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Lst>
  <p:sldIdLst>
    <p:sldId id="407" r:id="rId5"/>
    <p:sldId id="259" r:id="rId6"/>
    <p:sldId id="260" r:id="rId7"/>
    <p:sldId id="262" r:id="rId8"/>
    <p:sldId id="391" r:id="rId9"/>
    <p:sldId id="261" r:id="rId10"/>
    <p:sldId id="263" r:id="rId11"/>
    <p:sldId id="264" r:id="rId12"/>
    <p:sldId id="265" r:id="rId13"/>
    <p:sldId id="266" r:id="rId14"/>
    <p:sldId id="268" r:id="rId15"/>
    <p:sldId id="269" r:id="rId16"/>
    <p:sldId id="270" r:id="rId17"/>
    <p:sldId id="392" r:id="rId18"/>
    <p:sldId id="271" r:id="rId19"/>
    <p:sldId id="393" r:id="rId20"/>
    <p:sldId id="278" r:id="rId21"/>
    <p:sldId id="281" r:id="rId22"/>
    <p:sldId id="282" r:id="rId23"/>
    <p:sldId id="285" r:id="rId24"/>
    <p:sldId id="286" r:id="rId25"/>
    <p:sldId id="394" r:id="rId26"/>
    <p:sldId id="283" r:id="rId27"/>
    <p:sldId id="287" r:id="rId28"/>
    <p:sldId id="288" r:id="rId29"/>
    <p:sldId id="289" r:id="rId30"/>
    <p:sldId id="395" r:id="rId31"/>
    <p:sldId id="396" r:id="rId32"/>
    <p:sldId id="292" r:id="rId33"/>
    <p:sldId id="293" r:id="rId34"/>
    <p:sldId id="294" r:id="rId35"/>
    <p:sldId id="295" r:id="rId36"/>
    <p:sldId id="296" r:id="rId37"/>
    <p:sldId id="298" r:id="rId38"/>
    <p:sldId id="299" r:id="rId39"/>
    <p:sldId id="300" r:id="rId40"/>
    <p:sldId id="301" r:id="rId41"/>
    <p:sldId id="302" r:id="rId42"/>
    <p:sldId id="303" r:id="rId43"/>
    <p:sldId id="304" r:id="rId44"/>
    <p:sldId id="307" r:id="rId45"/>
    <p:sldId id="310" r:id="rId46"/>
    <p:sldId id="311" r:id="rId47"/>
    <p:sldId id="312" r:id="rId48"/>
    <p:sldId id="397" r:id="rId49"/>
    <p:sldId id="398" r:id="rId50"/>
    <p:sldId id="317" r:id="rId51"/>
    <p:sldId id="319" r:id="rId52"/>
    <p:sldId id="321" r:id="rId53"/>
    <p:sldId id="323" r:id="rId54"/>
    <p:sldId id="326" r:id="rId55"/>
    <p:sldId id="327" r:id="rId56"/>
    <p:sldId id="337" r:id="rId57"/>
    <p:sldId id="399" r:id="rId58"/>
    <p:sldId id="340" r:id="rId59"/>
    <p:sldId id="386" r:id="rId60"/>
    <p:sldId id="346" r:id="rId61"/>
    <p:sldId id="350" r:id="rId62"/>
    <p:sldId id="400" r:id="rId63"/>
    <p:sldId id="352" r:id="rId64"/>
    <p:sldId id="353" r:id="rId65"/>
    <p:sldId id="401" r:id="rId66"/>
    <p:sldId id="402" r:id="rId67"/>
    <p:sldId id="363" r:id="rId68"/>
    <p:sldId id="403" r:id="rId69"/>
    <p:sldId id="365" r:id="rId70"/>
    <p:sldId id="404" r:id="rId71"/>
    <p:sldId id="388" r:id="rId72"/>
    <p:sldId id="405" r:id="rId73"/>
    <p:sldId id="406" r:id="rId7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01"/>
    <p:restoredTop sz="94643"/>
  </p:normalViewPr>
  <p:slideViewPr>
    <p:cSldViewPr>
      <p:cViewPr varScale="1">
        <p:scale>
          <a:sx n="80" d="100"/>
          <a:sy n="80" d="100"/>
        </p:scale>
        <p:origin x="424" y="192"/>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11DEC8-028F-DA47-A2FC-49CD66EFDE87}"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zh-CN" altLang="en-US"/>
        </a:p>
      </dgm:t>
    </dgm:pt>
    <dgm:pt modelId="{F43615DE-3BDE-FB4F-8FEC-8D7E53EB8D7E}">
      <dgm:prSet phldrT="[文本]" custT="1"/>
      <dgm:spPr/>
      <dgm:t>
        <a:bodyPr/>
        <a:lstStyle/>
        <a:p>
          <a:r>
            <a:rPr lang="zh-CN" altLang="en-US" sz="2400" b="1" dirty="0" smtClean="0">
              <a:latin typeface="+mj-ea"/>
              <a:ea typeface="+mj-ea"/>
            </a:rPr>
            <a:t>一</a:t>
          </a:r>
          <a:endParaRPr lang="zh-CN" altLang="en-US" sz="2400" b="1" dirty="0">
            <a:latin typeface="+mj-ea"/>
            <a:ea typeface="+mj-ea"/>
          </a:endParaRPr>
        </a:p>
      </dgm:t>
    </dgm:pt>
    <dgm:pt modelId="{99CEC10A-05F5-D54B-BE60-305AE0B69744}" type="parTrans" cxnId="{A1ABE482-D787-244F-BA39-5FA6874B69A5}">
      <dgm:prSet/>
      <dgm:spPr/>
      <dgm:t>
        <a:bodyPr/>
        <a:lstStyle/>
        <a:p>
          <a:endParaRPr lang="zh-CN" altLang="en-US"/>
        </a:p>
      </dgm:t>
    </dgm:pt>
    <dgm:pt modelId="{734F036C-7D94-C644-9915-73F4548502FA}" type="sibTrans" cxnId="{A1ABE482-D787-244F-BA39-5FA6874B69A5}">
      <dgm:prSet/>
      <dgm:spPr/>
      <dgm:t>
        <a:bodyPr/>
        <a:lstStyle/>
        <a:p>
          <a:endParaRPr lang="zh-CN" altLang="en-US"/>
        </a:p>
      </dgm:t>
    </dgm:pt>
    <dgm:pt modelId="{DF4D6745-FDD5-8C48-9556-00BCAA2D9B5E}">
      <dgm:prSet phldrT="[文本]"/>
      <dgm:spPr/>
      <dgm:t>
        <a:bodyPr/>
        <a:lstStyle/>
        <a:p>
          <a:r>
            <a:rPr lang="zh-CN" altLang="en-US" dirty="0" smtClean="0">
              <a:latin typeface="微软雅黑" pitchFamily="34" charset="-122"/>
              <a:ea typeface="微软雅黑" pitchFamily="34" charset="-122"/>
            </a:rPr>
            <a:t>隋唐时期社会经济背景</a:t>
          </a:r>
          <a:endParaRPr lang="zh-CN" altLang="en-US" dirty="0"/>
        </a:p>
      </dgm:t>
    </dgm:pt>
    <dgm:pt modelId="{3F0E9443-2793-0348-9CE8-E9B2AB4B638B}" type="parTrans" cxnId="{B568D70B-CF87-A14B-80A8-3ECA71DD9A6D}">
      <dgm:prSet/>
      <dgm:spPr/>
      <dgm:t>
        <a:bodyPr/>
        <a:lstStyle/>
        <a:p>
          <a:endParaRPr lang="zh-CN" altLang="en-US"/>
        </a:p>
      </dgm:t>
    </dgm:pt>
    <dgm:pt modelId="{36C5592C-0CF3-BD48-9651-D7BC819BAE1B}" type="sibTrans" cxnId="{B568D70B-CF87-A14B-80A8-3ECA71DD9A6D}">
      <dgm:prSet/>
      <dgm:spPr/>
      <dgm:t>
        <a:bodyPr/>
        <a:lstStyle/>
        <a:p>
          <a:endParaRPr lang="zh-CN" altLang="en-US"/>
        </a:p>
      </dgm:t>
    </dgm:pt>
    <dgm:pt modelId="{F5BBC1F3-3736-D548-A81A-B4AD13A879E0}">
      <dgm:prSet phldrT="[文本]" custT="1"/>
      <dgm:spPr/>
      <dgm:t>
        <a:bodyPr/>
        <a:lstStyle/>
        <a:p>
          <a:r>
            <a:rPr lang="zh-CN" altLang="en-US" sz="2400" b="1" dirty="0" smtClean="0">
              <a:latin typeface="+mj-ea"/>
              <a:ea typeface="+mj-ea"/>
            </a:rPr>
            <a:t>二</a:t>
          </a:r>
          <a:endParaRPr lang="zh-CN" altLang="en-US" sz="2400" b="1" dirty="0">
            <a:latin typeface="+mj-ea"/>
            <a:ea typeface="+mj-ea"/>
          </a:endParaRPr>
        </a:p>
      </dgm:t>
    </dgm:pt>
    <dgm:pt modelId="{806F3D8E-B12A-8047-9096-8C9FA5C99A12}" type="parTrans" cxnId="{8AA88EB3-E245-3740-A378-821BAEA988FE}">
      <dgm:prSet/>
      <dgm:spPr/>
      <dgm:t>
        <a:bodyPr/>
        <a:lstStyle/>
        <a:p>
          <a:endParaRPr lang="zh-CN" altLang="en-US"/>
        </a:p>
      </dgm:t>
    </dgm:pt>
    <dgm:pt modelId="{BBBDACD2-5855-7141-8CBC-C060B3143455}" type="sibTrans" cxnId="{8AA88EB3-E245-3740-A378-821BAEA988FE}">
      <dgm:prSet/>
      <dgm:spPr/>
      <dgm:t>
        <a:bodyPr/>
        <a:lstStyle/>
        <a:p>
          <a:endParaRPr lang="zh-CN" altLang="en-US"/>
        </a:p>
      </dgm:t>
    </dgm:pt>
    <dgm:pt modelId="{9BAE9F12-2C8E-F742-9802-8963C770C03E}">
      <dgm:prSet phldrT="[文本]"/>
      <dgm:spPr/>
      <dgm:t>
        <a:bodyPr/>
        <a:lstStyle/>
        <a:p>
          <a:r>
            <a:rPr lang="zh-CN" altLang="en-US" dirty="0" smtClean="0">
              <a:latin typeface="微软雅黑" pitchFamily="34" charset="-122"/>
              <a:ea typeface="微软雅黑" pitchFamily="34" charset="-122"/>
            </a:rPr>
            <a:t>均田制与两税法改革</a:t>
          </a:r>
          <a:endParaRPr lang="zh-CN" altLang="en-US" dirty="0"/>
        </a:p>
      </dgm:t>
    </dgm:pt>
    <dgm:pt modelId="{8E5AB6EF-D5B7-C346-855A-835388F81D12}" type="parTrans" cxnId="{29A8F2ED-BBCF-1B4E-A246-43E428D7276D}">
      <dgm:prSet/>
      <dgm:spPr/>
      <dgm:t>
        <a:bodyPr/>
        <a:lstStyle/>
        <a:p>
          <a:endParaRPr lang="zh-CN" altLang="en-US"/>
        </a:p>
      </dgm:t>
    </dgm:pt>
    <dgm:pt modelId="{1522AD54-1E9C-8C45-BBEF-AEA8929B8280}" type="sibTrans" cxnId="{29A8F2ED-BBCF-1B4E-A246-43E428D7276D}">
      <dgm:prSet/>
      <dgm:spPr/>
      <dgm:t>
        <a:bodyPr/>
        <a:lstStyle/>
        <a:p>
          <a:endParaRPr lang="zh-CN" altLang="en-US"/>
        </a:p>
      </dgm:t>
    </dgm:pt>
    <dgm:pt modelId="{BFFB406D-BD4F-E547-8E65-5A61B7424789}">
      <dgm:prSet phldrT="[文本]" custT="1"/>
      <dgm:spPr/>
      <dgm:t>
        <a:bodyPr/>
        <a:lstStyle/>
        <a:p>
          <a:r>
            <a:rPr lang="zh-CN" altLang="en-US" sz="2400" b="1" dirty="0" smtClean="0">
              <a:latin typeface="+mj-ea"/>
              <a:ea typeface="+mj-ea"/>
            </a:rPr>
            <a:t>三</a:t>
          </a:r>
          <a:endParaRPr lang="zh-CN" altLang="en-US" sz="2400" b="1" dirty="0">
            <a:latin typeface="+mj-ea"/>
            <a:ea typeface="+mj-ea"/>
          </a:endParaRPr>
        </a:p>
      </dgm:t>
    </dgm:pt>
    <dgm:pt modelId="{876692AB-757B-7A4F-96D0-4C879A540A0F}" type="parTrans" cxnId="{45B6573E-808D-CD43-9499-A23CFFC9D516}">
      <dgm:prSet/>
      <dgm:spPr/>
      <dgm:t>
        <a:bodyPr/>
        <a:lstStyle/>
        <a:p>
          <a:endParaRPr lang="zh-CN" altLang="en-US"/>
        </a:p>
      </dgm:t>
    </dgm:pt>
    <dgm:pt modelId="{981D7BFC-F037-024E-A893-A02C3384392E}" type="sibTrans" cxnId="{45B6573E-808D-CD43-9499-A23CFFC9D516}">
      <dgm:prSet/>
      <dgm:spPr/>
      <dgm:t>
        <a:bodyPr/>
        <a:lstStyle/>
        <a:p>
          <a:endParaRPr lang="zh-CN" altLang="en-US"/>
        </a:p>
      </dgm:t>
    </dgm:pt>
    <dgm:pt modelId="{6A200497-48AE-D844-BC49-F810FF72D8FF}">
      <dgm:prSet phldrT="[文本]"/>
      <dgm:spPr/>
      <dgm:t>
        <a:bodyPr/>
        <a:lstStyle/>
        <a:p>
          <a:r>
            <a:rPr lang="zh-CN" altLang="en-US" dirty="0" smtClean="0">
              <a:latin typeface="微软雅黑" pitchFamily="34" charset="-122"/>
              <a:ea typeface="微软雅黑" pitchFamily="34" charset="-122"/>
            </a:rPr>
            <a:t>刘晏的理财思想与实践</a:t>
          </a:r>
          <a:endParaRPr lang="zh-CN" altLang="en-US" dirty="0"/>
        </a:p>
      </dgm:t>
    </dgm:pt>
    <dgm:pt modelId="{6E107DB2-D240-A148-8C5C-FFB55147C168}" type="parTrans" cxnId="{89A93140-9EE9-BB49-97BB-EF0D6F0D1D57}">
      <dgm:prSet/>
      <dgm:spPr/>
      <dgm:t>
        <a:bodyPr/>
        <a:lstStyle/>
        <a:p>
          <a:endParaRPr lang="zh-CN" altLang="en-US"/>
        </a:p>
      </dgm:t>
    </dgm:pt>
    <dgm:pt modelId="{DC929F32-4AA2-3346-AC5D-279B9E4AE25F}" type="sibTrans" cxnId="{89A93140-9EE9-BB49-97BB-EF0D6F0D1D57}">
      <dgm:prSet/>
      <dgm:spPr/>
      <dgm:t>
        <a:bodyPr/>
        <a:lstStyle/>
        <a:p>
          <a:endParaRPr lang="zh-CN" altLang="en-US"/>
        </a:p>
      </dgm:t>
    </dgm:pt>
    <dgm:pt modelId="{727507FC-95DC-4946-B77A-1905A891A8BA}">
      <dgm:prSet custT="1"/>
      <dgm:spPr/>
      <dgm:t>
        <a:bodyPr/>
        <a:lstStyle/>
        <a:p>
          <a:r>
            <a:rPr lang="zh-CN" altLang="en-US" sz="2400" b="1" dirty="0" smtClean="0">
              <a:latin typeface="+mj-ea"/>
              <a:ea typeface="+mj-ea"/>
            </a:rPr>
            <a:t>四</a:t>
          </a:r>
          <a:endParaRPr lang="zh-CN" altLang="en-US" sz="2400" b="1" dirty="0">
            <a:latin typeface="+mj-ea"/>
            <a:ea typeface="+mj-ea"/>
          </a:endParaRPr>
        </a:p>
      </dgm:t>
    </dgm:pt>
    <dgm:pt modelId="{2C49AE18-D9B5-CB45-8F50-FC56EFCF3D60}" type="parTrans" cxnId="{E1B3D400-6886-E84B-84F4-B9E186F63ECA}">
      <dgm:prSet/>
      <dgm:spPr/>
      <dgm:t>
        <a:bodyPr/>
        <a:lstStyle/>
        <a:p>
          <a:endParaRPr lang="zh-CN" altLang="en-US"/>
        </a:p>
      </dgm:t>
    </dgm:pt>
    <dgm:pt modelId="{E2EBA842-C219-D64B-93E8-A06C7BA868A6}" type="sibTrans" cxnId="{E1B3D400-6886-E84B-84F4-B9E186F63ECA}">
      <dgm:prSet/>
      <dgm:spPr/>
      <dgm:t>
        <a:bodyPr/>
        <a:lstStyle/>
        <a:p>
          <a:endParaRPr lang="zh-CN" altLang="en-US"/>
        </a:p>
      </dgm:t>
    </dgm:pt>
    <dgm:pt modelId="{B5A361EA-A796-724D-880C-F13EEBCBD0F6}">
      <dgm:prSet/>
      <dgm:spPr/>
      <dgm:t>
        <a:bodyPr/>
        <a:lstStyle/>
        <a:p>
          <a:r>
            <a:rPr lang="zh-CN" altLang="en-US" dirty="0" smtClean="0">
              <a:latin typeface="微软雅黑" pitchFamily="34" charset="-122"/>
              <a:ea typeface="微软雅黑" pitchFamily="34" charset="-122"/>
            </a:rPr>
            <a:t>唐代的重商与崇富思想</a:t>
          </a:r>
          <a:endParaRPr lang="zh-CN" altLang="en-US" dirty="0"/>
        </a:p>
      </dgm:t>
    </dgm:pt>
    <dgm:pt modelId="{6B2FE222-7309-1149-AC2E-ADCE079E7FAB}" type="parTrans" cxnId="{935B9FC7-80E2-F64D-B86D-4CE303FB50C7}">
      <dgm:prSet/>
      <dgm:spPr/>
      <dgm:t>
        <a:bodyPr/>
        <a:lstStyle/>
        <a:p>
          <a:endParaRPr lang="zh-CN" altLang="en-US"/>
        </a:p>
      </dgm:t>
    </dgm:pt>
    <dgm:pt modelId="{7A4ED324-21C5-1F4E-9C1D-ACE4D839DB40}" type="sibTrans" cxnId="{935B9FC7-80E2-F64D-B86D-4CE303FB50C7}">
      <dgm:prSet/>
      <dgm:spPr/>
      <dgm:t>
        <a:bodyPr/>
        <a:lstStyle/>
        <a:p>
          <a:endParaRPr lang="zh-CN" altLang="en-US"/>
        </a:p>
      </dgm:t>
    </dgm:pt>
    <dgm:pt modelId="{1C0B10CC-0999-9446-8128-C4B5D180C8EF}" type="pres">
      <dgm:prSet presAssocID="{5C11DEC8-028F-DA47-A2FC-49CD66EFDE87}" presName="linearFlow" presStyleCnt="0">
        <dgm:presLayoutVars>
          <dgm:dir/>
          <dgm:animLvl val="lvl"/>
          <dgm:resizeHandles val="exact"/>
        </dgm:presLayoutVars>
      </dgm:prSet>
      <dgm:spPr/>
      <dgm:t>
        <a:bodyPr/>
        <a:lstStyle/>
        <a:p>
          <a:endParaRPr lang="zh-CN" altLang="en-US"/>
        </a:p>
      </dgm:t>
    </dgm:pt>
    <dgm:pt modelId="{71741562-8A52-1844-85FC-D0534D807F47}" type="pres">
      <dgm:prSet presAssocID="{F43615DE-3BDE-FB4F-8FEC-8D7E53EB8D7E}" presName="composite" presStyleCnt="0"/>
      <dgm:spPr/>
    </dgm:pt>
    <dgm:pt modelId="{A700CD0C-5574-D94E-B822-BAFBCB4A8619}" type="pres">
      <dgm:prSet presAssocID="{F43615DE-3BDE-FB4F-8FEC-8D7E53EB8D7E}" presName="parentText" presStyleLbl="alignNode1" presStyleIdx="0" presStyleCnt="4">
        <dgm:presLayoutVars>
          <dgm:chMax val="1"/>
          <dgm:bulletEnabled val="1"/>
        </dgm:presLayoutVars>
      </dgm:prSet>
      <dgm:spPr/>
      <dgm:t>
        <a:bodyPr/>
        <a:lstStyle/>
        <a:p>
          <a:endParaRPr lang="zh-CN" altLang="en-US"/>
        </a:p>
      </dgm:t>
    </dgm:pt>
    <dgm:pt modelId="{01EF73C3-3E67-4E4E-8077-6AACD855E0F3}" type="pres">
      <dgm:prSet presAssocID="{F43615DE-3BDE-FB4F-8FEC-8D7E53EB8D7E}" presName="descendantText" presStyleLbl="alignAcc1" presStyleIdx="0" presStyleCnt="4">
        <dgm:presLayoutVars>
          <dgm:bulletEnabled val="1"/>
        </dgm:presLayoutVars>
      </dgm:prSet>
      <dgm:spPr/>
      <dgm:t>
        <a:bodyPr/>
        <a:lstStyle/>
        <a:p>
          <a:endParaRPr lang="zh-CN" altLang="en-US"/>
        </a:p>
      </dgm:t>
    </dgm:pt>
    <dgm:pt modelId="{0A71E126-7F78-BE4E-862D-B5F7DFA2DDD0}" type="pres">
      <dgm:prSet presAssocID="{734F036C-7D94-C644-9915-73F4548502FA}" presName="sp" presStyleCnt="0"/>
      <dgm:spPr/>
    </dgm:pt>
    <dgm:pt modelId="{86F1EB9C-7048-3D4D-BFB2-7F5F16D3C51F}" type="pres">
      <dgm:prSet presAssocID="{F5BBC1F3-3736-D548-A81A-B4AD13A879E0}" presName="composite" presStyleCnt="0"/>
      <dgm:spPr/>
    </dgm:pt>
    <dgm:pt modelId="{14E48FF6-9697-A644-9C53-F336D48C26DC}" type="pres">
      <dgm:prSet presAssocID="{F5BBC1F3-3736-D548-A81A-B4AD13A879E0}" presName="parentText" presStyleLbl="alignNode1" presStyleIdx="1" presStyleCnt="4">
        <dgm:presLayoutVars>
          <dgm:chMax val="1"/>
          <dgm:bulletEnabled val="1"/>
        </dgm:presLayoutVars>
      </dgm:prSet>
      <dgm:spPr/>
      <dgm:t>
        <a:bodyPr/>
        <a:lstStyle/>
        <a:p>
          <a:endParaRPr lang="zh-CN" altLang="en-US"/>
        </a:p>
      </dgm:t>
    </dgm:pt>
    <dgm:pt modelId="{4722B32A-18E5-994C-9BAB-EBA61A4E4B8E}" type="pres">
      <dgm:prSet presAssocID="{F5BBC1F3-3736-D548-A81A-B4AD13A879E0}" presName="descendantText" presStyleLbl="alignAcc1" presStyleIdx="1" presStyleCnt="4">
        <dgm:presLayoutVars>
          <dgm:bulletEnabled val="1"/>
        </dgm:presLayoutVars>
      </dgm:prSet>
      <dgm:spPr/>
      <dgm:t>
        <a:bodyPr/>
        <a:lstStyle/>
        <a:p>
          <a:endParaRPr lang="zh-CN" altLang="en-US"/>
        </a:p>
      </dgm:t>
    </dgm:pt>
    <dgm:pt modelId="{F77CAC43-2C9F-0248-89B3-1ECA3EC899F1}" type="pres">
      <dgm:prSet presAssocID="{BBBDACD2-5855-7141-8CBC-C060B3143455}" presName="sp" presStyleCnt="0"/>
      <dgm:spPr/>
    </dgm:pt>
    <dgm:pt modelId="{2BB66506-3E62-5340-BEB1-3F538C699B91}" type="pres">
      <dgm:prSet presAssocID="{BFFB406D-BD4F-E547-8E65-5A61B7424789}" presName="composite" presStyleCnt="0"/>
      <dgm:spPr/>
    </dgm:pt>
    <dgm:pt modelId="{8314966A-9CA3-854F-905E-536B6BF60739}" type="pres">
      <dgm:prSet presAssocID="{BFFB406D-BD4F-E547-8E65-5A61B7424789}" presName="parentText" presStyleLbl="alignNode1" presStyleIdx="2" presStyleCnt="4">
        <dgm:presLayoutVars>
          <dgm:chMax val="1"/>
          <dgm:bulletEnabled val="1"/>
        </dgm:presLayoutVars>
      </dgm:prSet>
      <dgm:spPr/>
      <dgm:t>
        <a:bodyPr/>
        <a:lstStyle/>
        <a:p>
          <a:endParaRPr lang="zh-CN" altLang="en-US"/>
        </a:p>
      </dgm:t>
    </dgm:pt>
    <dgm:pt modelId="{F99582C7-3E9F-3142-89BB-84EF5DA830F7}" type="pres">
      <dgm:prSet presAssocID="{BFFB406D-BD4F-E547-8E65-5A61B7424789}" presName="descendantText" presStyleLbl="alignAcc1" presStyleIdx="2" presStyleCnt="4">
        <dgm:presLayoutVars>
          <dgm:bulletEnabled val="1"/>
        </dgm:presLayoutVars>
      </dgm:prSet>
      <dgm:spPr/>
      <dgm:t>
        <a:bodyPr/>
        <a:lstStyle/>
        <a:p>
          <a:endParaRPr lang="zh-CN" altLang="en-US"/>
        </a:p>
      </dgm:t>
    </dgm:pt>
    <dgm:pt modelId="{4AE7BB51-04AE-9746-B4BA-039ABE5A2883}" type="pres">
      <dgm:prSet presAssocID="{981D7BFC-F037-024E-A893-A02C3384392E}" presName="sp" presStyleCnt="0"/>
      <dgm:spPr/>
    </dgm:pt>
    <dgm:pt modelId="{5CA30115-F136-B947-BCA5-A6020F65C118}" type="pres">
      <dgm:prSet presAssocID="{727507FC-95DC-4946-B77A-1905A891A8BA}" presName="composite" presStyleCnt="0"/>
      <dgm:spPr/>
    </dgm:pt>
    <dgm:pt modelId="{0C5186EE-A5A1-014E-B80B-7B958B425676}" type="pres">
      <dgm:prSet presAssocID="{727507FC-95DC-4946-B77A-1905A891A8BA}" presName="parentText" presStyleLbl="alignNode1" presStyleIdx="3" presStyleCnt="4">
        <dgm:presLayoutVars>
          <dgm:chMax val="1"/>
          <dgm:bulletEnabled val="1"/>
        </dgm:presLayoutVars>
      </dgm:prSet>
      <dgm:spPr/>
      <dgm:t>
        <a:bodyPr/>
        <a:lstStyle/>
        <a:p>
          <a:endParaRPr lang="zh-CN" altLang="en-US"/>
        </a:p>
      </dgm:t>
    </dgm:pt>
    <dgm:pt modelId="{6A1B3636-9451-2F4E-B8D2-62B1A9654AF0}" type="pres">
      <dgm:prSet presAssocID="{727507FC-95DC-4946-B77A-1905A891A8BA}" presName="descendantText" presStyleLbl="alignAcc1" presStyleIdx="3" presStyleCnt="4" custLinFactNeighborX="76" custLinFactNeighborY="-929">
        <dgm:presLayoutVars>
          <dgm:bulletEnabled val="1"/>
        </dgm:presLayoutVars>
      </dgm:prSet>
      <dgm:spPr/>
      <dgm:t>
        <a:bodyPr/>
        <a:lstStyle/>
        <a:p>
          <a:endParaRPr lang="zh-CN" altLang="en-US"/>
        </a:p>
      </dgm:t>
    </dgm:pt>
  </dgm:ptLst>
  <dgm:cxnLst>
    <dgm:cxn modelId="{FB4A2B50-D017-AD48-A324-36BF3FB302D3}" type="presOf" srcId="{F43615DE-3BDE-FB4F-8FEC-8D7E53EB8D7E}" destId="{A700CD0C-5574-D94E-B822-BAFBCB4A8619}" srcOrd="0" destOrd="0" presId="urn:microsoft.com/office/officeart/2005/8/layout/chevron2"/>
    <dgm:cxn modelId="{380D24D6-1AA6-5C49-BAF5-05EB9F11C2E5}" type="presOf" srcId="{6A200497-48AE-D844-BC49-F810FF72D8FF}" destId="{F99582C7-3E9F-3142-89BB-84EF5DA830F7}" srcOrd="0" destOrd="0" presId="urn:microsoft.com/office/officeart/2005/8/layout/chevron2"/>
    <dgm:cxn modelId="{4631DF29-EAF4-0748-9276-F6AEAEDEBA5B}" type="presOf" srcId="{5C11DEC8-028F-DA47-A2FC-49CD66EFDE87}" destId="{1C0B10CC-0999-9446-8128-C4B5D180C8EF}" srcOrd="0" destOrd="0" presId="urn:microsoft.com/office/officeart/2005/8/layout/chevron2"/>
    <dgm:cxn modelId="{29A8F2ED-BBCF-1B4E-A246-43E428D7276D}" srcId="{F5BBC1F3-3736-D548-A81A-B4AD13A879E0}" destId="{9BAE9F12-2C8E-F742-9802-8963C770C03E}" srcOrd="0" destOrd="0" parTransId="{8E5AB6EF-D5B7-C346-855A-835388F81D12}" sibTransId="{1522AD54-1E9C-8C45-BBEF-AEA8929B8280}"/>
    <dgm:cxn modelId="{B568D70B-CF87-A14B-80A8-3ECA71DD9A6D}" srcId="{F43615DE-3BDE-FB4F-8FEC-8D7E53EB8D7E}" destId="{DF4D6745-FDD5-8C48-9556-00BCAA2D9B5E}" srcOrd="0" destOrd="0" parTransId="{3F0E9443-2793-0348-9CE8-E9B2AB4B638B}" sibTransId="{36C5592C-0CF3-BD48-9651-D7BC819BAE1B}"/>
    <dgm:cxn modelId="{935B9FC7-80E2-F64D-B86D-4CE303FB50C7}" srcId="{727507FC-95DC-4946-B77A-1905A891A8BA}" destId="{B5A361EA-A796-724D-880C-F13EEBCBD0F6}" srcOrd="0" destOrd="0" parTransId="{6B2FE222-7309-1149-AC2E-ADCE079E7FAB}" sibTransId="{7A4ED324-21C5-1F4E-9C1D-ACE4D839DB40}"/>
    <dgm:cxn modelId="{A1ABE482-D787-244F-BA39-5FA6874B69A5}" srcId="{5C11DEC8-028F-DA47-A2FC-49CD66EFDE87}" destId="{F43615DE-3BDE-FB4F-8FEC-8D7E53EB8D7E}" srcOrd="0" destOrd="0" parTransId="{99CEC10A-05F5-D54B-BE60-305AE0B69744}" sibTransId="{734F036C-7D94-C644-9915-73F4548502FA}"/>
    <dgm:cxn modelId="{3C641102-540A-8D48-940F-8A79C06408C6}" type="presOf" srcId="{727507FC-95DC-4946-B77A-1905A891A8BA}" destId="{0C5186EE-A5A1-014E-B80B-7B958B425676}" srcOrd="0" destOrd="0" presId="urn:microsoft.com/office/officeart/2005/8/layout/chevron2"/>
    <dgm:cxn modelId="{89A93140-9EE9-BB49-97BB-EF0D6F0D1D57}" srcId="{BFFB406D-BD4F-E547-8E65-5A61B7424789}" destId="{6A200497-48AE-D844-BC49-F810FF72D8FF}" srcOrd="0" destOrd="0" parTransId="{6E107DB2-D240-A148-8C5C-FFB55147C168}" sibTransId="{DC929F32-4AA2-3346-AC5D-279B9E4AE25F}"/>
    <dgm:cxn modelId="{E34984D9-9536-1147-9C0D-A567DB141548}" type="presOf" srcId="{DF4D6745-FDD5-8C48-9556-00BCAA2D9B5E}" destId="{01EF73C3-3E67-4E4E-8077-6AACD855E0F3}" srcOrd="0" destOrd="0" presId="urn:microsoft.com/office/officeart/2005/8/layout/chevron2"/>
    <dgm:cxn modelId="{A517B05F-76F7-6846-ADBD-2D0EE663999E}" type="presOf" srcId="{BFFB406D-BD4F-E547-8E65-5A61B7424789}" destId="{8314966A-9CA3-854F-905E-536B6BF60739}" srcOrd="0" destOrd="0" presId="urn:microsoft.com/office/officeart/2005/8/layout/chevron2"/>
    <dgm:cxn modelId="{45B6573E-808D-CD43-9499-A23CFFC9D516}" srcId="{5C11DEC8-028F-DA47-A2FC-49CD66EFDE87}" destId="{BFFB406D-BD4F-E547-8E65-5A61B7424789}" srcOrd="2" destOrd="0" parTransId="{876692AB-757B-7A4F-96D0-4C879A540A0F}" sibTransId="{981D7BFC-F037-024E-A893-A02C3384392E}"/>
    <dgm:cxn modelId="{8AA88EB3-E245-3740-A378-821BAEA988FE}" srcId="{5C11DEC8-028F-DA47-A2FC-49CD66EFDE87}" destId="{F5BBC1F3-3736-D548-A81A-B4AD13A879E0}" srcOrd="1" destOrd="0" parTransId="{806F3D8E-B12A-8047-9096-8C9FA5C99A12}" sibTransId="{BBBDACD2-5855-7141-8CBC-C060B3143455}"/>
    <dgm:cxn modelId="{F1E2CFD6-B4A9-704B-A18D-8B5E937FFA67}" type="presOf" srcId="{B5A361EA-A796-724D-880C-F13EEBCBD0F6}" destId="{6A1B3636-9451-2F4E-B8D2-62B1A9654AF0}" srcOrd="0" destOrd="0" presId="urn:microsoft.com/office/officeart/2005/8/layout/chevron2"/>
    <dgm:cxn modelId="{9D4FD3B6-AE91-1240-B3A2-7922D192BFEA}" type="presOf" srcId="{F5BBC1F3-3736-D548-A81A-B4AD13A879E0}" destId="{14E48FF6-9697-A644-9C53-F336D48C26DC}" srcOrd="0" destOrd="0" presId="urn:microsoft.com/office/officeart/2005/8/layout/chevron2"/>
    <dgm:cxn modelId="{25F3124B-8358-1E42-ABA3-D71817EE4DC0}" type="presOf" srcId="{9BAE9F12-2C8E-F742-9802-8963C770C03E}" destId="{4722B32A-18E5-994C-9BAB-EBA61A4E4B8E}" srcOrd="0" destOrd="0" presId="urn:microsoft.com/office/officeart/2005/8/layout/chevron2"/>
    <dgm:cxn modelId="{E1B3D400-6886-E84B-84F4-B9E186F63ECA}" srcId="{5C11DEC8-028F-DA47-A2FC-49CD66EFDE87}" destId="{727507FC-95DC-4946-B77A-1905A891A8BA}" srcOrd="3" destOrd="0" parTransId="{2C49AE18-D9B5-CB45-8F50-FC56EFCF3D60}" sibTransId="{E2EBA842-C219-D64B-93E8-A06C7BA868A6}"/>
    <dgm:cxn modelId="{909832B3-955F-9544-A2E5-179A902C9E2F}" type="presParOf" srcId="{1C0B10CC-0999-9446-8128-C4B5D180C8EF}" destId="{71741562-8A52-1844-85FC-D0534D807F47}" srcOrd="0" destOrd="0" presId="urn:microsoft.com/office/officeart/2005/8/layout/chevron2"/>
    <dgm:cxn modelId="{C4473875-EB26-E749-A49A-BEBF27217CEA}" type="presParOf" srcId="{71741562-8A52-1844-85FC-D0534D807F47}" destId="{A700CD0C-5574-D94E-B822-BAFBCB4A8619}" srcOrd="0" destOrd="0" presId="urn:microsoft.com/office/officeart/2005/8/layout/chevron2"/>
    <dgm:cxn modelId="{8E04E6B3-EA09-CD4C-99C4-2FBD70D6EA43}" type="presParOf" srcId="{71741562-8A52-1844-85FC-D0534D807F47}" destId="{01EF73C3-3E67-4E4E-8077-6AACD855E0F3}" srcOrd="1" destOrd="0" presId="urn:microsoft.com/office/officeart/2005/8/layout/chevron2"/>
    <dgm:cxn modelId="{68F65D4C-F976-104D-8C6D-61C5D4AAC511}" type="presParOf" srcId="{1C0B10CC-0999-9446-8128-C4B5D180C8EF}" destId="{0A71E126-7F78-BE4E-862D-B5F7DFA2DDD0}" srcOrd="1" destOrd="0" presId="urn:microsoft.com/office/officeart/2005/8/layout/chevron2"/>
    <dgm:cxn modelId="{B4E999D2-5DEF-C64A-8F41-65D4917751E5}" type="presParOf" srcId="{1C0B10CC-0999-9446-8128-C4B5D180C8EF}" destId="{86F1EB9C-7048-3D4D-BFB2-7F5F16D3C51F}" srcOrd="2" destOrd="0" presId="urn:microsoft.com/office/officeart/2005/8/layout/chevron2"/>
    <dgm:cxn modelId="{DC531764-09A4-8647-83C8-1C51EA805E7E}" type="presParOf" srcId="{86F1EB9C-7048-3D4D-BFB2-7F5F16D3C51F}" destId="{14E48FF6-9697-A644-9C53-F336D48C26DC}" srcOrd="0" destOrd="0" presId="urn:microsoft.com/office/officeart/2005/8/layout/chevron2"/>
    <dgm:cxn modelId="{3B2B349D-23E4-3B4E-9EAD-B31700B0EC54}" type="presParOf" srcId="{86F1EB9C-7048-3D4D-BFB2-7F5F16D3C51F}" destId="{4722B32A-18E5-994C-9BAB-EBA61A4E4B8E}" srcOrd="1" destOrd="0" presId="urn:microsoft.com/office/officeart/2005/8/layout/chevron2"/>
    <dgm:cxn modelId="{7F30D78E-06ED-C546-9009-7D9B2F1DCCE3}" type="presParOf" srcId="{1C0B10CC-0999-9446-8128-C4B5D180C8EF}" destId="{F77CAC43-2C9F-0248-89B3-1ECA3EC899F1}" srcOrd="3" destOrd="0" presId="urn:microsoft.com/office/officeart/2005/8/layout/chevron2"/>
    <dgm:cxn modelId="{D5772976-554F-894C-9232-8C2CC608F258}" type="presParOf" srcId="{1C0B10CC-0999-9446-8128-C4B5D180C8EF}" destId="{2BB66506-3E62-5340-BEB1-3F538C699B91}" srcOrd="4" destOrd="0" presId="urn:microsoft.com/office/officeart/2005/8/layout/chevron2"/>
    <dgm:cxn modelId="{580DCE45-5E21-864D-AD6F-02BB6C8456F1}" type="presParOf" srcId="{2BB66506-3E62-5340-BEB1-3F538C699B91}" destId="{8314966A-9CA3-854F-905E-536B6BF60739}" srcOrd="0" destOrd="0" presId="urn:microsoft.com/office/officeart/2005/8/layout/chevron2"/>
    <dgm:cxn modelId="{E4D627FD-AD7C-6149-BB15-776BF4DE4EDB}" type="presParOf" srcId="{2BB66506-3E62-5340-BEB1-3F538C699B91}" destId="{F99582C7-3E9F-3142-89BB-84EF5DA830F7}" srcOrd="1" destOrd="0" presId="urn:microsoft.com/office/officeart/2005/8/layout/chevron2"/>
    <dgm:cxn modelId="{FA7AED09-573E-5740-B0C9-EC1A617CA363}" type="presParOf" srcId="{1C0B10CC-0999-9446-8128-C4B5D180C8EF}" destId="{4AE7BB51-04AE-9746-B4BA-039ABE5A2883}" srcOrd="5" destOrd="0" presId="urn:microsoft.com/office/officeart/2005/8/layout/chevron2"/>
    <dgm:cxn modelId="{8BFB2C73-A863-8F4F-B7E0-A028A0A0F503}" type="presParOf" srcId="{1C0B10CC-0999-9446-8128-C4B5D180C8EF}" destId="{5CA30115-F136-B947-BCA5-A6020F65C118}" srcOrd="6" destOrd="0" presId="urn:microsoft.com/office/officeart/2005/8/layout/chevron2"/>
    <dgm:cxn modelId="{CBF0B3AB-0198-CE4D-B784-55632EFF7CBE}" type="presParOf" srcId="{5CA30115-F136-B947-BCA5-A6020F65C118}" destId="{0C5186EE-A5A1-014E-B80B-7B958B425676}" srcOrd="0" destOrd="0" presId="urn:microsoft.com/office/officeart/2005/8/layout/chevron2"/>
    <dgm:cxn modelId="{699746C6-D315-774E-B8F1-38B4370F352E}" type="presParOf" srcId="{5CA30115-F136-B947-BCA5-A6020F65C118}" destId="{6A1B3636-9451-2F4E-B8D2-62B1A9654AF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99B252-EE10-8940-8005-A93B04409A81}" type="doc">
      <dgm:prSet loTypeId="urn:microsoft.com/office/officeart/2009/3/layout/OpposingIdeas" loCatId="" qsTypeId="urn:microsoft.com/office/officeart/2005/8/quickstyle/simple4" qsCatId="simple" csTypeId="urn:microsoft.com/office/officeart/2005/8/colors/accent1_2" csCatId="accent1" phldr="1"/>
      <dgm:spPr/>
      <dgm:t>
        <a:bodyPr/>
        <a:lstStyle/>
        <a:p>
          <a:endParaRPr lang="zh-CN" altLang="en-US"/>
        </a:p>
      </dgm:t>
    </dgm:pt>
    <dgm:pt modelId="{38E5B686-2848-AF46-AABA-10420C462D8C}">
      <dgm:prSet phldrT="[文本]" custT="1"/>
      <dgm:spPr/>
      <dgm:t>
        <a:bodyPr vert="vert" anchor="ctr" anchorCtr="1"/>
        <a:lstStyle/>
        <a:p>
          <a:r>
            <a:rPr lang="zh-CN" altLang="en-US" sz="2000" b="1" dirty="0" smtClean="0">
              <a:latin typeface="微软雅黑" pitchFamily="34" charset="-122"/>
              <a:ea typeface="微软雅黑" pitchFamily="34" charset="-122"/>
            </a:rPr>
            <a:t>先秦时期</a:t>
          </a:r>
          <a:endParaRPr lang="zh-CN" altLang="en-US" sz="2000" b="1" dirty="0"/>
        </a:p>
      </dgm:t>
    </dgm:pt>
    <dgm:pt modelId="{29369327-BC86-594F-A967-D5EF3AAEF97E}" type="parTrans" cxnId="{F7E086BF-95CD-E04F-B8C7-EE2318E31011}">
      <dgm:prSet/>
      <dgm:spPr/>
      <dgm:t>
        <a:bodyPr/>
        <a:lstStyle/>
        <a:p>
          <a:endParaRPr lang="zh-CN" altLang="en-US"/>
        </a:p>
      </dgm:t>
    </dgm:pt>
    <dgm:pt modelId="{1B4037F2-147A-224A-A40F-FFC45638F936}" type="sibTrans" cxnId="{F7E086BF-95CD-E04F-B8C7-EE2318E31011}">
      <dgm:prSet/>
      <dgm:spPr/>
      <dgm:t>
        <a:bodyPr/>
        <a:lstStyle/>
        <a:p>
          <a:endParaRPr lang="zh-CN" altLang="en-US"/>
        </a:p>
      </dgm:t>
    </dgm:pt>
    <dgm:pt modelId="{ED6C06E8-96E6-1844-8C98-32F886025480}">
      <dgm:prSet phldrT="[文本]" custT="1"/>
      <dgm:spPr/>
      <dgm:t>
        <a:bodyPr/>
        <a:lstStyle/>
        <a:p>
          <a:pPr algn="just"/>
          <a:r>
            <a:rPr lang="en-US" altLang="zh-CN" sz="2000" dirty="0" smtClean="0">
              <a:solidFill>
                <a:schemeClr val="bg1"/>
              </a:solidFill>
              <a:latin typeface="微软雅黑" pitchFamily="34" charset="-122"/>
              <a:ea typeface="微软雅黑" pitchFamily="34" charset="-122"/>
            </a:rPr>
            <a:t>《</a:t>
          </a:r>
          <a:r>
            <a:rPr lang="zh-CN" altLang="en-US" sz="2000" dirty="0" smtClean="0">
              <a:solidFill>
                <a:schemeClr val="bg1"/>
              </a:solidFill>
              <a:latin typeface="微软雅黑" pitchFamily="34" charset="-122"/>
              <a:ea typeface="微软雅黑" pitchFamily="34" charset="-122"/>
            </a:rPr>
            <a:t>孟子</a:t>
          </a:r>
          <a:r>
            <a:rPr lang="en-US" altLang="zh-CN" sz="2000" dirty="0" smtClean="0">
              <a:solidFill>
                <a:schemeClr val="bg1"/>
              </a:solidFill>
              <a:latin typeface="微软雅黑" pitchFamily="34" charset="-122"/>
              <a:ea typeface="微软雅黑" pitchFamily="34" charset="-122"/>
            </a:rPr>
            <a:t>》《</a:t>
          </a:r>
          <a:r>
            <a:rPr lang="zh-CN" altLang="en-US" sz="2000" dirty="0" smtClean="0">
              <a:solidFill>
                <a:schemeClr val="bg1"/>
              </a:solidFill>
              <a:latin typeface="微软雅黑" pitchFamily="34" charset="-122"/>
              <a:ea typeface="微软雅黑" pitchFamily="34" charset="-122"/>
            </a:rPr>
            <a:t>周礼</a:t>
          </a:r>
          <a:r>
            <a:rPr lang="en-US" altLang="zh-CN" sz="2000" dirty="0" smtClean="0">
              <a:solidFill>
                <a:schemeClr val="bg1"/>
              </a:solidFill>
              <a:latin typeface="微软雅黑" pitchFamily="34" charset="-122"/>
              <a:ea typeface="微软雅黑" pitchFamily="34" charset="-122"/>
            </a:rPr>
            <a:t>》</a:t>
          </a:r>
          <a:r>
            <a:rPr lang="zh-CN" altLang="en-US" sz="2000" dirty="0" smtClean="0">
              <a:solidFill>
                <a:schemeClr val="bg1"/>
              </a:solidFill>
              <a:latin typeface="微软雅黑" pitchFamily="34" charset="-122"/>
              <a:ea typeface="微软雅黑" pitchFamily="34" charset="-122"/>
            </a:rPr>
            <a:t>分配土地方案，主要是为安置“无恒产之民”。当时地广人稀，尚未成为焦点问题，先秦没并有反对土地兼并的思想。</a:t>
          </a:r>
          <a:endParaRPr lang="zh-CN" altLang="en-US" sz="2000" dirty="0">
            <a:solidFill>
              <a:schemeClr val="bg1"/>
            </a:solidFill>
          </a:endParaRPr>
        </a:p>
      </dgm:t>
    </dgm:pt>
    <dgm:pt modelId="{CDF92CA9-5572-104B-813F-680995CA339D}" type="parTrans" cxnId="{ADE10A44-A946-F44D-815A-D9A6E0C8A3D3}">
      <dgm:prSet/>
      <dgm:spPr/>
      <dgm:t>
        <a:bodyPr/>
        <a:lstStyle/>
        <a:p>
          <a:endParaRPr lang="zh-CN" altLang="en-US"/>
        </a:p>
      </dgm:t>
    </dgm:pt>
    <dgm:pt modelId="{6B6B02FA-2FE3-3B43-92BC-41BD8C3B1ACB}" type="sibTrans" cxnId="{ADE10A44-A946-F44D-815A-D9A6E0C8A3D3}">
      <dgm:prSet/>
      <dgm:spPr/>
      <dgm:t>
        <a:bodyPr/>
        <a:lstStyle/>
        <a:p>
          <a:endParaRPr lang="zh-CN" altLang="en-US"/>
        </a:p>
      </dgm:t>
    </dgm:pt>
    <dgm:pt modelId="{653794BE-6578-824E-BC1C-8CF99EC42F57}">
      <dgm:prSet phldrT="[文本]" custT="1"/>
      <dgm:spPr/>
      <dgm:t>
        <a:bodyPr vert="vert270" anchor="ctr" anchorCtr="1"/>
        <a:lstStyle/>
        <a:p>
          <a:r>
            <a:rPr lang="zh-CN" altLang="en-US" sz="2000" b="1" dirty="0" smtClean="0">
              <a:latin typeface="微软雅黑" pitchFamily="34" charset="-122"/>
              <a:ea typeface="微软雅黑" pitchFamily="34" charset="-122"/>
            </a:rPr>
            <a:t>秦统一后</a:t>
          </a:r>
          <a:endParaRPr lang="zh-CN" altLang="en-US" sz="2000" b="1" dirty="0"/>
        </a:p>
      </dgm:t>
    </dgm:pt>
    <dgm:pt modelId="{96FBB8FF-312E-1640-8D06-217EEF81C82C}" type="parTrans" cxnId="{1A9B7B19-DE5E-5041-AC62-37F47892DC7D}">
      <dgm:prSet/>
      <dgm:spPr/>
      <dgm:t>
        <a:bodyPr/>
        <a:lstStyle/>
        <a:p>
          <a:endParaRPr lang="zh-CN" altLang="en-US"/>
        </a:p>
      </dgm:t>
    </dgm:pt>
    <dgm:pt modelId="{F2C80E95-707A-1B4C-9DA3-BB72D72DEC83}" type="sibTrans" cxnId="{1A9B7B19-DE5E-5041-AC62-37F47892DC7D}">
      <dgm:prSet/>
      <dgm:spPr/>
      <dgm:t>
        <a:bodyPr/>
        <a:lstStyle/>
        <a:p>
          <a:endParaRPr lang="zh-CN" altLang="en-US"/>
        </a:p>
      </dgm:t>
    </dgm:pt>
    <dgm:pt modelId="{16872C38-45E7-2041-BF24-601C884BFFAC}">
      <dgm:prSet phldrT="[文本]"/>
      <dgm:spPr/>
      <dgm:t>
        <a:bodyPr/>
        <a:lstStyle/>
        <a:p>
          <a:r>
            <a:rPr lang="zh-CN" altLang="en-US" dirty="0" smtClean="0">
              <a:solidFill>
                <a:schemeClr val="bg1"/>
              </a:solidFill>
              <a:latin typeface="微软雅黑" pitchFamily="34" charset="-122"/>
              <a:ea typeface="微软雅黑" pitchFamily="34" charset="-122"/>
            </a:rPr>
            <a:t>“使黔首自实田”</a:t>
          </a:r>
          <a:r>
            <a:rPr lang="en-US" altLang="zh-CN" dirty="0" smtClean="0">
              <a:solidFill>
                <a:schemeClr val="bg1"/>
              </a:solidFill>
              <a:latin typeface="微软雅黑" pitchFamily="34" charset="-122"/>
              <a:ea typeface="微软雅黑" pitchFamily="34" charset="-122"/>
            </a:rPr>
            <a:t>《</a:t>
          </a:r>
          <a:r>
            <a:rPr lang="zh-CN" altLang="en-US" dirty="0" smtClean="0">
              <a:solidFill>
                <a:schemeClr val="bg1"/>
              </a:solidFill>
              <a:latin typeface="微软雅黑" pitchFamily="34" charset="-122"/>
              <a:ea typeface="微软雅黑" pitchFamily="34" charset="-122"/>
            </a:rPr>
            <a:t>史记始皇本纪</a:t>
          </a:r>
          <a:r>
            <a:rPr lang="en-US" altLang="zh-CN" dirty="0" smtClean="0">
              <a:solidFill>
                <a:schemeClr val="bg1"/>
              </a:solidFill>
              <a:latin typeface="微软雅黑" pitchFamily="34" charset="-122"/>
              <a:ea typeface="微软雅黑" pitchFamily="34" charset="-122"/>
            </a:rPr>
            <a:t>》</a:t>
          </a:r>
          <a:r>
            <a:rPr lang="zh-CN" altLang="en-US" dirty="0" smtClean="0">
              <a:solidFill>
                <a:schemeClr val="bg1"/>
              </a:solidFill>
              <a:latin typeface="微软雅黑" pitchFamily="34" charset="-122"/>
              <a:ea typeface="微软雅黑" pitchFamily="34" charset="-122"/>
            </a:rPr>
            <a:t>，全国范围内承认土地私有权。土地问题开始显现。</a:t>
          </a:r>
          <a:endParaRPr lang="zh-CN" altLang="en-US" dirty="0">
            <a:solidFill>
              <a:schemeClr val="bg1"/>
            </a:solidFill>
          </a:endParaRPr>
        </a:p>
      </dgm:t>
    </dgm:pt>
    <dgm:pt modelId="{4E16FD3F-7BE5-0844-8E16-7ECA8ED389A1}" type="parTrans" cxnId="{B7BE7A11-C3DB-0048-8604-39D4713DC39C}">
      <dgm:prSet/>
      <dgm:spPr/>
      <dgm:t>
        <a:bodyPr/>
        <a:lstStyle/>
        <a:p>
          <a:endParaRPr lang="zh-CN" altLang="en-US"/>
        </a:p>
      </dgm:t>
    </dgm:pt>
    <dgm:pt modelId="{FC809E95-87D5-4D4F-B059-353AFB3D0C07}" type="sibTrans" cxnId="{B7BE7A11-C3DB-0048-8604-39D4713DC39C}">
      <dgm:prSet/>
      <dgm:spPr/>
      <dgm:t>
        <a:bodyPr/>
        <a:lstStyle/>
        <a:p>
          <a:endParaRPr lang="zh-CN" altLang="en-US"/>
        </a:p>
      </dgm:t>
    </dgm:pt>
    <dgm:pt modelId="{C0001BCD-640E-E447-B3A3-DC5CE6F8F4CF}" type="pres">
      <dgm:prSet presAssocID="{5899B252-EE10-8940-8005-A93B04409A81}" presName="Name0" presStyleCnt="0">
        <dgm:presLayoutVars>
          <dgm:chMax val="2"/>
          <dgm:dir/>
          <dgm:animOne val="branch"/>
          <dgm:animLvl val="lvl"/>
          <dgm:resizeHandles val="exact"/>
        </dgm:presLayoutVars>
      </dgm:prSet>
      <dgm:spPr/>
      <dgm:t>
        <a:bodyPr/>
        <a:lstStyle/>
        <a:p>
          <a:endParaRPr lang="zh-CN" altLang="en-US"/>
        </a:p>
      </dgm:t>
    </dgm:pt>
    <dgm:pt modelId="{4969DBDD-18E2-034E-B18E-F8CF30F7601C}" type="pres">
      <dgm:prSet presAssocID="{5899B252-EE10-8940-8005-A93B04409A81}" presName="Background" presStyleLbl="node1" presStyleIdx="0" presStyleCnt="1"/>
      <dgm:spPr/>
    </dgm:pt>
    <dgm:pt modelId="{FCAFDA0E-93D2-D443-A9B7-A4D70DFC487E}" type="pres">
      <dgm:prSet presAssocID="{5899B252-EE10-8940-8005-A93B04409A81}" presName="Divider" presStyleLbl="callout" presStyleIdx="0" presStyleCnt="1"/>
      <dgm:spPr/>
    </dgm:pt>
    <dgm:pt modelId="{CE857D70-DF23-E440-A94A-5044691FC484}" type="pres">
      <dgm:prSet presAssocID="{5899B252-EE10-8940-8005-A93B04409A81}" presName="ChildText1" presStyleLbl="revTx" presStyleIdx="0" presStyleCnt="0">
        <dgm:presLayoutVars>
          <dgm:chMax val="0"/>
          <dgm:chPref val="0"/>
          <dgm:bulletEnabled val="1"/>
        </dgm:presLayoutVars>
      </dgm:prSet>
      <dgm:spPr/>
      <dgm:t>
        <a:bodyPr/>
        <a:lstStyle/>
        <a:p>
          <a:endParaRPr lang="zh-CN" altLang="en-US"/>
        </a:p>
      </dgm:t>
    </dgm:pt>
    <dgm:pt modelId="{8D522064-2B6D-A248-BE9C-5F49E9D2F4AF}" type="pres">
      <dgm:prSet presAssocID="{5899B252-EE10-8940-8005-A93B04409A81}" presName="ChildText2" presStyleLbl="revTx" presStyleIdx="0" presStyleCnt="0">
        <dgm:presLayoutVars>
          <dgm:chMax val="0"/>
          <dgm:chPref val="0"/>
          <dgm:bulletEnabled val="1"/>
        </dgm:presLayoutVars>
      </dgm:prSet>
      <dgm:spPr/>
      <dgm:t>
        <a:bodyPr/>
        <a:lstStyle/>
        <a:p>
          <a:endParaRPr lang="zh-CN" altLang="en-US"/>
        </a:p>
      </dgm:t>
    </dgm:pt>
    <dgm:pt modelId="{CD4680FD-D342-774C-A4D8-4FC5D5A45B7D}" type="pres">
      <dgm:prSet presAssocID="{5899B252-EE10-8940-8005-A93B04409A81}" presName="ParentText1" presStyleLbl="revTx" presStyleIdx="0" presStyleCnt="0">
        <dgm:presLayoutVars>
          <dgm:chMax val="1"/>
          <dgm:chPref val="1"/>
        </dgm:presLayoutVars>
      </dgm:prSet>
      <dgm:spPr/>
      <dgm:t>
        <a:bodyPr/>
        <a:lstStyle/>
        <a:p>
          <a:endParaRPr lang="zh-CN" altLang="en-US"/>
        </a:p>
      </dgm:t>
    </dgm:pt>
    <dgm:pt modelId="{04D213B6-7E6F-314D-B4B8-46B14C378234}" type="pres">
      <dgm:prSet presAssocID="{5899B252-EE10-8940-8005-A93B04409A81}" presName="ParentShape1" presStyleLbl="alignImgPlace1" presStyleIdx="0" presStyleCnt="2">
        <dgm:presLayoutVars/>
      </dgm:prSet>
      <dgm:spPr/>
      <dgm:t>
        <a:bodyPr/>
        <a:lstStyle/>
        <a:p>
          <a:endParaRPr lang="zh-CN" altLang="en-US"/>
        </a:p>
      </dgm:t>
    </dgm:pt>
    <dgm:pt modelId="{6BC9E194-E9E3-C841-B388-E67FAD623E7A}" type="pres">
      <dgm:prSet presAssocID="{5899B252-EE10-8940-8005-A93B04409A81}" presName="ParentText2" presStyleLbl="revTx" presStyleIdx="0" presStyleCnt="0">
        <dgm:presLayoutVars>
          <dgm:chMax val="1"/>
          <dgm:chPref val="1"/>
        </dgm:presLayoutVars>
      </dgm:prSet>
      <dgm:spPr/>
      <dgm:t>
        <a:bodyPr/>
        <a:lstStyle/>
        <a:p>
          <a:endParaRPr lang="zh-CN" altLang="en-US"/>
        </a:p>
      </dgm:t>
    </dgm:pt>
    <dgm:pt modelId="{0AC7EDC9-9C79-CE4B-A74C-31C0C053953C}" type="pres">
      <dgm:prSet presAssocID="{5899B252-EE10-8940-8005-A93B04409A81}" presName="ParentShape2" presStyleLbl="alignImgPlace1" presStyleIdx="1" presStyleCnt="2">
        <dgm:presLayoutVars/>
      </dgm:prSet>
      <dgm:spPr/>
      <dgm:t>
        <a:bodyPr/>
        <a:lstStyle/>
        <a:p>
          <a:endParaRPr lang="zh-CN" altLang="en-US"/>
        </a:p>
      </dgm:t>
    </dgm:pt>
  </dgm:ptLst>
  <dgm:cxnLst>
    <dgm:cxn modelId="{864880B4-A23F-8049-AEF5-91461B70BDB8}" type="presOf" srcId="{653794BE-6578-824E-BC1C-8CF99EC42F57}" destId="{0AC7EDC9-9C79-CE4B-A74C-31C0C053953C}" srcOrd="1" destOrd="0" presId="urn:microsoft.com/office/officeart/2009/3/layout/OpposingIdeas"/>
    <dgm:cxn modelId="{F7E086BF-95CD-E04F-B8C7-EE2318E31011}" srcId="{5899B252-EE10-8940-8005-A93B04409A81}" destId="{38E5B686-2848-AF46-AABA-10420C462D8C}" srcOrd="0" destOrd="0" parTransId="{29369327-BC86-594F-A967-D5EF3AAEF97E}" sibTransId="{1B4037F2-147A-224A-A40F-FFC45638F936}"/>
    <dgm:cxn modelId="{1DAF9202-1E07-9048-8253-9CBCE6135BF9}" type="presOf" srcId="{653794BE-6578-824E-BC1C-8CF99EC42F57}" destId="{6BC9E194-E9E3-C841-B388-E67FAD623E7A}" srcOrd="0" destOrd="0" presId="urn:microsoft.com/office/officeart/2009/3/layout/OpposingIdeas"/>
    <dgm:cxn modelId="{0E82BE99-F227-3D45-AC66-744D02059FB4}" type="presOf" srcId="{16872C38-45E7-2041-BF24-601C884BFFAC}" destId="{8D522064-2B6D-A248-BE9C-5F49E9D2F4AF}" srcOrd="0" destOrd="0" presId="urn:microsoft.com/office/officeart/2009/3/layout/OpposingIdeas"/>
    <dgm:cxn modelId="{B7BE7A11-C3DB-0048-8604-39D4713DC39C}" srcId="{653794BE-6578-824E-BC1C-8CF99EC42F57}" destId="{16872C38-45E7-2041-BF24-601C884BFFAC}" srcOrd="0" destOrd="0" parTransId="{4E16FD3F-7BE5-0844-8E16-7ECA8ED389A1}" sibTransId="{FC809E95-87D5-4D4F-B059-353AFB3D0C07}"/>
    <dgm:cxn modelId="{1A9B7B19-DE5E-5041-AC62-37F47892DC7D}" srcId="{5899B252-EE10-8940-8005-A93B04409A81}" destId="{653794BE-6578-824E-BC1C-8CF99EC42F57}" srcOrd="1" destOrd="0" parTransId="{96FBB8FF-312E-1640-8D06-217EEF81C82C}" sibTransId="{F2C80E95-707A-1B4C-9DA3-BB72D72DEC83}"/>
    <dgm:cxn modelId="{F7C3BAAD-436A-BE4D-87ED-0D0D1772734B}" type="presOf" srcId="{5899B252-EE10-8940-8005-A93B04409A81}" destId="{C0001BCD-640E-E447-B3A3-DC5CE6F8F4CF}" srcOrd="0" destOrd="0" presId="urn:microsoft.com/office/officeart/2009/3/layout/OpposingIdeas"/>
    <dgm:cxn modelId="{A26A9DBB-EEB1-744D-B7D3-A5F538BB2032}" type="presOf" srcId="{38E5B686-2848-AF46-AABA-10420C462D8C}" destId="{04D213B6-7E6F-314D-B4B8-46B14C378234}" srcOrd="1" destOrd="0" presId="urn:microsoft.com/office/officeart/2009/3/layout/OpposingIdeas"/>
    <dgm:cxn modelId="{ADE10A44-A946-F44D-815A-D9A6E0C8A3D3}" srcId="{38E5B686-2848-AF46-AABA-10420C462D8C}" destId="{ED6C06E8-96E6-1844-8C98-32F886025480}" srcOrd="0" destOrd="0" parTransId="{CDF92CA9-5572-104B-813F-680995CA339D}" sibTransId="{6B6B02FA-2FE3-3B43-92BC-41BD8C3B1ACB}"/>
    <dgm:cxn modelId="{3DC4C22E-9C26-4647-90B7-7705248A9673}" type="presOf" srcId="{38E5B686-2848-AF46-AABA-10420C462D8C}" destId="{CD4680FD-D342-774C-A4D8-4FC5D5A45B7D}" srcOrd="0" destOrd="0" presId="urn:microsoft.com/office/officeart/2009/3/layout/OpposingIdeas"/>
    <dgm:cxn modelId="{F5703773-67A1-EF49-B15D-AE59216920F8}" type="presOf" srcId="{ED6C06E8-96E6-1844-8C98-32F886025480}" destId="{CE857D70-DF23-E440-A94A-5044691FC484}" srcOrd="0" destOrd="0" presId="urn:microsoft.com/office/officeart/2009/3/layout/OpposingIdeas"/>
    <dgm:cxn modelId="{BB0E0ECB-3DEF-DF46-9793-FBF0F5C4A3A7}" type="presParOf" srcId="{C0001BCD-640E-E447-B3A3-DC5CE6F8F4CF}" destId="{4969DBDD-18E2-034E-B18E-F8CF30F7601C}" srcOrd="0" destOrd="0" presId="urn:microsoft.com/office/officeart/2009/3/layout/OpposingIdeas"/>
    <dgm:cxn modelId="{D893D3C2-7BAD-294B-B303-7E3AA5A0834C}" type="presParOf" srcId="{C0001BCD-640E-E447-B3A3-DC5CE6F8F4CF}" destId="{FCAFDA0E-93D2-D443-A9B7-A4D70DFC487E}" srcOrd="1" destOrd="0" presId="urn:microsoft.com/office/officeart/2009/3/layout/OpposingIdeas"/>
    <dgm:cxn modelId="{02E2E911-3B2A-3F49-924D-10316E3D133C}" type="presParOf" srcId="{C0001BCD-640E-E447-B3A3-DC5CE6F8F4CF}" destId="{CE857D70-DF23-E440-A94A-5044691FC484}" srcOrd="2" destOrd="0" presId="urn:microsoft.com/office/officeart/2009/3/layout/OpposingIdeas"/>
    <dgm:cxn modelId="{9D9DF9A3-13C4-BE45-8789-F1E58E07EF0A}" type="presParOf" srcId="{C0001BCD-640E-E447-B3A3-DC5CE6F8F4CF}" destId="{8D522064-2B6D-A248-BE9C-5F49E9D2F4AF}" srcOrd="3" destOrd="0" presId="urn:microsoft.com/office/officeart/2009/3/layout/OpposingIdeas"/>
    <dgm:cxn modelId="{441005DE-995F-9640-B0D7-445AD899B29B}" type="presParOf" srcId="{C0001BCD-640E-E447-B3A3-DC5CE6F8F4CF}" destId="{CD4680FD-D342-774C-A4D8-4FC5D5A45B7D}" srcOrd="4" destOrd="0" presId="urn:microsoft.com/office/officeart/2009/3/layout/OpposingIdeas"/>
    <dgm:cxn modelId="{FD4A6B48-6D03-E74D-A5E8-79B8684690DC}" type="presParOf" srcId="{C0001BCD-640E-E447-B3A3-DC5CE6F8F4CF}" destId="{04D213B6-7E6F-314D-B4B8-46B14C378234}" srcOrd="5" destOrd="0" presId="urn:microsoft.com/office/officeart/2009/3/layout/OpposingIdeas"/>
    <dgm:cxn modelId="{D7F61236-0F9C-7B45-B4CB-3A9E336F530A}" type="presParOf" srcId="{C0001BCD-640E-E447-B3A3-DC5CE6F8F4CF}" destId="{6BC9E194-E9E3-C841-B388-E67FAD623E7A}" srcOrd="6" destOrd="0" presId="urn:microsoft.com/office/officeart/2009/3/layout/OpposingIdeas"/>
    <dgm:cxn modelId="{EE864227-F9EC-FD48-8022-332585F853CE}" type="presParOf" srcId="{C0001BCD-640E-E447-B3A3-DC5CE6F8F4CF}" destId="{0AC7EDC9-9C79-CE4B-A74C-31C0C053953C}"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309918-7732-CF41-95F0-51A92C7236A0}" type="doc">
      <dgm:prSet loTypeId="urn:microsoft.com/office/officeart/2005/8/layout/pyramid2" loCatId="" qsTypeId="urn:microsoft.com/office/officeart/2005/8/quickstyle/simple4" qsCatId="simple" csTypeId="urn:microsoft.com/office/officeart/2005/8/colors/accent1_2" csCatId="accent1" phldr="1"/>
      <dgm:spPr/>
    </dgm:pt>
    <dgm:pt modelId="{0A1F95EB-E1D5-A94B-A4F3-4B582C6DD44B}">
      <dgm:prSet phldrT="[文本]"/>
      <dgm:spPr/>
      <dgm:t>
        <a:bodyPr/>
        <a:lstStyle/>
        <a:p>
          <a:pPr algn="l"/>
          <a:r>
            <a:rPr lang="zh-CN" altLang="en-US" dirty="0" smtClean="0">
              <a:latin typeface="微软雅黑" pitchFamily="34" charset="-122"/>
              <a:ea typeface="微软雅黑" pitchFamily="34" charset="-122"/>
            </a:rPr>
            <a:t>   地主和农民利害冲突加剧</a:t>
          </a:r>
          <a:endParaRPr lang="zh-CN" altLang="en-US" dirty="0"/>
        </a:p>
      </dgm:t>
    </dgm:pt>
    <dgm:pt modelId="{CB8FF4A7-5C76-8247-B0DA-76F7F683847E}" type="parTrans" cxnId="{B308E66F-853B-1D4F-9FB4-D0FE16831F36}">
      <dgm:prSet/>
      <dgm:spPr/>
      <dgm:t>
        <a:bodyPr/>
        <a:lstStyle/>
        <a:p>
          <a:endParaRPr lang="zh-CN" altLang="en-US"/>
        </a:p>
      </dgm:t>
    </dgm:pt>
    <dgm:pt modelId="{86301980-E7A8-014C-8E78-2C1DA229B331}" type="sibTrans" cxnId="{B308E66F-853B-1D4F-9FB4-D0FE16831F36}">
      <dgm:prSet/>
      <dgm:spPr/>
      <dgm:t>
        <a:bodyPr/>
        <a:lstStyle/>
        <a:p>
          <a:endParaRPr lang="zh-CN" altLang="en-US"/>
        </a:p>
      </dgm:t>
    </dgm:pt>
    <dgm:pt modelId="{0768C08D-F5F5-E74B-ABE8-02A66DD9D3C8}">
      <dgm:prSet phldrT="[文本]"/>
      <dgm:spPr/>
      <dgm:t>
        <a:bodyPr/>
        <a:lstStyle/>
        <a:p>
          <a:pPr algn="l"/>
          <a:r>
            <a:rPr lang="zh-CN" altLang="en-US" dirty="0" smtClean="0">
              <a:latin typeface="微软雅黑" pitchFamily="34" charset="-122"/>
              <a:ea typeface="微软雅黑" pitchFamily="34" charset="-122"/>
            </a:rPr>
            <a:t>   国家赋税、徭役的基础缩小</a:t>
          </a:r>
          <a:endParaRPr lang="zh-CN" altLang="en-US" dirty="0"/>
        </a:p>
      </dgm:t>
    </dgm:pt>
    <dgm:pt modelId="{58B16141-F033-664B-9ACD-E92BC32D2B4B}" type="parTrans" cxnId="{399E6ECE-D414-2D4F-A065-DF751FBF8A5C}">
      <dgm:prSet/>
      <dgm:spPr/>
      <dgm:t>
        <a:bodyPr/>
        <a:lstStyle/>
        <a:p>
          <a:endParaRPr lang="zh-CN" altLang="en-US"/>
        </a:p>
      </dgm:t>
    </dgm:pt>
    <dgm:pt modelId="{6D9E1E9E-972E-4F44-8337-438E8D79C785}" type="sibTrans" cxnId="{399E6ECE-D414-2D4F-A065-DF751FBF8A5C}">
      <dgm:prSet/>
      <dgm:spPr/>
      <dgm:t>
        <a:bodyPr/>
        <a:lstStyle/>
        <a:p>
          <a:endParaRPr lang="zh-CN" altLang="en-US"/>
        </a:p>
      </dgm:t>
    </dgm:pt>
    <dgm:pt modelId="{00932A48-A4A1-374D-8D6A-FEA451D79A63}">
      <dgm:prSet phldrT="[文本]"/>
      <dgm:spPr/>
      <dgm:t>
        <a:bodyPr/>
        <a:lstStyle/>
        <a:p>
          <a:pPr algn="l"/>
          <a:r>
            <a:rPr lang="zh-CN" altLang="en-US" dirty="0" smtClean="0">
              <a:latin typeface="微软雅黑" pitchFamily="34" charset="-122"/>
              <a:ea typeface="微软雅黑" pitchFamily="34" charset="-122"/>
            </a:rPr>
            <a:t>   各种社会矛盾激化</a:t>
          </a:r>
          <a:endParaRPr lang="zh-CN" altLang="en-US" dirty="0"/>
        </a:p>
      </dgm:t>
    </dgm:pt>
    <dgm:pt modelId="{A4FE7CE4-D8E0-2F47-99D7-F4A5493692EC}" type="parTrans" cxnId="{16BA2FD0-7F0C-3D48-972A-30F2D42A80AF}">
      <dgm:prSet/>
      <dgm:spPr/>
      <dgm:t>
        <a:bodyPr/>
        <a:lstStyle/>
        <a:p>
          <a:endParaRPr lang="zh-CN" altLang="en-US"/>
        </a:p>
      </dgm:t>
    </dgm:pt>
    <dgm:pt modelId="{AB6BBECD-A86E-D940-9A68-3EB236A1A7DE}" type="sibTrans" cxnId="{16BA2FD0-7F0C-3D48-972A-30F2D42A80AF}">
      <dgm:prSet/>
      <dgm:spPr/>
      <dgm:t>
        <a:bodyPr/>
        <a:lstStyle/>
        <a:p>
          <a:endParaRPr lang="zh-CN" altLang="en-US"/>
        </a:p>
      </dgm:t>
    </dgm:pt>
    <dgm:pt modelId="{9C20A435-C929-0A46-A697-1D3DB5E4ADA9}" type="pres">
      <dgm:prSet presAssocID="{84309918-7732-CF41-95F0-51A92C7236A0}" presName="compositeShape" presStyleCnt="0">
        <dgm:presLayoutVars>
          <dgm:dir/>
          <dgm:resizeHandles/>
        </dgm:presLayoutVars>
      </dgm:prSet>
      <dgm:spPr/>
    </dgm:pt>
    <dgm:pt modelId="{06D0586E-48D2-C34F-9E60-8B340D9AD3BE}" type="pres">
      <dgm:prSet presAssocID="{84309918-7732-CF41-95F0-51A92C7236A0}" presName="pyramid" presStyleLbl="node1" presStyleIdx="0" presStyleCnt="1" custLinFactNeighborX="23" custLinFactNeighborY="208"/>
      <dgm:spPr/>
    </dgm:pt>
    <dgm:pt modelId="{A00A78AF-75AA-494E-8CA8-500D10CA06A5}" type="pres">
      <dgm:prSet presAssocID="{84309918-7732-CF41-95F0-51A92C7236A0}" presName="theList" presStyleCnt="0"/>
      <dgm:spPr/>
    </dgm:pt>
    <dgm:pt modelId="{BD67462B-E105-4B47-8509-BA6C6AEFB9D5}" type="pres">
      <dgm:prSet presAssocID="{0A1F95EB-E1D5-A94B-A4F3-4B582C6DD44B}" presName="aNode" presStyleLbl="fgAcc1" presStyleIdx="0" presStyleCnt="3" custScaleX="171661" custLinFactY="5788" custLinFactNeighborX="38067" custLinFactNeighborY="100000">
        <dgm:presLayoutVars>
          <dgm:bulletEnabled val="1"/>
        </dgm:presLayoutVars>
      </dgm:prSet>
      <dgm:spPr/>
      <dgm:t>
        <a:bodyPr/>
        <a:lstStyle/>
        <a:p>
          <a:endParaRPr lang="zh-CN" altLang="en-US"/>
        </a:p>
      </dgm:t>
    </dgm:pt>
    <dgm:pt modelId="{1E15F8DF-1520-5C4E-BA62-9AA2505AC990}" type="pres">
      <dgm:prSet presAssocID="{0A1F95EB-E1D5-A94B-A4F3-4B582C6DD44B}" presName="aSpace" presStyleCnt="0"/>
      <dgm:spPr/>
    </dgm:pt>
    <dgm:pt modelId="{00B95A91-348C-5442-972B-5348D8C5FEDB}" type="pres">
      <dgm:prSet presAssocID="{0768C08D-F5F5-E74B-ABE8-02A66DD9D3C8}" presName="aNode" presStyleLbl="fgAcc1" presStyleIdx="1" presStyleCnt="3" custScaleX="171661" custLinFactY="5788" custLinFactNeighborX="38067" custLinFactNeighborY="100000">
        <dgm:presLayoutVars>
          <dgm:bulletEnabled val="1"/>
        </dgm:presLayoutVars>
      </dgm:prSet>
      <dgm:spPr/>
      <dgm:t>
        <a:bodyPr/>
        <a:lstStyle/>
        <a:p>
          <a:endParaRPr lang="zh-CN" altLang="en-US"/>
        </a:p>
      </dgm:t>
    </dgm:pt>
    <dgm:pt modelId="{087BBEFF-DE75-BA49-8B2A-A7D9942D7E3D}" type="pres">
      <dgm:prSet presAssocID="{0768C08D-F5F5-E74B-ABE8-02A66DD9D3C8}" presName="aSpace" presStyleCnt="0"/>
      <dgm:spPr/>
    </dgm:pt>
    <dgm:pt modelId="{F30E0E83-ABB7-E941-B759-3AB760DF28C7}" type="pres">
      <dgm:prSet presAssocID="{00932A48-A4A1-374D-8D6A-FEA451D79A63}" presName="aNode" presStyleLbl="fgAcc1" presStyleIdx="2" presStyleCnt="3" custScaleX="171661" custLinFactY="5788" custLinFactNeighborX="38067" custLinFactNeighborY="100000">
        <dgm:presLayoutVars>
          <dgm:bulletEnabled val="1"/>
        </dgm:presLayoutVars>
      </dgm:prSet>
      <dgm:spPr/>
      <dgm:t>
        <a:bodyPr/>
        <a:lstStyle/>
        <a:p>
          <a:endParaRPr lang="zh-CN" altLang="en-US"/>
        </a:p>
      </dgm:t>
    </dgm:pt>
    <dgm:pt modelId="{B0FC9F06-0834-D44A-885F-FD3077ECCEC1}" type="pres">
      <dgm:prSet presAssocID="{00932A48-A4A1-374D-8D6A-FEA451D79A63}" presName="aSpace" presStyleCnt="0"/>
      <dgm:spPr/>
    </dgm:pt>
  </dgm:ptLst>
  <dgm:cxnLst>
    <dgm:cxn modelId="{B5213C43-34A4-0A4C-AC6B-F5B962479552}" type="presOf" srcId="{00932A48-A4A1-374D-8D6A-FEA451D79A63}" destId="{F30E0E83-ABB7-E941-B759-3AB760DF28C7}" srcOrd="0" destOrd="0" presId="urn:microsoft.com/office/officeart/2005/8/layout/pyramid2"/>
    <dgm:cxn modelId="{2886C527-97C3-0F4A-8FA2-6DF07E81EEF4}" type="presOf" srcId="{0768C08D-F5F5-E74B-ABE8-02A66DD9D3C8}" destId="{00B95A91-348C-5442-972B-5348D8C5FEDB}" srcOrd="0" destOrd="0" presId="urn:microsoft.com/office/officeart/2005/8/layout/pyramid2"/>
    <dgm:cxn modelId="{B308E66F-853B-1D4F-9FB4-D0FE16831F36}" srcId="{84309918-7732-CF41-95F0-51A92C7236A0}" destId="{0A1F95EB-E1D5-A94B-A4F3-4B582C6DD44B}" srcOrd="0" destOrd="0" parTransId="{CB8FF4A7-5C76-8247-B0DA-76F7F683847E}" sibTransId="{86301980-E7A8-014C-8E78-2C1DA229B331}"/>
    <dgm:cxn modelId="{16BA2FD0-7F0C-3D48-972A-30F2D42A80AF}" srcId="{84309918-7732-CF41-95F0-51A92C7236A0}" destId="{00932A48-A4A1-374D-8D6A-FEA451D79A63}" srcOrd="2" destOrd="0" parTransId="{A4FE7CE4-D8E0-2F47-99D7-F4A5493692EC}" sibTransId="{AB6BBECD-A86E-D940-9A68-3EB236A1A7DE}"/>
    <dgm:cxn modelId="{399E6ECE-D414-2D4F-A065-DF751FBF8A5C}" srcId="{84309918-7732-CF41-95F0-51A92C7236A0}" destId="{0768C08D-F5F5-E74B-ABE8-02A66DD9D3C8}" srcOrd="1" destOrd="0" parTransId="{58B16141-F033-664B-9ACD-E92BC32D2B4B}" sibTransId="{6D9E1E9E-972E-4F44-8337-438E8D79C785}"/>
    <dgm:cxn modelId="{9EE1830F-C8A9-5646-A8A4-83C42807809E}" type="presOf" srcId="{0A1F95EB-E1D5-A94B-A4F3-4B582C6DD44B}" destId="{BD67462B-E105-4B47-8509-BA6C6AEFB9D5}" srcOrd="0" destOrd="0" presId="urn:microsoft.com/office/officeart/2005/8/layout/pyramid2"/>
    <dgm:cxn modelId="{BDC7B216-AD61-2B43-98C1-BA17B159FEA9}" type="presOf" srcId="{84309918-7732-CF41-95F0-51A92C7236A0}" destId="{9C20A435-C929-0A46-A697-1D3DB5E4ADA9}" srcOrd="0" destOrd="0" presId="urn:microsoft.com/office/officeart/2005/8/layout/pyramid2"/>
    <dgm:cxn modelId="{799EC4B4-A7B5-4D4D-8D56-0DE5B12B032E}" type="presParOf" srcId="{9C20A435-C929-0A46-A697-1D3DB5E4ADA9}" destId="{06D0586E-48D2-C34F-9E60-8B340D9AD3BE}" srcOrd="0" destOrd="0" presId="urn:microsoft.com/office/officeart/2005/8/layout/pyramid2"/>
    <dgm:cxn modelId="{0392FD36-A05E-C240-B5C8-57060B44530A}" type="presParOf" srcId="{9C20A435-C929-0A46-A697-1D3DB5E4ADA9}" destId="{A00A78AF-75AA-494E-8CA8-500D10CA06A5}" srcOrd="1" destOrd="0" presId="urn:microsoft.com/office/officeart/2005/8/layout/pyramid2"/>
    <dgm:cxn modelId="{6CD8C731-0BA2-AA49-80FA-A758063E8310}" type="presParOf" srcId="{A00A78AF-75AA-494E-8CA8-500D10CA06A5}" destId="{BD67462B-E105-4B47-8509-BA6C6AEFB9D5}" srcOrd="0" destOrd="0" presId="urn:microsoft.com/office/officeart/2005/8/layout/pyramid2"/>
    <dgm:cxn modelId="{CAE16659-E7F0-BC4A-8B3D-B2CB96FBDB6A}" type="presParOf" srcId="{A00A78AF-75AA-494E-8CA8-500D10CA06A5}" destId="{1E15F8DF-1520-5C4E-BA62-9AA2505AC990}" srcOrd="1" destOrd="0" presId="urn:microsoft.com/office/officeart/2005/8/layout/pyramid2"/>
    <dgm:cxn modelId="{3BA76225-1DCB-244E-AF66-FEDEFBE26EF5}" type="presParOf" srcId="{A00A78AF-75AA-494E-8CA8-500D10CA06A5}" destId="{00B95A91-348C-5442-972B-5348D8C5FEDB}" srcOrd="2" destOrd="0" presId="urn:microsoft.com/office/officeart/2005/8/layout/pyramid2"/>
    <dgm:cxn modelId="{83039CB4-45CE-354D-8120-CA6B23326107}" type="presParOf" srcId="{A00A78AF-75AA-494E-8CA8-500D10CA06A5}" destId="{087BBEFF-DE75-BA49-8B2A-A7D9942D7E3D}" srcOrd="3" destOrd="0" presId="urn:microsoft.com/office/officeart/2005/8/layout/pyramid2"/>
    <dgm:cxn modelId="{84E40B2A-3CE1-D344-AA34-F9F614772934}" type="presParOf" srcId="{A00A78AF-75AA-494E-8CA8-500D10CA06A5}" destId="{F30E0E83-ABB7-E941-B759-3AB760DF28C7}" srcOrd="4" destOrd="0" presId="urn:microsoft.com/office/officeart/2005/8/layout/pyramid2"/>
    <dgm:cxn modelId="{139628E4-BFDA-9E45-8D2D-67F224B74D1A}" type="presParOf" srcId="{A00A78AF-75AA-494E-8CA8-500D10CA06A5}" destId="{B0FC9F06-0834-D44A-885F-FD3077ECCEC1}"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BBA32B-1A7C-884E-ACD0-7E92A68DF45E}" type="doc">
      <dgm:prSet loTypeId="urn:microsoft.com/office/officeart/2005/8/layout/hProcess9" loCatId="" qsTypeId="urn:microsoft.com/office/officeart/2005/8/quickstyle/simple4" qsCatId="simple" csTypeId="urn:microsoft.com/office/officeart/2005/8/colors/accent1_2" csCatId="accent1" phldr="1"/>
      <dgm:spPr/>
      <dgm:t>
        <a:bodyPr/>
        <a:lstStyle/>
        <a:p>
          <a:endParaRPr lang="zh-CN" altLang="en-US"/>
        </a:p>
      </dgm:t>
    </dgm:pt>
    <dgm:pt modelId="{0E5066E2-8228-1545-AD87-560023011975}">
      <dgm:prSet phldrT="[文本]" custT="1"/>
      <dgm:spPr/>
      <dgm:t>
        <a:bodyPr/>
        <a:lstStyle/>
        <a:p>
          <a:r>
            <a:rPr lang="zh-CN" altLang="en-US" sz="2800" dirty="0" smtClean="0">
              <a:latin typeface="微软雅黑" pitchFamily="34" charset="-122"/>
              <a:ea typeface="微软雅黑" pitchFamily="34" charset="-122"/>
            </a:rPr>
            <a:t>井田制</a:t>
          </a:r>
          <a:endParaRPr lang="zh-CN" altLang="en-US" sz="2800" dirty="0"/>
        </a:p>
      </dgm:t>
    </dgm:pt>
    <dgm:pt modelId="{26878214-2184-A14C-8400-972BED58FB48}" type="parTrans" cxnId="{64D737DA-F71D-2C48-A562-3BDFCF447EB9}">
      <dgm:prSet/>
      <dgm:spPr/>
      <dgm:t>
        <a:bodyPr/>
        <a:lstStyle/>
        <a:p>
          <a:endParaRPr lang="zh-CN" altLang="en-US"/>
        </a:p>
      </dgm:t>
    </dgm:pt>
    <dgm:pt modelId="{FC43024E-B2A0-4549-BDB3-D815E101B496}" type="sibTrans" cxnId="{64D737DA-F71D-2C48-A562-3BDFCF447EB9}">
      <dgm:prSet/>
      <dgm:spPr/>
      <dgm:t>
        <a:bodyPr/>
        <a:lstStyle/>
        <a:p>
          <a:endParaRPr lang="zh-CN" altLang="en-US"/>
        </a:p>
      </dgm:t>
    </dgm:pt>
    <dgm:pt modelId="{8FE47801-F274-3943-B618-4CA715AB1331}">
      <dgm:prSet phldrT="[文本]" custT="1"/>
      <dgm:spPr/>
      <dgm:t>
        <a:bodyPr/>
        <a:lstStyle/>
        <a:p>
          <a:r>
            <a:rPr lang="zh-CN" altLang="en-US" sz="2800" smtClean="0">
              <a:latin typeface="微软雅黑" pitchFamily="34" charset="-122"/>
              <a:ea typeface="微软雅黑" pitchFamily="34" charset="-122"/>
            </a:rPr>
            <a:t>限田制</a:t>
          </a:r>
          <a:endParaRPr lang="zh-CN" altLang="en-US" sz="2800"/>
        </a:p>
      </dgm:t>
    </dgm:pt>
    <dgm:pt modelId="{7F3D6741-477E-584D-BB25-7076D99A50BE}" type="parTrans" cxnId="{58ED517C-643A-CD44-9691-562CF237A9E9}">
      <dgm:prSet/>
      <dgm:spPr/>
      <dgm:t>
        <a:bodyPr/>
        <a:lstStyle/>
        <a:p>
          <a:endParaRPr lang="zh-CN" altLang="en-US"/>
        </a:p>
      </dgm:t>
    </dgm:pt>
    <dgm:pt modelId="{C09D736B-CF5C-4E46-8B0A-2FFD226A98F1}" type="sibTrans" cxnId="{58ED517C-643A-CD44-9691-562CF237A9E9}">
      <dgm:prSet/>
      <dgm:spPr/>
      <dgm:t>
        <a:bodyPr/>
        <a:lstStyle/>
        <a:p>
          <a:endParaRPr lang="zh-CN" altLang="en-US"/>
        </a:p>
      </dgm:t>
    </dgm:pt>
    <dgm:pt modelId="{102071C7-F9F9-EA40-9501-2BB50519F320}">
      <dgm:prSet phldrT="[文本]" custT="1"/>
      <dgm:spPr/>
      <dgm:t>
        <a:bodyPr/>
        <a:lstStyle/>
        <a:p>
          <a:r>
            <a:rPr lang="zh-CN" altLang="en-US" sz="2800" dirty="0" smtClean="0">
              <a:latin typeface="微软雅黑" pitchFamily="34" charset="-122"/>
              <a:ea typeface="微软雅黑" pitchFamily="34" charset="-122"/>
            </a:rPr>
            <a:t>屯田制</a:t>
          </a:r>
          <a:endParaRPr lang="zh-CN" altLang="en-US" sz="2800" dirty="0"/>
        </a:p>
      </dgm:t>
    </dgm:pt>
    <dgm:pt modelId="{5A79685B-65BB-884E-A743-61468602D685}" type="parTrans" cxnId="{F11A51CC-AB1A-3549-804E-113D99DE06AF}">
      <dgm:prSet/>
      <dgm:spPr/>
      <dgm:t>
        <a:bodyPr/>
        <a:lstStyle/>
        <a:p>
          <a:endParaRPr lang="zh-CN" altLang="en-US"/>
        </a:p>
      </dgm:t>
    </dgm:pt>
    <dgm:pt modelId="{38776E1A-F303-D246-88FB-9F2EE09E3DCD}" type="sibTrans" cxnId="{F11A51CC-AB1A-3549-804E-113D99DE06AF}">
      <dgm:prSet/>
      <dgm:spPr/>
      <dgm:t>
        <a:bodyPr/>
        <a:lstStyle/>
        <a:p>
          <a:endParaRPr lang="zh-CN" altLang="en-US"/>
        </a:p>
      </dgm:t>
    </dgm:pt>
    <dgm:pt modelId="{B08CC991-697D-D442-A14F-BBE26F885A7D}">
      <dgm:prSet custT="1"/>
      <dgm:spPr/>
      <dgm:t>
        <a:bodyPr/>
        <a:lstStyle/>
        <a:p>
          <a:r>
            <a:rPr lang="zh-CN" altLang="en-US" sz="2800" dirty="0" smtClean="0">
              <a:latin typeface="微软雅黑" pitchFamily="34" charset="-122"/>
              <a:ea typeface="微软雅黑" pitchFamily="34" charset="-122"/>
            </a:rPr>
            <a:t>均田制</a:t>
          </a:r>
          <a:endParaRPr lang="zh-CN" altLang="en-US" sz="2800" dirty="0"/>
        </a:p>
      </dgm:t>
    </dgm:pt>
    <dgm:pt modelId="{4A131BEF-9A98-DF4E-A1AF-360847F1CDE0}" type="parTrans" cxnId="{8EBFD5AF-7E1D-D544-BF87-7D110C5699B9}">
      <dgm:prSet/>
      <dgm:spPr/>
      <dgm:t>
        <a:bodyPr/>
        <a:lstStyle/>
        <a:p>
          <a:endParaRPr lang="zh-CN" altLang="en-US"/>
        </a:p>
      </dgm:t>
    </dgm:pt>
    <dgm:pt modelId="{8641CA5A-0706-264B-B06C-0BCB4E503669}" type="sibTrans" cxnId="{8EBFD5AF-7E1D-D544-BF87-7D110C5699B9}">
      <dgm:prSet/>
      <dgm:spPr/>
      <dgm:t>
        <a:bodyPr/>
        <a:lstStyle/>
        <a:p>
          <a:endParaRPr lang="zh-CN" altLang="en-US"/>
        </a:p>
      </dgm:t>
    </dgm:pt>
    <dgm:pt modelId="{FC21CABC-9349-6649-B0F3-9AB8D7EDC0D9}" type="pres">
      <dgm:prSet presAssocID="{DBBBA32B-1A7C-884E-ACD0-7E92A68DF45E}" presName="CompostProcess" presStyleCnt="0">
        <dgm:presLayoutVars>
          <dgm:dir/>
          <dgm:resizeHandles val="exact"/>
        </dgm:presLayoutVars>
      </dgm:prSet>
      <dgm:spPr/>
      <dgm:t>
        <a:bodyPr/>
        <a:lstStyle/>
        <a:p>
          <a:endParaRPr lang="zh-CN" altLang="en-US"/>
        </a:p>
      </dgm:t>
    </dgm:pt>
    <dgm:pt modelId="{E40D534F-00B2-1541-9657-8CE2EB8112E2}" type="pres">
      <dgm:prSet presAssocID="{DBBBA32B-1A7C-884E-ACD0-7E92A68DF45E}" presName="arrow" presStyleLbl="bgShp" presStyleIdx="0" presStyleCnt="1"/>
      <dgm:spPr/>
    </dgm:pt>
    <dgm:pt modelId="{7E033B52-ABE3-BF4D-8A9E-A48CB0A8A0BA}" type="pres">
      <dgm:prSet presAssocID="{DBBBA32B-1A7C-884E-ACD0-7E92A68DF45E}" presName="linearProcess" presStyleCnt="0"/>
      <dgm:spPr/>
    </dgm:pt>
    <dgm:pt modelId="{90250EFC-C7DE-1D40-851C-68D767CC3541}" type="pres">
      <dgm:prSet presAssocID="{0E5066E2-8228-1545-AD87-560023011975}" presName="textNode" presStyleLbl="node1" presStyleIdx="0" presStyleCnt="4" custScaleX="197141" custScaleY="70874">
        <dgm:presLayoutVars>
          <dgm:bulletEnabled val="1"/>
        </dgm:presLayoutVars>
      </dgm:prSet>
      <dgm:spPr/>
      <dgm:t>
        <a:bodyPr/>
        <a:lstStyle/>
        <a:p>
          <a:endParaRPr lang="zh-CN" altLang="en-US"/>
        </a:p>
      </dgm:t>
    </dgm:pt>
    <dgm:pt modelId="{CFEFC52D-262B-4945-A166-9BCDEC3EF2C8}" type="pres">
      <dgm:prSet presAssocID="{FC43024E-B2A0-4549-BDB3-D815E101B496}" presName="sibTrans" presStyleCnt="0"/>
      <dgm:spPr/>
    </dgm:pt>
    <dgm:pt modelId="{7A460AC9-9D1F-5945-B513-092C2F9AE9F0}" type="pres">
      <dgm:prSet presAssocID="{8FE47801-F274-3943-B618-4CA715AB1331}" presName="textNode" presStyleLbl="node1" presStyleIdx="1" presStyleCnt="4" custScaleX="197141" custScaleY="70874">
        <dgm:presLayoutVars>
          <dgm:bulletEnabled val="1"/>
        </dgm:presLayoutVars>
      </dgm:prSet>
      <dgm:spPr/>
      <dgm:t>
        <a:bodyPr/>
        <a:lstStyle/>
        <a:p>
          <a:endParaRPr lang="zh-CN" altLang="en-US"/>
        </a:p>
      </dgm:t>
    </dgm:pt>
    <dgm:pt modelId="{C200BAA6-603B-0944-B61D-CA45AE635FB3}" type="pres">
      <dgm:prSet presAssocID="{C09D736B-CF5C-4E46-8B0A-2FFD226A98F1}" presName="sibTrans" presStyleCnt="0"/>
      <dgm:spPr/>
    </dgm:pt>
    <dgm:pt modelId="{E8103CA0-41FC-D84A-873C-9BE2530B0BF4}" type="pres">
      <dgm:prSet presAssocID="{102071C7-F9F9-EA40-9501-2BB50519F320}" presName="textNode" presStyleLbl="node1" presStyleIdx="2" presStyleCnt="4" custScaleX="197141" custScaleY="70874">
        <dgm:presLayoutVars>
          <dgm:bulletEnabled val="1"/>
        </dgm:presLayoutVars>
      </dgm:prSet>
      <dgm:spPr/>
      <dgm:t>
        <a:bodyPr/>
        <a:lstStyle/>
        <a:p>
          <a:endParaRPr lang="zh-CN" altLang="en-US"/>
        </a:p>
      </dgm:t>
    </dgm:pt>
    <dgm:pt modelId="{405B49F7-9FA8-C84C-BF3B-0ADFAAFB25DC}" type="pres">
      <dgm:prSet presAssocID="{38776E1A-F303-D246-88FB-9F2EE09E3DCD}" presName="sibTrans" presStyleCnt="0"/>
      <dgm:spPr/>
    </dgm:pt>
    <dgm:pt modelId="{84A6A4E3-F9B4-AE4E-BE83-D6F24B205F43}" type="pres">
      <dgm:prSet presAssocID="{B08CC991-697D-D442-A14F-BBE26F885A7D}" presName="textNode" presStyleLbl="node1" presStyleIdx="3" presStyleCnt="4" custScaleX="197141" custScaleY="70874">
        <dgm:presLayoutVars>
          <dgm:bulletEnabled val="1"/>
        </dgm:presLayoutVars>
      </dgm:prSet>
      <dgm:spPr/>
      <dgm:t>
        <a:bodyPr/>
        <a:lstStyle/>
        <a:p>
          <a:endParaRPr lang="zh-CN" altLang="en-US"/>
        </a:p>
      </dgm:t>
    </dgm:pt>
  </dgm:ptLst>
  <dgm:cxnLst>
    <dgm:cxn modelId="{6095EE09-C6A3-9946-8939-13F4EDC314C6}" type="presOf" srcId="{0E5066E2-8228-1545-AD87-560023011975}" destId="{90250EFC-C7DE-1D40-851C-68D767CC3541}" srcOrd="0" destOrd="0" presId="urn:microsoft.com/office/officeart/2005/8/layout/hProcess9"/>
    <dgm:cxn modelId="{103B76B2-1A8F-6A42-8301-3707C0759494}" type="presOf" srcId="{8FE47801-F274-3943-B618-4CA715AB1331}" destId="{7A460AC9-9D1F-5945-B513-092C2F9AE9F0}" srcOrd="0" destOrd="0" presId="urn:microsoft.com/office/officeart/2005/8/layout/hProcess9"/>
    <dgm:cxn modelId="{FABCF92D-5272-954D-BE47-94182BEBC4EE}" type="presOf" srcId="{B08CC991-697D-D442-A14F-BBE26F885A7D}" destId="{84A6A4E3-F9B4-AE4E-BE83-D6F24B205F43}" srcOrd="0" destOrd="0" presId="urn:microsoft.com/office/officeart/2005/8/layout/hProcess9"/>
    <dgm:cxn modelId="{8EBFD5AF-7E1D-D544-BF87-7D110C5699B9}" srcId="{DBBBA32B-1A7C-884E-ACD0-7E92A68DF45E}" destId="{B08CC991-697D-D442-A14F-BBE26F885A7D}" srcOrd="3" destOrd="0" parTransId="{4A131BEF-9A98-DF4E-A1AF-360847F1CDE0}" sibTransId="{8641CA5A-0706-264B-B06C-0BCB4E503669}"/>
    <dgm:cxn modelId="{F11A51CC-AB1A-3549-804E-113D99DE06AF}" srcId="{DBBBA32B-1A7C-884E-ACD0-7E92A68DF45E}" destId="{102071C7-F9F9-EA40-9501-2BB50519F320}" srcOrd="2" destOrd="0" parTransId="{5A79685B-65BB-884E-A743-61468602D685}" sibTransId="{38776E1A-F303-D246-88FB-9F2EE09E3DCD}"/>
    <dgm:cxn modelId="{9C80628C-5DA6-C04A-A869-1B4773EC372D}" type="presOf" srcId="{102071C7-F9F9-EA40-9501-2BB50519F320}" destId="{E8103CA0-41FC-D84A-873C-9BE2530B0BF4}" srcOrd="0" destOrd="0" presId="urn:microsoft.com/office/officeart/2005/8/layout/hProcess9"/>
    <dgm:cxn modelId="{58ED517C-643A-CD44-9691-562CF237A9E9}" srcId="{DBBBA32B-1A7C-884E-ACD0-7E92A68DF45E}" destId="{8FE47801-F274-3943-B618-4CA715AB1331}" srcOrd="1" destOrd="0" parTransId="{7F3D6741-477E-584D-BB25-7076D99A50BE}" sibTransId="{C09D736B-CF5C-4E46-8B0A-2FFD226A98F1}"/>
    <dgm:cxn modelId="{404C4D5F-3CB7-674E-9517-3DC4978AAFDE}" type="presOf" srcId="{DBBBA32B-1A7C-884E-ACD0-7E92A68DF45E}" destId="{FC21CABC-9349-6649-B0F3-9AB8D7EDC0D9}" srcOrd="0" destOrd="0" presId="urn:microsoft.com/office/officeart/2005/8/layout/hProcess9"/>
    <dgm:cxn modelId="{64D737DA-F71D-2C48-A562-3BDFCF447EB9}" srcId="{DBBBA32B-1A7C-884E-ACD0-7E92A68DF45E}" destId="{0E5066E2-8228-1545-AD87-560023011975}" srcOrd="0" destOrd="0" parTransId="{26878214-2184-A14C-8400-972BED58FB48}" sibTransId="{FC43024E-B2A0-4549-BDB3-D815E101B496}"/>
    <dgm:cxn modelId="{07F8B095-10F0-1542-8545-7E4E60871C49}" type="presParOf" srcId="{FC21CABC-9349-6649-B0F3-9AB8D7EDC0D9}" destId="{E40D534F-00B2-1541-9657-8CE2EB8112E2}" srcOrd="0" destOrd="0" presId="urn:microsoft.com/office/officeart/2005/8/layout/hProcess9"/>
    <dgm:cxn modelId="{A7A39748-B74E-964C-8D6D-C13CAD368DA5}" type="presParOf" srcId="{FC21CABC-9349-6649-B0F3-9AB8D7EDC0D9}" destId="{7E033B52-ABE3-BF4D-8A9E-A48CB0A8A0BA}" srcOrd="1" destOrd="0" presId="urn:microsoft.com/office/officeart/2005/8/layout/hProcess9"/>
    <dgm:cxn modelId="{D4D06FC2-4E16-C641-91B1-1E2005E0C903}" type="presParOf" srcId="{7E033B52-ABE3-BF4D-8A9E-A48CB0A8A0BA}" destId="{90250EFC-C7DE-1D40-851C-68D767CC3541}" srcOrd="0" destOrd="0" presId="urn:microsoft.com/office/officeart/2005/8/layout/hProcess9"/>
    <dgm:cxn modelId="{BCC2FA23-1A2B-504B-AFD8-E627C3E5F451}" type="presParOf" srcId="{7E033B52-ABE3-BF4D-8A9E-A48CB0A8A0BA}" destId="{CFEFC52D-262B-4945-A166-9BCDEC3EF2C8}" srcOrd="1" destOrd="0" presId="urn:microsoft.com/office/officeart/2005/8/layout/hProcess9"/>
    <dgm:cxn modelId="{5B1E575C-4611-5242-904F-994CF6711C30}" type="presParOf" srcId="{7E033B52-ABE3-BF4D-8A9E-A48CB0A8A0BA}" destId="{7A460AC9-9D1F-5945-B513-092C2F9AE9F0}" srcOrd="2" destOrd="0" presId="urn:microsoft.com/office/officeart/2005/8/layout/hProcess9"/>
    <dgm:cxn modelId="{80FCA20C-BD4F-0A48-AD9C-3D2D60A95037}" type="presParOf" srcId="{7E033B52-ABE3-BF4D-8A9E-A48CB0A8A0BA}" destId="{C200BAA6-603B-0944-B61D-CA45AE635FB3}" srcOrd="3" destOrd="0" presId="urn:microsoft.com/office/officeart/2005/8/layout/hProcess9"/>
    <dgm:cxn modelId="{E5C360C7-A61D-7240-A084-B45F70FF3515}" type="presParOf" srcId="{7E033B52-ABE3-BF4D-8A9E-A48CB0A8A0BA}" destId="{E8103CA0-41FC-D84A-873C-9BE2530B0BF4}" srcOrd="4" destOrd="0" presId="urn:microsoft.com/office/officeart/2005/8/layout/hProcess9"/>
    <dgm:cxn modelId="{98ADF6A8-74DF-D649-B4C5-7AF6999346DE}" type="presParOf" srcId="{7E033B52-ABE3-BF4D-8A9E-A48CB0A8A0BA}" destId="{405B49F7-9FA8-C84C-BF3B-0ADFAAFB25DC}" srcOrd="5" destOrd="0" presId="urn:microsoft.com/office/officeart/2005/8/layout/hProcess9"/>
    <dgm:cxn modelId="{486CD204-36D8-2548-B592-D1777D719257}" type="presParOf" srcId="{7E033B52-ABE3-BF4D-8A9E-A48CB0A8A0BA}" destId="{84A6A4E3-F9B4-AE4E-BE83-D6F24B205F4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81467D-F134-2845-96CA-75CE979C32E1}" type="doc">
      <dgm:prSet loTypeId="urn:microsoft.com/office/officeart/2005/8/layout/vList6" loCatId="" qsTypeId="urn:microsoft.com/office/officeart/2005/8/quickstyle/simple4" qsCatId="simple" csTypeId="urn:microsoft.com/office/officeart/2005/8/colors/accent1_2" csCatId="accent1" phldr="1"/>
      <dgm:spPr/>
      <dgm:t>
        <a:bodyPr/>
        <a:lstStyle/>
        <a:p>
          <a:endParaRPr lang="zh-CN" altLang="en-US"/>
        </a:p>
      </dgm:t>
    </dgm:pt>
    <dgm:pt modelId="{D4895367-D37A-8D4C-876B-CD2D3365997D}">
      <dgm:prSet phldrT="[文本]" phldr="1"/>
      <dgm:spPr/>
      <dgm:t>
        <a:bodyPr/>
        <a:lstStyle/>
        <a:p>
          <a:endParaRPr lang="zh-CN" altLang="en-US" dirty="0"/>
        </a:p>
      </dgm:t>
    </dgm:pt>
    <dgm:pt modelId="{F7E9E878-B022-E44E-809E-FECBF0366FCD}" type="parTrans" cxnId="{FD808AD8-533A-2E48-9A27-CCA1EE222914}">
      <dgm:prSet/>
      <dgm:spPr/>
      <dgm:t>
        <a:bodyPr/>
        <a:lstStyle/>
        <a:p>
          <a:endParaRPr lang="zh-CN" altLang="en-US"/>
        </a:p>
      </dgm:t>
    </dgm:pt>
    <dgm:pt modelId="{2E4DD4E3-4ADB-0F47-B96B-6A4F45350A68}" type="sibTrans" cxnId="{FD808AD8-533A-2E48-9A27-CCA1EE222914}">
      <dgm:prSet/>
      <dgm:spPr/>
      <dgm:t>
        <a:bodyPr/>
        <a:lstStyle/>
        <a:p>
          <a:endParaRPr lang="zh-CN" altLang="en-US"/>
        </a:p>
      </dgm:t>
    </dgm:pt>
    <dgm:pt modelId="{BADD88FD-46E0-6640-BD18-BCC5F06BFD95}">
      <dgm:prSet phldrT="[文本]" custT="1"/>
      <dgm:spPr/>
      <dgm:t>
        <a:bodyPr anchor="ctr"/>
        <a:lstStyle/>
        <a:p>
          <a:r>
            <a:rPr lang="zh-CN" altLang="en-US" sz="2400" dirty="0" smtClean="0">
              <a:latin typeface="+mn-ea"/>
              <a:ea typeface="+mn-ea"/>
            </a:rPr>
            <a:t>夏税</a:t>
          </a:r>
          <a:endParaRPr lang="zh-CN" altLang="en-US" sz="2400" dirty="0">
            <a:latin typeface="+mn-ea"/>
            <a:ea typeface="+mn-ea"/>
          </a:endParaRPr>
        </a:p>
      </dgm:t>
    </dgm:pt>
    <dgm:pt modelId="{07AB125A-315A-D148-B1AA-863F525D0368}" type="parTrans" cxnId="{18DCFEA4-530E-8148-AEFB-627F93D925F2}">
      <dgm:prSet/>
      <dgm:spPr/>
      <dgm:t>
        <a:bodyPr/>
        <a:lstStyle/>
        <a:p>
          <a:endParaRPr lang="zh-CN" altLang="en-US"/>
        </a:p>
      </dgm:t>
    </dgm:pt>
    <dgm:pt modelId="{FF649763-A4BE-6647-A7C6-8165D169C068}" type="sibTrans" cxnId="{18DCFEA4-530E-8148-AEFB-627F93D925F2}">
      <dgm:prSet/>
      <dgm:spPr/>
      <dgm:t>
        <a:bodyPr/>
        <a:lstStyle/>
        <a:p>
          <a:endParaRPr lang="zh-CN" altLang="en-US"/>
        </a:p>
      </dgm:t>
    </dgm:pt>
    <dgm:pt modelId="{98EBFDC2-892B-EC4D-923F-3F35AEEB41E4}">
      <dgm:prSet phldrT="[文本]" custT="1"/>
      <dgm:spPr/>
      <dgm:t>
        <a:bodyPr anchor="ctr"/>
        <a:lstStyle/>
        <a:p>
          <a:r>
            <a:rPr lang="zh-CN" altLang="en-US" sz="2400" dirty="0" smtClean="0">
              <a:latin typeface="+mn-ea"/>
              <a:ea typeface="+mn-ea"/>
            </a:rPr>
            <a:t>秋税</a:t>
          </a:r>
          <a:endParaRPr lang="zh-CN" altLang="en-US" sz="2400" dirty="0">
            <a:latin typeface="+mn-ea"/>
            <a:ea typeface="+mn-ea"/>
          </a:endParaRPr>
        </a:p>
      </dgm:t>
    </dgm:pt>
    <dgm:pt modelId="{DB295670-340D-BF46-A5A5-0C4CE122D343}" type="parTrans" cxnId="{08C9F544-1273-EC4D-8752-677B3E348680}">
      <dgm:prSet/>
      <dgm:spPr/>
      <dgm:t>
        <a:bodyPr/>
        <a:lstStyle/>
        <a:p>
          <a:endParaRPr lang="zh-CN" altLang="en-US"/>
        </a:p>
      </dgm:t>
    </dgm:pt>
    <dgm:pt modelId="{93DB0891-7BD2-464F-A7F4-98CF3D057863}" type="sibTrans" cxnId="{08C9F544-1273-EC4D-8752-677B3E348680}">
      <dgm:prSet/>
      <dgm:spPr/>
      <dgm:t>
        <a:bodyPr/>
        <a:lstStyle/>
        <a:p>
          <a:endParaRPr lang="zh-CN" altLang="en-US"/>
        </a:p>
      </dgm:t>
    </dgm:pt>
    <dgm:pt modelId="{36BE0B3E-8B64-5F4D-B3F9-4916461DF441}">
      <dgm:prSet phldrT="[文本]" phldr="1"/>
      <dgm:spPr/>
      <dgm:t>
        <a:bodyPr/>
        <a:lstStyle/>
        <a:p>
          <a:endParaRPr lang="zh-CN" altLang="en-US" dirty="0"/>
        </a:p>
      </dgm:t>
    </dgm:pt>
    <dgm:pt modelId="{3160FD8B-21F2-8C4E-B55E-368485D969DF}" type="parTrans" cxnId="{98F5E173-31B6-0549-BDA9-364DB4678D03}">
      <dgm:prSet/>
      <dgm:spPr/>
      <dgm:t>
        <a:bodyPr/>
        <a:lstStyle/>
        <a:p>
          <a:endParaRPr lang="zh-CN" altLang="en-US"/>
        </a:p>
      </dgm:t>
    </dgm:pt>
    <dgm:pt modelId="{C16B0CA0-60C3-5946-BEC1-5B382F5A8256}" type="sibTrans" cxnId="{98F5E173-31B6-0549-BDA9-364DB4678D03}">
      <dgm:prSet/>
      <dgm:spPr/>
      <dgm:t>
        <a:bodyPr/>
        <a:lstStyle/>
        <a:p>
          <a:endParaRPr lang="zh-CN" altLang="en-US"/>
        </a:p>
      </dgm:t>
    </dgm:pt>
    <dgm:pt modelId="{B101D081-E071-3A46-B6D4-405755AB4F29}">
      <dgm:prSet phldrT="[文本]" custT="1"/>
      <dgm:spPr/>
      <dgm:t>
        <a:bodyPr anchor="ctr"/>
        <a:lstStyle/>
        <a:p>
          <a:r>
            <a:rPr lang="zh-CN" altLang="en-US" sz="2400" dirty="0" smtClean="0">
              <a:latin typeface="+mn-ea"/>
              <a:ea typeface="+mn-ea"/>
            </a:rPr>
            <a:t>地税：按纳税人拥有的田亩数征收米粟。</a:t>
          </a:r>
          <a:endParaRPr lang="zh-CN" altLang="en-US" sz="2400" dirty="0">
            <a:latin typeface="+mn-ea"/>
            <a:ea typeface="+mn-ea"/>
          </a:endParaRPr>
        </a:p>
      </dgm:t>
    </dgm:pt>
    <dgm:pt modelId="{B9033BB0-FC24-374F-9D3A-B9A1D02A65D2}" type="parTrans" cxnId="{D335EA61-C249-3F48-8042-14FA306B758A}">
      <dgm:prSet/>
      <dgm:spPr/>
      <dgm:t>
        <a:bodyPr/>
        <a:lstStyle/>
        <a:p>
          <a:endParaRPr lang="zh-CN" altLang="en-US"/>
        </a:p>
      </dgm:t>
    </dgm:pt>
    <dgm:pt modelId="{F227F1C7-E6CD-2B44-A6BE-8AA31BA11A9D}" type="sibTrans" cxnId="{D335EA61-C249-3F48-8042-14FA306B758A}">
      <dgm:prSet/>
      <dgm:spPr/>
      <dgm:t>
        <a:bodyPr/>
        <a:lstStyle/>
        <a:p>
          <a:endParaRPr lang="zh-CN" altLang="en-US"/>
        </a:p>
      </dgm:t>
    </dgm:pt>
    <dgm:pt modelId="{0618A81D-0D46-7949-889D-D043FA35B90C}">
      <dgm:prSet phldrT="[文本]" custT="1"/>
      <dgm:spPr/>
      <dgm:t>
        <a:bodyPr anchor="ctr"/>
        <a:lstStyle/>
        <a:p>
          <a:r>
            <a:rPr lang="zh-CN" altLang="en-US" sz="2400" dirty="0" smtClean="0">
              <a:latin typeface="+mn-ea"/>
              <a:ea typeface="+mn-ea"/>
            </a:rPr>
            <a:t>户税：按资产多少划分户等征收货币。</a:t>
          </a:r>
          <a:endParaRPr lang="zh-CN" altLang="en-US" sz="2400" dirty="0">
            <a:latin typeface="+mn-ea"/>
            <a:ea typeface="+mn-ea"/>
          </a:endParaRPr>
        </a:p>
      </dgm:t>
    </dgm:pt>
    <dgm:pt modelId="{3E6A29CF-9B28-794B-962D-9E4ACDD925DF}" type="parTrans" cxnId="{21867428-E110-6043-AD86-6A0061C31120}">
      <dgm:prSet/>
      <dgm:spPr/>
      <dgm:t>
        <a:bodyPr/>
        <a:lstStyle/>
        <a:p>
          <a:endParaRPr lang="zh-CN" altLang="en-US"/>
        </a:p>
      </dgm:t>
    </dgm:pt>
    <dgm:pt modelId="{05C12CE3-B384-A242-B111-D154F03A2229}" type="sibTrans" cxnId="{21867428-E110-6043-AD86-6A0061C31120}">
      <dgm:prSet/>
      <dgm:spPr/>
      <dgm:t>
        <a:bodyPr/>
        <a:lstStyle/>
        <a:p>
          <a:endParaRPr lang="zh-CN" altLang="en-US"/>
        </a:p>
      </dgm:t>
    </dgm:pt>
    <dgm:pt modelId="{9A4D3E4E-A783-C442-8CA8-1BCCFD66ED3D}" type="pres">
      <dgm:prSet presAssocID="{3381467D-F134-2845-96CA-75CE979C32E1}" presName="Name0" presStyleCnt="0">
        <dgm:presLayoutVars>
          <dgm:dir/>
          <dgm:animLvl val="lvl"/>
          <dgm:resizeHandles/>
        </dgm:presLayoutVars>
      </dgm:prSet>
      <dgm:spPr/>
      <dgm:t>
        <a:bodyPr/>
        <a:lstStyle/>
        <a:p>
          <a:endParaRPr lang="zh-CN" altLang="en-US"/>
        </a:p>
      </dgm:t>
    </dgm:pt>
    <dgm:pt modelId="{53085FAB-6371-7B40-9022-D69A0C08DD6C}" type="pres">
      <dgm:prSet presAssocID="{D4895367-D37A-8D4C-876B-CD2D3365997D}" presName="linNode" presStyleCnt="0"/>
      <dgm:spPr/>
    </dgm:pt>
    <dgm:pt modelId="{2F46A38B-A84E-4840-8A54-576E7A3B9C69}" type="pres">
      <dgm:prSet presAssocID="{D4895367-D37A-8D4C-876B-CD2D3365997D}" presName="parentShp" presStyleLbl="node1" presStyleIdx="0" presStyleCnt="2" custScaleX="53560" custScaleY="66601">
        <dgm:presLayoutVars>
          <dgm:bulletEnabled val="1"/>
        </dgm:presLayoutVars>
      </dgm:prSet>
      <dgm:spPr/>
      <dgm:t>
        <a:bodyPr/>
        <a:lstStyle/>
        <a:p>
          <a:endParaRPr lang="zh-CN" altLang="en-US"/>
        </a:p>
      </dgm:t>
    </dgm:pt>
    <dgm:pt modelId="{B0191950-384C-1B49-8BCA-3298DBB517A6}" type="pres">
      <dgm:prSet presAssocID="{D4895367-D37A-8D4C-876B-CD2D3365997D}" presName="childShp" presStyleLbl="bgAccFollowNode1" presStyleIdx="0" presStyleCnt="2" custScaleX="151510" custScaleY="70737" custLinFactNeighborX="93" custLinFactNeighborY="2366">
        <dgm:presLayoutVars>
          <dgm:bulletEnabled val="1"/>
        </dgm:presLayoutVars>
      </dgm:prSet>
      <dgm:spPr/>
      <dgm:t>
        <a:bodyPr/>
        <a:lstStyle/>
        <a:p>
          <a:endParaRPr lang="zh-CN" altLang="en-US"/>
        </a:p>
      </dgm:t>
    </dgm:pt>
    <dgm:pt modelId="{76FE9E9D-2653-3647-BBDC-CA3BB0333F21}" type="pres">
      <dgm:prSet presAssocID="{2E4DD4E3-4ADB-0F47-B96B-6A4F45350A68}" presName="spacing" presStyleCnt="0"/>
      <dgm:spPr/>
    </dgm:pt>
    <dgm:pt modelId="{8E2C135A-B62C-B04D-B06D-F34F0E172CEC}" type="pres">
      <dgm:prSet presAssocID="{36BE0B3E-8B64-5F4D-B3F9-4916461DF441}" presName="linNode" presStyleCnt="0"/>
      <dgm:spPr/>
    </dgm:pt>
    <dgm:pt modelId="{360285E9-38DC-9049-87B8-609401077D83}" type="pres">
      <dgm:prSet presAssocID="{36BE0B3E-8B64-5F4D-B3F9-4916461DF441}" presName="parentShp" presStyleLbl="node1" presStyleIdx="1" presStyleCnt="2" custScaleX="53560" custScaleY="66601">
        <dgm:presLayoutVars>
          <dgm:bulletEnabled val="1"/>
        </dgm:presLayoutVars>
      </dgm:prSet>
      <dgm:spPr/>
      <dgm:t>
        <a:bodyPr/>
        <a:lstStyle/>
        <a:p>
          <a:endParaRPr lang="zh-CN" altLang="en-US"/>
        </a:p>
      </dgm:t>
    </dgm:pt>
    <dgm:pt modelId="{112A375C-01AB-184D-BD8C-EA34770059DF}" type="pres">
      <dgm:prSet presAssocID="{36BE0B3E-8B64-5F4D-B3F9-4916461DF441}" presName="childShp" presStyleLbl="bgAccFollowNode1" presStyleIdx="1" presStyleCnt="2" custScaleX="151510" custScaleY="70737" custLinFactNeighborX="93" custLinFactNeighborY="-1351">
        <dgm:presLayoutVars>
          <dgm:bulletEnabled val="1"/>
        </dgm:presLayoutVars>
      </dgm:prSet>
      <dgm:spPr/>
      <dgm:t>
        <a:bodyPr/>
        <a:lstStyle/>
        <a:p>
          <a:endParaRPr lang="zh-CN" altLang="en-US"/>
        </a:p>
      </dgm:t>
    </dgm:pt>
  </dgm:ptLst>
  <dgm:cxnLst>
    <dgm:cxn modelId="{18DCFEA4-530E-8148-AEFB-627F93D925F2}" srcId="{D4895367-D37A-8D4C-876B-CD2D3365997D}" destId="{BADD88FD-46E0-6640-BD18-BCC5F06BFD95}" srcOrd="0" destOrd="0" parTransId="{07AB125A-315A-D148-B1AA-863F525D0368}" sibTransId="{FF649763-A4BE-6647-A7C6-8165D169C068}"/>
    <dgm:cxn modelId="{D335EA61-C249-3F48-8042-14FA306B758A}" srcId="{36BE0B3E-8B64-5F4D-B3F9-4916461DF441}" destId="{B101D081-E071-3A46-B6D4-405755AB4F29}" srcOrd="0" destOrd="0" parTransId="{B9033BB0-FC24-374F-9D3A-B9A1D02A65D2}" sibTransId="{F227F1C7-E6CD-2B44-A6BE-8AA31BA11A9D}"/>
    <dgm:cxn modelId="{0E718ECE-ACE2-384F-B9FA-33955775133F}" type="presOf" srcId="{36BE0B3E-8B64-5F4D-B3F9-4916461DF441}" destId="{360285E9-38DC-9049-87B8-609401077D83}" srcOrd="0" destOrd="0" presId="urn:microsoft.com/office/officeart/2005/8/layout/vList6"/>
    <dgm:cxn modelId="{F351CE6F-17AA-8448-A13F-7826B010DC8D}" type="presOf" srcId="{D4895367-D37A-8D4C-876B-CD2D3365997D}" destId="{2F46A38B-A84E-4840-8A54-576E7A3B9C69}" srcOrd="0" destOrd="0" presId="urn:microsoft.com/office/officeart/2005/8/layout/vList6"/>
    <dgm:cxn modelId="{8D0E7AAA-864A-DF40-8FD9-DECB2BFF4C25}" type="presOf" srcId="{0618A81D-0D46-7949-889D-D043FA35B90C}" destId="{112A375C-01AB-184D-BD8C-EA34770059DF}" srcOrd="0" destOrd="1" presId="urn:microsoft.com/office/officeart/2005/8/layout/vList6"/>
    <dgm:cxn modelId="{B5DAFB3E-A97C-CA44-B32B-A50D38985D1F}" type="presOf" srcId="{98EBFDC2-892B-EC4D-923F-3F35AEEB41E4}" destId="{B0191950-384C-1B49-8BCA-3298DBB517A6}" srcOrd="0" destOrd="1" presId="urn:microsoft.com/office/officeart/2005/8/layout/vList6"/>
    <dgm:cxn modelId="{51B744C5-77EB-2C48-8C90-6C77ADEEEE17}" type="presOf" srcId="{BADD88FD-46E0-6640-BD18-BCC5F06BFD95}" destId="{B0191950-384C-1B49-8BCA-3298DBB517A6}" srcOrd="0" destOrd="0" presId="urn:microsoft.com/office/officeart/2005/8/layout/vList6"/>
    <dgm:cxn modelId="{08C9F544-1273-EC4D-8752-677B3E348680}" srcId="{D4895367-D37A-8D4C-876B-CD2D3365997D}" destId="{98EBFDC2-892B-EC4D-923F-3F35AEEB41E4}" srcOrd="1" destOrd="0" parTransId="{DB295670-340D-BF46-A5A5-0C4CE122D343}" sibTransId="{93DB0891-7BD2-464F-A7F4-98CF3D057863}"/>
    <dgm:cxn modelId="{FD808AD8-533A-2E48-9A27-CCA1EE222914}" srcId="{3381467D-F134-2845-96CA-75CE979C32E1}" destId="{D4895367-D37A-8D4C-876B-CD2D3365997D}" srcOrd="0" destOrd="0" parTransId="{F7E9E878-B022-E44E-809E-FECBF0366FCD}" sibTransId="{2E4DD4E3-4ADB-0F47-B96B-6A4F45350A68}"/>
    <dgm:cxn modelId="{DEB0E88C-CE1E-F64C-9E38-415160B98E73}" type="presOf" srcId="{B101D081-E071-3A46-B6D4-405755AB4F29}" destId="{112A375C-01AB-184D-BD8C-EA34770059DF}" srcOrd="0" destOrd="0" presId="urn:microsoft.com/office/officeart/2005/8/layout/vList6"/>
    <dgm:cxn modelId="{B954316D-D2B5-FA42-ADCC-BFA68FC65063}" type="presOf" srcId="{3381467D-F134-2845-96CA-75CE979C32E1}" destId="{9A4D3E4E-A783-C442-8CA8-1BCCFD66ED3D}" srcOrd="0" destOrd="0" presId="urn:microsoft.com/office/officeart/2005/8/layout/vList6"/>
    <dgm:cxn modelId="{98F5E173-31B6-0549-BDA9-364DB4678D03}" srcId="{3381467D-F134-2845-96CA-75CE979C32E1}" destId="{36BE0B3E-8B64-5F4D-B3F9-4916461DF441}" srcOrd="1" destOrd="0" parTransId="{3160FD8B-21F2-8C4E-B55E-368485D969DF}" sibTransId="{C16B0CA0-60C3-5946-BEC1-5B382F5A8256}"/>
    <dgm:cxn modelId="{21867428-E110-6043-AD86-6A0061C31120}" srcId="{36BE0B3E-8B64-5F4D-B3F9-4916461DF441}" destId="{0618A81D-0D46-7949-889D-D043FA35B90C}" srcOrd="1" destOrd="0" parTransId="{3E6A29CF-9B28-794B-962D-9E4ACDD925DF}" sibTransId="{05C12CE3-B384-A242-B111-D154F03A2229}"/>
    <dgm:cxn modelId="{24E58A88-A18F-3149-B67F-5DF31F0654BF}" type="presParOf" srcId="{9A4D3E4E-A783-C442-8CA8-1BCCFD66ED3D}" destId="{53085FAB-6371-7B40-9022-D69A0C08DD6C}" srcOrd="0" destOrd="0" presId="urn:microsoft.com/office/officeart/2005/8/layout/vList6"/>
    <dgm:cxn modelId="{6379B74D-FCCC-4747-8268-CACEB2BF872F}" type="presParOf" srcId="{53085FAB-6371-7B40-9022-D69A0C08DD6C}" destId="{2F46A38B-A84E-4840-8A54-576E7A3B9C69}" srcOrd="0" destOrd="0" presId="urn:microsoft.com/office/officeart/2005/8/layout/vList6"/>
    <dgm:cxn modelId="{D49637B2-CE50-2942-A380-AAB8C9D4DCCD}" type="presParOf" srcId="{53085FAB-6371-7B40-9022-D69A0C08DD6C}" destId="{B0191950-384C-1B49-8BCA-3298DBB517A6}" srcOrd="1" destOrd="0" presId="urn:microsoft.com/office/officeart/2005/8/layout/vList6"/>
    <dgm:cxn modelId="{5D6F63AD-7939-AA4D-9521-1AFD14E335EE}" type="presParOf" srcId="{9A4D3E4E-A783-C442-8CA8-1BCCFD66ED3D}" destId="{76FE9E9D-2653-3647-BBDC-CA3BB0333F21}" srcOrd="1" destOrd="0" presId="urn:microsoft.com/office/officeart/2005/8/layout/vList6"/>
    <dgm:cxn modelId="{69A4A9D8-DA0C-214C-AE90-D119B68E5800}" type="presParOf" srcId="{9A4D3E4E-A783-C442-8CA8-1BCCFD66ED3D}" destId="{8E2C135A-B62C-B04D-B06D-F34F0E172CEC}" srcOrd="2" destOrd="0" presId="urn:microsoft.com/office/officeart/2005/8/layout/vList6"/>
    <dgm:cxn modelId="{FA73C356-30A9-2648-8CD8-DABEFA19C345}" type="presParOf" srcId="{8E2C135A-B62C-B04D-B06D-F34F0E172CEC}" destId="{360285E9-38DC-9049-87B8-609401077D83}" srcOrd="0" destOrd="0" presId="urn:microsoft.com/office/officeart/2005/8/layout/vList6"/>
    <dgm:cxn modelId="{7248B010-60D2-6045-AED6-0457E53A1BB1}" type="presParOf" srcId="{8E2C135A-B62C-B04D-B06D-F34F0E172CEC}" destId="{112A375C-01AB-184D-BD8C-EA34770059D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A68409-DE20-9241-BCBE-0423492658AE}" type="doc">
      <dgm:prSet loTypeId="urn:microsoft.com/office/officeart/2009/3/layout/DescendingProcess" loCatId="" qsTypeId="urn:microsoft.com/office/officeart/2005/8/quickstyle/simple4" qsCatId="simple" csTypeId="urn:microsoft.com/office/officeart/2005/8/colors/accent1_2" csCatId="accent1" phldr="1"/>
      <dgm:spPr/>
      <dgm:t>
        <a:bodyPr/>
        <a:lstStyle/>
        <a:p>
          <a:endParaRPr lang="zh-CN" altLang="en-US"/>
        </a:p>
      </dgm:t>
    </dgm:pt>
    <dgm:pt modelId="{F98F808A-57EF-4643-B4C5-CA6CA7F06E36}">
      <dgm:prSet phldrT="[文本]" custT="1"/>
      <dgm:spPr/>
      <dgm:t>
        <a:bodyPr/>
        <a:lstStyle/>
        <a:p>
          <a:r>
            <a:rPr lang="en-US" altLang="zh-CN" sz="2000" dirty="0" smtClean="0">
              <a:latin typeface="+mn-ea"/>
            </a:rPr>
            <a:t>906</a:t>
          </a:r>
          <a:r>
            <a:rPr lang="zh-CN" altLang="en-US" sz="2000" dirty="0" smtClean="0">
              <a:latin typeface="+mn-ea"/>
            </a:rPr>
            <a:t>万</a:t>
          </a:r>
          <a:r>
            <a:rPr lang="en-US" altLang="zh-CN" sz="2000" dirty="0" smtClean="0">
              <a:latin typeface="+mn-ea"/>
            </a:rPr>
            <a:t>9514</a:t>
          </a:r>
          <a:r>
            <a:rPr lang="zh-CN" altLang="en-US" sz="2000" dirty="0" smtClean="0">
              <a:latin typeface="+mn-ea"/>
            </a:rPr>
            <a:t>户，    人口</a:t>
          </a:r>
          <a:r>
            <a:rPr lang="en-US" altLang="zh-CN" sz="2000" dirty="0" smtClean="0">
              <a:latin typeface="+mn-ea"/>
            </a:rPr>
            <a:t>5288</a:t>
          </a:r>
          <a:r>
            <a:rPr lang="zh-CN" altLang="en-US" sz="2000" dirty="0" smtClean="0">
              <a:latin typeface="+mn-ea"/>
            </a:rPr>
            <a:t>万</a:t>
          </a:r>
          <a:r>
            <a:rPr lang="en-US" altLang="zh-CN" sz="2000" dirty="0" smtClean="0">
              <a:latin typeface="+mn-ea"/>
            </a:rPr>
            <a:t>488</a:t>
          </a:r>
          <a:r>
            <a:rPr lang="zh-CN" altLang="en-US" sz="2000" dirty="0" smtClean="0">
              <a:latin typeface="+mn-ea"/>
            </a:rPr>
            <a:t>人</a:t>
          </a:r>
          <a:endParaRPr lang="zh-CN" altLang="en-US" sz="2000" dirty="0"/>
        </a:p>
      </dgm:t>
    </dgm:pt>
    <dgm:pt modelId="{37FC8162-883A-B940-ADCB-16906E1DC936}" type="parTrans" cxnId="{E06BA693-E0D1-7241-B363-BDD39CF8137D}">
      <dgm:prSet/>
      <dgm:spPr/>
      <dgm:t>
        <a:bodyPr/>
        <a:lstStyle/>
        <a:p>
          <a:endParaRPr lang="zh-CN" altLang="en-US"/>
        </a:p>
      </dgm:t>
    </dgm:pt>
    <dgm:pt modelId="{6FE0D27A-274B-A642-A509-486A30D33D92}" type="sibTrans" cxnId="{E06BA693-E0D1-7241-B363-BDD39CF8137D}">
      <dgm:prSet/>
      <dgm:spPr/>
      <dgm:t>
        <a:bodyPr/>
        <a:lstStyle/>
        <a:p>
          <a:endParaRPr lang="zh-CN" altLang="en-US"/>
        </a:p>
      </dgm:t>
    </dgm:pt>
    <dgm:pt modelId="{BD8B1C5A-17F8-A845-ACA9-65165F398512}">
      <dgm:prSet phldrT="[文本]" custT="1"/>
      <dgm:spPr/>
      <dgm:t>
        <a:bodyPr/>
        <a:lstStyle/>
        <a:p>
          <a:r>
            <a:rPr lang="en-US" altLang="zh-CN" sz="2000" dirty="0" smtClean="0">
              <a:latin typeface="+mn-ea"/>
            </a:rPr>
            <a:t>193</a:t>
          </a:r>
          <a:r>
            <a:rPr lang="zh-CN" altLang="en-US" sz="2000" dirty="0" smtClean="0">
              <a:latin typeface="+mn-ea"/>
            </a:rPr>
            <a:t>万</a:t>
          </a:r>
          <a:r>
            <a:rPr lang="en-US" altLang="zh-CN" sz="2000" dirty="0" smtClean="0">
              <a:latin typeface="+mn-ea"/>
            </a:rPr>
            <a:t>3174</a:t>
          </a:r>
          <a:r>
            <a:rPr lang="zh-CN" altLang="en-US" sz="2000" dirty="0" smtClean="0">
              <a:latin typeface="+mn-ea"/>
            </a:rPr>
            <a:t>户        人口</a:t>
          </a:r>
          <a:r>
            <a:rPr lang="en-US" altLang="zh-CN" sz="2000" dirty="0" smtClean="0">
              <a:latin typeface="+mn-ea"/>
            </a:rPr>
            <a:t>1699</a:t>
          </a:r>
          <a:r>
            <a:rPr lang="zh-CN" altLang="en-US" sz="2000" dirty="0" smtClean="0">
              <a:latin typeface="+mn-ea"/>
            </a:rPr>
            <a:t>万</a:t>
          </a:r>
          <a:r>
            <a:rPr lang="en-US" altLang="zh-CN" sz="2000" dirty="0" smtClean="0">
              <a:latin typeface="+mn-ea"/>
            </a:rPr>
            <a:t>386</a:t>
          </a:r>
          <a:r>
            <a:rPr lang="zh-CN" altLang="en-US" sz="2000" dirty="0" smtClean="0">
              <a:latin typeface="+mn-ea"/>
            </a:rPr>
            <a:t>人</a:t>
          </a:r>
          <a:endParaRPr lang="zh-CN" altLang="en-US" sz="2000" dirty="0"/>
        </a:p>
      </dgm:t>
    </dgm:pt>
    <dgm:pt modelId="{597D3659-35C0-F14A-B818-13CB26F9908F}" type="parTrans" cxnId="{17A2F47A-4F54-D840-B8E7-605076826399}">
      <dgm:prSet/>
      <dgm:spPr/>
      <dgm:t>
        <a:bodyPr/>
        <a:lstStyle/>
        <a:p>
          <a:endParaRPr lang="zh-CN" altLang="en-US"/>
        </a:p>
      </dgm:t>
    </dgm:pt>
    <dgm:pt modelId="{05FC2258-01EC-8D44-969B-B1063656A3FF}" type="sibTrans" cxnId="{17A2F47A-4F54-D840-B8E7-605076826399}">
      <dgm:prSet/>
      <dgm:spPr/>
      <dgm:t>
        <a:bodyPr/>
        <a:lstStyle/>
        <a:p>
          <a:endParaRPr lang="zh-CN" altLang="en-US"/>
        </a:p>
      </dgm:t>
    </dgm:pt>
    <dgm:pt modelId="{D231B9D9-2349-154C-A5E9-D94FD7219915}" type="pres">
      <dgm:prSet presAssocID="{1BA68409-DE20-9241-BCBE-0423492658AE}" presName="Name0" presStyleCnt="0">
        <dgm:presLayoutVars>
          <dgm:chMax val="7"/>
          <dgm:chPref val="5"/>
        </dgm:presLayoutVars>
      </dgm:prSet>
      <dgm:spPr/>
      <dgm:t>
        <a:bodyPr/>
        <a:lstStyle/>
        <a:p>
          <a:endParaRPr lang="zh-CN" altLang="en-US"/>
        </a:p>
      </dgm:t>
    </dgm:pt>
    <dgm:pt modelId="{443D9FAB-61F3-7744-B058-A5B71432BAF2}" type="pres">
      <dgm:prSet presAssocID="{1BA68409-DE20-9241-BCBE-0423492658AE}" presName="arrowNode" presStyleLbl="node1" presStyleIdx="0" presStyleCnt="1" custAng="240511" custScaleX="94515" custLinFactNeighborX="-280" custLinFactNeighborY="2064"/>
      <dgm:spPr/>
    </dgm:pt>
    <dgm:pt modelId="{FC0B11D4-8188-7147-A939-A97463F7FE66}" type="pres">
      <dgm:prSet presAssocID="{F98F808A-57EF-4643-B4C5-CA6CA7F06E36}" presName="txNode1" presStyleLbl="revTx" presStyleIdx="0" presStyleCnt="2" custScaleX="174229" custLinFactNeighborX="-9012" custLinFactNeighborY="33399">
        <dgm:presLayoutVars>
          <dgm:bulletEnabled val="1"/>
        </dgm:presLayoutVars>
      </dgm:prSet>
      <dgm:spPr/>
      <dgm:t>
        <a:bodyPr/>
        <a:lstStyle/>
        <a:p>
          <a:endParaRPr lang="zh-CN" altLang="en-US"/>
        </a:p>
      </dgm:t>
    </dgm:pt>
    <dgm:pt modelId="{EFF21D5A-8DD7-F242-83B2-21BA8CF47CF0}" type="pres">
      <dgm:prSet presAssocID="{BD8B1C5A-17F8-A845-ACA9-65165F398512}" presName="txNode2" presStyleLbl="revTx" presStyleIdx="1" presStyleCnt="2" custScaleX="145390">
        <dgm:presLayoutVars>
          <dgm:bulletEnabled val="1"/>
        </dgm:presLayoutVars>
      </dgm:prSet>
      <dgm:spPr/>
      <dgm:t>
        <a:bodyPr/>
        <a:lstStyle/>
        <a:p>
          <a:endParaRPr lang="zh-CN" altLang="en-US"/>
        </a:p>
      </dgm:t>
    </dgm:pt>
  </dgm:ptLst>
  <dgm:cxnLst>
    <dgm:cxn modelId="{EB9FB623-DBED-7F4D-A7A0-C407040EAE49}" type="presOf" srcId="{1BA68409-DE20-9241-BCBE-0423492658AE}" destId="{D231B9D9-2349-154C-A5E9-D94FD7219915}" srcOrd="0" destOrd="0" presId="urn:microsoft.com/office/officeart/2009/3/layout/DescendingProcess"/>
    <dgm:cxn modelId="{70B1D338-927E-BF43-B5FA-F21A7FE5FF72}" type="presOf" srcId="{BD8B1C5A-17F8-A845-ACA9-65165F398512}" destId="{EFF21D5A-8DD7-F242-83B2-21BA8CF47CF0}" srcOrd="0" destOrd="0" presId="urn:microsoft.com/office/officeart/2009/3/layout/DescendingProcess"/>
    <dgm:cxn modelId="{630FF0E5-62D0-0F40-8D16-45CE34A1DC25}" type="presOf" srcId="{F98F808A-57EF-4643-B4C5-CA6CA7F06E36}" destId="{FC0B11D4-8188-7147-A939-A97463F7FE66}" srcOrd="0" destOrd="0" presId="urn:microsoft.com/office/officeart/2009/3/layout/DescendingProcess"/>
    <dgm:cxn modelId="{E06BA693-E0D1-7241-B363-BDD39CF8137D}" srcId="{1BA68409-DE20-9241-BCBE-0423492658AE}" destId="{F98F808A-57EF-4643-B4C5-CA6CA7F06E36}" srcOrd="0" destOrd="0" parTransId="{37FC8162-883A-B940-ADCB-16906E1DC936}" sibTransId="{6FE0D27A-274B-A642-A509-486A30D33D92}"/>
    <dgm:cxn modelId="{17A2F47A-4F54-D840-B8E7-605076826399}" srcId="{1BA68409-DE20-9241-BCBE-0423492658AE}" destId="{BD8B1C5A-17F8-A845-ACA9-65165F398512}" srcOrd="1" destOrd="0" parTransId="{597D3659-35C0-F14A-B818-13CB26F9908F}" sibTransId="{05FC2258-01EC-8D44-969B-B1063656A3FF}"/>
    <dgm:cxn modelId="{76E21D0C-F26A-1E44-8C02-44FBC0BAB867}" type="presParOf" srcId="{D231B9D9-2349-154C-A5E9-D94FD7219915}" destId="{443D9FAB-61F3-7744-B058-A5B71432BAF2}" srcOrd="0" destOrd="0" presId="urn:microsoft.com/office/officeart/2009/3/layout/DescendingProcess"/>
    <dgm:cxn modelId="{FC648EB0-CEF1-6E49-8252-C741DF41297F}" type="presParOf" srcId="{D231B9D9-2349-154C-A5E9-D94FD7219915}" destId="{FC0B11D4-8188-7147-A939-A97463F7FE66}" srcOrd="1" destOrd="0" presId="urn:microsoft.com/office/officeart/2009/3/layout/DescendingProcess"/>
    <dgm:cxn modelId="{108F46CD-62BF-DE4D-A853-79D2BA0162A5}" type="presParOf" srcId="{D231B9D9-2349-154C-A5E9-D94FD7219915}" destId="{EFF21D5A-8DD7-F242-83B2-21BA8CF47CF0}" srcOrd="2"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0CD0C-5574-D94E-B822-BAFBCB4A8619}">
      <dsp:nvSpPr>
        <dsp:cNvPr id="0" name=""/>
        <dsp:cNvSpPr/>
      </dsp:nvSpPr>
      <dsp:spPr>
        <a:xfrm rot="5400000">
          <a:off x="-168903" y="171488"/>
          <a:ext cx="1126024" cy="78821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mj-ea"/>
              <a:ea typeface="+mj-ea"/>
            </a:rPr>
            <a:t>一</a:t>
          </a:r>
          <a:endParaRPr lang="zh-CN" altLang="en-US" sz="2400" b="1" kern="1200" dirty="0">
            <a:latin typeface="+mj-ea"/>
            <a:ea typeface="+mj-ea"/>
          </a:endParaRPr>
        </a:p>
      </dsp:txBody>
      <dsp:txXfrm rot="-5400000">
        <a:off x="1" y="396694"/>
        <a:ext cx="788217" cy="337807"/>
      </dsp:txXfrm>
    </dsp:sp>
    <dsp:sp modelId="{01EF73C3-3E67-4E4E-8077-6AACD855E0F3}">
      <dsp:nvSpPr>
        <dsp:cNvPr id="0" name=""/>
        <dsp:cNvSpPr/>
      </dsp:nvSpPr>
      <dsp:spPr>
        <a:xfrm rot="5400000">
          <a:off x="3075958" y="-2285156"/>
          <a:ext cx="732300" cy="530778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zh-CN" altLang="en-US" sz="3000" kern="1200" dirty="0" smtClean="0">
              <a:latin typeface="微软雅黑" pitchFamily="34" charset="-122"/>
              <a:ea typeface="微软雅黑" pitchFamily="34" charset="-122"/>
            </a:rPr>
            <a:t>隋唐时期社会经济背景</a:t>
          </a:r>
          <a:endParaRPr lang="zh-CN" altLang="en-US" sz="3000" kern="1200" dirty="0"/>
        </a:p>
      </dsp:txBody>
      <dsp:txXfrm rot="-5400000">
        <a:off x="788217" y="38333"/>
        <a:ext cx="5272034" cy="660804"/>
      </dsp:txXfrm>
    </dsp:sp>
    <dsp:sp modelId="{14E48FF6-9697-A644-9C53-F336D48C26DC}">
      <dsp:nvSpPr>
        <dsp:cNvPr id="0" name=""/>
        <dsp:cNvSpPr/>
      </dsp:nvSpPr>
      <dsp:spPr>
        <a:xfrm rot="5400000">
          <a:off x="-168903" y="1149090"/>
          <a:ext cx="1126024" cy="78821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mj-ea"/>
              <a:ea typeface="+mj-ea"/>
            </a:rPr>
            <a:t>二</a:t>
          </a:r>
          <a:endParaRPr lang="zh-CN" altLang="en-US" sz="2400" b="1" kern="1200" dirty="0">
            <a:latin typeface="+mj-ea"/>
            <a:ea typeface="+mj-ea"/>
          </a:endParaRPr>
        </a:p>
      </dsp:txBody>
      <dsp:txXfrm rot="-5400000">
        <a:off x="1" y="1374296"/>
        <a:ext cx="788217" cy="337807"/>
      </dsp:txXfrm>
    </dsp:sp>
    <dsp:sp modelId="{4722B32A-18E5-994C-9BAB-EBA61A4E4B8E}">
      <dsp:nvSpPr>
        <dsp:cNvPr id="0" name=""/>
        <dsp:cNvSpPr/>
      </dsp:nvSpPr>
      <dsp:spPr>
        <a:xfrm rot="5400000">
          <a:off x="3076150" y="-1307746"/>
          <a:ext cx="731915" cy="530778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zh-CN" altLang="en-US" sz="3000" kern="1200" dirty="0" smtClean="0">
              <a:latin typeface="微软雅黑" pitchFamily="34" charset="-122"/>
              <a:ea typeface="微软雅黑" pitchFamily="34" charset="-122"/>
            </a:rPr>
            <a:t>均田制与两税法改革</a:t>
          </a:r>
          <a:endParaRPr lang="zh-CN" altLang="en-US" sz="3000" kern="1200" dirty="0"/>
        </a:p>
      </dsp:txBody>
      <dsp:txXfrm rot="-5400000">
        <a:off x="788217" y="1015916"/>
        <a:ext cx="5272053" cy="660457"/>
      </dsp:txXfrm>
    </dsp:sp>
    <dsp:sp modelId="{8314966A-9CA3-854F-905E-536B6BF60739}">
      <dsp:nvSpPr>
        <dsp:cNvPr id="0" name=""/>
        <dsp:cNvSpPr/>
      </dsp:nvSpPr>
      <dsp:spPr>
        <a:xfrm rot="5400000">
          <a:off x="-168903" y="2126692"/>
          <a:ext cx="1126024" cy="78821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mj-ea"/>
              <a:ea typeface="+mj-ea"/>
            </a:rPr>
            <a:t>三</a:t>
          </a:r>
          <a:endParaRPr lang="zh-CN" altLang="en-US" sz="2400" b="1" kern="1200" dirty="0">
            <a:latin typeface="+mj-ea"/>
            <a:ea typeface="+mj-ea"/>
          </a:endParaRPr>
        </a:p>
      </dsp:txBody>
      <dsp:txXfrm rot="-5400000">
        <a:off x="1" y="2351898"/>
        <a:ext cx="788217" cy="337807"/>
      </dsp:txXfrm>
    </dsp:sp>
    <dsp:sp modelId="{F99582C7-3E9F-3142-89BB-84EF5DA830F7}">
      <dsp:nvSpPr>
        <dsp:cNvPr id="0" name=""/>
        <dsp:cNvSpPr/>
      </dsp:nvSpPr>
      <dsp:spPr>
        <a:xfrm rot="5400000">
          <a:off x="3076150" y="-330144"/>
          <a:ext cx="731915" cy="530778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zh-CN" altLang="en-US" sz="3000" kern="1200" dirty="0" smtClean="0">
              <a:latin typeface="微软雅黑" pitchFamily="34" charset="-122"/>
              <a:ea typeface="微软雅黑" pitchFamily="34" charset="-122"/>
            </a:rPr>
            <a:t>刘晏的理财思想与实践</a:t>
          </a:r>
          <a:endParaRPr lang="zh-CN" altLang="en-US" sz="3000" kern="1200" dirty="0"/>
        </a:p>
      </dsp:txBody>
      <dsp:txXfrm rot="-5400000">
        <a:off x="788217" y="1993518"/>
        <a:ext cx="5272053" cy="660457"/>
      </dsp:txXfrm>
    </dsp:sp>
    <dsp:sp modelId="{0C5186EE-A5A1-014E-B80B-7B958B425676}">
      <dsp:nvSpPr>
        <dsp:cNvPr id="0" name=""/>
        <dsp:cNvSpPr/>
      </dsp:nvSpPr>
      <dsp:spPr>
        <a:xfrm rot="5400000">
          <a:off x="-168903" y="3104294"/>
          <a:ext cx="1126024" cy="78821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mj-ea"/>
              <a:ea typeface="+mj-ea"/>
            </a:rPr>
            <a:t>四</a:t>
          </a:r>
          <a:endParaRPr lang="zh-CN" altLang="en-US" sz="2400" b="1" kern="1200" dirty="0">
            <a:latin typeface="+mj-ea"/>
            <a:ea typeface="+mj-ea"/>
          </a:endParaRPr>
        </a:p>
      </dsp:txBody>
      <dsp:txXfrm rot="-5400000">
        <a:off x="1" y="3329500"/>
        <a:ext cx="788217" cy="337807"/>
      </dsp:txXfrm>
    </dsp:sp>
    <dsp:sp modelId="{6A1B3636-9451-2F4E-B8D2-62B1A9654AF0}">
      <dsp:nvSpPr>
        <dsp:cNvPr id="0" name=""/>
        <dsp:cNvSpPr/>
      </dsp:nvSpPr>
      <dsp:spPr>
        <a:xfrm rot="5400000">
          <a:off x="3076150" y="640657"/>
          <a:ext cx="731915" cy="530778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zh-CN" altLang="en-US" sz="3000" kern="1200" dirty="0" smtClean="0">
              <a:latin typeface="微软雅黑" pitchFamily="34" charset="-122"/>
              <a:ea typeface="微软雅黑" pitchFamily="34" charset="-122"/>
            </a:rPr>
            <a:t>唐代的重商与崇富思想</a:t>
          </a:r>
          <a:endParaRPr lang="zh-CN" altLang="en-US" sz="3000" kern="1200" dirty="0"/>
        </a:p>
      </dsp:txBody>
      <dsp:txXfrm rot="-5400000">
        <a:off x="788217" y="2964320"/>
        <a:ext cx="5272053" cy="6604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9DBDD-18E2-034E-B18E-F8CF30F7601C}">
      <dsp:nvSpPr>
        <dsp:cNvPr id="0" name=""/>
        <dsp:cNvSpPr/>
      </dsp:nvSpPr>
      <dsp:spPr>
        <a:xfrm>
          <a:off x="1116059" y="807929"/>
          <a:ext cx="5832777" cy="3136668"/>
        </a:xfrm>
        <a:prstGeom prst="round2DiagRect">
          <a:avLst>
            <a:gd name="adj1" fmla="val 0"/>
            <a:gd name="adj2" fmla="val 166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CAFDA0E-93D2-D443-A9B7-A4D70DFC487E}">
      <dsp:nvSpPr>
        <dsp:cNvPr id="0" name=""/>
        <dsp:cNvSpPr/>
      </dsp:nvSpPr>
      <dsp:spPr>
        <a:xfrm>
          <a:off x="4032447" y="1140606"/>
          <a:ext cx="777" cy="2471314"/>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CE857D70-DF23-E440-A94A-5044691FC484}">
      <dsp:nvSpPr>
        <dsp:cNvPr id="0" name=""/>
        <dsp:cNvSpPr/>
      </dsp:nvSpPr>
      <dsp:spPr>
        <a:xfrm>
          <a:off x="1310485" y="1045556"/>
          <a:ext cx="2527536" cy="26614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n-US" altLang="zh-CN" sz="2000" kern="1200" dirty="0" smtClean="0">
              <a:solidFill>
                <a:schemeClr val="bg1"/>
              </a:solidFill>
              <a:latin typeface="微软雅黑" pitchFamily="34" charset="-122"/>
              <a:ea typeface="微软雅黑" pitchFamily="34" charset="-122"/>
            </a:rPr>
            <a:t>《</a:t>
          </a:r>
          <a:r>
            <a:rPr lang="zh-CN" altLang="en-US" sz="2000" kern="1200" dirty="0" smtClean="0">
              <a:solidFill>
                <a:schemeClr val="bg1"/>
              </a:solidFill>
              <a:latin typeface="微软雅黑" pitchFamily="34" charset="-122"/>
              <a:ea typeface="微软雅黑" pitchFamily="34" charset="-122"/>
            </a:rPr>
            <a:t>孟子</a:t>
          </a:r>
          <a:r>
            <a:rPr lang="en-US" altLang="zh-CN" sz="2000" kern="1200" dirty="0" smtClean="0">
              <a:solidFill>
                <a:schemeClr val="bg1"/>
              </a:solidFill>
              <a:latin typeface="微软雅黑" pitchFamily="34" charset="-122"/>
              <a:ea typeface="微软雅黑" pitchFamily="34" charset="-122"/>
            </a:rPr>
            <a:t>》《</a:t>
          </a:r>
          <a:r>
            <a:rPr lang="zh-CN" altLang="en-US" sz="2000" kern="1200" dirty="0" smtClean="0">
              <a:solidFill>
                <a:schemeClr val="bg1"/>
              </a:solidFill>
              <a:latin typeface="微软雅黑" pitchFamily="34" charset="-122"/>
              <a:ea typeface="微软雅黑" pitchFamily="34" charset="-122"/>
            </a:rPr>
            <a:t>周礼</a:t>
          </a:r>
          <a:r>
            <a:rPr lang="en-US" altLang="zh-CN" sz="2000" kern="1200" dirty="0" smtClean="0">
              <a:solidFill>
                <a:schemeClr val="bg1"/>
              </a:solidFill>
              <a:latin typeface="微软雅黑" pitchFamily="34" charset="-122"/>
              <a:ea typeface="微软雅黑" pitchFamily="34" charset="-122"/>
            </a:rPr>
            <a:t>》</a:t>
          </a:r>
          <a:r>
            <a:rPr lang="zh-CN" altLang="en-US" sz="2000" kern="1200" dirty="0" smtClean="0">
              <a:solidFill>
                <a:schemeClr val="bg1"/>
              </a:solidFill>
              <a:latin typeface="微软雅黑" pitchFamily="34" charset="-122"/>
              <a:ea typeface="微软雅黑" pitchFamily="34" charset="-122"/>
            </a:rPr>
            <a:t>分配土地方案，主要是为安置“无恒产之民”。当时地广人稀，尚未成为焦点问题，先秦没并有反对土地兼并的思想。</a:t>
          </a:r>
          <a:endParaRPr lang="zh-CN" altLang="en-US" sz="2000" kern="1200" dirty="0">
            <a:solidFill>
              <a:schemeClr val="bg1"/>
            </a:solidFill>
          </a:endParaRPr>
        </a:p>
      </dsp:txBody>
      <dsp:txXfrm>
        <a:off x="1310485" y="1045556"/>
        <a:ext cx="2527536" cy="2661415"/>
      </dsp:txXfrm>
    </dsp:sp>
    <dsp:sp modelId="{8D522064-2B6D-A248-BE9C-5F49E9D2F4AF}">
      <dsp:nvSpPr>
        <dsp:cNvPr id="0" name=""/>
        <dsp:cNvSpPr/>
      </dsp:nvSpPr>
      <dsp:spPr>
        <a:xfrm>
          <a:off x="4226873" y="1045556"/>
          <a:ext cx="2527536" cy="26614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zh-CN" altLang="en-US" sz="2300" kern="1200" dirty="0" smtClean="0">
              <a:solidFill>
                <a:schemeClr val="bg1"/>
              </a:solidFill>
              <a:latin typeface="微软雅黑" pitchFamily="34" charset="-122"/>
              <a:ea typeface="微软雅黑" pitchFamily="34" charset="-122"/>
            </a:rPr>
            <a:t>“使黔首自实田”</a:t>
          </a:r>
          <a:r>
            <a:rPr lang="en-US" altLang="zh-CN" sz="2300" kern="1200" dirty="0" smtClean="0">
              <a:solidFill>
                <a:schemeClr val="bg1"/>
              </a:solidFill>
              <a:latin typeface="微软雅黑" pitchFamily="34" charset="-122"/>
              <a:ea typeface="微软雅黑" pitchFamily="34" charset="-122"/>
            </a:rPr>
            <a:t>《</a:t>
          </a:r>
          <a:r>
            <a:rPr lang="zh-CN" altLang="en-US" sz="2300" kern="1200" dirty="0" smtClean="0">
              <a:solidFill>
                <a:schemeClr val="bg1"/>
              </a:solidFill>
              <a:latin typeface="微软雅黑" pitchFamily="34" charset="-122"/>
              <a:ea typeface="微软雅黑" pitchFamily="34" charset="-122"/>
            </a:rPr>
            <a:t>史记始皇本纪</a:t>
          </a:r>
          <a:r>
            <a:rPr lang="en-US" altLang="zh-CN" sz="2300" kern="1200" dirty="0" smtClean="0">
              <a:solidFill>
                <a:schemeClr val="bg1"/>
              </a:solidFill>
              <a:latin typeface="微软雅黑" pitchFamily="34" charset="-122"/>
              <a:ea typeface="微软雅黑" pitchFamily="34" charset="-122"/>
            </a:rPr>
            <a:t>》</a:t>
          </a:r>
          <a:r>
            <a:rPr lang="zh-CN" altLang="en-US" sz="2300" kern="1200" dirty="0" smtClean="0">
              <a:solidFill>
                <a:schemeClr val="bg1"/>
              </a:solidFill>
              <a:latin typeface="微软雅黑" pitchFamily="34" charset="-122"/>
              <a:ea typeface="微软雅黑" pitchFamily="34" charset="-122"/>
            </a:rPr>
            <a:t>，全国范围内承认土地私有权。土地问题开始显现。</a:t>
          </a:r>
          <a:endParaRPr lang="zh-CN" altLang="en-US" sz="2300" kern="1200" dirty="0">
            <a:solidFill>
              <a:schemeClr val="bg1"/>
            </a:solidFill>
          </a:endParaRPr>
        </a:p>
      </dsp:txBody>
      <dsp:txXfrm>
        <a:off x="4226873" y="1045556"/>
        <a:ext cx="2527536" cy="2661415"/>
      </dsp:txXfrm>
    </dsp:sp>
    <dsp:sp modelId="{04D213B6-7E6F-314D-B4B8-46B14C378234}">
      <dsp:nvSpPr>
        <dsp:cNvPr id="0" name=""/>
        <dsp:cNvSpPr/>
      </dsp:nvSpPr>
      <dsp:spPr>
        <a:xfrm rot="16200000">
          <a:off x="-1080915" y="1224845"/>
          <a:ext cx="3421820" cy="972129"/>
        </a:xfrm>
        <a:prstGeom prst="rightArrow">
          <a:avLst>
            <a:gd name="adj1" fmla="val 49830"/>
            <a:gd name="adj2" fmla="val 6066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vert" wrap="square" lIns="76200" tIns="76200" rIns="76200" bIns="76200" numCol="1" spcCol="1270" anchor="ctr" anchorCtr="1">
          <a:noAutofit/>
        </a:bodyPr>
        <a:lstStyle/>
        <a:p>
          <a:pPr lvl="0" algn="r" defTabSz="889000">
            <a:lnSpc>
              <a:spcPct val="90000"/>
            </a:lnSpc>
            <a:spcBef>
              <a:spcPct val="0"/>
            </a:spcBef>
            <a:spcAft>
              <a:spcPct val="35000"/>
            </a:spcAft>
          </a:pPr>
          <a:r>
            <a:rPr lang="zh-CN" altLang="en-US" sz="2000" b="1" kern="1200" dirty="0" smtClean="0">
              <a:latin typeface="微软雅黑" pitchFamily="34" charset="-122"/>
              <a:ea typeface="微软雅黑" pitchFamily="34" charset="-122"/>
            </a:rPr>
            <a:t>先秦时期</a:t>
          </a:r>
          <a:endParaRPr lang="zh-CN" altLang="en-US" sz="2000" b="1" kern="1200" dirty="0"/>
        </a:p>
      </dsp:txBody>
      <dsp:txXfrm>
        <a:off x="-933993" y="1615626"/>
        <a:ext cx="3127976" cy="484411"/>
      </dsp:txXfrm>
    </dsp:sp>
    <dsp:sp modelId="{0AC7EDC9-9C79-CE4B-A74C-31C0C053953C}">
      <dsp:nvSpPr>
        <dsp:cNvPr id="0" name=""/>
        <dsp:cNvSpPr/>
      </dsp:nvSpPr>
      <dsp:spPr>
        <a:xfrm rot="5400000">
          <a:off x="5723991" y="2555553"/>
          <a:ext cx="3421820" cy="972129"/>
        </a:xfrm>
        <a:prstGeom prst="rightArrow">
          <a:avLst>
            <a:gd name="adj1" fmla="val 49830"/>
            <a:gd name="adj2" fmla="val 6066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vert270" wrap="square" lIns="76200" tIns="76200" rIns="76200" bIns="76200" numCol="1" spcCol="1270" anchor="ctr" anchorCtr="1">
          <a:noAutofit/>
        </a:bodyPr>
        <a:lstStyle/>
        <a:p>
          <a:pPr lvl="0" algn="r" defTabSz="889000">
            <a:lnSpc>
              <a:spcPct val="90000"/>
            </a:lnSpc>
            <a:spcBef>
              <a:spcPct val="0"/>
            </a:spcBef>
            <a:spcAft>
              <a:spcPct val="35000"/>
            </a:spcAft>
          </a:pPr>
          <a:r>
            <a:rPr lang="zh-CN" altLang="en-US" sz="2000" b="1" kern="1200" dirty="0" smtClean="0">
              <a:latin typeface="微软雅黑" pitchFamily="34" charset="-122"/>
              <a:ea typeface="微软雅黑" pitchFamily="34" charset="-122"/>
            </a:rPr>
            <a:t>秦统一后</a:t>
          </a:r>
          <a:endParaRPr lang="zh-CN" altLang="en-US" sz="2000" b="1" kern="1200" dirty="0"/>
        </a:p>
      </dsp:txBody>
      <dsp:txXfrm>
        <a:off x="5870913" y="2652490"/>
        <a:ext cx="3127976" cy="4844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0586E-48D2-C34F-9E60-8B340D9AD3BE}">
      <dsp:nvSpPr>
        <dsp:cNvPr id="0" name=""/>
        <dsp:cNvSpPr/>
      </dsp:nvSpPr>
      <dsp:spPr>
        <a:xfrm>
          <a:off x="1077566" y="0"/>
          <a:ext cx="4064000" cy="4064000"/>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D67462B-E105-4B47-8509-BA6C6AEFB9D5}">
      <dsp:nvSpPr>
        <dsp:cNvPr id="0" name=""/>
        <dsp:cNvSpPr/>
      </dsp:nvSpPr>
      <dsp:spPr>
        <a:xfrm>
          <a:off x="3167711" y="584517"/>
          <a:ext cx="4534596" cy="96202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微软雅黑" pitchFamily="34" charset="-122"/>
              <a:ea typeface="微软雅黑" pitchFamily="34" charset="-122"/>
            </a:rPr>
            <a:t>   地主和农民利害冲突加剧</a:t>
          </a:r>
          <a:endParaRPr lang="zh-CN" altLang="en-US" sz="2400" kern="1200" dirty="0"/>
        </a:p>
      </dsp:txBody>
      <dsp:txXfrm>
        <a:off x="3214673" y="631479"/>
        <a:ext cx="4440672" cy="868101"/>
      </dsp:txXfrm>
    </dsp:sp>
    <dsp:sp modelId="{00B95A91-348C-5442-972B-5348D8C5FEDB}">
      <dsp:nvSpPr>
        <dsp:cNvPr id="0" name=""/>
        <dsp:cNvSpPr/>
      </dsp:nvSpPr>
      <dsp:spPr>
        <a:xfrm>
          <a:off x="3167711" y="1666796"/>
          <a:ext cx="4534596" cy="96202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zh-CN" altLang="en-US" sz="2300" kern="1200" dirty="0" smtClean="0">
              <a:latin typeface="微软雅黑" pitchFamily="34" charset="-122"/>
              <a:ea typeface="微软雅黑" pitchFamily="34" charset="-122"/>
            </a:rPr>
            <a:t>   国家赋税、徭役的基础缩小</a:t>
          </a:r>
          <a:endParaRPr lang="zh-CN" altLang="en-US" sz="2300" kern="1200" dirty="0"/>
        </a:p>
      </dsp:txBody>
      <dsp:txXfrm>
        <a:off x="3214673" y="1713758"/>
        <a:ext cx="4440672" cy="868101"/>
      </dsp:txXfrm>
    </dsp:sp>
    <dsp:sp modelId="{F30E0E83-ABB7-E941-B759-3AB760DF28C7}">
      <dsp:nvSpPr>
        <dsp:cNvPr id="0" name=""/>
        <dsp:cNvSpPr/>
      </dsp:nvSpPr>
      <dsp:spPr>
        <a:xfrm>
          <a:off x="3167711" y="2749074"/>
          <a:ext cx="4534596" cy="96202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zh-CN" altLang="en-US" sz="2300" kern="1200" dirty="0" smtClean="0">
              <a:latin typeface="微软雅黑" pitchFamily="34" charset="-122"/>
              <a:ea typeface="微软雅黑" pitchFamily="34" charset="-122"/>
            </a:rPr>
            <a:t>   各种社会矛盾激化</a:t>
          </a:r>
          <a:endParaRPr lang="zh-CN" altLang="en-US" sz="2300" kern="1200" dirty="0"/>
        </a:p>
      </dsp:txBody>
      <dsp:txXfrm>
        <a:off x="3214673" y="2796036"/>
        <a:ext cx="4440672" cy="8681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D534F-00B2-1541-9657-8CE2EB8112E2}">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0250EFC-C7DE-1D40-851C-68D767CC3541}">
      <dsp:nvSpPr>
        <dsp:cNvPr id="0" name=""/>
        <dsp:cNvSpPr/>
      </dsp:nvSpPr>
      <dsp:spPr>
        <a:xfrm>
          <a:off x="337" y="1455936"/>
          <a:ext cx="1432971" cy="115212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itchFamily="34" charset="-122"/>
              <a:ea typeface="微软雅黑" pitchFamily="34" charset="-122"/>
            </a:rPr>
            <a:t>井田制</a:t>
          </a:r>
          <a:endParaRPr lang="zh-CN" altLang="en-US" sz="2800" kern="1200" dirty="0"/>
        </a:p>
      </dsp:txBody>
      <dsp:txXfrm>
        <a:off x="56579" y="1512178"/>
        <a:ext cx="1320487" cy="1039643"/>
      </dsp:txXfrm>
    </dsp:sp>
    <dsp:sp modelId="{7A460AC9-9D1F-5945-B513-092C2F9AE9F0}">
      <dsp:nvSpPr>
        <dsp:cNvPr id="0" name=""/>
        <dsp:cNvSpPr/>
      </dsp:nvSpPr>
      <dsp:spPr>
        <a:xfrm>
          <a:off x="1554455" y="1455936"/>
          <a:ext cx="1432971" cy="115212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smtClean="0">
              <a:latin typeface="微软雅黑" pitchFamily="34" charset="-122"/>
              <a:ea typeface="微软雅黑" pitchFamily="34" charset="-122"/>
            </a:rPr>
            <a:t>限田制</a:t>
          </a:r>
          <a:endParaRPr lang="zh-CN" altLang="en-US" sz="2800" kern="1200"/>
        </a:p>
      </dsp:txBody>
      <dsp:txXfrm>
        <a:off x="1610697" y="1512178"/>
        <a:ext cx="1320487" cy="1039643"/>
      </dsp:txXfrm>
    </dsp:sp>
    <dsp:sp modelId="{E8103CA0-41FC-D84A-873C-9BE2530B0BF4}">
      <dsp:nvSpPr>
        <dsp:cNvPr id="0" name=""/>
        <dsp:cNvSpPr/>
      </dsp:nvSpPr>
      <dsp:spPr>
        <a:xfrm>
          <a:off x="3108573" y="1455936"/>
          <a:ext cx="1432971" cy="115212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itchFamily="34" charset="-122"/>
              <a:ea typeface="微软雅黑" pitchFamily="34" charset="-122"/>
            </a:rPr>
            <a:t>屯田制</a:t>
          </a:r>
          <a:endParaRPr lang="zh-CN" altLang="en-US" sz="2800" kern="1200" dirty="0"/>
        </a:p>
      </dsp:txBody>
      <dsp:txXfrm>
        <a:off x="3164815" y="1512178"/>
        <a:ext cx="1320487" cy="1039643"/>
      </dsp:txXfrm>
    </dsp:sp>
    <dsp:sp modelId="{84A6A4E3-F9B4-AE4E-BE83-D6F24B205F43}">
      <dsp:nvSpPr>
        <dsp:cNvPr id="0" name=""/>
        <dsp:cNvSpPr/>
      </dsp:nvSpPr>
      <dsp:spPr>
        <a:xfrm>
          <a:off x="4662690" y="1455936"/>
          <a:ext cx="1432971" cy="115212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itchFamily="34" charset="-122"/>
              <a:ea typeface="微软雅黑" pitchFamily="34" charset="-122"/>
            </a:rPr>
            <a:t>均田制</a:t>
          </a:r>
          <a:endParaRPr lang="zh-CN" altLang="en-US" sz="2800" kern="1200" dirty="0"/>
        </a:p>
      </dsp:txBody>
      <dsp:txXfrm>
        <a:off x="4718932" y="1512178"/>
        <a:ext cx="1320487" cy="10396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91950-384C-1B49-8BCA-3298DBB517A6}">
      <dsp:nvSpPr>
        <dsp:cNvPr id="0" name=""/>
        <dsp:cNvSpPr/>
      </dsp:nvSpPr>
      <dsp:spPr>
        <a:xfrm>
          <a:off x="1484192" y="49142"/>
          <a:ext cx="6276042" cy="146758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smtClean="0">
              <a:latin typeface="+mn-ea"/>
              <a:ea typeface="+mn-ea"/>
            </a:rPr>
            <a:t>夏税</a:t>
          </a:r>
          <a:endParaRPr lang="zh-CN" altLang="en-US" sz="2400" kern="1200" dirty="0">
            <a:latin typeface="+mn-ea"/>
            <a:ea typeface="+mn-ea"/>
          </a:endParaRPr>
        </a:p>
        <a:p>
          <a:pPr marL="228600" lvl="1" indent="-228600" algn="l" defTabSz="1066800">
            <a:lnSpc>
              <a:spcPct val="90000"/>
            </a:lnSpc>
            <a:spcBef>
              <a:spcPct val="0"/>
            </a:spcBef>
            <a:spcAft>
              <a:spcPct val="15000"/>
            </a:spcAft>
            <a:buChar char="••"/>
          </a:pPr>
          <a:r>
            <a:rPr lang="zh-CN" altLang="en-US" sz="2400" kern="1200" dirty="0" smtClean="0">
              <a:latin typeface="+mn-ea"/>
              <a:ea typeface="+mn-ea"/>
            </a:rPr>
            <a:t>秋税</a:t>
          </a:r>
          <a:endParaRPr lang="zh-CN" altLang="en-US" sz="2400" kern="1200" dirty="0">
            <a:latin typeface="+mn-ea"/>
            <a:ea typeface="+mn-ea"/>
          </a:endParaRPr>
        </a:p>
      </dsp:txBody>
      <dsp:txXfrm>
        <a:off x="1484192" y="232591"/>
        <a:ext cx="5725696" cy="1100691"/>
      </dsp:txXfrm>
    </dsp:sp>
    <dsp:sp modelId="{2F46A38B-A84E-4840-8A54-576E7A3B9C69}">
      <dsp:nvSpPr>
        <dsp:cNvPr id="0" name=""/>
        <dsp:cNvSpPr/>
      </dsp:nvSpPr>
      <dsp:spPr>
        <a:xfrm>
          <a:off x="2552" y="42959"/>
          <a:ext cx="1479087" cy="138177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endParaRPr lang="zh-CN" altLang="en-US" sz="3600" kern="1200" dirty="0"/>
        </a:p>
      </dsp:txBody>
      <dsp:txXfrm>
        <a:off x="70005" y="110412"/>
        <a:ext cx="1344181" cy="1246873"/>
      </dsp:txXfrm>
    </dsp:sp>
    <dsp:sp modelId="{112A375C-01AB-184D-BD8C-EA34770059DF}">
      <dsp:nvSpPr>
        <dsp:cNvPr id="0" name=""/>
        <dsp:cNvSpPr/>
      </dsp:nvSpPr>
      <dsp:spPr>
        <a:xfrm>
          <a:off x="1484192" y="1647086"/>
          <a:ext cx="6276042" cy="146758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smtClean="0">
              <a:latin typeface="+mn-ea"/>
              <a:ea typeface="+mn-ea"/>
            </a:rPr>
            <a:t>地税：按纳税人拥有的田亩数征收米粟。</a:t>
          </a:r>
          <a:endParaRPr lang="zh-CN" altLang="en-US" sz="2400" kern="1200" dirty="0">
            <a:latin typeface="+mn-ea"/>
            <a:ea typeface="+mn-ea"/>
          </a:endParaRPr>
        </a:p>
        <a:p>
          <a:pPr marL="228600" lvl="1" indent="-228600" algn="l" defTabSz="1066800">
            <a:lnSpc>
              <a:spcPct val="90000"/>
            </a:lnSpc>
            <a:spcBef>
              <a:spcPct val="0"/>
            </a:spcBef>
            <a:spcAft>
              <a:spcPct val="15000"/>
            </a:spcAft>
            <a:buChar char="••"/>
          </a:pPr>
          <a:r>
            <a:rPr lang="zh-CN" altLang="en-US" sz="2400" kern="1200" dirty="0" smtClean="0">
              <a:latin typeface="+mn-ea"/>
              <a:ea typeface="+mn-ea"/>
            </a:rPr>
            <a:t>户税：按资产多少划分户等征收货币。</a:t>
          </a:r>
          <a:endParaRPr lang="zh-CN" altLang="en-US" sz="2400" kern="1200" dirty="0">
            <a:latin typeface="+mn-ea"/>
            <a:ea typeface="+mn-ea"/>
          </a:endParaRPr>
        </a:p>
      </dsp:txBody>
      <dsp:txXfrm>
        <a:off x="1484192" y="1830535"/>
        <a:ext cx="5725696" cy="1100691"/>
      </dsp:txXfrm>
    </dsp:sp>
    <dsp:sp modelId="{360285E9-38DC-9049-87B8-609401077D83}">
      <dsp:nvSpPr>
        <dsp:cNvPr id="0" name=""/>
        <dsp:cNvSpPr/>
      </dsp:nvSpPr>
      <dsp:spPr>
        <a:xfrm>
          <a:off x="2552" y="1718020"/>
          <a:ext cx="1479087" cy="138177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endParaRPr lang="zh-CN" altLang="en-US" sz="3600" kern="1200" dirty="0"/>
        </a:p>
      </dsp:txBody>
      <dsp:txXfrm>
        <a:off x="70005" y="1785473"/>
        <a:ext cx="1344181" cy="12468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D9FAB-61F3-7744-B058-A5B71432BAF2}">
      <dsp:nvSpPr>
        <dsp:cNvPr id="0" name=""/>
        <dsp:cNvSpPr/>
      </dsp:nvSpPr>
      <dsp:spPr>
        <a:xfrm rot="4636885">
          <a:off x="1436106" y="741353"/>
          <a:ext cx="2896263" cy="1812736"/>
        </a:xfrm>
        <a:prstGeom prst="swooshArrow">
          <a:avLst>
            <a:gd name="adj1" fmla="val 16310"/>
            <a:gd name="adj2" fmla="val 313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C0B11D4-8188-7147-A939-A97463F7FE66}">
      <dsp:nvSpPr>
        <dsp:cNvPr id="0" name=""/>
        <dsp:cNvSpPr/>
      </dsp:nvSpPr>
      <dsp:spPr>
        <a:xfrm>
          <a:off x="660062" y="176103"/>
          <a:ext cx="2336838" cy="527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b" anchorCtr="0">
          <a:noAutofit/>
        </a:bodyPr>
        <a:lstStyle/>
        <a:p>
          <a:pPr lvl="0" algn="ctr" defTabSz="889000">
            <a:lnSpc>
              <a:spcPct val="90000"/>
            </a:lnSpc>
            <a:spcBef>
              <a:spcPct val="0"/>
            </a:spcBef>
            <a:spcAft>
              <a:spcPct val="35000"/>
            </a:spcAft>
          </a:pPr>
          <a:r>
            <a:rPr lang="en-US" altLang="zh-CN" sz="2000" kern="1200" dirty="0" smtClean="0">
              <a:latin typeface="+mn-ea"/>
            </a:rPr>
            <a:t>906</a:t>
          </a:r>
          <a:r>
            <a:rPr lang="zh-CN" altLang="en-US" sz="2000" kern="1200" dirty="0" smtClean="0">
              <a:latin typeface="+mn-ea"/>
            </a:rPr>
            <a:t>万</a:t>
          </a:r>
          <a:r>
            <a:rPr lang="en-US" altLang="zh-CN" sz="2000" kern="1200" dirty="0" smtClean="0">
              <a:latin typeface="+mn-ea"/>
            </a:rPr>
            <a:t>9514</a:t>
          </a:r>
          <a:r>
            <a:rPr lang="zh-CN" altLang="en-US" sz="2000" kern="1200" dirty="0" smtClean="0">
              <a:latin typeface="+mn-ea"/>
            </a:rPr>
            <a:t>户，    人口</a:t>
          </a:r>
          <a:r>
            <a:rPr lang="en-US" altLang="zh-CN" sz="2000" kern="1200" dirty="0" smtClean="0">
              <a:latin typeface="+mn-ea"/>
            </a:rPr>
            <a:t>5288</a:t>
          </a:r>
          <a:r>
            <a:rPr lang="zh-CN" altLang="en-US" sz="2000" kern="1200" dirty="0" smtClean="0">
              <a:latin typeface="+mn-ea"/>
            </a:rPr>
            <a:t>万</a:t>
          </a:r>
          <a:r>
            <a:rPr lang="en-US" altLang="zh-CN" sz="2000" kern="1200" dirty="0" smtClean="0">
              <a:latin typeface="+mn-ea"/>
            </a:rPr>
            <a:t>488</a:t>
          </a:r>
          <a:r>
            <a:rPr lang="zh-CN" altLang="en-US" sz="2000" kern="1200" dirty="0" smtClean="0">
              <a:latin typeface="+mn-ea"/>
            </a:rPr>
            <a:t>人</a:t>
          </a:r>
          <a:endParaRPr lang="zh-CN" altLang="en-US" sz="2000" kern="1200" dirty="0"/>
        </a:p>
      </dsp:txBody>
      <dsp:txXfrm>
        <a:off x="660062" y="176103"/>
        <a:ext cx="2336838" cy="527270"/>
      </dsp:txXfrm>
    </dsp:sp>
    <dsp:sp modelId="{EFF21D5A-8DD7-F242-83B2-21BA8CF47CF0}">
      <dsp:nvSpPr>
        <dsp:cNvPr id="0" name=""/>
        <dsp:cNvSpPr/>
      </dsp:nvSpPr>
      <dsp:spPr>
        <a:xfrm>
          <a:off x="2679880" y="2768172"/>
          <a:ext cx="2635184" cy="527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lvl="0" algn="ctr" defTabSz="889000">
            <a:lnSpc>
              <a:spcPct val="90000"/>
            </a:lnSpc>
            <a:spcBef>
              <a:spcPct val="0"/>
            </a:spcBef>
            <a:spcAft>
              <a:spcPct val="35000"/>
            </a:spcAft>
          </a:pPr>
          <a:r>
            <a:rPr lang="en-US" altLang="zh-CN" sz="2000" kern="1200" dirty="0" smtClean="0">
              <a:latin typeface="+mn-ea"/>
            </a:rPr>
            <a:t>193</a:t>
          </a:r>
          <a:r>
            <a:rPr lang="zh-CN" altLang="en-US" sz="2000" kern="1200" dirty="0" smtClean="0">
              <a:latin typeface="+mn-ea"/>
            </a:rPr>
            <a:t>万</a:t>
          </a:r>
          <a:r>
            <a:rPr lang="en-US" altLang="zh-CN" sz="2000" kern="1200" dirty="0" smtClean="0">
              <a:latin typeface="+mn-ea"/>
            </a:rPr>
            <a:t>3174</a:t>
          </a:r>
          <a:r>
            <a:rPr lang="zh-CN" altLang="en-US" sz="2000" kern="1200" dirty="0" smtClean="0">
              <a:latin typeface="+mn-ea"/>
            </a:rPr>
            <a:t>户        人口</a:t>
          </a:r>
          <a:r>
            <a:rPr lang="en-US" altLang="zh-CN" sz="2000" kern="1200" dirty="0" smtClean="0">
              <a:latin typeface="+mn-ea"/>
            </a:rPr>
            <a:t>1699</a:t>
          </a:r>
          <a:r>
            <a:rPr lang="zh-CN" altLang="en-US" sz="2000" kern="1200" dirty="0" smtClean="0">
              <a:latin typeface="+mn-ea"/>
            </a:rPr>
            <a:t>万</a:t>
          </a:r>
          <a:r>
            <a:rPr lang="en-US" altLang="zh-CN" sz="2000" kern="1200" dirty="0" smtClean="0">
              <a:latin typeface="+mn-ea"/>
            </a:rPr>
            <a:t>386</a:t>
          </a:r>
          <a:r>
            <a:rPr lang="zh-CN" altLang="en-US" sz="2000" kern="1200" dirty="0" smtClean="0">
              <a:latin typeface="+mn-ea"/>
            </a:rPr>
            <a:t>人</a:t>
          </a:r>
          <a:endParaRPr lang="zh-CN" altLang="en-US" sz="2000" kern="1200" dirty="0"/>
        </a:p>
      </dsp:txBody>
      <dsp:txXfrm>
        <a:off x="2679880" y="2768172"/>
        <a:ext cx="2635184" cy="52727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55092" y="191816"/>
            <a:ext cx="7633444" cy="705321"/>
          </a:xfrm>
        </p:spPr>
        <p:txBody>
          <a:bodyPr/>
          <a:lstStyle>
            <a:lvl1pPr>
              <a:defRPr sz="3200" b="1"/>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342900" indent="-342900" algn="just">
              <a:lnSpc>
                <a:spcPct val="100000"/>
              </a:lnSpc>
              <a:buFont typeface="Wingdings" charset="2"/>
              <a:buChar char="Ø"/>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4" name="灯片编号占位符 5"/>
          <p:cNvSpPr>
            <a:spLocks noGrp="1"/>
          </p:cNvSpPr>
          <p:nvPr>
            <p:ph type="sldNum" sz="quarter" idx="10"/>
          </p:nvPr>
        </p:nvSpPr>
        <p:spPr/>
        <p:txBody>
          <a:bodyPr/>
          <a:lstStyle>
            <a:lvl1pPr>
              <a:defRPr/>
            </a:lvl1pPr>
          </a:lstStyle>
          <a:p>
            <a:fld id="{E7C84FD8-D0F2-4604-A02B-376EC1261655}" type="slidenum">
              <a:rPr lang="zh-CN" altLang="en-US" smtClean="0"/>
              <a:pPr/>
              <a:t>‹#›</a:t>
            </a:fld>
            <a:endParaRPr lang="zh-CN" altLang="en-US"/>
          </a:p>
        </p:txBody>
      </p:sp>
      <p:cxnSp>
        <p:nvCxnSpPr>
          <p:cNvPr id="6" name="直线连接符 5"/>
          <p:cNvCxnSpPr/>
          <p:nvPr userDrawn="1"/>
        </p:nvCxnSpPr>
        <p:spPr>
          <a:xfrm>
            <a:off x="971600" y="908473"/>
            <a:ext cx="8172400" cy="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57242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灯片编号占位符 5"/>
          <p:cNvSpPr>
            <a:spLocks noGrp="1"/>
          </p:cNvSpPr>
          <p:nvPr>
            <p:ph type="sldNum" sz="quarter" idx="10"/>
          </p:nvPr>
        </p:nvSpPr>
        <p:spPr/>
        <p:txBody>
          <a:bodyPr/>
          <a:lstStyle>
            <a:lvl1pPr>
              <a:defRPr/>
            </a:lvl1pPr>
          </a:lstStyle>
          <a:p>
            <a:fld id="{E7C84FD8-D0F2-4604-A02B-376EC1261655}" type="slidenum">
              <a:rPr lang="zh-CN" altLang="en-US" smtClean="0"/>
              <a:pPr/>
              <a:t>‹#›</a:t>
            </a:fld>
            <a:endParaRPr lang="zh-CN" altLang="en-US"/>
          </a:p>
        </p:txBody>
      </p:sp>
    </p:spTree>
    <p:extLst>
      <p:ext uri="{BB962C8B-B14F-4D97-AF65-F5344CB8AC3E}">
        <p14:creationId xmlns:p14="http://schemas.microsoft.com/office/powerpoint/2010/main" val="1571908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2"/>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42"/>
            <a:ext cx="6019800" cy="5851525"/>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灯片编号占位符 5"/>
          <p:cNvSpPr>
            <a:spLocks noGrp="1"/>
          </p:cNvSpPr>
          <p:nvPr>
            <p:ph type="sldNum" sz="quarter" idx="10"/>
          </p:nvPr>
        </p:nvSpPr>
        <p:spPr/>
        <p:txBody>
          <a:bodyPr/>
          <a:lstStyle>
            <a:lvl1pPr>
              <a:defRPr/>
            </a:lvl1pPr>
          </a:lstStyle>
          <a:p>
            <a:fld id="{E7C84FD8-D0F2-4604-A02B-376EC1261655}" type="slidenum">
              <a:rPr lang="zh-CN" altLang="en-US" smtClean="0"/>
              <a:pPr/>
              <a:t>‹#›</a:t>
            </a:fld>
            <a:endParaRPr lang="zh-CN" altLang="en-US"/>
          </a:p>
        </p:txBody>
      </p:sp>
    </p:spTree>
    <p:extLst>
      <p:ext uri="{BB962C8B-B14F-4D97-AF65-F5344CB8AC3E}">
        <p14:creationId xmlns:p14="http://schemas.microsoft.com/office/powerpoint/2010/main" val="715997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206B563B-6E56-0D46-8CB8-B2F7A1BD70B4}" type="datetimeFigureOut">
              <a:rPr kumimoji="1" lang="zh-CN" altLang="en-US" smtClean="0"/>
              <a:t>19/2/20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3CE6C07-8110-2A45-89E5-FB59750C4C9B}" type="slidenum">
              <a:rPr kumimoji="1" lang="zh-CN" altLang="en-US" smtClean="0"/>
              <a:t>‹#›</a:t>
            </a:fld>
            <a:endParaRPr kumimoji="1" lang="zh-CN" altLang="en-US"/>
          </a:p>
        </p:txBody>
      </p:sp>
    </p:spTree>
    <p:extLst>
      <p:ext uri="{BB962C8B-B14F-4D97-AF65-F5344CB8AC3E}">
        <p14:creationId xmlns:p14="http://schemas.microsoft.com/office/powerpoint/2010/main" val="1590007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206B563B-6E56-0D46-8CB8-B2F7A1BD70B4}" type="datetimeFigureOut">
              <a:rPr kumimoji="1" lang="zh-CN" altLang="en-US" smtClean="0"/>
              <a:t>19/2/20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3CE6C07-8110-2A45-89E5-FB59750C4C9B}" type="slidenum">
              <a:rPr kumimoji="1" lang="zh-CN" altLang="en-US" smtClean="0"/>
              <a:t>‹#›</a:t>
            </a:fld>
            <a:endParaRPr kumimoji="1" lang="zh-CN" altLang="en-US"/>
          </a:p>
        </p:txBody>
      </p:sp>
    </p:spTree>
    <p:extLst>
      <p:ext uri="{BB962C8B-B14F-4D97-AF65-F5344CB8AC3E}">
        <p14:creationId xmlns:p14="http://schemas.microsoft.com/office/powerpoint/2010/main" val="2116326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206B563B-6E56-0D46-8CB8-B2F7A1BD70B4}" type="datetimeFigureOut">
              <a:rPr kumimoji="1" lang="zh-CN" altLang="en-US" smtClean="0"/>
              <a:t>19/2/20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3CE6C07-8110-2A45-89E5-FB59750C4C9B}" type="slidenum">
              <a:rPr kumimoji="1" lang="zh-CN" altLang="en-US" smtClean="0"/>
              <a:t>‹#›</a:t>
            </a:fld>
            <a:endParaRPr kumimoji="1" lang="zh-CN" altLang="en-US"/>
          </a:p>
        </p:txBody>
      </p:sp>
    </p:spTree>
    <p:extLst>
      <p:ext uri="{BB962C8B-B14F-4D97-AF65-F5344CB8AC3E}">
        <p14:creationId xmlns:p14="http://schemas.microsoft.com/office/powerpoint/2010/main" val="335991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628650" y="1825625"/>
            <a:ext cx="386715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4648200" y="1825625"/>
            <a:ext cx="386715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206B563B-6E56-0D46-8CB8-B2F7A1BD70B4}" type="datetimeFigureOut">
              <a:rPr kumimoji="1" lang="zh-CN" altLang="en-US" smtClean="0"/>
              <a:t>19/2/20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23CE6C07-8110-2A45-89E5-FB59750C4C9B}" type="slidenum">
              <a:rPr kumimoji="1" lang="zh-CN" altLang="en-US" smtClean="0"/>
              <a:t>‹#›</a:t>
            </a:fld>
            <a:endParaRPr kumimoji="1" lang="zh-CN" altLang="en-US"/>
          </a:p>
        </p:txBody>
      </p:sp>
    </p:spTree>
    <p:extLst>
      <p:ext uri="{BB962C8B-B14F-4D97-AF65-F5344CB8AC3E}">
        <p14:creationId xmlns:p14="http://schemas.microsoft.com/office/powerpoint/2010/main" val="1276884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206B563B-6E56-0D46-8CB8-B2F7A1BD70B4}" type="datetimeFigureOut">
              <a:rPr kumimoji="1" lang="zh-CN" altLang="en-US" smtClean="0"/>
              <a:t>19/2/20</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23CE6C07-8110-2A45-89E5-FB59750C4C9B}" type="slidenum">
              <a:rPr kumimoji="1" lang="zh-CN" altLang="en-US" smtClean="0"/>
              <a:t>‹#›</a:t>
            </a:fld>
            <a:endParaRPr kumimoji="1" lang="zh-CN" altLang="en-US"/>
          </a:p>
        </p:txBody>
      </p:sp>
    </p:spTree>
    <p:extLst>
      <p:ext uri="{BB962C8B-B14F-4D97-AF65-F5344CB8AC3E}">
        <p14:creationId xmlns:p14="http://schemas.microsoft.com/office/powerpoint/2010/main" val="796648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206B563B-6E56-0D46-8CB8-B2F7A1BD70B4}" type="datetimeFigureOut">
              <a:rPr kumimoji="1" lang="zh-CN" altLang="en-US" smtClean="0"/>
              <a:t>19/2/20</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23CE6C07-8110-2A45-89E5-FB59750C4C9B}" type="slidenum">
              <a:rPr kumimoji="1" lang="zh-CN" altLang="en-US" smtClean="0"/>
              <a:t>‹#›</a:t>
            </a:fld>
            <a:endParaRPr kumimoji="1" lang="zh-CN" altLang="en-US"/>
          </a:p>
        </p:txBody>
      </p:sp>
    </p:spTree>
    <p:extLst>
      <p:ext uri="{BB962C8B-B14F-4D97-AF65-F5344CB8AC3E}">
        <p14:creationId xmlns:p14="http://schemas.microsoft.com/office/powerpoint/2010/main" val="1854149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6B563B-6E56-0D46-8CB8-B2F7A1BD70B4}" type="datetimeFigureOut">
              <a:rPr kumimoji="1" lang="zh-CN" altLang="en-US" smtClean="0"/>
              <a:t>19/2/20</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23CE6C07-8110-2A45-89E5-FB59750C4C9B}" type="slidenum">
              <a:rPr kumimoji="1" lang="zh-CN" altLang="en-US" smtClean="0"/>
              <a:t>‹#›</a:t>
            </a:fld>
            <a:endParaRPr kumimoji="1" lang="zh-CN" altLang="en-US"/>
          </a:p>
        </p:txBody>
      </p:sp>
    </p:spTree>
    <p:extLst>
      <p:ext uri="{BB962C8B-B14F-4D97-AF65-F5344CB8AC3E}">
        <p14:creationId xmlns:p14="http://schemas.microsoft.com/office/powerpoint/2010/main" val="556789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206B563B-6E56-0D46-8CB8-B2F7A1BD70B4}" type="datetimeFigureOut">
              <a:rPr kumimoji="1" lang="zh-CN" altLang="en-US" smtClean="0"/>
              <a:t>19/2/20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23CE6C07-8110-2A45-89E5-FB59750C4C9B}" type="slidenum">
              <a:rPr kumimoji="1" lang="zh-CN" altLang="en-US" smtClean="0"/>
              <a:t>‹#›</a:t>
            </a:fld>
            <a:endParaRPr kumimoji="1" lang="zh-CN" altLang="en-US"/>
          </a:p>
        </p:txBody>
      </p:sp>
    </p:spTree>
    <p:extLst>
      <p:ext uri="{BB962C8B-B14F-4D97-AF65-F5344CB8AC3E}">
        <p14:creationId xmlns:p14="http://schemas.microsoft.com/office/powerpoint/2010/main" val="1373918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4" name="直线连接符 3"/>
          <p:cNvCxnSpPr/>
          <p:nvPr/>
        </p:nvCxnSpPr>
        <p:spPr>
          <a:xfrm>
            <a:off x="885825" y="962845"/>
            <a:ext cx="8190309"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灯片编号占位符 5"/>
          <p:cNvSpPr>
            <a:spLocks noGrp="1"/>
          </p:cNvSpPr>
          <p:nvPr>
            <p:ph type="sldNum" sz="quarter" idx="10"/>
          </p:nvPr>
        </p:nvSpPr>
        <p:spPr/>
        <p:txBody>
          <a:bodyPr/>
          <a:lstStyle>
            <a:lvl1pPr>
              <a:defRPr/>
            </a:lvl1pPr>
          </a:lstStyle>
          <a:p>
            <a:fld id="{E7C84FD8-D0F2-4604-A02B-376EC1261655}" type="slidenum">
              <a:rPr lang="zh-CN" altLang="en-US" smtClean="0"/>
              <a:pPr/>
              <a:t>‹#›</a:t>
            </a:fld>
            <a:endParaRPr lang="zh-CN" altLang="en-US"/>
          </a:p>
        </p:txBody>
      </p:sp>
    </p:spTree>
    <p:extLst>
      <p:ext uri="{BB962C8B-B14F-4D97-AF65-F5344CB8AC3E}">
        <p14:creationId xmlns:p14="http://schemas.microsoft.com/office/powerpoint/2010/main" val="600693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zh-CN" altLang="en-US" smtClean="0"/>
              <a:t>将图片拖动到占位符，或单击添加图标</a:t>
            </a:r>
            <a:endParaRPr kumimoji="1"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206B563B-6E56-0D46-8CB8-B2F7A1BD70B4}" type="datetimeFigureOut">
              <a:rPr kumimoji="1" lang="zh-CN" altLang="en-US" smtClean="0"/>
              <a:t>19/2/20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23CE6C07-8110-2A45-89E5-FB59750C4C9B}" type="slidenum">
              <a:rPr kumimoji="1" lang="zh-CN" altLang="en-US" smtClean="0"/>
              <a:t>‹#›</a:t>
            </a:fld>
            <a:endParaRPr kumimoji="1" lang="zh-CN" altLang="en-US"/>
          </a:p>
        </p:txBody>
      </p:sp>
    </p:spTree>
    <p:extLst>
      <p:ext uri="{BB962C8B-B14F-4D97-AF65-F5344CB8AC3E}">
        <p14:creationId xmlns:p14="http://schemas.microsoft.com/office/powerpoint/2010/main" val="170442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206B563B-6E56-0D46-8CB8-B2F7A1BD70B4}" type="datetimeFigureOut">
              <a:rPr kumimoji="1" lang="zh-CN" altLang="en-US" smtClean="0"/>
              <a:t>19/2/20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3CE6C07-8110-2A45-89E5-FB59750C4C9B}" type="slidenum">
              <a:rPr kumimoji="1" lang="zh-CN" altLang="en-US" smtClean="0"/>
              <a:t>‹#›</a:t>
            </a:fld>
            <a:endParaRPr kumimoji="1" lang="zh-CN" altLang="en-US"/>
          </a:p>
        </p:txBody>
      </p:sp>
    </p:spTree>
    <p:extLst>
      <p:ext uri="{BB962C8B-B14F-4D97-AF65-F5344CB8AC3E}">
        <p14:creationId xmlns:p14="http://schemas.microsoft.com/office/powerpoint/2010/main" val="1015347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628650" y="365125"/>
            <a:ext cx="5762625"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206B563B-6E56-0D46-8CB8-B2F7A1BD70B4}" type="datetimeFigureOut">
              <a:rPr kumimoji="1" lang="zh-CN" altLang="en-US" smtClean="0"/>
              <a:t>19/2/20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3CE6C07-8110-2A45-89E5-FB59750C4C9B}" type="slidenum">
              <a:rPr kumimoji="1" lang="zh-CN" altLang="en-US" smtClean="0"/>
              <a:t>‹#›</a:t>
            </a:fld>
            <a:endParaRPr kumimoji="1" lang="zh-CN" altLang="en-US"/>
          </a:p>
        </p:txBody>
      </p:sp>
    </p:spTree>
    <p:extLst>
      <p:ext uri="{BB962C8B-B14F-4D97-AF65-F5344CB8AC3E}">
        <p14:creationId xmlns:p14="http://schemas.microsoft.com/office/powerpoint/2010/main" val="1042675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12C83C33-71A4-6B4F-9F41-CB824CC601C5}" type="datetimeFigureOut">
              <a:rPr lang="zh-CN" altLang="en-US"/>
              <a:pPr>
                <a:defRPr/>
              </a:pPr>
              <a:t>19/2/20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50C9A2B8-C7E5-4D4E-AE0F-E46EA606B957}" type="slidenum">
              <a:rPr lang="zh-CN" altLang="en-US"/>
              <a:pPr>
                <a:defRPr/>
              </a:pPr>
              <a:t>‹#›</a:t>
            </a:fld>
            <a:endParaRPr lang="zh-CN" altLang="en-US"/>
          </a:p>
        </p:txBody>
      </p:sp>
    </p:spTree>
    <p:extLst>
      <p:ext uri="{BB962C8B-B14F-4D97-AF65-F5344CB8AC3E}">
        <p14:creationId xmlns:p14="http://schemas.microsoft.com/office/powerpoint/2010/main" val="849009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5CB6E1D-D20D-7E49-AA57-41A3263D307D}" type="datetimeFigureOut">
              <a:rPr lang="zh-CN" altLang="en-US"/>
              <a:pPr>
                <a:defRPr/>
              </a:pPr>
              <a:t>19/2/20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0FB573BC-6899-A346-BD45-1EA099BB5C82}" type="slidenum">
              <a:rPr lang="zh-CN" altLang="en-US"/>
              <a:pPr>
                <a:defRPr/>
              </a:pPr>
              <a:t>‹#›</a:t>
            </a:fld>
            <a:endParaRPr lang="zh-CN" altLang="en-US"/>
          </a:p>
        </p:txBody>
      </p:sp>
    </p:spTree>
    <p:extLst>
      <p:ext uri="{BB962C8B-B14F-4D97-AF65-F5344CB8AC3E}">
        <p14:creationId xmlns:p14="http://schemas.microsoft.com/office/powerpoint/2010/main" val="1413500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CDD48D75-D1E6-A44F-B1FC-CC32C4D8FBB4}" type="datetimeFigureOut">
              <a:rPr lang="zh-CN" altLang="en-US"/>
              <a:pPr>
                <a:defRPr/>
              </a:pPr>
              <a:t>19/2/20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FA7DF271-7BE2-C245-8AC5-5C6411296192}" type="slidenum">
              <a:rPr lang="zh-CN" altLang="en-US"/>
              <a:pPr>
                <a:defRPr/>
              </a:pPr>
              <a:t>‹#›</a:t>
            </a:fld>
            <a:endParaRPr lang="zh-CN" altLang="en-US"/>
          </a:p>
        </p:txBody>
      </p:sp>
    </p:spTree>
    <p:extLst>
      <p:ext uri="{BB962C8B-B14F-4D97-AF65-F5344CB8AC3E}">
        <p14:creationId xmlns:p14="http://schemas.microsoft.com/office/powerpoint/2010/main" val="12400945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日期占位符 3"/>
          <p:cNvSpPr>
            <a:spLocks noGrp="1"/>
          </p:cNvSpPr>
          <p:nvPr>
            <p:ph type="dt" sz="half" idx="10"/>
          </p:nvPr>
        </p:nvSpPr>
        <p:spPr/>
        <p:txBody>
          <a:bodyPr/>
          <a:lstStyle>
            <a:lvl1pPr>
              <a:defRPr/>
            </a:lvl1pPr>
          </a:lstStyle>
          <a:p>
            <a:pPr>
              <a:defRPr/>
            </a:pPr>
            <a:fld id="{9E493883-7AA9-E840-A1AC-F5D21D93413C}" type="datetimeFigureOut">
              <a:rPr lang="zh-CN" altLang="en-US"/>
              <a:pPr>
                <a:defRPr/>
              </a:pPr>
              <a:t>19/2/20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pPr>
              <a:defRPr/>
            </a:pPr>
            <a:fld id="{C7538487-8F7D-7240-BFAC-0A36E334F7D6}" type="slidenum">
              <a:rPr lang="zh-CN" altLang="en-US"/>
              <a:pPr>
                <a:defRPr/>
              </a:pPr>
              <a:t>‹#›</a:t>
            </a:fld>
            <a:endParaRPr lang="zh-CN" altLang="en-US"/>
          </a:p>
        </p:txBody>
      </p:sp>
    </p:spTree>
    <p:extLst>
      <p:ext uri="{BB962C8B-B14F-4D97-AF65-F5344CB8AC3E}">
        <p14:creationId xmlns:p14="http://schemas.microsoft.com/office/powerpoint/2010/main" val="9398875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7" name="日期占位符 3"/>
          <p:cNvSpPr>
            <a:spLocks noGrp="1"/>
          </p:cNvSpPr>
          <p:nvPr>
            <p:ph type="dt" sz="half" idx="10"/>
          </p:nvPr>
        </p:nvSpPr>
        <p:spPr/>
        <p:txBody>
          <a:bodyPr/>
          <a:lstStyle>
            <a:lvl1pPr>
              <a:defRPr/>
            </a:lvl1pPr>
          </a:lstStyle>
          <a:p>
            <a:pPr>
              <a:defRPr/>
            </a:pPr>
            <a:fld id="{18C89E08-2326-304F-ABC9-5C5A58DC4E4E}" type="datetimeFigureOut">
              <a:rPr lang="zh-CN" altLang="en-US"/>
              <a:pPr>
                <a:defRPr/>
              </a:pPr>
              <a:t>19/2/20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幻灯片编号占位符 5"/>
          <p:cNvSpPr>
            <a:spLocks noGrp="1"/>
          </p:cNvSpPr>
          <p:nvPr>
            <p:ph type="sldNum" sz="quarter" idx="12"/>
          </p:nvPr>
        </p:nvSpPr>
        <p:spPr/>
        <p:txBody>
          <a:bodyPr/>
          <a:lstStyle>
            <a:lvl1pPr>
              <a:defRPr/>
            </a:lvl1pPr>
          </a:lstStyle>
          <a:p>
            <a:pPr>
              <a:defRPr/>
            </a:pPr>
            <a:fld id="{FB56BD46-1D7A-B747-813C-962F1E88318F}" type="slidenum">
              <a:rPr lang="zh-CN" altLang="en-US"/>
              <a:pPr>
                <a:defRPr/>
              </a:pPr>
              <a:t>‹#›</a:t>
            </a:fld>
            <a:endParaRPr lang="zh-CN" altLang="en-US"/>
          </a:p>
        </p:txBody>
      </p:sp>
    </p:spTree>
    <p:extLst>
      <p:ext uri="{BB962C8B-B14F-4D97-AF65-F5344CB8AC3E}">
        <p14:creationId xmlns:p14="http://schemas.microsoft.com/office/powerpoint/2010/main" val="19476610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A5B54845-A3EC-D64D-A34A-79459133805B}" type="datetimeFigureOut">
              <a:rPr lang="zh-CN" altLang="en-US"/>
              <a:pPr>
                <a:defRPr/>
              </a:pPr>
              <a:t>19/2/20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幻灯片编号占位符 5"/>
          <p:cNvSpPr>
            <a:spLocks noGrp="1"/>
          </p:cNvSpPr>
          <p:nvPr>
            <p:ph type="sldNum" sz="quarter" idx="12"/>
          </p:nvPr>
        </p:nvSpPr>
        <p:spPr/>
        <p:txBody>
          <a:bodyPr/>
          <a:lstStyle>
            <a:lvl1pPr>
              <a:defRPr/>
            </a:lvl1pPr>
          </a:lstStyle>
          <a:p>
            <a:pPr>
              <a:defRPr/>
            </a:pPr>
            <a:fld id="{D2E8898A-B50C-0245-99DE-21DC370030A5}" type="slidenum">
              <a:rPr lang="zh-CN" altLang="en-US"/>
              <a:pPr>
                <a:defRPr/>
              </a:pPr>
              <a:t>‹#›</a:t>
            </a:fld>
            <a:endParaRPr lang="zh-CN" altLang="en-US"/>
          </a:p>
        </p:txBody>
      </p:sp>
    </p:spTree>
    <p:extLst>
      <p:ext uri="{BB962C8B-B14F-4D97-AF65-F5344CB8AC3E}">
        <p14:creationId xmlns:p14="http://schemas.microsoft.com/office/powerpoint/2010/main" val="24679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1BF89F2E-4953-7E42-A43D-6A00764407C7}" type="datetimeFigureOut">
              <a:rPr lang="zh-CN" altLang="en-US"/>
              <a:pPr>
                <a:defRPr/>
              </a:pPr>
              <a:t>19/2/20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幻灯片编号占位符 5"/>
          <p:cNvSpPr>
            <a:spLocks noGrp="1"/>
          </p:cNvSpPr>
          <p:nvPr>
            <p:ph type="sldNum" sz="quarter" idx="12"/>
          </p:nvPr>
        </p:nvSpPr>
        <p:spPr/>
        <p:txBody>
          <a:bodyPr/>
          <a:lstStyle>
            <a:lvl1pPr>
              <a:defRPr/>
            </a:lvl1pPr>
          </a:lstStyle>
          <a:p>
            <a:pPr>
              <a:defRPr/>
            </a:pPr>
            <a:fld id="{F5C3224C-191F-304C-9CFA-4E8CEA863785}" type="slidenum">
              <a:rPr lang="zh-CN" altLang="en-US"/>
              <a:pPr>
                <a:defRPr/>
              </a:pPr>
              <a:t>‹#›</a:t>
            </a:fld>
            <a:endParaRPr lang="zh-CN" altLang="en-US"/>
          </a:p>
        </p:txBody>
      </p:sp>
    </p:spTree>
    <p:extLst>
      <p:ext uri="{BB962C8B-B14F-4D97-AF65-F5344CB8AC3E}">
        <p14:creationId xmlns:p14="http://schemas.microsoft.com/office/powerpoint/2010/main" val="1049683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4"/>
            <a:ext cx="7772400" cy="1362075"/>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smtClean="0"/>
              <a:t>单击此处编辑母版文本样式</a:t>
            </a:r>
          </a:p>
        </p:txBody>
      </p:sp>
      <p:sp>
        <p:nvSpPr>
          <p:cNvPr id="4" name="灯片编号占位符 5"/>
          <p:cNvSpPr>
            <a:spLocks noGrp="1"/>
          </p:cNvSpPr>
          <p:nvPr>
            <p:ph type="sldNum" sz="quarter" idx="10"/>
          </p:nvPr>
        </p:nvSpPr>
        <p:spPr/>
        <p:txBody>
          <a:bodyPr/>
          <a:lstStyle>
            <a:lvl1pPr>
              <a:defRPr/>
            </a:lvl1pPr>
          </a:lstStyle>
          <a:p>
            <a:fld id="{E7C84FD8-D0F2-4604-A02B-376EC1261655}" type="slidenum">
              <a:rPr lang="zh-CN" altLang="en-US" smtClean="0"/>
              <a:pPr/>
              <a:t>‹#›</a:t>
            </a:fld>
            <a:endParaRPr lang="zh-CN" altLang="en-US"/>
          </a:p>
        </p:txBody>
      </p:sp>
    </p:spTree>
    <p:extLst>
      <p:ext uri="{BB962C8B-B14F-4D97-AF65-F5344CB8AC3E}">
        <p14:creationId xmlns:p14="http://schemas.microsoft.com/office/powerpoint/2010/main" val="528962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D8258547-13C7-3E49-AFE6-6D0326326131}" type="datetimeFigureOut">
              <a:rPr lang="zh-CN" altLang="en-US"/>
              <a:pPr>
                <a:defRPr/>
              </a:pPr>
              <a:t>19/2/20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pPr>
              <a:defRPr/>
            </a:pPr>
            <a:fld id="{2F6ED31A-5BD4-6049-AF1A-FB6A2495B830}" type="slidenum">
              <a:rPr lang="zh-CN" altLang="en-US"/>
              <a:pPr>
                <a:defRPr/>
              </a:pPr>
              <a:t>‹#›</a:t>
            </a:fld>
            <a:endParaRPr lang="zh-CN" altLang="en-US"/>
          </a:p>
        </p:txBody>
      </p:sp>
    </p:spTree>
    <p:extLst>
      <p:ext uri="{BB962C8B-B14F-4D97-AF65-F5344CB8AC3E}">
        <p14:creationId xmlns:p14="http://schemas.microsoft.com/office/powerpoint/2010/main" val="4600043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smtClean="0"/>
              <a:t>将图片拖动到占位符，或单击添加图标</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B17CD25-2BE2-E849-88BD-8EED933D4683}" type="datetimeFigureOut">
              <a:rPr lang="zh-CN" altLang="en-US"/>
              <a:pPr>
                <a:defRPr/>
              </a:pPr>
              <a:t>19/2/20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pPr>
              <a:defRPr/>
            </a:pPr>
            <a:fld id="{48BEC359-2038-8A43-95D5-46A6BA3ECAC6}" type="slidenum">
              <a:rPr lang="zh-CN" altLang="en-US"/>
              <a:pPr>
                <a:defRPr/>
              </a:pPr>
              <a:t>‹#›</a:t>
            </a:fld>
            <a:endParaRPr lang="zh-CN" altLang="en-US"/>
          </a:p>
        </p:txBody>
      </p:sp>
    </p:spTree>
    <p:extLst>
      <p:ext uri="{BB962C8B-B14F-4D97-AF65-F5344CB8AC3E}">
        <p14:creationId xmlns:p14="http://schemas.microsoft.com/office/powerpoint/2010/main" val="3520148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本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4237CB9-EC13-D34C-85A6-F10860D9EE83}" type="datetimeFigureOut">
              <a:rPr lang="zh-CN" altLang="en-US"/>
              <a:pPr>
                <a:defRPr/>
              </a:pPr>
              <a:t>19/2/20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01EA1DA9-F6E3-C349-8777-FF0FEE241284}" type="slidenum">
              <a:rPr lang="zh-CN" altLang="en-US"/>
              <a:pPr>
                <a:defRPr/>
              </a:pPr>
              <a:t>‹#›</a:t>
            </a:fld>
            <a:endParaRPr lang="zh-CN" altLang="en-US"/>
          </a:p>
        </p:txBody>
      </p:sp>
    </p:spTree>
    <p:extLst>
      <p:ext uri="{BB962C8B-B14F-4D97-AF65-F5344CB8AC3E}">
        <p14:creationId xmlns:p14="http://schemas.microsoft.com/office/powerpoint/2010/main" val="21438554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本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20AC89A-CDAD-DF4B-8C73-05052ABE390C}" type="datetimeFigureOut">
              <a:rPr lang="zh-CN" altLang="en-US"/>
              <a:pPr>
                <a:defRPr/>
              </a:pPr>
              <a:t>19/2/20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E93710B7-F581-4E4A-820E-01E4034653D9}" type="slidenum">
              <a:rPr lang="zh-CN" altLang="en-US"/>
              <a:pPr>
                <a:defRPr/>
              </a:pPr>
              <a:t>‹#›</a:t>
            </a:fld>
            <a:endParaRPr lang="zh-CN" altLang="en-US"/>
          </a:p>
        </p:txBody>
      </p:sp>
    </p:spTree>
    <p:extLst>
      <p:ext uri="{BB962C8B-B14F-4D97-AF65-F5344CB8AC3E}">
        <p14:creationId xmlns:p14="http://schemas.microsoft.com/office/powerpoint/2010/main" val="12972465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B227088D-2F71-A948-B983-F1C85EDC0D5A}" type="datetimeFigureOut">
              <a:rPr lang="zh-CN" altLang="en-US"/>
              <a:pPr>
                <a:defRPr/>
              </a:pPr>
              <a:t>19/2/20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幻灯片编号占位符 5"/>
          <p:cNvSpPr>
            <a:spLocks noGrp="1"/>
          </p:cNvSpPr>
          <p:nvPr>
            <p:ph type="sldNum" sz="quarter" idx="12"/>
          </p:nvPr>
        </p:nvSpPr>
        <p:spPr/>
        <p:txBody>
          <a:bodyPr/>
          <a:lstStyle>
            <a:lvl1pPr>
              <a:defRPr/>
            </a:lvl1pPr>
          </a:lstStyle>
          <a:p>
            <a:pPr>
              <a:defRPr/>
            </a:pPr>
            <a:fld id="{B7A393C7-8BAC-5C4C-BD4D-2925A5A3985B}" type="slidenum">
              <a:rPr lang="zh-CN" altLang="en-US"/>
              <a:pPr>
                <a:defRPr/>
              </a:pPr>
              <a:t>‹#›</a:t>
            </a:fld>
            <a:endParaRPr lang="zh-CN" altLang="en-US"/>
          </a:p>
        </p:txBody>
      </p:sp>
    </p:spTree>
    <p:extLst>
      <p:ext uri="{BB962C8B-B14F-4D97-AF65-F5344CB8AC3E}">
        <p14:creationId xmlns:p14="http://schemas.microsoft.com/office/powerpoint/2010/main" val="15680083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2FFD6BB-1694-6443-8B89-8538E69766C5}" type="datetimeFigureOut">
              <a:rPr lang="zh-CN" altLang="en-US"/>
              <a:pPr>
                <a:defRPr/>
              </a:pPr>
              <a:t>19/2/20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73E8F477-FB2A-E74B-8E8F-D58CBB5547AC}" type="slidenum">
              <a:rPr lang="zh-CN" altLang="en-US"/>
              <a:pPr>
                <a:defRPr/>
              </a:pPr>
              <a:t>‹#›</a:t>
            </a:fld>
            <a:endParaRPr lang="zh-CN" altLang="en-US"/>
          </a:p>
        </p:txBody>
      </p:sp>
    </p:spTree>
    <p:extLst>
      <p:ext uri="{BB962C8B-B14F-4D97-AF65-F5344CB8AC3E}">
        <p14:creationId xmlns:p14="http://schemas.microsoft.com/office/powerpoint/2010/main" val="13342325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E58861C-BF02-1245-A5B7-C2FCA2914880}" type="datetimeFigureOut">
              <a:rPr lang="zh-CN" altLang="en-US"/>
              <a:pPr>
                <a:defRPr/>
              </a:pPr>
              <a:t>19/2/20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C468762D-60D9-D846-83D9-B27D852FAFA5}" type="slidenum">
              <a:rPr lang="zh-CN" altLang="en-US"/>
              <a:pPr>
                <a:defRPr/>
              </a:pPr>
              <a:t>‹#›</a:t>
            </a:fld>
            <a:endParaRPr lang="zh-CN" altLang="en-US"/>
          </a:p>
        </p:txBody>
      </p:sp>
    </p:spTree>
    <p:extLst>
      <p:ext uri="{BB962C8B-B14F-4D97-AF65-F5344CB8AC3E}">
        <p14:creationId xmlns:p14="http://schemas.microsoft.com/office/powerpoint/2010/main" val="4226964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AC4F031A-85DD-894E-A7C7-F63BBCFB6C35}" type="datetimeFigureOut">
              <a:rPr lang="zh-CN" altLang="en-US"/>
              <a:pPr>
                <a:defRPr/>
              </a:pPr>
              <a:t>19/2/20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C083D0FC-DAEC-5740-A9CF-C85EFEA79AD7}" type="slidenum">
              <a:rPr lang="zh-CN" altLang="en-US"/>
              <a:pPr>
                <a:defRPr/>
              </a:pPr>
              <a:t>‹#›</a:t>
            </a:fld>
            <a:endParaRPr lang="zh-CN" altLang="en-US"/>
          </a:p>
        </p:txBody>
      </p:sp>
    </p:spTree>
    <p:extLst>
      <p:ext uri="{BB962C8B-B14F-4D97-AF65-F5344CB8AC3E}">
        <p14:creationId xmlns:p14="http://schemas.microsoft.com/office/powerpoint/2010/main" val="3837006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日期占位符 3"/>
          <p:cNvSpPr>
            <a:spLocks noGrp="1"/>
          </p:cNvSpPr>
          <p:nvPr>
            <p:ph type="dt" sz="half" idx="10"/>
          </p:nvPr>
        </p:nvSpPr>
        <p:spPr/>
        <p:txBody>
          <a:bodyPr/>
          <a:lstStyle>
            <a:lvl1pPr>
              <a:defRPr/>
            </a:lvl1pPr>
          </a:lstStyle>
          <a:p>
            <a:pPr>
              <a:defRPr/>
            </a:pPr>
            <a:fld id="{F335A0D8-8E8B-3B4A-8F56-0BF40BC52C82}" type="datetimeFigureOut">
              <a:rPr lang="zh-CN" altLang="en-US"/>
              <a:pPr>
                <a:defRPr/>
              </a:pPr>
              <a:t>19/2/20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pPr>
              <a:defRPr/>
            </a:pPr>
            <a:fld id="{A28233C0-7262-1F48-9195-685CFDDAEA70}" type="slidenum">
              <a:rPr lang="zh-CN" altLang="en-US"/>
              <a:pPr>
                <a:defRPr/>
              </a:pPr>
              <a:t>‹#›</a:t>
            </a:fld>
            <a:endParaRPr lang="zh-CN" altLang="en-US"/>
          </a:p>
        </p:txBody>
      </p:sp>
    </p:spTree>
    <p:extLst>
      <p:ext uri="{BB962C8B-B14F-4D97-AF65-F5344CB8AC3E}">
        <p14:creationId xmlns:p14="http://schemas.microsoft.com/office/powerpoint/2010/main" val="21105465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7" name="日期占位符 3"/>
          <p:cNvSpPr>
            <a:spLocks noGrp="1"/>
          </p:cNvSpPr>
          <p:nvPr>
            <p:ph type="dt" sz="half" idx="10"/>
          </p:nvPr>
        </p:nvSpPr>
        <p:spPr/>
        <p:txBody>
          <a:bodyPr/>
          <a:lstStyle>
            <a:lvl1pPr>
              <a:defRPr/>
            </a:lvl1pPr>
          </a:lstStyle>
          <a:p>
            <a:pPr>
              <a:defRPr/>
            </a:pPr>
            <a:fld id="{C8786458-567E-0340-B0AF-D0A68E415F2D}" type="datetimeFigureOut">
              <a:rPr lang="zh-CN" altLang="en-US"/>
              <a:pPr>
                <a:defRPr/>
              </a:pPr>
              <a:t>19/2/20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幻灯片编号占位符 5"/>
          <p:cNvSpPr>
            <a:spLocks noGrp="1"/>
          </p:cNvSpPr>
          <p:nvPr>
            <p:ph type="sldNum" sz="quarter" idx="12"/>
          </p:nvPr>
        </p:nvSpPr>
        <p:spPr/>
        <p:txBody>
          <a:bodyPr/>
          <a:lstStyle>
            <a:lvl1pPr>
              <a:defRPr/>
            </a:lvl1pPr>
          </a:lstStyle>
          <a:p>
            <a:pPr>
              <a:defRPr/>
            </a:pPr>
            <a:fld id="{5BD1BCDE-A659-8F42-B800-EDB1D6508353}" type="slidenum">
              <a:rPr lang="zh-CN" altLang="en-US"/>
              <a:pPr>
                <a:defRPr/>
              </a:pPr>
              <a:t>‹#›</a:t>
            </a:fld>
            <a:endParaRPr lang="zh-CN" altLang="en-US"/>
          </a:p>
        </p:txBody>
      </p:sp>
    </p:spTree>
    <p:extLst>
      <p:ext uri="{BB962C8B-B14F-4D97-AF65-F5344CB8AC3E}">
        <p14:creationId xmlns:p14="http://schemas.microsoft.com/office/powerpoint/2010/main" val="1967661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内容占位符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灯片编号占位符 5"/>
          <p:cNvSpPr>
            <a:spLocks noGrp="1"/>
          </p:cNvSpPr>
          <p:nvPr>
            <p:ph type="sldNum" sz="quarter" idx="10"/>
          </p:nvPr>
        </p:nvSpPr>
        <p:spPr/>
        <p:txBody>
          <a:bodyPr/>
          <a:lstStyle>
            <a:lvl1pPr>
              <a:defRPr/>
            </a:lvl1pPr>
          </a:lstStyle>
          <a:p>
            <a:fld id="{E7C84FD8-D0F2-4604-A02B-376EC1261655}" type="slidenum">
              <a:rPr lang="zh-CN" altLang="en-US" smtClean="0"/>
              <a:pPr/>
              <a:t>‹#›</a:t>
            </a:fld>
            <a:endParaRPr lang="zh-CN" altLang="en-US"/>
          </a:p>
        </p:txBody>
      </p:sp>
      <p:cxnSp>
        <p:nvCxnSpPr>
          <p:cNvPr id="7" name="直线连接符 6"/>
          <p:cNvCxnSpPr/>
          <p:nvPr/>
        </p:nvCxnSpPr>
        <p:spPr>
          <a:xfrm>
            <a:off x="885825" y="928688"/>
            <a:ext cx="8258175" cy="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400402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20F82783-3152-7048-A4FC-49741BCF1A82}" type="datetimeFigureOut">
              <a:rPr lang="zh-CN" altLang="en-US"/>
              <a:pPr>
                <a:defRPr/>
              </a:pPr>
              <a:t>19/2/20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幻灯片编号占位符 5"/>
          <p:cNvSpPr>
            <a:spLocks noGrp="1"/>
          </p:cNvSpPr>
          <p:nvPr>
            <p:ph type="sldNum" sz="quarter" idx="12"/>
          </p:nvPr>
        </p:nvSpPr>
        <p:spPr/>
        <p:txBody>
          <a:bodyPr/>
          <a:lstStyle>
            <a:lvl1pPr>
              <a:defRPr/>
            </a:lvl1pPr>
          </a:lstStyle>
          <a:p>
            <a:pPr>
              <a:defRPr/>
            </a:pPr>
            <a:fld id="{66F8727E-C2A1-BF4D-950A-B8AC94E2AF9D}" type="slidenum">
              <a:rPr lang="zh-CN" altLang="en-US"/>
              <a:pPr>
                <a:defRPr/>
              </a:pPr>
              <a:t>‹#›</a:t>
            </a:fld>
            <a:endParaRPr lang="zh-CN" altLang="en-US"/>
          </a:p>
        </p:txBody>
      </p:sp>
    </p:spTree>
    <p:extLst>
      <p:ext uri="{BB962C8B-B14F-4D97-AF65-F5344CB8AC3E}">
        <p14:creationId xmlns:p14="http://schemas.microsoft.com/office/powerpoint/2010/main" val="13880831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40D021D-110E-0C46-8B2A-F641CA0580CF}" type="datetimeFigureOut">
              <a:rPr lang="zh-CN" altLang="en-US"/>
              <a:pPr>
                <a:defRPr/>
              </a:pPr>
              <a:t>19/2/20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幻灯片编号占位符 5"/>
          <p:cNvSpPr>
            <a:spLocks noGrp="1"/>
          </p:cNvSpPr>
          <p:nvPr>
            <p:ph type="sldNum" sz="quarter" idx="12"/>
          </p:nvPr>
        </p:nvSpPr>
        <p:spPr/>
        <p:txBody>
          <a:bodyPr/>
          <a:lstStyle>
            <a:lvl1pPr>
              <a:defRPr/>
            </a:lvl1pPr>
          </a:lstStyle>
          <a:p>
            <a:pPr>
              <a:defRPr/>
            </a:pPr>
            <a:fld id="{F7C5C459-94AA-0D43-BE5E-B12FF86FCBF2}" type="slidenum">
              <a:rPr lang="zh-CN" altLang="en-US"/>
              <a:pPr>
                <a:defRPr/>
              </a:pPr>
              <a:t>‹#›</a:t>
            </a:fld>
            <a:endParaRPr lang="zh-CN" altLang="en-US"/>
          </a:p>
        </p:txBody>
      </p:sp>
    </p:spTree>
    <p:extLst>
      <p:ext uri="{BB962C8B-B14F-4D97-AF65-F5344CB8AC3E}">
        <p14:creationId xmlns:p14="http://schemas.microsoft.com/office/powerpoint/2010/main" val="13986783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2C7CD68-2B7B-7942-AF37-2B635EAD6F04}" type="datetimeFigureOut">
              <a:rPr lang="zh-CN" altLang="en-US"/>
              <a:pPr>
                <a:defRPr/>
              </a:pPr>
              <a:t>19/2/20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pPr>
              <a:defRPr/>
            </a:pPr>
            <a:fld id="{B123BEBF-EF8A-3B4E-8445-83D5185211E1}" type="slidenum">
              <a:rPr lang="zh-CN" altLang="en-US"/>
              <a:pPr>
                <a:defRPr/>
              </a:pPr>
              <a:t>‹#›</a:t>
            </a:fld>
            <a:endParaRPr lang="zh-CN" altLang="en-US"/>
          </a:p>
        </p:txBody>
      </p:sp>
    </p:spTree>
    <p:extLst>
      <p:ext uri="{BB962C8B-B14F-4D97-AF65-F5344CB8AC3E}">
        <p14:creationId xmlns:p14="http://schemas.microsoft.com/office/powerpoint/2010/main" val="12302384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smtClean="0"/>
              <a:t>将图片拖动到占位符，或单击添加图标</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C8D82B2-E4A5-1A4C-A87C-8D469855E153}" type="datetimeFigureOut">
              <a:rPr lang="zh-CN" altLang="en-US"/>
              <a:pPr>
                <a:defRPr/>
              </a:pPr>
              <a:t>19/2/20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pPr>
              <a:defRPr/>
            </a:pPr>
            <a:fld id="{7225F528-4707-DB41-95E9-55B5BAFA1DC8}" type="slidenum">
              <a:rPr lang="zh-CN" altLang="en-US"/>
              <a:pPr>
                <a:defRPr/>
              </a:pPr>
              <a:t>‹#›</a:t>
            </a:fld>
            <a:endParaRPr lang="zh-CN" altLang="en-US"/>
          </a:p>
        </p:txBody>
      </p:sp>
    </p:spTree>
    <p:extLst>
      <p:ext uri="{BB962C8B-B14F-4D97-AF65-F5344CB8AC3E}">
        <p14:creationId xmlns:p14="http://schemas.microsoft.com/office/powerpoint/2010/main" val="6452270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本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2C9C838-236A-EA41-8426-CB424D10ED53}" type="datetimeFigureOut">
              <a:rPr lang="zh-CN" altLang="en-US"/>
              <a:pPr>
                <a:defRPr/>
              </a:pPr>
              <a:t>19/2/20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67B64396-0E98-9B4F-8574-20BDC29C56CE}" type="slidenum">
              <a:rPr lang="zh-CN" altLang="en-US"/>
              <a:pPr>
                <a:defRPr/>
              </a:pPr>
              <a:t>‹#›</a:t>
            </a:fld>
            <a:endParaRPr lang="zh-CN" altLang="en-US"/>
          </a:p>
        </p:txBody>
      </p:sp>
    </p:spTree>
    <p:extLst>
      <p:ext uri="{BB962C8B-B14F-4D97-AF65-F5344CB8AC3E}">
        <p14:creationId xmlns:p14="http://schemas.microsoft.com/office/powerpoint/2010/main" val="16868855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本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E682A57-7116-7E43-AFEA-668058C43136}" type="datetimeFigureOut">
              <a:rPr lang="zh-CN" altLang="en-US"/>
              <a:pPr>
                <a:defRPr/>
              </a:pPr>
              <a:t>19/2/20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0361B743-A8B7-E341-93BA-F4CC4277088C}" type="slidenum">
              <a:rPr lang="zh-CN" altLang="en-US"/>
              <a:pPr>
                <a:defRPr/>
              </a:pPr>
              <a:t>‹#›</a:t>
            </a:fld>
            <a:endParaRPr lang="zh-CN" altLang="en-US"/>
          </a:p>
        </p:txBody>
      </p:sp>
    </p:spTree>
    <p:extLst>
      <p:ext uri="{BB962C8B-B14F-4D97-AF65-F5344CB8AC3E}">
        <p14:creationId xmlns:p14="http://schemas.microsoft.com/office/powerpoint/2010/main" val="406768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文本占位符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7" name="灯片编号占位符 5"/>
          <p:cNvSpPr>
            <a:spLocks noGrp="1"/>
          </p:cNvSpPr>
          <p:nvPr>
            <p:ph type="sldNum" sz="quarter" idx="10"/>
          </p:nvPr>
        </p:nvSpPr>
        <p:spPr/>
        <p:txBody>
          <a:bodyPr/>
          <a:lstStyle>
            <a:lvl1pPr>
              <a:defRPr/>
            </a:lvl1pPr>
          </a:lstStyle>
          <a:p>
            <a:fld id="{E7C84FD8-D0F2-4604-A02B-376EC1261655}" type="slidenum">
              <a:rPr lang="zh-CN" altLang="en-US" smtClean="0"/>
              <a:pPr/>
              <a:t>‹#›</a:t>
            </a:fld>
            <a:endParaRPr lang="zh-CN" altLang="en-US"/>
          </a:p>
        </p:txBody>
      </p:sp>
    </p:spTree>
    <p:extLst>
      <p:ext uri="{BB962C8B-B14F-4D97-AF65-F5344CB8AC3E}">
        <p14:creationId xmlns:p14="http://schemas.microsoft.com/office/powerpoint/2010/main" val="1791948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5"/>
          <p:cNvSpPr>
            <a:spLocks noGrp="1"/>
          </p:cNvSpPr>
          <p:nvPr>
            <p:ph type="sldNum" sz="quarter" idx="10"/>
          </p:nvPr>
        </p:nvSpPr>
        <p:spPr/>
        <p:txBody>
          <a:bodyPr/>
          <a:lstStyle>
            <a:lvl1pPr>
              <a:defRPr/>
            </a:lvl1pPr>
          </a:lstStyle>
          <a:p>
            <a:fld id="{E7C84FD8-D0F2-4604-A02B-376EC1261655}" type="slidenum">
              <a:rPr lang="zh-CN" altLang="en-US" smtClean="0"/>
              <a:pPr/>
              <a:t>‹#›</a:t>
            </a:fld>
            <a:endParaRPr lang="zh-CN" altLang="en-US"/>
          </a:p>
        </p:txBody>
      </p:sp>
      <p:cxnSp>
        <p:nvCxnSpPr>
          <p:cNvPr id="5" name="直线连接符 4"/>
          <p:cNvCxnSpPr/>
          <p:nvPr userDrawn="1"/>
        </p:nvCxnSpPr>
        <p:spPr>
          <a:xfrm>
            <a:off x="885825" y="1052736"/>
            <a:ext cx="8258175" cy="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61773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5"/>
          <p:cNvSpPr>
            <a:spLocks noGrp="1"/>
          </p:cNvSpPr>
          <p:nvPr>
            <p:ph type="sldNum" sz="quarter" idx="10"/>
          </p:nvPr>
        </p:nvSpPr>
        <p:spPr/>
        <p:txBody>
          <a:bodyPr/>
          <a:lstStyle>
            <a:lvl1pPr>
              <a:defRPr/>
            </a:lvl1pPr>
          </a:lstStyle>
          <a:p>
            <a:fld id="{E7C84FD8-D0F2-4604-A02B-376EC1261655}" type="slidenum">
              <a:rPr lang="zh-CN" altLang="en-US" smtClean="0"/>
              <a:pPr/>
              <a:t>‹#›</a:t>
            </a:fld>
            <a:endParaRPr lang="zh-CN" altLang="en-US"/>
          </a:p>
        </p:txBody>
      </p:sp>
    </p:spTree>
    <p:extLst>
      <p:ext uri="{BB962C8B-B14F-4D97-AF65-F5344CB8AC3E}">
        <p14:creationId xmlns:p14="http://schemas.microsoft.com/office/powerpoint/2010/main" val="42407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文本占位符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5" name="灯片编号占位符 5"/>
          <p:cNvSpPr>
            <a:spLocks noGrp="1"/>
          </p:cNvSpPr>
          <p:nvPr>
            <p:ph type="sldNum" sz="quarter" idx="10"/>
          </p:nvPr>
        </p:nvSpPr>
        <p:spPr/>
        <p:txBody>
          <a:bodyPr/>
          <a:lstStyle>
            <a:lvl1pPr>
              <a:defRPr/>
            </a:lvl1pPr>
          </a:lstStyle>
          <a:p>
            <a:fld id="{E7C84FD8-D0F2-4604-A02B-376EC1261655}" type="slidenum">
              <a:rPr lang="zh-CN" altLang="en-US" smtClean="0"/>
              <a:pPr/>
              <a:t>‹#›</a:t>
            </a:fld>
            <a:endParaRPr lang="zh-CN" altLang="en-US"/>
          </a:p>
        </p:txBody>
      </p:sp>
    </p:spTree>
    <p:extLst>
      <p:ext uri="{BB962C8B-B14F-4D97-AF65-F5344CB8AC3E}">
        <p14:creationId xmlns:p14="http://schemas.microsoft.com/office/powerpoint/2010/main" val="2036472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smtClean="0"/>
              <a:t>将图片拖动到占位符，或单击添加图标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5" name="灯片编号占位符 5"/>
          <p:cNvSpPr>
            <a:spLocks noGrp="1"/>
          </p:cNvSpPr>
          <p:nvPr>
            <p:ph type="sldNum" sz="quarter" idx="10"/>
          </p:nvPr>
        </p:nvSpPr>
        <p:spPr/>
        <p:txBody>
          <a:bodyPr/>
          <a:lstStyle>
            <a:lvl1pPr>
              <a:defRPr/>
            </a:lvl1pPr>
          </a:lstStyle>
          <a:p>
            <a:fld id="{E7C84FD8-D0F2-4604-A02B-376EC1261655}" type="slidenum">
              <a:rPr lang="zh-CN" altLang="en-US" smtClean="0"/>
              <a:pPr/>
              <a:t>‹#›</a:t>
            </a:fld>
            <a:endParaRPr lang="zh-CN" altLang="en-US"/>
          </a:p>
        </p:txBody>
      </p:sp>
    </p:spTree>
    <p:extLst>
      <p:ext uri="{BB962C8B-B14F-4D97-AF65-F5344CB8AC3E}">
        <p14:creationId xmlns:p14="http://schemas.microsoft.com/office/powerpoint/2010/main" val="4014290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85825" y="274638"/>
            <a:ext cx="78009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ea typeface="宋体" panose="02010600030101010101" pitchFamily="2" charset="-122"/>
                <a:cs typeface="Arial" panose="020B0604020202020204" pitchFamily="34" charset="0"/>
              </a:defRPr>
            </a:lvl1pPr>
          </a:lstStyle>
          <a:p>
            <a:fld id="{E7C84FD8-D0F2-4604-A02B-376EC1261655}" type="slidenum">
              <a:rPr lang="zh-CN" altLang="en-US" smtClean="0"/>
              <a:pPr/>
              <a:t>‹#›</a:t>
            </a:fld>
            <a:endParaRPr lang="zh-CN" altLang="en-US"/>
          </a:p>
        </p:txBody>
      </p:sp>
      <p:sp>
        <p:nvSpPr>
          <p:cNvPr id="13" name="矩形 12"/>
          <p:cNvSpPr/>
          <p:nvPr/>
        </p:nvSpPr>
        <p:spPr>
          <a:xfrm>
            <a:off x="375048" y="0"/>
            <a:ext cx="150019" cy="928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noProof="1"/>
          </a:p>
        </p:txBody>
      </p:sp>
      <p:sp>
        <p:nvSpPr>
          <p:cNvPr id="14" name="矩形 13"/>
          <p:cNvSpPr/>
          <p:nvPr/>
        </p:nvSpPr>
        <p:spPr>
          <a:xfrm>
            <a:off x="621506" y="327026"/>
            <a:ext cx="167879" cy="587375"/>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noProof="1"/>
          </a:p>
        </p:txBody>
      </p:sp>
      <p:pic>
        <p:nvPicPr>
          <p:cNvPr id="1031" name="Picture 6" descr="E:\liyuan\学院资料\公文模板\jpg效果图\jpg效果图：LOGO（经院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40066" y="6183313"/>
            <a:ext cx="2777728"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167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fontAlgn="base" hangingPunct="1">
        <a:spcBef>
          <a:spcPct val="0"/>
        </a:spcBef>
        <a:spcAft>
          <a:spcPct val="0"/>
        </a:spcAft>
        <a:defRPr sz="2700" kern="1200">
          <a:solidFill>
            <a:schemeClr val="tx1"/>
          </a:solidFill>
          <a:latin typeface="+mj-lt"/>
          <a:ea typeface="+mj-ea"/>
          <a:cs typeface="+mj-cs"/>
        </a:defRPr>
      </a:lvl1pPr>
      <a:lvl2pPr algn="ctr" rtl="0" eaLnBrk="1" fontAlgn="base" hangingPunct="1">
        <a:spcBef>
          <a:spcPct val="0"/>
        </a:spcBef>
        <a:spcAft>
          <a:spcPct val="0"/>
        </a:spcAft>
        <a:defRPr sz="2700">
          <a:solidFill>
            <a:schemeClr val="tx1"/>
          </a:solidFill>
          <a:latin typeface="Cambria" charset="0"/>
          <a:ea typeface="黑体" charset="-122"/>
        </a:defRPr>
      </a:lvl2pPr>
      <a:lvl3pPr algn="ctr" rtl="0" eaLnBrk="1" fontAlgn="base" hangingPunct="1">
        <a:spcBef>
          <a:spcPct val="0"/>
        </a:spcBef>
        <a:spcAft>
          <a:spcPct val="0"/>
        </a:spcAft>
        <a:defRPr sz="2700">
          <a:solidFill>
            <a:schemeClr val="tx1"/>
          </a:solidFill>
          <a:latin typeface="Cambria" charset="0"/>
          <a:ea typeface="黑体" charset="-122"/>
        </a:defRPr>
      </a:lvl3pPr>
      <a:lvl4pPr algn="ctr" rtl="0" eaLnBrk="1" fontAlgn="base" hangingPunct="1">
        <a:spcBef>
          <a:spcPct val="0"/>
        </a:spcBef>
        <a:spcAft>
          <a:spcPct val="0"/>
        </a:spcAft>
        <a:defRPr sz="2700">
          <a:solidFill>
            <a:schemeClr val="tx1"/>
          </a:solidFill>
          <a:latin typeface="Cambria" charset="0"/>
          <a:ea typeface="黑体" charset="-122"/>
        </a:defRPr>
      </a:lvl4pPr>
      <a:lvl5pPr algn="ctr" rtl="0" eaLnBrk="1" fontAlgn="base" hangingPunct="1">
        <a:spcBef>
          <a:spcPct val="0"/>
        </a:spcBef>
        <a:spcAft>
          <a:spcPct val="0"/>
        </a:spcAft>
        <a:defRPr sz="2700">
          <a:solidFill>
            <a:schemeClr val="tx1"/>
          </a:solidFill>
          <a:latin typeface="Cambria" charset="0"/>
          <a:ea typeface="黑体" charset="-122"/>
        </a:defRPr>
      </a:lvl5pPr>
      <a:lvl6pPr marL="342900" algn="ctr" rtl="0" eaLnBrk="1" fontAlgn="base" hangingPunct="1">
        <a:spcBef>
          <a:spcPct val="0"/>
        </a:spcBef>
        <a:spcAft>
          <a:spcPct val="0"/>
        </a:spcAft>
        <a:defRPr sz="3300">
          <a:solidFill>
            <a:schemeClr val="tx1"/>
          </a:solidFill>
          <a:latin typeface="Calibri" pitchFamily="34" charset="0"/>
          <a:ea typeface="宋体" charset="-122"/>
        </a:defRPr>
      </a:lvl6pPr>
      <a:lvl7pPr marL="685800" algn="ctr" rtl="0" eaLnBrk="1" fontAlgn="base" hangingPunct="1">
        <a:spcBef>
          <a:spcPct val="0"/>
        </a:spcBef>
        <a:spcAft>
          <a:spcPct val="0"/>
        </a:spcAft>
        <a:defRPr sz="3300">
          <a:solidFill>
            <a:schemeClr val="tx1"/>
          </a:solidFill>
          <a:latin typeface="Calibri" pitchFamily="34" charset="0"/>
          <a:ea typeface="宋体" charset="-122"/>
        </a:defRPr>
      </a:lvl7pPr>
      <a:lvl8pPr marL="1028700" algn="ctr" rtl="0" eaLnBrk="1" fontAlgn="base" hangingPunct="1">
        <a:spcBef>
          <a:spcPct val="0"/>
        </a:spcBef>
        <a:spcAft>
          <a:spcPct val="0"/>
        </a:spcAft>
        <a:defRPr sz="3300">
          <a:solidFill>
            <a:schemeClr val="tx1"/>
          </a:solidFill>
          <a:latin typeface="Calibri" pitchFamily="34" charset="0"/>
          <a:ea typeface="宋体" charset="-122"/>
        </a:defRPr>
      </a:lvl8pPr>
      <a:lvl9pPr marL="1371600" algn="ctr" rtl="0" eaLnBrk="1" fontAlgn="base" hangingPunct="1">
        <a:spcBef>
          <a:spcPct val="0"/>
        </a:spcBef>
        <a:spcAft>
          <a:spcPct val="0"/>
        </a:spcAft>
        <a:defRPr sz="3300">
          <a:solidFill>
            <a:schemeClr val="tx1"/>
          </a:solidFill>
          <a:latin typeface="Calibri" pitchFamily="34" charset="0"/>
          <a:ea typeface="宋体" charset="-122"/>
        </a:defRPr>
      </a:lvl9pPr>
    </p:titleStyle>
    <p:bodyStyle>
      <a:lvl1pPr marL="257175" indent="-257175"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B563B-6E56-0D46-8CB8-B2F7A1BD70B4}" type="datetimeFigureOut">
              <a:rPr kumimoji="1" lang="zh-CN" altLang="en-US" smtClean="0"/>
              <a:t>19/2/20</a:t>
            </a:fld>
            <a:endParaRPr kumimoji="1"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CE6C07-8110-2A45-89E5-FB59750C4C9B}" type="slidenum">
              <a:rPr kumimoji="1" lang="zh-CN" altLang="en-US" smtClean="0"/>
              <a:t>‹#›</a:t>
            </a:fld>
            <a:endParaRPr kumimoji="1" lang="zh-CN" altLang="en-US"/>
          </a:p>
        </p:txBody>
      </p:sp>
    </p:spTree>
    <p:extLst>
      <p:ext uri="{BB962C8B-B14F-4D97-AF65-F5344CB8AC3E}">
        <p14:creationId xmlns:p14="http://schemas.microsoft.com/office/powerpoint/2010/main" val="14252765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标题占位符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8435" name="文本占位符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kumimoji="1" sz="900" smtClean="0">
                <a:solidFill>
                  <a:schemeClr val="tx1">
                    <a:tint val="75000"/>
                  </a:schemeClr>
                </a:solidFill>
              </a:defRPr>
            </a:lvl1pPr>
          </a:lstStyle>
          <a:p>
            <a:pPr>
              <a:defRPr/>
            </a:pPr>
            <a:fld id="{6CB9AD04-2F1C-3F4F-9E0B-60A492B93945}" type="datetimeFigureOut">
              <a:rPr lang="zh-CN" altLang="en-US"/>
              <a:pPr>
                <a:defRPr/>
              </a:pPr>
              <a:t>19/2/20</a:t>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kumimoji="1" sz="900" smtClean="0">
                <a:solidFill>
                  <a:schemeClr val="tx1">
                    <a:tint val="75000"/>
                  </a:schemeClr>
                </a:solidFill>
              </a:defRPr>
            </a:lvl1pPr>
          </a:lstStyle>
          <a:p>
            <a:pPr>
              <a:defRPr/>
            </a:pPr>
            <a:endParaRPr lang="zh-CN" altLang="en-US"/>
          </a:p>
        </p:txBody>
      </p:sp>
      <p:sp>
        <p:nvSpPr>
          <p:cNvPr id="6" name="幻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kumimoji="1" sz="900" smtClean="0">
                <a:solidFill>
                  <a:schemeClr val="tx1">
                    <a:tint val="75000"/>
                  </a:schemeClr>
                </a:solidFill>
              </a:defRPr>
            </a:lvl1pPr>
          </a:lstStyle>
          <a:p>
            <a:pPr>
              <a:defRPr/>
            </a:pPr>
            <a:fld id="{35EC2032-EFCA-0F44-A964-83B06B6527B7}" type="slidenum">
              <a:rPr lang="zh-CN" altLang="en-US"/>
              <a:pPr>
                <a:defRPr/>
              </a:pPr>
              <a:t>‹#›</a:t>
            </a:fld>
            <a:endParaRPr lang="zh-CN" altLang="en-US"/>
          </a:p>
        </p:txBody>
      </p:sp>
    </p:spTree>
    <p:extLst>
      <p:ext uri="{BB962C8B-B14F-4D97-AF65-F5344CB8AC3E}">
        <p14:creationId xmlns:p14="http://schemas.microsoft.com/office/powerpoint/2010/main" val="7889220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fontAlgn="base" hangingPunct="1">
        <a:lnSpc>
          <a:spcPct val="90000"/>
        </a:lnSpc>
        <a:spcBef>
          <a:spcPct val="0"/>
        </a:spcBef>
        <a:spcAft>
          <a:spcPct val="0"/>
        </a:spcAft>
        <a:defRPr sz="3300" kern="1200">
          <a:solidFill>
            <a:schemeClr val="tx1"/>
          </a:solidFill>
          <a:latin typeface="+mj-lt"/>
          <a:ea typeface="+mj-ea"/>
          <a:cs typeface="DengXian Light" charset="-122"/>
        </a:defRPr>
      </a:lvl1pPr>
      <a:lvl2pPr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2pPr>
      <a:lvl3pPr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3pPr>
      <a:lvl4pPr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4pPr>
      <a:lvl5pPr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5pPr>
      <a:lvl6pPr marL="342900"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6pPr>
      <a:lvl7pPr marL="685800"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7pPr>
      <a:lvl8pPr marL="1028700"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8pPr>
      <a:lvl9pPr marL="1371600"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9pPr>
    </p:titleStyle>
    <p:bodyStyle>
      <a:lvl1pPr marL="171450" indent="-171450" algn="l" rtl="0" eaLnBrk="1" fontAlgn="base" hangingPunct="1">
        <a:lnSpc>
          <a:spcPct val="90000"/>
        </a:lnSpc>
        <a:spcBef>
          <a:spcPts val="750"/>
        </a:spcBef>
        <a:spcAft>
          <a:spcPct val="0"/>
        </a:spcAft>
        <a:buFont typeface="Arial" charset="0"/>
        <a:buChar char="•"/>
        <a:defRPr sz="2100" kern="1200">
          <a:solidFill>
            <a:schemeClr val="tx1"/>
          </a:solidFill>
          <a:latin typeface="+mn-lt"/>
          <a:ea typeface="+mn-ea"/>
          <a:cs typeface="DengXian" charset="-122"/>
        </a:defRPr>
      </a:lvl1pPr>
      <a:lvl2pPr marL="514350" indent="-171450" algn="l" rtl="0" eaLnBrk="1" fontAlgn="base" hangingPunct="1">
        <a:lnSpc>
          <a:spcPct val="90000"/>
        </a:lnSpc>
        <a:spcBef>
          <a:spcPts val="375"/>
        </a:spcBef>
        <a:spcAft>
          <a:spcPct val="0"/>
        </a:spcAft>
        <a:buFont typeface="Arial" charset="0"/>
        <a:buChar char="•"/>
        <a:defRPr sz="1800" kern="1200">
          <a:solidFill>
            <a:schemeClr val="tx1"/>
          </a:solidFill>
          <a:latin typeface="+mn-lt"/>
          <a:ea typeface="+mn-ea"/>
          <a:cs typeface="DengXian" charset="-122"/>
        </a:defRPr>
      </a:lvl2pPr>
      <a:lvl3pPr marL="857250" indent="-171450" algn="l" rtl="0" eaLnBrk="1" fontAlgn="base" hangingPunct="1">
        <a:lnSpc>
          <a:spcPct val="90000"/>
        </a:lnSpc>
        <a:spcBef>
          <a:spcPts val="375"/>
        </a:spcBef>
        <a:spcAft>
          <a:spcPct val="0"/>
        </a:spcAft>
        <a:buFont typeface="Arial" charset="0"/>
        <a:buChar char="•"/>
        <a:defRPr sz="1500" kern="1200">
          <a:solidFill>
            <a:schemeClr val="tx1"/>
          </a:solidFill>
          <a:latin typeface="+mn-lt"/>
          <a:ea typeface="+mn-ea"/>
          <a:cs typeface="DengXian" charset="-122"/>
        </a:defRPr>
      </a:lvl3pPr>
      <a:lvl4pPr marL="12001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mn-ea"/>
          <a:cs typeface="DengXian" charset="-122"/>
        </a:defRPr>
      </a:lvl4pPr>
      <a:lvl5pPr marL="15430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mn-ea"/>
          <a:cs typeface="DengXian" charset="-122"/>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标题占位符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9459" name="文本占位符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kumimoji="1" sz="900" smtClean="0">
                <a:solidFill>
                  <a:schemeClr val="tx1">
                    <a:tint val="75000"/>
                  </a:schemeClr>
                </a:solidFill>
              </a:defRPr>
            </a:lvl1pPr>
          </a:lstStyle>
          <a:p>
            <a:pPr>
              <a:defRPr/>
            </a:pPr>
            <a:fld id="{D43BFDAF-1291-2645-A53C-CB1945687EDA}" type="datetimeFigureOut">
              <a:rPr lang="zh-CN" altLang="en-US"/>
              <a:pPr>
                <a:defRPr/>
              </a:pPr>
              <a:t>19/2/20</a:t>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kumimoji="1" sz="900" smtClean="0">
                <a:solidFill>
                  <a:schemeClr val="tx1">
                    <a:tint val="75000"/>
                  </a:schemeClr>
                </a:solidFill>
              </a:defRPr>
            </a:lvl1pPr>
          </a:lstStyle>
          <a:p>
            <a:pPr>
              <a:defRPr/>
            </a:pPr>
            <a:endParaRPr lang="zh-CN" altLang="en-US"/>
          </a:p>
        </p:txBody>
      </p:sp>
      <p:sp>
        <p:nvSpPr>
          <p:cNvPr id="6" name="幻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kumimoji="1" sz="900" smtClean="0">
                <a:solidFill>
                  <a:schemeClr val="tx1">
                    <a:tint val="75000"/>
                  </a:schemeClr>
                </a:solidFill>
              </a:defRPr>
            </a:lvl1pPr>
          </a:lstStyle>
          <a:p>
            <a:pPr>
              <a:defRPr/>
            </a:pPr>
            <a:fld id="{5E601D17-59DC-0247-A24F-6CE272B48C0B}" type="slidenum">
              <a:rPr lang="zh-CN" altLang="en-US"/>
              <a:pPr>
                <a:defRPr/>
              </a:pPr>
              <a:t>‹#›</a:t>
            </a:fld>
            <a:endParaRPr lang="zh-CN" altLang="en-US"/>
          </a:p>
        </p:txBody>
      </p:sp>
    </p:spTree>
    <p:extLst>
      <p:ext uri="{BB962C8B-B14F-4D97-AF65-F5344CB8AC3E}">
        <p14:creationId xmlns:p14="http://schemas.microsoft.com/office/powerpoint/2010/main" val="174507755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eaLnBrk="1" fontAlgn="base" hangingPunct="1">
        <a:lnSpc>
          <a:spcPct val="90000"/>
        </a:lnSpc>
        <a:spcBef>
          <a:spcPct val="0"/>
        </a:spcBef>
        <a:spcAft>
          <a:spcPct val="0"/>
        </a:spcAft>
        <a:defRPr sz="3300" kern="1200">
          <a:solidFill>
            <a:schemeClr val="tx1"/>
          </a:solidFill>
          <a:latin typeface="+mj-lt"/>
          <a:ea typeface="+mj-ea"/>
          <a:cs typeface="DengXian Light" charset="-122"/>
        </a:defRPr>
      </a:lvl1pPr>
      <a:lvl2pPr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2pPr>
      <a:lvl3pPr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3pPr>
      <a:lvl4pPr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4pPr>
      <a:lvl5pPr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5pPr>
      <a:lvl6pPr marL="342900"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6pPr>
      <a:lvl7pPr marL="685800"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7pPr>
      <a:lvl8pPr marL="1028700"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8pPr>
      <a:lvl9pPr marL="1371600"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9pPr>
    </p:titleStyle>
    <p:bodyStyle>
      <a:lvl1pPr marL="171450" indent="-171450" algn="l" rtl="0" eaLnBrk="1" fontAlgn="base" hangingPunct="1">
        <a:lnSpc>
          <a:spcPct val="90000"/>
        </a:lnSpc>
        <a:spcBef>
          <a:spcPts val="750"/>
        </a:spcBef>
        <a:spcAft>
          <a:spcPct val="0"/>
        </a:spcAft>
        <a:buFont typeface="Arial" charset="0"/>
        <a:buChar char="•"/>
        <a:defRPr sz="2100" kern="1200">
          <a:solidFill>
            <a:schemeClr val="tx1"/>
          </a:solidFill>
          <a:latin typeface="+mn-lt"/>
          <a:ea typeface="+mn-ea"/>
          <a:cs typeface="DengXian" charset="-122"/>
        </a:defRPr>
      </a:lvl1pPr>
      <a:lvl2pPr marL="514350" indent="-171450" algn="l" rtl="0" eaLnBrk="1" fontAlgn="base" hangingPunct="1">
        <a:lnSpc>
          <a:spcPct val="90000"/>
        </a:lnSpc>
        <a:spcBef>
          <a:spcPts val="375"/>
        </a:spcBef>
        <a:spcAft>
          <a:spcPct val="0"/>
        </a:spcAft>
        <a:buFont typeface="Arial" charset="0"/>
        <a:buChar char="•"/>
        <a:defRPr sz="1800" kern="1200">
          <a:solidFill>
            <a:schemeClr val="tx1"/>
          </a:solidFill>
          <a:latin typeface="+mn-lt"/>
          <a:ea typeface="+mn-ea"/>
          <a:cs typeface="DengXian" charset="-122"/>
        </a:defRPr>
      </a:lvl2pPr>
      <a:lvl3pPr marL="857250" indent="-171450" algn="l" rtl="0" eaLnBrk="1" fontAlgn="base" hangingPunct="1">
        <a:lnSpc>
          <a:spcPct val="90000"/>
        </a:lnSpc>
        <a:spcBef>
          <a:spcPts val="375"/>
        </a:spcBef>
        <a:spcAft>
          <a:spcPct val="0"/>
        </a:spcAft>
        <a:buFont typeface="Arial" charset="0"/>
        <a:buChar char="•"/>
        <a:defRPr sz="1500" kern="1200">
          <a:solidFill>
            <a:schemeClr val="tx1"/>
          </a:solidFill>
          <a:latin typeface="+mn-lt"/>
          <a:ea typeface="+mn-ea"/>
          <a:cs typeface="DengXian" charset="-122"/>
        </a:defRPr>
      </a:lvl3pPr>
      <a:lvl4pPr marL="12001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mn-ea"/>
          <a:cs typeface="DengXian" charset="-122"/>
        </a:defRPr>
      </a:lvl4pPr>
      <a:lvl5pPr marL="15430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mn-ea"/>
          <a:cs typeface="DengXian" charset="-122"/>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1.xml"/><Relationship Id="rId2" Type="http://schemas.openxmlformats.org/officeDocument/2006/relationships/diagramData" Target="../diagrams/data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1.xml"/><Relationship Id="rId2" Type="http://schemas.openxmlformats.org/officeDocument/2006/relationships/diagramData" Target="../diagrams/data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tiff"/></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1.xml"/><Relationship Id="rId2" Type="http://schemas.openxmlformats.org/officeDocument/2006/relationships/diagramData" Target="../diagrams/data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矩形 2"/>
          <p:cNvSpPr/>
          <p:nvPr/>
        </p:nvSpPr>
        <p:spPr>
          <a:xfrm>
            <a:off x="0" y="-3175"/>
            <a:ext cx="9144000" cy="6861175"/>
          </a:xfrm>
          <a:prstGeom prst="rect">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62915" y="1026795"/>
            <a:ext cx="8218170" cy="4500245"/>
          </a:xfrm>
          <a:prstGeom prst="rect">
            <a:avLst/>
          </a:prstGeom>
          <a:solidFill>
            <a:srgbClr val="99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cxnSp>
        <p:nvCxnSpPr>
          <p:cNvPr id="8" name="直接连接符 7"/>
          <p:cNvCxnSpPr/>
          <p:nvPr/>
        </p:nvCxnSpPr>
        <p:spPr>
          <a:xfrm>
            <a:off x="907415" y="3662045"/>
            <a:ext cx="7053580" cy="0"/>
          </a:xfrm>
          <a:prstGeom prst="line">
            <a:avLst/>
          </a:prstGeom>
          <a:ln w="38100">
            <a:solidFill>
              <a:schemeClr val="bg1"/>
            </a:solidFill>
            <a:prstDash val="solid"/>
          </a:ln>
          <a:effectLst/>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462915" y="5600065"/>
            <a:ext cx="8218170" cy="596265"/>
          </a:xfrm>
          <a:prstGeom prst="rect">
            <a:avLst/>
          </a:prstGeom>
          <a:solidFill>
            <a:srgbClr val="99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ctr" eaLnBrk="1" hangingPunct="1">
              <a:defRPr/>
            </a:pPr>
            <a:r>
              <a:rPr kumimoji="0" lang="en-US" altLang="zh-CN" sz="1800" smtClean="0">
                <a:solidFill>
                  <a:srgbClr val="FFFFFF"/>
                </a:solidFill>
                <a:ea typeface="黑体" panose="02010609060101010101" pitchFamily="2" charset="-122"/>
              </a:rPr>
              <a:t>   </a:t>
            </a:r>
            <a:endParaRPr kumimoji="0" lang="zh-CN" altLang="en-US" sz="1800" smtClean="0">
              <a:solidFill>
                <a:srgbClr val="FFFFFF"/>
              </a:solidFill>
              <a:ea typeface="黑体" panose="02010609060101010101" pitchFamily="2" charset="-122"/>
            </a:endParaRPr>
          </a:p>
        </p:txBody>
      </p:sp>
      <p:sp>
        <p:nvSpPr>
          <p:cNvPr id="10" name="矩形 9"/>
          <p:cNvSpPr/>
          <p:nvPr/>
        </p:nvSpPr>
        <p:spPr>
          <a:xfrm>
            <a:off x="462915" y="-3175"/>
            <a:ext cx="8218170" cy="941070"/>
          </a:xfrm>
          <a:prstGeom prst="rect">
            <a:avLst/>
          </a:prstGeom>
          <a:solidFill>
            <a:srgbClr val="99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4" name="文本框 5"/>
          <p:cNvSpPr txBox="1">
            <a:spLocks noChangeArrowheads="1"/>
          </p:cNvSpPr>
          <p:nvPr/>
        </p:nvSpPr>
        <p:spPr bwMode="auto">
          <a:xfrm>
            <a:off x="569942" y="1700808"/>
            <a:ext cx="7728525" cy="2853986"/>
          </a:xfrm>
          <a:prstGeom prst="rect">
            <a:avLst/>
          </a:prstGeom>
          <a:noFill/>
          <a:ln w="9525">
            <a:noFill/>
            <a:miter lim="800000"/>
          </a:ln>
        </p:spPr>
        <p:txBody>
          <a:bodyPr wrap="square">
            <a:spAutoFit/>
          </a:bodyPr>
          <a:lstStyle/>
          <a:p>
            <a:pPr algn="ctr">
              <a:lnSpc>
                <a:spcPct val="150000"/>
              </a:lnSpc>
              <a:tabLst/>
            </a:pPr>
            <a:r>
              <a:rPr lang="en-US" altLang="zh-CN" sz="3600" b="1" dirty="0">
                <a:solidFill>
                  <a:schemeClr val="bg1"/>
                </a:solidFill>
                <a:latin typeface="+mj-ea"/>
                <a:ea typeface="+mj-ea"/>
              </a:rPr>
              <a:t>第</a:t>
            </a:r>
            <a:r>
              <a:rPr lang="zh-CN" altLang="en-US" sz="3600" b="1" dirty="0">
                <a:solidFill>
                  <a:schemeClr val="bg1"/>
                </a:solidFill>
                <a:latin typeface="+mj-ea"/>
                <a:ea typeface="+mj-ea"/>
              </a:rPr>
              <a:t>六</a:t>
            </a:r>
            <a:r>
              <a:rPr lang="en-US" altLang="zh-CN" sz="3600" b="1" dirty="0">
                <a:solidFill>
                  <a:schemeClr val="bg1"/>
                </a:solidFill>
                <a:latin typeface="+mj-ea"/>
                <a:ea typeface="+mj-ea"/>
              </a:rPr>
              <a:t>讲 </a:t>
            </a:r>
            <a:r>
              <a:rPr lang="zh-CN" altLang="en-US" sz="3600" b="1" dirty="0">
                <a:latin typeface="+mj-ea"/>
                <a:ea typeface="+mj-ea"/>
              </a:rPr>
              <a:t> </a:t>
            </a:r>
            <a:endParaRPr lang="en-US" altLang="zh-CN" sz="3600" b="1" dirty="0">
              <a:latin typeface="+mj-ea"/>
              <a:ea typeface="+mj-ea"/>
            </a:endParaRPr>
          </a:p>
          <a:p>
            <a:pPr algn="ctr">
              <a:lnSpc>
                <a:spcPct val="150000"/>
              </a:lnSpc>
              <a:tabLst/>
            </a:pPr>
            <a:r>
              <a:rPr lang="zh-CN" altLang="en-US" sz="3600" b="1" dirty="0">
                <a:solidFill>
                  <a:schemeClr val="bg1"/>
                </a:solidFill>
                <a:latin typeface="+mj-ea"/>
                <a:ea typeface="+mj-ea"/>
              </a:rPr>
              <a:t>隋唐时期的理财思想与商业思想萌发</a:t>
            </a:r>
          </a:p>
          <a:p>
            <a:pPr algn="ctr" eaLnBrk="1" hangingPunct="1">
              <a:lnSpc>
                <a:spcPct val="150000"/>
              </a:lnSpc>
            </a:pPr>
            <a:endParaRPr lang="zh-CN" altLang="en-US" sz="5400" b="1" dirty="0">
              <a:solidFill>
                <a:schemeClr val="bg1"/>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673400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124744"/>
            <a:ext cx="6837990" cy="4741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2803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908720"/>
            <a:ext cx="7236485"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0108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109888" y="4581128"/>
            <a:ext cx="7227570" cy="1154162"/>
          </a:xfrm>
          <a:prstGeom prst="rect">
            <a:avLst/>
          </a:prstGeom>
          <a:noFill/>
        </p:spPr>
        <p:txBody>
          <a:bodyPr wrap="square" lIns="0" tIns="0" rIns="0" rtlCol="0">
            <a:spAutoFit/>
          </a:bodyPr>
          <a:lstStyle/>
          <a:p>
            <a:pPr marL="342900" indent="-342900" algn="just">
              <a:buFont typeface="Wingdings" charset="2"/>
              <a:buChar char="Ø"/>
            </a:pPr>
            <a:r>
              <a:rPr lang="zh-CN" altLang="en-US" sz="2400" dirty="0" smtClean="0">
                <a:latin typeface="+mn-ea"/>
              </a:rPr>
              <a:t>隋</a:t>
            </a:r>
            <a:r>
              <a:rPr lang="zh-CN" altLang="en-US" sz="2400" dirty="0">
                <a:latin typeface="+mn-ea"/>
              </a:rPr>
              <a:t>代国祚虽短，但自汉代以来，论人口繁殖之众，仓廪府库之盛，常推隋为第一</a:t>
            </a:r>
            <a:r>
              <a:rPr lang="zh-CN" altLang="en-US" sz="2400" dirty="0" smtClean="0">
                <a:latin typeface="+mn-ea"/>
              </a:rPr>
              <a:t>。</a:t>
            </a:r>
            <a:endParaRPr lang="en-US" altLang="zh-CN" sz="2400" dirty="0" smtClean="0">
              <a:latin typeface="+mn-ea"/>
            </a:endParaRPr>
          </a:p>
          <a:p>
            <a:pPr algn="r"/>
            <a:r>
              <a:rPr lang="en-US" altLang="zh-CN" sz="2400" dirty="0" smtClean="0">
                <a:latin typeface="+mn-ea"/>
              </a:rPr>
              <a:t>——</a:t>
            </a:r>
            <a:r>
              <a:rPr lang="zh-CN" altLang="en-US" sz="2400" dirty="0">
                <a:latin typeface="+mn-ea"/>
              </a:rPr>
              <a:t>钱穆</a:t>
            </a:r>
          </a:p>
        </p:txBody>
      </p:sp>
      <p:sp>
        <p:nvSpPr>
          <p:cNvPr id="13" name="TextBox 1"/>
          <p:cNvSpPr txBox="1"/>
          <p:nvPr/>
        </p:nvSpPr>
        <p:spPr>
          <a:xfrm>
            <a:off x="3491880" y="260648"/>
            <a:ext cx="2051844" cy="538609"/>
          </a:xfrm>
          <a:prstGeom prst="rect">
            <a:avLst/>
          </a:prstGeom>
          <a:noFill/>
        </p:spPr>
        <p:txBody>
          <a:bodyPr wrap="none" lIns="0" tIns="0" rIns="0" rtlCol="0">
            <a:spAutoFit/>
          </a:bodyPr>
          <a:lstStyle/>
          <a:p>
            <a:r>
              <a:rPr lang="zh-CN" altLang="en-US" sz="3200" b="1" dirty="0" smtClean="0">
                <a:latin typeface="+mj-ea"/>
                <a:ea typeface="+mj-ea"/>
              </a:rPr>
              <a:t>（二）经济</a:t>
            </a:r>
            <a:endParaRPr lang="en-US" altLang="zh-CN" sz="3200" b="1" dirty="0">
              <a:latin typeface="+mj-ea"/>
              <a:ea typeface="+mj-ea"/>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2958" y="1358044"/>
            <a:ext cx="7158023"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446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043608" y="1556792"/>
            <a:ext cx="7227570" cy="4108817"/>
          </a:xfrm>
          <a:prstGeom prst="rect">
            <a:avLst/>
          </a:prstGeom>
          <a:noFill/>
        </p:spPr>
        <p:txBody>
          <a:bodyPr wrap="square" lIns="0" tIns="0" rIns="0" rtlCol="0">
            <a:spAutoFit/>
          </a:bodyPr>
          <a:lstStyle/>
          <a:p>
            <a:pPr marL="342900" indent="-342900" algn="just">
              <a:buFont typeface="Wingdings" charset="2"/>
              <a:buChar char="Ø"/>
            </a:pPr>
            <a:r>
              <a:rPr lang="zh-CN" altLang="en-US" sz="2400" dirty="0" smtClean="0">
                <a:solidFill>
                  <a:srgbClr val="FF0000"/>
                </a:solidFill>
                <a:latin typeface="+mn-ea"/>
              </a:rPr>
              <a:t>高</a:t>
            </a:r>
            <a:r>
              <a:rPr lang="zh-CN" altLang="en-US" sz="2400" dirty="0">
                <a:solidFill>
                  <a:srgbClr val="FF0000"/>
                </a:solidFill>
                <a:latin typeface="+mn-ea"/>
              </a:rPr>
              <a:t>颎设轻税之法，浮客悉自归于编户，隋代之盛，实由于斯</a:t>
            </a:r>
            <a:r>
              <a:rPr lang="zh-CN" altLang="en-US" sz="2400" dirty="0">
                <a:latin typeface="+mn-ea"/>
              </a:rPr>
              <a:t>。先敷其信，后行其令，烝庶怀惠，奸无所容。</a:t>
            </a:r>
            <a:r>
              <a:rPr lang="zh-CN" altLang="en-US" sz="2400" dirty="0">
                <a:solidFill>
                  <a:srgbClr val="FF0000"/>
                </a:solidFill>
                <a:latin typeface="+mn-ea"/>
              </a:rPr>
              <a:t>隋氏资储遍于天下，人俗康阜，颎之力焉。</a:t>
            </a:r>
            <a:r>
              <a:rPr lang="zh-CN" altLang="en-US" sz="2400" dirty="0">
                <a:latin typeface="+mn-ea"/>
              </a:rPr>
              <a:t>功规萧、葛，道亚伊、吕，近代以来未之有也。隋氏西京太仓，东京含嘉仓、洛口仓，华州永丰仓，陕州太原仓，</a:t>
            </a:r>
            <a:r>
              <a:rPr lang="zh-CN" altLang="en-US" sz="2400" dirty="0">
                <a:solidFill>
                  <a:srgbClr val="FF0000"/>
                </a:solidFill>
                <a:latin typeface="+mn-ea"/>
              </a:rPr>
              <a:t>储米粟多者千万石，少者不减数百万石。天下义仓又皆充满。京都及并州库布帛各数千万，而锡赉勋庸，并出丰厚，亦魏晋以降之未有。国家贞观中有户三百万，至天宝末百三十余年，才如隋氏之数。</a:t>
            </a:r>
          </a:p>
          <a:p>
            <a:pPr algn="r"/>
            <a:r>
              <a:rPr lang="en-US" altLang="zh-CN" sz="2400" dirty="0">
                <a:latin typeface="+mn-ea"/>
              </a:rPr>
              <a:t>——《</a:t>
            </a:r>
            <a:r>
              <a:rPr lang="zh-CN" altLang="en-US" sz="2400" dirty="0">
                <a:latin typeface="+mn-ea"/>
              </a:rPr>
              <a:t>通典</a:t>
            </a:r>
            <a:r>
              <a:rPr lang="en-US" altLang="zh-CN" sz="2400" dirty="0">
                <a:latin typeface="+mn-ea"/>
              </a:rPr>
              <a:t>·</a:t>
            </a:r>
            <a:r>
              <a:rPr lang="zh-CN" altLang="en-US" sz="2400" dirty="0">
                <a:latin typeface="+mn-ea"/>
              </a:rPr>
              <a:t>食货七</a:t>
            </a:r>
            <a:r>
              <a:rPr lang="en-US" altLang="zh-CN" sz="2400" dirty="0" smtClean="0">
                <a:latin typeface="+mn-ea"/>
              </a:rPr>
              <a:t>》</a:t>
            </a:r>
            <a:endParaRPr lang="en-US" altLang="zh-CN" sz="2400" dirty="0">
              <a:latin typeface="+mn-ea"/>
            </a:endParaRPr>
          </a:p>
        </p:txBody>
      </p:sp>
      <p:sp>
        <p:nvSpPr>
          <p:cNvPr id="3" name="TextBox 1"/>
          <p:cNvSpPr txBox="1"/>
          <p:nvPr/>
        </p:nvSpPr>
        <p:spPr>
          <a:xfrm>
            <a:off x="3491880" y="260648"/>
            <a:ext cx="2051844" cy="538609"/>
          </a:xfrm>
          <a:prstGeom prst="rect">
            <a:avLst/>
          </a:prstGeom>
          <a:noFill/>
        </p:spPr>
        <p:txBody>
          <a:bodyPr wrap="none" lIns="0" tIns="0" rIns="0" rtlCol="0">
            <a:spAutoFit/>
          </a:bodyPr>
          <a:lstStyle/>
          <a:p>
            <a:r>
              <a:rPr lang="zh-CN" altLang="en-US" sz="3200" b="1" smtClean="0">
                <a:latin typeface="+mj-ea"/>
                <a:ea typeface="+mj-ea"/>
              </a:rPr>
              <a:t>（二）经济</a:t>
            </a:r>
            <a:endParaRPr lang="en-US" altLang="zh-CN" sz="3200" b="1" dirty="0">
              <a:latin typeface="+mj-ea"/>
              <a:ea typeface="+mj-ea"/>
            </a:endParaRPr>
          </a:p>
        </p:txBody>
      </p:sp>
    </p:spTree>
    <p:extLst>
      <p:ext uri="{BB962C8B-B14F-4D97-AF65-F5344CB8AC3E}">
        <p14:creationId xmlns:p14="http://schemas.microsoft.com/office/powerpoint/2010/main" val="635866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971600" y="1340768"/>
            <a:ext cx="7560840" cy="4401205"/>
          </a:xfrm>
          <a:prstGeom prst="rect">
            <a:avLst/>
          </a:prstGeom>
          <a:noFill/>
        </p:spPr>
        <p:txBody>
          <a:bodyPr wrap="square" lIns="0" tIns="0" rIns="0" rtlCol="0">
            <a:spAutoFit/>
          </a:bodyPr>
          <a:lstStyle/>
          <a:p>
            <a:pPr marL="342900" indent="-342900" algn="just">
              <a:spcAft>
                <a:spcPts val="1800"/>
              </a:spcAft>
              <a:buFont typeface="Wingdings" charset="2"/>
              <a:buChar char="Ø"/>
            </a:pPr>
            <a:r>
              <a:rPr lang="zh-CN" altLang="en-US" sz="2800" b="1" dirty="0">
                <a:solidFill>
                  <a:srgbClr val="000000"/>
                </a:solidFill>
                <a:latin typeface="+mn-ea"/>
              </a:rPr>
              <a:t>胡食美酒入长安</a:t>
            </a:r>
          </a:p>
          <a:p>
            <a:pPr marL="800100" lvl="1" indent="-342900" algn="just">
              <a:buFont typeface="Arial" charset="0"/>
              <a:buChar char="•"/>
            </a:pPr>
            <a:r>
              <a:rPr lang="zh-CN" altLang="en-US" sz="2400" dirty="0">
                <a:latin typeface="+mn-ea"/>
              </a:rPr>
              <a:t>时豪家食次，起羊肉一斤，层布于巨胡饼，隔中以椒、豉，润以酥，入炉迫之，候肉半熟食之，呼为“古楼子”。（</a:t>
            </a:r>
            <a:r>
              <a:rPr lang="en-US" altLang="zh-CN" sz="2400" dirty="0">
                <a:latin typeface="+mn-ea"/>
              </a:rPr>
              <a:t>《</a:t>
            </a:r>
            <a:r>
              <a:rPr lang="zh-CN" altLang="en-US" sz="2400" dirty="0">
                <a:latin typeface="+mn-ea"/>
              </a:rPr>
              <a:t>唐语林</a:t>
            </a:r>
            <a:r>
              <a:rPr lang="en-US" altLang="zh-CN" sz="2400" dirty="0">
                <a:latin typeface="+mn-ea"/>
              </a:rPr>
              <a:t>》</a:t>
            </a:r>
            <a:r>
              <a:rPr lang="zh-CN" altLang="en-US" sz="2400" dirty="0">
                <a:latin typeface="+mn-ea"/>
              </a:rPr>
              <a:t>）</a:t>
            </a:r>
          </a:p>
          <a:p>
            <a:pPr marL="800100" lvl="1" indent="-342900" algn="just">
              <a:buFont typeface="Arial" charset="0"/>
              <a:buChar char="•"/>
            </a:pPr>
            <a:r>
              <a:rPr lang="zh-CN" altLang="en-US" sz="2400" dirty="0">
                <a:latin typeface="+mn-ea"/>
              </a:rPr>
              <a:t>蒸饼法，用大例面一升，练猪膏三合。（</a:t>
            </a:r>
            <a:r>
              <a:rPr lang="en-US" altLang="zh-CN" sz="2400" dirty="0">
                <a:latin typeface="+mn-ea"/>
              </a:rPr>
              <a:t>《</a:t>
            </a:r>
            <a:r>
              <a:rPr lang="zh-CN" altLang="en-US" sz="2400" dirty="0">
                <a:latin typeface="+mn-ea"/>
              </a:rPr>
              <a:t>酉阳杂俎</a:t>
            </a:r>
            <a:r>
              <a:rPr lang="en-US" altLang="zh-CN" sz="2400" dirty="0">
                <a:latin typeface="+mn-ea"/>
              </a:rPr>
              <a:t>》</a:t>
            </a:r>
            <a:r>
              <a:rPr lang="zh-CN" altLang="en-US" sz="2400" dirty="0" smtClean="0">
                <a:latin typeface="+mn-ea"/>
              </a:rPr>
              <a:t>）</a:t>
            </a:r>
            <a:endParaRPr lang="en-US" altLang="zh-CN" sz="2400" dirty="0">
              <a:latin typeface="+mn-ea"/>
            </a:endParaRPr>
          </a:p>
          <a:p>
            <a:pPr marL="800100" lvl="1" indent="-342900" algn="just">
              <a:buFont typeface="Arial" charset="0"/>
              <a:buChar char="•"/>
            </a:pPr>
            <a:r>
              <a:rPr lang="zh-CN" altLang="en-US" sz="2400" dirty="0">
                <a:latin typeface="+mn-ea"/>
              </a:rPr>
              <a:t>白居易</a:t>
            </a:r>
            <a:r>
              <a:rPr lang="en-US" altLang="zh-CN" sz="2400" dirty="0">
                <a:latin typeface="+mn-ea"/>
              </a:rPr>
              <a:t>《</a:t>
            </a:r>
            <a:r>
              <a:rPr lang="zh-CN" altLang="en-US" sz="2400" dirty="0">
                <a:latin typeface="+mn-ea"/>
              </a:rPr>
              <a:t>社日谢赐酒饼状</a:t>
            </a:r>
            <a:r>
              <a:rPr lang="en-US" altLang="zh-CN" sz="2400" dirty="0">
                <a:latin typeface="+mn-ea"/>
              </a:rPr>
              <a:t>》</a:t>
            </a:r>
            <a:r>
              <a:rPr lang="zh-CN" altLang="en-US" sz="2400" dirty="0">
                <a:latin typeface="+mn-ea"/>
              </a:rPr>
              <a:t>：蒙恩赐臣等酒及蒸饼、环饼等。</a:t>
            </a:r>
          </a:p>
          <a:p>
            <a:pPr marL="800100" lvl="1" indent="-342900" algn="just">
              <a:buFont typeface="Arial" charset="0"/>
              <a:buChar char="•"/>
            </a:pPr>
            <a:r>
              <a:rPr lang="zh-CN" altLang="en-US" sz="2400" dirty="0">
                <a:latin typeface="+mn-ea"/>
              </a:rPr>
              <a:t>胡麻饼样学京都，面脆油香出新炉。寄与饥馋杨大使，尝看得似辅兴无？（白居易</a:t>
            </a:r>
            <a:r>
              <a:rPr lang="en-US" altLang="zh-CN" sz="2400" dirty="0">
                <a:latin typeface="+mn-ea"/>
              </a:rPr>
              <a:t>《</a:t>
            </a:r>
            <a:r>
              <a:rPr lang="zh-CN" altLang="en-US" sz="2400" dirty="0">
                <a:latin typeface="+mn-ea"/>
              </a:rPr>
              <a:t>寄胡麻饼与杨万州</a:t>
            </a:r>
            <a:r>
              <a:rPr lang="en-US" altLang="zh-CN" sz="2400" dirty="0">
                <a:latin typeface="+mn-ea"/>
              </a:rPr>
              <a:t>》</a:t>
            </a:r>
            <a:r>
              <a:rPr lang="zh-CN" altLang="en-US" sz="2400" dirty="0">
                <a:latin typeface="+mn-ea"/>
              </a:rPr>
              <a:t>）</a:t>
            </a:r>
          </a:p>
        </p:txBody>
      </p:sp>
      <p:sp>
        <p:nvSpPr>
          <p:cNvPr id="3" name="TextBox 1"/>
          <p:cNvSpPr txBox="1"/>
          <p:nvPr/>
        </p:nvSpPr>
        <p:spPr>
          <a:xfrm>
            <a:off x="3491880" y="260648"/>
            <a:ext cx="2051844" cy="538609"/>
          </a:xfrm>
          <a:prstGeom prst="rect">
            <a:avLst/>
          </a:prstGeom>
          <a:noFill/>
        </p:spPr>
        <p:txBody>
          <a:bodyPr wrap="none" lIns="0" tIns="0" rIns="0" rtlCol="0">
            <a:spAutoFit/>
          </a:bodyPr>
          <a:lstStyle/>
          <a:p>
            <a:r>
              <a:rPr lang="zh-CN" altLang="en-US" sz="3200" b="1" smtClean="0">
                <a:latin typeface="+mj-ea"/>
                <a:ea typeface="+mj-ea"/>
              </a:rPr>
              <a:t>（二）经济</a:t>
            </a:r>
            <a:endParaRPr lang="en-US" altLang="zh-CN" sz="3200" b="1" dirty="0">
              <a:latin typeface="+mj-ea"/>
              <a:ea typeface="+mj-ea"/>
            </a:endParaRPr>
          </a:p>
        </p:txBody>
      </p:sp>
    </p:spTree>
    <p:extLst>
      <p:ext uri="{BB962C8B-B14F-4D97-AF65-F5344CB8AC3E}">
        <p14:creationId xmlns:p14="http://schemas.microsoft.com/office/powerpoint/2010/main" val="673291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562171" y="1772816"/>
            <a:ext cx="8424936" cy="3462486"/>
          </a:xfrm>
          <a:prstGeom prst="rect">
            <a:avLst/>
          </a:prstGeom>
          <a:noFill/>
        </p:spPr>
        <p:txBody>
          <a:bodyPr wrap="square" lIns="0" tIns="0" rIns="0" rtlCol="0">
            <a:spAutoFit/>
          </a:bodyPr>
          <a:lstStyle/>
          <a:p>
            <a:pPr marL="457200" indent="-457200" algn="just">
              <a:lnSpc>
                <a:spcPct val="150000"/>
              </a:lnSpc>
              <a:buFont typeface="Wingdings" charset="2"/>
              <a:buChar char="Ø"/>
            </a:pPr>
            <a:r>
              <a:rPr lang="zh-CN" altLang="en-US" sz="2800" b="1" dirty="0">
                <a:latin typeface="+mn-ea"/>
              </a:rPr>
              <a:t>宾四先生之</a:t>
            </a:r>
            <a:r>
              <a:rPr lang="zh-CN" altLang="en-US" sz="2800" b="1" dirty="0" smtClean="0">
                <a:latin typeface="+mn-ea"/>
              </a:rPr>
              <a:t>解释</a:t>
            </a:r>
            <a:endParaRPr lang="en-US" altLang="zh-CN" sz="2800" b="1" dirty="0">
              <a:latin typeface="+mn-ea"/>
            </a:endParaRPr>
          </a:p>
          <a:p>
            <a:pPr marL="971550" lvl="1" indent="-514350" algn="just">
              <a:lnSpc>
                <a:spcPct val="150000"/>
              </a:lnSpc>
              <a:buFont typeface="+mj-lt"/>
              <a:buAutoNum type="arabicPeriod"/>
            </a:pPr>
            <a:r>
              <a:rPr lang="zh-CN" altLang="en-US" sz="2400" dirty="0" smtClean="0">
                <a:latin typeface="+mn-ea"/>
              </a:rPr>
              <a:t>轻</a:t>
            </a:r>
            <a:r>
              <a:rPr lang="zh-CN" altLang="en-US" sz="2400" dirty="0">
                <a:latin typeface="+mn-ea"/>
              </a:rPr>
              <a:t>徭</a:t>
            </a:r>
            <a:r>
              <a:rPr lang="zh-CN" altLang="en-US" sz="2400" dirty="0" smtClean="0">
                <a:latin typeface="+mn-ea"/>
              </a:rPr>
              <a:t>薄赋</a:t>
            </a:r>
            <a:endParaRPr lang="en-US" altLang="zh-CN" sz="2400" dirty="0" smtClean="0">
              <a:latin typeface="+mn-ea"/>
            </a:endParaRPr>
          </a:p>
          <a:p>
            <a:pPr marL="971550" lvl="1" indent="-514350" algn="just">
              <a:lnSpc>
                <a:spcPct val="150000"/>
              </a:lnSpc>
              <a:buFont typeface="+mj-lt"/>
              <a:buAutoNum type="arabicPeriod"/>
            </a:pPr>
            <a:r>
              <a:rPr lang="zh-CN" altLang="en-US" sz="2400" dirty="0" smtClean="0">
                <a:latin typeface="+mn-ea"/>
              </a:rPr>
              <a:t>未经</a:t>
            </a:r>
            <a:r>
              <a:rPr lang="zh-CN" altLang="en-US" sz="2400" dirty="0">
                <a:latin typeface="+mn-ea"/>
              </a:rPr>
              <a:t>大规模</a:t>
            </a:r>
            <a:r>
              <a:rPr lang="zh-CN" altLang="en-US" sz="2400" dirty="0" smtClean="0">
                <a:latin typeface="+mn-ea"/>
              </a:rPr>
              <a:t>战祸</a:t>
            </a:r>
            <a:endParaRPr lang="en-US" altLang="zh-CN" sz="2400" dirty="0" smtClean="0">
              <a:latin typeface="+mn-ea"/>
            </a:endParaRPr>
          </a:p>
          <a:p>
            <a:pPr marL="971550" lvl="1" indent="-514350" algn="just">
              <a:lnSpc>
                <a:spcPct val="150000"/>
              </a:lnSpc>
              <a:buFont typeface="+mj-lt"/>
              <a:buAutoNum type="arabicPeriod"/>
            </a:pPr>
            <a:r>
              <a:rPr lang="zh-CN" altLang="en-US" sz="2400" dirty="0" smtClean="0">
                <a:latin typeface="+mn-ea"/>
              </a:rPr>
              <a:t>北朝</a:t>
            </a:r>
            <a:r>
              <a:rPr lang="zh-CN" altLang="en-US" sz="2400" dirty="0">
                <a:latin typeface="+mn-ea"/>
              </a:rPr>
              <a:t>君臣注意吏治</a:t>
            </a:r>
            <a:r>
              <a:rPr lang="en-US" altLang="zh-CN" sz="2400" dirty="0">
                <a:latin typeface="+mn-ea"/>
              </a:rPr>
              <a:t>——</a:t>
            </a:r>
            <a:r>
              <a:rPr lang="zh-CN" altLang="en-US" sz="2400" dirty="0">
                <a:latin typeface="+mn-ea"/>
              </a:rPr>
              <a:t>巡河北</a:t>
            </a:r>
            <a:r>
              <a:rPr lang="en-US" altLang="zh-CN" sz="2400" dirty="0">
                <a:latin typeface="+mn-ea"/>
              </a:rPr>
              <a:t>52</a:t>
            </a:r>
            <a:r>
              <a:rPr lang="zh-CN" altLang="en-US" sz="2400" dirty="0">
                <a:latin typeface="+mn-ea"/>
              </a:rPr>
              <a:t>州，奏免长吏赃污不称职者</a:t>
            </a:r>
            <a:r>
              <a:rPr lang="en-US" altLang="zh-CN" sz="2400" dirty="0">
                <a:latin typeface="+mn-ea"/>
              </a:rPr>
              <a:t>200</a:t>
            </a:r>
            <a:r>
              <a:rPr lang="zh-CN" altLang="en-US" sz="2400" dirty="0">
                <a:latin typeface="+mn-ea"/>
              </a:rPr>
              <a:t>余人</a:t>
            </a:r>
            <a:r>
              <a:rPr lang="zh-CN" altLang="en-US" sz="2400" dirty="0" smtClean="0">
                <a:latin typeface="+mn-ea"/>
              </a:rPr>
              <a:t>。</a:t>
            </a:r>
            <a:endParaRPr lang="en-US" altLang="zh-CN" sz="2400" dirty="0" smtClean="0">
              <a:latin typeface="+mn-ea"/>
            </a:endParaRPr>
          </a:p>
          <a:p>
            <a:pPr marL="971550" lvl="1" indent="-514350" algn="just">
              <a:lnSpc>
                <a:spcPct val="150000"/>
              </a:lnSpc>
              <a:buFont typeface="+mj-lt"/>
              <a:buAutoNum type="arabicPeriod"/>
            </a:pPr>
            <a:r>
              <a:rPr lang="zh-CN" altLang="en-US" sz="2400" dirty="0" smtClean="0">
                <a:latin typeface="+mn-ea"/>
              </a:rPr>
              <a:t>最为</a:t>
            </a:r>
            <a:r>
              <a:rPr lang="zh-CN" altLang="en-US" sz="2400" dirty="0">
                <a:latin typeface="+mn-ea"/>
              </a:rPr>
              <a:t>重要者</a:t>
            </a:r>
            <a:r>
              <a:rPr lang="en-US" altLang="zh-CN" sz="2400" dirty="0">
                <a:latin typeface="+mn-ea"/>
              </a:rPr>
              <a:t>——</a:t>
            </a:r>
            <a:r>
              <a:rPr lang="zh-CN" altLang="en-US" sz="2400" dirty="0">
                <a:latin typeface="+mn-ea"/>
              </a:rPr>
              <a:t>中央政令之统一，与社会阶级之消融。</a:t>
            </a:r>
          </a:p>
        </p:txBody>
      </p:sp>
      <p:sp>
        <p:nvSpPr>
          <p:cNvPr id="13" name="TextBox 1"/>
          <p:cNvSpPr txBox="1"/>
          <p:nvPr/>
        </p:nvSpPr>
        <p:spPr>
          <a:xfrm>
            <a:off x="2843808" y="366336"/>
            <a:ext cx="65" cy="430887"/>
          </a:xfrm>
          <a:prstGeom prst="rect">
            <a:avLst/>
          </a:prstGeom>
          <a:noFill/>
        </p:spPr>
        <p:txBody>
          <a:bodyPr wrap="none" lIns="0" tIns="0" rIns="0" rtlCol="0">
            <a:spAutoFit/>
          </a:bodyPr>
          <a:lstStyle/>
          <a:p>
            <a:endParaRPr lang="zh-CN" altLang="en-US" sz="1100" dirty="0">
              <a:solidFill>
                <a:srgbClr val="000000"/>
              </a:solidFill>
              <a:latin typeface="隶书"/>
              <a:ea typeface="隶书"/>
            </a:endParaRPr>
          </a:p>
          <a:p>
            <a:endParaRPr lang="zh-CN" altLang="en-US" sz="1400" dirty="0">
              <a:latin typeface="Wingdings 2"/>
              <a:ea typeface="华文楷体"/>
            </a:endParaRPr>
          </a:p>
        </p:txBody>
      </p:sp>
      <p:sp>
        <p:nvSpPr>
          <p:cNvPr id="2" name="文本框 1"/>
          <p:cNvSpPr txBox="1"/>
          <p:nvPr/>
        </p:nvSpPr>
        <p:spPr>
          <a:xfrm>
            <a:off x="2722411" y="212448"/>
            <a:ext cx="4104456" cy="584775"/>
          </a:xfrm>
          <a:prstGeom prst="rect">
            <a:avLst/>
          </a:prstGeom>
          <a:noFill/>
        </p:spPr>
        <p:txBody>
          <a:bodyPr wrap="square" rtlCol="0">
            <a:spAutoFit/>
          </a:bodyPr>
          <a:lstStyle/>
          <a:p>
            <a:r>
              <a:rPr kumimoji="1" lang="zh-CN" altLang="en-US" sz="3200" dirty="0" smtClean="0">
                <a:latin typeface="+mj-ea"/>
                <a:ea typeface="+mj-ea"/>
              </a:rPr>
              <a:t>隋唐经济繁盛的原因</a:t>
            </a:r>
            <a:endParaRPr kumimoji="1" lang="zh-CN" altLang="en-US" sz="3200" dirty="0">
              <a:latin typeface="+mj-ea"/>
              <a:ea typeface="+mj-ea"/>
            </a:endParaRPr>
          </a:p>
        </p:txBody>
      </p:sp>
    </p:spTree>
    <p:extLst>
      <p:ext uri="{BB962C8B-B14F-4D97-AF65-F5344CB8AC3E}">
        <p14:creationId xmlns:p14="http://schemas.microsoft.com/office/powerpoint/2010/main" val="1243639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971600" y="1628800"/>
            <a:ext cx="7488832" cy="3662541"/>
          </a:xfrm>
          <a:prstGeom prst="rect">
            <a:avLst/>
          </a:prstGeom>
          <a:noFill/>
        </p:spPr>
        <p:txBody>
          <a:bodyPr wrap="square" lIns="0" tIns="0" rIns="0" rtlCol="0">
            <a:spAutoFit/>
          </a:bodyPr>
          <a:lstStyle/>
          <a:p>
            <a:pPr marL="457200" indent="-457200" algn="just">
              <a:spcAft>
                <a:spcPts val="1800"/>
              </a:spcAft>
              <a:buFont typeface="Wingdings" charset="2"/>
              <a:buChar char="Ø"/>
            </a:pPr>
            <a:r>
              <a:rPr lang="zh-CN" altLang="en-US" sz="2800" b="1" dirty="0">
                <a:latin typeface="+mn-ea"/>
              </a:rPr>
              <a:t>许倬云之解释</a:t>
            </a:r>
          </a:p>
          <a:p>
            <a:pPr marL="914400" lvl="1" indent="-457200" algn="just">
              <a:spcAft>
                <a:spcPts val="1200"/>
              </a:spcAft>
              <a:buFont typeface="+mj-lt"/>
              <a:buAutoNum type="arabicPeriod"/>
            </a:pPr>
            <a:r>
              <a:rPr lang="zh-CN" altLang="en-US" sz="2400" dirty="0" smtClean="0">
                <a:solidFill>
                  <a:srgbClr val="C00000"/>
                </a:solidFill>
                <a:latin typeface="+mn-ea"/>
              </a:rPr>
              <a:t>人口</a:t>
            </a:r>
            <a:r>
              <a:rPr lang="zh-CN" altLang="en-US" sz="2400" dirty="0">
                <a:solidFill>
                  <a:srgbClr val="C00000"/>
                </a:solidFill>
                <a:latin typeface="+mn-ea"/>
              </a:rPr>
              <a:t>增多</a:t>
            </a:r>
            <a:r>
              <a:rPr lang="zh-CN" altLang="en-US" sz="2400" dirty="0" smtClean="0">
                <a:solidFill>
                  <a:srgbClr val="C00000"/>
                </a:solidFill>
                <a:latin typeface="+mn-ea"/>
              </a:rPr>
              <a:t>，提供</a:t>
            </a:r>
            <a:r>
              <a:rPr lang="zh-CN" altLang="en-US" sz="2400" dirty="0">
                <a:solidFill>
                  <a:srgbClr val="C00000"/>
                </a:solidFill>
                <a:latin typeface="+mn-ea"/>
              </a:rPr>
              <a:t>消费</a:t>
            </a:r>
            <a:r>
              <a:rPr lang="zh-CN" altLang="en-US" sz="2400" dirty="0" smtClean="0">
                <a:solidFill>
                  <a:srgbClr val="C00000"/>
                </a:solidFill>
                <a:latin typeface="+mn-ea"/>
              </a:rPr>
              <a:t>市场</a:t>
            </a:r>
            <a:r>
              <a:rPr lang="zh-CN" altLang="en-US" sz="2400" dirty="0">
                <a:latin typeface="+mn-ea"/>
              </a:rPr>
              <a:t>。</a:t>
            </a:r>
            <a:endParaRPr lang="en-US" altLang="zh-CN" sz="2400" dirty="0" smtClean="0">
              <a:latin typeface="+mn-ea"/>
            </a:endParaRPr>
          </a:p>
          <a:p>
            <a:pPr marL="914400" lvl="1" indent="-457200" algn="just">
              <a:spcAft>
                <a:spcPts val="1200"/>
              </a:spcAft>
              <a:buFont typeface="+mj-lt"/>
              <a:buAutoNum type="arabicPeriod"/>
            </a:pPr>
            <a:r>
              <a:rPr lang="zh-CN" altLang="en-US" sz="2400" dirty="0" smtClean="0">
                <a:solidFill>
                  <a:srgbClr val="C00000"/>
                </a:solidFill>
                <a:latin typeface="+mn-ea"/>
              </a:rPr>
              <a:t>交通方便，加强</a:t>
            </a:r>
            <a:r>
              <a:rPr lang="zh-CN" altLang="en-US" sz="2400" dirty="0">
                <a:solidFill>
                  <a:srgbClr val="C00000"/>
                </a:solidFill>
                <a:latin typeface="+mn-ea"/>
              </a:rPr>
              <a:t>交换机制</a:t>
            </a:r>
            <a:r>
              <a:rPr lang="zh-CN" altLang="en-US" sz="2400" dirty="0" smtClean="0">
                <a:latin typeface="+mn-ea"/>
              </a:rPr>
              <a:t>。特别是拥有四</a:t>
            </a:r>
            <a:r>
              <a:rPr lang="zh-CN" altLang="en-US" sz="2400" dirty="0">
                <a:latin typeface="+mn-ea"/>
              </a:rPr>
              <a:t>个层次的交通中心，成为全国庞大道路网络的</a:t>
            </a:r>
            <a:r>
              <a:rPr lang="zh-CN" altLang="en-US" sz="2400" dirty="0" smtClean="0">
                <a:latin typeface="+mn-ea"/>
              </a:rPr>
              <a:t>联接点。</a:t>
            </a:r>
            <a:endParaRPr lang="en-US" altLang="zh-CN" sz="2400" dirty="0" smtClean="0">
              <a:latin typeface="+mn-ea"/>
            </a:endParaRPr>
          </a:p>
          <a:p>
            <a:pPr marL="1371600" lvl="2" indent="-457200" algn="just">
              <a:buFont typeface="Arial" charset="0"/>
              <a:buChar char="•"/>
            </a:pPr>
            <a:r>
              <a:rPr lang="zh-CN" altLang="en-US" sz="2000" dirty="0" smtClean="0">
                <a:latin typeface="+mn-ea"/>
              </a:rPr>
              <a:t>长安</a:t>
            </a:r>
            <a:r>
              <a:rPr lang="zh-CN" altLang="en-US" sz="2000" dirty="0">
                <a:latin typeface="+mn-ea"/>
              </a:rPr>
              <a:t>、</a:t>
            </a:r>
            <a:r>
              <a:rPr lang="zh-CN" altLang="en-US" sz="2000" dirty="0" smtClean="0">
                <a:latin typeface="+mn-ea"/>
              </a:rPr>
              <a:t>洛阳</a:t>
            </a:r>
            <a:endParaRPr lang="en-US" altLang="zh-CN" sz="2000" dirty="0" smtClean="0">
              <a:latin typeface="+mn-ea"/>
            </a:endParaRPr>
          </a:p>
          <a:p>
            <a:pPr marL="1371600" lvl="2" indent="-457200" algn="just">
              <a:buFont typeface="Arial" charset="0"/>
              <a:buChar char="•"/>
            </a:pPr>
            <a:r>
              <a:rPr lang="zh-CN" altLang="en-US" sz="2000" dirty="0">
                <a:latin typeface="+mn-ea"/>
              </a:rPr>
              <a:t>次级</a:t>
            </a:r>
            <a:r>
              <a:rPr lang="zh-CN" altLang="en-US" sz="2000" dirty="0" smtClean="0">
                <a:latin typeface="+mn-ea"/>
              </a:rPr>
              <a:t>网络中心（五大都会）：</a:t>
            </a:r>
            <a:r>
              <a:rPr lang="zh-CN" altLang="en-US" sz="2000" dirty="0">
                <a:latin typeface="+mn-ea"/>
              </a:rPr>
              <a:t>凤翔、江陵、太原、河中（蒲州）、</a:t>
            </a:r>
            <a:r>
              <a:rPr lang="zh-CN" altLang="en-US" sz="2000" dirty="0" smtClean="0">
                <a:latin typeface="+mn-ea"/>
              </a:rPr>
              <a:t>成都</a:t>
            </a:r>
            <a:endParaRPr lang="en-US" altLang="zh-CN" sz="2000" dirty="0" smtClean="0">
              <a:latin typeface="+mn-ea"/>
            </a:endParaRPr>
          </a:p>
          <a:p>
            <a:pPr marL="1371600" lvl="2" indent="-457200" algn="just">
              <a:buFont typeface="Arial" charset="0"/>
              <a:buChar char="•"/>
            </a:pPr>
            <a:r>
              <a:rPr lang="zh-CN" altLang="en-US" sz="2000" dirty="0">
                <a:latin typeface="+mn-ea"/>
              </a:rPr>
              <a:t>地区</a:t>
            </a:r>
            <a:r>
              <a:rPr lang="zh-CN" altLang="en-US" sz="2000" dirty="0" smtClean="0">
                <a:latin typeface="+mn-ea"/>
              </a:rPr>
              <a:t>中心：洪州</a:t>
            </a:r>
            <a:r>
              <a:rPr lang="zh-CN" altLang="en-US" sz="2000" dirty="0">
                <a:latin typeface="+mn-ea"/>
              </a:rPr>
              <a:t>、潭州、大名、苏州、</a:t>
            </a:r>
            <a:r>
              <a:rPr lang="zh-CN" altLang="en-US" sz="2000" dirty="0" smtClean="0">
                <a:latin typeface="+mn-ea"/>
              </a:rPr>
              <a:t>广州</a:t>
            </a:r>
            <a:endParaRPr lang="en-US" altLang="zh-CN" sz="2000" dirty="0" smtClean="0">
              <a:latin typeface="+mn-ea"/>
            </a:endParaRPr>
          </a:p>
          <a:p>
            <a:pPr marL="1371600" lvl="2" indent="-457200" algn="just">
              <a:buFont typeface="Arial" charset="0"/>
              <a:buChar char="•"/>
            </a:pPr>
            <a:r>
              <a:rPr lang="zh-CN" altLang="en-US" sz="2000" dirty="0"/>
              <a:t>位居要冲的都邑</a:t>
            </a:r>
            <a:endParaRPr lang="zh-CN" altLang="en-US" sz="2000" dirty="0">
              <a:latin typeface="+mn-ea"/>
            </a:endParaRPr>
          </a:p>
        </p:txBody>
      </p:sp>
      <p:sp>
        <p:nvSpPr>
          <p:cNvPr id="13" name="TextBox 1"/>
          <p:cNvSpPr txBox="1"/>
          <p:nvPr/>
        </p:nvSpPr>
        <p:spPr>
          <a:xfrm>
            <a:off x="2843808" y="366336"/>
            <a:ext cx="65" cy="430887"/>
          </a:xfrm>
          <a:prstGeom prst="rect">
            <a:avLst/>
          </a:prstGeom>
          <a:noFill/>
        </p:spPr>
        <p:txBody>
          <a:bodyPr wrap="none" lIns="0" tIns="0" rIns="0" rtlCol="0">
            <a:spAutoFit/>
          </a:bodyPr>
          <a:lstStyle/>
          <a:p>
            <a:endParaRPr lang="zh-CN" altLang="en-US" sz="1100" dirty="0">
              <a:solidFill>
                <a:srgbClr val="000000"/>
              </a:solidFill>
              <a:latin typeface="隶书"/>
              <a:ea typeface="隶书"/>
            </a:endParaRPr>
          </a:p>
          <a:p>
            <a:endParaRPr lang="zh-CN" altLang="en-US" sz="1400" dirty="0">
              <a:latin typeface="Wingdings 2"/>
              <a:ea typeface="华文楷体"/>
            </a:endParaRPr>
          </a:p>
        </p:txBody>
      </p:sp>
      <p:sp>
        <p:nvSpPr>
          <p:cNvPr id="2" name="文本框 1"/>
          <p:cNvSpPr txBox="1"/>
          <p:nvPr/>
        </p:nvSpPr>
        <p:spPr>
          <a:xfrm>
            <a:off x="2722411" y="212448"/>
            <a:ext cx="4104456" cy="584775"/>
          </a:xfrm>
          <a:prstGeom prst="rect">
            <a:avLst/>
          </a:prstGeom>
          <a:noFill/>
        </p:spPr>
        <p:txBody>
          <a:bodyPr wrap="square" rtlCol="0">
            <a:spAutoFit/>
          </a:bodyPr>
          <a:lstStyle/>
          <a:p>
            <a:r>
              <a:rPr kumimoji="1" lang="zh-CN" altLang="en-US" sz="3200" dirty="0" smtClean="0">
                <a:latin typeface="+mj-ea"/>
                <a:ea typeface="+mj-ea"/>
              </a:rPr>
              <a:t>隋唐经济繁盛的原因</a:t>
            </a:r>
            <a:endParaRPr kumimoji="1" lang="zh-CN" altLang="en-US" sz="3200" dirty="0">
              <a:latin typeface="+mj-ea"/>
              <a:ea typeface="+mj-ea"/>
            </a:endParaRPr>
          </a:p>
        </p:txBody>
      </p:sp>
    </p:spTree>
    <p:extLst>
      <p:ext uri="{BB962C8B-B14F-4D97-AF65-F5344CB8AC3E}">
        <p14:creationId xmlns:p14="http://schemas.microsoft.com/office/powerpoint/2010/main" val="1512627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919149" y="260648"/>
            <a:ext cx="3416320" cy="523220"/>
          </a:xfrm>
          <a:prstGeom prst="rect">
            <a:avLst/>
          </a:prstGeom>
        </p:spPr>
        <p:txBody>
          <a:bodyPr wrap="none">
            <a:spAutoFit/>
          </a:bodyPr>
          <a:lstStyle/>
          <a:p>
            <a:r>
              <a:rPr lang="zh-CN" altLang="en-US" sz="2800" dirty="0">
                <a:latin typeface="+mj-ea"/>
                <a:ea typeface="+mj-ea"/>
              </a:rPr>
              <a:t>唐代交通图考地图集</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1005" y="1340768"/>
            <a:ext cx="5472607" cy="4812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632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827584" y="1556792"/>
            <a:ext cx="7632848" cy="3739485"/>
          </a:xfrm>
          <a:prstGeom prst="rect">
            <a:avLst/>
          </a:prstGeom>
          <a:noFill/>
        </p:spPr>
        <p:txBody>
          <a:bodyPr wrap="square" lIns="0" tIns="0" rIns="0" rtlCol="0">
            <a:spAutoFit/>
          </a:bodyPr>
          <a:lstStyle/>
          <a:p>
            <a:pPr algn="just"/>
            <a:endParaRPr lang="zh-CN" altLang="en-US" sz="2400" dirty="0">
              <a:latin typeface="微软雅黑" pitchFamily="34" charset="-122"/>
              <a:ea typeface="微软雅黑" pitchFamily="34" charset="-122"/>
            </a:endParaRPr>
          </a:p>
          <a:p>
            <a:pPr marL="342900" indent="-342900" algn="just">
              <a:buFont typeface="Wingdings" charset="2"/>
              <a:buChar char="Ø"/>
            </a:pPr>
            <a:r>
              <a:rPr lang="zh-CN" altLang="en-US" sz="2400" b="1" dirty="0">
                <a:solidFill>
                  <a:srgbClr val="0070C0"/>
                </a:solidFill>
                <a:latin typeface="+mn-ea"/>
              </a:rPr>
              <a:t>减刑轻罚</a:t>
            </a:r>
            <a:r>
              <a:rPr lang="en-US" altLang="zh-CN" sz="2400" dirty="0">
                <a:latin typeface="+mn-ea"/>
              </a:rPr>
              <a:t>——</a:t>
            </a:r>
            <a:r>
              <a:rPr lang="zh-CN" altLang="en-US" sz="2400" dirty="0">
                <a:latin typeface="+mn-ea"/>
              </a:rPr>
              <a:t>大唐高祖起义至京师，约法十二条，唯制杀人、劫盗、背军、叛逆者死，馀并蠲除之。（</a:t>
            </a:r>
            <a:r>
              <a:rPr lang="en-US" altLang="zh-CN" sz="2400" dirty="0">
                <a:latin typeface="+mn-ea"/>
              </a:rPr>
              <a:t>《</a:t>
            </a:r>
            <a:r>
              <a:rPr lang="zh-CN" altLang="en-US" sz="2400" dirty="0">
                <a:latin typeface="+mn-ea"/>
              </a:rPr>
              <a:t>通典</a:t>
            </a:r>
            <a:r>
              <a:rPr lang="en-US" altLang="zh-CN" sz="2400" dirty="0">
                <a:latin typeface="+mn-ea"/>
              </a:rPr>
              <a:t>》</a:t>
            </a:r>
            <a:r>
              <a:rPr lang="zh-CN" altLang="en-US" sz="2400" dirty="0">
                <a:latin typeface="+mn-ea"/>
              </a:rPr>
              <a:t>卷</a:t>
            </a:r>
            <a:r>
              <a:rPr lang="en-US" altLang="zh-CN" sz="2400" dirty="0">
                <a:latin typeface="+mn-ea"/>
              </a:rPr>
              <a:t>165</a:t>
            </a:r>
            <a:r>
              <a:rPr lang="zh-CN" altLang="en-US" sz="2400" dirty="0">
                <a:latin typeface="+mn-ea"/>
              </a:rPr>
              <a:t>）</a:t>
            </a:r>
          </a:p>
          <a:p>
            <a:pPr marL="342900" indent="-342900" algn="just">
              <a:buFont typeface="Wingdings" charset="2"/>
              <a:buChar char="Ø"/>
            </a:pPr>
            <a:endParaRPr lang="en-US" altLang="zh-CN" sz="2400" dirty="0" smtClean="0">
              <a:solidFill>
                <a:srgbClr val="0070C0"/>
              </a:solidFill>
              <a:latin typeface="+mn-ea"/>
            </a:endParaRPr>
          </a:p>
          <a:p>
            <a:pPr marL="342900" indent="-342900" algn="just">
              <a:buFont typeface="Wingdings" charset="2"/>
              <a:buChar char="Ø"/>
            </a:pPr>
            <a:r>
              <a:rPr lang="zh-CN" altLang="en-US" sz="2400" b="1" dirty="0" smtClean="0">
                <a:solidFill>
                  <a:srgbClr val="0070C0"/>
                </a:solidFill>
                <a:latin typeface="+mn-ea"/>
              </a:rPr>
              <a:t>融合</a:t>
            </a:r>
            <a:r>
              <a:rPr lang="zh-CN" altLang="en-US" sz="2400" b="1" dirty="0">
                <a:solidFill>
                  <a:srgbClr val="0070C0"/>
                </a:solidFill>
                <a:latin typeface="+mn-ea"/>
              </a:rPr>
              <a:t>阶级</a:t>
            </a:r>
            <a:r>
              <a:rPr lang="en-US" altLang="zh-CN" sz="2400" dirty="0">
                <a:latin typeface="+mn-ea"/>
              </a:rPr>
              <a:t>——</a:t>
            </a:r>
            <a:r>
              <a:rPr lang="zh-CN" altLang="en-US" sz="2400" dirty="0">
                <a:latin typeface="+mn-ea"/>
              </a:rPr>
              <a:t>凡是军人，可悉属州县，垦田籍帐，一与民同。（</a:t>
            </a:r>
            <a:r>
              <a:rPr lang="en-US" altLang="zh-CN" sz="2400" dirty="0">
                <a:latin typeface="+mn-ea"/>
              </a:rPr>
              <a:t>《</a:t>
            </a:r>
            <a:r>
              <a:rPr lang="zh-CN" altLang="en-US" sz="2400" dirty="0">
                <a:latin typeface="+mn-ea"/>
              </a:rPr>
              <a:t>隋书</a:t>
            </a:r>
            <a:r>
              <a:rPr lang="en-US" altLang="zh-CN" sz="2400" dirty="0">
                <a:latin typeface="+mn-ea"/>
              </a:rPr>
              <a:t>》</a:t>
            </a:r>
            <a:r>
              <a:rPr lang="zh-CN" altLang="en-US" sz="2400" dirty="0">
                <a:latin typeface="+mn-ea"/>
              </a:rPr>
              <a:t>本纪）</a:t>
            </a:r>
          </a:p>
          <a:p>
            <a:pPr marL="342900" indent="-342900" algn="just">
              <a:buFont typeface="Wingdings" charset="2"/>
              <a:buChar char="Ø"/>
            </a:pPr>
            <a:endParaRPr lang="en-US" altLang="zh-CN" sz="2400" dirty="0" smtClean="0">
              <a:latin typeface="+mn-ea"/>
            </a:endParaRPr>
          </a:p>
          <a:p>
            <a:pPr marL="342900" indent="-342900" algn="just">
              <a:buFont typeface="Wingdings" charset="2"/>
              <a:buChar char="Ø"/>
            </a:pPr>
            <a:r>
              <a:rPr lang="zh-CN" altLang="en-US" sz="2400" b="1" dirty="0" smtClean="0">
                <a:solidFill>
                  <a:srgbClr val="0070C0"/>
                </a:solidFill>
                <a:latin typeface="+mn-ea"/>
              </a:rPr>
              <a:t>开放</a:t>
            </a:r>
            <a:r>
              <a:rPr lang="zh-CN" altLang="en-US" sz="2400" b="1" dirty="0">
                <a:solidFill>
                  <a:srgbClr val="0070C0"/>
                </a:solidFill>
                <a:latin typeface="+mn-ea"/>
              </a:rPr>
              <a:t>包容</a:t>
            </a:r>
            <a:r>
              <a:rPr lang="en-US" altLang="zh-CN" sz="2400" dirty="0">
                <a:latin typeface="+mn-ea"/>
              </a:rPr>
              <a:t>——</a:t>
            </a:r>
            <a:r>
              <a:rPr lang="zh-CN" altLang="en-US" sz="2400" dirty="0">
                <a:latin typeface="+mn-ea"/>
              </a:rPr>
              <a:t>外侨享有：居住权；受教育权；参政权；财产权；婚姻权；继承权；诉讼权。</a:t>
            </a:r>
          </a:p>
        </p:txBody>
      </p:sp>
      <p:sp>
        <p:nvSpPr>
          <p:cNvPr id="13" name="TextBox 1"/>
          <p:cNvSpPr txBox="1"/>
          <p:nvPr/>
        </p:nvSpPr>
        <p:spPr>
          <a:xfrm>
            <a:off x="3563888" y="116632"/>
            <a:ext cx="2051844" cy="707886"/>
          </a:xfrm>
          <a:prstGeom prst="rect">
            <a:avLst/>
          </a:prstGeom>
          <a:noFill/>
        </p:spPr>
        <p:txBody>
          <a:bodyPr wrap="none" lIns="0" tIns="0" rIns="0" rtlCol="0">
            <a:spAutoFit/>
          </a:bodyPr>
          <a:lstStyle/>
          <a:p>
            <a:endParaRPr lang="zh-CN" altLang="en-US" sz="1100" b="1" dirty="0">
              <a:solidFill>
                <a:srgbClr val="000000"/>
              </a:solidFill>
              <a:latin typeface="隶书"/>
              <a:ea typeface="隶书"/>
            </a:endParaRPr>
          </a:p>
          <a:p>
            <a:r>
              <a:rPr lang="zh-CN" altLang="en-US" sz="3200" b="1" dirty="0" smtClean="0">
                <a:solidFill>
                  <a:srgbClr val="000000"/>
                </a:solidFill>
                <a:latin typeface="+mj-ea"/>
                <a:ea typeface="+mj-ea"/>
              </a:rPr>
              <a:t>（三）社会</a:t>
            </a:r>
            <a:endParaRPr lang="zh-CN" altLang="en-US" sz="3200" b="1" dirty="0">
              <a:solidFill>
                <a:srgbClr val="000000"/>
              </a:solidFill>
              <a:latin typeface="+mj-ea"/>
              <a:ea typeface="+mj-ea"/>
            </a:endParaRPr>
          </a:p>
        </p:txBody>
      </p:sp>
    </p:spTree>
    <p:extLst>
      <p:ext uri="{BB962C8B-B14F-4D97-AF65-F5344CB8AC3E}">
        <p14:creationId xmlns:p14="http://schemas.microsoft.com/office/powerpoint/2010/main" val="2687827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
          <p:cNvSpPr txBox="1"/>
          <p:nvPr/>
        </p:nvSpPr>
        <p:spPr>
          <a:xfrm>
            <a:off x="2068847" y="188640"/>
            <a:ext cx="5078313" cy="600164"/>
          </a:xfrm>
          <a:prstGeom prst="rect">
            <a:avLst/>
          </a:prstGeom>
          <a:noFill/>
        </p:spPr>
        <p:txBody>
          <a:bodyPr wrap="none" lIns="0" tIns="0" rIns="0" rtlCol="0">
            <a:spAutoFit/>
          </a:bodyPr>
          <a:lstStyle/>
          <a:p>
            <a:r>
              <a:rPr lang="zh-CN" altLang="en-US" sz="3600" b="1" dirty="0" smtClean="0">
                <a:solidFill>
                  <a:srgbClr val="000000"/>
                </a:solidFill>
                <a:latin typeface="+mj-ea"/>
                <a:ea typeface="+mj-ea"/>
              </a:rPr>
              <a:t>二</a:t>
            </a:r>
            <a:r>
              <a:rPr lang="zh-CN" altLang="en-US" sz="3600" b="1" dirty="0">
                <a:solidFill>
                  <a:srgbClr val="000000"/>
                </a:solidFill>
                <a:latin typeface="+mj-ea"/>
                <a:ea typeface="+mj-ea"/>
              </a:rPr>
              <a:t>、均田制与两税法</a:t>
            </a:r>
            <a:r>
              <a:rPr lang="zh-CN" altLang="en-US" sz="3600" b="1" dirty="0" smtClean="0">
                <a:solidFill>
                  <a:srgbClr val="000000"/>
                </a:solidFill>
                <a:latin typeface="+mj-ea"/>
                <a:ea typeface="+mj-ea"/>
              </a:rPr>
              <a:t>改革</a:t>
            </a:r>
            <a:endParaRPr lang="zh-CN" altLang="en-US" sz="3600" b="1" dirty="0">
              <a:solidFill>
                <a:srgbClr val="000000"/>
              </a:solidFill>
              <a:latin typeface="+mj-ea"/>
              <a:ea typeface="+mj-ea"/>
            </a:endParaRPr>
          </a:p>
        </p:txBody>
      </p:sp>
      <p:graphicFrame>
        <p:nvGraphicFramePr>
          <p:cNvPr id="4" name="图表 3"/>
          <p:cNvGraphicFramePr/>
          <p:nvPr>
            <p:extLst>
              <p:ext uri="{D42A27DB-BD31-4B8C-83A1-F6EECF244321}">
                <p14:modId xmlns:p14="http://schemas.microsoft.com/office/powerpoint/2010/main" val="703539482"/>
              </p:ext>
            </p:extLst>
          </p:nvPr>
        </p:nvGraphicFramePr>
        <p:xfrm>
          <a:off x="611560" y="1196752"/>
          <a:ext cx="8064896"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6959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
          <p:cNvSpPr txBox="1"/>
          <p:nvPr/>
        </p:nvSpPr>
        <p:spPr>
          <a:xfrm>
            <a:off x="3563888" y="116632"/>
            <a:ext cx="1846659" cy="747320"/>
          </a:xfrm>
          <a:prstGeom prst="rect">
            <a:avLst/>
          </a:prstGeom>
          <a:noFill/>
        </p:spPr>
        <p:txBody>
          <a:bodyPr wrap="none" lIns="0" tIns="0" rIns="0" rtlCol="0">
            <a:spAutoFit/>
          </a:bodyPr>
          <a:lstStyle/>
          <a:p>
            <a:pPr algn="ctr">
              <a:lnSpc>
                <a:spcPct val="150000"/>
              </a:lnSpc>
              <a:spcBef>
                <a:spcPts val="600"/>
              </a:spcBef>
              <a:spcAft>
                <a:spcPts val="600"/>
              </a:spcAft>
              <a:tabLst/>
            </a:pPr>
            <a:r>
              <a:rPr lang="zh-CN" altLang="en-US" sz="3600" b="1" smtClean="0">
                <a:latin typeface="+mj-ea"/>
                <a:ea typeface="+mj-ea"/>
              </a:rPr>
              <a:t>主要内容</a:t>
            </a:r>
            <a:endParaRPr lang="en-US" altLang="zh-CN" sz="3600" b="1" dirty="0">
              <a:latin typeface="+mj-ea"/>
              <a:ea typeface="+mj-ea"/>
            </a:endParaRPr>
          </a:p>
        </p:txBody>
      </p:sp>
      <p:graphicFrame>
        <p:nvGraphicFramePr>
          <p:cNvPr id="2" name="图表 1"/>
          <p:cNvGraphicFramePr/>
          <p:nvPr>
            <p:extLst>
              <p:ext uri="{D42A27DB-BD31-4B8C-83A1-F6EECF244321}">
                <p14:modId xmlns:p14="http://schemas.microsoft.com/office/powerpoint/2010/main" val="605042048"/>
              </p:ext>
            </p:extLst>
          </p:nvPr>
        </p:nvGraphicFramePr>
        <p:xfrm>
          <a:off x="1619534" y="172454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3210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971600" y="1844824"/>
            <a:ext cx="7560840" cy="3000821"/>
          </a:xfrm>
          <a:prstGeom prst="rect">
            <a:avLst/>
          </a:prstGeom>
          <a:noFill/>
        </p:spPr>
        <p:txBody>
          <a:bodyPr wrap="square" lIns="0" tIns="0" rIns="0" rtlCol="0">
            <a:spAutoFit/>
          </a:bodyPr>
          <a:lstStyle/>
          <a:p>
            <a:endParaRPr lang="zh-CN" altLang="en-US" sz="2400" dirty="0">
              <a:latin typeface="微软雅黑" pitchFamily="34" charset="-122"/>
              <a:ea typeface="微软雅黑" pitchFamily="34" charset="-122"/>
            </a:endParaRPr>
          </a:p>
          <a:p>
            <a:pPr marL="342900" indent="-342900" algn="just">
              <a:buFont typeface="Wingdings" charset="2"/>
              <a:buChar char="Ø"/>
            </a:pPr>
            <a:r>
              <a:rPr lang="zh-CN" altLang="en-US" sz="2400" dirty="0">
                <a:latin typeface="+mn-ea"/>
              </a:rPr>
              <a:t>自由使用权（出佃或自营）、自由买卖、馈赠</a:t>
            </a:r>
          </a:p>
          <a:p>
            <a:pPr marL="342900" indent="-342900" algn="just">
              <a:buFont typeface="Wingdings" charset="2"/>
              <a:buChar char="Ø"/>
            </a:pPr>
            <a:endParaRPr lang="en-US" altLang="zh-CN" sz="2400" dirty="0">
              <a:latin typeface="+mn-ea"/>
            </a:endParaRPr>
          </a:p>
          <a:p>
            <a:pPr marL="342900" indent="-342900" algn="just">
              <a:buFont typeface="Wingdings" charset="2"/>
              <a:buChar char="Ø"/>
            </a:pPr>
            <a:r>
              <a:rPr lang="zh-CN" altLang="en-US" sz="2400" dirty="0" smtClean="0">
                <a:latin typeface="+mn-ea"/>
              </a:rPr>
              <a:t>史料</a:t>
            </a:r>
            <a:r>
              <a:rPr lang="zh-CN" altLang="en-US" sz="2400" dirty="0">
                <a:latin typeface="+mn-ea"/>
              </a:rPr>
              <a:t>证据：</a:t>
            </a:r>
          </a:p>
          <a:p>
            <a:pPr marL="800100" lvl="1" indent="-342900" algn="just">
              <a:buFont typeface="Arial" charset="0"/>
              <a:buChar char="•"/>
            </a:pPr>
            <a:r>
              <a:rPr lang="en-US" altLang="zh-CN" sz="2400" dirty="0" smtClean="0">
                <a:latin typeface="+mn-ea"/>
              </a:rPr>
              <a:t>《</a:t>
            </a:r>
            <a:r>
              <a:rPr lang="zh-CN" altLang="en-US" sz="2400" dirty="0">
                <a:latin typeface="+mn-ea"/>
              </a:rPr>
              <a:t>史记</a:t>
            </a:r>
            <a:r>
              <a:rPr lang="en-US" altLang="zh-CN" sz="2400" dirty="0">
                <a:latin typeface="+mn-ea"/>
              </a:rPr>
              <a:t>·</a:t>
            </a:r>
            <a:r>
              <a:rPr lang="zh-CN" altLang="en-US" sz="2400" dirty="0">
                <a:latin typeface="+mn-ea"/>
              </a:rPr>
              <a:t>萧相国世家</a:t>
            </a:r>
            <a:r>
              <a:rPr lang="en-US" altLang="zh-CN" sz="2400" dirty="0">
                <a:latin typeface="+mn-ea"/>
              </a:rPr>
              <a:t>》“</a:t>
            </a:r>
            <a:r>
              <a:rPr lang="zh-CN" altLang="en-US" sz="2400" dirty="0">
                <a:latin typeface="+mn-ea"/>
              </a:rPr>
              <a:t>相国强贱买民田宅”</a:t>
            </a:r>
          </a:p>
          <a:p>
            <a:pPr marL="800100" lvl="1" indent="-342900" algn="just">
              <a:buFont typeface="Arial" charset="0"/>
              <a:buChar char="•"/>
            </a:pPr>
            <a:r>
              <a:rPr lang="en-US" altLang="zh-CN" sz="2400" dirty="0" smtClean="0">
                <a:latin typeface="+mn-ea"/>
              </a:rPr>
              <a:t>《</a:t>
            </a:r>
            <a:r>
              <a:rPr lang="zh-CN" altLang="en-US" sz="2400" dirty="0">
                <a:latin typeface="+mn-ea"/>
              </a:rPr>
              <a:t>史记</a:t>
            </a:r>
            <a:r>
              <a:rPr lang="en-US" altLang="zh-CN" sz="2400" dirty="0">
                <a:latin typeface="+mn-ea"/>
              </a:rPr>
              <a:t>·</a:t>
            </a:r>
            <a:r>
              <a:rPr lang="zh-CN" altLang="en-US" sz="2400" dirty="0">
                <a:latin typeface="+mn-ea"/>
              </a:rPr>
              <a:t>白起王翦列传</a:t>
            </a:r>
            <a:r>
              <a:rPr lang="en-US" altLang="zh-CN" sz="2400" dirty="0">
                <a:latin typeface="+mn-ea"/>
              </a:rPr>
              <a:t>》“</a:t>
            </a:r>
            <a:r>
              <a:rPr lang="zh-CN" altLang="en-US" sz="2400" dirty="0">
                <a:latin typeface="+mn-ea"/>
              </a:rPr>
              <a:t>请田宅为子孙业”</a:t>
            </a:r>
          </a:p>
          <a:p>
            <a:pPr marL="800100" lvl="1" indent="-342900" algn="just">
              <a:buFont typeface="Arial" charset="0"/>
              <a:buChar char="•"/>
            </a:pPr>
            <a:r>
              <a:rPr lang="zh-CN" altLang="en-US" sz="2400" dirty="0" smtClean="0">
                <a:latin typeface="+mn-ea"/>
              </a:rPr>
              <a:t>汉代</a:t>
            </a:r>
            <a:r>
              <a:rPr lang="zh-CN" altLang="en-US" sz="2400" dirty="0">
                <a:latin typeface="+mn-ea"/>
              </a:rPr>
              <a:t>地券：建元元年（前</a:t>
            </a:r>
            <a:r>
              <a:rPr lang="en-US" altLang="zh-CN" sz="2400" dirty="0">
                <a:latin typeface="+mn-ea"/>
              </a:rPr>
              <a:t>140</a:t>
            </a:r>
            <a:r>
              <a:rPr lang="zh-CN" altLang="en-US" sz="2400" dirty="0">
                <a:latin typeface="+mn-ea"/>
              </a:rPr>
              <a:t>年），武阳王兴圭买田铅卷；黄龙元年（前</a:t>
            </a:r>
            <a:r>
              <a:rPr lang="en-US" altLang="zh-CN" sz="2400" dirty="0">
                <a:latin typeface="+mn-ea"/>
              </a:rPr>
              <a:t>49</a:t>
            </a:r>
            <a:r>
              <a:rPr lang="zh-CN" altLang="en-US" sz="2400" dirty="0">
                <a:latin typeface="+mn-ea"/>
              </a:rPr>
              <a:t>年），诸葛敬买地券</a:t>
            </a:r>
            <a:r>
              <a:rPr lang="en-US" altLang="zh-CN" sz="2400" dirty="0">
                <a:latin typeface="+mn-ea"/>
              </a:rPr>
              <a:t>……</a:t>
            </a:r>
            <a:endParaRPr lang="zh-CN" altLang="en-US" sz="2400" dirty="0">
              <a:latin typeface="+mn-ea"/>
            </a:endParaRPr>
          </a:p>
        </p:txBody>
      </p:sp>
      <p:sp>
        <p:nvSpPr>
          <p:cNvPr id="13" name="TextBox 1"/>
          <p:cNvSpPr txBox="1"/>
          <p:nvPr/>
        </p:nvSpPr>
        <p:spPr>
          <a:xfrm>
            <a:off x="2761344" y="116632"/>
            <a:ext cx="3693319" cy="707886"/>
          </a:xfrm>
          <a:prstGeom prst="rect">
            <a:avLst/>
          </a:prstGeom>
          <a:noFill/>
        </p:spPr>
        <p:txBody>
          <a:bodyPr wrap="none" lIns="0" tIns="0" rIns="0" rtlCol="0">
            <a:spAutoFit/>
          </a:bodyPr>
          <a:lstStyle/>
          <a:p>
            <a:endParaRPr lang="zh-CN" altLang="en-US" sz="1100" b="1" dirty="0">
              <a:solidFill>
                <a:srgbClr val="000000"/>
              </a:solidFill>
              <a:latin typeface="隶书"/>
              <a:ea typeface="隶书"/>
            </a:endParaRPr>
          </a:p>
          <a:p>
            <a:r>
              <a:rPr lang="zh-CN" altLang="en-US" sz="3200" b="1" dirty="0">
                <a:solidFill>
                  <a:srgbClr val="000000"/>
                </a:solidFill>
                <a:latin typeface="+mj-ea"/>
                <a:ea typeface="+mj-ea"/>
              </a:rPr>
              <a:t>土地私有权是否</a:t>
            </a:r>
            <a:r>
              <a:rPr lang="zh-CN" altLang="en-US" sz="3200" b="1" dirty="0" smtClean="0">
                <a:solidFill>
                  <a:srgbClr val="000000"/>
                </a:solidFill>
                <a:latin typeface="+mj-ea"/>
                <a:ea typeface="+mj-ea"/>
              </a:rPr>
              <a:t>存在</a:t>
            </a:r>
            <a:endParaRPr lang="zh-CN" altLang="en-US" sz="3200" b="1" dirty="0">
              <a:solidFill>
                <a:srgbClr val="000000"/>
              </a:solidFill>
              <a:latin typeface="+mj-ea"/>
              <a:ea typeface="+mj-ea"/>
            </a:endParaRPr>
          </a:p>
        </p:txBody>
      </p:sp>
    </p:spTree>
    <p:extLst>
      <p:ext uri="{BB962C8B-B14F-4D97-AF65-F5344CB8AC3E}">
        <p14:creationId xmlns:p14="http://schemas.microsoft.com/office/powerpoint/2010/main" val="1295724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548680"/>
            <a:ext cx="5464742" cy="529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8984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899591" y="1916832"/>
            <a:ext cx="7416824" cy="2877711"/>
          </a:xfrm>
          <a:prstGeom prst="rect">
            <a:avLst/>
          </a:prstGeom>
          <a:noFill/>
        </p:spPr>
        <p:txBody>
          <a:bodyPr wrap="square" lIns="0" tIns="0" rIns="0" rtlCol="0">
            <a:spAutoFit/>
          </a:bodyPr>
          <a:lstStyle/>
          <a:p>
            <a:pPr algn="just"/>
            <a:endParaRPr lang="zh-CN" altLang="en-US" sz="2400" dirty="0">
              <a:latin typeface="微软雅黑" pitchFamily="34" charset="-122"/>
              <a:ea typeface="微软雅黑" pitchFamily="34" charset="-122"/>
            </a:endParaRPr>
          </a:p>
          <a:p>
            <a:pPr marL="342900" indent="-342900" algn="just">
              <a:lnSpc>
                <a:spcPts val="3180"/>
              </a:lnSpc>
              <a:buFont typeface="Wingdings" charset="2"/>
              <a:buChar char="u"/>
            </a:pPr>
            <a:r>
              <a:rPr lang="zh-CN" altLang="en-US" sz="2400" dirty="0">
                <a:solidFill>
                  <a:srgbClr val="C00000"/>
                </a:solidFill>
                <a:latin typeface="+mn-ea"/>
              </a:rPr>
              <a:t>土地私有</a:t>
            </a:r>
            <a:r>
              <a:rPr lang="zh-CN" altLang="en-US" sz="2400" dirty="0">
                <a:latin typeface="+mn-ea"/>
              </a:rPr>
              <a:t>就意味着土地可以</a:t>
            </a:r>
            <a:r>
              <a:rPr lang="zh-CN" altLang="en-US" sz="2400" dirty="0">
                <a:solidFill>
                  <a:srgbClr val="C00000"/>
                </a:solidFill>
                <a:latin typeface="+mn-ea"/>
              </a:rPr>
              <a:t>自由转让</a:t>
            </a:r>
            <a:r>
              <a:rPr lang="zh-CN" altLang="en-US" sz="2400" dirty="0">
                <a:latin typeface="+mn-ea"/>
              </a:rPr>
              <a:t>，这种转让不管是通过什么形式，其基本趋势总是由小的土地所有者转入大土地所有者手中，也就是由大土地所有者不断兼并小土地所有者，</a:t>
            </a:r>
            <a:r>
              <a:rPr lang="zh-CN" altLang="en-US" sz="2400" dirty="0">
                <a:solidFill>
                  <a:srgbClr val="C00000"/>
                </a:solidFill>
                <a:latin typeface="+mn-ea"/>
              </a:rPr>
              <a:t>兼并</a:t>
            </a:r>
            <a:r>
              <a:rPr lang="zh-CN" altLang="en-US" sz="2400" dirty="0">
                <a:latin typeface="+mn-ea"/>
              </a:rPr>
              <a:t>的结果必然使</a:t>
            </a:r>
            <a:r>
              <a:rPr lang="zh-CN" altLang="en-US" sz="2400" dirty="0">
                <a:solidFill>
                  <a:srgbClr val="C00000"/>
                </a:solidFill>
                <a:latin typeface="+mn-ea"/>
              </a:rPr>
              <a:t>土地日益集中</a:t>
            </a:r>
            <a:r>
              <a:rPr lang="zh-CN" altLang="en-US" sz="2400" dirty="0">
                <a:latin typeface="+mn-ea"/>
              </a:rPr>
              <a:t>，形成“富者田连阡陌，贫者无立锥之地”的局面</a:t>
            </a:r>
            <a:r>
              <a:rPr lang="zh-CN" altLang="en-US" sz="2400" dirty="0" smtClean="0">
                <a:latin typeface="+mn-ea"/>
              </a:rPr>
              <a:t>。</a:t>
            </a:r>
            <a:endParaRPr lang="en-US" altLang="zh-CN" sz="2400" dirty="0" smtClean="0">
              <a:latin typeface="+mn-ea"/>
            </a:endParaRPr>
          </a:p>
          <a:p>
            <a:pPr algn="r">
              <a:lnSpc>
                <a:spcPts val="3180"/>
              </a:lnSpc>
            </a:pPr>
            <a:r>
              <a:rPr lang="en-US" altLang="zh-CN" sz="2400" dirty="0" smtClean="0">
                <a:latin typeface="+mn-ea"/>
              </a:rPr>
              <a:t>——</a:t>
            </a:r>
            <a:r>
              <a:rPr lang="zh-CN" altLang="en-US" sz="2400" dirty="0">
                <a:latin typeface="+mn-ea"/>
              </a:rPr>
              <a:t>赵靖</a:t>
            </a:r>
          </a:p>
        </p:txBody>
      </p:sp>
      <p:sp>
        <p:nvSpPr>
          <p:cNvPr id="13" name="TextBox 1"/>
          <p:cNvSpPr txBox="1"/>
          <p:nvPr/>
        </p:nvSpPr>
        <p:spPr>
          <a:xfrm>
            <a:off x="2068847" y="188640"/>
            <a:ext cx="5078313" cy="600164"/>
          </a:xfrm>
          <a:prstGeom prst="rect">
            <a:avLst/>
          </a:prstGeom>
          <a:noFill/>
        </p:spPr>
        <p:txBody>
          <a:bodyPr wrap="none" lIns="0" tIns="0" rIns="0" rtlCol="0">
            <a:spAutoFit/>
          </a:bodyPr>
          <a:lstStyle/>
          <a:p>
            <a:r>
              <a:rPr lang="zh-CN" altLang="en-US" sz="3600" smtClean="0">
                <a:solidFill>
                  <a:srgbClr val="000000"/>
                </a:solidFill>
                <a:latin typeface="+mj-ea"/>
                <a:ea typeface="+mj-ea"/>
              </a:rPr>
              <a:t>二</a:t>
            </a:r>
            <a:r>
              <a:rPr lang="zh-CN" altLang="en-US" sz="3600" dirty="0">
                <a:solidFill>
                  <a:srgbClr val="000000"/>
                </a:solidFill>
                <a:latin typeface="+mj-ea"/>
                <a:ea typeface="+mj-ea"/>
              </a:rPr>
              <a:t>、均田制与两税法</a:t>
            </a:r>
            <a:r>
              <a:rPr lang="zh-CN" altLang="en-US" sz="3600" dirty="0" smtClean="0">
                <a:solidFill>
                  <a:srgbClr val="000000"/>
                </a:solidFill>
                <a:latin typeface="+mj-ea"/>
                <a:ea typeface="+mj-ea"/>
              </a:rPr>
              <a:t>改革</a:t>
            </a:r>
            <a:endParaRPr lang="zh-CN" altLang="en-US" sz="3600" dirty="0">
              <a:solidFill>
                <a:srgbClr val="000000"/>
              </a:solidFill>
              <a:latin typeface="+mj-ea"/>
              <a:ea typeface="+mj-ea"/>
            </a:endParaRPr>
          </a:p>
        </p:txBody>
      </p:sp>
    </p:spTree>
    <p:extLst>
      <p:ext uri="{BB962C8B-B14F-4D97-AF65-F5344CB8AC3E}">
        <p14:creationId xmlns:p14="http://schemas.microsoft.com/office/powerpoint/2010/main" val="224144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83768" y="188640"/>
            <a:ext cx="4320480" cy="584775"/>
          </a:xfrm>
          <a:prstGeom prst="rect">
            <a:avLst/>
          </a:prstGeom>
          <a:noFill/>
        </p:spPr>
        <p:txBody>
          <a:bodyPr wrap="square" rtlCol="0">
            <a:spAutoFit/>
          </a:bodyPr>
          <a:lstStyle/>
          <a:p>
            <a:r>
              <a:rPr lang="zh-CN" altLang="en-US" sz="3200" b="1" dirty="0">
                <a:latin typeface="+mj-ea"/>
                <a:ea typeface="+mj-ea"/>
              </a:rPr>
              <a:t>土地</a:t>
            </a:r>
            <a:r>
              <a:rPr lang="zh-CN" altLang="en-US" sz="3200" b="1" dirty="0" smtClean="0">
                <a:latin typeface="+mj-ea"/>
                <a:ea typeface="+mj-ea"/>
              </a:rPr>
              <a:t>兼并</a:t>
            </a:r>
            <a:r>
              <a:rPr lang="zh-CN" altLang="en-US" sz="3200" b="1" smtClean="0">
                <a:latin typeface="+mj-ea"/>
                <a:ea typeface="+mj-ea"/>
              </a:rPr>
              <a:t>问题及其危害</a:t>
            </a:r>
            <a:endParaRPr lang="zh-CN" altLang="en-US" sz="3200" b="1" dirty="0">
              <a:latin typeface="+mj-ea"/>
              <a:ea typeface="+mj-ea"/>
            </a:endParaRPr>
          </a:p>
        </p:txBody>
      </p:sp>
      <p:graphicFrame>
        <p:nvGraphicFramePr>
          <p:cNvPr id="3" name="图表 2"/>
          <p:cNvGraphicFramePr/>
          <p:nvPr>
            <p:extLst>
              <p:ext uri="{D42A27DB-BD31-4B8C-83A1-F6EECF244321}">
                <p14:modId xmlns:p14="http://schemas.microsoft.com/office/powerpoint/2010/main" val="603031699"/>
              </p:ext>
            </p:extLst>
          </p:nvPr>
        </p:nvGraphicFramePr>
        <p:xfrm>
          <a:off x="471044" y="1620351"/>
          <a:ext cx="777336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5955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971600" y="1124744"/>
            <a:ext cx="7488832" cy="3370153"/>
          </a:xfrm>
          <a:prstGeom prst="rect">
            <a:avLst/>
          </a:prstGeom>
          <a:noFill/>
        </p:spPr>
        <p:txBody>
          <a:bodyPr wrap="square" lIns="0" tIns="0" rIns="0" rtlCol="0">
            <a:spAutoFit/>
          </a:bodyPr>
          <a:lstStyle/>
          <a:p>
            <a:pPr algn="just"/>
            <a:endParaRPr lang="zh-CN" altLang="en-US" sz="2400" dirty="0">
              <a:latin typeface="微软雅黑" pitchFamily="34" charset="-122"/>
              <a:ea typeface="微软雅黑" pitchFamily="34" charset="-122"/>
            </a:endParaRPr>
          </a:p>
          <a:p>
            <a:pPr algn="just"/>
            <a:endParaRPr lang="zh-CN" altLang="en-US" sz="2400" dirty="0">
              <a:latin typeface="微软雅黑" pitchFamily="34" charset="-122"/>
              <a:ea typeface="微软雅黑" pitchFamily="34" charset="-122"/>
            </a:endParaRPr>
          </a:p>
          <a:p>
            <a:pPr marL="342900" indent="-342900" algn="just">
              <a:buFont typeface="Wingdings" charset="2"/>
              <a:buChar char="Ø"/>
            </a:pPr>
            <a:r>
              <a:rPr lang="zh-CN" altLang="en-US" sz="2400" b="1" dirty="0">
                <a:latin typeface="+mn-ea"/>
              </a:rPr>
              <a:t>晁错</a:t>
            </a:r>
            <a:r>
              <a:rPr lang="zh-CN" altLang="en-US" sz="2400" dirty="0">
                <a:latin typeface="+mn-ea"/>
              </a:rPr>
              <a:t>首先看到土地兼并</a:t>
            </a:r>
            <a:r>
              <a:rPr lang="zh-CN" altLang="en-US" sz="2400" dirty="0" smtClean="0">
                <a:latin typeface="+mn-ea"/>
              </a:rPr>
              <a:t>问题</a:t>
            </a:r>
            <a:r>
              <a:rPr lang="en-US" altLang="zh-CN" sz="2400" dirty="0" smtClean="0">
                <a:latin typeface="+mn-ea"/>
              </a:rPr>
              <a:t>——</a:t>
            </a:r>
            <a:r>
              <a:rPr lang="zh-CN" altLang="en-US" sz="2400" dirty="0">
                <a:latin typeface="+mn-ea"/>
              </a:rPr>
              <a:t>商人利用农民的困难，以高利贷掠夺农民，兼并农民土地，使农民“卖田宅，鬻子孙以偿债”</a:t>
            </a:r>
            <a:r>
              <a:rPr lang="zh-CN" altLang="en-US" sz="2400" dirty="0" smtClean="0">
                <a:latin typeface="+mn-ea"/>
              </a:rPr>
              <a:t>。其指出</a:t>
            </a:r>
            <a:r>
              <a:rPr lang="zh-CN" altLang="en-US" sz="2400" dirty="0">
                <a:latin typeface="+mn-ea"/>
              </a:rPr>
              <a:t>了问题，但没有提出解决土地兼并问题的方案</a:t>
            </a:r>
            <a:r>
              <a:rPr lang="zh-CN" altLang="en-US" sz="2400" dirty="0" smtClean="0">
                <a:latin typeface="+mn-ea"/>
              </a:rPr>
              <a:t>。</a:t>
            </a:r>
            <a:endParaRPr lang="zh-CN" altLang="en-US" sz="2400" dirty="0">
              <a:latin typeface="+mn-ea"/>
            </a:endParaRPr>
          </a:p>
          <a:p>
            <a:pPr marL="342900" indent="-342900" algn="just">
              <a:buFont typeface="Wingdings" charset="2"/>
              <a:buChar char="Ø"/>
            </a:pPr>
            <a:endParaRPr lang="en-US" altLang="zh-CN" sz="2400" dirty="0" smtClean="0">
              <a:latin typeface="+mn-ea"/>
            </a:endParaRPr>
          </a:p>
          <a:p>
            <a:pPr marL="342900" indent="-342900" algn="just">
              <a:buFont typeface="Wingdings" charset="2"/>
              <a:buChar char="Ø"/>
            </a:pPr>
            <a:r>
              <a:rPr lang="zh-CN" altLang="en-US" sz="2400" b="1" dirty="0" smtClean="0">
                <a:latin typeface="+mn-ea"/>
              </a:rPr>
              <a:t>董</a:t>
            </a:r>
            <a:r>
              <a:rPr lang="zh-CN" altLang="en-US" sz="2400" b="1" dirty="0">
                <a:latin typeface="+mn-ea"/>
              </a:rPr>
              <a:t>仲舒</a:t>
            </a:r>
            <a:r>
              <a:rPr lang="zh-CN" altLang="en-US" sz="2400" dirty="0">
                <a:latin typeface="+mn-ea"/>
              </a:rPr>
              <a:t>是历史上</a:t>
            </a:r>
            <a:r>
              <a:rPr lang="zh-CN" altLang="en-US" sz="2400" dirty="0">
                <a:solidFill>
                  <a:srgbClr val="C00000"/>
                </a:solidFill>
                <a:latin typeface="+mn-ea"/>
              </a:rPr>
              <a:t>第一位对土体兼并的性质、状况、后果以及对策等进行了全面分析、论述的学者</a:t>
            </a:r>
            <a:r>
              <a:rPr lang="zh-CN" altLang="en-US" sz="2400" dirty="0">
                <a:latin typeface="+mn-ea"/>
              </a:rPr>
              <a:t>。</a:t>
            </a:r>
          </a:p>
        </p:txBody>
      </p:sp>
      <p:sp>
        <p:nvSpPr>
          <p:cNvPr id="3" name="文本框 2"/>
          <p:cNvSpPr txBox="1"/>
          <p:nvPr/>
        </p:nvSpPr>
        <p:spPr>
          <a:xfrm>
            <a:off x="2483768" y="188640"/>
            <a:ext cx="4320480" cy="584775"/>
          </a:xfrm>
          <a:prstGeom prst="rect">
            <a:avLst/>
          </a:prstGeom>
          <a:noFill/>
        </p:spPr>
        <p:txBody>
          <a:bodyPr wrap="square" rtlCol="0">
            <a:spAutoFit/>
          </a:bodyPr>
          <a:lstStyle/>
          <a:p>
            <a:r>
              <a:rPr lang="zh-CN" altLang="en-US" sz="3200" b="1" dirty="0">
                <a:latin typeface="+mj-ea"/>
                <a:ea typeface="+mj-ea"/>
              </a:rPr>
              <a:t>土地</a:t>
            </a:r>
            <a:r>
              <a:rPr lang="zh-CN" altLang="en-US" sz="3200" b="1" dirty="0" smtClean="0">
                <a:latin typeface="+mj-ea"/>
                <a:ea typeface="+mj-ea"/>
              </a:rPr>
              <a:t>兼并</a:t>
            </a:r>
            <a:r>
              <a:rPr lang="zh-CN" altLang="en-US" sz="3200" b="1" smtClean="0">
                <a:latin typeface="+mj-ea"/>
                <a:ea typeface="+mj-ea"/>
              </a:rPr>
              <a:t>问题及其危害</a:t>
            </a:r>
            <a:endParaRPr lang="zh-CN" altLang="en-US" sz="3200" b="1" dirty="0">
              <a:latin typeface="+mj-ea"/>
              <a:ea typeface="+mj-ea"/>
            </a:endParaRPr>
          </a:p>
        </p:txBody>
      </p:sp>
    </p:spTree>
    <p:extLst>
      <p:ext uri="{BB962C8B-B14F-4D97-AF65-F5344CB8AC3E}">
        <p14:creationId xmlns:p14="http://schemas.microsoft.com/office/powerpoint/2010/main" val="4200213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
          <p:cNvSpPr txBox="1"/>
          <p:nvPr/>
        </p:nvSpPr>
        <p:spPr>
          <a:xfrm>
            <a:off x="2350976" y="116632"/>
            <a:ext cx="4514056" cy="707886"/>
          </a:xfrm>
          <a:prstGeom prst="rect">
            <a:avLst/>
          </a:prstGeom>
          <a:noFill/>
        </p:spPr>
        <p:txBody>
          <a:bodyPr wrap="none" lIns="0" tIns="0" rIns="0" rtlCol="0">
            <a:spAutoFit/>
          </a:bodyPr>
          <a:lstStyle/>
          <a:p>
            <a:endParaRPr lang="zh-CN" altLang="en-US" sz="1100" b="1" dirty="0">
              <a:solidFill>
                <a:srgbClr val="000000"/>
              </a:solidFill>
              <a:latin typeface="隶书"/>
              <a:ea typeface="隶书"/>
            </a:endParaRPr>
          </a:p>
          <a:p>
            <a:r>
              <a:rPr lang="zh-CN" altLang="en-US" sz="3200" b="1" dirty="0">
                <a:solidFill>
                  <a:srgbClr val="000000"/>
                </a:solidFill>
                <a:latin typeface="+mj-ea"/>
                <a:ea typeface="+mj-ea"/>
              </a:rPr>
              <a:t>土地制度</a:t>
            </a:r>
            <a:r>
              <a:rPr lang="zh-CN" altLang="en-US" sz="3200" b="1" dirty="0" smtClean="0">
                <a:solidFill>
                  <a:srgbClr val="000000"/>
                </a:solidFill>
                <a:latin typeface="+mj-ea"/>
                <a:ea typeface="+mj-ea"/>
              </a:rPr>
              <a:t>的几种基本</a:t>
            </a:r>
            <a:r>
              <a:rPr lang="zh-CN" altLang="en-US" sz="3200" b="1" dirty="0">
                <a:solidFill>
                  <a:srgbClr val="000000"/>
                </a:solidFill>
                <a:latin typeface="+mj-ea"/>
                <a:ea typeface="+mj-ea"/>
              </a:rPr>
              <a:t>方案</a:t>
            </a:r>
          </a:p>
        </p:txBody>
      </p:sp>
      <p:graphicFrame>
        <p:nvGraphicFramePr>
          <p:cNvPr id="2" name="图表 1"/>
          <p:cNvGraphicFramePr/>
          <p:nvPr>
            <p:extLst>
              <p:ext uri="{D42A27DB-BD31-4B8C-83A1-F6EECF244321}">
                <p14:modId xmlns:p14="http://schemas.microsoft.com/office/powerpoint/2010/main" val="92608731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473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043608" y="1844824"/>
            <a:ext cx="7416824" cy="3000821"/>
          </a:xfrm>
          <a:prstGeom prst="rect">
            <a:avLst/>
          </a:prstGeom>
          <a:noFill/>
        </p:spPr>
        <p:txBody>
          <a:bodyPr wrap="square" lIns="0" tIns="0" rIns="0" rtlCol="0">
            <a:spAutoFit/>
          </a:bodyPr>
          <a:lstStyle/>
          <a:p>
            <a:pPr marL="342900" indent="-342900" algn="just">
              <a:buFont typeface="Wingdings" charset="2"/>
              <a:buChar char="Ø"/>
            </a:pPr>
            <a:endParaRPr lang="zh-CN" altLang="en-US" sz="2400" dirty="0">
              <a:latin typeface="+mn-ea"/>
            </a:endParaRPr>
          </a:p>
          <a:p>
            <a:pPr marL="342900" indent="-342900" algn="just">
              <a:buFont typeface="Wingdings" charset="2"/>
              <a:buChar char="Ø"/>
            </a:pPr>
            <a:r>
              <a:rPr lang="en-US" altLang="zh-CN" sz="2400" dirty="0">
                <a:latin typeface="+mn-ea"/>
              </a:rPr>
              <a:t>《</a:t>
            </a:r>
            <a:r>
              <a:rPr lang="zh-CN" altLang="en-US" sz="2400" dirty="0">
                <a:latin typeface="+mn-ea"/>
              </a:rPr>
              <a:t>周易</a:t>
            </a:r>
            <a:r>
              <a:rPr lang="en-US" altLang="zh-CN" sz="2400" dirty="0">
                <a:latin typeface="+mn-ea"/>
              </a:rPr>
              <a:t>·</a:t>
            </a:r>
            <a:r>
              <a:rPr lang="zh-CN" altLang="en-US" sz="2400" dirty="0">
                <a:latin typeface="+mn-ea"/>
              </a:rPr>
              <a:t>井卦</a:t>
            </a:r>
            <a:r>
              <a:rPr lang="en-US" altLang="zh-CN" sz="2400" dirty="0">
                <a:latin typeface="+mn-ea"/>
              </a:rPr>
              <a:t>》</a:t>
            </a:r>
            <a:r>
              <a:rPr lang="zh-CN" altLang="en-US" sz="2400" dirty="0">
                <a:latin typeface="+mn-ea"/>
              </a:rPr>
              <a:t>：“改邑不改井”。</a:t>
            </a:r>
          </a:p>
          <a:p>
            <a:pPr marL="342900" indent="-342900" algn="just">
              <a:buFont typeface="Wingdings" charset="2"/>
              <a:buChar char="Ø"/>
            </a:pPr>
            <a:endParaRPr lang="en-US" altLang="zh-CN" sz="2400" dirty="0" smtClean="0">
              <a:latin typeface="+mn-ea"/>
            </a:endParaRPr>
          </a:p>
          <a:p>
            <a:pPr marL="342900" indent="-342900" algn="just">
              <a:buFont typeface="Wingdings" charset="2"/>
              <a:buChar char="Ø"/>
            </a:pPr>
            <a:r>
              <a:rPr lang="en-US" altLang="zh-CN" sz="2400" dirty="0" smtClean="0">
                <a:latin typeface="+mn-ea"/>
              </a:rPr>
              <a:t>《</a:t>
            </a:r>
            <a:r>
              <a:rPr lang="zh-CN" altLang="en-US" sz="2400" dirty="0">
                <a:latin typeface="+mn-ea"/>
              </a:rPr>
              <a:t>周礼</a:t>
            </a:r>
            <a:r>
              <a:rPr lang="en-US" altLang="zh-CN" sz="2400" dirty="0">
                <a:latin typeface="+mn-ea"/>
              </a:rPr>
              <a:t>·</a:t>
            </a:r>
            <a:r>
              <a:rPr lang="zh-CN" altLang="en-US" sz="2400" dirty="0">
                <a:latin typeface="+mn-ea"/>
              </a:rPr>
              <a:t>小司徒</a:t>
            </a:r>
            <a:r>
              <a:rPr lang="en-US" altLang="zh-CN" sz="2400" dirty="0">
                <a:latin typeface="+mn-ea"/>
              </a:rPr>
              <a:t>》</a:t>
            </a:r>
            <a:r>
              <a:rPr lang="zh-CN" altLang="en-US" sz="2400" dirty="0">
                <a:latin typeface="+mn-ea"/>
              </a:rPr>
              <a:t>：“四井为邑”</a:t>
            </a:r>
            <a:r>
              <a:rPr lang="zh-CN" altLang="en-US" sz="2400" dirty="0" smtClean="0">
                <a:latin typeface="+mn-ea"/>
              </a:rPr>
              <a:t>。</a:t>
            </a:r>
            <a:r>
              <a:rPr lang="en-US" altLang="zh-CN" sz="2400" dirty="0" smtClean="0">
                <a:latin typeface="+mn-ea"/>
              </a:rPr>
              <a:t>(</a:t>
            </a:r>
            <a:r>
              <a:rPr lang="zh-CN" altLang="en-US" sz="2400" dirty="0">
                <a:latin typeface="+mn-ea"/>
              </a:rPr>
              <a:t>九夫为井，四井为邑，四邑为丘，四丘为甸，四甸为县，四县为都</a:t>
            </a:r>
            <a:r>
              <a:rPr lang="en-US" altLang="zh-CN" sz="2400" dirty="0">
                <a:latin typeface="+mn-ea"/>
              </a:rPr>
              <a:t>)</a:t>
            </a:r>
          </a:p>
          <a:p>
            <a:pPr marL="342900" indent="-342900" algn="just">
              <a:buFont typeface="Wingdings" charset="2"/>
              <a:buChar char="Ø"/>
            </a:pPr>
            <a:endParaRPr lang="en-US" altLang="zh-CN" sz="2400" dirty="0">
              <a:latin typeface="+mn-ea"/>
            </a:endParaRPr>
          </a:p>
          <a:p>
            <a:pPr marL="342900" indent="-342900" algn="just">
              <a:buFont typeface="Wingdings" charset="2"/>
              <a:buChar char="Ø"/>
            </a:pPr>
            <a:r>
              <a:rPr lang="en-US" altLang="zh-CN" sz="2400" dirty="0" smtClean="0">
                <a:latin typeface="+mn-ea"/>
              </a:rPr>
              <a:t>《</a:t>
            </a:r>
            <a:r>
              <a:rPr lang="zh-CN" altLang="en-US" sz="2400" dirty="0">
                <a:latin typeface="+mn-ea"/>
              </a:rPr>
              <a:t>荀子</a:t>
            </a:r>
            <a:r>
              <a:rPr lang="en-US" altLang="zh-CN" sz="2400" dirty="0" smtClean="0">
                <a:latin typeface="+mn-ea"/>
              </a:rPr>
              <a:t>》</a:t>
            </a:r>
            <a:r>
              <a:rPr lang="zh-CN" altLang="en-US" sz="2400" dirty="0" smtClean="0">
                <a:latin typeface="+mn-ea"/>
              </a:rPr>
              <a:t>：</a:t>
            </a:r>
            <a:r>
              <a:rPr lang="en-US" altLang="zh-CN" sz="2400" dirty="0" smtClean="0">
                <a:latin typeface="+mn-ea"/>
              </a:rPr>
              <a:t>“</a:t>
            </a:r>
            <a:r>
              <a:rPr lang="zh-CN" altLang="en-US" sz="2400" dirty="0">
                <a:latin typeface="+mn-ea"/>
              </a:rPr>
              <a:t>井井兮有其理也。”</a:t>
            </a:r>
          </a:p>
          <a:p>
            <a:pPr marL="457200" indent="-457200" algn="just">
              <a:buFont typeface="Wingdings" charset="2"/>
              <a:buChar char="Ø"/>
            </a:pPr>
            <a:endParaRPr lang="zh-CN" altLang="en-US" sz="2400" dirty="0">
              <a:latin typeface="+mn-ea"/>
            </a:endParaRPr>
          </a:p>
        </p:txBody>
      </p:sp>
      <p:sp>
        <p:nvSpPr>
          <p:cNvPr id="13" name="TextBox 1"/>
          <p:cNvSpPr txBox="1"/>
          <p:nvPr/>
        </p:nvSpPr>
        <p:spPr>
          <a:xfrm>
            <a:off x="3203848" y="116632"/>
            <a:ext cx="2462213" cy="707886"/>
          </a:xfrm>
          <a:prstGeom prst="rect">
            <a:avLst/>
          </a:prstGeom>
          <a:noFill/>
        </p:spPr>
        <p:txBody>
          <a:bodyPr wrap="none" lIns="0" tIns="0" rIns="0" rtlCol="0">
            <a:spAutoFit/>
          </a:bodyPr>
          <a:lstStyle/>
          <a:p>
            <a:endParaRPr lang="zh-CN" altLang="en-US" sz="1100" b="1" dirty="0">
              <a:solidFill>
                <a:srgbClr val="000000"/>
              </a:solidFill>
              <a:latin typeface="隶书"/>
              <a:ea typeface="隶书"/>
            </a:endParaRPr>
          </a:p>
          <a:p>
            <a:r>
              <a:rPr lang="zh-CN" altLang="en-US" sz="3200" b="1" dirty="0">
                <a:solidFill>
                  <a:srgbClr val="000000"/>
                </a:solidFill>
                <a:latin typeface="+mj-ea"/>
                <a:ea typeface="+mj-ea"/>
              </a:rPr>
              <a:t>（一）</a:t>
            </a:r>
            <a:r>
              <a:rPr lang="zh-CN" altLang="en-US" sz="3200" b="1" dirty="0" smtClean="0">
                <a:solidFill>
                  <a:srgbClr val="000000"/>
                </a:solidFill>
                <a:latin typeface="+mj-ea"/>
                <a:ea typeface="+mj-ea"/>
              </a:rPr>
              <a:t>井田制</a:t>
            </a:r>
            <a:endParaRPr lang="zh-CN" altLang="en-US" sz="3200" b="1" dirty="0">
              <a:solidFill>
                <a:srgbClr val="000000"/>
              </a:solidFill>
              <a:latin typeface="+mj-ea"/>
              <a:ea typeface="+mj-ea"/>
            </a:endParaRPr>
          </a:p>
        </p:txBody>
      </p:sp>
    </p:spTree>
    <p:extLst>
      <p:ext uri="{BB962C8B-B14F-4D97-AF65-F5344CB8AC3E}">
        <p14:creationId xmlns:p14="http://schemas.microsoft.com/office/powerpoint/2010/main" val="2416433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
          <p:cNvSpPr txBox="1"/>
          <p:nvPr/>
        </p:nvSpPr>
        <p:spPr>
          <a:xfrm>
            <a:off x="3203848" y="116632"/>
            <a:ext cx="2462213" cy="707886"/>
          </a:xfrm>
          <a:prstGeom prst="rect">
            <a:avLst/>
          </a:prstGeom>
          <a:noFill/>
        </p:spPr>
        <p:txBody>
          <a:bodyPr wrap="none" lIns="0" tIns="0" rIns="0" rtlCol="0">
            <a:spAutoFit/>
          </a:bodyPr>
          <a:lstStyle/>
          <a:p>
            <a:endParaRPr lang="zh-CN" altLang="en-US" sz="1100" b="1" dirty="0">
              <a:solidFill>
                <a:srgbClr val="000000"/>
              </a:solidFill>
              <a:latin typeface="隶书"/>
              <a:ea typeface="隶书"/>
            </a:endParaRPr>
          </a:p>
          <a:p>
            <a:r>
              <a:rPr lang="zh-CN" altLang="en-US" sz="3200" b="1" dirty="0">
                <a:solidFill>
                  <a:srgbClr val="000000"/>
                </a:solidFill>
                <a:latin typeface="+mj-ea"/>
                <a:ea typeface="+mj-ea"/>
              </a:rPr>
              <a:t>（一）</a:t>
            </a:r>
            <a:r>
              <a:rPr lang="zh-CN" altLang="en-US" sz="3200" b="1" dirty="0" smtClean="0">
                <a:solidFill>
                  <a:srgbClr val="000000"/>
                </a:solidFill>
                <a:latin typeface="+mj-ea"/>
                <a:ea typeface="+mj-ea"/>
              </a:rPr>
              <a:t>井田制</a:t>
            </a:r>
            <a:endParaRPr lang="zh-CN" altLang="en-US" sz="3200" b="1" dirty="0">
              <a:solidFill>
                <a:srgbClr val="000000"/>
              </a:solidFill>
              <a:latin typeface="+mj-ea"/>
              <a:ea typeface="+mj-ea"/>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412776"/>
            <a:ext cx="4560507"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5076056" y="2080299"/>
            <a:ext cx="3456384" cy="2985433"/>
          </a:xfrm>
          <a:prstGeom prst="rect">
            <a:avLst/>
          </a:prstGeom>
        </p:spPr>
        <p:txBody>
          <a:bodyPr wrap="square">
            <a:spAutoFit/>
          </a:bodyPr>
          <a:lstStyle/>
          <a:p>
            <a:pPr marL="342900" indent="-342900" algn="just">
              <a:buFont typeface="Wingdings" charset="2"/>
              <a:buChar char="u"/>
            </a:pPr>
            <a:r>
              <a:rPr lang="zh-CN" altLang="en-US" sz="2400" b="1" dirty="0">
                <a:solidFill>
                  <a:srgbClr val="0070C0"/>
                </a:solidFill>
                <a:latin typeface="+mn-ea"/>
              </a:rPr>
              <a:t>孟子方案</a:t>
            </a:r>
            <a:r>
              <a:rPr lang="zh-CN" altLang="en-US" sz="2400" b="1" dirty="0" smtClean="0">
                <a:solidFill>
                  <a:srgbClr val="0070C0"/>
                </a:solidFill>
                <a:latin typeface="+mn-ea"/>
              </a:rPr>
              <a:t>：</a:t>
            </a:r>
            <a:endParaRPr lang="en-US" altLang="zh-CN" sz="2400" b="1" dirty="0" smtClean="0">
              <a:solidFill>
                <a:srgbClr val="0070C0"/>
              </a:solidFill>
              <a:latin typeface="+mn-ea"/>
            </a:endParaRPr>
          </a:p>
          <a:p>
            <a:pPr marL="342900" indent="-342900" algn="just">
              <a:buFont typeface="Wingdings" charset="2"/>
              <a:buChar char="u"/>
            </a:pPr>
            <a:endParaRPr lang="zh-CN" altLang="en-US" sz="2400" b="1" dirty="0">
              <a:solidFill>
                <a:srgbClr val="0070C0"/>
              </a:solidFill>
              <a:latin typeface="+mn-ea"/>
            </a:endParaRPr>
          </a:p>
          <a:p>
            <a:pPr algn="just"/>
            <a:r>
              <a:rPr lang="zh-CN" altLang="en-US" sz="2000" dirty="0">
                <a:solidFill>
                  <a:srgbClr val="0070C0"/>
                </a:solidFill>
                <a:latin typeface="+mn-ea"/>
              </a:rPr>
              <a:t>以国有土地授田于农民</a:t>
            </a:r>
            <a:r>
              <a:rPr lang="zh-CN" altLang="en-US" sz="2000" dirty="0" smtClean="0">
                <a:solidFill>
                  <a:srgbClr val="0070C0"/>
                </a:solidFill>
                <a:latin typeface="+mn-ea"/>
              </a:rPr>
              <a:t>，授田</a:t>
            </a:r>
            <a:r>
              <a:rPr lang="zh-CN" altLang="en-US" sz="2000" dirty="0">
                <a:solidFill>
                  <a:srgbClr val="0070C0"/>
                </a:solidFill>
                <a:latin typeface="+mn-ea"/>
              </a:rPr>
              <a:t>以井为单位，</a:t>
            </a:r>
            <a:r>
              <a:rPr lang="zh-CN" altLang="en-US" sz="2000" dirty="0" smtClean="0">
                <a:solidFill>
                  <a:srgbClr val="0070C0"/>
                </a:solidFill>
                <a:latin typeface="+mn-ea"/>
              </a:rPr>
              <a:t>每井</a:t>
            </a:r>
            <a:r>
              <a:rPr lang="en-US" altLang="zh-CN" sz="2000" dirty="0" smtClean="0">
                <a:solidFill>
                  <a:srgbClr val="0070C0"/>
                </a:solidFill>
                <a:latin typeface="+mn-ea"/>
              </a:rPr>
              <a:t>900</a:t>
            </a:r>
            <a:r>
              <a:rPr lang="zh-CN" altLang="en-US" sz="2000" dirty="0">
                <a:solidFill>
                  <a:srgbClr val="0070C0"/>
                </a:solidFill>
                <a:latin typeface="+mn-ea"/>
              </a:rPr>
              <a:t>亩，中间</a:t>
            </a:r>
            <a:r>
              <a:rPr lang="en-US" altLang="zh-CN" sz="2000" dirty="0">
                <a:solidFill>
                  <a:srgbClr val="0070C0"/>
                </a:solidFill>
                <a:latin typeface="+mn-ea"/>
              </a:rPr>
              <a:t>100</a:t>
            </a:r>
            <a:r>
              <a:rPr lang="zh-CN" altLang="en-US" sz="2000" dirty="0">
                <a:solidFill>
                  <a:srgbClr val="0070C0"/>
                </a:solidFill>
                <a:latin typeface="+mn-ea"/>
              </a:rPr>
              <a:t>亩</a:t>
            </a:r>
            <a:r>
              <a:rPr lang="zh-CN" altLang="en-US" sz="2000" dirty="0" smtClean="0">
                <a:solidFill>
                  <a:srgbClr val="0070C0"/>
                </a:solidFill>
                <a:latin typeface="+mn-ea"/>
              </a:rPr>
              <a:t>为“</a:t>
            </a:r>
            <a:r>
              <a:rPr lang="zh-CN" altLang="en-US" sz="2000" dirty="0">
                <a:solidFill>
                  <a:srgbClr val="0070C0"/>
                </a:solidFill>
                <a:latin typeface="+mn-ea"/>
              </a:rPr>
              <a:t>公田”，周边</a:t>
            </a:r>
            <a:r>
              <a:rPr lang="en-US" altLang="zh-CN" sz="2000" dirty="0">
                <a:solidFill>
                  <a:srgbClr val="0070C0"/>
                </a:solidFill>
                <a:latin typeface="+mn-ea"/>
              </a:rPr>
              <a:t>800</a:t>
            </a:r>
            <a:r>
              <a:rPr lang="zh-CN" altLang="en-US" sz="2000" dirty="0" smtClean="0">
                <a:solidFill>
                  <a:srgbClr val="0070C0"/>
                </a:solidFill>
                <a:latin typeface="+mn-ea"/>
              </a:rPr>
              <a:t>亩分授</a:t>
            </a:r>
            <a:r>
              <a:rPr lang="zh-CN" altLang="en-US" sz="2000" dirty="0">
                <a:solidFill>
                  <a:srgbClr val="0070C0"/>
                </a:solidFill>
                <a:latin typeface="+mn-ea"/>
              </a:rPr>
              <a:t>给</a:t>
            </a:r>
            <a:r>
              <a:rPr lang="en-US" altLang="zh-CN" sz="2000" dirty="0">
                <a:solidFill>
                  <a:srgbClr val="0070C0"/>
                </a:solidFill>
                <a:latin typeface="+mn-ea"/>
              </a:rPr>
              <a:t>8</a:t>
            </a:r>
            <a:r>
              <a:rPr lang="zh-CN" altLang="en-US" sz="2000" dirty="0">
                <a:solidFill>
                  <a:srgbClr val="0070C0"/>
                </a:solidFill>
                <a:latin typeface="+mn-ea"/>
              </a:rPr>
              <a:t>家，称为“</a:t>
            </a:r>
            <a:r>
              <a:rPr lang="zh-CN" altLang="en-US" sz="2000" dirty="0" smtClean="0">
                <a:solidFill>
                  <a:srgbClr val="0070C0"/>
                </a:solidFill>
                <a:latin typeface="+mn-ea"/>
              </a:rPr>
              <a:t>私田</a:t>
            </a:r>
            <a:r>
              <a:rPr lang="zh-CN" altLang="en-US" sz="2000" dirty="0">
                <a:solidFill>
                  <a:srgbClr val="0070C0"/>
                </a:solidFill>
                <a:latin typeface="+mn-ea"/>
              </a:rPr>
              <a:t>”。</a:t>
            </a:r>
            <a:r>
              <a:rPr lang="en-US" altLang="zh-CN" sz="2000" dirty="0">
                <a:solidFill>
                  <a:srgbClr val="0070C0"/>
                </a:solidFill>
                <a:latin typeface="+mn-ea"/>
              </a:rPr>
              <a:t>8</a:t>
            </a:r>
            <a:r>
              <a:rPr lang="zh-CN" altLang="en-US" sz="2000" dirty="0">
                <a:solidFill>
                  <a:srgbClr val="0070C0"/>
                </a:solidFill>
                <a:latin typeface="+mn-ea"/>
              </a:rPr>
              <a:t>家备耕自己的</a:t>
            </a:r>
            <a:r>
              <a:rPr lang="zh-CN" altLang="en-US" sz="2000" dirty="0" smtClean="0">
                <a:solidFill>
                  <a:srgbClr val="0070C0"/>
                </a:solidFill>
                <a:latin typeface="+mn-ea"/>
              </a:rPr>
              <a:t>私田</a:t>
            </a:r>
            <a:r>
              <a:rPr lang="zh-CN" altLang="en-US" sz="2000" dirty="0">
                <a:solidFill>
                  <a:srgbClr val="0070C0"/>
                </a:solidFill>
                <a:latin typeface="+mn-ea"/>
              </a:rPr>
              <a:t>，收获归己；共同</a:t>
            </a:r>
            <a:r>
              <a:rPr lang="zh-CN" altLang="en-US" sz="2000" dirty="0" smtClean="0">
                <a:solidFill>
                  <a:srgbClr val="0070C0"/>
                </a:solidFill>
                <a:latin typeface="+mn-ea"/>
              </a:rPr>
              <a:t>耕种</a:t>
            </a:r>
            <a:r>
              <a:rPr lang="zh-CN" altLang="en-US" sz="2000" dirty="0">
                <a:solidFill>
                  <a:srgbClr val="0070C0"/>
                </a:solidFill>
                <a:latin typeface="+mn-ea"/>
              </a:rPr>
              <a:t>公田，收获归国家。</a:t>
            </a:r>
          </a:p>
        </p:txBody>
      </p:sp>
    </p:spTree>
    <p:extLst>
      <p:ext uri="{BB962C8B-B14F-4D97-AF65-F5344CB8AC3E}">
        <p14:creationId xmlns:p14="http://schemas.microsoft.com/office/powerpoint/2010/main" val="440661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
          <p:cNvSpPr txBox="1"/>
          <p:nvPr/>
        </p:nvSpPr>
        <p:spPr>
          <a:xfrm>
            <a:off x="3203848" y="116632"/>
            <a:ext cx="2462213" cy="707886"/>
          </a:xfrm>
          <a:prstGeom prst="rect">
            <a:avLst/>
          </a:prstGeom>
          <a:noFill/>
        </p:spPr>
        <p:txBody>
          <a:bodyPr wrap="none" lIns="0" tIns="0" rIns="0" rtlCol="0">
            <a:spAutoFit/>
          </a:bodyPr>
          <a:lstStyle/>
          <a:p>
            <a:endParaRPr lang="zh-CN" altLang="en-US" sz="1100" b="1" dirty="0">
              <a:solidFill>
                <a:srgbClr val="000000"/>
              </a:solidFill>
              <a:latin typeface="隶书"/>
              <a:ea typeface="隶书"/>
            </a:endParaRPr>
          </a:p>
          <a:p>
            <a:r>
              <a:rPr lang="zh-CN" altLang="en-US" sz="3200" b="1" dirty="0">
                <a:solidFill>
                  <a:srgbClr val="000000"/>
                </a:solidFill>
                <a:latin typeface="+mj-ea"/>
                <a:ea typeface="+mj-ea"/>
              </a:rPr>
              <a:t>（一）</a:t>
            </a:r>
            <a:r>
              <a:rPr lang="zh-CN" altLang="en-US" sz="3200" b="1" dirty="0" smtClean="0">
                <a:solidFill>
                  <a:srgbClr val="000000"/>
                </a:solidFill>
                <a:latin typeface="+mj-ea"/>
                <a:ea typeface="+mj-ea"/>
              </a:rPr>
              <a:t>井田制</a:t>
            </a:r>
            <a:endParaRPr lang="zh-CN" altLang="en-US" sz="3200" b="1" dirty="0">
              <a:solidFill>
                <a:srgbClr val="000000"/>
              </a:solidFill>
              <a:latin typeface="+mj-ea"/>
              <a:ea typeface="+mj-ea"/>
            </a:endParaRPr>
          </a:p>
        </p:txBody>
      </p:sp>
      <p:sp>
        <p:nvSpPr>
          <p:cNvPr id="6" name="矩形 5"/>
          <p:cNvSpPr/>
          <p:nvPr/>
        </p:nvSpPr>
        <p:spPr>
          <a:xfrm>
            <a:off x="5004048" y="1556792"/>
            <a:ext cx="3456384" cy="3600986"/>
          </a:xfrm>
          <a:prstGeom prst="rect">
            <a:avLst/>
          </a:prstGeom>
        </p:spPr>
        <p:txBody>
          <a:bodyPr wrap="square">
            <a:spAutoFit/>
          </a:bodyPr>
          <a:lstStyle/>
          <a:p>
            <a:pPr marL="342900" indent="-342900" algn="just">
              <a:buFont typeface="Wingdings" charset="2"/>
              <a:buChar char="u"/>
            </a:pPr>
            <a:r>
              <a:rPr lang="zh-CN" altLang="en-US" sz="2400" b="1" dirty="0" smtClean="0">
                <a:solidFill>
                  <a:srgbClr val="0070C0"/>
                </a:solidFill>
                <a:latin typeface="+mn-ea"/>
              </a:rPr>
              <a:t>何休方案：</a:t>
            </a:r>
            <a:endParaRPr lang="en-US" altLang="zh-CN" sz="2400" b="1" dirty="0" smtClean="0">
              <a:solidFill>
                <a:srgbClr val="0070C0"/>
              </a:solidFill>
              <a:latin typeface="+mn-ea"/>
            </a:endParaRPr>
          </a:p>
          <a:p>
            <a:pPr marL="342900" indent="-342900" algn="just">
              <a:buFont typeface="Wingdings" charset="2"/>
              <a:buChar char="u"/>
            </a:pPr>
            <a:endParaRPr lang="zh-CN" altLang="en-US" sz="2400" b="1" dirty="0">
              <a:solidFill>
                <a:srgbClr val="0070C0"/>
              </a:solidFill>
              <a:latin typeface="+mn-ea"/>
            </a:endParaRPr>
          </a:p>
          <a:p>
            <a:pPr algn="just"/>
            <a:r>
              <a:rPr lang="zh-CN" altLang="en-US" sz="2000" dirty="0" smtClean="0">
                <a:solidFill>
                  <a:srgbClr val="0070C0"/>
                </a:solidFill>
                <a:latin typeface="+mn-ea"/>
              </a:rPr>
              <a:t>以</a:t>
            </a:r>
            <a:r>
              <a:rPr lang="zh-CN" altLang="en-US" sz="2000" dirty="0">
                <a:solidFill>
                  <a:srgbClr val="0070C0"/>
                </a:solidFill>
                <a:latin typeface="+mn-ea"/>
              </a:rPr>
              <a:t>国有土地按井对农民授田，每井</a:t>
            </a:r>
            <a:r>
              <a:rPr lang="en-US" altLang="zh-CN" sz="2000" dirty="0">
                <a:solidFill>
                  <a:srgbClr val="0070C0"/>
                </a:solidFill>
                <a:latin typeface="+mn-ea"/>
              </a:rPr>
              <a:t>900</a:t>
            </a:r>
            <a:r>
              <a:rPr lang="zh-CN" altLang="en-US" sz="2000" dirty="0">
                <a:solidFill>
                  <a:srgbClr val="0070C0"/>
                </a:solidFill>
                <a:latin typeface="+mn-ea"/>
              </a:rPr>
              <a:t>亩，</a:t>
            </a:r>
            <a:r>
              <a:rPr lang="en-US" altLang="zh-CN" sz="2000" dirty="0">
                <a:solidFill>
                  <a:srgbClr val="0070C0"/>
                </a:solidFill>
                <a:latin typeface="+mn-ea"/>
              </a:rPr>
              <a:t>8</a:t>
            </a:r>
            <a:r>
              <a:rPr lang="zh-CN" altLang="en-US" sz="2000" dirty="0">
                <a:solidFill>
                  <a:srgbClr val="0070C0"/>
                </a:solidFill>
                <a:latin typeface="+mn-ea"/>
              </a:rPr>
              <a:t>户农民各受“私田”</a:t>
            </a:r>
            <a:r>
              <a:rPr lang="en-US" altLang="zh-CN" sz="2000" dirty="0">
                <a:solidFill>
                  <a:srgbClr val="0070C0"/>
                </a:solidFill>
                <a:latin typeface="+mn-ea"/>
              </a:rPr>
              <a:t>100</a:t>
            </a:r>
            <a:r>
              <a:rPr lang="zh-CN" altLang="en-US" sz="2000" dirty="0">
                <a:solidFill>
                  <a:srgbClr val="0070C0"/>
                </a:solidFill>
                <a:latin typeface="+mn-ea"/>
              </a:rPr>
              <a:t>亩；中间的</a:t>
            </a:r>
            <a:r>
              <a:rPr lang="en-US" altLang="zh-CN" sz="2000" dirty="0">
                <a:solidFill>
                  <a:srgbClr val="0070C0"/>
                </a:solidFill>
                <a:latin typeface="+mn-ea"/>
              </a:rPr>
              <a:t>100</a:t>
            </a:r>
            <a:r>
              <a:rPr lang="zh-CN" altLang="en-US" sz="2000" dirty="0">
                <a:solidFill>
                  <a:srgbClr val="0070C0"/>
                </a:solidFill>
                <a:latin typeface="+mn-ea"/>
              </a:rPr>
              <a:t>亩，以其中</a:t>
            </a:r>
            <a:r>
              <a:rPr lang="en-US" altLang="zh-CN" sz="2000" dirty="0">
                <a:solidFill>
                  <a:srgbClr val="0070C0"/>
                </a:solidFill>
                <a:latin typeface="+mn-ea"/>
              </a:rPr>
              <a:t>20</a:t>
            </a:r>
            <a:r>
              <a:rPr lang="zh-CN" altLang="en-US" sz="2000" dirty="0">
                <a:solidFill>
                  <a:srgbClr val="0070C0"/>
                </a:solidFill>
                <a:latin typeface="+mn-ea"/>
              </a:rPr>
              <a:t>亩分授给</a:t>
            </a:r>
            <a:r>
              <a:rPr lang="en-US" altLang="zh-CN" sz="2000" dirty="0">
                <a:solidFill>
                  <a:srgbClr val="0070C0"/>
                </a:solidFill>
                <a:latin typeface="+mn-ea"/>
              </a:rPr>
              <a:t>8</a:t>
            </a:r>
            <a:r>
              <a:rPr lang="zh-CN" altLang="en-US" sz="2000" dirty="0">
                <a:solidFill>
                  <a:srgbClr val="0070C0"/>
                </a:solidFill>
                <a:latin typeface="+mn-ea"/>
              </a:rPr>
              <a:t>家为宅田，供种桑、养蚕及饲养畜禽，余</a:t>
            </a:r>
            <a:r>
              <a:rPr lang="en-US" altLang="zh-CN" sz="2000" dirty="0">
                <a:solidFill>
                  <a:srgbClr val="0070C0"/>
                </a:solidFill>
                <a:latin typeface="+mn-ea"/>
              </a:rPr>
              <a:t>80</a:t>
            </a:r>
            <a:r>
              <a:rPr lang="zh-CN" altLang="en-US" sz="2000" dirty="0">
                <a:solidFill>
                  <a:srgbClr val="0070C0"/>
                </a:solidFill>
                <a:latin typeface="+mn-ea"/>
              </a:rPr>
              <a:t>亩为公田，由</a:t>
            </a:r>
            <a:r>
              <a:rPr lang="en-US" altLang="zh-CN" sz="2000" dirty="0">
                <a:solidFill>
                  <a:srgbClr val="0070C0"/>
                </a:solidFill>
                <a:latin typeface="+mn-ea"/>
              </a:rPr>
              <a:t>8</a:t>
            </a:r>
            <a:r>
              <a:rPr lang="zh-CN" altLang="en-US" sz="2000" dirty="0">
                <a:solidFill>
                  <a:srgbClr val="0070C0"/>
                </a:solidFill>
                <a:latin typeface="+mn-ea"/>
              </a:rPr>
              <a:t>家各负责耕种</a:t>
            </a:r>
            <a:r>
              <a:rPr lang="en-US" altLang="zh-CN" sz="2000" dirty="0">
                <a:solidFill>
                  <a:srgbClr val="0070C0"/>
                </a:solidFill>
                <a:latin typeface="+mn-ea"/>
              </a:rPr>
              <a:t>10</a:t>
            </a:r>
            <a:r>
              <a:rPr lang="zh-CN" altLang="en-US" sz="2000" dirty="0">
                <a:solidFill>
                  <a:srgbClr val="0070C0"/>
                </a:solidFill>
                <a:latin typeface="+mn-ea"/>
              </a:rPr>
              <a:t>亩，收获归公，作为各家使用国有土地交付的地租。</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196752"/>
            <a:ext cx="4168911" cy="53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376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36974" y="1363942"/>
            <a:ext cx="7416824" cy="1892826"/>
          </a:xfrm>
          <a:prstGeom prst="rect">
            <a:avLst/>
          </a:prstGeom>
          <a:noFill/>
        </p:spPr>
        <p:txBody>
          <a:bodyPr wrap="square" lIns="0" tIns="0" rIns="0" rtlCol="0">
            <a:spAutoFit/>
          </a:bodyPr>
          <a:lstStyle/>
          <a:p>
            <a:endParaRPr lang="zh-CN" altLang="en-US" sz="2400" dirty="0">
              <a:latin typeface="微软雅黑" pitchFamily="34" charset="-122"/>
              <a:ea typeface="微软雅黑" pitchFamily="34" charset="-122"/>
            </a:endParaRPr>
          </a:p>
          <a:p>
            <a:pPr marL="342900" indent="-342900">
              <a:buFont typeface="Arial" charset="0"/>
              <a:buChar char="•"/>
            </a:pPr>
            <a:r>
              <a:rPr lang="en-US" altLang="zh-CN" sz="2400" dirty="0">
                <a:latin typeface="+mn-ea"/>
              </a:rPr>
              <a:t>1</a:t>
            </a:r>
            <a:r>
              <a:rPr lang="zh-CN" altLang="en-US" sz="2400" dirty="0">
                <a:latin typeface="+mn-ea"/>
              </a:rPr>
              <a:t>、为什么要正方形</a:t>
            </a:r>
            <a:r>
              <a:rPr lang="zh-CN" altLang="en-US" sz="2400" dirty="0" smtClean="0">
                <a:latin typeface="+mn-ea"/>
              </a:rPr>
              <a:t>？</a:t>
            </a:r>
            <a:endParaRPr lang="en-US" altLang="zh-CN" sz="2400" dirty="0" smtClean="0">
              <a:latin typeface="+mn-ea"/>
            </a:endParaRPr>
          </a:p>
          <a:p>
            <a:pPr marL="342900" indent="-342900">
              <a:buFont typeface="Arial" charset="0"/>
              <a:buChar char="•"/>
            </a:pPr>
            <a:endParaRPr lang="en-US" altLang="zh-CN" sz="2400" dirty="0">
              <a:latin typeface="+mn-ea"/>
            </a:endParaRPr>
          </a:p>
          <a:p>
            <a:pPr marL="342900" indent="-342900">
              <a:buFont typeface="Arial" charset="0"/>
              <a:buChar char="•"/>
            </a:pPr>
            <a:r>
              <a:rPr lang="en-US" altLang="zh-CN" sz="2400" dirty="0" smtClean="0">
                <a:latin typeface="+mn-ea"/>
              </a:rPr>
              <a:t>2</a:t>
            </a:r>
            <a:r>
              <a:rPr lang="zh-CN" altLang="en-US" sz="2400" dirty="0">
                <a:latin typeface="+mn-ea"/>
              </a:rPr>
              <a:t>、为什么东向或南向</a:t>
            </a:r>
            <a:r>
              <a:rPr lang="zh-CN" altLang="en-US" sz="2400" dirty="0" smtClean="0">
                <a:latin typeface="+mn-ea"/>
              </a:rPr>
              <a:t>？</a:t>
            </a:r>
            <a:endParaRPr lang="en-US" altLang="zh-CN" sz="2400" dirty="0" smtClean="0">
              <a:latin typeface="+mn-ea"/>
            </a:endParaRPr>
          </a:p>
          <a:p>
            <a:pPr lvl="1"/>
            <a:r>
              <a:rPr lang="en-US" altLang="zh-CN" sz="2400" dirty="0" smtClean="0">
                <a:latin typeface="+mn-ea"/>
              </a:rPr>
              <a:t>《</a:t>
            </a:r>
            <a:r>
              <a:rPr lang="zh-CN" altLang="en-US" sz="2400" dirty="0">
                <a:latin typeface="+mn-ea"/>
              </a:rPr>
              <a:t>诗经</a:t>
            </a:r>
            <a:r>
              <a:rPr lang="en-US" altLang="zh-CN" sz="2400" dirty="0">
                <a:latin typeface="+mn-ea"/>
              </a:rPr>
              <a:t>·</a:t>
            </a:r>
            <a:r>
              <a:rPr lang="zh-CN" altLang="en-US" sz="2400" dirty="0">
                <a:latin typeface="+mn-ea"/>
              </a:rPr>
              <a:t>信南山</a:t>
            </a:r>
            <a:r>
              <a:rPr lang="en-US" altLang="zh-CN" sz="2400" dirty="0">
                <a:latin typeface="+mn-ea"/>
              </a:rPr>
              <a:t>》“</a:t>
            </a:r>
            <a:r>
              <a:rPr lang="zh-CN" altLang="en-US" sz="2400" dirty="0">
                <a:latin typeface="+mn-ea"/>
              </a:rPr>
              <a:t>我疆我理，南东其亩。”</a:t>
            </a:r>
          </a:p>
        </p:txBody>
      </p:sp>
      <p:sp>
        <p:nvSpPr>
          <p:cNvPr id="13" name="TextBox 1"/>
          <p:cNvSpPr txBox="1"/>
          <p:nvPr/>
        </p:nvSpPr>
        <p:spPr>
          <a:xfrm>
            <a:off x="2483768" y="116632"/>
            <a:ext cx="4514056" cy="707886"/>
          </a:xfrm>
          <a:prstGeom prst="rect">
            <a:avLst/>
          </a:prstGeom>
          <a:noFill/>
        </p:spPr>
        <p:txBody>
          <a:bodyPr wrap="none" lIns="0" tIns="0" rIns="0" rtlCol="0">
            <a:spAutoFit/>
          </a:bodyPr>
          <a:lstStyle/>
          <a:p>
            <a:endParaRPr lang="zh-CN" altLang="en-US" sz="1100" b="1" dirty="0">
              <a:solidFill>
                <a:srgbClr val="000000"/>
              </a:solidFill>
              <a:latin typeface="隶书"/>
              <a:ea typeface="隶书"/>
            </a:endParaRPr>
          </a:p>
          <a:p>
            <a:r>
              <a:rPr lang="zh-CN" altLang="en-US" sz="3200" dirty="0">
                <a:solidFill>
                  <a:srgbClr val="000000"/>
                </a:solidFill>
                <a:latin typeface="+mj-ea"/>
                <a:ea typeface="+mj-ea"/>
              </a:rPr>
              <a:t>关于井田的两个技术</a:t>
            </a:r>
            <a:r>
              <a:rPr lang="zh-CN" altLang="en-US" sz="3200" dirty="0" smtClean="0">
                <a:solidFill>
                  <a:srgbClr val="000000"/>
                </a:solidFill>
                <a:latin typeface="+mj-ea"/>
                <a:ea typeface="+mj-ea"/>
              </a:rPr>
              <a:t>问题</a:t>
            </a:r>
            <a:endParaRPr lang="zh-CN" altLang="en-US" sz="3200" dirty="0">
              <a:solidFill>
                <a:srgbClr val="000000"/>
              </a:solidFill>
              <a:latin typeface="+mj-ea"/>
              <a:ea typeface="+mj-ea"/>
            </a:endParaRPr>
          </a:p>
        </p:txBody>
      </p:sp>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2861" y="3501008"/>
            <a:ext cx="369252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4534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2627784" y="1772816"/>
            <a:ext cx="4727590" cy="3677930"/>
          </a:xfrm>
          <a:prstGeom prst="rect">
            <a:avLst/>
          </a:prstGeom>
          <a:noFill/>
        </p:spPr>
        <p:txBody>
          <a:bodyPr wrap="square" lIns="0" tIns="0" rIns="0" rtlCol="0">
            <a:spAutoFit/>
          </a:bodyPr>
          <a:lstStyle/>
          <a:p>
            <a:endParaRPr lang="zh-CN" altLang="en-US" sz="2800" dirty="0">
              <a:latin typeface="微软雅黑" pitchFamily="34" charset="-122"/>
              <a:ea typeface="微软雅黑" pitchFamily="34" charset="-122"/>
            </a:endParaRPr>
          </a:p>
          <a:p>
            <a:pPr marL="457200" indent="-457200">
              <a:buFont typeface="Wingdings" pitchFamily="2" charset="2"/>
              <a:buChar char="Ø"/>
            </a:pPr>
            <a:r>
              <a:rPr lang="zh-CN" altLang="en-US" sz="3600" dirty="0">
                <a:latin typeface="+mn-ea"/>
              </a:rPr>
              <a:t>政治趋于开明专制</a:t>
            </a:r>
          </a:p>
          <a:p>
            <a:endParaRPr lang="en-US" altLang="zh-CN" sz="3600" dirty="0" smtClean="0">
              <a:latin typeface="+mn-ea"/>
            </a:endParaRPr>
          </a:p>
          <a:p>
            <a:pPr marL="457200" indent="-457200">
              <a:buFont typeface="Wingdings" pitchFamily="2" charset="2"/>
              <a:buChar char="Ø"/>
            </a:pPr>
            <a:r>
              <a:rPr lang="zh-CN" altLang="en-US" sz="3600" dirty="0" smtClean="0">
                <a:latin typeface="+mn-ea"/>
              </a:rPr>
              <a:t>经济</a:t>
            </a:r>
            <a:r>
              <a:rPr lang="zh-CN" altLang="en-US" sz="3600" dirty="0">
                <a:latin typeface="+mn-ea"/>
              </a:rPr>
              <a:t>趋于放宽管制</a:t>
            </a:r>
          </a:p>
          <a:p>
            <a:endParaRPr lang="en-US" altLang="zh-CN" sz="3600" dirty="0" smtClean="0">
              <a:latin typeface="+mn-ea"/>
            </a:endParaRPr>
          </a:p>
          <a:p>
            <a:pPr marL="457200" indent="-457200">
              <a:buFont typeface="Wingdings" pitchFamily="2" charset="2"/>
              <a:buChar char="Ø"/>
            </a:pPr>
            <a:r>
              <a:rPr lang="zh-CN" altLang="en-US" sz="3600" dirty="0" smtClean="0">
                <a:latin typeface="+mn-ea"/>
              </a:rPr>
              <a:t>社会</a:t>
            </a:r>
            <a:r>
              <a:rPr lang="zh-CN" altLang="en-US" sz="3600" dirty="0">
                <a:latin typeface="+mn-ea"/>
              </a:rPr>
              <a:t>趋于松弛管制</a:t>
            </a:r>
          </a:p>
          <a:p>
            <a:endParaRPr lang="en-US" altLang="zh-CN" sz="2800" dirty="0" smtClean="0">
              <a:latin typeface="微软雅黑" pitchFamily="34" charset="-122"/>
              <a:ea typeface="微软雅黑" pitchFamily="34" charset="-122"/>
            </a:endParaRPr>
          </a:p>
        </p:txBody>
      </p:sp>
      <p:sp>
        <p:nvSpPr>
          <p:cNvPr id="13" name="TextBox 1"/>
          <p:cNvSpPr txBox="1"/>
          <p:nvPr/>
        </p:nvSpPr>
        <p:spPr>
          <a:xfrm>
            <a:off x="2004650" y="188640"/>
            <a:ext cx="5539978" cy="600164"/>
          </a:xfrm>
          <a:prstGeom prst="rect">
            <a:avLst/>
          </a:prstGeom>
          <a:noFill/>
        </p:spPr>
        <p:txBody>
          <a:bodyPr wrap="none" lIns="0" tIns="0" rIns="0" rtlCol="0">
            <a:spAutoFit/>
          </a:bodyPr>
          <a:lstStyle/>
          <a:p>
            <a:r>
              <a:rPr lang="zh-CN" altLang="en-US" sz="3600" b="1" dirty="0" smtClean="0">
                <a:latin typeface="+mj-ea"/>
                <a:ea typeface="+mj-ea"/>
              </a:rPr>
              <a:t>一</a:t>
            </a:r>
            <a:r>
              <a:rPr lang="zh-CN" altLang="en-US" sz="3600" b="1" dirty="0">
                <a:latin typeface="+mj-ea"/>
                <a:ea typeface="+mj-ea"/>
              </a:rPr>
              <a:t>、隋唐</a:t>
            </a:r>
            <a:r>
              <a:rPr lang="zh-CN" altLang="en-US" sz="3600" b="1" dirty="0" smtClean="0">
                <a:latin typeface="+mj-ea"/>
                <a:ea typeface="+mj-ea"/>
              </a:rPr>
              <a:t>时期社会</a:t>
            </a:r>
            <a:r>
              <a:rPr lang="zh-CN" altLang="en-US" sz="3600" b="1" dirty="0">
                <a:latin typeface="+mj-ea"/>
                <a:ea typeface="+mj-ea"/>
              </a:rPr>
              <a:t>经济背景</a:t>
            </a:r>
            <a:endParaRPr lang="en-US" altLang="zh-CN" sz="3600" b="1" dirty="0">
              <a:latin typeface="+mj-ea"/>
              <a:ea typeface="+mj-ea"/>
            </a:endParaRPr>
          </a:p>
        </p:txBody>
      </p:sp>
    </p:spTree>
    <p:extLst>
      <p:ext uri="{BB962C8B-B14F-4D97-AF65-F5344CB8AC3E}">
        <p14:creationId xmlns:p14="http://schemas.microsoft.com/office/powerpoint/2010/main" val="2091784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187624" y="1268760"/>
            <a:ext cx="6840760" cy="3370153"/>
          </a:xfrm>
          <a:prstGeom prst="rect">
            <a:avLst/>
          </a:prstGeom>
          <a:noFill/>
        </p:spPr>
        <p:txBody>
          <a:bodyPr wrap="square" lIns="0" tIns="0" rIns="0" rtlCol="0">
            <a:spAutoFit/>
          </a:bodyPr>
          <a:lstStyle/>
          <a:p>
            <a:endParaRPr lang="en-US" altLang="zh-CN" sz="2400" dirty="0" smtClean="0">
              <a:latin typeface="微软雅黑" pitchFamily="34" charset="-122"/>
              <a:ea typeface="微软雅黑" pitchFamily="34" charset="-122"/>
            </a:endParaRPr>
          </a:p>
          <a:p>
            <a:endParaRPr lang="zh-CN" altLang="en-US" sz="2400" dirty="0">
              <a:latin typeface="微软雅黑" pitchFamily="34" charset="-122"/>
              <a:ea typeface="微软雅黑" pitchFamily="34" charset="-122"/>
            </a:endParaRPr>
          </a:p>
          <a:p>
            <a:pPr marL="342900" indent="-342900" algn="just">
              <a:buFont typeface="Wingdings" charset="2"/>
              <a:buChar char="Ø"/>
            </a:pPr>
            <a:r>
              <a:rPr lang="zh-CN" altLang="en-US" sz="2400" dirty="0">
                <a:latin typeface="+mn-ea"/>
              </a:rPr>
              <a:t>南北横宽百步乘东西纵长一步为一亩；如果东西纵量一百步，即得一陌，即百亩之地；如果再南北横量一千步，便得陌之十倍，谓之阡</a:t>
            </a:r>
            <a:r>
              <a:rPr lang="zh-CN" altLang="en-US" sz="2400" dirty="0" smtClean="0">
                <a:latin typeface="+mn-ea"/>
              </a:rPr>
              <a:t>。</a:t>
            </a:r>
            <a:endParaRPr lang="en-US" altLang="zh-CN" sz="2400" dirty="0" smtClean="0">
              <a:latin typeface="+mn-ea"/>
            </a:endParaRPr>
          </a:p>
          <a:p>
            <a:pPr marL="342900" indent="-342900" algn="just">
              <a:buFont typeface="Wingdings" charset="2"/>
              <a:buChar char="Ø"/>
            </a:pPr>
            <a:endParaRPr lang="en-US" altLang="zh-CN" sz="2400" dirty="0" smtClean="0">
              <a:latin typeface="+mn-ea"/>
            </a:endParaRPr>
          </a:p>
          <a:p>
            <a:pPr marL="342900" indent="-342900" algn="just">
              <a:buFont typeface="Arial" charset="0"/>
              <a:buChar char="•"/>
            </a:pPr>
            <a:r>
              <a:rPr lang="zh-CN" altLang="en-US" sz="2400" dirty="0" smtClean="0">
                <a:latin typeface="+mn-ea"/>
              </a:rPr>
              <a:t>人口</a:t>
            </a:r>
            <a:r>
              <a:rPr lang="zh-CN" altLang="en-US" sz="2400" dirty="0">
                <a:latin typeface="+mn-ea"/>
              </a:rPr>
              <a:t>流动</a:t>
            </a:r>
          </a:p>
          <a:p>
            <a:pPr marL="342900" indent="-342900" algn="just">
              <a:buFont typeface="Arial" charset="0"/>
              <a:buChar char="•"/>
            </a:pPr>
            <a:r>
              <a:rPr lang="zh-CN" altLang="en-US" sz="2400" dirty="0" smtClean="0">
                <a:latin typeface="+mn-ea"/>
              </a:rPr>
              <a:t>分配</a:t>
            </a:r>
            <a:r>
              <a:rPr lang="zh-CN" altLang="en-US" sz="2400" dirty="0">
                <a:latin typeface="+mn-ea"/>
              </a:rPr>
              <a:t>不均</a:t>
            </a:r>
          </a:p>
          <a:p>
            <a:pPr marL="342900" indent="-342900" algn="just">
              <a:buFont typeface="Arial" charset="0"/>
              <a:buChar char="•"/>
            </a:pPr>
            <a:r>
              <a:rPr lang="zh-CN" altLang="en-US" sz="2400" dirty="0" smtClean="0">
                <a:latin typeface="+mn-ea"/>
              </a:rPr>
              <a:t>耕种</a:t>
            </a:r>
            <a:r>
              <a:rPr lang="zh-CN" altLang="en-US" sz="2400" dirty="0">
                <a:latin typeface="+mn-ea"/>
              </a:rPr>
              <a:t>不便</a:t>
            </a:r>
          </a:p>
        </p:txBody>
      </p:sp>
      <p:sp>
        <p:nvSpPr>
          <p:cNvPr id="13" name="TextBox 1"/>
          <p:cNvSpPr txBox="1"/>
          <p:nvPr/>
        </p:nvSpPr>
        <p:spPr>
          <a:xfrm>
            <a:off x="2267744" y="116632"/>
            <a:ext cx="5334794" cy="707886"/>
          </a:xfrm>
          <a:prstGeom prst="rect">
            <a:avLst/>
          </a:prstGeom>
          <a:noFill/>
        </p:spPr>
        <p:txBody>
          <a:bodyPr wrap="none" lIns="0" tIns="0" rIns="0" rtlCol="0">
            <a:spAutoFit/>
          </a:bodyPr>
          <a:lstStyle/>
          <a:p>
            <a:endParaRPr lang="zh-CN" altLang="en-US" sz="1100" b="1" dirty="0">
              <a:solidFill>
                <a:srgbClr val="000000"/>
              </a:solidFill>
              <a:latin typeface="隶书"/>
              <a:ea typeface="隶书"/>
            </a:endParaRPr>
          </a:p>
          <a:p>
            <a:r>
              <a:rPr lang="zh-CN" altLang="en-US" sz="3200" dirty="0">
                <a:solidFill>
                  <a:srgbClr val="000000"/>
                </a:solidFill>
                <a:latin typeface="+mj-ea"/>
                <a:ea typeface="+mj-ea"/>
              </a:rPr>
              <a:t>为何要“废井田，开阡陌”？</a:t>
            </a:r>
          </a:p>
        </p:txBody>
      </p:sp>
    </p:spTree>
    <p:extLst>
      <p:ext uri="{BB962C8B-B14F-4D97-AF65-F5344CB8AC3E}">
        <p14:creationId xmlns:p14="http://schemas.microsoft.com/office/powerpoint/2010/main" val="3091599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971600" y="1196752"/>
            <a:ext cx="7416824" cy="4108817"/>
          </a:xfrm>
          <a:prstGeom prst="rect">
            <a:avLst/>
          </a:prstGeom>
          <a:noFill/>
        </p:spPr>
        <p:txBody>
          <a:bodyPr wrap="square" lIns="0" tIns="0" rIns="0" rtlCol="0">
            <a:spAutoFit/>
          </a:bodyPr>
          <a:lstStyle/>
          <a:p>
            <a:endParaRPr lang="zh-CN" altLang="en-US" sz="2400" dirty="0">
              <a:latin typeface="微软雅黑" pitchFamily="34" charset="-122"/>
              <a:ea typeface="微软雅黑" pitchFamily="34" charset="-122"/>
            </a:endParaRPr>
          </a:p>
          <a:p>
            <a:pPr marL="342900" indent="-342900" algn="just">
              <a:buFont typeface="Wingdings" charset="2"/>
              <a:buChar char="Ø"/>
            </a:pPr>
            <a:r>
              <a:rPr lang="en-US" altLang="zh-CN" sz="2400" dirty="0">
                <a:latin typeface="+mn-ea"/>
              </a:rPr>
              <a:t>《</a:t>
            </a:r>
            <a:r>
              <a:rPr lang="zh-CN" altLang="en-US" sz="2400" dirty="0">
                <a:latin typeface="+mn-ea"/>
              </a:rPr>
              <a:t>建设</a:t>
            </a:r>
            <a:r>
              <a:rPr lang="en-US" altLang="zh-CN" sz="2400" dirty="0" smtClean="0">
                <a:latin typeface="+mn-ea"/>
              </a:rPr>
              <a:t>》</a:t>
            </a:r>
            <a:r>
              <a:rPr lang="zh-CN" altLang="en-US" sz="2400" dirty="0" smtClean="0">
                <a:latin typeface="+mn-ea"/>
              </a:rPr>
              <a:t>杂志第</a:t>
            </a:r>
            <a:r>
              <a:rPr lang="en-US" altLang="zh-CN" sz="2400" dirty="0" smtClean="0">
                <a:latin typeface="+mn-ea"/>
              </a:rPr>
              <a:t>2</a:t>
            </a:r>
            <a:r>
              <a:rPr lang="zh-CN" altLang="en-US" sz="2400" dirty="0">
                <a:latin typeface="+mn-ea"/>
              </a:rPr>
              <a:t>卷第</a:t>
            </a:r>
            <a:r>
              <a:rPr lang="en-US" altLang="zh-CN" sz="2400" dirty="0">
                <a:latin typeface="+mn-ea"/>
              </a:rPr>
              <a:t>1</a:t>
            </a:r>
            <a:r>
              <a:rPr lang="zh-CN" altLang="en-US" sz="2400" dirty="0">
                <a:latin typeface="+mn-ea"/>
              </a:rPr>
              <a:t>期刊登胡适的一封信，怀疑井田制度真的存在过。胡汉民、廖仲恺、朱执信不</a:t>
            </a:r>
            <a:r>
              <a:rPr lang="zh-CN" altLang="en-US" sz="2400" dirty="0" smtClean="0">
                <a:latin typeface="+mn-ea"/>
              </a:rPr>
              <a:t>赞成胡适的</a:t>
            </a:r>
            <a:r>
              <a:rPr lang="zh-CN" altLang="en-US" sz="2400" dirty="0">
                <a:latin typeface="+mn-ea"/>
              </a:rPr>
              <a:t>见解，后来季融五和吕思勉也加入了</a:t>
            </a:r>
            <a:r>
              <a:rPr lang="zh-CN" altLang="en-US" sz="2400" dirty="0" smtClean="0">
                <a:latin typeface="+mn-ea"/>
              </a:rPr>
              <a:t>辩论。</a:t>
            </a:r>
            <a:endParaRPr lang="en-US" altLang="zh-CN" sz="2400" dirty="0">
              <a:latin typeface="+mn-ea"/>
            </a:endParaRPr>
          </a:p>
          <a:p>
            <a:pPr marL="342900" indent="-342900" algn="just">
              <a:buFont typeface="Wingdings" charset="2"/>
              <a:buChar char="Ø"/>
            </a:pPr>
            <a:endParaRPr lang="en-US" altLang="zh-CN" sz="2400" dirty="0" smtClean="0">
              <a:latin typeface="+mn-ea"/>
            </a:endParaRPr>
          </a:p>
          <a:p>
            <a:pPr marL="342900" indent="-342900" algn="just">
              <a:buFont typeface="Wingdings" charset="2"/>
              <a:buChar char="Ø"/>
            </a:pPr>
            <a:r>
              <a:rPr lang="zh-CN" altLang="en-US" sz="2400" dirty="0" smtClean="0">
                <a:latin typeface="+mn-ea"/>
              </a:rPr>
              <a:t>井田制</a:t>
            </a:r>
            <a:r>
              <a:rPr lang="zh-CN" altLang="en-US" sz="2400" dirty="0">
                <a:latin typeface="+mn-ea"/>
              </a:rPr>
              <a:t>有无的争辩，在将近一百年之后的今天还是相争不下，没有定论</a:t>
            </a:r>
            <a:r>
              <a:rPr lang="zh-CN" altLang="en-US" sz="2400" dirty="0" smtClean="0">
                <a:latin typeface="+mn-ea"/>
              </a:rPr>
              <a:t>。</a:t>
            </a:r>
            <a:endParaRPr lang="en-US" altLang="zh-CN" sz="2400" dirty="0" smtClean="0">
              <a:latin typeface="+mn-ea"/>
            </a:endParaRPr>
          </a:p>
          <a:p>
            <a:pPr marL="342900" indent="-342900" algn="just">
              <a:buFont typeface="Wingdings" charset="2"/>
              <a:buChar char="Ø"/>
            </a:pPr>
            <a:endParaRPr lang="en-US" altLang="zh-CN" sz="2400" dirty="0" smtClean="0">
              <a:latin typeface="+mn-ea"/>
            </a:endParaRPr>
          </a:p>
          <a:p>
            <a:pPr marL="342900" indent="-342900" algn="just">
              <a:buFont typeface="Wingdings" charset="2"/>
              <a:buChar char="Ø"/>
            </a:pPr>
            <a:r>
              <a:rPr lang="zh-CN" altLang="en-US" sz="2400" dirty="0" smtClean="0">
                <a:latin typeface="+mn-ea"/>
              </a:rPr>
              <a:t>大陆</a:t>
            </a:r>
            <a:r>
              <a:rPr lang="zh-CN" altLang="en-US" sz="2400" dirty="0">
                <a:latin typeface="+mn-ea"/>
              </a:rPr>
              <a:t>有不少受马列学说影响的学者，肯定井田制的存在，但在这个阵营中也有反对者；台湾学者虽然没有马列主义的气息，但支持与反对井田存在说者都有。</a:t>
            </a:r>
          </a:p>
        </p:txBody>
      </p:sp>
      <p:sp>
        <p:nvSpPr>
          <p:cNvPr id="13" name="TextBox 1"/>
          <p:cNvSpPr txBox="1"/>
          <p:nvPr/>
        </p:nvSpPr>
        <p:spPr>
          <a:xfrm>
            <a:off x="2966529" y="116632"/>
            <a:ext cx="3282950" cy="707886"/>
          </a:xfrm>
          <a:prstGeom prst="rect">
            <a:avLst/>
          </a:prstGeom>
          <a:noFill/>
        </p:spPr>
        <p:txBody>
          <a:bodyPr wrap="none" lIns="0" tIns="0" rIns="0" rtlCol="0">
            <a:spAutoFit/>
          </a:bodyPr>
          <a:lstStyle/>
          <a:p>
            <a:endParaRPr lang="zh-CN" altLang="en-US" sz="1100" b="1" dirty="0">
              <a:solidFill>
                <a:srgbClr val="000000"/>
              </a:solidFill>
              <a:latin typeface="隶书"/>
              <a:ea typeface="隶书"/>
            </a:endParaRPr>
          </a:p>
          <a:p>
            <a:r>
              <a:rPr lang="zh-CN" altLang="en-US" sz="3200" dirty="0" smtClean="0">
                <a:solidFill>
                  <a:srgbClr val="000000"/>
                </a:solidFill>
                <a:latin typeface="+mj-ea"/>
                <a:ea typeface="+mj-ea"/>
              </a:rPr>
              <a:t>井田辨：诸说辨驳</a:t>
            </a:r>
            <a:endParaRPr lang="en-US" altLang="zh-CN" sz="3200" dirty="0">
              <a:solidFill>
                <a:srgbClr val="000000"/>
              </a:solidFill>
              <a:latin typeface="+mj-ea"/>
              <a:ea typeface="+mj-ea"/>
            </a:endParaRPr>
          </a:p>
        </p:txBody>
      </p:sp>
    </p:spTree>
    <p:extLst>
      <p:ext uri="{BB962C8B-B14F-4D97-AF65-F5344CB8AC3E}">
        <p14:creationId xmlns:p14="http://schemas.microsoft.com/office/powerpoint/2010/main" val="2366241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899592" y="1844824"/>
            <a:ext cx="7416824" cy="3431709"/>
          </a:xfrm>
          <a:prstGeom prst="rect">
            <a:avLst/>
          </a:prstGeom>
          <a:noFill/>
        </p:spPr>
        <p:txBody>
          <a:bodyPr wrap="square" lIns="0" tIns="0" rIns="0" rtlCol="0">
            <a:spAutoFit/>
          </a:bodyPr>
          <a:lstStyle/>
          <a:p>
            <a:pPr marL="342900" indent="-342900" algn="just">
              <a:buFont typeface="Wingdings" charset="2"/>
              <a:buChar char="Ø"/>
            </a:pPr>
            <a:r>
              <a:rPr lang="zh-CN" altLang="en-US" sz="2000" dirty="0" smtClean="0">
                <a:latin typeface="+mn-ea"/>
              </a:rPr>
              <a:t>假设</a:t>
            </a:r>
            <a:r>
              <a:rPr lang="zh-CN" altLang="en-US" sz="2000" dirty="0">
                <a:latin typeface="+mn-ea"/>
              </a:rPr>
              <a:t>井田制真的存在过，那就有一连串的实际问题需要</a:t>
            </a:r>
            <a:r>
              <a:rPr lang="zh-CN" altLang="en-US" sz="2000" dirty="0" smtClean="0">
                <a:latin typeface="+mn-ea"/>
              </a:rPr>
              <a:t>回答</a:t>
            </a:r>
            <a:r>
              <a:rPr lang="zh-CN" altLang="en-US" sz="2000" dirty="0">
                <a:latin typeface="+mn-ea"/>
              </a:rPr>
              <a:t>。</a:t>
            </a:r>
            <a:r>
              <a:rPr lang="zh-CN" altLang="en-US" sz="2000" dirty="0" smtClean="0">
                <a:latin typeface="+mn-ea"/>
              </a:rPr>
              <a:t>例如：根据</a:t>
            </a:r>
            <a:r>
              <a:rPr lang="zh-CN" altLang="en-US" sz="2000" dirty="0">
                <a:latin typeface="+mn-ea"/>
              </a:rPr>
              <a:t>哪些原则授田给耕作者？如何处理继承问题？如何应付新生人口的耕地需求？土地的所有权如何界定与执行？如何纳税与服劳役</a:t>
            </a:r>
            <a:r>
              <a:rPr lang="zh-CN" altLang="en-US" sz="2000" dirty="0" smtClean="0">
                <a:latin typeface="+mn-ea"/>
              </a:rPr>
              <a:t>？如何</a:t>
            </a:r>
            <a:r>
              <a:rPr lang="zh-CN" altLang="en-US" sz="2000" dirty="0">
                <a:latin typeface="+mn-ea"/>
              </a:rPr>
              <a:t>开垦荒地</a:t>
            </a:r>
            <a:r>
              <a:rPr lang="zh-CN" altLang="en-US" sz="2000" dirty="0" smtClean="0">
                <a:latin typeface="+mn-ea"/>
              </a:rPr>
              <a:t>？井田制</a:t>
            </a:r>
            <a:r>
              <a:rPr lang="zh-CN" altLang="en-US" sz="2000" dirty="0">
                <a:latin typeface="+mn-ea"/>
              </a:rPr>
              <a:t>能否长期、普遍、稳定地运作？生产能量和经营效率是否具有优势？在制度管理、继承关系等方面，监督是否效率？成本是否合理？在面对人口压力和政治变动时，井田制如何调整应付</a:t>
            </a:r>
            <a:r>
              <a:rPr lang="zh-CN" altLang="en-US" sz="2000" dirty="0" smtClean="0">
                <a:latin typeface="+mn-ea"/>
              </a:rPr>
              <a:t>？</a:t>
            </a:r>
            <a:r>
              <a:rPr lang="en-US" altLang="zh-CN" sz="2000" dirty="0" smtClean="0">
                <a:latin typeface="+mn-ea"/>
              </a:rPr>
              <a:t>……</a:t>
            </a:r>
          </a:p>
          <a:p>
            <a:pPr marL="342900" indent="-342900" algn="just">
              <a:buFont typeface="Wingdings" charset="2"/>
              <a:buChar char="Ø"/>
            </a:pPr>
            <a:endParaRPr lang="en-US" altLang="zh-CN" sz="2000" dirty="0" smtClean="0">
              <a:latin typeface="+mn-ea"/>
            </a:endParaRPr>
          </a:p>
          <a:p>
            <a:pPr marL="342900" indent="-342900" algn="just">
              <a:buFont typeface="Wingdings" charset="2"/>
              <a:buChar char="Ø"/>
            </a:pPr>
            <a:r>
              <a:rPr lang="zh-CN" altLang="en-US" sz="2000" dirty="0" smtClean="0">
                <a:latin typeface="+mn-ea"/>
              </a:rPr>
              <a:t>用</a:t>
            </a:r>
            <a:r>
              <a:rPr lang="zh-CN" altLang="en-US" sz="2000" dirty="0">
                <a:latin typeface="+mn-ea"/>
              </a:rPr>
              <a:t>这些实际的问题来检讨，所得到的结论是：</a:t>
            </a:r>
            <a:r>
              <a:rPr lang="zh-CN" altLang="en-US" sz="2000" dirty="0">
                <a:solidFill>
                  <a:srgbClr val="0070C0"/>
                </a:solidFill>
                <a:latin typeface="+mn-ea"/>
              </a:rPr>
              <a:t>先秦时期的井田制如果真的存在过，那应该是一时一地的状态，而非普遍性与长期性的制度。</a:t>
            </a:r>
          </a:p>
        </p:txBody>
      </p:sp>
      <p:sp>
        <p:nvSpPr>
          <p:cNvPr id="3" name="TextBox 1"/>
          <p:cNvSpPr txBox="1"/>
          <p:nvPr/>
        </p:nvSpPr>
        <p:spPr>
          <a:xfrm>
            <a:off x="2966529" y="116632"/>
            <a:ext cx="3282950" cy="707886"/>
          </a:xfrm>
          <a:prstGeom prst="rect">
            <a:avLst/>
          </a:prstGeom>
          <a:noFill/>
        </p:spPr>
        <p:txBody>
          <a:bodyPr wrap="none" lIns="0" tIns="0" rIns="0" rtlCol="0">
            <a:spAutoFit/>
          </a:bodyPr>
          <a:lstStyle/>
          <a:p>
            <a:endParaRPr lang="zh-CN" altLang="en-US" sz="1100" b="1" dirty="0">
              <a:solidFill>
                <a:srgbClr val="000000"/>
              </a:solidFill>
              <a:latin typeface="隶书"/>
              <a:ea typeface="隶书"/>
            </a:endParaRPr>
          </a:p>
          <a:p>
            <a:r>
              <a:rPr lang="zh-CN" altLang="en-US" sz="3200" dirty="0" smtClean="0">
                <a:solidFill>
                  <a:srgbClr val="000000"/>
                </a:solidFill>
                <a:latin typeface="+mj-ea"/>
                <a:ea typeface="+mj-ea"/>
              </a:rPr>
              <a:t>井田辨：诸说辨驳</a:t>
            </a:r>
            <a:endParaRPr lang="en-US" altLang="zh-CN" sz="3200" dirty="0">
              <a:solidFill>
                <a:srgbClr val="000000"/>
              </a:solidFill>
              <a:latin typeface="+mj-ea"/>
              <a:ea typeface="+mj-ea"/>
            </a:endParaRPr>
          </a:p>
        </p:txBody>
      </p:sp>
    </p:spTree>
    <p:extLst>
      <p:ext uri="{BB962C8B-B14F-4D97-AF65-F5344CB8AC3E}">
        <p14:creationId xmlns:p14="http://schemas.microsoft.com/office/powerpoint/2010/main" val="3036580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827584" y="1412776"/>
            <a:ext cx="7704856" cy="4478149"/>
          </a:xfrm>
          <a:prstGeom prst="rect">
            <a:avLst/>
          </a:prstGeom>
          <a:noFill/>
        </p:spPr>
        <p:txBody>
          <a:bodyPr wrap="square" lIns="0" tIns="0" rIns="0" rtlCol="0">
            <a:spAutoFit/>
          </a:bodyPr>
          <a:lstStyle/>
          <a:p>
            <a:pPr marL="342900" indent="-342900" algn="just">
              <a:buFont typeface="Wingdings" charset="2"/>
              <a:buChar char="Ø"/>
            </a:pPr>
            <a:r>
              <a:rPr lang="zh-CN" altLang="en-US" sz="2400" b="1" dirty="0" smtClean="0">
                <a:latin typeface="+mn-ea"/>
              </a:rPr>
              <a:t>董仲舒</a:t>
            </a:r>
            <a:r>
              <a:rPr lang="zh-CN" altLang="en-US" sz="2400" b="1" dirty="0">
                <a:latin typeface="+mn-ea"/>
              </a:rPr>
              <a:t>：古井田法虽难卒行，宜少近古，限民名田，以赡不足，塞并兼之路</a:t>
            </a:r>
            <a:r>
              <a:rPr lang="zh-CN" altLang="en-US" sz="2400" b="1" dirty="0" smtClean="0">
                <a:latin typeface="+mn-ea"/>
              </a:rPr>
              <a:t>。</a:t>
            </a:r>
            <a:endParaRPr lang="en-US" altLang="zh-CN" sz="2400" b="1" dirty="0" smtClean="0">
              <a:latin typeface="+mn-ea"/>
            </a:endParaRPr>
          </a:p>
          <a:p>
            <a:pPr marL="342900" indent="-342900" algn="just">
              <a:buFont typeface="Wingdings" charset="2"/>
              <a:buChar char="Ø"/>
            </a:pPr>
            <a:endParaRPr lang="en-US" altLang="zh-CN" sz="2400" dirty="0" smtClean="0">
              <a:latin typeface="+mn-ea"/>
            </a:endParaRPr>
          </a:p>
          <a:p>
            <a:pPr marL="342900" indent="-342900" algn="just">
              <a:buFont typeface="Wingdings" charset="2"/>
              <a:buChar char="Ø"/>
            </a:pPr>
            <a:r>
              <a:rPr lang="zh-CN" altLang="en-US" sz="2400" b="1" dirty="0" smtClean="0">
                <a:latin typeface="+mn-ea"/>
              </a:rPr>
              <a:t>荀悦</a:t>
            </a:r>
            <a:r>
              <a:rPr lang="zh-CN" altLang="en-US" sz="2400" b="1" dirty="0">
                <a:latin typeface="+mn-ea"/>
              </a:rPr>
              <a:t>、</a:t>
            </a:r>
            <a:r>
              <a:rPr lang="zh-CN" altLang="en-US" sz="2400" b="1" dirty="0" smtClean="0">
                <a:latin typeface="+mn-ea"/>
              </a:rPr>
              <a:t>仲长统：先</a:t>
            </a:r>
            <a:r>
              <a:rPr lang="zh-CN" altLang="en-US" sz="2400" b="1" dirty="0">
                <a:latin typeface="+mn-ea"/>
              </a:rPr>
              <a:t>限田，再</a:t>
            </a:r>
            <a:r>
              <a:rPr lang="zh-CN" altLang="en-US" sz="2400" b="1" dirty="0" smtClean="0">
                <a:latin typeface="+mn-ea"/>
              </a:rPr>
              <a:t>井田。</a:t>
            </a:r>
            <a:endParaRPr lang="zh-CN" altLang="en-US" sz="2400" b="1" dirty="0">
              <a:latin typeface="+mn-ea"/>
            </a:endParaRPr>
          </a:p>
          <a:p>
            <a:pPr marL="342900" indent="-342900" algn="just">
              <a:buFont typeface="Wingdings" charset="2"/>
              <a:buChar char="Ø"/>
            </a:pPr>
            <a:endParaRPr lang="en-US" altLang="zh-CN" sz="2400" dirty="0">
              <a:latin typeface="+mn-ea"/>
            </a:endParaRPr>
          </a:p>
          <a:p>
            <a:pPr marL="800100" lvl="1" indent="-342900" algn="just">
              <a:buFont typeface="Arial" charset="0"/>
              <a:buChar char="•"/>
            </a:pPr>
            <a:r>
              <a:rPr lang="zh-CN" altLang="en-US" sz="2000" dirty="0">
                <a:latin typeface="+mn-ea"/>
              </a:rPr>
              <a:t>第一，</a:t>
            </a:r>
            <a:r>
              <a:rPr lang="zh-CN" altLang="en-US" sz="2000" dirty="0">
                <a:solidFill>
                  <a:srgbClr val="0070C0"/>
                </a:solidFill>
                <a:latin typeface="+mn-ea"/>
              </a:rPr>
              <a:t>“限以大家，勿令过制”</a:t>
            </a:r>
            <a:r>
              <a:rPr lang="zh-CN" altLang="en-US" sz="2000" dirty="0">
                <a:latin typeface="+mn-ea"/>
              </a:rPr>
              <a:t>（</a:t>
            </a:r>
            <a:r>
              <a:rPr lang="en-US" altLang="zh-CN" sz="2000" dirty="0">
                <a:latin typeface="+mn-ea"/>
              </a:rPr>
              <a:t>《</a:t>
            </a:r>
            <a:r>
              <a:rPr lang="zh-CN" altLang="en-US" sz="2000" dirty="0">
                <a:latin typeface="+mn-ea"/>
              </a:rPr>
              <a:t>后汉书</a:t>
            </a:r>
            <a:r>
              <a:rPr lang="en-US" altLang="zh-CN" sz="2000" dirty="0">
                <a:latin typeface="+mn-ea"/>
              </a:rPr>
              <a:t>·</a:t>
            </a:r>
            <a:r>
              <a:rPr lang="zh-CN" altLang="en-US" sz="2000" dirty="0">
                <a:latin typeface="+mn-ea"/>
              </a:rPr>
              <a:t>仲长统传</a:t>
            </a:r>
            <a:r>
              <a:rPr lang="en-US" altLang="zh-CN" sz="2000" dirty="0">
                <a:latin typeface="+mn-ea"/>
              </a:rPr>
              <a:t>》</a:t>
            </a:r>
            <a:r>
              <a:rPr lang="zh-CN" altLang="en-US" sz="2000" dirty="0">
                <a:latin typeface="+mn-ea"/>
              </a:rPr>
              <a:t>附损益篇）</a:t>
            </a:r>
            <a:r>
              <a:rPr lang="en-US" altLang="zh-CN" sz="2000" dirty="0">
                <a:latin typeface="+mn-ea"/>
              </a:rPr>
              <a:t>——</a:t>
            </a:r>
            <a:r>
              <a:rPr lang="zh-CN" altLang="en-US" sz="2000" dirty="0">
                <a:latin typeface="+mn-ea"/>
              </a:rPr>
              <a:t>对大土地所有者实行限田。</a:t>
            </a:r>
          </a:p>
          <a:p>
            <a:pPr marL="800100" lvl="1" indent="-342900" algn="just">
              <a:buFont typeface="Arial" charset="0"/>
              <a:buChar char="•"/>
            </a:pPr>
            <a:endParaRPr lang="en-US" altLang="zh-CN" sz="2000" dirty="0">
              <a:latin typeface="+mn-ea"/>
            </a:endParaRPr>
          </a:p>
          <a:p>
            <a:pPr marL="800100" lvl="1" indent="-342900" algn="just">
              <a:buFont typeface="Arial" charset="0"/>
              <a:buChar char="•"/>
            </a:pPr>
            <a:r>
              <a:rPr lang="zh-CN" altLang="en-US" sz="2000" dirty="0">
                <a:latin typeface="+mn-ea"/>
              </a:rPr>
              <a:t>第二，</a:t>
            </a:r>
            <a:r>
              <a:rPr lang="zh-CN" altLang="en-US" sz="2000" dirty="0">
                <a:solidFill>
                  <a:srgbClr val="0070C0"/>
                </a:solidFill>
                <a:latin typeface="+mn-ea"/>
              </a:rPr>
              <a:t>“其有草者，尽日官田，力堪农事乃听受之”</a:t>
            </a:r>
            <a:r>
              <a:rPr lang="zh-CN" altLang="en-US" sz="2000" dirty="0">
                <a:latin typeface="+mn-ea"/>
              </a:rPr>
              <a:t>（</a:t>
            </a:r>
            <a:r>
              <a:rPr lang="en-US" altLang="zh-CN" sz="2000" dirty="0">
                <a:latin typeface="+mn-ea"/>
              </a:rPr>
              <a:t>《</a:t>
            </a:r>
            <a:r>
              <a:rPr lang="zh-CN" altLang="en-US" sz="2000" dirty="0">
                <a:latin typeface="+mn-ea"/>
              </a:rPr>
              <a:t>后汉书</a:t>
            </a:r>
            <a:r>
              <a:rPr lang="en-US" altLang="zh-CN" sz="2000" dirty="0">
                <a:latin typeface="+mn-ea"/>
              </a:rPr>
              <a:t>·</a:t>
            </a:r>
            <a:r>
              <a:rPr lang="zh-CN" altLang="en-US" sz="2000" dirty="0">
                <a:latin typeface="+mn-ea"/>
              </a:rPr>
              <a:t>仲长统传</a:t>
            </a:r>
            <a:r>
              <a:rPr lang="en-US" altLang="zh-CN" sz="2000" dirty="0">
                <a:latin typeface="+mn-ea"/>
              </a:rPr>
              <a:t>》</a:t>
            </a:r>
            <a:r>
              <a:rPr lang="zh-CN" altLang="en-US" sz="2000" dirty="0">
                <a:latin typeface="+mn-ea"/>
              </a:rPr>
              <a:t>附损益篇）</a:t>
            </a:r>
            <a:r>
              <a:rPr lang="en-US" altLang="zh-CN" sz="2000" dirty="0">
                <a:latin typeface="+mn-ea"/>
              </a:rPr>
              <a:t>——</a:t>
            </a:r>
            <a:r>
              <a:rPr lang="zh-CN" altLang="en-US" sz="2000" dirty="0">
                <a:latin typeface="+mn-ea"/>
              </a:rPr>
              <a:t>对荒地一概收归国有，授给有劳动能力而无田可耕者。</a:t>
            </a:r>
          </a:p>
          <a:p>
            <a:pPr marL="342900" indent="-342900" algn="just">
              <a:buFont typeface="Wingdings" charset="2"/>
              <a:buChar char="Ø"/>
            </a:pPr>
            <a:endParaRPr lang="zh-CN" altLang="en-US" sz="2400" dirty="0">
              <a:latin typeface="+mn-ea"/>
            </a:endParaRPr>
          </a:p>
          <a:p>
            <a:endParaRPr lang="zh-CN" altLang="en-US" sz="2400" dirty="0">
              <a:latin typeface="微软雅黑" pitchFamily="34" charset="-122"/>
              <a:ea typeface="微软雅黑" pitchFamily="34" charset="-122"/>
            </a:endParaRPr>
          </a:p>
        </p:txBody>
      </p:sp>
      <p:sp>
        <p:nvSpPr>
          <p:cNvPr id="13" name="TextBox 1"/>
          <p:cNvSpPr txBox="1"/>
          <p:nvPr/>
        </p:nvSpPr>
        <p:spPr>
          <a:xfrm>
            <a:off x="3275856" y="260648"/>
            <a:ext cx="2051844" cy="538609"/>
          </a:xfrm>
          <a:prstGeom prst="rect">
            <a:avLst/>
          </a:prstGeom>
          <a:noFill/>
        </p:spPr>
        <p:txBody>
          <a:bodyPr wrap="none" lIns="0" tIns="0" rIns="0" rtlCol="0">
            <a:spAutoFit/>
          </a:bodyPr>
          <a:lstStyle/>
          <a:p>
            <a:r>
              <a:rPr lang="zh-CN" altLang="en-US" sz="3200" b="1" dirty="0" smtClean="0">
                <a:latin typeface="+mj-ea"/>
                <a:ea typeface="+mj-ea"/>
              </a:rPr>
              <a:t>（</a:t>
            </a:r>
            <a:r>
              <a:rPr lang="zh-CN" altLang="en-US" sz="3200" b="1" dirty="0">
                <a:latin typeface="+mj-ea"/>
                <a:ea typeface="+mj-ea"/>
              </a:rPr>
              <a:t>二）限</a:t>
            </a:r>
            <a:r>
              <a:rPr lang="zh-CN" altLang="en-US" sz="3200" b="1" dirty="0" smtClean="0">
                <a:latin typeface="+mj-ea"/>
                <a:ea typeface="+mj-ea"/>
              </a:rPr>
              <a:t>田</a:t>
            </a:r>
            <a:endParaRPr lang="zh-CN" altLang="en-US" sz="3200" b="1" dirty="0">
              <a:latin typeface="+mj-ea"/>
              <a:ea typeface="+mj-ea"/>
            </a:endParaRPr>
          </a:p>
        </p:txBody>
      </p:sp>
    </p:spTree>
    <p:extLst>
      <p:ext uri="{BB962C8B-B14F-4D97-AF65-F5344CB8AC3E}">
        <p14:creationId xmlns:p14="http://schemas.microsoft.com/office/powerpoint/2010/main" val="1036522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899592" y="1385217"/>
            <a:ext cx="7560840" cy="5032147"/>
          </a:xfrm>
          <a:prstGeom prst="rect">
            <a:avLst/>
          </a:prstGeom>
          <a:noFill/>
        </p:spPr>
        <p:txBody>
          <a:bodyPr wrap="square" lIns="0" tIns="0" rIns="0" rtlCol="0">
            <a:spAutoFit/>
          </a:bodyPr>
          <a:lstStyle/>
          <a:p>
            <a:pPr marL="342900" indent="-342900" algn="just">
              <a:lnSpc>
                <a:spcPct val="150000"/>
              </a:lnSpc>
              <a:buFont typeface="Wingdings" charset="2"/>
              <a:buChar char="Ø"/>
            </a:pPr>
            <a:r>
              <a:rPr lang="zh-CN" altLang="en-US" sz="2400" dirty="0" smtClean="0">
                <a:latin typeface="+mn-ea"/>
              </a:rPr>
              <a:t>仲长统的土地制度方案</a:t>
            </a:r>
            <a:r>
              <a:rPr lang="zh-CN" altLang="en-US" sz="2400" dirty="0">
                <a:latin typeface="+mn-ea"/>
              </a:rPr>
              <a:t>，不同于“限田”，也不同于“井田”</a:t>
            </a:r>
            <a:r>
              <a:rPr lang="zh-CN" altLang="en-US" sz="2400" dirty="0" smtClean="0">
                <a:latin typeface="+mn-ea"/>
              </a:rPr>
              <a:t>。</a:t>
            </a:r>
            <a:endParaRPr lang="en-US" altLang="zh-CN" sz="2400" dirty="0" smtClean="0">
              <a:latin typeface="+mn-ea"/>
            </a:endParaRPr>
          </a:p>
          <a:p>
            <a:pPr marL="342900" indent="-342900" algn="just">
              <a:lnSpc>
                <a:spcPct val="150000"/>
              </a:lnSpc>
              <a:buFont typeface="Wingdings" charset="2"/>
              <a:buChar char="Ø"/>
            </a:pPr>
            <a:r>
              <a:rPr lang="zh-CN" altLang="en-US" sz="2400" b="1" dirty="0" smtClean="0">
                <a:latin typeface="+mn-ea"/>
              </a:rPr>
              <a:t>限田</a:t>
            </a:r>
            <a:r>
              <a:rPr lang="zh-CN" altLang="en-US" sz="2400" dirty="0">
                <a:latin typeface="+mn-ea"/>
              </a:rPr>
              <a:t>是在土地私有制的前提下，限制占田的最高限额，以抑兼并</a:t>
            </a:r>
            <a:r>
              <a:rPr lang="zh-CN" altLang="en-US" sz="2400" dirty="0" smtClean="0">
                <a:latin typeface="+mn-ea"/>
              </a:rPr>
              <a:t>。</a:t>
            </a:r>
            <a:endParaRPr lang="en-US" altLang="zh-CN" sz="2400" dirty="0">
              <a:latin typeface="+mn-ea"/>
            </a:endParaRPr>
          </a:p>
          <a:p>
            <a:pPr marL="342900" indent="-342900" algn="just">
              <a:lnSpc>
                <a:spcPct val="150000"/>
              </a:lnSpc>
              <a:buFont typeface="Wingdings" charset="2"/>
              <a:buChar char="Ø"/>
            </a:pPr>
            <a:r>
              <a:rPr lang="zh-CN" altLang="en-US" sz="2400" b="1" dirty="0" smtClean="0">
                <a:latin typeface="+mn-ea"/>
              </a:rPr>
              <a:t>井田</a:t>
            </a:r>
            <a:r>
              <a:rPr lang="zh-CN" altLang="en-US" sz="2400" dirty="0">
                <a:latin typeface="+mn-ea"/>
              </a:rPr>
              <a:t>则是利用国有土地按“井”对农民授田</a:t>
            </a:r>
            <a:r>
              <a:rPr lang="zh-CN" altLang="en-US" sz="2400" dirty="0" smtClean="0">
                <a:latin typeface="+mn-ea"/>
              </a:rPr>
              <a:t>。</a:t>
            </a:r>
            <a:endParaRPr lang="en-US" altLang="zh-CN" sz="2400" dirty="0" smtClean="0">
              <a:latin typeface="+mn-ea"/>
            </a:endParaRPr>
          </a:p>
          <a:p>
            <a:pPr marL="342900" indent="-342900" algn="just">
              <a:lnSpc>
                <a:spcPct val="150000"/>
              </a:lnSpc>
              <a:buFont typeface="Wingdings" charset="2"/>
              <a:buChar char="Ø"/>
            </a:pPr>
            <a:r>
              <a:rPr lang="zh-CN" altLang="en-US" sz="2400" dirty="0" smtClean="0">
                <a:latin typeface="+mn-ea"/>
              </a:rPr>
              <a:t>仲长统</a:t>
            </a:r>
            <a:r>
              <a:rPr lang="zh-CN" altLang="en-US" sz="2400" dirty="0">
                <a:latin typeface="+mn-ea"/>
              </a:rPr>
              <a:t>的方案是</a:t>
            </a:r>
            <a:r>
              <a:rPr lang="zh-CN" altLang="en-US" sz="2400" dirty="0">
                <a:solidFill>
                  <a:srgbClr val="C00000"/>
                </a:solidFill>
                <a:latin typeface="+mn-ea"/>
              </a:rPr>
              <a:t>既承认土地私有（限制数额），又利用国有土地进行授田</a:t>
            </a:r>
            <a:r>
              <a:rPr lang="zh-CN" altLang="en-US" sz="2400" dirty="0">
                <a:latin typeface="+mn-ea"/>
              </a:rPr>
              <a:t>。授田不仅是为了“均”，更主要的是依据“力”，即劳动能力。</a:t>
            </a:r>
          </a:p>
          <a:p>
            <a:pPr algn="just">
              <a:lnSpc>
                <a:spcPct val="150000"/>
              </a:lnSpc>
            </a:pPr>
            <a:endParaRPr lang="zh-CN" altLang="en-US" sz="2400" dirty="0">
              <a:latin typeface="微软雅黑" pitchFamily="34" charset="-122"/>
              <a:ea typeface="微软雅黑" pitchFamily="34" charset="-122"/>
            </a:endParaRPr>
          </a:p>
        </p:txBody>
      </p:sp>
      <p:sp>
        <p:nvSpPr>
          <p:cNvPr id="3" name="TextBox 1"/>
          <p:cNvSpPr txBox="1"/>
          <p:nvPr/>
        </p:nvSpPr>
        <p:spPr>
          <a:xfrm>
            <a:off x="3275856" y="260648"/>
            <a:ext cx="2051844" cy="538609"/>
          </a:xfrm>
          <a:prstGeom prst="rect">
            <a:avLst/>
          </a:prstGeom>
          <a:noFill/>
        </p:spPr>
        <p:txBody>
          <a:bodyPr wrap="none" lIns="0" tIns="0" rIns="0" rtlCol="0">
            <a:spAutoFit/>
          </a:bodyPr>
          <a:lstStyle/>
          <a:p>
            <a:r>
              <a:rPr lang="zh-CN" altLang="en-US" sz="3200" b="1" dirty="0" smtClean="0">
                <a:latin typeface="+mj-ea"/>
                <a:ea typeface="+mj-ea"/>
              </a:rPr>
              <a:t>（</a:t>
            </a:r>
            <a:r>
              <a:rPr lang="zh-CN" altLang="en-US" sz="3200" b="1" dirty="0">
                <a:latin typeface="+mj-ea"/>
                <a:ea typeface="+mj-ea"/>
              </a:rPr>
              <a:t>二）限</a:t>
            </a:r>
            <a:r>
              <a:rPr lang="zh-CN" altLang="en-US" sz="3200" b="1" dirty="0" smtClean="0">
                <a:latin typeface="+mj-ea"/>
                <a:ea typeface="+mj-ea"/>
              </a:rPr>
              <a:t>田</a:t>
            </a:r>
            <a:endParaRPr lang="zh-CN" altLang="en-US" sz="3200" b="1" dirty="0">
              <a:latin typeface="+mj-ea"/>
              <a:ea typeface="+mj-ea"/>
            </a:endParaRPr>
          </a:p>
        </p:txBody>
      </p:sp>
    </p:spTree>
    <p:extLst>
      <p:ext uri="{BB962C8B-B14F-4D97-AF65-F5344CB8AC3E}">
        <p14:creationId xmlns:p14="http://schemas.microsoft.com/office/powerpoint/2010/main" val="221168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971600" y="1484784"/>
            <a:ext cx="7416824" cy="3739485"/>
          </a:xfrm>
          <a:prstGeom prst="rect">
            <a:avLst/>
          </a:prstGeom>
          <a:noFill/>
        </p:spPr>
        <p:txBody>
          <a:bodyPr wrap="square" lIns="0" tIns="0" rIns="0" rtlCol="0">
            <a:spAutoFit/>
          </a:bodyPr>
          <a:lstStyle/>
          <a:p>
            <a:pPr algn="just"/>
            <a:endParaRPr lang="zh-CN" altLang="en-US" sz="2400" dirty="0">
              <a:latin typeface="微软雅黑" pitchFamily="34" charset="-122"/>
              <a:ea typeface="微软雅黑" pitchFamily="34" charset="-122"/>
            </a:endParaRPr>
          </a:p>
          <a:p>
            <a:pPr marL="342900" indent="-342900" algn="just">
              <a:buFont typeface="Wingdings" charset="2"/>
              <a:buChar char="Ø"/>
            </a:pPr>
            <a:r>
              <a:rPr lang="zh-CN" altLang="en-US" sz="2400" dirty="0">
                <a:latin typeface="+mn-ea"/>
              </a:rPr>
              <a:t>屯田制指的是利用士兵和农民垦种荒地，以取得军队供养和税粮。</a:t>
            </a:r>
          </a:p>
          <a:p>
            <a:pPr marL="342900" indent="-342900" algn="just">
              <a:buFont typeface="Wingdings" charset="2"/>
              <a:buChar char="Ø"/>
            </a:pPr>
            <a:endParaRPr lang="en-US" altLang="zh-CN" sz="2400" dirty="0" smtClean="0">
              <a:latin typeface="+mn-ea"/>
            </a:endParaRPr>
          </a:p>
          <a:p>
            <a:pPr marL="342900" indent="-342900" algn="just">
              <a:buFont typeface="Wingdings" charset="2"/>
              <a:buChar char="Ø"/>
            </a:pPr>
            <a:r>
              <a:rPr lang="zh-CN" altLang="en-US" sz="2400" dirty="0" smtClean="0">
                <a:latin typeface="+mn-ea"/>
              </a:rPr>
              <a:t>类别</a:t>
            </a:r>
            <a:r>
              <a:rPr lang="zh-CN" altLang="en-US" sz="2400" dirty="0">
                <a:latin typeface="+mn-ea"/>
              </a:rPr>
              <a:t>：军屯、民屯、商屯</a:t>
            </a:r>
          </a:p>
          <a:p>
            <a:pPr marL="342900" indent="-342900" algn="just">
              <a:buFont typeface="Wingdings" charset="2"/>
              <a:buChar char="Ø"/>
            </a:pPr>
            <a:endParaRPr lang="en-US" altLang="zh-CN" sz="2400" dirty="0" smtClean="0">
              <a:latin typeface="+mn-ea"/>
            </a:endParaRPr>
          </a:p>
          <a:p>
            <a:pPr marL="342900" indent="-342900" algn="just">
              <a:buFont typeface="Wingdings" charset="2"/>
              <a:buChar char="Ø"/>
            </a:pPr>
            <a:r>
              <a:rPr lang="zh-CN" altLang="en-US" sz="2400" dirty="0" smtClean="0">
                <a:latin typeface="+mn-ea"/>
              </a:rPr>
              <a:t>源于</a:t>
            </a:r>
            <a:r>
              <a:rPr lang="zh-CN" altLang="en-US" sz="2400" dirty="0">
                <a:latin typeface="+mn-ea"/>
              </a:rPr>
              <a:t>西汉</a:t>
            </a:r>
            <a:r>
              <a:rPr lang="zh-CN" altLang="en-US" sz="2400" dirty="0" smtClean="0">
                <a:latin typeface="+mn-ea"/>
              </a:rPr>
              <a:t>：西汉</a:t>
            </a:r>
            <a:r>
              <a:rPr lang="zh-CN" altLang="en-US" sz="2400" dirty="0">
                <a:latin typeface="+mn-ea"/>
              </a:rPr>
              <a:t>前元十一年（前</a:t>
            </a:r>
            <a:r>
              <a:rPr lang="en-US" altLang="zh-CN" sz="2400" dirty="0">
                <a:latin typeface="+mn-ea"/>
              </a:rPr>
              <a:t>169</a:t>
            </a:r>
            <a:r>
              <a:rPr lang="zh-CN" altLang="en-US" sz="2400" dirty="0">
                <a:latin typeface="+mn-ea"/>
              </a:rPr>
              <a:t>），汉文帝以罪人、奴婢和招募的农民戍边屯田；汉武帝调发大批戍卒屯田西域。当时主要集中于西、北部边陲，主要方式为军屯，规模不大。</a:t>
            </a:r>
          </a:p>
        </p:txBody>
      </p:sp>
      <p:sp>
        <p:nvSpPr>
          <p:cNvPr id="13" name="TextBox 1"/>
          <p:cNvSpPr txBox="1"/>
          <p:nvPr/>
        </p:nvSpPr>
        <p:spPr>
          <a:xfrm>
            <a:off x="3325601" y="188640"/>
            <a:ext cx="2051844" cy="538609"/>
          </a:xfrm>
          <a:prstGeom prst="rect">
            <a:avLst/>
          </a:prstGeom>
          <a:noFill/>
        </p:spPr>
        <p:txBody>
          <a:bodyPr wrap="none" lIns="0" tIns="0" rIns="0" rtlCol="0">
            <a:spAutoFit/>
          </a:bodyPr>
          <a:lstStyle/>
          <a:p>
            <a:r>
              <a:rPr lang="zh-CN" altLang="en-US" sz="3200" b="1" dirty="0" smtClean="0">
                <a:latin typeface="+mj-ea"/>
                <a:ea typeface="+mj-ea"/>
              </a:rPr>
              <a:t>（三）屯田</a:t>
            </a:r>
            <a:endParaRPr lang="zh-CN" altLang="en-US" sz="3200" b="1" dirty="0">
              <a:latin typeface="+mj-ea"/>
              <a:ea typeface="+mj-ea"/>
            </a:endParaRPr>
          </a:p>
        </p:txBody>
      </p:sp>
    </p:spTree>
    <p:extLst>
      <p:ext uri="{BB962C8B-B14F-4D97-AF65-F5344CB8AC3E}">
        <p14:creationId xmlns:p14="http://schemas.microsoft.com/office/powerpoint/2010/main" val="1643316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899591" y="1268760"/>
            <a:ext cx="7416824" cy="3370153"/>
          </a:xfrm>
          <a:prstGeom prst="rect">
            <a:avLst/>
          </a:prstGeom>
          <a:noFill/>
        </p:spPr>
        <p:txBody>
          <a:bodyPr wrap="square" lIns="0" tIns="0" rIns="0" rtlCol="0">
            <a:spAutoFit/>
          </a:bodyPr>
          <a:lstStyle/>
          <a:p>
            <a:pPr algn="just"/>
            <a:endParaRPr lang="zh-CN" altLang="en-US" sz="2400" dirty="0">
              <a:latin typeface="+mn-ea"/>
            </a:endParaRPr>
          </a:p>
          <a:p>
            <a:endParaRPr lang="zh-CN" altLang="en-US" sz="2400" dirty="0">
              <a:latin typeface="+mn-ea"/>
            </a:endParaRPr>
          </a:p>
          <a:p>
            <a:pPr marL="342900" indent="-342900">
              <a:buFont typeface="Wingdings" pitchFamily="2" charset="2"/>
              <a:buChar char="Ø"/>
            </a:pPr>
            <a:r>
              <a:rPr lang="zh-CN" altLang="en-US" sz="2400" dirty="0">
                <a:latin typeface="+mn-ea"/>
              </a:rPr>
              <a:t>建安元年（</a:t>
            </a:r>
            <a:r>
              <a:rPr lang="en-US" altLang="zh-CN" sz="2400" dirty="0">
                <a:latin typeface="+mn-ea"/>
              </a:rPr>
              <a:t>196</a:t>
            </a:r>
            <a:r>
              <a:rPr lang="zh-CN" altLang="en-US" sz="2400" dirty="0">
                <a:latin typeface="+mn-ea"/>
              </a:rPr>
              <a:t>），曹操采纳枣祗、韩浩的建议，在许都（今河南许昌）附近进行屯田。</a:t>
            </a:r>
          </a:p>
          <a:p>
            <a:pPr marL="342900" indent="-342900">
              <a:buFont typeface="Wingdings" pitchFamily="2" charset="2"/>
              <a:buChar char="Ø"/>
            </a:pPr>
            <a:endParaRPr lang="en-US" altLang="zh-CN" sz="2400" dirty="0" smtClean="0">
              <a:latin typeface="+mn-ea"/>
            </a:endParaRPr>
          </a:p>
          <a:p>
            <a:pPr marL="342900" indent="-342900">
              <a:buFont typeface="Wingdings" pitchFamily="2" charset="2"/>
              <a:buChar char="Ø"/>
            </a:pPr>
            <a:r>
              <a:rPr lang="zh-CN" altLang="en-US" sz="2400" dirty="0" smtClean="0">
                <a:latin typeface="+mn-ea"/>
              </a:rPr>
              <a:t>资源</a:t>
            </a:r>
            <a:r>
              <a:rPr lang="zh-CN" altLang="en-US" sz="2400" dirty="0">
                <a:latin typeface="+mn-ea"/>
              </a:rPr>
              <a:t>：</a:t>
            </a:r>
          </a:p>
          <a:p>
            <a:pPr marL="800100" lvl="1" indent="-342900">
              <a:buFont typeface="Arial" pitchFamily="34" charset="0"/>
              <a:buChar char="•"/>
            </a:pPr>
            <a:r>
              <a:rPr lang="zh-CN" altLang="en-US" sz="2400" dirty="0" smtClean="0">
                <a:latin typeface="+mn-ea"/>
              </a:rPr>
              <a:t>屯田</a:t>
            </a:r>
            <a:r>
              <a:rPr lang="zh-CN" altLang="en-US" sz="2400" dirty="0">
                <a:latin typeface="+mn-ea"/>
              </a:rPr>
              <a:t>的土地是无主和荒芜的土地；</a:t>
            </a:r>
          </a:p>
          <a:p>
            <a:pPr marL="800100" lvl="1" indent="-342900">
              <a:buFont typeface="Arial" pitchFamily="34" charset="0"/>
              <a:buChar char="•"/>
            </a:pPr>
            <a:r>
              <a:rPr lang="zh-CN" altLang="en-US" sz="2400" dirty="0" smtClean="0">
                <a:latin typeface="+mn-ea"/>
              </a:rPr>
              <a:t>劳动力</a:t>
            </a:r>
            <a:r>
              <a:rPr lang="zh-CN" altLang="en-US" sz="2400" dirty="0">
                <a:latin typeface="+mn-ea"/>
              </a:rPr>
              <a:t>、耕牛、农具是镇压黄巾起义中掳获的，也有一部分劳动力招募而来。</a:t>
            </a:r>
          </a:p>
        </p:txBody>
      </p:sp>
      <p:sp>
        <p:nvSpPr>
          <p:cNvPr id="13" name="TextBox 1"/>
          <p:cNvSpPr txBox="1"/>
          <p:nvPr/>
        </p:nvSpPr>
        <p:spPr>
          <a:xfrm>
            <a:off x="3376897" y="260648"/>
            <a:ext cx="2462213" cy="538609"/>
          </a:xfrm>
          <a:prstGeom prst="rect">
            <a:avLst/>
          </a:prstGeom>
          <a:noFill/>
        </p:spPr>
        <p:txBody>
          <a:bodyPr wrap="none" lIns="0" tIns="0" rIns="0" rtlCol="0">
            <a:spAutoFit/>
          </a:bodyPr>
          <a:lstStyle/>
          <a:p>
            <a:r>
              <a:rPr lang="zh-CN" altLang="en-US" sz="3200" dirty="0">
                <a:solidFill>
                  <a:srgbClr val="000000"/>
                </a:solidFill>
                <a:latin typeface="+mj-ea"/>
                <a:ea typeface="+mj-ea"/>
              </a:rPr>
              <a:t>曹操的屯田</a:t>
            </a:r>
            <a:r>
              <a:rPr lang="zh-CN" altLang="en-US" sz="3200" dirty="0" smtClean="0">
                <a:solidFill>
                  <a:srgbClr val="000000"/>
                </a:solidFill>
                <a:latin typeface="+mj-ea"/>
                <a:ea typeface="+mj-ea"/>
              </a:rPr>
              <a:t>制</a:t>
            </a:r>
            <a:endParaRPr lang="zh-CN" altLang="en-US" sz="3200" dirty="0">
              <a:solidFill>
                <a:srgbClr val="000000"/>
              </a:solidFill>
              <a:latin typeface="+mj-ea"/>
              <a:ea typeface="+mj-ea"/>
            </a:endParaRPr>
          </a:p>
        </p:txBody>
      </p:sp>
    </p:spTree>
    <p:extLst>
      <p:ext uri="{BB962C8B-B14F-4D97-AF65-F5344CB8AC3E}">
        <p14:creationId xmlns:p14="http://schemas.microsoft.com/office/powerpoint/2010/main" val="1727367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899592" y="1385217"/>
            <a:ext cx="7416824" cy="3862596"/>
          </a:xfrm>
          <a:prstGeom prst="rect">
            <a:avLst/>
          </a:prstGeom>
          <a:noFill/>
        </p:spPr>
        <p:txBody>
          <a:bodyPr wrap="square" lIns="0" tIns="0" rIns="0" rtlCol="0">
            <a:spAutoFit/>
          </a:bodyPr>
          <a:lstStyle/>
          <a:p>
            <a:pPr algn="just"/>
            <a:endParaRPr lang="zh-CN" altLang="en-US" sz="2400" dirty="0">
              <a:latin typeface="微软雅黑" pitchFamily="34" charset="-122"/>
              <a:ea typeface="微软雅黑" pitchFamily="34" charset="-122"/>
            </a:endParaRPr>
          </a:p>
          <a:p>
            <a:pPr marL="457200" indent="-457200" algn="just">
              <a:buFont typeface="Wingdings" charset="2"/>
              <a:buChar char="Ø"/>
            </a:pPr>
            <a:r>
              <a:rPr lang="zh-CN" altLang="en-US" sz="2800" dirty="0">
                <a:latin typeface="+mn-ea"/>
              </a:rPr>
              <a:t>民屯每</a:t>
            </a:r>
            <a:r>
              <a:rPr lang="en-US" altLang="zh-CN" sz="2800" dirty="0" smtClean="0">
                <a:latin typeface="+mn-ea"/>
              </a:rPr>
              <a:t>50</a:t>
            </a:r>
            <a:r>
              <a:rPr lang="zh-CN" altLang="en-US" sz="2800" dirty="0" smtClean="0">
                <a:latin typeface="+mn-ea"/>
              </a:rPr>
              <a:t>人为</a:t>
            </a:r>
            <a:r>
              <a:rPr lang="en-US" altLang="zh-CN" sz="2800" dirty="0">
                <a:latin typeface="+mn-ea"/>
              </a:rPr>
              <a:t>1 </a:t>
            </a:r>
            <a:r>
              <a:rPr lang="zh-CN" altLang="en-US" sz="2800" dirty="0">
                <a:latin typeface="+mn-ea"/>
              </a:rPr>
              <a:t>屯，屯置司马，其上置典农都尉、典农校尉、典农中郎将，不隶郡县。收成与国家分成：</a:t>
            </a:r>
            <a:r>
              <a:rPr lang="zh-CN" altLang="en-US" sz="2800" dirty="0">
                <a:solidFill>
                  <a:srgbClr val="FF0000"/>
                </a:solidFill>
                <a:latin typeface="+mn-ea"/>
              </a:rPr>
              <a:t>使用官牛者，官</a:t>
            </a:r>
            <a:r>
              <a:rPr lang="en-US" altLang="zh-CN" sz="2800" dirty="0" smtClean="0">
                <a:solidFill>
                  <a:srgbClr val="FF0000"/>
                </a:solidFill>
                <a:latin typeface="+mn-ea"/>
              </a:rPr>
              <a:t>6</a:t>
            </a:r>
            <a:r>
              <a:rPr lang="zh-CN" altLang="en-US" sz="2800" dirty="0" smtClean="0">
                <a:solidFill>
                  <a:srgbClr val="FF0000"/>
                </a:solidFill>
                <a:latin typeface="+mn-ea"/>
              </a:rPr>
              <a:t>民</a:t>
            </a:r>
            <a:r>
              <a:rPr lang="en-US" altLang="zh-CN" sz="2800" dirty="0">
                <a:solidFill>
                  <a:srgbClr val="FF0000"/>
                </a:solidFill>
                <a:latin typeface="+mn-ea"/>
              </a:rPr>
              <a:t>4</a:t>
            </a:r>
            <a:r>
              <a:rPr lang="zh-CN" altLang="en-US" sz="2800" dirty="0">
                <a:solidFill>
                  <a:srgbClr val="FF0000"/>
                </a:solidFill>
                <a:latin typeface="+mn-ea"/>
              </a:rPr>
              <a:t>；使用私牛者，官民对分。屯田农民不得随便离开屯田。</a:t>
            </a:r>
          </a:p>
          <a:p>
            <a:pPr marL="457200" indent="-457200" algn="just">
              <a:buFont typeface="Wingdings" charset="2"/>
              <a:buChar char="Ø"/>
            </a:pPr>
            <a:endParaRPr lang="en-US" altLang="zh-CN" sz="2800" dirty="0">
              <a:latin typeface="+mn-ea"/>
            </a:endParaRPr>
          </a:p>
          <a:p>
            <a:pPr marL="457200" indent="-457200" algn="just">
              <a:buFont typeface="Wingdings" charset="2"/>
              <a:buChar char="Ø"/>
            </a:pPr>
            <a:r>
              <a:rPr lang="zh-CN" altLang="en-US" sz="2800" dirty="0" smtClean="0">
                <a:latin typeface="+mn-ea"/>
              </a:rPr>
              <a:t>军屯</a:t>
            </a:r>
            <a:r>
              <a:rPr lang="zh-CN" altLang="en-US" sz="2800" dirty="0">
                <a:latin typeface="+mn-ea"/>
              </a:rPr>
              <a:t>以士兵屯日，</a:t>
            </a:r>
            <a:r>
              <a:rPr lang="en-US" altLang="zh-CN" sz="2800" dirty="0" smtClean="0">
                <a:latin typeface="+mn-ea"/>
              </a:rPr>
              <a:t>60</a:t>
            </a:r>
            <a:r>
              <a:rPr lang="zh-CN" altLang="en-US" sz="2800" dirty="0" smtClean="0">
                <a:latin typeface="+mn-ea"/>
              </a:rPr>
              <a:t>人为</a:t>
            </a:r>
            <a:r>
              <a:rPr lang="en-US" altLang="zh-CN" sz="2800" dirty="0">
                <a:latin typeface="+mn-ea"/>
              </a:rPr>
              <a:t>1 </a:t>
            </a:r>
            <a:r>
              <a:rPr lang="zh-CN" altLang="en-US" sz="2800" dirty="0">
                <a:latin typeface="+mn-ea"/>
              </a:rPr>
              <a:t>营，一边戍守，一边屯田。</a:t>
            </a:r>
          </a:p>
        </p:txBody>
      </p:sp>
      <p:sp>
        <p:nvSpPr>
          <p:cNvPr id="13" name="TextBox 1"/>
          <p:cNvSpPr txBox="1"/>
          <p:nvPr/>
        </p:nvSpPr>
        <p:spPr>
          <a:xfrm>
            <a:off x="3419872" y="260648"/>
            <a:ext cx="2961233" cy="538609"/>
          </a:xfrm>
          <a:prstGeom prst="rect">
            <a:avLst/>
          </a:prstGeom>
          <a:noFill/>
        </p:spPr>
        <p:txBody>
          <a:bodyPr wrap="square" lIns="0" tIns="0" rIns="0" rtlCol="0">
            <a:spAutoFit/>
          </a:bodyPr>
          <a:lstStyle/>
          <a:p>
            <a:r>
              <a:rPr lang="zh-CN" altLang="en-US" sz="3200" b="1" dirty="0" smtClean="0">
                <a:solidFill>
                  <a:srgbClr val="000000"/>
                </a:solidFill>
                <a:latin typeface="+mj-ea"/>
                <a:ea typeface="+mj-ea"/>
              </a:rPr>
              <a:t>屯田制的内容</a:t>
            </a:r>
            <a:endParaRPr lang="zh-CN" altLang="en-US" sz="3200" b="1" dirty="0">
              <a:solidFill>
                <a:srgbClr val="000000"/>
              </a:solidFill>
              <a:latin typeface="+mj-ea"/>
              <a:ea typeface="+mj-ea"/>
            </a:endParaRPr>
          </a:p>
        </p:txBody>
      </p:sp>
    </p:spTree>
    <p:extLst>
      <p:ext uri="{BB962C8B-B14F-4D97-AF65-F5344CB8AC3E}">
        <p14:creationId xmlns:p14="http://schemas.microsoft.com/office/powerpoint/2010/main" val="3163663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043608" y="1124744"/>
            <a:ext cx="7848872" cy="3924151"/>
          </a:xfrm>
          <a:prstGeom prst="rect">
            <a:avLst/>
          </a:prstGeom>
          <a:noFill/>
        </p:spPr>
        <p:txBody>
          <a:bodyPr wrap="square" lIns="0" tIns="0" rIns="0" rtlCol="0">
            <a:spAutoFit/>
          </a:bodyPr>
          <a:lstStyle/>
          <a:p>
            <a:pPr marL="342900" indent="-342900" algn="just">
              <a:buFont typeface="Arial" charset="0"/>
              <a:buChar char="•"/>
            </a:pPr>
            <a:endParaRPr lang="zh-CN" altLang="en-US" sz="2800" dirty="0">
              <a:latin typeface="+mn-ea"/>
            </a:endParaRPr>
          </a:p>
          <a:p>
            <a:pPr marL="342900" indent="-342900" algn="just">
              <a:buFont typeface="Arial" charset="0"/>
              <a:buChar char="•"/>
            </a:pPr>
            <a:endParaRPr lang="zh-CN" altLang="en-US" sz="2800" dirty="0">
              <a:latin typeface="+mn-ea"/>
            </a:endParaRPr>
          </a:p>
          <a:p>
            <a:pPr marL="342900" indent="-342900" algn="just">
              <a:buFont typeface="Arial" charset="0"/>
              <a:buChar char="•"/>
            </a:pPr>
            <a:r>
              <a:rPr lang="en-US" altLang="zh-CN" sz="2800" dirty="0">
                <a:latin typeface="+mn-ea"/>
              </a:rPr>
              <a:t>1.</a:t>
            </a:r>
            <a:r>
              <a:rPr lang="zh-CN" altLang="en-US" sz="2800" dirty="0">
                <a:latin typeface="+mn-ea"/>
              </a:rPr>
              <a:t>使有限生产资源得到了高效率的分配使用；</a:t>
            </a:r>
          </a:p>
          <a:p>
            <a:pPr marL="342900" indent="-342900" algn="just">
              <a:buFont typeface="Arial" charset="0"/>
              <a:buChar char="•"/>
            </a:pPr>
            <a:endParaRPr lang="en-US" altLang="zh-CN" sz="2800" dirty="0" smtClean="0">
              <a:latin typeface="+mn-ea"/>
            </a:endParaRPr>
          </a:p>
          <a:p>
            <a:pPr marL="342900" indent="-342900" algn="just">
              <a:buFont typeface="Arial" charset="0"/>
              <a:buChar char="•"/>
            </a:pPr>
            <a:r>
              <a:rPr lang="en-US" altLang="zh-CN" sz="2800" dirty="0" smtClean="0">
                <a:latin typeface="+mn-ea"/>
              </a:rPr>
              <a:t>2</a:t>
            </a:r>
            <a:r>
              <a:rPr lang="en-US" altLang="zh-CN" sz="2800" dirty="0">
                <a:latin typeface="+mn-ea"/>
              </a:rPr>
              <a:t>.</a:t>
            </a:r>
            <a:r>
              <a:rPr lang="zh-CN" altLang="en-US" sz="2800" dirty="0">
                <a:latin typeface="+mn-ea"/>
              </a:rPr>
              <a:t>解决了军粮供应问题；</a:t>
            </a:r>
          </a:p>
          <a:p>
            <a:pPr marL="342900" indent="-342900" algn="just">
              <a:buFont typeface="Arial" charset="0"/>
              <a:buChar char="•"/>
            </a:pPr>
            <a:endParaRPr lang="en-US" altLang="zh-CN" sz="2800" dirty="0" smtClean="0">
              <a:latin typeface="+mn-ea"/>
            </a:endParaRPr>
          </a:p>
          <a:p>
            <a:pPr marL="342900" indent="-342900" algn="just">
              <a:buFont typeface="Arial" charset="0"/>
              <a:buChar char="•"/>
            </a:pPr>
            <a:r>
              <a:rPr lang="en-US" altLang="zh-CN" sz="2800" dirty="0" smtClean="0">
                <a:latin typeface="+mn-ea"/>
              </a:rPr>
              <a:t>3</a:t>
            </a:r>
            <a:r>
              <a:rPr lang="en-US" altLang="zh-CN" sz="2800" dirty="0">
                <a:latin typeface="+mn-ea"/>
              </a:rPr>
              <a:t>.</a:t>
            </a:r>
            <a:r>
              <a:rPr lang="zh-CN" altLang="en-US" sz="2800" dirty="0">
                <a:latin typeface="+mn-ea"/>
              </a:rPr>
              <a:t>减轻了农民运粮的沉重劳役负担；</a:t>
            </a:r>
          </a:p>
          <a:p>
            <a:pPr marL="342900" indent="-342900" algn="just">
              <a:buFont typeface="Arial" charset="0"/>
              <a:buChar char="•"/>
            </a:pPr>
            <a:endParaRPr lang="en-US" altLang="zh-CN" sz="2800" dirty="0" smtClean="0">
              <a:latin typeface="+mn-ea"/>
            </a:endParaRPr>
          </a:p>
          <a:p>
            <a:pPr marL="342900" indent="-342900" algn="just">
              <a:buFont typeface="Arial" charset="0"/>
              <a:buChar char="•"/>
            </a:pPr>
            <a:r>
              <a:rPr lang="en-US" altLang="zh-CN" sz="2800" dirty="0" smtClean="0">
                <a:latin typeface="+mn-ea"/>
              </a:rPr>
              <a:t>4</a:t>
            </a:r>
            <a:r>
              <a:rPr lang="en-US" altLang="zh-CN" sz="2800" dirty="0">
                <a:latin typeface="+mn-ea"/>
              </a:rPr>
              <a:t>.</a:t>
            </a:r>
            <a:r>
              <a:rPr lang="zh-CN" altLang="en-US" sz="2800" dirty="0">
                <a:latin typeface="+mn-ea"/>
              </a:rPr>
              <a:t>解决了流民问题。</a:t>
            </a:r>
          </a:p>
        </p:txBody>
      </p:sp>
      <p:sp>
        <p:nvSpPr>
          <p:cNvPr id="13" name="TextBox 1"/>
          <p:cNvSpPr txBox="1"/>
          <p:nvPr/>
        </p:nvSpPr>
        <p:spPr>
          <a:xfrm>
            <a:off x="3275856" y="188640"/>
            <a:ext cx="2462213" cy="538609"/>
          </a:xfrm>
          <a:prstGeom prst="rect">
            <a:avLst/>
          </a:prstGeom>
          <a:noFill/>
        </p:spPr>
        <p:txBody>
          <a:bodyPr wrap="none" lIns="0" tIns="0" rIns="0" rtlCol="0">
            <a:spAutoFit/>
          </a:bodyPr>
          <a:lstStyle/>
          <a:p>
            <a:r>
              <a:rPr lang="zh-CN" altLang="en-US" sz="3200" b="1" dirty="0" smtClean="0">
                <a:solidFill>
                  <a:srgbClr val="000000"/>
                </a:solidFill>
                <a:latin typeface="+mj-ea"/>
                <a:ea typeface="+mj-ea"/>
              </a:rPr>
              <a:t>屯田制的作用</a:t>
            </a:r>
            <a:endParaRPr lang="zh-CN" altLang="en-US" sz="3200" b="1" dirty="0">
              <a:solidFill>
                <a:srgbClr val="000000"/>
              </a:solidFill>
              <a:latin typeface="+mj-ea"/>
              <a:ea typeface="+mj-ea"/>
            </a:endParaRPr>
          </a:p>
        </p:txBody>
      </p:sp>
    </p:spTree>
    <p:extLst>
      <p:ext uri="{BB962C8B-B14F-4D97-AF65-F5344CB8AC3E}">
        <p14:creationId xmlns:p14="http://schemas.microsoft.com/office/powerpoint/2010/main" val="302511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899592" y="1628800"/>
            <a:ext cx="7704856" cy="3000821"/>
          </a:xfrm>
          <a:prstGeom prst="rect">
            <a:avLst/>
          </a:prstGeom>
          <a:noFill/>
        </p:spPr>
        <p:txBody>
          <a:bodyPr wrap="square" lIns="0" tIns="0" rIns="0" rtlCol="0">
            <a:spAutoFit/>
          </a:bodyPr>
          <a:lstStyle/>
          <a:p>
            <a:pPr algn="just"/>
            <a:endParaRPr lang="zh-CN" altLang="en-US" sz="2400" dirty="0">
              <a:latin typeface="微软雅黑" pitchFamily="34" charset="-122"/>
              <a:ea typeface="微软雅黑" pitchFamily="34" charset="-122"/>
            </a:endParaRPr>
          </a:p>
          <a:p>
            <a:pPr marL="342900" indent="-342900" algn="just">
              <a:buFont typeface="Wingdings" charset="2"/>
              <a:buChar char="Ø"/>
            </a:pPr>
            <a:r>
              <a:rPr lang="zh-CN" altLang="en-US" sz="2400" dirty="0">
                <a:latin typeface="+mn-ea"/>
              </a:rPr>
              <a:t>屯田制的剥削较重，</a:t>
            </a:r>
            <a:r>
              <a:rPr lang="zh-CN" altLang="en-US" sz="2400" dirty="0">
                <a:solidFill>
                  <a:srgbClr val="FF0000"/>
                </a:solidFill>
                <a:latin typeface="+mn-ea"/>
              </a:rPr>
              <a:t>屯田农民被束缚在土地上，身份不自由</a:t>
            </a:r>
            <a:r>
              <a:rPr lang="zh-CN" altLang="en-US" sz="2400" dirty="0">
                <a:latin typeface="+mn-ea"/>
              </a:rPr>
              <a:t>，屯田士兵则更加艰苦。曹魏后期，</a:t>
            </a:r>
            <a:r>
              <a:rPr lang="zh-CN" altLang="en-US" sz="2400" dirty="0">
                <a:solidFill>
                  <a:srgbClr val="FF0000"/>
                </a:solidFill>
                <a:latin typeface="+mn-ea"/>
              </a:rPr>
              <a:t>分配比例达官</a:t>
            </a:r>
            <a:r>
              <a:rPr lang="en-US" altLang="zh-CN" sz="2400" dirty="0">
                <a:solidFill>
                  <a:srgbClr val="FF0000"/>
                </a:solidFill>
                <a:latin typeface="+mn-ea"/>
              </a:rPr>
              <a:t>8</a:t>
            </a:r>
            <a:r>
              <a:rPr lang="zh-CN" altLang="en-US" sz="2400" dirty="0">
                <a:solidFill>
                  <a:srgbClr val="FF0000"/>
                </a:solidFill>
                <a:latin typeface="+mn-ea"/>
              </a:rPr>
              <a:t>民</a:t>
            </a:r>
            <a:r>
              <a:rPr lang="en-US" altLang="zh-CN" sz="2400" dirty="0">
                <a:solidFill>
                  <a:srgbClr val="FF0000"/>
                </a:solidFill>
                <a:latin typeface="+mn-ea"/>
              </a:rPr>
              <a:t>2</a:t>
            </a:r>
            <a:r>
              <a:rPr lang="zh-CN" altLang="en-US" sz="2400" dirty="0">
                <a:solidFill>
                  <a:srgbClr val="FF0000"/>
                </a:solidFill>
                <a:latin typeface="+mn-ea"/>
              </a:rPr>
              <a:t>的程度，引起了屯田民的逃亡和反抗。屯田土地又不断被门阀豪族所侵占</a:t>
            </a:r>
            <a:r>
              <a:rPr lang="zh-CN" altLang="en-US" sz="2400" dirty="0">
                <a:latin typeface="+mn-ea"/>
              </a:rPr>
              <a:t>，于是屯田制逐渐破坏了。</a:t>
            </a:r>
          </a:p>
          <a:p>
            <a:pPr marL="342900" indent="-342900" algn="just">
              <a:buFont typeface="Wingdings" charset="2"/>
              <a:buChar char="Ø"/>
            </a:pPr>
            <a:endParaRPr lang="en-US" altLang="zh-CN" sz="2400" dirty="0" smtClean="0">
              <a:latin typeface="+mn-ea"/>
            </a:endParaRPr>
          </a:p>
          <a:p>
            <a:pPr marL="342900" indent="-342900" algn="just">
              <a:buFont typeface="Wingdings" charset="2"/>
              <a:buChar char="Ø"/>
            </a:pPr>
            <a:r>
              <a:rPr lang="zh-CN" altLang="en-US" sz="2400" dirty="0" smtClean="0">
                <a:latin typeface="+mn-ea"/>
              </a:rPr>
              <a:t>司马炎</a:t>
            </a:r>
            <a:r>
              <a:rPr lang="zh-CN" altLang="en-US" sz="2400" dirty="0">
                <a:latin typeface="+mn-ea"/>
              </a:rPr>
              <a:t>于魏咸熙元年（</a:t>
            </a:r>
            <a:r>
              <a:rPr lang="en-US" altLang="zh-CN" sz="2400" dirty="0">
                <a:latin typeface="+mn-ea"/>
              </a:rPr>
              <a:t>265</a:t>
            </a:r>
            <a:r>
              <a:rPr lang="zh-CN" altLang="en-US" sz="2400" dirty="0">
                <a:latin typeface="+mn-ea"/>
              </a:rPr>
              <a:t>年）宣布：“罢屯田官，以均政役，诸典农皆为太守，都尉皆为令长。”</a:t>
            </a:r>
          </a:p>
        </p:txBody>
      </p:sp>
      <p:sp>
        <p:nvSpPr>
          <p:cNvPr id="13" name="TextBox 1"/>
          <p:cNvSpPr txBox="1"/>
          <p:nvPr/>
        </p:nvSpPr>
        <p:spPr>
          <a:xfrm>
            <a:off x="3376897" y="260648"/>
            <a:ext cx="2462213" cy="538609"/>
          </a:xfrm>
          <a:prstGeom prst="rect">
            <a:avLst/>
          </a:prstGeom>
          <a:noFill/>
        </p:spPr>
        <p:txBody>
          <a:bodyPr wrap="none" lIns="0" tIns="0" rIns="0" rtlCol="0">
            <a:spAutoFit/>
          </a:bodyPr>
          <a:lstStyle/>
          <a:p>
            <a:r>
              <a:rPr lang="zh-CN" altLang="en-US" sz="3200" b="1" dirty="0" smtClean="0">
                <a:solidFill>
                  <a:srgbClr val="000000"/>
                </a:solidFill>
                <a:latin typeface="+mj-ea"/>
                <a:ea typeface="+mj-ea"/>
              </a:rPr>
              <a:t>屯田制的弊端</a:t>
            </a:r>
            <a:endParaRPr lang="zh-CN" altLang="en-US" sz="3200" b="1" dirty="0">
              <a:solidFill>
                <a:srgbClr val="000000"/>
              </a:solidFill>
              <a:latin typeface="+mj-ea"/>
              <a:ea typeface="+mj-ea"/>
            </a:endParaRPr>
          </a:p>
        </p:txBody>
      </p:sp>
    </p:spTree>
    <p:extLst>
      <p:ext uri="{BB962C8B-B14F-4D97-AF65-F5344CB8AC3E}">
        <p14:creationId xmlns:p14="http://schemas.microsoft.com/office/powerpoint/2010/main" val="729306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043608" y="1268760"/>
            <a:ext cx="7227570" cy="4355038"/>
          </a:xfrm>
          <a:prstGeom prst="rect">
            <a:avLst/>
          </a:prstGeom>
          <a:noFill/>
        </p:spPr>
        <p:txBody>
          <a:bodyPr wrap="square" lIns="0" tIns="0" rIns="0" rtlCol="0">
            <a:spAutoFit/>
          </a:bodyPr>
          <a:lstStyle/>
          <a:p>
            <a:pPr marL="457200" indent="-457200" algn="just">
              <a:buFont typeface="Wingdings" charset="2"/>
              <a:buChar char="Ø"/>
            </a:pPr>
            <a:endParaRPr lang="zh-CN" altLang="en-US" sz="2800" dirty="0">
              <a:latin typeface="+mn-ea"/>
            </a:endParaRPr>
          </a:p>
          <a:p>
            <a:pPr marL="457200" indent="-457200" algn="just">
              <a:buFont typeface="Wingdings" charset="2"/>
              <a:buChar char="Ø"/>
            </a:pPr>
            <a:r>
              <a:rPr lang="zh-CN" altLang="en-US" sz="2800" dirty="0">
                <a:latin typeface="+mn-ea"/>
              </a:rPr>
              <a:t>三省六部制</a:t>
            </a:r>
            <a:r>
              <a:rPr lang="en-US" altLang="zh-CN" sz="2800" dirty="0">
                <a:latin typeface="+mn-ea"/>
              </a:rPr>
              <a:t>——</a:t>
            </a:r>
            <a:r>
              <a:rPr lang="zh-CN" altLang="en-US" sz="2800" dirty="0">
                <a:latin typeface="+mn-ea"/>
              </a:rPr>
              <a:t>分散相权</a:t>
            </a:r>
            <a:r>
              <a:rPr lang="en-US" altLang="zh-CN" sz="2800" dirty="0">
                <a:latin typeface="+mn-ea"/>
              </a:rPr>
              <a:t>——</a:t>
            </a:r>
            <a:r>
              <a:rPr lang="zh-CN" altLang="en-US" sz="2800" dirty="0">
                <a:latin typeface="+mn-ea"/>
              </a:rPr>
              <a:t>中央集权</a:t>
            </a:r>
          </a:p>
          <a:p>
            <a:pPr marL="457200" indent="-457200" algn="just">
              <a:buFont typeface="Wingdings" charset="2"/>
              <a:buChar char="Ø"/>
            </a:pPr>
            <a:endParaRPr lang="en-US" altLang="zh-CN" sz="2800" dirty="0">
              <a:latin typeface="+mn-ea"/>
            </a:endParaRPr>
          </a:p>
          <a:p>
            <a:pPr marL="457200" indent="-457200" algn="just">
              <a:buFont typeface="Wingdings" charset="2"/>
              <a:buChar char="Ø"/>
            </a:pPr>
            <a:r>
              <a:rPr lang="zh-CN" altLang="en-US" sz="2800" dirty="0" smtClean="0">
                <a:latin typeface="+mn-ea"/>
              </a:rPr>
              <a:t>往</a:t>
            </a:r>
            <a:r>
              <a:rPr lang="zh-CN" altLang="en-US" sz="2800" dirty="0">
                <a:latin typeface="+mn-ea"/>
              </a:rPr>
              <a:t>者州唯置纲纪，郡置守丞，县唯令而已。其所具僚，则长官自辟，受诏赴任，每州不过数十。今则不然，大小之官，悉由吏部，纤介之迹，皆属考功。（</a:t>
            </a:r>
            <a:r>
              <a:rPr lang="en-US" altLang="zh-CN" sz="2800" dirty="0">
                <a:latin typeface="+mn-ea"/>
              </a:rPr>
              <a:t>《</a:t>
            </a:r>
            <a:r>
              <a:rPr lang="zh-CN" altLang="en-US" sz="2800" dirty="0">
                <a:latin typeface="+mn-ea"/>
              </a:rPr>
              <a:t>隋书</a:t>
            </a:r>
            <a:r>
              <a:rPr lang="en-US" altLang="zh-CN" sz="2800" dirty="0">
                <a:latin typeface="+mn-ea"/>
              </a:rPr>
              <a:t>》</a:t>
            </a:r>
            <a:r>
              <a:rPr lang="zh-CN" altLang="en-US" sz="2800" dirty="0">
                <a:latin typeface="+mn-ea"/>
              </a:rPr>
              <a:t>）</a:t>
            </a:r>
          </a:p>
          <a:p>
            <a:pPr marL="457200" indent="-457200" algn="just">
              <a:buFont typeface="Wingdings" charset="2"/>
              <a:buChar char="Ø"/>
            </a:pPr>
            <a:endParaRPr lang="en-US" altLang="zh-CN" sz="2800" dirty="0" smtClean="0">
              <a:latin typeface="+mn-ea"/>
            </a:endParaRPr>
          </a:p>
          <a:p>
            <a:pPr marL="457200" indent="-457200" algn="just">
              <a:buFont typeface="Wingdings" charset="2"/>
              <a:buChar char="Ø"/>
            </a:pPr>
            <a:r>
              <a:rPr lang="zh-CN" altLang="en-US" sz="2800" dirty="0" smtClean="0">
                <a:latin typeface="+mn-ea"/>
              </a:rPr>
              <a:t>科举</a:t>
            </a:r>
            <a:r>
              <a:rPr lang="zh-CN" altLang="en-US" sz="2800" dirty="0">
                <a:latin typeface="+mn-ea"/>
              </a:rPr>
              <a:t>制度</a:t>
            </a:r>
            <a:r>
              <a:rPr lang="en-US" altLang="zh-CN" sz="2800" dirty="0">
                <a:latin typeface="+mn-ea"/>
              </a:rPr>
              <a:t>——</a:t>
            </a:r>
            <a:r>
              <a:rPr lang="zh-CN" altLang="en-US" sz="2800" dirty="0">
                <a:latin typeface="+mn-ea"/>
              </a:rPr>
              <a:t>各方参政</a:t>
            </a:r>
            <a:r>
              <a:rPr lang="en-US" altLang="zh-CN" sz="2800" dirty="0">
                <a:latin typeface="+mn-ea"/>
              </a:rPr>
              <a:t>——</a:t>
            </a:r>
            <a:r>
              <a:rPr lang="zh-CN" altLang="en-US" sz="2800" dirty="0">
                <a:latin typeface="+mn-ea"/>
              </a:rPr>
              <a:t>稍减专制（水可载舟亦可覆舟）</a:t>
            </a:r>
          </a:p>
        </p:txBody>
      </p:sp>
      <p:sp>
        <p:nvSpPr>
          <p:cNvPr id="13" name="TextBox 1"/>
          <p:cNvSpPr txBox="1"/>
          <p:nvPr/>
        </p:nvSpPr>
        <p:spPr>
          <a:xfrm>
            <a:off x="3347864" y="260648"/>
            <a:ext cx="2051844" cy="538609"/>
          </a:xfrm>
          <a:prstGeom prst="rect">
            <a:avLst/>
          </a:prstGeom>
          <a:noFill/>
        </p:spPr>
        <p:txBody>
          <a:bodyPr wrap="none" lIns="0" tIns="0" rIns="0" rtlCol="0">
            <a:spAutoFit/>
          </a:bodyPr>
          <a:lstStyle/>
          <a:p>
            <a:r>
              <a:rPr lang="zh-CN" altLang="en-US" sz="3200" b="1" smtClean="0">
                <a:latin typeface="+mj-ea"/>
                <a:ea typeface="+mj-ea"/>
              </a:rPr>
              <a:t>（一）政治</a:t>
            </a:r>
            <a:endParaRPr lang="en-US" altLang="zh-CN" sz="3200" b="1" dirty="0">
              <a:latin typeface="+mj-ea"/>
              <a:ea typeface="+mj-ea"/>
            </a:endParaRPr>
          </a:p>
        </p:txBody>
      </p:sp>
    </p:spTree>
    <p:extLst>
      <p:ext uri="{BB962C8B-B14F-4D97-AF65-F5344CB8AC3E}">
        <p14:creationId xmlns:p14="http://schemas.microsoft.com/office/powerpoint/2010/main" val="4241476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899592" y="1385217"/>
            <a:ext cx="7416824" cy="4847481"/>
          </a:xfrm>
          <a:prstGeom prst="rect">
            <a:avLst/>
          </a:prstGeom>
          <a:noFill/>
        </p:spPr>
        <p:txBody>
          <a:bodyPr wrap="square" lIns="0" tIns="0" rIns="0" rtlCol="0">
            <a:spAutoFit/>
          </a:bodyPr>
          <a:lstStyle/>
          <a:p>
            <a:pPr marL="342900" indent="-342900" algn="just">
              <a:buFont typeface="Wingdings" charset="2"/>
              <a:buChar char="Ø"/>
            </a:pPr>
            <a:r>
              <a:rPr lang="zh-CN" altLang="en-US" sz="2400" b="1" dirty="0" smtClean="0">
                <a:latin typeface="+mn-ea"/>
              </a:rPr>
              <a:t>历史</a:t>
            </a:r>
            <a:r>
              <a:rPr lang="zh-CN" altLang="en-US" sz="2400" b="1" dirty="0">
                <a:latin typeface="+mn-ea"/>
              </a:rPr>
              <a:t>背景</a:t>
            </a:r>
            <a:r>
              <a:rPr lang="zh-CN" altLang="en-US" sz="2400" b="1" dirty="0" smtClean="0">
                <a:latin typeface="+mn-ea"/>
              </a:rPr>
              <a:t>：</a:t>
            </a:r>
            <a:endParaRPr lang="en-US" altLang="zh-CN" sz="2400" b="1" dirty="0" smtClean="0">
              <a:latin typeface="+mn-ea"/>
            </a:endParaRPr>
          </a:p>
          <a:p>
            <a:pPr marL="342900" indent="-342900" algn="just">
              <a:buFont typeface="Wingdings" charset="2"/>
              <a:buChar char="Ø"/>
            </a:pPr>
            <a:endParaRPr lang="en-US" altLang="zh-CN" sz="2400" b="1" dirty="0" smtClean="0">
              <a:latin typeface="+mn-ea"/>
            </a:endParaRPr>
          </a:p>
          <a:p>
            <a:pPr marL="342900" indent="-342900" algn="just">
              <a:buFont typeface="Arial" charset="0"/>
              <a:buChar char="•"/>
            </a:pPr>
            <a:r>
              <a:rPr lang="zh-CN" altLang="en-US" sz="2400" dirty="0" smtClean="0">
                <a:latin typeface="+mn-ea"/>
              </a:rPr>
              <a:t>公元</a:t>
            </a:r>
            <a:r>
              <a:rPr lang="en-US" altLang="zh-CN" sz="2400" dirty="0">
                <a:latin typeface="+mn-ea"/>
              </a:rPr>
              <a:t>439</a:t>
            </a:r>
            <a:r>
              <a:rPr lang="zh-CN" altLang="en-US" sz="2400" dirty="0">
                <a:latin typeface="+mn-ea"/>
              </a:rPr>
              <a:t>年，太武帝拓跋焘统一黄河流域，结束了北方自十六国以来长达</a:t>
            </a:r>
            <a:r>
              <a:rPr lang="en-US" altLang="zh-CN" sz="2400" dirty="0">
                <a:latin typeface="+mn-ea"/>
              </a:rPr>
              <a:t>130</a:t>
            </a:r>
            <a:r>
              <a:rPr lang="zh-CN" altLang="en-US" sz="2400" dirty="0">
                <a:latin typeface="+mn-ea"/>
              </a:rPr>
              <a:t>年的分裂，开始了北朝的历史。然而，经历了上百年战乱的北方，经济凋敝，社会问题丛生，</a:t>
            </a:r>
            <a:r>
              <a:rPr lang="zh-CN" altLang="en-US" sz="2400" dirty="0">
                <a:solidFill>
                  <a:srgbClr val="FF0000"/>
                </a:solidFill>
                <a:latin typeface="+mn-ea"/>
              </a:rPr>
              <a:t>“饥谨瘟疫，死亡相属，兵疲于外，人怨于内”“连年不收，上下饥弊”，“不种多年，内外俱窘”</a:t>
            </a:r>
            <a:r>
              <a:rPr lang="zh-CN" altLang="en-US" sz="2400" dirty="0" smtClean="0">
                <a:solidFill>
                  <a:srgbClr val="FF0000"/>
                </a:solidFill>
                <a:latin typeface="+mn-ea"/>
              </a:rPr>
              <a:t>。</a:t>
            </a:r>
            <a:endParaRPr lang="en-US" altLang="zh-CN" sz="2400" dirty="0" smtClean="0">
              <a:solidFill>
                <a:srgbClr val="FF0000"/>
              </a:solidFill>
              <a:latin typeface="+mn-ea"/>
            </a:endParaRPr>
          </a:p>
          <a:p>
            <a:pPr marL="342900" indent="-342900" algn="just">
              <a:buFont typeface="Arial" charset="0"/>
              <a:buChar char="•"/>
            </a:pPr>
            <a:endParaRPr lang="en-US" altLang="zh-CN" sz="2400" dirty="0">
              <a:solidFill>
                <a:srgbClr val="FF0000"/>
              </a:solidFill>
              <a:latin typeface="+mn-ea"/>
            </a:endParaRPr>
          </a:p>
          <a:p>
            <a:pPr marL="342900" indent="-342900" algn="just">
              <a:buFont typeface="Arial" charset="0"/>
              <a:buChar char="•"/>
            </a:pPr>
            <a:r>
              <a:rPr lang="zh-CN" altLang="en-US" sz="2400" dirty="0" smtClean="0">
                <a:latin typeface="+mn-ea"/>
              </a:rPr>
              <a:t>公元</a:t>
            </a:r>
            <a:r>
              <a:rPr lang="en-US" altLang="zh-CN" sz="2400" dirty="0" smtClean="0">
                <a:latin typeface="+mn-ea"/>
              </a:rPr>
              <a:t>485</a:t>
            </a:r>
            <a:r>
              <a:rPr lang="zh-CN" altLang="en-US" sz="2400" dirty="0" smtClean="0">
                <a:latin typeface="+mn-ea"/>
              </a:rPr>
              <a:t>年，颁布均田诏</a:t>
            </a:r>
            <a:endParaRPr lang="en-US" altLang="zh-CN" sz="2400" dirty="0" smtClean="0">
              <a:latin typeface="+mn-ea"/>
            </a:endParaRPr>
          </a:p>
          <a:p>
            <a:pPr marL="342900" indent="-342900" algn="just">
              <a:buFont typeface="Wingdings" charset="2"/>
              <a:buChar char="Ø"/>
            </a:pPr>
            <a:endParaRPr lang="en-US" altLang="zh-CN" sz="2400" dirty="0" smtClean="0">
              <a:solidFill>
                <a:srgbClr val="FF0000"/>
              </a:solidFill>
              <a:latin typeface="+mn-ea"/>
            </a:endParaRPr>
          </a:p>
          <a:p>
            <a:pPr marL="342900" indent="-342900" algn="just">
              <a:buFont typeface="Wingdings" charset="2"/>
              <a:buChar char="Ø"/>
            </a:pPr>
            <a:endParaRPr lang="en-US" altLang="zh-CN" sz="2400" dirty="0">
              <a:solidFill>
                <a:srgbClr val="FF0000"/>
              </a:solidFill>
              <a:latin typeface="+mn-ea"/>
            </a:endParaRPr>
          </a:p>
          <a:p>
            <a:pPr marL="342900" indent="-342900" algn="just">
              <a:buFont typeface="Wingdings" charset="2"/>
              <a:buChar char="Ø"/>
            </a:pPr>
            <a:endParaRPr lang="zh-CN" altLang="en-US" sz="2400" dirty="0">
              <a:latin typeface="+mn-ea"/>
            </a:endParaRPr>
          </a:p>
        </p:txBody>
      </p:sp>
      <p:sp>
        <p:nvSpPr>
          <p:cNvPr id="13" name="TextBox 1"/>
          <p:cNvSpPr txBox="1"/>
          <p:nvPr/>
        </p:nvSpPr>
        <p:spPr>
          <a:xfrm>
            <a:off x="3376897" y="260648"/>
            <a:ext cx="2462213" cy="538609"/>
          </a:xfrm>
          <a:prstGeom prst="rect">
            <a:avLst/>
          </a:prstGeom>
          <a:noFill/>
        </p:spPr>
        <p:txBody>
          <a:bodyPr wrap="none" lIns="0" tIns="0" rIns="0" rtlCol="0">
            <a:spAutoFit/>
          </a:bodyPr>
          <a:lstStyle/>
          <a:p>
            <a:r>
              <a:rPr lang="zh-CN" altLang="en-US" sz="3200" b="1" dirty="0" smtClean="0">
                <a:solidFill>
                  <a:srgbClr val="000000"/>
                </a:solidFill>
                <a:latin typeface="+mj-ea"/>
                <a:ea typeface="+mj-ea"/>
              </a:rPr>
              <a:t>（四）均田制</a:t>
            </a:r>
            <a:endParaRPr lang="zh-CN" altLang="en-US" sz="3200" b="1" dirty="0">
              <a:solidFill>
                <a:srgbClr val="000000"/>
              </a:solidFill>
              <a:latin typeface="+mj-ea"/>
              <a:ea typeface="+mj-ea"/>
            </a:endParaRPr>
          </a:p>
        </p:txBody>
      </p:sp>
    </p:spTree>
    <p:extLst>
      <p:ext uri="{BB962C8B-B14F-4D97-AF65-F5344CB8AC3E}">
        <p14:creationId xmlns:p14="http://schemas.microsoft.com/office/powerpoint/2010/main" val="2778496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899592" y="1385217"/>
            <a:ext cx="7416824" cy="4570482"/>
          </a:xfrm>
          <a:prstGeom prst="rect">
            <a:avLst/>
          </a:prstGeom>
          <a:noFill/>
        </p:spPr>
        <p:txBody>
          <a:bodyPr wrap="square" lIns="0" tIns="0" rIns="0" rtlCol="0">
            <a:spAutoFit/>
          </a:bodyPr>
          <a:lstStyle/>
          <a:p>
            <a:pPr marL="285750" indent="-285750" algn="just">
              <a:spcAft>
                <a:spcPts val="1800"/>
              </a:spcAft>
              <a:buFont typeface="Wingdings" charset="2"/>
              <a:buChar char="u"/>
            </a:pPr>
            <a:r>
              <a:rPr lang="en-US" altLang="zh-CN" dirty="0" smtClean="0">
                <a:latin typeface="+mn-ea"/>
              </a:rPr>
              <a:t>1.</a:t>
            </a:r>
            <a:r>
              <a:rPr lang="zh-CN" altLang="en-US" dirty="0" smtClean="0">
                <a:solidFill>
                  <a:srgbClr val="FF0000"/>
                </a:solidFill>
                <a:latin typeface="+mn-ea"/>
              </a:rPr>
              <a:t>十五</a:t>
            </a:r>
            <a:r>
              <a:rPr lang="zh-CN" altLang="en-US" dirty="0">
                <a:solidFill>
                  <a:srgbClr val="FF0000"/>
                </a:solidFill>
                <a:latin typeface="+mn-ea"/>
              </a:rPr>
              <a:t>岁以上男夫受露田（正田）四十亩、桑田二十亩，妇人受露田二十亩。</a:t>
            </a:r>
            <a:r>
              <a:rPr lang="zh-CN" altLang="en-US" dirty="0">
                <a:latin typeface="+mn-ea"/>
              </a:rPr>
              <a:t>露田加倍或两倍授给，以备休耕，是为“倍田”。</a:t>
            </a:r>
            <a:r>
              <a:rPr lang="zh-CN" altLang="en-US" dirty="0">
                <a:solidFill>
                  <a:srgbClr val="FF0000"/>
                </a:solidFill>
                <a:latin typeface="+mn-ea"/>
              </a:rPr>
              <a:t>身死或年逾七十者将露田还官。桑田为世业田，不须还官</a:t>
            </a:r>
            <a:r>
              <a:rPr lang="zh-CN" altLang="en-US" dirty="0">
                <a:latin typeface="+mn-ea"/>
              </a:rPr>
              <a:t>，但要在三年内种上规定的桑、榆、枣树。桑田在一定条件下可以买卖。不宜种桑的地方，则男夫给麻田十亩（相当于桑田），妇人给麻田五亩。</a:t>
            </a:r>
          </a:p>
          <a:p>
            <a:pPr marL="285750" indent="-285750" algn="just">
              <a:spcAft>
                <a:spcPts val="1800"/>
              </a:spcAft>
              <a:buFont typeface="Wingdings" charset="2"/>
              <a:buChar char="u"/>
            </a:pPr>
            <a:r>
              <a:rPr lang="en-US" altLang="zh-CN" dirty="0">
                <a:latin typeface="+mn-ea"/>
              </a:rPr>
              <a:t>2. </a:t>
            </a:r>
            <a:r>
              <a:rPr lang="zh-CN" altLang="en-US" dirty="0">
                <a:latin typeface="+mn-ea"/>
              </a:rPr>
              <a:t>贵族官僚地主可以通过奴婢、耕牛受田，另外获得土地。</a:t>
            </a:r>
            <a:r>
              <a:rPr lang="zh-CN" altLang="en-US" dirty="0">
                <a:solidFill>
                  <a:srgbClr val="FF0000"/>
                </a:solidFill>
                <a:latin typeface="+mn-ea"/>
              </a:rPr>
              <a:t>奴婢受田额与良民同。耕牛每头受露田三十亩，一户限四头</a:t>
            </a:r>
            <a:r>
              <a:rPr lang="zh-CN" altLang="en-US" dirty="0" smtClean="0">
                <a:solidFill>
                  <a:srgbClr val="FF0000"/>
                </a:solidFill>
                <a:latin typeface="+mn-ea"/>
              </a:rPr>
              <a:t>。</a:t>
            </a:r>
            <a:endParaRPr lang="en-US" altLang="zh-CN" dirty="0">
              <a:latin typeface="+mn-ea"/>
            </a:endParaRPr>
          </a:p>
          <a:p>
            <a:pPr marL="285750" indent="-285750" algn="just">
              <a:spcAft>
                <a:spcPts val="1800"/>
              </a:spcAft>
              <a:buFont typeface="Wingdings" charset="2"/>
              <a:buChar char="u"/>
            </a:pPr>
            <a:r>
              <a:rPr lang="en-US" altLang="zh-CN" dirty="0">
                <a:latin typeface="+mn-ea"/>
              </a:rPr>
              <a:t>3.</a:t>
            </a:r>
            <a:r>
              <a:rPr lang="zh-CN" altLang="en-US" dirty="0">
                <a:solidFill>
                  <a:srgbClr val="FF0000"/>
                </a:solidFill>
                <a:latin typeface="+mn-ea"/>
              </a:rPr>
              <a:t>地足之处，居民不准无故迁徙</a:t>
            </a:r>
            <a:r>
              <a:rPr lang="zh-CN" altLang="en-US" dirty="0">
                <a:latin typeface="+mn-ea"/>
              </a:rPr>
              <a:t>；地不足之处，可以向空荒处迁徙，但不许从赋役重处迁往轻处</a:t>
            </a:r>
            <a:r>
              <a:rPr lang="zh-CN" altLang="en-US" dirty="0" smtClean="0">
                <a:latin typeface="+mn-ea"/>
              </a:rPr>
              <a:t>。</a:t>
            </a:r>
            <a:endParaRPr lang="en-US" altLang="zh-CN" dirty="0" smtClean="0">
              <a:latin typeface="+mn-ea"/>
            </a:endParaRPr>
          </a:p>
          <a:p>
            <a:pPr marL="285750" indent="-285750" algn="just">
              <a:spcAft>
                <a:spcPts val="1800"/>
              </a:spcAft>
              <a:buFont typeface="Wingdings" charset="2"/>
              <a:buChar char="u"/>
            </a:pPr>
            <a:r>
              <a:rPr lang="en-US" altLang="zh-CN" dirty="0">
                <a:latin typeface="+mn-ea"/>
              </a:rPr>
              <a:t>4. </a:t>
            </a:r>
            <a:r>
              <a:rPr lang="zh-CN" altLang="en-US" dirty="0">
                <a:latin typeface="+mn-ea"/>
              </a:rPr>
              <a:t>因犯罪流徙或户绝无人守业的土地，收归国家所有，作均田授受之用，但首先授其近亲</a:t>
            </a:r>
            <a:r>
              <a:rPr lang="zh-CN" altLang="en-US" dirty="0" smtClean="0">
                <a:latin typeface="+mn-ea"/>
              </a:rPr>
              <a:t>。</a:t>
            </a:r>
            <a:endParaRPr lang="en-US" altLang="zh-CN" dirty="0">
              <a:latin typeface="+mn-ea"/>
            </a:endParaRPr>
          </a:p>
          <a:p>
            <a:pPr marL="285750" indent="-285750" algn="just">
              <a:spcAft>
                <a:spcPts val="1800"/>
              </a:spcAft>
              <a:buFont typeface="Wingdings" charset="2"/>
              <a:buChar char="u"/>
            </a:pPr>
            <a:r>
              <a:rPr lang="en-US" altLang="zh-CN" dirty="0">
                <a:latin typeface="+mn-ea"/>
              </a:rPr>
              <a:t>5. </a:t>
            </a:r>
            <a:r>
              <a:rPr lang="zh-CN" altLang="en-US" dirty="0">
                <a:solidFill>
                  <a:srgbClr val="FF0000"/>
                </a:solidFill>
                <a:latin typeface="+mn-ea"/>
              </a:rPr>
              <a:t>地方守宰按官职高低授给职分田</a:t>
            </a:r>
            <a:r>
              <a:rPr lang="zh-CN" altLang="en-US" dirty="0">
                <a:latin typeface="+mn-ea"/>
              </a:rPr>
              <a:t>，刺史十五顷，太守十顷，治中、别驾各八顷，县令、郡丞各六顷，不许买卖，离职时移交于接任官</a:t>
            </a:r>
            <a:r>
              <a:rPr lang="zh-CN" altLang="en-US" dirty="0" smtClean="0">
                <a:latin typeface="+mn-ea"/>
              </a:rPr>
              <a:t>。</a:t>
            </a:r>
            <a:endParaRPr lang="zh-CN" altLang="en-US" dirty="0">
              <a:latin typeface="+mn-ea"/>
            </a:endParaRPr>
          </a:p>
        </p:txBody>
      </p:sp>
      <p:sp>
        <p:nvSpPr>
          <p:cNvPr id="13" name="TextBox 1"/>
          <p:cNvSpPr txBox="1"/>
          <p:nvPr/>
        </p:nvSpPr>
        <p:spPr>
          <a:xfrm>
            <a:off x="3671900" y="188640"/>
            <a:ext cx="1872208" cy="538609"/>
          </a:xfrm>
          <a:prstGeom prst="rect">
            <a:avLst/>
          </a:prstGeom>
          <a:noFill/>
        </p:spPr>
        <p:txBody>
          <a:bodyPr wrap="square" lIns="0" tIns="0" rIns="0" rtlCol="0">
            <a:spAutoFit/>
          </a:bodyPr>
          <a:lstStyle/>
          <a:p>
            <a:pPr algn="ctr"/>
            <a:r>
              <a:rPr lang="zh-CN" altLang="en-US" sz="3200" b="1" dirty="0">
                <a:solidFill>
                  <a:srgbClr val="000000"/>
                </a:solidFill>
                <a:latin typeface="+mj-ea"/>
                <a:ea typeface="+mj-ea"/>
              </a:rPr>
              <a:t>均</a:t>
            </a:r>
            <a:r>
              <a:rPr lang="zh-CN" altLang="en-US" sz="3200" b="1" dirty="0" smtClean="0">
                <a:solidFill>
                  <a:srgbClr val="000000"/>
                </a:solidFill>
                <a:latin typeface="+mj-ea"/>
                <a:ea typeface="+mj-ea"/>
              </a:rPr>
              <a:t>田诏</a:t>
            </a:r>
            <a:endParaRPr lang="zh-CN" altLang="en-US" sz="3200" b="1" dirty="0">
              <a:solidFill>
                <a:srgbClr val="000000"/>
              </a:solidFill>
              <a:latin typeface="+mj-ea"/>
              <a:ea typeface="+mj-ea"/>
            </a:endParaRPr>
          </a:p>
        </p:txBody>
      </p:sp>
    </p:spTree>
    <p:extLst>
      <p:ext uri="{BB962C8B-B14F-4D97-AF65-F5344CB8AC3E}">
        <p14:creationId xmlns:p14="http://schemas.microsoft.com/office/powerpoint/2010/main" val="4146817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971600" y="1556792"/>
            <a:ext cx="7416824" cy="2631490"/>
          </a:xfrm>
          <a:prstGeom prst="rect">
            <a:avLst/>
          </a:prstGeom>
          <a:noFill/>
        </p:spPr>
        <p:txBody>
          <a:bodyPr wrap="square" lIns="0" tIns="0" rIns="0" rtlCol="0">
            <a:spAutoFit/>
          </a:bodyPr>
          <a:lstStyle/>
          <a:p>
            <a:endParaRPr lang="zh-CN" altLang="en-US" sz="2400" dirty="0">
              <a:latin typeface="微软雅黑" pitchFamily="34" charset="-122"/>
              <a:ea typeface="微软雅黑" pitchFamily="34" charset="-122"/>
            </a:endParaRPr>
          </a:p>
          <a:p>
            <a:pPr marL="342900" indent="-342900">
              <a:buFont typeface="Wingdings" charset="2"/>
              <a:buChar char="Ø"/>
            </a:pPr>
            <a:r>
              <a:rPr lang="zh-CN" altLang="en-US" sz="2400" dirty="0">
                <a:latin typeface="+mn-ea"/>
              </a:rPr>
              <a:t>均田令公布后，北魏又制定了新的租调制：</a:t>
            </a:r>
          </a:p>
          <a:p>
            <a:pPr marL="342900" indent="-342900">
              <a:buFont typeface="Wingdings" charset="2"/>
              <a:buChar char="Ø"/>
            </a:pPr>
            <a:endParaRPr lang="en-US" altLang="zh-CN" sz="2400" dirty="0" smtClean="0">
              <a:latin typeface="+mn-ea"/>
            </a:endParaRPr>
          </a:p>
          <a:p>
            <a:pPr marL="342900" indent="-342900">
              <a:buFont typeface="Wingdings" charset="2"/>
              <a:buChar char="Ø"/>
            </a:pPr>
            <a:r>
              <a:rPr lang="zh-CN" altLang="en-US" sz="2400" dirty="0" smtClean="0">
                <a:latin typeface="+mn-ea"/>
              </a:rPr>
              <a:t>均田</a:t>
            </a:r>
            <a:r>
              <a:rPr lang="zh-CN" altLang="en-US" sz="2400" dirty="0">
                <a:latin typeface="+mn-ea"/>
              </a:rPr>
              <a:t>农户除丁男负担征戍、杂役外，</a:t>
            </a:r>
            <a:r>
              <a:rPr lang="zh-CN" altLang="en-US" sz="2400" dirty="0">
                <a:solidFill>
                  <a:srgbClr val="FF0000"/>
                </a:solidFill>
                <a:latin typeface="+mn-ea"/>
              </a:rPr>
              <a:t>一夫一妇出帛或出布一匹（四丈），粟二石。</a:t>
            </a:r>
            <a:r>
              <a:rPr lang="zh-CN" altLang="en-US" sz="2400" dirty="0">
                <a:latin typeface="+mn-ea"/>
              </a:rPr>
              <a:t>十五岁以上未婚男女四人，从事耕织的奴婢八人，耕牛二十头，其租调都分别相当于一夫一妇的数量。</a:t>
            </a:r>
          </a:p>
        </p:txBody>
      </p:sp>
      <p:sp>
        <p:nvSpPr>
          <p:cNvPr id="3" name="TextBox 1"/>
          <p:cNvSpPr txBox="1"/>
          <p:nvPr/>
        </p:nvSpPr>
        <p:spPr>
          <a:xfrm>
            <a:off x="3185846" y="260648"/>
            <a:ext cx="2844316" cy="538609"/>
          </a:xfrm>
          <a:prstGeom prst="rect">
            <a:avLst/>
          </a:prstGeom>
          <a:noFill/>
        </p:spPr>
        <p:txBody>
          <a:bodyPr wrap="square" lIns="0" tIns="0" rIns="0" rtlCol="0">
            <a:spAutoFit/>
          </a:bodyPr>
          <a:lstStyle/>
          <a:p>
            <a:pPr algn="ctr"/>
            <a:r>
              <a:rPr lang="zh-CN" altLang="en-US" sz="3200" b="1" dirty="0">
                <a:solidFill>
                  <a:srgbClr val="000000"/>
                </a:solidFill>
                <a:latin typeface="+mj-ea"/>
                <a:ea typeface="+mj-ea"/>
              </a:rPr>
              <a:t>均</a:t>
            </a:r>
            <a:r>
              <a:rPr lang="zh-CN" altLang="en-US" sz="3200" b="1" dirty="0" smtClean="0">
                <a:solidFill>
                  <a:srgbClr val="000000"/>
                </a:solidFill>
                <a:latin typeface="+mj-ea"/>
                <a:ea typeface="+mj-ea"/>
              </a:rPr>
              <a:t>田诏</a:t>
            </a:r>
            <a:r>
              <a:rPr lang="en-US" altLang="zh-CN" sz="3200" b="1" dirty="0" smtClean="0">
                <a:solidFill>
                  <a:srgbClr val="000000"/>
                </a:solidFill>
                <a:latin typeface="+mj-ea"/>
                <a:ea typeface="+mj-ea"/>
              </a:rPr>
              <a:t>&amp;</a:t>
            </a:r>
            <a:r>
              <a:rPr lang="zh-CN" altLang="en-US" sz="3200" b="1" dirty="0" smtClean="0">
                <a:solidFill>
                  <a:srgbClr val="000000"/>
                </a:solidFill>
                <a:latin typeface="+mj-ea"/>
                <a:ea typeface="+mj-ea"/>
              </a:rPr>
              <a:t>租调制</a:t>
            </a:r>
            <a:endParaRPr lang="zh-CN" altLang="en-US" sz="3200" b="1" dirty="0">
              <a:solidFill>
                <a:srgbClr val="000000"/>
              </a:solidFill>
              <a:latin typeface="+mj-ea"/>
              <a:ea typeface="+mj-ea"/>
            </a:endParaRPr>
          </a:p>
        </p:txBody>
      </p:sp>
    </p:spTree>
    <p:extLst>
      <p:ext uri="{BB962C8B-B14F-4D97-AF65-F5344CB8AC3E}">
        <p14:creationId xmlns:p14="http://schemas.microsoft.com/office/powerpoint/2010/main" val="3682433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899592" y="1385217"/>
            <a:ext cx="7416824" cy="4108817"/>
          </a:xfrm>
          <a:prstGeom prst="rect">
            <a:avLst/>
          </a:prstGeom>
          <a:noFill/>
        </p:spPr>
        <p:txBody>
          <a:bodyPr wrap="square" lIns="0" tIns="0" rIns="0" rtlCol="0">
            <a:spAutoFit/>
          </a:bodyPr>
          <a:lstStyle/>
          <a:p>
            <a:pPr marL="342900" indent="-342900" algn="just">
              <a:buFont typeface="Wingdings" charset="2"/>
              <a:buChar char="u"/>
            </a:pPr>
            <a:endParaRPr lang="zh-CN" altLang="en-US" sz="2400" dirty="0">
              <a:latin typeface="+mn-ea"/>
            </a:endParaRPr>
          </a:p>
          <a:p>
            <a:pPr marL="342900" indent="-342900" algn="just">
              <a:buFont typeface="Wingdings" charset="2"/>
              <a:buChar char="u"/>
            </a:pPr>
            <a:r>
              <a:rPr lang="en-US" altLang="zh-CN" sz="2400" dirty="0">
                <a:latin typeface="+mn-ea"/>
              </a:rPr>
              <a:t>1. </a:t>
            </a:r>
            <a:r>
              <a:rPr lang="zh-CN" altLang="en-US" sz="2400" dirty="0">
                <a:latin typeface="+mn-ea"/>
              </a:rPr>
              <a:t>在一定程度上缓解了自东汉以来越演越烈的土地兼并的形势，稳定了土地所有权；</a:t>
            </a:r>
          </a:p>
          <a:p>
            <a:pPr marL="342900" indent="-342900" algn="just">
              <a:buFont typeface="Wingdings" charset="2"/>
              <a:buChar char="u"/>
            </a:pPr>
            <a:endParaRPr lang="en-US" altLang="zh-CN" sz="2400" dirty="0" smtClean="0">
              <a:latin typeface="+mn-ea"/>
            </a:endParaRPr>
          </a:p>
          <a:p>
            <a:pPr marL="342900" indent="-342900" algn="just">
              <a:buFont typeface="Wingdings" charset="2"/>
              <a:buChar char="u"/>
            </a:pPr>
            <a:r>
              <a:rPr lang="en-US" altLang="zh-CN" sz="2400" dirty="0" smtClean="0">
                <a:latin typeface="+mn-ea"/>
              </a:rPr>
              <a:t>2</a:t>
            </a:r>
            <a:r>
              <a:rPr lang="en-US" altLang="zh-CN" sz="2400" dirty="0">
                <a:latin typeface="+mn-ea"/>
              </a:rPr>
              <a:t>. </a:t>
            </a:r>
            <a:r>
              <a:rPr lang="zh-CN" altLang="en-US" sz="2400" dirty="0">
                <a:latin typeface="+mn-ea"/>
              </a:rPr>
              <a:t>加强了政府对人民的控制。同时也减轻了农民的负担，从而缓解了阶级矛盾；</a:t>
            </a:r>
          </a:p>
          <a:p>
            <a:pPr marL="342900" indent="-342900" algn="just">
              <a:buFont typeface="Wingdings" charset="2"/>
              <a:buChar char="u"/>
            </a:pPr>
            <a:endParaRPr lang="en-US" altLang="zh-CN" sz="2400" dirty="0" smtClean="0">
              <a:latin typeface="+mn-ea"/>
            </a:endParaRPr>
          </a:p>
          <a:p>
            <a:pPr marL="342900" indent="-342900" algn="just">
              <a:buFont typeface="Wingdings" charset="2"/>
              <a:buChar char="u"/>
            </a:pPr>
            <a:r>
              <a:rPr lang="en-US" altLang="zh-CN" sz="2400" dirty="0" smtClean="0">
                <a:latin typeface="+mn-ea"/>
              </a:rPr>
              <a:t>3</a:t>
            </a:r>
            <a:r>
              <a:rPr lang="en-US" altLang="zh-CN" sz="2400" dirty="0">
                <a:latin typeface="+mn-ea"/>
              </a:rPr>
              <a:t>. </a:t>
            </a:r>
            <a:r>
              <a:rPr lang="zh-CN" altLang="en-US" sz="2400" dirty="0">
                <a:latin typeface="+mn-ea"/>
              </a:rPr>
              <a:t>扩大了赋税来源，使政府的赋税收入增加；</a:t>
            </a:r>
          </a:p>
          <a:p>
            <a:pPr marL="342900" indent="-342900" algn="just">
              <a:buFont typeface="Wingdings" charset="2"/>
              <a:buChar char="u"/>
            </a:pPr>
            <a:endParaRPr lang="en-US" altLang="zh-CN" sz="2400" dirty="0" smtClean="0">
              <a:latin typeface="+mn-ea"/>
            </a:endParaRPr>
          </a:p>
          <a:p>
            <a:pPr marL="342900" indent="-342900" algn="just">
              <a:buFont typeface="Wingdings" charset="2"/>
              <a:buChar char="u"/>
            </a:pPr>
            <a:r>
              <a:rPr lang="en-US" altLang="zh-CN" sz="2400" dirty="0" smtClean="0">
                <a:latin typeface="+mn-ea"/>
              </a:rPr>
              <a:t>4</a:t>
            </a:r>
            <a:r>
              <a:rPr lang="en-US" altLang="zh-CN" sz="2400" dirty="0">
                <a:latin typeface="+mn-ea"/>
              </a:rPr>
              <a:t>. </a:t>
            </a:r>
            <a:r>
              <a:rPr lang="zh-CN" altLang="en-US" sz="2400" dirty="0">
                <a:latin typeface="+mn-ea"/>
              </a:rPr>
              <a:t>利用政府手中的荒田，使劳动力与田业充分结合，促进了农业经济的发展。</a:t>
            </a:r>
          </a:p>
        </p:txBody>
      </p:sp>
      <p:sp>
        <p:nvSpPr>
          <p:cNvPr id="13" name="TextBox 1"/>
          <p:cNvSpPr txBox="1"/>
          <p:nvPr/>
        </p:nvSpPr>
        <p:spPr>
          <a:xfrm>
            <a:off x="3376897" y="260648"/>
            <a:ext cx="2462213" cy="538609"/>
          </a:xfrm>
          <a:prstGeom prst="rect">
            <a:avLst/>
          </a:prstGeom>
          <a:noFill/>
        </p:spPr>
        <p:txBody>
          <a:bodyPr wrap="none" lIns="0" tIns="0" rIns="0" rtlCol="0">
            <a:spAutoFit/>
          </a:bodyPr>
          <a:lstStyle/>
          <a:p>
            <a:r>
              <a:rPr lang="zh-CN" altLang="en-US" sz="3200" b="1" dirty="0">
                <a:solidFill>
                  <a:srgbClr val="000000"/>
                </a:solidFill>
                <a:latin typeface="+mj-ea"/>
                <a:ea typeface="+mj-ea"/>
              </a:rPr>
              <a:t>均田制的</a:t>
            </a:r>
            <a:r>
              <a:rPr lang="zh-CN" altLang="en-US" sz="3200" b="1" dirty="0" smtClean="0">
                <a:solidFill>
                  <a:srgbClr val="000000"/>
                </a:solidFill>
                <a:latin typeface="+mj-ea"/>
                <a:ea typeface="+mj-ea"/>
              </a:rPr>
              <a:t>意义</a:t>
            </a:r>
            <a:endParaRPr lang="zh-CN" altLang="en-US" sz="3200" b="1" dirty="0">
              <a:solidFill>
                <a:srgbClr val="000000"/>
              </a:solidFill>
              <a:latin typeface="+mj-ea"/>
              <a:ea typeface="+mj-ea"/>
            </a:endParaRPr>
          </a:p>
        </p:txBody>
      </p:sp>
    </p:spTree>
    <p:extLst>
      <p:ext uri="{BB962C8B-B14F-4D97-AF65-F5344CB8AC3E}">
        <p14:creationId xmlns:p14="http://schemas.microsoft.com/office/powerpoint/2010/main" val="3478729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043608" y="1186579"/>
            <a:ext cx="7416824" cy="5678478"/>
          </a:xfrm>
          <a:prstGeom prst="rect">
            <a:avLst/>
          </a:prstGeom>
          <a:noFill/>
        </p:spPr>
        <p:txBody>
          <a:bodyPr wrap="square" lIns="0" tIns="0" rIns="0" rtlCol="0">
            <a:spAutoFit/>
          </a:bodyPr>
          <a:lstStyle/>
          <a:p>
            <a:pPr marL="342900" indent="-342900">
              <a:buFont typeface="Wingdings" charset="2"/>
              <a:buChar char="u"/>
            </a:pPr>
            <a:r>
              <a:rPr lang="en-US" altLang="zh-CN" sz="2400" b="1" dirty="0" smtClean="0">
                <a:solidFill>
                  <a:srgbClr val="0070C0"/>
                </a:solidFill>
                <a:latin typeface="+mn-ea"/>
              </a:rPr>
              <a:t>1. </a:t>
            </a:r>
            <a:r>
              <a:rPr lang="zh-CN" altLang="en-US" sz="2400" b="1" dirty="0" smtClean="0">
                <a:solidFill>
                  <a:srgbClr val="0070C0"/>
                </a:solidFill>
                <a:latin typeface="+mn-ea"/>
              </a:rPr>
              <a:t>把</a:t>
            </a:r>
            <a:r>
              <a:rPr lang="zh-CN" altLang="en-US" sz="2400" b="1" dirty="0">
                <a:solidFill>
                  <a:srgbClr val="0070C0"/>
                </a:solidFill>
                <a:latin typeface="+mn-ea"/>
              </a:rPr>
              <a:t>有利于生产的发展放在首位</a:t>
            </a:r>
            <a:r>
              <a:rPr lang="zh-CN" altLang="en-US" sz="2400" b="1" dirty="0" smtClean="0">
                <a:solidFill>
                  <a:srgbClr val="0070C0"/>
                </a:solidFill>
                <a:latin typeface="+mn-ea"/>
              </a:rPr>
              <a:t>。</a:t>
            </a:r>
            <a:endParaRPr lang="zh-CN" altLang="en-US" sz="2400" b="1" dirty="0">
              <a:solidFill>
                <a:srgbClr val="0070C0"/>
              </a:solidFill>
              <a:latin typeface="+mn-ea"/>
            </a:endParaRPr>
          </a:p>
          <a:p>
            <a:pPr marL="742950" lvl="1" indent="-285750">
              <a:lnSpc>
                <a:spcPct val="150000"/>
              </a:lnSpc>
              <a:buFont typeface="Arial" charset="0"/>
              <a:buChar char="•"/>
            </a:pPr>
            <a:r>
              <a:rPr lang="en-US" altLang="zh-CN" dirty="0">
                <a:latin typeface="+mn-ea"/>
              </a:rPr>
              <a:t>——</a:t>
            </a:r>
            <a:r>
              <a:rPr lang="zh-CN" altLang="en-US" dirty="0">
                <a:latin typeface="+mn-ea"/>
              </a:rPr>
              <a:t>计力受田：按劳动力强弱分配土地数量</a:t>
            </a:r>
          </a:p>
          <a:p>
            <a:pPr marL="742950" lvl="1" indent="-285750">
              <a:lnSpc>
                <a:spcPct val="150000"/>
              </a:lnSpc>
              <a:buFont typeface="Arial" charset="0"/>
              <a:buChar char="•"/>
            </a:pPr>
            <a:r>
              <a:rPr lang="en-US" altLang="zh-CN" dirty="0">
                <a:latin typeface="+mn-ea"/>
              </a:rPr>
              <a:t>——</a:t>
            </a:r>
            <a:r>
              <a:rPr lang="zh-CN" altLang="en-US" dirty="0">
                <a:latin typeface="+mn-ea"/>
              </a:rPr>
              <a:t>耕牛受田：耕牛是当时的重要生产力</a:t>
            </a:r>
          </a:p>
          <a:p>
            <a:pPr marL="742950" lvl="1" indent="-285750">
              <a:lnSpc>
                <a:spcPct val="150000"/>
              </a:lnSpc>
              <a:buFont typeface="Arial" charset="0"/>
              <a:buChar char="•"/>
            </a:pPr>
            <a:r>
              <a:rPr lang="en-US" altLang="zh-CN" dirty="0">
                <a:latin typeface="+mn-ea"/>
              </a:rPr>
              <a:t>——</a:t>
            </a:r>
            <a:r>
              <a:rPr lang="zh-CN" altLang="en-US" dirty="0">
                <a:latin typeface="+mn-ea"/>
              </a:rPr>
              <a:t>奴婢受田：秦汉之后奴隶多用做服务</a:t>
            </a:r>
          </a:p>
          <a:p>
            <a:pPr marL="742950" lvl="1" indent="-285750">
              <a:lnSpc>
                <a:spcPct val="150000"/>
              </a:lnSpc>
              <a:buFont typeface="Arial" charset="0"/>
              <a:buChar char="•"/>
            </a:pPr>
            <a:r>
              <a:rPr lang="en-US" altLang="zh-CN" dirty="0">
                <a:latin typeface="+mn-ea"/>
              </a:rPr>
              <a:t>——15</a:t>
            </a:r>
            <a:r>
              <a:rPr lang="zh-CN" altLang="en-US" dirty="0">
                <a:latin typeface="+mn-ea"/>
              </a:rPr>
              <a:t>受田</a:t>
            </a:r>
            <a:r>
              <a:rPr lang="en-US" altLang="zh-CN" dirty="0">
                <a:latin typeface="+mn-ea"/>
              </a:rPr>
              <a:t>60</a:t>
            </a:r>
            <a:r>
              <a:rPr lang="zh-CN" altLang="en-US" dirty="0">
                <a:latin typeface="+mn-ea"/>
              </a:rPr>
              <a:t>还田：全劳动力</a:t>
            </a:r>
          </a:p>
          <a:p>
            <a:pPr marL="742950" lvl="1" indent="-285750">
              <a:lnSpc>
                <a:spcPct val="150000"/>
              </a:lnSpc>
              <a:buFont typeface="Arial" charset="0"/>
              <a:buChar char="•"/>
            </a:pPr>
            <a:r>
              <a:rPr lang="en-US" altLang="zh-CN" dirty="0">
                <a:latin typeface="+mn-ea"/>
              </a:rPr>
              <a:t>——</a:t>
            </a:r>
            <a:r>
              <a:rPr lang="zh-CN" altLang="en-US" dirty="0">
                <a:latin typeface="+mn-ea"/>
              </a:rPr>
              <a:t>桑田世业：桑、枣、榆等生产周期长</a:t>
            </a:r>
          </a:p>
          <a:p>
            <a:pPr marL="742950" lvl="1" indent="-285750">
              <a:lnSpc>
                <a:spcPct val="150000"/>
              </a:lnSpc>
              <a:buFont typeface="Arial" charset="0"/>
              <a:buChar char="•"/>
            </a:pPr>
            <a:r>
              <a:rPr lang="en-US" altLang="zh-CN" dirty="0">
                <a:latin typeface="+mn-ea"/>
              </a:rPr>
              <a:t>——</a:t>
            </a:r>
            <a:r>
              <a:rPr lang="zh-CN" altLang="en-US" dirty="0">
                <a:latin typeface="+mn-ea"/>
              </a:rPr>
              <a:t>受还时间：每年正月，不影响生产</a:t>
            </a:r>
          </a:p>
          <a:p>
            <a:pPr marL="742950" lvl="1" indent="-285750">
              <a:buFont typeface="Arial" charset="0"/>
              <a:buChar char="•"/>
            </a:pPr>
            <a:endParaRPr lang="en-US" altLang="zh-CN" dirty="0">
              <a:latin typeface="+mn-ea"/>
            </a:endParaRPr>
          </a:p>
          <a:p>
            <a:pPr marL="342900" indent="-342900">
              <a:lnSpc>
                <a:spcPct val="150000"/>
              </a:lnSpc>
              <a:buFont typeface="Wingdings" charset="2"/>
              <a:buChar char="u"/>
            </a:pPr>
            <a:r>
              <a:rPr lang="en-US" altLang="zh-CN" sz="2400" b="1" dirty="0">
                <a:solidFill>
                  <a:srgbClr val="0070C0"/>
                </a:solidFill>
                <a:latin typeface="+mn-ea"/>
              </a:rPr>
              <a:t>2. </a:t>
            </a:r>
            <a:r>
              <a:rPr lang="zh-CN" altLang="en-US" sz="2400" b="1" dirty="0">
                <a:solidFill>
                  <a:srgbClr val="0070C0"/>
                </a:solidFill>
                <a:latin typeface="+mn-ea"/>
              </a:rPr>
              <a:t>主要以经济手段限制豪强兼并。</a:t>
            </a:r>
          </a:p>
          <a:p>
            <a:pPr marL="742950" lvl="1" indent="-285750">
              <a:lnSpc>
                <a:spcPct val="150000"/>
              </a:lnSpc>
              <a:buFont typeface="Arial" charset="0"/>
              <a:buChar char="•"/>
            </a:pPr>
            <a:r>
              <a:rPr lang="en-US" altLang="zh-CN" dirty="0">
                <a:latin typeface="+mn-ea"/>
              </a:rPr>
              <a:t>——</a:t>
            </a:r>
            <a:r>
              <a:rPr lang="zh-CN" altLang="en-US" dirty="0">
                <a:latin typeface="+mn-ea"/>
              </a:rPr>
              <a:t>完善的受田还田制度，豪强不能侵吞</a:t>
            </a:r>
          </a:p>
          <a:p>
            <a:pPr marL="742950" lvl="1" indent="-285750">
              <a:lnSpc>
                <a:spcPct val="150000"/>
              </a:lnSpc>
              <a:buFont typeface="Arial" charset="0"/>
              <a:buChar char="•"/>
            </a:pPr>
            <a:r>
              <a:rPr lang="en-US" altLang="zh-CN" dirty="0">
                <a:latin typeface="+mn-ea"/>
              </a:rPr>
              <a:t>——</a:t>
            </a:r>
            <a:r>
              <a:rPr lang="zh-CN" altLang="en-US" dirty="0">
                <a:latin typeface="+mn-ea"/>
              </a:rPr>
              <a:t>劳动者脱离依附豪强，成为编户齐民</a:t>
            </a:r>
          </a:p>
          <a:p>
            <a:pPr marL="742950" lvl="1" indent="-285750">
              <a:lnSpc>
                <a:spcPct val="150000"/>
              </a:lnSpc>
              <a:buFont typeface="Arial" charset="0"/>
              <a:buChar char="•"/>
            </a:pPr>
            <a:r>
              <a:rPr lang="en-US" altLang="zh-CN" dirty="0">
                <a:latin typeface="+mn-ea"/>
              </a:rPr>
              <a:t>——</a:t>
            </a:r>
            <a:r>
              <a:rPr lang="zh-CN" altLang="en-US" dirty="0">
                <a:latin typeface="+mn-ea"/>
              </a:rPr>
              <a:t>露田不得买卖，桑田买卖受限（</a:t>
            </a:r>
            <a:r>
              <a:rPr lang="en-US" altLang="zh-CN" dirty="0">
                <a:latin typeface="+mn-ea"/>
              </a:rPr>
              <a:t>20</a:t>
            </a:r>
            <a:r>
              <a:rPr lang="zh-CN" altLang="en-US" dirty="0">
                <a:latin typeface="+mn-ea"/>
              </a:rPr>
              <a:t>亩）</a:t>
            </a:r>
          </a:p>
          <a:p>
            <a:pPr marL="742950" lvl="1" indent="-285750">
              <a:lnSpc>
                <a:spcPct val="150000"/>
              </a:lnSpc>
              <a:buFont typeface="Arial" charset="0"/>
              <a:buChar char="•"/>
            </a:pPr>
            <a:r>
              <a:rPr lang="en-US" altLang="zh-CN" dirty="0">
                <a:latin typeface="+mn-ea"/>
              </a:rPr>
              <a:t>——</a:t>
            </a:r>
            <a:r>
              <a:rPr lang="zh-CN" altLang="en-US" dirty="0">
                <a:latin typeface="+mn-ea"/>
              </a:rPr>
              <a:t>受田“先贫后富”</a:t>
            </a:r>
          </a:p>
          <a:p>
            <a:pPr marL="285750" indent="-285750">
              <a:buFont typeface="Arial" charset="0"/>
              <a:buChar char="•"/>
            </a:pPr>
            <a:endParaRPr lang="zh-CN" altLang="en-US" dirty="0">
              <a:latin typeface="+mn-ea"/>
            </a:endParaRPr>
          </a:p>
        </p:txBody>
      </p:sp>
      <p:sp>
        <p:nvSpPr>
          <p:cNvPr id="13" name="TextBox 1"/>
          <p:cNvSpPr txBox="1"/>
          <p:nvPr/>
        </p:nvSpPr>
        <p:spPr>
          <a:xfrm>
            <a:off x="2350976" y="116632"/>
            <a:ext cx="4514056" cy="707886"/>
          </a:xfrm>
          <a:prstGeom prst="rect">
            <a:avLst/>
          </a:prstGeom>
          <a:noFill/>
        </p:spPr>
        <p:txBody>
          <a:bodyPr wrap="none" lIns="0" tIns="0" rIns="0" rtlCol="0">
            <a:spAutoFit/>
          </a:bodyPr>
          <a:lstStyle/>
          <a:p>
            <a:endParaRPr lang="zh-CN" altLang="en-US" sz="1100" dirty="0">
              <a:solidFill>
                <a:srgbClr val="000000"/>
              </a:solidFill>
              <a:latin typeface="隶书"/>
              <a:ea typeface="隶书"/>
            </a:endParaRPr>
          </a:p>
          <a:p>
            <a:r>
              <a:rPr lang="zh-CN" altLang="en-US" sz="3200" dirty="0">
                <a:latin typeface="+mj-ea"/>
                <a:ea typeface="+mj-ea"/>
              </a:rPr>
              <a:t>均田制所体现的经济</a:t>
            </a:r>
            <a:r>
              <a:rPr lang="zh-CN" altLang="en-US" sz="3200" dirty="0" smtClean="0">
                <a:latin typeface="+mj-ea"/>
                <a:ea typeface="+mj-ea"/>
              </a:rPr>
              <a:t>思想</a:t>
            </a:r>
            <a:endParaRPr lang="zh-CN" altLang="en-US" sz="3200" dirty="0">
              <a:latin typeface="+mj-ea"/>
              <a:ea typeface="+mj-ea"/>
            </a:endParaRPr>
          </a:p>
        </p:txBody>
      </p:sp>
    </p:spTree>
    <p:extLst>
      <p:ext uri="{BB962C8B-B14F-4D97-AF65-F5344CB8AC3E}">
        <p14:creationId xmlns:p14="http://schemas.microsoft.com/office/powerpoint/2010/main" val="2312458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899592" y="1268760"/>
            <a:ext cx="7632848" cy="5355312"/>
          </a:xfrm>
          <a:prstGeom prst="rect">
            <a:avLst/>
          </a:prstGeom>
          <a:noFill/>
        </p:spPr>
        <p:txBody>
          <a:bodyPr wrap="square" lIns="0" tIns="0" rIns="0" rtlCol="0">
            <a:spAutoFit/>
          </a:bodyPr>
          <a:lstStyle/>
          <a:p>
            <a:pPr marL="342900" indent="-342900">
              <a:buFont typeface="Wingdings" charset="2"/>
              <a:buChar char="u"/>
            </a:pPr>
            <a:r>
              <a:rPr lang="en-US" altLang="zh-CN" sz="2400" b="1" dirty="0" smtClean="0">
                <a:solidFill>
                  <a:srgbClr val="0070C0"/>
                </a:solidFill>
                <a:latin typeface="+mn-ea"/>
              </a:rPr>
              <a:t>3</a:t>
            </a:r>
            <a:r>
              <a:rPr lang="en-US" altLang="zh-CN" sz="2400" b="1" dirty="0">
                <a:solidFill>
                  <a:srgbClr val="0070C0"/>
                </a:solidFill>
                <a:latin typeface="+mn-ea"/>
              </a:rPr>
              <a:t>. </a:t>
            </a:r>
            <a:r>
              <a:rPr lang="zh-CN" altLang="en-US" sz="2400" b="1" dirty="0">
                <a:solidFill>
                  <a:srgbClr val="0070C0"/>
                </a:solidFill>
                <a:latin typeface="+mn-ea"/>
              </a:rPr>
              <a:t>均田与租调合一，形成土地制度、农业宏观管理和赋税征收一体化的解决方案</a:t>
            </a:r>
            <a:r>
              <a:rPr lang="zh-CN" altLang="en-US" sz="2400" b="1" dirty="0" smtClean="0">
                <a:solidFill>
                  <a:srgbClr val="0070C0"/>
                </a:solidFill>
                <a:latin typeface="+mn-ea"/>
              </a:rPr>
              <a:t>。</a:t>
            </a:r>
            <a:endParaRPr lang="zh-CN" altLang="en-US" sz="2400" dirty="0">
              <a:latin typeface="微软雅黑" pitchFamily="34" charset="-122"/>
              <a:ea typeface="微软雅黑" pitchFamily="34" charset="-122"/>
            </a:endParaRPr>
          </a:p>
          <a:p>
            <a:pPr marL="742950" lvl="1" indent="-285750">
              <a:lnSpc>
                <a:spcPct val="150000"/>
              </a:lnSpc>
              <a:buFont typeface="Arial" charset="0"/>
              <a:buChar char="•"/>
            </a:pPr>
            <a:r>
              <a:rPr lang="zh-CN" altLang="en-US" dirty="0">
                <a:latin typeface="+mn-ea"/>
              </a:rPr>
              <a:t>均田制是一种国家所有和农民个体使用相结合的土地制度</a:t>
            </a:r>
            <a:r>
              <a:rPr lang="zh-CN" altLang="en-US" dirty="0" smtClean="0">
                <a:latin typeface="+mn-ea"/>
              </a:rPr>
              <a:t>。国家</a:t>
            </a:r>
            <a:r>
              <a:rPr lang="zh-CN" altLang="en-US" dirty="0">
                <a:latin typeface="+mn-ea"/>
              </a:rPr>
              <a:t>则通过办理受田、还田以及桑田买卖限制、种树定额等方面对耕织生产及土地利用进行宏观管理。同时，均田制按不同受田对象规定各自的租、调输纳额</a:t>
            </a:r>
            <a:r>
              <a:rPr lang="zh-CN" altLang="en-US" dirty="0" smtClean="0">
                <a:latin typeface="+mn-ea"/>
              </a:rPr>
              <a:t>。</a:t>
            </a:r>
            <a:endParaRPr lang="en-US" altLang="zh-CN" dirty="0">
              <a:latin typeface="+mn-ea"/>
            </a:endParaRPr>
          </a:p>
          <a:p>
            <a:pPr marL="342900" indent="-342900">
              <a:lnSpc>
                <a:spcPct val="150000"/>
              </a:lnSpc>
              <a:buFont typeface="Wingdings" charset="2"/>
              <a:buChar char="u"/>
            </a:pPr>
            <a:r>
              <a:rPr lang="en-US" altLang="zh-CN" sz="2400" b="1" dirty="0" smtClean="0">
                <a:solidFill>
                  <a:srgbClr val="0070C0"/>
                </a:solidFill>
                <a:latin typeface="+mn-ea"/>
              </a:rPr>
              <a:t>4</a:t>
            </a:r>
            <a:r>
              <a:rPr lang="en-US" altLang="zh-CN" sz="2400" b="1" dirty="0">
                <a:solidFill>
                  <a:srgbClr val="0070C0"/>
                </a:solidFill>
                <a:latin typeface="+mn-ea"/>
              </a:rPr>
              <a:t>. </a:t>
            </a:r>
            <a:r>
              <a:rPr lang="zh-CN" altLang="en-US" sz="2400" b="1" dirty="0">
                <a:solidFill>
                  <a:srgbClr val="0070C0"/>
                </a:solidFill>
                <a:latin typeface="+mn-ea"/>
              </a:rPr>
              <a:t>地租、赋税合一，以赋税的形式征收地租</a:t>
            </a:r>
            <a:r>
              <a:rPr lang="zh-CN" altLang="en-US" sz="2400" b="1" dirty="0" smtClean="0">
                <a:solidFill>
                  <a:srgbClr val="0070C0"/>
                </a:solidFill>
                <a:latin typeface="+mn-ea"/>
              </a:rPr>
              <a:t>。</a:t>
            </a:r>
            <a:endParaRPr lang="zh-CN" altLang="en-US" sz="2400" dirty="0">
              <a:latin typeface="微软雅黑" pitchFamily="34" charset="-122"/>
              <a:ea typeface="微软雅黑" pitchFamily="34" charset="-122"/>
            </a:endParaRPr>
          </a:p>
          <a:p>
            <a:pPr marL="742950" lvl="1" indent="-285750">
              <a:lnSpc>
                <a:spcPct val="150000"/>
              </a:lnSpc>
              <a:buFont typeface="Arial" charset="0"/>
              <a:buChar char="•"/>
            </a:pPr>
            <a:r>
              <a:rPr lang="zh-CN" altLang="en-US" dirty="0" smtClean="0">
                <a:latin typeface="+mn-ea"/>
              </a:rPr>
              <a:t>秦汉</a:t>
            </a:r>
            <a:r>
              <a:rPr lang="zh-CN" altLang="en-US" dirty="0">
                <a:latin typeface="+mn-ea"/>
              </a:rPr>
              <a:t>以来，对土地私有者征收的农业税为“租”，地主向农民收取的地租为“税”</a:t>
            </a:r>
            <a:r>
              <a:rPr lang="zh-CN" altLang="en-US" dirty="0" smtClean="0">
                <a:latin typeface="+mn-ea"/>
              </a:rPr>
              <a:t>。</a:t>
            </a:r>
            <a:endParaRPr lang="zh-CN" altLang="en-US" dirty="0">
              <a:latin typeface="+mn-ea"/>
            </a:endParaRPr>
          </a:p>
          <a:p>
            <a:pPr marL="742950" lvl="1" indent="-285750">
              <a:lnSpc>
                <a:spcPct val="150000"/>
              </a:lnSpc>
              <a:buFont typeface="Arial" charset="0"/>
              <a:buChar char="•"/>
            </a:pPr>
            <a:r>
              <a:rPr lang="zh-CN" altLang="en-US" dirty="0" smtClean="0">
                <a:latin typeface="+mn-ea"/>
              </a:rPr>
              <a:t>租调</a:t>
            </a:r>
            <a:r>
              <a:rPr lang="zh-CN" altLang="en-US" dirty="0">
                <a:latin typeface="+mn-ea"/>
              </a:rPr>
              <a:t>制中的“租”“调”性质上是地租，但形式上是赋税，是以赋税形式征收的地租。征收率</a:t>
            </a:r>
            <a:r>
              <a:rPr lang="en-US" altLang="zh-CN" dirty="0">
                <a:latin typeface="+mn-ea"/>
              </a:rPr>
              <a:t>2</a:t>
            </a:r>
            <a:r>
              <a:rPr lang="zh-CN" altLang="en-US" dirty="0">
                <a:latin typeface="+mn-ea"/>
              </a:rPr>
              <a:t>石</a:t>
            </a:r>
            <a:r>
              <a:rPr lang="en-US" altLang="zh-CN" dirty="0">
                <a:latin typeface="+mn-ea"/>
              </a:rPr>
              <a:t>/60</a:t>
            </a:r>
            <a:r>
              <a:rPr lang="zh-CN" altLang="en-US" dirty="0">
                <a:latin typeface="+mn-ea"/>
              </a:rPr>
              <a:t>亩，约“三十税一”，大大低于私人地主的“见税十五”。</a:t>
            </a:r>
          </a:p>
          <a:p>
            <a:pPr marL="285750" indent="-285750">
              <a:buFont typeface="Arial" charset="0"/>
              <a:buChar char="•"/>
            </a:pPr>
            <a:endParaRPr lang="zh-CN" altLang="en-US" dirty="0">
              <a:latin typeface="+mn-ea"/>
            </a:endParaRPr>
          </a:p>
        </p:txBody>
      </p:sp>
      <p:sp>
        <p:nvSpPr>
          <p:cNvPr id="13" name="TextBox 1"/>
          <p:cNvSpPr txBox="1"/>
          <p:nvPr/>
        </p:nvSpPr>
        <p:spPr>
          <a:xfrm>
            <a:off x="2350976" y="116632"/>
            <a:ext cx="4514056" cy="707886"/>
          </a:xfrm>
          <a:prstGeom prst="rect">
            <a:avLst/>
          </a:prstGeom>
          <a:noFill/>
        </p:spPr>
        <p:txBody>
          <a:bodyPr wrap="none" lIns="0" tIns="0" rIns="0" rtlCol="0">
            <a:spAutoFit/>
          </a:bodyPr>
          <a:lstStyle/>
          <a:p>
            <a:endParaRPr lang="zh-CN" altLang="en-US" sz="1100" dirty="0">
              <a:solidFill>
                <a:srgbClr val="000000"/>
              </a:solidFill>
              <a:latin typeface="隶书"/>
              <a:ea typeface="隶书"/>
            </a:endParaRPr>
          </a:p>
          <a:p>
            <a:r>
              <a:rPr lang="zh-CN" altLang="en-US" sz="3200" dirty="0">
                <a:latin typeface="+mj-ea"/>
                <a:ea typeface="+mj-ea"/>
              </a:rPr>
              <a:t>均田制所体现的经济</a:t>
            </a:r>
            <a:r>
              <a:rPr lang="zh-CN" altLang="en-US" sz="3200" dirty="0" smtClean="0">
                <a:latin typeface="+mj-ea"/>
                <a:ea typeface="+mj-ea"/>
              </a:rPr>
              <a:t>思想</a:t>
            </a:r>
            <a:endParaRPr lang="zh-CN" altLang="en-US" sz="3200" dirty="0">
              <a:latin typeface="+mj-ea"/>
              <a:ea typeface="+mj-ea"/>
            </a:endParaRPr>
          </a:p>
        </p:txBody>
      </p:sp>
    </p:spTree>
    <p:extLst>
      <p:ext uri="{BB962C8B-B14F-4D97-AF65-F5344CB8AC3E}">
        <p14:creationId xmlns:p14="http://schemas.microsoft.com/office/powerpoint/2010/main" val="241268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971600" y="1916832"/>
            <a:ext cx="7416824" cy="2723823"/>
          </a:xfrm>
          <a:prstGeom prst="rect">
            <a:avLst/>
          </a:prstGeom>
          <a:noFill/>
        </p:spPr>
        <p:txBody>
          <a:bodyPr wrap="square" lIns="0" tIns="0" rIns="0" rtlCol="0">
            <a:spAutoFit/>
          </a:bodyPr>
          <a:lstStyle/>
          <a:p>
            <a:pPr marL="342900" indent="-342900">
              <a:buFont typeface="Wingdings" charset="2"/>
              <a:buChar char="u"/>
            </a:pPr>
            <a:r>
              <a:rPr lang="en-US" altLang="zh-CN" sz="2400" b="1" dirty="0" smtClean="0">
                <a:solidFill>
                  <a:srgbClr val="0070C0"/>
                </a:solidFill>
                <a:latin typeface="+mn-ea"/>
              </a:rPr>
              <a:t>5</a:t>
            </a:r>
            <a:r>
              <a:rPr lang="en-US" altLang="zh-CN" sz="2400" b="1" dirty="0">
                <a:solidFill>
                  <a:srgbClr val="0070C0"/>
                </a:solidFill>
                <a:latin typeface="+mn-ea"/>
              </a:rPr>
              <a:t>. </a:t>
            </a:r>
            <a:r>
              <a:rPr lang="zh-CN" altLang="en-US" sz="2400" b="1" dirty="0">
                <a:solidFill>
                  <a:srgbClr val="0070C0"/>
                </a:solidFill>
                <a:latin typeface="+mn-ea"/>
              </a:rPr>
              <a:t>利用国有土地作为解决和缓和迫切经济问题的重要经济手段</a:t>
            </a:r>
            <a:r>
              <a:rPr lang="zh-CN" altLang="en-US" sz="2400" b="1" dirty="0" smtClean="0">
                <a:solidFill>
                  <a:srgbClr val="0070C0"/>
                </a:solidFill>
                <a:latin typeface="+mn-ea"/>
              </a:rPr>
              <a:t>。</a:t>
            </a:r>
            <a:endParaRPr lang="zh-CN" altLang="en-US" sz="2400" dirty="0">
              <a:latin typeface="微软雅黑" pitchFamily="34" charset="-122"/>
              <a:ea typeface="微软雅黑" pitchFamily="34" charset="-122"/>
            </a:endParaRPr>
          </a:p>
          <a:p>
            <a:pPr marL="742950" lvl="1" indent="-285750">
              <a:lnSpc>
                <a:spcPct val="150000"/>
              </a:lnSpc>
              <a:buFont typeface="Arial" charset="0"/>
              <a:buChar char="•"/>
            </a:pPr>
            <a:r>
              <a:rPr lang="en-US" altLang="zh-CN" sz="2000" dirty="0">
                <a:latin typeface="+mn-ea"/>
              </a:rPr>
              <a:t>——</a:t>
            </a:r>
            <a:r>
              <a:rPr lang="zh-CN" altLang="en-US" sz="2000" dirty="0">
                <a:latin typeface="+mn-ea"/>
              </a:rPr>
              <a:t>秦汉以来，国有土地多为荒地</a:t>
            </a:r>
          </a:p>
          <a:p>
            <a:pPr marL="742950" lvl="1" indent="-285750">
              <a:lnSpc>
                <a:spcPct val="150000"/>
              </a:lnSpc>
              <a:buFont typeface="Arial" charset="0"/>
              <a:buChar char="•"/>
            </a:pPr>
            <a:r>
              <a:rPr lang="en-US" altLang="zh-CN" sz="2000" dirty="0">
                <a:latin typeface="+mn-ea"/>
              </a:rPr>
              <a:t>——</a:t>
            </a:r>
            <a:r>
              <a:rPr lang="zh-CN" altLang="en-US" sz="2000" dirty="0">
                <a:latin typeface="+mn-ea"/>
              </a:rPr>
              <a:t>东汉仲长统：利用官田对有劳动能力者授田</a:t>
            </a:r>
          </a:p>
          <a:p>
            <a:pPr marL="742950" lvl="1" indent="-285750">
              <a:lnSpc>
                <a:spcPct val="150000"/>
              </a:lnSpc>
              <a:buFont typeface="Arial" charset="0"/>
              <a:buChar char="•"/>
            </a:pPr>
            <a:r>
              <a:rPr lang="en-US" altLang="zh-CN" sz="2000" dirty="0">
                <a:latin typeface="+mn-ea"/>
              </a:rPr>
              <a:t>——</a:t>
            </a:r>
            <a:r>
              <a:rPr lang="zh-CN" altLang="en-US" sz="2000" dirty="0">
                <a:latin typeface="+mn-ea"/>
              </a:rPr>
              <a:t>北魏：国家所有权和农民使用权的有效结合</a:t>
            </a:r>
          </a:p>
          <a:p>
            <a:pPr marL="742950" lvl="1" indent="-285750">
              <a:buFont typeface="Arial" charset="0"/>
              <a:buChar char="•"/>
            </a:pPr>
            <a:endParaRPr lang="en-US" altLang="zh-CN" dirty="0">
              <a:latin typeface="+mn-ea"/>
            </a:endParaRPr>
          </a:p>
          <a:p>
            <a:pPr marL="285750" indent="-285750">
              <a:buFont typeface="Arial" charset="0"/>
              <a:buChar char="•"/>
            </a:pPr>
            <a:endParaRPr lang="zh-CN" altLang="en-US" dirty="0">
              <a:latin typeface="+mn-ea"/>
            </a:endParaRPr>
          </a:p>
        </p:txBody>
      </p:sp>
      <p:sp>
        <p:nvSpPr>
          <p:cNvPr id="13" name="TextBox 1"/>
          <p:cNvSpPr txBox="1"/>
          <p:nvPr/>
        </p:nvSpPr>
        <p:spPr>
          <a:xfrm>
            <a:off x="2350976" y="116632"/>
            <a:ext cx="4514056" cy="707886"/>
          </a:xfrm>
          <a:prstGeom prst="rect">
            <a:avLst/>
          </a:prstGeom>
          <a:noFill/>
        </p:spPr>
        <p:txBody>
          <a:bodyPr wrap="none" lIns="0" tIns="0" rIns="0" rtlCol="0">
            <a:spAutoFit/>
          </a:bodyPr>
          <a:lstStyle/>
          <a:p>
            <a:endParaRPr lang="zh-CN" altLang="en-US" sz="1100" dirty="0">
              <a:solidFill>
                <a:srgbClr val="000000"/>
              </a:solidFill>
              <a:latin typeface="隶书"/>
              <a:ea typeface="隶书"/>
            </a:endParaRPr>
          </a:p>
          <a:p>
            <a:r>
              <a:rPr lang="zh-CN" altLang="en-US" sz="3200" dirty="0">
                <a:latin typeface="+mj-ea"/>
                <a:ea typeface="+mj-ea"/>
              </a:rPr>
              <a:t>均田制所体现的经济</a:t>
            </a:r>
            <a:r>
              <a:rPr lang="zh-CN" altLang="en-US" sz="3200" dirty="0" smtClean="0">
                <a:latin typeface="+mj-ea"/>
                <a:ea typeface="+mj-ea"/>
              </a:rPr>
              <a:t>思想</a:t>
            </a:r>
            <a:endParaRPr lang="zh-CN" altLang="en-US" sz="3200" dirty="0">
              <a:latin typeface="+mj-ea"/>
              <a:ea typeface="+mj-ea"/>
            </a:endParaRPr>
          </a:p>
        </p:txBody>
      </p:sp>
    </p:spTree>
    <p:extLst>
      <p:ext uri="{BB962C8B-B14F-4D97-AF65-F5344CB8AC3E}">
        <p14:creationId xmlns:p14="http://schemas.microsoft.com/office/powerpoint/2010/main" val="448917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80927" y="1124744"/>
            <a:ext cx="6840760" cy="3739485"/>
          </a:xfrm>
          <a:prstGeom prst="rect">
            <a:avLst/>
          </a:prstGeom>
          <a:noFill/>
        </p:spPr>
        <p:txBody>
          <a:bodyPr wrap="square" lIns="0" tIns="0" rIns="0" rtlCol="0">
            <a:spAutoFit/>
          </a:bodyPr>
          <a:lstStyle/>
          <a:p>
            <a:endParaRPr lang="en-US" altLang="zh-CN" sz="2400" dirty="0" smtClean="0">
              <a:latin typeface="微软雅黑" pitchFamily="34" charset="-122"/>
              <a:ea typeface="微软雅黑" pitchFamily="34" charset="-122"/>
            </a:endParaRPr>
          </a:p>
          <a:p>
            <a:endParaRPr lang="zh-CN" altLang="en-US" sz="2400" dirty="0">
              <a:latin typeface="微软雅黑" pitchFamily="34" charset="-122"/>
              <a:ea typeface="微软雅黑" pitchFamily="34" charset="-122"/>
            </a:endParaRPr>
          </a:p>
          <a:p>
            <a:pPr marL="342900" indent="-342900" algn="just">
              <a:buFont typeface="Wingdings" charset="2"/>
              <a:buChar char="Ø"/>
            </a:pPr>
            <a:r>
              <a:rPr lang="zh-CN" altLang="en-US" sz="2400" dirty="0">
                <a:latin typeface="+mn-ea"/>
              </a:rPr>
              <a:t>从北魏太和九年（</a:t>
            </a:r>
            <a:r>
              <a:rPr lang="en-US" altLang="zh-CN" sz="2400" dirty="0">
                <a:latin typeface="+mn-ea"/>
              </a:rPr>
              <a:t>485</a:t>
            </a:r>
            <a:r>
              <a:rPr lang="zh-CN" altLang="en-US" sz="2400" dirty="0">
                <a:latin typeface="+mn-ea"/>
              </a:rPr>
              <a:t>）政府颁布均田令开始实施，经东魏、西魏、北齐、北周、隋到唐建中元年（</a:t>
            </a:r>
            <a:r>
              <a:rPr lang="en-US" altLang="zh-CN" sz="2400" dirty="0">
                <a:latin typeface="+mn-ea"/>
              </a:rPr>
              <a:t>780</a:t>
            </a:r>
            <a:r>
              <a:rPr lang="zh-CN" altLang="en-US" sz="2400" dirty="0">
                <a:latin typeface="+mn-ea"/>
              </a:rPr>
              <a:t>）废弛，前后约三百年。</a:t>
            </a:r>
          </a:p>
          <a:p>
            <a:pPr marL="342900" indent="-342900" algn="just">
              <a:buFont typeface="Wingdings" charset="2"/>
              <a:buChar char="Ø"/>
            </a:pPr>
            <a:endParaRPr lang="en-US" altLang="zh-CN" sz="2400" dirty="0" smtClean="0">
              <a:latin typeface="+mn-ea"/>
            </a:endParaRPr>
          </a:p>
          <a:p>
            <a:pPr marL="342900" indent="-342900" algn="just">
              <a:buFont typeface="Wingdings" charset="2"/>
              <a:buChar char="Ø"/>
            </a:pPr>
            <a:r>
              <a:rPr lang="zh-CN" altLang="en-US" sz="2400" dirty="0" smtClean="0">
                <a:latin typeface="+mn-ea"/>
              </a:rPr>
              <a:t>由于</a:t>
            </a:r>
            <a:r>
              <a:rPr lang="zh-CN" altLang="en-US" sz="2400" dirty="0">
                <a:latin typeface="+mn-ea"/>
              </a:rPr>
              <a:t>均田制的实行，北方政权实力日强，逐渐形成了兼并南朝、重新统一全国的物质基础。</a:t>
            </a:r>
            <a:r>
              <a:rPr lang="zh-CN" altLang="en-US" sz="2400" dirty="0">
                <a:solidFill>
                  <a:srgbClr val="FF0000"/>
                </a:solidFill>
                <a:latin typeface="+mn-ea"/>
              </a:rPr>
              <a:t>均田制、租庸调制、府兵制，是盛唐文治武功的三个重要支柱。</a:t>
            </a:r>
          </a:p>
        </p:txBody>
      </p:sp>
      <p:sp>
        <p:nvSpPr>
          <p:cNvPr id="13" name="TextBox 1"/>
          <p:cNvSpPr txBox="1"/>
          <p:nvPr/>
        </p:nvSpPr>
        <p:spPr>
          <a:xfrm>
            <a:off x="3059832" y="116632"/>
            <a:ext cx="3282950" cy="707886"/>
          </a:xfrm>
          <a:prstGeom prst="rect">
            <a:avLst/>
          </a:prstGeom>
          <a:noFill/>
        </p:spPr>
        <p:txBody>
          <a:bodyPr wrap="none" lIns="0" tIns="0" rIns="0" rtlCol="0">
            <a:spAutoFit/>
          </a:bodyPr>
          <a:lstStyle/>
          <a:p>
            <a:endParaRPr lang="zh-CN" altLang="en-US" sz="1100" dirty="0">
              <a:solidFill>
                <a:srgbClr val="000000"/>
              </a:solidFill>
              <a:latin typeface="隶书"/>
              <a:ea typeface="隶书"/>
            </a:endParaRPr>
          </a:p>
          <a:p>
            <a:r>
              <a:rPr lang="zh-CN" altLang="en-US" sz="3200" b="1" dirty="0">
                <a:latin typeface="+mj-ea"/>
                <a:ea typeface="+mj-ea"/>
              </a:rPr>
              <a:t>均</a:t>
            </a:r>
            <a:r>
              <a:rPr lang="zh-CN" altLang="en-US" sz="3200" b="1" dirty="0" smtClean="0">
                <a:latin typeface="+mj-ea"/>
                <a:ea typeface="+mj-ea"/>
              </a:rPr>
              <a:t>田制的历史影响</a:t>
            </a:r>
            <a:endParaRPr lang="zh-CN" altLang="en-US" sz="3200" b="1" dirty="0">
              <a:latin typeface="+mj-ea"/>
              <a:ea typeface="+mj-ea"/>
            </a:endParaRPr>
          </a:p>
        </p:txBody>
      </p:sp>
    </p:spTree>
    <p:extLst>
      <p:ext uri="{BB962C8B-B14F-4D97-AF65-F5344CB8AC3E}">
        <p14:creationId xmlns:p14="http://schemas.microsoft.com/office/powerpoint/2010/main" val="1779817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115616" y="1412776"/>
            <a:ext cx="7517866" cy="4108817"/>
          </a:xfrm>
          <a:prstGeom prst="rect">
            <a:avLst/>
          </a:prstGeom>
          <a:noFill/>
        </p:spPr>
        <p:txBody>
          <a:bodyPr wrap="square" lIns="0" tIns="0" rIns="0" rtlCol="0">
            <a:spAutoFit/>
          </a:bodyPr>
          <a:lstStyle/>
          <a:p>
            <a:pPr marL="342900" indent="-342900" algn="just">
              <a:buFont typeface="Wingdings" charset="2"/>
              <a:buChar char="Ø"/>
            </a:pPr>
            <a:endParaRPr lang="zh-CN" altLang="en-US" sz="2400" dirty="0">
              <a:latin typeface="+mn-ea"/>
            </a:endParaRPr>
          </a:p>
          <a:p>
            <a:pPr marL="342900" indent="-342900" algn="just">
              <a:buFont typeface="Wingdings" charset="2"/>
              <a:buChar char="Ø"/>
            </a:pPr>
            <a:r>
              <a:rPr lang="zh-CN" altLang="en-US" sz="2400" b="1" dirty="0">
                <a:solidFill>
                  <a:srgbClr val="C00000"/>
                </a:solidFill>
                <a:latin typeface="+mn-ea"/>
              </a:rPr>
              <a:t>丁口</a:t>
            </a:r>
            <a:r>
              <a:rPr lang="zh-CN" altLang="en-US" sz="2400" b="1" dirty="0" smtClean="0">
                <a:solidFill>
                  <a:srgbClr val="C00000"/>
                </a:solidFill>
                <a:latin typeface="+mn-ea"/>
              </a:rPr>
              <a:t>问题</a:t>
            </a:r>
            <a:r>
              <a:rPr lang="zh-CN" altLang="en-US" sz="2400" dirty="0">
                <a:latin typeface="+mn-ea"/>
              </a:rPr>
              <a:t>：</a:t>
            </a:r>
            <a:r>
              <a:rPr lang="zh-CN" altLang="en-US" sz="2400" dirty="0" smtClean="0">
                <a:latin typeface="+mn-ea"/>
              </a:rPr>
              <a:t>政府</a:t>
            </a:r>
            <a:r>
              <a:rPr lang="zh-CN" altLang="en-US" sz="2400" dirty="0">
                <a:latin typeface="+mn-ea"/>
              </a:rPr>
              <a:t>分配田亩根据丁口及龄时，丁口须经帐籍、团貌等簿册核查无误后再授田</a:t>
            </a:r>
            <a:r>
              <a:rPr lang="zh-CN" altLang="en-US" sz="2400" dirty="0" smtClean="0">
                <a:latin typeface="+mn-ea"/>
              </a:rPr>
              <a:t>。（天宝</a:t>
            </a:r>
            <a:r>
              <a:rPr lang="zh-CN" altLang="en-US" sz="2400" dirty="0">
                <a:latin typeface="+mn-ea"/>
              </a:rPr>
              <a:t>十四年，已报之户</a:t>
            </a:r>
            <a:r>
              <a:rPr lang="en-US" altLang="zh-CN" sz="2400" dirty="0">
                <a:latin typeface="+mn-ea"/>
              </a:rPr>
              <a:t>890</a:t>
            </a:r>
            <a:r>
              <a:rPr lang="zh-CN" altLang="en-US" sz="2400" dirty="0">
                <a:latin typeface="+mn-ea"/>
              </a:rPr>
              <a:t>万左右，至肃宗乾元三年，仅</a:t>
            </a:r>
            <a:r>
              <a:rPr lang="en-US" altLang="zh-CN" sz="2400" dirty="0">
                <a:latin typeface="+mn-ea"/>
              </a:rPr>
              <a:t>190</a:t>
            </a:r>
            <a:r>
              <a:rPr lang="zh-CN" altLang="en-US" sz="2400" dirty="0">
                <a:latin typeface="+mn-ea"/>
              </a:rPr>
              <a:t>万户</a:t>
            </a:r>
            <a:r>
              <a:rPr lang="zh-CN" altLang="en-US" sz="2400" dirty="0" smtClean="0">
                <a:latin typeface="+mn-ea"/>
              </a:rPr>
              <a:t>。）</a:t>
            </a:r>
            <a:endParaRPr lang="en-US" altLang="zh-CN" sz="2400" dirty="0" smtClean="0">
              <a:latin typeface="+mn-ea"/>
            </a:endParaRPr>
          </a:p>
          <a:p>
            <a:pPr marL="342900" indent="-342900" algn="just">
              <a:buFont typeface="Wingdings" charset="2"/>
              <a:buChar char="Ø"/>
            </a:pPr>
            <a:endParaRPr lang="en-US" altLang="zh-CN" sz="2400" dirty="0">
              <a:latin typeface="+mn-ea"/>
            </a:endParaRPr>
          </a:p>
          <a:p>
            <a:pPr marL="342900" indent="-342900" algn="just">
              <a:buFont typeface="Wingdings" charset="2"/>
              <a:buChar char="Ø"/>
            </a:pPr>
            <a:r>
              <a:rPr lang="zh-CN" altLang="en-US" sz="2400" b="1" dirty="0" smtClean="0">
                <a:solidFill>
                  <a:srgbClr val="C00000"/>
                </a:solidFill>
                <a:latin typeface="+mn-ea"/>
              </a:rPr>
              <a:t>兼并问题</a:t>
            </a:r>
            <a:r>
              <a:rPr lang="zh-CN" altLang="en-US" sz="2400" dirty="0">
                <a:latin typeface="+mn-ea"/>
              </a:rPr>
              <a:t>：</a:t>
            </a:r>
            <a:r>
              <a:rPr lang="zh-CN" altLang="en-US" sz="2400" dirty="0" smtClean="0">
                <a:latin typeface="+mn-ea"/>
              </a:rPr>
              <a:t>（</a:t>
            </a:r>
            <a:r>
              <a:rPr lang="zh-CN" altLang="en-US" sz="2400" dirty="0">
                <a:latin typeface="+mn-ea"/>
              </a:rPr>
              <a:t>元载）城南膏腴别墅，连疆接畛，凡数十所，婢仆曳罗绮一百余人，恣为不法，侈僭无度。（</a:t>
            </a:r>
            <a:r>
              <a:rPr lang="en-US" altLang="zh-CN" sz="2400" dirty="0">
                <a:latin typeface="+mn-ea"/>
              </a:rPr>
              <a:t>《</a:t>
            </a:r>
            <a:r>
              <a:rPr lang="zh-CN" altLang="en-US" sz="2400" dirty="0">
                <a:latin typeface="+mn-ea"/>
              </a:rPr>
              <a:t>旧唐书</a:t>
            </a:r>
            <a:r>
              <a:rPr lang="en-US" altLang="zh-CN" sz="2400" dirty="0">
                <a:latin typeface="+mn-ea"/>
              </a:rPr>
              <a:t>》</a:t>
            </a:r>
            <a:r>
              <a:rPr lang="zh-CN" altLang="en-US" sz="2400" dirty="0">
                <a:latin typeface="+mn-ea"/>
              </a:rPr>
              <a:t>）</a:t>
            </a:r>
            <a:r>
              <a:rPr lang="en-US" altLang="zh-CN" sz="2400" dirty="0">
                <a:solidFill>
                  <a:srgbClr val="C00000"/>
                </a:solidFill>
                <a:latin typeface="+mn-ea"/>
              </a:rPr>
              <a:t>——</a:t>
            </a:r>
            <a:r>
              <a:rPr lang="zh-CN" altLang="en-US" sz="2400" dirty="0">
                <a:solidFill>
                  <a:srgbClr val="C00000"/>
                </a:solidFill>
                <a:latin typeface="+mn-ea"/>
              </a:rPr>
              <a:t>授田之基础在田</a:t>
            </a:r>
          </a:p>
          <a:p>
            <a:pPr marL="342900" indent="-342900" algn="just">
              <a:buFont typeface="Wingdings" charset="2"/>
              <a:buChar char="Ø"/>
            </a:pPr>
            <a:endParaRPr lang="en-US" altLang="zh-CN" sz="2400" dirty="0" smtClean="0">
              <a:latin typeface="+mn-ea"/>
            </a:endParaRPr>
          </a:p>
          <a:p>
            <a:pPr marL="342900" indent="-342900" algn="just">
              <a:buFont typeface="Wingdings" charset="2"/>
              <a:buChar char="Ø"/>
            </a:pPr>
            <a:endParaRPr lang="en-US" altLang="zh-CN" sz="2400" dirty="0" smtClean="0">
              <a:latin typeface="+mn-ea"/>
            </a:endParaRPr>
          </a:p>
          <a:p>
            <a:pPr marL="457200" indent="-457200" algn="just">
              <a:buFont typeface="Wingdings" charset="2"/>
              <a:buChar char="Ø"/>
            </a:pPr>
            <a:r>
              <a:rPr lang="zh-CN" altLang="en-US" sz="2400" b="1" dirty="0" smtClean="0">
                <a:solidFill>
                  <a:srgbClr val="C00000"/>
                </a:solidFill>
                <a:latin typeface="+mn-ea"/>
              </a:rPr>
              <a:t>人口与土地矛盾</a:t>
            </a:r>
            <a:r>
              <a:rPr lang="zh-CN" altLang="en-US" sz="2400" dirty="0" smtClean="0">
                <a:latin typeface="+mn-ea"/>
              </a:rPr>
              <a:t>：地</a:t>
            </a:r>
            <a:r>
              <a:rPr lang="zh-CN" altLang="en-US" sz="2400" dirty="0">
                <a:latin typeface="+mn-ea"/>
              </a:rPr>
              <a:t>多丁少者税轻，地少丁多者税重。</a:t>
            </a:r>
          </a:p>
        </p:txBody>
      </p:sp>
      <p:sp>
        <p:nvSpPr>
          <p:cNvPr id="13" name="TextBox 1"/>
          <p:cNvSpPr txBox="1"/>
          <p:nvPr/>
        </p:nvSpPr>
        <p:spPr>
          <a:xfrm>
            <a:off x="3275856" y="185020"/>
            <a:ext cx="2462213" cy="707886"/>
          </a:xfrm>
          <a:prstGeom prst="rect">
            <a:avLst/>
          </a:prstGeom>
          <a:noFill/>
        </p:spPr>
        <p:txBody>
          <a:bodyPr wrap="none" lIns="0" tIns="0" rIns="0" rtlCol="0">
            <a:spAutoFit/>
          </a:bodyPr>
          <a:lstStyle/>
          <a:p>
            <a:endParaRPr lang="zh-CN" altLang="en-US" sz="1100" dirty="0">
              <a:solidFill>
                <a:srgbClr val="000000"/>
              </a:solidFill>
              <a:latin typeface="隶书"/>
              <a:ea typeface="隶书"/>
            </a:endParaRPr>
          </a:p>
          <a:p>
            <a:r>
              <a:rPr lang="zh-CN" altLang="en-US" sz="3200" dirty="0" smtClean="0">
                <a:solidFill>
                  <a:srgbClr val="000000"/>
                </a:solidFill>
                <a:latin typeface="+mj-ea"/>
                <a:ea typeface="+mj-ea"/>
              </a:rPr>
              <a:t>均</a:t>
            </a:r>
            <a:r>
              <a:rPr lang="zh-CN" altLang="en-US" sz="3200" dirty="0">
                <a:solidFill>
                  <a:srgbClr val="000000"/>
                </a:solidFill>
                <a:latin typeface="+mj-ea"/>
                <a:ea typeface="+mj-ea"/>
              </a:rPr>
              <a:t>田制的</a:t>
            </a:r>
            <a:r>
              <a:rPr lang="zh-CN" altLang="en-US" sz="3200" dirty="0" smtClean="0">
                <a:solidFill>
                  <a:srgbClr val="000000"/>
                </a:solidFill>
                <a:latin typeface="+mj-ea"/>
                <a:ea typeface="+mj-ea"/>
              </a:rPr>
              <a:t>瓦解</a:t>
            </a:r>
            <a:endParaRPr lang="zh-CN" altLang="en-US" sz="3200" dirty="0">
              <a:solidFill>
                <a:srgbClr val="000000"/>
              </a:solidFill>
              <a:latin typeface="+mj-ea"/>
              <a:ea typeface="+mj-ea"/>
            </a:endParaRPr>
          </a:p>
        </p:txBody>
      </p:sp>
      <p:sp>
        <p:nvSpPr>
          <p:cNvPr id="2" name="下箭头 1"/>
          <p:cNvSpPr/>
          <p:nvPr/>
        </p:nvSpPr>
        <p:spPr>
          <a:xfrm>
            <a:off x="4676527" y="4426112"/>
            <a:ext cx="396044" cy="648072"/>
          </a:xfrm>
          <a:prstGeom prst="down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右弧形箭头 6"/>
          <p:cNvSpPr/>
          <p:nvPr/>
        </p:nvSpPr>
        <p:spPr>
          <a:xfrm rot="10800000">
            <a:off x="392051" y="2049848"/>
            <a:ext cx="504056" cy="3168352"/>
          </a:xfrm>
          <a:prstGeom prst="curvedLef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292410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
          <p:cNvSpPr txBox="1"/>
          <p:nvPr/>
        </p:nvSpPr>
        <p:spPr>
          <a:xfrm>
            <a:off x="2966529" y="116632"/>
            <a:ext cx="3282950" cy="707886"/>
          </a:xfrm>
          <a:prstGeom prst="rect">
            <a:avLst/>
          </a:prstGeom>
          <a:noFill/>
        </p:spPr>
        <p:txBody>
          <a:bodyPr wrap="none" lIns="0" tIns="0" rIns="0" rtlCol="0">
            <a:spAutoFit/>
          </a:bodyPr>
          <a:lstStyle/>
          <a:p>
            <a:endParaRPr lang="zh-CN" altLang="en-US" sz="1100" dirty="0">
              <a:solidFill>
                <a:srgbClr val="000000"/>
              </a:solidFill>
              <a:latin typeface="隶书"/>
              <a:ea typeface="隶书"/>
            </a:endParaRPr>
          </a:p>
          <a:p>
            <a:r>
              <a:rPr lang="zh-CN" altLang="en-US" sz="3200" b="1" dirty="0" smtClean="0">
                <a:solidFill>
                  <a:srgbClr val="000000"/>
                </a:solidFill>
                <a:latin typeface="+mj-ea"/>
                <a:ea typeface="+mj-ea"/>
              </a:rPr>
              <a:t>从</a:t>
            </a:r>
            <a:r>
              <a:rPr lang="zh-CN" altLang="en-US" sz="3200" b="1" dirty="0">
                <a:solidFill>
                  <a:srgbClr val="000000"/>
                </a:solidFill>
                <a:latin typeface="+mj-ea"/>
                <a:ea typeface="+mj-ea"/>
              </a:rPr>
              <a:t>均田制到两</a:t>
            </a:r>
            <a:r>
              <a:rPr lang="zh-CN" altLang="en-US" sz="3200" b="1" dirty="0" smtClean="0">
                <a:solidFill>
                  <a:srgbClr val="000000"/>
                </a:solidFill>
                <a:latin typeface="+mj-ea"/>
                <a:ea typeface="+mj-ea"/>
              </a:rPr>
              <a:t>税法</a:t>
            </a:r>
            <a:endParaRPr lang="zh-CN" altLang="en-US" sz="3200" b="1" dirty="0">
              <a:solidFill>
                <a:srgbClr val="000000"/>
              </a:solidFill>
              <a:latin typeface="+mj-ea"/>
              <a:ea typeface="+mj-ea"/>
            </a:endParaRPr>
          </a:p>
        </p:txBody>
      </p:sp>
      <p:sp>
        <p:nvSpPr>
          <p:cNvPr id="2" name="矩形 1"/>
          <p:cNvSpPr/>
          <p:nvPr/>
        </p:nvSpPr>
        <p:spPr>
          <a:xfrm>
            <a:off x="827584" y="1484784"/>
            <a:ext cx="7776864" cy="4985980"/>
          </a:xfrm>
          <a:prstGeom prst="rect">
            <a:avLst/>
          </a:prstGeom>
        </p:spPr>
        <p:txBody>
          <a:bodyPr wrap="square">
            <a:spAutoFit/>
          </a:bodyPr>
          <a:lstStyle/>
          <a:p>
            <a:pPr marL="285750" indent="-285750" algn="just">
              <a:buFont typeface="Wingdings" charset="2"/>
              <a:buChar char="Ø"/>
            </a:pPr>
            <a:r>
              <a:rPr lang="zh-CN" altLang="en-US" sz="2400" b="1" dirty="0" smtClean="0">
                <a:latin typeface="+mn-ea"/>
              </a:rPr>
              <a:t>租庸调</a:t>
            </a:r>
            <a:endParaRPr lang="en-US" altLang="zh-CN" sz="2400" b="1" dirty="0" smtClean="0">
              <a:latin typeface="+mn-ea"/>
            </a:endParaRPr>
          </a:p>
          <a:p>
            <a:pPr marL="285750" indent="-285750" algn="just">
              <a:buFont typeface="Arial" charset="0"/>
              <a:buChar char="•"/>
            </a:pPr>
            <a:r>
              <a:rPr lang="zh-CN" altLang="en-US" dirty="0" smtClean="0">
                <a:latin typeface="+mn-ea"/>
              </a:rPr>
              <a:t>凡是</a:t>
            </a:r>
            <a:r>
              <a:rPr lang="zh-CN" altLang="en-US" dirty="0">
                <a:latin typeface="+mn-ea"/>
              </a:rPr>
              <a:t>均田人户，不论其家授田是多少，均按丁交纳定额的赋税并服一定的徭役</a:t>
            </a:r>
            <a:r>
              <a:rPr lang="zh-CN" altLang="en-US" dirty="0" smtClean="0">
                <a:latin typeface="+mn-ea"/>
              </a:rPr>
              <a:t>。</a:t>
            </a:r>
            <a:endParaRPr lang="en-US" altLang="zh-CN" dirty="0" smtClean="0">
              <a:latin typeface="+mn-ea"/>
            </a:endParaRPr>
          </a:p>
          <a:p>
            <a:pPr marL="285750" indent="-285750" algn="just">
              <a:buFont typeface="Arial" charset="0"/>
              <a:buChar char="•"/>
            </a:pPr>
            <a:r>
              <a:rPr lang="zh-CN" altLang="en-US" dirty="0" smtClean="0">
                <a:latin typeface="+mn-ea"/>
              </a:rPr>
              <a:t>主要内容：</a:t>
            </a:r>
            <a:r>
              <a:rPr lang="zh-CN" altLang="en-US" dirty="0">
                <a:latin typeface="+mn-ea"/>
              </a:rPr>
              <a:t>每丁每年要向国家交纳粟二石，称做</a:t>
            </a:r>
            <a:r>
              <a:rPr lang="zh-CN" altLang="en-US" dirty="0">
                <a:solidFill>
                  <a:srgbClr val="C00000"/>
                </a:solidFill>
                <a:latin typeface="+mn-ea"/>
              </a:rPr>
              <a:t>租</a:t>
            </a:r>
            <a:r>
              <a:rPr lang="zh-CN" altLang="en-US" dirty="0">
                <a:latin typeface="+mn-ea"/>
              </a:rPr>
              <a:t>；交纳绢二丈、绵三两或布二丈五尺、麻三斤，称做</a:t>
            </a:r>
            <a:r>
              <a:rPr lang="zh-CN" altLang="en-US" dirty="0">
                <a:solidFill>
                  <a:srgbClr val="C00000"/>
                </a:solidFill>
                <a:latin typeface="+mn-ea"/>
              </a:rPr>
              <a:t>调</a:t>
            </a:r>
            <a:r>
              <a:rPr lang="zh-CN" altLang="en-US" dirty="0">
                <a:latin typeface="+mn-ea"/>
              </a:rPr>
              <a:t>；服徭役二十天，是为正役，国家若不需要其服役，则每丁可按每天交纳绢三尺或布三尺七寸五分的标准，交足二十天的数额以代役，称做</a:t>
            </a:r>
            <a:r>
              <a:rPr lang="zh-CN" altLang="en-US" dirty="0">
                <a:solidFill>
                  <a:srgbClr val="C00000"/>
                </a:solidFill>
                <a:latin typeface="+mn-ea"/>
              </a:rPr>
              <a:t>庸</a:t>
            </a:r>
            <a:r>
              <a:rPr lang="zh-CN" altLang="en-US" dirty="0">
                <a:latin typeface="+mn-ea"/>
              </a:rPr>
              <a:t>，也叫“输庸代役”</a:t>
            </a:r>
            <a:r>
              <a:rPr lang="zh-CN" altLang="en-US" dirty="0" smtClean="0">
                <a:latin typeface="+mn-ea"/>
              </a:rPr>
              <a:t>。</a:t>
            </a:r>
            <a:endParaRPr lang="en-US" altLang="zh-CN" dirty="0" smtClean="0">
              <a:latin typeface="+mn-ea"/>
            </a:endParaRPr>
          </a:p>
          <a:p>
            <a:pPr marL="285750" indent="-285750" algn="just">
              <a:buFont typeface="Wingdings" charset="2"/>
              <a:buChar char="Ø"/>
            </a:pPr>
            <a:endParaRPr lang="en-US" altLang="zh-CN" dirty="0" smtClean="0">
              <a:latin typeface="+mn-ea"/>
            </a:endParaRPr>
          </a:p>
          <a:p>
            <a:pPr marL="285750" indent="-285750" algn="just">
              <a:buFont typeface="Wingdings" charset="2"/>
              <a:buChar char="Ø"/>
            </a:pPr>
            <a:r>
              <a:rPr lang="zh-CN" altLang="en-US" sz="2400" b="1" dirty="0">
                <a:latin typeface="+mn-ea"/>
              </a:rPr>
              <a:t>租庸</a:t>
            </a:r>
            <a:r>
              <a:rPr lang="zh-CN" altLang="en-US" sz="2400" b="1" dirty="0" smtClean="0">
                <a:latin typeface="+mn-ea"/>
              </a:rPr>
              <a:t>调制的瓦解</a:t>
            </a:r>
            <a:endParaRPr lang="en-US" altLang="zh-CN" sz="2400" b="1" dirty="0" smtClean="0">
              <a:latin typeface="+mn-ea"/>
            </a:endParaRPr>
          </a:p>
          <a:p>
            <a:pPr marL="285750" indent="-285750" algn="just">
              <a:buFont typeface="Arial" charset="0"/>
              <a:buChar char="•"/>
            </a:pPr>
            <a:r>
              <a:rPr lang="zh-CN" altLang="en-US" dirty="0">
                <a:latin typeface="+mn-ea"/>
              </a:rPr>
              <a:t>政府的租调，全都以户籍为根据。帐则是壮丁册子，在今年即预定明年课役的数目，这是庸的根据。唐制每岁一造帐，三岁一造籍</a:t>
            </a:r>
            <a:r>
              <a:rPr lang="zh-CN" altLang="en-US" dirty="0" smtClean="0">
                <a:latin typeface="+mn-ea"/>
              </a:rPr>
              <a:t>。</a:t>
            </a:r>
            <a:endParaRPr lang="en-US" altLang="zh-CN" dirty="0" smtClean="0">
              <a:latin typeface="+mn-ea"/>
            </a:endParaRPr>
          </a:p>
          <a:p>
            <a:pPr marL="285750" indent="-285750" algn="just">
              <a:buFont typeface="Arial" charset="0"/>
              <a:buChar char="•"/>
            </a:pPr>
            <a:r>
              <a:rPr lang="zh-CN" altLang="en-US" dirty="0" smtClean="0">
                <a:latin typeface="+mn-ea"/>
              </a:rPr>
              <a:t>这</a:t>
            </a:r>
            <a:r>
              <a:rPr lang="zh-CN" altLang="en-US" dirty="0">
                <a:latin typeface="+mn-ea"/>
              </a:rPr>
              <a:t>一工作相当麻烦。户口有异动，田亩有还授，这样大的一个国家，普遍经常地调查登记改动校对，丝毫不能有疏忽与模糊。</a:t>
            </a:r>
            <a:r>
              <a:rPr lang="en-US" altLang="zh-CN" dirty="0">
                <a:latin typeface="+mn-ea"/>
              </a:rPr>
              <a:t>……</a:t>
            </a:r>
            <a:r>
              <a:rPr lang="zh-CN" altLang="en-US" dirty="0">
                <a:latin typeface="+mn-ea"/>
              </a:rPr>
              <a:t>古代交通既不便，政府组织简单，纸张亦贵，书写不便，这些都是大问题。在这种情形下，户口登记逐渐错乱，此制即无法推行。</a:t>
            </a:r>
          </a:p>
          <a:p>
            <a:pPr marL="285750" indent="-285750" algn="just">
              <a:buFont typeface="Wingdings" charset="2"/>
              <a:buChar char="Ø"/>
            </a:pPr>
            <a:endParaRPr lang="en-US" altLang="zh-CN" dirty="0" smtClean="0">
              <a:latin typeface="+mn-ea"/>
            </a:endParaRPr>
          </a:p>
          <a:p>
            <a:pPr marL="285750" indent="-285750" algn="just">
              <a:buFont typeface="Wingdings" charset="2"/>
              <a:buChar char="Ø"/>
            </a:pPr>
            <a:endParaRPr lang="zh-CN" altLang="en-US" dirty="0">
              <a:latin typeface="+mn-ea"/>
            </a:endParaRPr>
          </a:p>
        </p:txBody>
      </p:sp>
    </p:spTree>
    <p:extLst>
      <p:ext uri="{BB962C8B-B14F-4D97-AF65-F5344CB8AC3E}">
        <p14:creationId xmlns:p14="http://schemas.microsoft.com/office/powerpoint/2010/main" val="3389671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71600" y="1700808"/>
            <a:ext cx="7427168" cy="4929411"/>
          </a:xfrm>
        </p:spPr>
        <p:txBody>
          <a:bodyPr>
            <a:normAutofit/>
          </a:bodyPr>
          <a:lstStyle/>
          <a:p>
            <a:pPr algn="just">
              <a:buFont typeface="Wingdings" charset="2"/>
              <a:buChar char="Ø"/>
            </a:pPr>
            <a:r>
              <a:rPr lang="zh-CN" altLang="en-US" dirty="0" smtClean="0">
                <a:latin typeface="+mn-ea"/>
              </a:rPr>
              <a:t>“万般皆下品，惟有读书高”。科举制度的成功者士大夫们享有最高的社会地位。但是，成功的背后是层层选拔的金字塔和极低的通过率。</a:t>
            </a:r>
            <a:endParaRPr lang="en-US" altLang="zh-CN" dirty="0" smtClean="0">
              <a:latin typeface="+mn-ea"/>
            </a:endParaRPr>
          </a:p>
          <a:p>
            <a:pPr algn="just">
              <a:buFont typeface="Wingdings" charset="2"/>
              <a:buChar char="Ø"/>
            </a:pPr>
            <a:endParaRPr lang="en-US" altLang="zh-CN" dirty="0" smtClean="0">
              <a:latin typeface="+mn-ea"/>
            </a:endParaRPr>
          </a:p>
          <a:p>
            <a:pPr algn="just">
              <a:buFont typeface="Wingdings" charset="2"/>
              <a:buChar char="Ø"/>
            </a:pPr>
            <a:r>
              <a:rPr lang="zh-CN" altLang="en-US" dirty="0" smtClean="0">
                <a:latin typeface="+mn-ea"/>
              </a:rPr>
              <a:t>主要原因：非同寻常的收益（收入、职位、商业活动寻租、社会和政治获益，例如精神荣誉、家族的社会阶层跃升等）</a:t>
            </a:r>
            <a:endParaRPr lang="zh-CN" altLang="en-US" dirty="0">
              <a:latin typeface="+mn-ea"/>
            </a:endParaRPr>
          </a:p>
        </p:txBody>
      </p:sp>
      <p:sp>
        <p:nvSpPr>
          <p:cNvPr id="2" name="文本框 1"/>
          <p:cNvSpPr txBox="1"/>
          <p:nvPr/>
        </p:nvSpPr>
        <p:spPr>
          <a:xfrm>
            <a:off x="2267744" y="260648"/>
            <a:ext cx="4968552" cy="584775"/>
          </a:xfrm>
          <a:prstGeom prst="rect">
            <a:avLst/>
          </a:prstGeom>
          <a:noFill/>
        </p:spPr>
        <p:txBody>
          <a:bodyPr wrap="square" rtlCol="0">
            <a:spAutoFit/>
          </a:bodyPr>
          <a:lstStyle/>
          <a:p>
            <a:r>
              <a:rPr lang="zh-CN" altLang="en-US" sz="3200">
                <a:latin typeface="+mj-ea"/>
                <a:ea typeface="+mj-ea"/>
              </a:rPr>
              <a:t>附：科举制度的长期影响</a:t>
            </a:r>
            <a:endParaRPr lang="en-US" altLang="zh-CN" sz="3200" dirty="0">
              <a:latin typeface="+mj-ea"/>
              <a:ea typeface="+mj-e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043608" y="1556792"/>
            <a:ext cx="7416824" cy="3924151"/>
          </a:xfrm>
          <a:prstGeom prst="rect">
            <a:avLst/>
          </a:prstGeom>
          <a:noFill/>
        </p:spPr>
        <p:txBody>
          <a:bodyPr wrap="square" lIns="0" tIns="0" rIns="0" rtlCol="0">
            <a:spAutoFit/>
          </a:bodyPr>
          <a:lstStyle/>
          <a:p>
            <a:pPr marL="342900" indent="-342900" algn="just">
              <a:buFont typeface="Wingdings" charset="2"/>
              <a:buChar char="Ø"/>
            </a:pPr>
            <a:r>
              <a:rPr lang="zh-CN" altLang="en-US" sz="2400" b="1" dirty="0" smtClean="0">
                <a:solidFill>
                  <a:srgbClr val="000000"/>
                </a:solidFill>
                <a:latin typeface="+mn-ea"/>
              </a:rPr>
              <a:t>两</a:t>
            </a:r>
            <a:r>
              <a:rPr lang="zh-CN" altLang="en-US" sz="2400" b="1" dirty="0">
                <a:solidFill>
                  <a:srgbClr val="000000"/>
                </a:solidFill>
                <a:latin typeface="+mn-ea"/>
              </a:rPr>
              <a:t>税法的雏形</a:t>
            </a:r>
          </a:p>
          <a:p>
            <a:pPr marL="800100" lvl="1" indent="-342900" algn="just">
              <a:buFont typeface="Arial" charset="0"/>
              <a:buChar char="•"/>
            </a:pPr>
            <a:r>
              <a:rPr lang="zh-CN" altLang="en-US" sz="2000" dirty="0" smtClean="0">
                <a:latin typeface="+mn-ea"/>
              </a:rPr>
              <a:t>唐代</a:t>
            </a:r>
            <a:r>
              <a:rPr lang="zh-CN" altLang="en-US" sz="2000" dirty="0">
                <a:latin typeface="+mn-ea"/>
              </a:rPr>
              <a:t>宗大历元年（</a:t>
            </a:r>
            <a:r>
              <a:rPr lang="en-US" altLang="zh-CN" sz="2000" dirty="0">
                <a:latin typeface="+mn-ea"/>
              </a:rPr>
              <a:t>766</a:t>
            </a:r>
            <a:r>
              <a:rPr lang="zh-CN" altLang="en-US" sz="2000" dirty="0">
                <a:latin typeface="+mn-ea"/>
              </a:rPr>
              <a:t>）下诏：天下苗一亩征税钱十五，以补百官俸钱，因国急用，当苗青即预征。又有地头钱每亩征二十</a:t>
            </a:r>
            <a:r>
              <a:rPr lang="zh-CN" altLang="en-US" sz="2000" dirty="0" smtClean="0">
                <a:latin typeface="+mn-ea"/>
              </a:rPr>
              <a:t>。</a:t>
            </a:r>
            <a:endParaRPr lang="en-US" altLang="zh-CN" sz="2000" dirty="0" smtClean="0">
              <a:latin typeface="+mn-ea"/>
            </a:endParaRPr>
          </a:p>
          <a:p>
            <a:pPr marL="342900" indent="-342900" algn="just">
              <a:buFont typeface="Wingdings" charset="2"/>
              <a:buChar char="Ø"/>
            </a:pPr>
            <a:endParaRPr lang="en-US" altLang="zh-CN" sz="2400" dirty="0">
              <a:latin typeface="+mn-ea"/>
            </a:endParaRPr>
          </a:p>
          <a:p>
            <a:pPr marL="342900" indent="-342900" algn="just">
              <a:buFont typeface="Wingdings" charset="2"/>
              <a:buChar char="Ø"/>
            </a:pPr>
            <a:r>
              <a:rPr lang="zh-CN" altLang="en-US" sz="2400" b="1" dirty="0" smtClean="0">
                <a:latin typeface="+mn-ea"/>
              </a:rPr>
              <a:t>两税法（</a:t>
            </a:r>
            <a:r>
              <a:rPr lang="en-US" altLang="zh-CN" sz="2400" b="1" dirty="0" smtClean="0">
                <a:latin typeface="+mn-ea"/>
              </a:rPr>
              <a:t>《</a:t>
            </a:r>
            <a:r>
              <a:rPr lang="zh-CN" altLang="en-US" sz="2400" b="1" dirty="0" smtClean="0">
                <a:latin typeface="+mn-ea"/>
              </a:rPr>
              <a:t>新唐书</a:t>
            </a:r>
            <a:r>
              <a:rPr lang="en-US" altLang="zh-CN" sz="2400" b="1" dirty="0" smtClean="0">
                <a:latin typeface="+mn-ea"/>
              </a:rPr>
              <a:t>》</a:t>
            </a:r>
            <a:r>
              <a:rPr lang="zh-CN" altLang="en-US" sz="2400" b="1" dirty="0" smtClean="0">
                <a:latin typeface="+mn-ea"/>
              </a:rPr>
              <a:t>）</a:t>
            </a:r>
            <a:endParaRPr lang="en-US" altLang="zh-CN" sz="2400" b="1" dirty="0" smtClean="0">
              <a:latin typeface="+mn-ea"/>
            </a:endParaRPr>
          </a:p>
          <a:p>
            <a:pPr marL="800100" lvl="1" indent="-342900" algn="just">
              <a:buFont typeface="Arial" charset="0"/>
              <a:buChar char="•"/>
            </a:pPr>
            <a:r>
              <a:rPr lang="zh-CN" altLang="en-US" sz="2000" dirty="0" smtClean="0">
                <a:latin typeface="+mn-ea"/>
              </a:rPr>
              <a:t>凡</a:t>
            </a:r>
            <a:r>
              <a:rPr lang="zh-CN" altLang="en-US" sz="2000" dirty="0">
                <a:latin typeface="+mn-ea"/>
              </a:rPr>
              <a:t>百役之费，一钱之敛，先度其数而赋于人，</a:t>
            </a:r>
            <a:r>
              <a:rPr lang="zh-CN" altLang="en-US" sz="2000" dirty="0">
                <a:solidFill>
                  <a:srgbClr val="FF0000"/>
                </a:solidFill>
                <a:latin typeface="+mn-ea"/>
              </a:rPr>
              <a:t>量出以制入。户无主客，以见居为簿；人无丁中，以贫富为差。不居处而行商者，在所州县税三十之一，</a:t>
            </a:r>
            <a:r>
              <a:rPr lang="zh-CN" altLang="en-US" sz="2000" dirty="0">
                <a:latin typeface="+mn-ea"/>
              </a:rPr>
              <a:t>度所取与居者均，使无侥利。</a:t>
            </a:r>
            <a:r>
              <a:rPr lang="zh-CN" altLang="en-US" sz="2000" dirty="0">
                <a:solidFill>
                  <a:srgbClr val="FF0000"/>
                </a:solidFill>
                <a:latin typeface="+mn-ea"/>
              </a:rPr>
              <a:t>居人之税，秋夏两入之。</a:t>
            </a:r>
            <a:r>
              <a:rPr lang="zh-CN" altLang="en-US" sz="2000" dirty="0">
                <a:latin typeface="+mn-ea"/>
              </a:rPr>
              <a:t>俗有不便者正之。</a:t>
            </a:r>
            <a:r>
              <a:rPr lang="zh-CN" altLang="en-US" sz="2000" dirty="0">
                <a:solidFill>
                  <a:srgbClr val="FF0000"/>
                </a:solidFill>
                <a:latin typeface="+mn-ea"/>
              </a:rPr>
              <a:t>其租、庸、杂徭悉省，而丁额不废，</a:t>
            </a:r>
            <a:r>
              <a:rPr lang="zh-CN" altLang="en-US" sz="2000" dirty="0">
                <a:latin typeface="+mn-ea"/>
              </a:rPr>
              <a:t>申报出入如旧式。其田亩之税，率以大历十四年垦田之数为准，而均收之</a:t>
            </a:r>
            <a:r>
              <a:rPr lang="zh-CN" altLang="en-US" sz="2000" dirty="0" smtClean="0">
                <a:latin typeface="+mn-ea"/>
              </a:rPr>
              <a:t>。</a:t>
            </a:r>
            <a:endParaRPr lang="zh-CN" altLang="en-US" sz="2000" dirty="0">
              <a:latin typeface="+mn-ea"/>
            </a:endParaRPr>
          </a:p>
        </p:txBody>
      </p:sp>
      <p:sp>
        <p:nvSpPr>
          <p:cNvPr id="13" name="TextBox 1"/>
          <p:cNvSpPr txBox="1"/>
          <p:nvPr/>
        </p:nvSpPr>
        <p:spPr>
          <a:xfrm>
            <a:off x="3992451" y="260648"/>
            <a:ext cx="1231106" cy="538609"/>
          </a:xfrm>
          <a:prstGeom prst="rect">
            <a:avLst/>
          </a:prstGeom>
          <a:noFill/>
        </p:spPr>
        <p:txBody>
          <a:bodyPr wrap="none" lIns="0" tIns="0" rIns="0" rtlCol="0">
            <a:spAutoFit/>
          </a:bodyPr>
          <a:lstStyle/>
          <a:p>
            <a:r>
              <a:rPr lang="zh-CN" altLang="en-US" sz="3200" dirty="0">
                <a:solidFill>
                  <a:srgbClr val="000000"/>
                </a:solidFill>
                <a:latin typeface="+mj-ea"/>
                <a:ea typeface="+mj-ea"/>
              </a:rPr>
              <a:t>两</a:t>
            </a:r>
            <a:r>
              <a:rPr lang="zh-CN" altLang="en-US" sz="3200">
                <a:solidFill>
                  <a:srgbClr val="000000"/>
                </a:solidFill>
                <a:latin typeface="+mj-ea"/>
                <a:ea typeface="+mj-ea"/>
              </a:rPr>
              <a:t>税</a:t>
            </a:r>
            <a:r>
              <a:rPr lang="zh-CN" altLang="en-US" sz="3200" smtClean="0">
                <a:solidFill>
                  <a:srgbClr val="000000"/>
                </a:solidFill>
                <a:latin typeface="+mj-ea"/>
                <a:ea typeface="+mj-ea"/>
              </a:rPr>
              <a:t>法</a:t>
            </a:r>
            <a:endParaRPr lang="zh-CN" altLang="en-US" sz="3200" dirty="0">
              <a:solidFill>
                <a:srgbClr val="000000"/>
              </a:solidFill>
              <a:latin typeface="+mj-ea"/>
              <a:ea typeface="+mj-ea"/>
            </a:endParaRPr>
          </a:p>
        </p:txBody>
      </p:sp>
    </p:spTree>
    <p:extLst>
      <p:ext uri="{BB962C8B-B14F-4D97-AF65-F5344CB8AC3E}">
        <p14:creationId xmlns:p14="http://schemas.microsoft.com/office/powerpoint/2010/main" val="4264493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353344" y="5006746"/>
            <a:ext cx="7416824" cy="784830"/>
          </a:xfrm>
          <a:prstGeom prst="rect">
            <a:avLst/>
          </a:prstGeom>
          <a:noFill/>
        </p:spPr>
        <p:txBody>
          <a:bodyPr wrap="square" lIns="0" tIns="0" rIns="0" rtlCol="0">
            <a:spAutoFit/>
          </a:bodyPr>
          <a:lstStyle/>
          <a:p>
            <a:endParaRPr lang="zh-CN" altLang="en-US" sz="2400" dirty="0">
              <a:latin typeface="+mn-ea"/>
            </a:endParaRPr>
          </a:p>
          <a:p>
            <a:pPr marL="342900" indent="-342900">
              <a:buFont typeface="Wingdings" charset="2"/>
              <a:buChar char="Ø"/>
            </a:pPr>
            <a:r>
              <a:rPr lang="zh-CN" altLang="en-US" sz="2400" dirty="0" smtClean="0">
                <a:latin typeface="+mn-ea"/>
              </a:rPr>
              <a:t>因</a:t>
            </a:r>
            <a:r>
              <a:rPr lang="zh-CN" altLang="en-US" sz="2400" dirty="0">
                <a:latin typeface="+mn-ea"/>
              </a:rPr>
              <a:t>其一年分夏秋两次收税，古称两税。</a:t>
            </a:r>
            <a:r>
              <a:rPr lang="en-US" altLang="zh-CN" sz="2400" dirty="0">
                <a:latin typeface="+mn-ea"/>
              </a:rPr>
              <a:t>——</a:t>
            </a:r>
            <a:r>
              <a:rPr lang="zh-CN" altLang="en-US" sz="2400" dirty="0">
                <a:latin typeface="+mn-ea"/>
              </a:rPr>
              <a:t>钱穆</a:t>
            </a:r>
          </a:p>
        </p:txBody>
      </p:sp>
      <p:sp>
        <p:nvSpPr>
          <p:cNvPr id="7" name="TextBox 1"/>
          <p:cNvSpPr txBox="1"/>
          <p:nvPr/>
        </p:nvSpPr>
        <p:spPr>
          <a:xfrm>
            <a:off x="3992451" y="260648"/>
            <a:ext cx="1231106" cy="538609"/>
          </a:xfrm>
          <a:prstGeom prst="rect">
            <a:avLst/>
          </a:prstGeom>
          <a:noFill/>
        </p:spPr>
        <p:txBody>
          <a:bodyPr wrap="none" lIns="0" tIns="0" rIns="0" rtlCol="0">
            <a:spAutoFit/>
          </a:bodyPr>
          <a:lstStyle/>
          <a:p>
            <a:r>
              <a:rPr lang="zh-CN" altLang="en-US" sz="3200" dirty="0">
                <a:solidFill>
                  <a:srgbClr val="000000"/>
                </a:solidFill>
                <a:latin typeface="+mj-ea"/>
                <a:ea typeface="+mj-ea"/>
              </a:rPr>
              <a:t>两</a:t>
            </a:r>
            <a:r>
              <a:rPr lang="zh-CN" altLang="en-US" sz="3200">
                <a:solidFill>
                  <a:srgbClr val="000000"/>
                </a:solidFill>
                <a:latin typeface="+mj-ea"/>
                <a:ea typeface="+mj-ea"/>
              </a:rPr>
              <a:t>税</a:t>
            </a:r>
            <a:r>
              <a:rPr lang="zh-CN" altLang="en-US" sz="3200" smtClean="0">
                <a:solidFill>
                  <a:srgbClr val="000000"/>
                </a:solidFill>
                <a:latin typeface="+mj-ea"/>
                <a:ea typeface="+mj-ea"/>
              </a:rPr>
              <a:t>法</a:t>
            </a:r>
            <a:endParaRPr lang="zh-CN" altLang="en-US" sz="3200" dirty="0">
              <a:solidFill>
                <a:srgbClr val="000000"/>
              </a:solidFill>
              <a:latin typeface="+mj-ea"/>
              <a:ea typeface="+mj-ea"/>
            </a:endParaRPr>
          </a:p>
        </p:txBody>
      </p:sp>
      <p:graphicFrame>
        <p:nvGraphicFramePr>
          <p:cNvPr id="3" name="图表 2"/>
          <p:cNvGraphicFramePr/>
          <p:nvPr>
            <p:extLst>
              <p:ext uri="{D42A27DB-BD31-4B8C-83A1-F6EECF244321}">
                <p14:modId xmlns:p14="http://schemas.microsoft.com/office/powerpoint/2010/main" val="1246919701"/>
              </p:ext>
            </p:extLst>
          </p:nvPr>
        </p:nvGraphicFramePr>
        <p:xfrm>
          <a:off x="1009933" y="1527829"/>
          <a:ext cx="7760235" cy="3142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040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115616" y="1268760"/>
            <a:ext cx="7416824" cy="3823162"/>
          </a:xfrm>
          <a:prstGeom prst="rect">
            <a:avLst/>
          </a:prstGeom>
          <a:noFill/>
        </p:spPr>
        <p:txBody>
          <a:bodyPr wrap="square" lIns="0" tIns="0" rIns="0" rtlCol="0">
            <a:spAutoFit/>
          </a:bodyPr>
          <a:lstStyle/>
          <a:p>
            <a:pPr marL="457200" indent="-457200">
              <a:lnSpc>
                <a:spcPct val="150000"/>
              </a:lnSpc>
              <a:buFont typeface="Wingdings" charset="2"/>
              <a:buChar char="u"/>
            </a:pPr>
            <a:endParaRPr lang="zh-CN" altLang="en-US" sz="2800" dirty="0">
              <a:latin typeface="+mn-ea"/>
            </a:endParaRPr>
          </a:p>
          <a:p>
            <a:pPr marL="457200" indent="-457200">
              <a:lnSpc>
                <a:spcPct val="150000"/>
              </a:lnSpc>
              <a:buFont typeface="Wingdings" charset="2"/>
              <a:buChar char="u"/>
            </a:pPr>
            <a:r>
              <a:rPr lang="en-US" altLang="zh-CN" sz="2800" dirty="0">
                <a:latin typeface="+mn-ea"/>
              </a:rPr>
              <a:t>1.</a:t>
            </a:r>
            <a:r>
              <a:rPr lang="zh-CN" altLang="en-US" sz="2800" dirty="0">
                <a:latin typeface="+mn-ea"/>
              </a:rPr>
              <a:t>明确“税”与“租”的区别。</a:t>
            </a:r>
          </a:p>
          <a:p>
            <a:pPr marL="457200" indent="-457200">
              <a:lnSpc>
                <a:spcPct val="150000"/>
              </a:lnSpc>
              <a:buFont typeface="Wingdings" charset="2"/>
              <a:buChar char="u"/>
            </a:pPr>
            <a:r>
              <a:rPr lang="en-US" altLang="zh-CN" sz="2800" dirty="0" smtClean="0">
                <a:latin typeface="+mn-ea"/>
              </a:rPr>
              <a:t>2</a:t>
            </a:r>
            <a:r>
              <a:rPr lang="en-US" altLang="zh-CN" sz="2800" dirty="0">
                <a:latin typeface="+mn-ea"/>
              </a:rPr>
              <a:t>.</a:t>
            </a:r>
            <a:r>
              <a:rPr lang="zh-CN" altLang="en-US" sz="2800" dirty="0">
                <a:latin typeface="+mn-ea"/>
              </a:rPr>
              <a:t>由按人丁计税改为按资产计税。</a:t>
            </a:r>
          </a:p>
          <a:p>
            <a:pPr marL="457200" indent="-457200">
              <a:lnSpc>
                <a:spcPct val="150000"/>
              </a:lnSpc>
              <a:buFont typeface="Wingdings" charset="2"/>
              <a:buChar char="u"/>
            </a:pPr>
            <a:r>
              <a:rPr lang="en-US" altLang="zh-CN" sz="2800" dirty="0" smtClean="0">
                <a:latin typeface="+mn-ea"/>
              </a:rPr>
              <a:t>3</a:t>
            </a:r>
            <a:r>
              <a:rPr lang="en-US" altLang="zh-CN" sz="2800" dirty="0">
                <a:latin typeface="+mn-ea"/>
              </a:rPr>
              <a:t>.</a:t>
            </a:r>
            <a:r>
              <a:rPr lang="zh-CN" altLang="en-US" sz="2800" dirty="0">
                <a:latin typeface="+mn-ea"/>
              </a:rPr>
              <a:t>商税作为赋税的正常组成部分确定下来。</a:t>
            </a:r>
          </a:p>
          <a:p>
            <a:pPr marL="457200" indent="-457200">
              <a:lnSpc>
                <a:spcPct val="150000"/>
              </a:lnSpc>
              <a:buFont typeface="Wingdings" charset="2"/>
              <a:buChar char="u"/>
            </a:pPr>
            <a:r>
              <a:rPr lang="en-US" altLang="zh-CN" sz="2800" dirty="0" smtClean="0">
                <a:latin typeface="+mn-ea"/>
              </a:rPr>
              <a:t>4</a:t>
            </a:r>
            <a:r>
              <a:rPr lang="en-US" altLang="zh-CN" sz="2800" dirty="0">
                <a:latin typeface="+mn-ea"/>
              </a:rPr>
              <a:t>.</a:t>
            </a:r>
            <a:r>
              <a:rPr lang="zh-CN" altLang="en-US" sz="2800" dirty="0">
                <a:latin typeface="+mn-ea"/>
              </a:rPr>
              <a:t>以“量出制入”原则代替“量入为出”。</a:t>
            </a:r>
          </a:p>
          <a:p>
            <a:pPr marL="457200" indent="-457200">
              <a:lnSpc>
                <a:spcPct val="150000"/>
              </a:lnSpc>
              <a:buFont typeface="Wingdings" charset="2"/>
              <a:buChar char="u"/>
            </a:pPr>
            <a:r>
              <a:rPr lang="en-US" altLang="zh-CN" sz="2800" dirty="0" smtClean="0">
                <a:latin typeface="+mn-ea"/>
              </a:rPr>
              <a:t>5</a:t>
            </a:r>
            <a:r>
              <a:rPr lang="en-US" altLang="zh-CN" sz="2800" dirty="0">
                <a:latin typeface="+mn-ea"/>
              </a:rPr>
              <a:t>.</a:t>
            </a:r>
            <a:r>
              <a:rPr lang="zh-CN" altLang="en-US" sz="2800" dirty="0">
                <a:latin typeface="+mn-ea"/>
              </a:rPr>
              <a:t>蠲除苛杂，使赋税征收制度化。</a:t>
            </a:r>
          </a:p>
        </p:txBody>
      </p:sp>
      <p:sp>
        <p:nvSpPr>
          <p:cNvPr id="13" name="TextBox 1"/>
          <p:cNvSpPr txBox="1"/>
          <p:nvPr/>
        </p:nvSpPr>
        <p:spPr>
          <a:xfrm>
            <a:off x="2556160" y="260648"/>
            <a:ext cx="4103688" cy="538609"/>
          </a:xfrm>
          <a:prstGeom prst="rect">
            <a:avLst/>
          </a:prstGeom>
          <a:noFill/>
        </p:spPr>
        <p:txBody>
          <a:bodyPr wrap="none" lIns="0" tIns="0" rIns="0" rtlCol="0">
            <a:spAutoFit/>
          </a:bodyPr>
          <a:lstStyle/>
          <a:p>
            <a:r>
              <a:rPr lang="zh-CN" altLang="en-US" sz="3200" b="1" dirty="0">
                <a:solidFill>
                  <a:srgbClr val="000000"/>
                </a:solidFill>
                <a:latin typeface="+mj-ea"/>
                <a:ea typeface="+mj-ea"/>
              </a:rPr>
              <a:t>两</a:t>
            </a:r>
            <a:r>
              <a:rPr lang="zh-CN" altLang="en-US" sz="3200" b="1" dirty="0" smtClean="0">
                <a:solidFill>
                  <a:srgbClr val="000000"/>
                </a:solidFill>
                <a:latin typeface="+mj-ea"/>
                <a:ea typeface="+mj-ea"/>
              </a:rPr>
              <a:t>税法的经济</a:t>
            </a:r>
            <a:r>
              <a:rPr lang="zh-CN" altLang="en-US" sz="3200" b="1" dirty="0">
                <a:solidFill>
                  <a:srgbClr val="000000"/>
                </a:solidFill>
                <a:latin typeface="+mj-ea"/>
                <a:ea typeface="+mj-ea"/>
              </a:rPr>
              <a:t>思想意义</a:t>
            </a:r>
          </a:p>
        </p:txBody>
      </p:sp>
    </p:spTree>
    <p:extLst>
      <p:ext uri="{BB962C8B-B14F-4D97-AF65-F5344CB8AC3E}">
        <p14:creationId xmlns:p14="http://schemas.microsoft.com/office/powerpoint/2010/main" val="580086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917402" y="1628800"/>
            <a:ext cx="7632848" cy="3739485"/>
          </a:xfrm>
          <a:prstGeom prst="rect">
            <a:avLst/>
          </a:prstGeom>
          <a:noFill/>
        </p:spPr>
        <p:txBody>
          <a:bodyPr wrap="square" lIns="0" tIns="0" rIns="0" rtlCol="0">
            <a:spAutoFit/>
          </a:bodyPr>
          <a:lstStyle/>
          <a:p>
            <a:endParaRPr lang="zh-CN" altLang="en-US" sz="2400" dirty="0">
              <a:latin typeface="+mn-ea"/>
            </a:endParaRPr>
          </a:p>
          <a:p>
            <a:pPr marL="342900" indent="-342900" algn="just">
              <a:buFont typeface="Wingdings" charset="2"/>
              <a:buChar char="Ø"/>
            </a:pPr>
            <a:r>
              <a:rPr lang="zh-CN" altLang="en-US" sz="2400" b="1" dirty="0" smtClean="0">
                <a:solidFill>
                  <a:srgbClr val="C00000"/>
                </a:solidFill>
                <a:latin typeface="+mn-ea"/>
              </a:rPr>
              <a:t>便利</a:t>
            </a:r>
            <a:endParaRPr lang="en-US" altLang="zh-CN" sz="2400" b="1" dirty="0" smtClean="0">
              <a:solidFill>
                <a:srgbClr val="C00000"/>
              </a:solidFill>
              <a:latin typeface="+mn-ea"/>
            </a:endParaRPr>
          </a:p>
          <a:p>
            <a:pPr marL="800100" lvl="1" indent="-342900" algn="just">
              <a:buFont typeface="Arial" charset="0"/>
              <a:buChar char="•"/>
            </a:pPr>
            <a:r>
              <a:rPr lang="zh-CN" altLang="en-US" sz="2400" dirty="0" smtClean="0">
                <a:latin typeface="+mn-ea"/>
              </a:rPr>
              <a:t>实物</a:t>
            </a:r>
            <a:r>
              <a:rPr lang="en-US" altLang="zh-CN" sz="2400" dirty="0">
                <a:latin typeface="+mn-ea"/>
              </a:rPr>
              <a:t>——</a:t>
            </a:r>
            <a:r>
              <a:rPr lang="zh-CN" altLang="en-US" sz="2400" dirty="0">
                <a:latin typeface="+mn-ea"/>
              </a:rPr>
              <a:t>货币：方便赋税征纳的统计和管理</a:t>
            </a:r>
            <a:r>
              <a:rPr lang="zh-CN" altLang="en-US" sz="2400" dirty="0" smtClean="0">
                <a:latin typeface="+mn-ea"/>
              </a:rPr>
              <a:t>。</a:t>
            </a:r>
            <a:endParaRPr lang="en-US" altLang="zh-CN" sz="2400" dirty="0" smtClean="0">
              <a:latin typeface="+mn-ea"/>
            </a:endParaRPr>
          </a:p>
          <a:p>
            <a:pPr marL="342900" indent="-342900" algn="just">
              <a:buFont typeface="Wingdings" charset="2"/>
              <a:buChar char="Ø"/>
            </a:pPr>
            <a:endParaRPr lang="en-US" altLang="zh-CN" sz="2400" dirty="0" smtClean="0">
              <a:latin typeface="+mn-ea"/>
            </a:endParaRPr>
          </a:p>
          <a:p>
            <a:pPr marL="342900" indent="-342900" algn="just">
              <a:buFont typeface="Wingdings" charset="2"/>
              <a:buChar char="Ø"/>
            </a:pPr>
            <a:r>
              <a:rPr lang="zh-CN" altLang="en-US" sz="2400" b="1" dirty="0" smtClean="0">
                <a:solidFill>
                  <a:srgbClr val="C00000"/>
                </a:solidFill>
                <a:latin typeface="+mn-ea"/>
              </a:rPr>
              <a:t>公平</a:t>
            </a:r>
            <a:endParaRPr lang="en-US" altLang="zh-CN" sz="2400" b="1" dirty="0" smtClean="0">
              <a:solidFill>
                <a:srgbClr val="C00000"/>
              </a:solidFill>
              <a:latin typeface="+mn-ea"/>
            </a:endParaRPr>
          </a:p>
          <a:p>
            <a:pPr marL="800100" lvl="1" indent="-342900" algn="just">
              <a:buFont typeface="Arial" charset="0"/>
              <a:buChar char="•"/>
            </a:pPr>
            <a:r>
              <a:rPr lang="zh-CN" altLang="en-US" sz="2400" dirty="0" smtClean="0">
                <a:latin typeface="+mn-ea"/>
              </a:rPr>
              <a:t>丁口</a:t>
            </a:r>
            <a:r>
              <a:rPr lang="en-US" altLang="zh-CN" sz="2400" dirty="0">
                <a:latin typeface="+mn-ea"/>
              </a:rPr>
              <a:t>——</a:t>
            </a:r>
            <a:r>
              <a:rPr lang="zh-CN" altLang="en-US" sz="2400" dirty="0">
                <a:latin typeface="+mn-ea"/>
              </a:rPr>
              <a:t>资产：降低农民税收负担，增加财政收入</a:t>
            </a:r>
            <a:r>
              <a:rPr lang="zh-CN" altLang="en-US" sz="2400" dirty="0" smtClean="0">
                <a:latin typeface="+mn-ea"/>
              </a:rPr>
              <a:t>。</a:t>
            </a:r>
            <a:endParaRPr lang="en-US" altLang="zh-CN" sz="2400" dirty="0" smtClean="0">
              <a:latin typeface="+mn-ea"/>
            </a:endParaRPr>
          </a:p>
          <a:p>
            <a:pPr marL="800100" lvl="1" indent="-342900" algn="just">
              <a:buFont typeface="Arial" charset="0"/>
              <a:buChar char="•"/>
            </a:pPr>
            <a:endParaRPr lang="en-US" altLang="zh-CN" sz="2400" dirty="0" smtClean="0">
              <a:latin typeface="+mn-ea"/>
            </a:endParaRPr>
          </a:p>
          <a:p>
            <a:pPr marL="342900" indent="-342900" algn="just">
              <a:buFont typeface="Wingdings" charset="2"/>
              <a:buChar char="Ø"/>
            </a:pPr>
            <a:r>
              <a:rPr lang="zh-CN" altLang="en-US" sz="2400" b="1" dirty="0">
                <a:solidFill>
                  <a:srgbClr val="C00000"/>
                </a:solidFill>
                <a:latin typeface="+mn-ea"/>
              </a:rPr>
              <a:t>经济（最少费用</a:t>
            </a:r>
            <a:r>
              <a:rPr lang="zh-CN" altLang="en-US" sz="2400" b="1" dirty="0" smtClean="0">
                <a:solidFill>
                  <a:srgbClr val="C00000"/>
                </a:solidFill>
                <a:latin typeface="+mn-ea"/>
              </a:rPr>
              <a:t>）</a:t>
            </a:r>
            <a:endParaRPr lang="en-US" altLang="zh-CN" sz="2400" b="1" dirty="0" smtClean="0">
              <a:solidFill>
                <a:srgbClr val="C00000"/>
              </a:solidFill>
              <a:latin typeface="+mn-ea"/>
            </a:endParaRPr>
          </a:p>
          <a:p>
            <a:pPr marL="800100" lvl="1" indent="-342900" algn="just">
              <a:buFont typeface="Arial" charset="0"/>
              <a:buChar char="•"/>
            </a:pPr>
            <a:r>
              <a:rPr lang="zh-CN" altLang="en-US" sz="2400" dirty="0" smtClean="0">
                <a:latin typeface="+mn-ea"/>
              </a:rPr>
              <a:t>赋税</a:t>
            </a:r>
            <a:r>
              <a:rPr lang="zh-CN" altLang="en-US" sz="2400" dirty="0">
                <a:latin typeface="+mn-ea"/>
              </a:rPr>
              <a:t>杂役</a:t>
            </a:r>
            <a:r>
              <a:rPr lang="en-US" altLang="zh-CN" sz="2400" dirty="0">
                <a:latin typeface="+mn-ea"/>
              </a:rPr>
              <a:t>——</a:t>
            </a:r>
            <a:r>
              <a:rPr lang="zh-CN" altLang="en-US" sz="2400" dirty="0">
                <a:latin typeface="+mn-ea"/>
              </a:rPr>
              <a:t>两税</a:t>
            </a:r>
            <a:r>
              <a:rPr lang="zh-CN" altLang="en-US" sz="2400" dirty="0" smtClean="0">
                <a:latin typeface="+mn-ea"/>
              </a:rPr>
              <a:t>：简化</a:t>
            </a:r>
            <a:r>
              <a:rPr lang="zh-CN" altLang="en-US" sz="2400" dirty="0">
                <a:latin typeface="+mn-ea"/>
              </a:rPr>
              <a:t>税制，节约征纳成本，提高税制效率</a:t>
            </a:r>
            <a:r>
              <a:rPr lang="zh-CN" altLang="en-US" sz="2400" dirty="0" smtClean="0">
                <a:latin typeface="+mn-ea"/>
              </a:rPr>
              <a:t>。</a:t>
            </a:r>
            <a:endParaRPr lang="zh-CN" altLang="en-US" sz="2400" dirty="0">
              <a:latin typeface="+mn-ea"/>
            </a:endParaRPr>
          </a:p>
        </p:txBody>
      </p:sp>
      <p:sp>
        <p:nvSpPr>
          <p:cNvPr id="13" name="TextBox 1"/>
          <p:cNvSpPr txBox="1"/>
          <p:nvPr/>
        </p:nvSpPr>
        <p:spPr>
          <a:xfrm>
            <a:off x="3707904" y="260648"/>
            <a:ext cx="2051844" cy="538609"/>
          </a:xfrm>
          <a:prstGeom prst="rect">
            <a:avLst/>
          </a:prstGeom>
          <a:noFill/>
        </p:spPr>
        <p:txBody>
          <a:bodyPr wrap="none" lIns="0" tIns="0" rIns="0" rtlCol="0">
            <a:spAutoFit/>
          </a:bodyPr>
          <a:lstStyle/>
          <a:p>
            <a:r>
              <a:rPr lang="zh-CN" altLang="en-US" sz="3200" b="1" dirty="0">
                <a:solidFill>
                  <a:srgbClr val="000000"/>
                </a:solidFill>
                <a:latin typeface="+mj-ea"/>
                <a:ea typeface="+mj-ea"/>
              </a:rPr>
              <a:t>两税法之</a:t>
            </a:r>
            <a:r>
              <a:rPr lang="zh-CN" altLang="en-US" sz="3200" b="1" dirty="0" smtClean="0">
                <a:solidFill>
                  <a:srgbClr val="000000"/>
                </a:solidFill>
                <a:latin typeface="+mj-ea"/>
                <a:ea typeface="+mj-ea"/>
              </a:rPr>
              <a:t>优</a:t>
            </a:r>
            <a:endParaRPr lang="zh-CN" altLang="en-US" sz="3200" b="1" dirty="0">
              <a:solidFill>
                <a:srgbClr val="000000"/>
              </a:solidFill>
              <a:latin typeface="+mj-ea"/>
              <a:ea typeface="+mj-ea"/>
            </a:endParaRPr>
          </a:p>
        </p:txBody>
      </p:sp>
    </p:spTree>
    <p:extLst>
      <p:ext uri="{BB962C8B-B14F-4D97-AF65-F5344CB8AC3E}">
        <p14:creationId xmlns:p14="http://schemas.microsoft.com/office/powerpoint/2010/main" val="1181768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998315" y="1628800"/>
            <a:ext cx="7471022" cy="3739485"/>
          </a:xfrm>
          <a:prstGeom prst="rect">
            <a:avLst/>
          </a:prstGeom>
          <a:noFill/>
        </p:spPr>
        <p:txBody>
          <a:bodyPr wrap="square" lIns="0" tIns="0" rIns="0" rtlCol="0">
            <a:spAutoFit/>
          </a:bodyPr>
          <a:lstStyle/>
          <a:p>
            <a:pPr marL="342900" indent="-342900" algn="just">
              <a:buFont typeface="Wingdings" charset="2"/>
              <a:buChar char="Ø"/>
            </a:pPr>
            <a:r>
              <a:rPr lang="zh-CN" altLang="en-US" sz="2400" b="1" dirty="0" smtClean="0">
                <a:solidFill>
                  <a:srgbClr val="C00000"/>
                </a:solidFill>
                <a:latin typeface="+mn-ea"/>
              </a:rPr>
              <a:t>户</a:t>
            </a:r>
            <a:r>
              <a:rPr lang="zh-CN" altLang="en-US" sz="2400" b="1" dirty="0">
                <a:solidFill>
                  <a:srgbClr val="C00000"/>
                </a:solidFill>
                <a:latin typeface="+mn-ea"/>
              </a:rPr>
              <a:t>等调整</a:t>
            </a:r>
            <a:r>
              <a:rPr lang="en-US" altLang="zh-CN" sz="2400" b="1" dirty="0">
                <a:solidFill>
                  <a:srgbClr val="C00000"/>
                </a:solidFill>
                <a:latin typeface="+mn-ea"/>
              </a:rPr>
              <a:t>——</a:t>
            </a:r>
            <a:r>
              <a:rPr lang="zh-CN" altLang="en-US" sz="2400" b="1" dirty="0">
                <a:solidFill>
                  <a:srgbClr val="C00000"/>
                </a:solidFill>
                <a:latin typeface="+mn-ea"/>
              </a:rPr>
              <a:t>长期不调整</a:t>
            </a:r>
            <a:r>
              <a:rPr lang="zh-CN" altLang="en-US" sz="2400" b="1" dirty="0" smtClean="0">
                <a:solidFill>
                  <a:srgbClr val="C00000"/>
                </a:solidFill>
                <a:latin typeface="+mn-ea"/>
              </a:rPr>
              <a:t>户</a:t>
            </a:r>
            <a:endParaRPr lang="en-US" altLang="zh-CN" sz="2400" b="1" dirty="0" smtClean="0">
              <a:solidFill>
                <a:srgbClr val="C00000"/>
              </a:solidFill>
              <a:latin typeface="+mn-ea"/>
            </a:endParaRPr>
          </a:p>
          <a:p>
            <a:pPr marL="800100" lvl="1" indent="-342900" algn="just">
              <a:buFont typeface="Arial" charset="0"/>
              <a:buChar char="•"/>
            </a:pPr>
            <a:r>
              <a:rPr lang="zh-CN" altLang="en-US" sz="2400" dirty="0" smtClean="0">
                <a:latin typeface="+mn-ea"/>
              </a:rPr>
              <a:t>导致</a:t>
            </a:r>
            <a:r>
              <a:rPr lang="zh-CN" altLang="en-US" sz="2400" dirty="0">
                <a:latin typeface="+mn-ea"/>
              </a:rPr>
              <a:t>户等的评定与纳税人本身的实际情况有较大差异，没有实现贫富分等负担。</a:t>
            </a:r>
          </a:p>
          <a:p>
            <a:pPr marL="342900" indent="-342900" algn="just">
              <a:buFont typeface="Wingdings" charset="2"/>
              <a:buChar char="Ø"/>
            </a:pPr>
            <a:endParaRPr lang="en-US" altLang="zh-CN" sz="2400" dirty="0">
              <a:latin typeface="+mn-ea"/>
            </a:endParaRPr>
          </a:p>
          <a:p>
            <a:pPr marL="342900" indent="-342900" algn="just">
              <a:buFont typeface="Wingdings" charset="2"/>
              <a:buChar char="Ø"/>
            </a:pPr>
            <a:r>
              <a:rPr lang="zh-CN" altLang="en-US" sz="2400" b="1" dirty="0">
                <a:solidFill>
                  <a:srgbClr val="C00000"/>
                </a:solidFill>
                <a:latin typeface="+mn-ea"/>
              </a:rPr>
              <a:t>以钱计征</a:t>
            </a:r>
            <a:r>
              <a:rPr lang="en-US" altLang="zh-CN" sz="2400" b="1" dirty="0">
                <a:solidFill>
                  <a:srgbClr val="C00000"/>
                </a:solidFill>
                <a:latin typeface="+mn-ea"/>
              </a:rPr>
              <a:t>——</a:t>
            </a:r>
            <a:r>
              <a:rPr lang="zh-CN" altLang="en-US" sz="2400" b="1" dirty="0">
                <a:solidFill>
                  <a:srgbClr val="C00000"/>
                </a:solidFill>
                <a:latin typeface="+mn-ea"/>
              </a:rPr>
              <a:t>通货紧缩</a:t>
            </a:r>
            <a:endParaRPr lang="en-US" altLang="zh-CN" sz="2400" b="1" dirty="0">
              <a:solidFill>
                <a:srgbClr val="C00000"/>
              </a:solidFill>
              <a:latin typeface="+mn-ea"/>
            </a:endParaRPr>
          </a:p>
          <a:p>
            <a:pPr marL="800100" lvl="1" indent="-342900" algn="just">
              <a:buFont typeface="Arial" charset="0"/>
              <a:buChar char="•"/>
            </a:pPr>
            <a:r>
              <a:rPr lang="zh-CN" altLang="en-US" sz="2400" dirty="0" smtClean="0">
                <a:latin typeface="+mn-ea"/>
              </a:rPr>
              <a:t>农民</a:t>
            </a:r>
            <a:r>
              <a:rPr lang="zh-CN" altLang="en-US" sz="2400" dirty="0">
                <a:latin typeface="+mn-ea"/>
              </a:rPr>
              <a:t>必须贱卖农产品，用交易获得的钱财交纳户税，导致农民负担逐渐加大。</a:t>
            </a:r>
          </a:p>
          <a:p>
            <a:pPr marL="342900" indent="-342900" algn="just">
              <a:buFont typeface="Wingdings" charset="2"/>
              <a:buChar char="Ø"/>
            </a:pPr>
            <a:endParaRPr lang="en-US" altLang="zh-CN" sz="2400" dirty="0">
              <a:latin typeface="+mn-ea"/>
            </a:endParaRPr>
          </a:p>
          <a:p>
            <a:pPr marL="342900" indent="-342900" algn="just">
              <a:buFont typeface="Wingdings" charset="2"/>
              <a:buChar char="Ø"/>
            </a:pPr>
            <a:r>
              <a:rPr lang="zh-CN" altLang="en-US" sz="2400" b="1" dirty="0">
                <a:solidFill>
                  <a:srgbClr val="C00000"/>
                </a:solidFill>
                <a:latin typeface="+mn-ea"/>
              </a:rPr>
              <a:t>土地买卖</a:t>
            </a:r>
            <a:r>
              <a:rPr lang="en-US" altLang="zh-CN" sz="2400" b="1" dirty="0">
                <a:solidFill>
                  <a:srgbClr val="C00000"/>
                </a:solidFill>
                <a:latin typeface="+mn-ea"/>
              </a:rPr>
              <a:t>——</a:t>
            </a:r>
            <a:r>
              <a:rPr lang="zh-CN" altLang="en-US" sz="2400" b="1" dirty="0">
                <a:solidFill>
                  <a:srgbClr val="C00000"/>
                </a:solidFill>
                <a:latin typeface="+mn-ea"/>
              </a:rPr>
              <a:t>合法化</a:t>
            </a:r>
            <a:endParaRPr lang="en-US" altLang="zh-CN" sz="2400" b="1" dirty="0">
              <a:solidFill>
                <a:srgbClr val="C00000"/>
              </a:solidFill>
              <a:latin typeface="+mn-ea"/>
            </a:endParaRPr>
          </a:p>
          <a:p>
            <a:pPr marL="800100" lvl="1" indent="-342900" algn="just">
              <a:buFont typeface="Arial" charset="0"/>
              <a:buChar char="•"/>
            </a:pPr>
            <a:r>
              <a:rPr lang="zh-CN" altLang="en-US" sz="2400" dirty="0" smtClean="0">
                <a:latin typeface="+mn-ea"/>
              </a:rPr>
              <a:t>导致</a:t>
            </a:r>
            <a:r>
              <a:rPr lang="zh-CN" altLang="en-US" sz="2400" dirty="0">
                <a:latin typeface="+mn-ea"/>
              </a:rPr>
              <a:t>土地兼并更加盛行</a:t>
            </a:r>
            <a:r>
              <a:rPr lang="zh-CN" altLang="en-US" sz="2400" dirty="0" smtClean="0">
                <a:latin typeface="+mn-ea"/>
              </a:rPr>
              <a:t>。</a:t>
            </a:r>
            <a:endParaRPr lang="zh-CN" altLang="en-US" sz="2400" dirty="0">
              <a:latin typeface="+mn-ea"/>
            </a:endParaRPr>
          </a:p>
        </p:txBody>
      </p:sp>
      <p:sp>
        <p:nvSpPr>
          <p:cNvPr id="13" name="TextBox 1"/>
          <p:cNvSpPr txBox="1"/>
          <p:nvPr/>
        </p:nvSpPr>
        <p:spPr>
          <a:xfrm>
            <a:off x="3707904" y="260648"/>
            <a:ext cx="2051844" cy="538609"/>
          </a:xfrm>
          <a:prstGeom prst="rect">
            <a:avLst/>
          </a:prstGeom>
          <a:noFill/>
        </p:spPr>
        <p:txBody>
          <a:bodyPr wrap="none" lIns="0" tIns="0" rIns="0" rtlCol="0">
            <a:spAutoFit/>
          </a:bodyPr>
          <a:lstStyle/>
          <a:p>
            <a:r>
              <a:rPr lang="zh-CN" altLang="en-US" sz="3200" b="1" dirty="0">
                <a:solidFill>
                  <a:srgbClr val="000000"/>
                </a:solidFill>
                <a:latin typeface="+mj-ea"/>
                <a:ea typeface="+mj-ea"/>
              </a:rPr>
              <a:t>两税法</a:t>
            </a:r>
            <a:r>
              <a:rPr lang="zh-CN" altLang="en-US" sz="3200" b="1" dirty="0" smtClean="0">
                <a:solidFill>
                  <a:srgbClr val="000000"/>
                </a:solidFill>
                <a:latin typeface="+mj-ea"/>
                <a:ea typeface="+mj-ea"/>
              </a:rPr>
              <a:t>之弊</a:t>
            </a:r>
            <a:endParaRPr lang="zh-CN" altLang="en-US" sz="3200" b="1" dirty="0">
              <a:solidFill>
                <a:srgbClr val="000000"/>
              </a:solidFill>
              <a:latin typeface="+mj-ea"/>
              <a:ea typeface="+mj-ea"/>
            </a:endParaRPr>
          </a:p>
        </p:txBody>
      </p:sp>
    </p:spTree>
    <p:extLst>
      <p:ext uri="{BB962C8B-B14F-4D97-AF65-F5344CB8AC3E}">
        <p14:creationId xmlns:p14="http://schemas.microsoft.com/office/powerpoint/2010/main" val="1831177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971600" y="1412776"/>
            <a:ext cx="7632848" cy="4108817"/>
          </a:xfrm>
          <a:prstGeom prst="rect">
            <a:avLst/>
          </a:prstGeom>
          <a:noFill/>
        </p:spPr>
        <p:txBody>
          <a:bodyPr wrap="square" lIns="0" tIns="0" rIns="0" rtlCol="0">
            <a:spAutoFit/>
          </a:bodyPr>
          <a:lstStyle/>
          <a:p>
            <a:pPr marL="342900" indent="-342900" algn="just">
              <a:buFont typeface="Wingdings" charset="2"/>
              <a:buChar char="Ø"/>
            </a:pPr>
            <a:endParaRPr lang="zh-CN" altLang="en-US" sz="2400" dirty="0">
              <a:latin typeface="+mn-ea"/>
            </a:endParaRPr>
          </a:p>
          <a:p>
            <a:pPr marL="342900" indent="-342900" algn="just">
              <a:buFont typeface="Wingdings" charset="2"/>
              <a:buChar char="Ø"/>
            </a:pPr>
            <a:r>
              <a:rPr lang="zh-CN" altLang="en-US" sz="2400" dirty="0">
                <a:latin typeface="+mn-ea"/>
              </a:rPr>
              <a:t>租庸调之法，以人丁为本。自代宗时，始以亩定税。而敛以夏秋。（</a:t>
            </a:r>
            <a:r>
              <a:rPr lang="en-US" altLang="zh-CN" sz="2400" dirty="0">
                <a:latin typeface="+mn-ea"/>
              </a:rPr>
              <a:t>《</a:t>
            </a:r>
            <a:r>
              <a:rPr lang="zh-CN" altLang="en-US" sz="2400" dirty="0">
                <a:latin typeface="+mn-ea"/>
              </a:rPr>
              <a:t>旧唐书</a:t>
            </a:r>
            <a:r>
              <a:rPr lang="en-US" altLang="zh-CN" sz="2400" dirty="0">
                <a:latin typeface="+mn-ea"/>
              </a:rPr>
              <a:t>·</a:t>
            </a:r>
            <a:r>
              <a:rPr lang="zh-CN" altLang="en-US" sz="2400" dirty="0">
                <a:latin typeface="+mn-ea"/>
              </a:rPr>
              <a:t>食货志</a:t>
            </a:r>
            <a:r>
              <a:rPr lang="en-US" altLang="zh-CN" sz="2400" dirty="0">
                <a:latin typeface="+mn-ea"/>
              </a:rPr>
              <a:t>》</a:t>
            </a:r>
            <a:r>
              <a:rPr lang="zh-CN" altLang="en-US" sz="2400" dirty="0">
                <a:latin typeface="+mn-ea"/>
              </a:rPr>
              <a:t>）</a:t>
            </a:r>
          </a:p>
          <a:p>
            <a:pPr marL="342900" indent="-342900" algn="just">
              <a:buFont typeface="Wingdings" charset="2"/>
              <a:buChar char="Ø"/>
            </a:pPr>
            <a:endParaRPr lang="en-US" altLang="zh-CN" sz="2400" dirty="0" smtClean="0">
              <a:latin typeface="+mn-ea"/>
            </a:endParaRPr>
          </a:p>
          <a:p>
            <a:pPr marL="342900" indent="-342900" algn="just">
              <a:buFont typeface="Wingdings" charset="2"/>
              <a:buChar char="Ø"/>
            </a:pPr>
            <a:r>
              <a:rPr lang="zh-CN" altLang="en-US" sz="2400" dirty="0" smtClean="0">
                <a:latin typeface="+mn-ea"/>
              </a:rPr>
              <a:t>天下</a:t>
            </a:r>
            <a:r>
              <a:rPr lang="zh-CN" altLang="en-US" sz="2400" dirty="0">
                <a:latin typeface="+mn-ea"/>
              </a:rPr>
              <a:t>便之，</a:t>
            </a:r>
            <a:r>
              <a:rPr lang="zh-CN" altLang="en-US" sz="2400" dirty="0">
                <a:solidFill>
                  <a:srgbClr val="FF0000"/>
                </a:solidFill>
                <a:latin typeface="+mn-ea"/>
              </a:rPr>
              <a:t>人不土断而地著，赋不加敛而增入</a:t>
            </a:r>
            <a:r>
              <a:rPr lang="zh-CN" altLang="en-US" sz="2400" dirty="0">
                <a:latin typeface="+mn-ea"/>
              </a:rPr>
              <a:t>，版籍不造而得其虚实，贪吏不诫而奸无所取，自是轻重之权始归于朝廷。（</a:t>
            </a:r>
            <a:r>
              <a:rPr lang="en-US" altLang="zh-CN" sz="2400" dirty="0">
                <a:latin typeface="+mn-ea"/>
              </a:rPr>
              <a:t>《</a:t>
            </a:r>
            <a:r>
              <a:rPr lang="zh-CN" altLang="en-US" sz="2400" dirty="0">
                <a:latin typeface="+mn-ea"/>
              </a:rPr>
              <a:t>旧唐书</a:t>
            </a:r>
            <a:r>
              <a:rPr lang="en-US" altLang="zh-CN" sz="2400" dirty="0">
                <a:latin typeface="+mn-ea"/>
              </a:rPr>
              <a:t>·</a:t>
            </a:r>
            <a:r>
              <a:rPr lang="zh-CN" altLang="en-US" sz="2400" dirty="0">
                <a:latin typeface="+mn-ea"/>
              </a:rPr>
              <a:t>杨炎传</a:t>
            </a:r>
            <a:r>
              <a:rPr lang="en-US" altLang="zh-CN" sz="2400" dirty="0">
                <a:latin typeface="+mn-ea"/>
              </a:rPr>
              <a:t>》</a:t>
            </a:r>
            <a:r>
              <a:rPr lang="zh-CN" altLang="en-US" sz="2400" dirty="0" smtClean="0">
                <a:latin typeface="+mn-ea"/>
              </a:rPr>
              <a:t>）</a:t>
            </a:r>
            <a:endParaRPr lang="en-US" altLang="zh-CN" sz="2400" dirty="0" smtClean="0">
              <a:latin typeface="+mn-ea"/>
            </a:endParaRPr>
          </a:p>
          <a:p>
            <a:pPr marL="342900" indent="-342900" algn="just">
              <a:buFont typeface="Wingdings" charset="2"/>
              <a:buChar char="Ø"/>
            </a:pPr>
            <a:endParaRPr lang="en-US" altLang="zh-CN" sz="2400" dirty="0" smtClean="0">
              <a:latin typeface="+mn-ea"/>
            </a:endParaRPr>
          </a:p>
          <a:p>
            <a:pPr marL="342900" indent="-342900" algn="just">
              <a:buFont typeface="Wingdings" charset="2"/>
              <a:buChar char="Ø"/>
            </a:pPr>
            <a:r>
              <a:rPr lang="zh-CN" altLang="en-US" sz="2400" dirty="0" smtClean="0">
                <a:latin typeface="+mn-ea"/>
              </a:rPr>
              <a:t>陆贽</a:t>
            </a:r>
            <a:r>
              <a:rPr lang="zh-CN" altLang="en-US" sz="2400" dirty="0">
                <a:latin typeface="+mn-ea"/>
              </a:rPr>
              <a:t>：是以先王之制赋入也，必以丁夫为本，无求于力分之外，无贷于力分之内。</a:t>
            </a:r>
            <a:r>
              <a:rPr lang="en-US" altLang="zh-CN" sz="2400" dirty="0">
                <a:latin typeface="+mn-ea"/>
              </a:rPr>
              <a:t>……</a:t>
            </a:r>
            <a:r>
              <a:rPr lang="zh-CN" altLang="en-US" sz="2400" dirty="0">
                <a:latin typeface="+mn-ea"/>
              </a:rPr>
              <a:t>两税之立，则异于斯，</a:t>
            </a:r>
            <a:r>
              <a:rPr lang="zh-CN" altLang="en-US" sz="2400" dirty="0">
                <a:solidFill>
                  <a:srgbClr val="FF0000"/>
                </a:solidFill>
                <a:latin typeface="+mn-ea"/>
              </a:rPr>
              <a:t>唯以资产为宗，不以丁身为本。</a:t>
            </a:r>
          </a:p>
        </p:txBody>
      </p:sp>
      <p:sp>
        <p:nvSpPr>
          <p:cNvPr id="13" name="TextBox 1"/>
          <p:cNvSpPr txBox="1"/>
          <p:nvPr/>
        </p:nvSpPr>
        <p:spPr>
          <a:xfrm>
            <a:off x="1566242" y="260648"/>
            <a:ext cx="6155531" cy="538609"/>
          </a:xfrm>
          <a:prstGeom prst="rect">
            <a:avLst/>
          </a:prstGeom>
          <a:noFill/>
        </p:spPr>
        <p:txBody>
          <a:bodyPr wrap="none" lIns="0" tIns="0" rIns="0" rtlCol="0">
            <a:spAutoFit/>
          </a:bodyPr>
          <a:lstStyle/>
          <a:p>
            <a:r>
              <a:rPr lang="zh-CN" altLang="en-US" sz="3200" b="1" smtClean="0">
                <a:solidFill>
                  <a:srgbClr val="000000"/>
                </a:solidFill>
                <a:latin typeface="+mj-ea"/>
                <a:ea typeface="+mj-ea"/>
              </a:rPr>
              <a:t>两</a:t>
            </a:r>
            <a:r>
              <a:rPr lang="zh-CN" altLang="en-US" sz="3200" b="1" dirty="0">
                <a:solidFill>
                  <a:srgbClr val="000000"/>
                </a:solidFill>
                <a:latin typeface="+mj-ea"/>
                <a:ea typeface="+mj-ea"/>
              </a:rPr>
              <a:t>税法改革的争议</a:t>
            </a:r>
            <a:r>
              <a:rPr lang="en-US" altLang="zh-CN" sz="3200" b="1" dirty="0">
                <a:solidFill>
                  <a:srgbClr val="000000"/>
                </a:solidFill>
                <a:latin typeface="+mj-ea"/>
                <a:ea typeface="+mj-ea"/>
              </a:rPr>
              <a:t>——</a:t>
            </a:r>
            <a:r>
              <a:rPr lang="zh-CN" altLang="en-US" sz="3200" b="1" dirty="0">
                <a:solidFill>
                  <a:srgbClr val="000000"/>
                </a:solidFill>
                <a:latin typeface="+mj-ea"/>
                <a:ea typeface="+mj-ea"/>
              </a:rPr>
              <a:t>思想史讨论</a:t>
            </a:r>
          </a:p>
        </p:txBody>
      </p:sp>
    </p:spTree>
    <p:extLst>
      <p:ext uri="{BB962C8B-B14F-4D97-AF65-F5344CB8AC3E}">
        <p14:creationId xmlns:p14="http://schemas.microsoft.com/office/powerpoint/2010/main" val="1051804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1979712" y="1916832"/>
            <a:ext cx="6048672" cy="3096344"/>
          </a:xfrm>
        </p:spPr>
        <p:txBody>
          <a:bodyPr/>
          <a:lstStyle/>
          <a:p>
            <a:pPr marL="0" indent="0">
              <a:buNone/>
            </a:pPr>
            <a:r>
              <a:rPr lang="zh-CN" altLang="en-US" sz="2800" dirty="0" smtClean="0">
                <a:latin typeface="+mn-ea"/>
              </a:rPr>
              <a:t>杨炎的</a:t>
            </a:r>
            <a:r>
              <a:rPr lang="zh-CN" altLang="en-US" sz="2800" dirty="0" smtClean="0">
                <a:solidFill>
                  <a:srgbClr val="C00000"/>
                </a:solidFill>
                <a:latin typeface="+mn-ea"/>
              </a:rPr>
              <a:t>量出为入论</a:t>
            </a:r>
            <a:endParaRPr lang="en-US" altLang="zh-CN" sz="2800" dirty="0" smtClean="0">
              <a:solidFill>
                <a:srgbClr val="C00000"/>
              </a:solidFill>
              <a:latin typeface="+mn-ea"/>
            </a:endParaRPr>
          </a:p>
          <a:p>
            <a:pPr marL="0" indent="0">
              <a:buNone/>
            </a:pPr>
            <a:r>
              <a:rPr lang="zh-CN" altLang="en-US" sz="2800" dirty="0" smtClean="0">
                <a:latin typeface="+mn-ea"/>
              </a:rPr>
              <a:t>（西方国家</a:t>
            </a:r>
            <a:r>
              <a:rPr lang="en-US" altLang="zh-CN" sz="2800" dirty="0" smtClean="0">
                <a:latin typeface="+mn-ea"/>
              </a:rPr>
              <a:t>19</a:t>
            </a:r>
            <a:r>
              <a:rPr lang="zh-CN" altLang="en-US" sz="2800" dirty="0" smtClean="0">
                <a:latin typeface="+mn-ea"/>
              </a:rPr>
              <a:t>世纪末提出）</a:t>
            </a:r>
            <a:endParaRPr lang="en-US" altLang="zh-CN" sz="2800" dirty="0" smtClean="0">
              <a:latin typeface="+mn-ea"/>
            </a:endParaRPr>
          </a:p>
          <a:p>
            <a:pPr marL="0" indent="0">
              <a:buNone/>
            </a:pPr>
            <a:endParaRPr lang="en-US" altLang="zh-CN" sz="2800" dirty="0" smtClean="0">
              <a:latin typeface="+mn-ea"/>
            </a:endParaRPr>
          </a:p>
          <a:p>
            <a:pPr marL="0" indent="0">
              <a:buNone/>
            </a:pPr>
            <a:r>
              <a:rPr lang="zh-CN" altLang="en-US" sz="2800" dirty="0" smtClean="0">
                <a:latin typeface="+mn-ea"/>
              </a:rPr>
              <a:t>陆贽的</a:t>
            </a:r>
            <a:r>
              <a:rPr lang="zh-CN" altLang="en-US" sz="2800" dirty="0" smtClean="0">
                <a:solidFill>
                  <a:srgbClr val="C00000"/>
                </a:solidFill>
                <a:latin typeface="+mn-ea"/>
              </a:rPr>
              <a:t>量入为出论 </a:t>
            </a:r>
            <a:endParaRPr lang="en-US" altLang="zh-CN" sz="2800" dirty="0" smtClean="0">
              <a:solidFill>
                <a:srgbClr val="C00000"/>
              </a:solidFill>
              <a:latin typeface="+mn-ea"/>
            </a:endParaRPr>
          </a:p>
          <a:p>
            <a:pPr marL="0" indent="0">
              <a:buNone/>
            </a:pPr>
            <a:r>
              <a:rPr lang="zh-CN" altLang="en-US" sz="2800" dirty="0" smtClean="0">
                <a:latin typeface="+mn-ea"/>
              </a:rPr>
              <a:t>（儒家传统的财政原则，中国直到近代都是遵循这一原则）</a:t>
            </a:r>
          </a:p>
          <a:p>
            <a:endParaRPr lang="zh-CN" altLang="en-US" dirty="0"/>
          </a:p>
        </p:txBody>
      </p:sp>
      <p:sp>
        <p:nvSpPr>
          <p:cNvPr id="4" name="左大括号 3"/>
          <p:cNvSpPr/>
          <p:nvPr/>
        </p:nvSpPr>
        <p:spPr>
          <a:xfrm>
            <a:off x="1043608" y="2132855"/>
            <a:ext cx="648072" cy="2592288"/>
          </a:xfrm>
          <a:prstGeom prst="leftBrace">
            <a:avLst>
              <a:gd name="adj1" fmla="val 37816"/>
              <a:gd name="adj2" fmla="val 50526"/>
            </a:avLst>
          </a:prstGeom>
          <a:ln w="4762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4355976" y="1570681"/>
            <a:ext cx="3982504" cy="4108817"/>
          </a:xfrm>
          <a:prstGeom prst="rect">
            <a:avLst/>
          </a:prstGeom>
          <a:noFill/>
        </p:spPr>
        <p:txBody>
          <a:bodyPr wrap="square" lIns="0" tIns="0" rIns="0" rtlCol="0">
            <a:spAutoFit/>
          </a:bodyPr>
          <a:lstStyle/>
          <a:p>
            <a:pPr marL="342900" indent="-342900" algn="just">
              <a:buFont typeface="Wingdings" charset="2"/>
              <a:buChar char="u"/>
            </a:pPr>
            <a:endParaRPr lang="zh-CN" altLang="en-US" sz="2400" dirty="0">
              <a:latin typeface="+mn-ea"/>
            </a:endParaRPr>
          </a:p>
          <a:p>
            <a:pPr marL="342900" indent="-342900" algn="just">
              <a:buFont typeface="Wingdings" charset="2"/>
              <a:buChar char="u"/>
            </a:pPr>
            <a:r>
              <a:rPr lang="zh-CN" altLang="en-US" sz="2400" dirty="0" smtClean="0">
                <a:latin typeface="+mn-ea"/>
              </a:rPr>
              <a:t>刘晏，约</a:t>
            </a:r>
            <a:r>
              <a:rPr lang="zh-CN" altLang="en-US" sz="2400" dirty="0">
                <a:latin typeface="+mn-ea"/>
              </a:rPr>
              <a:t>公元</a:t>
            </a:r>
            <a:r>
              <a:rPr lang="en-US" altLang="zh-CN" sz="2400" dirty="0">
                <a:latin typeface="+mn-ea"/>
              </a:rPr>
              <a:t>716</a:t>
            </a:r>
            <a:r>
              <a:rPr lang="zh-CN" altLang="en-US" sz="2400" dirty="0">
                <a:latin typeface="+mn-ea"/>
              </a:rPr>
              <a:t>年</a:t>
            </a:r>
            <a:r>
              <a:rPr lang="en-US" altLang="zh-CN" sz="2400" dirty="0">
                <a:latin typeface="+mn-ea"/>
              </a:rPr>
              <a:t>~780</a:t>
            </a:r>
            <a:r>
              <a:rPr lang="zh-CN" altLang="en-US" sz="2400" dirty="0">
                <a:latin typeface="+mn-ea"/>
              </a:rPr>
              <a:t>年，字士安，曹州南华（今山东东明县）人</a:t>
            </a:r>
            <a:r>
              <a:rPr lang="zh-CN" altLang="en-US" sz="2400" dirty="0" smtClean="0">
                <a:latin typeface="+mn-ea"/>
              </a:rPr>
              <a:t>。</a:t>
            </a:r>
            <a:endParaRPr lang="en-US" altLang="zh-CN" sz="2400" dirty="0" smtClean="0">
              <a:latin typeface="+mn-ea"/>
            </a:endParaRPr>
          </a:p>
          <a:p>
            <a:pPr marL="342900" indent="-342900" algn="just">
              <a:buFont typeface="Wingdings" charset="2"/>
              <a:buChar char="u"/>
            </a:pPr>
            <a:r>
              <a:rPr lang="zh-CN" altLang="en-US" sz="2400" dirty="0" smtClean="0">
                <a:latin typeface="+mn-ea"/>
              </a:rPr>
              <a:t>唐代</a:t>
            </a:r>
            <a:r>
              <a:rPr lang="zh-CN" altLang="en-US" sz="2400" dirty="0">
                <a:latin typeface="+mn-ea"/>
              </a:rPr>
              <a:t>著名的理财家</a:t>
            </a:r>
            <a:r>
              <a:rPr lang="zh-CN" altLang="en-US" sz="2400" dirty="0" smtClean="0">
                <a:latin typeface="+mn-ea"/>
              </a:rPr>
              <a:t>。</a:t>
            </a:r>
            <a:r>
              <a:rPr lang="zh-CN" altLang="zh-CN" sz="2400" dirty="0" smtClean="0"/>
              <a:t>大历</a:t>
            </a:r>
            <a:r>
              <a:rPr lang="zh-CN" altLang="zh-CN" sz="2400" dirty="0"/>
              <a:t>十四年总领全国财赋。刘晏任宰相的时间不长，但任职期间选任了一批能干的官吏来执行他的政策，办事效率很高。 </a:t>
            </a:r>
            <a:endParaRPr lang="zh-CN" altLang="en-US" sz="2400" dirty="0">
              <a:latin typeface="+mn-ea"/>
            </a:endParaRPr>
          </a:p>
          <a:p>
            <a:pPr marL="342900" indent="-342900" algn="just">
              <a:buFont typeface="Wingdings" charset="2"/>
              <a:buChar char="u"/>
            </a:pPr>
            <a:endParaRPr lang="en-US" altLang="zh-CN" sz="2400" dirty="0" smtClean="0">
              <a:latin typeface="+mn-ea"/>
            </a:endParaRPr>
          </a:p>
        </p:txBody>
      </p:sp>
      <p:sp>
        <p:nvSpPr>
          <p:cNvPr id="13" name="TextBox 1"/>
          <p:cNvSpPr txBox="1"/>
          <p:nvPr/>
        </p:nvSpPr>
        <p:spPr>
          <a:xfrm>
            <a:off x="2145791" y="247055"/>
            <a:ext cx="4924425" cy="538609"/>
          </a:xfrm>
          <a:prstGeom prst="rect">
            <a:avLst/>
          </a:prstGeom>
          <a:noFill/>
        </p:spPr>
        <p:txBody>
          <a:bodyPr wrap="none" lIns="0" tIns="0" rIns="0" rtlCol="0">
            <a:spAutoFit/>
          </a:bodyPr>
          <a:lstStyle/>
          <a:p>
            <a:r>
              <a:rPr lang="zh-CN" altLang="en-US" sz="3200" dirty="0">
                <a:solidFill>
                  <a:srgbClr val="000000"/>
                </a:solidFill>
                <a:latin typeface="+mj-ea"/>
                <a:ea typeface="+mj-ea"/>
              </a:rPr>
              <a:t>三、刘晏的理财思想与</a:t>
            </a:r>
            <a:r>
              <a:rPr lang="zh-CN" altLang="en-US" sz="3200" dirty="0" smtClean="0">
                <a:solidFill>
                  <a:srgbClr val="000000"/>
                </a:solidFill>
                <a:latin typeface="+mj-ea"/>
                <a:ea typeface="+mj-ea"/>
              </a:rPr>
              <a:t>实践</a:t>
            </a:r>
            <a:endParaRPr lang="zh-CN" altLang="en-US" sz="3200" dirty="0">
              <a:solidFill>
                <a:srgbClr val="000000"/>
              </a:solidFill>
              <a:latin typeface="+mj-ea"/>
              <a:ea typeface="+mj-ea"/>
            </a:endParaRPr>
          </a:p>
        </p:txBody>
      </p:sp>
      <p:pic>
        <p:nvPicPr>
          <p:cNvPr id="2" name="图片 1"/>
          <p:cNvPicPr>
            <a:picLocks noChangeAspect="1"/>
          </p:cNvPicPr>
          <p:nvPr/>
        </p:nvPicPr>
        <p:blipFill>
          <a:blip r:embed="rId2"/>
          <a:stretch>
            <a:fillRect/>
          </a:stretch>
        </p:blipFill>
        <p:spPr>
          <a:xfrm>
            <a:off x="899592" y="1565243"/>
            <a:ext cx="3187800" cy="4114255"/>
          </a:xfrm>
          <a:prstGeom prst="rect">
            <a:avLst/>
          </a:prstGeom>
        </p:spPr>
      </p:pic>
    </p:spTree>
    <p:extLst>
      <p:ext uri="{BB962C8B-B14F-4D97-AF65-F5344CB8AC3E}">
        <p14:creationId xmlns:p14="http://schemas.microsoft.com/office/powerpoint/2010/main" val="2328913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755576" y="1556792"/>
            <a:ext cx="3456384" cy="4478149"/>
          </a:xfrm>
          <a:prstGeom prst="rect">
            <a:avLst/>
          </a:prstGeom>
          <a:noFill/>
        </p:spPr>
        <p:txBody>
          <a:bodyPr wrap="square" lIns="0" tIns="0" rIns="0" rtlCol="0">
            <a:spAutoFit/>
          </a:bodyPr>
          <a:lstStyle/>
          <a:p>
            <a:pPr marL="342900" indent="-342900" algn="just">
              <a:buFont typeface="Arial" charset="0"/>
              <a:buChar char="•"/>
            </a:pPr>
            <a:r>
              <a:rPr lang="zh-CN" altLang="en-US" sz="2400" dirty="0" smtClean="0">
                <a:latin typeface="+mn-ea"/>
              </a:rPr>
              <a:t>安史</a:t>
            </a:r>
            <a:r>
              <a:rPr lang="zh-CN" altLang="en-US" sz="2400" dirty="0">
                <a:latin typeface="+mn-ea"/>
              </a:rPr>
              <a:t>之</a:t>
            </a:r>
            <a:r>
              <a:rPr lang="zh-CN" altLang="en-US" sz="2400" dirty="0" smtClean="0">
                <a:latin typeface="+mn-ea"/>
              </a:rPr>
              <a:t>乱期间（公元</a:t>
            </a:r>
            <a:r>
              <a:rPr lang="en-US" altLang="zh-CN" sz="2400" dirty="0">
                <a:latin typeface="+mn-ea"/>
              </a:rPr>
              <a:t>755-763</a:t>
            </a:r>
            <a:r>
              <a:rPr lang="zh-CN" altLang="en-US" sz="2400" dirty="0" smtClean="0">
                <a:latin typeface="+mn-ea"/>
              </a:rPr>
              <a:t>年），人口减少约</a:t>
            </a:r>
            <a:r>
              <a:rPr lang="en-US" altLang="zh-CN" sz="2400" dirty="0" smtClean="0">
                <a:latin typeface="+mn-ea"/>
              </a:rPr>
              <a:t>67.8%</a:t>
            </a:r>
            <a:r>
              <a:rPr lang="zh-CN" altLang="en-US" sz="2400" dirty="0" smtClean="0">
                <a:latin typeface="+mn-ea"/>
              </a:rPr>
              <a:t>。</a:t>
            </a:r>
            <a:endParaRPr lang="en-US" altLang="zh-CN" sz="2400" dirty="0" smtClean="0">
              <a:latin typeface="+mn-ea"/>
            </a:endParaRPr>
          </a:p>
          <a:p>
            <a:pPr marL="342900" indent="-342900" algn="just">
              <a:buFont typeface="Arial" charset="0"/>
              <a:buChar char="•"/>
            </a:pPr>
            <a:endParaRPr lang="en-US" altLang="zh-CN" sz="2400" dirty="0" smtClean="0">
              <a:latin typeface="+mn-ea"/>
            </a:endParaRPr>
          </a:p>
          <a:p>
            <a:pPr marL="342900" indent="-342900" algn="just">
              <a:buFont typeface="Arial" charset="0"/>
              <a:buChar char="•"/>
            </a:pPr>
            <a:r>
              <a:rPr lang="zh-CN" altLang="en-US" sz="2400" dirty="0">
                <a:latin typeface="+mn-ea"/>
              </a:rPr>
              <a:t>其中，不课户（贵族、官僚、僧、道）</a:t>
            </a:r>
            <a:r>
              <a:rPr lang="en-US" altLang="zh-CN" sz="2400" dirty="0">
                <a:latin typeface="+mn-ea"/>
              </a:rPr>
              <a:t>117</a:t>
            </a:r>
            <a:r>
              <a:rPr lang="zh-CN" altLang="en-US" sz="2400" dirty="0">
                <a:latin typeface="+mn-ea"/>
              </a:rPr>
              <a:t>万</a:t>
            </a:r>
            <a:r>
              <a:rPr lang="en-US" altLang="zh-CN" sz="2400" dirty="0">
                <a:latin typeface="+mn-ea"/>
              </a:rPr>
              <a:t>4592</a:t>
            </a:r>
            <a:r>
              <a:rPr lang="zh-CN" altLang="en-US" sz="2400" dirty="0">
                <a:latin typeface="+mn-ea"/>
              </a:rPr>
              <a:t>户，</a:t>
            </a:r>
            <a:r>
              <a:rPr lang="en-US" altLang="zh-CN" sz="2400" dirty="0">
                <a:latin typeface="+mn-ea"/>
              </a:rPr>
              <a:t>1461</a:t>
            </a:r>
            <a:r>
              <a:rPr lang="zh-CN" altLang="en-US" sz="2400" dirty="0">
                <a:latin typeface="+mn-ea"/>
              </a:rPr>
              <a:t>万</a:t>
            </a:r>
            <a:r>
              <a:rPr lang="en-US" altLang="zh-CN" sz="2400" dirty="0">
                <a:latin typeface="+mn-ea"/>
              </a:rPr>
              <a:t>9587</a:t>
            </a:r>
            <a:r>
              <a:rPr lang="zh-CN" altLang="en-US" sz="2400" dirty="0">
                <a:latin typeface="+mn-ea"/>
              </a:rPr>
              <a:t>人；实际负担</a:t>
            </a:r>
            <a:r>
              <a:rPr lang="en-US" altLang="zh-CN" sz="2400" dirty="0">
                <a:latin typeface="+mn-ea"/>
              </a:rPr>
              <a:t>75</a:t>
            </a:r>
            <a:r>
              <a:rPr lang="zh-CN" altLang="en-US" sz="2400" dirty="0">
                <a:latin typeface="+mn-ea"/>
              </a:rPr>
              <a:t>万</a:t>
            </a:r>
            <a:r>
              <a:rPr lang="en-US" altLang="zh-CN" sz="2400" dirty="0">
                <a:latin typeface="+mn-ea"/>
              </a:rPr>
              <a:t>8582</a:t>
            </a:r>
            <a:r>
              <a:rPr lang="zh-CN" altLang="en-US" sz="2400" dirty="0">
                <a:latin typeface="+mn-ea"/>
              </a:rPr>
              <a:t>户，</a:t>
            </a:r>
            <a:r>
              <a:rPr lang="en-US" altLang="zh-CN" sz="2400" dirty="0">
                <a:latin typeface="+mn-ea"/>
              </a:rPr>
              <a:t>237</a:t>
            </a:r>
            <a:r>
              <a:rPr lang="zh-CN" altLang="en-US" sz="2400" dirty="0">
                <a:latin typeface="+mn-ea"/>
              </a:rPr>
              <a:t>万</a:t>
            </a:r>
            <a:r>
              <a:rPr lang="en-US" altLang="zh-CN" sz="2400" dirty="0">
                <a:latin typeface="+mn-ea"/>
              </a:rPr>
              <a:t>799</a:t>
            </a:r>
            <a:r>
              <a:rPr lang="zh-CN" altLang="en-US" sz="2400" dirty="0">
                <a:latin typeface="+mn-ea"/>
              </a:rPr>
              <a:t>人</a:t>
            </a:r>
            <a:r>
              <a:rPr lang="zh-CN" altLang="en-US" sz="2400" dirty="0" smtClean="0">
                <a:latin typeface="+mn-ea"/>
              </a:rPr>
              <a:t>，占</a:t>
            </a:r>
            <a:r>
              <a:rPr lang="zh-CN" altLang="en-US" sz="2400" dirty="0">
                <a:latin typeface="+mn-ea"/>
              </a:rPr>
              <a:t>原总户数</a:t>
            </a:r>
            <a:r>
              <a:rPr lang="en-US" altLang="zh-CN" sz="2400" dirty="0">
                <a:latin typeface="+mn-ea"/>
              </a:rPr>
              <a:t>8.36%</a:t>
            </a:r>
            <a:r>
              <a:rPr lang="zh-CN" altLang="en-US" sz="2400" dirty="0">
                <a:latin typeface="+mn-ea"/>
              </a:rPr>
              <a:t>，总人口</a:t>
            </a:r>
            <a:r>
              <a:rPr lang="en-US" altLang="zh-CN" sz="2400" dirty="0">
                <a:latin typeface="+mn-ea"/>
              </a:rPr>
              <a:t>4.48%</a:t>
            </a:r>
            <a:r>
              <a:rPr lang="zh-CN" altLang="en-US" sz="2400" dirty="0">
                <a:latin typeface="+mn-ea"/>
              </a:rPr>
              <a:t>的百姓负担全部赋役。</a:t>
            </a:r>
          </a:p>
          <a:p>
            <a:pPr marL="342900" indent="-342900">
              <a:buFont typeface="Arial" charset="0"/>
              <a:buChar char="•"/>
            </a:pPr>
            <a:endParaRPr lang="en-US" altLang="zh-CN" sz="2400" dirty="0">
              <a:latin typeface="+mn-ea"/>
            </a:endParaRPr>
          </a:p>
        </p:txBody>
      </p:sp>
      <p:sp>
        <p:nvSpPr>
          <p:cNvPr id="13" name="TextBox 1"/>
          <p:cNvSpPr txBox="1"/>
          <p:nvPr/>
        </p:nvSpPr>
        <p:spPr>
          <a:xfrm>
            <a:off x="2761344" y="212938"/>
            <a:ext cx="3693319" cy="538609"/>
          </a:xfrm>
          <a:prstGeom prst="rect">
            <a:avLst/>
          </a:prstGeom>
          <a:noFill/>
        </p:spPr>
        <p:txBody>
          <a:bodyPr wrap="none" lIns="0" tIns="0" rIns="0" rtlCol="0">
            <a:spAutoFit/>
          </a:bodyPr>
          <a:lstStyle/>
          <a:p>
            <a:r>
              <a:rPr lang="zh-CN" altLang="en-US" sz="3200" b="1" dirty="0" smtClean="0">
                <a:latin typeface="+mj-ea"/>
                <a:ea typeface="+mj-ea"/>
              </a:rPr>
              <a:t>刘晏理财思想的</a:t>
            </a:r>
            <a:r>
              <a:rPr lang="zh-CN" altLang="en-US" sz="3200" b="1" dirty="0">
                <a:latin typeface="+mj-ea"/>
                <a:ea typeface="+mj-ea"/>
              </a:rPr>
              <a:t>背景</a:t>
            </a:r>
            <a:endParaRPr lang="zh-CN" altLang="en-US" sz="3200" b="1" dirty="0">
              <a:solidFill>
                <a:srgbClr val="000000"/>
              </a:solidFill>
              <a:latin typeface="+mj-ea"/>
              <a:ea typeface="+mj-ea"/>
            </a:endParaRPr>
          </a:p>
        </p:txBody>
      </p:sp>
      <p:graphicFrame>
        <p:nvGraphicFramePr>
          <p:cNvPr id="3" name="图表 2"/>
          <p:cNvGraphicFramePr/>
          <p:nvPr>
            <p:extLst>
              <p:ext uri="{D42A27DB-BD31-4B8C-83A1-F6EECF244321}">
                <p14:modId xmlns:p14="http://schemas.microsoft.com/office/powerpoint/2010/main" val="2114810127"/>
              </p:ext>
            </p:extLst>
          </p:nvPr>
        </p:nvGraphicFramePr>
        <p:xfrm>
          <a:off x="3923928" y="1716832"/>
          <a:ext cx="6096000" cy="3295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2011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1"/>
            <a:ext cx="8219256" cy="4525963"/>
          </a:xfrm>
        </p:spPr>
        <p:txBody>
          <a:bodyPr/>
          <a:lstStyle/>
          <a:p>
            <a:pPr algn="just">
              <a:spcAft>
                <a:spcPts val="1800"/>
              </a:spcAft>
              <a:buFont typeface="Wingdings" charset="2"/>
              <a:buChar char="Ø"/>
            </a:pPr>
            <a:r>
              <a:rPr lang="zh-CN" altLang="en-US" dirty="0" smtClean="0">
                <a:latin typeface="+mn-ea"/>
              </a:rPr>
              <a:t>刘晏主张</a:t>
            </a:r>
            <a:r>
              <a:rPr lang="zh-CN" altLang="zh-CN" dirty="0" smtClean="0">
                <a:latin typeface="+mn-ea"/>
              </a:rPr>
              <a:t>理财</a:t>
            </a:r>
            <a:r>
              <a:rPr lang="zh-CN" altLang="zh-CN" dirty="0">
                <a:latin typeface="+mn-ea"/>
              </a:rPr>
              <a:t>的首要任务是增加财政收入，而增加财政收入的前提</a:t>
            </a:r>
            <a:r>
              <a:rPr lang="zh-CN" altLang="zh-CN" dirty="0" smtClean="0">
                <a:latin typeface="+mn-ea"/>
              </a:rPr>
              <a:t>是</a:t>
            </a:r>
            <a:r>
              <a:rPr lang="en-US" altLang="zh-CN" b="1" dirty="0" smtClean="0">
                <a:solidFill>
                  <a:srgbClr val="C00000"/>
                </a:solidFill>
                <a:latin typeface="+mn-ea"/>
              </a:rPr>
              <a:t>“</a:t>
            </a:r>
            <a:r>
              <a:rPr lang="zh-CN" altLang="zh-CN" b="1" dirty="0" smtClean="0">
                <a:solidFill>
                  <a:srgbClr val="C00000"/>
                </a:solidFill>
                <a:latin typeface="+mn-ea"/>
              </a:rPr>
              <a:t>养民</a:t>
            </a:r>
            <a:r>
              <a:rPr lang="zh-CN" altLang="en-US" b="1" dirty="0" smtClean="0">
                <a:solidFill>
                  <a:srgbClr val="C00000"/>
                </a:solidFill>
                <a:latin typeface="+mn-ea"/>
              </a:rPr>
              <a:t>为先</a:t>
            </a:r>
            <a:r>
              <a:rPr lang="en-US" altLang="zh-CN" b="1" dirty="0" smtClean="0">
                <a:solidFill>
                  <a:srgbClr val="C00000"/>
                </a:solidFill>
                <a:latin typeface="+mn-ea"/>
              </a:rPr>
              <a:t>”</a:t>
            </a:r>
            <a:r>
              <a:rPr lang="zh-CN" altLang="zh-CN" dirty="0">
                <a:latin typeface="+mn-ea"/>
              </a:rPr>
              <a:t>。 </a:t>
            </a:r>
            <a:endParaRPr lang="en-US" altLang="zh-CN" dirty="0" smtClean="0">
              <a:latin typeface="+mn-ea"/>
            </a:endParaRPr>
          </a:p>
          <a:p>
            <a:pPr algn="just">
              <a:spcAft>
                <a:spcPts val="1800"/>
              </a:spcAft>
              <a:buFont typeface="Wingdings" charset="2"/>
              <a:buChar char="Ø"/>
            </a:pPr>
            <a:r>
              <a:rPr lang="zh-CN" altLang="zh-CN" dirty="0">
                <a:latin typeface="+mn-ea"/>
              </a:rPr>
              <a:t>刘晏把理财和人口的增加联系起来，认为人口的增加有利于国家赋税的增加。</a:t>
            </a:r>
            <a:r>
              <a:rPr lang="en-US" altLang="zh-CN" dirty="0" smtClean="0">
                <a:solidFill>
                  <a:srgbClr val="0070C0"/>
                </a:solidFill>
                <a:latin typeface="+mn-ea"/>
              </a:rPr>
              <a:t>“</a:t>
            </a:r>
            <a:r>
              <a:rPr lang="zh-CN" altLang="zh-CN" dirty="0">
                <a:solidFill>
                  <a:srgbClr val="0070C0"/>
                </a:solidFill>
                <a:latin typeface="+mn-ea"/>
              </a:rPr>
              <a:t>户口滋多，则赋税自广，故其理财，常以养民为先。</a:t>
            </a:r>
            <a:r>
              <a:rPr lang="en-US" altLang="zh-CN" dirty="0">
                <a:solidFill>
                  <a:srgbClr val="0070C0"/>
                </a:solidFill>
                <a:latin typeface="+mn-ea"/>
              </a:rPr>
              <a:t>”</a:t>
            </a:r>
            <a:r>
              <a:rPr lang="zh-CN" altLang="zh-CN" dirty="0">
                <a:solidFill>
                  <a:srgbClr val="0070C0"/>
                </a:solidFill>
                <a:latin typeface="+mn-ea"/>
              </a:rPr>
              <a:t>（《资治通鉴》卷二百二十六</a:t>
            </a:r>
            <a:r>
              <a:rPr lang="zh-CN" altLang="zh-CN" dirty="0" smtClean="0">
                <a:solidFill>
                  <a:srgbClr val="0070C0"/>
                </a:solidFill>
                <a:latin typeface="+mn-ea"/>
              </a:rPr>
              <a:t>）</a:t>
            </a:r>
            <a:endParaRPr lang="en-US" altLang="zh-CN" dirty="0" smtClean="0">
              <a:solidFill>
                <a:srgbClr val="0070C0"/>
              </a:solidFill>
              <a:latin typeface="+mn-ea"/>
            </a:endParaRPr>
          </a:p>
          <a:p>
            <a:pPr algn="just">
              <a:spcAft>
                <a:spcPts val="1800"/>
              </a:spcAft>
              <a:buFont typeface="Wingdings" charset="2"/>
              <a:buChar char="Ø"/>
            </a:pPr>
            <a:r>
              <a:rPr lang="zh-CN" altLang="zh-CN" dirty="0" smtClean="0">
                <a:latin typeface="+mn-ea"/>
              </a:rPr>
              <a:t>在</a:t>
            </a:r>
            <a:r>
              <a:rPr lang="zh-CN" altLang="en-US" dirty="0" smtClean="0">
                <a:latin typeface="+mn-ea"/>
              </a:rPr>
              <a:t>其所</a:t>
            </a:r>
            <a:r>
              <a:rPr lang="zh-CN" altLang="zh-CN" dirty="0" smtClean="0">
                <a:latin typeface="+mn-ea"/>
              </a:rPr>
              <a:t>管辖</a:t>
            </a:r>
            <a:r>
              <a:rPr lang="zh-CN" altLang="zh-CN" dirty="0">
                <a:latin typeface="+mn-ea"/>
              </a:rPr>
              <a:t>的范围内，户口大幅度增加。史书载：</a:t>
            </a:r>
            <a:r>
              <a:rPr lang="en-US" altLang="zh-CN" dirty="0">
                <a:solidFill>
                  <a:srgbClr val="0070C0"/>
                </a:solidFill>
                <a:latin typeface="+mn-ea"/>
              </a:rPr>
              <a:t>“</a:t>
            </a:r>
            <a:r>
              <a:rPr lang="zh-CN" altLang="zh-CN" dirty="0">
                <a:solidFill>
                  <a:srgbClr val="0070C0"/>
                </a:solidFill>
                <a:latin typeface="+mn-ea"/>
              </a:rPr>
              <a:t>由是民得安其居业，户口繁息。晏始为转运使时，天下见户不过两百万，其季年乃三百余万。在晏所统则增，非晏所统则不增也。</a:t>
            </a:r>
            <a:r>
              <a:rPr lang="en-US" altLang="zh-CN" dirty="0">
                <a:solidFill>
                  <a:srgbClr val="0070C0"/>
                </a:solidFill>
                <a:latin typeface="+mn-ea"/>
              </a:rPr>
              <a:t>”</a:t>
            </a:r>
            <a:r>
              <a:rPr lang="zh-CN" altLang="zh-CN" dirty="0">
                <a:solidFill>
                  <a:srgbClr val="0070C0"/>
                </a:solidFill>
                <a:latin typeface="+mn-ea"/>
              </a:rPr>
              <a:t>（《资治通鉴》卷二百二十六）</a:t>
            </a:r>
            <a:endParaRPr kumimoji="1" lang="zh-CN" altLang="en-US" dirty="0">
              <a:solidFill>
                <a:srgbClr val="0070C0"/>
              </a:solidFill>
              <a:latin typeface="+mn-ea"/>
            </a:endParaRPr>
          </a:p>
        </p:txBody>
      </p:sp>
      <p:sp>
        <p:nvSpPr>
          <p:cNvPr id="4" name="TextBox 1"/>
          <p:cNvSpPr txBox="1">
            <a:spLocks noGrp="1"/>
          </p:cNvSpPr>
          <p:nvPr>
            <p:ph type="title"/>
          </p:nvPr>
        </p:nvSpPr>
        <p:spPr>
          <a:xfrm>
            <a:off x="2529286" y="332358"/>
            <a:ext cx="4514056" cy="538609"/>
          </a:xfrm>
          <a:prstGeom prst="rect">
            <a:avLst/>
          </a:prstGeom>
          <a:noFill/>
        </p:spPr>
        <p:txBody>
          <a:bodyPr wrap="none" lIns="0" tIns="0" rIns="0" rtlCol="0">
            <a:spAutoFit/>
          </a:bodyPr>
          <a:lstStyle/>
          <a:p>
            <a:r>
              <a:rPr lang="zh-CN" altLang="en-US" sz="3200" b="1" dirty="0" smtClean="0">
                <a:latin typeface="+mj-ea"/>
                <a:ea typeface="+mj-ea"/>
              </a:rPr>
              <a:t>刘晏理财思想的指导原则</a:t>
            </a:r>
            <a:endParaRPr lang="zh-CN" altLang="en-US" sz="3200" b="1" dirty="0">
              <a:solidFill>
                <a:srgbClr val="000000"/>
              </a:solidFill>
              <a:latin typeface="+mj-ea"/>
              <a:ea typeface="+mj-ea"/>
            </a:endParaRPr>
          </a:p>
        </p:txBody>
      </p:sp>
    </p:spTree>
    <p:extLst>
      <p:ext uri="{BB962C8B-B14F-4D97-AF65-F5344CB8AC3E}">
        <p14:creationId xmlns:p14="http://schemas.microsoft.com/office/powerpoint/2010/main" val="844292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
          <p:cNvSpPr txBox="1"/>
          <p:nvPr/>
        </p:nvSpPr>
        <p:spPr>
          <a:xfrm>
            <a:off x="3563888" y="260648"/>
            <a:ext cx="2051844" cy="538609"/>
          </a:xfrm>
          <a:prstGeom prst="rect">
            <a:avLst/>
          </a:prstGeom>
          <a:noFill/>
        </p:spPr>
        <p:txBody>
          <a:bodyPr wrap="none" lIns="0" tIns="0" rIns="0" rtlCol="0">
            <a:spAutoFit/>
          </a:bodyPr>
          <a:lstStyle/>
          <a:p>
            <a:r>
              <a:rPr lang="zh-CN" altLang="en-US" sz="3200" b="1" dirty="0" smtClean="0">
                <a:latin typeface="+mj-ea"/>
                <a:ea typeface="+mj-ea"/>
              </a:rPr>
              <a:t>皇权与相权</a:t>
            </a:r>
            <a:endParaRPr lang="en-US" altLang="zh-CN" sz="3200" b="1" dirty="0">
              <a:latin typeface="+mj-ea"/>
              <a:ea typeface="+mj-ea"/>
            </a:endParaRPr>
          </a:p>
        </p:txBody>
      </p:sp>
      <p:sp>
        <p:nvSpPr>
          <p:cNvPr id="2" name="矩形 1"/>
          <p:cNvSpPr/>
          <p:nvPr/>
        </p:nvSpPr>
        <p:spPr>
          <a:xfrm>
            <a:off x="485800" y="3350793"/>
            <a:ext cx="3078088" cy="400110"/>
          </a:xfrm>
          <a:prstGeom prst="rect">
            <a:avLst/>
          </a:prstGeom>
        </p:spPr>
        <p:txBody>
          <a:bodyPr wrap="square">
            <a:spAutoFit/>
          </a:bodyPr>
          <a:lstStyle/>
          <a:p>
            <a:r>
              <a:rPr lang="zh-CN" altLang="en-US" sz="2000" b="1" dirty="0" smtClean="0">
                <a:latin typeface="+mn-ea"/>
              </a:rPr>
              <a:t>皇帝</a:t>
            </a:r>
            <a:r>
              <a:rPr lang="en-US" altLang="zh-CN" sz="2000" b="1" dirty="0">
                <a:latin typeface="+mn-ea"/>
              </a:rPr>
              <a:t>——</a:t>
            </a:r>
            <a:r>
              <a:rPr lang="zh-CN" altLang="en-US" sz="2000" b="1" dirty="0" smtClean="0">
                <a:latin typeface="+mn-ea"/>
              </a:rPr>
              <a:t>六</a:t>
            </a:r>
            <a:r>
              <a:rPr lang="zh-CN" altLang="en-US" sz="2000" b="1" dirty="0">
                <a:latin typeface="+mn-ea"/>
              </a:rPr>
              <a:t>尚</a:t>
            </a:r>
          </a:p>
        </p:txBody>
      </p:sp>
      <p:sp>
        <p:nvSpPr>
          <p:cNvPr id="3" name="矩形 2"/>
          <p:cNvSpPr/>
          <p:nvPr/>
        </p:nvSpPr>
        <p:spPr>
          <a:xfrm>
            <a:off x="2699792" y="2270673"/>
            <a:ext cx="792088" cy="2246769"/>
          </a:xfrm>
          <a:prstGeom prst="rect">
            <a:avLst/>
          </a:prstGeom>
        </p:spPr>
        <p:txBody>
          <a:bodyPr wrap="square">
            <a:spAutoFit/>
          </a:bodyPr>
          <a:lstStyle/>
          <a:p>
            <a:endParaRPr lang="zh-CN" altLang="en-US" sz="2000" b="1" dirty="0">
              <a:latin typeface="+mn-ea"/>
            </a:endParaRPr>
          </a:p>
          <a:p>
            <a:r>
              <a:rPr lang="zh-CN" altLang="en-US" sz="2000" b="1" dirty="0">
                <a:latin typeface="+mn-ea"/>
              </a:rPr>
              <a:t>尚衣</a:t>
            </a:r>
          </a:p>
          <a:p>
            <a:r>
              <a:rPr lang="zh-CN" altLang="en-US" sz="2000" b="1" dirty="0">
                <a:latin typeface="+mn-ea"/>
              </a:rPr>
              <a:t>尚食</a:t>
            </a:r>
          </a:p>
          <a:p>
            <a:r>
              <a:rPr lang="zh-CN" altLang="en-US" sz="2000" b="1" dirty="0">
                <a:latin typeface="+mn-ea"/>
              </a:rPr>
              <a:t>尚冠</a:t>
            </a:r>
          </a:p>
          <a:p>
            <a:r>
              <a:rPr lang="zh-CN" altLang="en-US" sz="2000" b="1" dirty="0">
                <a:latin typeface="+mn-ea"/>
              </a:rPr>
              <a:t>尚席</a:t>
            </a:r>
          </a:p>
          <a:p>
            <a:r>
              <a:rPr lang="zh-CN" altLang="en-US" sz="2000" b="1" dirty="0">
                <a:latin typeface="+mn-ea"/>
              </a:rPr>
              <a:t>尚浴</a:t>
            </a:r>
          </a:p>
          <a:p>
            <a:r>
              <a:rPr lang="zh-CN" altLang="en-US" sz="2000" b="1" dirty="0">
                <a:latin typeface="+mn-ea"/>
              </a:rPr>
              <a:t>尚书</a:t>
            </a:r>
          </a:p>
        </p:txBody>
      </p:sp>
      <p:sp>
        <p:nvSpPr>
          <p:cNvPr id="6" name="左大括号 5"/>
          <p:cNvSpPr/>
          <p:nvPr/>
        </p:nvSpPr>
        <p:spPr>
          <a:xfrm>
            <a:off x="2339752" y="2716369"/>
            <a:ext cx="216024" cy="1642536"/>
          </a:xfrm>
          <a:prstGeom prst="leftBrace">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2000" b="1">
              <a:latin typeface="+mn-ea"/>
            </a:endParaRPr>
          </a:p>
        </p:txBody>
      </p:sp>
      <p:sp>
        <p:nvSpPr>
          <p:cNvPr id="7" name="矩形 6"/>
          <p:cNvSpPr/>
          <p:nvPr/>
        </p:nvSpPr>
        <p:spPr>
          <a:xfrm>
            <a:off x="3898642" y="3394058"/>
            <a:ext cx="2132856" cy="400110"/>
          </a:xfrm>
          <a:prstGeom prst="rect">
            <a:avLst/>
          </a:prstGeom>
        </p:spPr>
        <p:txBody>
          <a:bodyPr wrap="square">
            <a:spAutoFit/>
          </a:bodyPr>
          <a:lstStyle/>
          <a:p>
            <a:r>
              <a:rPr lang="zh-CN" altLang="en-US" sz="2000" b="1" dirty="0" smtClean="0">
                <a:latin typeface="+mn-ea"/>
              </a:rPr>
              <a:t>丞相</a:t>
            </a:r>
            <a:r>
              <a:rPr lang="en-US" altLang="zh-CN" sz="2000" b="1" dirty="0">
                <a:latin typeface="+mn-ea"/>
              </a:rPr>
              <a:t>——</a:t>
            </a:r>
            <a:r>
              <a:rPr lang="zh-CN" altLang="en-US" sz="2000" b="1" dirty="0" smtClean="0">
                <a:latin typeface="+mn-ea"/>
              </a:rPr>
              <a:t>十三曹</a:t>
            </a:r>
            <a:endParaRPr lang="en-US" altLang="zh-CN" sz="2000" b="1" dirty="0">
              <a:latin typeface="+mn-ea"/>
            </a:endParaRPr>
          </a:p>
        </p:txBody>
      </p:sp>
      <p:sp>
        <p:nvSpPr>
          <p:cNvPr id="8" name="矩形 7"/>
          <p:cNvSpPr/>
          <p:nvPr/>
        </p:nvSpPr>
        <p:spPr>
          <a:xfrm>
            <a:off x="6283562" y="1547399"/>
            <a:ext cx="2880320" cy="4093428"/>
          </a:xfrm>
          <a:prstGeom prst="rect">
            <a:avLst/>
          </a:prstGeom>
        </p:spPr>
        <p:txBody>
          <a:bodyPr wrap="square">
            <a:spAutoFit/>
          </a:bodyPr>
          <a:lstStyle/>
          <a:p>
            <a:r>
              <a:rPr lang="zh-CN" altLang="en-US" sz="2000" b="1" smtClean="0">
                <a:latin typeface="+mn-ea"/>
              </a:rPr>
              <a:t>西曹</a:t>
            </a:r>
            <a:r>
              <a:rPr lang="en-US" altLang="zh-CN" sz="2000" b="1" dirty="0">
                <a:latin typeface="+mn-ea"/>
              </a:rPr>
              <a:t>-</a:t>
            </a:r>
            <a:r>
              <a:rPr lang="zh-CN" altLang="en-US" sz="2000" b="1" dirty="0">
                <a:latin typeface="+mn-ea"/>
              </a:rPr>
              <a:t>主府史署用</a:t>
            </a:r>
          </a:p>
          <a:p>
            <a:r>
              <a:rPr lang="zh-CN" altLang="en-US" sz="2000" b="1" dirty="0">
                <a:latin typeface="+mn-ea"/>
              </a:rPr>
              <a:t>东曹</a:t>
            </a:r>
            <a:r>
              <a:rPr lang="en-US" altLang="zh-CN" sz="2000" b="1" dirty="0">
                <a:latin typeface="+mn-ea"/>
              </a:rPr>
              <a:t>-</a:t>
            </a:r>
            <a:r>
              <a:rPr lang="zh-CN" altLang="en-US" sz="2000" b="1" dirty="0">
                <a:latin typeface="+mn-ea"/>
              </a:rPr>
              <a:t>主二千石长吏迁除</a:t>
            </a:r>
          </a:p>
          <a:p>
            <a:r>
              <a:rPr lang="zh-CN" altLang="en-US" sz="2000" b="1" dirty="0">
                <a:latin typeface="+mn-ea"/>
              </a:rPr>
              <a:t>户曹</a:t>
            </a:r>
            <a:r>
              <a:rPr lang="en-US" altLang="zh-CN" sz="2000" b="1" dirty="0">
                <a:latin typeface="+mn-ea"/>
              </a:rPr>
              <a:t>-</a:t>
            </a:r>
            <a:r>
              <a:rPr lang="zh-CN" altLang="en-US" sz="2000" b="1" dirty="0">
                <a:latin typeface="+mn-ea"/>
              </a:rPr>
              <a:t>主祭祀农桑</a:t>
            </a:r>
          </a:p>
          <a:p>
            <a:r>
              <a:rPr lang="zh-CN" altLang="en-US" sz="2000" b="1" dirty="0">
                <a:latin typeface="+mn-ea"/>
              </a:rPr>
              <a:t>奏曹</a:t>
            </a:r>
            <a:r>
              <a:rPr lang="en-US" altLang="zh-CN" sz="2000" b="1" dirty="0">
                <a:latin typeface="+mn-ea"/>
              </a:rPr>
              <a:t>-</a:t>
            </a:r>
            <a:r>
              <a:rPr lang="zh-CN" altLang="en-US" sz="2000" b="1" dirty="0">
                <a:latin typeface="+mn-ea"/>
              </a:rPr>
              <a:t>主政府一切章奏</a:t>
            </a:r>
          </a:p>
          <a:p>
            <a:r>
              <a:rPr lang="zh-CN" altLang="en-US" sz="2000" b="1" dirty="0">
                <a:latin typeface="+mn-ea"/>
              </a:rPr>
              <a:t>词曹</a:t>
            </a:r>
            <a:r>
              <a:rPr lang="en-US" altLang="zh-CN" sz="2000" b="1" dirty="0">
                <a:latin typeface="+mn-ea"/>
              </a:rPr>
              <a:t>-</a:t>
            </a:r>
            <a:r>
              <a:rPr lang="zh-CN" altLang="en-US" sz="2000" b="1" dirty="0">
                <a:latin typeface="+mn-ea"/>
              </a:rPr>
              <a:t>主词讼</a:t>
            </a:r>
          </a:p>
          <a:p>
            <a:r>
              <a:rPr lang="zh-CN" altLang="en-US" sz="2000" b="1" dirty="0">
                <a:latin typeface="+mn-ea"/>
              </a:rPr>
              <a:t>法曹</a:t>
            </a:r>
            <a:r>
              <a:rPr lang="en-US" altLang="zh-CN" sz="2000" b="1" dirty="0">
                <a:latin typeface="+mn-ea"/>
              </a:rPr>
              <a:t>-</a:t>
            </a:r>
            <a:r>
              <a:rPr lang="zh-CN" altLang="en-US" sz="2000" b="1" dirty="0">
                <a:latin typeface="+mn-ea"/>
              </a:rPr>
              <a:t>掌邮驿科程</a:t>
            </a:r>
          </a:p>
          <a:p>
            <a:r>
              <a:rPr lang="zh-CN" altLang="en-US" sz="2000" b="1" dirty="0">
                <a:latin typeface="+mn-ea"/>
              </a:rPr>
              <a:t>尉曹</a:t>
            </a:r>
            <a:r>
              <a:rPr lang="en-US" altLang="zh-CN" sz="2000" b="1" dirty="0">
                <a:latin typeface="+mn-ea"/>
              </a:rPr>
              <a:t>-</a:t>
            </a:r>
            <a:r>
              <a:rPr lang="zh-CN" altLang="en-US" sz="2000" b="1" dirty="0">
                <a:latin typeface="+mn-ea"/>
              </a:rPr>
              <a:t>主卒曹转运</a:t>
            </a:r>
          </a:p>
          <a:p>
            <a:r>
              <a:rPr lang="zh-CN" altLang="en-US" sz="2000" b="1" dirty="0">
                <a:latin typeface="+mn-ea"/>
              </a:rPr>
              <a:t>贼曹</a:t>
            </a:r>
            <a:r>
              <a:rPr lang="en-US" altLang="zh-CN" sz="2000" b="1" dirty="0">
                <a:latin typeface="+mn-ea"/>
              </a:rPr>
              <a:t>-</a:t>
            </a:r>
            <a:r>
              <a:rPr lang="zh-CN" altLang="en-US" sz="2000" b="1" dirty="0">
                <a:latin typeface="+mn-ea"/>
              </a:rPr>
              <a:t>管盗贼</a:t>
            </a:r>
          </a:p>
          <a:p>
            <a:r>
              <a:rPr lang="zh-CN" altLang="en-US" sz="2000" b="1" dirty="0">
                <a:latin typeface="+mn-ea"/>
              </a:rPr>
              <a:t>决曹</a:t>
            </a:r>
            <a:r>
              <a:rPr lang="en-US" altLang="zh-CN" sz="2000" b="1" dirty="0">
                <a:latin typeface="+mn-ea"/>
              </a:rPr>
              <a:t>-</a:t>
            </a:r>
            <a:r>
              <a:rPr lang="zh-CN" altLang="en-US" sz="2000" b="1" dirty="0">
                <a:latin typeface="+mn-ea"/>
              </a:rPr>
              <a:t>主罪法</a:t>
            </a:r>
          </a:p>
          <a:p>
            <a:r>
              <a:rPr lang="zh-CN" altLang="en-US" sz="2000" b="1" dirty="0">
                <a:latin typeface="+mn-ea"/>
              </a:rPr>
              <a:t>兵曹</a:t>
            </a:r>
            <a:r>
              <a:rPr lang="en-US" altLang="zh-CN" sz="2000" b="1" dirty="0">
                <a:latin typeface="+mn-ea"/>
              </a:rPr>
              <a:t>-</a:t>
            </a:r>
            <a:r>
              <a:rPr lang="zh-CN" altLang="en-US" sz="2000" b="1" dirty="0">
                <a:latin typeface="+mn-ea"/>
              </a:rPr>
              <a:t>管兵役</a:t>
            </a:r>
          </a:p>
          <a:p>
            <a:r>
              <a:rPr lang="zh-CN" altLang="en-US" sz="2000" b="1" dirty="0">
                <a:latin typeface="+mn-ea"/>
              </a:rPr>
              <a:t>金曹</a:t>
            </a:r>
            <a:r>
              <a:rPr lang="en-US" altLang="zh-CN" sz="2000" b="1" dirty="0">
                <a:latin typeface="+mn-ea"/>
              </a:rPr>
              <a:t>-</a:t>
            </a:r>
            <a:r>
              <a:rPr lang="zh-CN" altLang="en-US" sz="2000" b="1" dirty="0">
                <a:latin typeface="+mn-ea"/>
              </a:rPr>
              <a:t>管货币盐铁</a:t>
            </a:r>
          </a:p>
          <a:p>
            <a:r>
              <a:rPr lang="zh-CN" altLang="en-US" sz="2000" b="1" dirty="0">
                <a:latin typeface="+mn-ea"/>
              </a:rPr>
              <a:t>仓曹</a:t>
            </a:r>
            <a:r>
              <a:rPr lang="en-US" altLang="zh-CN" sz="2000" b="1" dirty="0">
                <a:latin typeface="+mn-ea"/>
              </a:rPr>
              <a:t>-</a:t>
            </a:r>
            <a:r>
              <a:rPr lang="zh-CN" altLang="en-US" sz="2000" b="1" dirty="0">
                <a:latin typeface="+mn-ea"/>
              </a:rPr>
              <a:t>管仓谷</a:t>
            </a:r>
          </a:p>
          <a:p>
            <a:r>
              <a:rPr lang="zh-CN" altLang="en-US" sz="2000" b="1" dirty="0">
                <a:latin typeface="+mn-ea"/>
              </a:rPr>
              <a:t>黄阁</a:t>
            </a:r>
            <a:r>
              <a:rPr lang="en-US" altLang="zh-CN" sz="2000" b="1" dirty="0">
                <a:latin typeface="+mn-ea"/>
              </a:rPr>
              <a:t>-</a:t>
            </a:r>
            <a:r>
              <a:rPr lang="zh-CN" altLang="en-US" sz="2000" b="1" dirty="0">
                <a:latin typeface="+mn-ea"/>
              </a:rPr>
              <a:t>主簿录众事</a:t>
            </a:r>
          </a:p>
        </p:txBody>
      </p:sp>
      <p:sp>
        <p:nvSpPr>
          <p:cNvPr id="10" name="左大括号 9"/>
          <p:cNvSpPr/>
          <p:nvPr/>
        </p:nvSpPr>
        <p:spPr>
          <a:xfrm>
            <a:off x="5860642" y="1705936"/>
            <a:ext cx="216024" cy="3776354"/>
          </a:xfrm>
          <a:prstGeom prst="leftBrace">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2000" b="1">
              <a:latin typeface="+mn-ea"/>
            </a:endParaRPr>
          </a:p>
        </p:txBody>
      </p:sp>
    </p:spTree>
    <p:extLst>
      <p:ext uri="{BB962C8B-B14F-4D97-AF65-F5344CB8AC3E}">
        <p14:creationId xmlns:p14="http://schemas.microsoft.com/office/powerpoint/2010/main" val="2389702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098780" y="1340768"/>
            <a:ext cx="7428048" cy="4493538"/>
          </a:xfrm>
          <a:prstGeom prst="rect">
            <a:avLst/>
          </a:prstGeom>
          <a:noFill/>
        </p:spPr>
        <p:txBody>
          <a:bodyPr wrap="square" lIns="0" tIns="0" rIns="0" rtlCol="0">
            <a:spAutoFit/>
          </a:bodyPr>
          <a:lstStyle/>
          <a:p>
            <a:pPr marL="342900" indent="-342900" algn="just">
              <a:spcAft>
                <a:spcPts val="1800"/>
              </a:spcAft>
              <a:buFont typeface="Wingdings" charset="2"/>
              <a:buChar char="Ø"/>
            </a:pPr>
            <a:r>
              <a:rPr lang="zh-CN" altLang="en-US" sz="2400" b="1" dirty="0" smtClean="0">
                <a:latin typeface="+mn-ea"/>
              </a:rPr>
              <a:t>（一）改革漕运制度</a:t>
            </a:r>
            <a:endParaRPr lang="zh-CN" altLang="en-US" sz="2400" b="1" dirty="0">
              <a:latin typeface="+mn-ea"/>
            </a:endParaRPr>
          </a:p>
          <a:p>
            <a:pPr marL="914400" lvl="1" indent="-457200" algn="just">
              <a:spcAft>
                <a:spcPts val="1800"/>
              </a:spcAft>
              <a:buFont typeface="+mj-ea"/>
              <a:buAutoNum type="circleNumDbPlain"/>
            </a:pPr>
            <a:r>
              <a:rPr lang="zh-CN" altLang="zh-CN" sz="2000" b="1" dirty="0" smtClean="0">
                <a:latin typeface="+mn-ea"/>
              </a:rPr>
              <a:t>实行</a:t>
            </a:r>
            <a:r>
              <a:rPr lang="zh-CN" altLang="zh-CN" sz="2000" b="1" dirty="0">
                <a:latin typeface="+mn-ea"/>
              </a:rPr>
              <a:t>全程水路</a:t>
            </a:r>
            <a:r>
              <a:rPr lang="zh-CN" altLang="zh-CN" sz="2000" b="1" dirty="0" smtClean="0">
                <a:latin typeface="+mn-ea"/>
              </a:rPr>
              <a:t>漕运</a:t>
            </a:r>
            <a:r>
              <a:rPr lang="zh-CN" altLang="en-US" sz="2000" b="1" dirty="0" smtClean="0">
                <a:latin typeface="+mn-ea"/>
              </a:rPr>
              <a:t>。</a:t>
            </a:r>
            <a:r>
              <a:rPr lang="zh-CN" altLang="zh-CN" sz="2000" dirty="0" smtClean="0">
                <a:latin typeface="+mn-ea"/>
              </a:rPr>
              <a:t>根据</a:t>
            </a:r>
            <a:r>
              <a:rPr lang="zh-CN" altLang="zh-CN" sz="2000" dirty="0">
                <a:latin typeface="+mn-ea"/>
              </a:rPr>
              <a:t>不同水势，采用不同船只运输，</a:t>
            </a:r>
            <a:r>
              <a:rPr lang="en-US" altLang="zh-CN" sz="2000" dirty="0">
                <a:solidFill>
                  <a:srgbClr val="0070C0"/>
                </a:solidFill>
                <a:latin typeface="+mn-ea"/>
              </a:rPr>
              <a:t>“</a:t>
            </a:r>
            <a:r>
              <a:rPr lang="zh-CN" altLang="zh-CN" sz="2000" dirty="0">
                <a:solidFill>
                  <a:srgbClr val="0070C0"/>
                </a:solidFill>
                <a:latin typeface="+mn-ea"/>
              </a:rPr>
              <a:t>江船不入汴，汴船不入河，河船不入渭</a:t>
            </a:r>
            <a:r>
              <a:rPr lang="en-US" altLang="zh-CN" sz="2000" dirty="0">
                <a:solidFill>
                  <a:srgbClr val="0070C0"/>
                </a:solidFill>
                <a:latin typeface="+mn-ea"/>
              </a:rPr>
              <a:t>”</a:t>
            </a:r>
            <a:r>
              <a:rPr lang="zh-CN" altLang="zh-CN" sz="2000" dirty="0">
                <a:solidFill>
                  <a:srgbClr val="0070C0"/>
                </a:solidFill>
                <a:latin typeface="+mn-ea"/>
              </a:rPr>
              <a:t>，</a:t>
            </a:r>
            <a:r>
              <a:rPr lang="zh-CN" altLang="zh-CN" sz="2000" dirty="0">
                <a:latin typeface="+mn-ea"/>
              </a:rPr>
              <a:t>既使粮食及时运入长安，又大大节省了运输</a:t>
            </a:r>
            <a:r>
              <a:rPr lang="zh-CN" altLang="zh-CN" sz="2000" dirty="0" smtClean="0">
                <a:latin typeface="+mn-ea"/>
              </a:rPr>
              <a:t>费用</a:t>
            </a:r>
            <a:r>
              <a:rPr lang="zh-CN" altLang="en-US" sz="2000" dirty="0" smtClean="0">
                <a:latin typeface="+mn-ea"/>
              </a:rPr>
              <a:t>。</a:t>
            </a:r>
            <a:endParaRPr lang="en-US" altLang="zh-CN" sz="2000" dirty="0" smtClean="0">
              <a:latin typeface="+mn-ea"/>
            </a:endParaRPr>
          </a:p>
          <a:p>
            <a:pPr marL="914400" lvl="1" indent="-457200" algn="just">
              <a:spcAft>
                <a:spcPts val="1800"/>
              </a:spcAft>
              <a:buFont typeface="+mj-ea"/>
              <a:buAutoNum type="circleNumDbPlain"/>
            </a:pPr>
            <a:r>
              <a:rPr lang="zh-CN" altLang="zh-CN" sz="2000" b="1" dirty="0" smtClean="0">
                <a:latin typeface="+mn-ea"/>
              </a:rPr>
              <a:t>雇</a:t>
            </a:r>
            <a:r>
              <a:rPr lang="zh-CN" altLang="zh-CN" sz="2000" b="1" dirty="0">
                <a:latin typeface="+mn-ea"/>
              </a:rPr>
              <a:t>船工。</a:t>
            </a:r>
            <a:r>
              <a:rPr lang="zh-CN" altLang="zh-CN" sz="2000" dirty="0">
                <a:latin typeface="+mn-ea"/>
              </a:rPr>
              <a:t>动用经营盐专卖所获的收益来雇船工，避免了沿路征发百姓服役，提高了运输效率</a:t>
            </a:r>
            <a:r>
              <a:rPr lang="zh-CN" altLang="zh-CN" sz="2000" dirty="0" smtClean="0">
                <a:latin typeface="+mn-ea"/>
              </a:rPr>
              <a:t>。</a:t>
            </a:r>
            <a:endParaRPr lang="en-US" altLang="zh-CN" sz="2000" dirty="0" smtClean="0">
              <a:latin typeface="+mn-ea"/>
            </a:endParaRPr>
          </a:p>
          <a:p>
            <a:pPr marL="914400" lvl="1" indent="-457200" algn="just">
              <a:spcAft>
                <a:spcPts val="1800"/>
              </a:spcAft>
              <a:buFont typeface="+mj-ea"/>
              <a:buAutoNum type="circleNumDbPlain"/>
            </a:pPr>
            <a:r>
              <a:rPr lang="zh-CN" altLang="zh-CN" sz="2000" b="1" dirty="0" smtClean="0">
                <a:latin typeface="+mn-ea"/>
              </a:rPr>
              <a:t>实行</a:t>
            </a:r>
            <a:r>
              <a:rPr lang="zh-CN" altLang="zh-CN" sz="2000" b="1" dirty="0">
                <a:latin typeface="+mn-ea"/>
              </a:rPr>
              <a:t>纲运法</a:t>
            </a:r>
            <a:r>
              <a:rPr lang="zh-CN" altLang="zh-CN" sz="2000" b="1" dirty="0" smtClean="0">
                <a:latin typeface="+mn-ea"/>
              </a:rPr>
              <a:t>。</a:t>
            </a:r>
            <a:r>
              <a:rPr lang="zh-CN" altLang="zh-CN" sz="2000" dirty="0">
                <a:latin typeface="+mn-ea"/>
              </a:rPr>
              <a:t>漕船之间相互照应，增强了运输安全，也扩大了运输能力，节省了运输费用，为后来宋、元、明、清纲运开了先河</a:t>
            </a:r>
            <a:r>
              <a:rPr lang="zh-CN" altLang="zh-CN" sz="2000" dirty="0" smtClean="0">
                <a:latin typeface="+mn-ea"/>
              </a:rPr>
              <a:t>。</a:t>
            </a:r>
            <a:r>
              <a:rPr lang="en-US" altLang="zh-CN" sz="2000" dirty="0" smtClean="0">
                <a:solidFill>
                  <a:srgbClr val="0070C0"/>
                </a:solidFill>
                <a:latin typeface="+mn-ea"/>
              </a:rPr>
              <a:t>“</a:t>
            </a:r>
            <a:r>
              <a:rPr lang="zh-CN" altLang="zh-CN" sz="2000" dirty="0">
                <a:solidFill>
                  <a:srgbClr val="0070C0"/>
                </a:solidFill>
                <a:latin typeface="+mn-ea"/>
              </a:rPr>
              <a:t>晏为歇艎支江船二千艘，每船受千斛，十船为纲，每纲三百人，篙工五十，自扬州遣将部送至河阴，上三门，号</a:t>
            </a:r>
            <a:r>
              <a:rPr lang="en-US" altLang="zh-CN" sz="2000" dirty="0">
                <a:solidFill>
                  <a:srgbClr val="0070C0"/>
                </a:solidFill>
                <a:latin typeface="+mn-ea"/>
              </a:rPr>
              <a:t>‘</a:t>
            </a:r>
            <a:r>
              <a:rPr lang="zh-CN" altLang="zh-CN" sz="2000" dirty="0">
                <a:solidFill>
                  <a:srgbClr val="0070C0"/>
                </a:solidFill>
                <a:latin typeface="+mn-ea"/>
              </a:rPr>
              <a:t>上门填阙船</a:t>
            </a:r>
            <a:r>
              <a:rPr lang="en-US" altLang="zh-CN" sz="2000" dirty="0">
                <a:solidFill>
                  <a:srgbClr val="0070C0"/>
                </a:solidFill>
                <a:latin typeface="+mn-ea"/>
              </a:rPr>
              <a:t>’</a:t>
            </a:r>
            <a:r>
              <a:rPr lang="zh-CN" altLang="zh-CN" sz="2000" dirty="0">
                <a:solidFill>
                  <a:srgbClr val="0070C0"/>
                </a:solidFill>
                <a:latin typeface="+mn-ea"/>
              </a:rPr>
              <a:t>，米斗减钱九十。</a:t>
            </a:r>
            <a:r>
              <a:rPr lang="en-US" altLang="zh-CN" sz="2000" dirty="0">
                <a:solidFill>
                  <a:srgbClr val="0070C0"/>
                </a:solidFill>
                <a:latin typeface="+mn-ea"/>
              </a:rPr>
              <a:t>”</a:t>
            </a:r>
            <a:r>
              <a:rPr lang="zh-CN" altLang="zh-CN" sz="2000" dirty="0">
                <a:solidFill>
                  <a:srgbClr val="0070C0"/>
                </a:solidFill>
                <a:latin typeface="+mn-ea"/>
              </a:rPr>
              <a:t>（《新唐书》卷五十三《食货志三》</a:t>
            </a:r>
            <a:r>
              <a:rPr lang="zh-CN" altLang="zh-CN" sz="2000" dirty="0" smtClean="0">
                <a:solidFill>
                  <a:srgbClr val="0070C0"/>
                </a:solidFill>
                <a:latin typeface="+mn-ea"/>
              </a:rPr>
              <a:t>）</a:t>
            </a:r>
            <a:endParaRPr lang="en-US" altLang="zh-CN" sz="2000" dirty="0" smtClean="0">
              <a:latin typeface="+mn-ea"/>
            </a:endParaRPr>
          </a:p>
        </p:txBody>
      </p:sp>
      <p:sp>
        <p:nvSpPr>
          <p:cNvPr id="13" name="TextBox 1"/>
          <p:cNvSpPr txBox="1"/>
          <p:nvPr/>
        </p:nvSpPr>
        <p:spPr>
          <a:xfrm>
            <a:off x="2555776" y="260648"/>
            <a:ext cx="4514056" cy="538609"/>
          </a:xfrm>
          <a:prstGeom prst="rect">
            <a:avLst/>
          </a:prstGeom>
          <a:noFill/>
        </p:spPr>
        <p:txBody>
          <a:bodyPr wrap="none" lIns="0" tIns="0" rIns="0" rtlCol="0">
            <a:spAutoFit/>
          </a:bodyPr>
          <a:lstStyle/>
          <a:p>
            <a:r>
              <a:rPr lang="zh-CN" altLang="en-US" sz="3200" dirty="0" smtClean="0">
                <a:solidFill>
                  <a:srgbClr val="000000"/>
                </a:solidFill>
                <a:latin typeface="+mj-ea"/>
                <a:ea typeface="+mj-ea"/>
              </a:rPr>
              <a:t>刘晏</a:t>
            </a:r>
            <a:r>
              <a:rPr lang="zh-CN" altLang="en-US" sz="3200" smtClean="0">
                <a:solidFill>
                  <a:srgbClr val="000000"/>
                </a:solidFill>
                <a:latin typeface="+mj-ea"/>
                <a:ea typeface="+mj-ea"/>
              </a:rPr>
              <a:t>理财与财政改革举措</a:t>
            </a:r>
            <a:endParaRPr lang="zh-CN" altLang="en-US" sz="3200" dirty="0">
              <a:solidFill>
                <a:srgbClr val="000000"/>
              </a:solidFill>
              <a:latin typeface="+mj-ea"/>
              <a:ea typeface="+mj-ea"/>
            </a:endParaRPr>
          </a:p>
        </p:txBody>
      </p:sp>
    </p:spTree>
    <p:extLst>
      <p:ext uri="{BB962C8B-B14F-4D97-AF65-F5344CB8AC3E}">
        <p14:creationId xmlns:p14="http://schemas.microsoft.com/office/powerpoint/2010/main" val="259357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476672"/>
            <a:ext cx="5472608" cy="557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76366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886845" y="2780928"/>
            <a:ext cx="7721692" cy="3462486"/>
          </a:xfrm>
          <a:prstGeom prst="rect">
            <a:avLst/>
          </a:prstGeom>
          <a:noFill/>
        </p:spPr>
        <p:txBody>
          <a:bodyPr wrap="square" lIns="0" tIns="0" rIns="0" rtlCol="0">
            <a:spAutoFit/>
          </a:bodyPr>
          <a:lstStyle/>
          <a:p>
            <a:pPr marL="342900" indent="-342900" algn="just">
              <a:spcAft>
                <a:spcPts val="1800"/>
              </a:spcAft>
              <a:buFont typeface="Wingdings" charset="2"/>
              <a:buChar char="Ø"/>
            </a:pPr>
            <a:r>
              <a:rPr lang="zh-CN" altLang="en-US" sz="2400" b="1" dirty="0" smtClean="0">
                <a:latin typeface="+mn-ea"/>
              </a:rPr>
              <a:t>（二）改革盐制</a:t>
            </a:r>
            <a:endParaRPr lang="zh-CN" altLang="en-US" sz="2400" b="1" dirty="0">
              <a:latin typeface="+mn-ea"/>
            </a:endParaRPr>
          </a:p>
          <a:p>
            <a:pPr marL="914400" lvl="1" indent="-457200" algn="just">
              <a:spcAft>
                <a:spcPts val="1800"/>
              </a:spcAft>
              <a:buFont typeface="+mj-ea"/>
              <a:buAutoNum type="circleNumDbPlain"/>
            </a:pPr>
            <a:r>
              <a:rPr lang="zh-CN" altLang="zh-CN" sz="2400" b="1" dirty="0" smtClean="0">
                <a:latin typeface="+mn-ea"/>
              </a:rPr>
              <a:t>规定</a:t>
            </a:r>
            <a:r>
              <a:rPr lang="en-US" altLang="zh-CN" sz="2400" b="1" dirty="0">
                <a:latin typeface="+mn-ea"/>
              </a:rPr>
              <a:t>“</a:t>
            </a:r>
            <a:r>
              <a:rPr lang="zh-CN" altLang="zh-CN" sz="2400" b="1" dirty="0">
                <a:latin typeface="+mn-ea"/>
              </a:rPr>
              <a:t>亭户粜商人，纵其所之</a:t>
            </a:r>
            <a:r>
              <a:rPr lang="en-US" altLang="zh-CN" sz="2400" b="1" dirty="0">
                <a:latin typeface="+mn-ea"/>
              </a:rPr>
              <a:t>”</a:t>
            </a:r>
            <a:r>
              <a:rPr lang="zh-CN" altLang="zh-CN" sz="2400" dirty="0">
                <a:latin typeface="+mn-ea"/>
              </a:rPr>
              <a:t>，即只要商人缴纳专卖利益，就由亭户与商人交易，并由商人自己运输和销售，从而调动了亭户的生产积极性</a:t>
            </a:r>
            <a:r>
              <a:rPr lang="zh-CN" altLang="zh-CN" sz="2400" dirty="0" smtClean="0">
                <a:latin typeface="+mn-ea"/>
              </a:rPr>
              <a:t>。</a:t>
            </a:r>
            <a:endParaRPr lang="en-US" altLang="zh-CN" sz="2400" dirty="0" smtClean="0">
              <a:latin typeface="+mn-ea"/>
            </a:endParaRPr>
          </a:p>
          <a:p>
            <a:pPr marL="914400" lvl="1" indent="-457200" algn="just">
              <a:spcAft>
                <a:spcPts val="1800"/>
              </a:spcAft>
              <a:buFont typeface="+mj-ea"/>
              <a:buAutoNum type="circleNumDbPlain"/>
            </a:pPr>
            <a:r>
              <a:rPr lang="zh-CN" altLang="zh-CN" sz="2400" b="1" dirty="0" smtClean="0">
                <a:latin typeface="+mn-ea"/>
              </a:rPr>
              <a:t>设立</a:t>
            </a:r>
            <a:r>
              <a:rPr lang="zh-CN" altLang="zh-CN" sz="2400" b="1" dirty="0">
                <a:latin typeface="+mn-ea"/>
              </a:rPr>
              <a:t>常平盐</a:t>
            </a:r>
            <a:r>
              <a:rPr lang="zh-CN" altLang="zh-CN" sz="2400" b="1" dirty="0" smtClean="0">
                <a:latin typeface="+mn-ea"/>
              </a:rPr>
              <a:t>制度</a:t>
            </a:r>
            <a:r>
              <a:rPr lang="zh-CN" altLang="en-US" sz="2400" dirty="0" smtClean="0">
                <a:latin typeface="+mn-ea"/>
              </a:rPr>
              <a:t>，</a:t>
            </a:r>
            <a:r>
              <a:rPr lang="zh-CN" altLang="zh-CN" sz="2400" dirty="0">
                <a:latin typeface="+mn-ea"/>
              </a:rPr>
              <a:t>满足边远地区百姓的食盐</a:t>
            </a:r>
            <a:r>
              <a:rPr lang="zh-CN" altLang="zh-CN" sz="2400" dirty="0" smtClean="0">
                <a:latin typeface="+mn-ea"/>
              </a:rPr>
              <a:t>需要</a:t>
            </a:r>
            <a:r>
              <a:rPr lang="zh-CN" altLang="en-US" sz="2400" dirty="0" smtClean="0">
                <a:latin typeface="+mn-ea"/>
              </a:rPr>
              <a:t>。</a:t>
            </a:r>
            <a:r>
              <a:rPr lang="en-US" altLang="zh-CN" sz="2400" dirty="0" smtClean="0">
                <a:solidFill>
                  <a:srgbClr val="0070C0"/>
                </a:solidFill>
                <a:latin typeface="+mn-ea"/>
              </a:rPr>
              <a:t>“</a:t>
            </a:r>
            <a:r>
              <a:rPr lang="zh-CN" altLang="zh-CN" sz="2400" dirty="0">
                <a:solidFill>
                  <a:srgbClr val="0070C0"/>
                </a:solidFill>
                <a:latin typeface="+mn-ea"/>
              </a:rPr>
              <a:t>江、岭去盐远者，有常平盐，每商人不至，则减价以粜民，官收厚利而人不知贵</a:t>
            </a:r>
            <a:r>
              <a:rPr lang="en-US" altLang="zh-CN" sz="2400" dirty="0">
                <a:solidFill>
                  <a:srgbClr val="0070C0"/>
                </a:solidFill>
                <a:latin typeface="+mn-ea"/>
              </a:rPr>
              <a:t>”</a:t>
            </a:r>
            <a:r>
              <a:rPr lang="zh-CN" altLang="zh-CN" sz="2400" dirty="0" smtClean="0">
                <a:solidFill>
                  <a:srgbClr val="0070C0"/>
                </a:solidFill>
                <a:latin typeface="+mn-ea"/>
              </a:rPr>
              <a:t>。（</a:t>
            </a:r>
            <a:r>
              <a:rPr lang="zh-CN" altLang="zh-CN" sz="2400" dirty="0">
                <a:solidFill>
                  <a:srgbClr val="0070C0"/>
                </a:solidFill>
                <a:latin typeface="+mn-ea"/>
              </a:rPr>
              <a:t>《新唐书》卷五十四《食货志四》</a:t>
            </a:r>
            <a:r>
              <a:rPr lang="zh-CN" altLang="zh-CN" sz="2400" dirty="0" smtClean="0">
                <a:solidFill>
                  <a:srgbClr val="0070C0"/>
                </a:solidFill>
                <a:latin typeface="+mn-ea"/>
              </a:rPr>
              <a:t>）</a:t>
            </a:r>
            <a:endParaRPr lang="zh-CN" altLang="zh-CN" sz="2400" dirty="0">
              <a:solidFill>
                <a:srgbClr val="0070C0"/>
              </a:solidFill>
              <a:latin typeface="+mn-ea"/>
            </a:endParaRPr>
          </a:p>
        </p:txBody>
      </p:sp>
      <p:sp>
        <p:nvSpPr>
          <p:cNvPr id="13" name="TextBox 1"/>
          <p:cNvSpPr txBox="1"/>
          <p:nvPr/>
        </p:nvSpPr>
        <p:spPr>
          <a:xfrm>
            <a:off x="2555776" y="260648"/>
            <a:ext cx="4514056" cy="538609"/>
          </a:xfrm>
          <a:prstGeom prst="rect">
            <a:avLst/>
          </a:prstGeom>
          <a:noFill/>
        </p:spPr>
        <p:txBody>
          <a:bodyPr wrap="none" lIns="0" tIns="0" rIns="0" rtlCol="0">
            <a:spAutoFit/>
          </a:bodyPr>
          <a:lstStyle/>
          <a:p>
            <a:r>
              <a:rPr lang="zh-CN" altLang="en-US" sz="3200" dirty="0" smtClean="0">
                <a:solidFill>
                  <a:srgbClr val="000000"/>
                </a:solidFill>
                <a:latin typeface="+mj-ea"/>
                <a:ea typeface="+mj-ea"/>
              </a:rPr>
              <a:t>刘晏</a:t>
            </a:r>
            <a:r>
              <a:rPr lang="zh-CN" altLang="en-US" sz="3200" smtClean="0">
                <a:solidFill>
                  <a:srgbClr val="000000"/>
                </a:solidFill>
                <a:latin typeface="+mj-ea"/>
                <a:ea typeface="+mj-ea"/>
              </a:rPr>
              <a:t>理财与财政改革举措</a:t>
            </a:r>
            <a:endParaRPr lang="zh-CN" altLang="en-US" sz="3200" dirty="0">
              <a:solidFill>
                <a:srgbClr val="000000"/>
              </a:solidFill>
              <a:latin typeface="+mj-ea"/>
              <a:ea typeface="+mj-ea"/>
            </a:endParaRPr>
          </a:p>
        </p:txBody>
      </p:sp>
      <p:sp>
        <p:nvSpPr>
          <p:cNvPr id="2" name="圆角矩形 1"/>
          <p:cNvSpPr/>
          <p:nvPr/>
        </p:nvSpPr>
        <p:spPr>
          <a:xfrm>
            <a:off x="1006690" y="1412776"/>
            <a:ext cx="7612227" cy="9975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lvl="2">
              <a:spcAft>
                <a:spcPts val="1800"/>
              </a:spcAft>
            </a:pPr>
            <a:r>
              <a:rPr lang="zh-CN" altLang="zh-CN" sz="2000" dirty="0">
                <a:latin typeface="+mj-ea"/>
                <a:ea typeface="+mj-ea"/>
              </a:rPr>
              <a:t>西汉武帝</a:t>
            </a:r>
            <a:r>
              <a:rPr lang="zh-CN" altLang="en-US" sz="2000" dirty="0">
                <a:latin typeface="+mj-ea"/>
                <a:ea typeface="+mj-ea"/>
              </a:rPr>
              <a:t>：</a:t>
            </a:r>
            <a:r>
              <a:rPr lang="zh-CN" altLang="zh-CN" sz="2000" dirty="0">
                <a:latin typeface="+mj-ea"/>
                <a:ea typeface="+mj-ea"/>
              </a:rPr>
              <a:t>盐铁官营</a:t>
            </a:r>
            <a:r>
              <a:rPr lang="zh-CN" altLang="en-US" sz="2000" dirty="0">
                <a:latin typeface="+mj-ea"/>
                <a:ea typeface="+mj-ea"/>
              </a:rPr>
              <a:t>→</a:t>
            </a:r>
            <a:r>
              <a:rPr lang="zh-CN" altLang="zh-CN" sz="2000" dirty="0">
                <a:latin typeface="+mj-ea"/>
                <a:ea typeface="+mj-ea"/>
              </a:rPr>
              <a:t>东汉章帝章废除</a:t>
            </a:r>
            <a:r>
              <a:rPr lang="zh-CN" altLang="en-US" sz="2000" dirty="0">
                <a:latin typeface="+mj-ea"/>
                <a:ea typeface="+mj-ea"/>
              </a:rPr>
              <a:t>→</a:t>
            </a:r>
            <a:r>
              <a:rPr lang="zh-CN" altLang="zh-CN" sz="2000" dirty="0">
                <a:latin typeface="+mj-ea"/>
                <a:ea typeface="+mj-ea"/>
              </a:rPr>
              <a:t>三国到西晋</a:t>
            </a:r>
            <a:r>
              <a:rPr lang="zh-CN" altLang="en-US" sz="2000" dirty="0">
                <a:latin typeface="+mj-ea"/>
                <a:ea typeface="+mj-ea"/>
              </a:rPr>
              <a:t>：</a:t>
            </a:r>
            <a:r>
              <a:rPr lang="zh-CN" altLang="zh-CN" sz="2000" dirty="0">
                <a:latin typeface="+mj-ea"/>
                <a:ea typeface="+mj-ea"/>
              </a:rPr>
              <a:t>盐铁官营</a:t>
            </a:r>
            <a:r>
              <a:rPr lang="zh-CN" altLang="en-US" sz="2000" dirty="0">
                <a:latin typeface="+mj-ea"/>
                <a:ea typeface="+mj-ea"/>
              </a:rPr>
              <a:t>→</a:t>
            </a:r>
            <a:r>
              <a:rPr lang="zh-CN" altLang="zh-CN" sz="2000" dirty="0">
                <a:latin typeface="+mj-ea"/>
                <a:ea typeface="+mj-ea"/>
              </a:rPr>
              <a:t>南北朝</a:t>
            </a:r>
            <a:r>
              <a:rPr lang="zh-CN" altLang="en-US" sz="2000" dirty="0">
                <a:latin typeface="+mj-ea"/>
                <a:ea typeface="+mj-ea"/>
              </a:rPr>
              <a:t>：</a:t>
            </a:r>
            <a:r>
              <a:rPr lang="zh-CN" altLang="zh-CN" sz="2000" dirty="0">
                <a:latin typeface="+mj-ea"/>
                <a:ea typeface="+mj-ea"/>
              </a:rPr>
              <a:t>政府逐渐放松</a:t>
            </a:r>
            <a:r>
              <a:rPr lang="zh-CN" altLang="en-US" sz="2000" dirty="0">
                <a:latin typeface="+mj-ea"/>
                <a:ea typeface="+mj-ea"/>
              </a:rPr>
              <a:t>对</a:t>
            </a:r>
            <a:r>
              <a:rPr lang="zh-CN" altLang="zh-CN" sz="2000" dirty="0">
                <a:latin typeface="+mj-ea"/>
                <a:ea typeface="+mj-ea"/>
              </a:rPr>
              <a:t>盐铁的控制</a:t>
            </a:r>
            <a:r>
              <a:rPr lang="zh-CN" altLang="en-US" sz="2000" dirty="0">
                <a:latin typeface="+mj-ea"/>
                <a:ea typeface="+mj-ea"/>
              </a:rPr>
              <a:t>→</a:t>
            </a:r>
            <a:r>
              <a:rPr lang="zh-CN" altLang="zh-CN" sz="2000" dirty="0">
                <a:latin typeface="+mj-ea"/>
                <a:ea typeface="+mj-ea"/>
              </a:rPr>
              <a:t>隋文帝彻底取消了盐禁</a:t>
            </a:r>
            <a:r>
              <a:rPr lang="zh-CN" altLang="en-US" sz="2000" dirty="0">
                <a:latin typeface="+mj-ea"/>
                <a:ea typeface="+mj-ea"/>
              </a:rPr>
              <a:t>→</a:t>
            </a:r>
            <a:r>
              <a:rPr lang="zh-CN" altLang="zh-CN" sz="2000" dirty="0">
                <a:latin typeface="+mj-ea"/>
                <a:ea typeface="+mj-ea"/>
              </a:rPr>
              <a:t>唐朝沿袭</a:t>
            </a:r>
            <a:endParaRPr lang="en-US" altLang="zh-CN" sz="2000" dirty="0">
              <a:latin typeface="+mj-ea"/>
              <a:ea typeface="+mj-ea"/>
            </a:endParaRPr>
          </a:p>
        </p:txBody>
      </p:sp>
    </p:spTree>
    <p:extLst>
      <p:ext uri="{BB962C8B-B14F-4D97-AF65-F5344CB8AC3E}">
        <p14:creationId xmlns:p14="http://schemas.microsoft.com/office/powerpoint/2010/main" val="966484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539552" y="1268760"/>
            <a:ext cx="8012530" cy="4801314"/>
          </a:xfrm>
          <a:prstGeom prst="rect">
            <a:avLst/>
          </a:prstGeom>
          <a:noFill/>
        </p:spPr>
        <p:txBody>
          <a:bodyPr wrap="square" lIns="0" tIns="0" rIns="0" rtlCol="0">
            <a:spAutoFit/>
          </a:bodyPr>
          <a:lstStyle/>
          <a:p>
            <a:pPr marL="342900" indent="-342900" algn="just">
              <a:spcAft>
                <a:spcPts val="1800"/>
              </a:spcAft>
              <a:buFont typeface="Wingdings" charset="2"/>
              <a:buChar char="Ø"/>
            </a:pPr>
            <a:r>
              <a:rPr lang="zh-CN" altLang="en-US" sz="2400" b="1" dirty="0" smtClean="0">
                <a:latin typeface="+mn-ea"/>
              </a:rPr>
              <a:t>（三）赈灾与常平措施</a:t>
            </a:r>
            <a:endParaRPr lang="zh-CN" altLang="en-US" sz="2400" b="1" dirty="0">
              <a:latin typeface="+mn-ea"/>
            </a:endParaRPr>
          </a:p>
          <a:p>
            <a:pPr marL="914400" lvl="1" indent="-457200" algn="just">
              <a:spcAft>
                <a:spcPts val="1800"/>
              </a:spcAft>
              <a:buFont typeface="+mj-ea"/>
              <a:buAutoNum type="circleNumDbPlain"/>
            </a:pPr>
            <a:r>
              <a:rPr lang="zh-CN" altLang="zh-CN" sz="2000" b="1" dirty="0" smtClean="0">
                <a:latin typeface="+mn-ea"/>
              </a:rPr>
              <a:t>不主张</a:t>
            </a:r>
            <a:r>
              <a:rPr lang="zh-CN" altLang="zh-CN" sz="2000" b="1" dirty="0">
                <a:latin typeface="+mn-ea"/>
              </a:rPr>
              <a:t>直接赈济</a:t>
            </a:r>
            <a:r>
              <a:rPr lang="zh-CN" altLang="zh-CN" sz="2000" dirty="0" smtClean="0">
                <a:latin typeface="+mn-ea"/>
              </a:rPr>
              <a:t>，认为</a:t>
            </a:r>
            <a:r>
              <a:rPr lang="en-US" altLang="zh-CN" sz="2000" dirty="0">
                <a:solidFill>
                  <a:srgbClr val="0070C0"/>
                </a:solidFill>
                <a:latin typeface="+mn-ea"/>
              </a:rPr>
              <a:t>“</a:t>
            </a:r>
            <a:r>
              <a:rPr lang="zh-CN" altLang="zh-CN" sz="2000" dirty="0">
                <a:solidFill>
                  <a:srgbClr val="0070C0"/>
                </a:solidFill>
                <a:latin typeface="+mn-ea"/>
              </a:rPr>
              <a:t>善治病者，不使至危惫；善救灾者，勿使至赈给</a:t>
            </a:r>
            <a:r>
              <a:rPr lang="en-US" altLang="zh-CN" sz="2000" dirty="0">
                <a:solidFill>
                  <a:srgbClr val="0070C0"/>
                </a:solidFill>
                <a:latin typeface="+mn-ea"/>
              </a:rPr>
              <a:t>”</a:t>
            </a:r>
            <a:r>
              <a:rPr lang="zh-CN" altLang="zh-CN" sz="2000" dirty="0">
                <a:latin typeface="+mn-ea"/>
              </a:rPr>
              <a:t>。 </a:t>
            </a:r>
            <a:endParaRPr lang="en-US" altLang="zh-CN" sz="2000" b="1" dirty="0" smtClean="0">
              <a:latin typeface="+mn-ea"/>
            </a:endParaRPr>
          </a:p>
          <a:p>
            <a:pPr marL="914400" lvl="1" indent="-457200" algn="just">
              <a:spcAft>
                <a:spcPts val="1800"/>
              </a:spcAft>
              <a:buFont typeface="+mj-ea"/>
              <a:buAutoNum type="circleNumDbPlain"/>
            </a:pPr>
            <a:r>
              <a:rPr lang="zh-CN" altLang="zh-CN" sz="2000" b="1" dirty="0">
                <a:latin typeface="+mn-ea"/>
              </a:rPr>
              <a:t>建立常平</a:t>
            </a:r>
            <a:r>
              <a:rPr lang="zh-CN" altLang="zh-CN" sz="2000" b="1" dirty="0" smtClean="0">
                <a:latin typeface="+mn-ea"/>
              </a:rPr>
              <a:t>仓</a:t>
            </a:r>
            <a:r>
              <a:rPr lang="zh-CN" altLang="en-US" sz="2000" b="1" dirty="0" smtClean="0">
                <a:latin typeface="+mn-ea"/>
              </a:rPr>
              <a:t>备</a:t>
            </a:r>
            <a:r>
              <a:rPr lang="zh-CN" altLang="zh-CN" sz="2000" b="1" dirty="0" smtClean="0">
                <a:latin typeface="+mn-ea"/>
              </a:rPr>
              <a:t>荒</a:t>
            </a:r>
            <a:r>
              <a:rPr lang="zh-CN" altLang="en-US" sz="2000" dirty="0" smtClean="0">
                <a:latin typeface="+mn-ea"/>
              </a:rPr>
              <a:t>，</a:t>
            </a:r>
            <a:r>
              <a:rPr lang="zh-CN" altLang="zh-CN" sz="2000" dirty="0">
                <a:latin typeface="+mn-ea"/>
              </a:rPr>
              <a:t>即官府为百姓建立救灾储备物资，发生灾荒时拿出来</a:t>
            </a:r>
            <a:r>
              <a:rPr lang="zh-CN" altLang="zh-CN" sz="2000" dirty="0" smtClean="0">
                <a:latin typeface="+mn-ea"/>
              </a:rPr>
              <a:t>救济</a:t>
            </a:r>
            <a:r>
              <a:rPr lang="zh-CN" altLang="en-US" sz="2000" dirty="0" smtClean="0">
                <a:latin typeface="+mn-ea"/>
              </a:rPr>
              <a:t>。</a:t>
            </a:r>
            <a:r>
              <a:rPr lang="en-US" altLang="zh-CN" sz="2000" dirty="0">
                <a:solidFill>
                  <a:srgbClr val="0070C0"/>
                </a:solidFill>
                <a:latin typeface="+mn-ea"/>
              </a:rPr>
              <a:t>“</a:t>
            </a:r>
            <a:r>
              <a:rPr lang="zh-CN" altLang="zh-CN" sz="2000" dirty="0">
                <a:solidFill>
                  <a:srgbClr val="0070C0"/>
                </a:solidFill>
                <a:latin typeface="+mn-ea"/>
              </a:rPr>
              <a:t>晏又以常平法，丰则贵取，饥则贱与，率诸州米尝储三百万斛。岂所谓有功于国者邪！</a:t>
            </a:r>
            <a:r>
              <a:rPr lang="en-US" altLang="zh-CN" sz="2000" dirty="0">
                <a:solidFill>
                  <a:srgbClr val="0070C0"/>
                </a:solidFill>
                <a:latin typeface="+mn-ea"/>
              </a:rPr>
              <a:t>”</a:t>
            </a:r>
            <a:r>
              <a:rPr lang="zh-CN" altLang="zh-CN" sz="2000" dirty="0">
                <a:solidFill>
                  <a:srgbClr val="0070C0"/>
                </a:solidFill>
                <a:latin typeface="+mn-ea"/>
              </a:rPr>
              <a:t>（《新唐书》卷一百六十二《刘晏传》）</a:t>
            </a:r>
            <a:r>
              <a:rPr lang="zh-CN" altLang="zh-CN" sz="2000" dirty="0">
                <a:latin typeface="+mn-ea"/>
              </a:rPr>
              <a:t>这是常平法在救荒中的具体应用，突破了以往常平制度主要用来解决边疆粮食问题的局限性。 </a:t>
            </a:r>
            <a:endParaRPr lang="en-US" altLang="zh-CN" sz="2000" dirty="0" smtClean="0">
              <a:latin typeface="+mn-ea"/>
            </a:endParaRPr>
          </a:p>
          <a:p>
            <a:pPr marL="914400" lvl="1" indent="-457200" algn="just">
              <a:spcAft>
                <a:spcPts val="1800"/>
              </a:spcAft>
              <a:buFont typeface="+mj-ea"/>
              <a:buAutoNum type="circleNumDbPlain"/>
            </a:pPr>
            <a:r>
              <a:rPr lang="zh-CN" altLang="zh-CN" sz="2000" b="1" dirty="0" smtClean="0">
                <a:latin typeface="+mn-ea"/>
              </a:rPr>
              <a:t>建立情报网</a:t>
            </a:r>
            <a:r>
              <a:rPr lang="zh-CN" altLang="en-US" sz="2000" b="1" dirty="0" smtClean="0">
                <a:latin typeface="+mn-ea"/>
              </a:rPr>
              <a:t>，</a:t>
            </a:r>
            <a:r>
              <a:rPr lang="zh-CN" altLang="zh-CN" sz="2000" b="1" dirty="0">
                <a:latin typeface="+mn-ea"/>
              </a:rPr>
              <a:t>及时掌握各地的灾情、物价变动</a:t>
            </a:r>
            <a:r>
              <a:rPr lang="zh-CN" altLang="zh-CN" sz="2000" b="1" dirty="0" smtClean="0">
                <a:latin typeface="+mn-ea"/>
              </a:rPr>
              <a:t>情况</a:t>
            </a:r>
            <a:r>
              <a:rPr lang="zh-CN" altLang="en-US" sz="2000" b="1" dirty="0" smtClean="0">
                <a:latin typeface="+mn-ea"/>
              </a:rPr>
              <a:t>。</a:t>
            </a:r>
            <a:r>
              <a:rPr lang="zh-CN" altLang="zh-CN" sz="2000" dirty="0" smtClean="0">
                <a:latin typeface="+mn-ea"/>
              </a:rPr>
              <a:t>在</a:t>
            </a:r>
            <a:r>
              <a:rPr lang="zh-CN" altLang="zh-CN" sz="2000" dirty="0">
                <a:latin typeface="+mn-ea"/>
              </a:rPr>
              <a:t>各道设巡院，用高价招募快足，沿途遍布驿站，及时递送情报。</a:t>
            </a:r>
            <a:r>
              <a:rPr lang="en-US" altLang="zh-CN" sz="2000" dirty="0">
                <a:solidFill>
                  <a:srgbClr val="0070C0"/>
                </a:solidFill>
                <a:latin typeface="+mn-ea"/>
              </a:rPr>
              <a:t>“</a:t>
            </a:r>
            <a:r>
              <a:rPr lang="zh-CN" altLang="zh-CN" sz="2000" dirty="0">
                <a:solidFill>
                  <a:srgbClr val="0070C0"/>
                </a:solidFill>
                <a:latin typeface="+mn-ea"/>
              </a:rPr>
              <a:t>四方物价之上下，虽极远不四五日知，故食货之重轻，尽权在掌握，朝廷获美利而天下无甚贵贱之忧。</a:t>
            </a:r>
            <a:r>
              <a:rPr lang="en-US" altLang="zh-CN" sz="2000" dirty="0">
                <a:solidFill>
                  <a:srgbClr val="0070C0"/>
                </a:solidFill>
                <a:latin typeface="+mn-ea"/>
              </a:rPr>
              <a:t>”</a:t>
            </a:r>
            <a:r>
              <a:rPr lang="zh-CN" altLang="zh-CN" sz="2000" dirty="0">
                <a:solidFill>
                  <a:srgbClr val="0070C0"/>
                </a:solidFill>
                <a:latin typeface="+mn-ea"/>
              </a:rPr>
              <a:t>（《旧唐书》卷一百二十三《刘晏传》</a:t>
            </a:r>
            <a:r>
              <a:rPr lang="zh-CN" altLang="zh-CN" sz="2000" dirty="0" smtClean="0">
                <a:solidFill>
                  <a:srgbClr val="0070C0"/>
                </a:solidFill>
                <a:latin typeface="+mn-ea"/>
              </a:rPr>
              <a:t>）</a:t>
            </a:r>
            <a:endParaRPr lang="zh-CN" altLang="zh-CN" sz="2000" dirty="0">
              <a:solidFill>
                <a:srgbClr val="0070C0"/>
              </a:solidFill>
              <a:latin typeface="+mn-ea"/>
            </a:endParaRPr>
          </a:p>
        </p:txBody>
      </p:sp>
      <p:sp>
        <p:nvSpPr>
          <p:cNvPr id="13" name="TextBox 1"/>
          <p:cNvSpPr txBox="1"/>
          <p:nvPr/>
        </p:nvSpPr>
        <p:spPr>
          <a:xfrm>
            <a:off x="2555776" y="260648"/>
            <a:ext cx="4514056" cy="538609"/>
          </a:xfrm>
          <a:prstGeom prst="rect">
            <a:avLst/>
          </a:prstGeom>
          <a:noFill/>
        </p:spPr>
        <p:txBody>
          <a:bodyPr wrap="none" lIns="0" tIns="0" rIns="0" rtlCol="0">
            <a:spAutoFit/>
          </a:bodyPr>
          <a:lstStyle/>
          <a:p>
            <a:r>
              <a:rPr lang="zh-CN" altLang="en-US" sz="3200" dirty="0" smtClean="0">
                <a:solidFill>
                  <a:srgbClr val="000000"/>
                </a:solidFill>
                <a:latin typeface="+mj-ea"/>
                <a:ea typeface="+mj-ea"/>
              </a:rPr>
              <a:t>刘晏</a:t>
            </a:r>
            <a:r>
              <a:rPr lang="zh-CN" altLang="en-US" sz="3200" smtClean="0">
                <a:solidFill>
                  <a:srgbClr val="000000"/>
                </a:solidFill>
                <a:latin typeface="+mj-ea"/>
                <a:ea typeface="+mj-ea"/>
              </a:rPr>
              <a:t>理财与财政改革举措</a:t>
            </a:r>
            <a:endParaRPr lang="zh-CN" altLang="en-US" sz="3200" dirty="0">
              <a:solidFill>
                <a:srgbClr val="000000"/>
              </a:solidFill>
              <a:latin typeface="+mj-ea"/>
              <a:ea typeface="+mj-ea"/>
            </a:endParaRPr>
          </a:p>
        </p:txBody>
      </p:sp>
    </p:spTree>
    <p:extLst>
      <p:ext uri="{BB962C8B-B14F-4D97-AF65-F5344CB8AC3E}">
        <p14:creationId xmlns:p14="http://schemas.microsoft.com/office/powerpoint/2010/main" val="7322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
          <p:cNvSpPr txBox="1"/>
          <p:nvPr/>
        </p:nvSpPr>
        <p:spPr>
          <a:xfrm>
            <a:off x="1838015" y="260648"/>
            <a:ext cx="5539978" cy="600164"/>
          </a:xfrm>
          <a:prstGeom prst="rect">
            <a:avLst/>
          </a:prstGeom>
          <a:noFill/>
        </p:spPr>
        <p:txBody>
          <a:bodyPr wrap="none" lIns="0" tIns="0" rIns="0" rtlCol="0">
            <a:spAutoFit/>
          </a:bodyPr>
          <a:lstStyle/>
          <a:p>
            <a:r>
              <a:rPr lang="zh-CN" altLang="en-US" sz="3600" dirty="0">
                <a:solidFill>
                  <a:srgbClr val="000000"/>
                </a:solidFill>
                <a:latin typeface="+mj-ea"/>
                <a:ea typeface="+mj-ea"/>
              </a:rPr>
              <a:t>四、唐代的商业思想与</a:t>
            </a:r>
            <a:r>
              <a:rPr lang="zh-CN" altLang="en-US" sz="3600" dirty="0" smtClean="0">
                <a:solidFill>
                  <a:srgbClr val="000000"/>
                </a:solidFill>
                <a:latin typeface="+mj-ea"/>
                <a:ea typeface="+mj-ea"/>
              </a:rPr>
              <a:t>案例</a:t>
            </a:r>
            <a:endParaRPr lang="zh-CN" altLang="en-US" sz="3600" dirty="0">
              <a:solidFill>
                <a:srgbClr val="000000"/>
              </a:solidFill>
              <a:latin typeface="+mj-ea"/>
              <a:ea typeface="+mj-ea"/>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2769" y="1196752"/>
            <a:ext cx="6090470" cy="485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879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899592" y="1484784"/>
            <a:ext cx="7848872" cy="3370153"/>
          </a:xfrm>
          <a:prstGeom prst="rect">
            <a:avLst/>
          </a:prstGeom>
          <a:noFill/>
        </p:spPr>
        <p:txBody>
          <a:bodyPr wrap="square" lIns="0" tIns="0" rIns="0" rtlCol="0">
            <a:spAutoFit/>
          </a:bodyPr>
          <a:lstStyle/>
          <a:p>
            <a:pPr marL="342900" indent="-342900">
              <a:buFont typeface="Wingdings" charset="2"/>
              <a:buChar char="Ø"/>
            </a:pPr>
            <a:endParaRPr lang="zh-CN" altLang="en-US" sz="2400" dirty="0">
              <a:latin typeface="+mn-ea"/>
            </a:endParaRPr>
          </a:p>
          <a:p>
            <a:pPr marL="342900" indent="-342900">
              <a:buFont typeface="Wingdings" charset="2"/>
              <a:buChar char="Ø"/>
            </a:pPr>
            <a:r>
              <a:rPr lang="zh-CN" altLang="en-US" sz="2400" dirty="0">
                <a:latin typeface="+mn-ea"/>
              </a:rPr>
              <a:t>西京有东西两市，都内南北十四街，东西十一街，街分一百八坊，坊之广长皆三百余步；皇城之南大街曰朱雀之街，东五十四坊，万年县领之；西五十四坊，长安县领之</a:t>
            </a:r>
            <a:r>
              <a:rPr lang="zh-CN" altLang="en-US" sz="2400" dirty="0" smtClean="0">
                <a:latin typeface="+mn-ea"/>
              </a:rPr>
              <a:t>。</a:t>
            </a:r>
            <a:endParaRPr lang="en-US" altLang="zh-CN" sz="2400" dirty="0" smtClean="0">
              <a:latin typeface="+mn-ea"/>
            </a:endParaRPr>
          </a:p>
          <a:p>
            <a:pPr marL="342900" indent="-342900">
              <a:buFont typeface="Wingdings" charset="2"/>
              <a:buChar char="Ø"/>
            </a:pPr>
            <a:endParaRPr lang="en-US" altLang="zh-CN" sz="2400" dirty="0" smtClean="0">
              <a:latin typeface="+mn-ea"/>
            </a:endParaRPr>
          </a:p>
          <a:p>
            <a:pPr marL="342900" indent="-342900">
              <a:buFont typeface="Wingdings" charset="2"/>
              <a:buChar char="Ø"/>
            </a:pPr>
            <a:r>
              <a:rPr lang="zh-CN" altLang="en-US" sz="2400" dirty="0" smtClean="0">
                <a:latin typeface="+mn-ea"/>
              </a:rPr>
              <a:t>唐</a:t>
            </a:r>
            <a:r>
              <a:rPr lang="zh-CN" altLang="en-US" sz="2400" dirty="0">
                <a:latin typeface="+mn-ea"/>
              </a:rPr>
              <a:t>制</a:t>
            </a:r>
            <a:r>
              <a:rPr lang="en-US" altLang="zh-CN" sz="2400" dirty="0">
                <a:latin typeface="+mn-ea"/>
              </a:rPr>
              <a:t>——</a:t>
            </a:r>
            <a:r>
              <a:rPr lang="zh-CN" altLang="en-US" sz="2400" dirty="0">
                <a:latin typeface="+mn-ea"/>
              </a:rPr>
              <a:t>五品以上不得入市；非州县之所，不得置市</a:t>
            </a:r>
            <a:r>
              <a:rPr lang="zh-CN" altLang="en-US" sz="2400" dirty="0" smtClean="0">
                <a:latin typeface="+mn-ea"/>
              </a:rPr>
              <a:t>。</a:t>
            </a:r>
            <a:endParaRPr lang="en-US" altLang="zh-CN" sz="2400" dirty="0" smtClean="0">
              <a:latin typeface="+mn-ea"/>
            </a:endParaRPr>
          </a:p>
          <a:p>
            <a:pPr marL="342900" indent="-342900">
              <a:buFont typeface="Wingdings" charset="2"/>
              <a:buChar char="Ø"/>
            </a:pPr>
            <a:endParaRPr lang="en-US" altLang="zh-CN" sz="2400" dirty="0" smtClean="0">
              <a:latin typeface="+mn-ea"/>
            </a:endParaRPr>
          </a:p>
          <a:p>
            <a:pPr marL="342900" indent="-342900">
              <a:buFont typeface="Wingdings" charset="2"/>
              <a:buChar char="Ø"/>
            </a:pPr>
            <a:r>
              <a:rPr lang="zh-CN" altLang="en-US" sz="2400" dirty="0" smtClean="0">
                <a:latin typeface="+mn-ea"/>
              </a:rPr>
              <a:t>关于</a:t>
            </a:r>
            <a:r>
              <a:rPr lang="zh-CN" altLang="en-US" sz="2400" dirty="0">
                <a:latin typeface="+mn-ea"/>
              </a:rPr>
              <a:t>商事之法律：校对器皿、平准</a:t>
            </a:r>
            <a:r>
              <a:rPr lang="zh-CN" altLang="en-US" sz="2400" dirty="0" smtClean="0">
                <a:latin typeface="+mn-ea"/>
              </a:rPr>
              <a:t>物价</a:t>
            </a:r>
            <a:endParaRPr lang="en-US" altLang="zh-CN" sz="2400" dirty="0">
              <a:latin typeface="+mn-ea"/>
            </a:endParaRPr>
          </a:p>
        </p:txBody>
      </p:sp>
      <p:sp>
        <p:nvSpPr>
          <p:cNvPr id="13" name="TextBox 1"/>
          <p:cNvSpPr txBox="1"/>
          <p:nvPr/>
        </p:nvSpPr>
        <p:spPr>
          <a:xfrm>
            <a:off x="1838015" y="260648"/>
            <a:ext cx="5539978" cy="600164"/>
          </a:xfrm>
          <a:prstGeom prst="rect">
            <a:avLst/>
          </a:prstGeom>
          <a:noFill/>
        </p:spPr>
        <p:txBody>
          <a:bodyPr wrap="none" lIns="0" tIns="0" rIns="0" rtlCol="0">
            <a:spAutoFit/>
          </a:bodyPr>
          <a:lstStyle/>
          <a:p>
            <a:r>
              <a:rPr lang="zh-CN" altLang="en-US" sz="3600" dirty="0">
                <a:solidFill>
                  <a:srgbClr val="000000"/>
                </a:solidFill>
                <a:latin typeface="+mj-ea"/>
                <a:ea typeface="+mj-ea"/>
              </a:rPr>
              <a:t>四、唐代</a:t>
            </a:r>
            <a:r>
              <a:rPr lang="zh-CN" altLang="en-US" sz="3600" dirty="0" smtClean="0">
                <a:solidFill>
                  <a:srgbClr val="000000"/>
                </a:solidFill>
                <a:latin typeface="+mj-ea"/>
                <a:ea typeface="+mj-ea"/>
              </a:rPr>
              <a:t>的重商与崇富思想</a:t>
            </a:r>
            <a:endParaRPr lang="zh-CN" altLang="en-US" sz="3600" dirty="0">
              <a:solidFill>
                <a:srgbClr val="000000"/>
              </a:solidFill>
              <a:latin typeface="+mj-ea"/>
              <a:ea typeface="+mj-ea"/>
            </a:endParaRPr>
          </a:p>
        </p:txBody>
      </p:sp>
    </p:spTree>
    <p:extLst>
      <p:ext uri="{BB962C8B-B14F-4D97-AF65-F5344CB8AC3E}">
        <p14:creationId xmlns:p14="http://schemas.microsoft.com/office/powerpoint/2010/main" val="960852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187624" y="1571847"/>
            <a:ext cx="7272808" cy="4816703"/>
          </a:xfrm>
          <a:prstGeom prst="rect">
            <a:avLst/>
          </a:prstGeom>
          <a:noFill/>
        </p:spPr>
        <p:txBody>
          <a:bodyPr wrap="square" lIns="0" tIns="0" rIns="0" rtlCol="0">
            <a:spAutoFit/>
          </a:bodyPr>
          <a:lstStyle/>
          <a:p>
            <a:pPr marL="342900" indent="-342900" algn="just">
              <a:spcAft>
                <a:spcPts val="1800"/>
              </a:spcAft>
              <a:buFont typeface="Wingdings" charset="2"/>
              <a:buChar char="Ø"/>
            </a:pPr>
            <a:r>
              <a:rPr lang="zh-CN" altLang="zh-CN" sz="2400" dirty="0">
                <a:latin typeface="+mn-ea"/>
              </a:rPr>
              <a:t>唐以来的商业，无论在规模还是从业人数等各方面，都已经发生了很大的变化，</a:t>
            </a:r>
            <a:r>
              <a:rPr lang="zh-CN" altLang="zh-CN" sz="2400" dirty="0" smtClean="0">
                <a:latin typeface="+mn-ea"/>
              </a:rPr>
              <a:t>而且</a:t>
            </a:r>
            <a:r>
              <a:rPr lang="zh-CN" altLang="en-US" sz="2400" dirty="0" smtClean="0">
                <a:latin typeface="+mn-ea"/>
              </a:rPr>
              <a:t>出现</a:t>
            </a:r>
            <a:r>
              <a:rPr lang="zh-CN" altLang="zh-CN" sz="2400" dirty="0" smtClean="0">
                <a:latin typeface="+mn-ea"/>
              </a:rPr>
              <a:t>行会</a:t>
            </a:r>
            <a:r>
              <a:rPr lang="zh-CN" altLang="zh-CN" sz="2400" dirty="0">
                <a:latin typeface="+mn-ea"/>
              </a:rPr>
              <a:t>组织</a:t>
            </a:r>
            <a:r>
              <a:rPr lang="zh-CN" altLang="zh-CN" sz="2400" dirty="0" smtClean="0">
                <a:latin typeface="+mn-ea"/>
              </a:rPr>
              <a:t>。</a:t>
            </a:r>
            <a:endParaRPr lang="en-US" altLang="zh-CN" sz="2400" dirty="0" smtClean="0">
              <a:latin typeface="+mn-ea"/>
            </a:endParaRPr>
          </a:p>
          <a:p>
            <a:pPr marL="800100" lvl="1" indent="-342900" algn="just">
              <a:spcAft>
                <a:spcPts val="1800"/>
              </a:spcAft>
              <a:buFont typeface="Arial" charset="0"/>
              <a:buChar char="•"/>
            </a:pPr>
            <a:r>
              <a:rPr lang="zh-CN" altLang="en-US" sz="2400" dirty="0" smtClean="0">
                <a:solidFill>
                  <a:srgbClr val="0070C0"/>
                </a:solidFill>
                <a:latin typeface="+mn-ea"/>
              </a:rPr>
              <a:t>客行</a:t>
            </a:r>
            <a:r>
              <a:rPr lang="zh-CN" altLang="en-US" sz="2400" dirty="0">
                <a:solidFill>
                  <a:srgbClr val="0070C0"/>
                </a:solidFill>
                <a:latin typeface="+mn-ea"/>
              </a:rPr>
              <a:t>野田间，比屋皆闭户。借问屋中人，尽去做商贾。</a:t>
            </a:r>
            <a:r>
              <a:rPr lang="en-US" altLang="zh-CN" sz="2400" dirty="0">
                <a:solidFill>
                  <a:srgbClr val="0070C0"/>
                </a:solidFill>
                <a:latin typeface="+mn-ea"/>
              </a:rPr>
              <a:t>——</a:t>
            </a:r>
            <a:r>
              <a:rPr lang="zh-CN" altLang="en-US" sz="2400" dirty="0">
                <a:solidFill>
                  <a:srgbClr val="0070C0"/>
                </a:solidFill>
                <a:latin typeface="+mn-ea"/>
              </a:rPr>
              <a:t>唐</a:t>
            </a:r>
            <a:r>
              <a:rPr lang="en-US" altLang="zh-CN" sz="2400" dirty="0">
                <a:solidFill>
                  <a:srgbClr val="0070C0"/>
                </a:solidFill>
                <a:latin typeface="+mn-ea"/>
              </a:rPr>
              <a:t>·</a:t>
            </a:r>
            <a:r>
              <a:rPr lang="zh-CN" altLang="en-US" sz="2400" dirty="0">
                <a:solidFill>
                  <a:srgbClr val="0070C0"/>
                </a:solidFill>
                <a:latin typeface="+mn-ea"/>
              </a:rPr>
              <a:t>姚合</a:t>
            </a:r>
            <a:r>
              <a:rPr lang="en-US" altLang="zh-CN" sz="2400" dirty="0">
                <a:solidFill>
                  <a:srgbClr val="0070C0"/>
                </a:solidFill>
                <a:latin typeface="+mn-ea"/>
              </a:rPr>
              <a:t>《</a:t>
            </a:r>
            <a:r>
              <a:rPr lang="zh-CN" altLang="en-US" sz="2400" dirty="0">
                <a:solidFill>
                  <a:srgbClr val="0070C0"/>
                </a:solidFill>
                <a:latin typeface="+mn-ea"/>
              </a:rPr>
              <a:t>庄居野行</a:t>
            </a:r>
            <a:r>
              <a:rPr lang="en-US" altLang="zh-CN" sz="2400" dirty="0" smtClean="0">
                <a:solidFill>
                  <a:srgbClr val="0070C0"/>
                </a:solidFill>
                <a:latin typeface="+mn-ea"/>
              </a:rPr>
              <a:t>》</a:t>
            </a:r>
            <a:endParaRPr lang="en-US" altLang="zh-CN" sz="2400" dirty="0" smtClean="0">
              <a:latin typeface="+mn-ea"/>
            </a:endParaRPr>
          </a:p>
          <a:p>
            <a:pPr marL="342900" indent="-342900" algn="just">
              <a:spcAft>
                <a:spcPts val="1800"/>
              </a:spcAft>
              <a:buFont typeface="Wingdings" charset="2"/>
              <a:buChar char="Ø"/>
            </a:pPr>
            <a:r>
              <a:rPr lang="zh-CN" altLang="zh-CN" sz="2400" dirty="0" smtClean="0">
                <a:latin typeface="+mn-ea"/>
              </a:rPr>
              <a:t>人们</a:t>
            </a:r>
            <a:r>
              <a:rPr lang="zh-CN" altLang="zh-CN" sz="2400" dirty="0">
                <a:latin typeface="+mn-ea"/>
              </a:rPr>
              <a:t>对商业和商人的看法也更多地摆脱了重本轻末思想的影响，为富人、富商辩护的</a:t>
            </a:r>
            <a:r>
              <a:rPr lang="zh-CN" altLang="zh-CN" sz="2400" dirty="0" smtClean="0">
                <a:latin typeface="+mn-ea"/>
              </a:rPr>
              <a:t>思想一度</a:t>
            </a:r>
            <a:r>
              <a:rPr lang="zh-CN" altLang="zh-CN" sz="2400" dirty="0">
                <a:latin typeface="+mn-ea"/>
              </a:rPr>
              <a:t>盛行。 </a:t>
            </a:r>
            <a:endParaRPr lang="en-US" altLang="zh-CN" sz="2400" dirty="0" smtClean="0">
              <a:latin typeface="+mn-ea"/>
            </a:endParaRPr>
          </a:p>
          <a:p>
            <a:pPr marL="800100" lvl="1" indent="-342900" algn="just">
              <a:spcAft>
                <a:spcPts val="600"/>
              </a:spcAft>
              <a:buFont typeface="Arial" charset="0"/>
              <a:buChar char="•"/>
            </a:pPr>
            <a:r>
              <a:rPr lang="zh-CN" altLang="en-US" sz="2400" dirty="0">
                <a:solidFill>
                  <a:srgbClr val="0070C0"/>
                </a:solidFill>
                <a:latin typeface="+mn-ea"/>
              </a:rPr>
              <a:t>刘晏改革措施中所体现的“重商”思想</a:t>
            </a:r>
          </a:p>
          <a:p>
            <a:pPr marL="800100" lvl="1" indent="-342900" algn="just">
              <a:spcAft>
                <a:spcPts val="600"/>
              </a:spcAft>
              <a:buFont typeface="Arial" charset="0"/>
              <a:buChar char="•"/>
            </a:pPr>
            <a:r>
              <a:rPr lang="zh-CN" altLang="en-US" sz="2400" dirty="0" smtClean="0">
                <a:solidFill>
                  <a:srgbClr val="0070C0"/>
                </a:solidFill>
                <a:latin typeface="+mn-ea"/>
              </a:rPr>
              <a:t>韩愈农工商并重思想，及其为富商的辩护</a:t>
            </a:r>
            <a:endParaRPr lang="en-US" altLang="zh-CN" sz="2400" dirty="0" smtClean="0">
              <a:solidFill>
                <a:srgbClr val="0070C0"/>
              </a:solidFill>
              <a:latin typeface="+mn-ea"/>
            </a:endParaRPr>
          </a:p>
          <a:p>
            <a:pPr marL="342900" indent="-342900" algn="just">
              <a:spcAft>
                <a:spcPts val="1800"/>
              </a:spcAft>
              <a:buFont typeface="Wingdings" charset="2"/>
              <a:buChar char="Ø"/>
            </a:pPr>
            <a:endParaRPr lang="zh-CN" altLang="en-US" sz="2400" dirty="0">
              <a:latin typeface="+mn-ea"/>
            </a:endParaRPr>
          </a:p>
          <a:p>
            <a:pPr algn="just"/>
            <a:endParaRPr lang="en-US" altLang="zh-CN" sz="2400" dirty="0" smtClean="0">
              <a:latin typeface="微软雅黑" pitchFamily="34" charset="-122"/>
              <a:ea typeface="微软雅黑" pitchFamily="34" charset="-122"/>
            </a:endParaRPr>
          </a:p>
        </p:txBody>
      </p:sp>
      <p:sp>
        <p:nvSpPr>
          <p:cNvPr id="13" name="TextBox 1"/>
          <p:cNvSpPr txBox="1"/>
          <p:nvPr/>
        </p:nvSpPr>
        <p:spPr>
          <a:xfrm>
            <a:off x="2761344" y="260648"/>
            <a:ext cx="3693319" cy="538609"/>
          </a:xfrm>
          <a:prstGeom prst="rect">
            <a:avLst/>
          </a:prstGeom>
          <a:noFill/>
        </p:spPr>
        <p:txBody>
          <a:bodyPr wrap="none" lIns="0" tIns="0" rIns="0" rtlCol="0">
            <a:spAutoFit/>
          </a:bodyPr>
          <a:lstStyle/>
          <a:p>
            <a:r>
              <a:rPr lang="zh-CN" altLang="en-US" sz="3200" b="1" dirty="0">
                <a:solidFill>
                  <a:srgbClr val="000000"/>
                </a:solidFill>
                <a:latin typeface="+mj-ea"/>
                <a:ea typeface="+mj-ea"/>
              </a:rPr>
              <a:t>重本抑末思潮的变动</a:t>
            </a:r>
          </a:p>
        </p:txBody>
      </p:sp>
    </p:spTree>
    <p:extLst>
      <p:ext uri="{BB962C8B-B14F-4D97-AF65-F5344CB8AC3E}">
        <p14:creationId xmlns:p14="http://schemas.microsoft.com/office/powerpoint/2010/main" val="929554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683568" y="1412776"/>
            <a:ext cx="7848872" cy="784830"/>
          </a:xfrm>
          <a:prstGeom prst="rect">
            <a:avLst/>
          </a:prstGeom>
          <a:noFill/>
        </p:spPr>
        <p:txBody>
          <a:bodyPr wrap="square" lIns="0" tIns="0" rIns="0" rtlCol="0">
            <a:spAutoFit/>
          </a:bodyPr>
          <a:lstStyle/>
          <a:p>
            <a:pPr marL="342900" indent="-342900" algn="just">
              <a:buFont typeface="Wingdings" charset="2"/>
              <a:buChar char="Ø"/>
            </a:pPr>
            <a:endParaRPr lang="zh-CN" altLang="en-US" sz="2400" dirty="0">
              <a:latin typeface="+mn-ea"/>
            </a:endParaRPr>
          </a:p>
          <a:p>
            <a:pPr marL="342900" indent="-342900" algn="just">
              <a:buFont typeface="Wingdings" charset="2"/>
              <a:buChar char="Ø"/>
            </a:pPr>
            <a:endParaRPr lang="zh-CN" altLang="en-US" sz="2400" dirty="0">
              <a:latin typeface="+mn-ea"/>
            </a:endParaRPr>
          </a:p>
        </p:txBody>
      </p:sp>
      <p:sp>
        <p:nvSpPr>
          <p:cNvPr id="13" name="TextBox 1"/>
          <p:cNvSpPr txBox="1"/>
          <p:nvPr/>
        </p:nvSpPr>
        <p:spPr>
          <a:xfrm>
            <a:off x="1335893" y="260648"/>
            <a:ext cx="6976269" cy="538609"/>
          </a:xfrm>
          <a:prstGeom prst="rect">
            <a:avLst/>
          </a:prstGeom>
          <a:noFill/>
        </p:spPr>
        <p:txBody>
          <a:bodyPr wrap="none" lIns="0" tIns="0" rIns="0" rtlCol="0">
            <a:spAutoFit/>
          </a:bodyPr>
          <a:lstStyle/>
          <a:p>
            <a:r>
              <a:rPr lang="zh-CN" altLang="en-US" sz="3200" dirty="0" smtClean="0">
                <a:solidFill>
                  <a:srgbClr val="000000"/>
                </a:solidFill>
                <a:latin typeface="+mj-ea"/>
                <a:ea typeface="+mj-ea"/>
              </a:rPr>
              <a:t>刘晏改革措施中所体现的“重商”思想</a:t>
            </a:r>
            <a:endParaRPr lang="zh-CN" altLang="en-US" sz="3200" dirty="0">
              <a:solidFill>
                <a:srgbClr val="000000"/>
              </a:solidFill>
              <a:latin typeface="+mj-ea"/>
              <a:ea typeface="+mj-ea"/>
            </a:endParaRPr>
          </a:p>
        </p:txBody>
      </p:sp>
      <p:sp>
        <p:nvSpPr>
          <p:cNvPr id="2" name="文本框 1"/>
          <p:cNvSpPr txBox="1"/>
          <p:nvPr/>
        </p:nvSpPr>
        <p:spPr>
          <a:xfrm>
            <a:off x="827584" y="1381763"/>
            <a:ext cx="7992888" cy="4247317"/>
          </a:xfrm>
          <a:prstGeom prst="rect">
            <a:avLst/>
          </a:prstGeom>
          <a:noFill/>
        </p:spPr>
        <p:txBody>
          <a:bodyPr wrap="square" rtlCol="0">
            <a:spAutoFit/>
          </a:bodyPr>
          <a:lstStyle/>
          <a:p>
            <a:pPr marL="342900" indent="-342900" algn="just">
              <a:spcAft>
                <a:spcPts val="1800"/>
              </a:spcAft>
              <a:buFont typeface="Wingdings" charset="2"/>
              <a:buChar char="Ø"/>
            </a:pPr>
            <a:r>
              <a:rPr kumimoji="1" lang="en-US" altLang="zh-CN" sz="2000" b="1" dirty="0" smtClean="0">
                <a:solidFill>
                  <a:srgbClr val="C00000"/>
                </a:solidFill>
                <a:latin typeface="+mn-ea"/>
              </a:rPr>
              <a:t>1</a:t>
            </a:r>
            <a:r>
              <a:rPr kumimoji="1" lang="zh-CN" altLang="en-US" sz="2000" b="1" dirty="0" smtClean="0">
                <a:solidFill>
                  <a:srgbClr val="C00000"/>
                </a:solidFill>
                <a:latin typeface="+mn-ea"/>
              </a:rPr>
              <a:t>、“重商”思想。</a:t>
            </a:r>
            <a:r>
              <a:rPr lang="zh-CN" altLang="zh-CN" sz="2000" dirty="0" smtClean="0">
                <a:latin typeface="+mn-ea"/>
              </a:rPr>
              <a:t>刘晏</a:t>
            </a:r>
            <a:r>
              <a:rPr lang="zh-CN" altLang="zh-CN" sz="2000" dirty="0">
                <a:latin typeface="+mn-ea"/>
              </a:rPr>
              <a:t>积极鼓励</a:t>
            </a:r>
            <a:r>
              <a:rPr lang="zh-CN" altLang="zh-CN" sz="2000" dirty="0" smtClean="0">
                <a:latin typeface="+mn-ea"/>
              </a:rPr>
              <a:t>商业，是</a:t>
            </a:r>
            <a:r>
              <a:rPr lang="zh-CN" altLang="en-US" sz="2000" dirty="0" smtClean="0">
                <a:latin typeface="+mn-ea"/>
              </a:rPr>
              <a:t>其</a:t>
            </a:r>
            <a:r>
              <a:rPr lang="zh-CN" altLang="zh-CN" sz="2000" dirty="0" smtClean="0">
                <a:latin typeface="+mn-ea"/>
              </a:rPr>
              <a:t>重视</a:t>
            </a:r>
            <a:r>
              <a:rPr lang="zh-CN" altLang="zh-CN" sz="2000" dirty="0">
                <a:latin typeface="+mn-ea"/>
              </a:rPr>
              <a:t>商业的具体表现。</a:t>
            </a:r>
            <a:r>
              <a:rPr lang="zh-CN" altLang="zh-CN" sz="2000" dirty="0" smtClean="0">
                <a:latin typeface="+mn-ea"/>
              </a:rPr>
              <a:t>如</a:t>
            </a:r>
            <a:r>
              <a:rPr lang="zh-CN" altLang="en-US" sz="2000" dirty="0" smtClean="0">
                <a:latin typeface="+mn-ea"/>
              </a:rPr>
              <a:t>：</a:t>
            </a:r>
            <a:r>
              <a:rPr lang="zh-CN" altLang="zh-CN" sz="2000" dirty="0" smtClean="0">
                <a:latin typeface="+mn-ea"/>
              </a:rPr>
              <a:t>减低</a:t>
            </a:r>
            <a:r>
              <a:rPr lang="zh-CN" altLang="zh-CN" sz="2000" dirty="0">
                <a:latin typeface="+mn-ea"/>
              </a:rPr>
              <a:t>邸店行铺的户税负担，在盐制上</a:t>
            </a:r>
            <a:r>
              <a:rPr lang="en-US" altLang="zh-CN" sz="2000" dirty="0">
                <a:latin typeface="+mn-ea"/>
              </a:rPr>
              <a:t>“</a:t>
            </a:r>
            <a:r>
              <a:rPr lang="zh-CN" altLang="zh-CN" sz="2000" dirty="0">
                <a:latin typeface="+mn-ea"/>
              </a:rPr>
              <a:t>广牢盆以来商贾</a:t>
            </a:r>
            <a:r>
              <a:rPr lang="en-US" altLang="zh-CN" sz="2000" dirty="0">
                <a:latin typeface="+mn-ea"/>
              </a:rPr>
              <a:t>”</a:t>
            </a:r>
            <a:r>
              <a:rPr lang="zh-CN" altLang="zh-CN" sz="2000" dirty="0">
                <a:latin typeface="+mn-ea"/>
              </a:rPr>
              <a:t>，开放食盐，让人民经销食盐和撤销食盐的通行税，以及提高绢价以鼓励商人</a:t>
            </a:r>
            <a:r>
              <a:rPr lang="zh-CN" altLang="zh-CN" sz="2000" dirty="0" smtClean="0">
                <a:latin typeface="+mn-ea"/>
              </a:rPr>
              <a:t>等</a:t>
            </a:r>
            <a:r>
              <a:rPr lang="zh-CN" altLang="en-US" sz="2000" dirty="0" smtClean="0">
                <a:latin typeface="+mn-ea"/>
              </a:rPr>
              <a:t>。</a:t>
            </a:r>
            <a:endParaRPr lang="en-US" altLang="zh-CN" sz="2000" dirty="0" smtClean="0">
              <a:latin typeface="+mn-ea"/>
            </a:endParaRPr>
          </a:p>
          <a:p>
            <a:pPr marL="342900" indent="-342900" algn="just">
              <a:spcAft>
                <a:spcPts val="1800"/>
              </a:spcAft>
              <a:buFont typeface="Wingdings" charset="2"/>
              <a:buChar char="Ø"/>
            </a:pPr>
            <a:r>
              <a:rPr kumimoji="1" lang="en-US" altLang="zh-CN" sz="2000" b="1" dirty="0" smtClean="0">
                <a:solidFill>
                  <a:srgbClr val="C00000"/>
                </a:solidFill>
                <a:latin typeface="+mn-ea"/>
              </a:rPr>
              <a:t>2</a:t>
            </a:r>
            <a:r>
              <a:rPr kumimoji="1" lang="zh-CN" altLang="en-US" sz="2000" b="1" dirty="0" smtClean="0">
                <a:solidFill>
                  <a:srgbClr val="C00000"/>
                </a:solidFill>
                <a:latin typeface="+mn-ea"/>
              </a:rPr>
              <a:t>、</a:t>
            </a:r>
            <a:r>
              <a:rPr lang="zh-CN" altLang="zh-CN" sz="2000" b="1" dirty="0">
                <a:solidFill>
                  <a:srgbClr val="C00000"/>
                </a:solidFill>
                <a:latin typeface="+mn-ea"/>
              </a:rPr>
              <a:t>重视商情动态。</a:t>
            </a:r>
            <a:r>
              <a:rPr lang="zh-CN" altLang="zh-CN" sz="2000" dirty="0">
                <a:latin typeface="+mn-ea"/>
              </a:rPr>
              <a:t>为了能充分掌握各地商情动态</a:t>
            </a:r>
            <a:r>
              <a:rPr lang="zh-CN" altLang="zh-CN" sz="2000" dirty="0" smtClean="0">
                <a:latin typeface="+mn-ea"/>
              </a:rPr>
              <a:t>，在</a:t>
            </a:r>
            <a:r>
              <a:rPr lang="zh-CN" altLang="zh-CN" sz="2000" dirty="0">
                <a:latin typeface="+mn-ea"/>
              </a:rPr>
              <a:t>各道巡院设置商业情报网，不惜重价</a:t>
            </a:r>
            <a:r>
              <a:rPr lang="en-US" altLang="zh-CN" sz="2000" dirty="0">
                <a:latin typeface="+mn-ea"/>
              </a:rPr>
              <a:t>“</a:t>
            </a:r>
            <a:r>
              <a:rPr lang="zh-CN" altLang="zh-CN" sz="2000" dirty="0">
                <a:latin typeface="+mn-ea"/>
              </a:rPr>
              <a:t>募驶足，置驿相望，四方货殖低昂及它利害，虽甚远不数日而知</a:t>
            </a:r>
            <a:r>
              <a:rPr lang="en-US" altLang="zh-CN" sz="2000" dirty="0">
                <a:latin typeface="+mn-ea"/>
              </a:rPr>
              <a:t>”</a:t>
            </a:r>
            <a:r>
              <a:rPr lang="zh-CN" altLang="zh-CN" sz="2000" dirty="0" smtClean="0">
                <a:latin typeface="+mn-ea"/>
              </a:rPr>
              <a:t>。</a:t>
            </a:r>
            <a:endParaRPr lang="en-US" altLang="zh-CN" sz="2000" dirty="0" smtClean="0">
              <a:latin typeface="+mn-ea"/>
            </a:endParaRPr>
          </a:p>
          <a:p>
            <a:pPr marL="342900" indent="-342900" algn="just">
              <a:spcAft>
                <a:spcPts val="1800"/>
              </a:spcAft>
              <a:buFont typeface="Wingdings" charset="2"/>
              <a:buChar char="Ø"/>
            </a:pPr>
            <a:r>
              <a:rPr kumimoji="1" lang="en-US" altLang="zh-CN" sz="2000" b="1" dirty="0" smtClean="0">
                <a:solidFill>
                  <a:srgbClr val="C00000"/>
                </a:solidFill>
                <a:latin typeface="+mn-ea"/>
              </a:rPr>
              <a:t>3</a:t>
            </a:r>
            <a:r>
              <a:rPr kumimoji="1" lang="zh-CN" altLang="en-US" sz="2000" b="1" dirty="0" smtClean="0">
                <a:solidFill>
                  <a:srgbClr val="C00000"/>
                </a:solidFill>
                <a:latin typeface="+mn-ea"/>
              </a:rPr>
              <a:t>、</a:t>
            </a:r>
            <a:r>
              <a:rPr lang="zh-CN" altLang="zh-CN" sz="2000" b="1" dirty="0">
                <a:solidFill>
                  <a:srgbClr val="C00000"/>
                </a:solidFill>
                <a:latin typeface="+mn-ea"/>
              </a:rPr>
              <a:t>提倡运用商业经营手段来扩大财政来源。</a:t>
            </a:r>
            <a:r>
              <a:rPr lang="zh-CN" altLang="zh-CN" sz="2000" dirty="0" smtClean="0">
                <a:latin typeface="+mn-ea"/>
              </a:rPr>
              <a:t>刘晏尽量</a:t>
            </a:r>
            <a:r>
              <a:rPr lang="zh-CN" altLang="zh-CN" sz="2000" dirty="0">
                <a:latin typeface="+mn-ea"/>
              </a:rPr>
              <a:t>减少采用纯封建法权的威力来充实国家财政，也不单纯地依靠传统的农业单一税来增加财政收入，而是广开门路，以开放的态度，大量采用自由经营方式等手段，变强制手段为商业经营方式。</a:t>
            </a:r>
            <a:r>
              <a:rPr lang="zh-CN" altLang="zh-CN" sz="2000" b="1" dirty="0">
                <a:solidFill>
                  <a:srgbClr val="C00000"/>
                </a:solidFill>
                <a:latin typeface="+mn-ea"/>
              </a:rPr>
              <a:t>在中国历史上，刘晏是少有的以商品经济原则来处理国家财政的思想家。 </a:t>
            </a:r>
            <a:endParaRPr kumimoji="1" lang="zh-CN" altLang="en-US" sz="2000" b="1" dirty="0">
              <a:solidFill>
                <a:srgbClr val="C00000"/>
              </a:solidFill>
              <a:latin typeface="+mn-ea"/>
            </a:endParaRPr>
          </a:p>
        </p:txBody>
      </p:sp>
    </p:spTree>
    <p:extLst>
      <p:ext uri="{BB962C8B-B14F-4D97-AF65-F5344CB8AC3E}">
        <p14:creationId xmlns:p14="http://schemas.microsoft.com/office/powerpoint/2010/main" val="1506046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b="1" dirty="0" smtClean="0"/>
              <a:t>韩愈</a:t>
            </a:r>
            <a:endParaRPr lang="zh-CN" altLang="en-US" sz="3200" b="1" dirty="0"/>
          </a:p>
        </p:txBody>
      </p:sp>
      <p:sp>
        <p:nvSpPr>
          <p:cNvPr id="3" name="内容占位符 2"/>
          <p:cNvSpPr>
            <a:spLocks noGrp="1"/>
          </p:cNvSpPr>
          <p:nvPr>
            <p:ph idx="1"/>
          </p:nvPr>
        </p:nvSpPr>
        <p:spPr>
          <a:xfrm>
            <a:off x="671512" y="4077072"/>
            <a:ext cx="8229600" cy="4525963"/>
          </a:xfrm>
        </p:spPr>
        <p:txBody>
          <a:bodyPr/>
          <a:lstStyle/>
          <a:p>
            <a:pPr algn="just">
              <a:buFont typeface="Wingdings" charset="2"/>
              <a:buChar char="Ø"/>
            </a:pPr>
            <a:r>
              <a:rPr lang="zh-CN" altLang="zh-CN" dirty="0">
                <a:latin typeface="+mn-ea"/>
              </a:rPr>
              <a:t>韩愈（</a:t>
            </a:r>
            <a:r>
              <a:rPr lang="en-US" altLang="zh-CN" dirty="0">
                <a:latin typeface="+mn-ea"/>
              </a:rPr>
              <a:t>768—824</a:t>
            </a:r>
            <a:r>
              <a:rPr lang="zh-CN" altLang="zh-CN" dirty="0">
                <a:latin typeface="+mn-ea"/>
              </a:rPr>
              <a:t>年），字退之，河南南阳人，由进士迁升至监察御史，再迁刑部侍郎，因谏阻宪宗迎佛骨遭贬，后又复官</a:t>
            </a:r>
            <a:r>
              <a:rPr lang="zh-CN" altLang="zh-CN" dirty="0" smtClean="0">
                <a:latin typeface="+mn-ea"/>
              </a:rPr>
              <a:t>。</a:t>
            </a:r>
            <a:endParaRPr lang="en-US" altLang="zh-CN" dirty="0" smtClean="0">
              <a:latin typeface="+mn-ea"/>
            </a:endParaRPr>
          </a:p>
          <a:p>
            <a:pPr algn="just">
              <a:buFont typeface="Wingdings" charset="2"/>
              <a:buChar char="Ø"/>
            </a:pPr>
            <a:r>
              <a:rPr lang="zh-CN" altLang="zh-CN" dirty="0" smtClean="0">
                <a:latin typeface="+mn-ea"/>
              </a:rPr>
              <a:t>从</a:t>
            </a:r>
            <a:r>
              <a:rPr lang="zh-CN" altLang="zh-CN" dirty="0">
                <a:latin typeface="+mn-ea"/>
              </a:rPr>
              <a:t>韩愈的经济思想中，可以看出儒家的传统经济思想随着封建地主经济发展到唐朝阶段所显示出来的变化。</a:t>
            </a:r>
          </a:p>
          <a:p>
            <a:pPr algn="just">
              <a:buFont typeface="Wingdings" charset="2"/>
              <a:buChar char="Ø"/>
            </a:pPr>
            <a:endParaRPr lang="zh-CN" altLang="en-US" dirty="0">
              <a:latin typeface="+mn-ea"/>
            </a:endParaRPr>
          </a:p>
        </p:txBody>
      </p:sp>
      <p:pic>
        <p:nvPicPr>
          <p:cNvPr id="4" name="图片 3"/>
          <p:cNvPicPr>
            <a:picLocks noChangeAspect="1"/>
          </p:cNvPicPr>
          <p:nvPr/>
        </p:nvPicPr>
        <p:blipFill>
          <a:blip r:embed="rId2"/>
          <a:stretch>
            <a:fillRect/>
          </a:stretch>
        </p:blipFill>
        <p:spPr>
          <a:xfrm>
            <a:off x="3858579" y="1192921"/>
            <a:ext cx="1855466" cy="2619917"/>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b="1" dirty="0" smtClean="0"/>
              <a:t>韩愈的农、工、商并重思想</a:t>
            </a:r>
            <a:endParaRPr kumimoji="1" lang="zh-CN" altLang="en-US" dirty="0"/>
          </a:p>
        </p:txBody>
      </p:sp>
      <p:sp>
        <p:nvSpPr>
          <p:cNvPr id="3" name="内容占位符 2"/>
          <p:cNvSpPr>
            <a:spLocks noGrp="1"/>
          </p:cNvSpPr>
          <p:nvPr>
            <p:ph idx="1"/>
          </p:nvPr>
        </p:nvSpPr>
        <p:spPr>
          <a:xfrm>
            <a:off x="885825" y="1700808"/>
            <a:ext cx="8075240" cy="4525963"/>
          </a:xfrm>
        </p:spPr>
        <p:txBody>
          <a:bodyPr/>
          <a:lstStyle/>
          <a:p>
            <a:pPr algn="just">
              <a:spcAft>
                <a:spcPts val="1800"/>
              </a:spcAft>
              <a:buFont typeface="Wingdings" charset="2"/>
              <a:buChar char="Ø"/>
            </a:pPr>
            <a:r>
              <a:rPr lang="zh-CN" altLang="zh-CN" dirty="0" smtClean="0">
                <a:latin typeface="+mn-ea"/>
              </a:rPr>
              <a:t>韩愈主</a:t>
            </a:r>
            <a:r>
              <a:rPr lang="zh-CN" altLang="zh-CN" dirty="0">
                <a:latin typeface="+mn-ea"/>
              </a:rPr>
              <a:t>张农、工、商并重</a:t>
            </a:r>
            <a:r>
              <a:rPr lang="zh-CN" altLang="zh-CN" dirty="0" smtClean="0">
                <a:latin typeface="+mn-ea"/>
              </a:rPr>
              <a:t>。</a:t>
            </a:r>
            <a:endParaRPr lang="en-US" altLang="zh-CN" dirty="0" smtClean="0">
              <a:latin typeface="+mn-ea"/>
            </a:endParaRPr>
          </a:p>
          <a:p>
            <a:pPr algn="just">
              <a:spcAft>
                <a:spcPts val="1800"/>
              </a:spcAft>
              <a:buFont typeface="Wingdings" charset="2"/>
              <a:buChar char="Ø"/>
            </a:pPr>
            <a:r>
              <a:rPr lang="zh-CN" altLang="en-US" dirty="0" smtClean="0">
                <a:latin typeface="+mn-ea"/>
              </a:rPr>
              <a:t>韩愈</a:t>
            </a:r>
            <a:r>
              <a:rPr lang="zh-CN" altLang="zh-CN" dirty="0" smtClean="0">
                <a:latin typeface="+mn-ea"/>
              </a:rPr>
              <a:t>在</a:t>
            </a:r>
            <a:r>
              <a:rPr lang="zh-CN" altLang="zh-CN" dirty="0">
                <a:latin typeface="+mn-ea"/>
              </a:rPr>
              <a:t>《原道》中说：</a:t>
            </a:r>
            <a:r>
              <a:rPr lang="en-US" altLang="zh-CN" dirty="0">
                <a:latin typeface="+mn-ea"/>
              </a:rPr>
              <a:t>“</a:t>
            </a:r>
            <a:r>
              <a:rPr lang="zh-CN" altLang="zh-CN" dirty="0">
                <a:latin typeface="+mn-ea"/>
              </a:rPr>
              <a:t>古之为民者四（士、农、工、商），今之为民者六（增释、道之徒）</a:t>
            </a:r>
            <a:r>
              <a:rPr lang="en-US" altLang="zh-CN" dirty="0">
                <a:latin typeface="+mn-ea"/>
              </a:rPr>
              <a:t>……</a:t>
            </a:r>
            <a:r>
              <a:rPr lang="zh-CN" altLang="zh-CN" dirty="0">
                <a:latin typeface="+mn-ea"/>
              </a:rPr>
              <a:t>农之家一，而食粟之家六。工之家一，而用器之家六。贾之家一，而资焉之家六。奈之何民不穷且盗也。</a:t>
            </a:r>
            <a:r>
              <a:rPr lang="en-US" altLang="zh-CN" dirty="0" smtClean="0">
                <a:latin typeface="+mn-ea"/>
              </a:rPr>
              <a:t>”</a:t>
            </a:r>
          </a:p>
          <a:p>
            <a:pPr algn="just">
              <a:spcAft>
                <a:spcPts val="1800"/>
              </a:spcAft>
              <a:buFont typeface="Wingdings" charset="2"/>
              <a:buChar char="Ø"/>
            </a:pPr>
            <a:r>
              <a:rPr lang="zh-CN" altLang="zh-CN" dirty="0" smtClean="0">
                <a:latin typeface="+mn-ea"/>
              </a:rPr>
              <a:t>韩愈</a:t>
            </a:r>
            <a:r>
              <a:rPr lang="zh-CN" altLang="zh-CN" dirty="0">
                <a:latin typeface="+mn-ea"/>
              </a:rPr>
              <a:t>认为，唯有士、农、工、商才是社会成员的必要组成部分，道士和僧徒不仅是多余的，而且是贫盗之源。 </a:t>
            </a:r>
            <a:endParaRPr kumimoji="1" lang="zh-CN" altLang="en-US" dirty="0">
              <a:latin typeface="+mn-ea"/>
            </a:endParaRPr>
          </a:p>
        </p:txBody>
      </p:sp>
    </p:spTree>
    <p:extLst>
      <p:ext uri="{BB962C8B-B14F-4D97-AF65-F5344CB8AC3E}">
        <p14:creationId xmlns:p14="http://schemas.microsoft.com/office/powerpoint/2010/main" val="1019674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5656" y="1412776"/>
            <a:ext cx="4572000" cy="1015663"/>
          </a:xfrm>
          <a:prstGeom prst="rect">
            <a:avLst/>
          </a:prstGeom>
        </p:spPr>
        <p:txBody>
          <a:bodyPr>
            <a:spAutoFit/>
          </a:bodyPr>
          <a:lstStyle/>
          <a:p>
            <a:endParaRPr lang="zh-CN" altLang="en-US" sz="2000" b="1" dirty="0">
              <a:latin typeface="+mn-ea"/>
            </a:endParaRPr>
          </a:p>
          <a:p>
            <a:r>
              <a:rPr lang="zh-CN" altLang="en-US" sz="2000" b="1" dirty="0">
                <a:latin typeface="+mn-ea"/>
              </a:rPr>
              <a:t>三公</a:t>
            </a:r>
            <a:r>
              <a:rPr lang="en-US" altLang="zh-CN" sz="2000" b="1" dirty="0">
                <a:latin typeface="+mn-ea"/>
              </a:rPr>
              <a:t>——</a:t>
            </a:r>
            <a:r>
              <a:rPr lang="zh-CN" altLang="en-US" sz="2000" b="1" dirty="0">
                <a:latin typeface="+mn-ea"/>
              </a:rPr>
              <a:t>丞相、太尉、御史大夫</a:t>
            </a:r>
          </a:p>
          <a:p>
            <a:endParaRPr lang="zh-CN" altLang="en-US" sz="2000" b="1" dirty="0">
              <a:latin typeface="+mn-ea"/>
            </a:endParaRPr>
          </a:p>
        </p:txBody>
      </p:sp>
      <p:sp>
        <p:nvSpPr>
          <p:cNvPr id="3" name="矩形 2"/>
          <p:cNvSpPr/>
          <p:nvPr/>
        </p:nvSpPr>
        <p:spPr>
          <a:xfrm>
            <a:off x="3885203" y="2710872"/>
            <a:ext cx="4572000" cy="2862322"/>
          </a:xfrm>
          <a:prstGeom prst="rect">
            <a:avLst/>
          </a:prstGeom>
        </p:spPr>
        <p:txBody>
          <a:bodyPr>
            <a:spAutoFit/>
          </a:bodyPr>
          <a:lstStyle/>
          <a:p>
            <a:r>
              <a:rPr lang="zh-CN" altLang="en-US" sz="2000" b="1" smtClean="0">
                <a:latin typeface="+mn-ea"/>
              </a:rPr>
              <a:t>太常</a:t>
            </a:r>
            <a:r>
              <a:rPr lang="en-US" altLang="zh-CN" sz="2000" b="1" dirty="0">
                <a:latin typeface="+mn-ea"/>
              </a:rPr>
              <a:t>-</a:t>
            </a:r>
            <a:r>
              <a:rPr lang="zh-CN" altLang="en-US" sz="2000" b="1" dirty="0">
                <a:latin typeface="+mn-ea"/>
              </a:rPr>
              <a:t>管祭祀祖先鬼神；兼管教育</a:t>
            </a:r>
          </a:p>
          <a:p>
            <a:r>
              <a:rPr lang="zh-CN" altLang="en-US" sz="2000" b="1" dirty="0">
                <a:latin typeface="+mn-ea"/>
              </a:rPr>
              <a:t>光禄勋</a:t>
            </a:r>
            <a:r>
              <a:rPr lang="en-US" altLang="zh-CN" sz="2000" b="1" dirty="0">
                <a:latin typeface="+mn-ea"/>
              </a:rPr>
              <a:t>-</a:t>
            </a:r>
            <a:r>
              <a:rPr lang="zh-CN" altLang="en-US" sz="2000" b="1" dirty="0">
                <a:latin typeface="+mn-ea"/>
              </a:rPr>
              <a:t>皇家门房；皇宫侍卫（郎官）</a:t>
            </a:r>
          </a:p>
          <a:p>
            <a:r>
              <a:rPr lang="zh-CN" altLang="en-US" sz="2000" b="1" dirty="0">
                <a:latin typeface="+mn-ea"/>
              </a:rPr>
              <a:t>卫尉</a:t>
            </a:r>
            <a:r>
              <a:rPr lang="en-US" altLang="zh-CN" sz="2000" b="1" dirty="0">
                <a:latin typeface="+mn-ea"/>
              </a:rPr>
              <a:t>-</a:t>
            </a:r>
            <a:r>
              <a:rPr lang="zh-CN" altLang="en-US" sz="2000" b="1" dirty="0">
                <a:latin typeface="+mn-ea"/>
              </a:rPr>
              <a:t>掌门卫屯兵</a:t>
            </a:r>
          </a:p>
          <a:p>
            <a:r>
              <a:rPr lang="zh-CN" altLang="en-US" sz="2000" b="1" dirty="0">
                <a:latin typeface="+mn-ea"/>
              </a:rPr>
              <a:t>太仆</a:t>
            </a:r>
            <a:r>
              <a:rPr lang="en-US" altLang="zh-CN" sz="2000" b="1" dirty="0">
                <a:latin typeface="+mn-ea"/>
              </a:rPr>
              <a:t>-</a:t>
            </a:r>
            <a:r>
              <a:rPr lang="zh-CN" altLang="en-US" sz="2000" b="1" dirty="0">
                <a:latin typeface="+mn-ea"/>
              </a:rPr>
              <a:t>皇帝车夫；武装力量</a:t>
            </a:r>
          </a:p>
          <a:p>
            <a:r>
              <a:rPr lang="zh-CN" altLang="en-US" sz="2000" b="1" dirty="0">
                <a:latin typeface="+mn-ea"/>
              </a:rPr>
              <a:t>廷尉</a:t>
            </a:r>
            <a:r>
              <a:rPr lang="en-US" altLang="zh-CN" sz="2000" b="1" dirty="0">
                <a:latin typeface="+mn-ea"/>
              </a:rPr>
              <a:t>-</a:t>
            </a:r>
            <a:r>
              <a:rPr lang="zh-CN" altLang="en-US" sz="2000" b="1" dirty="0">
                <a:latin typeface="+mn-ea"/>
              </a:rPr>
              <a:t>掌法；司法</a:t>
            </a:r>
          </a:p>
          <a:p>
            <a:r>
              <a:rPr lang="zh-CN" altLang="en-US" sz="2000" b="1" dirty="0">
                <a:latin typeface="+mn-ea"/>
              </a:rPr>
              <a:t>大鸿胪</a:t>
            </a:r>
            <a:r>
              <a:rPr lang="en-US" altLang="zh-CN" sz="2000" b="1" dirty="0">
                <a:latin typeface="+mn-ea"/>
              </a:rPr>
              <a:t>-</a:t>
            </a:r>
            <a:r>
              <a:rPr lang="zh-CN" altLang="en-US" sz="2000" b="1" dirty="0">
                <a:latin typeface="+mn-ea"/>
              </a:rPr>
              <a:t>管交际；外交</a:t>
            </a:r>
          </a:p>
          <a:p>
            <a:r>
              <a:rPr lang="zh-CN" altLang="en-US" sz="2000" b="1" dirty="0">
                <a:latin typeface="+mn-ea"/>
              </a:rPr>
              <a:t>宗正</a:t>
            </a:r>
            <a:r>
              <a:rPr lang="en-US" altLang="zh-CN" sz="2000" b="1" dirty="0">
                <a:latin typeface="+mn-ea"/>
              </a:rPr>
              <a:t>-</a:t>
            </a:r>
            <a:r>
              <a:rPr lang="zh-CN" altLang="en-US" sz="2000" b="1" dirty="0">
                <a:latin typeface="+mn-ea"/>
              </a:rPr>
              <a:t>管皇帝家族</a:t>
            </a:r>
          </a:p>
          <a:p>
            <a:r>
              <a:rPr lang="zh-CN" altLang="en-US" sz="2000" b="1" dirty="0">
                <a:latin typeface="+mn-ea"/>
              </a:rPr>
              <a:t>大司农</a:t>
            </a:r>
            <a:r>
              <a:rPr lang="en-US" altLang="zh-CN" sz="2000" b="1" dirty="0">
                <a:latin typeface="+mn-ea"/>
              </a:rPr>
              <a:t>-</a:t>
            </a:r>
            <a:r>
              <a:rPr lang="zh-CN" altLang="en-US" sz="2000" b="1" dirty="0">
                <a:latin typeface="+mn-ea"/>
              </a:rPr>
              <a:t>政府经济</a:t>
            </a:r>
          </a:p>
          <a:p>
            <a:r>
              <a:rPr lang="zh-CN" altLang="en-US" sz="2000" b="1" dirty="0">
                <a:latin typeface="+mn-ea"/>
              </a:rPr>
              <a:t>少府</a:t>
            </a:r>
            <a:r>
              <a:rPr lang="en-US" altLang="zh-CN" sz="2000" b="1" dirty="0">
                <a:latin typeface="+mn-ea"/>
              </a:rPr>
              <a:t>-</a:t>
            </a:r>
            <a:r>
              <a:rPr lang="zh-CN" altLang="en-US" sz="2000" b="1" dirty="0">
                <a:latin typeface="+mn-ea"/>
              </a:rPr>
              <a:t>皇室经济</a:t>
            </a:r>
          </a:p>
        </p:txBody>
      </p:sp>
      <p:sp>
        <p:nvSpPr>
          <p:cNvPr id="4" name="矩形 3"/>
          <p:cNvSpPr/>
          <p:nvPr/>
        </p:nvSpPr>
        <p:spPr>
          <a:xfrm>
            <a:off x="1475656" y="3941978"/>
            <a:ext cx="2252792" cy="400110"/>
          </a:xfrm>
          <a:prstGeom prst="rect">
            <a:avLst/>
          </a:prstGeom>
        </p:spPr>
        <p:txBody>
          <a:bodyPr wrap="square">
            <a:spAutoFit/>
          </a:bodyPr>
          <a:lstStyle/>
          <a:p>
            <a:r>
              <a:rPr lang="zh-CN" altLang="en-US" sz="2000" b="1" smtClean="0">
                <a:latin typeface="+mn-ea"/>
              </a:rPr>
              <a:t>九</a:t>
            </a:r>
            <a:r>
              <a:rPr lang="zh-CN" altLang="en-US" sz="2000" b="1" dirty="0">
                <a:latin typeface="+mn-ea"/>
              </a:rPr>
              <a:t>卿（隶属丞相</a:t>
            </a:r>
            <a:r>
              <a:rPr lang="zh-CN" altLang="en-US" sz="2000" b="1" dirty="0" smtClean="0">
                <a:latin typeface="+mn-ea"/>
              </a:rPr>
              <a:t>）</a:t>
            </a:r>
            <a:endParaRPr lang="zh-CN" altLang="en-US" sz="2000" b="1" dirty="0">
              <a:latin typeface="+mn-ea"/>
            </a:endParaRPr>
          </a:p>
        </p:txBody>
      </p:sp>
      <p:sp>
        <p:nvSpPr>
          <p:cNvPr id="5" name="左大括号 4"/>
          <p:cNvSpPr/>
          <p:nvPr/>
        </p:nvSpPr>
        <p:spPr>
          <a:xfrm>
            <a:off x="3638109" y="2858656"/>
            <a:ext cx="247094" cy="2592288"/>
          </a:xfrm>
          <a:prstGeom prst="leftBrace">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2000" b="1">
              <a:latin typeface="+mn-ea"/>
            </a:endParaRPr>
          </a:p>
        </p:txBody>
      </p:sp>
    </p:spTree>
    <p:extLst>
      <p:ext uri="{BB962C8B-B14F-4D97-AF65-F5344CB8AC3E}">
        <p14:creationId xmlns:p14="http://schemas.microsoft.com/office/powerpoint/2010/main" val="24064762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z="3200" b="1" dirty="0" smtClean="0"/>
              <a:t>韩愈为富商大贾辩护</a:t>
            </a:r>
            <a:endParaRPr kumimoji="1" lang="zh-CN" altLang="en-US" sz="3200" b="1" dirty="0"/>
          </a:p>
        </p:txBody>
      </p:sp>
      <p:sp>
        <p:nvSpPr>
          <p:cNvPr id="3" name="内容占位符 2"/>
          <p:cNvSpPr>
            <a:spLocks noGrp="1"/>
          </p:cNvSpPr>
          <p:nvPr>
            <p:ph idx="1"/>
          </p:nvPr>
        </p:nvSpPr>
        <p:spPr>
          <a:xfrm>
            <a:off x="863613" y="1700808"/>
            <a:ext cx="7643192" cy="4525963"/>
          </a:xfrm>
        </p:spPr>
        <p:txBody>
          <a:bodyPr/>
          <a:lstStyle/>
          <a:p>
            <a:pPr algn="just">
              <a:spcAft>
                <a:spcPts val="1800"/>
              </a:spcAft>
              <a:buFont typeface="Wingdings" charset="2"/>
              <a:buChar char="Ø"/>
            </a:pPr>
            <a:r>
              <a:rPr lang="zh-CN" altLang="zh-CN" dirty="0">
                <a:latin typeface="+mn-ea"/>
              </a:rPr>
              <a:t>韩愈</a:t>
            </a:r>
            <a:r>
              <a:rPr lang="zh-CN" altLang="zh-CN" dirty="0" smtClean="0">
                <a:latin typeface="+mn-ea"/>
              </a:rPr>
              <a:t>反对时任</a:t>
            </a:r>
            <a:r>
              <a:rPr lang="zh-CN" altLang="zh-CN" dirty="0">
                <a:latin typeface="+mn-ea"/>
              </a:rPr>
              <a:t>户部侍郎、判度支的张叔平将食盐官督商办改为官自</a:t>
            </a:r>
            <a:r>
              <a:rPr lang="zh-CN" altLang="zh-CN" dirty="0" smtClean="0">
                <a:latin typeface="+mn-ea"/>
              </a:rPr>
              <a:t>卖</a:t>
            </a:r>
            <a:endParaRPr lang="en-US" altLang="zh-CN" dirty="0">
              <a:latin typeface="+mn-ea"/>
            </a:endParaRPr>
          </a:p>
          <a:p>
            <a:pPr algn="just">
              <a:spcAft>
                <a:spcPts val="1800"/>
              </a:spcAft>
              <a:buFont typeface="Wingdings" charset="2"/>
              <a:buChar char="Ø"/>
            </a:pPr>
            <a:r>
              <a:rPr lang="en-US" altLang="zh-CN" dirty="0" smtClean="0">
                <a:solidFill>
                  <a:srgbClr val="0070C0"/>
                </a:solidFill>
                <a:latin typeface="+mn-ea"/>
              </a:rPr>
              <a:t>“</a:t>
            </a:r>
            <a:r>
              <a:rPr lang="zh-CN" altLang="zh-CN" dirty="0">
                <a:solidFill>
                  <a:srgbClr val="0070C0"/>
                </a:solidFill>
                <a:latin typeface="+mn-ea"/>
              </a:rPr>
              <a:t>盐商纳榷，为官粜盐，子父相承，坐受厚利，比之百姓，实则校优。今既夺其业（指官自卖盐）</a:t>
            </a:r>
            <a:r>
              <a:rPr lang="en-US" altLang="zh-CN" dirty="0">
                <a:solidFill>
                  <a:srgbClr val="0070C0"/>
                </a:solidFill>
                <a:latin typeface="+mn-ea"/>
              </a:rPr>
              <a:t>……</a:t>
            </a:r>
            <a:r>
              <a:rPr lang="zh-CN" altLang="zh-CN" dirty="0">
                <a:solidFill>
                  <a:srgbClr val="0070C0"/>
                </a:solidFill>
                <a:latin typeface="+mn-ea"/>
              </a:rPr>
              <a:t>不知何罪，一朝穷蹙之也。若必行此，则富商大贾必生怨恨。</a:t>
            </a:r>
            <a:r>
              <a:rPr lang="en-US" altLang="zh-CN" dirty="0">
                <a:solidFill>
                  <a:srgbClr val="0070C0"/>
                </a:solidFill>
                <a:latin typeface="+mn-ea"/>
              </a:rPr>
              <a:t>”</a:t>
            </a:r>
            <a:r>
              <a:rPr lang="zh-CN" altLang="zh-CN" dirty="0">
                <a:solidFill>
                  <a:srgbClr val="0070C0"/>
                </a:solidFill>
                <a:latin typeface="+mn-ea"/>
              </a:rPr>
              <a:t>（《韩愈文集</a:t>
            </a:r>
            <a:r>
              <a:rPr lang="en-US" altLang="zh-CN" dirty="0">
                <a:solidFill>
                  <a:srgbClr val="0070C0"/>
                </a:solidFill>
                <a:latin typeface="+mn-ea"/>
              </a:rPr>
              <a:t>·</a:t>
            </a:r>
            <a:r>
              <a:rPr lang="zh-CN" altLang="zh-CN" dirty="0">
                <a:solidFill>
                  <a:srgbClr val="0070C0"/>
                </a:solidFill>
                <a:latin typeface="+mn-ea"/>
              </a:rPr>
              <a:t>论变盐法事宜状》</a:t>
            </a:r>
            <a:r>
              <a:rPr lang="zh-CN" altLang="zh-CN" dirty="0" smtClean="0">
                <a:solidFill>
                  <a:srgbClr val="0070C0"/>
                </a:solidFill>
                <a:latin typeface="+mn-ea"/>
              </a:rPr>
              <a:t>）</a:t>
            </a:r>
            <a:endParaRPr lang="en-US" altLang="zh-CN" dirty="0" smtClean="0">
              <a:solidFill>
                <a:srgbClr val="0070C0"/>
              </a:solidFill>
              <a:latin typeface="+mn-ea"/>
            </a:endParaRPr>
          </a:p>
          <a:p>
            <a:pPr algn="just">
              <a:spcAft>
                <a:spcPts val="1800"/>
              </a:spcAft>
              <a:buFont typeface="Wingdings" charset="2"/>
              <a:buChar char="Ø"/>
            </a:pPr>
            <a:r>
              <a:rPr lang="zh-CN" altLang="zh-CN" dirty="0" smtClean="0">
                <a:latin typeface="+mn-ea"/>
              </a:rPr>
              <a:t>以</a:t>
            </a:r>
            <a:r>
              <a:rPr lang="zh-CN" altLang="zh-CN" dirty="0">
                <a:latin typeface="+mn-ea"/>
              </a:rPr>
              <a:t>继承儒家道统自居的韩愈</a:t>
            </a:r>
            <a:r>
              <a:rPr lang="zh-CN" altLang="zh-CN" dirty="0" smtClean="0">
                <a:latin typeface="+mn-ea"/>
              </a:rPr>
              <a:t>，为</a:t>
            </a:r>
            <a:r>
              <a:rPr lang="zh-CN" altLang="zh-CN" dirty="0">
                <a:latin typeface="+mn-ea"/>
              </a:rPr>
              <a:t>富商大贾的利益进行辩护，这是秦汉以来思想家们尤其是所谓儒者中极罕有的</a:t>
            </a:r>
            <a:r>
              <a:rPr lang="zh-CN" altLang="zh-CN" dirty="0" smtClean="0">
                <a:latin typeface="+mn-ea"/>
              </a:rPr>
              <a:t>态度</a:t>
            </a:r>
            <a:r>
              <a:rPr lang="zh-CN" altLang="en-US" dirty="0" smtClean="0">
                <a:latin typeface="+mn-ea"/>
              </a:rPr>
              <a:t>。</a:t>
            </a:r>
            <a:r>
              <a:rPr lang="zh-CN" altLang="zh-CN" dirty="0" smtClean="0">
                <a:latin typeface="+mn-ea"/>
              </a:rPr>
              <a:t>这</a:t>
            </a:r>
            <a:r>
              <a:rPr lang="zh-CN" altLang="zh-CN" dirty="0">
                <a:latin typeface="+mn-ea"/>
              </a:rPr>
              <a:t>是由于商品经济发展的程度已足以迫使儒家对商业采取新的态度。 </a:t>
            </a:r>
            <a:endParaRPr lang="en-US" altLang="zh-CN" dirty="0" smtClean="0">
              <a:latin typeface="+mn-ea"/>
            </a:endParaRPr>
          </a:p>
        </p:txBody>
      </p:sp>
    </p:spTree>
    <p:extLst>
      <p:ext uri="{BB962C8B-B14F-4D97-AF65-F5344CB8AC3E}">
        <p14:creationId xmlns:p14="http://schemas.microsoft.com/office/powerpoint/2010/main" val="223957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088845" y="1412776"/>
            <a:ext cx="7371586" cy="3370153"/>
          </a:xfrm>
          <a:prstGeom prst="rect">
            <a:avLst/>
          </a:prstGeom>
          <a:noFill/>
        </p:spPr>
        <p:txBody>
          <a:bodyPr wrap="square" lIns="0" tIns="0" rIns="0" rtlCol="0">
            <a:spAutoFit/>
          </a:bodyPr>
          <a:lstStyle/>
          <a:p>
            <a:endParaRPr lang="zh-CN" altLang="en-US" sz="2400" dirty="0">
              <a:latin typeface="微软雅黑" pitchFamily="34" charset="-122"/>
              <a:ea typeface="微软雅黑" pitchFamily="34" charset="-122"/>
            </a:endParaRPr>
          </a:p>
          <a:p>
            <a:endParaRPr lang="zh-CN" altLang="en-US" sz="2400" dirty="0">
              <a:latin typeface="微软雅黑" pitchFamily="34" charset="-122"/>
              <a:ea typeface="微软雅黑" pitchFamily="34" charset="-122"/>
            </a:endParaRPr>
          </a:p>
          <a:p>
            <a:pPr marL="342900" indent="-342900" algn="just">
              <a:buFont typeface="Wingdings" charset="2"/>
              <a:buChar char="Ø"/>
            </a:pPr>
            <a:r>
              <a:rPr lang="zh-CN" altLang="en-US" sz="2400" dirty="0" smtClean="0">
                <a:latin typeface="+mn-ea"/>
              </a:rPr>
              <a:t>隋炀帝</a:t>
            </a:r>
            <a:r>
              <a:rPr lang="zh-CN" altLang="en-US" sz="2400" dirty="0">
                <a:latin typeface="+mn-ea"/>
              </a:rPr>
              <a:t>“全力贯注于对外扩展，对高丽的征服简直发展到着迷的程度，对国内问题则相对地放松。”（</a:t>
            </a:r>
            <a:r>
              <a:rPr lang="en-US" altLang="zh-CN" sz="2400" dirty="0">
                <a:latin typeface="+mn-ea"/>
              </a:rPr>
              <a:t>《</a:t>
            </a:r>
            <a:r>
              <a:rPr lang="zh-CN" altLang="en-US" sz="2400" dirty="0">
                <a:latin typeface="+mn-ea"/>
              </a:rPr>
              <a:t>剑桥中国隋唐史</a:t>
            </a:r>
            <a:r>
              <a:rPr lang="en-US" altLang="zh-CN" sz="2400" dirty="0">
                <a:latin typeface="+mn-ea"/>
              </a:rPr>
              <a:t>》</a:t>
            </a:r>
            <a:r>
              <a:rPr lang="zh-CN" altLang="en-US" sz="2400" dirty="0">
                <a:latin typeface="+mn-ea"/>
              </a:rPr>
              <a:t>）</a:t>
            </a:r>
          </a:p>
          <a:p>
            <a:pPr marL="342900" indent="-342900" algn="just">
              <a:buFont typeface="Wingdings" charset="2"/>
              <a:buChar char="Ø"/>
            </a:pPr>
            <a:endParaRPr lang="en-US" altLang="zh-CN" sz="2400" dirty="0" smtClean="0">
              <a:latin typeface="+mn-ea"/>
            </a:endParaRPr>
          </a:p>
          <a:p>
            <a:pPr marL="342900" indent="-342900" algn="just">
              <a:buFont typeface="Wingdings" charset="2"/>
              <a:buChar char="Ø"/>
            </a:pPr>
            <a:r>
              <a:rPr lang="zh-CN" altLang="en-US" sz="2400" dirty="0" smtClean="0">
                <a:latin typeface="+mn-ea"/>
              </a:rPr>
              <a:t>唐太宗</a:t>
            </a:r>
            <a:r>
              <a:rPr lang="zh-CN" altLang="en-US" sz="2400" dirty="0">
                <a:latin typeface="+mn-ea"/>
              </a:rPr>
              <a:t>“今天下大定，唯辽东未宾，后嗣因士马盛强，谋臣导以征讨，丧乱方始，朕故自取之，不遗后世忧也。”（</a:t>
            </a:r>
            <a:r>
              <a:rPr lang="en-US" altLang="zh-CN" sz="2400" dirty="0">
                <a:latin typeface="+mn-ea"/>
              </a:rPr>
              <a:t>《</a:t>
            </a:r>
            <a:r>
              <a:rPr lang="zh-CN" altLang="en-US" sz="2400" dirty="0">
                <a:latin typeface="+mn-ea"/>
              </a:rPr>
              <a:t>新唐书</a:t>
            </a:r>
            <a:r>
              <a:rPr lang="en-US" altLang="zh-CN" sz="2400" dirty="0">
                <a:latin typeface="+mn-ea"/>
              </a:rPr>
              <a:t>》</a:t>
            </a:r>
            <a:r>
              <a:rPr lang="zh-CN" altLang="en-US" sz="2400" dirty="0">
                <a:latin typeface="+mn-ea"/>
              </a:rPr>
              <a:t>）</a:t>
            </a:r>
          </a:p>
        </p:txBody>
      </p:sp>
      <p:sp>
        <p:nvSpPr>
          <p:cNvPr id="2" name="矩形 1"/>
          <p:cNvSpPr/>
          <p:nvPr/>
        </p:nvSpPr>
        <p:spPr>
          <a:xfrm>
            <a:off x="2220093" y="260648"/>
            <a:ext cx="5109091" cy="584775"/>
          </a:xfrm>
          <a:prstGeom prst="rect">
            <a:avLst/>
          </a:prstGeom>
        </p:spPr>
        <p:txBody>
          <a:bodyPr wrap="none">
            <a:spAutoFit/>
          </a:bodyPr>
          <a:lstStyle/>
          <a:p>
            <a:r>
              <a:rPr lang="zh-CN" altLang="en-US" sz="3200" dirty="0">
                <a:latin typeface="+mj-ea"/>
                <a:ea typeface="+mj-ea"/>
              </a:rPr>
              <a:t>对外扩张</a:t>
            </a:r>
            <a:r>
              <a:rPr lang="en-US" altLang="zh-CN" sz="3200" dirty="0">
                <a:latin typeface="+mj-ea"/>
                <a:ea typeface="+mj-ea"/>
              </a:rPr>
              <a:t>——</a:t>
            </a:r>
            <a:r>
              <a:rPr lang="zh-CN" altLang="en-US" sz="3200" dirty="0">
                <a:latin typeface="+mj-ea"/>
                <a:ea typeface="+mj-ea"/>
              </a:rPr>
              <a:t>对内放松控制</a:t>
            </a:r>
            <a:endParaRPr lang="en-US" altLang="zh-CN" sz="3200" dirty="0">
              <a:latin typeface="+mj-ea"/>
              <a:ea typeface="+mj-ea"/>
            </a:endParaRPr>
          </a:p>
        </p:txBody>
      </p:sp>
    </p:spTree>
    <p:extLst>
      <p:ext uri="{BB962C8B-B14F-4D97-AF65-F5344CB8AC3E}">
        <p14:creationId xmlns:p14="http://schemas.microsoft.com/office/powerpoint/2010/main" val="4238196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052736"/>
            <a:ext cx="6909445" cy="4761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112682"/>
      </p:ext>
    </p:extLst>
  </p:cSld>
  <p:clrMapOvr>
    <a:masterClrMapping/>
  </p:clrMapOvr>
</p:sld>
</file>

<file path=ppt/theme/theme1.xml><?xml version="1.0" encoding="utf-8"?>
<a:theme xmlns:a="http://schemas.openxmlformats.org/drawingml/2006/main" name="母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母版" id="{DDBD929F-2DE9-6F44-9597-751BA6C6CCA1}" vid="{F6323204-D49E-004A-85F9-7B3C9F3E9CFC}"/>
    </a:ext>
  </a:extLst>
</a:theme>
</file>

<file path=ppt/theme/theme2.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第 讲】" id="{4CC55C0C-F56B-F847-BA02-BB9DAD035B85}" vid="{29C67527-61BC-5E42-84C7-33614A72CC36}"/>
    </a:ext>
  </a:extLst>
</a:theme>
</file>

<file path=ppt/theme/theme4.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第 讲】" id="{4CC55C0C-F56B-F847-BA02-BB9DAD035B85}" vid="{2BC0C34A-CEC9-F44A-8C81-0442EE7CB0F6}"/>
    </a:ext>
  </a:extLst>
</a:theme>
</file>

<file path=docProps/app.xml><?xml version="1.0" encoding="utf-8"?>
<Properties xmlns="http://schemas.openxmlformats.org/officeDocument/2006/extended-properties" xmlns:vt="http://schemas.openxmlformats.org/officeDocument/2006/docPropsVTypes">
  <Template>母版</Template>
  <TotalTime>1218</TotalTime>
  <Words>5855</Words>
  <Application>Microsoft Macintosh PowerPoint</Application>
  <PresentationFormat>全屏显示(4:3)</PresentationFormat>
  <Paragraphs>424</Paragraphs>
  <Slides>70</Slides>
  <Notes>0</Notes>
  <HiddenSlides>0</HiddenSlides>
  <MMClips>0</MMClips>
  <ScaleCrop>false</ScaleCrop>
  <HeadingPairs>
    <vt:vector size="6" baseType="variant">
      <vt:variant>
        <vt:lpstr>已用的字体</vt:lpstr>
      </vt:variant>
      <vt:variant>
        <vt:i4>12</vt:i4>
      </vt:variant>
      <vt:variant>
        <vt:lpstr>主题</vt:lpstr>
      </vt:variant>
      <vt:variant>
        <vt:i4>4</vt:i4>
      </vt:variant>
      <vt:variant>
        <vt:lpstr>幻灯片标题</vt:lpstr>
      </vt:variant>
      <vt:variant>
        <vt:i4>70</vt:i4>
      </vt:variant>
    </vt:vector>
  </HeadingPairs>
  <TitlesOfParts>
    <vt:vector size="86" baseType="lpstr">
      <vt:lpstr>Calibri</vt:lpstr>
      <vt:lpstr>Cambria</vt:lpstr>
      <vt:lpstr>DengXian</vt:lpstr>
      <vt:lpstr>DengXian Light</vt:lpstr>
      <vt:lpstr>Wingdings</vt:lpstr>
      <vt:lpstr>Wingdings 2</vt:lpstr>
      <vt:lpstr>黑体</vt:lpstr>
      <vt:lpstr>华文楷体</vt:lpstr>
      <vt:lpstr>隶书</vt:lpstr>
      <vt:lpstr>宋体</vt:lpstr>
      <vt:lpstr>微软雅黑</vt:lpstr>
      <vt:lpstr>Arial</vt:lpstr>
      <vt:lpstr>母版</vt:lpstr>
      <vt:lpstr>2_自定义设计方案</vt:lpstr>
      <vt:lpstr>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刘晏理财思想的指导原则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韩愈</vt:lpstr>
      <vt:lpstr>韩愈的农、工、商并重思想</vt:lpstr>
      <vt:lpstr>韩愈为富商大贾辩护</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葛溪羽</dc:creator>
  <cp:lastModifiedBy>刘凝霜</cp:lastModifiedBy>
  <cp:revision>79</cp:revision>
  <dcterms:created xsi:type="dcterms:W3CDTF">2017-01-10T08:54:58Z</dcterms:created>
  <dcterms:modified xsi:type="dcterms:W3CDTF">2019-02-19T17:41:42Z</dcterms:modified>
</cp:coreProperties>
</file>