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7" r:id="rId4"/>
  </p:sldMasterIdLst>
  <p:sldIdLst>
    <p:sldId id="363" r:id="rId5"/>
    <p:sldId id="383" r:id="rId6"/>
    <p:sldId id="261" r:id="rId7"/>
    <p:sldId id="386" r:id="rId8"/>
    <p:sldId id="364" r:id="rId9"/>
    <p:sldId id="264" r:id="rId10"/>
    <p:sldId id="262" r:id="rId11"/>
    <p:sldId id="265" r:id="rId12"/>
    <p:sldId id="266" r:id="rId13"/>
    <p:sldId id="268" r:id="rId14"/>
    <p:sldId id="270" r:id="rId15"/>
    <p:sldId id="271" r:id="rId16"/>
    <p:sldId id="272" r:id="rId17"/>
    <p:sldId id="273" r:id="rId18"/>
    <p:sldId id="274" r:id="rId19"/>
    <p:sldId id="384" r:id="rId20"/>
    <p:sldId id="276" r:id="rId21"/>
    <p:sldId id="365" r:id="rId22"/>
    <p:sldId id="366" r:id="rId23"/>
    <p:sldId id="385" r:id="rId24"/>
    <p:sldId id="367" r:id="rId25"/>
    <p:sldId id="368" r:id="rId26"/>
    <p:sldId id="291" r:id="rId27"/>
    <p:sldId id="292" r:id="rId28"/>
    <p:sldId id="294" r:id="rId29"/>
    <p:sldId id="295" r:id="rId30"/>
    <p:sldId id="296" r:id="rId31"/>
    <p:sldId id="387" r:id="rId32"/>
    <p:sldId id="388" r:id="rId33"/>
    <p:sldId id="389" r:id="rId34"/>
    <p:sldId id="390" r:id="rId35"/>
    <p:sldId id="391" r:id="rId36"/>
    <p:sldId id="392" r:id="rId37"/>
    <p:sldId id="393" r:id="rId38"/>
    <p:sldId id="394" r:id="rId39"/>
    <p:sldId id="305" r:id="rId40"/>
    <p:sldId id="306" r:id="rId41"/>
    <p:sldId id="307" r:id="rId42"/>
    <p:sldId id="313" r:id="rId43"/>
    <p:sldId id="315" r:id="rId44"/>
    <p:sldId id="316" r:id="rId45"/>
    <p:sldId id="321" r:id="rId46"/>
    <p:sldId id="317" r:id="rId47"/>
    <p:sldId id="324" r:id="rId48"/>
    <p:sldId id="326" r:id="rId49"/>
    <p:sldId id="327" r:id="rId50"/>
    <p:sldId id="395" r:id="rId51"/>
    <p:sldId id="396" r:id="rId52"/>
    <p:sldId id="369" r:id="rId53"/>
    <p:sldId id="341" r:id="rId54"/>
    <p:sldId id="342" r:id="rId55"/>
    <p:sldId id="370" r:id="rId56"/>
    <p:sldId id="397" r:id="rId57"/>
    <p:sldId id="398" r:id="rId58"/>
    <p:sldId id="399" r:id="rId59"/>
    <p:sldId id="400" r:id="rId60"/>
    <p:sldId id="402" r:id="rId61"/>
    <p:sldId id="401" r:id="rId62"/>
    <p:sldId id="403" r:id="rId63"/>
    <p:sldId id="404" r:id="rId64"/>
    <p:sldId id="405" r:id="rId65"/>
    <p:sldId id="406" r:id="rId66"/>
    <p:sldId id="410" r:id="rId67"/>
    <p:sldId id="411" r:id="rId68"/>
    <p:sldId id="407" r:id="rId69"/>
    <p:sldId id="408" r:id="rId70"/>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0612"/>
    <p:restoredTop sz="94715"/>
  </p:normalViewPr>
  <p:slideViewPr>
    <p:cSldViewPr>
      <p:cViewPr varScale="1">
        <p:scale>
          <a:sx n="101" d="100"/>
          <a:sy n="101" d="100"/>
        </p:scale>
        <p:origin x="624" y="184"/>
      </p:cViewPr>
      <p:guideLst>
        <p:guide orient="horz" pos="2160"/>
        <p:guide pos="2880"/>
      </p:guideLst>
    </p:cSldViewPr>
  </p:slideViewPr>
  <p:notesTextViewPr>
    <p:cViewPr>
      <p:scale>
        <a:sx n="1" d="1"/>
        <a:sy n="1" d="1"/>
      </p:scale>
      <p:origin x="0" y="0"/>
    </p:cViewPr>
  </p:notesTextViewPr>
  <p:sorterViewPr>
    <p:cViewPr>
      <p:scale>
        <a:sx n="150" d="100"/>
        <a:sy n="15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63" Type="http://schemas.openxmlformats.org/officeDocument/2006/relationships/slide" Target="slides/slide59.xml"/><Relationship Id="rId64" Type="http://schemas.openxmlformats.org/officeDocument/2006/relationships/slide" Target="slides/slide60.xml"/><Relationship Id="rId65" Type="http://schemas.openxmlformats.org/officeDocument/2006/relationships/slide" Target="slides/slide61.xml"/><Relationship Id="rId66" Type="http://schemas.openxmlformats.org/officeDocument/2006/relationships/slide" Target="slides/slide62.xml"/><Relationship Id="rId67" Type="http://schemas.openxmlformats.org/officeDocument/2006/relationships/slide" Target="slides/slide63.xml"/><Relationship Id="rId68" Type="http://schemas.openxmlformats.org/officeDocument/2006/relationships/slide" Target="slides/slide64.xml"/><Relationship Id="rId69" Type="http://schemas.openxmlformats.org/officeDocument/2006/relationships/slide" Target="slides/slide65.xml"/><Relationship Id="rId50" Type="http://schemas.openxmlformats.org/officeDocument/2006/relationships/slide" Target="slides/slide46.xml"/><Relationship Id="rId51" Type="http://schemas.openxmlformats.org/officeDocument/2006/relationships/slide" Target="slides/slide47.xml"/><Relationship Id="rId52" Type="http://schemas.openxmlformats.org/officeDocument/2006/relationships/slide" Target="slides/slide48.xml"/><Relationship Id="rId53" Type="http://schemas.openxmlformats.org/officeDocument/2006/relationships/slide" Target="slides/slide49.xml"/><Relationship Id="rId54" Type="http://schemas.openxmlformats.org/officeDocument/2006/relationships/slide" Target="slides/slide50.xml"/><Relationship Id="rId55" Type="http://schemas.openxmlformats.org/officeDocument/2006/relationships/slide" Target="slides/slide51.xml"/><Relationship Id="rId56" Type="http://schemas.openxmlformats.org/officeDocument/2006/relationships/slide" Target="slides/slide52.xml"/><Relationship Id="rId57" Type="http://schemas.openxmlformats.org/officeDocument/2006/relationships/slide" Target="slides/slide53.xml"/><Relationship Id="rId58" Type="http://schemas.openxmlformats.org/officeDocument/2006/relationships/slide" Target="slides/slide54.xml"/><Relationship Id="rId59" Type="http://schemas.openxmlformats.org/officeDocument/2006/relationships/slide" Target="slides/slide55.xml"/><Relationship Id="rId40" Type="http://schemas.openxmlformats.org/officeDocument/2006/relationships/slide" Target="slides/slide36.xml"/><Relationship Id="rId41" Type="http://schemas.openxmlformats.org/officeDocument/2006/relationships/slide" Target="slides/slide37.xml"/><Relationship Id="rId42" Type="http://schemas.openxmlformats.org/officeDocument/2006/relationships/slide" Target="slides/slide38.xml"/><Relationship Id="rId43" Type="http://schemas.openxmlformats.org/officeDocument/2006/relationships/slide" Target="slides/slide39.xml"/><Relationship Id="rId44" Type="http://schemas.openxmlformats.org/officeDocument/2006/relationships/slide" Target="slides/slide40.xml"/><Relationship Id="rId45" Type="http://schemas.openxmlformats.org/officeDocument/2006/relationships/slide" Target="slides/slide41.xml"/><Relationship Id="rId46" Type="http://schemas.openxmlformats.org/officeDocument/2006/relationships/slide" Target="slides/slide42.xml"/><Relationship Id="rId47" Type="http://schemas.openxmlformats.org/officeDocument/2006/relationships/slide" Target="slides/slide43.xml"/><Relationship Id="rId48" Type="http://schemas.openxmlformats.org/officeDocument/2006/relationships/slide" Target="slides/slide44.xml"/><Relationship Id="rId49" Type="http://schemas.openxmlformats.org/officeDocument/2006/relationships/slide" Target="slides/slide45.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slide" Target="slides/slide28.xml"/><Relationship Id="rId33" Type="http://schemas.openxmlformats.org/officeDocument/2006/relationships/slide" Target="slides/slide29.xml"/><Relationship Id="rId34" Type="http://schemas.openxmlformats.org/officeDocument/2006/relationships/slide" Target="slides/slide30.xml"/><Relationship Id="rId35" Type="http://schemas.openxmlformats.org/officeDocument/2006/relationships/slide" Target="slides/slide31.xml"/><Relationship Id="rId36" Type="http://schemas.openxmlformats.org/officeDocument/2006/relationships/slide" Target="slides/slide32.xml"/><Relationship Id="rId37" Type="http://schemas.openxmlformats.org/officeDocument/2006/relationships/slide" Target="slides/slide33.xml"/><Relationship Id="rId38" Type="http://schemas.openxmlformats.org/officeDocument/2006/relationships/slide" Target="slides/slide34.xml"/><Relationship Id="rId39" Type="http://schemas.openxmlformats.org/officeDocument/2006/relationships/slide" Target="slides/slide35.xml"/><Relationship Id="rId70" Type="http://schemas.openxmlformats.org/officeDocument/2006/relationships/slide" Target="slides/slide66.xml"/><Relationship Id="rId71" Type="http://schemas.openxmlformats.org/officeDocument/2006/relationships/presProps" Target="presProps.xml"/><Relationship Id="rId72" Type="http://schemas.openxmlformats.org/officeDocument/2006/relationships/viewProps" Target="viewProps.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73" Type="http://schemas.openxmlformats.org/officeDocument/2006/relationships/theme" Target="theme/theme1.xml"/><Relationship Id="rId74" Type="http://schemas.openxmlformats.org/officeDocument/2006/relationships/tableStyles" Target="tableStyles.xml"/><Relationship Id="rId60" Type="http://schemas.openxmlformats.org/officeDocument/2006/relationships/slide" Target="slides/slide56.xml"/><Relationship Id="rId61" Type="http://schemas.openxmlformats.org/officeDocument/2006/relationships/slide" Target="slides/slide57.xml"/><Relationship Id="rId62" Type="http://schemas.openxmlformats.org/officeDocument/2006/relationships/slide" Target="slides/slide58.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A437077-20F2-9A46-87BE-B16963BF1050}" type="doc">
      <dgm:prSet loTypeId="urn:microsoft.com/office/officeart/2005/8/layout/chevron2" loCatId="" qsTypeId="urn:microsoft.com/office/officeart/2005/8/quickstyle/simple4" qsCatId="simple" csTypeId="urn:microsoft.com/office/officeart/2005/8/colors/accent1_2" csCatId="accent1" phldr="1"/>
      <dgm:spPr/>
    </dgm:pt>
    <dgm:pt modelId="{AE73E6A9-65FA-A44C-8805-091B45017230}">
      <dgm:prSet phldrT="[文本]" custT="1"/>
      <dgm:spPr/>
      <dgm:t>
        <a:bodyPr/>
        <a:lstStyle/>
        <a:p>
          <a:r>
            <a:rPr lang="zh-CN" altLang="en-US" sz="3200" b="1" dirty="0" smtClean="0">
              <a:latin typeface="+mj-ea"/>
              <a:ea typeface="+mj-ea"/>
            </a:rPr>
            <a:t>一</a:t>
          </a:r>
          <a:endParaRPr lang="zh-CN" altLang="en-US" sz="3200" b="1" dirty="0">
            <a:latin typeface="+mj-ea"/>
            <a:ea typeface="+mj-ea"/>
          </a:endParaRPr>
        </a:p>
      </dgm:t>
    </dgm:pt>
    <dgm:pt modelId="{8C4BA526-2CD6-3246-B83E-6B5E0889AF18}" type="parTrans" cxnId="{E3AFB89C-3AA9-B142-90BC-4CBD83ECAFFF}">
      <dgm:prSet/>
      <dgm:spPr/>
      <dgm:t>
        <a:bodyPr/>
        <a:lstStyle/>
        <a:p>
          <a:endParaRPr lang="zh-CN" altLang="en-US"/>
        </a:p>
      </dgm:t>
    </dgm:pt>
    <dgm:pt modelId="{E2A8619D-9238-A744-8B2B-E8A6F1CE062D}" type="sibTrans" cxnId="{E3AFB89C-3AA9-B142-90BC-4CBD83ECAFFF}">
      <dgm:prSet/>
      <dgm:spPr/>
      <dgm:t>
        <a:bodyPr/>
        <a:lstStyle/>
        <a:p>
          <a:endParaRPr lang="zh-CN" altLang="en-US"/>
        </a:p>
      </dgm:t>
    </dgm:pt>
    <dgm:pt modelId="{E9342979-8BC9-3A47-AEB9-517F69664525}">
      <dgm:prSet phldrT="[文本]" custT="1"/>
      <dgm:spPr/>
      <dgm:t>
        <a:bodyPr/>
        <a:lstStyle/>
        <a:p>
          <a:r>
            <a:rPr lang="zh-CN" altLang="en-US" sz="3200" b="1" dirty="0" smtClean="0">
              <a:latin typeface="+mj-ea"/>
              <a:ea typeface="+mj-ea"/>
            </a:rPr>
            <a:t>二</a:t>
          </a:r>
          <a:endParaRPr lang="zh-CN" altLang="en-US" sz="3200" b="1" dirty="0">
            <a:latin typeface="+mj-ea"/>
            <a:ea typeface="+mj-ea"/>
          </a:endParaRPr>
        </a:p>
      </dgm:t>
    </dgm:pt>
    <dgm:pt modelId="{B9BAE556-BD9C-F947-9BE7-A2FCA9B5C555}" type="parTrans" cxnId="{9B8FC7E8-8CF0-AF43-89DD-25AE97B40711}">
      <dgm:prSet/>
      <dgm:spPr/>
      <dgm:t>
        <a:bodyPr/>
        <a:lstStyle/>
        <a:p>
          <a:endParaRPr lang="zh-CN" altLang="en-US"/>
        </a:p>
      </dgm:t>
    </dgm:pt>
    <dgm:pt modelId="{15853500-91CF-704A-9F1F-5A5D63CFD1A5}" type="sibTrans" cxnId="{9B8FC7E8-8CF0-AF43-89DD-25AE97B40711}">
      <dgm:prSet/>
      <dgm:spPr/>
      <dgm:t>
        <a:bodyPr/>
        <a:lstStyle/>
        <a:p>
          <a:endParaRPr lang="zh-CN" altLang="en-US"/>
        </a:p>
      </dgm:t>
    </dgm:pt>
    <dgm:pt modelId="{18CEBE3D-9EFD-2746-AE09-6077007F2931}">
      <dgm:prSet custT="1"/>
      <dgm:spPr/>
      <dgm:t>
        <a:bodyPr/>
        <a:lstStyle/>
        <a:p>
          <a:r>
            <a:rPr kumimoji="1" lang="zh-CN" altLang="en-US" sz="2800" b="1" dirty="0" smtClean="0">
              <a:latin typeface="+mn-ea"/>
              <a:ea typeface="+mn-ea"/>
            </a:rPr>
            <a:t>元代社会经济概况及其经济思想</a:t>
          </a:r>
          <a:endParaRPr lang="zh-CN" altLang="en-US" sz="2800" dirty="0">
            <a:latin typeface="+mn-ea"/>
            <a:ea typeface="+mn-ea"/>
          </a:endParaRPr>
        </a:p>
      </dgm:t>
    </dgm:pt>
    <dgm:pt modelId="{C54B1EEA-C08B-7B4A-A3C1-F0794A946585}" type="parTrans" cxnId="{3B9BE756-7A37-B641-9DA0-59F362B168C9}">
      <dgm:prSet/>
      <dgm:spPr/>
      <dgm:t>
        <a:bodyPr/>
        <a:lstStyle/>
        <a:p>
          <a:endParaRPr lang="zh-CN" altLang="en-US"/>
        </a:p>
      </dgm:t>
    </dgm:pt>
    <dgm:pt modelId="{8259B953-A481-114D-AC25-B587A4147013}" type="sibTrans" cxnId="{3B9BE756-7A37-B641-9DA0-59F362B168C9}">
      <dgm:prSet/>
      <dgm:spPr/>
      <dgm:t>
        <a:bodyPr/>
        <a:lstStyle/>
        <a:p>
          <a:endParaRPr lang="zh-CN" altLang="en-US"/>
        </a:p>
      </dgm:t>
    </dgm:pt>
    <dgm:pt modelId="{DD72A7FF-0362-F640-9391-4404C34CC272}">
      <dgm:prSet custT="1"/>
      <dgm:spPr/>
      <dgm:t>
        <a:bodyPr/>
        <a:lstStyle/>
        <a:p>
          <a:r>
            <a:rPr kumimoji="1" lang="zh-CN" altLang="en-US" sz="2800" b="1" dirty="0" smtClean="0">
              <a:latin typeface="+mn-ea"/>
              <a:ea typeface="+mn-ea"/>
            </a:rPr>
            <a:t>明代社会经济概况及其经济思想</a:t>
          </a:r>
          <a:endParaRPr lang="zh-CN" altLang="en-US" sz="2800" dirty="0">
            <a:latin typeface="+mn-ea"/>
            <a:ea typeface="+mn-ea"/>
          </a:endParaRPr>
        </a:p>
      </dgm:t>
    </dgm:pt>
    <dgm:pt modelId="{C59E7373-024B-6343-948F-CC3CB1175F42}" type="parTrans" cxnId="{336469BD-7507-1F41-9587-B619EC52B854}">
      <dgm:prSet/>
      <dgm:spPr/>
      <dgm:t>
        <a:bodyPr/>
        <a:lstStyle/>
        <a:p>
          <a:endParaRPr lang="zh-CN" altLang="en-US"/>
        </a:p>
      </dgm:t>
    </dgm:pt>
    <dgm:pt modelId="{1E033E83-DA71-AE46-B1E8-A66BC691698F}" type="sibTrans" cxnId="{336469BD-7507-1F41-9587-B619EC52B854}">
      <dgm:prSet/>
      <dgm:spPr/>
      <dgm:t>
        <a:bodyPr/>
        <a:lstStyle/>
        <a:p>
          <a:endParaRPr lang="zh-CN" altLang="en-US"/>
        </a:p>
      </dgm:t>
    </dgm:pt>
    <dgm:pt modelId="{92439849-5BB3-4945-A41E-DA00FB90A783}" type="pres">
      <dgm:prSet presAssocID="{5A437077-20F2-9A46-87BE-B16963BF1050}" presName="linearFlow" presStyleCnt="0">
        <dgm:presLayoutVars>
          <dgm:dir/>
          <dgm:animLvl val="lvl"/>
          <dgm:resizeHandles val="exact"/>
        </dgm:presLayoutVars>
      </dgm:prSet>
      <dgm:spPr/>
    </dgm:pt>
    <dgm:pt modelId="{3EC0037F-9A62-FF4D-B01C-A2B2EE57C146}" type="pres">
      <dgm:prSet presAssocID="{AE73E6A9-65FA-A44C-8805-091B45017230}" presName="composite" presStyleCnt="0"/>
      <dgm:spPr/>
    </dgm:pt>
    <dgm:pt modelId="{8B507BCA-4BA9-B04D-AD6E-B091A2DECBB8}" type="pres">
      <dgm:prSet presAssocID="{AE73E6A9-65FA-A44C-8805-091B45017230}" presName="parentText" presStyleLbl="alignNode1" presStyleIdx="0" presStyleCnt="2">
        <dgm:presLayoutVars>
          <dgm:chMax val="1"/>
          <dgm:bulletEnabled val="1"/>
        </dgm:presLayoutVars>
      </dgm:prSet>
      <dgm:spPr/>
      <dgm:t>
        <a:bodyPr/>
        <a:lstStyle/>
        <a:p>
          <a:endParaRPr lang="zh-CN" altLang="en-US"/>
        </a:p>
      </dgm:t>
    </dgm:pt>
    <dgm:pt modelId="{2126BDE1-2C91-9E4B-B1EF-12E4451C7070}" type="pres">
      <dgm:prSet presAssocID="{AE73E6A9-65FA-A44C-8805-091B45017230}" presName="descendantText" presStyleLbl="alignAcc1" presStyleIdx="0" presStyleCnt="2">
        <dgm:presLayoutVars>
          <dgm:bulletEnabled val="1"/>
        </dgm:presLayoutVars>
      </dgm:prSet>
      <dgm:spPr/>
      <dgm:t>
        <a:bodyPr/>
        <a:lstStyle/>
        <a:p>
          <a:endParaRPr lang="zh-CN" altLang="en-US"/>
        </a:p>
      </dgm:t>
    </dgm:pt>
    <dgm:pt modelId="{DD84FAC6-FD27-6F4B-BA1C-59534138205F}" type="pres">
      <dgm:prSet presAssocID="{E2A8619D-9238-A744-8B2B-E8A6F1CE062D}" presName="sp" presStyleCnt="0"/>
      <dgm:spPr/>
    </dgm:pt>
    <dgm:pt modelId="{5C3396EC-FBA4-F548-B175-286F21F1A116}" type="pres">
      <dgm:prSet presAssocID="{E9342979-8BC9-3A47-AEB9-517F69664525}" presName="composite" presStyleCnt="0"/>
      <dgm:spPr/>
    </dgm:pt>
    <dgm:pt modelId="{F3A65789-999A-4F44-A6A0-3BC7FCB1F047}" type="pres">
      <dgm:prSet presAssocID="{E9342979-8BC9-3A47-AEB9-517F69664525}" presName="parentText" presStyleLbl="alignNode1" presStyleIdx="1" presStyleCnt="2">
        <dgm:presLayoutVars>
          <dgm:chMax val="1"/>
          <dgm:bulletEnabled val="1"/>
        </dgm:presLayoutVars>
      </dgm:prSet>
      <dgm:spPr/>
      <dgm:t>
        <a:bodyPr/>
        <a:lstStyle/>
        <a:p>
          <a:endParaRPr lang="zh-CN" altLang="en-US"/>
        </a:p>
      </dgm:t>
    </dgm:pt>
    <dgm:pt modelId="{4A8BEAE9-00F4-5A4F-A7C5-4E04E2DDDD77}" type="pres">
      <dgm:prSet presAssocID="{E9342979-8BC9-3A47-AEB9-517F69664525}" presName="descendantText" presStyleLbl="alignAcc1" presStyleIdx="1" presStyleCnt="2">
        <dgm:presLayoutVars>
          <dgm:bulletEnabled val="1"/>
        </dgm:presLayoutVars>
      </dgm:prSet>
      <dgm:spPr/>
      <dgm:t>
        <a:bodyPr/>
        <a:lstStyle/>
        <a:p>
          <a:endParaRPr lang="zh-CN" altLang="en-US"/>
        </a:p>
      </dgm:t>
    </dgm:pt>
  </dgm:ptLst>
  <dgm:cxnLst>
    <dgm:cxn modelId="{E67ADEED-1755-064B-BAC9-C01CCC3908C3}" type="presOf" srcId="{DD72A7FF-0362-F640-9391-4404C34CC272}" destId="{4A8BEAE9-00F4-5A4F-A7C5-4E04E2DDDD77}" srcOrd="0" destOrd="0" presId="urn:microsoft.com/office/officeart/2005/8/layout/chevron2"/>
    <dgm:cxn modelId="{D9C47E3A-7952-0047-9AB2-F5F4D31C3B91}" type="presOf" srcId="{E9342979-8BC9-3A47-AEB9-517F69664525}" destId="{F3A65789-999A-4F44-A6A0-3BC7FCB1F047}" srcOrd="0" destOrd="0" presId="urn:microsoft.com/office/officeart/2005/8/layout/chevron2"/>
    <dgm:cxn modelId="{430E0E23-719E-074A-B3D9-E497AFE01ACA}" type="presOf" srcId="{AE73E6A9-65FA-A44C-8805-091B45017230}" destId="{8B507BCA-4BA9-B04D-AD6E-B091A2DECBB8}" srcOrd="0" destOrd="0" presId="urn:microsoft.com/office/officeart/2005/8/layout/chevron2"/>
    <dgm:cxn modelId="{8438422E-154D-3548-845C-62A88F1231C0}" type="presOf" srcId="{5A437077-20F2-9A46-87BE-B16963BF1050}" destId="{92439849-5BB3-4945-A41E-DA00FB90A783}" srcOrd="0" destOrd="0" presId="urn:microsoft.com/office/officeart/2005/8/layout/chevron2"/>
    <dgm:cxn modelId="{870823C1-D13F-D74D-AB1B-5D8E27E8418D}" type="presOf" srcId="{18CEBE3D-9EFD-2746-AE09-6077007F2931}" destId="{2126BDE1-2C91-9E4B-B1EF-12E4451C7070}" srcOrd="0" destOrd="0" presId="urn:microsoft.com/office/officeart/2005/8/layout/chevron2"/>
    <dgm:cxn modelId="{E3AFB89C-3AA9-B142-90BC-4CBD83ECAFFF}" srcId="{5A437077-20F2-9A46-87BE-B16963BF1050}" destId="{AE73E6A9-65FA-A44C-8805-091B45017230}" srcOrd="0" destOrd="0" parTransId="{8C4BA526-2CD6-3246-B83E-6B5E0889AF18}" sibTransId="{E2A8619D-9238-A744-8B2B-E8A6F1CE062D}"/>
    <dgm:cxn modelId="{3B9BE756-7A37-B641-9DA0-59F362B168C9}" srcId="{AE73E6A9-65FA-A44C-8805-091B45017230}" destId="{18CEBE3D-9EFD-2746-AE09-6077007F2931}" srcOrd="0" destOrd="0" parTransId="{C54B1EEA-C08B-7B4A-A3C1-F0794A946585}" sibTransId="{8259B953-A481-114D-AC25-B587A4147013}"/>
    <dgm:cxn modelId="{336469BD-7507-1F41-9587-B619EC52B854}" srcId="{E9342979-8BC9-3A47-AEB9-517F69664525}" destId="{DD72A7FF-0362-F640-9391-4404C34CC272}" srcOrd="0" destOrd="0" parTransId="{C59E7373-024B-6343-948F-CC3CB1175F42}" sibTransId="{1E033E83-DA71-AE46-B1E8-A66BC691698F}"/>
    <dgm:cxn modelId="{9B8FC7E8-8CF0-AF43-89DD-25AE97B40711}" srcId="{5A437077-20F2-9A46-87BE-B16963BF1050}" destId="{E9342979-8BC9-3A47-AEB9-517F69664525}" srcOrd="1" destOrd="0" parTransId="{B9BAE556-BD9C-F947-9BE7-A2FCA9B5C555}" sibTransId="{15853500-91CF-704A-9F1F-5A5D63CFD1A5}"/>
    <dgm:cxn modelId="{21D8AA91-87F1-AF4F-961E-8346FFE098E7}" type="presParOf" srcId="{92439849-5BB3-4945-A41E-DA00FB90A783}" destId="{3EC0037F-9A62-FF4D-B01C-A2B2EE57C146}" srcOrd="0" destOrd="0" presId="urn:microsoft.com/office/officeart/2005/8/layout/chevron2"/>
    <dgm:cxn modelId="{AA8472B3-9D26-2F49-A1BA-C266DAD83277}" type="presParOf" srcId="{3EC0037F-9A62-FF4D-B01C-A2B2EE57C146}" destId="{8B507BCA-4BA9-B04D-AD6E-B091A2DECBB8}" srcOrd="0" destOrd="0" presId="urn:microsoft.com/office/officeart/2005/8/layout/chevron2"/>
    <dgm:cxn modelId="{198FFCB7-B3EE-B546-8018-AF3DD9E7920A}" type="presParOf" srcId="{3EC0037F-9A62-FF4D-B01C-A2B2EE57C146}" destId="{2126BDE1-2C91-9E4B-B1EF-12E4451C7070}" srcOrd="1" destOrd="0" presId="urn:microsoft.com/office/officeart/2005/8/layout/chevron2"/>
    <dgm:cxn modelId="{AEE84FE8-BE1B-7549-896E-C97D493D952B}" type="presParOf" srcId="{92439849-5BB3-4945-A41E-DA00FB90A783}" destId="{DD84FAC6-FD27-6F4B-BA1C-59534138205F}" srcOrd="1" destOrd="0" presId="urn:microsoft.com/office/officeart/2005/8/layout/chevron2"/>
    <dgm:cxn modelId="{DDFFA230-ABEC-3048-8050-091C1E54DEC7}" type="presParOf" srcId="{92439849-5BB3-4945-A41E-DA00FB90A783}" destId="{5C3396EC-FBA4-F548-B175-286F21F1A116}" srcOrd="2" destOrd="0" presId="urn:microsoft.com/office/officeart/2005/8/layout/chevron2"/>
    <dgm:cxn modelId="{96DD118D-3862-0145-BEC9-B41FEFBD9E65}" type="presParOf" srcId="{5C3396EC-FBA4-F548-B175-286F21F1A116}" destId="{F3A65789-999A-4F44-A6A0-3BC7FCB1F047}" srcOrd="0" destOrd="0" presId="urn:microsoft.com/office/officeart/2005/8/layout/chevron2"/>
    <dgm:cxn modelId="{E934EB65-F25C-9248-9586-024BA96A9537}" type="presParOf" srcId="{5C3396EC-FBA4-F548-B175-286F21F1A116}" destId="{4A8BEAE9-00F4-5A4F-A7C5-4E04E2DDDD77}"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3ECD769-E3A2-F94F-ABDB-606270B7F67B}" type="doc">
      <dgm:prSet loTypeId="urn:microsoft.com/office/officeart/2005/8/layout/list1" loCatId="" qsTypeId="urn:microsoft.com/office/officeart/2005/8/quickstyle/simple4" qsCatId="simple" csTypeId="urn:microsoft.com/office/officeart/2005/8/colors/accent1_2" csCatId="accent1" phldr="1"/>
      <dgm:spPr/>
      <dgm:t>
        <a:bodyPr/>
        <a:lstStyle/>
        <a:p>
          <a:endParaRPr lang="zh-CN" altLang="en-US"/>
        </a:p>
      </dgm:t>
    </dgm:pt>
    <dgm:pt modelId="{C3880945-2838-0043-8FB6-681ABD7018DF}">
      <dgm:prSet phldrT="[文本]"/>
      <dgm:spPr/>
      <dgm:t>
        <a:bodyPr/>
        <a:lstStyle/>
        <a:p>
          <a:r>
            <a:rPr lang="en-US" altLang="zh-CN" dirty="0" smtClean="0"/>
            <a:t>1</a:t>
          </a:r>
          <a:r>
            <a:rPr lang="zh-CN" altLang="en-US" dirty="0" smtClean="0"/>
            <a:t>、耶律楚才的经济思想</a:t>
          </a:r>
          <a:endParaRPr lang="zh-CN" altLang="en-US" dirty="0"/>
        </a:p>
      </dgm:t>
    </dgm:pt>
    <dgm:pt modelId="{29398D6D-7708-8940-9026-61FBE9781E06}" type="parTrans" cxnId="{9433861B-D6A4-8847-887A-21D285534537}">
      <dgm:prSet/>
      <dgm:spPr/>
      <dgm:t>
        <a:bodyPr/>
        <a:lstStyle/>
        <a:p>
          <a:endParaRPr lang="zh-CN" altLang="en-US"/>
        </a:p>
      </dgm:t>
    </dgm:pt>
    <dgm:pt modelId="{D017F5F6-1021-4645-8D25-E3025EFD2A54}" type="sibTrans" cxnId="{9433861B-D6A4-8847-887A-21D285534537}">
      <dgm:prSet/>
      <dgm:spPr/>
      <dgm:t>
        <a:bodyPr/>
        <a:lstStyle/>
        <a:p>
          <a:endParaRPr lang="zh-CN" altLang="en-US"/>
        </a:p>
      </dgm:t>
    </dgm:pt>
    <dgm:pt modelId="{B8443787-3E64-B447-8908-B05F353F3178}">
      <dgm:prSet phldrT="[文本]"/>
      <dgm:spPr/>
      <dgm:t>
        <a:bodyPr/>
        <a:lstStyle/>
        <a:p>
          <a:r>
            <a:rPr lang="en-US" altLang="zh-CN" dirty="0" smtClean="0"/>
            <a:t>2</a:t>
          </a:r>
          <a:r>
            <a:rPr lang="zh-CN" altLang="en-US" dirty="0" smtClean="0"/>
            <a:t>、卢世荣的经济思想</a:t>
          </a:r>
          <a:endParaRPr lang="zh-CN" altLang="en-US" dirty="0"/>
        </a:p>
      </dgm:t>
    </dgm:pt>
    <dgm:pt modelId="{0D1402F9-E77E-3E4C-A572-5421EC9FCA67}" type="parTrans" cxnId="{FDC03499-5DFD-2042-BA08-A66D43D43ED7}">
      <dgm:prSet/>
      <dgm:spPr/>
      <dgm:t>
        <a:bodyPr/>
        <a:lstStyle/>
        <a:p>
          <a:endParaRPr lang="zh-CN" altLang="en-US"/>
        </a:p>
      </dgm:t>
    </dgm:pt>
    <dgm:pt modelId="{AFCE7CEC-1801-B544-9E96-C6781500726F}" type="sibTrans" cxnId="{FDC03499-5DFD-2042-BA08-A66D43D43ED7}">
      <dgm:prSet/>
      <dgm:spPr/>
      <dgm:t>
        <a:bodyPr/>
        <a:lstStyle/>
        <a:p>
          <a:endParaRPr lang="zh-CN" altLang="en-US"/>
        </a:p>
      </dgm:t>
    </dgm:pt>
    <dgm:pt modelId="{349F0EB2-C30B-1F46-BF2C-B142DDE9F482}">
      <dgm:prSet phldrT="[文本]"/>
      <dgm:spPr/>
      <dgm:t>
        <a:bodyPr/>
        <a:lstStyle/>
        <a:p>
          <a:r>
            <a:rPr lang="en-US" altLang="zh-CN" dirty="0" smtClean="0"/>
            <a:t>3</a:t>
          </a:r>
          <a:r>
            <a:rPr lang="zh-CN" altLang="en-US" dirty="0" smtClean="0"/>
            <a:t>、马端临的经济思想</a:t>
          </a:r>
          <a:endParaRPr lang="zh-CN" altLang="en-US" dirty="0"/>
        </a:p>
      </dgm:t>
    </dgm:pt>
    <dgm:pt modelId="{DDA86384-FB69-F64E-9D3F-575F0F4655A3}" type="parTrans" cxnId="{F541456C-9724-9D4A-830D-496BD807E028}">
      <dgm:prSet/>
      <dgm:spPr/>
      <dgm:t>
        <a:bodyPr/>
        <a:lstStyle/>
        <a:p>
          <a:endParaRPr lang="zh-CN" altLang="en-US"/>
        </a:p>
      </dgm:t>
    </dgm:pt>
    <dgm:pt modelId="{3A667E1B-88A5-AE47-8243-7B862D7B3539}" type="sibTrans" cxnId="{F541456C-9724-9D4A-830D-496BD807E028}">
      <dgm:prSet/>
      <dgm:spPr/>
      <dgm:t>
        <a:bodyPr/>
        <a:lstStyle/>
        <a:p>
          <a:endParaRPr lang="zh-CN" altLang="en-US"/>
        </a:p>
      </dgm:t>
    </dgm:pt>
    <dgm:pt modelId="{A5508C28-9BA5-D24C-B37B-F195791228AC}" type="pres">
      <dgm:prSet presAssocID="{A3ECD769-E3A2-F94F-ABDB-606270B7F67B}" presName="linear" presStyleCnt="0">
        <dgm:presLayoutVars>
          <dgm:dir/>
          <dgm:animLvl val="lvl"/>
          <dgm:resizeHandles val="exact"/>
        </dgm:presLayoutVars>
      </dgm:prSet>
      <dgm:spPr/>
    </dgm:pt>
    <dgm:pt modelId="{4BF3A62A-6DFF-8747-B5E4-480989DC0889}" type="pres">
      <dgm:prSet presAssocID="{C3880945-2838-0043-8FB6-681ABD7018DF}" presName="parentLin" presStyleCnt="0"/>
      <dgm:spPr/>
    </dgm:pt>
    <dgm:pt modelId="{7B3174C4-BF36-5240-8A52-3583BE9DA669}" type="pres">
      <dgm:prSet presAssocID="{C3880945-2838-0043-8FB6-681ABD7018DF}" presName="parentLeftMargin" presStyleLbl="node1" presStyleIdx="0" presStyleCnt="3"/>
      <dgm:spPr/>
    </dgm:pt>
    <dgm:pt modelId="{072124CB-2D41-A94B-B5B5-1160560DE3CC}" type="pres">
      <dgm:prSet presAssocID="{C3880945-2838-0043-8FB6-681ABD7018DF}" presName="parentText" presStyleLbl="node1" presStyleIdx="0" presStyleCnt="3">
        <dgm:presLayoutVars>
          <dgm:chMax val="0"/>
          <dgm:bulletEnabled val="1"/>
        </dgm:presLayoutVars>
      </dgm:prSet>
      <dgm:spPr/>
    </dgm:pt>
    <dgm:pt modelId="{BC632F8C-F496-7B4E-BB1F-AED373CFD627}" type="pres">
      <dgm:prSet presAssocID="{C3880945-2838-0043-8FB6-681ABD7018DF}" presName="negativeSpace" presStyleCnt="0"/>
      <dgm:spPr/>
    </dgm:pt>
    <dgm:pt modelId="{B584AF8F-4AA7-CF4C-BF54-D1BEB0A7B7DE}" type="pres">
      <dgm:prSet presAssocID="{C3880945-2838-0043-8FB6-681ABD7018DF}" presName="childText" presStyleLbl="conFgAcc1" presStyleIdx="0" presStyleCnt="3">
        <dgm:presLayoutVars>
          <dgm:bulletEnabled val="1"/>
        </dgm:presLayoutVars>
      </dgm:prSet>
      <dgm:spPr/>
    </dgm:pt>
    <dgm:pt modelId="{057C6474-8443-894D-BD34-547644070DAD}" type="pres">
      <dgm:prSet presAssocID="{D017F5F6-1021-4645-8D25-E3025EFD2A54}" presName="spaceBetweenRectangles" presStyleCnt="0"/>
      <dgm:spPr/>
    </dgm:pt>
    <dgm:pt modelId="{A873A6C0-81D2-024F-A3A5-E46CBC959B9F}" type="pres">
      <dgm:prSet presAssocID="{B8443787-3E64-B447-8908-B05F353F3178}" presName="parentLin" presStyleCnt="0"/>
      <dgm:spPr/>
    </dgm:pt>
    <dgm:pt modelId="{FC06A3E7-0CE4-074C-9D12-998A5B63DDDB}" type="pres">
      <dgm:prSet presAssocID="{B8443787-3E64-B447-8908-B05F353F3178}" presName="parentLeftMargin" presStyleLbl="node1" presStyleIdx="0" presStyleCnt="3"/>
      <dgm:spPr/>
    </dgm:pt>
    <dgm:pt modelId="{E8A43424-0CFB-FA4D-9F5E-9613DA0C9295}" type="pres">
      <dgm:prSet presAssocID="{B8443787-3E64-B447-8908-B05F353F3178}" presName="parentText" presStyleLbl="node1" presStyleIdx="1" presStyleCnt="3">
        <dgm:presLayoutVars>
          <dgm:chMax val="0"/>
          <dgm:bulletEnabled val="1"/>
        </dgm:presLayoutVars>
      </dgm:prSet>
      <dgm:spPr/>
    </dgm:pt>
    <dgm:pt modelId="{F31DC517-367C-DE4B-ACBD-54D20D9C48BB}" type="pres">
      <dgm:prSet presAssocID="{B8443787-3E64-B447-8908-B05F353F3178}" presName="negativeSpace" presStyleCnt="0"/>
      <dgm:spPr/>
    </dgm:pt>
    <dgm:pt modelId="{0EC4A115-BC5D-E24B-B5E0-1984E6C7B10E}" type="pres">
      <dgm:prSet presAssocID="{B8443787-3E64-B447-8908-B05F353F3178}" presName="childText" presStyleLbl="conFgAcc1" presStyleIdx="1" presStyleCnt="3">
        <dgm:presLayoutVars>
          <dgm:bulletEnabled val="1"/>
        </dgm:presLayoutVars>
      </dgm:prSet>
      <dgm:spPr/>
    </dgm:pt>
    <dgm:pt modelId="{78793D5D-0EA0-B843-AEA5-48C70E025A1A}" type="pres">
      <dgm:prSet presAssocID="{AFCE7CEC-1801-B544-9E96-C6781500726F}" presName="spaceBetweenRectangles" presStyleCnt="0"/>
      <dgm:spPr/>
    </dgm:pt>
    <dgm:pt modelId="{3078B9D9-77F7-294F-8108-D917F8448221}" type="pres">
      <dgm:prSet presAssocID="{349F0EB2-C30B-1F46-BF2C-B142DDE9F482}" presName="parentLin" presStyleCnt="0"/>
      <dgm:spPr/>
    </dgm:pt>
    <dgm:pt modelId="{C023E63B-5B57-CB43-A2AC-2426B6EB0699}" type="pres">
      <dgm:prSet presAssocID="{349F0EB2-C30B-1F46-BF2C-B142DDE9F482}" presName="parentLeftMargin" presStyleLbl="node1" presStyleIdx="1" presStyleCnt="3"/>
      <dgm:spPr/>
    </dgm:pt>
    <dgm:pt modelId="{CF091A48-3FB6-0645-B8EE-2FE5510D22A9}" type="pres">
      <dgm:prSet presAssocID="{349F0EB2-C30B-1F46-BF2C-B142DDE9F482}" presName="parentText" presStyleLbl="node1" presStyleIdx="2" presStyleCnt="3">
        <dgm:presLayoutVars>
          <dgm:chMax val="0"/>
          <dgm:bulletEnabled val="1"/>
        </dgm:presLayoutVars>
      </dgm:prSet>
      <dgm:spPr/>
    </dgm:pt>
    <dgm:pt modelId="{E57271A4-FBE9-6E42-9519-4E1A5526EF0A}" type="pres">
      <dgm:prSet presAssocID="{349F0EB2-C30B-1F46-BF2C-B142DDE9F482}" presName="negativeSpace" presStyleCnt="0"/>
      <dgm:spPr/>
    </dgm:pt>
    <dgm:pt modelId="{33B9BB7A-37A5-634C-A3C1-C77FAFF96662}" type="pres">
      <dgm:prSet presAssocID="{349F0EB2-C30B-1F46-BF2C-B142DDE9F482}" presName="childText" presStyleLbl="conFgAcc1" presStyleIdx="2" presStyleCnt="3">
        <dgm:presLayoutVars>
          <dgm:bulletEnabled val="1"/>
        </dgm:presLayoutVars>
      </dgm:prSet>
      <dgm:spPr/>
    </dgm:pt>
  </dgm:ptLst>
  <dgm:cxnLst>
    <dgm:cxn modelId="{9433861B-D6A4-8847-887A-21D285534537}" srcId="{A3ECD769-E3A2-F94F-ABDB-606270B7F67B}" destId="{C3880945-2838-0043-8FB6-681ABD7018DF}" srcOrd="0" destOrd="0" parTransId="{29398D6D-7708-8940-9026-61FBE9781E06}" sibTransId="{D017F5F6-1021-4645-8D25-E3025EFD2A54}"/>
    <dgm:cxn modelId="{764A9524-09C1-FD4D-BA02-C5BF1F8754C3}" type="presOf" srcId="{C3880945-2838-0043-8FB6-681ABD7018DF}" destId="{7B3174C4-BF36-5240-8A52-3583BE9DA669}" srcOrd="0" destOrd="0" presId="urn:microsoft.com/office/officeart/2005/8/layout/list1"/>
    <dgm:cxn modelId="{FDC03499-5DFD-2042-BA08-A66D43D43ED7}" srcId="{A3ECD769-E3A2-F94F-ABDB-606270B7F67B}" destId="{B8443787-3E64-B447-8908-B05F353F3178}" srcOrd="1" destOrd="0" parTransId="{0D1402F9-E77E-3E4C-A572-5421EC9FCA67}" sibTransId="{AFCE7CEC-1801-B544-9E96-C6781500726F}"/>
    <dgm:cxn modelId="{A06EDFAA-ADE4-2446-9B03-CB4F0443B4DE}" type="presOf" srcId="{C3880945-2838-0043-8FB6-681ABD7018DF}" destId="{072124CB-2D41-A94B-B5B5-1160560DE3CC}" srcOrd="1" destOrd="0" presId="urn:microsoft.com/office/officeart/2005/8/layout/list1"/>
    <dgm:cxn modelId="{1448ED02-5939-E546-842C-163E2CBA06B5}" type="presOf" srcId="{349F0EB2-C30B-1F46-BF2C-B142DDE9F482}" destId="{CF091A48-3FB6-0645-B8EE-2FE5510D22A9}" srcOrd="1" destOrd="0" presId="urn:microsoft.com/office/officeart/2005/8/layout/list1"/>
    <dgm:cxn modelId="{9A4BB8F4-3D26-9F46-A00C-4109F1E9DFC7}" type="presOf" srcId="{B8443787-3E64-B447-8908-B05F353F3178}" destId="{FC06A3E7-0CE4-074C-9D12-998A5B63DDDB}" srcOrd="0" destOrd="0" presId="urn:microsoft.com/office/officeart/2005/8/layout/list1"/>
    <dgm:cxn modelId="{6254CEB0-C7C5-CF40-8F3F-9EE9C58DF3F1}" type="presOf" srcId="{349F0EB2-C30B-1F46-BF2C-B142DDE9F482}" destId="{C023E63B-5B57-CB43-A2AC-2426B6EB0699}" srcOrd="0" destOrd="0" presId="urn:microsoft.com/office/officeart/2005/8/layout/list1"/>
    <dgm:cxn modelId="{F541456C-9724-9D4A-830D-496BD807E028}" srcId="{A3ECD769-E3A2-F94F-ABDB-606270B7F67B}" destId="{349F0EB2-C30B-1F46-BF2C-B142DDE9F482}" srcOrd="2" destOrd="0" parTransId="{DDA86384-FB69-F64E-9D3F-575F0F4655A3}" sibTransId="{3A667E1B-88A5-AE47-8243-7B862D7B3539}"/>
    <dgm:cxn modelId="{26E4B6D9-1918-F54A-BBD1-26FE2D7ABAF5}" type="presOf" srcId="{A3ECD769-E3A2-F94F-ABDB-606270B7F67B}" destId="{A5508C28-9BA5-D24C-B37B-F195791228AC}" srcOrd="0" destOrd="0" presId="urn:microsoft.com/office/officeart/2005/8/layout/list1"/>
    <dgm:cxn modelId="{9A1C3CBF-9F70-A146-A9B9-06DD62ADC321}" type="presOf" srcId="{B8443787-3E64-B447-8908-B05F353F3178}" destId="{E8A43424-0CFB-FA4D-9F5E-9613DA0C9295}" srcOrd="1" destOrd="0" presId="urn:microsoft.com/office/officeart/2005/8/layout/list1"/>
    <dgm:cxn modelId="{E03C1EF4-8B92-EB4E-8EE1-54EAD7ECF9A4}" type="presParOf" srcId="{A5508C28-9BA5-D24C-B37B-F195791228AC}" destId="{4BF3A62A-6DFF-8747-B5E4-480989DC0889}" srcOrd="0" destOrd="0" presId="urn:microsoft.com/office/officeart/2005/8/layout/list1"/>
    <dgm:cxn modelId="{BD22E47A-DC29-7D48-B43C-47F13156C517}" type="presParOf" srcId="{4BF3A62A-6DFF-8747-B5E4-480989DC0889}" destId="{7B3174C4-BF36-5240-8A52-3583BE9DA669}" srcOrd="0" destOrd="0" presId="urn:microsoft.com/office/officeart/2005/8/layout/list1"/>
    <dgm:cxn modelId="{67F7FD07-F116-404D-B31F-C2285A471E7B}" type="presParOf" srcId="{4BF3A62A-6DFF-8747-B5E4-480989DC0889}" destId="{072124CB-2D41-A94B-B5B5-1160560DE3CC}" srcOrd="1" destOrd="0" presId="urn:microsoft.com/office/officeart/2005/8/layout/list1"/>
    <dgm:cxn modelId="{F6FC00F3-6297-0F41-BEA4-51D2CD985D8D}" type="presParOf" srcId="{A5508C28-9BA5-D24C-B37B-F195791228AC}" destId="{BC632F8C-F496-7B4E-BB1F-AED373CFD627}" srcOrd="1" destOrd="0" presId="urn:microsoft.com/office/officeart/2005/8/layout/list1"/>
    <dgm:cxn modelId="{3EE2929A-4BE3-9046-A1E5-A3999DE2346C}" type="presParOf" srcId="{A5508C28-9BA5-D24C-B37B-F195791228AC}" destId="{B584AF8F-4AA7-CF4C-BF54-D1BEB0A7B7DE}" srcOrd="2" destOrd="0" presId="urn:microsoft.com/office/officeart/2005/8/layout/list1"/>
    <dgm:cxn modelId="{E3C1FB3F-EB9C-A846-986B-B322F7795065}" type="presParOf" srcId="{A5508C28-9BA5-D24C-B37B-F195791228AC}" destId="{057C6474-8443-894D-BD34-547644070DAD}" srcOrd="3" destOrd="0" presId="urn:microsoft.com/office/officeart/2005/8/layout/list1"/>
    <dgm:cxn modelId="{67F0F8FB-0E12-8843-97BB-B7E5A33D5A89}" type="presParOf" srcId="{A5508C28-9BA5-D24C-B37B-F195791228AC}" destId="{A873A6C0-81D2-024F-A3A5-E46CBC959B9F}" srcOrd="4" destOrd="0" presId="urn:microsoft.com/office/officeart/2005/8/layout/list1"/>
    <dgm:cxn modelId="{75EA69B2-0FD5-1446-8EFD-9DDF088BB6FF}" type="presParOf" srcId="{A873A6C0-81D2-024F-A3A5-E46CBC959B9F}" destId="{FC06A3E7-0CE4-074C-9D12-998A5B63DDDB}" srcOrd="0" destOrd="0" presId="urn:microsoft.com/office/officeart/2005/8/layout/list1"/>
    <dgm:cxn modelId="{E1A86D0F-9AD9-6147-ABD1-C3B453A6A0DB}" type="presParOf" srcId="{A873A6C0-81D2-024F-A3A5-E46CBC959B9F}" destId="{E8A43424-0CFB-FA4D-9F5E-9613DA0C9295}" srcOrd="1" destOrd="0" presId="urn:microsoft.com/office/officeart/2005/8/layout/list1"/>
    <dgm:cxn modelId="{D5895E7C-F941-C44F-82D9-8ED249EC93BC}" type="presParOf" srcId="{A5508C28-9BA5-D24C-B37B-F195791228AC}" destId="{F31DC517-367C-DE4B-ACBD-54D20D9C48BB}" srcOrd="5" destOrd="0" presId="urn:microsoft.com/office/officeart/2005/8/layout/list1"/>
    <dgm:cxn modelId="{27547EC1-182F-DD49-8EB1-D4EC7A449516}" type="presParOf" srcId="{A5508C28-9BA5-D24C-B37B-F195791228AC}" destId="{0EC4A115-BC5D-E24B-B5E0-1984E6C7B10E}" srcOrd="6" destOrd="0" presId="urn:microsoft.com/office/officeart/2005/8/layout/list1"/>
    <dgm:cxn modelId="{B9DF1DA3-E349-2F4D-9946-09C370BBD9A5}" type="presParOf" srcId="{A5508C28-9BA5-D24C-B37B-F195791228AC}" destId="{78793D5D-0EA0-B843-AEA5-48C70E025A1A}" srcOrd="7" destOrd="0" presId="urn:microsoft.com/office/officeart/2005/8/layout/list1"/>
    <dgm:cxn modelId="{87423A45-7B77-7344-B913-AE4A75667AD6}" type="presParOf" srcId="{A5508C28-9BA5-D24C-B37B-F195791228AC}" destId="{3078B9D9-77F7-294F-8108-D917F8448221}" srcOrd="8" destOrd="0" presId="urn:microsoft.com/office/officeart/2005/8/layout/list1"/>
    <dgm:cxn modelId="{C35DB691-FC1D-E94D-BB19-D42AA6480C13}" type="presParOf" srcId="{3078B9D9-77F7-294F-8108-D917F8448221}" destId="{C023E63B-5B57-CB43-A2AC-2426B6EB0699}" srcOrd="0" destOrd="0" presId="urn:microsoft.com/office/officeart/2005/8/layout/list1"/>
    <dgm:cxn modelId="{942B1EAB-7308-CD45-AF6B-B0A3AE8DB572}" type="presParOf" srcId="{3078B9D9-77F7-294F-8108-D917F8448221}" destId="{CF091A48-3FB6-0645-B8EE-2FE5510D22A9}" srcOrd="1" destOrd="0" presId="urn:microsoft.com/office/officeart/2005/8/layout/list1"/>
    <dgm:cxn modelId="{EB75B0AB-F60E-7E48-B576-5EAC1A06E566}" type="presParOf" srcId="{A5508C28-9BA5-D24C-B37B-F195791228AC}" destId="{E57271A4-FBE9-6E42-9519-4E1A5526EF0A}" srcOrd="9" destOrd="0" presId="urn:microsoft.com/office/officeart/2005/8/layout/list1"/>
    <dgm:cxn modelId="{FCDB6097-8315-1F44-AA6B-23F0BBD6DC49}" type="presParOf" srcId="{A5508C28-9BA5-D24C-B37B-F195791228AC}" destId="{33B9BB7A-37A5-634C-A3C1-C77FAFF96662}"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BBAF117-602B-354C-ADE2-26CF3DC32DE4}" type="doc">
      <dgm:prSet loTypeId="urn:microsoft.com/office/officeart/2005/8/layout/list1" loCatId="" qsTypeId="urn:microsoft.com/office/officeart/2005/8/quickstyle/simple4" qsCatId="simple" csTypeId="urn:microsoft.com/office/officeart/2005/8/colors/accent1_2" csCatId="accent1" phldr="1"/>
      <dgm:spPr/>
      <dgm:t>
        <a:bodyPr/>
        <a:lstStyle/>
        <a:p>
          <a:endParaRPr lang="zh-CN" altLang="en-US"/>
        </a:p>
      </dgm:t>
    </dgm:pt>
    <dgm:pt modelId="{24F2E36E-B4A3-6F4F-94D8-EB499F6E4E20}">
      <dgm:prSet phldrT="[文本]" custT="1"/>
      <dgm:spPr/>
      <dgm:t>
        <a:bodyPr/>
        <a:lstStyle/>
        <a:p>
          <a:pPr algn="l"/>
          <a:r>
            <a:rPr lang="en-US" altLang="zh-CN" sz="2000" b="1" dirty="0" smtClean="0">
              <a:latin typeface="+mj-ea"/>
              <a:ea typeface="+mj-ea"/>
            </a:rPr>
            <a:t>“</a:t>
          </a:r>
          <a:r>
            <a:rPr lang="zh-CN" altLang="zh-CN" sz="2000" b="1" dirty="0" smtClean="0">
              <a:latin typeface="+mj-ea"/>
              <a:ea typeface="+mj-ea"/>
            </a:rPr>
            <a:t>以银为上币</a:t>
          </a:r>
          <a:r>
            <a:rPr lang="en-US" altLang="zh-CN" sz="2000" b="1" dirty="0" smtClean="0">
              <a:latin typeface="+mj-ea"/>
              <a:ea typeface="+mj-ea"/>
            </a:rPr>
            <a:t>”</a:t>
          </a:r>
          <a:r>
            <a:rPr lang="zh-CN" altLang="zh-CN" sz="2000" b="1" smtClean="0">
              <a:latin typeface="+mj-ea"/>
              <a:ea typeface="+mj-ea"/>
            </a:rPr>
            <a:t>的货币金属论</a:t>
          </a:r>
          <a:endParaRPr lang="zh-CN" altLang="en-US" sz="2000">
            <a:latin typeface="+mj-ea"/>
            <a:ea typeface="+mj-ea"/>
          </a:endParaRPr>
        </a:p>
      </dgm:t>
    </dgm:pt>
    <dgm:pt modelId="{C815C89F-CF64-D34E-BF9C-0B5E5E051565}" type="parTrans" cxnId="{8CDE8E5E-8F14-F249-AA10-E7CBD792CF7D}">
      <dgm:prSet/>
      <dgm:spPr/>
      <dgm:t>
        <a:bodyPr/>
        <a:lstStyle/>
        <a:p>
          <a:endParaRPr lang="zh-CN" altLang="en-US"/>
        </a:p>
      </dgm:t>
    </dgm:pt>
    <dgm:pt modelId="{F9C2CEC7-F5D7-654E-AC5C-0D3A7E62CEF9}" type="sibTrans" cxnId="{8CDE8E5E-8F14-F249-AA10-E7CBD792CF7D}">
      <dgm:prSet/>
      <dgm:spPr/>
      <dgm:t>
        <a:bodyPr/>
        <a:lstStyle/>
        <a:p>
          <a:endParaRPr lang="zh-CN" altLang="en-US"/>
        </a:p>
      </dgm:t>
    </dgm:pt>
    <dgm:pt modelId="{F6781A4C-103D-644E-BC2D-8F6494ADF6D2}">
      <dgm:prSet phldrT="[文本]" custT="1"/>
      <dgm:spPr/>
      <dgm:t>
        <a:bodyPr/>
        <a:lstStyle/>
        <a:p>
          <a:pPr algn="l"/>
          <a:r>
            <a:rPr lang="en-US" altLang="zh-CN" sz="2000" dirty="0" smtClean="0">
              <a:latin typeface="+mj-ea"/>
              <a:ea typeface="+mj-ea"/>
            </a:rPr>
            <a:t>“</a:t>
          </a:r>
          <a:r>
            <a:rPr lang="zh-CN" altLang="zh-CN" sz="2000" dirty="0" smtClean="0">
              <a:latin typeface="+mj-ea"/>
              <a:ea typeface="+mj-ea"/>
            </a:rPr>
            <a:t>银之少而贵</a:t>
          </a:r>
          <a:r>
            <a:rPr lang="en-US" altLang="zh-CN" sz="2000" dirty="0" smtClean="0">
              <a:latin typeface="+mj-ea"/>
              <a:ea typeface="+mj-ea"/>
            </a:rPr>
            <a:t>”</a:t>
          </a:r>
          <a:r>
            <a:rPr lang="zh-CN" altLang="zh-CN" sz="2000" dirty="0" smtClean="0">
              <a:latin typeface="+mj-ea"/>
              <a:ea typeface="+mj-ea"/>
            </a:rPr>
            <a:t>的</a:t>
          </a:r>
          <a:r>
            <a:rPr lang="zh-CN" altLang="en-US" sz="2000" dirty="0" smtClean="0">
              <a:latin typeface="+mj-ea"/>
              <a:ea typeface="+mj-ea"/>
            </a:rPr>
            <a:t>货币名目</a:t>
          </a:r>
          <a:r>
            <a:rPr lang="zh-CN" altLang="zh-CN" sz="2000" dirty="0" smtClean="0">
              <a:latin typeface="+mj-ea"/>
              <a:ea typeface="+mj-ea"/>
            </a:rPr>
            <a:t>论</a:t>
          </a:r>
          <a:endParaRPr lang="zh-CN" altLang="en-US" sz="2000" dirty="0">
            <a:latin typeface="+mj-ea"/>
            <a:ea typeface="+mj-ea"/>
          </a:endParaRPr>
        </a:p>
      </dgm:t>
    </dgm:pt>
    <dgm:pt modelId="{6BE6D85C-650E-1E4F-A872-5150F4238799}" type="parTrans" cxnId="{46F4658D-7D78-0A4E-9412-F97A6CF82533}">
      <dgm:prSet/>
      <dgm:spPr/>
      <dgm:t>
        <a:bodyPr/>
        <a:lstStyle/>
        <a:p>
          <a:endParaRPr lang="zh-CN" altLang="en-US"/>
        </a:p>
      </dgm:t>
    </dgm:pt>
    <dgm:pt modelId="{D3C4E905-80A6-B34A-A3C6-E99835D412F9}" type="sibTrans" cxnId="{46F4658D-7D78-0A4E-9412-F97A6CF82533}">
      <dgm:prSet/>
      <dgm:spPr/>
      <dgm:t>
        <a:bodyPr/>
        <a:lstStyle/>
        <a:p>
          <a:endParaRPr lang="zh-CN" altLang="en-US"/>
        </a:p>
      </dgm:t>
    </dgm:pt>
    <dgm:pt modelId="{50F38D6A-E56A-F340-8A03-E0E219E1D903}">
      <dgm:prSet phldrT="[文本]" custT="1"/>
      <dgm:spPr/>
      <dgm:t>
        <a:bodyPr/>
        <a:lstStyle/>
        <a:p>
          <a:pPr algn="l"/>
          <a:r>
            <a:rPr lang="en-US" altLang="zh-CN" sz="2000" dirty="0" smtClean="0">
              <a:latin typeface="+mj-ea"/>
              <a:ea typeface="+mj-ea"/>
            </a:rPr>
            <a:t>“</a:t>
          </a:r>
          <a:r>
            <a:rPr lang="zh-CN" altLang="zh-CN" sz="2000" dirty="0" smtClean="0">
              <a:latin typeface="+mj-ea"/>
              <a:ea typeface="+mj-ea"/>
            </a:rPr>
            <a:t>后之圣王而欲天下安富，其必废金银乎</a:t>
          </a:r>
          <a:r>
            <a:rPr lang="en-US" altLang="zh-CN" sz="2000" dirty="0" smtClean="0">
              <a:latin typeface="+mj-ea"/>
              <a:ea typeface="+mj-ea"/>
            </a:rPr>
            <a:t>”</a:t>
          </a:r>
          <a:r>
            <a:rPr lang="zh-CN" altLang="en-US" sz="2000" dirty="0" smtClean="0">
              <a:latin typeface="+mj-ea"/>
              <a:ea typeface="+mj-ea"/>
            </a:rPr>
            <a:t>的废金银</a:t>
          </a:r>
          <a:r>
            <a:rPr lang="zh-CN" altLang="zh-CN" sz="2000" dirty="0" smtClean="0">
              <a:latin typeface="+mj-ea"/>
              <a:ea typeface="+mj-ea"/>
            </a:rPr>
            <a:t>论 </a:t>
          </a:r>
          <a:endParaRPr lang="zh-CN" altLang="en-US" sz="2000" dirty="0">
            <a:latin typeface="+mj-ea"/>
            <a:ea typeface="+mj-ea"/>
          </a:endParaRPr>
        </a:p>
      </dgm:t>
    </dgm:pt>
    <dgm:pt modelId="{12943DC5-AB1C-644D-AD35-ABD98BFAFBF8}" type="parTrans" cxnId="{95B97480-C56E-D844-96CC-3681FECC3502}">
      <dgm:prSet/>
      <dgm:spPr/>
      <dgm:t>
        <a:bodyPr/>
        <a:lstStyle/>
        <a:p>
          <a:endParaRPr lang="zh-CN" altLang="en-US"/>
        </a:p>
      </dgm:t>
    </dgm:pt>
    <dgm:pt modelId="{2582ABCD-527B-E74A-99BB-4F22A8B2920B}" type="sibTrans" cxnId="{95B97480-C56E-D844-96CC-3681FECC3502}">
      <dgm:prSet/>
      <dgm:spPr/>
      <dgm:t>
        <a:bodyPr/>
        <a:lstStyle/>
        <a:p>
          <a:endParaRPr lang="zh-CN" altLang="en-US"/>
        </a:p>
      </dgm:t>
    </dgm:pt>
    <dgm:pt modelId="{877531C3-B1F9-934E-90A2-97A0ECB69715}">
      <dgm:prSet custT="1"/>
      <dgm:spPr/>
      <dgm:t>
        <a:bodyPr/>
        <a:lstStyle/>
        <a:p>
          <a:pPr algn="l"/>
          <a:r>
            <a:rPr lang="en-US" sz="2000" dirty="0" smtClean="0">
              <a:latin typeface="+mj-ea"/>
              <a:ea typeface="+mj-ea"/>
            </a:rPr>
            <a:t>“</a:t>
          </a:r>
          <a:r>
            <a:rPr lang="zh-CN" sz="2000" dirty="0" smtClean="0">
              <a:latin typeface="+mj-ea"/>
              <a:ea typeface="+mj-ea"/>
            </a:rPr>
            <a:t>论英雄钱是好汉</a:t>
          </a:r>
          <a:r>
            <a:rPr lang="en-US" sz="2000" dirty="0" smtClean="0">
              <a:latin typeface="+mj-ea"/>
              <a:ea typeface="+mj-ea"/>
            </a:rPr>
            <a:t>”</a:t>
          </a:r>
          <a:r>
            <a:rPr lang="zh-CN" sz="2000" dirty="0" smtClean="0">
              <a:latin typeface="+mj-ea"/>
              <a:ea typeface="+mj-ea"/>
            </a:rPr>
            <a:t>的货币拜物教思想</a:t>
          </a:r>
          <a:endParaRPr lang="zh-CN" altLang="en-US" sz="2000" dirty="0">
            <a:latin typeface="+mj-ea"/>
            <a:ea typeface="+mj-ea"/>
          </a:endParaRPr>
        </a:p>
      </dgm:t>
    </dgm:pt>
    <dgm:pt modelId="{408622D5-1D3A-6647-B70F-E182D5EFCE42}" type="parTrans" cxnId="{3F2C7A1A-7755-D748-A7B1-DEBDDA4F5448}">
      <dgm:prSet/>
      <dgm:spPr/>
      <dgm:t>
        <a:bodyPr/>
        <a:lstStyle/>
        <a:p>
          <a:endParaRPr lang="zh-CN" altLang="en-US"/>
        </a:p>
      </dgm:t>
    </dgm:pt>
    <dgm:pt modelId="{811CFD0B-2830-E74A-8A94-7B0D42C590F2}" type="sibTrans" cxnId="{3F2C7A1A-7755-D748-A7B1-DEBDDA4F5448}">
      <dgm:prSet/>
      <dgm:spPr/>
      <dgm:t>
        <a:bodyPr/>
        <a:lstStyle/>
        <a:p>
          <a:endParaRPr lang="zh-CN" altLang="en-US"/>
        </a:p>
      </dgm:t>
    </dgm:pt>
    <dgm:pt modelId="{F68AADBE-ACC5-F346-9902-60B999179027}" type="pres">
      <dgm:prSet presAssocID="{8BBAF117-602B-354C-ADE2-26CF3DC32DE4}" presName="linear" presStyleCnt="0">
        <dgm:presLayoutVars>
          <dgm:dir/>
          <dgm:animLvl val="lvl"/>
          <dgm:resizeHandles val="exact"/>
        </dgm:presLayoutVars>
      </dgm:prSet>
      <dgm:spPr/>
    </dgm:pt>
    <dgm:pt modelId="{E97AFB6E-0A15-7C4E-9B6D-75EA35C5852F}" type="pres">
      <dgm:prSet presAssocID="{24F2E36E-B4A3-6F4F-94D8-EB499F6E4E20}" presName="parentLin" presStyleCnt="0"/>
      <dgm:spPr/>
    </dgm:pt>
    <dgm:pt modelId="{76A57FEE-10D0-4644-837B-96DF5FEA93E6}" type="pres">
      <dgm:prSet presAssocID="{24F2E36E-B4A3-6F4F-94D8-EB499F6E4E20}" presName="parentLeftMargin" presStyleLbl="node1" presStyleIdx="0" presStyleCnt="4"/>
      <dgm:spPr/>
    </dgm:pt>
    <dgm:pt modelId="{ED602BAC-0B11-B349-ADE4-876A257AF332}" type="pres">
      <dgm:prSet presAssocID="{24F2E36E-B4A3-6F4F-94D8-EB499F6E4E20}" presName="parentText" presStyleLbl="node1" presStyleIdx="0" presStyleCnt="4" custScaleX="105450" custScaleY="175056">
        <dgm:presLayoutVars>
          <dgm:chMax val="0"/>
          <dgm:bulletEnabled val="1"/>
        </dgm:presLayoutVars>
      </dgm:prSet>
      <dgm:spPr/>
      <dgm:t>
        <a:bodyPr/>
        <a:lstStyle/>
        <a:p>
          <a:endParaRPr lang="zh-CN" altLang="en-US"/>
        </a:p>
      </dgm:t>
    </dgm:pt>
    <dgm:pt modelId="{8776A8D9-C03A-2F4B-9740-906BDC7A961A}" type="pres">
      <dgm:prSet presAssocID="{24F2E36E-B4A3-6F4F-94D8-EB499F6E4E20}" presName="negativeSpace" presStyleCnt="0"/>
      <dgm:spPr/>
    </dgm:pt>
    <dgm:pt modelId="{893D96DE-86C6-0F43-8C19-1CEC17B3116F}" type="pres">
      <dgm:prSet presAssocID="{24F2E36E-B4A3-6F4F-94D8-EB499F6E4E20}" presName="childText" presStyleLbl="conFgAcc1" presStyleIdx="0" presStyleCnt="4">
        <dgm:presLayoutVars>
          <dgm:bulletEnabled val="1"/>
        </dgm:presLayoutVars>
      </dgm:prSet>
      <dgm:spPr/>
    </dgm:pt>
    <dgm:pt modelId="{3B0B65F4-7CD9-2044-93FB-CDE31DA0B24A}" type="pres">
      <dgm:prSet presAssocID="{F9C2CEC7-F5D7-654E-AC5C-0D3A7E62CEF9}" presName="spaceBetweenRectangles" presStyleCnt="0"/>
      <dgm:spPr/>
    </dgm:pt>
    <dgm:pt modelId="{5522F44A-0F93-0442-81EE-08A0326CAA21}" type="pres">
      <dgm:prSet presAssocID="{F6781A4C-103D-644E-BC2D-8F6494ADF6D2}" presName="parentLin" presStyleCnt="0"/>
      <dgm:spPr/>
    </dgm:pt>
    <dgm:pt modelId="{5399DADB-1DA6-8D47-A2E5-B42C2E7149C6}" type="pres">
      <dgm:prSet presAssocID="{F6781A4C-103D-644E-BC2D-8F6494ADF6D2}" presName="parentLeftMargin" presStyleLbl="node1" presStyleIdx="0" presStyleCnt="4"/>
      <dgm:spPr/>
    </dgm:pt>
    <dgm:pt modelId="{A565943C-E1E8-684B-B3E8-8E9BA619AC75}" type="pres">
      <dgm:prSet presAssocID="{F6781A4C-103D-644E-BC2D-8F6494ADF6D2}" presName="parentText" presStyleLbl="node1" presStyleIdx="1" presStyleCnt="4" custScaleX="105450" custScaleY="175056">
        <dgm:presLayoutVars>
          <dgm:chMax val="0"/>
          <dgm:bulletEnabled val="1"/>
        </dgm:presLayoutVars>
      </dgm:prSet>
      <dgm:spPr/>
      <dgm:t>
        <a:bodyPr/>
        <a:lstStyle/>
        <a:p>
          <a:endParaRPr lang="zh-CN" altLang="en-US"/>
        </a:p>
      </dgm:t>
    </dgm:pt>
    <dgm:pt modelId="{05EDC6F3-DF9A-554D-AB18-4E1349DC978B}" type="pres">
      <dgm:prSet presAssocID="{F6781A4C-103D-644E-BC2D-8F6494ADF6D2}" presName="negativeSpace" presStyleCnt="0"/>
      <dgm:spPr/>
    </dgm:pt>
    <dgm:pt modelId="{9005E986-1D6D-0247-ABC0-DB324CDAC976}" type="pres">
      <dgm:prSet presAssocID="{F6781A4C-103D-644E-BC2D-8F6494ADF6D2}" presName="childText" presStyleLbl="conFgAcc1" presStyleIdx="1" presStyleCnt="4">
        <dgm:presLayoutVars>
          <dgm:bulletEnabled val="1"/>
        </dgm:presLayoutVars>
      </dgm:prSet>
      <dgm:spPr/>
    </dgm:pt>
    <dgm:pt modelId="{5D9995FF-8E4E-DF43-888C-9268EB62FEB8}" type="pres">
      <dgm:prSet presAssocID="{D3C4E905-80A6-B34A-A3C6-E99835D412F9}" presName="spaceBetweenRectangles" presStyleCnt="0"/>
      <dgm:spPr/>
    </dgm:pt>
    <dgm:pt modelId="{FC3F83E4-D485-DD40-A85E-A789C57750A8}" type="pres">
      <dgm:prSet presAssocID="{50F38D6A-E56A-F340-8A03-E0E219E1D903}" presName="parentLin" presStyleCnt="0"/>
      <dgm:spPr/>
    </dgm:pt>
    <dgm:pt modelId="{FA53EDA3-02DD-E043-97FA-30CA2505AA79}" type="pres">
      <dgm:prSet presAssocID="{50F38D6A-E56A-F340-8A03-E0E219E1D903}" presName="parentLeftMargin" presStyleLbl="node1" presStyleIdx="1" presStyleCnt="4"/>
      <dgm:spPr/>
    </dgm:pt>
    <dgm:pt modelId="{C1922177-E6B9-2944-AFAB-52A10D4D6B25}" type="pres">
      <dgm:prSet presAssocID="{50F38D6A-E56A-F340-8A03-E0E219E1D903}" presName="parentText" presStyleLbl="node1" presStyleIdx="2" presStyleCnt="4" custScaleX="105450" custScaleY="175056">
        <dgm:presLayoutVars>
          <dgm:chMax val="0"/>
          <dgm:bulletEnabled val="1"/>
        </dgm:presLayoutVars>
      </dgm:prSet>
      <dgm:spPr/>
      <dgm:t>
        <a:bodyPr/>
        <a:lstStyle/>
        <a:p>
          <a:endParaRPr lang="zh-CN" altLang="en-US"/>
        </a:p>
      </dgm:t>
    </dgm:pt>
    <dgm:pt modelId="{929F1786-A498-D94F-9AE5-EDD2CFF07588}" type="pres">
      <dgm:prSet presAssocID="{50F38D6A-E56A-F340-8A03-E0E219E1D903}" presName="negativeSpace" presStyleCnt="0"/>
      <dgm:spPr/>
    </dgm:pt>
    <dgm:pt modelId="{6CAB5D89-CC53-024C-80D8-F5604930EFFF}" type="pres">
      <dgm:prSet presAssocID="{50F38D6A-E56A-F340-8A03-E0E219E1D903}" presName="childText" presStyleLbl="conFgAcc1" presStyleIdx="2" presStyleCnt="4">
        <dgm:presLayoutVars>
          <dgm:bulletEnabled val="1"/>
        </dgm:presLayoutVars>
      </dgm:prSet>
      <dgm:spPr/>
    </dgm:pt>
    <dgm:pt modelId="{4B7A0029-35EE-F541-8EEB-C609DA06E900}" type="pres">
      <dgm:prSet presAssocID="{2582ABCD-527B-E74A-99BB-4F22A8B2920B}" presName="spaceBetweenRectangles" presStyleCnt="0"/>
      <dgm:spPr/>
    </dgm:pt>
    <dgm:pt modelId="{9B2E1D32-5570-F144-B034-7FA21451DF95}" type="pres">
      <dgm:prSet presAssocID="{877531C3-B1F9-934E-90A2-97A0ECB69715}" presName="parentLin" presStyleCnt="0"/>
      <dgm:spPr/>
    </dgm:pt>
    <dgm:pt modelId="{521F013F-F21D-F949-BFBA-3D6348688128}" type="pres">
      <dgm:prSet presAssocID="{877531C3-B1F9-934E-90A2-97A0ECB69715}" presName="parentLeftMargin" presStyleLbl="node1" presStyleIdx="2" presStyleCnt="4"/>
      <dgm:spPr/>
    </dgm:pt>
    <dgm:pt modelId="{D1F1C33B-F34C-5946-9E10-6475C739DF0A}" type="pres">
      <dgm:prSet presAssocID="{877531C3-B1F9-934E-90A2-97A0ECB69715}" presName="parentText" presStyleLbl="node1" presStyleIdx="3" presStyleCnt="4" custScaleX="105450" custScaleY="175056">
        <dgm:presLayoutVars>
          <dgm:chMax val="0"/>
          <dgm:bulletEnabled val="1"/>
        </dgm:presLayoutVars>
      </dgm:prSet>
      <dgm:spPr/>
      <dgm:t>
        <a:bodyPr/>
        <a:lstStyle/>
        <a:p>
          <a:endParaRPr lang="zh-CN" altLang="en-US"/>
        </a:p>
      </dgm:t>
    </dgm:pt>
    <dgm:pt modelId="{A8CC0793-886B-2D47-A51D-D6C5C56B940F}" type="pres">
      <dgm:prSet presAssocID="{877531C3-B1F9-934E-90A2-97A0ECB69715}" presName="negativeSpace" presStyleCnt="0"/>
      <dgm:spPr/>
    </dgm:pt>
    <dgm:pt modelId="{5A5A16C7-0DBF-6A4D-BDA4-0AE6018B1A04}" type="pres">
      <dgm:prSet presAssocID="{877531C3-B1F9-934E-90A2-97A0ECB69715}" presName="childText" presStyleLbl="conFgAcc1" presStyleIdx="3" presStyleCnt="4">
        <dgm:presLayoutVars>
          <dgm:bulletEnabled val="1"/>
        </dgm:presLayoutVars>
      </dgm:prSet>
      <dgm:spPr/>
    </dgm:pt>
  </dgm:ptLst>
  <dgm:cxnLst>
    <dgm:cxn modelId="{95B97480-C56E-D844-96CC-3681FECC3502}" srcId="{8BBAF117-602B-354C-ADE2-26CF3DC32DE4}" destId="{50F38D6A-E56A-F340-8A03-E0E219E1D903}" srcOrd="2" destOrd="0" parTransId="{12943DC5-AB1C-644D-AD35-ABD98BFAFBF8}" sibTransId="{2582ABCD-527B-E74A-99BB-4F22A8B2920B}"/>
    <dgm:cxn modelId="{AAF8F5AF-7CC1-7E40-A704-646B92CFE60D}" type="presOf" srcId="{877531C3-B1F9-934E-90A2-97A0ECB69715}" destId="{521F013F-F21D-F949-BFBA-3D6348688128}" srcOrd="0" destOrd="0" presId="urn:microsoft.com/office/officeart/2005/8/layout/list1"/>
    <dgm:cxn modelId="{8CDE8E5E-8F14-F249-AA10-E7CBD792CF7D}" srcId="{8BBAF117-602B-354C-ADE2-26CF3DC32DE4}" destId="{24F2E36E-B4A3-6F4F-94D8-EB499F6E4E20}" srcOrd="0" destOrd="0" parTransId="{C815C89F-CF64-D34E-BF9C-0B5E5E051565}" sibTransId="{F9C2CEC7-F5D7-654E-AC5C-0D3A7E62CEF9}"/>
    <dgm:cxn modelId="{221B6A54-96AB-0D4F-8F0F-76609E2F9B48}" type="presOf" srcId="{24F2E36E-B4A3-6F4F-94D8-EB499F6E4E20}" destId="{76A57FEE-10D0-4644-837B-96DF5FEA93E6}" srcOrd="0" destOrd="0" presId="urn:microsoft.com/office/officeart/2005/8/layout/list1"/>
    <dgm:cxn modelId="{46F4658D-7D78-0A4E-9412-F97A6CF82533}" srcId="{8BBAF117-602B-354C-ADE2-26CF3DC32DE4}" destId="{F6781A4C-103D-644E-BC2D-8F6494ADF6D2}" srcOrd="1" destOrd="0" parTransId="{6BE6D85C-650E-1E4F-A872-5150F4238799}" sibTransId="{D3C4E905-80A6-B34A-A3C6-E99835D412F9}"/>
    <dgm:cxn modelId="{3F2C7A1A-7755-D748-A7B1-DEBDDA4F5448}" srcId="{8BBAF117-602B-354C-ADE2-26CF3DC32DE4}" destId="{877531C3-B1F9-934E-90A2-97A0ECB69715}" srcOrd="3" destOrd="0" parTransId="{408622D5-1D3A-6647-B70F-E182D5EFCE42}" sibTransId="{811CFD0B-2830-E74A-8A94-7B0D42C590F2}"/>
    <dgm:cxn modelId="{BEB5E4EA-7085-E740-A190-304A1C5A9E4A}" type="presOf" srcId="{24F2E36E-B4A3-6F4F-94D8-EB499F6E4E20}" destId="{ED602BAC-0B11-B349-ADE4-876A257AF332}" srcOrd="1" destOrd="0" presId="urn:microsoft.com/office/officeart/2005/8/layout/list1"/>
    <dgm:cxn modelId="{BB53E17C-79C4-904C-95E8-C01E1BAFC82E}" type="presOf" srcId="{877531C3-B1F9-934E-90A2-97A0ECB69715}" destId="{D1F1C33B-F34C-5946-9E10-6475C739DF0A}" srcOrd="1" destOrd="0" presId="urn:microsoft.com/office/officeart/2005/8/layout/list1"/>
    <dgm:cxn modelId="{DB8E6E2B-9123-FB41-9B67-6BC50F639194}" type="presOf" srcId="{F6781A4C-103D-644E-BC2D-8F6494ADF6D2}" destId="{A565943C-E1E8-684B-B3E8-8E9BA619AC75}" srcOrd="1" destOrd="0" presId="urn:microsoft.com/office/officeart/2005/8/layout/list1"/>
    <dgm:cxn modelId="{5A69471E-460D-8149-803E-CDDEBC60025B}" type="presOf" srcId="{8BBAF117-602B-354C-ADE2-26CF3DC32DE4}" destId="{F68AADBE-ACC5-F346-9902-60B999179027}" srcOrd="0" destOrd="0" presId="urn:microsoft.com/office/officeart/2005/8/layout/list1"/>
    <dgm:cxn modelId="{35B407D4-7CE4-9A42-97AF-16A1A822D1FD}" type="presOf" srcId="{F6781A4C-103D-644E-BC2D-8F6494ADF6D2}" destId="{5399DADB-1DA6-8D47-A2E5-B42C2E7149C6}" srcOrd="0" destOrd="0" presId="urn:microsoft.com/office/officeart/2005/8/layout/list1"/>
    <dgm:cxn modelId="{1A1C2E34-E624-1F43-AD61-DD971CD2A117}" type="presOf" srcId="{50F38D6A-E56A-F340-8A03-E0E219E1D903}" destId="{FA53EDA3-02DD-E043-97FA-30CA2505AA79}" srcOrd="0" destOrd="0" presId="urn:microsoft.com/office/officeart/2005/8/layout/list1"/>
    <dgm:cxn modelId="{B33977C2-C1F7-D845-9863-7519BDD5A5F3}" type="presOf" srcId="{50F38D6A-E56A-F340-8A03-E0E219E1D903}" destId="{C1922177-E6B9-2944-AFAB-52A10D4D6B25}" srcOrd="1" destOrd="0" presId="urn:microsoft.com/office/officeart/2005/8/layout/list1"/>
    <dgm:cxn modelId="{5394BE31-3826-AA4F-AE1D-93BCC617A2F2}" type="presParOf" srcId="{F68AADBE-ACC5-F346-9902-60B999179027}" destId="{E97AFB6E-0A15-7C4E-9B6D-75EA35C5852F}" srcOrd="0" destOrd="0" presId="urn:microsoft.com/office/officeart/2005/8/layout/list1"/>
    <dgm:cxn modelId="{5FEFC3C9-0D40-F24E-BE72-7FD71FBB6A66}" type="presParOf" srcId="{E97AFB6E-0A15-7C4E-9B6D-75EA35C5852F}" destId="{76A57FEE-10D0-4644-837B-96DF5FEA93E6}" srcOrd="0" destOrd="0" presId="urn:microsoft.com/office/officeart/2005/8/layout/list1"/>
    <dgm:cxn modelId="{6F7D54BD-A426-CE4A-A9A5-2649DA5162DA}" type="presParOf" srcId="{E97AFB6E-0A15-7C4E-9B6D-75EA35C5852F}" destId="{ED602BAC-0B11-B349-ADE4-876A257AF332}" srcOrd="1" destOrd="0" presId="urn:microsoft.com/office/officeart/2005/8/layout/list1"/>
    <dgm:cxn modelId="{ED4E341E-5EB1-4D45-AC1D-2A6615857906}" type="presParOf" srcId="{F68AADBE-ACC5-F346-9902-60B999179027}" destId="{8776A8D9-C03A-2F4B-9740-906BDC7A961A}" srcOrd="1" destOrd="0" presId="urn:microsoft.com/office/officeart/2005/8/layout/list1"/>
    <dgm:cxn modelId="{E11F1321-89CC-DB42-95AB-F5E6E5AB8CA3}" type="presParOf" srcId="{F68AADBE-ACC5-F346-9902-60B999179027}" destId="{893D96DE-86C6-0F43-8C19-1CEC17B3116F}" srcOrd="2" destOrd="0" presId="urn:microsoft.com/office/officeart/2005/8/layout/list1"/>
    <dgm:cxn modelId="{B52A834D-6520-9948-8CA8-606304D4F703}" type="presParOf" srcId="{F68AADBE-ACC5-F346-9902-60B999179027}" destId="{3B0B65F4-7CD9-2044-93FB-CDE31DA0B24A}" srcOrd="3" destOrd="0" presId="urn:microsoft.com/office/officeart/2005/8/layout/list1"/>
    <dgm:cxn modelId="{5275F882-039A-4548-AFF1-9FA9C07CA53B}" type="presParOf" srcId="{F68AADBE-ACC5-F346-9902-60B999179027}" destId="{5522F44A-0F93-0442-81EE-08A0326CAA21}" srcOrd="4" destOrd="0" presId="urn:microsoft.com/office/officeart/2005/8/layout/list1"/>
    <dgm:cxn modelId="{B6D4CD88-1329-6D4B-8F8B-E179BF785683}" type="presParOf" srcId="{5522F44A-0F93-0442-81EE-08A0326CAA21}" destId="{5399DADB-1DA6-8D47-A2E5-B42C2E7149C6}" srcOrd="0" destOrd="0" presId="urn:microsoft.com/office/officeart/2005/8/layout/list1"/>
    <dgm:cxn modelId="{F4AB66C5-420F-D14D-B64F-C2BD72560660}" type="presParOf" srcId="{5522F44A-0F93-0442-81EE-08A0326CAA21}" destId="{A565943C-E1E8-684B-B3E8-8E9BA619AC75}" srcOrd="1" destOrd="0" presId="urn:microsoft.com/office/officeart/2005/8/layout/list1"/>
    <dgm:cxn modelId="{AFA614E7-51EA-E444-B408-BCBBB9C072EF}" type="presParOf" srcId="{F68AADBE-ACC5-F346-9902-60B999179027}" destId="{05EDC6F3-DF9A-554D-AB18-4E1349DC978B}" srcOrd="5" destOrd="0" presId="urn:microsoft.com/office/officeart/2005/8/layout/list1"/>
    <dgm:cxn modelId="{520F8018-534D-BA4F-BB26-1DC603517C5D}" type="presParOf" srcId="{F68AADBE-ACC5-F346-9902-60B999179027}" destId="{9005E986-1D6D-0247-ABC0-DB324CDAC976}" srcOrd="6" destOrd="0" presId="urn:microsoft.com/office/officeart/2005/8/layout/list1"/>
    <dgm:cxn modelId="{BFE67F30-6B8B-8244-A964-5C562FF41857}" type="presParOf" srcId="{F68AADBE-ACC5-F346-9902-60B999179027}" destId="{5D9995FF-8E4E-DF43-888C-9268EB62FEB8}" srcOrd="7" destOrd="0" presId="urn:microsoft.com/office/officeart/2005/8/layout/list1"/>
    <dgm:cxn modelId="{BD4679EC-C73F-5B4C-BA1F-9805E0DE1A3C}" type="presParOf" srcId="{F68AADBE-ACC5-F346-9902-60B999179027}" destId="{FC3F83E4-D485-DD40-A85E-A789C57750A8}" srcOrd="8" destOrd="0" presId="urn:microsoft.com/office/officeart/2005/8/layout/list1"/>
    <dgm:cxn modelId="{44080F88-2B9D-CE42-B778-94F6F86EDE8A}" type="presParOf" srcId="{FC3F83E4-D485-DD40-A85E-A789C57750A8}" destId="{FA53EDA3-02DD-E043-97FA-30CA2505AA79}" srcOrd="0" destOrd="0" presId="urn:microsoft.com/office/officeart/2005/8/layout/list1"/>
    <dgm:cxn modelId="{653FE7BE-294A-4A46-A061-89C6FF583808}" type="presParOf" srcId="{FC3F83E4-D485-DD40-A85E-A789C57750A8}" destId="{C1922177-E6B9-2944-AFAB-52A10D4D6B25}" srcOrd="1" destOrd="0" presId="urn:microsoft.com/office/officeart/2005/8/layout/list1"/>
    <dgm:cxn modelId="{E1D70CDD-AE0F-9C4C-B9CE-B306131EE187}" type="presParOf" srcId="{F68AADBE-ACC5-F346-9902-60B999179027}" destId="{929F1786-A498-D94F-9AE5-EDD2CFF07588}" srcOrd="9" destOrd="0" presId="urn:microsoft.com/office/officeart/2005/8/layout/list1"/>
    <dgm:cxn modelId="{49BC1EF8-423D-DC46-A8C8-74B1EE45C5AB}" type="presParOf" srcId="{F68AADBE-ACC5-F346-9902-60B999179027}" destId="{6CAB5D89-CC53-024C-80D8-F5604930EFFF}" srcOrd="10" destOrd="0" presId="urn:microsoft.com/office/officeart/2005/8/layout/list1"/>
    <dgm:cxn modelId="{FB889AF9-6558-AE4C-8266-060E2CEAE3D3}" type="presParOf" srcId="{F68AADBE-ACC5-F346-9902-60B999179027}" destId="{4B7A0029-35EE-F541-8EEB-C609DA06E900}" srcOrd="11" destOrd="0" presId="urn:microsoft.com/office/officeart/2005/8/layout/list1"/>
    <dgm:cxn modelId="{41ACBC1A-20F6-2747-B3FA-8FBABD044652}" type="presParOf" srcId="{F68AADBE-ACC5-F346-9902-60B999179027}" destId="{9B2E1D32-5570-F144-B034-7FA21451DF95}" srcOrd="12" destOrd="0" presId="urn:microsoft.com/office/officeart/2005/8/layout/list1"/>
    <dgm:cxn modelId="{C99C2862-4F8F-504B-9C23-11F085E22D8A}" type="presParOf" srcId="{9B2E1D32-5570-F144-B034-7FA21451DF95}" destId="{521F013F-F21D-F949-BFBA-3D6348688128}" srcOrd="0" destOrd="0" presId="urn:microsoft.com/office/officeart/2005/8/layout/list1"/>
    <dgm:cxn modelId="{6F2A8F90-070F-984C-B3AA-4A0D89142D92}" type="presParOf" srcId="{9B2E1D32-5570-F144-B034-7FA21451DF95}" destId="{D1F1C33B-F34C-5946-9E10-6475C739DF0A}" srcOrd="1" destOrd="0" presId="urn:microsoft.com/office/officeart/2005/8/layout/list1"/>
    <dgm:cxn modelId="{C45D5553-6079-654A-973C-45CD424972CF}" type="presParOf" srcId="{F68AADBE-ACC5-F346-9902-60B999179027}" destId="{A8CC0793-886B-2D47-A51D-D6C5C56B940F}" srcOrd="13" destOrd="0" presId="urn:microsoft.com/office/officeart/2005/8/layout/list1"/>
    <dgm:cxn modelId="{B0F077DA-AB95-7A49-BC02-162E46AB3DD5}" type="presParOf" srcId="{F68AADBE-ACC5-F346-9902-60B999179027}" destId="{5A5A16C7-0DBF-6A4D-BDA4-0AE6018B1A04}"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507BCA-4BA9-B04D-AD6E-B091A2DECBB8}">
      <dsp:nvSpPr>
        <dsp:cNvPr id="0" name=""/>
        <dsp:cNvSpPr/>
      </dsp:nvSpPr>
      <dsp:spPr>
        <a:xfrm rot="5400000">
          <a:off x="-261662" y="263809"/>
          <a:ext cx="1744414" cy="1221089"/>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zh-CN" altLang="en-US" sz="3200" b="1" kern="1200" dirty="0" smtClean="0">
              <a:latin typeface="+mj-ea"/>
              <a:ea typeface="+mj-ea"/>
            </a:rPr>
            <a:t>一</a:t>
          </a:r>
          <a:endParaRPr lang="zh-CN" altLang="en-US" sz="3200" b="1" kern="1200" dirty="0">
            <a:latin typeface="+mj-ea"/>
            <a:ea typeface="+mj-ea"/>
          </a:endParaRPr>
        </a:p>
      </dsp:txBody>
      <dsp:txXfrm rot="-5400000">
        <a:off x="1" y="612692"/>
        <a:ext cx="1221089" cy="523325"/>
      </dsp:txXfrm>
    </dsp:sp>
    <dsp:sp modelId="{2126BDE1-2C91-9E4B-B1EF-12E4451C7070}">
      <dsp:nvSpPr>
        <dsp:cNvPr id="0" name=""/>
        <dsp:cNvSpPr/>
      </dsp:nvSpPr>
      <dsp:spPr>
        <a:xfrm rot="5400000">
          <a:off x="3453353" y="-2230116"/>
          <a:ext cx="1133869" cy="5598397"/>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kumimoji="1" lang="zh-CN" altLang="en-US" sz="2800" b="1" kern="1200" dirty="0" smtClean="0">
              <a:latin typeface="+mn-ea"/>
              <a:ea typeface="+mn-ea"/>
            </a:rPr>
            <a:t>元代社会经济概况及其经济思想</a:t>
          </a:r>
          <a:endParaRPr lang="zh-CN" altLang="en-US" sz="2800" kern="1200" dirty="0">
            <a:latin typeface="+mn-ea"/>
            <a:ea typeface="+mn-ea"/>
          </a:endParaRPr>
        </a:p>
      </dsp:txBody>
      <dsp:txXfrm rot="-5400000">
        <a:off x="1221090" y="57498"/>
        <a:ext cx="5543046" cy="1023167"/>
      </dsp:txXfrm>
    </dsp:sp>
    <dsp:sp modelId="{F3A65789-999A-4F44-A6A0-3BC7FCB1F047}">
      <dsp:nvSpPr>
        <dsp:cNvPr id="0" name=""/>
        <dsp:cNvSpPr/>
      </dsp:nvSpPr>
      <dsp:spPr>
        <a:xfrm rot="5400000">
          <a:off x="-261662" y="1716319"/>
          <a:ext cx="1744414" cy="1221089"/>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zh-CN" altLang="en-US" sz="3200" b="1" kern="1200" dirty="0" smtClean="0">
              <a:latin typeface="+mj-ea"/>
              <a:ea typeface="+mj-ea"/>
            </a:rPr>
            <a:t>二</a:t>
          </a:r>
          <a:endParaRPr lang="zh-CN" altLang="en-US" sz="3200" b="1" kern="1200" dirty="0">
            <a:latin typeface="+mj-ea"/>
            <a:ea typeface="+mj-ea"/>
          </a:endParaRPr>
        </a:p>
      </dsp:txBody>
      <dsp:txXfrm rot="-5400000">
        <a:off x="1" y="2065202"/>
        <a:ext cx="1221089" cy="523325"/>
      </dsp:txXfrm>
    </dsp:sp>
    <dsp:sp modelId="{4A8BEAE9-00F4-5A4F-A7C5-4E04E2DDDD77}">
      <dsp:nvSpPr>
        <dsp:cNvPr id="0" name=""/>
        <dsp:cNvSpPr/>
      </dsp:nvSpPr>
      <dsp:spPr>
        <a:xfrm rot="5400000">
          <a:off x="3453353" y="-777606"/>
          <a:ext cx="1133869" cy="5598397"/>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kumimoji="1" lang="zh-CN" altLang="en-US" sz="2800" b="1" kern="1200" dirty="0" smtClean="0">
              <a:latin typeface="+mn-ea"/>
              <a:ea typeface="+mn-ea"/>
            </a:rPr>
            <a:t>明代社会经济概况及其经济思想</a:t>
          </a:r>
          <a:endParaRPr lang="zh-CN" altLang="en-US" sz="2800" kern="1200" dirty="0">
            <a:latin typeface="+mn-ea"/>
            <a:ea typeface="+mn-ea"/>
          </a:endParaRPr>
        </a:p>
      </dsp:txBody>
      <dsp:txXfrm rot="-5400000">
        <a:off x="1221090" y="1510008"/>
        <a:ext cx="5543046" cy="102316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84AF8F-4AA7-CF4C-BF54-D1BEB0A7B7DE}">
      <dsp:nvSpPr>
        <dsp:cNvPr id="0" name=""/>
        <dsp:cNvSpPr/>
      </dsp:nvSpPr>
      <dsp:spPr>
        <a:xfrm>
          <a:off x="0" y="615759"/>
          <a:ext cx="6096000" cy="7056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072124CB-2D41-A94B-B5B5-1160560DE3CC}">
      <dsp:nvSpPr>
        <dsp:cNvPr id="0" name=""/>
        <dsp:cNvSpPr/>
      </dsp:nvSpPr>
      <dsp:spPr>
        <a:xfrm>
          <a:off x="304800" y="202479"/>
          <a:ext cx="4267200" cy="82656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1290" tIns="0" rIns="161290" bIns="0" numCol="1" spcCol="1270" anchor="ctr" anchorCtr="0">
          <a:noAutofit/>
        </a:bodyPr>
        <a:lstStyle/>
        <a:p>
          <a:pPr lvl="0" algn="l" defTabSz="1244600">
            <a:lnSpc>
              <a:spcPct val="90000"/>
            </a:lnSpc>
            <a:spcBef>
              <a:spcPct val="0"/>
            </a:spcBef>
            <a:spcAft>
              <a:spcPct val="35000"/>
            </a:spcAft>
          </a:pPr>
          <a:r>
            <a:rPr lang="en-US" altLang="zh-CN" sz="2800" kern="1200" dirty="0" smtClean="0"/>
            <a:t>1</a:t>
          </a:r>
          <a:r>
            <a:rPr lang="zh-CN" altLang="en-US" sz="2800" kern="1200" dirty="0" smtClean="0"/>
            <a:t>、耶律楚才的经济思想</a:t>
          </a:r>
          <a:endParaRPr lang="zh-CN" altLang="en-US" sz="2800" kern="1200" dirty="0"/>
        </a:p>
      </dsp:txBody>
      <dsp:txXfrm>
        <a:off x="345149" y="242828"/>
        <a:ext cx="4186502" cy="745862"/>
      </dsp:txXfrm>
    </dsp:sp>
    <dsp:sp modelId="{0EC4A115-BC5D-E24B-B5E0-1984E6C7B10E}">
      <dsp:nvSpPr>
        <dsp:cNvPr id="0" name=""/>
        <dsp:cNvSpPr/>
      </dsp:nvSpPr>
      <dsp:spPr>
        <a:xfrm>
          <a:off x="0" y="1885840"/>
          <a:ext cx="6096000" cy="7056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E8A43424-0CFB-FA4D-9F5E-9613DA0C9295}">
      <dsp:nvSpPr>
        <dsp:cNvPr id="0" name=""/>
        <dsp:cNvSpPr/>
      </dsp:nvSpPr>
      <dsp:spPr>
        <a:xfrm>
          <a:off x="304800" y="1472559"/>
          <a:ext cx="4267200" cy="82656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1290" tIns="0" rIns="161290" bIns="0" numCol="1" spcCol="1270" anchor="ctr" anchorCtr="0">
          <a:noAutofit/>
        </a:bodyPr>
        <a:lstStyle/>
        <a:p>
          <a:pPr lvl="0" algn="l" defTabSz="1244600">
            <a:lnSpc>
              <a:spcPct val="90000"/>
            </a:lnSpc>
            <a:spcBef>
              <a:spcPct val="0"/>
            </a:spcBef>
            <a:spcAft>
              <a:spcPct val="35000"/>
            </a:spcAft>
          </a:pPr>
          <a:r>
            <a:rPr lang="en-US" altLang="zh-CN" sz="2800" kern="1200" dirty="0" smtClean="0"/>
            <a:t>2</a:t>
          </a:r>
          <a:r>
            <a:rPr lang="zh-CN" altLang="en-US" sz="2800" kern="1200" dirty="0" smtClean="0"/>
            <a:t>、卢世荣的经济思想</a:t>
          </a:r>
          <a:endParaRPr lang="zh-CN" altLang="en-US" sz="2800" kern="1200" dirty="0"/>
        </a:p>
      </dsp:txBody>
      <dsp:txXfrm>
        <a:off x="345149" y="1512908"/>
        <a:ext cx="4186502" cy="745862"/>
      </dsp:txXfrm>
    </dsp:sp>
    <dsp:sp modelId="{33B9BB7A-37A5-634C-A3C1-C77FAFF96662}">
      <dsp:nvSpPr>
        <dsp:cNvPr id="0" name=""/>
        <dsp:cNvSpPr/>
      </dsp:nvSpPr>
      <dsp:spPr>
        <a:xfrm>
          <a:off x="0" y="3155920"/>
          <a:ext cx="6096000" cy="7056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CF091A48-3FB6-0645-B8EE-2FE5510D22A9}">
      <dsp:nvSpPr>
        <dsp:cNvPr id="0" name=""/>
        <dsp:cNvSpPr/>
      </dsp:nvSpPr>
      <dsp:spPr>
        <a:xfrm>
          <a:off x="304800" y="2742640"/>
          <a:ext cx="4267200" cy="82656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1290" tIns="0" rIns="161290" bIns="0" numCol="1" spcCol="1270" anchor="ctr" anchorCtr="0">
          <a:noAutofit/>
        </a:bodyPr>
        <a:lstStyle/>
        <a:p>
          <a:pPr lvl="0" algn="l" defTabSz="1244600">
            <a:lnSpc>
              <a:spcPct val="90000"/>
            </a:lnSpc>
            <a:spcBef>
              <a:spcPct val="0"/>
            </a:spcBef>
            <a:spcAft>
              <a:spcPct val="35000"/>
            </a:spcAft>
          </a:pPr>
          <a:r>
            <a:rPr lang="en-US" altLang="zh-CN" sz="2800" kern="1200" dirty="0" smtClean="0"/>
            <a:t>3</a:t>
          </a:r>
          <a:r>
            <a:rPr lang="zh-CN" altLang="en-US" sz="2800" kern="1200" dirty="0" smtClean="0"/>
            <a:t>、马端临的经济思想</a:t>
          </a:r>
          <a:endParaRPr lang="zh-CN" altLang="en-US" sz="2800" kern="1200" dirty="0"/>
        </a:p>
      </dsp:txBody>
      <dsp:txXfrm>
        <a:off x="345149" y="2782989"/>
        <a:ext cx="4186502" cy="74586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3D96DE-86C6-0F43-8C19-1CEC17B3116F}">
      <dsp:nvSpPr>
        <dsp:cNvPr id="0" name=""/>
        <dsp:cNvSpPr/>
      </dsp:nvSpPr>
      <dsp:spPr>
        <a:xfrm>
          <a:off x="0" y="600752"/>
          <a:ext cx="5984339" cy="3780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ED602BAC-0B11-B349-ADE4-876A257AF332}">
      <dsp:nvSpPr>
        <dsp:cNvPr id="0" name=""/>
        <dsp:cNvSpPr/>
      </dsp:nvSpPr>
      <dsp:spPr>
        <a:xfrm>
          <a:off x="299216" y="47004"/>
          <a:ext cx="4417339" cy="775147"/>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8336" tIns="0" rIns="158336" bIns="0" numCol="1" spcCol="1270" anchor="ctr" anchorCtr="0">
          <a:noAutofit/>
        </a:bodyPr>
        <a:lstStyle/>
        <a:p>
          <a:pPr lvl="0" algn="l" defTabSz="889000">
            <a:lnSpc>
              <a:spcPct val="90000"/>
            </a:lnSpc>
            <a:spcBef>
              <a:spcPct val="0"/>
            </a:spcBef>
            <a:spcAft>
              <a:spcPct val="35000"/>
            </a:spcAft>
          </a:pPr>
          <a:r>
            <a:rPr lang="en-US" altLang="zh-CN" sz="2000" b="1" kern="1200" dirty="0" smtClean="0">
              <a:latin typeface="+mj-ea"/>
              <a:ea typeface="+mj-ea"/>
            </a:rPr>
            <a:t>“</a:t>
          </a:r>
          <a:r>
            <a:rPr lang="zh-CN" altLang="zh-CN" sz="2000" b="1" kern="1200" dirty="0" smtClean="0">
              <a:latin typeface="+mj-ea"/>
              <a:ea typeface="+mj-ea"/>
            </a:rPr>
            <a:t>以银为上币</a:t>
          </a:r>
          <a:r>
            <a:rPr lang="en-US" altLang="zh-CN" sz="2000" b="1" kern="1200" dirty="0" smtClean="0">
              <a:latin typeface="+mj-ea"/>
              <a:ea typeface="+mj-ea"/>
            </a:rPr>
            <a:t>”</a:t>
          </a:r>
          <a:r>
            <a:rPr lang="zh-CN" altLang="zh-CN" sz="2000" b="1" kern="1200" smtClean="0">
              <a:latin typeface="+mj-ea"/>
              <a:ea typeface="+mj-ea"/>
            </a:rPr>
            <a:t>的货币金属论</a:t>
          </a:r>
          <a:endParaRPr lang="zh-CN" altLang="en-US" sz="2000" kern="1200">
            <a:latin typeface="+mj-ea"/>
            <a:ea typeface="+mj-ea"/>
          </a:endParaRPr>
        </a:p>
      </dsp:txBody>
      <dsp:txXfrm>
        <a:off x="337056" y="84844"/>
        <a:ext cx="4341659" cy="699467"/>
      </dsp:txXfrm>
    </dsp:sp>
    <dsp:sp modelId="{9005E986-1D6D-0247-ABC0-DB324CDAC976}">
      <dsp:nvSpPr>
        <dsp:cNvPr id="0" name=""/>
        <dsp:cNvSpPr/>
      </dsp:nvSpPr>
      <dsp:spPr>
        <a:xfrm>
          <a:off x="0" y="1613500"/>
          <a:ext cx="5984339" cy="3780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A565943C-E1E8-684B-B3E8-8E9BA619AC75}">
      <dsp:nvSpPr>
        <dsp:cNvPr id="0" name=""/>
        <dsp:cNvSpPr/>
      </dsp:nvSpPr>
      <dsp:spPr>
        <a:xfrm>
          <a:off x="299216" y="1059752"/>
          <a:ext cx="4417339" cy="775147"/>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8336" tIns="0" rIns="158336" bIns="0" numCol="1" spcCol="1270" anchor="ctr" anchorCtr="0">
          <a:noAutofit/>
        </a:bodyPr>
        <a:lstStyle/>
        <a:p>
          <a:pPr lvl="0" algn="l" defTabSz="889000">
            <a:lnSpc>
              <a:spcPct val="90000"/>
            </a:lnSpc>
            <a:spcBef>
              <a:spcPct val="0"/>
            </a:spcBef>
            <a:spcAft>
              <a:spcPct val="35000"/>
            </a:spcAft>
          </a:pPr>
          <a:r>
            <a:rPr lang="en-US" altLang="zh-CN" sz="2000" kern="1200" dirty="0" smtClean="0">
              <a:latin typeface="+mj-ea"/>
              <a:ea typeface="+mj-ea"/>
            </a:rPr>
            <a:t>“</a:t>
          </a:r>
          <a:r>
            <a:rPr lang="zh-CN" altLang="zh-CN" sz="2000" kern="1200" dirty="0" smtClean="0">
              <a:latin typeface="+mj-ea"/>
              <a:ea typeface="+mj-ea"/>
            </a:rPr>
            <a:t>银之少而贵</a:t>
          </a:r>
          <a:r>
            <a:rPr lang="en-US" altLang="zh-CN" sz="2000" kern="1200" dirty="0" smtClean="0">
              <a:latin typeface="+mj-ea"/>
              <a:ea typeface="+mj-ea"/>
            </a:rPr>
            <a:t>”</a:t>
          </a:r>
          <a:r>
            <a:rPr lang="zh-CN" altLang="zh-CN" sz="2000" kern="1200" dirty="0" smtClean="0">
              <a:latin typeface="+mj-ea"/>
              <a:ea typeface="+mj-ea"/>
            </a:rPr>
            <a:t>的</a:t>
          </a:r>
          <a:r>
            <a:rPr lang="zh-CN" altLang="en-US" sz="2000" kern="1200" dirty="0" smtClean="0">
              <a:latin typeface="+mj-ea"/>
              <a:ea typeface="+mj-ea"/>
            </a:rPr>
            <a:t>货币名目</a:t>
          </a:r>
          <a:r>
            <a:rPr lang="zh-CN" altLang="zh-CN" sz="2000" kern="1200" dirty="0" smtClean="0">
              <a:latin typeface="+mj-ea"/>
              <a:ea typeface="+mj-ea"/>
            </a:rPr>
            <a:t>论</a:t>
          </a:r>
          <a:endParaRPr lang="zh-CN" altLang="en-US" sz="2000" kern="1200" dirty="0">
            <a:latin typeface="+mj-ea"/>
            <a:ea typeface="+mj-ea"/>
          </a:endParaRPr>
        </a:p>
      </dsp:txBody>
      <dsp:txXfrm>
        <a:off x="337056" y="1097592"/>
        <a:ext cx="4341659" cy="699467"/>
      </dsp:txXfrm>
    </dsp:sp>
    <dsp:sp modelId="{6CAB5D89-CC53-024C-80D8-F5604930EFFF}">
      <dsp:nvSpPr>
        <dsp:cNvPr id="0" name=""/>
        <dsp:cNvSpPr/>
      </dsp:nvSpPr>
      <dsp:spPr>
        <a:xfrm>
          <a:off x="0" y="2626247"/>
          <a:ext cx="5984339" cy="3780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C1922177-E6B9-2944-AFAB-52A10D4D6B25}">
      <dsp:nvSpPr>
        <dsp:cNvPr id="0" name=""/>
        <dsp:cNvSpPr/>
      </dsp:nvSpPr>
      <dsp:spPr>
        <a:xfrm>
          <a:off x="299216" y="2072499"/>
          <a:ext cx="4417339" cy="775147"/>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8336" tIns="0" rIns="158336" bIns="0" numCol="1" spcCol="1270" anchor="ctr" anchorCtr="0">
          <a:noAutofit/>
        </a:bodyPr>
        <a:lstStyle/>
        <a:p>
          <a:pPr lvl="0" algn="l" defTabSz="889000">
            <a:lnSpc>
              <a:spcPct val="90000"/>
            </a:lnSpc>
            <a:spcBef>
              <a:spcPct val="0"/>
            </a:spcBef>
            <a:spcAft>
              <a:spcPct val="35000"/>
            </a:spcAft>
          </a:pPr>
          <a:r>
            <a:rPr lang="en-US" altLang="zh-CN" sz="2000" kern="1200" dirty="0" smtClean="0">
              <a:latin typeface="+mj-ea"/>
              <a:ea typeface="+mj-ea"/>
            </a:rPr>
            <a:t>“</a:t>
          </a:r>
          <a:r>
            <a:rPr lang="zh-CN" altLang="zh-CN" sz="2000" kern="1200" dirty="0" smtClean="0">
              <a:latin typeface="+mj-ea"/>
              <a:ea typeface="+mj-ea"/>
            </a:rPr>
            <a:t>后之圣王而欲天下安富，其必废金银乎</a:t>
          </a:r>
          <a:r>
            <a:rPr lang="en-US" altLang="zh-CN" sz="2000" kern="1200" dirty="0" smtClean="0">
              <a:latin typeface="+mj-ea"/>
              <a:ea typeface="+mj-ea"/>
            </a:rPr>
            <a:t>”</a:t>
          </a:r>
          <a:r>
            <a:rPr lang="zh-CN" altLang="en-US" sz="2000" kern="1200" dirty="0" smtClean="0">
              <a:latin typeface="+mj-ea"/>
              <a:ea typeface="+mj-ea"/>
            </a:rPr>
            <a:t>的废金银</a:t>
          </a:r>
          <a:r>
            <a:rPr lang="zh-CN" altLang="zh-CN" sz="2000" kern="1200" dirty="0" smtClean="0">
              <a:latin typeface="+mj-ea"/>
              <a:ea typeface="+mj-ea"/>
            </a:rPr>
            <a:t>论 </a:t>
          </a:r>
          <a:endParaRPr lang="zh-CN" altLang="en-US" sz="2000" kern="1200" dirty="0">
            <a:latin typeface="+mj-ea"/>
            <a:ea typeface="+mj-ea"/>
          </a:endParaRPr>
        </a:p>
      </dsp:txBody>
      <dsp:txXfrm>
        <a:off x="337056" y="2110339"/>
        <a:ext cx="4341659" cy="699467"/>
      </dsp:txXfrm>
    </dsp:sp>
    <dsp:sp modelId="{5A5A16C7-0DBF-6A4D-BDA4-0AE6018B1A04}">
      <dsp:nvSpPr>
        <dsp:cNvPr id="0" name=""/>
        <dsp:cNvSpPr/>
      </dsp:nvSpPr>
      <dsp:spPr>
        <a:xfrm>
          <a:off x="0" y="3638995"/>
          <a:ext cx="5984339" cy="3780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D1F1C33B-F34C-5946-9E10-6475C739DF0A}">
      <dsp:nvSpPr>
        <dsp:cNvPr id="0" name=""/>
        <dsp:cNvSpPr/>
      </dsp:nvSpPr>
      <dsp:spPr>
        <a:xfrm>
          <a:off x="299216" y="3085247"/>
          <a:ext cx="4417339" cy="775147"/>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8336" tIns="0" rIns="158336" bIns="0" numCol="1" spcCol="1270" anchor="ctr" anchorCtr="0">
          <a:noAutofit/>
        </a:bodyPr>
        <a:lstStyle/>
        <a:p>
          <a:pPr lvl="0" algn="l" defTabSz="889000">
            <a:lnSpc>
              <a:spcPct val="90000"/>
            </a:lnSpc>
            <a:spcBef>
              <a:spcPct val="0"/>
            </a:spcBef>
            <a:spcAft>
              <a:spcPct val="35000"/>
            </a:spcAft>
          </a:pPr>
          <a:r>
            <a:rPr lang="en-US" sz="2000" kern="1200" dirty="0" smtClean="0">
              <a:latin typeface="+mj-ea"/>
              <a:ea typeface="+mj-ea"/>
            </a:rPr>
            <a:t>“</a:t>
          </a:r>
          <a:r>
            <a:rPr lang="zh-CN" sz="2000" kern="1200" dirty="0" smtClean="0">
              <a:latin typeface="+mj-ea"/>
              <a:ea typeface="+mj-ea"/>
            </a:rPr>
            <a:t>论英雄钱是好汉</a:t>
          </a:r>
          <a:r>
            <a:rPr lang="en-US" sz="2000" kern="1200" dirty="0" smtClean="0">
              <a:latin typeface="+mj-ea"/>
              <a:ea typeface="+mj-ea"/>
            </a:rPr>
            <a:t>”</a:t>
          </a:r>
          <a:r>
            <a:rPr lang="zh-CN" sz="2000" kern="1200" dirty="0" smtClean="0">
              <a:latin typeface="+mj-ea"/>
              <a:ea typeface="+mj-ea"/>
            </a:rPr>
            <a:t>的货币拜物教思想</a:t>
          </a:r>
          <a:endParaRPr lang="zh-CN" altLang="en-US" sz="2000" kern="1200" dirty="0">
            <a:latin typeface="+mj-ea"/>
            <a:ea typeface="+mj-ea"/>
          </a:endParaRPr>
        </a:p>
      </dsp:txBody>
      <dsp:txXfrm>
        <a:off x="337056" y="3123087"/>
        <a:ext cx="4341659" cy="699467"/>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24148" y="116633"/>
            <a:ext cx="7772400" cy="720080"/>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灯片编号占位符 5"/>
          <p:cNvSpPr>
            <a:spLocks noGrp="1"/>
          </p:cNvSpPr>
          <p:nvPr>
            <p:ph type="sldNum" sz="quarter" idx="10"/>
          </p:nvPr>
        </p:nvSpPr>
        <p:spPr/>
        <p:txBody>
          <a:bodyPr/>
          <a:lstStyle>
            <a:lvl1pPr>
              <a:defRPr/>
            </a:lvl1pPr>
          </a:lstStyle>
          <a:p>
            <a:fld id="{ED7229AE-2AB2-4986-B1B7-8B564CC99856}" type="slidenum">
              <a:rPr lang="zh-CN" altLang="en-US" smtClean="0"/>
              <a:pPr/>
              <a:t>‹#›</a:t>
            </a:fld>
            <a:endParaRPr lang="zh-CN" altLang="en-US"/>
          </a:p>
        </p:txBody>
      </p:sp>
    </p:spTree>
    <p:extLst>
      <p:ext uri="{BB962C8B-B14F-4D97-AF65-F5344CB8AC3E}">
        <p14:creationId xmlns:p14="http://schemas.microsoft.com/office/powerpoint/2010/main" val="15702297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zh-CN" altLang="en-US"/>
          </a:p>
        </p:txBody>
      </p:sp>
      <p:sp>
        <p:nvSpPr>
          <p:cNvPr id="4" name="灯片编号占位符 5"/>
          <p:cNvSpPr>
            <a:spLocks noGrp="1"/>
          </p:cNvSpPr>
          <p:nvPr>
            <p:ph type="sldNum" sz="quarter" idx="10"/>
          </p:nvPr>
        </p:nvSpPr>
        <p:spPr/>
        <p:txBody>
          <a:bodyPr/>
          <a:lstStyle>
            <a:lvl1pPr>
              <a:defRPr/>
            </a:lvl1pPr>
          </a:lstStyle>
          <a:p>
            <a:fld id="{ED7229AE-2AB2-4986-B1B7-8B564CC99856}" type="slidenum">
              <a:rPr lang="zh-CN" altLang="en-US" smtClean="0"/>
              <a:pPr/>
              <a:t>‹#›</a:t>
            </a:fld>
            <a:endParaRPr lang="zh-CN" altLang="en-US"/>
          </a:p>
        </p:txBody>
      </p:sp>
    </p:spTree>
    <p:extLst>
      <p:ext uri="{BB962C8B-B14F-4D97-AF65-F5344CB8AC3E}">
        <p14:creationId xmlns:p14="http://schemas.microsoft.com/office/powerpoint/2010/main" val="19902748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42"/>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42"/>
            <a:ext cx="6019800" cy="5851525"/>
          </a:xfrm>
        </p:spPr>
        <p:txBody>
          <a:bodyPr vert="eaVert"/>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zh-CN" altLang="en-US"/>
          </a:p>
        </p:txBody>
      </p:sp>
      <p:sp>
        <p:nvSpPr>
          <p:cNvPr id="4" name="灯片编号占位符 5"/>
          <p:cNvSpPr>
            <a:spLocks noGrp="1"/>
          </p:cNvSpPr>
          <p:nvPr>
            <p:ph type="sldNum" sz="quarter" idx="10"/>
          </p:nvPr>
        </p:nvSpPr>
        <p:spPr/>
        <p:txBody>
          <a:bodyPr/>
          <a:lstStyle>
            <a:lvl1pPr>
              <a:defRPr/>
            </a:lvl1pPr>
          </a:lstStyle>
          <a:p>
            <a:fld id="{ED7229AE-2AB2-4986-B1B7-8B564CC99856}" type="slidenum">
              <a:rPr lang="zh-CN" altLang="en-US" smtClean="0"/>
              <a:pPr/>
              <a:t>‹#›</a:t>
            </a:fld>
            <a:endParaRPr lang="zh-CN" altLang="en-US"/>
          </a:p>
        </p:txBody>
      </p:sp>
    </p:spTree>
    <p:extLst>
      <p:ext uri="{BB962C8B-B14F-4D97-AF65-F5344CB8AC3E}">
        <p14:creationId xmlns:p14="http://schemas.microsoft.com/office/powerpoint/2010/main" val="13445048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6000"/>
            </a:lvl1pPr>
          </a:lstStyle>
          <a:p>
            <a:r>
              <a:rPr kumimoji="1" lang="zh-CN" altLang="en-US" smtClean="0"/>
              <a:t>单击此处编辑母版标题样式</a:t>
            </a:r>
            <a:endParaRPr kumimoji="1" lang="zh-CN" altLang="en-US"/>
          </a:p>
        </p:txBody>
      </p:sp>
      <p:sp>
        <p:nvSpPr>
          <p:cNvPr id="3" name="副标题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zh-CN" altLang="en-US" smtClean="0"/>
              <a:t>单击此处编辑母版副标题样式</a:t>
            </a:r>
            <a:endParaRPr kumimoji="1" lang="zh-CN" altLang="en-US"/>
          </a:p>
        </p:txBody>
      </p:sp>
      <p:sp>
        <p:nvSpPr>
          <p:cNvPr id="4" name="日期占位符 3"/>
          <p:cNvSpPr>
            <a:spLocks noGrp="1"/>
          </p:cNvSpPr>
          <p:nvPr>
            <p:ph type="dt" sz="half" idx="10"/>
          </p:nvPr>
        </p:nvSpPr>
        <p:spPr/>
        <p:txBody>
          <a:bodyPr/>
          <a:lstStyle/>
          <a:p>
            <a:fld id="{206B563B-6E56-0D46-8CB8-B2F7A1BD70B4}" type="datetimeFigureOut">
              <a:rPr kumimoji="1" lang="zh-CN" altLang="en-US" smtClean="0"/>
              <a:t>19/2/20</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23CE6C07-8110-2A45-89E5-FB59750C4C9B}" type="slidenum">
              <a:rPr kumimoji="1" lang="zh-CN" altLang="en-US" smtClean="0"/>
              <a:t>‹#›</a:t>
            </a:fld>
            <a:endParaRPr kumimoji="1" lang="zh-CN" altLang="en-US"/>
          </a:p>
        </p:txBody>
      </p:sp>
    </p:spTree>
    <p:extLst>
      <p:ext uri="{BB962C8B-B14F-4D97-AF65-F5344CB8AC3E}">
        <p14:creationId xmlns:p14="http://schemas.microsoft.com/office/powerpoint/2010/main" val="14384786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smtClean="0"/>
              <a:t>单击此处编辑母版标题样式</a:t>
            </a:r>
            <a:endParaRPr kumimoji="1" lang="zh-CN" altLang="en-US"/>
          </a:p>
        </p:txBody>
      </p:sp>
      <p:sp>
        <p:nvSpPr>
          <p:cNvPr id="3" name="内容占位符 2"/>
          <p:cNvSpPr>
            <a:spLocks noGrp="1"/>
          </p:cNvSpPr>
          <p:nvPr>
            <p:ph idx="1"/>
          </p:nvPr>
        </p:nvSpPr>
        <p:spPr/>
        <p:txBody>
          <a:body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4" name="日期占位符 3"/>
          <p:cNvSpPr>
            <a:spLocks noGrp="1"/>
          </p:cNvSpPr>
          <p:nvPr>
            <p:ph type="dt" sz="half" idx="10"/>
          </p:nvPr>
        </p:nvSpPr>
        <p:spPr/>
        <p:txBody>
          <a:bodyPr/>
          <a:lstStyle/>
          <a:p>
            <a:fld id="{206B563B-6E56-0D46-8CB8-B2F7A1BD70B4}" type="datetimeFigureOut">
              <a:rPr kumimoji="1" lang="zh-CN" altLang="en-US" smtClean="0"/>
              <a:t>19/2/20</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23CE6C07-8110-2A45-89E5-FB59750C4C9B}" type="slidenum">
              <a:rPr kumimoji="1" lang="zh-CN" altLang="en-US" smtClean="0"/>
              <a:t>‹#›</a:t>
            </a:fld>
            <a:endParaRPr kumimoji="1" lang="zh-CN" altLang="en-US"/>
          </a:p>
        </p:txBody>
      </p:sp>
    </p:spTree>
    <p:extLst>
      <p:ext uri="{BB962C8B-B14F-4D97-AF65-F5344CB8AC3E}">
        <p14:creationId xmlns:p14="http://schemas.microsoft.com/office/powerpoint/2010/main" val="1403944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6000"/>
            </a:lvl1pPr>
          </a:lstStyle>
          <a:p>
            <a:r>
              <a:rPr kumimoji="1" lang="zh-CN" altLang="en-US" smtClean="0"/>
              <a:t>单击此处编辑母版标题样式</a:t>
            </a:r>
            <a:endParaRPr kumimoji="1" lang="zh-CN" altLang="en-US"/>
          </a:p>
        </p:txBody>
      </p:sp>
      <p:sp>
        <p:nvSpPr>
          <p:cNvPr id="3" name="文本占位符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zh-CN" altLang="en-US" smtClean="0"/>
              <a:t>单击此处编辑母版文本样式</a:t>
            </a:r>
          </a:p>
        </p:txBody>
      </p:sp>
      <p:sp>
        <p:nvSpPr>
          <p:cNvPr id="4" name="日期占位符 3"/>
          <p:cNvSpPr>
            <a:spLocks noGrp="1"/>
          </p:cNvSpPr>
          <p:nvPr>
            <p:ph type="dt" sz="half" idx="10"/>
          </p:nvPr>
        </p:nvSpPr>
        <p:spPr/>
        <p:txBody>
          <a:bodyPr/>
          <a:lstStyle/>
          <a:p>
            <a:fld id="{206B563B-6E56-0D46-8CB8-B2F7A1BD70B4}" type="datetimeFigureOut">
              <a:rPr kumimoji="1" lang="zh-CN" altLang="en-US" smtClean="0"/>
              <a:t>19/2/20</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23CE6C07-8110-2A45-89E5-FB59750C4C9B}" type="slidenum">
              <a:rPr kumimoji="1" lang="zh-CN" altLang="en-US" smtClean="0"/>
              <a:t>‹#›</a:t>
            </a:fld>
            <a:endParaRPr kumimoji="1" lang="zh-CN" altLang="en-US"/>
          </a:p>
        </p:txBody>
      </p:sp>
    </p:spTree>
    <p:extLst>
      <p:ext uri="{BB962C8B-B14F-4D97-AF65-F5344CB8AC3E}">
        <p14:creationId xmlns:p14="http://schemas.microsoft.com/office/powerpoint/2010/main" val="16730313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项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smtClean="0"/>
              <a:t>单击此处编辑母版标题样式</a:t>
            </a:r>
            <a:endParaRPr kumimoji="1" lang="zh-CN" altLang="en-US"/>
          </a:p>
        </p:txBody>
      </p:sp>
      <p:sp>
        <p:nvSpPr>
          <p:cNvPr id="3" name="内容占位符 2"/>
          <p:cNvSpPr>
            <a:spLocks noGrp="1"/>
          </p:cNvSpPr>
          <p:nvPr>
            <p:ph sz="half" idx="1"/>
          </p:nvPr>
        </p:nvSpPr>
        <p:spPr>
          <a:xfrm>
            <a:off x="628650" y="1825625"/>
            <a:ext cx="3867150" cy="4351338"/>
          </a:xfrm>
        </p:spPr>
        <p:txBody>
          <a:body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4" name="内容占位符 3"/>
          <p:cNvSpPr>
            <a:spLocks noGrp="1"/>
          </p:cNvSpPr>
          <p:nvPr>
            <p:ph sz="half" idx="2"/>
          </p:nvPr>
        </p:nvSpPr>
        <p:spPr>
          <a:xfrm>
            <a:off x="4648200" y="1825625"/>
            <a:ext cx="3867150" cy="4351338"/>
          </a:xfrm>
        </p:spPr>
        <p:txBody>
          <a:body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5" name="日期占位符 4"/>
          <p:cNvSpPr>
            <a:spLocks noGrp="1"/>
          </p:cNvSpPr>
          <p:nvPr>
            <p:ph type="dt" sz="half" idx="10"/>
          </p:nvPr>
        </p:nvSpPr>
        <p:spPr/>
        <p:txBody>
          <a:bodyPr/>
          <a:lstStyle/>
          <a:p>
            <a:fld id="{206B563B-6E56-0D46-8CB8-B2F7A1BD70B4}" type="datetimeFigureOut">
              <a:rPr kumimoji="1" lang="zh-CN" altLang="en-US" smtClean="0"/>
              <a:t>19/2/20</a:t>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幻灯片编号占位符 6"/>
          <p:cNvSpPr>
            <a:spLocks noGrp="1"/>
          </p:cNvSpPr>
          <p:nvPr>
            <p:ph type="sldNum" sz="quarter" idx="12"/>
          </p:nvPr>
        </p:nvSpPr>
        <p:spPr/>
        <p:txBody>
          <a:bodyPr/>
          <a:lstStyle/>
          <a:p>
            <a:fld id="{23CE6C07-8110-2A45-89E5-FB59750C4C9B}" type="slidenum">
              <a:rPr kumimoji="1" lang="zh-CN" altLang="en-US" smtClean="0"/>
              <a:t>‹#›</a:t>
            </a:fld>
            <a:endParaRPr kumimoji="1" lang="zh-CN" altLang="en-US"/>
          </a:p>
        </p:txBody>
      </p:sp>
    </p:spTree>
    <p:extLst>
      <p:ext uri="{BB962C8B-B14F-4D97-AF65-F5344CB8AC3E}">
        <p14:creationId xmlns:p14="http://schemas.microsoft.com/office/powerpoint/2010/main" val="16349294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8" y="365125"/>
            <a:ext cx="7886700" cy="1325563"/>
          </a:xfrm>
        </p:spPr>
        <p:txBody>
          <a:bodyPr/>
          <a:lstStyle/>
          <a:p>
            <a:r>
              <a:rPr kumimoji="1" lang="zh-CN" altLang="en-US" smtClean="0"/>
              <a:t>单击此处编辑母版标题样式</a:t>
            </a:r>
            <a:endParaRPr kumimoji="1" lang="zh-CN" altLang="en-US"/>
          </a:p>
        </p:txBody>
      </p:sp>
      <p:sp>
        <p:nvSpPr>
          <p:cNvPr id="3" name="文本占位符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smtClean="0"/>
              <a:t>单击此处编辑母版文本样式</a:t>
            </a:r>
          </a:p>
        </p:txBody>
      </p:sp>
      <p:sp>
        <p:nvSpPr>
          <p:cNvPr id="4" name="内容占位符 3"/>
          <p:cNvSpPr>
            <a:spLocks noGrp="1"/>
          </p:cNvSpPr>
          <p:nvPr>
            <p:ph sz="half" idx="2"/>
          </p:nvPr>
        </p:nvSpPr>
        <p:spPr>
          <a:xfrm>
            <a:off x="630238" y="2505075"/>
            <a:ext cx="3868737" cy="3684588"/>
          </a:xfrm>
        </p:spPr>
        <p:txBody>
          <a:body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5" name="文本占位符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smtClean="0"/>
              <a:t>单击此处编辑母版文本样式</a:t>
            </a:r>
          </a:p>
        </p:txBody>
      </p:sp>
      <p:sp>
        <p:nvSpPr>
          <p:cNvPr id="6" name="内容占位符 5"/>
          <p:cNvSpPr>
            <a:spLocks noGrp="1"/>
          </p:cNvSpPr>
          <p:nvPr>
            <p:ph sz="quarter" idx="4"/>
          </p:nvPr>
        </p:nvSpPr>
        <p:spPr>
          <a:xfrm>
            <a:off x="4629150" y="2505075"/>
            <a:ext cx="3887788" cy="3684588"/>
          </a:xfrm>
        </p:spPr>
        <p:txBody>
          <a:body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7" name="日期占位符 6"/>
          <p:cNvSpPr>
            <a:spLocks noGrp="1"/>
          </p:cNvSpPr>
          <p:nvPr>
            <p:ph type="dt" sz="half" idx="10"/>
          </p:nvPr>
        </p:nvSpPr>
        <p:spPr/>
        <p:txBody>
          <a:bodyPr/>
          <a:lstStyle/>
          <a:p>
            <a:fld id="{206B563B-6E56-0D46-8CB8-B2F7A1BD70B4}" type="datetimeFigureOut">
              <a:rPr kumimoji="1" lang="zh-CN" altLang="en-US" smtClean="0"/>
              <a:t>19/2/20</a:t>
            </a:fld>
            <a:endParaRPr kumimoji="1" lang="zh-CN" altLang="en-US"/>
          </a:p>
        </p:txBody>
      </p:sp>
      <p:sp>
        <p:nvSpPr>
          <p:cNvPr id="8" name="页脚占位符 7"/>
          <p:cNvSpPr>
            <a:spLocks noGrp="1"/>
          </p:cNvSpPr>
          <p:nvPr>
            <p:ph type="ftr" sz="quarter" idx="11"/>
          </p:nvPr>
        </p:nvSpPr>
        <p:spPr/>
        <p:txBody>
          <a:bodyPr/>
          <a:lstStyle/>
          <a:p>
            <a:endParaRPr kumimoji="1" lang="zh-CN" altLang="en-US"/>
          </a:p>
        </p:txBody>
      </p:sp>
      <p:sp>
        <p:nvSpPr>
          <p:cNvPr id="9" name="幻灯片编号占位符 8"/>
          <p:cNvSpPr>
            <a:spLocks noGrp="1"/>
          </p:cNvSpPr>
          <p:nvPr>
            <p:ph type="sldNum" sz="quarter" idx="12"/>
          </p:nvPr>
        </p:nvSpPr>
        <p:spPr/>
        <p:txBody>
          <a:bodyPr/>
          <a:lstStyle/>
          <a:p>
            <a:fld id="{23CE6C07-8110-2A45-89E5-FB59750C4C9B}" type="slidenum">
              <a:rPr kumimoji="1" lang="zh-CN" altLang="en-US" smtClean="0"/>
              <a:t>‹#›</a:t>
            </a:fld>
            <a:endParaRPr kumimoji="1" lang="zh-CN" altLang="en-US"/>
          </a:p>
        </p:txBody>
      </p:sp>
    </p:spTree>
    <p:extLst>
      <p:ext uri="{BB962C8B-B14F-4D97-AF65-F5344CB8AC3E}">
        <p14:creationId xmlns:p14="http://schemas.microsoft.com/office/powerpoint/2010/main" val="12060700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smtClean="0"/>
              <a:t>单击此处编辑母版标题样式</a:t>
            </a:r>
            <a:endParaRPr kumimoji="1" lang="zh-CN" altLang="en-US"/>
          </a:p>
        </p:txBody>
      </p:sp>
      <p:sp>
        <p:nvSpPr>
          <p:cNvPr id="3" name="日期占位符 2"/>
          <p:cNvSpPr>
            <a:spLocks noGrp="1"/>
          </p:cNvSpPr>
          <p:nvPr>
            <p:ph type="dt" sz="half" idx="10"/>
          </p:nvPr>
        </p:nvSpPr>
        <p:spPr/>
        <p:txBody>
          <a:bodyPr/>
          <a:lstStyle/>
          <a:p>
            <a:fld id="{206B563B-6E56-0D46-8CB8-B2F7A1BD70B4}" type="datetimeFigureOut">
              <a:rPr kumimoji="1" lang="zh-CN" altLang="en-US" smtClean="0"/>
              <a:t>19/2/20</a:t>
            </a:fld>
            <a:endParaRPr kumimoji="1" lang="zh-CN" altLang="en-US"/>
          </a:p>
        </p:txBody>
      </p:sp>
      <p:sp>
        <p:nvSpPr>
          <p:cNvPr id="4" name="页脚占位符 3"/>
          <p:cNvSpPr>
            <a:spLocks noGrp="1"/>
          </p:cNvSpPr>
          <p:nvPr>
            <p:ph type="ftr" sz="quarter" idx="11"/>
          </p:nvPr>
        </p:nvSpPr>
        <p:spPr/>
        <p:txBody>
          <a:bodyPr/>
          <a:lstStyle/>
          <a:p>
            <a:endParaRPr kumimoji="1" lang="zh-CN" altLang="en-US"/>
          </a:p>
        </p:txBody>
      </p:sp>
      <p:sp>
        <p:nvSpPr>
          <p:cNvPr id="5" name="幻灯片编号占位符 4"/>
          <p:cNvSpPr>
            <a:spLocks noGrp="1"/>
          </p:cNvSpPr>
          <p:nvPr>
            <p:ph type="sldNum" sz="quarter" idx="12"/>
          </p:nvPr>
        </p:nvSpPr>
        <p:spPr/>
        <p:txBody>
          <a:bodyPr/>
          <a:lstStyle/>
          <a:p>
            <a:fld id="{23CE6C07-8110-2A45-89E5-FB59750C4C9B}" type="slidenum">
              <a:rPr kumimoji="1" lang="zh-CN" altLang="en-US" smtClean="0"/>
              <a:t>‹#›</a:t>
            </a:fld>
            <a:endParaRPr kumimoji="1" lang="zh-CN" altLang="en-US"/>
          </a:p>
        </p:txBody>
      </p:sp>
    </p:spTree>
    <p:extLst>
      <p:ext uri="{BB962C8B-B14F-4D97-AF65-F5344CB8AC3E}">
        <p14:creationId xmlns:p14="http://schemas.microsoft.com/office/powerpoint/2010/main" val="3205644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06B563B-6E56-0D46-8CB8-B2F7A1BD70B4}" type="datetimeFigureOut">
              <a:rPr kumimoji="1" lang="zh-CN" altLang="en-US" smtClean="0"/>
              <a:t>19/2/20</a:t>
            </a:fld>
            <a:endParaRPr kumimoji="1" lang="zh-CN" altLang="en-US"/>
          </a:p>
        </p:txBody>
      </p:sp>
      <p:sp>
        <p:nvSpPr>
          <p:cNvPr id="3" name="页脚占位符 2"/>
          <p:cNvSpPr>
            <a:spLocks noGrp="1"/>
          </p:cNvSpPr>
          <p:nvPr>
            <p:ph type="ftr" sz="quarter" idx="11"/>
          </p:nvPr>
        </p:nvSpPr>
        <p:spPr/>
        <p:txBody>
          <a:bodyPr/>
          <a:lstStyle/>
          <a:p>
            <a:endParaRPr kumimoji="1" lang="zh-CN" altLang="en-US"/>
          </a:p>
        </p:txBody>
      </p:sp>
      <p:sp>
        <p:nvSpPr>
          <p:cNvPr id="4" name="幻灯片编号占位符 3"/>
          <p:cNvSpPr>
            <a:spLocks noGrp="1"/>
          </p:cNvSpPr>
          <p:nvPr>
            <p:ph type="sldNum" sz="quarter" idx="12"/>
          </p:nvPr>
        </p:nvSpPr>
        <p:spPr/>
        <p:txBody>
          <a:bodyPr/>
          <a:lstStyle/>
          <a:p>
            <a:fld id="{23CE6C07-8110-2A45-89E5-FB59750C4C9B}" type="slidenum">
              <a:rPr kumimoji="1" lang="zh-CN" altLang="en-US" smtClean="0"/>
              <a:t>‹#›</a:t>
            </a:fld>
            <a:endParaRPr kumimoji="1" lang="zh-CN" altLang="en-US"/>
          </a:p>
        </p:txBody>
      </p:sp>
    </p:spTree>
    <p:extLst>
      <p:ext uri="{BB962C8B-B14F-4D97-AF65-F5344CB8AC3E}">
        <p14:creationId xmlns:p14="http://schemas.microsoft.com/office/powerpoint/2010/main" val="18378589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nchor="b"/>
          <a:lstStyle>
            <a:lvl1pPr>
              <a:defRPr sz="3200"/>
            </a:lvl1pPr>
          </a:lstStyle>
          <a:p>
            <a:r>
              <a:rPr kumimoji="1" lang="zh-CN" altLang="en-US" smtClean="0"/>
              <a:t>单击此处编辑母版标题样式</a:t>
            </a:r>
            <a:endParaRPr kumimoji="1" lang="zh-CN" altLang="en-US"/>
          </a:p>
        </p:txBody>
      </p:sp>
      <p:sp>
        <p:nvSpPr>
          <p:cNvPr id="3" name="内容占位符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4" name="文本占位符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smtClean="0"/>
              <a:t>单击此处编辑母版文本样式</a:t>
            </a:r>
          </a:p>
        </p:txBody>
      </p:sp>
      <p:sp>
        <p:nvSpPr>
          <p:cNvPr id="5" name="日期占位符 4"/>
          <p:cNvSpPr>
            <a:spLocks noGrp="1"/>
          </p:cNvSpPr>
          <p:nvPr>
            <p:ph type="dt" sz="half" idx="10"/>
          </p:nvPr>
        </p:nvSpPr>
        <p:spPr/>
        <p:txBody>
          <a:bodyPr/>
          <a:lstStyle/>
          <a:p>
            <a:fld id="{206B563B-6E56-0D46-8CB8-B2F7A1BD70B4}" type="datetimeFigureOut">
              <a:rPr kumimoji="1" lang="zh-CN" altLang="en-US" smtClean="0"/>
              <a:t>19/2/20</a:t>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幻灯片编号占位符 6"/>
          <p:cNvSpPr>
            <a:spLocks noGrp="1"/>
          </p:cNvSpPr>
          <p:nvPr>
            <p:ph type="sldNum" sz="quarter" idx="12"/>
          </p:nvPr>
        </p:nvSpPr>
        <p:spPr/>
        <p:txBody>
          <a:bodyPr/>
          <a:lstStyle/>
          <a:p>
            <a:fld id="{23CE6C07-8110-2A45-89E5-FB59750C4C9B}" type="slidenum">
              <a:rPr kumimoji="1" lang="zh-CN" altLang="en-US" smtClean="0"/>
              <a:t>‹#›</a:t>
            </a:fld>
            <a:endParaRPr kumimoji="1" lang="zh-CN" altLang="en-US"/>
          </a:p>
        </p:txBody>
      </p:sp>
    </p:spTree>
    <p:extLst>
      <p:ext uri="{BB962C8B-B14F-4D97-AF65-F5344CB8AC3E}">
        <p14:creationId xmlns:p14="http://schemas.microsoft.com/office/powerpoint/2010/main" val="16377417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zh-CN" altLang="en-US"/>
          </a:p>
        </p:txBody>
      </p:sp>
      <p:sp>
        <p:nvSpPr>
          <p:cNvPr id="5" name="灯片编号占位符 5"/>
          <p:cNvSpPr>
            <a:spLocks noGrp="1"/>
          </p:cNvSpPr>
          <p:nvPr>
            <p:ph type="sldNum" sz="quarter" idx="10"/>
          </p:nvPr>
        </p:nvSpPr>
        <p:spPr/>
        <p:txBody>
          <a:bodyPr/>
          <a:lstStyle>
            <a:lvl1pPr>
              <a:defRPr/>
            </a:lvl1pPr>
          </a:lstStyle>
          <a:p>
            <a:fld id="{ED7229AE-2AB2-4986-B1B7-8B564CC99856}" type="slidenum">
              <a:rPr lang="zh-CN" altLang="en-US" smtClean="0"/>
              <a:pPr/>
              <a:t>‹#›</a:t>
            </a:fld>
            <a:endParaRPr lang="zh-CN" altLang="en-US"/>
          </a:p>
        </p:txBody>
      </p:sp>
    </p:spTree>
    <p:extLst>
      <p:ext uri="{BB962C8B-B14F-4D97-AF65-F5344CB8AC3E}">
        <p14:creationId xmlns:p14="http://schemas.microsoft.com/office/powerpoint/2010/main" val="4245341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nchor="b"/>
          <a:lstStyle>
            <a:lvl1pPr>
              <a:defRPr sz="3200"/>
            </a:lvl1pPr>
          </a:lstStyle>
          <a:p>
            <a:r>
              <a:rPr kumimoji="1" lang="zh-CN" altLang="en-US" smtClean="0"/>
              <a:t>单击此处编辑母版标题样式</a:t>
            </a:r>
            <a:endParaRPr kumimoji="1" lang="zh-CN" altLang="en-US"/>
          </a:p>
        </p:txBody>
      </p:sp>
      <p:sp>
        <p:nvSpPr>
          <p:cNvPr id="3" name="图片占位符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1" lang="zh-CN" altLang="en-US" smtClean="0"/>
              <a:t>将图片拖动到占位符，或单击添加图标</a:t>
            </a:r>
            <a:endParaRPr kumimoji="1" lang="zh-CN" altLang="en-US"/>
          </a:p>
        </p:txBody>
      </p:sp>
      <p:sp>
        <p:nvSpPr>
          <p:cNvPr id="4" name="文本占位符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smtClean="0"/>
              <a:t>单击此处编辑母版文本样式</a:t>
            </a:r>
          </a:p>
        </p:txBody>
      </p:sp>
      <p:sp>
        <p:nvSpPr>
          <p:cNvPr id="5" name="日期占位符 4"/>
          <p:cNvSpPr>
            <a:spLocks noGrp="1"/>
          </p:cNvSpPr>
          <p:nvPr>
            <p:ph type="dt" sz="half" idx="10"/>
          </p:nvPr>
        </p:nvSpPr>
        <p:spPr/>
        <p:txBody>
          <a:bodyPr/>
          <a:lstStyle/>
          <a:p>
            <a:fld id="{206B563B-6E56-0D46-8CB8-B2F7A1BD70B4}" type="datetimeFigureOut">
              <a:rPr kumimoji="1" lang="zh-CN" altLang="en-US" smtClean="0"/>
              <a:t>19/2/20</a:t>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幻灯片编号占位符 6"/>
          <p:cNvSpPr>
            <a:spLocks noGrp="1"/>
          </p:cNvSpPr>
          <p:nvPr>
            <p:ph type="sldNum" sz="quarter" idx="12"/>
          </p:nvPr>
        </p:nvSpPr>
        <p:spPr/>
        <p:txBody>
          <a:bodyPr/>
          <a:lstStyle/>
          <a:p>
            <a:fld id="{23CE6C07-8110-2A45-89E5-FB59750C4C9B}" type="slidenum">
              <a:rPr kumimoji="1" lang="zh-CN" altLang="en-US" smtClean="0"/>
              <a:t>‹#›</a:t>
            </a:fld>
            <a:endParaRPr kumimoji="1" lang="zh-CN" altLang="en-US"/>
          </a:p>
        </p:txBody>
      </p:sp>
    </p:spTree>
    <p:extLst>
      <p:ext uri="{BB962C8B-B14F-4D97-AF65-F5344CB8AC3E}">
        <p14:creationId xmlns:p14="http://schemas.microsoft.com/office/powerpoint/2010/main" val="12269995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本">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smtClean="0"/>
              <a:t>单击此处编辑母版标题样式</a:t>
            </a:r>
            <a:endParaRPr kumimoji="1" lang="zh-CN" altLang="en-US"/>
          </a:p>
        </p:txBody>
      </p:sp>
      <p:sp>
        <p:nvSpPr>
          <p:cNvPr id="3" name="竖排文本占位符 2"/>
          <p:cNvSpPr>
            <a:spLocks noGrp="1"/>
          </p:cNvSpPr>
          <p:nvPr>
            <p:ph type="body" orient="vert" idx="1"/>
          </p:nvPr>
        </p:nvSpPr>
        <p:spPr/>
        <p:txBody>
          <a:bodyPr vert="eaVert"/>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4" name="日期占位符 3"/>
          <p:cNvSpPr>
            <a:spLocks noGrp="1"/>
          </p:cNvSpPr>
          <p:nvPr>
            <p:ph type="dt" sz="half" idx="10"/>
          </p:nvPr>
        </p:nvSpPr>
        <p:spPr/>
        <p:txBody>
          <a:bodyPr/>
          <a:lstStyle/>
          <a:p>
            <a:fld id="{206B563B-6E56-0D46-8CB8-B2F7A1BD70B4}" type="datetimeFigureOut">
              <a:rPr kumimoji="1" lang="zh-CN" altLang="en-US" smtClean="0"/>
              <a:t>19/2/20</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23CE6C07-8110-2A45-89E5-FB59750C4C9B}" type="slidenum">
              <a:rPr kumimoji="1" lang="zh-CN" altLang="en-US" smtClean="0"/>
              <a:t>‹#›</a:t>
            </a:fld>
            <a:endParaRPr kumimoji="1" lang="zh-CN" altLang="en-US"/>
          </a:p>
        </p:txBody>
      </p:sp>
    </p:spTree>
    <p:extLst>
      <p:ext uri="{BB962C8B-B14F-4D97-AF65-F5344CB8AC3E}">
        <p14:creationId xmlns:p14="http://schemas.microsoft.com/office/powerpoint/2010/main" val="20436936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和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365125"/>
            <a:ext cx="1971675" cy="5811838"/>
          </a:xfrm>
        </p:spPr>
        <p:txBody>
          <a:bodyPr vert="eaVert"/>
          <a:lstStyle/>
          <a:p>
            <a:r>
              <a:rPr kumimoji="1" lang="zh-CN" altLang="en-US" smtClean="0"/>
              <a:t>单击此处编辑母版标题样式</a:t>
            </a:r>
            <a:endParaRPr kumimoji="1" lang="zh-CN" altLang="en-US"/>
          </a:p>
        </p:txBody>
      </p:sp>
      <p:sp>
        <p:nvSpPr>
          <p:cNvPr id="3" name="竖排文本占位符 2"/>
          <p:cNvSpPr>
            <a:spLocks noGrp="1"/>
          </p:cNvSpPr>
          <p:nvPr>
            <p:ph type="body" orient="vert" idx="1"/>
          </p:nvPr>
        </p:nvSpPr>
        <p:spPr>
          <a:xfrm>
            <a:off x="628650" y="365125"/>
            <a:ext cx="5762625" cy="5811838"/>
          </a:xfrm>
        </p:spPr>
        <p:txBody>
          <a:bodyPr vert="eaVert"/>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4" name="日期占位符 3"/>
          <p:cNvSpPr>
            <a:spLocks noGrp="1"/>
          </p:cNvSpPr>
          <p:nvPr>
            <p:ph type="dt" sz="half" idx="10"/>
          </p:nvPr>
        </p:nvSpPr>
        <p:spPr/>
        <p:txBody>
          <a:bodyPr/>
          <a:lstStyle/>
          <a:p>
            <a:fld id="{206B563B-6E56-0D46-8CB8-B2F7A1BD70B4}" type="datetimeFigureOut">
              <a:rPr kumimoji="1" lang="zh-CN" altLang="en-US" smtClean="0"/>
              <a:t>19/2/20</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23CE6C07-8110-2A45-89E5-FB59750C4C9B}" type="slidenum">
              <a:rPr kumimoji="1" lang="zh-CN" altLang="en-US" smtClean="0"/>
              <a:t>‹#›</a:t>
            </a:fld>
            <a:endParaRPr kumimoji="1" lang="zh-CN" altLang="en-US"/>
          </a:p>
        </p:txBody>
      </p:sp>
    </p:spTree>
    <p:extLst>
      <p:ext uri="{BB962C8B-B14F-4D97-AF65-F5344CB8AC3E}">
        <p14:creationId xmlns:p14="http://schemas.microsoft.com/office/powerpoint/2010/main" val="15057926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pPr>
              <a:defRPr/>
            </a:pPr>
            <a:fld id="{12C83C33-71A4-6B4F-9F41-CB824CC601C5}" type="datetimeFigureOut">
              <a:rPr lang="zh-CN" altLang="en-US"/>
              <a:pPr>
                <a:defRPr/>
              </a:pPr>
              <a:t>19/2/20</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幻灯片编号占位符 5"/>
          <p:cNvSpPr>
            <a:spLocks noGrp="1"/>
          </p:cNvSpPr>
          <p:nvPr>
            <p:ph type="sldNum" sz="quarter" idx="12"/>
          </p:nvPr>
        </p:nvSpPr>
        <p:spPr/>
        <p:txBody>
          <a:bodyPr/>
          <a:lstStyle>
            <a:lvl1pPr>
              <a:defRPr/>
            </a:lvl1pPr>
          </a:lstStyle>
          <a:p>
            <a:pPr>
              <a:defRPr/>
            </a:pPr>
            <a:fld id="{50C9A2B8-C7E5-4D4E-AE0F-E46EA606B957}" type="slidenum">
              <a:rPr lang="zh-CN" altLang="en-US"/>
              <a:pPr>
                <a:defRPr/>
              </a:pPr>
              <a:t>‹#›</a:t>
            </a:fld>
            <a:endParaRPr lang="zh-CN" altLang="en-US"/>
          </a:p>
        </p:txBody>
      </p:sp>
    </p:spTree>
    <p:extLst>
      <p:ext uri="{BB962C8B-B14F-4D97-AF65-F5344CB8AC3E}">
        <p14:creationId xmlns:p14="http://schemas.microsoft.com/office/powerpoint/2010/main" val="19297604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zh-CN" altLang="en-US"/>
          </a:p>
        </p:txBody>
      </p:sp>
      <p:sp>
        <p:nvSpPr>
          <p:cNvPr id="4" name="日期占位符 3"/>
          <p:cNvSpPr>
            <a:spLocks noGrp="1"/>
          </p:cNvSpPr>
          <p:nvPr>
            <p:ph type="dt" sz="half" idx="10"/>
          </p:nvPr>
        </p:nvSpPr>
        <p:spPr/>
        <p:txBody>
          <a:bodyPr/>
          <a:lstStyle>
            <a:lvl1pPr>
              <a:defRPr/>
            </a:lvl1pPr>
          </a:lstStyle>
          <a:p>
            <a:pPr>
              <a:defRPr/>
            </a:pPr>
            <a:fld id="{55CB6E1D-D20D-7E49-AA57-41A3263D307D}" type="datetimeFigureOut">
              <a:rPr lang="zh-CN" altLang="en-US"/>
              <a:pPr>
                <a:defRPr/>
              </a:pPr>
              <a:t>19/2/20</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幻灯片编号占位符 5"/>
          <p:cNvSpPr>
            <a:spLocks noGrp="1"/>
          </p:cNvSpPr>
          <p:nvPr>
            <p:ph type="sldNum" sz="quarter" idx="12"/>
          </p:nvPr>
        </p:nvSpPr>
        <p:spPr/>
        <p:txBody>
          <a:bodyPr/>
          <a:lstStyle>
            <a:lvl1pPr>
              <a:defRPr/>
            </a:lvl1pPr>
          </a:lstStyle>
          <a:p>
            <a:pPr>
              <a:defRPr/>
            </a:pPr>
            <a:fld id="{0FB573BC-6899-A346-BD45-1EA099BB5C82}" type="slidenum">
              <a:rPr lang="zh-CN" altLang="en-US"/>
              <a:pPr>
                <a:defRPr/>
              </a:pPr>
              <a:t>‹#›</a:t>
            </a:fld>
            <a:endParaRPr lang="zh-CN" altLang="en-US"/>
          </a:p>
        </p:txBody>
      </p:sp>
    </p:spTree>
    <p:extLst>
      <p:ext uri="{BB962C8B-B14F-4D97-AF65-F5344CB8AC3E}">
        <p14:creationId xmlns:p14="http://schemas.microsoft.com/office/powerpoint/2010/main" val="3911882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9"/>
            <a:ext cx="7886700" cy="2852737"/>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pPr>
              <a:defRPr/>
            </a:pPr>
            <a:fld id="{CDD48D75-D1E6-A44F-B1FC-CC32C4D8FBB4}" type="datetimeFigureOut">
              <a:rPr lang="zh-CN" altLang="en-US"/>
              <a:pPr>
                <a:defRPr/>
              </a:pPr>
              <a:t>19/2/20</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幻灯片编号占位符 5"/>
          <p:cNvSpPr>
            <a:spLocks noGrp="1"/>
          </p:cNvSpPr>
          <p:nvPr>
            <p:ph type="sldNum" sz="quarter" idx="12"/>
          </p:nvPr>
        </p:nvSpPr>
        <p:spPr/>
        <p:txBody>
          <a:bodyPr/>
          <a:lstStyle>
            <a:lvl1pPr>
              <a:defRPr/>
            </a:lvl1pPr>
          </a:lstStyle>
          <a:p>
            <a:pPr>
              <a:defRPr/>
            </a:pPr>
            <a:fld id="{FA7DF271-7BE2-C245-8AC5-5C6411296192}" type="slidenum">
              <a:rPr lang="zh-CN" altLang="en-US"/>
              <a:pPr>
                <a:defRPr/>
              </a:pPr>
              <a:t>‹#›</a:t>
            </a:fld>
            <a:endParaRPr lang="zh-CN" altLang="en-US"/>
          </a:p>
        </p:txBody>
      </p:sp>
    </p:spTree>
    <p:extLst>
      <p:ext uri="{BB962C8B-B14F-4D97-AF65-F5344CB8AC3E}">
        <p14:creationId xmlns:p14="http://schemas.microsoft.com/office/powerpoint/2010/main" val="34007898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项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28650" y="1825625"/>
            <a:ext cx="3886200" cy="4351338"/>
          </a:xfrm>
        </p:spPr>
        <p:txBody>
          <a:body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zh-CN" altLang="en-US"/>
          </a:p>
        </p:txBody>
      </p:sp>
      <p:sp>
        <p:nvSpPr>
          <p:cNvPr id="4" name="内容占位符 3"/>
          <p:cNvSpPr>
            <a:spLocks noGrp="1"/>
          </p:cNvSpPr>
          <p:nvPr>
            <p:ph sz="half" idx="2"/>
          </p:nvPr>
        </p:nvSpPr>
        <p:spPr>
          <a:xfrm>
            <a:off x="4629150" y="1825625"/>
            <a:ext cx="3886200" cy="4351338"/>
          </a:xfrm>
        </p:spPr>
        <p:txBody>
          <a:body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zh-CN" altLang="en-US"/>
          </a:p>
        </p:txBody>
      </p:sp>
      <p:sp>
        <p:nvSpPr>
          <p:cNvPr id="5" name="日期占位符 3"/>
          <p:cNvSpPr>
            <a:spLocks noGrp="1"/>
          </p:cNvSpPr>
          <p:nvPr>
            <p:ph type="dt" sz="half" idx="10"/>
          </p:nvPr>
        </p:nvSpPr>
        <p:spPr/>
        <p:txBody>
          <a:bodyPr/>
          <a:lstStyle>
            <a:lvl1pPr>
              <a:defRPr/>
            </a:lvl1pPr>
          </a:lstStyle>
          <a:p>
            <a:pPr>
              <a:defRPr/>
            </a:pPr>
            <a:fld id="{9E493883-7AA9-E840-A1AC-F5D21D93413C}" type="datetimeFigureOut">
              <a:rPr lang="zh-CN" altLang="en-US"/>
              <a:pPr>
                <a:defRPr/>
              </a:pPr>
              <a:t>19/2/20</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幻灯片编号占位符 5"/>
          <p:cNvSpPr>
            <a:spLocks noGrp="1"/>
          </p:cNvSpPr>
          <p:nvPr>
            <p:ph type="sldNum" sz="quarter" idx="12"/>
          </p:nvPr>
        </p:nvSpPr>
        <p:spPr/>
        <p:txBody>
          <a:bodyPr/>
          <a:lstStyle>
            <a:lvl1pPr>
              <a:defRPr/>
            </a:lvl1pPr>
          </a:lstStyle>
          <a:p>
            <a:pPr>
              <a:defRPr/>
            </a:pPr>
            <a:fld id="{C7538487-8F7D-7240-BFAC-0A36E334F7D6}" type="slidenum">
              <a:rPr lang="zh-CN" altLang="en-US"/>
              <a:pPr>
                <a:defRPr/>
              </a:pPr>
              <a:t>‹#›</a:t>
            </a:fld>
            <a:endParaRPr lang="zh-CN" altLang="en-US"/>
          </a:p>
        </p:txBody>
      </p:sp>
    </p:spTree>
    <p:extLst>
      <p:ext uri="{BB962C8B-B14F-4D97-AF65-F5344CB8AC3E}">
        <p14:creationId xmlns:p14="http://schemas.microsoft.com/office/powerpoint/2010/main" val="12535330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6"/>
            <a:ext cx="78867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4" name="内容占位符 3"/>
          <p:cNvSpPr>
            <a:spLocks noGrp="1"/>
          </p:cNvSpPr>
          <p:nvPr>
            <p:ph sz="half" idx="2"/>
          </p:nvPr>
        </p:nvSpPr>
        <p:spPr>
          <a:xfrm>
            <a:off x="629842" y="2505075"/>
            <a:ext cx="3868340" cy="3684588"/>
          </a:xfrm>
        </p:spPr>
        <p:txBody>
          <a:body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zh-CN" altLang="en-US"/>
          </a:p>
        </p:txBody>
      </p:sp>
      <p:sp>
        <p:nvSpPr>
          <p:cNvPr id="5" name="文本占位符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6" name="内容占位符 5"/>
          <p:cNvSpPr>
            <a:spLocks noGrp="1"/>
          </p:cNvSpPr>
          <p:nvPr>
            <p:ph sz="quarter" idx="4"/>
          </p:nvPr>
        </p:nvSpPr>
        <p:spPr>
          <a:xfrm>
            <a:off x="4629150" y="2505075"/>
            <a:ext cx="3887391" cy="3684588"/>
          </a:xfrm>
        </p:spPr>
        <p:txBody>
          <a:body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zh-CN" altLang="en-US"/>
          </a:p>
        </p:txBody>
      </p:sp>
      <p:sp>
        <p:nvSpPr>
          <p:cNvPr id="7" name="日期占位符 3"/>
          <p:cNvSpPr>
            <a:spLocks noGrp="1"/>
          </p:cNvSpPr>
          <p:nvPr>
            <p:ph type="dt" sz="half" idx="10"/>
          </p:nvPr>
        </p:nvSpPr>
        <p:spPr/>
        <p:txBody>
          <a:bodyPr/>
          <a:lstStyle>
            <a:lvl1pPr>
              <a:defRPr/>
            </a:lvl1pPr>
          </a:lstStyle>
          <a:p>
            <a:pPr>
              <a:defRPr/>
            </a:pPr>
            <a:fld id="{18C89E08-2326-304F-ABC9-5C5A58DC4E4E}" type="datetimeFigureOut">
              <a:rPr lang="zh-CN" altLang="en-US"/>
              <a:pPr>
                <a:defRPr/>
              </a:pPr>
              <a:t>19/2/20</a:t>
            </a:fld>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幻灯片编号占位符 5"/>
          <p:cNvSpPr>
            <a:spLocks noGrp="1"/>
          </p:cNvSpPr>
          <p:nvPr>
            <p:ph type="sldNum" sz="quarter" idx="12"/>
          </p:nvPr>
        </p:nvSpPr>
        <p:spPr/>
        <p:txBody>
          <a:bodyPr/>
          <a:lstStyle>
            <a:lvl1pPr>
              <a:defRPr/>
            </a:lvl1pPr>
          </a:lstStyle>
          <a:p>
            <a:pPr>
              <a:defRPr/>
            </a:pPr>
            <a:fld id="{FB56BD46-1D7A-B747-813C-962F1E88318F}" type="slidenum">
              <a:rPr lang="zh-CN" altLang="en-US"/>
              <a:pPr>
                <a:defRPr/>
              </a:pPr>
              <a:t>‹#›</a:t>
            </a:fld>
            <a:endParaRPr lang="zh-CN" altLang="en-US"/>
          </a:p>
        </p:txBody>
      </p:sp>
    </p:spTree>
    <p:extLst>
      <p:ext uri="{BB962C8B-B14F-4D97-AF65-F5344CB8AC3E}">
        <p14:creationId xmlns:p14="http://schemas.microsoft.com/office/powerpoint/2010/main" val="131514217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3"/>
          <p:cNvSpPr>
            <a:spLocks noGrp="1"/>
          </p:cNvSpPr>
          <p:nvPr>
            <p:ph type="dt" sz="half" idx="10"/>
          </p:nvPr>
        </p:nvSpPr>
        <p:spPr/>
        <p:txBody>
          <a:bodyPr/>
          <a:lstStyle>
            <a:lvl1pPr>
              <a:defRPr/>
            </a:lvl1pPr>
          </a:lstStyle>
          <a:p>
            <a:pPr>
              <a:defRPr/>
            </a:pPr>
            <a:fld id="{A5B54845-A3EC-D64D-A34A-79459133805B}" type="datetimeFigureOut">
              <a:rPr lang="zh-CN" altLang="en-US"/>
              <a:pPr>
                <a:defRPr/>
              </a:pPr>
              <a:t>19/2/20</a:t>
            </a:fld>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幻灯片编号占位符 5"/>
          <p:cNvSpPr>
            <a:spLocks noGrp="1"/>
          </p:cNvSpPr>
          <p:nvPr>
            <p:ph type="sldNum" sz="quarter" idx="12"/>
          </p:nvPr>
        </p:nvSpPr>
        <p:spPr/>
        <p:txBody>
          <a:bodyPr/>
          <a:lstStyle>
            <a:lvl1pPr>
              <a:defRPr/>
            </a:lvl1pPr>
          </a:lstStyle>
          <a:p>
            <a:pPr>
              <a:defRPr/>
            </a:pPr>
            <a:fld id="{D2E8898A-B50C-0245-99DE-21DC370030A5}" type="slidenum">
              <a:rPr lang="zh-CN" altLang="en-US"/>
              <a:pPr>
                <a:defRPr/>
              </a:pPr>
              <a:t>‹#›</a:t>
            </a:fld>
            <a:endParaRPr lang="zh-CN" altLang="en-US"/>
          </a:p>
        </p:txBody>
      </p:sp>
    </p:spTree>
    <p:extLst>
      <p:ext uri="{BB962C8B-B14F-4D97-AF65-F5344CB8AC3E}">
        <p14:creationId xmlns:p14="http://schemas.microsoft.com/office/powerpoint/2010/main" val="169284030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1BF89F2E-4953-7E42-A43D-6A00764407C7}" type="datetimeFigureOut">
              <a:rPr lang="zh-CN" altLang="en-US"/>
              <a:pPr>
                <a:defRPr/>
              </a:pPr>
              <a:t>19/2/20</a:t>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幻灯片编号占位符 5"/>
          <p:cNvSpPr>
            <a:spLocks noGrp="1"/>
          </p:cNvSpPr>
          <p:nvPr>
            <p:ph type="sldNum" sz="quarter" idx="12"/>
          </p:nvPr>
        </p:nvSpPr>
        <p:spPr/>
        <p:txBody>
          <a:bodyPr/>
          <a:lstStyle>
            <a:lvl1pPr>
              <a:defRPr/>
            </a:lvl1pPr>
          </a:lstStyle>
          <a:p>
            <a:pPr>
              <a:defRPr/>
            </a:pPr>
            <a:fld id="{F5C3224C-191F-304C-9CFA-4E8CEA863785}" type="slidenum">
              <a:rPr lang="zh-CN" altLang="en-US"/>
              <a:pPr>
                <a:defRPr/>
              </a:pPr>
              <a:t>‹#›</a:t>
            </a:fld>
            <a:endParaRPr lang="zh-CN" altLang="en-US"/>
          </a:p>
        </p:txBody>
      </p:sp>
    </p:spTree>
    <p:extLst>
      <p:ext uri="{BB962C8B-B14F-4D97-AF65-F5344CB8AC3E}">
        <p14:creationId xmlns:p14="http://schemas.microsoft.com/office/powerpoint/2010/main" val="17035834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4"/>
            <a:ext cx="7772400" cy="1362075"/>
          </a:xfrm>
        </p:spPr>
        <p:txBody>
          <a:bodyPr anchor="t"/>
          <a:lstStyle>
            <a:lvl1pPr algn="l">
              <a:defRPr sz="3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zh-CN" altLang="en-US" smtClean="0"/>
              <a:t>单击此处编辑母版文本样式</a:t>
            </a:r>
          </a:p>
        </p:txBody>
      </p:sp>
      <p:sp>
        <p:nvSpPr>
          <p:cNvPr id="4" name="灯片编号占位符 5"/>
          <p:cNvSpPr>
            <a:spLocks noGrp="1"/>
          </p:cNvSpPr>
          <p:nvPr>
            <p:ph type="sldNum" sz="quarter" idx="10"/>
          </p:nvPr>
        </p:nvSpPr>
        <p:spPr/>
        <p:txBody>
          <a:bodyPr/>
          <a:lstStyle>
            <a:lvl1pPr>
              <a:defRPr/>
            </a:lvl1pPr>
          </a:lstStyle>
          <a:p>
            <a:fld id="{ED7229AE-2AB2-4986-B1B7-8B564CC99856}" type="slidenum">
              <a:rPr lang="zh-CN" altLang="en-US" smtClean="0"/>
              <a:pPr/>
              <a:t>‹#›</a:t>
            </a:fld>
            <a:endParaRPr lang="zh-CN" altLang="en-US"/>
          </a:p>
        </p:txBody>
      </p:sp>
    </p:spTree>
    <p:extLst>
      <p:ext uri="{BB962C8B-B14F-4D97-AF65-F5344CB8AC3E}">
        <p14:creationId xmlns:p14="http://schemas.microsoft.com/office/powerpoint/2010/main" val="120439715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zh-CN" altLang="en-US"/>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D8258547-13C7-3E49-AFE6-6D0326326131}" type="datetimeFigureOut">
              <a:rPr lang="zh-CN" altLang="en-US"/>
              <a:pPr>
                <a:defRPr/>
              </a:pPr>
              <a:t>19/2/20</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幻灯片编号占位符 5"/>
          <p:cNvSpPr>
            <a:spLocks noGrp="1"/>
          </p:cNvSpPr>
          <p:nvPr>
            <p:ph type="sldNum" sz="quarter" idx="12"/>
          </p:nvPr>
        </p:nvSpPr>
        <p:spPr/>
        <p:txBody>
          <a:bodyPr/>
          <a:lstStyle>
            <a:lvl1pPr>
              <a:defRPr/>
            </a:lvl1pPr>
          </a:lstStyle>
          <a:p>
            <a:pPr>
              <a:defRPr/>
            </a:pPr>
            <a:fld id="{2F6ED31A-5BD4-6049-AF1A-FB6A2495B830}" type="slidenum">
              <a:rPr lang="zh-CN" altLang="en-US"/>
              <a:pPr>
                <a:defRPr/>
              </a:pPr>
              <a:t>‹#›</a:t>
            </a:fld>
            <a:endParaRPr lang="zh-CN" altLang="en-US"/>
          </a:p>
        </p:txBody>
      </p:sp>
    </p:spTree>
    <p:extLst>
      <p:ext uri="{BB962C8B-B14F-4D97-AF65-F5344CB8AC3E}">
        <p14:creationId xmlns:p14="http://schemas.microsoft.com/office/powerpoint/2010/main" val="187507915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987426"/>
            <a:ext cx="462915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zh-CN" altLang="en-US" noProof="0" smtClean="0"/>
              <a:t>将图片拖动到占位符，或单击添加图标</a:t>
            </a:r>
            <a:endParaRPr lang="zh-CN" altLang="en-US" noProof="0" smtClean="0"/>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FB17CD25-2BE2-E849-88BD-8EED933D4683}" type="datetimeFigureOut">
              <a:rPr lang="zh-CN" altLang="en-US"/>
              <a:pPr>
                <a:defRPr/>
              </a:pPr>
              <a:t>19/2/20</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幻灯片编号占位符 5"/>
          <p:cNvSpPr>
            <a:spLocks noGrp="1"/>
          </p:cNvSpPr>
          <p:nvPr>
            <p:ph type="sldNum" sz="quarter" idx="12"/>
          </p:nvPr>
        </p:nvSpPr>
        <p:spPr/>
        <p:txBody>
          <a:bodyPr/>
          <a:lstStyle>
            <a:lvl1pPr>
              <a:defRPr/>
            </a:lvl1pPr>
          </a:lstStyle>
          <a:p>
            <a:pPr>
              <a:defRPr/>
            </a:pPr>
            <a:fld id="{48BEC359-2038-8A43-95D5-46A6BA3ECAC6}" type="slidenum">
              <a:rPr lang="zh-CN" altLang="en-US"/>
              <a:pPr>
                <a:defRPr/>
              </a:pPr>
              <a:t>‹#›</a:t>
            </a:fld>
            <a:endParaRPr lang="zh-CN" altLang="en-US"/>
          </a:p>
        </p:txBody>
      </p:sp>
    </p:spTree>
    <p:extLst>
      <p:ext uri="{BB962C8B-B14F-4D97-AF65-F5344CB8AC3E}">
        <p14:creationId xmlns:p14="http://schemas.microsoft.com/office/powerpoint/2010/main" val="13280474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本">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本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zh-CN" altLang="en-US"/>
          </a:p>
        </p:txBody>
      </p:sp>
      <p:sp>
        <p:nvSpPr>
          <p:cNvPr id="4" name="日期占位符 3"/>
          <p:cNvSpPr>
            <a:spLocks noGrp="1"/>
          </p:cNvSpPr>
          <p:nvPr>
            <p:ph type="dt" sz="half" idx="10"/>
          </p:nvPr>
        </p:nvSpPr>
        <p:spPr/>
        <p:txBody>
          <a:bodyPr/>
          <a:lstStyle>
            <a:lvl1pPr>
              <a:defRPr/>
            </a:lvl1pPr>
          </a:lstStyle>
          <a:p>
            <a:pPr>
              <a:defRPr/>
            </a:pPr>
            <a:fld id="{74237CB9-EC13-D34C-85A6-F10860D9EE83}" type="datetimeFigureOut">
              <a:rPr lang="zh-CN" altLang="en-US"/>
              <a:pPr>
                <a:defRPr/>
              </a:pPr>
              <a:t>19/2/20</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幻灯片编号占位符 5"/>
          <p:cNvSpPr>
            <a:spLocks noGrp="1"/>
          </p:cNvSpPr>
          <p:nvPr>
            <p:ph type="sldNum" sz="quarter" idx="12"/>
          </p:nvPr>
        </p:nvSpPr>
        <p:spPr/>
        <p:txBody>
          <a:bodyPr/>
          <a:lstStyle>
            <a:lvl1pPr>
              <a:defRPr/>
            </a:lvl1pPr>
          </a:lstStyle>
          <a:p>
            <a:pPr>
              <a:defRPr/>
            </a:pPr>
            <a:fld id="{01EA1DA9-F6E3-C349-8777-FF0FEE241284}" type="slidenum">
              <a:rPr lang="zh-CN" altLang="en-US"/>
              <a:pPr>
                <a:defRPr/>
              </a:pPr>
              <a:t>‹#›</a:t>
            </a:fld>
            <a:endParaRPr lang="zh-CN" altLang="en-US"/>
          </a:p>
        </p:txBody>
      </p:sp>
    </p:spTree>
    <p:extLst>
      <p:ext uri="{BB962C8B-B14F-4D97-AF65-F5344CB8AC3E}">
        <p14:creationId xmlns:p14="http://schemas.microsoft.com/office/powerpoint/2010/main" val="81385678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竖排标题和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365125"/>
            <a:ext cx="1971675" cy="5811838"/>
          </a:xfrm>
        </p:spPr>
        <p:txBody>
          <a:bodyPr vert="eaVert"/>
          <a:lstStyle/>
          <a:p>
            <a:r>
              <a:rPr lang="zh-CN" altLang="en-US" smtClean="0"/>
              <a:t>单击此处编辑母版标题样式</a:t>
            </a:r>
            <a:endParaRPr lang="zh-CN" altLang="en-US"/>
          </a:p>
        </p:txBody>
      </p:sp>
      <p:sp>
        <p:nvSpPr>
          <p:cNvPr id="3" name="竖排文本占位符 2"/>
          <p:cNvSpPr>
            <a:spLocks noGrp="1"/>
          </p:cNvSpPr>
          <p:nvPr>
            <p:ph type="body" orient="vert" idx="1"/>
          </p:nvPr>
        </p:nvSpPr>
        <p:spPr>
          <a:xfrm>
            <a:off x="628650" y="365125"/>
            <a:ext cx="5800725" cy="5811838"/>
          </a:xfrm>
        </p:spPr>
        <p:txBody>
          <a:bodyPr vert="eaVert"/>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zh-CN" altLang="en-US"/>
          </a:p>
        </p:txBody>
      </p:sp>
      <p:sp>
        <p:nvSpPr>
          <p:cNvPr id="4" name="日期占位符 3"/>
          <p:cNvSpPr>
            <a:spLocks noGrp="1"/>
          </p:cNvSpPr>
          <p:nvPr>
            <p:ph type="dt" sz="half" idx="10"/>
          </p:nvPr>
        </p:nvSpPr>
        <p:spPr/>
        <p:txBody>
          <a:bodyPr/>
          <a:lstStyle>
            <a:lvl1pPr>
              <a:defRPr/>
            </a:lvl1pPr>
          </a:lstStyle>
          <a:p>
            <a:pPr>
              <a:defRPr/>
            </a:pPr>
            <a:fld id="{820AC89A-CDAD-DF4B-8C73-05052ABE390C}" type="datetimeFigureOut">
              <a:rPr lang="zh-CN" altLang="en-US"/>
              <a:pPr>
                <a:defRPr/>
              </a:pPr>
              <a:t>19/2/20</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幻灯片编号占位符 5"/>
          <p:cNvSpPr>
            <a:spLocks noGrp="1"/>
          </p:cNvSpPr>
          <p:nvPr>
            <p:ph type="sldNum" sz="quarter" idx="12"/>
          </p:nvPr>
        </p:nvSpPr>
        <p:spPr/>
        <p:txBody>
          <a:bodyPr/>
          <a:lstStyle>
            <a:lvl1pPr>
              <a:defRPr/>
            </a:lvl1pPr>
          </a:lstStyle>
          <a:p>
            <a:pPr>
              <a:defRPr/>
            </a:pPr>
            <a:fld id="{E93710B7-F581-4E4A-820E-01E4034653D9}" type="slidenum">
              <a:rPr lang="zh-CN" altLang="en-US"/>
              <a:pPr>
                <a:defRPr/>
              </a:pPr>
              <a:t>‹#›</a:t>
            </a:fld>
            <a:endParaRPr lang="zh-CN" altLang="en-US"/>
          </a:p>
        </p:txBody>
      </p:sp>
    </p:spTree>
    <p:extLst>
      <p:ext uri="{BB962C8B-B14F-4D97-AF65-F5344CB8AC3E}">
        <p14:creationId xmlns:p14="http://schemas.microsoft.com/office/powerpoint/2010/main" val="116770498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3"/>
          <p:cNvSpPr>
            <a:spLocks noGrp="1"/>
          </p:cNvSpPr>
          <p:nvPr>
            <p:ph type="dt" sz="half" idx="10"/>
          </p:nvPr>
        </p:nvSpPr>
        <p:spPr/>
        <p:txBody>
          <a:bodyPr/>
          <a:lstStyle>
            <a:lvl1pPr>
              <a:defRPr/>
            </a:lvl1pPr>
          </a:lstStyle>
          <a:p>
            <a:pPr>
              <a:defRPr/>
            </a:pPr>
            <a:fld id="{B227088D-2F71-A948-B983-F1C85EDC0D5A}" type="datetimeFigureOut">
              <a:rPr lang="zh-CN" altLang="en-US"/>
              <a:pPr>
                <a:defRPr/>
              </a:pPr>
              <a:t>19/2/20</a:t>
            </a:fld>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幻灯片编号占位符 5"/>
          <p:cNvSpPr>
            <a:spLocks noGrp="1"/>
          </p:cNvSpPr>
          <p:nvPr>
            <p:ph type="sldNum" sz="quarter" idx="12"/>
          </p:nvPr>
        </p:nvSpPr>
        <p:spPr/>
        <p:txBody>
          <a:bodyPr/>
          <a:lstStyle>
            <a:lvl1pPr>
              <a:defRPr/>
            </a:lvl1pPr>
          </a:lstStyle>
          <a:p>
            <a:pPr>
              <a:defRPr/>
            </a:pPr>
            <a:fld id="{B7A393C7-8BAC-5C4C-BD4D-2925A5A3985B}" type="slidenum">
              <a:rPr lang="zh-CN" altLang="en-US"/>
              <a:pPr>
                <a:defRPr/>
              </a:pPr>
              <a:t>‹#›</a:t>
            </a:fld>
            <a:endParaRPr lang="zh-CN" altLang="en-US"/>
          </a:p>
        </p:txBody>
      </p:sp>
    </p:spTree>
    <p:extLst>
      <p:ext uri="{BB962C8B-B14F-4D97-AF65-F5344CB8AC3E}">
        <p14:creationId xmlns:p14="http://schemas.microsoft.com/office/powerpoint/2010/main" val="191203257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pPr>
              <a:defRPr/>
            </a:pPr>
            <a:fld id="{B2FFD6BB-1694-6443-8B89-8538E69766C5}" type="datetimeFigureOut">
              <a:rPr lang="zh-CN" altLang="en-US"/>
              <a:pPr>
                <a:defRPr/>
              </a:pPr>
              <a:t>19/2/20</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幻灯片编号占位符 5"/>
          <p:cNvSpPr>
            <a:spLocks noGrp="1"/>
          </p:cNvSpPr>
          <p:nvPr>
            <p:ph type="sldNum" sz="quarter" idx="12"/>
          </p:nvPr>
        </p:nvSpPr>
        <p:spPr/>
        <p:txBody>
          <a:bodyPr/>
          <a:lstStyle>
            <a:lvl1pPr>
              <a:defRPr/>
            </a:lvl1pPr>
          </a:lstStyle>
          <a:p>
            <a:pPr>
              <a:defRPr/>
            </a:pPr>
            <a:fld id="{73E8F477-FB2A-E74B-8E8F-D58CBB5547AC}" type="slidenum">
              <a:rPr lang="zh-CN" altLang="en-US"/>
              <a:pPr>
                <a:defRPr/>
              </a:pPr>
              <a:t>‹#›</a:t>
            </a:fld>
            <a:endParaRPr lang="zh-CN" altLang="en-US"/>
          </a:p>
        </p:txBody>
      </p:sp>
    </p:spTree>
    <p:extLst>
      <p:ext uri="{BB962C8B-B14F-4D97-AF65-F5344CB8AC3E}">
        <p14:creationId xmlns:p14="http://schemas.microsoft.com/office/powerpoint/2010/main" val="137792178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zh-CN" altLang="en-US"/>
          </a:p>
        </p:txBody>
      </p:sp>
      <p:sp>
        <p:nvSpPr>
          <p:cNvPr id="4" name="日期占位符 3"/>
          <p:cNvSpPr>
            <a:spLocks noGrp="1"/>
          </p:cNvSpPr>
          <p:nvPr>
            <p:ph type="dt" sz="half" idx="10"/>
          </p:nvPr>
        </p:nvSpPr>
        <p:spPr/>
        <p:txBody>
          <a:bodyPr/>
          <a:lstStyle>
            <a:lvl1pPr>
              <a:defRPr/>
            </a:lvl1pPr>
          </a:lstStyle>
          <a:p>
            <a:pPr>
              <a:defRPr/>
            </a:pPr>
            <a:fld id="{0E58861C-BF02-1245-A5B7-C2FCA2914880}" type="datetimeFigureOut">
              <a:rPr lang="zh-CN" altLang="en-US"/>
              <a:pPr>
                <a:defRPr/>
              </a:pPr>
              <a:t>19/2/20</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幻灯片编号占位符 5"/>
          <p:cNvSpPr>
            <a:spLocks noGrp="1"/>
          </p:cNvSpPr>
          <p:nvPr>
            <p:ph type="sldNum" sz="quarter" idx="12"/>
          </p:nvPr>
        </p:nvSpPr>
        <p:spPr/>
        <p:txBody>
          <a:bodyPr/>
          <a:lstStyle>
            <a:lvl1pPr>
              <a:defRPr/>
            </a:lvl1pPr>
          </a:lstStyle>
          <a:p>
            <a:pPr>
              <a:defRPr/>
            </a:pPr>
            <a:fld id="{C468762D-60D9-D846-83D9-B27D852FAFA5}" type="slidenum">
              <a:rPr lang="zh-CN" altLang="en-US"/>
              <a:pPr>
                <a:defRPr/>
              </a:pPr>
              <a:t>‹#›</a:t>
            </a:fld>
            <a:endParaRPr lang="zh-CN" altLang="en-US"/>
          </a:p>
        </p:txBody>
      </p:sp>
    </p:spTree>
    <p:extLst>
      <p:ext uri="{BB962C8B-B14F-4D97-AF65-F5344CB8AC3E}">
        <p14:creationId xmlns:p14="http://schemas.microsoft.com/office/powerpoint/2010/main" val="26772401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9"/>
            <a:ext cx="7886700" cy="2852737"/>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pPr>
              <a:defRPr/>
            </a:pPr>
            <a:fld id="{AC4F031A-85DD-894E-A7C7-F63BBCFB6C35}" type="datetimeFigureOut">
              <a:rPr lang="zh-CN" altLang="en-US"/>
              <a:pPr>
                <a:defRPr/>
              </a:pPr>
              <a:t>19/2/20</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幻灯片编号占位符 5"/>
          <p:cNvSpPr>
            <a:spLocks noGrp="1"/>
          </p:cNvSpPr>
          <p:nvPr>
            <p:ph type="sldNum" sz="quarter" idx="12"/>
          </p:nvPr>
        </p:nvSpPr>
        <p:spPr/>
        <p:txBody>
          <a:bodyPr/>
          <a:lstStyle>
            <a:lvl1pPr>
              <a:defRPr/>
            </a:lvl1pPr>
          </a:lstStyle>
          <a:p>
            <a:pPr>
              <a:defRPr/>
            </a:pPr>
            <a:fld id="{C083D0FC-DAEC-5740-A9CF-C85EFEA79AD7}" type="slidenum">
              <a:rPr lang="zh-CN" altLang="en-US"/>
              <a:pPr>
                <a:defRPr/>
              </a:pPr>
              <a:t>‹#›</a:t>
            </a:fld>
            <a:endParaRPr lang="zh-CN" altLang="en-US"/>
          </a:p>
        </p:txBody>
      </p:sp>
    </p:spTree>
    <p:extLst>
      <p:ext uri="{BB962C8B-B14F-4D97-AF65-F5344CB8AC3E}">
        <p14:creationId xmlns:p14="http://schemas.microsoft.com/office/powerpoint/2010/main" val="65934686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两项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28650" y="1825625"/>
            <a:ext cx="3886200" cy="4351338"/>
          </a:xfrm>
        </p:spPr>
        <p:txBody>
          <a:body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zh-CN" altLang="en-US"/>
          </a:p>
        </p:txBody>
      </p:sp>
      <p:sp>
        <p:nvSpPr>
          <p:cNvPr id="4" name="内容占位符 3"/>
          <p:cNvSpPr>
            <a:spLocks noGrp="1"/>
          </p:cNvSpPr>
          <p:nvPr>
            <p:ph sz="half" idx="2"/>
          </p:nvPr>
        </p:nvSpPr>
        <p:spPr>
          <a:xfrm>
            <a:off x="4629150" y="1825625"/>
            <a:ext cx="3886200" cy="4351338"/>
          </a:xfrm>
        </p:spPr>
        <p:txBody>
          <a:body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zh-CN" altLang="en-US"/>
          </a:p>
        </p:txBody>
      </p:sp>
      <p:sp>
        <p:nvSpPr>
          <p:cNvPr id="5" name="日期占位符 3"/>
          <p:cNvSpPr>
            <a:spLocks noGrp="1"/>
          </p:cNvSpPr>
          <p:nvPr>
            <p:ph type="dt" sz="half" idx="10"/>
          </p:nvPr>
        </p:nvSpPr>
        <p:spPr/>
        <p:txBody>
          <a:bodyPr/>
          <a:lstStyle>
            <a:lvl1pPr>
              <a:defRPr/>
            </a:lvl1pPr>
          </a:lstStyle>
          <a:p>
            <a:pPr>
              <a:defRPr/>
            </a:pPr>
            <a:fld id="{F335A0D8-8E8B-3B4A-8F56-0BF40BC52C82}" type="datetimeFigureOut">
              <a:rPr lang="zh-CN" altLang="en-US"/>
              <a:pPr>
                <a:defRPr/>
              </a:pPr>
              <a:t>19/2/20</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幻灯片编号占位符 5"/>
          <p:cNvSpPr>
            <a:spLocks noGrp="1"/>
          </p:cNvSpPr>
          <p:nvPr>
            <p:ph type="sldNum" sz="quarter" idx="12"/>
          </p:nvPr>
        </p:nvSpPr>
        <p:spPr/>
        <p:txBody>
          <a:bodyPr/>
          <a:lstStyle>
            <a:lvl1pPr>
              <a:defRPr/>
            </a:lvl1pPr>
          </a:lstStyle>
          <a:p>
            <a:pPr>
              <a:defRPr/>
            </a:pPr>
            <a:fld id="{A28233C0-7262-1F48-9195-685CFDDAEA70}" type="slidenum">
              <a:rPr lang="zh-CN" altLang="en-US"/>
              <a:pPr>
                <a:defRPr/>
              </a:pPr>
              <a:t>‹#›</a:t>
            </a:fld>
            <a:endParaRPr lang="zh-CN" altLang="en-US"/>
          </a:p>
        </p:txBody>
      </p:sp>
    </p:spTree>
    <p:extLst>
      <p:ext uri="{BB962C8B-B14F-4D97-AF65-F5344CB8AC3E}">
        <p14:creationId xmlns:p14="http://schemas.microsoft.com/office/powerpoint/2010/main" val="62719195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6"/>
            <a:ext cx="78867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4" name="内容占位符 3"/>
          <p:cNvSpPr>
            <a:spLocks noGrp="1"/>
          </p:cNvSpPr>
          <p:nvPr>
            <p:ph sz="half" idx="2"/>
          </p:nvPr>
        </p:nvSpPr>
        <p:spPr>
          <a:xfrm>
            <a:off x="629842" y="2505075"/>
            <a:ext cx="3868340" cy="3684588"/>
          </a:xfrm>
        </p:spPr>
        <p:txBody>
          <a:body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zh-CN" altLang="en-US"/>
          </a:p>
        </p:txBody>
      </p:sp>
      <p:sp>
        <p:nvSpPr>
          <p:cNvPr id="5" name="文本占位符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6" name="内容占位符 5"/>
          <p:cNvSpPr>
            <a:spLocks noGrp="1"/>
          </p:cNvSpPr>
          <p:nvPr>
            <p:ph sz="quarter" idx="4"/>
          </p:nvPr>
        </p:nvSpPr>
        <p:spPr>
          <a:xfrm>
            <a:off x="4629150" y="2505075"/>
            <a:ext cx="3887391" cy="3684588"/>
          </a:xfrm>
        </p:spPr>
        <p:txBody>
          <a:body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zh-CN" altLang="en-US"/>
          </a:p>
        </p:txBody>
      </p:sp>
      <p:sp>
        <p:nvSpPr>
          <p:cNvPr id="7" name="日期占位符 3"/>
          <p:cNvSpPr>
            <a:spLocks noGrp="1"/>
          </p:cNvSpPr>
          <p:nvPr>
            <p:ph type="dt" sz="half" idx="10"/>
          </p:nvPr>
        </p:nvSpPr>
        <p:spPr/>
        <p:txBody>
          <a:bodyPr/>
          <a:lstStyle>
            <a:lvl1pPr>
              <a:defRPr/>
            </a:lvl1pPr>
          </a:lstStyle>
          <a:p>
            <a:pPr>
              <a:defRPr/>
            </a:pPr>
            <a:fld id="{C8786458-567E-0340-B0AF-D0A68E415F2D}" type="datetimeFigureOut">
              <a:rPr lang="zh-CN" altLang="en-US"/>
              <a:pPr>
                <a:defRPr/>
              </a:pPr>
              <a:t>19/2/20</a:t>
            </a:fld>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幻灯片编号占位符 5"/>
          <p:cNvSpPr>
            <a:spLocks noGrp="1"/>
          </p:cNvSpPr>
          <p:nvPr>
            <p:ph type="sldNum" sz="quarter" idx="12"/>
          </p:nvPr>
        </p:nvSpPr>
        <p:spPr/>
        <p:txBody>
          <a:bodyPr/>
          <a:lstStyle>
            <a:lvl1pPr>
              <a:defRPr/>
            </a:lvl1pPr>
          </a:lstStyle>
          <a:p>
            <a:pPr>
              <a:defRPr/>
            </a:pPr>
            <a:fld id="{5BD1BCDE-A659-8F42-B800-EDB1D6508353}" type="slidenum">
              <a:rPr lang="zh-CN" altLang="en-US"/>
              <a:pPr>
                <a:defRPr/>
              </a:pPr>
              <a:t>‹#›</a:t>
            </a:fld>
            <a:endParaRPr lang="zh-CN" altLang="en-US"/>
          </a:p>
        </p:txBody>
      </p:sp>
    </p:spTree>
    <p:extLst>
      <p:ext uri="{BB962C8B-B14F-4D97-AF65-F5344CB8AC3E}">
        <p14:creationId xmlns:p14="http://schemas.microsoft.com/office/powerpoint/2010/main" val="13654650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4"/>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zh-CN" altLang="en-US"/>
          </a:p>
        </p:txBody>
      </p:sp>
      <p:sp>
        <p:nvSpPr>
          <p:cNvPr id="4" name="内容占位符 3"/>
          <p:cNvSpPr>
            <a:spLocks noGrp="1"/>
          </p:cNvSpPr>
          <p:nvPr>
            <p:ph sz="half" idx="2"/>
          </p:nvPr>
        </p:nvSpPr>
        <p:spPr>
          <a:xfrm>
            <a:off x="4648200" y="1600204"/>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zh-CN" altLang="en-US"/>
          </a:p>
        </p:txBody>
      </p:sp>
      <p:sp>
        <p:nvSpPr>
          <p:cNvPr id="5" name="灯片编号占位符 5"/>
          <p:cNvSpPr>
            <a:spLocks noGrp="1"/>
          </p:cNvSpPr>
          <p:nvPr>
            <p:ph type="sldNum" sz="quarter" idx="10"/>
          </p:nvPr>
        </p:nvSpPr>
        <p:spPr/>
        <p:txBody>
          <a:bodyPr/>
          <a:lstStyle>
            <a:lvl1pPr>
              <a:defRPr/>
            </a:lvl1pPr>
          </a:lstStyle>
          <a:p>
            <a:fld id="{ED7229AE-2AB2-4986-B1B7-8B564CC99856}" type="slidenum">
              <a:rPr lang="zh-CN" altLang="en-US" smtClean="0"/>
              <a:pPr/>
              <a:t>‹#›</a:t>
            </a:fld>
            <a:endParaRPr lang="zh-CN" altLang="en-US"/>
          </a:p>
        </p:txBody>
      </p:sp>
      <p:cxnSp>
        <p:nvCxnSpPr>
          <p:cNvPr id="7" name="直线连接符 6"/>
          <p:cNvCxnSpPr/>
          <p:nvPr/>
        </p:nvCxnSpPr>
        <p:spPr>
          <a:xfrm>
            <a:off x="885825" y="928688"/>
            <a:ext cx="8258175" cy="0"/>
          </a:xfrm>
          <a:prstGeom prst="line">
            <a:avLst/>
          </a:prstGeom>
          <a:ln w="28575"/>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2212746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3"/>
          <p:cNvSpPr>
            <a:spLocks noGrp="1"/>
          </p:cNvSpPr>
          <p:nvPr>
            <p:ph type="dt" sz="half" idx="10"/>
          </p:nvPr>
        </p:nvSpPr>
        <p:spPr/>
        <p:txBody>
          <a:bodyPr/>
          <a:lstStyle>
            <a:lvl1pPr>
              <a:defRPr/>
            </a:lvl1pPr>
          </a:lstStyle>
          <a:p>
            <a:pPr>
              <a:defRPr/>
            </a:pPr>
            <a:fld id="{20F82783-3152-7048-A4FC-49741BCF1A82}" type="datetimeFigureOut">
              <a:rPr lang="zh-CN" altLang="en-US"/>
              <a:pPr>
                <a:defRPr/>
              </a:pPr>
              <a:t>19/2/20</a:t>
            </a:fld>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幻灯片编号占位符 5"/>
          <p:cNvSpPr>
            <a:spLocks noGrp="1"/>
          </p:cNvSpPr>
          <p:nvPr>
            <p:ph type="sldNum" sz="quarter" idx="12"/>
          </p:nvPr>
        </p:nvSpPr>
        <p:spPr/>
        <p:txBody>
          <a:bodyPr/>
          <a:lstStyle>
            <a:lvl1pPr>
              <a:defRPr/>
            </a:lvl1pPr>
          </a:lstStyle>
          <a:p>
            <a:pPr>
              <a:defRPr/>
            </a:pPr>
            <a:fld id="{66F8727E-C2A1-BF4D-950A-B8AC94E2AF9D}" type="slidenum">
              <a:rPr lang="zh-CN" altLang="en-US"/>
              <a:pPr>
                <a:defRPr/>
              </a:pPr>
              <a:t>‹#›</a:t>
            </a:fld>
            <a:endParaRPr lang="zh-CN" altLang="en-US"/>
          </a:p>
        </p:txBody>
      </p:sp>
    </p:spTree>
    <p:extLst>
      <p:ext uri="{BB962C8B-B14F-4D97-AF65-F5344CB8AC3E}">
        <p14:creationId xmlns:p14="http://schemas.microsoft.com/office/powerpoint/2010/main" val="136027207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940D021D-110E-0C46-8B2A-F641CA0580CF}" type="datetimeFigureOut">
              <a:rPr lang="zh-CN" altLang="en-US"/>
              <a:pPr>
                <a:defRPr/>
              </a:pPr>
              <a:t>19/2/20</a:t>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幻灯片编号占位符 5"/>
          <p:cNvSpPr>
            <a:spLocks noGrp="1"/>
          </p:cNvSpPr>
          <p:nvPr>
            <p:ph type="sldNum" sz="quarter" idx="12"/>
          </p:nvPr>
        </p:nvSpPr>
        <p:spPr/>
        <p:txBody>
          <a:bodyPr/>
          <a:lstStyle>
            <a:lvl1pPr>
              <a:defRPr/>
            </a:lvl1pPr>
          </a:lstStyle>
          <a:p>
            <a:pPr>
              <a:defRPr/>
            </a:pPr>
            <a:fld id="{F7C5C459-94AA-0D43-BE5E-B12FF86FCBF2}" type="slidenum">
              <a:rPr lang="zh-CN" altLang="en-US"/>
              <a:pPr>
                <a:defRPr/>
              </a:pPr>
              <a:t>‹#›</a:t>
            </a:fld>
            <a:endParaRPr lang="zh-CN" altLang="en-US"/>
          </a:p>
        </p:txBody>
      </p:sp>
    </p:spTree>
    <p:extLst>
      <p:ext uri="{BB962C8B-B14F-4D97-AF65-F5344CB8AC3E}">
        <p14:creationId xmlns:p14="http://schemas.microsoft.com/office/powerpoint/2010/main" val="212925817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zh-CN" altLang="en-US"/>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52C7CD68-2B7B-7942-AF37-2B635EAD6F04}" type="datetimeFigureOut">
              <a:rPr lang="zh-CN" altLang="en-US"/>
              <a:pPr>
                <a:defRPr/>
              </a:pPr>
              <a:t>19/2/20</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幻灯片编号占位符 5"/>
          <p:cNvSpPr>
            <a:spLocks noGrp="1"/>
          </p:cNvSpPr>
          <p:nvPr>
            <p:ph type="sldNum" sz="quarter" idx="12"/>
          </p:nvPr>
        </p:nvSpPr>
        <p:spPr/>
        <p:txBody>
          <a:bodyPr/>
          <a:lstStyle>
            <a:lvl1pPr>
              <a:defRPr/>
            </a:lvl1pPr>
          </a:lstStyle>
          <a:p>
            <a:pPr>
              <a:defRPr/>
            </a:pPr>
            <a:fld id="{B123BEBF-EF8A-3B4E-8445-83D5185211E1}" type="slidenum">
              <a:rPr lang="zh-CN" altLang="en-US"/>
              <a:pPr>
                <a:defRPr/>
              </a:pPr>
              <a:t>‹#›</a:t>
            </a:fld>
            <a:endParaRPr lang="zh-CN" altLang="en-US"/>
          </a:p>
        </p:txBody>
      </p:sp>
    </p:spTree>
    <p:extLst>
      <p:ext uri="{BB962C8B-B14F-4D97-AF65-F5344CB8AC3E}">
        <p14:creationId xmlns:p14="http://schemas.microsoft.com/office/powerpoint/2010/main" val="77465361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987426"/>
            <a:ext cx="462915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zh-CN" altLang="en-US" noProof="0" smtClean="0"/>
              <a:t>将图片拖动到占位符，或单击添加图标</a:t>
            </a:r>
            <a:endParaRPr lang="zh-CN" altLang="en-US" noProof="0" smtClean="0"/>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7C8D82B2-E4A5-1A4C-A87C-8D469855E153}" type="datetimeFigureOut">
              <a:rPr lang="zh-CN" altLang="en-US"/>
              <a:pPr>
                <a:defRPr/>
              </a:pPr>
              <a:t>19/2/20</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幻灯片编号占位符 5"/>
          <p:cNvSpPr>
            <a:spLocks noGrp="1"/>
          </p:cNvSpPr>
          <p:nvPr>
            <p:ph type="sldNum" sz="quarter" idx="12"/>
          </p:nvPr>
        </p:nvSpPr>
        <p:spPr/>
        <p:txBody>
          <a:bodyPr/>
          <a:lstStyle>
            <a:lvl1pPr>
              <a:defRPr/>
            </a:lvl1pPr>
          </a:lstStyle>
          <a:p>
            <a:pPr>
              <a:defRPr/>
            </a:pPr>
            <a:fld id="{7225F528-4707-DB41-95E9-55B5BAFA1DC8}" type="slidenum">
              <a:rPr lang="zh-CN" altLang="en-US"/>
              <a:pPr>
                <a:defRPr/>
              </a:pPr>
              <a:t>‹#›</a:t>
            </a:fld>
            <a:endParaRPr lang="zh-CN" altLang="en-US"/>
          </a:p>
        </p:txBody>
      </p:sp>
    </p:spTree>
    <p:extLst>
      <p:ext uri="{BB962C8B-B14F-4D97-AF65-F5344CB8AC3E}">
        <p14:creationId xmlns:p14="http://schemas.microsoft.com/office/powerpoint/2010/main" val="155747280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标题和竖排文本">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本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zh-CN" altLang="en-US"/>
          </a:p>
        </p:txBody>
      </p:sp>
      <p:sp>
        <p:nvSpPr>
          <p:cNvPr id="4" name="日期占位符 3"/>
          <p:cNvSpPr>
            <a:spLocks noGrp="1"/>
          </p:cNvSpPr>
          <p:nvPr>
            <p:ph type="dt" sz="half" idx="10"/>
          </p:nvPr>
        </p:nvSpPr>
        <p:spPr/>
        <p:txBody>
          <a:bodyPr/>
          <a:lstStyle>
            <a:lvl1pPr>
              <a:defRPr/>
            </a:lvl1pPr>
          </a:lstStyle>
          <a:p>
            <a:pPr>
              <a:defRPr/>
            </a:pPr>
            <a:fld id="{42C9C838-236A-EA41-8426-CB424D10ED53}" type="datetimeFigureOut">
              <a:rPr lang="zh-CN" altLang="en-US"/>
              <a:pPr>
                <a:defRPr/>
              </a:pPr>
              <a:t>19/2/20</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幻灯片编号占位符 5"/>
          <p:cNvSpPr>
            <a:spLocks noGrp="1"/>
          </p:cNvSpPr>
          <p:nvPr>
            <p:ph type="sldNum" sz="quarter" idx="12"/>
          </p:nvPr>
        </p:nvSpPr>
        <p:spPr/>
        <p:txBody>
          <a:bodyPr/>
          <a:lstStyle>
            <a:lvl1pPr>
              <a:defRPr/>
            </a:lvl1pPr>
          </a:lstStyle>
          <a:p>
            <a:pPr>
              <a:defRPr/>
            </a:pPr>
            <a:fld id="{67B64396-0E98-9B4F-8574-20BDC29C56CE}" type="slidenum">
              <a:rPr lang="zh-CN" altLang="en-US"/>
              <a:pPr>
                <a:defRPr/>
              </a:pPr>
              <a:t>‹#›</a:t>
            </a:fld>
            <a:endParaRPr lang="zh-CN" altLang="en-US"/>
          </a:p>
        </p:txBody>
      </p:sp>
    </p:spTree>
    <p:extLst>
      <p:ext uri="{BB962C8B-B14F-4D97-AF65-F5344CB8AC3E}">
        <p14:creationId xmlns:p14="http://schemas.microsoft.com/office/powerpoint/2010/main" val="76726035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竖排标题和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365125"/>
            <a:ext cx="1971675" cy="5811838"/>
          </a:xfrm>
        </p:spPr>
        <p:txBody>
          <a:bodyPr vert="eaVert"/>
          <a:lstStyle/>
          <a:p>
            <a:r>
              <a:rPr lang="zh-CN" altLang="en-US" smtClean="0"/>
              <a:t>单击此处编辑母版标题样式</a:t>
            </a:r>
            <a:endParaRPr lang="zh-CN" altLang="en-US"/>
          </a:p>
        </p:txBody>
      </p:sp>
      <p:sp>
        <p:nvSpPr>
          <p:cNvPr id="3" name="竖排文本占位符 2"/>
          <p:cNvSpPr>
            <a:spLocks noGrp="1"/>
          </p:cNvSpPr>
          <p:nvPr>
            <p:ph type="body" orient="vert" idx="1"/>
          </p:nvPr>
        </p:nvSpPr>
        <p:spPr>
          <a:xfrm>
            <a:off x="628650" y="365125"/>
            <a:ext cx="5800725" cy="5811838"/>
          </a:xfrm>
        </p:spPr>
        <p:txBody>
          <a:bodyPr vert="eaVert"/>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zh-CN" altLang="en-US"/>
          </a:p>
        </p:txBody>
      </p:sp>
      <p:sp>
        <p:nvSpPr>
          <p:cNvPr id="4" name="日期占位符 3"/>
          <p:cNvSpPr>
            <a:spLocks noGrp="1"/>
          </p:cNvSpPr>
          <p:nvPr>
            <p:ph type="dt" sz="half" idx="10"/>
          </p:nvPr>
        </p:nvSpPr>
        <p:spPr/>
        <p:txBody>
          <a:bodyPr/>
          <a:lstStyle>
            <a:lvl1pPr>
              <a:defRPr/>
            </a:lvl1pPr>
          </a:lstStyle>
          <a:p>
            <a:pPr>
              <a:defRPr/>
            </a:pPr>
            <a:fld id="{1E682A57-7116-7E43-AFEA-668058C43136}" type="datetimeFigureOut">
              <a:rPr lang="zh-CN" altLang="en-US"/>
              <a:pPr>
                <a:defRPr/>
              </a:pPr>
              <a:t>19/2/20</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幻灯片编号占位符 5"/>
          <p:cNvSpPr>
            <a:spLocks noGrp="1"/>
          </p:cNvSpPr>
          <p:nvPr>
            <p:ph type="sldNum" sz="quarter" idx="12"/>
          </p:nvPr>
        </p:nvSpPr>
        <p:spPr/>
        <p:txBody>
          <a:bodyPr/>
          <a:lstStyle>
            <a:lvl1pPr>
              <a:defRPr/>
            </a:lvl1pPr>
          </a:lstStyle>
          <a:p>
            <a:pPr>
              <a:defRPr/>
            </a:pPr>
            <a:fld id="{0361B743-A8B7-E341-93BA-F4CC4277088C}" type="slidenum">
              <a:rPr lang="zh-CN" altLang="en-US"/>
              <a:pPr>
                <a:defRPr/>
              </a:pPr>
              <a:t>‹#›</a:t>
            </a:fld>
            <a:endParaRPr lang="zh-CN" altLang="en-US"/>
          </a:p>
        </p:txBody>
      </p:sp>
    </p:spTree>
    <p:extLst>
      <p:ext uri="{BB962C8B-B14F-4D97-AF65-F5344CB8AC3E}">
        <p14:creationId xmlns:p14="http://schemas.microsoft.com/office/powerpoint/2010/main" val="18529194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zh-CN" altLang="en-US"/>
          </a:p>
        </p:txBody>
      </p:sp>
      <p:sp>
        <p:nvSpPr>
          <p:cNvPr id="5" name="文本占位符 4"/>
          <p:cNvSpPr>
            <a:spLocks noGrp="1"/>
          </p:cNvSpPr>
          <p:nvPr>
            <p:ph type="body" sz="quarter" idx="3"/>
          </p:nvPr>
        </p:nvSpPr>
        <p:spPr>
          <a:xfrm>
            <a:off x="4645027"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6" name="内容占位符 5"/>
          <p:cNvSpPr>
            <a:spLocks noGrp="1"/>
          </p:cNvSpPr>
          <p:nvPr>
            <p:ph sz="quarter" idx="4"/>
          </p:nvPr>
        </p:nvSpPr>
        <p:spPr>
          <a:xfrm>
            <a:off x="4645027"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zh-CN" altLang="en-US"/>
          </a:p>
        </p:txBody>
      </p:sp>
      <p:sp>
        <p:nvSpPr>
          <p:cNvPr id="7" name="灯片编号占位符 5"/>
          <p:cNvSpPr>
            <a:spLocks noGrp="1"/>
          </p:cNvSpPr>
          <p:nvPr>
            <p:ph type="sldNum" sz="quarter" idx="10"/>
          </p:nvPr>
        </p:nvSpPr>
        <p:spPr/>
        <p:txBody>
          <a:bodyPr/>
          <a:lstStyle>
            <a:lvl1pPr>
              <a:defRPr/>
            </a:lvl1pPr>
          </a:lstStyle>
          <a:p>
            <a:fld id="{ED7229AE-2AB2-4986-B1B7-8B564CC99856}" type="slidenum">
              <a:rPr lang="zh-CN" altLang="en-US" smtClean="0"/>
              <a:pPr/>
              <a:t>‹#›</a:t>
            </a:fld>
            <a:endParaRPr lang="zh-CN" altLang="en-US"/>
          </a:p>
        </p:txBody>
      </p:sp>
    </p:spTree>
    <p:extLst>
      <p:ext uri="{BB962C8B-B14F-4D97-AF65-F5344CB8AC3E}">
        <p14:creationId xmlns:p14="http://schemas.microsoft.com/office/powerpoint/2010/main" val="17493877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灯片编号占位符 5"/>
          <p:cNvSpPr>
            <a:spLocks noGrp="1"/>
          </p:cNvSpPr>
          <p:nvPr>
            <p:ph type="sldNum" sz="quarter" idx="10"/>
          </p:nvPr>
        </p:nvSpPr>
        <p:spPr/>
        <p:txBody>
          <a:bodyPr/>
          <a:lstStyle>
            <a:lvl1pPr>
              <a:defRPr/>
            </a:lvl1pPr>
          </a:lstStyle>
          <a:p>
            <a:fld id="{ED7229AE-2AB2-4986-B1B7-8B564CC99856}" type="slidenum">
              <a:rPr lang="zh-CN" altLang="en-US" smtClean="0"/>
              <a:pPr/>
              <a:t>‹#›</a:t>
            </a:fld>
            <a:endParaRPr lang="zh-CN" altLang="en-US"/>
          </a:p>
        </p:txBody>
      </p:sp>
    </p:spTree>
    <p:extLst>
      <p:ext uri="{BB962C8B-B14F-4D97-AF65-F5344CB8AC3E}">
        <p14:creationId xmlns:p14="http://schemas.microsoft.com/office/powerpoint/2010/main" val="7614040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灯片编号占位符 5"/>
          <p:cNvSpPr>
            <a:spLocks noGrp="1"/>
          </p:cNvSpPr>
          <p:nvPr>
            <p:ph type="sldNum" sz="quarter" idx="10"/>
          </p:nvPr>
        </p:nvSpPr>
        <p:spPr/>
        <p:txBody>
          <a:bodyPr/>
          <a:lstStyle>
            <a:lvl1pPr>
              <a:defRPr/>
            </a:lvl1pPr>
          </a:lstStyle>
          <a:p>
            <a:fld id="{ED7229AE-2AB2-4986-B1B7-8B564CC99856}" type="slidenum">
              <a:rPr lang="zh-CN" altLang="en-US" smtClean="0"/>
              <a:pPr/>
              <a:t>‹#›</a:t>
            </a:fld>
            <a:endParaRPr lang="zh-CN" altLang="en-US"/>
          </a:p>
        </p:txBody>
      </p:sp>
    </p:spTree>
    <p:extLst>
      <p:ext uri="{BB962C8B-B14F-4D97-AF65-F5344CB8AC3E}">
        <p14:creationId xmlns:p14="http://schemas.microsoft.com/office/powerpoint/2010/main" val="622276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2" y="273050"/>
            <a:ext cx="3008313" cy="1162050"/>
          </a:xfrm>
        </p:spPr>
        <p:txBody>
          <a:bodyPr anchor="b"/>
          <a:lstStyle>
            <a:lvl1pPr algn="l">
              <a:defRPr sz="15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4"/>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zh-CN" altLang="en-US"/>
          </a:p>
        </p:txBody>
      </p:sp>
      <p:sp>
        <p:nvSpPr>
          <p:cNvPr id="4" name="文本占位符 3"/>
          <p:cNvSpPr>
            <a:spLocks noGrp="1"/>
          </p:cNvSpPr>
          <p:nvPr>
            <p:ph type="body" sz="half" idx="2"/>
          </p:nvPr>
        </p:nvSpPr>
        <p:spPr>
          <a:xfrm>
            <a:off x="457202" y="1435103"/>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CN" altLang="en-US" smtClean="0"/>
              <a:t>单击此处编辑母版文本样式</a:t>
            </a:r>
          </a:p>
        </p:txBody>
      </p:sp>
      <p:sp>
        <p:nvSpPr>
          <p:cNvPr id="5" name="灯片编号占位符 5"/>
          <p:cNvSpPr>
            <a:spLocks noGrp="1"/>
          </p:cNvSpPr>
          <p:nvPr>
            <p:ph type="sldNum" sz="quarter" idx="10"/>
          </p:nvPr>
        </p:nvSpPr>
        <p:spPr/>
        <p:txBody>
          <a:bodyPr/>
          <a:lstStyle>
            <a:lvl1pPr>
              <a:defRPr/>
            </a:lvl1pPr>
          </a:lstStyle>
          <a:p>
            <a:fld id="{ED7229AE-2AB2-4986-B1B7-8B564CC99856}" type="slidenum">
              <a:rPr lang="zh-CN" altLang="en-US" smtClean="0"/>
              <a:pPr/>
              <a:t>‹#›</a:t>
            </a:fld>
            <a:endParaRPr lang="zh-CN" altLang="en-US"/>
          </a:p>
        </p:txBody>
      </p:sp>
    </p:spTree>
    <p:extLst>
      <p:ext uri="{BB962C8B-B14F-4D97-AF65-F5344CB8AC3E}">
        <p14:creationId xmlns:p14="http://schemas.microsoft.com/office/powerpoint/2010/main" val="352749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15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zh-CN" altLang="en-US" noProof="0" smtClean="0"/>
              <a:t>将图片拖动到占位符，或单击添加图标</a:t>
            </a:r>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CN" altLang="en-US" smtClean="0"/>
              <a:t>单击此处编辑母版文本样式</a:t>
            </a:r>
          </a:p>
        </p:txBody>
      </p:sp>
      <p:sp>
        <p:nvSpPr>
          <p:cNvPr id="5" name="灯片编号占位符 5"/>
          <p:cNvSpPr>
            <a:spLocks noGrp="1"/>
          </p:cNvSpPr>
          <p:nvPr>
            <p:ph type="sldNum" sz="quarter" idx="10"/>
          </p:nvPr>
        </p:nvSpPr>
        <p:spPr/>
        <p:txBody>
          <a:bodyPr/>
          <a:lstStyle>
            <a:lvl1pPr>
              <a:defRPr/>
            </a:lvl1pPr>
          </a:lstStyle>
          <a:p>
            <a:fld id="{ED7229AE-2AB2-4986-B1B7-8B564CC99856}" type="slidenum">
              <a:rPr lang="zh-CN" altLang="en-US" smtClean="0"/>
              <a:pPr/>
              <a:t>‹#›</a:t>
            </a:fld>
            <a:endParaRPr lang="zh-CN" altLang="en-US"/>
          </a:p>
        </p:txBody>
      </p:sp>
    </p:spTree>
    <p:extLst>
      <p:ext uri="{BB962C8B-B14F-4D97-AF65-F5344CB8AC3E}">
        <p14:creationId xmlns:p14="http://schemas.microsoft.com/office/powerpoint/2010/main" val="16034597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theme" Target="../theme/theme3.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5.xml"/><Relationship Id="rId12" Type="http://schemas.openxmlformats.org/officeDocument/2006/relationships/theme" Target="../theme/theme4.xml"/><Relationship Id="rId1" Type="http://schemas.openxmlformats.org/officeDocument/2006/relationships/slideLayout" Target="../slideLayouts/slideLayout35.xml"/><Relationship Id="rId2" Type="http://schemas.openxmlformats.org/officeDocument/2006/relationships/slideLayout" Target="../slideLayouts/slideLayout36.xml"/><Relationship Id="rId3" Type="http://schemas.openxmlformats.org/officeDocument/2006/relationships/slideLayout" Target="../slideLayouts/slideLayout37.xml"/><Relationship Id="rId4" Type="http://schemas.openxmlformats.org/officeDocument/2006/relationships/slideLayout" Target="../slideLayouts/slideLayout38.xml"/><Relationship Id="rId5" Type="http://schemas.openxmlformats.org/officeDocument/2006/relationships/slideLayout" Target="../slideLayouts/slideLayout39.xml"/><Relationship Id="rId6" Type="http://schemas.openxmlformats.org/officeDocument/2006/relationships/slideLayout" Target="../slideLayouts/slideLayout40.xml"/><Relationship Id="rId7" Type="http://schemas.openxmlformats.org/officeDocument/2006/relationships/slideLayout" Target="../slideLayouts/slideLayout41.xml"/><Relationship Id="rId8" Type="http://schemas.openxmlformats.org/officeDocument/2006/relationships/slideLayout" Target="../slideLayouts/slideLayout42.xml"/><Relationship Id="rId9" Type="http://schemas.openxmlformats.org/officeDocument/2006/relationships/slideLayout" Target="../slideLayouts/slideLayout43.xml"/><Relationship Id="rId10"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885825" y="274638"/>
            <a:ext cx="7800975"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zh-CN" altLang="en-US"/>
              <a:t>单击此处编辑母版标题样式</a:t>
            </a:r>
          </a:p>
        </p:txBody>
      </p:sp>
      <p:sp>
        <p:nvSpPr>
          <p:cNvPr id="1027" name="文本占位符 2"/>
          <p:cNvSpPr>
            <a:spLocks noGrp="1"/>
          </p:cNvSpPr>
          <p:nvPr>
            <p:ph type="body" idx="1"/>
          </p:nvPr>
        </p:nvSpPr>
        <p:spPr bwMode="auto">
          <a:xfrm>
            <a:off x="457200" y="1600201"/>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灯片编号占位符 5"/>
          <p:cNvSpPr>
            <a:spLocks noGrp="1"/>
          </p:cNvSpPr>
          <p:nvPr>
            <p:ph type="sldNum" sz="quarter" idx="4"/>
          </p:nvPr>
        </p:nvSpPr>
        <p:spPr>
          <a:xfrm>
            <a:off x="6553200" y="6356351"/>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a:solidFill>
                  <a:srgbClr val="898989"/>
                </a:solidFill>
                <a:latin typeface="Calibri" panose="020F0502020204030204" pitchFamily="34" charset="0"/>
                <a:ea typeface="宋体" panose="02010600030101010101" pitchFamily="2" charset="-122"/>
                <a:cs typeface="Arial" panose="020B0604020202020204" pitchFamily="34" charset="0"/>
              </a:defRPr>
            </a:lvl1pPr>
          </a:lstStyle>
          <a:p>
            <a:fld id="{ED7229AE-2AB2-4986-B1B7-8B564CC99856}" type="slidenum">
              <a:rPr lang="zh-CN" altLang="en-US" smtClean="0"/>
              <a:pPr/>
              <a:t>‹#›</a:t>
            </a:fld>
            <a:endParaRPr lang="zh-CN" altLang="en-US"/>
          </a:p>
        </p:txBody>
      </p:sp>
      <p:sp>
        <p:nvSpPr>
          <p:cNvPr id="13" name="矩形 12"/>
          <p:cNvSpPr/>
          <p:nvPr/>
        </p:nvSpPr>
        <p:spPr>
          <a:xfrm>
            <a:off x="375048" y="0"/>
            <a:ext cx="150019" cy="92868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noProof="1"/>
          </a:p>
        </p:txBody>
      </p:sp>
      <p:sp>
        <p:nvSpPr>
          <p:cNvPr id="14" name="矩形 13"/>
          <p:cNvSpPr/>
          <p:nvPr/>
        </p:nvSpPr>
        <p:spPr>
          <a:xfrm>
            <a:off x="621506" y="327026"/>
            <a:ext cx="167879" cy="587375"/>
          </a:xfrm>
          <a:prstGeom prst="rect">
            <a:avLst/>
          </a:prstGeom>
          <a:solidFill>
            <a:srgbClr val="99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noProof="1"/>
          </a:p>
        </p:txBody>
      </p:sp>
      <p:pic>
        <p:nvPicPr>
          <p:cNvPr id="1031" name="Picture 6" descr="E:\liyuan\学院资料\公文模板\jpg效果图\jpg效果图：LOGO（经院1）.jp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240066" y="6183313"/>
            <a:ext cx="2777728" cy="569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直线连接符 2"/>
          <p:cNvCxnSpPr/>
          <p:nvPr userDrawn="1"/>
        </p:nvCxnSpPr>
        <p:spPr>
          <a:xfrm>
            <a:off x="885825" y="1052736"/>
            <a:ext cx="8258175" cy="0"/>
          </a:xfrm>
          <a:prstGeom prst="line">
            <a:avLst/>
          </a:prstGeom>
          <a:ln w="31750"/>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9169936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ctr" rtl="0" eaLnBrk="1" fontAlgn="base" hangingPunct="1">
        <a:spcBef>
          <a:spcPct val="0"/>
        </a:spcBef>
        <a:spcAft>
          <a:spcPct val="0"/>
        </a:spcAft>
        <a:defRPr sz="2700" kern="1200">
          <a:solidFill>
            <a:schemeClr val="tx1"/>
          </a:solidFill>
          <a:latin typeface="+mj-lt"/>
          <a:ea typeface="+mj-ea"/>
          <a:cs typeface="+mj-cs"/>
        </a:defRPr>
      </a:lvl1pPr>
      <a:lvl2pPr algn="ctr" rtl="0" eaLnBrk="1" fontAlgn="base" hangingPunct="1">
        <a:spcBef>
          <a:spcPct val="0"/>
        </a:spcBef>
        <a:spcAft>
          <a:spcPct val="0"/>
        </a:spcAft>
        <a:defRPr sz="2700">
          <a:solidFill>
            <a:schemeClr val="tx1"/>
          </a:solidFill>
          <a:latin typeface="Cambria" charset="0"/>
          <a:ea typeface="黑体" charset="-122"/>
        </a:defRPr>
      </a:lvl2pPr>
      <a:lvl3pPr algn="ctr" rtl="0" eaLnBrk="1" fontAlgn="base" hangingPunct="1">
        <a:spcBef>
          <a:spcPct val="0"/>
        </a:spcBef>
        <a:spcAft>
          <a:spcPct val="0"/>
        </a:spcAft>
        <a:defRPr sz="2700">
          <a:solidFill>
            <a:schemeClr val="tx1"/>
          </a:solidFill>
          <a:latin typeface="Cambria" charset="0"/>
          <a:ea typeface="黑体" charset="-122"/>
        </a:defRPr>
      </a:lvl3pPr>
      <a:lvl4pPr algn="ctr" rtl="0" eaLnBrk="1" fontAlgn="base" hangingPunct="1">
        <a:spcBef>
          <a:spcPct val="0"/>
        </a:spcBef>
        <a:spcAft>
          <a:spcPct val="0"/>
        </a:spcAft>
        <a:defRPr sz="2700">
          <a:solidFill>
            <a:schemeClr val="tx1"/>
          </a:solidFill>
          <a:latin typeface="Cambria" charset="0"/>
          <a:ea typeface="黑体" charset="-122"/>
        </a:defRPr>
      </a:lvl4pPr>
      <a:lvl5pPr algn="ctr" rtl="0" eaLnBrk="1" fontAlgn="base" hangingPunct="1">
        <a:spcBef>
          <a:spcPct val="0"/>
        </a:spcBef>
        <a:spcAft>
          <a:spcPct val="0"/>
        </a:spcAft>
        <a:defRPr sz="2700">
          <a:solidFill>
            <a:schemeClr val="tx1"/>
          </a:solidFill>
          <a:latin typeface="Cambria" charset="0"/>
          <a:ea typeface="黑体" charset="-122"/>
        </a:defRPr>
      </a:lvl5pPr>
      <a:lvl6pPr marL="342900" algn="ctr" rtl="0" eaLnBrk="1" fontAlgn="base" hangingPunct="1">
        <a:spcBef>
          <a:spcPct val="0"/>
        </a:spcBef>
        <a:spcAft>
          <a:spcPct val="0"/>
        </a:spcAft>
        <a:defRPr sz="3300">
          <a:solidFill>
            <a:schemeClr val="tx1"/>
          </a:solidFill>
          <a:latin typeface="Calibri" pitchFamily="34" charset="0"/>
          <a:ea typeface="宋体" charset="-122"/>
        </a:defRPr>
      </a:lvl6pPr>
      <a:lvl7pPr marL="685800" algn="ctr" rtl="0" eaLnBrk="1" fontAlgn="base" hangingPunct="1">
        <a:spcBef>
          <a:spcPct val="0"/>
        </a:spcBef>
        <a:spcAft>
          <a:spcPct val="0"/>
        </a:spcAft>
        <a:defRPr sz="3300">
          <a:solidFill>
            <a:schemeClr val="tx1"/>
          </a:solidFill>
          <a:latin typeface="Calibri" pitchFamily="34" charset="0"/>
          <a:ea typeface="宋体" charset="-122"/>
        </a:defRPr>
      </a:lvl7pPr>
      <a:lvl8pPr marL="1028700" algn="ctr" rtl="0" eaLnBrk="1" fontAlgn="base" hangingPunct="1">
        <a:spcBef>
          <a:spcPct val="0"/>
        </a:spcBef>
        <a:spcAft>
          <a:spcPct val="0"/>
        </a:spcAft>
        <a:defRPr sz="3300">
          <a:solidFill>
            <a:schemeClr val="tx1"/>
          </a:solidFill>
          <a:latin typeface="Calibri" pitchFamily="34" charset="0"/>
          <a:ea typeface="宋体" charset="-122"/>
        </a:defRPr>
      </a:lvl8pPr>
      <a:lvl9pPr marL="1371600" algn="ctr" rtl="0" eaLnBrk="1" fontAlgn="base" hangingPunct="1">
        <a:spcBef>
          <a:spcPct val="0"/>
        </a:spcBef>
        <a:spcAft>
          <a:spcPct val="0"/>
        </a:spcAft>
        <a:defRPr sz="3300">
          <a:solidFill>
            <a:schemeClr val="tx1"/>
          </a:solidFill>
          <a:latin typeface="Calibri" pitchFamily="34" charset="0"/>
          <a:ea typeface="宋体" charset="-122"/>
        </a:defRPr>
      </a:lvl9pPr>
    </p:titleStyle>
    <p:bodyStyle>
      <a:lvl1pPr marL="257175" indent="-257175"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1pPr>
      <a:lvl2pPr marL="557213" indent="-214313" algn="l" rtl="0" eaLnBrk="1" fontAlgn="base" hangingPunct="1">
        <a:spcBef>
          <a:spcPct val="20000"/>
        </a:spcBef>
        <a:spcAft>
          <a:spcPct val="0"/>
        </a:spcAft>
        <a:buFont typeface="Arial" charset="0"/>
        <a:buChar char="–"/>
        <a:defRPr sz="2100" kern="1200">
          <a:solidFill>
            <a:schemeClr val="tx1"/>
          </a:solidFill>
          <a:latin typeface="+mn-lt"/>
          <a:ea typeface="+mn-ea"/>
          <a:cs typeface="+mn-cs"/>
        </a:defRPr>
      </a:lvl2pPr>
      <a:lvl3pPr marL="857250" indent="-171450" algn="l" rtl="0" eaLnBrk="1" fontAlgn="base" hangingPunct="1">
        <a:spcBef>
          <a:spcPct val="20000"/>
        </a:spcBef>
        <a:spcAft>
          <a:spcPct val="0"/>
        </a:spcAft>
        <a:buFont typeface="Arial" charset="0"/>
        <a:buChar char="•"/>
        <a:defRPr sz="1800" kern="1200">
          <a:solidFill>
            <a:schemeClr val="tx1"/>
          </a:solidFill>
          <a:latin typeface="+mn-lt"/>
          <a:ea typeface="+mn-ea"/>
          <a:cs typeface="+mn-cs"/>
        </a:defRPr>
      </a:lvl3pPr>
      <a:lvl4pPr marL="1200150" indent="-171450" algn="l" rtl="0" eaLnBrk="1" fontAlgn="base" hangingPunct="1">
        <a:spcBef>
          <a:spcPct val="20000"/>
        </a:spcBef>
        <a:spcAft>
          <a:spcPct val="0"/>
        </a:spcAft>
        <a:buFont typeface="Arial" charset="0"/>
        <a:buChar char="–"/>
        <a:defRPr sz="1500" kern="1200">
          <a:solidFill>
            <a:schemeClr val="tx1"/>
          </a:solidFill>
          <a:latin typeface="+mn-lt"/>
          <a:ea typeface="+mn-ea"/>
          <a:cs typeface="+mn-cs"/>
        </a:defRPr>
      </a:lvl4pPr>
      <a:lvl5pPr marL="1543050" indent="-171450" algn="l" rtl="0" eaLnBrk="1" fontAlgn="base" hangingPunct="1">
        <a:spcBef>
          <a:spcPct val="20000"/>
        </a:spcBef>
        <a:spcAft>
          <a:spcPct val="0"/>
        </a:spcAft>
        <a:buFont typeface="Arial"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kumimoji="1" lang="zh-CN" altLang="en-US" smtClean="0"/>
              <a:t>单击此处编辑母版标题样式</a:t>
            </a:r>
            <a:endParaRPr kumimoji="1" lang="zh-CN" altLang="en-US"/>
          </a:p>
        </p:txBody>
      </p:sp>
      <p:sp>
        <p:nvSpPr>
          <p:cNvPr id="3" name="文本占位符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4" name="日期占位符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6B563B-6E56-0D46-8CB8-B2F7A1BD70B4}" type="datetimeFigureOut">
              <a:rPr kumimoji="1" lang="zh-CN" altLang="en-US" smtClean="0"/>
              <a:t>19/2/20</a:t>
            </a:fld>
            <a:endParaRPr kumimoji="1" lang="zh-CN" altLang="en-US"/>
          </a:p>
        </p:txBody>
      </p:sp>
      <p:sp>
        <p:nvSpPr>
          <p:cNvPr id="5" name="页脚占位符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zh-CN" altLang="en-US"/>
          </a:p>
        </p:txBody>
      </p:sp>
      <p:sp>
        <p:nvSpPr>
          <p:cNvPr id="6" name="幻灯片编号占位符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CE6C07-8110-2A45-89E5-FB59750C4C9B}" type="slidenum">
              <a:rPr kumimoji="1" lang="zh-CN" altLang="en-US" smtClean="0"/>
              <a:t>‹#›</a:t>
            </a:fld>
            <a:endParaRPr kumimoji="1" lang="zh-CN" altLang="en-US"/>
          </a:p>
        </p:txBody>
      </p:sp>
    </p:spTree>
    <p:extLst>
      <p:ext uri="{BB962C8B-B14F-4D97-AF65-F5344CB8AC3E}">
        <p14:creationId xmlns:p14="http://schemas.microsoft.com/office/powerpoint/2010/main" val="126989533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8434" name="标题占位符 1"/>
          <p:cNvSpPr>
            <a:spLocks noGrp="1"/>
          </p:cNvSpPr>
          <p:nvPr>
            <p:ph type="title"/>
          </p:nvPr>
        </p:nvSpPr>
        <p:spPr bwMode="auto">
          <a:xfrm>
            <a:off x="628650" y="365126"/>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zh-CN" altLang="en-US"/>
              <a:t>单击此处编辑母版标题样式</a:t>
            </a:r>
          </a:p>
        </p:txBody>
      </p:sp>
      <p:sp>
        <p:nvSpPr>
          <p:cNvPr id="18435" name="文本占位符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kumimoji="1" sz="900" smtClean="0">
                <a:solidFill>
                  <a:schemeClr val="tx1">
                    <a:tint val="75000"/>
                  </a:schemeClr>
                </a:solidFill>
              </a:defRPr>
            </a:lvl1pPr>
          </a:lstStyle>
          <a:p>
            <a:pPr>
              <a:defRPr/>
            </a:pPr>
            <a:fld id="{6CB9AD04-2F1C-3F4F-9E0B-60A492B93945}" type="datetimeFigureOut">
              <a:rPr lang="zh-CN" altLang="en-US"/>
              <a:pPr>
                <a:defRPr/>
              </a:pPr>
              <a:t>19/2/20</a:t>
            </a:fld>
            <a:endParaRPr lang="zh-CN" altLang="en-US"/>
          </a:p>
        </p:txBody>
      </p:sp>
      <p:sp>
        <p:nvSpPr>
          <p:cNvPr id="5" name="页脚占位符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kumimoji="1" sz="900" smtClean="0">
                <a:solidFill>
                  <a:schemeClr val="tx1">
                    <a:tint val="75000"/>
                  </a:schemeClr>
                </a:solidFill>
              </a:defRPr>
            </a:lvl1pPr>
          </a:lstStyle>
          <a:p>
            <a:pPr>
              <a:defRPr/>
            </a:pPr>
            <a:endParaRPr lang="zh-CN" altLang="en-US"/>
          </a:p>
        </p:txBody>
      </p:sp>
      <p:sp>
        <p:nvSpPr>
          <p:cNvPr id="6" name="幻灯片编号占位符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kumimoji="1" sz="900" smtClean="0">
                <a:solidFill>
                  <a:schemeClr val="tx1">
                    <a:tint val="75000"/>
                  </a:schemeClr>
                </a:solidFill>
              </a:defRPr>
            </a:lvl1pPr>
          </a:lstStyle>
          <a:p>
            <a:pPr>
              <a:defRPr/>
            </a:pPr>
            <a:fld id="{35EC2032-EFCA-0F44-A964-83B06B6527B7}" type="slidenum">
              <a:rPr lang="zh-CN" altLang="en-US"/>
              <a:pPr>
                <a:defRPr/>
              </a:pPr>
              <a:t>‹#›</a:t>
            </a:fld>
            <a:endParaRPr lang="zh-CN" altLang="en-US"/>
          </a:p>
        </p:txBody>
      </p:sp>
    </p:spTree>
    <p:extLst>
      <p:ext uri="{BB962C8B-B14F-4D97-AF65-F5344CB8AC3E}">
        <p14:creationId xmlns:p14="http://schemas.microsoft.com/office/powerpoint/2010/main" val="190994037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xStyles>
    <p:titleStyle>
      <a:lvl1pPr algn="l" rtl="0" eaLnBrk="1" fontAlgn="base" hangingPunct="1">
        <a:lnSpc>
          <a:spcPct val="90000"/>
        </a:lnSpc>
        <a:spcBef>
          <a:spcPct val="0"/>
        </a:spcBef>
        <a:spcAft>
          <a:spcPct val="0"/>
        </a:spcAft>
        <a:defRPr sz="3300" kern="1200">
          <a:solidFill>
            <a:schemeClr val="tx1"/>
          </a:solidFill>
          <a:latin typeface="+mj-lt"/>
          <a:ea typeface="+mj-ea"/>
          <a:cs typeface="DengXian Light" charset="-122"/>
        </a:defRPr>
      </a:lvl1pPr>
      <a:lvl2pPr algn="l" rtl="0" eaLnBrk="1" fontAlgn="base" hangingPunct="1">
        <a:lnSpc>
          <a:spcPct val="90000"/>
        </a:lnSpc>
        <a:spcBef>
          <a:spcPct val="0"/>
        </a:spcBef>
        <a:spcAft>
          <a:spcPct val="0"/>
        </a:spcAft>
        <a:defRPr sz="3300">
          <a:solidFill>
            <a:schemeClr val="tx1"/>
          </a:solidFill>
          <a:latin typeface="DengXian Light" charset="-122"/>
          <a:ea typeface="DengXian Light" charset="-122"/>
          <a:cs typeface="DengXian Light" charset="-122"/>
        </a:defRPr>
      </a:lvl2pPr>
      <a:lvl3pPr algn="l" rtl="0" eaLnBrk="1" fontAlgn="base" hangingPunct="1">
        <a:lnSpc>
          <a:spcPct val="90000"/>
        </a:lnSpc>
        <a:spcBef>
          <a:spcPct val="0"/>
        </a:spcBef>
        <a:spcAft>
          <a:spcPct val="0"/>
        </a:spcAft>
        <a:defRPr sz="3300">
          <a:solidFill>
            <a:schemeClr val="tx1"/>
          </a:solidFill>
          <a:latin typeface="DengXian Light" charset="-122"/>
          <a:ea typeface="DengXian Light" charset="-122"/>
          <a:cs typeface="DengXian Light" charset="-122"/>
        </a:defRPr>
      </a:lvl3pPr>
      <a:lvl4pPr algn="l" rtl="0" eaLnBrk="1" fontAlgn="base" hangingPunct="1">
        <a:lnSpc>
          <a:spcPct val="90000"/>
        </a:lnSpc>
        <a:spcBef>
          <a:spcPct val="0"/>
        </a:spcBef>
        <a:spcAft>
          <a:spcPct val="0"/>
        </a:spcAft>
        <a:defRPr sz="3300">
          <a:solidFill>
            <a:schemeClr val="tx1"/>
          </a:solidFill>
          <a:latin typeface="DengXian Light" charset="-122"/>
          <a:ea typeface="DengXian Light" charset="-122"/>
          <a:cs typeface="DengXian Light" charset="-122"/>
        </a:defRPr>
      </a:lvl4pPr>
      <a:lvl5pPr algn="l" rtl="0" eaLnBrk="1" fontAlgn="base" hangingPunct="1">
        <a:lnSpc>
          <a:spcPct val="90000"/>
        </a:lnSpc>
        <a:spcBef>
          <a:spcPct val="0"/>
        </a:spcBef>
        <a:spcAft>
          <a:spcPct val="0"/>
        </a:spcAft>
        <a:defRPr sz="3300">
          <a:solidFill>
            <a:schemeClr val="tx1"/>
          </a:solidFill>
          <a:latin typeface="DengXian Light" charset="-122"/>
          <a:ea typeface="DengXian Light" charset="-122"/>
          <a:cs typeface="DengXian Light" charset="-122"/>
        </a:defRPr>
      </a:lvl5pPr>
      <a:lvl6pPr marL="342900" algn="l" rtl="0" eaLnBrk="1" fontAlgn="base" hangingPunct="1">
        <a:lnSpc>
          <a:spcPct val="90000"/>
        </a:lnSpc>
        <a:spcBef>
          <a:spcPct val="0"/>
        </a:spcBef>
        <a:spcAft>
          <a:spcPct val="0"/>
        </a:spcAft>
        <a:defRPr sz="3300">
          <a:solidFill>
            <a:schemeClr val="tx1"/>
          </a:solidFill>
          <a:latin typeface="DengXian Light" charset="-122"/>
          <a:ea typeface="DengXian Light" charset="-122"/>
          <a:cs typeface="DengXian Light" charset="-122"/>
        </a:defRPr>
      </a:lvl6pPr>
      <a:lvl7pPr marL="685800" algn="l" rtl="0" eaLnBrk="1" fontAlgn="base" hangingPunct="1">
        <a:lnSpc>
          <a:spcPct val="90000"/>
        </a:lnSpc>
        <a:spcBef>
          <a:spcPct val="0"/>
        </a:spcBef>
        <a:spcAft>
          <a:spcPct val="0"/>
        </a:spcAft>
        <a:defRPr sz="3300">
          <a:solidFill>
            <a:schemeClr val="tx1"/>
          </a:solidFill>
          <a:latin typeface="DengXian Light" charset="-122"/>
          <a:ea typeface="DengXian Light" charset="-122"/>
          <a:cs typeface="DengXian Light" charset="-122"/>
        </a:defRPr>
      </a:lvl7pPr>
      <a:lvl8pPr marL="1028700" algn="l" rtl="0" eaLnBrk="1" fontAlgn="base" hangingPunct="1">
        <a:lnSpc>
          <a:spcPct val="90000"/>
        </a:lnSpc>
        <a:spcBef>
          <a:spcPct val="0"/>
        </a:spcBef>
        <a:spcAft>
          <a:spcPct val="0"/>
        </a:spcAft>
        <a:defRPr sz="3300">
          <a:solidFill>
            <a:schemeClr val="tx1"/>
          </a:solidFill>
          <a:latin typeface="DengXian Light" charset="-122"/>
          <a:ea typeface="DengXian Light" charset="-122"/>
          <a:cs typeface="DengXian Light" charset="-122"/>
        </a:defRPr>
      </a:lvl8pPr>
      <a:lvl9pPr marL="1371600" algn="l" rtl="0" eaLnBrk="1" fontAlgn="base" hangingPunct="1">
        <a:lnSpc>
          <a:spcPct val="90000"/>
        </a:lnSpc>
        <a:spcBef>
          <a:spcPct val="0"/>
        </a:spcBef>
        <a:spcAft>
          <a:spcPct val="0"/>
        </a:spcAft>
        <a:defRPr sz="3300">
          <a:solidFill>
            <a:schemeClr val="tx1"/>
          </a:solidFill>
          <a:latin typeface="DengXian Light" charset="-122"/>
          <a:ea typeface="DengXian Light" charset="-122"/>
          <a:cs typeface="DengXian Light" charset="-122"/>
        </a:defRPr>
      </a:lvl9pPr>
    </p:titleStyle>
    <p:bodyStyle>
      <a:lvl1pPr marL="171450" indent="-171450" algn="l" rtl="0" eaLnBrk="1" fontAlgn="base" hangingPunct="1">
        <a:lnSpc>
          <a:spcPct val="90000"/>
        </a:lnSpc>
        <a:spcBef>
          <a:spcPts val="750"/>
        </a:spcBef>
        <a:spcAft>
          <a:spcPct val="0"/>
        </a:spcAft>
        <a:buFont typeface="Arial" charset="0"/>
        <a:buChar char="•"/>
        <a:defRPr sz="2100" kern="1200">
          <a:solidFill>
            <a:schemeClr val="tx1"/>
          </a:solidFill>
          <a:latin typeface="+mn-lt"/>
          <a:ea typeface="+mn-ea"/>
          <a:cs typeface="DengXian" charset="-122"/>
        </a:defRPr>
      </a:lvl1pPr>
      <a:lvl2pPr marL="514350" indent="-171450" algn="l" rtl="0" eaLnBrk="1" fontAlgn="base" hangingPunct="1">
        <a:lnSpc>
          <a:spcPct val="90000"/>
        </a:lnSpc>
        <a:spcBef>
          <a:spcPts val="375"/>
        </a:spcBef>
        <a:spcAft>
          <a:spcPct val="0"/>
        </a:spcAft>
        <a:buFont typeface="Arial" charset="0"/>
        <a:buChar char="•"/>
        <a:defRPr sz="1800" kern="1200">
          <a:solidFill>
            <a:schemeClr val="tx1"/>
          </a:solidFill>
          <a:latin typeface="+mn-lt"/>
          <a:ea typeface="+mn-ea"/>
          <a:cs typeface="DengXian" charset="-122"/>
        </a:defRPr>
      </a:lvl2pPr>
      <a:lvl3pPr marL="857250" indent="-171450" algn="l" rtl="0" eaLnBrk="1" fontAlgn="base" hangingPunct="1">
        <a:lnSpc>
          <a:spcPct val="90000"/>
        </a:lnSpc>
        <a:spcBef>
          <a:spcPts val="375"/>
        </a:spcBef>
        <a:spcAft>
          <a:spcPct val="0"/>
        </a:spcAft>
        <a:buFont typeface="Arial" charset="0"/>
        <a:buChar char="•"/>
        <a:defRPr sz="1500" kern="1200">
          <a:solidFill>
            <a:schemeClr val="tx1"/>
          </a:solidFill>
          <a:latin typeface="+mn-lt"/>
          <a:ea typeface="+mn-ea"/>
          <a:cs typeface="DengXian" charset="-122"/>
        </a:defRPr>
      </a:lvl3pPr>
      <a:lvl4pPr marL="1200150" indent="-171450" algn="l" rtl="0" eaLnBrk="1" fontAlgn="base" hangingPunct="1">
        <a:lnSpc>
          <a:spcPct val="90000"/>
        </a:lnSpc>
        <a:spcBef>
          <a:spcPts val="375"/>
        </a:spcBef>
        <a:spcAft>
          <a:spcPct val="0"/>
        </a:spcAft>
        <a:buFont typeface="Arial" charset="0"/>
        <a:buChar char="•"/>
        <a:defRPr kern="1200">
          <a:solidFill>
            <a:schemeClr val="tx1"/>
          </a:solidFill>
          <a:latin typeface="+mn-lt"/>
          <a:ea typeface="+mn-ea"/>
          <a:cs typeface="DengXian" charset="-122"/>
        </a:defRPr>
      </a:lvl4pPr>
      <a:lvl5pPr marL="1543050" indent="-171450" algn="l" rtl="0" eaLnBrk="1" fontAlgn="base" hangingPunct="1">
        <a:lnSpc>
          <a:spcPct val="90000"/>
        </a:lnSpc>
        <a:spcBef>
          <a:spcPts val="375"/>
        </a:spcBef>
        <a:spcAft>
          <a:spcPct val="0"/>
        </a:spcAft>
        <a:buFont typeface="Arial" charset="0"/>
        <a:buChar char="•"/>
        <a:defRPr kern="1200">
          <a:solidFill>
            <a:schemeClr val="tx1"/>
          </a:solidFill>
          <a:latin typeface="+mn-lt"/>
          <a:ea typeface="+mn-ea"/>
          <a:cs typeface="DengXian" charset="-122"/>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9458" name="标题占位符 1"/>
          <p:cNvSpPr>
            <a:spLocks noGrp="1"/>
          </p:cNvSpPr>
          <p:nvPr>
            <p:ph type="title"/>
          </p:nvPr>
        </p:nvSpPr>
        <p:spPr bwMode="auto">
          <a:xfrm>
            <a:off x="628650" y="365126"/>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zh-CN" altLang="en-US"/>
              <a:t>单击此处编辑母版标题样式</a:t>
            </a:r>
          </a:p>
        </p:txBody>
      </p:sp>
      <p:sp>
        <p:nvSpPr>
          <p:cNvPr id="19459" name="文本占位符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kumimoji="1" sz="900" smtClean="0">
                <a:solidFill>
                  <a:schemeClr val="tx1">
                    <a:tint val="75000"/>
                  </a:schemeClr>
                </a:solidFill>
              </a:defRPr>
            </a:lvl1pPr>
          </a:lstStyle>
          <a:p>
            <a:pPr>
              <a:defRPr/>
            </a:pPr>
            <a:fld id="{D43BFDAF-1291-2645-A53C-CB1945687EDA}" type="datetimeFigureOut">
              <a:rPr lang="zh-CN" altLang="en-US"/>
              <a:pPr>
                <a:defRPr/>
              </a:pPr>
              <a:t>19/2/20</a:t>
            </a:fld>
            <a:endParaRPr lang="zh-CN" altLang="en-US"/>
          </a:p>
        </p:txBody>
      </p:sp>
      <p:sp>
        <p:nvSpPr>
          <p:cNvPr id="5" name="页脚占位符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kumimoji="1" sz="900" smtClean="0">
                <a:solidFill>
                  <a:schemeClr val="tx1">
                    <a:tint val="75000"/>
                  </a:schemeClr>
                </a:solidFill>
              </a:defRPr>
            </a:lvl1pPr>
          </a:lstStyle>
          <a:p>
            <a:pPr>
              <a:defRPr/>
            </a:pPr>
            <a:endParaRPr lang="zh-CN" altLang="en-US"/>
          </a:p>
        </p:txBody>
      </p:sp>
      <p:sp>
        <p:nvSpPr>
          <p:cNvPr id="6" name="幻灯片编号占位符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kumimoji="1" sz="900" smtClean="0">
                <a:solidFill>
                  <a:schemeClr val="tx1">
                    <a:tint val="75000"/>
                  </a:schemeClr>
                </a:solidFill>
              </a:defRPr>
            </a:lvl1pPr>
          </a:lstStyle>
          <a:p>
            <a:pPr>
              <a:defRPr/>
            </a:pPr>
            <a:fld id="{5E601D17-59DC-0247-A24F-6CE272B48C0B}" type="slidenum">
              <a:rPr lang="zh-CN" altLang="en-US"/>
              <a:pPr>
                <a:defRPr/>
              </a:pPr>
              <a:t>‹#›</a:t>
            </a:fld>
            <a:endParaRPr lang="zh-CN" altLang="en-US"/>
          </a:p>
        </p:txBody>
      </p:sp>
    </p:spTree>
    <p:extLst>
      <p:ext uri="{BB962C8B-B14F-4D97-AF65-F5344CB8AC3E}">
        <p14:creationId xmlns:p14="http://schemas.microsoft.com/office/powerpoint/2010/main" val="586177510"/>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l" rtl="0" eaLnBrk="1" fontAlgn="base" hangingPunct="1">
        <a:lnSpc>
          <a:spcPct val="90000"/>
        </a:lnSpc>
        <a:spcBef>
          <a:spcPct val="0"/>
        </a:spcBef>
        <a:spcAft>
          <a:spcPct val="0"/>
        </a:spcAft>
        <a:defRPr sz="3300" kern="1200">
          <a:solidFill>
            <a:schemeClr val="tx1"/>
          </a:solidFill>
          <a:latin typeface="+mj-lt"/>
          <a:ea typeface="+mj-ea"/>
          <a:cs typeface="DengXian Light" charset="-122"/>
        </a:defRPr>
      </a:lvl1pPr>
      <a:lvl2pPr algn="l" rtl="0" eaLnBrk="1" fontAlgn="base" hangingPunct="1">
        <a:lnSpc>
          <a:spcPct val="90000"/>
        </a:lnSpc>
        <a:spcBef>
          <a:spcPct val="0"/>
        </a:spcBef>
        <a:spcAft>
          <a:spcPct val="0"/>
        </a:spcAft>
        <a:defRPr sz="3300">
          <a:solidFill>
            <a:schemeClr val="tx1"/>
          </a:solidFill>
          <a:latin typeface="DengXian Light" charset="-122"/>
          <a:ea typeface="DengXian Light" charset="-122"/>
          <a:cs typeface="DengXian Light" charset="-122"/>
        </a:defRPr>
      </a:lvl2pPr>
      <a:lvl3pPr algn="l" rtl="0" eaLnBrk="1" fontAlgn="base" hangingPunct="1">
        <a:lnSpc>
          <a:spcPct val="90000"/>
        </a:lnSpc>
        <a:spcBef>
          <a:spcPct val="0"/>
        </a:spcBef>
        <a:spcAft>
          <a:spcPct val="0"/>
        </a:spcAft>
        <a:defRPr sz="3300">
          <a:solidFill>
            <a:schemeClr val="tx1"/>
          </a:solidFill>
          <a:latin typeface="DengXian Light" charset="-122"/>
          <a:ea typeface="DengXian Light" charset="-122"/>
          <a:cs typeface="DengXian Light" charset="-122"/>
        </a:defRPr>
      </a:lvl3pPr>
      <a:lvl4pPr algn="l" rtl="0" eaLnBrk="1" fontAlgn="base" hangingPunct="1">
        <a:lnSpc>
          <a:spcPct val="90000"/>
        </a:lnSpc>
        <a:spcBef>
          <a:spcPct val="0"/>
        </a:spcBef>
        <a:spcAft>
          <a:spcPct val="0"/>
        </a:spcAft>
        <a:defRPr sz="3300">
          <a:solidFill>
            <a:schemeClr val="tx1"/>
          </a:solidFill>
          <a:latin typeface="DengXian Light" charset="-122"/>
          <a:ea typeface="DengXian Light" charset="-122"/>
          <a:cs typeface="DengXian Light" charset="-122"/>
        </a:defRPr>
      </a:lvl4pPr>
      <a:lvl5pPr algn="l" rtl="0" eaLnBrk="1" fontAlgn="base" hangingPunct="1">
        <a:lnSpc>
          <a:spcPct val="90000"/>
        </a:lnSpc>
        <a:spcBef>
          <a:spcPct val="0"/>
        </a:spcBef>
        <a:spcAft>
          <a:spcPct val="0"/>
        </a:spcAft>
        <a:defRPr sz="3300">
          <a:solidFill>
            <a:schemeClr val="tx1"/>
          </a:solidFill>
          <a:latin typeface="DengXian Light" charset="-122"/>
          <a:ea typeface="DengXian Light" charset="-122"/>
          <a:cs typeface="DengXian Light" charset="-122"/>
        </a:defRPr>
      </a:lvl5pPr>
      <a:lvl6pPr marL="342900" algn="l" rtl="0" eaLnBrk="1" fontAlgn="base" hangingPunct="1">
        <a:lnSpc>
          <a:spcPct val="90000"/>
        </a:lnSpc>
        <a:spcBef>
          <a:spcPct val="0"/>
        </a:spcBef>
        <a:spcAft>
          <a:spcPct val="0"/>
        </a:spcAft>
        <a:defRPr sz="3300">
          <a:solidFill>
            <a:schemeClr val="tx1"/>
          </a:solidFill>
          <a:latin typeface="DengXian Light" charset="-122"/>
          <a:ea typeface="DengXian Light" charset="-122"/>
          <a:cs typeface="DengXian Light" charset="-122"/>
        </a:defRPr>
      </a:lvl6pPr>
      <a:lvl7pPr marL="685800" algn="l" rtl="0" eaLnBrk="1" fontAlgn="base" hangingPunct="1">
        <a:lnSpc>
          <a:spcPct val="90000"/>
        </a:lnSpc>
        <a:spcBef>
          <a:spcPct val="0"/>
        </a:spcBef>
        <a:spcAft>
          <a:spcPct val="0"/>
        </a:spcAft>
        <a:defRPr sz="3300">
          <a:solidFill>
            <a:schemeClr val="tx1"/>
          </a:solidFill>
          <a:latin typeface="DengXian Light" charset="-122"/>
          <a:ea typeface="DengXian Light" charset="-122"/>
          <a:cs typeface="DengXian Light" charset="-122"/>
        </a:defRPr>
      </a:lvl7pPr>
      <a:lvl8pPr marL="1028700" algn="l" rtl="0" eaLnBrk="1" fontAlgn="base" hangingPunct="1">
        <a:lnSpc>
          <a:spcPct val="90000"/>
        </a:lnSpc>
        <a:spcBef>
          <a:spcPct val="0"/>
        </a:spcBef>
        <a:spcAft>
          <a:spcPct val="0"/>
        </a:spcAft>
        <a:defRPr sz="3300">
          <a:solidFill>
            <a:schemeClr val="tx1"/>
          </a:solidFill>
          <a:latin typeface="DengXian Light" charset="-122"/>
          <a:ea typeface="DengXian Light" charset="-122"/>
          <a:cs typeface="DengXian Light" charset="-122"/>
        </a:defRPr>
      </a:lvl8pPr>
      <a:lvl9pPr marL="1371600" algn="l" rtl="0" eaLnBrk="1" fontAlgn="base" hangingPunct="1">
        <a:lnSpc>
          <a:spcPct val="90000"/>
        </a:lnSpc>
        <a:spcBef>
          <a:spcPct val="0"/>
        </a:spcBef>
        <a:spcAft>
          <a:spcPct val="0"/>
        </a:spcAft>
        <a:defRPr sz="3300">
          <a:solidFill>
            <a:schemeClr val="tx1"/>
          </a:solidFill>
          <a:latin typeface="DengXian Light" charset="-122"/>
          <a:ea typeface="DengXian Light" charset="-122"/>
          <a:cs typeface="DengXian Light" charset="-122"/>
        </a:defRPr>
      </a:lvl9pPr>
    </p:titleStyle>
    <p:bodyStyle>
      <a:lvl1pPr marL="171450" indent="-171450" algn="l" rtl="0" eaLnBrk="1" fontAlgn="base" hangingPunct="1">
        <a:lnSpc>
          <a:spcPct val="90000"/>
        </a:lnSpc>
        <a:spcBef>
          <a:spcPts val="750"/>
        </a:spcBef>
        <a:spcAft>
          <a:spcPct val="0"/>
        </a:spcAft>
        <a:buFont typeface="Arial" charset="0"/>
        <a:buChar char="•"/>
        <a:defRPr sz="2100" kern="1200">
          <a:solidFill>
            <a:schemeClr val="tx1"/>
          </a:solidFill>
          <a:latin typeface="+mn-lt"/>
          <a:ea typeface="+mn-ea"/>
          <a:cs typeface="DengXian" charset="-122"/>
        </a:defRPr>
      </a:lvl1pPr>
      <a:lvl2pPr marL="514350" indent="-171450" algn="l" rtl="0" eaLnBrk="1" fontAlgn="base" hangingPunct="1">
        <a:lnSpc>
          <a:spcPct val="90000"/>
        </a:lnSpc>
        <a:spcBef>
          <a:spcPts val="375"/>
        </a:spcBef>
        <a:spcAft>
          <a:spcPct val="0"/>
        </a:spcAft>
        <a:buFont typeface="Arial" charset="0"/>
        <a:buChar char="•"/>
        <a:defRPr sz="1800" kern="1200">
          <a:solidFill>
            <a:schemeClr val="tx1"/>
          </a:solidFill>
          <a:latin typeface="+mn-lt"/>
          <a:ea typeface="+mn-ea"/>
          <a:cs typeface="DengXian" charset="-122"/>
        </a:defRPr>
      </a:lvl2pPr>
      <a:lvl3pPr marL="857250" indent="-171450" algn="l" rtl="0" eaLnBrk="1" fontAlgn="base" hangingPunct="1">
        <a:lnSpc>
          <a:spcPct val="90000"/>
        </a:lnSpc>
        <a:spcBef>
          <a:spcPts val="375"/>
        </a:spcBef>
        <a:spcAft>
          <a:spcPct val="0"/>
        </a:spcAft>
        <a:buFont typeface="Arial" charset="0"/>
        <a:buChar char="•"/>
        <a:defRPr sz="1500" kern="1200">
          <a:solidFill>
            <a:schemeClr val="tx1"/>
          </a:solidFill>
          <a:latin typeface="+mn-lt"/>
          <a:ea typeface="+mn-ea"/>
          <a:cs typeface="DengXian" charset="-122"/>
        </a:defRPr>
      </a:lvl3pPr>
      <a:lvl4pPr marL="1200150" indent="-171450" algn="l" rtl="0" eaLnBrk="1" fontAlgn="base" hangingPunct="1">
        <a:lnSpc>
          <a:spcPct val="90000"/>
        </a:lnSpc>
        <a:spcBef>
          <a:spcPts val="375"/>
        </a:spcBef>
        <a:spcAft>
          <a:spcPct val="0"/>
        </a:spcAft>
        <a:buFont typeface="Arial" charset="0"/>
        <a:buChar char="•"/>
        <a:defRPr kern="1200">
          <a:solidFill>
            <a:schemeClr val="tx1"/>
          </a:solidFill>
          <a:latin typeface="+mn-lt"/>
          <a:ea typeface="+mn-ea"/>
          <a:cs typeface="DengXian" charset="-122"/>
        </a:defRPr>
      </a:lvl4pPr>
      <a:lvl5pPr marL="1543050" indent="-171450" algn="l" rtl="0" eaLnBrk="1" fontAlgn="base" hangingPunct="1">
        <a:lnSpc>
          <a:spcPct val="90000"/>
        </a:lnSpc>
        <a:spcBef>
          <a:spcPts val="375"/>
        </a:spcBef>
        <a:spcAft>
          <a:spcPct val="0"/>
        </a:spcAft>
        <a:buFont typeface="Arial" charset="0"/>
        <a:buChar char="•"/>
        <a:defRPr kern="1200">
          <a:solidFill>
            <a:schemeClr val="tx1"/>
          </a:solidFill>
          <a:latin typeface="+mn-lt"/>
          <a:ea typeface="+mn-ea"/>
          <a:cs typeface="DengXian" charset="-122"/>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7.xml"/><Relationship Id="rId2" Type="http://schemas.openxmlformats.org/officeDocument/2006/relationships/diagramData" Target="../diagrams/data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tiff"/></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tiff"/><Relationship Id="rId3" Type="http://schemas.openxmlformats.org/officeDocument/2006/relationships/image" Target="../media/image8.tif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s://en.wikipedia.org/wiki/Great_Divergence"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tif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png"/><Relationship Id="rId3" Type="http://schemas.openxmlformats.org/officeDocument/2006/relationships/image" Target="../media/image15.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6.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tiff"/></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8.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0.tiff"/><Relationship Id="rId4" Type="http://schemas.openxmlformats.org/officeDocument/2006/relationships/image" Target="../media/image21.tiff"/><Relationship Id="rId1" Type="http://schemas.openxmlformats.org/officeDocument/2006/relationships/slideLayout" Target="../slideLayouts/slideLayout2.xml"/><Relationship Id="rId2" Type="http://schemas.openxmlformats.org/officeDocument/2006/relationships/image" Target="../media/image19.tiff"/></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tiff"/></Relationships>
</file>

<file path=ppt/slides/_rels/slide61.xml.rels><?xml version="1.0" encoding="UTF-8" standalone="yes"?>
<Relationships xmlns="http://schemas.openxmlformats.org/package/2006/relationships"><Relationship Id="rId3" Type="http://schemas.openxmlformats.org/officeDocument/2006/relationships/diagramLayout" Target="../diagrams/layout3.xml"/><Relationship Id="rId4" Type="http://schemas.openxmlformats.org/officeDocument/2006/relationships/diagramQuickStyle" Target="../diagrams/quickStyle3.xml"/><Relationship Id="rId5" Type="http://schemas.openxmlformats.org/officeDocument/2006/relationships/diagramColors" Target="../diagrams/colors3.xml"/><Relationship Id="rId6" Type="http://schemas.microsoft.com/office/2007/relationships/diagramDrawing" Target="../diagrams/drawing3.xml"/><Relationship Id="rId1" Type="http://schemas.openxmlformats.org/officeDocument/2006/relationships/slideLayout" Target="../slideLayouts/slideLayout2.xml"/><Relationship Id="rId2" Type="http://schemas.openxmlformats.org/officeDocument/2006/relationships/diagramData" Target="../diagrams/data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图片 1"/>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矩形 2"/>
          <p:cNvSpPr/>
          <p:nvPr/>
        </p:nvSpPr>
        <p:spPr>
          <a:xfrm>
            <a:off x="0" y="-3175"/>
            <a:ext cx="9144000" cy="6861175"/>
          </a:xfrm>
          <a:prstGeom prst="rect">
            <a:avLst/>
          </a:pr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5" name="矩形 4"/>
          <p:cNvSpPr/>
          <p:nvPr/>
        </p:nvSpPr>
        <p:spPr>
          <a:xfrm>
            <a:off x="462915" y="1026795"/>
            <a:ext cx="8218170" cy="4500245"/>
          </a:xfrm>
          <a:prstGeom prst="rect">
            <a:avLst/>
          </a:prstGeom>
          <a:solidFill>
            <a:srgbClr val="99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cxnSp>
        <p:nvCxnSpPr>
          <p:cNvPr id="8" name="直接连接符 7"/>
          <p:cNvCxnSpPr/>
          <p:nvPr/>
        </p:nvCxnSpPr>
        <p:spPr>
          <a:xfrm>
            <a:off x="907415" y="3662045"/>
            <a:ext cx="7053580" cy="0"/>
          </a:xfrm>
          <a:prstGeom prst="line">
            <a:avLst/>
          </a:prstGeom>
          <a:ln w="38100">
            <a:solidFill>
              <a:schemeClr val="bg1"/>
            </a:solidFill>
            <a:prstDash val="solid"/>
          </a:ln>
          <a:effectLst/>
        </p:spPr>
        <p:style>
          <a:lnRef idx="1">
            <a:schemeClr val="accent1"/>
          </a:lnRef>
          <a:fillRef idx="0">
            <a:schemeClr val="accent1"/>
          </a:fillRef>
          <a:effectRef idx="0">
            <a:schemeClr val="accent1"/>
          </a:effectRef>
          <a:fontRef idx="minor">
            <a:schemeClr val="tx1"/>
          </a:fontRef>
        </p:style>
      </p:cxnSp>
      <p:sp>
        <p:nvSpPr>
          <p:cNvPr id="7" name="矩形 6"/>
          <p:cNvSpPr/>
          <p:nvPr/>
        </p:nvSpPr>
        <p:spPr>
          <a:xfrm>
            <a:off x="462915" y="5600065"/>
            <a:ext cx="8218170" cy="596265"/>
          </a:xfrm>
          <a:prstGeom prst="rect">
            <a:avLst/>
          </a:prstGeom>
          <a:solidFill>
            <a:srgbClr val="99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宋体" panose="02010600030101010101" pitchFamily="2" charset="-122"/>
              </a:defRPr>
            </a:lvl9pPr>
          </a:lstStyle>
          <a:p>
            <a:pPr algn="ctr" eaLnBrk="1" hangingPunct="1">
              <a:defRPr/>
            </a:pPr>
            <a:r>
              <a:rPr kumimoji="0" lang="en-US" altLang="zh-CN" sz="1800" smtClean="0">
                <a:solidFill>
                  <a:srgbClr val="FFFFFF"/>
                </a:solidFill>
                <a:ea typeface="黑体" panose="02010609060101010101" pitchFamily="2" charset="-122"/>
              </a:rPr>
              <a:t>   </a:t>
            </a:r>
            <a:endParaRPr kumimoji="0" lang="zh-CN" altLang="en-US" sz="1800" smtClean="0">
              <a:solidFill>
                <a:srgbClr val="FFFFFF"/>
              </a:solidFill>
              <a:ea typeface="黑体" panose="02010609060101010101" pitchFamily="2" charset="-122"/>
            </a:endParaRPr>
          </a:p>
        </p:txBody>
      </p:sp>
      <p:sp>
        <p:nvSpPr>
          <p:cNvPr id="10" name="矩形 9"/>
          <p:cNvSpPr/>
          <p:nvPr/>
        </p:nvSpPr>
        <p:spPr>
          <a:xfrm>
            <a:off x="462915" y="-3175"/>
            <a:ext cx="8218170" cy="941070"/>
          </a:xfrm>
          <a:prstGeom prst="rect">
            <a:avLst/>
          </a:prstGeom>
          <a:solidFill>
            <a:srgbClr val="99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4" name="文本框 5"/>
          <p:cNvSpPr txBox="1">
            <a:spLocks noChangeArrowheads="1"/>
          </p:cNvSpPr>
          <p:nvPr/>
        </p:nvSpPr>
        <p:spPr bwMode="auto">
          <a:xfrm>
            <a:off x="1163955" y="1556792"/>
            <a:ext cx="6816090" cy="2585323"/>
          </a:xfrm>
          <a:prstGeom prst="rect">
            <a:avLst/>
          </a:prstGeom>
          <a:noFill/>
          <a:ln w="9525">
            <a:noFill/>
            <a:miter lim="800000"/>
          </a:ln>
        </p:spPr>
        <p:txBody>
          <a:bodyPr wrap="square">
            <a:spAutoFit/>
          </a:bodyPr>
          <a:lstStyle/>
          <a:p>
            <a:pPr algn="ctr">
              <a:lnSpc>
                <a:spcPct val="150000"/>
              </a:lnSpc>
              <a:tabLst/>
            </a:pPr>
            <a:r>
              <a:rPr lang="en-US" altLang="zh-CN" sz="3600" dirty="0" smtClean="0">
                <a:solidFill>
                  <a:schemeClr val="bg1"/>
                </a:solidFill>
                <a:latin typeface="SimHei" charset="-122"/>
                <a:ea typeface="SimHei" charset="-122"/>
                <a:cs typeface="SimHei" charset="-122"/>
              </a:rPr>
              <a:t>第</a:t>
            </a:r>
            <a:r>
              <a:rPr lang="zh-CN" altLang="en-US" sz="3600" dirty="0" smtClean="0">
                <a:solidFill>
                  <a:schemeClr val="bg1"/>
                </a:solidFill>
                <a:latin typeface="SimHei" charset="-122"/>
                <a:ea typeface="SimHei" charset="-122"/>
                <a:cs typeface="SimHei" charset="-122"/>
              </a:rPr>
              <a:t>八</a:t>
            </a:r>
            <a:r>
              <a:rPr lang="en-US" altLang="zh-CN" sz="3600" dirty="0" smtClean="0">
                <a:solidFill>
                  <a:schemeClr val="bg1"/>
                </a:solidFill>
                <a:latin typeface="SimHei" charset="-122"/>
                <a:ea typeface="SimHei" charset="-122"/>
                <a:cs typeface="SimHei" charset="-122"/>
              </a:rPr>
              <a:t>讲 </a:t>
            </a:r>
            <a:endParaRPr lang="en-US" altLang="zh-CN" sz="3600" dirty="0">
              <a:solidFill>
                <a:schemeClr val="bg1"/>
              </a:solidFill>
              <a:latin typeface="SimHei" charset="-122"/>
              <a:ea typeface="SimHei" charset="-122"/>
              <a:cs typeface="SimHei" charset="-122"/>
            </a:endParaRPr>
          </a:p>
          <a:p>
            <a:pPr algn="ctr">
              <a:lnSpc>
                <a:spcPct val="150000"/>
              </a:lnSpc>
              <a:tabLst/>
            </a:pPr>
            <a:r>
              <a:rPr lang="zh-CN" altLang="en-US" sz="3600" dirty="0">
                <a:solidFill>
                  <a:schemeClr val="bg1"/>
                </a:solidFill>
                <a:latin typeface="SimHei" charset="-122"/>
                <a:ea typeface="SimHei" charset="-122"/>
                <a:cs typeface="SimHei" charset="-122"/>
              </a:rPr>
              <a:t>元代和明代的经济</a:t>
            </a:r>
            <a:r>
              <a:rPr lang="zh-CN" altLang="en-US" sz="3600" dirty="0" smtClean="0">
                <a:solidFill>
                  <a:schemeClr val="bg1"/>
                </a:solidFill>
                <a:latin typeface="SimHei" charset="-122"/>
                <a:ea typeface="SimHei" charset="-122"/>
                <a:cs typeface="SimHei" charset="-122"/>
              </a:rPr>
              <a:t>思想</a:t>
            </a:r>
            <a:endParaRPr lang="zh-CN" altLang="en-US" sz="3600" b="1" dirty="0">
              <a:solidFill>
                <a:schemeClr val="bg1"/>
              </a:solidFill>
              <a:latin typeface="SimHei" charset="-122"/>
              <a:ea typeface="SimHei" charset="-122"/>
              <a:cs typeface="SimHei" charset="-122"/>
            </a:endParaRPr>
          </a:p>
          <a:p>
            <a:pPr algn="ctr" eaLnBrk="1" hangingPunct="1"/>
            <a:endParaRPr lang="zh-CN" altLang="en-US" sz="5400" b="1" dirty="0">
              <a:solidFill>
                <a:schemeClr val="bg1"/>
              </a:solidFill>
              <a:latin typeface="微软雅黑" panose="020B0503020204020204" charset="-122"/>
              <a:ea typeface="微软雅黑" panose="020B0503020204020204" charset="-122"/>
            </a:endParaRPr>
          </a:p>
        </p:txBody>
      </p:sp>
    </p:spTree>
    <p:extLst>
      <p:ext uri="{BB962C8B-B14F-4D97-AF65-F5344CB8AC3E}">
        <p14:creationId xmlns:p14="http://schemas.microsoft.com/office/powerpoint/2010/main" val="15567704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07604" y="1628800"/>
            <a:ext cx="7632848" cy="3847207"/>
          </a:xfrm>
          <a:prstGeom prst="rect">
            <a:avLst/>
          </a:prstGeom>
        </p:spPr>
        <p:txBody>
          <a:bodyPr wrap="square">
            <a:spAutoFit/>
          </a:bodyPr>
          <a:lstStyle/>
          <a:p>
            <a:pPr marL="342900" indent="-342900" algn="just">
              <a:buFont typeface="Wingdings" pitchFamily="2" charset="2"/>
              <a:buChar char="Ø"/>
            </a:pPr>
            <a:r>
              <a:rPr lang="zh-CN" altLang="en-US" sz="2800" b="1" dirty="0" smtClean="0">
                <a:latin typeface="+mn-ea"/>
              </a:rPr>
              <a:t>资本</a:t>
            </a:r>
            <a:endParaRPr lang="en-US" altLang="zh-CN" sz="2800" b="1" dirty="0" smtClean="0">
              <a:latin typeface="+mn-ea"/>
            </a:endParaRPr>
          </a:p>
          <a:p>
            <a:pPr marL="342900" indent="-342900" algn="just">
              <a:buFont typeface="Wingdings" pitchFamily="2" charset="2"/>
              <a:buChar char="Ø"/>
            </a:pPr>
            <a:endParaRPr lang="zh-CN" altLang="en-US" sz="2400" dirty="0" smtClean="0">
              <a:latin typeface="+mn-ea"/>
            </a:endParaRPr>
          </a:p>
          <a:p>
            <a:pPr marL="342900" indent="-342900" algn="just">
              <a:buFont typeface="Arial" pitchFamily="34" charset="0"/>
              <a:buChar char="•"/>
            </a:pPr>
            <a:r>
              <a:rPr lang="zh-CN" altLang="en-US" sz="2400" dirty="0" smtClean="0">
                <a:latin typeface="+mn-ea"/>
              </a:rPr>
              <a:t>斡脱</a:t>
            </a:r>
            <a:r>
              <a:rPr lang="zh-CN" altLang="en-US" sz="2400" dirty="0" smtClean="0">
                <a:latin typeface="+mn-ea"/>
              </a:rPr>
              <a:t>官钱者，诸王妃主以借人如期并其子母征之。元初谓之羊羔儿息。时官吏多借西域贾人银，以偿所负累数倍至没其妻子犹不足偿。耶律楚材奏令本利相 侔而止 ，永</a:t>
            </a:r>
            <a:r>
              <a:rPr lang="zh-CN" altLang="en-US" sz="2400" dirty="0" smtClean="0">
                <a:latin typeface="+mn-ea"/>
              </a:rPr>
              <a:t>为定例</a:t>
            </a:r>
            <a:r>
              <a:rPr lang="zh-CN" altLang="en-US" sz="2400" dirty="0" smtClean="0">
                <a:latin typeface="+mn-ea"/>
              </a:rPr>
              <a:t>。 </a:t>
            </a:r>
            <a:r>
              <a:rPr lang="en-US" altLang="zh-CN" sz="2400" dirty="0" smtClean="0">
                <a:latin typeface="+mn-ea"/>
              </a:rPr>
              <a:t>《</a:t>
            </a:r>
            <a:r>
              <a:rPr lang="zh-CN" altLang="en-US" sz="2400" dirty="0" smtClean="0">
                <a:latin typeface="+mn-ea"/>
              </a:rPr>
              <a:t>新元史 </a:t>
            </a:r>
            <a:r>
              <a:rPr lang="en-US" altLang="zh-CN" sz="2400" dirty="0" smtClean="0">
                <a:latin typeface="+mn-ea"/>
              </a:rPr>
              <a:t>·</a:t>
            </a:r>
            <a:r>
              <a:rPr lang="zh-CN" altLang="en-US" sz="2400" dirty="0" smtClean="0">
                <a:latin typeface="+mn-ea"/>
              </a:rPr>
              <a:t>食货志 </a:t>
            </a:r>
            <a:r>
              <a:rPr lang="en-US" altLang="zh-CN" sz="2400" dirty="0" smtClean="0">
                <a:latin typeface="+mn-ea"/>
              </a:rPr>
              <a:t>》</a:t>
            </a:r>
          </a:p>
          <a:p>
            <a:pPr marL="342900" indent="-342900" algn="just">
              <a:buFont typeface="Arial" pitchFamily="34" charset="0"/>
              <a:buChar char="•"/>
            </a:pPr>
            <a:endParaRPr lang="en-US" altLang="zh-CN" sz="2400" dirty="0" smtClean="0">
              <a:latin typeface="+mn-ea"/>
            </a:endParaRPr>
          </a:p>
          <a:p>
            <a:pPr marL="342900" indent="-342900" algn="just">
              <a:buFont typeface="Arial" pitchFamily="34" charset="0"/>
              <a:buChar char="•"/>
            </a:pPr>
            <a:r>
              <a:rPr lang="zh-CN" altLang="en-US" sz="2400" dirty="0" smtClean="0">
                <a:latin typeface="+mn-ea"/>
              </a:rPr>
              <a:t>斡脱</a:t>
            </a:r>
            <a:r>
              <a:rPr lang="zh-CN" altLang="en-US" sz="2400" dirty="0" smtClean="0">
                <a:latin typeface="+mn-ea"/>
              </a:rPr>
              <a:t>，今译作犹太 </a:t>
            </a:r>
            <a:r>
              <a:rPr lang="en-US" altLang="zh-CN" sz="2400" dirty="0" smtClean="0">
                <a:latin typeface="+mn-ea"/>
              </a:rPr>
              <a:t>…… </a:t>
            </a:r>
            <a:r>
              <a:rPr lang="zh-CN" altLang="en-US" sz="2400" dirty="0" smtClean="0">
                <a:latin typeface="+mn-ea"/>
              </a:rPr>
              <a:t>时有斡脱总督府</a:t>
            </a:r>
            <a:r>
              <a:rPr lang="zh-CN" altLang="en-US" sz="2400" dirty="0" smtClean="0">
                <a:latin typeface="+mn-ea"/>
              </a:rPr>
              <a:t>，其人</a:t>
            </a:r>
            <a:r>
              <a:rPr lang="zh-CN" altLang="en-US" sz="2400" dirty="0" smtClean="0">
                <a:latin typeface="+mn-ea"/>
              </a:rPr>
              <a:t>善于经商，</a:t>
            </a:r>
            <a:r>
              <a:rPr lang="zh-CN" altLang="en-US" sz="2400" dirty="0" smtClean="0">
                <a:solidFill>
                  <a:srgbClr val="FF0000"/>
                </a:solidFill>
                <a:latin typeface="+mn-ea"/>
              </a:rPr>
              <a:t>盖元朝政府贷之以钞，转于人间收其利者。 </a:t>
            </a:r>
            <a:r>
              <a:rPr lang="en-US" altLang="zh-CN" sz="2400" dirty="0" smtClean="0">
                <a:latin typeface="+mn-ea"/>
              </a:rPr>
              <a:t>《</a:t>
            </a:r>
            <a:r>
              <a:rPr lang="zh-CN" altLang="en-US" sz="2400" dirty="0" smtClean="0">
                <a:latin typeface="+mn-ea"/>
              </a:rPr>
              <a:t>蒙兀儿史记 </a:t>
            </a:r>
            <a:r>
              <a:rPr lang="en-US" altLang="zh-CN" sz="2400" dirty="0" smtClean="0">
                <a:latin typeface="+mn-ea"/>
              </a:rPr>
              <a:t>·</a:t>
            </a:r>
            <a:r>
              <a:rPr lang="zh-CN" altLang="en-US" sz="2400" dirty="0" smtClean="0">
                <a:latin typeface="+mn-ea"/>
              </a:rPr>
              <a:t>铁木 耳汗本纪 </a:t>
            </a:r>
            <a:r>
              <a:rPr lang="en-US" altLang="zh-CN" sz="2400" dirty="0" smtClean="0">
                <a:latin typeface="+mn-ea"/>
              </a:rPr>
              <a:t>》</a:t>
            </a:r>
            <a:endParaRPr lang="zh-CN" altLang="en-US" sz="2400" dirty="0">
              <a:latin typeface="+mn-ea"/>
            </a:endParaRPr>
          </a:p>
        </p:txBody>
      </p:sp>
      <p:sp>
        <p:nvSpPr>
          <p:cNvPr id="4" name="文本框 3"/>
          <p:cNvSpPr txBox="1"/>
          <p:nvPr/>
        </p:nvSpPr>
        <p:spPr>
          <a:xfrm>
            <a:off x="2555776" y="293173"/>
            <a:ext cx="4536504" cy="584775"/>
          </a:xfrm>
          <a:prstGeom prst="rect">
            <a:avLst/>
          </a:prstGeom>
          <a:noFill/>
        </p:spPr>
        <p:txBody>
          <a:bodyPr wrap="square" rtlCol="0">
            <a:spAutoFit/>
          </a:bodyPr>
          <a:lstStyle/>
          <a:p>
            <a:pPr algn="ctr"/>
            <a:r>
              <a:rPr lang="zh-CN" altLang="en-US" sz="3200" b="1" dirty="0" smtClean="0">
                <a:latin typeface="+mj-ea"/>
                <a:ea typeface="+mj-ea"/>
              </a:rPr>
              <a:t>元代对生产</a:t>
            </a:r>
            <a:r>
              <a:rPr lang="zh-CN" altLang="en-US" sz="3200" b="1" dirty="0">
                <a:latin typeface="+mj-ea"/>
                <a:ea typeface="+mj-ea"/>
              </a:rPr>
              <a:t>要素的控制</a:t>
            </a:r>
            <a:endParaRPr lang="zh-CN" altLang="en-US" sz="3200" b="1" dirty="0">
              <a:latin typeface="+mj-ea"/>
              <a:ea typeface="+mj-ea"/>
            </a:endParaRPr>
          </a:p>
        </p:txBody>
      </p:sp>
    </p:spTree>
    <p:extLst>
      <p:ext uri="{BB962C8B-B14F-4D97-AF65-F5344CB8AC3E}">
        <p14:creationId xmlns:p14="http://schemas.microsoft.com/office/powerpoint/2010/main" val="35819926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971600" y="1124744"/>
            <a:ext cx="7326560" cy="4524315"/>
          </a:xfrm>
          <a:prstGeom prst="rect">
            <a:avLst/>
          </a:prstGeom>
        </p:spPr>
        <p:txBody>
          <a:bodyPr wrap="square">
            <a:spAutoFit/>
          </a:bodyPr>
          <a:lstStyle/>
          <a:p>
            <a:pPr algn="just"/>
            <a:endParaRPr lang="zh-CN" altLang="en-US" sz="2400" dirty="0">
              <a:latin typeface="+mn-ea"/>
            </a:endParaRPr>
          </a:p>
          <a:p>
            <a:pPr marL="285750" indent="-285750" algn="just">
              <a:buFont typeface="Wingdings" pitchFamily="2" charset="2"/>
              <a:buChar char="Ø"/>
            </a:pPr>
            <a:r>
              <a:rPr lang="zh-CN" altLang="en-US" sz="2400" dirty="0">
                <a:latin typeface="+mn-ea"/>
              </a:rPr>
              <a:t>盐酒茶专卖</a:t>
            </a:r>
          </a:p>
          <a:p>
            <a:pPr marL="285750" indent="-285750" algn="just">
              <a:buFont typeface="Arial" pitchFamily="34" charset="0"/>
              <a:buChar char="•"/>
            </a:pPr>
            <a:r>
              <a:rPr lang="zh-CN" altLang="en-US" sz="2400" dirty="0" smtClean="0">
                <a:latin typeface="+mn-ea"/>
              </a:rPr>
              <a:t>盐</a:t>
            </a:r>
            <a:r>
              <a:rPr lang="zh-CN" altLang="en-US" sz="2400" dirty="0">
                <a:latin typeface="+mn-ea"/>
              </a:rPr>
              <a:t>：盐钞制（商卖）</a:t>
            </a:r>
            <a:r>
              <a:rPr lang="en-US" altLang="zh-CN" sz="2400" dirty="0">
                <a:latin typeface="+mn-ea"/>
              </a:rPr>
              <a:t>——</a:t>
            </a:r>
            <a:r>
              <a:rPr lang="zh-CN" altLang="en-US" sz="2400" dirty="0">
                <a:latin typeface="+mn-ea"/>
              </a:rPr>
              <a:t>常平盐局（官卖）</a:t>
            </a:r>
          </a:p>
          <a:p>
            <a:pPr marL="285750" indent="-285750" algn="just">
              <a:buFont typeface="Arial" pitchFamily="34" charset="0"/>
              <a:buChar char="•"/>
            </a:pPr>
            <a:r>
              <a:rPr lang="zh-CN" altLang="en-US" sz="2400" dirty="0" smtClean="0">
                <a:latin typeface="+mn-ea"/>
              </a:rPr>
              <a:t>酒</a:t>
            </a:r>
            <a:r>
              <a:rPr lang="zh-CN" altLang="en-US" sz="2400" dirty="0">
                <a:latin typeface="+mn-ea"/>
              </a:rPr>
              <a:t>：一般酒税率</a:t>
            </a:r>
            <a:r>
              <a:rPr lang="en-US" altLang="zh-CN" sz="2400" dirty="0">
                <a:latin typeface="+mn-ea"/>
              </a:rPr>
              <a:t>25%</a:t>
            </a:r>
            <a:r>
              <a:rPr lang="zh-CN" altLang="en-US" sz="2400" dirty="0">
                <a:latin typeface="+mn-ea"/>
              </a:rPr>
              <a:t>，葡萄酒</a:t>
            </a:r>
            <a:r>
              <a:rPr lang="en-US" altLang="zh-CN" sz="2400" dirty="0">
                <a:latin typeface="+mn-ea"/>
              </a:rPr>
              <a:t>6%</a:t>
            </a:r>
            <a:r>
              <a:rPr lang="zh-CN" altLang="en-US" sz="2400" dirty="0">
                <a:latin typeface="+mn-ea"/>
              </a:rPr>
              <a:t>。世祖至元十五年禁私酒</a:t>
            </a:r>
            <a:r>
              <a:rPr lang="zh-CN" altLang="en-US" sz="2400" dirty="0" smtClean="0">
                <a:latin typeface="+mn-ea"/>
              </a:rPr>
              <a:t>。</a:t>
            </a:r>
            <a:endParaRPr lang="en-US" altLang="zh-CN" sz="2400" dirty="0" smtClean="0">
              <a:latin typeface="+mn-ea"/>
            </a:endParaRPr>
          </a:p>
          <a:p>
            <a:pPr marL="285750" indent="-285750" algn="just">
              <a:buFont typeface="Arial" pitchFamily="34" charset="0"/>
              <a:buChar char="•"/>
            </a:pPr>
            <a:endParaRPr lang="zh-CN" altLang="en-US" sz="2400" dirty="0">
              <a:latin typeface="+mn-ea"/>
            </a:endParaRPr>
          </a:p>
          <a:p>
            <a:pPr marL="342900" indent="-342900" algn="just">
              <a:buFont typeface="Wingdings" pitchFamily="2" charset="2"/>
              <a:buChar char="Ø"/>
            </a:pPr>
            <a:r>
              <a:rPr lang="zh-CN" altLang="en-US" sz="2400" dirty="0" smtClean="0">
                <a:latin typeface="+mn-ea"/>
              </a:rPr>
              <a:t>烧酒</a:t>
            </a:r>
            <a:r>
              <a:rPr lang="zh-CN" altLang="en-US" sz="2400" dirty="0">
                <a:latin typeface="+mn-ea"/>
              </a:rPr>
              <a:t>非古法也，自元时始创。其法用浓酒和糟，蒸令汽上，用器承取滴露，凡酸坏之酒，皆可蒸烧。</a:t>
            </a:r>
            <a:r>
              <a:rPr lang="en-US" altLang="zh-CN" sz="2400" dirty="0">
                <a:latin typeface="+mn-ea"/>
              </a:rPr>
              <a:t>《</a:t>
            </a:r>
            <a:r>
              <a:rPr lang="zh-CN" altLang="en-US" sz="2400" dirty="0">
                <a:latin typeface="+mn-ea"/>
              </a:rPr>
              <a:t>本草纲目</a:t>
            </a:r>
            <a:r>
              <a:rPr lang="en-US" altLang="zh-CN" sz="2400" dirty="0" smtClean="0">
                <a:latin typeface="+mn-ea"/>
              </a:rPr>
              <a:t>》</a:t>
            </a:r>
          </a:p>
          <a:p>
            <a:pPr marL="342900" indent="-342900" algn="just">
              <a:buFont typeface="Wingdings" pitchFamily="2" charset="2"/>
              <a:buChar char="Ø"/>
            </a:pPr>
            <a:endParaRPr lang="en-US" altLang="zh-CN" sz="2400" dirty="0">
              <a:latin typeface="+mn-ea"/>
            </a:endParaRPr>
          </a:p>
          <a:p>
            <a:pPr marL="342900" indent="-342900" algn="just">
              <a:buFont typeface="Wingdings" pitchFamily="2" charset="2"/>
              <a:buChar char="Ø"/>
            </a:pPr>
            <a:r>
              <a:rPr lang="zh-CN" altLang="en-US" sz="2400" dirty="0" smtClean="0">
                <a:latin typeface="+mn-ea"/>
              </a:rPr>
              <a:t>盖</a:t>
            </a:r>
            <a:r>
              <a:rPr lang="zh-CN" altLang="en-US" sz="2400" dirty="0">
                <a:latin typeface="+mn-ea"/>
              </a:rPr>
              <a:t>烧酒名酒露，元初传入中国，中国人无处不饮乎烧酒。</a:t>
            </a:r>
            <a:r>
              <a:rPr lang="en-US" altLang="zh-CN" sz="2400" dirty="0">
                <a:latin typeface="+mn-ea"/>
              </a:rPr>
              <a:t>《</a:t>
            </a:r>
            <a:r>
              <a:rPr lang="zh-CN" altLang="en-US" sz="2400" dirty="0">
                <a:latin typeface="+mn-ea"/>
              </a:rPr>
              <a:t>滇海虞衡志</a:t>
            </a:r>
            <a:r>
              <a:rPr lang="en-US" altLang="zh-CN" sz="2400" dirty="0">
                <a:latin typeface="+mn-ea"/>
              </a:rPr>
              <a:t>》</a:t>
            </a:r>
          </a:p>
        </p:txBody>
      </p:sp>
      <p:sp>
        <p:nvSpPr>
          <p:cNvPr id="3" name="文本框 2"/>
          <p:cNvSpPr txBox="1"/>
          <p:nvPr/>
        </p:nvSpPr>
        <p:spPr>
          <a:xfrm>
            <a:off x="2555776" y="293173"/>
            <a:ext cx="4536504" cy="584775"/>
          </a:xfrm>
          <a:prstGeom prst="rect">
            <a:avLst/>
          </a:prstGeom>
          <a:noFill/>
        </p:spPr>
        <p:txBody>
          <a:bodyPr wrap="square" rtlCol="0">
            <a:spAutoFit/>
          </a:bodyPr>
          <a:lstStyle/>
          <a:p>
            <a:pPr algn="ctr"/>
            <a:r>
              <a:rPr lang="zh-CN" altLang="en-US" sz="3200" b="1" dirty="0" smtClean="0">
                <a:latin typeface="+mj-ea"/>
                <a:ea typeface="+mj-ea"/>
              </a:rPr>
              <a:t>元代对商品流通的</a:t>
            </a:r>
            <a:r>
              <a:rPr lang="zh-CN" altLang="en-US" sz="3200" b="1" dirty="0">
                <a:latin typeface="+mj-ea"/>
                <a:ea typeface="+mj-ea"/>
              </a:rPr>
              <a:t>控制</a:t>
            </a:r>
            <a:endParaRPr lang="zh-CN" altLang="en-US" sz="3200" b="1" dirty="0">
              <a:latin typeface="+mj-ea"/>
              <a:ea typeface="+mj-ea"/>
            </a:endParaRPr>
          </a:p>
        </p:txBody>
      </p:sp>
    </p:spTree>
    <p:extLst>
      <p:ext uri="{BB962C8B-B14F-4D97-AF65-F5344CB8AC3E}">
        <p14:creationId xmlns:p14="http://schemas.microsoft.com/office/powerpoint/2010/main" val="42564788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07604" y="1628800"/>
            <a:ext cx="7632848" cy="3770263"/>
          </a:xfrm>
          <a:prstGeom prst="rect">
            <a:avLst/>
          </a:prstGeom>
        </p:spPr>
        <p:txBody>
          <a:bodyPr wrap="square">
            <a:spAutoFit/>
          </a:bodyPr>
          <a:lstStyle/>
          <a:p>
            <a:pPr algn="just">
              <a:spcAft>
                <a:spcPts val="1800"/>
              </a:spcAft>
              <a:buFont typeface="Wingdings" charset="2"/>
              <a:buChar char="Ø"/>
            </a:pPr>
            <a:r>
              <a:rPr lang="zh-CN" altLang="en-US" sz="2800" dirty="0" smtClean="0"/>
              <a:t> 货币：中统宝钞</a:t>
            </a:r>
            <a:endParaRPr lang="en-US" altLang="zh-CN" sz="2800" dirty="0" smtClean="0">
              <a:latin typeface="+mn-ea"/>
            </a:endParaRPr>
          </a:p>
          <a:p>
            <a:pPr marL="342900" indent="-342900" algn="just">
              <a:spcAft>
                <a:spcPts val="1800"/>
              </a:spcAft>
              <a:buFont typeface="Wingdings" charset="2"/>
              <a:buChar char="Ø"/>
            </a:pPr>
            <a:r>
              <a:rPr lang="zh-CN" altLang="en-US" sz="2800" dirty="0" smtClean="0">
                <a:latin typeface="+mn-ea"/>
              </a:rPr>
              <a:t>中统</a:t>
            </a:r>
            <a:r>
              <a:rPr lang="zh-CN" altLang="en-US" sz="2800" dirty="0">
                <a:latin typeface="+mn-ea"/>
              </a:rPr>
              <a:t>元年（</a:t>
            </a:r>
            <a:r>
              <a:rPr lang="en-US" altLang="zh-CN" sz="2800" dirty="0">
                <a:latin typeface="+mn-ea"/>
              </a:rPr>
              <a:t>1260</a:t>
            </a:r>
            <a:r>
              <a:rPr lang="zh-CN" altLang="en-US" sz="2800" dirty="0">
                <a:latin typeface="+mn-ea"/>
              </a:rPr>
              <a:t>年）忽必烈登基后，发行以丝为本的交钞，</a:t>
            </a:r>
            <a:r>
              <a:rPr lang="zh-CN" altLang="en-US" sz="2800" dirty="0" smtClean="0">
                <a:latin typeface="+mn-ea"/>
              </a:rPr>
              <a:t>并进一步</a:t>
            </a:r>
            <a:r>
              <a:rPr lang="zh-CN" altLang="en-US" sz="2800" dirty="0">
                <a:latin typeface="+mn-ea"/>
              </a:rPr>
              <a:t>推出“中统元宝交钞”。这种钞票发行之初，</a:t>
            </a:r>
            <a:r>
              <a:rPr lang="zh-CN" altLang="en-US" sz="2800" dirty="0">
                <a:solidFill>
                  <a:srgbClr val="C00000"/>
                </a:solidFill>
                <a:latin typeface="+mn-ea"/>
              </a:rPr>
              <a:t>以白银为本位</a:t>
            </a:r>
            <a:r>
              <a:rPr lang="zh-CN" altLang="en-US" sz="2800" dirty="0">
                <a:latin typeface="+mn-ea"/>
              </a:rPr>
              <a:t>，任何人持中统钞都可按银价到官库兑换成白银。至元二十二年（</a:t>
            </a:r>
            <a:r>
              <a:rPr lang="en-US" altLang="zh-CN" sz="2800" dirty="0">
                <a:latin typeface="+mn-ea"/>
              </a:rPr>
              <a:t>1285</a:t>
            </a:r>
            <a:r>
              <a:rPr lang="zh-CN" altLang="en-US" sz="2800" dirty="0">
                <a:latin typeface="+mn-ea"/>
              </a:rPr>
              <a:t>年）起，全国禁用银钱市货，</a:t>
            </a:r>
            <a:r>
              <a:rPr lang="zh-CN" altLang="en-US" sz="2800" dirty="0">
                <a:solidFill>
                  <a:srgbClr val="C00000"/>
                </a:solidFill>
                <a:latin typeface="+mn-ea"/>
              </a:rPr>
              <a:t>“中统元宝交钞”成为国内唯一合法的流通货币</a:t>
            </a:r>
            <a:r>
              <a:rPr lang="zh-CN" altLang="en-US" sz="2800" dirty="0">
                <a:latin typeface="+mn-ea"/>
              </a:rPr>
              <a:t>。</a:t>
            </a:r>
          </a:p>
        </p:txBody>
      </p:sp>
      <p:sp>
        <p:nvSpPr>
          <p:cNvPr id="3" name="文本框 2"/>
          <p:cNvSpPr txBox="1"/>
          <p:nvPr/>
        </p:nvSpPr>
        <p:spPr>
          <a:xfrm>
            <a:off x="2555776" y="293173"/>
            <a:ext cx="4536504" cy="584775"/>
          </a:xfrm>
          <a:prstGeom prst="rect">
            <a:avLst/>
          </a:prstGeom>
          <a:noFill/>
        </p:spPr>
        <p:txBody>
          <a:bodyPr wrap="square" rtlCol="0">
            <a:spAutoFit/>
          </a:bodyPr>
          <a:lstStyle/>
          <a:p>
            <a:pPr algn="ctr"/>
            <a:r>
              <a:rPr lang="zh-CN" altLang="en-US" sz="3200" b="1" dirty="0" smtClean="0">
                <a:latin typeface="+mj-ea"/>
                <a:ea typeface="+mj-ea"/>
              </a:rPr>
              <a:t>元代对货币流通的</a:t>
            </a:r>
            <a:r>
              <a:rPr lang="zh-CN" altLang="en-US" sz="3200" b="1" dirty="0">
                <a:latin typeface="+mj-ea"/>
                <a:ea typeface="+mj-ea"/>
              </a:rPr>
              <a:t>控制</a:t>
            </a:r>
            <a:endParaRPr lang="zh-CN" altLang="en-US" sz="3200" b="1" dirty="0">
              <a:latin typeface="+mj-ea"/>
              <a:ea typeface="+mj-ea"/>
            </a:endParaRPr>
          </a:p>
        </p:txBody>
      </p:sp>
    </p:spTree>
    <p:extLst>
      <p:ext uri="{BB962C8B-B14F-4D97-AF65-F5344CB8AC3E}">
        <p14:creationId xmlns:p14="http://schemas.microsoft.com/office/powerpoint/2010/main" val="30869140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139952" y="1622087"/>
            <a:ext cx="4572000" cy="3970318"/>
          </a:xfrm>
          <a:prstGeom prst="rect">
            <a:avLst/>
          </a:prstGeom>
        </p:spPr>
        <p:txBody>
          <a:bodyPr>
            <a:spAutoFit/>
          </a:bodyPr>
          <a:lstStyle/>
          <a:p>
            <a:pPr marL="285750" indent="-285750" algn="just">
              <a:buFont typeface="Arial" charset="0"/>
              <a:buChar char="•"/>
            </a:pPr>
            <a:r>
              <a:rPr lang="zh-CN" altLang="en-US" dirty="0">
                <a:latin typeface="+mn-ea"/>
              </a:rPr>
              <a:t>钞面上方横书汉文钞名“中统元宝交钞”。花栏内上部正中“壹贯文省”四字，面额下为横置钱贯图。两侧竖写九叠篆汉字和八思巴文，右侧汉文“中统元宝”，八思巴文“诸路通行”；左汉文“诸路通行”，八思巴文“中统元宝”。钱贯图右为“字料”，左为“字号”。字料上方盖一活字似“微”，字号上方盖“师”。钞面上下依稀可见各盖有红印一方。钞背有“至延印造元宝交钞”字样墨印一方。</a:t>
            </a:r>
          </a:p>
          <a:p>
            <a:pPr marL="285750" indent="-285750" algn="just">
              <a:buFont typeface="Arial" charset="0"/>
              <a:buChar char="•"/>
            </a:pPr>
            <a:endParaRPr lang="en-US" altLang="zh-CN" dirty="0" smtClean="0">
              <a:latin typeface="+mn-ea"/>
            </a:endParaRPr>
          </a:p>
          <a:p>
            <a:pPr marL="285750" indent="-285750" algn="just">
              <a:buFont typeface="Arial" charset="0"/>
              <a:buChar char="•"/>
            </a:pPr>
            <a:r>
              <a:rPr lang="zh-CN" altLang="en-US" dirty="0">
                <a:latin typeface="+mn-ea"/>
              </a:rPr>
              <a:t>中统宝钞以</a:t>
            </a:r>
            <a:r>
              <a:rPr lang="zh-CN" altLang="en-US" dirty="0">
                <a:latin typeface="+mn-ea"/>
              </a:rPr>
              <a:t>银为本位，以贯、文为</a:t>
            </a:r>
            <a:r>
              <a:rPr lang="zh-CN" altLang="en-US" dirty="0" smtClean="0">
                <a:latin typeface="+mn-ea"/>
              </a:rPr>
              <a:t>单位。每</a:t>
            </a:r>
            <a:r>
              <a:rPr lang="zh-CN" altLang="en-US" dirty="0">
                <a:latin typeface="+mn-ea"/>
              </a:rPr>
              <a:t>两贯可兑换白银一两。</a:t>
            </a:r>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9301" y="1412776"/>
            <a:ext cx="3390651" cy="45329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矩形 2"/>
          <p:cNvSpPr/>
          <p:nvPr/>
        </p:nvSpPr>
        <p:spPr>
          <a:xfrm>
            <a:off x="3851920" y="260648"/>
            <a:ext cx="1826141" cy="584775"/>
          </a:xfrm>
          <a:prstGeom prst="rect">
            <a:avLst/>
          </a:prstGeom>
        </p:spPr>
        <p:txBody>
          <a:bodyPr wrap="none">
            <a:spAutoFit/>
          </a:bodyPr>
          <a:lstStyle/>
          <a:p>
            <a:pPr algn="just">
              <a:spcAft>
                <a:spcPts val="1800"/>
              </a:spcAft>
            </a:pPr>
            <a:r>
              <a:rPr lang="zh-CN" altLang="en-US" sz="3200" dirty="0">
                <a:latin typeface="+mj-ea"/>
                <a:ea typeface="+mj-ea"/>
              </a:rPr>
              <a:t>中统宝钞</a:t>
            </a:r>
            <a:endParaRPr lang="en-US" altLang="zh-CN" sz="3200" dirty="0">
              <a:latin typeface="+mj-ea"/>
              <a:ea typeface="+mj-ea"/>
            </a:endParaRPr>
          </a:p>
        </p:txBody>
      </p:sp>
    </p:spTree>
    <p:extLst>
      <p:ext uri="{BB962C8B-B14F-4D97-AF65-F5344CB8AC3E}">
        <p14:creationId xmlns:p14="http://schemas.microsoft.com/office/powerpoint/2010/main" val="39829375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31623" y="1556792"/>
            <a:ext cx="7466734" cy="4016484"/>
          </a:xfrm>
          <a:prstGeom prst="rect">
            <a:avLst/>
          </a:prstGeom>
        </p:spPr>
        <p:txBody>
          <a:bodyPr wrap="square">
            <a:spAutoFit/>
          </a:bodyPr>
          <a:lstStyle/>
          <a:p>
            <a:pPr algn="just">
              <a:spcAft>
                <a:spcPts val="1800"/>
              </a:spcAft>
            </a:pPr>
            <a:r>
              <a:rPr lang="zh-CN" altLang="en-US" sz="2400" dirty="0" smtClean="0">
                <a:latin typeface="+mn-ea"/>
              </a:rPr>
              <a:t>大汗</a:t>
            </a:r>
            <a:r>
              <a:rPr lang="zh-CN" altLang="en-US" sz="2400" dirty="0">
                <a:latin typeface="+mn-ea"/>
              </a:rPr>
              <a:t>令这种纸币普遍流通于他所有的各王国、各省、各地，以及他权力所及的地方。无论何人，虽然自己以为怎样权要，都不敢冒死拒绝使用。事实上，他们都乐于用它，因为一个人不论到达大汗领域内的什么地方，他都发现纸币通用，可以拿来做货物买卖的媒介，有如纯金的货币</a:t>
            </a:r>
            <a:r>
              <a:rPr lang="zh-CN" altLang="en-US" sz="2400" dirty="0" smtClean="0">
                <a:latin typeface="+mn-ea"/>
              </a:rPr>
              <a:t>那样。</a:t>
            </a:r>
            <a:r>
              <a:rPr lang="en-US" altLang="zh-CN" sz="2400" dirty="0">
                <a:latin typeface="+mn-ea"/>
              </a:rPr>
              <a:t>……</a:t>
            </a:r>
            <a:r>
              <a:rPr lang="zh-CN" altLang="en-US" sz="2400" dirty="0">
                <a:latin typeface="+mn-ea"/>
              </a:rPr>
              <a:t>以区区一小块纸片，竟可以买到各种各样的商品。</a:t>
            </a:r>
            <a:r>
              <a:rPr lang="en-US" altLang="zh-CN" sz="2400" dirty="0">
                <a:latin typeface="+mn-ea"/>
              </a:rPr>
              <a:t>……</a:t>
            </a:r>
            <a:r>
              <a:rPr lang="zh-CN" altLang="en-US" sz="2400" dirty="0">
                <a:latin typeface="+mn-ea"/>
              </a:rPr>
              <a:t>无论是谁，如果收到的纸币因为长期使用而损坏了，都可拿到造币厂，只需要支付百分之三的费用，就可以换取新币。</a:t>
            </a:r>
          </a:p>
          <a:p>
            <a:pPr algn="r">
              <a:spcAft>
                <a:spcPts val="1800"/>
              </a:spcAft>
            </a:pPr>
            <a:r>
              <a:rPr lang="en-US" altLang="zh-CN" sz="2400" dirty="0">
                <a:latin typeface="+mn-ea"/>
              </a:rPr>
              <a:t>——《</a:t>
            </a:r>
            <a:r>
              <a:rPr lang="zh-CN" altLang="en-US" sz="2400" dirty="0">
                <a:latin typeface="+mn-ea"/>
              </a:rPr>
              <a:t>马可波罗游记</a:t>
            </a:r>
            <a:r>
              <a:rPr lang="en-US" altLang="zh-CN" sz="2400" dirty="0">
                <a:latin typeface="+mn-ea"/>
              </a:rPr>
              <a:t>》</a:t>
            </a:r>
            <a:endParaRPr lang="zh-CN" altLang="en-US" sz="2400" dirty="0">
              <a:latin typeface="+mn-ea"/>
            </a:endParaRPr>
          </a:p>
        </p:txBody>
      </p:sp>
      <p:sp>
        <p:nvSpPr>
          <p:cNvPr id="4" name="矩形 3"/>
          <p:cNvSpPr/>
          <p:nvPr/>
        </p:nvSpPr>
        <p:spPr>
          <a:xfrm>
            <a:off x="3851920" y="260648"/>
            <a:ext cx="1826141" cy="584775"/>
          </a:xfrm>
          <a:prstGeom prst="rect">
            <a:avLst/>
          </a:prstGeom>
        </p:spPr>
        <p:txBody>
          <a:bodyPr wrap="none">
            <a:spAutoFit/>
          </a:bodyPr>
          <a:lstStyle/>
          <a:p>
            <a:pPr algn="just">
              <a:spcAft>
                <a:spcPts val="1800"/>
              </a:spcAft>
            </a:pPr>
            <a:r>
              <a:rPr lang="zh-CN" altLang="en-US" sz="3200" dirty="0">
                <a:latin typeface="+mj-ea"/>
                <a:ea typeface="+mj-ea"/>
              </a:rPr>
              <a:t>中统宝钞</a:t>
            </a:r>
            <a:endParaRPr lang="en-US" altLang="zh-CN" sz="3200" dirty="0">
              <a:latin typeface="+mj-ea"/>
              <a:ea typeface="+mj-ea"/>
            </a:endParaRPr>
          </a:p>
        </p:txBody>
      </p:sp>
    </p:spTree>
    <p:extLst>
      <p:ext uri="{BB962C8B-B14F-4D97-AF65-F5344CB8AC3E}">
        <p14:creationId xmlns:p14="http://schemas.microsoft.com/office/powerpoint/2010/main" val="1148522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55576" y="1628800"/>
            <a:ext cx="8136904" cy="4401205"/>
          </a:xfrm>
          <a:prstGeom prst="rect">
            <a:avLst/>
          </a:prstGeom>
        </p:spPr>
        <p:txBody>
          <a:bodyPr wrap="square">
            <a:spAutoFit/>
          </a:bodyPr>
          <a:lstStyle/>
          <a:p>
            <a:pPr marL="342900" indent="-342900" algn="just">
              <a:buFont typeface="Wingdings" pitchFamily="2" charset="2"/>
              <a:buChar char="Ø"/>
            </a:pPr>
            <a:r>
              <a:rPr lang="zh-CN" altLang="en-US" sz="2000" dirty="0" smtClean="0">
                <a:solidFill>
                  <a:srgbClr val="FF0000"/>
                </a:solidFill>
                <a:latin typeface="+mn-ea"/>
              </a:rPr>
              <a:t>管理</a:t>
            </a:r>
            <a:r>
              <a:rPr lang="zh-CN" altLang="en-US" sz="2000" dirty="0">
                <a:solidFill>
                  <a:srgbClr val="FF0000"/>
                </a:solidFill>
                <a:latin typeface="+mn-ea"/>
              </a:rPr>
              <a:t>机构健全。</a:t>
            </a:r>
            <a:r>
              <a:rPr lang="zh-CN" altLang="en-US" sz="2000" dirty="0">
                <a:latin typeface="+mn-ea"/>
              </a:rPr>
              <a:t>中央由户部主管，下设宝钞总库掌贮藏，印造宝钞库掌制作，烧钞库掌焚毁昏烂宝钞，地方设宝钞提举司。</a:t>
            </a:r>
          </a:p>
          <a:p>
            <a:pPr marL="342900" indent="-342900" algn="just">
              <a:buFont typeface="Wingdings" pitchFamily="2" charset="2"/>
              <a:buChar char="Ø"/>
            </a:pPr>
            <a:endParaRPr lang="en-US" altLang="zh-CN" sz="2000" dirty="0" smtClean="0">
              <a:latin typeface="+mn-ea"/>
            </a:endParaRPr>
          </a:p>
          <a:p>
            <a:pPr marL="342900" indent="-342900" algn="just">
              <a:buFont typeface="Wingdings" pitchFamily="2" charset="2"/>
              <a:buChar char="Ø"/>
            </a:pPr>
            <a:r>
              <a:rPr lang="zh-CN" altLang="en-US" sz="2000" dirty="0">
                <a:solidFill>
                  <a:srgbClr val="FF0000"/>
                </a:solidFill>
                <a:latin typeface="+mn-ea"/>
              </a:rPr>
              <a:t>注重稳定物价。</a:t>
            </a:r>
            <a:r>
              <a:rPr lang="zh-CN" altLang="en-US" sz="2000" dirty="0">
                <a:latin typeface="+mn-ea"/>
              </a:rPr>
              <a:t>各地设平准库，给钞一万二千锭为本，用作调剂物价，维持钞值，并负责买卖金银，倒换昏钞，掉换昏钞收工墨费，焚毁昏钞派官监临。</a:t>
            </a:r>
          </a:p>
          <a:p>
            <a:pPr algn="just"/>
            <a:endParaRPr lang="en-US" altLang="zh-CN" sz="2000" dirty="0" smtClean="0">
              <a:latin typeface="+mn-ea"/>
            </a:endParaRPr>
          </a:p>
          <a:p>
            <a:pPr marL="342900" indent="-342900" algn="just">
              <a:buFont typeface="Wingdings" pitchFamily="2" charset="2"/>
              <a:buChar char="Ø"/>
            </a:pPr>
            <a:r>
              <a:rPr lang="zh-CN" altLang="en-US" sz="2000" dirty="0">
                <a:solidFill>
                  <a:srgbClr val="FF0000"/>
                </a:solidFill>
                <a:latin typeface="+mn-ea"/>
              </a:rPr>
              <a:t>准备基金充足。</a:t>
            </a:r>
            <a:r>
              <a:rPr lang="zh-CN" altLang="en-US" sz="2000" dirty="0">
                <a:latin typeface="+mn-ea"/>
              </a:rPr>
              <a:t>各地领取新钞</a:t>
            </a:r>
            <a:r>
              <a:rPr lang="en-US" altLang="zh-CN" sz="2000" dirty="0">
                <a:latin typeface="+mn-ea"/>
              </a:rPr>
              <a:t>,</a:t>
            </a:r>
            <a:r>
              <a:rPr lang="zh-CN" altLang="en-US" sz="2000" dirty="0">
                <a:latin typeface="+mn-ea"/>
              </a:rPr>
              <a:t>必须先交金银为本，集中全国现银于国库</a:t>
            </a:r>
            <a:r>
              <a:rPr lang="en-US" altLang="zh-CN" sz="2000" dirty="0">
                <a:latin typeface="+mn-ea"/>
              </a:rPr>
              <a:t>,</a:t>
            </a:r>
            <a:r>
              <a:rPr lang="zh-CN" altLang="en-US" sz="2000" dirty="0">
                <a:latin typeface="+mn-ea"/>
              </a:rPr>
              <a:t>旨在安定人心。</a:t>
            </a:r>
          </a:p>
          <a:p>
            <a:pPr algn="just"/>
            <a:endParaRPr lang="en-US" altLang="zh-CN" sz="2000" dirty="0" smtClean="0">
              <a:latin typeface="+mn-ea"/>
            </a:endParaRPr>
          </a:p>
          <a:p>
            <a:pPr marL="342900" indent="-342900" algn="just">
              <a:buFont typeface="Wingdings" pitchFamily="2" charset="2"/>
              <a:buChar char="Ø"/>
            </a:pPr>
            <a:r>
              <a:rPr lang="zh-CN" altLang="en-US" sz="2000" dirty="0">
                <a:solidFill>
                  <a:srgbClr val="FF0000"/>
                </a:solidFill>
                <a:latin typeface="+mn-ea"/>
              </a:rPr>
              <a:t>法制周详严密。</a:t>
            </a:r>
            <a:r>
              <a:rPr lang="zh-CN" altLang="en-US" sz="2000" dirty="0">
                <a:latin typeface="+mn-ea"/>
              </a:rPr>
              <a:t>除伪造首谋及参与伪造者并处死外，还立有分用伪钞罪、改钞补钞罪、阻滞钞法罪、奉法不虔罪、不昏为昏罪，等等。伪造处理细则，见于</a:t>
            </a:r>
            <a:r>
              <a:rPr lang="en-US" altLang="zh-CN" sz="2000" dirty="0">
                <a:latin typeface="+mn-ea"/>
              </a:rPr>
              <a:t>《</a:t>
            </a:r>
            <a:r>
              <a:rPr lang="zh-CN" altLang="en-US" sz="2000" dirty="0">
                <a:latin typeface="+mn-ea"/>
              </a:rPr>
              <a:t>元史</a:t>
            </a:r>
            <a:r>
              <a:rPr lang="en-US" altLang="zh-CN" sz="2000" dirty="0">
                <a:latin typeface="+mn-ea"/>
              </a:rPr>
              <a:t>·</a:t>
            </a:r>
            <a:r>
              <a:rPr lang="zh-CN" altLang="en-US" sz="2000" dirty="0">
                <a:latin typeface="+mn-ea"/>
              </a:rPr>
              <a:t>刑法志</a:t>
            </a:r>
            <a:r>
              <a:rPr lang="en-US" altLang="zh-CN" sz="2000" dirty="0">
                <a:latin typeface="+mn-ea"/>
              </a:rPr>
              <a:t>·</a:t>
            </a:r>
            <a:r>
              <a:rPr lang="zh-CN" altLang="en-US" sz="2000" dirty="0">
                <a:latin typeface="+mn-ea"/>
              </a:rPr>
              <a:t>诈伪</a:t>
            </a:r>
            <a:r>
              <a:rPr lang="en-US" altLang="zh-CN" sz="2000" dirty="0">
                <a:latin typeface="+mn-ea"/>
              </a:rPr>
              <a:t>》</a:t>
            </a:r>
            <a:r>
              <a:rPr lang="zh-CN" altLang="en-US" sz="2000" dirty="0">
                <a:latin typeface="+mn-ea"/>
              </a:rPr>
              <a:t>的，即达</a:t>
            </a:r>
            <a:r>
              <a:rPr lang="en-US" altLang="zh-CN" sz="2000" dirty="0">
                <a:latin typeface="+mn-ea"/>
              </a:rPr>
              <a:t>12</a:t>
            </a:r>
            <a:r>
              <a:rPr lang="zh-CN" altLang="en-US" sz="2000" dirty="0">
                <a:latin typeface="+mn-ea"/>
              </a:rPr>
              <a:t>条之多。其时钞法细密，由此可见一斑。</a:t>
            </a:r>
          </a:p>
        </p:txBody>
      </p:sp>
      <p:sp>
        <p:nvSpPr>
          <p:cNvPr id="3" name="矩形 2"/>
          <p:cNvSpPr/>
          <p:nvPr/>
        </p:nvSpPr>
        <p:spPr>
          <a:xfrm>
            <a:off x="3295404" y="332656"/>
            <a:ext cx="3057248" cy="584775"/>
          </a:xfrm>
          <a:prstGeom prst="rect">
            <a:avLst/>
          </a:prstGeom>
        </p:spPr>
        <p:txBody>
          <a:bodyPr wrap="none">
            <a:spAutoFit/>
          </a:bodyPr>
          <a:lstStyle/>
          <a:p>
            <a:pPr algn="ctr"/>
            <a:r>
              <a:rPr lang="zh-CN" altLang="en-US" sz="3200" b="1" dirty="0">
                <a:latin typeface="+mj-ea"/>
                <a:ea typeface="+mj-ea"/>
              </a:rPr>
              <a:t>元代钞法的特征</a:t>
            </a:r>
            <a:endParaRPr lang="zh-CN" altLang="en-US" sz="3200" b="1" dirty="0">
              <a:latin typeface="+mj-ea"/>
              <a:ea typeface="+mj-ea"/>
            </a:endParaRPr>
          </a:p>
        </p:txBody>
      </p:sp>
    </p:spTree>
    <p:extLst>
      <p:ext uri="{BB962C8B-B14F-4D97-AF65-F5344CB8AC3E}">
        <p14:creationId xmlns:p14="http://schemas.microsoft.com/office/powerpoint/2010/main" val="37525058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434480" y="325193"/>
            <a:ext cx="6707088" cy="584775"/>
          </a:xfrm>
          <a:prstGeom prst="rect">
            <a:avLst/>
          </a:prstGeom>
          <a:noFill/>
        </p:spPr>
        <p:txBody>
          <a:bodyPr wrap="square" rtlCol="0">
            <a:spAutoFit/>
          </a:bodyPr>
          <a:lstStyle/>
          <a:p>
            <a:pPr algn="ctr"/>
            <a:r>
              <a:rPr kumimoji="1" lang="zh-CN" altLang="en-US" sz="3200" b="1" dirty="0" smtClean="0">
                <a:latin typeface="+mj-ea"/>
                <a:ea typeface="+mj-ea"/>
              </a:rPr>
              <a:t>（二）元代经济思想</a:t>
            </a:r>
            <a:endParaRPr kumimoji="1" lang="zh-CN" altLang="en-US" sz="3200" b="1" dirty="0">
              <a:latin typeface="+mj-ea"/>
              <a:ea typeface="+mj-ea"/>
            </a:endParaRPr>
          </a:p>
        </p:txBody>
      </p:sp>
      <p:graphicFrame>
        <p:nvGraphicFramePr>
          <p:cNvPr id="3" name="图表 2"/>
          <p:cNvGraphicFramePr/>
          <p:nvPr>
            <p:extLst>
              <p:ext uri="{D42A27DB-BD31-4B8C-83A1-F6EECF244321}">
                <p14:modId xmlns:p14="http://schemas.microsoft.com/office/powerpoint/2010/main" val="1792995342"/>
              </p:ext>
            </p:extLst>
          </p:nvPr>
        </p:nvGraphicFramePr>
        <p:xfrm>
          <a:off x="1715069" y="1697251"/>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423063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935596" y="4720358"/>
            <a:ext cx="7488832" cy="1015663"/>
          </a:xfrm>
          <a:prstGeom prst="rect">
            <a:avLst/>
          </a:prstGeom>
        </p:spPr>
        <p:txBody>
          <a:bodyPr wrap="square">
            <a:spAutoFit/>
          </a:bodyPr>
          <a:lstStyle/>
          <a:p>
            <a:pPr marL="285750" indent="-285750" algn="just">
              <a:buFont typeface="Wingdings" pitchFamily="2" charset="2"/>
              <a:buChar char="Ø"/>
            </a:pPr>
            <a:r>
              <a:rPr lang="zh-CN" altLang="en-US" sz="2000" dirty="0" smtClean="0">
                <a:latin typeface="+mn-ea"/>
              </a:rPr>
              <a:t>耶律</a:t>
            </a:r>
            <a:r>
              <a:rPr lang="zh-CN" altLang="en-US" sz="2000" dirty="0">
                <a:latin typeface="+mn-ea"/>
              </a:rPr>
              <a:t>楚材（</a:t>
            </a:r>
            <a:r>
              <a:rPr lang="en-US" altLang="zh-CN" sz="2000" dirty="0">
                <a:latin typeface="+mn-ea"/>
              </a:rPr>
              <a:t>1190</a:t>
            </a:r>
            <a:r>
              <a:rPr lang="zh-CN" altLang="en-US" sz="2000" dirty="0">
                <a:latin typeface="+mn-ea"/>
              </a:rPr>
              <a:t>年</a:t>
            </a:r>
            <a:r>
              <a:rPr lang="en-US" altLang="zh-CN" sz="2000" dirty="0">
                <a:latin typeface="+mn-ea"/>
              </a:rPr>
              <a:t>7</a:t>
            </a:r>
            <a:r>
              <a:rPr lang="zh-CN" altLang="en-US" sz="2000" dirty="0">
                <a:latin typeface="+mn-ea"/>
              </a:rPr>
              <a:t>月</a:t>
            </a:r>
            <a:r>
              <a:rPr lang="en-US" altLang="zh-CN" sz="2000" dirty="0">
                <a:latin typeface="+mn-ea"/>
              </a:rPr>
              <a:t>24</a:t>
            </a:r>
            <a:r>
              <a:rPr lang="zh-CN" altLang="en-US" sz="2000" dirty="0">
                <a:latin typeface="+mn-ea"/>
              </a:rPr>
              <a:t>日</a:t>
            </a:r>
            <a:r>
              <a:rPr lang="en-US" altLang="zh-CN" sz="2000" dirty="0">
                <a:latin typeface="+mn-ea"/>
              </a:rPr>
              <a:t>—1244</a:t>
            </a:r>
            <a:r>
              <a:rPr lang="zh-CN" altLang="en-US" sz="2000" dirty="0">
                <a:latin typeface="+mn-ea"/>
              </a:rPr>
              <a:t>年</a:t>
            </a:r>
            <a:r>
              <a:rPr lang="en-US" altLang="zh-CN" sz="2000" dirty="0">
                <a:latin typeface="+mn-ea"/>
              </a:rPr>
              <a:t>6</a:t>
            </a:r>
            <a:r>
              <a:rPr lang="zh-CN" altLang="en-US" sz="2000" dirty="0">
                <a:latin typeface="+mn-ea"/>
              </a:rPr>
              <a:t>月</a:t>
            </a:r>
            <a:r>
              <a:rPr lang="en-US" altLang="zh-CN" sz="2000" dirty="0">
                <a:latin typeface="+mn-ea"/>
              </a:rPr>
              <a:t>20</a:t>
            </a:r>
            <a:r>
              <a:rPr lang="zh-CN" altLang="en-US" sz="2000" dirty="0">
                <a:latin typeface="+mn-ea"/>
              </a:rPr>
              <a:t>日）</a:t>
            </a:r>
            <a:r>
              <a:rPr lang="zh-CN" altLang="en-US" sz="2000" dirty="0">
                <a:latin typeface="+mn-ea"/>
              </a:rPr>
              <a:t>，金国尚书右丞耶律履之子。字晋卿</a:t>
            </a:r>
            <a:r>
              <a:rPr lang="zh-CN" altLang="en-US" sz="2000" dirty="0">
                <a:latin typeface="+mn-ea"/>
              </a:rPr>
              <a:t>，号玉泉老人，法号湛然居士，蒙古名吾图撒合里，契丹族，蒙古帝国时期杰出的政治家、宰相</a:t>
            </a:r>
            <a:r>
              <a:rPr lang="zh-CN" altLang="en-US" sz="2000" dirty="0" smtClean="0">
                <a:latin typeface="+mn-ea"/>
              </a:rPr>
              <a:t>。</a:t>
            </a:r>
            <a:endParaRPr lang="en-US" altLang="zh-CN" sz="2000" dirty="0" smtClean="0">
              <a:latin typeface="+mn-ea"/>
            </a:endParaRPr>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47864" y="1484784"/>
            <a:ext cx="2664296" cy="3100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矩形 2"/>
          <p:cNvSpPr/>
          <p:nvPr/>
        </p:nvSpPr>
        <p:spPr>
          <a:xfrm>
            <a:off x="2433243" y="332656"/>
            <a:ext cx="4493538" cy="584775"/>
          </a:xfrm>
          <a:prstGeom prst="rect">
            <a:avLst/>
          </a:prstGeom>
        </p:spPr>
        <p:txBody>
          <a:bodyPr wrap="none">
            <a:spAutoFit/>
          </a:bodyPr>
          <a:lstStyle/>
          <a:p>
            <a:pPr algn="ctr"/>
            <a:r>
              <a:rPr lang="en-US" altLang="zh-CN" sz="3200" b="1" dirty="0">
                <a:latin typeface="+mj-ea"/>
                <a:ea typeface="+mj-ea"/>
              </a:rPr>
              <a:t>1</a:t>
            </a:r>
            <a:r>
              <a:rPr lang="zh-CN" altLang="en-US" sz="3200" b="1" dirty="0">
                <a:latin typeface="+mj-ea"/>
                <a:ea typeface="+mj-ea"/>
              </a:rPr>
              <a:t>、耶律楚材的经济思想</a:t>
            </a:r>
            <a:endParaRPr lang="en-US" altLang="zh-CN" sz="3200" b="1" dirty="0">
              <a:latin typeface="+mj-ea"/>
              <a:ea typeface="+mj-ea"/>
            </a:endParaRPr>
          </a:p>
        </p:txBody>
      </p:sp>
    </p:spTree>
    <p:extLst>
      <p:ext uri="{BB962C8B-B14F-4D97-AF65-F5344CB8AC3E}">
        <p14:creationId xmlns:p14="http://schemas.microsoft.com/office/powerpoint/2010/main" val="3383732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pPr algn="just">
              <a:lnSpc>
                <a:spcPct val="150000"/>
              </a:lnSpc>
              <a:buFont typeface="Wingdings" charset="2"/>
              <a:buChar char="Ø"/>
            </a:pPr>
            <a:r>
              <a:rPr lang="zh-CN" altLang="en-US" dirty="0" smtClean="0">
                <a:latin typeface="+mn-ea"/>
              </a:rPr>
              <a:t>用汉法统治被征服地区</a:t>
            </a:r>
            <a:endParaRPr lang="en-US" altLang="zh-CN" dirty="0" smtClean="0">
              <a:latin typeface="+mn-ea"/>
            </a:endParaRPr>
          </a:p>
          <a:p>
            <a:pPr algn="just">
              <a:lnSpc>
                <a:spcPct val="150000"/>
              </a:lnSpc>
              <a:buFont typeface="Wingdings" charset="2"/>
              <a:buChar char="Ø"/>
            </a:pPr>
            <a:r>
              <a:rPr lang="zh-CN" altLang="en-US" dirty="0" smtClean="0">
                <a:latin typeface="+mn-ea"/>
              </a:rPr>
              <a:t>保留汉族地区的农耕生产</a:t>
            </a:r>
            <a:endParaRPr lang="en-US" altLang="zh-CN" dirty="0" smtClean="0">
              <a:latin typeface="+mn-ea"/>
            </a:endParaRPr>
          </a:p>
          <a:p>
            <a:pPr algn="just">
              <a:lnSpc>
                <a:spcPct val="150000"/>
              </a:lnSpc>
              <a:buFont typeface="Wingdings" charset="2"/>
              <a:buChar char="Ø"/>
            </a:pPr>
            <a:r>
              <a:rPr lang="zh-CN" altLang="zh-CN" dirty="0"/>
              <a:t>主张以户定税</a:t>
            </a:r>
            <a:r>
              <a:rPr lang="zh-CN" altLang="zh-CN" dirty="0"/>
              <a:t> </a:t>
            </a:r>
            <a:r>
              <a:rPr lang="zh-CN" altLang="en-US" dirty="0" smtClean="0"/>
              <a:t>，</a:t>
            </a:r>
            <a:r>
              <a:rPr lang="en-US" altLang="zh-CN" dirty="0"/>
              <a:t>“</a:t>
            </a:r>
            <a:r>
              <a:rPr lang="zh-CN" altLang="zh-CN" dirty="0"/>
              <a:t>均平负担</a:t>
            </a:r>
            <a:r>
              <a:rPr lang="en-US" altLang="zh-CN" dirty="0"/>
              <a:t>”</a:t>
            </a:r>
            <a:r>
              <a:rPr lang="zh-CN" altLang="zh-CN" dirty="0"/>
              <a:t>思想</a:t>
            </a:r>
            <a:r>
              <a:rPr lang="zh-CN" altLang="zh-CN" dirty="0"/>
              <a:t> </a:t>
            </a:r>
            <a:endParaRPr lang="en-US" altLang="zh-CN" dirty="0" smtClean="0"/>
          </a:p>
          <a:p>
            <a:pPr lvl="1" algn="just">
              <a:buFont typeface="Arial" charset="0"/>
              <a:buChar char="•"/>
            </a:pPr>
            <a:r>
              <a:rPr lang="zh-CN" altLang="zh-CN" sz="1700" dirty="0"/>
              <a:t>太宗六年（</a:t>
            </a:r>
            <a:r>
              <a:rPr lang="en-US" altLang="zh-CN" sz="1700" dirty="0"/>
              <a:t>1234</a:t>
            </a:r>
            <a:r>
              <a:rPr lang="zh-CN" altLang="zh-CN" sz="1700" dirty="0"/>
              <a:t>年），在讨论中原百姓是以丁为户还是以户定赋税的问题时，蒙古大臣均欲以丁为户，耶律楚材反驳说：</a:t>
            </a:r>
            <a:r>
              <a:rPr lang="en-US" altLang="zh-CN" sz="1700" dirty="0">
                <a:solidFill>
                  <a:srgbClr val="0070C0"/>
                </a:solidFill>
              </a:rPr>
              <a:t>“</a:t>
            </a:r>
            <a:r>
              <a:rPr lang="zh-CN" altLang="zh-CN" sz="1700" dirty="0">
                <a:solidFill>
                  <a:srgbClr val="0070C0"/>
                </a:solidFill>
              </a:rPr>
              <a:t>自古有中原者，未尝以丁为户。若果行之，可输一年之赋，随即逃散矣。</a:t>
            </a:r>
            <a:r>
              <a:rPr lang="en-US" altLang="zh-CN" sz="1700" dirty="0">
                <a:solidFill>
                  <a:srgbClr val="0070C0"/>
                </a:solidFill>
              </a:rPr>
              <a:t>”</a:t>
            </a:r>
            <a:r>
              <a:rPr lang="zh-CN" altLang="zh-CN" sz="1700" dirty="0">
                <a:solidFill>
                  <a:srgbClr val="0070C0"/>
                </a:solidFill>
              </a:rPr>
              <a:t>（《元文类》卷五十七《中书令耶律公神道碑》</a:t>
            </a:r>
            <a:r>
              <a:rPr lang="zh-CN" altLang="zh-CN" sz="1700" dirty="0" smtClean="0">
                <a:solidFill>
                  <a:srgbClr val="0070C0"/>
                </a:solidFill>
              </a:rPr>
              <a:t>）</a:t>
            </a:r>
            <a:endParaRPr lang="en-US" altLang="zh-CN" sz="1700" dirty="0" smtClean="0">
              <a:solidFill>
                <a:srgbClr val="0070C0"/>
              </a:solidFill>
            </a:endParaRPr>
          </a:p>
          <a:p>
            <a:pPr lvl="1" algn="just">
              <a:buFont typeface="Arial" charset="0"/>
              <a:buChar char="•"/>
            </a:pPr>
            <a:r>
              <a:rPr lang="zh-CN" altLang="zh-CN" sz="1700" dirty="0" smtClean="0"/>
              <a:t>以</a:t>
            </a:r>
            <a:r>
              <a:rPr lang="zh-CN" altLang="zh-CN" sz="1700" dirty="0"/>
              <a:t>丁定</a:t>
            </a:r>
            <a:r>
              <a:rPr lang="zh-CN" altLang="zh-CN" sz="1700" dirty="0" smtClean="0"/>
              <a:t>赋税</a:t>
            </a:r>
            <a:r>
              <a:rPr lang="zh-CN" altLang="en-US" sz="1700" dirty="0" smtClean="0"/>
              <a:t>的</a:t>
            </a:r>
            <a:r>
              <a:rPr lang="zh-CN" altLang="zh-CN" sz="1700" dirty="0" smtClean="0"/>
              <a:t>两</a:t>
            </a:r>
            <a:r>
              <a:rPr lang="zh-CN" altLang="zh-CN" sz="1700" dirty="0"/>
              <a:t>个弊端：一</a:t>
            </a:r>
            <a:r>
              <a:rPr lang="zh-CN" altLang="zh-CN" sz="1700" dirty="0" smtClean="0"/>
              <a:t>是比</a:t>
            </a:r>
            <a:r>
              <a:rPr lang="zh-CN" altLang="zh-CN" sz="1700" dirty="0"/>
              <a:t>以户定赋税的负担要重许多倍，百姓必然会因赋税负担繁重而逃徙，结果国家虽想多征收赋税，反而破坏了</a:t>
            </a:r>
            <a:r>
              <a:rPr lang="zh-CN" altLang="zh-CN" sz="1700" dirty="0" smtClean="0"/>
              <a:t>税源；</a:t>
            </a:r>
            <a:r>
              <a:rPr lang="zh-CN" altLang="zh-CN" sz="1700" dirty="0"/>
              <a:t>二</a:t>
            </a:r>
            <a:r>
              <a:rPr lang="zh-CN" altLang="zh-CN" sz="1700" dirty="0" smtClean="0"/>
              <a:t>是会</a:t>
            </a:r>
            <a:r>
              <a:rPr lang="zh-CN" altLang="zh-CN" sz="1700" dirty="0"/>
              <a:t>使丁多地少的百姓负担过重，而丁少地多之家赋税过轻，致使赋税不均，后果同样是破坏税源。</a:t>
            </a:r>
            <a:r>
              <a:rPr lang="zh-CN" altLang="zh-CN" sz="1700" dirty="0"/>
              <a:t> </a:t>
            </a:r>
            <a:endParaRPr lang="zh-CN" altLang="en-US" sz="1700" dirty="0">
              <a:latin typeface="+mn-ea"/>
            </a:endParaRPr>
          </a:p>
        </p:txBody>
      </p:sp>
      <p:sp>
        <p:nvSpPr>
          <p:cNvPr id="4" name="标题 3"/>
          <p:cNvSpPr>
            <a:spLocks noGrp="1"/>
          </p:cNvSpPr>
          <p:nvPr>
            <p:ph type="title"/>
          </p:nvPr>
        </p:nvSpPr>
        <p:spPr>
          <a:prstGeom prst="rect">
            <a:avLst/>
          </a:prstGeom>
        </p:spPr>
        <p:txBody>
          <a:bodyPr wrap="none">
            <a:spAutoFit/>
          </a:bodyPr>
          <a:lstStyle/>
          <a:p>
            <a:pPr algn="ctr"/>
            <a:r>
              <a:rPr lang="en-US" altLang="zh-CN" sz="3200" b="1" dirty="0">
                <a:latin typeface="+mj-ea"/>
                <a:ea typeface="+mj-ea"/>
              </a:rPr>
              <a:t>1</a:t>
            </a:r>
            <a:r>
              <a:rPr lang="zh-CN" altLang="en-US" sz="3200" b="1" dirty="0">
                <a:latin typeface="+mj-ea"/>
                <a:ea typeface="+mj-ea"/>
              </a:rPr>
              <a:t>、耶律楚材的经济思想</a:t>
            </a:r>
            <a:endParaRPr lang="en-US" altLang="zh-CN" sz="3200" b="1" dirty="0">
              <a:latin typeface="+mj-ea"/>
              <a:ea typeface="+mj-ea"/>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内容占位符 1"/>
          <p:cNvPicPr>
            <a:picLocks noGrp="1" noChangeAspect="1"/>
          </p:cNvPicPr>
          <p:nvPr>
            <p:ph idx="1"/>
          </p:nvPr>
        </p:nvPicPr>
        <p:blipFill>
          <a:blip r:embed="rId2"/>
          <a:stretch>
            <a:fillRect/>
          </a:stretch>
        </p:blipFill>
        <p:spPr>
          <a:xfrm>
            <a:off x="3446016" y="1628800"/>
            <a:ext cx="2540000" cy="2540000"/>
          </a:xfrm>
          <a:prstGeom prst="rect">
            <a:avLst/>
          </a:prstGeom>
        </p:spPr>
      </p:pic>
      <p:sp>
        <p:nvSpPr>
          <p:cNvPr id="4" name="标题 3"/>
          <p:cNvSpPr>
            <a:spLocks noGrp="1"/>
          </p:cNvSpPr>
          <p:nvPr>
            <p:ph type="title"/>
          </p:nvPr>
        </p:nvSpPr>
        <p:spPr>
          <a:xfrm>
            <a:off x="2744731" y="309275"/>
            <a:ext cx="4083169" cy="584775"/>
          </a:xfrm>
          <a:prstGeom prst="rect">
            <a:avLst/>
          </a:prstGeom>
        </p:spPr>
        <p:txBody>
          <a:bodyPr wrap="none">
            <a:spAutoFit/>
          </a:bodyPr>
          <a:lstStyle/>
          <a:p>
            <a:pPr algn="ctr"/>
            <a:r>
              <a:rPr lang="en-US" altLang="zh-CN" sz="3200" b="1" dirty="0" smtClean="0">
                <a:latin typeface="+mj-ea"/>
              </a:rPr>
              <a:t>2</a:t>
            </a:r>
            <a:r>
              <a:rPr lang="zh-CN" altLang="en-US" sz="3200" b="1" dirty="0" smtClean="0">
                <a:latin typeface="+mj-ea"/>
                <a:ea typeface="+mj-ea"/>
              </a:rPr>
              <a:t>、卢世荣的</a:t>
            </a:r>
            <a:r>
              <a:rPr lang="zh-CN" altLang="en-US" sz="3200" b="1" dirty="0">
                <a:latin typeface="+mj-ea"/>
                <a:ea typeface="+mj-ea"/>
              </a:rPr>
              <a:t>经济思想</a:t>
            </a:r>
            <a:endParaRPr lang="en-US" altLang="zh-CN" sz="3200" b="1" dirty="0">
              <a:latin typeface="+mj-ea"/>
              <a:ea typeface="+mj-ea"/>
            </a:endParaRPr>
          </a:p>
        </p:txBody>
      </p:sp>
      <p:sp>
        <p:nvSpPr>
          <p:cNvPr id="5" name="矩形 4"/>
          <p:cNvSpPr/>
          <p:nvPr/>
        </p:nvSpPr>
        <p:spPr>
          <a:xfrm>
            <a:off x="611560" y="4581128"/>
            <a:ext cx="8208912" cy="1384995"/>
          </a:xfrm>
          <a:prstGeom prst="rect">
            <a:avLst/>
          </a:prstGeom>
        </p:spPr>
        <p:txBody>
          <a:bodyPr wrap="square">
            <a:spAutoFit/>
          </a:bodyPr>
          <a:lstStyle/>
          <a:p>
            <a:pPr marL="457200" indent="-457200" algn="just">
              <a:buFont typeface="Wingdings" charset="2"/>
              <a:buChar char="Ø"/>
            </a:pPr>
            <a:r>
              <a:rPr lang="zh-CN" altLang="zh-CN" sz="2800" kern="0" dirty="0">
                <a:solidFill>
                  <a:srgbClr val="000000"/>
                </a:solidFill>
                <a:latin typeface="+mn-ea"/>
                <a:cs typeface="Times New Roman" charset="0"/>
              </a:rPr>
              <a:t>卢世荣（？</a:t>
            </a:r>
            <a:r>
              <a:rPr lang="en-US" altLang="zh-CN" sz="2800" kern="0" dirty="0">
                <a:solidFill>
                  <a:srgbClr val="000000"/>
                </a:solidFill>
                <a:latin typeface="+mn-ea"/>
              </a:rPr>
              <a:t>—1285</a:t>
            </a:r>
            <a:r>
              <a:rPr lang="zh-CN" altLang="zh-CN" sz="2800" kern="0" dirty="0">
                <a:solidFill>
                  <a:srgbClr val="000000"/>
                </a:solidFill>
                <a:latin typeface="+mn-ea"/>
                <a:cs typeface="Times New Roman" charset="0"/>
              </a:rPr>
              <a:t>年），大名人，曾任右丞，与回纥人阿合马、桑哥等均先后以商人身份而主掌封建国家财政经济大权。</a:t>
            </a:r>
            <a:r>
              <a:rPr lang="zh-CN" altLang="zh-CN" sz="2800" dirty="0">
                <a:latin typeface="+mn-ea"/>
              </a:rPr>
              <a:t> </a:t>
            </a:r>
            <a:endParaRPr lang="zh-CN" altLang="en-US" sz="2800" dirty="0">
              <a:latin typeface="+mn-ea"/>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sz="3600" b="1" dirty="0" smtClean="0"/>
              <a:t>主要内容</a:t>
            </a:r>
            <a:endParaRPr kumimoji="1" lang="zh-CN" altLang="en-US" sz="3600" b="1" dirty="0"/>
          </a:p>
        </p:txBody>
      </p:sp>
      <p:graphicFrame>
        <p:nvGraphicFramePr>
          <p:cNvPr id="4" name="内容占位符 3"/>
          <p:cNvGraphicFramePr>
            <a:graphicFrameLocks noGrp="1"/>
          </p:cNvGraphicFramePr>
          <p:nvPr>
            <p:ph idx="1"/>
            <p:extLst>
              <p:ext uri="{D42A27DB-BD31-4B8C-83A1-F6EECF244321}">
                <p14:modId xmlns:p14="http://schemas.microsoft.com/office/powerpoint/2010/main" val="1892473183"/>
              </p:ext>
            </p:extLst>
          </p:nvPr>
        </p:nvGraphicFramePr>
        <p:xfrm>
          <a:off x="1496928" y="2060848"/>
          <a:ext cx="6819487" cy="32012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6386427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671515" y="1412776"/>
            <a:ext cx="8004941" cy="5197493"/>
          </a:xfrm>
        </p:spPr>
        <p:txBody>
          <a:bodyPr>
            <a:normAutofit/>
          </a:bodyPr>
          <a:lstStyle/>
          <a:p>
            <a:pPr marL="457200" indent="-457200" algn="just">
              <a:spcBef>
                <a:spcPts val="1800"/>
              </a:spcBef>
              <a:spcAft>
                <a:spcPts val="0"/>
              </a:spcAft>
              <a:buFont typeface="+mj-ea"/>
              <a:buAutoNum type="circleNumDbPlain"/>
            </a:pPr>
            <a:r>
              <a:rPr lang="zh-CN" altLang="zh-CN" sz="2000" b="1" dirty="0" smtClean="0">
                <a:latin typeface="+mn-ea"/>
              </a:rPr>
              <a:t>重视</a:t>
            </a:r>
            <a:r>
              <a:rPr lang="zh-CN" altLang="zh-CN" sz="2000" b="1" dirty="0">
                <a:latin typeface="+mn-ea"/>
              </a:rPr>
              <a:t>商业经营思想</a:t>
            </a:r>
            <a:r>
              <a:rPr lang="zh-CN" altLang="zh-CN" sz="2000" b="1" dirty="0">
                <a:latin typeface="+mn-ea"/>
              </a:rPr>
              <a:t> </a:t>
            </a:r>
            <a:endParaRPr lang="en-US" altLang="zh-CN" sz="2000" b="1" dirty="0" smtClean="0">
              <a:latin typeface="+mn-ea"/>
            </a:endParaRPr>
          </a:p>
          <a:p>
            <a:pPr lvl="1" algn="just">
              <a:buFont typeface="Arial" charset="0"/>
              <a:buChar char="•"/>
            </a:pPr>
            <a:r>
              <a:rPr lang="zh-CN" altLang="zh-CN" sz="1800" dirty="0" smtClean="0">
                <a:latin typeface="+mn-ea"/>
              </a:rPr>
              <a:t>运用商业经营的原则和各项经济收入，不</a:t>
            </a:r>
            <a:r>
              <a:rPr lang="zh-CN" altLang="zh-CN" sz="1800" dirty="0">
                <a:latin typeface="+mn-ea"/>
              </a:rPr>
              <a:t>赞成依赖强制性的税收</a:t>
            </a:r>
            <a:r>
              <a:rPr lang="zh-CN" altLang="zh-CN" sz="1800" dirty="0" smtClean="0">
                <a:latin typeface="+mn-ea"/>
              </a:rPr>
              <a:t>。</a:t>
            </a:r>
            <a:r>
              <a:rPr lang="zh-CN" altLang="en-US" sz="1800" dirty="0" smtClean="0">
                <a:latin typeface="+mn-ea"/>
              </a:rPr>
              <a:t>如：</a:t>
            </a:r>
            <a:r>
              <a:rPr lang="en-US" altLang="zh-CN" sz="1800" dirty="0" smtClean="0">
                <a:solidFill>
                  <a:srgbClr val="0070C0"/>
                </a:solidFill>
                <a:latin typeface="+mn-ea"/>
              </a:rPr>
              <a:t>“</a:t>
            </a:r>
            <a:r>
              <a:rPr lang="zh-CN" altLang="zh-CN" sz="1800" dirty="0" smtClean="0">
                <a:solidFill>
                  <a:srgbClr val="0070C0"/>
                </a:solidFill>
                <a:latin typeface="+mn-ea"/>
              </a:rPr>
              <a:t>罢上</a:t>
            </a:r>
            <a:r>
              <a:rPr lang="zh-CN" altLang="zh-CN" sz="1800" dirty="0">
                <a:solidFill>
                  <a:srgbClr val="0070C0"/>
                </a:solidFill>
                <a:latin typeface="+mn-ea"/>
              </a:rPr>
              <a:t>都醋课</a:t>
            </a:r>
            <a:r>
              <a:rPr lang="en-US" altLang="zh-CN" sz="1800" dirty="0" smtClean="0">
                <a:solidFill>
                  <a:srgbClr val="0070C0"/>
                </a:solidFill>
                <a:latin typeface="+mn-ea"/>
              </a:rPr>
              <a:t>”</a:t>
            </a:r>
            <a:r>
              <a:rPr lang="zh-CN" altLang="en-US" sz="1800" dirty="0" smtClean="0">
                <a:solidFill>
                  <a:srgbClr val="0070C0"/>
                </a:solidFill>
                <a:latin typeface="+mn-ea"/>
              </a:rPr>
              <a:t>；</a:t>
            </a:r>
            <a:r>
              <a:rPr lang="en-US" altLang="zh-CN" sz="1800" dirty="0" smtClean="0">
                <a:solidFill>
                  <a:srgbClr val="0070C0"/>
                </a:solidFill>
                <a:latin typeface="+mn-ea"/>
              </a:rPr>
              <a:t>“</a:t>
            </a:r>
            <a:r>
              <a:rPr lang="zh-CN" altLang="zh-CN" sz="1800" dirty="0">
                <a:solidFill>
                  <a:srgbClr val="0070C0"/>
                </a:solidFill>
                <a:latin typeface="+mn-ea"/>
              </a:rPr>
              <a:t>江南田主收佃客租课减免一分</a:t>
            </a:r>
            <a:r>
              <a:rPr lang="en-US" altLang="zh-CN" sz="1800" dirty="0" smtClean="0">
                <a:solidFill>
                  <a:srgbClr val="0070C0"/>
                </a:solidFill>
                <a:latin typeface="+mn-ea"/>
              </a:rPr>
              <a:t>”</a:t>
            </a:r>
            <a:r>
              <a:rPr lang="zh-CN" altLang="en-US" sz="1800" dirty="0">
                <a:solidFill>
                  <a:srgbClr val="0070C0"/>
                </a:solidFill>
                <a:latin typeface="+mn-ea"/>
              </a:rPr>
              <a:t>；</a:t>
            </a:r>
            <a:r>
              <a:rPr lang="en-US" altLang="zh-CN" sz="1800" dirty="0" smtClean="0">
                <a:solidFill>
                  <a:srgbClr val="0070C0"/>
                </a:solidFill>
                <a:latin typeface="+mn-ea"/>
              </a:rPr>
              <a:t>“</a:t>
            </a:r>
            <a:r>
              <a:rPr lang="zh-CN" altLang="zh-CN" sz="1800" dirty="0">
                <a:solidFill>
                  <a:srgbClr val="0070C0"/>
                </a:solidFill>
                <a:latin typeface="+mn-ea"/>
              </a:rPr>
              <a:t>免大都地税</a:t>
            </a:r>
            <a:r>
              <a:rPr lang="en-US" altLang="zh-CN" sz="1800" dirty="0" smtClean="0">
                <a:solidFill>
                  <a:srgbClr val="0070C0"/>
                </a:solidFill>
                <a:latin typeface="+mn-ea"/>
              </a:rPr>
              <a:t>”</a:t>
            </a:r>
          </a:p>
          <a:p>
            <a:pPr lvl="1" algn="just">
              <a:buFont typeface="Arial" charset="0"/>
              <a:buChar char="•"/>
            </a:pPr>
            <a:r>
              <a:rPr lang="zh-CN" altLang="zh-CN" sz="1800" dirty="0">
                <a:latin typeface="+mn-ea"/>
              </a:rPr>
              <a:t>主张设立</a:t>
            </a:r>
            <a:r>
              <a:rPr lang="en-US" altLang="zh-CN" sz="1800" dirty="0">
                <a:latin typeface="+mn-ea"/>
              </a:rPr>
              <a:t>“</a:t>
            </a:r>
            <a:r>
              <a:rPr lang="zh-CN" altLang="zh-CN" sz="1800" dirty="0">
                <a:latin typeface="+mn-ea"/>
              </a:rPr>
              <a:t>市易司</a:t>
            </a:r>
            <a:r>
              <a:rPr lang="en-US" altLang="zh-CN" sz="1800" dirty="0">
                <a:latin typeface="+mn-ea"/>
              </a:rPr>
              <a:t>”</a:t>
            </a:r>
            <a:r>
              <a:rPr lang="zh-CN" altLang="zh-CN" sz="1800" dirty="0">
                <a:latin typeface="+mn-ea"/>
              </a:rPr>
              <a:t>，以领导</a:t>
            </a:r>
            <a:r>
              <a:rPr lang="en-US" altLang="zh-CN" sz="1800" dirty="0">
                <a:latin typeface="+mn-ea"/>
              </a:rPr>
              <a:t>“</a:t>
            </a:r>
            <a:r>
              <a:rPr lang="zh-CN" altLang="zh-CN" sz="1800" dirty="0">
                <a:latin typeface="+mn-ea"/>
              </a:rPr>
              <a:t>诸牙侩人</a:t>
            </a:r>
            <a:r>
              <a:rPr lang="en-US" altLang="zh-CN" sz="1800" dirty="0">
                <a:latin typeface="+mn-ea"/>
              </a:rPr>
              <a:t>”</a:t>
            </a:r>
            <a:r>
              <a:rPr lang="zh-CN" altLang="zh-CN" sz="1800" dirty="0">
                <a:latin typeface="+mn-ea"/>
              </a:rPr>
              <a:t>积极发展商业，并且建议大量起用商人作为管理钱粮机构的官吏</a:t>
            </a:r>
            <a:r>
              <a:rPr lang="zh-CN" altLang="zh-CN" sz="1800" dirty="0" smtClean="0">
                <a:latin typeface="+mn-ea"/>
              </a:rPr>
              <a:t>。</a:t>
            </a:r>
            <a:endParaRPr lang="en-US" altLang="zh-CN" sz="1800" dirty="0" smtClean="0">
              <a:latin typeface="+mn-ea"/>
            </a:endParaRPr>
          </a:p>
          <a:p>
            <a:pPr marL="457200" indent="-457200" algn="just">
              <a:spcBef>
                <a:spcPts val="1800"/>
              </a:spcBef>
              <a:spcAft>
                <a:spcPts val="0"/>
              </a:spcAft>
              <a:buFont typeface="+mj-ea"/>
              <a:buAutoNum type="circleNumDbPlain"/>
            </a:pPr>
            <a:r>
              <a:rPr lang="zh-CN" altLang="zh-CN" sz="2000" b="1" dirty="0">
                <a:latin typeface="+mn-ea"/>
              </a:rPr>
              <a:t>专卖</a:t>
            </a:r>
            <a:r>
              <a:rPr lang="zh-CN" altLang="zh-CN" sz="2000" b="1" dirty="0">
                <a:latin typeface="+mn-ea"/>
              </a:rPr>
              <a:t>与征税并行以流通商货的赋税思想 </a:t>
            </a:r>
            <a:endParaRPr lang="en-US" altLang="zh-CN" sz="2000" b="1" dirty="0">
              <a:latin typeface="+mn-ea"/>
            </a:endParaRPr>
          </a:p>
          <a:p>
            <a:pPr lvl="1" algn="just">
              <a:buFont typeface="Arial" charset="0"/>
              <a:buChar char="•"/>
            </a:pPr>
            <a:r>
              <a:rPr lang="zh-CN" altLang="zh-CN" sz="1800" dirty="0" smtClean="0">
                <a:latin typeface="+mn-ea"/>
              </a:rPr>
              <a:t>对</a:t>
            </a:r>
            <a:r>
              <a:rPr lang="zh-CN" altLang="zh-CN" sz="1800" dirty="0">
                <a:latin typeface="+mn-ea"/>
              </a:rPr>
              <a:t>小商品实行征税制，放手</a:t>
            </a:r>
            <a:r>
              <a:rPr lang="zh-CN" altLang="zh-CN" sz="1800" dirty="0">
                <a:latin typeface="+mn-ea"/>
              </a:rPr>
              <a:t>发展</a:t>
            </a:r>
            <a:r>
              <a:rPr lang="zh-CN" altLang="en-US" sz="1800" dirty="0" smtClean="0">
                <a:latin typeface="+mn-ea"/>
              </a:rPr>
              <a:t>；</a:t>
            </a:r>
            <a:endParaRPr lang="en-US" altLang="zh-CN" sz="1800" dirty="0" smtClean="0">
              <a:latin typeface="+mn-ea"/>
            </a:endParaRPr>
          </a:p>
          <a:p>
            <a:pPr lvl="1" algn="just">
              <a:buFont typeface="Arial" charset="0"/>
              <a:buChar char="•"/>
            </a:pPr>
            <a:r>
              <a:rPr lang="zh-CN" altLang="zh-CN" sz="1800" dirty="0" smtClean="0">
                <a:latin typeface="+mn-ea"/>
              </a:rPr>
              <a:t>对</a:t>
            </a:r>
            <a:r>
              <a:rPr lang="zh-CN" altLang="zh-CN" sz="1800" dirty="0">
                <a:latin typeface="+mn-ea"/>
              </a:rPr>
              <a:t>大宗商品实行国家垄断的专卖与征税并行的赋税制度，从而促进商品流通，平抑物价，增加岁课</a:t>
            </a:r>
            <a:r>
              <a:rPr lang="zh-CN" altLang="zh-CN" sz="1800" dirty="0">
                <a:latin typeface="+mn-ea"/>
              </a:rPr>
              <a:t>。</a:t>
            </a:r>
            <a:endParaRPr lang="en-US" altLang="zh-CN" sz="1800" dirty="0">
              <a:latin typeface="+mn-ea"/>
            </a:endParaRPr>
          </a:p>
          <a:p>
            <a:pPr marL="457200" indent="-457200" algn="just">
              <a:spcBef>
                <a:spcPts val="1800"/>
              </a:spcBef>
              <a:spcAft>
                <a:spcPts val="0"/>
              </a:spcAft>
              <a:buFont typeface="+mj-ea"/>
              <a:buAutoNum type="circleNumDbPlain"/>
            </a:pPr>
            <a:r>
              <a:rPr lang="zh-CN" altLang="zh-CN" sz="2000" b="1" dirty="0">
                <a:latin typeface="+mn-ea"/>
              </a:rPr>
              <a:t>垄断海外贸易方面</a:t>
            </a:r>
            <a:r>
              <a:rPr lang="zh-CN" altLang="zh-CN" sz="2000" b="1" dirty="0">
                <a:latin typeface="+mn-ea"/>
              </a:rPr>
              <a:t>的思想认识</a:t>
            </a:r>
            <a:endParaRPr lang="en-US" altLang="zh-CN" sz="2000" b="1" dirty="0">
              <a:latin typeface="+mn-ea"/>
            </a:endParaRPr>
          </a:p>
          <a:p>
            <a:pPr lvl="1" algn="just">
              <a:buFont typeface="Arial" charset="0"/>
              <a:buChar char="•"/>
            </a:pPr>
            <a:r>
              <a:rPr lang="en-US" altLang="zh-CN" sz="1800" dirty="0">
                <a:solidFill>
                  <a:srgbClr val="0070C0"/>
                </a:solidFill>
                <a:latin typeface="+mn-ea"/>
              </a:rPr>
              <a:t>“</a:t>
            </a:r>
            <a:r>
              <a:rPr lang="zh-CN" altLang="zh-CN" sz="1800" dirty="0">
                <a:solidFill>
                  <a:srgbClr val="0070C0"/>
                </a:solidFill>
                <a:latin typeface="+mn-ea"/>
              </a:rPr>
              <a:t>设市舶都转运司于杭、泉二州，官自具船、给本，选人入蕃，贸易诸货。其所获之息，以十分为率，官取其七，所易人得其三。凡权势之家，皆不得用己钱入蕃为贾，犯者罪之，仍籍其家产之半</a:t>
            </a:r>
            <a:r>
              <a:rPr lang="en-US" altLang="zh-CN" sz="1800" dirty="0">
                <a:solidFill>
                  <a:srgbClr val="0070C0"/>
                </a:solidFill>
                <a:latin typeface="+mn-ea"/>
              </a:rPr>
              <a:t>”</a:t>
            </a:r>
            <a:r>
              <a:rPr lang="zh-CN" altLang="zh-CN" sz="1800" dirty="0">
                <a:solidFill>
                  <a:srgbClr val="0070C0"/>
                </a:solidFill>
                <a:latin typeface="+mn-ea"/>
              </a:rPr>
              <a:t>（《元史</a:t>
            </a:r>
            <a:r>
              <a:rPr lang="en-US" altLang="zh-CN" sz="1800" dirty="0">
                <a:solidFill>
                  <a:srgbClr val="0070C0"/>
                </a:solidFill>
                <a:latin typeface="+mn-ea"/>
              </a:rPr>
              <a:t>·</a:t>
            </a:r>
            <a:r>
              <a:rPr lang="zh-CN" altLang="zh-CN" sz="1800" dirty="0">
                <a:solidFill>
                  <a:srgbClr val="0070C0"/>
                </a:solidFill>
                <a:latin typeface="+mn-ea"/>
              </a:rPr>
              <a:t>食货二》）</a:t>
            </a:r>
            <a:r>
              <a:rPr lang="zh-CN" altLang="zh-CN" sz="1800" dirty="0">
                <a:solidFill>
                  <a:srgbClr val="0070C0"/>
                </a:solidFill>
                <a:latin typeface="+mn-ea"/>
              </a:rPr>
              <a:t>。</a:t>
            </a:r>
            <a:endParaRPr lang="en-US" altLang="zh-CN" sz="1800" dirty="0">
              <a:solidFill>
                <a:srgbClr val="0070C0"/>
              </a:solidFill>
              <a:latin typeface="+mn-ea"/>
            </a:endParaRPr>
          </a:p>
        </p:txBody>
      </p:sp>
      <p:sp>
        <p:nvSpPr>
          <p:cNvPr id="4" name="标题 3"/>
          <p:cNvSpPr>
            <a:spLocks noGrp="1"/>
          </p:cNvSpPr>
          <p:nvPr>
            <p:ph type="title"/>
          </p:nvPr>
        </p:nvSpPr>
        <p:spPr>
          <a:xfrm>
            <a:off x="2744731" y="309275"/>
            <a:ext cx="4083169" cy="584775"/>
          </a:xfrm>
          <a:prstGeom prst="rect">
            <a:avLst/>
          </a:prstGeom>
        </p:spPr>
        <p:txBody>
          <a:bodyPr wrap="none">
            <a:spAutoFit/>
          </a:bodyPr>
          <a:lstStyle/>
          <a:p>
            <a:pPr algn="ctr"/>
            <a:r>
              <a:rPr lang="en-US" altLang="zh-CN" sz="3200" b="1" dirty="0" smtClean="0">
                <a:latin typeface="+mj-ea"/>
              </a:rPr>
              <a:t>2</a:t>
            </a:r>
            <a:r>
              <a:rPr lang="zh-CN" altLang="en-US" sz="3200" b="1" dirty="0" smtClean="0">
                <a:latin typeface="+mj-ea"/>
                <a:ea typeface="+mj-ea"/>
              </a:rPr>
              <a:t>、卢世荣的</a:t>
            </a:r>
            <a:r>
              <a:rPr lang="zh-CN" altLang="en-US" sz="3200" b="1" dirty="0">
                <a:latin typeface="+mj-ea"/>
                <a:ea typeface="+mj-ea"/>
              </a:rPr>
              <a:t>经济思想</a:t>
            </a:r>
            <a:endParaRPr lang="en-US" altLang="zh-CN" sz="3200" b="1" dirty="0">
              <a:latin typeface="+mj-ea"/>
              <a:ea typeface="+mj-ea"/>
            </a:endParaRPr>
          </a:p>
        </p:txBody>
      </p:sp>
    </p:spTree>
    <p:extLst>
      <p:ext uri="{BB962C8B-B14F-4D97-AF65-F5344CB8AC3E}">
        <p14:creationId xmlns:p14="http://schemas.microsoft.com/office/powerpoint/2010/main" val="2674012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671517" y="4149080"/>
            <a:ext cx="8229600" cy="1828799"/>
          </a:xfrm>
        </p:spPr>
        <p:txBody>
          <a:bodyPr/>
          <a:lstStyle/>
          <a:p>
            <a:pPr algn="just">
              <a:buFont typeface="Wingdings" charset="2"/>
              <a:buChar char="Ø"/>
            </a:pPr>
            <a:r>
              <a:rPr lang="zh-CN" altLang="zh-CN" sz="2000" dirty="0">
                <a:latin typeface="+mn-ea"/>
              </a:rPr>
              <a:t>马端临（</a:t>
            </a:r>
            <a:r>
              <a:rPr lang="en-US" altLang="zh-CN" sz="2000" dirty="0">
                <a:latin typeface="+mn-ea"/>
              </a:rPr>
              <a:t>1254</a:t>
            </a:r>
            <a:r>
              <a:rPr lang="zh-CN" altLang="zh-CN" sz="2000" dirty="0">
                <a:latin typeface="+mn-ea"/>
              </a:rPr>
              <a:t>年—</a:t>
            </a:r>
            <a:r>
              <a:rPr lang="en-US" altLang="zh-CN" sz="2000" dirty="0">
                <a:latin typeface="+mn-ea"/>
              </a:rPr>
              <a:t>1323</a:t>
            </a:r>
            <a:r>
              <a:rPr lang="zh-CN" altLang="zh-CN" sz="2000" dirty="0">
                <a:latin typeface="+mn-ea"/>
              </a:rPr>
              <a:t>年）</a:t>
            </a:r>
            <a:r>
              <a:rPr lang="zh-CN" altLang="zh-CN" sz="2000" dirty="0" smtClean="0">
                <a:latin typeface="+mn-ea"/>
              </a:rPr>
              <a:t>，</a:t>
            </a:r>
            <a:r>
              <a:rPr lang="zh-CN" altLang="zh-CN" sz="2000" dirty="0">
                <a:latin typeface="+mn-ea"/>
              </a:rPr>
              <a:t>宋元之际著名的</a:t>
            </a:r>
            <a:r>
              <a:rPr lang="zh-CN" altLang="zh-CN" sz="2000" dirty="0" smtClean="0">
                <a:latin typeface="+mn-ea"/>
              </a:rPr>
              <a:t>历史学家</a:t>
            </a:r>
            <a:r>
              <a:rPr lang="zh-CN" altLang="en-US" sz="2000" dirty="0" smtClean="0">
                <a:latin typeface="+mn-ea"/>
              </a:rPr>
              <a:t>。</a:t>
            </a:r>
            <a:r>
              <a:rPr lang="zh-CN" altLang="zh-CN" sz="2000" dirty="0" smtClean="0">
                <a:latin typeface="+mn-ea"/>
              </a:rPr>
              <a:t>字贵舆</a:t>
            </a:r>
            <a:r>
              <a:rPr lang="zh-CN" altLang="zh-CN" sz="2000" dirty="0">
                <a:latin typeface="+mn-ea"/>
              </a:rPr>
              <a:t>，号</a:t>
            </a:r>
            <a:r>
              <a:rPr lang="zh-CN" altLang="zh-CN" sz="2000" dirty="0" smtClean="0">
                <a:latin typeface="+mn-ea"/>
              </a:rPr>
              <a:t>竹洲</a:t>
            </a:r>
            <a:r>
              <a:rPr lang="zh-CN" altLang="en-US" sz="2000" dirty="0" smtClean="0">
                <a:latin typeface="+mn-ea"/>
              </a:rPr>
              <a:t>，</a:t>
            </a:r>
            <a:r>
              <a:rPr lang="zh-CN" altLang="zh-CN" sz="2000" dirty="0" smtClean="0">
                <a:latin typeface="+mn-ea"/>
              </a:rPr>
              <a:t>饶州</a:t>
            </a:r>
            <a:r>
              <a:rPr lang="zh-CN" altLang="zh-CN" sz="2000" dirty="0">
                <a:latin typeface="+mn-ea"/>
              </a:rPr>
              <a:t>乐平（今江西乐平）人</a:t>
            </a:r>
            <a:r>
              <a:rPr lang="zh-CN" altLang="zh-CN" sz="2000" dirty="0" smtClean="0">
                <a:latin typeface="+mn-ea"/>
              </a:rPr>
              <a:t>。著有</a:t>
            </a:r>
            <a:r>
              <a:rPr lang="zh-CN" altLang="zh-CN" sz="2000" dirty="0">
                <a:latin typeface="+mn-ea"/>
              </a:rPr>
              <a:t>《文献通考》、《大学集注》、《多识录》。</a:t>
            </a:r>
          </a:p>
          <a:p>
            <a:pPr algn="just">
              <a:buFont typeface="Wingdings" charset="2"/>
              <a:buChar char="Ø"/>
            </a:pPr>
            <a:r>
              <a:rPr lang="zh-CN" altLang="en-US" sz="2000" dirty="0" smtClean="0">
                <a:latin typeface="+mn-ea"/>
              </a:rPr>
              <a:t>代表作</a:t>
            </a:r>
            <a:r>
              <a:rPr lang="zh-CN" altLang="zh-CN" sz="2000" dirty="0">
                <a:latin typeface="+mn-ea"/>
              </a:rPr>
              <a:t>《文献通考》</a:t>
            </a:r>
            <a:r>
              <a:rPr lang="zh-CN" altLang="zh-CN" sz="2000" dirty="0" smtClean="0">
                <a:latin typeface="+mn-ea"/>
              </a:rPr>
              <a:t>以杜佑</a:t>
            </a:r>
            <a:r>
              <a:rPr lang="zh-CN" altLang="en-US" sz="2000" dirty="0" smtClean="0">
                <a:latin typeface="+mn-ea"/>
              </a:rPr>
              <a:t>的</a:t>
            </a:r>
            <a:r>
              <a:rPr lang="zh-CN" altLang="zh-CN" sz="2000" dirty="0" smtClean="0">
                <a:latin typeface="+mn-ea"/>
              </a:rPr>
              <a:t>《</a:t>
            </a:r>
            <a:r>
              <a:rPr lang="zh-CN" altLang="zh-CN" sz="2000" dirty="0">
                <a:latin typeface="+mn-ea"/>
              </a:rPr>
              <a:t>通典》为蓝本</a:t>
            </a:r>
            <a:r>
              <a:rPr lang="zh-CN" altLang="zh-CN" sz="2000" dirty="0" smtClean="0">
                <a:latin typeface="+mn-ea"/>
              </a:rPr>
              <a:t>，是</a:t>
            </a:r>
            <a:r>
              <a:rPr lang="zh-CN" altLang="zh-CN" sz="2000" dirty="0">
                <a:latin typeface="+mn-ea"/>
              </a:rPr>
              <a:t>中国古代典章制度方面的集大成之作</a:t>
            </a:r>
            <a:r>
              <a:rPr lang="zh-CN" altLang="zh-CN" sz="2000" dirty="0" smtClean="0">
                <a:latin typeface="+mn-ea"/>
              </a:rPr>
              <a:t>，史料</a:t>
            </a:r>
            <a:r>
              <a:rPr lang="zh-CN" altLang="zh-CN" sz="2000" dirty="0">
                <a:latin typeface="+mn-ea"/>
              </a:rPr>
              <a:t>丰富，内容充实，评论精辟。</a:t>
            </a:r>
          </a:p>
        </p:txBody>
      </p:sp>
      <p:sp>
        <p:nvSpPr>
          <p:cNvPr id="4" name="标题 3"/>
          <p:cNvSpPr>
            <a:spLocks noGrp="1"/>
          </p:cNvSpPr>
          <p:nvPr>
            <p:ph type="title"/>
          </p:nvPr>
        </p:nvSpPr>
        <p:spPr>
          <a:xfrm>
            <a:off x="2744733" y="309275"/>
            <a:ext cx="4083169" cy="584775"/>
          </a:xfrm>
          <a:prstGeom prst="rect">
            <a:avLst/>
          </a:prstGeom>
        </p:spPr>
        <p:txBody>
          <a:bodyPr wrap="none">
            <a:spAutoFit/>
          </a:bodyPr>
          <a:lstStyle/>
          <a:p>
            <a:pPr algn="ctr"/>
            <a:r>
              <a:rPr lang="en-US" altLang="zh-CN" sz="3200" b="1" dirty="0">
                <a:latin typeface="+mj-ea"/>
              </a:rPr>
              <a:t>3</a:t>
            </a:r>
            <a:r>
              <a:rPr lang="zh-CN" altLang="en-US" sz="3200" b="1" dirty="0" smtClean="0">
                <a:latin typeface="+mj-ea"/>
                <a:ea typeface="+mj-ea"/>
              </a:rPr>
              <a:t>、马端临的</a:t>
            </a:r>
            <a:r>
              <a:rPr lang="zh-CN" altLang="en-US" sz="3200" b="1" dirty="0">
                <a:latin typeface="+mj-ea"/>
                <a:ea typeface="+mj-ea"/>
              </a:rPr>
              <a:t>经济思想</a:t>
            </a:r>
            <a:endParaRPr lang="en-US" altLang="zh-CN" sz="3200" b="1" dirty="0">
              <a:latin typeface="+mj-ea"/>
              <a:ea typeface="+mj-ea"/>
            </a:endParaRPr>
          </a:p>
        </p:txBody>
      </p:sp>
      <p:pic>
        <p:nvPicPr>
          <p:cNvPr id="2" name="图片 1"/>
          <p:cNvPicPr>
            <a:picLocks noChangeAspect="1"/>
          </p:cNvPicPr>
          <p:nvPr/>
        </p:nvPicPr>
        <p:blipFill>
          <a:blip r:embed="rId2"/>
          <a:stretch>
            <a:fillRect/>
          </a:stretch>
        </p:blipFill>
        <p:spPr>
          <a:xfrm>
            <a:off x="1259632" y="1272765"/>
            <a:ext cx="1966466" cy="2740719"/>
          </a:xfrm>
          <a:prstGeom prst="rect">
            <a:avLst/>
          </a:prstGeom>
        </p:spPr>
      </p:pic>
      <p:pic>
        <p:nvPicPr>
          <p:cNvPr id="5" name="图片 4"/>
          <p:cNvPicPr>
            <a:picLocks noChangeAspect="1"/>
          </p:cNvPicPr>
          <p:nvPr/>
        </p:nvPicPr>
        <p:blipFill>
          <a:blip r:embed="rId3"/>
          <a:stretch>
            <a:fillRect/>
          </a:stretch>
        </p:blipFill>
        <p:spPr>
          <a:xfrm>
            <a:off x="4103979" y="1268759"/>
            <a:ext cx="3924406" cy="2744725"/>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869444" y="1340768"/>
            <a:ext cx="7644904" cy="4752528"/>
          </a:xfrm>
        </p:spPr>
        <p:txBody>
          <a:bodyPr/>
          <a:lstStyle/>
          <a:p>
            <a:pPr algn="just">
              <a:spcBef>
                <a:spcPts val="1800"/>
              </a:spcBef>
              <a:buFont typeface="Wingdings" charset="2"/>
              <a:buChar char="Ø"/>
            </a:pPr>
            <a:r>
              <a:rPr lang="zh-CN" altLang="zh-CN" b="1" dirty="0">
                <a:latin typeface="+mn-ea"/>
              </a:rPr>
              <a:t>国家垄断货币发行权的</a:t>
            </a:r>
            <a:r>
              <a:rPr lang="zh-CN" altLang="zh-CN" b="1" dirty="0" smtClean="0">
                <a:latin typeface="+mn-ea"/>
              </a:rPr>
              <a:t>思想</a:t>
            </a:r>
            <a:endParaRPr lang="en-US" altLang="zh-CN" b="1" dirty="0" smtClean="0">
              <a:latin typeface="+mn-ea"/>
            </a:endParaRPr>
          </a:p>
          <a:p>
            <a:pPr lvl="1" algn="just">
              <a:buFont typeface="Arial" charset="0"/>
              <a:buChar char="•"/>
            </a:pPr>
            <a:r>
              <a:rPr lang="zh-CN" altLang="zh-CN" sz="1800" dirty="0">
                <a:latin typeface="+mn-ea"/>
              </a:rPr>
              <a:t>坚持货币发行权的集中与</a:t>
            </a:r>
            <a:r>
              <a:rPr lang="zh-CN" altLang="zh-CN" sz="1800" dirty="0" smtClean="0">
                <a:latin typeface="+mn-ea"/>
              </a:rPr>
              <a:t>统一</a:t>
            </a:r>
            <a:r>
              <a:rPr lang="zh-CN" altLang="en-US" sz="1800" dirty="0" smtClean="0">
                <a:latin typeface="+mn-ea"/>
              </a:rPr>
              <a:t>；</a:t>
            </a:r>
            <a:endParaRPr lang="en-US" altLang="zh-CN" sz="1800" dirty="0" smtClean="0">
              <a:latin typeface="+mn-ea"/>
            </a:endParaRPr>
          </a:p>
          <a:p>
            <a:pPr lvl="1" algn="just">
              <a:buFont typeface="Arial" charset="0"/>
              <a:buChar char="•"/>
            </a:pPr>
            <a:r>
              <a:rPr lang="zh-CN" altLang="zh-CN" sz="1800" dirty="0">
                <a:latin typeface="+mn-ea"/>
              </a:rPr>
              <a:t>在纸币发行上要求更严格的统一与</a:t>
            </a:r>
            <a:r>
              <a:rPr lang="zh-CN" altLang="zh-CN" sz="1800" dirty="0" smtClean="0">
                <a:latin typeface="+mn-ea"/>
              </a:rPr>
              <a:t>集中</a:t>
            </a:r>
            <a:r>
              <a:rPr lang="zh-CN" altLang="en-US" sz="1800" dirty="0" smtClean="0">
                <a:latin typeface="+mn-ea"/>
              </a:rPr>
              <a:t>。</a:t>
            </a:r>
            <a:r>
              <a:rPr lang="en-US" altLang="zh-CN" sz="1800" dirty="0">
                <a:latin typeface="+mn-ea"/>
              </a:rPr>
              <a:t> </a:t>
            </a:r>
            <a:r>
              <a:rPr lang="en-US" altLang="zh-CN" sz="1800" dirty="0">
                <a:solidFill>
                  <a:srgbClr val="0070C0"/>
                </a:solidFill>
                <a:latin typeface="+mn-ea"/>
              </a:rPr>
              <a:t>“</a:t>
            </a:r>
            <a:r>
              <a:rPr lang="zh-CN" altLang="zh-CN" sz="1800" dirty="0">
                <a:solidFill>
                  <a:srgbClr val="0070C0"/>
                </a:solidFill>
                <a:latin typeface="+mn-ea"/>
              </a:rPr>
              <a:t>钱币之权当出于上</a:t>
            </a:r>
            <a:r>
              <a:rPr lang="en-US" altLang="zh-CN" sz="1800" dirty="0">
                <a:solidFill>
                  <a:srgbClr val="0070C0"/>
                </a:solidFill>
                <a:latin typeface="+mn-ea"/>
              </a:rPr>
              <a:t>”</a:t>
            </a:r>
            <a:r>
              <a:rPr lang="zh-CN" altLang="zh-CN" sz="1800" dirty="0" smtClean="0">
                <a:solidFill>
                  <a:srgbClr val="0070C0"/>
                </a:solidFill>
                <a:latin typeface="+mn-ea"/>
              </a:rPr>
              <a:t>，</a:t>
            </a:r>
            <a:r>
              <a:rPr lang="en-US" altLang="zh-CN" sz="1800" dirty="0" smtClean="0">
                <a:solidFill>
                  <a:srgbClr val="0070C0"/>
                </a:solidFill>
                <a:latin typeface="+mn-ea"/>
              </a:rPr>
              <a:t>“</a:t>
            </a:r>
            <a:r>
              <a:rPr lang="zh-CN" altLang="zh-CN" sz="1800" dirty="0">
                <a:solidFill>
                  <a:srgbClr val="0070C0"/>
                </a:solidFill>
                <a:latin typeface="+mn-ea"/>
              </a:rPr>
              <a:t>造钱币之</a:t>
            </a:r>
            <a:r>
              <a:rPr lang="zh-CN" altLang="zh-CN" sz="1800" dirty="0" smtClean="0">
                <a:solidFill>
                  <a:srgbClr val="0070C0"/>
                </a:solidFill>
                <a:latin typeface="+mn-ea"/>
              </a:rPr>
              <a:t>司当</a:t>
            </a:r>
            <a:r>
              <a:rPr lang="zh-CN" altLang="zh-CN" sz="1800" dirty="0">
                <a:solidFill>
                  <a:srgbClr val="0070C0"/>
                </a:solidFill>
                <a:latin typeface="+mn-ea"/>
              </a:rPr>
              <a:t>归于一</a:t>
            </a:r>
            <a:r>
              <a:rPr lang="en-US" altLang="zh-CN" sz="1800" dirty="0">
                <a:solidFill>
                  <a:srgbClr val="0070C0"/>
                </a:solidFill>
                <a:latin typeface="+mn-ea"/>
              </a:rPr>
              <a:t>”</a:t>
            </a:r>
            <a:r>
              <a:rPr lang="zh-CN" altLang="zh-CN" sz="1800" dirty="0">
                <a:solidFill>
                  <a:srgbClr val="0070C0"/>
                </a:solidFill>
                <a:latin typeface="+mn-ea"/>
              </a:rPr>
              <a:t>。（《文献通考</a:t>
            </a:r>
            <a:r>
              <a:rPr lang="en-US" altLang="zh-CN" sz="1800" dirty="0">
                <a:solidFill>
                  <a:srgbClr val="0070C0"/>
                </a:solidFill>
                <a:latin typeface="+mn-ea"/>
              </a:rPr>
              <a:t>·</a:t>
            </a:r>
            <a:r>
              <a:rPr lang="zh-CN" altLang="zh-CN" sz="1800" dirty="0">
                <a:solidFill>
                  <a:srgbClr val="0070C0"/>
                </a:solidFill>
                <a:latin typeface="+mn-ea"/>
              </a:rPr>
              <a:t>钱币二》）</a:t>
            </a:r>
            <a:r>
              <a:rPr lang="zh-CN" altLang="zh-CN" sz="1800" dirty="0">
                <a:solidFill>
                  <a:srgbClr val="0070C0"/>
                </a:solidFill>
                <a:latin typeface="+mn-ea"/>
              </a:rPr>
              <a:t> </a:t>
            </a:r>
            <a:endParaRPr lang="en-US" altLang="zh-CN" sz="1800" dirty="0" smtClean="0">
              <a:solidFill>
                <a:srgbClr val="0070C0"/>
              </a:solidFill>
              <a:latin typeface="+mn-ea"/>
            </a:endParaRPr>
          </a:p>
          <a:p>
            <a:pPr algn="just">
              <a:spcBef>
                <a:spcPts val="1800"/>
              </a:spcBef>
              <a:buFont typeface="Wingdings" charset="2"/>
              <a:buChar char="Ø"/>
            </a:pPr>
            <a:r>
              <a:rPr lang="zh-CN" altLang="zh-CN" b="1" dirty="0">
                <a:latin typeface="+mn-ea"/>
              </a:rPr>
              <a:t>按</a:t>
            </a:r>
            <a:r>
              <a:rPr lang="zh-CN" altLang="zh-CN" b="1" dirty="0">
                <a:latin typeface="+mn-ea"/>
              </a:rPr>
              <a:t>财富多</a:t>
            </a:r>
            <a:r>
              <a:rPr lang="zh-CN" altLang="zh-CN" b="1" dirty="0">
                <a:latin typeface="+mn-ea"/>
              </a:rPr>
              <a:t>寡</a:t>
            </a:r>
            <a:r>
              <a:rPr lang="zh-CN" altLang="zh-CN" b="1" dirty="0">
                <a:latin typeface="+mn-ea"/>
              </a:rPr>
              <a:t>征税</a:t>
            </a:r>
            <a:r>
              <a:rPr lang="zh-CN" altLang="en-US" b="1" dirty="0">
                <a:latin typeface="+mn-ea"/>
              </a:rPr>
              <a:t>的赋税思想</a:t>
            </a:r>
            <a:endParaRPr lang="en-US" altLang="zh-CN" b="1" dirty="0">
              <a:latin typeface="+mn-ea"/>
            </a:endParaRPr>
          </a:p>
          <a:p>
            <a:pPr lvl="1" algn="just">
              <a:buFont typeface="Arial" charset="0"/>
              <a:buChar char="•"/>
            </a:pPr>
            <a:r>
              <a:rPr lang="en-US" altLang="zh-CN" sz="1800" dirty="0">
                <a:solidFill>
                  <a:srgbClr val="0070C0"/>
                </a:solidFill>
                <a:latin typeface="+mn-ea"/>
              </a:rPr>
              <a:t>“</a:t>
            </a:r>
            <a:r>
              <a:rPr lang="zh-CN" altLang="zh-CN" sz="1800" dirty="0">
                <a:solidFill>
                  <a:srgbClr val="0070C0"/>
                </a:solidFill>
                <a:latin typeface="+mn-ea"/>
              </a:rPr>
              <a:t>人之贫富不齐，由来久矣。</a:t>
            </a:r>
            <a:r>
              <a:rPr lang="en-US" altLang="zh-CN" sz="1800" dirty="0">
                <a:solidFill>
                  <a:srgbClr val="0070C0"/>
                </a:solidFill>
                <a:latin typeface="+mn-ea"/>
              </a:rPr>
              <a:t>”</a:t>
            </a:r>
            <a:r>
              <a:rPr lang="zh-CN" altLang="zh-CN" sz="1800" dirty="0">
                <a:solidFill>
                  <a:srgbClr val="0070C0"/>
                </a:solidFill>
                <a:latin typeface="+mn-ea"/>
              </a:rPr>
              <a:t>（《通考</a:t>
            </a:r>
            <a:r>
              <a:rPr lang="en-US" altLang="zh-CN" sz="1800" dirty="0">
                <a:solidFill>
                  <a:srgbClr val="0070C0"/>
                </a:solidFill>
                <a:latin typeface="+mn-ea"/>
              </a:rPr>
              <a:t>·</a:t>
            </a:r>
            <a:r>
              <a:rPr lang="zh-CN" altLang="zh-CN" sz="1800" dirty="0">
                <a:solidFill>
                  <a:srgbClr val="0070C0"/>
                </a:solidFill>
                <a:latin typeface="+mn-ea"/>
              </a:rPr>
              <a:t>田赋三》）</a:t>
            </a:r>
            <a:endParaRPr lang="en-US" altLang="zh-CN" sz="1800" dirty="0">
              <a:solidFill>
                <a:srgbClr val="0070C0"/>
              </a:solidFill>
              <a:latin typeface="+mn-ea"/>
            </a:endParaRPr>
          </a:p>
          <a:p>
            <a:pPr lvl="1" algn="just">
              <a:buFont typeface="Arial" charset="0"/>
              <a:buChar char="•"/>
            </a:pPr>
            <a:r>
              <a:rPr lang="en-US" altLang="zh-CN" sz="1800" dirty="0">
                <a:solidFill>
                  <a:srgbClr val="0070C0"/>
                </a:solidFill>
                <a:latin typeface="+mn-ea"/>
              </a:rPr>
              <a:t>“</a:t>
            </a:r>
            <a:r>
              <a:rPr lang="zh-CN" altLang="zh-CN" sz="1800" dirty="0">
                <a:solidFill>
                  <a:srgbClr val="0070C0"/>
                </a:solidFill>
                <a:latin typeface="+mn-ea"/>
              </a:rPr>
              <a:t>炎变法而人安之，则以其随顺人情，姑视贫富以制赋也</a:t>
            </a:r>
            <a:r>
              <a:rPr lang="en-US" altLang="zh-CN" sz="1800" dirty="0">
                <a:solidFill>
                  <a:srgbClr val="0070C0"/>
                </a:solidFill>
                <a:latin typeface="+mn-ea"/>
              </a:rPr>
              <a:t>”</a:t>
            </a:r>
            <a:r>
              <a:rPr lang="zh-CN" altLang="zh-CN" sz="1800" dirty="0">
                <a:solidFill>
                  <a:srgbClr val="0070C0"/>
                </a:solidFill>
                <a:latin typeface="+mn-ea"/>
              </a:rPr>
              <a:t>（《通考</a:t>
            </a:r>
            <a:r>
              <a:rPr lang="en-US" altLang="zh-CN" sz="1800" dirty="0">
                <a:solidFill>
                  <a:srgbClr val="0070C0"/>
                </a:solidFill>
                <a:latin typeface="+mn-ea"/>
              </a:rPr>
              <a:t>·</a:t>
            </a:r>
            <a:r>
              <a:rPr lang="zh-CN" altLang="zh-CN" sz="1800" dirty="0">
                <a:solidFill>
                  <a:srgbClr val="0070C0"/>
                </a:solidFill>
                <a:latin typeface="+mn-ea"/>
              </a:rPr>
              <a:t>田赋三》）</a:t>
            </a:r>
            <a:endParaRPr lang="en-US" altLang="zh-CN" sz="1800" dirty="0">
              <a:solidFill>
                <a:srgbClr val="0070C0"/>
              </a:solidFill>
              <a:latin typeface="+mn-ea"/>
            </a:endParaRPr>
          </a:p>
          <a:p>
            <a:pPr algn="just">
              <a:spcBef>
                <a:spcPts val="1800"/>
              </a:spcBef>
              <a:buFont typeface="Wingdings" charset="2"/>
              <a:buChar char="Ø"/>
            </a:pPr>
            <a:r>
              <a:rPr lang="zh-CN" altLang="en-US" b="1" dirty="0">
                <a:latin typeface="+mn-ea"/>
              </a:rPr>
              <a:t>为富人辩护思想</a:t>
            </a:r>
            <a:endParaRPr lang="en-US" altLang="zh-CN" b="1" dirty="0">
              <a:latin typeface="+mn-ea"/>
            </a:endParaRPr>
          </a:p>
          <a:p>
            <a:pPr lvl="1" algn="just">
              <a:buFont typeface="Arial" charset="0"/>
              <a:buChar char="•"/>
            </a:pPr>
            <a:r>
              <a:rPr lang="en-US" altLang="zh-CN" sz="1800" dirty="0">
                <a:solidFill>
                  <a:srgbClr val="0070C0"/>
                </a:solidFill>
                <a:latin typeface="+mn-ea"/>
              </a:rPr>
              <a:t>“</a:t>
            </a:r>
            <a:r>
              <a:rPr lang="zh-CN" altLang="zh-CN" sz="1800" dirty="0">
                <a:solidFill>
                  <a:srgbClr val="0070C0"/>
                </a:solidFill>
                <a:latin typeface="+mn-ea"/>
              </a:rPr>
              <a:t>后之为国者，不能制民之产，以均贫富，而徒欲设法，以限豪强兼并之徒。</a:t>
            </a:r>
            <a:r>
              <a:rPr lang="en-US" altLang="zh-CN" sz="1800" dirty="0">
                <a:solidFill>
                  <a:srgbClr val="0070C0"/>
                </a:solidFill>
                <a:latin typeface="+mn-ea"/>
              </a:rPr>
              <a:t>”</a:t>
            </a:r>
            <a:r>
              <a:rPr lang="zh-CN" altLang="zh-CN" sz="1800" dirty="0">
                <a:solidFill>
                  <a:srgbClr val="0070C0"/>
                </a:solidFill>
                <a:latin typeface="+mn-ea"/>
              </a:rPr>
              <a:t>（《通考</a:t>
            </a:r>
            <a:r>
              <a:rPr lang="en-US" altLang="zh-CN" sz="1800" dirty="0">
                <a:solidFill>
                  <a:srgbClr val="0070C0"/>
                </a:solidFill>
                <a:latin typeface="+mn-ea"/>
              </a:rPr>
              <a:t>·</a:t>
            </a:r>
            <a:r>
              <a:rPr lang="zh-CN" altLang="zh-CN" sz="1800" dirty="0">
                <a:solidFill>
                  <a:srgbClr val="0070C0"/>
                </a:solidFill>
                <a:latin typeface="+mn-ea"/>
              </a:rPr>
              <a:t>钱币一》）</a:t>
            </a:r>
            <a:endParaRPr lang="en-US" altLang="zh-CN" sz="1800" dirty="0">
              <a:solidFill>
                <a:srgbClr val="0070C0"/>
              </a:solidFill>
              <a:latin typeface="+mn-ea"/>
            </a:endParaRPr>
          </a:p>
          <a:p>
            <a:pPr lvl="1" algn="just">
              <a:buFont typeface="Arial" charset="0"/>
              <a:buChar char="•"/>
            </a:pPr>
            <a:r>
              <a:rPr lang="zh-CN" altLang="en-US" sz="1800" dirty="0">
                <a:latin typeface="+mn-ea"/>
              </a:rPr>
              <a:t>“</a:t>
            </a:r>
            <a:r>
              <a:rPr lang="zh-CN" altLang="zh-CN" sz="1800" dirty="0" smtClean="0">
                <a:latin typeface="+mn-ea"/>
              </a:rPr>
              <a:t>制民</a:t>
            </a:r>
            <a:r>
              <a:rPr lang="zh-CN" altLang="zh-CN" sz="1800" dirty="0">
                <a:latin typeface="+mn-ea"/>
              </a:rPr>
              <a:t>之</a:t>
            </a:r>
            <a:r>
              <a:rPr lang="zh-CN" altLang="zh-CN" sz="1800" dirty="0" smtClean="0">
                <a:latin typeface="+mn-ea"/>
              </a:rPr>
              <a:t>产</a:t>
            </a:r>
            <a:r>
              <a:rPr lang="zh-CN" altLang="en-US" sz="1800" dirty="0" smtClean="0">
                <a:latin typeface="+mn-ea"/>
              </a:rPr>
              <a:t>”</a:t>
            </a:r>
            <a:r>
              <a:rPr lang="zh-CN" altLang="zh-CN" sz="1800" dirty="0" smtClean="0">
                <a:latin typeface="+mn-ea"/>
              </a:rPr>
              <a:t>是</a:t>
            </a:r>
            <a:r>
              <a:rPr lang="zh-CN" altLang="zh-CN" sz="1800" dirty="0">
                <a:latin typeface="+mn-ea"/>
              </a:rPr>
              <a:t>指实行井田，统治者既然不能实行井田制以根本消除贫富不均现象产生的根源，则一味要设法抑制豪强也非正当办法。</a:t>
            </a:r>
            <a:endParaRPr lang="en-US" altLang="zh-CN" sz="1800" dirty="0">
              <a:latin typeface="+mn-ea"/>
            </a:endParaRPr>
          </a:p>
          <a:p>
            <a:pPr algn="just">
              <a:buFont typeface="Wingdings" charset="2"/>
              <a:buChar char="Ø"/>
            </a:pPr>
            <a:endParaRPr lang="zh-CN" altLang="en-US" dirty="0">
              <a:latin typeface="+mn-ea"/>
            </a:endParaRPr>
          </a:p>
        </p:txBody>
      </p:sp>
      <p:sp>
        <p:nvSpPr>
          <p:cNvPr id="4" name="标题 3"/>
          <p:cNvSpPr>
            <a:spLocks noGrp="1"/>
          </p:cNvSpPr>
          <p:nvPr>
            <p:ph type="title"/>
          </p:nvPr>
        </p:nvSpPr>
        <p:spPr>
          <a:prstGeom prst="rect">
            <a:avLst/>
          </a:prstGeom>
        </p:spPr>
        <p:txBody>
          <a:bodyPr wrap="none">
            <a:spAutoFit/>
          </a:bodyPr>
          <a:lstStyle/>
          <a:p>
            <a:pPr algn="ctr"/>
            <a:r>
              <a:rPr lang="en-US" altLang="zh-CN" sz="3200" b="1" dirty="0">
                <a:latin typeface="+mj-ea"/>
              </a:rPr>
              <a:t>3</a:t>
            </a:r>
            <a:r>
              <a:rPr lang="zh-CN" altLang="en-US" sz="3200" b="1" dirty="0" smtClean="0">
                <a:latin typeface="+mj-ea"/>
                <a:ea typeface="+mj-ea"/>
              </a:rPr>
              <a:t>、马端临的</a:t>
            </a:r>
            <a:r>
              <a:rPr lang="zh-CN" altLang="en-US" sz="3200" b="1" dirty="0">
                <a:latin typeface="+mj-ea"/>
                <a:ea typeface="+mj-ea"/>
              </a:rPr>
              <a:t>经济思想</a:t>
            </a:r>
            <a:endParaRPr lang="en-US" altLang="zh-CN" sz="3200" b="1" dirty="0">
              <a:latin typeface="+mj-ea"/>
              <a:ea typeface="+mj-ea"/>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112365" y="1844824"/>
            <a:ext cx="7344816" cy="3139321"/>
          </a:xfrm>
          <a:prstGeom prst="rect">
            <a:avLst/>
          </a:prstGeom>
        </p:spPr>
        <p:txBody>
          <a:bodyPr wrap="square">
            <a:spAutoFit/>
          </a:bodyPr>
          <a:lstStyle/>
          <a:p>
            <a:pPr marL="342900" indent="-342900" algn="just">
              <a:spcBef>
                <a:spcPts val="1200"/>
              </a:spcBef>
              <a:buFont typeface="Arial" charset="0"/>
              <a:buChar char="•"/>
            </a:pPr>
            <a:r>
              <a:rPr lang="zh-CN" altLang="en-US" sz="2400" smtClean="0">
                <a:latin typeface="+mn-ea"/>
              </a:rPr>
              <a:t>何以</a:t>
            </a:r>
            <a:r>
              <a:rPr lang="zh-CN" altLang="en-US" sz="2400" dirty="0">
                <a:latin typeface="+mn-ea"/>
              </a:rPr>
              <a:t>万历的立储问题业以解决而争执却绵延不断</a:t>
            </a:r>
            <a:r>
              <a:rPr lang="zh-CN" altLang="en-US" sz="2400" dirty="0" smtClean="0">
                <a:latin typeface="+mn-ea"/>
              </a:rPr>
              <a:t>？</a:t>
            </a:r>
            <a:endParaRPr lang="en-US" altLang="zh-CN" sz="2400" dirty="0" smtClean="0">
              <a:latin typeface="+mn-ea"/>
            </a:endParaRPr>
          </a:p>
          <a:p>
            <a:pPr marL="342900" indent="-342900" algn="just">
              <a:spcBef>
                <a:spcPts val="1200"/>
              </a:spcBef>
              <a:buFont typeface="Arial" charset="0"/>
              <a:buChar char="•"/>
            </a:pPr>
            <a:r>
              <a:rPr lang="zh-CN" altLang="en-US" sz="2400" dirty="0" smtClean="0">
                <a:latin typeface="+mn-ea"/>
              </a:rPr>
              <a:t>何以</a:t>
            </a:r>
            <a:r>
              <a:rPr lang="zh-CN" altLang="en-US" sz="2400" dirty="0">
                <a:latin typeface="+mn-ea"/>
              </a:rPr>
              <a:t>岛国日本可以侵犯中国而中国却不能远征日本</a:t>
            </a:r>
            <a:r>
              <a:rPr lang="zh-CN" altLang="en-US" sz="2400" dirty="0" smtClean="0">
                <a:latin typeface="+mn-ea"/>
              </a:rPr>
              <a:t>？</a:t>
            </a:r>
            <a:endParaRPr lang="en-US" altLang="zh-CN" sz="2400" dirty="0" smtClean="0">
              <a:latin typeface="+mn-ea"/>
            </a:endParaRPr>
          </a:p>
          <a:p>
            <a:pPr marL="342900" indent="-342900" algn="just">
              <a:spcBef>
                <a:spcPts val="1200"/>
              </a:spcBef>
              <a:buFont typeface="Arial" charset="0"/>
              <a:buChar char="•"/>
            </a:pPr>
            <a:r>
              <a:rPr lang="zh-CN" altLang="en-US" sz="2400" dirty="0" smtClean="0">
                <a:latin typeface="+mn-ea"/>
              </a:rPr>
              <a:t>何以</a:t>
            </a:r>
            <a:r>
              <a:rPr lang="zh-CN" altLang="en-US" sz="2400" dirty="0">
                <a:latin typeface="+mn-ea"/>
              </a:rPr>
              <a:t>当日的西欧已经用火器改进战术而中国还在修筑万历长城</a:t>
            </a:r>
            <a:r>
              <a:rPr lang="zh-CN" altLang="en-US" sz="2400" dirty="0" smtClean="0">
                <a:latin typeface="+mn-ea"/>
              </a:rPr>
              <a:t>？</a:t>
            </a:r>
            <a:endParaRPr lang="en-US" altLang="zh-CN" sz="2400" dirty="0" smtClean="0">
              <a:latin typeface="+mn-ea"/>
            </a:endParaRPr>
          </a:p>
          <a:p>
            <a:pPr marL="342900" indent="-342900" algn="just">
              <a:spcBef>
                <a:spcPts val="1200"/>
              </a:spcBef>
              <a:buFont typeface="Arial" charset="0"/>
              <a:buChar char="•"/>
            </a:pPr>
            <a:r>
              <a:rPr lang="zh-CN" altLang="en-US" sz="2400" dirty="0" smtClean="0">
                <a:latin typeface="+mn-ea"/>
              </a:rPr>
              <a:t>何以</a:t>
            </a:r>
            <a:r>
              <a:rPr lang="zh-CN" altLang="en-US" sz="2400" dirty="0">
                <a:latin typeface="+mn-ea"/>
              </a:rPr>
              <a:t>人人都说海瑞是好官而他却偏偏屡遭排挤？</a:t>
            </a:r>
          </a:p>
          <a:p>
            <a:pPr marL="342900" indent="-342900" algn="just">
              <a:buFont typeface="Wingdings" charset="2"/>
              <a:buChar char="u"/>
            </a:pPr>
            <a:endParaRPr lang="en-US" altLang="zh-CN" sz="2400" dirty="0" smtClean="0">
              <a:latin typeface="+mn-ea"/>
            </a:endParaRPr>
          </a:p>
          <a:p>
            <a:pPr algn="r"/>
            <a:r>
              <a:rPr lang="en-US" altLang="zh-CN" sz="2400" dirty="0" smtClean="0">
                <a:latin typeface="+mn-ea"/>
              </a:rPr>
              <a:t>——</a:t>
            </a:r>
            <a:r>
              <a:rPr lang="zh-CN" altLang="en-US" sz="2400" dirty="0">
                <a:latin typeface="+mn-ea"/>
              </a:rPr>
              <a:t>黄仁宇</a:t>
            </a:r>
            <a:r>
              <a:rPr lang="en-US" altLang="zh-CN" sz="2400" dirty="0">
                <a:latin typeface="+mn-ea"/>
              </a:rPr>
              <a:t>《</a:t>
            </a:r>
            <a:r>
              <a:rPr lang="zh-CN" altLang="en-US" sz="2400" dirty="0">
                <a:latin typeface="+mn-ea"/>
              </a:rPr>
              <a:t>万历十五年</a:t>
            </a:r>
            <a:r>
              <a:rPr lang="en-US" altLang="zh-CN" sz="2400" dirty="0" smtClean="0">
                <a:latin typeface="+mn-ea"/>
              </a:rPr>
              <a:t>》</a:t>
            </a:r>
            <a:endParaRPr lang="zh-CN" altLang="en-US" sz="2400" dirty="0">
              <a:latin typeface="+mn-ea"/>
            </a:endParaRPr>
          </a:p>
        </p:txBody>
      </p:sp>
      <p:sp>
        <p:nvSpPr>
          <p:cNvPr id="3" name="文本框 2"/>
          <p:cNvSpPr txBox="1"/>
          <p:nvPr/>
        </p:nvSpPr>
        <p:spPr>
          <a:xfrm>
            <a:off x="1115616" y="260648"/>
            <a:ext cx="7812360" cy="646331"/>
          </a:xfrm>
          <a:prstGeom prst="rect">
            <a:avLst/>
          </a:prstGeom>
          <a:noFill/>
        </p:spPr>
        <p:txBody>
          <a:bodyPr wrap="square" rtlCol="0">
            <a:spAutoFit/>
          </a:bodyPr>
          <a:lstStyle/>
          <a:p>
            <a:r>
              <a:rPr kumimoji="1" lang="zh-CN" altLang="en-US" sz="3600" b="1" dirty="0" smtClean="0">
                <a:latin typeface="+mj-ea"/>
                <a:ea typeface="+mj-ea"/>
              </a:rPr>
              <a:t>二、明代社会经济概况及其经济思想</a:t>
            </a:r>
            <a:endParaRPr kumimoji="1" lang="zh-CN" altLang="en-US" sz="3600" b="1" dirty="0">
              <a:latin typeface="+mj-ea"/>
              <a:ea typeface="+mj-ea"/>
            </a:endParaRPr>
          </a:p>
        </p:txBody>
      </p:sp>
    </p:spTree>
    <p:extLst>
      <p:ext uri="{BB962C8B-B14F-4D97-AF65-F5344CB8AC3E}">
        <p14:creationId xmlns:p14="http://schemas.microsoft.com/office/powerpoint/2010/main" val="23092235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55576" y="1484784"/>
            <a:ext cx="7920880" cy="4401205"/>
          </a:xfrm>
          <a:prstGeom prst="rect">
            <a:avLst/>
          </a:prstGeom>
        </p:spPr>
        <p:txBody>
          <a:bodyPr wrap="square">
            <a:spAutoFit/>
          </a:bodyPr>
          <a:lstStyle/>
          <a:p>
            <a:pPr marL="342900" indent="-342900" algn="just">
              <a:spcAft>
                <a:spcPts val="1200"/>
              </a:spcAft>
              <a:buFont typeface="Arial" charset="0"/>
              <a:buChar char="•"/>
            </a:pPr>
            <a:r>
              <a:rPr lang="zh-CN" altLang="en-US" sz="2000" dirty="0" smtClean="0">
                <a:latin typeface="+mn-ea"/>
              </a:rPr>
              <a:t>中国</a:t>
            </a:r>
            <a:r>
              <a:rPr lang="zh-CN" altLang="en-US" sz="2000" dirty="0">
                <a:latin typeface="+mn-ea"/>
              </a:rPr>
              <a:t>幅员广大，情形复杂。</a:t>
            </a:r>
            <a:r>
              <a:rPr lang="zh-CN" altLang="en-US" sz="2000" dirty="0">
                <a:solidFill>
                  <a:srgbClr val="FF0000"/>
                </a:solidFill>
                <a:latin typeface="+mn-ea"/>
              </a:rPr>
              <a:t>明朝采取严格的中央集权，施政方针不着眼于提倡扶助先进的经济，以增益全国财富，而是保护落后的经济，以均衡的姿态维持王朝的安全</a:t>
            </a:r>
            <a:r>
              <a:rPr lang="zh-CN" altLang="en-US" sz="2000" dirty="0" smtClean="0">
                <a:solidFill>
                  <a:srgbClr val="FF0000"/>
                </a:solidFill>
                <a:latin typeface="+mn-ea"/>
              </a:rPr>
              <a:t>。</a:t>
            </a:r>
            <a:endParaRPr lang="en-US" altLang="zh-CN" sz="2000" dirty="0" smtClean="0">
              <a:latin typeface="+mn-ea"/>
            </a:endParaRPr>
          </a:p>
          <a:p>
            <a:pPr marL="342900" indent="-342900" algn="just">
              <a:spcAft>
                <a:spcPts val="1200"/>
              </a:spcAft>
              <a:buFont typeface="Arial" charset="0"/>
              <a:buChar char="•"/>
            </a:pPr>
            <a:r>
              <a:rPr lang="zh-CN" altLang="en-US" sz="2000" dirty="0" smtClean="0">
                <a:latin typeface="+mn-ea"/>
              </a:rPr>
              <a:t>万历</a:t>
            </a:r>
            <a:r>
              <a:rPr lang="zh-CN" altLang="en-US" sz="2000" dirty="0">
                <a:latin typeface="+mn-ea"/>
              </a:rPr>
              <a:t>二十年（</a:t>
            </a:r>
            <a:r>
              <a:rPr lang="en-US" altLang="zh-CN" sz="2000" dirty="0">
                <a:latin typeface="+mn-ea"/>
              </a:rPr>
              <a:t>1592</a:t>
            </a:r>
            <a:r>
              <a:rPr lang="zh-CN" altLang="en-US" sz="2000" dirty="0">
                <a:latin typeface="+mn-ea"/>
              </a:rPr>
              <a:t>），北京的宛平知县沈榜声称，他每年要向</a:t>
            </a:r>
            <a:r>
              <a:rPr lang="en-US" altLang="zh-CN" sz="2000" dirty="0">
                <a:latin typeface="+mn-ea"/>
              </a:rPr>
              <a:t>27</a:t>
            </a:r>
            <a:r>
              <a:rPr lang="zh-CN" altLang="en-US" sz="2000" dirty="0">
                <a:latin typeface="+mn-ea"/>
              </a:rPr>
              <a:t>个不同的机构交款，总数则不出白银两千两</a:t>
            </a:r>
            <a:r>
              <a:rPr lang="zh-CN" altLang="en-US" sz="2000" dirty="0" smtClean="0">
                <a:latin typeface="+mn-ea"/>
              </a:rPr>
              <a:t>。</a:t>
            </a:r>
            <a:endParaRPr lang="en-US" altLang="zh-CN" sz="2000" dirty="0" smtClean="0">
              <a:latin typeface="+mn-ea"/>
            </a:endParaRPr>
          </a:p>
          <a:p>
            <a:pPr marL="342900" indent="-342900" algn="just">
              <a:spcAft>
                <a:spcPts val="1200"/>
              </a:spcAft>
              <a:buFont typeface="Arial" charset="0"/>
              <a:buChar char="•"/>
            </a:pPr>
            <a:r>
              <a:rPr lang="zh-CN" altLang="en-US" sz="2000" dirty="0" smtClean="0">
                <a:latin typeface="+mn-ea"/>
              </a:rPr>
              <a:t>于</a:t>
            </a:r>
            <a:r>
              <a:rPr lang="zh-CN" altLang="en-US" sz="2000" dirty="0">
                <a:latin typeface="+mn-ea"/>
              </a:rPr>
              <a:t>此相似，全国布满了这短距离的补给线，此来彼往，侧面收受，既无架构，而提出的统计数字，经常为一纸具文，以致发生了上述税率参差不一的现象</a:t>
            </a:r>
            <a:r>
              <a:rPr lang="zh-CN" altLang="en-US" sz="2000" dirty="0" smtClean="0">
                <a:latin typeface="+mn-ea"/>
              </a:rPr>
              <a:t>。</a:t>
            </a:r>
            <a:endParaRPr lang="en-US" altLang="zh-CN" sz="2000" dirty="0" smtClean="0">
              <a:latin typeface="+mn-ea"/>
            </a:endParaRPr>
          </a:p>
          <a:p>
            <a:pPr marL="342900" indent="-342900" algn="just">
              <a:spcAft>
                <a:spcPts val="1200"/>
              </a:spcAft>
              <a:buFont typeface="Arial" charset="0"/>
              <a:buChar char="•"/>
            </a:pPr>
            <a:r>
              <a:rPr lang="zh-CN" altLang="en-US" sz="2000" dirty="0" smtClean="0">
                <a:solidFill>
                  <a:srgbClr val="FF0000"/>
                </a:solidFill>
                <a:latin typeface="+mn-ea"/>
              </a:rPr>
              <a:t>这种</a:t>
            </a:r>
            <a:r>
              <a:rPr lang="zh-CN" altLang="en-US" sz="2000" dirty="0">
                <a:solidFill>
                  <a:srgbClr val="FF0000"/>
                </a:solidFill>
                <a:latin typeface="+mn-ea"/>
              </a:rPr>
              <a:t>维护落后的农业经济、不愿发展商业及金融的做法，正是中国在世界范围内由先进的汉唐演变为落后的明清的主要原因</a:t>
            </a:r>
            <a:r>
              <a:rPr lang="zh-CN" altLang="en-US" sz="2000" dirty="0" smtClean="0">
                <a:solidFill>
                  <a:srgbClr val="FF0000"/>
                </a:solidFill>
                <a:latin typeface="+mn-ea"/>
              </a:rPr>
              <a:t>。</a:t>
            </a:r>
            <a:endParaRPr lang="en-US" altLang="zh-CN" sz="2000" dirty="0" smtClean="0">
              <a:solidFill>
                <a:srgbClr val="FF0000"/>
              </a:solidFill>
              <a:latin typeface="+mn-ea"/>
            </a:endParaRPr>
          </a:p>
          <a:p>
            <a:pPr marL="342900" indent="-342900" algn="just">
              <a:buFont typeface="Arial" charset="0"/>
              <a:buChar char="•"/>
            </a:pPr>
            <a:endParaRPr lang="en-US" altLang="zh-CN" sz="2000" dirty="0" smtClean="0">
              <a:solidFill>
                <a:srgbClr val="FF0000"/>
              </a:solidFill>
              <a:latin typeface="+mn-ea"/>
            </a:endParaRPr>
          </a:p>
          <a:p>
            <a:pPr algn="r"/>
            <a:r>
              <a:rPr lang="en-US" altLang="zh-CN" sz="2000" dirty="0" smtClean="0"/>
              <a:t>——</a:t>
            </a:r>
            <a:r>
              <a:rPr lang="en-US" altLang="zh-CN" sz="2000" dirty="0" smtClean="0"/>
              <a:t>The </a:t>
            </a:r>
            <a:r>
              <a:rPr lang="en-US" altLang="zh-CN" sz="2000" dirty="0"/>
              <a:t>Nature of Chinese Society: A Technical Interpretation</a:t>
            </a:r>
          </a:p>
        </p:txBody>
      </p:sp>
      <p:sp>
        <p:nvSpPr>
          <p:cNvPr id="3" name="文本框 2"/>
          <p:cNvSpPr txBox="1"/>
          <p:nvPr/>
        </p:nvSpPr>
        <p:spPr>
          <a:xfrm>
            <a:off x="1115616" y="260648"/>
            <a:ext cx="7812360" cy="646331"/>
          </a:xfrm>
          <a:prstGeom prst="rect">
            <a:avLst/>
          </a:prstGeom>
          <a:noFill/>
        </p:spPr>
        <p:txBody>
          <a:bodyPr wrap="square" rtlCol="0">
            <a:spAutoFit/>
          </a:bodyPr>
          <a:lstStyle/>
          <a:p>
            <a:r>
              <a:rPr kumimoji="1" lang="zh-CN" altLang="en-US" sz="3600" b="1" dirty="0" smtClean="0">
                <a:latin typeface="+mj-ea"/>
                <a:ea typeface="+mj-ea"/>
              </a:rPr>
              <a:t>二、明代社会经济概况及其经济思想</a:t>
            </a:r>
            <a:endParaRPr kumimoji="1" lang="zh-CN" altLang="en-US" sz="3600" b="1" dirty="0">
              <a:latin typeface="+mj-ea"/>
              <a:ea typeface="+mj-ea"/>
            </a:endParaRPr>
          </a:p>
        </p:txBody>
      </p:sp>
    </p:spTree>
    <p:extLst>
      <p:ext uri="{BB962C8B-B14F-4D97-AF65-F5344CB8AC3E}">
        <p14:creationId xmlns:p14="http://schemas.microsoft.com/office/powerpoint/2010/main" val="140345237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99592" y="1700808"/>
            <a:ext cx="7632848" cy="3785652"/>
          </a:xfrm>
          <a:prstGeom prst="rect">
            <a:avLst/>
          </a:prstGeom>
        </p:spPr>
        <p:txBody>
          <a:bodyPr wrap="square">
            <a:spAutoFit/>
          </a:bodyPr>
          <a:lstStyle/>
          <a:p>
            <a:pPr marL="342900" indent="-342900" algn="just">
              <a:buFont typeface="Arial" charset="0"/>
              <a:buChar char="•"/>
            </a:pPr>
            <a:r>
              <a:rPr lang="en-US" altLang="zh-CN" sz="2000" dirty="0" smtClean="0"/>
              <a:t>"</a:t>
            </a:r>
            <a:r>
              <a:rPr lang="en-US" altLang="zh-CN" sz="2000" dirty="0"/>
              <a:t>Needham's Grand Question", also known as "The Needham Question", is why China had been overtaken by the West in science and technology, despite its earlier successes</a:t>
            </a:r>
            <a:r>
              <a:rPr lang="en-US" altLang="zh-CN" sz="2000" dirty="0" smtClean="0"/>
              <a:t>: </a:t>
            </a:r>
            <a:r>
              <a:rPr lang="en-US" altLang="zh-CN" sz="2000" dirty="0" smtClean="0">
                <a:solidFill>
                  <a:srgbClr val="C00000"/>
                </a:solidFill>
              </a:rPr>
              <a:t>“</a:t>
            </a:r>
            <a:r>
              <a:rPr lang="en-US" altLang="zh-CN" sz="2000" dirty="0">
                <a:solidFill>
                  <a:srgbClr val="C00000"/>
                </a:solidFill>
              </a:rPr>
              <a:t>Why did modern science, the </a:t>
            </a:r>
            <a:r>
              <a:rPr lang="en-US" altLang="zh-CN" sz="2000" dirty="0" err="1" smtClean="0">
                <a:solidFill>
                  <a:srgbClr val="C00000"/>
                </a:solidFill>
              </a:rPr>
              <a:t>mathematization</a:t>
            </a:r>
            <a:r>
              <a:rPr lang="en-US" altLang="zh-CN" sz="2000" dirty="0" smtClean="0">
                <a:solidFill>
                  <a:srgbClr val="C00000"/>
                </a:solidFill>
              </a:rPr>
              <a:t> of </a:t>
            </a:r>
            <a:r>
              <a:rPr lang="en-US" altLang="zh-CN" sz="2000" dirty="0">
                <a:solidFill>
                  <a:srgbClr val="C00000"/>
                </a:solidFill>
              </a:rPr>
              <a:t>hypotheses about Nature, with all its implications for advanced technology, take its meteoric rise only in the West at the time of Galileo [but] had not developed in Chinese civilization (or Indian or Islamic)?”</a:t>
            </a:r>
          </a:p>
          <a:p>
            <a:pPr marL="342900" indent="-342900" algn="just">
              <a:buFont typeface="Arial" charset="0"/>
              <a:buChar char="•"/>
            </a:pPr>
            <a:endParaRPr lang="en-US" altLang="zh-CN" sz="2000" dirty="0" smtClean="0"/>
          </a:p>
          <a:p>
            <a:pPr marL="342900" indent="-342900" algn="just">
              <a:buFont typeface="Arial" charset="0"/>
              <a:buChar char="•"/>
            </a:pPr>
            <a:r>
              <a:rPr lang="en-US" altLang="zh-CN" sz="2000" dirty="0" smtClean="0"/>
              <a:t>"</a:t>
            </a:r>
            <a:r>
              <a:rPr lang="en-US" altLang="zh-CN" sz="2000" dirty="0"/>
              <a:t>Gunpowder, the magnetic compass, and paper and printing, which Francis Bacon considered as the three most important inventions facilitating the West's transformation from the Dark Ages to the modern world, were invented in China".</a:t>
            </a:r>
          </a:p>
        </p:txBody>
      </p:sp>
      <p:sp>
        <p:nvSpPr>
          <p:cNvPr id="3" name="矩形 2"/>
          <p:cNvSpPr/>
          <p:nvPr/>
        </p:nvSpPr>
        <p:spPr>
          <a:xfrm>
            <a:off x="1043608" y="332656"/>
            <a:ext cx="7981673" cy="584775"/>
          </a:xfrm>
          <a:prstGeom prst="rect">
            <a:avLst/>
          </a:prstGeom>
        </p:spPr>
        <p:txBody>
          <a:bodyPr wrap="none">
            <a:spAutoFit/>
          </a:bodyPr>
          <a:lstStyle/>
          <a:p>
            <a:pPr algn="ctr"/>
            <a:r>
              <a:rPr lang="zh-CN" altLang="en-US" sz="3200" b="1" smtClean="0">
                <a:latin typeface="+mj-ea"/>
                <a:ea typeface="+mj-ea"/>
              </a:rPr>
              <a:t>问题一：李约瑟</a:t>
            </a:r>
            <a:r>
              <a:rPr lang="zh-CN" altLang="en-US" sz="3200" b="1" dirty="0" smtClean="0">
                <a:latin typeface="+mj-ea"/>
                <a:ea typeface="+mj-ea"/>
              </a:rPr>
              <a:t>之谜（</a:t>
            </a:r>
            <a:r>
              <a:rPr lang="en-US" altLang="zh-CN" sz="3200" b="1" dirty="0" smtClean="0">
                <a:latin typeface="+mj-ea"/>
                <a:ea typeface="+mj-ea"/>
              </a:rPr>
              <a:t>Needham Question</a:t>
            </a:r>
            <a:r>
              <a:rPr lang="zh-CN" altLang="en-US" sz="3200" b="1" dirty="0">
                <a:latin typeface="+mj-ea"/>
                <a:ea typeface="+mj-ea"/>
              </a:rPr>
              <a:t>）</a:t>
            </a:r>
            <a:endParaRPr lang="en-US" altLang="zh-CN" sz="3200" b="1" dirty="0">
              <a:latin typeface="+mj-ea"/>
              <a:ea typeface="+mj-ea"/>
            </a:endParaRPr>
          </a:p>
        </p:txBody>
      </p:sp>
    </p:spTree>
    <p:extLst>
      <p:ext uri="{BB962C8B-B14F-4D97-AF65-F5344CB8AC3E}">
        <p14:creationId xmlns:p14="http://schemas.microsoft.com/office/powerpoint/2010/main" val="419880474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99592" y="1556792"/>
            <a:ext cx="7560840" cy="3785652"/>
          </a:xfrm>
          <a:prstGeom prst="rect">
            <a:avLst/>
          </a:prstGeom>
        </p:spPr>
        <p:txBody>
          <a:bodyPr wrap="square">
            <a:spAutoFit/>
          </a:bodyPr>
          <a:lstStyle/>
          <a:p>
            <a:pPr marL="342900" indent="-342900" algn="just">
              <a:buFont typeface="Arial" charset="0"/>
              <a:buChar char="•"/>
            </a:pPr>
            <a:endParaRPr lang="zh-CN" altLang="en-US" sz="2000" dirty="0"/>
          </a:p>
          <a:p>
            <a:pPr marL="342900" indent="-342900" algn="just">
              <a:buFont typeface="Arial" charset="0"/>
              <a:buChar char="•"/>
            </a:pPr>
            <a:r>
              <a:rPr lang="en-US" altLang="zh-CN" sz="2000" dirty="0"/>
              <a:t>Joseph Needham (1969).</a:t>
            </a:r>
            <a:r>
              <a:rPr lang="en-US" altLang="zh-CN" sz="2000" i="1" dirty="0"/>
              <a:t>The Grand Titration: Science and Society in East and West</a:t>
            </a:r>
            <a:r>
              <a:rPr lang="en-US" altLang="zh-CN" sz="2000" dirty="0" smtClean="0"/>
              <a:t>.</a:t>
            </a:r>
          </a:p>
          <a:p>
            <a:pPr marL="342900" indent="-342900" algn="just">
              <a:buFont typeface="Arial" charset="0"/>
              <a:buChar char="•"/>
            </a:pPr>
            <a:endParaRPr lang="en-US" altLang="zh-CN" sz="2000" dirty="0"/>
          </a:p>
          <a:p>
            <a:pPr marL="342900" indent="-342900" algn="just">
              <a:buFont typeface="Arial" charset="0"/>
              <a:buChar char="•"/>
            </a:pPr>
            <a:r>
              <a:rPr lang="en-US" altLang="zh-CN" sz="2000" dirty="0" smtClean="0"/>
              <a:t>Joseph </a:t>
            </a:r>
            <a:r>
              <a:rPr lang="en-US" altLang="zh-CN" sz="2000" dirty="0"/>
              <a:t>Needham (2004).</a:t>
            </a:r>
            <a:r>
              <a:rPr lang="en-US" altLang="zh-CN" sz="2000" i="1" dirty="0"/>
              <a:t>Science and </a:t>
            </a:r>
            <a:r>
              <a:rPr lang="en-US" altLang="zh-CN" sz="2000" i="1" dirty="0" err="1" smtClean="0"/>
              <a:t>Civilisation</a:t>
            </a:r>
            <a:r>
              <a:rPr lang="en-US" altLang="zh-CN" sz="2000" i="1" dirty="0" smtClean="0"/>
              <a:t> in </a:t>
            </a:r>
            <a:r>
              <a:rPr lang="en-US" altLang="zh-CN" sz="2000" i="1" dirty="0"/>
              <a:t>China</a:t>
            </a:r>
            <a:r>
              <a:rPr lang="en-US" altLang="zh-CN" sz="2000" dirty="0"/>
              <a:t>. 7 part 2.</a:t>
            </a:r>
          </a:p>
          <a:p>
            <a:pPr marL="342900" indent="-342900" algn="just">
              <a:buFont typeface="Arial" charset="0"/>
              <a:buChar char="•"/>
            </a:pPr>
            <a:endParaRPr lang="en-US" altLang="zh-CN" sz="2000" dirty="0" smtClean="0"/>
          </a:p>
          <a:p>
            <a:pPr marL="342900" indent="-342900" algn="just">
              <a:buFont typeface="Arial" charset="0"/>
              <a:buChar char="•"/>
            </a:pPr>
            <a:r>
              <a:rPr lang="en-US" altLang="zh-CN" sz="2000" dirty="0" smtClean="0"/>
              <a:t>Lin</a:t>
            </a:r>
            <a:r>
              <a:rPr lang="en-US" altLang="zh-CN" sz="2000" dirty="0"/>
              <a:t>, Justin (January 1995). "The Needham Puzzle: Why the Industrial Revolution Did Not Originate in China</a:t>
            </a:r>
            <a:r>
              <a:rPr lang="en-US" altLang="zh-CN" sz="2000" dirty="0" smtClean="0"/>
              <a:t>". </a:t>
            </a:r>
            <a:r>
              <a:rPr lang="en-US" altLang="zh-CN" sz="2000" i="1" dirty="0" smtClean="0"/>
              <a:t>Economic </a:t>
            </a:r>
            <a:r>
              <a:rPr lang="en-US" altLang="zh-CN" sz="2000" i="1" dirty="0"/>
              <a:t>Development and Cultural Change</a:t>
            </a:r>
            <a:r>
              <a:rPr lang="en-US" altLang="zh-CN" sz="2000" b="1" dirty="0"/>
              <a:t>43</a:t>
            </a:r>
            <a:r>
              <a:rPr lang="en-US" altLang="zh-CN" sz="2000" dirty="0"/>
              <a:t>(2): 269–292.</a:t>
            </a:r>
          </a:p>
          <a:p>
            <a:pPr marL="342900" indent="-342900" algn="just">
              <a:buFont typeface="Arial" charset="0"/>
              <a:buChar char="•"/>
            </a:pPr>
            <a:endParaRPr lang="en-US" altLang="zh-CN" sz="2000" dirty="0" smtClean="0"/>
          </a:p>
          <a:p>
            <a:pPr marL="342900" indent="-342900" algn="just">
              <a:buFont typeface="Arial" charset="0"/>
              <a:buChar char="•"/>
            </a:pPr>
            <a:r>
              <a:rPr lang="en-US" altLang="zh-CN" sz="2000" i="1" dirty="0" smtClean="0"/>
              <a:t>See </a:t>
            </a:r>
            <a:r>
              <a:rPr lang="en-US" altLang="zh-CN" sz="2000" i="1" dirty="0"/>
              <a:t>also</a:t>
            </a:r>
            <a:r>
              <a:rPr lang="en-US" altLang="zh-CN" sz="2000" i="1" dirty="0" smtClean="0"/>
              <a:t>:</a:t>
            </a:r>
            <a:r>
              <a:rPr lang="zh-CN" altLang="en-US" sz="2000" i="1" dirty="0" smtClean="0"/>
              <a:t> </a:t>
            </a:r>
            <a:r>
              <a:rPr lang="en-US" altLang="zh-CN" sz="2000" i="1" dirty="0" smtClean="0">
                <a:hlinkClick r:id="rId2"/>
              </a:rPr>
              <a:t>High </a:t>
            </a:r>
            <a:r>
              <a:rPr lang="en-US" altLang="zh-CN" sz="2000" i="1" dirty="0">
                <a:hlinkClick r:id="rId2"/>
              </a:rPr>
              <a:t>level equilibrium trap,sprouts of </a:t>
            </a:r>
            <a:r>
              <a:rPr lang="en-US" altLang="zh-CN" sz="2000" i="1" dirty="0" smtClean="0">
                <a:hlinkClick r:id="rId2"/>
              </a:rPr>
              <a:t>capitalism and Great </a:t>
            </a:r>
            <a:r>
              <a:rPr lang="en-US" altLang="zh-CN" sz="2000" i="1" dirty="0">
                <a:hlinkClick r:id="rId2"/>
              </a:rPr>
              <a:t>Divergence</a:t>
            </a:r>
            <a:endParaRPr lang="en-US" altLang="zh-CN" sz="2000" dirty="0"/>
          </a:p>
        </p:txBody>
      </p:sp>
      <p:sp>
        <p:nvSpPr>
          <p:cNvPr id="3" name="文本框 2"/>
          <p:cNvSpPr txBox="1"/>
          <p:nvPr/>
        </p:nvSpPr>
        <p:spPr>
          <a:xfrm>
            <a:off x="2051720" y="332656"/>
            <a:ext cx="5256584" cy="584775"/>
          </a:xfrm>
          <a:prstGeom prst="rect">
            <a:avLst/>
          </a:prstGeom>
          <a:noFill/>
        </p:spPr>
        <p:txBody>
          <a:bodyPr wrap="square" rtlCol="0">
            <a:spAutoFit/>
          </a:bodyPr>
          <a:lstStyle/>
          <a:p>
            <a:r>
              <a:rPr kumimoji="1" lang="zh-CN" altLang="en-US" sz="3200" dirty="0" smtClean="0">
                <a:latin typeface="+mj-ea"/>
                <a:ea typeface="+mj-ea"/>
              </a:rPr>
              <a:t>关于李约瑟之谜的补充阅读</a:t>
            </a:r>
            <a:endParaRPr kumimoji="1" lang="zh-CN" altLang="en-US" sz="3200" dirty="0">
              <a:latin typeface="+mj-ea"/>
              <a:ea typeface="+mj-ea"/>
            </a:endParaRPr>
          </a:p>
        </p:txBody>
      </p:sp>
    </p:spTree>
    <p:extLst>
      <p:ext uri="{BB962C8B-B14F-4D97-AF65-F5344CB8AC3E}">
        <p14:creationId xmlns:p14="http://schemas.microsoft.com/office/powerpoint/2010/main" val="38583416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115616" y="1628800"/>
            <a:ext cx="7578080" cy="3724096"/>
          </a:xfrm>
          <a:prstGeom prst="rect">
            <a:avLst/>
          </a:prstGeom>
        </p:spPr>
        <p:txBody>
          <a:bodyPr wrap="square">
            <a:spAutoFit/>
          </a:bodyPr>
          <a:lstStyle/>
          <a:p>
            <a:pPr marL="342900" indent="-342900" algn="just">
              <a:buFont typeface="Wingdings" charset="2"/>
              <a:buChar char="Ø"/>
            </a:pPr>
            <a:endParaRPr lang="en-US" altLang="zh-CN" sz="2400" dirty="0" smtClean="0">
              <a:latin typeface="+mn-ea"/>
            </a:endParaRPr>
          </a:p>
          <a:p>
            <a:pPr marL="342900" indent="-342900" algn="just">
              <a:buFont typeface="Wingdings" charset="2"/>
              <a:buChar char="Ø"/>
            </a:pPr>
            <a:r>
              <a:rPr lang="zh-CN" altLang="en-US" sz="2400" b="1" dirty="0" smtClean="0">
                <a:solidFill>
                  <a:srgbClr val="0070C0"/>
                </a:solidFill>
                <a:latin typeface="+mn-ea"/>
              </a:rPr>
              <a:t>中央集权</a:t>
            </a:r>
            <a:r>
              <a:rPr lang="zh-CN" altLang="en-US" sz="2400" b="1" dirty="0" smtClean="0">
                <a:solidFill>
                  <a:srgbClr val="0070C0"/>
                </a:solidFill>
                <a:latin typeface="+mn-ea"/>
              </a:rPr>
              <a:t>说</a:t>
            </a:r>
            <a:endParaRPr lang="en-US" altLang="zh-CN" sz="2400" b="1" dirty="0" smtClean="0">
              <a:solidFill>
                <a:srgbClr val="0070C0"/>
              </a:solidFill>
              <a:latin typeface="+mn-ea"/>
            </a:endParaRPr>
          </a:p>
          <a:p>
            <a:pPr marL="342900" indent="-342900" algn="just">
              <a:buFont typeface="Wingdings" charset="2"/>
              <a:buChar char="Ø"/>
            </a:pPr>
            <a:endParaRPr lang="en-US" altLang="zh-CN" sz="2400" dirty="0" smtClean="0">
              <a:latin typeface="+mn-ea"/>
            </a:endParaRPr>
          </a:p>
          <a:p>
            <a:pPr marL="342900" indent="-342900" algn="just">
              <a:spcAft>
                <a:spcPts val="1200"/>
              </a:spcAft>
              <a:buFont typeface="Arial" charset="0"/>
              <a:buChar char="•"/>
            </a:pPr>
            <a:r>
              <a:rPr lang="en-US" altLang="zh-CN" sz="2400" dirty="0" smtClean="0">
                <a:latin typeface="+mn-ea"/>
              </a:rPr>
              <a:t>Diamond</a:t>
            </a:r>
            <a:r>
              <a:rPr lang="zh-CN" altLang="en-US" sz="2400" dirty="0">
                <a:latin typeface="+mn-ea"/>
              </a:rPr>
              <a:t>（</a:t>
            </a:r>
            <a:r>
              <a:rPr lang="en-US" altLang="zh-CN" sz="2400" dirty="0">
                <a:latin typeface="+mn-ea"/>
              </a:rPr>
              <a:t>1999</a:t>
            </a:r>
            <a:r>
              <a:rPr lang="zh-CN" altLang="en-US" sz="2400" dirty="0">
                <a:latin typeface="+mn-ea"/>
              </a:rPr>
              <a:t>）是这一学说的代表</a:t>
            </a:r>
            <a:r>
              <a:rPr lang="zh-CN" altLang="en-US" sz="2400" dirty="0" smtClean="0">
                <a:latin typeface="+mn-ea"/>
              </a:rPr>
              <a:t>之一。</a:t>
            </a:r>
            <a:endParaRPr lang="en-US" altLang="zh-CN" sz="2400" dirty="0" smtClean="0">
              <a:latin typeface="+mn-ea"/>
            </a:endParaRPr>
          </a:p>
          <a:p>
            <a:pPr marL="342900" indent="-342900" algn="just">
              <a:spcAft>
                <a:spcPts val="1200"/>
              </a:spcAft>
              <a:buFont typeface="Arial" charset="0"/>
              <a:buChar char="•"/>
            </a:pPr>
            <a:r>
              <a:rPr lang="zh-CN" altLang="en-US" sz="2400" dirty="0" smtClean="0">
                <a:latin typeface="+mn-ea"/>
              </a:rPr>
              <a:t>欧洲</a:t>
            </a:r>
            <a:r>
              <a:rPr lang="zh-CN" altLang="en-US" sz="2400" dirty="0">
                <a:latin typeface="+mn-ea"/>
              </a:rPr>
              <a:t>的海岸线犬牙交错且近海岛屿众多，而中国的海岸线平滑有序且近海几乎没有岛屿，前者有利于形成众多竞争的小国，而后者有利于形成大一统的帝国</a:t>
            </a:r>
            <a:r>
              <a:rPr lang="zh-CN" altLang="en-US" sz="2400" dirty="0" smtClean="0">
                <a:latin typeface="+mn-ea"/>
              </a:rPr>
              <a:t>。</a:t>
            </a:r>
            <a:endParaRPr lang="en-US" altLang="zh-CN" sz="2400" dirty="0" smtClean="0">
              <a:latin typeface="+mn-ea"/>
            </a:endParaRPr>
          </a:p>
          <a:p>
            <a:pPr marL="342900" indent="-342900" algn="just">
              <a:spcAft>
                <a:spcPts val="1200"/>
              </a:spcAft>
              <a:buFont typeface="Arial" charset="0"/>
              <a:buChar char="•"/>
            </a:pPr>
            <a:r>
              <a:rPr lang="en-US" altLang="zh-CN" sz="2400" dirty="0" smtClean="0">
                <a:latin typeface="+mn-ea"/>
              </a:rPr>
              <a:t>Diamond</a:t>
            </a:r>
            <a:r>
              <a:rPr lang="zh-CN" altLang="en-US" sz="2400" dirty="0">
                <a:latin typeface="+mn-ea"/>
              </a:rPr>
              <a:t>将中国的落伍归咎于其完整的地理环境所造成的大一统的国家体制。</a:t>
            </a:r>
          </a:p>
        </p:txBody>
      </p:sp>
      <p:sp>
        <p:nvSpPr>
          <p:cNvPr id="3" name="矩形 2"/>
          <p:cNvSpPr/>
          <p:nvPr/>
        </p:nvSpPr>
        <p:spPr>
          <a:xfrm>
            <a:off x="1651714" y="404664"/>
            <a:ext cx="5929828" cy="584775"/>
          </a:xfrm>
          <a:prstGeom prst="rect">
            <a:avLst/>
          </a:prstGeom>
        </p:spPr>
        <p:txBody>
          <a:bodyPr wrap="none">
            <a:spAutoFit/>
          </a:bodyPr>
          <a:lstStyle/>
          <a:p>
            <a:pPr algn="ctr"/>
            <a:r>
              <a:rPr lang="zh-CN" altLang="en-US" sz="3200" b="1" dirty="0" smtClean="0">
                <a:latin typeface="+mj-ea"/>
                <a:ea typeface="+mj-ea"/>
              </a:rPr>
              <a:t>关于“李约瑟</a:t>
            </a:r>
            <a:r>
              <a:rPr lang="zh-CN" altLang="en-US" sz="3200" b="1" dirty="0">
                <a:latin typeface="+mj-ea"/>
                <a:ea typeface="+mj-ea"/>
              </a:rPr>
              <a:t>之</a:t>
            </a:r>
            <a:r>
              <a:rPr lang="zh-CN" altLang="en-US" sz="3200" b="1" dirty="0" smtClean="0">
                <a:latin typeface="+mj-ea"/>
                <a:ea typeface="+mj-ea"/>
              </a:rPr>
              <a:t>谜”的几种解释</a:t>
            </a:r>
            <a:endParaRPr lang="zh-CN" altLang="en-US" sz="3200" b="1" dirty="0">
              <a:latin typeface="+mj-ea"/>
              <a:ea typeface="+mj-ea"/>
            </a:endParaRPr>
          </a:p>
        </p:txBody>
      </p:sp>
    </p:spTree>
    <p:extLst>
      <p:ext uri="{BB962C8B-B14F-4D97-AF65-F5344CB8AC3E}">
        <p14:creationId xmlns:p14="http://schemas.microsoft.com/office/powerpoint/2010/main" val="32874311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115616" y="1628800"/>
            <a:ext cx="7416824" cy="3046988"/>
          </a:xfrm>
          <a:prstGeom prst="rect">
            <a:avLst/>
          </a:prstGeom>
        </p:spPr>
        <p:txBody>
          <a:bodyPr wrap="square">
            <a:spAutoFit/>
          </a:bodyPr>
          <a:lstStyle/>
          <a:p>
            <a:pPr marL="342900" indent="-342900" algn="just">
              <a:buFont typeface="Wingdings" charset="2"/>
              <a:buChar char="Ø"/>
            </a:pPr>
            <a:endParaRPr lang="en-US" altLang="zh-CN" sz="2400" dirty="0" smtClean="0">
              <a:latin typeface="+mn-ea"/>
            </a:endParaRPr>
          </a:p>
          <a:p>
            <a:pPr marL="342900" indent="-342900" algn="just">
              <a:buFont typeface="Wingdings" pitchFamily="2" charset="2"/>
              <a:buChar char="Ø"/>
            </a:pPr>
            <a:r>
              <a:rPr lang="zh-CN" altLang="en-US" sz="2400" b="1" dirty="0" smtClean="0">
                <a:solidFill>
                  <a:srgbClr val="0070C0"/>
                </a:solidFill>
                <a:latin typeface="+mn-ea"/>
              </a:rPr>
              <a:t>产权</a:t>
            </a:r>
            <a:r>
              <a:rPr lang="zh-CN" altLang="en-US" sz="2400" b="1" dirty="0">
                <a:solidFill>
                  <a:srgbClr val="0070C0"/>
                </a:solidFill>
                <a:latin typeface="+mn-ea"/>
              </a:rPr>
              <a:t>制度</a:t>
            </a:r>
            <a:r>
              <a:rPr lang="zh-CN" altLang="en-US" sz="2400" b="1" dirty="0" smtClean="0">
                <a:solidFill>
                  <a:srgbClr val="0070C0"/>
                </a:solidFill>
                <a:latin typeface="+mn-ea"/>
              </a:rPr>
              <a:t>说</a:t>
            </a:r>
            <a:endParaRPr lang="en-US" altLang="zh-CN" sz="2400" dirty="0">
              <a:solidFill>
                <a:srgbClr val="0070C0"/>
              </a:solidFill>
              <a:latin typeface="微软雅黑" pitchFamily="34" charset="-122"/>
              <a:ea typeface="微软雅黑" pitchFamily="34" charset="-122"/>
            </a:endParaRPr>
          </a:p>
          <a:p>
            <a:pPr marL="342900" indent="-342900" algn="just">
              <a:buFont typeface="Wingdings" pitchFamily="2" charset="2"/>
              <a:buChar char="Ø"/>
            </a:pPr>
            <a:endParaRPr lang="en-US" altLang="zh-CN" sz="2400" dirty="0">
              <a:latin typeface="微软雅黑" pitchFamily="34" charset="-122"/>
              <a:ea typeface="微软雅黑" pitchFamily="34" charset="-122"/>
            </a:endParaRPr>
          </a:p>
          <a:p>
            <a:pPr marL="342900" indent="-342900" algn="just">
              <a:spcAft>
                <a:spcPts val="1200"/>
              </a:spcAft>
              <a:buFont typeface="Arial" charset="0"/>
              <a:buChar char="•"/>
            </a:pPr>
            <a:r>
              <a:rPr lang="zh-CN" altLang="en-US" sz="2400" dirty="0">
                <a:latin typeface="+mn-ea"/>
              </a:rPr>
              <a:t>黄仁宇（</a:t>
            </a:r>
            <a:r>
              <a:rPr lang="en-US" altLang="zh-CN" sz="2400" dirty="0">
                <a:latin typeface="+mn-ea"/>
              </a:rPr>
              <a:t>1997</a:t>
            </a:r>
            <a:r>
              <a:rPr lang="zh-CN" altLang="en-US" sz="2400" dirty="0">
                <a:latin typeface="+mn-ea"/>
              </a:rPr>
              <a:t>）援引诺斯等人的</a:t>
            </a:r>
            <a:r>
              <a:rPr lang="zh-CN" altLang="en-US" sz="2400" dirty="0" smtClean="0">
                <a:latin typeface="+mn-ea"/>
              </a:rPr>
              <a:t>观点，认为中国</a:t>
            </a:r>
            <a:r>
              <a:rPr lang="zh-CN" altLang="en-US" sz="2400" dirty="0">
                <a:latin typeface="+mn-ea"/>
              </a:rPr>
              <a:t>古代社会没有产生资本主义的原因在于</a:t>
            </a:r>
            <a:r>
              <a:rPr lang="zh-CN" altLang="en-US" sz="2400" dirty="0">
                <a:solidFill>
                  <a:srgbClr val="C00000"/>
                </a:solidFill>
                <a:latin typeface="+mn-ea"/>
              </a:rPr>
              <a:t>财产所有权没有得到应有的尊重和保护</a:t>
            </a:r>
            <a:r>
              <a:rPr lang="zh-CN" altLang="en-US" sz="2400" dirty="0">
                <a:latin typeface="+mn-ea"/>
              </a:rPr>
              <a:t>，不顾“内在的公平”，只顾维持血缘关系、社会身份和道德品质所支撑的社会等级制度的思想，从而扼杀了社会的商业动机。</a:t>
            </a:r>
          </a:p>
        </p:txBody>
      </p:sp>
      <p:sp>
        <p:nvSpPr>
          <p:cNvPr id="3" name="矩形 2"/>
          <p:cNvSpPr/>
          <p:nvPr/>
        </p:nvSpPr>
        <p:spPr>
          <a:xfrm>
            <a:off x="1651714" y="404664"/>
            <a:ext cx="5929828" cy="584775"/>
          </a:xfrm>
          <a:prstGeom prst="rect">
            <a:avLst/>
          </a:prstGeom>
        </p:spPr>
        <p:txBody>
          <a:bodyPr wrap="none">
            <a:spAutoFit/>
          </a:bodyPr>
          <a:lstStyle/>
          <a:p>
            <a:pPr algn="ctr"/>
            <a:r>
              <a:rPr lang="zh-CN" altLang="en-US" sz="3200" b="1" dirty="0" smtClean="0">
                <a:latin typeface="+mj-ea"/>
                <a:ea typeface="+mj-ea"/>
              </a:rPr>
              <a:t>关于“李约瑟</a:t>
            </a:r>
            <a:r>
              <a:rPr lang="zh-CN" altLang="en-US" sz="3200" b="1" dirty="0">
                <a:latin typeface="+mj-ea"/>
                <a:ea typeface="+mj-ea"/>
              </a:rPr>
              <a:t>之</a:t>
            </a:r>
            <a:r>
              <a:rPr lang="zh-CN" altLang="en-US" sz="3200" b="1" dirty="0" smtClean="0">
                <a:latin typeface="+mj-ea"/>
                <a:ea typeface="+mj-ea"/>
              </a:rPr>
              <a:t>谜”的几种解释</a:t>
            </a:r>
            <a:endParaRPr lang="zh-CN" altLang="en-US" sz="3200" b="1" dirty="0">
              <a:latin typeface="+mj-ea"/>
              <a:ea typeface="+mj-ea"/>
            </a:endParaRPr>
          </a:p>
        </p:txBody>
      </p:sp>
    </p:spTree>
    <p:extLst>
      <p:ext uri="{BB962C8B-B14F-4D97-AF65-F5344CB8AC3E}">
        <p14:creationId xmlns:p14="http://schemas.microsoft.com/office/powerpoint/2010/main" val="20077437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115616" y="1916832"/>
            <a:ext cx="7416824" cy="2831544"/>
          </a:xfrm>
          <a:prstGeom prst="rect">
            <a:avLst/>
          </a:prstGeom>
        </p:spPr>
        <p:txBody>
          <a:bodyPr wrap="square">
            <a:spAutoFit/>
          </a:bodyPr>
          <a:lstStyle/>
          <a:p>
            <a:pPr marL="342900" indent="-342900" algn="just">
              <a:buFont typeface="Wingdings" pitchFamily="2" charset="2"/>
              <a:buChar char="Ø"/>
            </a:pPr>
            <a:r>
              <a:rPr lang="zh-CN" altLang="en-US" sz="2400" b="1" dirty="0" smtClean="0">
                <a:solidFill>
                  <a:srgbClr val="0070C0"/>
                </a:solidFill>
                <a:latin typeface="+mn-ea"/>
              </a:rPr>
              <a:t>思维</a:t>
            </a:r>
            <a:r>
              <a:rPr lang="zh-CN" altLang="en-US" sz="2400" b="1" dirty="0">
                <a:solidFill>
                  <a:srgbClr val="0070C0"/>
                </a:solidFill>
                <a:latin typeface="+mn-ea"/>
              </a:rPr>
              <a:t>方式</a:t>
            </a:r>
            <a:r>
              <a:rPr lang="zh-CN" altLang="en-US" sz="2400" b="1" dirty="0" smtClean="0">
                <a:solidFill>
                  <a:srgbClr val="0070C0"/>
                </a:solidFill>
                <a:latin typeface="+mn-ea"/>
              </a:rPr>
              <a:t>说</a:t>
            </a:r>
            <a:endParaRPr lang="en-US" altLang="zh-CN" sz="2400" dirty="0">
              <a:latin typeface="微软雅黑" pitchFamily="34" charset="-122"/>
              <a:ea typeface="微软雅黑" pitchFamily="34" charset="-122"/>
            </a:endParaRPr>
          </a:p>
          <a:p>
            <a:pPr algn="just"/>
            <a:endParaRPr lang="en-US" altLang="zh-CN" sz="2400" dirty="0">
              <a:latin typeface="微软雅黑" pitchFamily="34" charset="-122"/>
              <a:ea typeface="微软雅黑" pitchFamily="34" charset="-122"/>
            </a:endParaRPr>
          </a:p>
          <a:p>
            <a:pPr marL="342900" indent="-342900" algn="just">
              <a:spcAft>
                <a:spcPts val="1200"/>
              </a:spcAft>
              <a:buFont typeface="Arial" charset="0"/>
              <a:buChar char="•"/>
            </a:pPr>
            <a:r>
              <a:rPr lang="zh-CN" altLang="en-US" sz="2400" dirty="0">
                <a:latin typeface="+mn-ea"/>
              </a:rPr>
              <a:t>李约瑟</a:t>
            </a:r>
            <a:r>
              <a:rPr lang="zh-CN" altLang="en-US" sz="2400" dirty="0" smtClean="0">
                <a:latin typeface="+mn-ea"/>
              </a:rPr>
              <a:t>本人认为</a:t>
            </a:r>
            <a:r>
              <a:rPr lang="zh-CN" altLang="en-US" sz="2400" dirty="0">
                <a:latin typeface="+mn-ea"/>
              </a:rPr>
              <a:t>，中国之所以没有产生现代科学，是因为中国人</a:t>
            </a:r>
            <a:r>
              <a:rPr lang="zh-CN" altLang="en-US" sz="2400" dirty="0">
                <a:solidFill>
                  <a:srgbClr val="C00000"/>
                </a:solidFill>
                <a:latin typeface="+mn-ea"/>
              </a:rPr>
              <a:t>重实用而轻分析</a:t>
            </a:r>
            <a:r>
              <a:rPr lang="zh-CN" altLang="en-US" sz="2400" dirty="0" smtClean="0">
                <a:latin typeface="+mn-ea"/>
              </a:rPr>
              <a:t>；</a:t>
            </a:r>
            <a:endParaRPr lang="en-US" altLang="zh-CN" sz="2400" dirty="0" smtClean="0">
              <a:latin typeface="+mn-ea"/>
            </a:endParaRPr>
          </a:p>
          <a:p>
            <a:pPr marL="342900" indent="-342900" algn="just">
              <a:spcAft>
                <a:spcPts val="1200"/>
              </a:spcAft>
              <a:buFont typeface="Arial" charset="0"/>
              <a:buChar char="•"/>
            </a:pPr>
            <a:r>
              <a:rPr lang="zh-CN" altLang="en-US" sz="2400" dirty="0" smtClean="0">
                <a:latin typeface="+mn-ea"/>
              </a:rPr>
              <a:t>钱穆（</a:t>
            </a:r>
            <a:r>
              <a:rPr lang="en-US" altLang="zh-CN" sz="2400" dirty="0" smtClean="0">
                <a:latin typeface="+mn-ea"/>
              </a:rPr>
              <a:t>1983</a:t>
            </a:r>
            <a:r>
              <a:rPr lang="zh-CN" altLang="en-US" sz="2400" dirty="0" smtClean="0">
                <a:latin typeface="+mn-ea"/>
              </a:rPr>
              <a:t>，</a:t>
            </a:r>
            <a:r>
              <a:rPr lang="en-US" altLang="zh-CN" sz="2400" dirty="0" smtClean="0">
                <a:latin typeface="+mn-ea"/>
              </a:rPr>
              <a:t>2001</a:t>
            </a:r>
            <a:r>
              <a:rPr lang="zh-CN" altLang="en-US" sz="2400" dirty="0" smtClean="0">
                <a:latin typeface="+mn-ea"/>
              </a:rPr>
              <a:t>）</a:t>
            </a:r>
            <a:r>
              <a:rPr lang="zh-CN" altLang="en-US" sz="2400" dirty="0">
                <a:latin typeface="+mn-ea"/>
              </a:rPr>
              <a:t>也有类似观点，中国人的思考方式是</a:t>
            </a:r>
            <a:r>
              <a:rPr lang="zh-CN" altLang="en-US" sz="2400" dirty="0">
                <a:solidFill>
                  <a:srgbClr val="C00000"/>
                </a:solidFill>
                <a:latin typeface="+mn-ea"/>
              </a:rPr>
              <a:t>“由外到内”</a:t>
            </a:r>
            <a:r>
              <a:rPr lang="zh-CN" altLang="en-US" sz="2400" dirty="0">
                <a:latin typeface="+mn-ea"/>
              </a:rPr>
              <a:t>，欧洲人的思考方式是“由内到外”</a:t>
            </a:r>
            <a:r>
              <a:rPr lang="zh-CN" altLang="en-US" sz="2400" dirty="0" smtClean="0">
                <a:latin typeface="+mn-ea"/>
              </a:rPr>
              <a:t>。</a:t>
            </a:r>
            <a:endParaRPr lang="zh-CN" altLang="en-US" sz="2400" dirty="0">
              <a:latin typeface="+mn-ea"/>
            </a:endParaRPr>
          </a:p>
        </p:txBody>
      </p:sp>
      <p:sp>
        <p:nvSpPr>
          <p:cNvPr id="3" name="矩形 2"/>
          <p:cNvSpPr/>
          <p:nvPr/>
        </p:nvSpPr>
        <p:spPr>
          <a:xfrm>
            <a:off x="1651714" y="404664"/>
            <a:ext cx="5929828" cy="584775"/>
          </a:xfrm>
          <a:prstGeom prst="rect">
            <a:avLst/>
          </a:prstGeom>
        </p:spPr>
        <p:txBody>
          <a:bodyPr wrap="none">
            <a:spAutoFit/>
          </a:bodyPr>
          <a:lstStyle/>
          <a:p>
            <a:pPr algn="ctr"/>
            <a:r>
              <a:rPr lang="zh-CN" altLang="en-US" sz="3200" b="1" dirty="0" smtClean="0">
                <a:latin typeface="+mj-ea"/>
                <a:ea typeface="+mj-ea"/>
              </a:rPr>
              <a:t>关于“李约瑟</a:t>
            </a:r>
            <a:r>
              <a:rPr lang="zh-CN" altLang="en-US" sz="3200" b="1" dirty="0">
                <a:latin typeface="+mj-ea"/>
                <a:ea typeface="+mj-ea"/>
              </a:rPr>
              <a:t>之</a:t>
            </a:r>
            <a:r>
              <a:rPr lang="zh-CN" altLang="en-US" sz="3200" b="1" dirty="0" smtClean="0">
                <a:latin typeface="+mj-ea"/>
                <a:ea typeface="+mj-ea"/>
              </a:rPr>
              <a:t>谜”的几种解释</a:t>
            </a:r>
            <a:endParaRPr lang="zh-CN" altLang="en-US" sz="3200" b="1" dirty="0">
              <a:latin typeface="+mj-ea"/>
              <a:ea typeface="+mj-ea"/>
            </a:endParaRPr>
          </a:p>
        </p:txBody>
      </p:sp>
    </p:spTree>
    <p:extLst>
      <p:ext uri="{BB962C8B-B14F-4D97-AF65-F5344CB8AC3E}">
        <p14:creationId xmlns:p14="http://schemas.microsoft.com/office/powerpoint/2010/main" val="12004017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27584" y="1556792"/>
            <a:ext cx="7956376" cy="4524315"/>
          </a:xfrm>
          <a:prstGeom prst="rect">
            <a:avLst/>
          </a:prstGeom>
        </p:spPr>
        <p:txBody>
          <a:bodyPr wrap="square">
            <a:spAutoFit/>
          </a:bodyPr>
          <a:lstStyle/>
          <a:p>
            <a:pPr marL="457200" indent="-457200" algn="just">
              <a:buFont typeface="Wingdings" charset="2"/>
              <a:buChar char="u"/>
            </a:pPr>
            <a:r>
              <a:rPr lang="zh-CN" altLang="en-US" sz="2400" dirty="0" smtClean="0">
                <a:latin typeface="+mn-ea"/>
              </a:rPr>
              <a:t>生活</a:t>
            </a:r>
            <a:r>
              <a:rPr lang="zh-CN" altLang="en-US" sz="2400" dirty="0">
                <a:latin typeface="+mn-ea"/>
              </a:rPr>
              <a:t>条件与战斗条件一致则强，相离则弱，相反则亡。</a:t>
            </a:r>
            <a:r>
              <a:rPr lang="en-US" altLang="zh-CN" sz="2400" dirty="0">
                <a:latin typeface="+mn-ea"/>
              </a:rPr>
              <a:t>……</a:t>
            </a:r>
            <a:r>
              <a:rPr lang="zh-CN" altLang="en-US" sz="2400" dirty="0">
                <a:latin typeface="+mn-ea"/>
              </a:rPr>
              <a:t>生活条件与战斗条件之一致，有因天然的工具而不自觉的成功者，有史以来只有两种：一为</a:t>
            </a:r>
            <a:r>
              <a:rPr lang="zh-CN" altLang="en-US" sz="2400" dirty="0">
                <a:solidFill>
                  <a:srgbClr val="C00000"/>
                </a:solidFill>
                <a:latin typeface="+mn-ea"/>
              </a:rPr>
              <a:t>蒙古人的马</a:t>
            </a:r>
            <a:r>
              <a:rPr lang="zh-CN" altLang="en-US" sz="2400" dirty="0">
                <a:latin typeface="+mn-ea"/>
              </a:rPr>
              <a:t>；一为</a:t>
            </a:r>
            <a:r>
              <a:rPr lang="zh-CN" altLang="en-US" sz="2400" dirty="0">
                <a:solidFill>
                  <a:srgbClr val="C00000"/>
                </a:solidFill>
                <a:latin typeface="+mn-ea"/>
              </a:rPr>
              <a:t>欧洲人的船</a:t>
            </a:r>
            <a:r>
              <a:rPr lang="zh-CN" altLang="en-US" sz="2400" dirty="0" smtClean="0">
                <a:latin typeface="+mn-ea"/>
              </a:rPr>
              <a:t>。</a:t>
            </a:r>
            <a:endParaRPr lang="en-US" altLang="zh-CN" sz="2400" dirty="0" smtClean="0">
              <a:latin typeface="+mn-ea"/>
            </a:endParaRPr>
          </a:p>
          <a:p>
            <a:pPr algn="r"/>
            <a:r>
              <a:rPr lang="en-US" altLang="zh-CN" sz="2400" dirty="0" smtClean="0">
                <a:latin typeface="+mn-ea"/>
              </a:rPr>
              <a:t>——</a:t>
            </a:r>
            <a:r>
              <a:rPr lang="zh-CN" altLang="en-US" sz="2400" dirty="0">
                <a:latin typeface="+mn-ea"/>
              </a:rPr>
              <a:t>蒋百里</a:t>
            </a:r>
            <a:r>
              <a:rPr lang="en-US" altLang="zh-CN" sz="2400" dirty="0">
                <a:latin typeface="+mn-ea"/>
              </a:rPr>
              <a:t>《</a:t>
            </a:r>
            <a:r>
              <a:rPr lang="zh-CN" altLang="en-US" sz="2400" dirty="0">
                <a:latin typeface="+mn-ea"/>
              </a:rPr>
              <a:t>国防论</a:t>
            </a:r>
            <a:r>
              <a:rPr lang="en-US" altLang="zh-CN" sz="2400" dirty="0" smtClean="0">
                <a:latin typeface="+mn-ea"/>
              </a:rPr>
              <a:t>》</a:t>
            </a:r>
          </a:p>
          <a:p>
            <a:pPr marL="457200" indent="-457200" algn="just">
              <a:buFont typeface="Wingdings" charset="2"/>
              <a:buChar char="u"/>
            </a:pPr>
            <a:endParaRPr lang="en-US" altLang="zh-CN" sz="2400" dirty="0">
              <a:latin typeface="+mn-ea"/>
            </a:endParaRPr>
          </a:p>
          <a:p>
            <a:pPr marL="342900" indent="-342900" algn="just">
              <a:lnSpc>
                <a:spcPct val="150000"/>
              </a:lnSpc>
              <a:buFont typeface="Wingdings" charset="2"/>
              <a:buChar char="u"/>
            </a:pPr>
            <a:r>
              <a:rPr lang="zh-CN" altLang="en-US" sz="2400" dirty="0" smtClean="0">
                <a:latin typeface="+mn-ea"/>
              </a:rPr>
              <a:t>元朝</a:t>
            </a:r>
            <a:r>
              <a:rPr lang="zh-CN" altLang="en-US" sz="2400" dirty="0">
                <a:latin typeface="+mn-ea"/>
              </a:rPr>
              <a:t>自世祖混一之后，</a:t>
            </a:r>
            <a:r>
              <a:rPr lang="zh-CN" altLang="en-US" sz="2400" dirty="0">
                <a:solidFill>
                  <a:srgbClr val="C00000"/>
                </a:solidFill>
                <a:latin typeface="+mn-ea"/>
              </a:rPr>
              <a:t>天下治平者六、七十年，轻刑薄赋，兵革罕用，生者有养，死者有葬，行旅万里，宿泊如家</a:t>
            </a:r>
            <a:r>
              <a:rPr lang="zh-CN" altLang="en-US" sz="2400" dirty="0">
                <a:latin typeface="+mn-ea"/>
              </a:rPr>
              <a:t>，诚所谓盛也矣</a:t>
            </a:r>
            <a:r>
              <a:rPr lang="zh-CN" altLang="en-US" sz="2400" dirty="0" smtClean="0">
                <a:latin typeface="+mn-ea"/>
              </a:rPr>
              <a:t>。</a:t>
            </a:r>
            <a:endParaRPr lang="zh-CN" altLang="en-US" sz="2400" dirty="0">
              <a:latin typeface="+mn-ea"/>
            </a:endParaRPr>
          </a:p>
          <a:p>
            <a:pPr algn="r">
              <a:lnSpc>
                <a:spcPct val="150000"/>
              </a:lnSpc>
            </a:pPr>
            <a:r>
              <a:rPr lang="en-US" altLang="zh-CN" sz="2400" dirty="0">
                <a:latin typeface="+mn-ea"/>
              </a:rPr>
              <a:t>——[</a:t>
            </a:r>
            <a:r>
              <a:rPr lang="zh-CN" altLang="en-US" sz="2400" dirty="0">
                <a:latin typeface="+mn-ea"/>
              </a:rPr>
              <a:t>明</a:t>
            </a:r>
            <a:r>
              <a:rPr lang="en-US" altLang="zh-CN" sz="2400" dirty="0">
                <a:latin typeface="+mn-ea"/>
              </a:rPr>
              <a:t>]</a:t>
            </a:r>
            <a:r>
              <a:rPr lang="zh-CN" altLang="en-US" sz="2400" dirty="0">
                <a:latin typeface="+mn-ea"/>
              </a:rPr>
              <a:t>叶子奇</a:t>
            </a:r>
            <a:r>
              <a:rPr lang="en-US" altLang="zh-CN" sz="2400" dirty="0">
                <a:latin typeface="+mn-ea"/>
              </a:rPr>
              <a:t>《</a:t>
            </a:r>
            <a:r>
              <a:rPr lang="zh-CN" altLang="en-US" sz="2400" dirty="0">
                <a:latin typeface="+mn-ea"/>
              </a:rPr>
              <a:t>草木子</a:t>
            </a:r>
            <a:r>
              <a:rPr lang="en-US" altLang="zh-CN" sz="2400" dirty="0" smtClean="0">
                <a:latin typeface="+mn-ea"/>
              </a:rPr>
              <a:t>》</a:t>
            </a:r>
            <a:endParaRPr lang="zh-CN" altLang="en-US" sz="2400" dirty="0">
              <a:latin typeface="+mn-ea"/>
            </a:endParaRPr>
          </a:p>
        </p:txBody>
      </p:sp>
      <p:sp>
        <p:nvSpPr>
          <p:cNvPr id="3" name="文本框 2"/>
          <p:cNvSpPr txBox="1"/>
          <p:nvPr/>
        </p:nvSpPr>
        <p:spPr>
          <a:xfrm>
            <a:off x="1115616" y="260648"/>
            <a:ext cx="7812360" cy="646331"/>
          </a:xfrm>
          <a:prstGeom prst="rect">
            <a:avLst/>
          </a:prstGeom>
          <a:noFill/>
        </p:spPr>
        <p:txBody>
          <a:bodyPr wrap="square" rtlCol="0">
            <a:spAutoFit/>
          </a:bodyPr>
          <a:lstStyle/>
          <a:p>
            <a:r>
              <a:rPr kumimoji="1" lang="zh-CN" altLang="en-US" sz="3600" b="1" dirty="0" smtClean="0">
                <a:latin typeface="+mj-ea"/>
                <a:ea typeface="+mj-ea"/>
              </a:rPr>
              <a:t>一、元代社会经济概况及其经济思想</a:t>
            </a:r>
            <a:endParaRPr kumimoji="1" lang="zh-CN" altLang="en-US" sz="3600" b="1" dirty="0">
              <a:latin typeface="+mj-ea"/>
              <a:ea typeface="+mj-ea"/>
            </a:endParaRPr>
          </a:p>
        </p:txBody>
      </p:sp>
    </p:spTree>
    <p:extLst>
      <p:ext uri="{BB962C8B-B14F-4D97-AF65-F5344CB8AC3E}">
        <p14:creationId xmlns:p14="http://schemas.microsoft.com/office/powerpoint/2010/main" val="264863875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115616" y="1700808"/>
            <a:ext cx="7416824" cy="3939540"/>
          </a:xfrm>
          <a:prstGeom prst="rect">
            <a:avLst/>
          </a:prstGeom>
        </p:spPr>
        <p:txBody>
          <a:bodyPr wrap="square">
            <a:spAutoFit/>
          </a:bodyPr>
          <a:lstStyle/>
          <a:p>
            <a:pPr marL="342900" indent="-342900" algn="just">
              <a:buFont typeface="Wingdings" pitchFamily="2" charset="2"/>
              <a:buChar char="Ø"/>
            </a:pPr>
            <a:r>
              <a:rPr lang="zh-CN" altLang="en-US" sz="2400" b="1" dirty="0" smtClean="0">
                <a:solidFill>
                  <a:srgbClr val="0070C0"/>
                </a:solidFill>
                <a:latin typeface="+mn-ea"/>
              </a:rPr>
              <a:t>“</a:t>
            </a:r>
            <a:r>
              <a:rPr lang="zh-CN" altLang="en-US" sz="2400" b="1" dirty="0">
                <a:solidFill>
                  <a:srgbClr val="0070C0"/>
                </a:solidFill>
                <a:latin typeface="+mn-ea"/>
              </a:rPr>
              <a:t>英雄理论”</a:t>
            </a:r>
            <a:r>
              <a:rPr lang="zh-CN" altLang="en-US" sz="2400" b="1" dirty="0" smtClean="0">
                <a:solidFill>
                  <a:srgbClr val="0070C0"/>
                </a:solidFill>
                <a:latin typeface="+mn-ea"/>
              </a:rPr>
              <a:t>说</a:t>
            </a:r>
            <a:endParaRPr lang="en-US" altLang="zh-CN" sz="2400" dirty="0">
              <a:latin typeface="微软雅黑" pitchFamily="34" charset="-122"/>
              <a:ea typeface="微软雅黑" pitchFamily="34" charset="-122"/>
            </a:endParaRPr>
          </a:p>
          <a:p>
            <a:pPr algn="just"/>
            <a:endParaRPr lang="en-US" altLang="zh-CN" sz="2400" dirty="0">
              <a:latin typeface="微软雅黑" pitchFamily="34" charset="-122"/>
              <a:ea typeface="微软雅黑" pitchFamily="34" charset="-122"/>
            </a:endParaRPr>
          </a:p>
          <a:p>
            <a:pPr marL="342900" indent="-342900" algn="just">
              <a:spcAft>
                <a:spcPts val="1200"/>
              </a:spcAft>
              <a:buFont typeface="Arial" charset="0"/>
              <a:buChar char="•"/>
            </a:pPr>
            <a:r>
              <a:rPr lang="zh-CN" altLang="en-US" sz="2400" dirty="0">
                <a:latin typeface="+mn-ea"/>
              </a:rPr>
              <a:t>技术创新是少数“英雄”的活动，而“英雄”的数量和技术创新的数量取决于人口的多寡和技术创新的难易程度</a:t>
            </a:r>
            <a:r>
              <a:rPr lang="zh-CN" altLang="en-US" sz="2400" dirty="0" smtClean="0">
                <a:latin typeface="+mn-ea"/>
              </a:rPr>
              <a:t>；</a:t>
            </a:r>
            <a:endParaRPr lang="en-US" altLang="zh-CN" sz="2400" dirty="0" smtClean="0">
              <a:latin typeface="+mn-ea"/>
            </a:endParaRPr>
          </a:p>
          <a:p>
            <a:pPr marL="342900" indent="-342900" algn="just">
              <a:spcAft>
                <a:spcPts val="1200"/>
              </a:spcAft>
              <a:buFont typeface="Arial" charset="0"/>
              <a:buChar char="•"/>
            </a:pPr>
            <a:r>
              <a:rPr lang="zh-CN" altLang="en-US" sz="2400" dirty="0" smtClean="0">
                <a:latin typeface="+mn-ea"/>
              </a:rPr>
              <a:t>林毅夫</a:t>
            </a:r>
            <a:r>
              <a:rPr lang="zh-CN" altLang="en-US" sz="2400" dirty="0">
                <a:latin typeface="+mn-ea"/>
              </a:rPr>
              <a:t>（</a:t>
            </a:r>
            <a:r>
              <a:rPr lang="en-US" altLang="zh-CN" sz="2400" dirty="0">
                <a:latin typeface="+mn-ea"/>
              </a:rPr>
              <a:t>1995</a:t>
            </a:r>
            <a:r>
              <a:rPr lang="zh-CN" altLang="en-US" sz="2400" dirty="0">
                <a:latin typeface="+mn-ea"/>
              </a:rPr>
              <a:t>）也持这种</a:t>
            </a:r>
            <a:r>
              <a:rPr lang="zh-CN" altLang="en-US" sz="2400" dirty="0" smtClean="0">
                <a:latin typeface="+mn-ea"/>
              </a:rPr>
              <a:t>观点：中国</a:t>
            </a:r>
            <a:r>
              <a:rPr lang="zh-CN" altLang="en-US" sz="2400" dirty="0">
                <a:latin typeface="+mn-ea"/>
              </a:rPr>
              <a:t>在历史上的领先是因为当时的技术比较简单，可以靠经验积累完成，所以中国较大的人口可以更容易地产生技术创新，但是现代技术不是靠经验而是靠科学实验，人口多未必占有技术创新上的优势</a:t>
            </a:r>
            <a:r>
              <a:rPr lang="zh-CN" altLang="en-US" sz="2400" dirty="0" smtClean="0">
                <a:latin typeface="+mn-ea"/>
              </a:rPr>
              <a:t>。</a:t>
            </a:r>
            <a:endParaRPr lang="zh-CN" altLang="en-US" sz="2400" dirty="0">
              <a:latin typeface="+mn-ea"/>
            </a:endParaRPr>
          </a:p>
        </p:txBody>
      </p:sp>
      <p:sp>
        <p:nvSpPr>
          <p:cNvPr id="3" name="矩形 2"/>
          <p:cNvSpPr/>
          <p:nvPr/>
        </p:nvSpPr>
        <p:spPr>
          <a:xfrm>
            <a:off x="1651714" y="404664"/>
            <a:ext cx="5929828" cy="584775"/>
          </a:xfrm>
          <a:prstGeom prst="rect">
            <a:avLst/>
          </a:prstGeom>
        </p:spPr>
        <p:txBody>
          <a:bodyPr wrap="none">
            <a:spAutoFit/>
          </a:bodyPr>
          <a:lstStyle/>
          <a:p>
            <a:pPr algn="ctr"/>
            <a:r>
              <a:rPr lang="zh-CN" altLang="en-US" sz="3200" b="1" dirty="0" smtClean="0">
                <a:latin typeface="+mj-ea"/>
                <a:ea typeface="+mj-ea"/>
              </a:rPr>
              <a:t>关于“李约瑟</a:t>
            </a:r>
            <a:r>
              <a:rPr lang="zh-CN" altLang="en-US" sz="3200" b="1" dirty="0">
                <a:latin typeface="+mj-ea"/>
                <a:ea typeface="+mj-ea"/>
              </a:rPr>
              <a:t>之</a:t>
            </a:r>
            <a:r>
              <a:rPr lang="zh-CN" altLang="en-US" sz="3200" b="1" dirty="0" smtClean="0">
                <a:latin typeface="+mj-ea"/>
                <a:ea typeface="+mj-ea"/>
              </a:rPr>
              <a:t>谜”的几种解释</a:t>
            </a:r>
            <a:endParaRPr lang="zh-CN" altLang="en-US" sz="3200" b="1" dirty="0">
              <a:latin typeface="+mj-ea"/>
              <a:ea typeface="+mj-ea"/>
            </a:endParaRPr>
          </a:p>
        </p:txBody>
      </p:sp>
    </p:spTree>
    <p:extLst>
      <p:ext uri="{BB962C8B-B14F-4D97-AF65-F5344CB8AC3E}">
        <p14:creationId xmlns:p14="http://schemas.microsoft.com/office/powerpoint/2010/main" val="16755307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115616" y="1700808"/>
            <a:ext cx="7200800" cy="4308872"/>
          </a:xfrm>
          <a:prstGeom prst="rect">
            <a:avLst/>
          </a:prstGeom>
        </p:spPr>
        <p:txBody>
          <a:bodyPr wrap="square">
            <a:spAutoFit/>
          </a:bodyPr>
          <a:lstStyle/>
          <a:p>
            <a:pPr marL="342900" indent="-342900" algn="just">
              <a:buFont typeface="Wingdings" pitchFamily="2" charset="2"/>
              <a:buChar char="Ø"/>
            </a:pPr>
            <a:r>
              <a:rPr lang="zh-CN" altLang="en-US" sz="2400" b="1" dirty="0" smtClean="0">
                <a:solidFill>
                  <a:srgbClr val="0070C0"/>
                </a:solidFill>
                <a:latin typeface="+mn-ea"/>
              </a:rPr>
              <a:t>资源</a:t>
            </a:r>
            <a:r>
              <a:rPr lang="en-US" altLang="zh-CN" sz="2400" b="1" dirty="0">
                <a:solidFill>
                  <a:srgbClr val="0070C0"/>
                </a:solidFill>
                <a:latin typeface="+mn-ea"/>
              </a:rPr>
              <a:t>——</a:t>
            </a:r>
            <a:r>
              <a:rPr lang="zh-CN" altLang="en-US" sz="2400" b="1" dirty="0" smtClean="0">
                <a:solidFill>
                  <a:srgbClr val="0070C0"/>
                </a:solidFill>
                <a:latin typeface="+mn-ea"/>
              </a:rPr>
              <a:t>经济</a:t>
            </a:r>
            <a:r>
              <a:rPr lang="zh-CN" altLang="en-US" sz="2400" b="1" dirty="0">
                <a:solidFill>
                  <a:srgbClr val="0070C0"/>
                </a:solidFill>
                <a:latin typeface="+mn-ea"/>
              </a:rPr>
              <a:t>约束</a:t>
            </a:r>
            <a:r>
              <a:rPr lang="zh-CN" altLang="en-US" sz="2400" b="1" dirty="0" smtClean="0">
                <a:solidFill>
                  <a:srgbClr val="0070C0"/>
                </a:solidFill>
                <a:latin typeface="+mn-ea"/>
              </a:rPr>
              <a:t>说</a:t>
            </a:r>
            <a:endParaRPr lang="en-US" altLang="zh-CN" sz="2400" b="1" dirty="0" smtClean="0">
              <a:solidFill>
                <a:srgbClr val="0070C0"/>
              </a:solidFill>
              <a:latin typeface="+mn-ea"/>
            </a:endParaRPr>
          </a:p>
          <a:p>
            <a:pPr marL="342900" indent="-342900" algn="just">
              <a:buFont typeface="Wingdings" pitchFamily="2" charset="2"/>
              <a:buChar char="Ø"/>
            </a:pPr>
            <a:endParaRPr lang="en-US" altLang="zh-CN" sz="2400" dirty="0">
              <a:latin typeface="微软雅黑" pitchFamily="34" charset="-122"/>
              <a:ea typeface="微软雅黑" pitchFamily="34" charset="-122"/>
            </a:endParaRPr>
          </a:p>
          <a:p>
            <a:pPr marL="342900" indent="-342900" algn="just">
              <a:spcAft>
                <a:spcPts val="1200"/>
              </a:spcAft>
              <a:buFont typeface="Arial" charset="0"/>
              <a:buChar char="•"/>
            </a:pPr>
            <a:r>
              <a:rPr lang="en-US" altLang="zh-CN" sz="2400" dirty="0">
                <a:latin typeface="+mn-ea"/>
              </a:rPr>
              <a:t>Mark Elvin </a:t>
            </a:r>
            <a:r>
              <a:rPr lang="zh-CN" altLang="en-US" sz="2400" dirty="0">
                <a:latin typeface="+mn-ea"/>
              </a:rPr>
              <a:t>（伊懋可）的高水平陷阱假说（</a:t>
            </a:r>
            <a:r>
              <a:rPr lang="en-US" altLang="zh-CN" sz="2400" dirty="0">
                <a:latin typeface="+mn-ea"/>
              </a:rPr>
              <a:t>high-level equilibrium trap</a:t>
            </a:r>
            <a:r>
              <a:rPr lang="zh-CN" altLang="en-US" sz="2400" dirty="0">
                <a:latin typeface="+mn-ea"/>
              </a:rPr>
              <a:t>，</a:t>
            </a:r>
            <a:r>
              <a:rPr lang="en-US" altLang="zh-CN" sz="2400" dirty="0">
                <a:latin typeface="+mn-ea"/>
              </a:rPr>
              <a:t>1972</a:t>
            </a:r>
            <a:r>
              <a:rPr lang="zh-CN" altLang="en-US" sz="2400" dirty="0">
                <a:latin typeface="+mn-ea"/>
              </a:rPr>
              <a:t>）是其中的典型</a:t>
            </a:r>
            <a:r>
              <a:rPr lang="zh-CN" altLang="en-US" sz="2400" dirty="0" smtClean="0">
                <a:latin typeface="+mn-ea"/>
              </a:rPr>
              <a:t>代表。</a:t>
            </a:r>
            <a:endParaRPr lang="en-US" altLang="zh-CN" sz="2400" dirty="0" smtClean="0">
              <a:latin typeface="+mn-ea"/>
            </a:endParaRPr>
          </a:p>
          <a:p>
            <a:pPr marL="342900" indent="-342900" algn="just">
              <a:spcAft>
                <a:spcPts val="1200"/>
              </a:spcAft>
              <a:buFont typeface="Arial" charset="0"/>
              <a:buChar char="•"/>
            </a:pPr>
            <a:r>
              <a:rPr lang="zh-CN" altLang="en-US" sz="2400" dirty="0" smtClean="0">
                <a:latin typeface="+mn-ea"/>
              </a:rPr>
              <a:t>人口</a:t>
            </a:r>
            <a:r>
              <a:rPr lang="zh-CN" altLang="en-US" sz="2400" dirty="0">
                <a:latin typeface="+mn-ea"/>
              </a:rPr>
              <a:t>众多、资源匮乏造成中国经济陷入了一个“死循环”，人口众多的压力促使中国全力发展农业技术，但是农业技术改进所带来的收益完全为新一轮的人口增长所吞噬，如此反复，</a:t>
            </a:r>
            <a:r>
              <a:rPr lang="zh-CN" altLang="en-US" sz="2400" dirty="0">
                <a:solidFill>
                  <a:srgbClr val="C00000"/>
                </a:solidFill>
                <a:latin typeface="+mn-ea"/>
              </a:rPr>
              <a:t>中国在较高的农业水平上维持了巨大的人口，但中国工业的发展却受到了有限资源的制约</a:t>
            </a:r>
            <a:r>
              <a:rPr lang="zh-CN" altLang="en-US" sz="2400" dirty="0" smtClean="0">
                <a:latin typeface="+mn-ea"/>
              </a:rPr>
              <a:t>。</a:t>
            </a:r>
            <a:endParaRPr lang="zh-CN" altLang="en-US" sz="2400" dirty="0">
              <a:latin typeface="+mn-ea"/>
            </a:endParaRPr>
          </a:p>
        </p:txBody>
      </p:sp>
      <p:sp>
        <p:nvSpPr>
          <p:cNvPr id="3" name="矩形 2"/>
          <p:cNvSpPr/>
          <p:nvPr/>
        </p:nvSpPr>
        <p:spPr>
          <a:xfrm>
            <a:off x="1651714" y="404664"/>
            <a:ext cx="5929828" cy="584775"/>
          </a:xfrm>
          <a:prstGeom prst="rect">
            <a:avLst/>
          </a:prstGeom>
        </p:spPr>
        <p:txBody>
          <a:bodyPr wrap="none">
            <a:spAutoFit/>
          </a:bodyPr>
          <a:lstStyle/>
          <a:p>
            <a:pPr algn="ctr"/>
            <a:r>
              <a:rPr lang="zh-CN" altLang="en-US" sz="3200" b="1" dirty="0" smtClean="0">
                <a:latin typeface="+mj-ea"/>
                <a:ea typeface="+mj-ea"/>
              </a:rPr>
              <a:t>关于“李约瑟</a:t>
            </a:r>
            <a:r>
              <a:rPr lang="zh-CN" altLang="en-US" sz="3200" b="1" dirty="0">
                <a:latin typeface="+mj-ea"/>
                <a:ea typeface="+mj-ea"/>
              </a:rPr>
              <a:t>之</a:t>
            </a:r>
            <a:r>
              <a:rPr lang="zh-CN" altLang="en-US" sz="3200" b="1" dirty="0" smtClean="0">
                <a:latin typeface="+mj-ea"/>
                <a:ea typeface="+mj-ea"/>
              </a:rPr>
              <a:t>谜”的几种解释</a:t>
            </a:r>
            <a:endParaRPr lang="zh-CN" altLang="en-US" sz="3200" b="1" dirty="0">
              <a:latin typeface="+mj-ea"/>
              <a:ea typeface="+mj-ea"/>
            </a:endParaRPr>
          </a:p>
        </p:txBody>
      </p:sp>
    </p:spTree>
    <p:extLst>
      <p:ext uri="{BB962C8B-B14F-4D97-AF65-F5344CB8AC3E}">
        <p14:creationId xmlns:p14="http://schemas.microsoft.com/office/powerpoint/2010/main" val="360542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115616" y="1700808"/>
            <a:ext cx="7632848" cy="3754874"/>
          </a:xfrm>
          <a:prstGeom prst="rect">
            <a:avLst/>
          </a:prstGeom>
        </p:spPr>
        <p:txBody>
          <a:bodyPr wrap="square">
            <a:spAutoFit/>
          </a:bodyPr>
          <a:lstStyle/>
          <a:p>
            <a:pPr marL="342900" indent="-342900" algn="just">
              <a:buFont typeface="Wingdings" pitchFamily="2" charset="2"/>
              <a:buChar char="Ø"/>
            </a:pPr>
            <a:r>
              <a:rPr lang="zh-CN" altLang="en-US" sz="2400" b="1" dirty="0" smtClean="0">
                <a:solidFill>
                  <a:srgbClr val="0070C0"/>
                </a:solidFill>
                <a:latin typeface="+mn-ea"/>
              </a:rPr>
              <a:t>地理</a:t>
            </a:r>
            <a:r>
              <a:rPr lang="zh-CN" altLang="en-US" sz="2400" b="1" dirty="0">
                <a:solidFill>
                  <a:srgbClr val="0070C0"/>
                </a:solidFill>
                <a:latin typeface="+mn-ea"/>
              </a:rPr>
              <a:t>禀赋</a:t>
            </a:r>
            <a:r>
              <a:rPr lang="zh-CN" altLang="en-US" sz="2400" b="1" dirty="0" smtClean="0">
                <a:solidFill>
                  <a:srgbClr val="0070C0"/>
                </a:solidFill>
                <a:latin typeface="+mn-ea"/>
              </a:rPr>
              <a:t>说</a:t>
            </a:r>
            <a:endParaRPr lang="en-US" altLang="zh-CN" sz="2400" dirty="0">
              <a:latin typeface="微软雅黑" pitchFamily="34" charset="-122"/>
              <a:ea typeface="微软雅黑" pitchFamily="34" charset="-122"/>
            </a:endParaRPr>
          </a:p>
          <a:p>
            <a:pPr algn="just"/>
            <a:endParaRPr lang="en-US" altLang="zh-CN" sz="2400" dirty="0">
              <a:latin typeface="微软雅黑" pitchFamily="34" charset="-122"/>
              <a:ea typeface="微软雅黑" pitchFamily="34" charset="-122"/>
            </a:endParaRPr>
          </a:p>
          <a:p>
            <a:pPr marL="342900" indent="-342900" algn="just">
              <a:spcAft>
                <a:spcPts val="1200"/>
              </a:spcAft>
              <a:buFont typeface="Arial" charset="0"/>
              <a:buChar char="•"/>
            </a:pPr>
            <a:r>
              <a:rPr lang="zh-CN" altLang="en-US" sz="2000" dirty="0">
                <a:latin typeface="+mn-ea"/>
              </a:rPr>
              <a:t>文贯中（</a:t>
            </a:r>
            <a:r>
              <a:rPr lang="en-US" altLang="zh-CN" sz="2000" dirty="0">
                <a:latin typeface="+mn-ea"/>
              </a:rPr>
              <a:t>2005</a:t>
            </a:r>
            <a:r>
              <a:rPr lang="zh-CN" altLang="en-US" sz="2000" dirty="0" smtClean="0">
                <a:latin typeface="+mn-ea"/>
              </a:rPr>
              <a:t>）认为近代</a:t>
            </a:r>
            <a:r>
              <a:rPr lang="zh-CN" altLang="en-US" sz="2000" dirty="0">
                <a:latin typeface="+mn-ea"/>
              </a:rPr>
              <a:t>以前地理禀赋对文明演变起主要</a:t>
            </a:r>
            <a:r>
              <a:rPr lang="zh-CN" altLang="en-US" sz="2000" dirty="0" smtClean="0">
                <a:latin typeface="+mn-ea"/>
              </a:rPr>
              <a:t>作用。</a:t>
            </a:r>
            <a:endParaRPr lang="en-US" altLang="zh-CN" sz="2000" dirty="0" smtClean="0">
              <a:latin typeface="+mn-ea"/>
            </a:endParaRPr>
          </a:p>
          <a:p>
            <a:pPr marL="342900" indent="-342900" algn="just">
              <a:spcAft>
                <a:spcPts val="1200"/>
              </a:spcAft>
              <a:buFont typeface="Arial" charset="0"/>
              <a:buChar char="•"/>
            </a:pPr>
            <a:r>
              <a:rPr lang="zh-CN" altLang="en-US" sz="2000" dirty="0" smtClean="0">
                <a:latin typeface="+mn-ea"/>
              </a:rPr>
              <a:t>一国疆域</a:t>
            </a:r>
            <a:r>
              <a:rPr lang="zh-CN" altLang="en-US" sz="2000" dirty="0">
                <a:latin typeface="+mn-ea"/>
              </a:rPr>
              <a:t>的</a:t>
            </a:r>
            <a:r>
              <a:rPr lang="zh-CN" altLang="en-US" sz="2000" dirty="0" smtClean="0">
                <a:latin typeface="+mn-ea"/>
              </a:rPr>
              <a:t>扩大，会</a:t>
            </a:r>
            <a:r>
              <a:rPr lang="zh-CN" altLang="en-US" sz="2000" dirty="0">
                <a:latin typeface="+mn-ea"/>
              </a:rPr>
              <a:t>造成农业这一典型的土地密集型部门的扩张，而宋朝以降的中国历史恰恰发生了这样的事情，宋以后疆域相对人口的扩大必然导致人口的空间分布由宋朝的相对集中变为元明清各朝的广布状态，因而导致劳动密集型部门的相对萎缩，而劳动密集型部门的扩张是内生型城市化的重要原因，其萎缩必然导致城市化水平的下降、海外贸易的下降、分工水平的倒退、发明创造环境的恶化，使内生增长得以可能的技术进步和制度创新日趋沉寂</a:t>
            </a:r>
            <a:r>
              <a:rPr lang="zh-CN" altLang="en-US" sz="2000" dirty="0" smtClean="0">
                <a:latin typeface="+mn-ea"/>
              </a:rPr>
              <a:t>。</a:t>
            </a:r>
            <a:endParaRPr lang="zh-CN" altLang="en-US" sz="2000" dirty="0">
              <a:latin typeface="+mn-ea"/>
            </a:endParaRPr>
          </a:p>
        </p:txBody>
      </p:sp>
      <p:sp>
        <p:nvSpPr>
          <p:cNvPr id="3" name="矩形 2"/>
          <p:cNvSpPr/>
          <p:nvPr/>
        </p:nvSpPr>
        <p:spPr>
          <a:xfrm>
            <a:off x="1651714" y="404664"/>
            <a:ext cx="5929828" cy="584775"/>
          </a:xfrm>
          <a:prstGeom prst="rect">
            <a:avLst/>
          </a:prstGeom>
        </p:spPr>
        <p:txBody>
          <a:bodyPr wrap="none">
            <a:spAutoFit/>
          </a:bodyPr>
          <a:lstStyle/>
          <a:p>
            <a:pPr algn="ctr"/>
            <a:r>
              <a:rPr lang="zh-CN" altLang="en-US" sz="3200" b="1" dirty="0" smtClean="0">
                <a:latin typeface="+mj-ea"/>
                <a:ea typeface="+mj-ea"/>
              </a:rPr>
              <a:t>关于“李约瑟</a:t>
            </a:r>
            <a:r>
              <a:rPr lang="zh-CN" altLang="en-US" sz="3200" b="1" dirty="0">
                <a:latin typeface="+mj-ea"/>
                <a:ea typeface="+mj-ea"/>
              </a:rPr>
              <a:t>之</a:t>
            </a:r>
            <a:r>
              <a:rPr lang="zh-CN" altLang="en-US" sz="3200" b="1" dirty="0" smtClean="0">
                <a:latin typeface="+mj-ea"/>
                <a:ea typeface="+mj-ea"/>
              </a:rPr>
              <a:t>谜”的几种解释</a:t>
            </a:r>
            <a:endParaRPr lang="zh-CN" altLang="en-US" sz="3200" b="1" dirty="0">
              <a:latin typeface="+mj-ea"/>
              <a:ea typeface="+mj-ea"/>
            </a:endParaRPr>
          </a:p>
        </p:txBody>
      </p:sp>
    </p:spTree>
    <p:extLst>
      <p:ext uri="{BB962C8B-B14F-4D97-AF65-F5344CB8AC3E}">
        <p14:creationId xmlns:p14="http://schemas.microsoft.com/office/powerpoint/2010/main" val="5099866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115616" y="1700808"/>
            <a:ext cx="7344816" cy="3570208"/>
          </a:xfrm>
          <a:prstGeom prst="rect">
            <a:avLst/>
          </a:prstGeom>
        </p:spPr>
        <p:txBody>
          <a:bodyPr wrap="square">
            <a:spAutoFit/>
          </a:bodyPr>
          <a:lstStyle/>
          <a:p>
            <a:pPr marL="342900" indent="-342900" algn="just">
              <a:buFont typeface="Wingdings" pitchFamily="2" charset="2"/>
              <a:buChar char="Ø"/>
            </a:pPr>
            <a:r>
              <a:rPr lang="zh-CN" altLang="en-US" sz="2400" b="1" dirty="0" smtClean="0">
                <a:solidFill>
                  <a:srgbClr val="0070C0"/>
                </a:solidFill>
                <a:latin typeface="+mn-ea"/>
              </a:rPr>
              <a:t>基于</a:t>
            </a:r>
            <a:r>
              <a:rPr lang="zh-CN" altLang="en-US" sz="2400" b="1" dirty="0">
                <a:solidFill>
                  <a:srgbClr val="0070C0"/>
                </a:solidFill>
                <a:latin typeface="+mn-ea"/>
              </a:rPr>
              <a:t>“货币</a:t>
            </a:r>
            <a:r>
              <a:rPr lang="en-US" altLang="zh-CN" sz="2400" b="1" dirty="0">
                <a:solidFill>
                  <a:srgbClr val="0070C0"/>
                </a:solidFill>
                <a:latin typeface="+mn-ea"/>
              </a:rPr>
              <a:t>—</a:t>
            </a:r>
            <a:r>
              <a:rPr lang="zh-CN" altLang="en-US" sz="2400" b="1" dirty="0">
                <a:solidFill>
                  <a:srgbClr val="0070C0"/>
                </a:solidFill>
                <a:latin typeface="+mn-ea"/>
              </a:rPr>
              <a:t>制度”分析法的官僚制度</a:t>
            </a:r>
            <a:r>
              <a:rPr lang="zh-CN" altLang="en-US" sz="2400" b="1" dirty="0" smtClean="0">
                <a:solidFill>
                  <a:srgbClr val="0070C0"/>
                </a:solidFill>
                <a:latin typeface="+mn-ea"/>
              </a:rPr>
              <a:t>说</a:t>
            </a:r>
            <a:endParaRPr lang="en-US" altLang="zh-CN" sz="2400" dirty="0">
              <a:latin typeface="微软雅黑" pitchFamily="34" charset="-122"/>
              <a:ea typeface="微软雅黑" pitchFamily="34" charset="-122"/>
            </a:endParaRPr>
          </a:p>
          <a:p>
            <a:pPr marL="342900" indent="-342900" algn="just">
              <a:buFont typeface="Wingdings" pitchFamily="2" charset="2"/>
              <a:buChar char="Ø"/>
            </a:pPr>
            <a:endParaRPr lang="en-US" altLang="zh-CN" sz="2400" dirty="0">
              <a:latin typeface="微软雅黑" pitchFamily="34" charset="-122"/>
              <a:ea typeface="微软雅黑" pitchFamily="34" charset="-122"/>
            </a:endParaRPr>
          </a:p>
          <a:p>
            <a:pPr marL="342900" indent="-342900" algn="just">
              <a:spcAft>
                <a:spcPts val="1200"/>
              </a:spcAft>
              <a:buFont typeface="Arial" charset="0"/>
              <a:buChar char="•"/>
            </a:pPr>
            <a:r>
              <a:rPr lang="zh-CN" altLang="en-US" sz="2400" dirty="0">
                <a:latin typeface="+mn-ea"/>
              </a:rPr>
              <a:t>张宇燕和高程（</a:t>
            </a:r>
            <a:r>
              <a:rPr lang="en-US" altLang="zh-CN" sz="2400" dirty="0">
                <a:latin typeface="+mn-ea"/>
              </a:rPr>
              <a:t>2005</a:t>
            </a:r>
            <a:r>
              <a:rPr lang="zh-CN" altLang="en-US" sz="2400" dirty="0" smtClean="0">
                <a:latin typeface="+mn-ea"/>
              </a:rPr>
              <a:t>）认为，中国</a:t>
            </a:r>
            <a:r>
              <a:rPr lang="zh-CN" altLang="en-US" sz="2400" dirty="0">
                <a:latin typeface="+mn-ea"/>
              </a:rPr>
              <a:t>传统官僚制度中固有的产权保护因素，一方面削弱了制度创新的激励，另一方面使得产权处于高度的不稳定之中</a:t>
            </a:r>
            <a:r>
              <a:rPr lang="zh-CN" altLang="en-US" sz="2400" dirty="0" smtClean="0">
                <a:latin typeface="+mn-ea"/>
              </a:rPr>
              <a:t>。</a:t>
            </a:r>
            <a:endParaRPr lang="en-US" altLang="zh-CN" sz="2400" dirty="0" smtClean="0">
              <a:latin typeface="+mn-ea"/>
            </a:endParaRPr>
          </a:p>
          <a:p>
            <a:pPr marL="342900" indent="-342900" algn="just">
              <a:spcAft>
                <a:spcPts val="1200"/>
              </a:spcAft>
              <a:buFont typeface="Arial" charset="0"/>
              <a:buChar char="•"/>
            </a:pPr>
            <a:r>
              <a:rPr lang="zh-CN" altLang="en-US" sz="2400" dirty="0" smtClean="0">
                <a:latin typeface="+mn-ea"/>
              </a:rPr>
              <a:t>在</a:t>
            </a:r>
            <a:r>
              <a:rPr lang="zh-CN" altLang="en-US" sz="2400" dirty="0">
                <a:latin typeface="+mn-ea"/>
              </a:rPr>
              <a:t>这样的背景下，引发经济长期增长的货币金融制度之产生也就无从谈起。中国官商合作的产权保护制度提高了晚明中国商人阶级“革命”的机会成本和达成集体行动的交易成本</a:t>
            </a:r>
            <a:r>
              <a:rPr lang="zh-CN" altLang="en-US" sz="2400" dirty="0" smtClean="0">
                <a:latin typeface="+mn-ea"/>
              </a:rPr>
              <a:t>。</a:t>
            </a:r>
            <a:endParaRPr lang="zh-CN" altLang="en-US" sz="2400" dirty="0">
              <a:latin typeface="+mn-ea"/>
            </a:endParaRPr>
          </a:p>
        </p:txBody>
      </p:sp>
      <p:sp>
        <p:nvSpPr>
          <p:cNvPr id="3" name="矩形 2"/>
          <p:cNvSpPr/>
          <p:nvPr/>
        </p:nvSpPr>
        <p:spPr>
          <a:xfrm>
            <a:off x="1651714" y="404664"/>
            <a:ext cx="5929828" cy="584775"/>
          </a:xfrm>
          <a:prstGeom prst="rect">
            <a:avLst/>
          </a:prstGeom>
        </p:spPr>
        <p:txBody>
          <a:bodyPr wrap="none">
            <a:spAutoFit/>
          </a:bodyPr>
          <a:lstStyle/>
          <a:p>
            <a:pPr algn="ctr"/>
            <a:r>
              <a:rPr lang="zh-CN" altLang="en-US" sz="3200" b="1" dirty="0" smtClean="0">
                <a:latin typeface="+mj-ea"/>
                <a:ea typeface="+mj-ea"/>
              </a:rPr>
              <a:t>关于“李约瑟</a:t>
            </a:r>
            <a:r>
              <a:rPr lang="zh-CN" altLang="en-US" sz="3200" b="1" dirty="0">
                <a:latin typeface="+mj-ea"/>
                <a:ea typeface="+mj-ea"/>
              </a:rPr>
              <a:t>之</a:t>
            </a:r>
            <a:r>
              <a:rPr lang="zh-CN" altLang="en-US" sz="3200" b="1" dirty="0" smtClean="0">
                <a:latin typeface="+mj-ea"/>
                <a:ea typeface="+mj-ea"/>
              </a:rPr>
              <a:t>谜”的几种解释</a:t>
            </a:r>
            <a:endParaRPr lang="zh-CN" altLang="en-US" sz="3200" b="1" dirty="0">
              <a:latin typeface="+mj-ea"/>
              <a:ea typeface="+mj-ea"/>
            </a:endParaRPr>
          </a:p>
        </p:txBody>
      </p:sp>
    </p:spTree>
    <p:extLst>
      <p:ext uri="{BB962C8B-B14F-4D97-AF65-F5344CB8AC3E}">
        <p14:creationId xmlns:p14="http://schemas.microsoft.com/office/powerpoint/2010/main" val="18711078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43608" y="1412776"/>
            <a:ext cx="7632848" cy="4832092"/>
          </a:xfrm>
          <a:prstGeom prst="rect">
            <a:avLst/>
          </a:prstGeom>
        </p:spPr>
        <p:txBody>
          <a:bodyPr wrap="square">
            <a:spAutoFit/>
          </a:bodyPr>
          <a:lstStyle/>
          <a:p>
            <a:pPr marL="342900" indent="-342900" algn="just">
              <a:buFont typeface="Wingdings" pitchFamily="2" charset="2"/>
              <a:buChar char="Ø"/>
            </a:pPr>
            <a:r>
              <a:rPr lang="zh-CN" altLang="en-US" sz="2400" b="1" dirty="0" smtClean="0">
                <a:solidFill>
                  <a:srgbClr val="0070C0"/>
                </a:solidFill>
                <a:latin typeface="+mn-ea"/>
              </a:rPr>
              <a:t>政治</a:t>
            </a:r>
            <a:r>
              <a:rPr lang="zh-CN" altLang="en-US" sz="2400" b="1" dirty="0">
                <a:solidFill>
                  <a:srgbClr val="0070C0"/>
                </a:solidFill>
                <a:latin typeface="+mn-ea"/>
              </a:rPr>
              <a:t>制度</a:t>
            </a:r>
            <a:r>
              <a:rPr lang="zh-CN" altLang="en-US" sz="2400" b="1" dirty="0" smtClean="0">
                <a:solidFill>
                  <a:srgbClr val="0070C0"/>
                </a:solidFill>
                <a:latin typeface="+mn-ea"/>
              </a:rPr>
              <a:t>说</a:t>
            </a:r>
            <a:endParaRPr lang="en-US" altLang="zh-CN" sz="2400" b="1" dirty="0" smtClean="0">
              <a:solidFill>
                <a:srgbClr val="0070C0"/>
              </a:solidFill>
              <a:latin typeface="+mn-ea"/>
            </a:endParaRPr>
          </a:p>
          <a:p>
            <a:pPr marL="342900" indent="-342900" algn="just">
              <a:buFont typeface="Wingdings" pitchFamily="2" charset="2"/>
              <a:buChar char="Ø"/>
            </a:pPr>
            <a:endParaRPr lang="en-US" altLang="zh-CN" sz="2400" dirty="0">
              <a:latin typeface="微软雅黑" pitchFamily="34" charset="-122"/>
              <a:ea typeface="微软雅黑" pitchFamily="34" charset="-122"/>
            </a:endParaRPr>
          </a:p>
          <a:p>
            <a:pPr marL="342900" indent="-342900" algn="just">
              <a:spcAft>
                <a:spcPts val="1200"/>
              </a:spcAft>
              <a:buFont typeface="Arial" charset="0"/>
              <a:buChar char="•"/>
            </a:pPr>
            <a:r>
              <a:rPr lang="zh-CN" altLang="en-US" sz="2000" dirty="0">
                <a:latin typeface="+mn-ea"/>
              </a:rPr>
              <a:t>艾德荣（</a:t>
            </a:r>
            <a:r>
              <a:rPr lang="en-US" altLang="zh-CN" sz="2000" dirty="0">
                <a:latin typeface="+mn-ea"/>
              </a:rPr>
              <a:t>2005</a:t>
            </a:r>
            <a:r>
              <a:rPr lang="zh-CN" altLang="en-US" sz="2000" dirty="0">
                <a:latin typeface="+mn-ea"/>
              </a:rPr>
              <a:t>）中国的省制度在</a:t>
            </a:r>
            <a:r>
              <a:rPr lang="en-US" altLang="zh-CN" sz="2000" dirty="0">
                <a:latin typeface="+mn-ea"/>
              </a:rPr>
              <a:t>1370</a:t>
            </a:r>
            <a:r>
              <a:rPr lang="zh-CN" altLang="en-US" sz="2000" dirty="0">
                <a:latin typeface="+mn-ea"/>
              </a:rPr>
              <a:t>年发生了变化，由强省转变为弱省</a:t>
            </a:r>
            <a:r>
              <a:rPr lang="zh-CN" altLang="en-US" sz="2000" dirty="0" smtClean="0">
                <a:latin typeface="+mn-ea"/>
              </a:rPr>
              <a:t>。</a:t>
            </a:r>
            <a:endParaRPr lang="en-US" altLang="zh-CN" sz="2000" dirty="0" smtClean="0">
              <a:latin typeface="+mn-ea"/>
            </a:endParaRPr>
          </a:p>
          <a:p>
            <a:pPr marL="342900" indent="-342900" algn="just">
              <a:spcAft>
                <a:spcPts val="1200"/>
              </a:spcAft>
              <a:buFont typeface="Arial" charset="0"/>
              <a:buChar char="•"/>
            </a:pPr>
            <a:r>
              <a:rPr lang="zh-CN" altLang="en-US" sz="2000" dirty="0" smtClean="0">
                <a:latin typeface="+mn-ea"/>
              </a:rPr>
              <a:t>弱省</a:t>
            </a:r>
            <a:r>
              <a:rPr lang="zh-CN" altLang="en-US" sz="2000" dirty="0">
                <a:latin typeface="+mn-ea"/>
              </a:rPr>
              <a:t>导致县令将许多行政职能委托给了地方精英特别是地方有地精英，地方士绅特别地方有地士绅在排解纠纷、集资举事、掌握地方防御以及其他许多方面成为首事者的社会头脸。地方有地士绅在司法管制等方面享有特权，他们限制了那些可能威胁到他们的权力、影响力和社会地位的人（特别是潜在的专业化生产者）的产权，并以种种手段利用他们的财富和社会关系来维护自身利益</a:t>
            </a:r>
            <a:r>
              <a:rPr lang="zh-CN" altLang="en-US" sz="2000" dirty="0" smtClean="0">
                <a:latin typeface="+mn-ea"/>
              </a:rPr>
              <a:t>。</a:t>
            </a:r>
            <a:endParaRPr lang="en-US" altLang="zh-CN" sz="2000" dirty="0" smtClean="0">
              <a:latin typeface="+mn-ea"/>
            </a:endParaRPr>
          </a:p>
          <a:p>
            <a:pPr marL="342900" indent="-342900" algn="just">
              <a:spcAft>
                <a:spcPts val="1200"/>
              </a:spcAft>
              <a:buFont typeface="Arial" charset="0"/>
              <a:buChar char="•"/>
            </a:pPr>
            <a:r>
              <a:rPr lang="zh-CN" altLang="en-US" sz="2000" dirty="0" smtClean="0">
                <a:latin typeface="+mn-ea"/>
              </a:rPr>
              <a:t>弱省</a:t>
            </a:r>
            <a:r>
              <a:rPr lang="zh-CN" altLang="en-US" sz="2000" dirty="0">
                <a:latin typeface="+mn-ea"/>
              </a:rPr>
              <a:t>制度的低行政压力导致地方政府没有动力去保证效率，使得地方有地精英得以向商人和工场主转嫁负担、限制工商业逐利者产权</a:t>
            </a:r>
            <a:r>
              <a:rPr lang="zh-CN" altLang="en-US" sz="2000" dirty="0" smtClean="0">
                <a:latin typeface="+mn-ea"/>
              </a:rPr>
              <a:t>。</a:t>
            </a:r>
            <a:endParaRPr lang="zh-CN" altLang="en-US" sz="2000" dirty="0">
              <a:latin typeface="+mn-ea"/>
            </a:endParaRPr>
          </a:p>
        </p:txBody>
      </p:sp>
      <p:sp>
        <p:nvSpPr>
          <p:cNvPr id="3" name="矩形 2"/>
          <p:cNvSpPr/>
          <p:nvPr/>
        </p:nvSpPr>
        <p:spPr>
          <a:xfrm>
            <a:off x="1651714" y="404664"/>
            <a:ext cx="5929828" cy="584775"/>
          </a:xfrm>
          <a:prstGeom prst="rect">
            <a:avLst/>
          </a:prstGeom>
        </p:spPr>
        <p:txBody>
          <a:bodyPr wrap="none">
            <a:spAutoFit/>
          </a:bodyPr>
          <a:lstStyle/>
          <a:p>
            <a:pPr algn="ctr"/>
            <a:r>
              <a:rPr lang="zh-CN" altLang="en-US" sz="3200" b="1" dirty="0" smtClean="0">
                <a:latin typeface="+mj-ea"/>
                <a:ea typeface="+mj-ea"/>
              </a:rPr>
              <a:t>关于“李约瑟</a:t>
            </a:r>
            <a:r>
              <a:rPr lang="zh-CN" altLang="en-US" sz="3200" b="1" dirty="0">
                <a:latin typeface="+mj-ea"/>
                <a:ea typeface="+mj-ea"/>
              </a:rPr>
              <a:t>之</a:t>
            </a:r>
            <a:r>
              <a:rPr lang="zh-CN" altLang="en-US" sz="3200" b="1" dirty="0" smtClean="0">
                <a:latin typeface="+mj-ea"/>
                <a:ea typeface="+mj-ea"/>
              </a:rPr>
              <a:t>谜”的几种解释</a:t>
            </a:r>
            <a:endParaRPr lang="zh-CN" altLang="en-US" sz="3200" b="1" dirty="0">
              <a:latin typeface="+mj-ea"/>
              <a:ea typeface="+mj-ea"/>
            </a:endParaRPr>
          </a:p>
        </p:txBody>
      </p:sp>
    </p:spTree>
    <p:extLst>
      <p:ext uri="{BB962C8B-B14F-4D97-AF65-F5344CB8AC3E}">
        <p14:creationId xmlns:p14="http://schemas.microsoft.com/office/powerpoint/2010/main" val="18641685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43608" y="1412776"/>
            <a:ext cx="7632848" cy="4216539"/>
          </a:xfrm>
          <a:prstGeom prst="rect">
            <a:avLst/>
          </a:prstGeom>
        </p:spPr>
        <p:txBody>
          <a:bodyPr wrap="square">
            <a:spAutoFit/>
          </a:bodyPr>
          <a:lstStyle/>
          <a:p>
            <a:pPr marL="342900" indent="-342900" algn="just">
              <a:buFont typeface="Wingdings" pitchFamily="2" charset="2"/>
              <a:buChar char="Ø"/>
            </a:pPr>
            <a:r>
              <a:rPr lang="zh-CN" altLang="en-US" sz="2400" b="1" dirty="0" smtClean="0">
                <a:solidFill>
                  <a:srgbClr val="0070C0"/>
                </a:solidFill>
                <a:latin typeface="+mn-ea"/>
              </a:rPr>
              <a:t>投资</a:t>
            </a:r>
            <a:r>
              <a:rPr lang="zh-CN" altLang="en-US" sz="2400" b="1" dirty="0">
                <a:solidFill>
                  <a:srgbClr val="0070C0"/>
                </a:solidFill>
                <a:latin typeface="+mn-ea"/>
              </a:rPr>
              <a:t>阻塞</a:t>
            </a:r>
            <a:r>
              <a:rPr lang="zh-CN" altLang="en-US" sz="2400" b="1" dirty="0" smtClean="0">
                <a:solidFill>
                  <a:srgbClr val="0070C0"/>
                </a:solidFill>
                <a:latin typeface="+mn-ea"/>
              </a:rPr>
              <a:t>说</a:t>
            </a:r>
            <a:endParaRPr lang="en-US" altLang="zh-CN" sz="2400" dirty="0">
              <a:latin typeface="微软雅黑" pitchFamily="34" charset="-122"/>
              <a:ea typeface="微软雅黑" pitchFamily="34" charset="-122"/>
            </a:endParaRPr>
          </a:p>
          <a:p>
            <a:pPr algn="just"/>
            <a:endParaRPr lang="en-US" altLang="zh-CN" sz="2400" dirty="0">
              <a:latin typeface="微软雅黑" pitchFamily="34" charset="-122"/>
              <a:ea typeface="微软雅黑" pitchFamily="34" charset="-122"/>
            </a:endParaRPr>
          </a:p>
          <a:p>
            <a:pPr marL="342900" indent="-342900" algn="just">
              <a:spcAft>
                <a:spcPts val="1200"/>
              </a:spcAft>
              <a:buFont typeface="Arial" charset="0"/>
              <a:buChar char="•"/>
            </a:pPr>
            <a:r>
              <a:rPr lang="zh-CN" altLang="en-US" sz="2000" dirty="0">
                <a:latin typeface="+mn-ea"/>
              </a:rPr>
              <a:t>皮建平（</a:t>
            </a:r>
            <a:r>
              <a:rPr lang="en-US" altLang="zh-CN" sz="2000" dirty="0">
                <a:latin typeface="+mn-ea"/>
              </a:rPr>
              <a:t>2007</a:t>
            </a:r>
            <a:r>
              <a:rPr lang="zh-CN" altLang="en-US" sz="2000" dirty="0" smtClean="0">
                <a:latin typeface="+mn-ea"/>
              </a:rPr>
              <a:t>）认为，投资</a:t>
            </a:r>
            <a:r>
              <a:rPr lang="zh-CN" altLang="en-US" sz="2000" dirty="0">
                <a:latin typeface="+mn-ea"/>
              </a:rPr>
              <a:t>阻塞问题是指进行关系专用投资（</a:t>
            </a:r>
            <a:r>
              <a:rPr lang="en-US" altLang="zh-CN" sz="2000" dirty="0">
                <a:latin typeface="+mn-ea"/>
              </a:rPr>
              <a:t>relationship-specific investments</a:t>
            </a:r>
            <a:r>
              <a:rPr lang="zh-CN" altLang="en-US" sz="2000" dirty="0">
                <a:latin typeface="+mn-ea"/>
              </a:rPr>
              <a:t>）的经济行为主体不能获得自身投资的全部边际回报进而引起投资不足的低效率现象</a:t>
            </a:r>
            <a:r>
              <a:rPr lang="zh-CN" altLang="en-US" sz="2000" dirty="0" smtClean="0">
                <a:latin typeface="+mn-ea"/>
              </a:rPr>
              <a:t>。</a:t>
            </a:r>
            <a:endParaRPr lang="en-US" altLang="zh-CN" sz="2000" dirty="0" smtClean="0">
              <a:latin typeface="+mn-ea"/>
            </a:endParaRPr>
          </a:p>
          <a:p>
            <a:pPr marL="342900" indent="-342900" algn="just">
              <a:spcAft>
                <a:spcPts val="1200"/>
              </a:spcAft>
              <a:buFont typeface="Arial" charset="0"/>
              <a:buChar char="•"/>
            </a:pPr>
            <a:r>
              <a:rPr lang="zh-CN" altLang="en-US" sz="2000" dirty="0" smtClean="0">
                <a:latin typeface="+mn-ea"/>
              </a:rPr>
              <a:t>中国</a:t>
            </a:r>
            <a:r>
              <a:rPr lang="zh-CN" altLang="en-US" sz="2000" dirty="0">
                <a:latin typeface="+mn-ea"/>
              </a:rPr>
              <a:t>的根本问题出在了民间发生了投资阻塞问题，而发生投资阻塞的根本原因又在于中央集权的官僚体制导致的政府拥有正式权威（</a:t>
            </a:r>
            <a:r>
              <a:rPr lang="en-US" altLang="zh-CN" sz="2000" dirty="0">
                <a:latin typeface="+mn-ea"/>
              </a:rPr>
              <a:t>formal authority</a:t>
            </a:r>
            <a:r>
              <a:rPr lang="zh-CN" altLang="en-US" sz="2000" dirty="0" smtClean="0">
                <a:latin typeface="+mn-ea"/>
              </a:rPr>
              <a:t>），而</a:t>
            </a:r>
            <a:r>
              <a:rPr lang="zh-CN" altLang="en-US" sz="2000" dirty="0">
                <a:latin typeface="+mn-ea"/>
              </a:rPr>
              <a:t>民间不拥有正式权威或非正式权威</a:t>
            </a:r>
            <a:r>
              <a:rPr lang="zh-CN" altLang="en-US" sz="2000" dirty="0" smtClean="0">
                <a:latin typeface="+mn-ea"/>
              </a:rPr>
              <a:t>。</a:t>
            </a:r>
            <a:endParaRPr lang="en-US" altLang="zh-CN" sz="2000" dirty="0" smtClean="0">
              <a:latin typeface="+mn-ea"/>
            </a:endParaRPr>
          </a:p>
          <a:p>
            <a:pPr marL="342900" indent="-342900" algn="just">
              <a:spcAft>
                <a:spcPts val="1200"/>
              </a:spcAft>
              <a:buFont typeface="Arial" charset="0"/>
              <a:buChar char="•"/>
            </a:pPr>
            <a:r>
              <a:rPr lang="zh-CN" altLang="en-US" sz="2000" dirty="0" smtClean="0">
                <a:latin typeface="+mn-ea"/>
              </a:rPr>
              <a:t>在</a:t>
            </a:r>
            <a:r>
              <a:rPr lang="zh-CN" altLang="en-US" sz="2000" dirty="0">
                <a:latin typeface="+mn-ea"/>
              </a:rPr>
              <a:t>进行通用投资的时代，中国可以遥遥领先，因为正式权威的不良配置不会产生严重的后果；但在进行专用投资的时代，中国却远远落后了，因为正式权威的不良配置产生了严重的后果</a:t>
            </a:r>
            <a:r>
              <a:rPr lang="zh-CN" altLang="en-US" sz="2000" dirty="0" smtClean="0">
                <a:latin typeface="+mn-ea"/>
              </a:rPr>
              <a:t>。</a:t>
            </a:r>
            <a:endParaRPr lang="zh-CN" altLang="en-US" sz="2000" dirty="0">
              <a:latin typeface="+mn-ea"/>
            </a:endParaRPr>
          </a:p>
        </p:txBody>
      </p:sp>
      <p:sp>
        <p:nvSpPr>
          <p:cNvPr id="3" name="矩形 2"/>
          <p:cNvSpPr/>
          <p:nvPr/>
        </p:nvSpPr>
        <p:spPr>
          <a:xfrm>
            <a:off x="1651714" y="404664"/>
            <a:ext cx="5929828" cy="584775"/>
          </a:xfrm>
          <a:prstGeom prst="rect">
            <a:avLst/>
          </a:prstGeom>
        </p:spPr>
        <p:txBody>
          <a:bodyPr wrap="none">
            <a:spAutoFit/>
          </a:bodyPr>
          <a:lstStyle/>
          <a:p>
            <a:pPr algn="ctr"/>
            <a:r>
              <a:rPr lang="zh-CN" altLang="en-US" sz="3200" b="1" dirty="0" smtClean="0">
                <a:latin typeface="+mj-ea"/>
                <a:ea typeface="+mj-ea"/>
              </a:rPr>
              <a:t>关于“李约瑟</a:t>
            </a:r>
            <a:r>
              <a:rPr lang="zh-CN" altLang="en-US" sz="3200" b="1" dirty="0">
                <a:latin typeface="+mj-ea"/>
                <a:ea typeface="+mj-ea"/>
              </a:rPr>
              <a:t>之</a:t>
            </a:r>
            <a:r>
              <a:rPr lang="zh-CN" altLang="en-US" sz="3200" b="1" dirty="0" smtClean="0">
                <a:latin typeface="+mj-ea"/>
                <a:ea typeface="+mj-ea"/>
              </a:rPr>
              <a:t>谜”的几种解释</a:t>
            </a:r>
            <a:endParaRPr lang="zh-CN" altLang="en-US" sz="3200" b="1" dirty="0">
              <a:latin typeface="+mj-ea"/>
              <a:ea typeface="+mj-ea"/>
            </a:endParaRPr>
          </a:p>
        </p:txBody>
      </p:sp>
    </p:spTree>
    <p:extLst>
      <p:ext uri="{BB962C8B-B14F-4D97-AF65-F5344CB8AC3E}">
        <p14:creationId xmlns:p14="http://schemas.microsoft.com/office/powerpoint/2010/main" val="16923465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55576" y="1196752"/>
            <a:ext cx="7920880" cy="4370427"/>
          </a:xfrm>
          <a:prstGeom prst="rect">
            <a:avLst/>
          </a:prstGeom>
        </p:spPr>
        <p:txBody>
          <a:bodyPr wrap="square">
            <a:spAutoFit/>
          </a:bodyPr>
          <a:lstStyle/>
          <a:p>
            <a:pPr algn="just"/>
            <a:endParaRPr lang="zh-CN" altLang="en-US" dirty="0"/>
          </a:p>
          <a:p>
            <a:pPr marL="342900" indent="-342900" algn="just">
              <a:buFont typeface="Wingdings" charset="2"/>
              <a:buChar char="Ø"/>
            </a:pPr>
            <a:r>
              <a:rPr lang="en-US" altLang="zh-CN" sz="2000" dirty="0" smtClean="0">
                <a:ea typeface="微软雅黑" pitchFamily="34" charset="-122"/>
              </a:rPr>
              <a:t>The </a:t>
            </a:r>
            <a:r>
              <a:rPr lang="en-US" altLang="zh-CN" sz="2000" dirty="0" smtClean="0">
                <a:ea typeface="微软雅黑" pitchFamily="34" charset="-122"/>
              </a:rPr>
              <a:t>Great </a:t>
            </a:r>
            <a:r>
              <a:rPr lang="en-US" altLang="zh-CN" sz="2000" dirty="0">
                <a:ea typeface="微软雅黑" pitchFamily="34" charset="-122"/>
              </a:rPr>
              <a:t>Divergence, a term coined </a:t>
            </a:r>
            <a:r>
              <a:rPr lang="en-US" altLang="zh-CN" sz="2000" dirty="0" smtClean="0">
                <a:ea typeface="微软雅黑" pitchFamily="34" charset="-122"/>
              </a:rPr>
              <a:t>by Samuel </a:t>
            </a:r>
            <a:r>
              <a:rPr lang="en-US" altLang="zh-CN" sz="2000" dirty="0">
                <a:ea typeface="微软雅黑" pitchFamily="34" charset="-122"/>
              </a:rPr>
              <a:t>Huntington(also known as </a:t>
            </a:r>
            <a:r>
              <a:rPr lang="en-US" altLang="zh-CN" sz="2000" dirty="0" smtClean="0">
                <a:ea typeface="微软雅黑" pitchFamily="34" charset="-122"/>
              </a:rPr>
              <a:t>the European </a:t>
            </a:r>
            <a:r>
              <a:rPr lang="en-US" altLang="zh-CN" sz="2000" dirty="0">
                <a:ea typeface="微软雅黑" pitchFamily="34" charset="-122"/>
              </a:rPr>
              <a:t>miracle, a term coined by Eric </a:t>
            </a:r>
            <a:r>
              <a:rPr lang="en-US" altLang="zh-CN" sz="2000" dirty="0" smtClean="0">
                <a:ea typeface="微软雅黑" pitchFamily="34" charset="-122"/>
              </a:rPr>
              <a:t>Jones in </a:t>
            </a:r>
            <a:r>
              <a:rPr lang="en-US" altLang="zh-CN" sz="2000" dirty="0">
                <a:ea typeface="微软雅黑" pitchFamily="34" charset="-122"/>
              </a:rPr>
              <a:t>1981),referring to </a:t>
            </a:r>
            <a:r>
              <a:rPr lang="en-US" altLang="zh-CN" sz="2000" dirty="0">
                <a:solidFill>
                  <a:srgbClr val="C00000"/>
                </a:solidFill>
                <a:ea typeface="微软雅黑" pitchFamily="34" charset="-122"/>
              </a:rPr>
              <a:t>the process by which </a:t>
            </a:r>
            <a:r>
              <a:rPr lang="en-US" altLang="zh-CN" sz="2000" dirty="0" smtClean="0">
                <a:solidFill>
                  <a:srgbClr val="C00000"/>
                </a:solidFill>
                <a:ea typeface="微软雅黑" pitchFamily="34" charset="-122"/>
              </a:rPr>
              <a:t>the Western </a:t>
            </a:r>
            <a:r>
              <a:rPr lang="en-US" altLang="zh-CN" sz="2000" dirty="0">
                <a:solidFill>
                  <a:srgbClr val="C00000"/>
                </a:solidFill>
                <a:ea typeface="微软雅黑" pitchFamily="34" charset="-122"/>
              </a:rPr>
              <a:t>world(i.e</a:t>
            </a:r>
            <a:r>
              <a:rPr lang="en-US" altLang="zh-CN" sz="2000" dirty="0" smtClean="0">
                <a:solidFill>
                  <a:srgbClr val="C00000"/>
                </a:solidFill>
                <a:ea typeface="微软雅黑" pitchFamily="34" charset="-122"/>
              </a:rPr>
              <a:t>. Western Europe and </a:t>
            </a:r>
            <a:r>
              <a:rPr lang="en-US" altLang="zh-CN" sz="2000" dirty="0">
                <a:solidFill>
                  <a:srgbClr val="C00000"/>
                </a:solidFill>
                <a:ea typeface="微软雅黑" pitchFamily="34" charset="-122"/>
              </a:rPr>
              <a:t>the parts of </a:t>
            </a:r>
            <a:r>
              <a:rPr lang="en-US" altLang="zh-CN" sz="2000" dirty="0" smtClean="0">
                <a:solidFill>
                  <a:srgbClr val="C00000"/>
                </a:solidFill>
                <a:ea typeface="微软雅黑" pitchFamily="34" charset="-122"/>
              </a:rPr>
              <a:t>the New World where </a:t>
            </a:r>
            <a:r>
              <a:rPr lang="en-US" altLang="zh-CN" sz="2000" dirty="0">
                <a:solidFill>
                  <a:srgbClr val="C00000"/>
                </a:solidFill>
                <a:ea typeface="微软雅黑" pitchFamily="34" charset="-122"/>
              </a:rPr>
              <a:t>its people became the dominant populations) overcame pre-modern growth constraints and emerged during the 19th century as the most powerful and wealthy </a:t>
            </a:r>
            <a:r>
              <a:rPr lang="en-US" altLang="zh-CN" sz="2000" dirty="0" smtClean="0">
                <a:solidFill>
                  <a:srgbClr val="C00000"/>
                </a:solidFill>
                <a:ea typeface="微软雅黑" pitchFamily="34" charset="-122"/>
              </a:rPr>
              <a:t>world civilization of </a:t>
            </a:r>
            <a:r>
              <a:rPr lang="en-US" altLang="zh-CN" sz="2000" dirty="0">
                <a:solidFill>
                  <a:srgbClr val="C00000"/>
                </a:solidFill>
                <a:ea typeface="微软雅黑" pitchFamily="34" charset="-122"/>
              </a:rPr>
              <a:t>the time</a:t>
            </a:r>
            <a:r>
              <a:rPr lang="en-US" altLang="zh-CN" sz="2000" dirty="0">
                <a:ea typeface="微软雅黑" pitchFamily="34" charset="-122"/>
              </a:rPr>
              <a:t>, </a:t>
            </a:r>
            <a:r>
              <a:rPr lang="en-US" altLang="zh-CN" sz="2000" dirty="0" smtClean="0">
                <a:ea typeface="微软雅黑" pitchFamily="34" charset="-122"/>
              </a:rPr>
              <a:t>eclipsing Qing </a:t>
            </a:r>
            <a:r>
              <a:rPr lang="en-US" altLang="zh-CN" sz="2000" dirty="0">
                <a:ea typeface="微软雅黑" pitchFamily="34" charset="-122"/>
              </a:rPr>
              <a:t>China</a:t>
            </a:r>
            <a:r>
              <a:rPr lang="en-US" altLang="zh-CN" sz="2000" dirty="0" smtClean="0">
                <a:ea typeface="微软雅黑" pitchFamily="34" charset="-122"/>
              </a:rPr>
              <a:t>, Mughal </a:t>
            </a:r>
            <a:r>
              <a:rPr lang="en-US" altLang="zh-CN" sz="2000" dirty="0">
                <a:ea typeface="微软雅黑" pitchFamily="34" charset="-122"/>
              </a:rPr>
              <a:t>India, Tokugawa Japan, and </a:t>
            </a:r>
            <a:r>
              <a:rPr lang="en-US" altLang="zh-CN" sz="2000" dirty="0" smtClean="0">
                <a:ea typeface="微软雅黑" pitchFamily="34" charset="-122"/>
              </a:rPr>
              <a:t>the Ottoman </a:t>
            </a:r>
            <a:r>
              <a:rPr lang="en-US" altLang="zh-CN" sz="2000" dirty="0">
                <a:ea typeface="微软雅黑" pitchFamily="34" charset="-122"/>
              </a:rPr>
              <a:t>Empire.</a:t>
            </a:r>
          </a:p>
          <a:p>
            <a:pPr marL="342900" indent="-342900" algn="just">
              <a:buFont typeface="Wingdings" charset="2"/>
              <a:buChar char="Ø"/>
            </a:pPr>
            <a:endParaRPr lang="en-US" altLang="zh-CN" sz="2000" dirty="0" smtClean="0">
              <a:ea typeface="微软雅黑" pitchFamily="34" charset="-122"/>
            </a:endParaRPr>
          </a:p>
          <a:p>
            <a:pPr marL="342900" indent="-342900" algn="just">
              <a:buFont typeface="Wingdings" charset="2"/>
              <a:buChar char="Ø"/>
            </a:pPr>
            <a:r>
              <a:rPr lang="zh-CN" altLang="en-US" sz="2000" dirty="0" smtClean="0">
                <a:latin typeface="+mn-ea"/>
              </a:rPr>
              <a:t>欧洲</a:t>
            </a:r>
            <a:r>
              <a:rPr lang="zh-CN" altLang="en-US" sz="2000" dirty="0">
                <a:latin typeface="+mn-ea"/>
              </a:rPr>
              <a:t>的核心区和世界其他一些地方（显然主要是东亚，但或许还有其他地方）的核心区之间经济命运的大分流在</a:t>
            </a:r>
            <a:r>
              <a:rPr lang="en-US" altLang="zh-CN" sz="2000" dirty="0">
                <a:latin typeface="+mn-ea"/>
              </a:rPr>
              <a:t>18</a:t>
            </a:r>
            <a:r>
              <a:rPr lang="zh-CN" altLang="en-US" sz="2000" dirty="0">
                <a:latin typeface="+mn-ea"/>
              </a:rPr>
              <a:t>世纪相当晚的时候才出现</a:t>
            </a:r>
            <a:r>
              <a:rPr lang="zh-CN" altLang="en-US" sz="2000" dirty="0" smtClean="0">
                <a:latin typeface="+mn-ea"/>
              </a:rPr>
              <a:t>。</a:t>
            </a:r>
            <a:endParaRPr lang="en-US" altLang="zh-CN" sz="2000" dirty="0" smtClean="0">
              <a:latin typeface="+mn-ea"/>
            </a:endParaRPr>
          </a:p>
          <a:p>
            <a:pPr algn="r"/>
            <a:r>
              <a:rPr lang="en-US" altLang="zh-CN" sz="2000" dirty="0" smtClean="0">
                <a:ea typeface="微软雅黑" pitchFamily="34" charset="-122"/>
              </a:rPr>
              <a:t>——</a:t>
            </a:r>
            <a:r>
              <a:rPr lang="zh-CN" altLang="en-US" sz="2000" dirty="0">
                <a:ea typeface="微软雅黑" pitchFamily="34" charset="-122"/>
              </a:rPr>
              <a:t>彭慕兰</a:t>
            </a:r>
            <a:r>
              <a:rPr lang="en-US" altLang="zh-CN" sz="2000" dirty="0">
                <a:ea typeface="微软雅黑" pitchFamily="34" charset="-122"/>
              </a:rPr>
              <a:t>Kenneth </a:t>
            </a:r>
            <a:r>
              <a:rPr lang="en-US" altLang="zh-CN" sz="2000" dirty="0" err="1">
                <a:ea typeface="微软雅黑" pitchFamily="34" charset="-122"/>
              </a:rPr>
              <a:t>Pomeranz</a:t>
            </a:r>
            <a:endParaRPr lang="en-US" altLang="zh-CN" sz="2000" dirty="0">
              <a:ea typeface="微软雅黑" pitchFamily="34" charset="-122"/>
            </a:endParaRPr>
          </a:p>
        </p:txBody>
      </p:sp>
      <p:sp>
        <p:nvSpPr>
          <p:cNvPr id="3" name="矩形 2"/>
          <p:cNvSpPr/>
          <p:nvPr/>
        </p:nvSpPr>
        <p:spPr>
          <a:xfrm>
            <a:off x="1115616" y="310179"/>
            <a:ext cx="7748275" cy="584775"/>
          </a:xfrm>
          <a:prstGeom prst="rect">
            <a:avLst/>
          </a:prstGeom>
        </p:spPr>
        <p:txBody>
          <a:bodyPr wrap="none">
            <a:spAutoFit/>
          </a:bodyPr>
          <a:lstStyle/>
          <a:p>
            <a:pPr algn="just"/>
            <a:r>
              <a:rPr lang="zh-CN" altLang="en-US" sz="3200" b="1" dirty="0" smtClean="0">
                <a:latin typeface="+mj-ea"/>
                <a:ea typeface="+mj-ea"/>
              </a:rPr>
              <a:t>问题二：大分流</a:t>
            </a:r>
            <a:r>
              <a:rPr lang="zh-CN" altLang="en-US" sz="3200" b="1" dirty="0" smtClean="0">
                <a:latin typeface="隶书" pitchFamily="49" charset="-122"/>
                <a:ea typeface="隶书" pitchFamily="49" charset="-122"/>
              </a:rPr>
              <a:t>（</a:t>
            </a:r>
            <a:r>
              <a:rPr lang="en-US" altLang="zh-CN" sz="3200" b="1" dirty="0" smtClean="0">
                <a:latin typeface="隶书" pitchFamily="49" charset="-122"/>
                <a:ea typeface="隶书" pitchFamily="49" charset="-122"/>
              </a:rPr>
              <a:t>The </a:t>
            </a:r>
            <a:r>
              <a:rPr lang="en-US" altLang="zh-CN" sz="3200" b="1" dirty="0">
                <a:latin typeface="隶书" pitchFamily="49" charset="-122"/>
                <a:ea typeface="隶书" pitchFamily="49" charset="-122"/>
              </a:rPr>
              <a:t>Great </a:t>
            </a:r>
            <a:r>
              <a:rPr lang="en-US" altLang="zh-CN" sz="3200" b="1" dirty="0" smtClean="0">
                <a:latin typeface="隶书" pitchFamily="49" charset="-122"/>
                <a:ea typeface="隶书" pitchFamily="49" charset="-122"/>
              </a:rPr>
              <a:t>Divergence</a:t>
            </a:r>
            <a:r>
              <a:rPr lang="zh-CN" altLang="en-US" sz="3200" b="1" dirty="0" smtClean="0">
                <a:latin typeface="隶书" pitchFamily="49" charset="-122"/>
                <a:ea typeface="隶书" pitchFamily="49" charset="-122"/>
              </a:rPr>
              <a:t>）</a:t>
            </a:r>
            <a:endParaRPr lang="en-US" altLang="zh-CN" sz="3200" b="1" dirty="0">
              <a:latin typeface="隶书" pitchFamily="49" charset="-122"/>
              <a:ea typeface="隶书" pitchFamily="49" charset="-122"/>
            </a:endParaRPr>
          </a:p>
        </p:txBody>
      </p:sp>
    </p:spTree>
    <p:extLst>
      <p:ext uri="{BB962C8B-B14F-4D97-AF65-F5344CB8AC3E}">
        <p14:creationId xmlns:p14="http://schemas.microsoft.com/office/powerpoint/2010/main" val="15194940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73306" y="1336878"/>
            <a:ext cx="5757428" cy="3591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矩形 1"/>
          <p:cNvSpPr/>
          <p:nvPr/>
        </p:nvSpPr>
        <p:spPr>
          <a:xfrm>
            <a:off x="683568" y="5085184"/>
            <a:ext cx="8136904" cy="1200329"/>
          </a:xfrm>
          <a:prstGeom prst="rect">
            <a:avLst/>
          </a:prstGeom>
        </p:spPr>
        <p:txBody>
          <a:bodyPr wrap="square">
            <a:spAutoFit/>
          </a:bodyPr>
          <a:lstStyle/>
          <a:p>
            <a:pPr marL="342900" indent="-342900" algn="just">
              <a:buFont typeface="Wingdings" charset="2"/>
              <a:buChar char="Ø"/>
            </a:pPr>
            <a:r>
              <a:rPr lang="en-US" altLang="zh-CN" dirty="0" smtClean="0"/>
              <a:t>Maddison's </a:t>
            </a:r>
            <a:r>
              <a:rPr lang="en-US" altLang="zh-CN" dirty="0"/>
              <a:t>estimates of GDP per capita at purchasing power parity in 1990 international </a:t>
            </a:r>
            <a:r>
              <a:rPr lang="en-US" altLang="zh-CN" dirty="0" smtClean="0"/>
              <a:t>dollars for </a:t>
            </a:r>
            <a:r>
              <a:rPr lang="en-US" altLang="zh-CN" dirty="0"/>
              <a:t>selected European and Asian nations between 1500 and 1950,showing the explosive growth of some European nations from the early 19th century. </a:t>
            </a:r>
            <a:endParaRPr lang="zh-CN" altLang="en-US" dirty="0"/>
          </a:p>
        </p:txBody>
      </p:sp>
      <p:sp>
        <p:nvSpPr>
          <p:cNvPr id="3" name="矩形 2"/>
          <p:cNvSpPr/>
          <p:nvPr/>
        </p:nvSpPr>
        <p:spPr>
          <a:xfrm>
            <a:off x="2222639" y="326195"/>
            <a:ext cx="4698722" cy="584775"/>
          </a:xfrm>
          <a:prstGeom prst="rect">
            <a:avLst/>
          </a:prstGeom>
        </p:spPr>
        <p:txBody>
          <a:bodyPr wrap="none">
            <a:spAutoFit/>
          </a:bodyPr>
          <a:lstStyle/>
          <a:p>
            <a:pPr algn="just"/>
            <a:r>
              <a:rPr lang="en-US" altLang="zh-CN" sz="3200" dirty="0" smtClean="0">
                <a:latin typeface="+mj-ea"/>
                <a:ea typeface="+mj-ea"/>
              </a:rPr>
              <a:t>Maddison</a:t>
            </a:r>
            <a:r>
              <a:rPr lang="zh-CN" altLang="en-US" sz="3200" dirty="0" smtClean="0">
                <a:latin typeface="+mj-ea"/>
                <a:ea typeface="+mj-ea"/>
              </a:rPr>
              <a:t>（</a:t>
            </a:r>
            <a:r>
              <a:rPr lang="en-US" altLang="zh-CN" sz="3200" dirty="0" smtClean="0">
                <a:latin typeface="+mj-ea"/>
                <a:ea typeface="+mj-ea"/>
              </a:rPr>
              <a:t>2007</a:t>
            </a:r>
            <a:r>
              <a:rPr lang="zh-CN" altLang="en-US" sz="3200" dirty="0" smtClean="0">
                <a:latin typeface="+mj-ea"/>
                <a:ea typeface="+mj-ea"/>
              </a:rPr>
              <a:t>）的估算</a:t>
            </a:r>
            <a:endParaRPr lang="zh-CN" altLang="en-US" sz="3200" dirty="0">
              <a:latin typeface="+mj-ea"/>
              <a:ea typeface="+mj-ea"/>
            </a:endParaRPr>
          </a:p>
        </p:txBody>
      </p:sp>
    </p:spTree>
    <p:extLst>
      <p:ext uri="{BB962C8B-B14F-4D97-AF65-F5344CB8AC3E}">
        <p14:creationId xmlns:p14="http://schemas.microsoft.com/office/powerpoint/2010/main" val="101041449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44154" y="1340768"/>
            <a:ext cx="4831755" cy="3601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矩形 1"/>
          <p:cNvSpPr/>
          <p:nvPr/>
        </p:nvSpPr>
        <p:spPr>
          <a:xfrm>
            <a:off x="773831" y="4703969"/>
            <a:ext cx="8172400" cy="1323439"/>
          </a:xfrm>
          <a:prstGeom prst="rect">
            <a:avLst/>
          </a:prstGeom>
        </p:spPr>
        <p:txBody>
          <a:bodyPr wrap="square">
            <a:spAutoFit/>
          </a:bodyPr>
          <a:lstStyle/>
          <a:p>
            <a:endParaRPr lang="zh-CN" altLang="en-US" sz="2000" dirty="0"/>
          </a:p>
          <a:p>
            <a:pPr marL="342900" indent="-342900">
              <a:buFont typeface="Wingdings" charset="2"/>
              <a:buChar char="Ø"/>
            </a:pPr>
            <a:r>
              <a:rPr lang="en-US" altLang="zh-CN" sz="2000" dirty="0"/>
              <a:t>Comparative populations (millions, log scale) of China and Continental Europe between 1000 and 1975. </a:t>
            </a:r>
            <a:endParaRPr lang="en-US" altLang="zh-CN" sz="2000" dirty="0" smtClean="0"/>
          </a:p>
          <a:p>
            <a:pPr algn="r"/>
            <a:r>
              <a:rPr lang="en-US" altLang="zh-CN" sz="2000" dirty="0" smtClean="0"/>
              <a:t>——Feuerwerker1990</a:t>
            </a:r>
            <a:r>
              <a:rPr lang="en-US" altLang="zh-CN" sz="2000" dirty="0"/>
              <a:t>, p.227.</a:t>
            </a:r>
            <a:endParaRPr lang="zh-CN" altLang="en-US" sz="2000" dirty="0"/>
          </a:p>
        </p:txBody>
      </p:sp>
      <p:sp>
        <p:nvSpPr>
          <p:cNvPr id="3" name="文本框 2"/>
          <p:cNvSpPr txBox="1"/>
          <p:nvPr/>
        </p:nvSpPr>
        <p:spPr>
          <a:xfrm>
            <a:off x="3419872" y="332656"/>
            <a:ext cx="2952328" cy="584775"/>
          </a:xfrm>
          <a:prstGeom prst="rect">
            <a:avLst/>
          </a:prstGeom>
          <a:noFill/>
        </p:spPr>
        <p:txBody>
          <a:bodyPr wrap="square" rtlCol="0">
            <a:spAutoFit/>
          </a:bodyPr>
          <a:lstStyle/>
          <a:p>
            <a:r>
              <a:rPr kumimoji="1" lang="zh-CN" altLang="en-US" sz="3200" dirty="0" smtClean="0">
                <a:latin typeface="+mj-ea"/>
                <a:ea typeface="+mj-ea"/>
              </a:rPr>
              <a:t>中西人口比较</a:t>
            </a:r>
            <a:endParaRPr kumimoji="1" lang="zh-CN" altLang="en-US" sz="3200" dirty="0">
              <a:latin typeface="+mj-ea"/>
              <a:ea typeface="+mj-ea"/>
            </a:endParaRPr>
          </a:p>
        </p:txBody>
      </p:sp>
    </p:spTree>
    <p:extLst>
      <p:ext uri="{BB962C8B-B14F-4D97-AF65-F5344CB8AC3E}">
        <p14:creationId xmlns:p14="http://schemas.microsoft.com/office/powerpoint/2010/main" val="32889738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691680" y="4695825"/>
            <a:ext cx="7200800" cy="3416320"/>
          </a:xfrm>
          <a:prstGeom prst="rect">
            <a:avLst/>
          </a:prstGeom>
        </p:spPr>
        <p:txBody>
          <a:bodyPr wrap="square">
            <a:spAutoFit/>
          </a:bodyPr>
          <a:lstStyle/>
          <a:p>
            <a:endParaRPr lang="en-US" altLang="zh-CN" sz="2400" dirty="0" smtClean="0">
              <a:latin typeface="微软雅黑" pitchFamily="34" charset="-122"/>
              <a:ea typeface="微软雅黑" pitchFamily="34" charset="-122"/>
            </a:endParaRPr>
          </a:p>
          <a:p>
            <a:r>
              <a:rPr lang="zh-CN" altLang="en-US" sz="2400" dirty="0" smtClean="0">
                <a:latin typeface="微软雅黑" pitchFamily="34" charset="-122"/>
                <a:ea typeface="微软雅黑" pitchFamily="34" charset="-122"/>
              </a:rPr>
              <a:t>进入</a:t>
            </a:r>
            <a:r>
              <a:rPr lang="zh-CN" altLang="en-US" sz="2400" dirty="0">
                <a:latin typeface="微软雅黑" pitchFamily="34" charset="-122"/>
                <a:ea typeface="微软雅黑" pitchFamily="34" charset="-122"/>
              </a:rPr>
              <a:t>世界体系的</a:t>
            </a:r>
            <a:r>
              <a:rPr lang="zh-CN" altLang="en-US" sz="2400" dirty="0" smtClean="0">
                <a:latin typeface="微软雅黑" pitchFamily="34" charset="-122"/>
                <a:ea typeface="微软雅黑" pitchFamily="34" charset="-122"/>
              </a:rPr>
              <a:t>中国    开放</a:t>
            </a:r>
            <a:r>
              <a:rPr lang="zh-CN" altLang="en-US" sz="2400" dirty="0">
                <a:latin typeface="微软雅黑" pitchFamily="34" charset="-122"/>
                <a:ea typeface="微软雅黑" pitchFamily="34" charset="-122"/>
              </a:rPr>
              <a:t>与闭关的较量</a:t>
            </a:r>
          </a:p>
          <a:p>
            <a:endParaRPr lang="zh-CN" altLang="en-US" sz="2400" dirty="0">
              <a:latin typeface="微软雅黑" pitchFamily="34" charset="-122"/>
              <a:ea typeface="微软雅黑" pitchFamily="34" charset="-122"/>
            </a:endParaRPr>
          </a:p>
          <a:p>
            <a:endParaRPr lang="en-US" altLang="zh-CN" sz="2400" dirty="0" smtClean="0">
              <a:latin typeface="微软雅黑" pitchFamily="34" charset="-122"/>
              <a:ea typeface="微软雅黑" pitchFamily="34" charset="-122"/>
            </a:endParaRPr>
          </a:p>
          <a:p>
            <a:endParaRPr lang="en-US" altLang="zh-CN" sz="2400" dirty="0">
              <a:latin typeface="微软雅黑" pitchFamily="34" charset="-122"/>
              <a:ea typeface="微软雅黑" pitchFamily="34" charset="-122"/>
            </a:endParaRPr>
          </a:p>
          <a:p>
            <a:endParaRPr lang="en-US" altLang="zh-CN" sz="2400" dirty="0" smtClean="0">
              <a:latin typeface="微软雅黑" pitchFamily="34" charset="-122"/>
              <a:ea typeface="微软雅黑" pitchFamily="34" charset="-122"/>
            </a:endParaRPr>
          </a:p>
          <a:p>
            <a:endParaRPr lang="en-US" altLang="zh-CN" sz="2400" dirty="0">
              <a:latin typeface="微软雅黑" pitchFamily="34" charset="-122"/>
              <a:ea typeface="微软雅黑" pitchFamily="34" charset="-122"/>
            </a:endParaRPr>
          </a:p>
          <a:p>
            <a:endParaRPr lang="en-US" altLang="zh-CN" sz="2400" dirty="0" smtClean="0">
              <a:latin typeface="微软雅黑" pitchFamily="34" charset="-122"/>
              <a:ea typeface="微软雅黑" pitchFamily="34" charset="-122"/>
            </a:endParaRPr>
          </a:p>
          <a:p>
            <a:endParaRPr lang="en-US" altLang="zh-CN" sz="2400" dirty="0" smtClean="0">
              <a:latin typeface="微软雅黑" pitchFamily="34" charset="-122"/>
              <a:ea typeface="微软雅黑" pitchFamily="34" charset="-122"/>
            </a:endParaRPr>
          </a:p>
        </p:txBody>
      </p:sp>
      <p:sp>
        <p:nvSpPr>
          <p:cNvPr id="3" name="矩形 2"/>
          <p:cNvSpPr/>
          <p:nvPr/>
        </p:nvSpPr>
        <p:spPr>
          <a:xfrm>
            <a:off x="2239930" y="378807"/>
            <a:ext cx="4698722" cy="584775"/>
          </a:xfrm>
          <a:prstGeom prst="rect">
            <a:avLst/>
          </a:prstGeom>
        </p:spPr>
        <p:txBody>
          <a:bodyPr wrap="none">
            <a:spAutoFit/>
          </a:bodyPr>
          <a:lstStyle/>
          <a:p>
            <a:pPr algn="ctr"/>
            <a:r>
              <a:rPr lang="zh-CN" altLang="en-US" sz="3200" b="1" dirty="0">
                <a:latin typeface="+mj-ea"/>
                <a:ea typeface="+mj-ea"/>
              </a:rPr>
              <a:t>（一）</a:t>
            </a:r>
            <a:r>
              <a:rPr lang="zh-CN" altLang="en-US" sz="3200" b="1" dirty="0" smtClean="0">
                <a:latin typeface="+mj-ea"/>
                <a:ea typeface="+mj-ea"/>
              </a:rPr>
              <a:t>明代社会经济概况</a:t>
            </a:r>
            <a:endParaRPr lang="zh-CN" altLang="en-US" sz="3200" b="1" dirty="0">
              <a:latin typeface="+mj-ea"/>
              <a:ea typeface="+mj-ea"/>
            </a:endParaRPr>
          </a:p>
        </p:txBody>
      </p:sp>
      <p:pic>
        <p:nvPicPr>
          <p:cNvPr id="4" name="图片 3"/>
          <p:cNvPicPr>
            <a:picLocks noChangeAspect="1"/>
          </p:cNvPicPr>
          <p:nvPr/>
        </p:nvPicPr>
        <p:blipFill>
          <a:blip r:embed="rId2"/>
          <a:stretch>
            <a:fillRect/>
          </a:stretch>
        </p:blipFill>
        <p:spPr>
          <a:xfrm>
            <a:off x="1691680" y="1583297"/>
            <a:ext cx="5796756" cy="3119709"/>
          </a:xfrm>
          <a:prstGeom prst="rect">
            <a:avLst/>
          </a:prstGeom>
        </p:spPr>
      </p:pic>
    </p:spTree>
    <p:extLst>
      <p:ext uri="{BB962C8B-B14F-4D97-AF65-F5344CB8AC3E}">
        <p14:creationId xmlns:p14="http://schemas.microsoft.com/office/powerpoint/2010/main" val="12243838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115616" y="260648"/>
            <a:ext cx="7812360" cy="646331"/>
          </a:xfrm>
          <a:prstGeom prst="rect">
            <a:avLst/>
          </a:prstGeom>
          <a:noFill/>
        </p:spPr>
        <p:txBody>
          <a:bodyPr wrap="square" rtlCol="0">
            <a:spAutoFit/>
          </a:bodyPr>
          <a:lstStyle/>
          <a:p>
            <a:r>
              <a:rPr kumimoji="1" lang="zh-CN" altLang="en-US" sz="3600" b="1" dirty="0" smtClean="0">
                <a:latin typeface="+mj-ea"/>
                <a:ea typeface="+mj-ea"/>
              </a:rPr>
              <a:t>一、元代</a:t>
            </a:r>
            <a:r>
              <a:rPr kumimoji="1" lang="zh-CN" altLang="en-US" sz="3600" b="1" smtClean="0">
                <a:latin typeface="+mj-ea"/>
                <a:ea typeface="+mj-ea"/>
              </a:rPr>
              <a:t>社会经济概况及其经济</a:t>
            </a:r>
            <a:r>
              <a:rPr kumimoji="1" lang="zh-CN" altLang="en-US" sz="3600" b="1" dirty="0" smtClean="0">
                <a:latin typeface="+mj-ea"/>
                <a:ea typeface="+mj-ea"/>
              </a:rPr>
              <a:t>思想</a:t>
            </a:r>
            <a:endParaRPr kumimoji="1" lang="zh-CN" altLang="en-US" sz="3600" b="1" dirty="0">
              <a:latin typeface="+mj-ea"/>
              <a:ea typeface="+mj-ea"/>
            </a:endParaRPr>
          </a:p>
        </p:txBody>
      </p:sp>
      <p:sp>
        <p:nvSpPr>
          <p:cNvPr id="4" name="矩形 3"/>
          <p:cNvSpPr/>
          <p:nvPr/>
        </p:nvSpPr>
        <p:spPr>
          <a:xfrm>
            <a:off x="755576" y="1340768"/>
            <a:ext cx="7931545" cy="4555093"/>
          </a:xfrm>
          <a:prstGeom prst="rect">
            <a:avLst/>
          </a:prstGeom>
        </p:spPr>
        <p:txBody>
          <a:bodyPr wrap="square">
            <a:spAutoFit/>
          </a:bodyPr>
          <a:lstStyle/>
          <a:p>
            <a:pPr marL="342900" indent="-342900" algn="just">
              <a:lnSpc>
                <a:spcPct val="150000"/>
              </a:lnSpc>
              <a:buFont typeface="Wingdings" charset="2"/>
              <a:buChar char="u"/>
            </a:pPr>
            <a:r>
              <a:rPr lang="zh-CN" altLang="en-US" sz="2000" dirty="0">
                <a:latin typeface="+mn-ea"/>
              </a:rPr>
              <a:t>中国与西方之接触虽早，但接触面积较小，主要是限于波斯系统。而西人能言中国者亦少。自元代起，则大为不同，这是由于元人混一欧亚，自山海关至布达佩斯，自广州至巴士拉，均在一个主权统治之下，</a:t>
            </a:r>
            <a:r>
              <a:rPr lang="zh-CN" altLang="en-US" sz="2000" dirty="0">
                <a:solidFill>
                  <a:srgbClr val="C00000"/>
                </a:solidFill>
                <a:latin typeface="+mn-ea"/>
              </a:rPr>
              <a:t>只要能通蒙古语，就可由中国前往欧洲，这在历史上是空前与绝后的</a:t>
            </a:r>
            <a:r>
              <a:rPr lang="zh-CN" altLang="en-US" sz="2000" dirty="0">
                <a:latin typeface="+mn-ea"/>
              </a:rPr>
              <a:t>。横贯中亚细亚道路，在元代比从前任何时期更为繁荣，大汗的宫廷，尤其充满了欧洲人和回教徒，他们均技有专精，可为世用。</a:t>
            </a:r>
            <a:r>
              <a:rPr lang="zh-CN" altLang="en-US" sz="2000" dirty="0">
                <a:solidFill>
                  <a:srgbClr val="FF0000"/>
                </a:solidFill>
                <a:latin typeface="+mn-ea"/>
              </a:rPr>
              <a:t>东西两大文化，中国系和希腊罗马系，以前皆独立发展，不相闻问，至此乃发生接触。</a:t>
            </a:r>
            <a:r>
              <a:rPr lang="zh-CN" altLang="en-US" sz="2000" dirty="0">
                <a:latin typeface="+mn-ea"/>
              </a:rPr>
              <a:t>中国之四大发明中之三种，均于此一时期间传入欧洲。</a:t>
            </a:r>
          </a:p>
          <a:p>
            <a:pPr algn="r"/>
            <a:r>
              <a:rPr lang="en-US" altLang="zh-CN" sz="2000" dirty="0">
                <a:latin typeface="+mn-ea"/>
              </a:rPr>
              <a:t>——</a:t>
            </a:r>
            <a:r>
              <a:rPr lang="zh-CN" altLang="en-US" sz="2000" dirty="0">
                <a:latin typeface="+mn-ea"/>
              </a:rPr>
              <a:t>侯家驹</a:t>
            </a:r>
            <a:r>
              <a:rPr lang="en-US" altLang="zh-CN" sz="2000" dirty="0">
                <a:latin typeface="+mn-ea"/>
              </a:rPr>
              <a:t>《</a:t>
            </a:r>
            <a:r>
              <a:rPr lang="zh-CN" altLang="en-US" sz="2000" dirty="0">
                <a:latin typeface="+mn-ea"/>
              </a:rPr>
              <a:t>中国经济史</a:t>
            </a:r>
            <a:r>
              <a:rPr lang="en-US" altLang="zh-CN" sz="2000" dirty="0">
                <a:latin typeface="+mn-ea"/>
              </a:rPr>
              <a:t>》</a:t>
            </a:r>
            <a:endParaRPr lang="zh-CN" altLang="en-US" sz="2000" dirty="0">
              <a:latin typeface="+mn-ea"/>
            </a:endParaRPr>
          </a:p>
        </p:txBody>
      </p:sp>
    </p:spTree>
    <p:extLst>
      <p:ext uri="{BB962C8B-B14F-4D97-AF65-F5344CB8AC3E}">
        <p14:creationId xmlns:p14="http://schemas.microsoft.com/office/powerpoint/2010/main" val="164967465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63688" y="1196752"/>
            <a:ext cx="5914230" cy="47438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文本框 1"/>
          <p:cNvSpPr txBox="1"/>
          <p:nvPr/>
        </p:nvSpPr>
        <p:spPr>
          <a:xfrm>
            <a:off x="3491880" y="332656"/>
            <a:ext cx="2088232" cy="584775"/>
          </a:xfrm>
          <a:prstGeom prst="rect">
            <a:avLst/>
          </a:prstGeom>
          <a:noFill/>
        </p:spPr>
        <p:txBody>
          <a:bodyPr wrap="square" rtlCol="0">
            <a:spAutoFit/>
          </a:bodyPr>
          <a:lstStyle/>
          <a:p>
            <a:r>
              <a:rPr kumimoji="1" lang="zh-CN" altLang="en-US" sz="3200" dirty="0" smtClean="0">
                <a:latin typeface="+mj-ea"/>
                <a:ea typeface="+mj-ea"/>
              </a:rPr>
              <a:t>明代疆域</a:t>
            </a:r>
            <a:endParaRPr kumimoji="1" lang="zh-CN" altLang="en-US" sz="3200" dirty="0">
              <a:latin typeface="+mj-ea"/>
              <a:ea typeface="+mj-ea"/>
            </a:endParaRPr>
          </a:p>
        </p:txBody>
      </p:sp>
    </p:spTree>
    <p:extLst>
      <p:ext uri="{BB962C8B-B14F-4D97-AF65-F5344CB8AC3E}">
        <p14:creationId xmlns:p14="http://schemas.microsoft.com/office/powerpoint/2010/main" val="421633574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998476" y="1628800"/>
            <a:ext cx="7344816" cy="2923877"/>
          </a:xfrm>
          <a:prstGeom prst="rect">
            <a:avLst/>
          </a:prstGeom>
        </p:spPr>
        <p:txBody>
          <a:bodyPr wrap="square">
            <a:spAutoFit/>
          </a:bodyPr>
          <a:lstStyle/>
          <a:p>
            <a:pPr algn="ctr"/>
            <a:endParaRPr lang="zh-CN" altLang="en-US" sz="4000" dirty="0">
              <a:latin typeface="隶书" pitchFamily="49" charset="-122"/>
              <a:ea typeface="隶书" pitchFamily="49" charset="-122"/>
            </a:endParaRPr>
          </a:p>
          <a:p>
            <a:pPr marL="285750" indent="-285750" algn="just">
              <a:buFont typeface="Wingdings" pitchFamily="2" charset="2"/>
              <a:buChar char="Ø"/>
            </a:pPr>
            <a:r>
              <a:rPr lang="en-US" altLang="zh-CN" sz="2400" dirty="0" smtClean="0">
                <a:latin typeface="+mn-ea"/>
              </a:rPr>
              <a:t>14</a:t>
            </a:r>
            <a:r>
              <a:rPr lang="zh-CN" altLang="en-US" sz="2400" dirty="0">
                <a:latin typeface="+mn-ea"/>
              </a:rPr>
              <a:t>世纪以后，气候转寒，蒙古高原多次遭受寒流侵袭，北部气候环境恶劣，寒冷的气温和频繁的风沙，严重影响农耕业。</a:t>
            </a:r>
          </a:p>
          <a:p>
            <a:pPr marL="285750" indent="-285750" algn="just">
              <a:buFont typeface="Wingdings" pitchFamily="2" charset="2"/>
              <a:buChar char="Ø"/>
            </a:pPr>
            <a:endParaRPr lang="en-US" altLang="zh-CN" sz="2400" dirty="0">
              <a:latin typeface="+mn-ea"/>
            </a:endParaRPr>
          </a:p>
          <a:p>
            <a:pPr marL="285750" indent="-285750" algn="just">
              <a:buFont typeface="Wingdings" pitchFamily="2" charset="2"/>
              <a:buChar char="Ø"/>
            </a:pPr>
            <a:r>
              <a:rPr lang="zh-CN" altLang="en-US" sz="2400" dirty="0" smtClean="0">
                <a:latin typeface="+mn-ea"/>
              </a:rPr>
              <a:t>永乐</a:t>
            </a:r>
            <a:r>
              <a:rPr lang="zh-CN" altLang="en-US" sz="2400" dirty="0">
                <a:latin typeface="+mn-ea"/>
              </a:rPr>
              <a:t>元年（</a:t>
            </a:r>
            <a:r>
              <a:rPr lang="en-US" altLang="zh-CN" sz="2400" dirty="0">
                <a:latin typeface="+mn-ea"/>
              </a:rPr>
              <a:t>1403</a:t>
            </a:r>
            <a:r>
              <a:rPr lang="zh-CN" altLang="en-US" sz="2400" dirty="0">
                <a:latin typeface="+mn-ea"/>
              </a:rPr>
              <a:t>年），北部沿边卫所全部迁入长城一线，原先开辟的屯田全部弃耕。</a:t>
            </a:r>
          </a:p>
        </p:txBody>
      </p:sp>
      <p:sp>
        <p:nvSpPr>
          <p:cNvPr id="3" name="矩形 2"/>
          <p:cNvSpPr/>
          <p:nvPr/>
        </p:nvSpPr>
        <p:spPr>
          <a:xfrm>
            <a:off x="3347445" y="332656"/>
            <a:ext cx="2646878" cy="584775"/>
          </a:xfrm>
          <a:prstGeom prst="rect">
            <a:avLst/>
          </a:prstGeom>
        </p:spPr>
        <p:txBody>
          <a:bodyPr wrap="none">
            <a:spAutoFit/>
          </a:bodyPr>
          <a:lstStyle/>
          <a:p>
            <a:r>
              <a:rPr lang="zh-CN" altLang="en-US" sz="3200" dirty="0" smtClean="0">
                <a:latin typeface="+mj-ea"/>
                <a:ea typeface="+mj-ea"/>
              </a:rPr>
              <a:t>气候环境</a:t>
            </a:r>
            <a:r>
              <a:rPr lang="zh-CN" altLang="en-US" sz="3200" dirty="0">
                <a:latin typeface="+mj-ea"/>
                <a:ea typeface="+mj-ea"/>
              </a:rPr>
              <a:t>变迁</a:t>
            </a:r>
          </a:p>
        </p:txBody>
      </p:sp>
    </p:spTree>
    <p:extLst>
      <p:ext uri="{BB962C8B-B14F-4D97-AF65-F5344CB8AC3E}">
        <p14:creationId xmlns:p14="http://schemas.microsoft.com/office/powerpoint/2010/main" val="414334897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108287" y="1988840"/>
            <a:ext cx="7560840" cy="3416320"/>
          </a:xfrm>
          <a:prstGeom prst="rect">
            <a:avLst/>
          </a:prstGeom>
        </p:spPr>
        <p:txBody>
          <a:bodyPr wrap="square">
            <a:spAutoFit/>
          </a:bodyPr>
          <a:lstStyle/>
          <a:p>
            <a:pPr algn="just"/>
            <a:r>
              <a:rPr lang="en-US" altLang="zh-CN" sz="2400" dirty="0" smtClean="0"/>
              <a:t>Other research </a:t>
            </a:r>
            <a:r>
              <a:rPr lang="en-US" altLang="zh-CN" sz="2400" dirty="0"/>
              <a:t>has shown that when other conditions remained unchanged, </a:t>
            </a:r>
            <a:r>
              <a:rPr lang="en-US" altLang="zh-CN" sz="2400" dirty="0">
                <a:solidFill>
                  <a:srgbClr val="C00000"/>
                </a:solidFill>
              </a:rPr>
              <a:t>when the annual mean air temperature decreased by 1 ℃, grain yield per mu of the year decreased by 10% of that of average years. When annual precipitation decreased by 100mm, grain yield per mu could also drop by 10</a:t>
            </a:r>
            <a:r>
              <a:rPr lang="en-US" altLang="zh-CN" sz="2400" dirty="0" smtClean="0">
                <a:solidFill>
                  <a:srgbClr val="C00000"/>
                </a:solidFill>
              </a:rPr>
              <a:t>%</a:t>
            </a:r>
            <a:r>
              <a:rPr lang="en-US" altLang="zh-CN" sz="2400" dirty="0" smtClean="0"/>
              <a:t>.</a:t>
            </a:r>
          </a:p>
          <a:p>
            <a:pPr algn="just"/>
            <a:endParaRPr lang="en-US" altLang="zh-CN" sz="2400" dirty="0" smtClean="0"/>
          </a:p>
          <a:p>
            <a:pPr algn="r"/>
            <a:r>
              <a:rPr lang="en-US" altLang="zh-CN" sz="2400" dirty="0" smtClean="0"/>
              <a:t>——</a:t>
            </a:r>
            <a:r>
              <a:rPr lang="en-US" altLang="zh-CN" sz="2400" dirty="0"/>
              <a:t>Yaguang Zhang, </a:t>
            </a:r>
            <a:r>
              <a:rPr lang="en-US" altLang="zh-CN" sz="2400" dirty="0" err="1"/>
              <a:t>Guo</a:t>
            </a:r>
            <a:r>
              <a:rPr lang="en-US" altLang="zh-CN" sz="2400" dirty="0"/>
              <a:t> Fan, John </a:t>
            </a:r>
            <a:r>
              <a:rPr lang="en-US" altLang="zh-CN" sz="2400" dirty="0" err="1"/>
              <a:t>Whalley</a:t>
            </a:r>
            <a:endParaRPr lang="en-US" altLang="zh-CN" sz="2400" dirty="0"/>
          </a:p>
          <a:p>
            <a:pPr algn="just"/>
            <a:endParaRPr lang="en-US" altLang="zh-CN" sz="2400" dirty="0"/>
          </a:p>
        </p:txBody>
      </p:sp>
      <p:sp>
        <p:nvSpPr>
          <p:cNvPr id="3" name="矩形 2"/>
          <p:cNvSpPr/>
          <p:nvPr/>
        </p:nvSpPr>
        <p:spPr>
          <a:xfrm>
            <a:off x="1547664" y="332656"/>
            <a:ext cx="6682086" cy="584775"/>
          </a:xfrm>
          <a:prstGeom prst="rect">
            <a:avLst/>
          </a:prstGeom>
        </p:spPr>
        <p:txBody>
          <a:bodyPr wrap="none">
            <a:spAutoFit/>
          </a:bodyPr>
          <a:lstStyle/>
          <a:p>
            <a:r>
              <a:rPr lang="en-US" altLang="zh-CN" sz="3200" b="1"/>
              <a:t>ECONOMIC CYCLES IN ANCIENT CHINA</a:t>
            </a:r>
            <a:endParaRPr lang="zh-CN" altLang="en-US" sz="3200" dirty="0"/>
          </a:p>
        </p:txBody>
      </p:sp>
    </p:spTree>
    <p:extLst>
      <p:ext uri="{BB962C8B-B14F-4D97-AF65-F5344CB8AC3E}">
        <p14:creationId xmlns:p14="http://schemas.microsoft.com/office/powerpoint/2010/main" val="258638734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962472" y="1484784"/>
            <a:ext cx="7416824" cy="3970318"/>
          </a:xfrm>
          <a:prstGeom prst="rect">
            <a:avLst/>
          </a:prstGeom>
        </p:spPr>
        <p:txBody>
          <a:bodyPr wrap="square">
            <a:spAutoFit/>
          </a:bodyPr>
          <a:lstStyle/>
          <a:p>
            <a:pPr marL="457200" indent="-457200">
              <a:lnSpc>
                <a:spcPct val="150000"/>
              </a:lnSpc>
              <a:buFont typeface="+mj-ea"/>
              <a:buAutoNum type="circleNumDbPlain"/>
            </a:pPr>
            <a:r>
              <a:rPr lang="zh-CN" altLang="en-US" sz="2400" b="1" dirty="0" smtClean="0">
                <a:latin typeface="+mn-ea"/>
              </a:rPr>
              <a:t>人口</a:t>
            </a:r>
            <a:r>
              <a:rPr lang="zh-CN" altLang="en-US" sz="2400" b="1" dirty="0">
                <a:latin typeface="+mn-ea"/>
              </a:rPr>
              <a:t>大幅</a:t>
            </a:r>
            <a:r>
              <a:rPr lang="zh-CN" altLang="en-US" sz="2400" b="1" dirty="0" smtClean="0">
                <a:latin typeface="+mn-ea"/>
              </a:rPr>
              <a:t>增长</a:t>
            </a:r>
            <a:endParaRPr lang="en-US" altLang="zh-CN" sz="2400" b="1" dirty="0" smtClean="0">
              <a:latin typeface="+mn-ea"/>
            </a:endParaRPr>
          </a:p>
          <a:p>
            <a:pPr lvl="1">
              <a:lnSpc>
                <a:spcPct val="150000"/>
              </a:lnSpc>
            </a:pPr>
            <a:r>
              <a:rPr lang="en-US" altLang="zh-CN" sz="2400" dirty="0">
                <a:latin typeface="+mn-ea"/>
              </a:rPr>
              <a:t>——</a:t>
            </a:r>
            <a:r>
              <a:rPr lang="zh-CN" altLang="en-US" sz="2400" dirty="0" smtClean="0">
                <a:latin typeface="+mn-ea"/>
              </a:rPr>
              <a:t>明初</a:t>
            </a:r>
            <a:r>
              <a:rPr lang="en-US" altLang="zh-CN" sz="2400" dirty="0">
                <a:latin typeface="+mn-ea"/>
              </a:rPr>
              <a:t>1</a:t>
            </a:r>
            <a:r>
              <a:rPr lang="zh-CN" altLang="en-US" sz="2400" dirty="0">
                <a:latin typeface="+mn-ea"/>
              </a:rPr>
              <a:t>亿（</a:t>
            </a:r>
            <a:r>
              <a:rPr lang="en-US" altLang="zh-CN" sz="2400" dirty="0">
                <a:latin typeface="+mn-ea"/>
              </a:rPr>
              <a:t>6</a:t>
            </a:r>
            <a:r>
              <a:rPr lang="zh-CN" altLang="en-US" sz="2400" dirty="0">
                <a:latin typeface="+mn-ea"/>
              </a:rPr>
              <a:t>千万</a:t>
            </a:r>
            <a:r>
              <a:rPr lang="zh-CN" altLang="en-US" sz="2400" dirty="0" smtClean="0">
                <a:latin typeface="+mn-ea"/>
              </a:rPr>
              <a:t>）</a:t>
            </a:r>
            <a:r>
              <a:rPr lang="en-US" altLang="zh-CN" sz="2400" dirty="0" smtClean="0">
                <a:latin typeface="+mn-ea"/>
                <a:sym typeface="Wingdings" pitchFamily="2" charset="2"/>
              </a:rPr>
              <a:t> </a:t>
            </a:r>
            <a:r>
              <a:rPr lang="zh-CN" altLang="en-US" sz="2400" dirty="0" smtClean="0">
                <a:latin typeface="+mn-ea"/>
              </a:rPr>
              <a:t>明末</a:t>
            </a:r>
            <a:r>
              <a:rPr lang="en-US" altLang="zh-CN" sz="2400" dirty="0">
                <a:latin typeface="+mn-ea"/>
              </a:rPr>
              <a:t>2</a:t>
            </a:r>
            <a:r>
              <a:rPr lang="zh-CN" altLang="en-US" sz="2400" dirty="0">
                <a:latin typeface="+mn-ea"/>
              </a:rPr>
              <a:t>亿（</a:t>
            </a:r>
            <a:r>
              <a:rPr lang="en-US" altLang="zh-CN" sz="2400" dirty="0">
                <a:latin typeface="+mn-ea"/>
              </a:rPr>
              <a:t>1</a:t>
            </a:r>
            <a:r>
              <a:rPr lang="zh-CN" altLang="en-US" sz="2400" dirty="0">
                <a:latin typeface="+mn-ea"/>
              </a:rPr>
              <a:t>亿</a:t>
            </a:r>
            <a:r>
              <a:rPr lang="en-US" altLang="zh-CN" sz="2400" dirty="0">
                <a:latin typeface="+mn-ea"/>
              </a:rPr>
              <a:t>5</a:t>
            </a:r>
            <a:r>
              <a:rPr lang="zh-CN" altLang="en-US" sz="2400" dirty="0">
                <a:latin typeface="+mn-ea"/>
              </a:rPr>
              <a:t>千万</a:t>
            </a:r>
            <a:r>
              <a:rPr lang="zh-CN" altLang="en-US" sz="2400" dirty="0" smtClean="0">
                <a:latin typeface="+mn-ea"/>
              </a:rPr>
              <a:t>）</a:t>
            </a:r>
            <a:endParaRPr lang="en-US" altLang="zh-CN" sz="2400" dirty="0" smtClean="0">
              <a:latin typeface="+mn-ea"/>
            </a:endParaRPr>
          </a:p>
          <a:p>
            <a:pPr>
              <a:lnSpc>
                <a:spcPct val="150000"/>
              </a:lnSpc>
            </a:pPr>
            <a:endParaRPr lang="en-US" altLang="zh-CN" sz="2400" dirty="0" smtClean="0">
              <a:latin typeface="+mn-ea"/>
            </a:endParaRPr>
          </a:p>
          <a:p>
            <a:pPr marL="457200" indent="-457200">
              <a:lnSpc>
                <a:spcPct val="150000"/>
              </a:lnSpc>
              <a:buFont typeface="+mj-ea"/>
              <a:buAutoNum type="circleNumDbPlain" startAt="2"/>
            </a:pPr>
            <a:r>
              <a:rPr lang="zh-CN" altLang="en-US" sz="2400" b="1" dirty="0" smtClean="0">
                <a:latin typeface="+mn-ea"/>
              </a:rPr>
              <a:t>引入</a:t>
            </a:r>
            <a:r>
              <a:rPr lang="zh-CN" altLang="en-US" sz="2400" b="1" dirty="0">
                <a:latin typeface="+mn-ea"/>
              </a:rPr>
              <a:t>农业</a:t>
            </a:r>
            <a:r>
              <a:rPr lang="zh-CN" altLang="en-US" sz="2400" b="1" dirty="0" smtClean="0">
                <a:latin typeface="+mn-ea"/>
              </a:rPr>
              <a:t>作物</a:t>
            </a:r>
            <a:endParaRPr lang="zh-CN" altLang="en-US" sz="2400" b="1" dirty="0">
              <a:latin typeface="+mn-ea"/>
            </a:endParaRPr>
          </a:p>
          <a:p>
            <a:pPr lvl="1">
              <a:lnSpc>
                <a:spcPct val="150000"/>
              </a:lnSpc>
            </a:pPr>
            <a:r>
              <a:rPr lang="en-US" altLang="zh-CN" sz="2400" dirty="0">
                <a:latin typeface="+mn-ea"/>
              </a:rPr>
              <a:t>——</a:t>
            </a:r>
            <a:r>
              <a:rPr lang="zh-CN" altLang="en-US" sz="2400" dirty="0">
                <a:latin typeface="+mn-ea"/>
              </a:rPr>
              <a:t>番薯、玉米、花生、马铃薯</a:t>
            </a:r>
          </a:p>
          <a:p>
            <a:pPr lvl="1">
              <a:lnSpc>
                <a:spcPct val="150000"/>
              </a:lnSpc>
            </a:pPr>
            <a:r>
              <a:rPr lang="en-US" altLang="zh-CN" sz="2400" dirty="0">
                <a:latin typeface="+mn-ea"/>
              </a:rPr>
              <a:t>——</a:t>
            </a:r>
            <a:r>
              <a:rPr lang="zh-CN" altLang="en-US" sz="2400" dirty="0">
                <a:latin typeface="+mn-ea"/>
              </a:rPr>
              <a:t>南瓜、西红柿、胡萝卜、菜豆、辣椒</a:t>
            </a:r>
          </a:p>
          <a:p>
            <a:pPr lvl="1">
              <a:lnSpc>
                <a:spcPct val="150000"/>
              </a:lnSpc>
            </a:pPr>
            <a:r>
              <a:rPr lang="en-US" altLang="zh-CN" sz="2400" dirty="0">
                <a:latin typeface="+mn-ea"/>
              </a:rPr>
              <a:t>——</a:t>
            </a:r>
            <a:r>
              <a:rPr lang="zh-CN" altLang="en-US" sz="2400" dirty="0" smtClean="0">
                <a:latin typeface="+mn-ea"/>
              </a:rPr>
              <a:t>棉花</a:t>
            </a:r>
            <a:endParaRPr lang="zh-CN" altLang="en-US" sz="2400" dirty="0">
              <a:latin typeface="+mn-ea"/>
            </a:endParaRPr>
          </a:p>
        </p:txBody>
      </p:sp>
      <p:sp>
        <p:nvSpPr>
          <p:cNvPr id="3" name="矩形 2"/>
          <p:cNvSpPr/>
          <p:nvPr/>
        </p:nvSpPr>
        <p:spPr>
          <a:xfrm>
            <a:off x="3347451" y="332656"/>
            <a:ext cx="2646878" cy="584775"/>
          </a:xfrm>
          <a:prstGeom prst="rect">
            <a:avLst/>
          </a:prstGeom>
        </p:spPr>
        <p:txBody>
          <a:bodyPr wrap="none">
            <a:spAutoFit/>
          </a:bodyPr>
          <a:lstStyle/>
          <a:p>
            <a:pPr algn="ctr"/>
            <a:r>
              <a:rPr lang="zh-CN" altLang="en-US" sz="3200" b="1" dirty="0" smtClean="0">
                <a:latin typeface="+mj-ea"/>
                <a:ea typeface="+mj-ea"/>
              </a:rPr>
              <a:t>明代社会经济</a:t>
            </a:r>
            <a:endParaRPr lang="zh-CN" altLang="en-US" sz="3200" b="1" dirty="0">
              <a:latin typeface="+mj-ea"/>
              <a:ea typeface="+mj-ea"/>
            </a:endParaRPr>
          </a:p>
        </p:txBody>
      </p:sp>
    </p:spTree>
    <p:extLst>
      <p:ext uri="{BB962C8B-B14F-4D97-AF65-F5344CB8AC3E}">
        <p14:creationId xmlns:p14="http://schemas.microsoft.com/office/powerpoint/2010/main" val="393916167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576" y="1484784"/>
            <a:ext cx="2883273" cy="4221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文本框 2"/>
          <p:cNvSpPr txBox="1"/>
          <p:nvPr/>
        </p:nvSpPr>
        <p:spPr>
          <a:xfrm>
            <a:off x="2051720" y="260648"/>
            <a:ext cx="5760640" cy="584775"/>
          </a:xfrm>
          <a:prstGeom prst="rect">
            <a:avLst/>
          </a:prstGeom>
          <a:noFill/>
        </p:spPr>
        <p:txBody>
          <a:bodyPr wrap="square" rtlCol="0">
            <a:spAutoFit/>
          </a:bodyPr>
          <a:lstStyle/>
          <a:p>
            <a:r>
              <a:rPr kumimoji="1" lang="zh-CN" altLang="en-US" sz="3200" dirty="0" smtClean="0">
                <a:latin typeface="+mj-ea"/>
                <a:ea typeface="+mj-ea"/>
              </a:rPr>
              <a:t>明代农作物与人口、经济发展</a:t>
            </a:r>
            <a:endParaRPr kumimoji="1" lang="zh-CN" altLang="en-US" sz="3200" dirty="0">
              <a:latin typeface="+mj-ea"/>
              <a:ea typeface="+mj-ea"/>
            </a:endParaRPr>
          </a:p>
        </p:txBody>
      </p:sp>
      <p:sp>
        <p:nvSpPr>
          <p:cNvPr id="4" name="矩形 3"/>
          <p:cNvSpPr/>
          <p:nvPr/>
        </p:nvSpPr>
        <p:spPr>
          <a:xfrm>
            <a:off x="3995936" y="1484784"/>
            <a:ext cx="4572000" cy="4247317"/>
          </a:xfrm>
          <a:prstGeom prst="rect">
            <a:avLst/>
          </a:prstGeom>
        </p:spPr>
        <p:txBody>
          <a:bodyPr>
            <a:spAutoFit/>
          </a:bodyPr>
          <a:lstStyle/>
          <a:p>
            <a:pPr marL="342900" indent="-342900" algn="just">
              <a:buFont typeface="Wingdings" charset="2"/>
              <a:buChar char="Ø"/>
            </a:pPr>
            <a:r>
              <a:rPr lang="zh-CN" altLang="en-US" dirty="0">
                <a:latin typeface="+mn-ea"/>
              </a:rPr>
              <a:t>在考虑到自然灾害、战争死亡等因素之后，数据分析发现：按照</a:t>
            </a:r>
            <a:r>
              <a:rPr lang="en-US" altLang="zh-CN" dirty="0">
                <a:latin typeface="+mn-ea"/>
              </a:rPr>
              <a:t>1776</a:t>
            </a:r>
            <a:r>
              <a:rPr lang="zh-CN" altLang="en-US" dirty="0">
                <a:latin typeface="+mn-ea"/>
              </a:rPr>
              <a:t>年、</a:t>
            </a:r>
            <a:r>
              <a:rPr lang="en-US" altLang="zh-CN" dirty="0">
                <a:latin typeface="+mn-ea"/>
              </a:rPr>
              <a:t>1820</a:t>
            </a:r>
            <a:r>
              <a:rPr lang="zh-CN" altLang="en-US" dirty="0">
                <a:latin typeface="+mn-ea"/>
              </a:rPr>
              <a:t>年、</a:t>
            </a:r>
            <a:r>
              <a:rPr lang="en-US" altLang="zh-CN" dirty="0">
                <a:latin typeface="+mn-ea"/>
              </a:rPr>
              <a:t>1851</a:t>
            </a:r>
            <a:r>
              <a:rPr lang="zh-CN" altLang="en-US" dirty="0">
                <a:latin typeface="+mn-ea"/>
              </a:rPr>
              <a:t>年、</a:t>
            </a:r>
            <a:r>
              <a:rPr lang="en-US" altLang="zh-CN" dirty="0">
                <a:latin typeface="+mn-ea"/>
              </a:rPr>
              <a:t>1890</a:t>
            </a:r>
            <a:r>
              <a:rPr lang="zh-CN" altLang="en-US" dirty="0">
                <a:latin typeface="+mn-ea"/>
              </a:rPr>
              <a:t>年、</a:t>
            </a:r>
            <a:r>
              <a:rPr lang="en-US" altLang="zh-CN" dirty="0">
                <a:latin typeface="+mn-ea"/>
              </a:rPr>
              <a:t>1910</a:t>
            </a:r>
            <a:r>
              <a:rPr lang="zh-CN" altLang="en-US" dirty="0">
                <a:latin typeface="+mn-ea"/>
              </a:rPr>
              <a:t>年几个时间点看，在每个时期，已经采用玉米的县人口密度明显高于还没采用玉米的县，而且一个县已经种植玉米的年份越长，其人口密度高出的就越多。种玉米的时间每多十年，其人口密度就多增</a:t>
            </a:r>
            <a:r>
              <a:rPr lang="en-US" altLang="zh-CN" dirty="0">
                <a:latin typeface="+mn-ea"/>
              </a:rPr>
              <a:t>5%-6%</a:t>
            </a:r>
            <a:r>
              <a:rPr lang="zh-CN" altLang="en-US" dirty="0">
                <a:latin typeface="+mn-ea"/>
              </a:rPr>
              <a:t>。</a:t>
            </a:r>
          </a:p>
          <a:p>
            <a:pPr marL="342900" indent="-342900" algn="just">
              <a:buFont typeface="Wingdings" charset="2"/>
              <a:buChar char="Ø"/>
            </a:pPr>
            <a:endParaRPr lang="zh-CN" altLang="en-US" dirty="0">
              <a:latin typeface="+mn-ea"/>
            </a:endParaRPr>
          </a:p>
          <a:p>
            <a:pPr marL="342900" indent="-342900" algn="just">
              <a:buFont typeface="Wingdings" charset="2"/>
              <a:buChar char="Ø"/>
            </a:pPr>
            <a:r>
              <a:rPr lang="zh-CN" altLang="en-US" dirty="0">
                <a:latin typeface="+mn-ea"/>
              </a:rPr>
              <a:t>结论</a:t>
            </a:r>
            <a:r>
              <a:rPr lang="zh-CN" altLang="en-US" dirty="0">
                <a:latin typeface="+mn-ea"/>
                <a:sym typeface="Wingdings"/>
              </a:rPr>
              <a:t>：（</a:t>
            </a:r>
            <a:r>
              <a:rPr lang="en-US" altLang="zh-CN" dirty="0">
                <a:latin typeface="+mn-ea"/>
                <a:sym typeface="Wingdings"/>
              </a:rPr>
              <a:t>1</a:t>
            </a:r>
            <a:r>
              <a:rPr lang="zh-CN" altLang="en-US" dirty="0">
                <a:latin typeface="+mn-ea"/>
                <a:sym typeface="Wingdings"/>
              </a:rPr>
              <a:t>）</a:t>
            </a:r>
            <a:r>
              <a:rPr lang="zh-CN" altLang="en-US" dirty="0">
                <a:latin typeface="+mn-ea"/>
              </a:rPr>
              <a:t>是玉米带动了中国的人口增长，而不是人口增长压力迫使中国引进玉米、红薯</a:t>
            </a:r>
            <a:r>
              <a:rPr lang="zh-CN" altLang="en-US" dirty="0" smtClean="0">
                <a:latin typeface="+mn-ea"/>
              </a:rPr>
              <a:t>。（</a:t>
            </a:r>
            <a:r>
              <a:rPr lang="en-US" altLang="zh-CN" dirty="0">
                <a:latin typeface="+mn-ea"/>
              </a:rPr>
              <a:t>2</a:t>
            </a:r>
            <a:r>
              <a:rPr lang="zh-CN" altLang="en-US" dirty="0">
                <a:latin typeface="+mn-ea"/>
              </a:rPr>
              <a:t>）从</a:t>
            </a:r>
            <a:r>
              <a:rPr lang="en-US" altLang="zh-CN" dirty="0">
                <a:latin typeface="+mn-ea"/>
              </a:rPr>
              <a:t>1776</a:t>
            </a:r>
            <a:r>
              <a:rPr lang="zh-CN" altLang="en-US" dirty="0">
                <a:latin typeface="+mn-ea"/>
              </a:rPr>
              <a:t>年到</a:t>
            </a:r>
            <a:r>
              <a:rPr lang="en-US" altLang="zh-CN" dirty="0">
                <a:latin typeface="+mn-ea"/>
              </a:rPr>
              <a:t>1910</a:t>
            </a:r>
            <a:r>
              <a:rPr lang="zh-CN" altLang="en-US" dirty="0">
                <a:latin typeface="+mn-ea"/>
              </a:rPr>
              <a:t>年间，中国</a:t>
            </a:r>
            <a:r>
              <a:rPr lang="en-US" altLang="zh-CN" dirty="0">
                <a:latin typeface="+mn-ea"/>
              </a:rPr>
              <a:t>14.12%</a:t>
            </a:r>
            <a:r>
              <a:rPr lang="zh-CN" altLang="en-US" dirty="0">
                <a:latin typeface="+mn-ea"/>
              </a:rPr>
              <a:t>的人口增长是由玉米所致。而从</a:t>
            </a:r>
            <a:r>
              <a:rPr lang="en-US" altLang="zh-CN" dirty="0">
                <a:latin typeface="+mn-ea"/>
              </a:rPr>
              <a:t>16</a:t>
            </a:r>
            <a:r>
              <a:rPr lang="zh-CN" altLang="en-US" dirty="0">
                <a:latin typeface="+mn-ea"/>
              </a:rPr>
              <a:t>世纪初到</a:t>
            </a:r>
            <a:r>
              <a:rPr lang="en-US" altLang="zh-CN" dirty="0">
                <a:latin typeface="+mn-ea"/>
              </a:rPr>
              <a:t>20</a:t>
            </a:r>
            <a:r>
              <a:rPr lang="zh-CN" altLang="en-US" dirty="0">
                <a:latin typeface="+mn-ea"/>
              </a:rPr>
              <a:t>世纪初，中国粮食增量的</a:t>
            </a:r>
            <a:r>
              <a:rPr lang="en-US" altLang="zh-CN" dirty="0">
                <a:latin typeface="+mn-ea"/>
              </a:rPr>
              <a:t>55%</a:t>
            </a:r>
            <a:r>
              <a:rPr lang="zh-CN" altLang="en-US" dirty="0">
                <a:latin typeface="+mn-ea"/>
              </a:rPr>
              <a:t>是由于这三项新作物。</a:t>
            </a:r>
            <a:endParaRPr lang="zh-CN" altLang="en-US" dirty="0">
              <a:latin typeface="+mn-ea"/>
            </a:endParaRPr>
          </a:p>
        </p:txBody>
      </p:sp>
    </p:spTree>
    <p:extLst>
      <p:ext uri="{BB962C8B-B14F-4D97-AF65-F5344CB8AC3E}">
        <p14:creationId xmlns:p14="http://schemas.microsoft.com/office/powerpoint/2010/main" val="233144333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27584" y="1484784"/>
            <a:ext cx="7776864" cy="4247317"/>
          </a:xfrm>
          <a:prstGeom prst="rect">
            <a:avLst/>
          </a:prstGeom>
        </p:spPr>
        <p:txBody>
          <a:bodyPr wrap="square">
            <a:spAutoFit/>
          </a:bodyPr>
          <a:lstStyle/>
          <a:p>
            <a:pPr marL="342900" indent="-342900" algn="just">
              <a:spcAft>
                <a:spcPts val="1800"/>
              </a:spcAft>
              <a:buFont typeface="Wingdings" charset="2"/>
              <a:buChar char="Ø"/>
            </a:pPr>
            <a:r>
              <a:rPr lang="zh-CN" altLang="en-US" sz="2400" smtClean="0">
                <a:latin typeface="+mn-ea"/>
              </a:rPr>
              <a:t>瑞典</a:t>
            </a:r>
            <a:r>
              <a:rPr lang="zh-CN" altLang="en-US" sz="2400" dirty="0">
                <a:latin typeface="+mn-ea"/>
              </a:rPr>
              <a:t>斯德哥尔摩大学贾瑞雪教授则研究中国历年农民暴动起义跟自然灾害的关系</a:t>
            </a:r>
            <a:r>
              <a:rPr lang="zh-CN" altLang="en-US" sz="2400" dirty="0" smtClean="0">
                <a:latin typeface="+mn-ea"/>
              </a:rPr>
              <a:t>。</a:t>
            </a:r>
            <a:endParaRPr lang="en-US" altLang="zh-CN" sz="2400" dirty="0" smtClean="0">
              <a:latin typeface="+mn-ea"/>
            </a:endParaRPr>
          </a:p>
          <a:p>
            <a:pPr marL="342900" indent="-342900" algn="just">
              <a:spcAft>
                <a:spcPts val="1800"/>
              </a:spcAft>
              <a:buFont typeface="Wingdings" charset="2"/>
              <a:buChar char="Ø"/>
            </a:pPr>
            <a:r>
              <a:rPr lang="zh-CN" altLang="en-US" sz="2400" dirty="0" smtClean="0">
                <a:latin typeface="+mn-ea"/>
              </a:rPr>
              <a:t>量化</a:t>
            </a:r>
            <a:r>
              <a:rPr lang="zh-CN" altLang="en-US" sz="2400" dirty="0">
                <a:latin typeface="+mn-ea"/>
              </a:rPr>
              <a:t>历史研究发现：在</a:t>
            </a:r>
            <a:r>
              <a:rPr lang="en-US" altLang="zh-CN" sz="2400" dirty="0">
                <a:latin typeface="+mn-ea"/>
              </a:rPr>
              <a:t>16</a:t>
            </a:r>
            <a:r>
              <a:rPr lang="zh-CN" altLang="en-US" sz="2400" dirty="0">
                <a:latin typeface="+mn-ea"/>
              </a:rPr>
              <a:t>世纪红薯进中国前，干旱年里平均每十二个州府地区有一个发生农民起义或</a:t>
            </a:r>
            <a:r>
              <a:rPr lang="zh-CN" altLang="en-US" sz="2400" dirty="0" smtClean="0">
                <a:latin typeface="+mn-ea"/>
              </a:rPr>
              <a:t>暴动；而</a:t>
            </a:r>
            <a:r>
              <a:rPr lang="zh-CN" altLang="en-US" sz="2400" dirty="0">
                <a:latin typeface="+mn-ea"/>
              </a:rPr>
              <a:t>玉米红薯于</a:t>
            </a:r>
            <a:r>
              <a:rPr lang="en-US" altLang="zh-CN" sz="2400" dirty="0">
                <a:latin typeface="+mn-ea"/>
              </a:rPr>
              <a:t>16</a:t>
            </a:r>
            <a:r>
              <a:rPr lang="zh-CN" altLang="en-US" sz="2400" dirty="0">
                <a:latin typeface="+mn-ea"/>
              </a:rPr>
              <a:t>世纪引进中国后，即使干旱年，每</a:t>
            </a:r>
            <a:r>
              <a:rPr lang="en-US" altLang="zh-CN" sz="2400" dirty="0">
                <a:latin typeface="+mn-ea"/>
              </a:rPr>
              <a:t>40</a:t>
            </a:r>
            <a:r>
              <a:rPr lang="zh-CN" altLang="en-US" sz="2400" dirty="0">
                <a:latin typeface="+mn-ea"/>
              </a:rPr>
              <a:t>个州府才有一个发生</a:t>
            </a:r>
            <a:r>
              <a:rPr lang="zh-CN" altLang="en-US" sz="2400" dirty="0" smtClean="0">
                <a:latin typeface="+mn-ea"/>
              </a:rPr>
              <a:t>农民起义</a:t>
            </a:r>
            <a:r>
              <a:rPr lang="zh-CN" altLang="en-US" sz="2400" dirty="0" smtClean="0">
                <a:latin typeface="+mn-ea"/>
              </a:rPr>
              <a:t>。</a:t>
            </a:r>
            <a:endParaRPr lang="en-US" altLang="zh-CN" sz="2400" dirty="0" smtClean="0">
              <a:latin typeface="+mn-ea"/>
            </a:endParaRPr>
          </a:p>
          <a:p>
            <a:pPr marL="342900" indent="-342900" algn="just">
              <a:spcAft>
                <a:spcPts val="1800"/>
              </a:spcAft>
              <a:buFont typeface="Wingdings" charset="2"/>
              <a:buChar char="Ø"/>
            </a:pPr>
            <a:r>
              <a:rPr lang="zh-CN" altLang="en-US" sz="2400" dirty="0" smtClean="0">
                <a:latin typeface="+mn-ea"/>
              </a:rPr>
              <a:t>主要</a:t>
            </a:r>
            <a:r>
              <a:rPr lang="zh-CN" altLang="en-US" sz="2400" dirty="0">
                <a:latin typeface="+mn-ea"/>
              </a:rPr>
              <a:t>原因在于这些“新世界”粮食作物对水稻有很强的补充作用。从这个意义上，虽然红薯、玉米不像大米那么受欢迎，但是，在干旱年份，如果是在暴动起义和红薯玉米之间做选择，农民更愿意选择后者。</a:t>
            </a:r>
          </a:p>
        </p:txBody>
      </p:sp>
      <p:sp>
        <p:nvSpPr>
          <p:cNvPr id="3" name="文本框 2"/>
          <p:cNvSpPr txBox="1"/>
          <p:nvPr/>
        </p:nvSpPr>
        <p:spPr>
          <a:xfrm>
            <a:off x="2051720" y="260648"/>
            <a:ext cx="5760640" cy="584775"/>
          </a:xfrm>
          <a:prstGeom prst="rect">
            <a:avLst/>
          </a:prstGeom>
          <a:noFill/>
        </p:spPr>
        <p:txBody>
          <a:bodyPr wrap="square" rtlCol="0">
            <a:spAutoFit/>
          </a:bodyPr>
          <a:lstStyle/>
          <a:p>
            <a:r>
              <a:rPr kumimoji="1" lang="zh-CN" altLang="en-US" sz="3200" dirty="0" smtClean="0">
                <a:latin typeface="+mj-ea"/>
                <a:ea typeface="+mj-ea"/>
              </a:rPr>
              <a:t>明代农作物与人口、经济发展</a:t>
            </a:r>
            <a:endParaRPr kumimoji="1" lang="zh-CN" altLang="en-US" sz="3200" dirty="0">
              <a:latin typeface="+mj-ea"/>
              <a:ea typeface="+mj-ea"/>
            </a:endParaRPr>
          </a:p>
        </p:txBody>
      </p:sp>
    </p:spTree>
    <p:extLst>
      <p:ext uri="{BB962C8B-B14F-4D97-AF65-F5344CB8AC3E}">
        <p14:creationId xmlns:p14="http://schemas.microsoft.com/office/powerpoint/2010/main" val="98789074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99592" y="1916832"/>
            <a:ext cx="7560840" cy="2308324"/>
          </a:xfrm>
          <a:prstGeom prst="rect">
            <a:avLst/>
          </a:prstGeom>
        </p:spPr>
        <p:txBody>
          <a:bodyPr wrap="square">
            <a:spAutoFit/>
          </a:bodyPr>
          <a:lstStyle/>
          <a:p>
            <a:pPr marL="285750" indent="-285750" algn="just">
              <a:buFont typeface="Wingdings" pitchFamily="2" charset="2"/>
              <a:buChar char="Ø"/>
            </a:pPr>
            <a:endParaRPr lang="en-US" altLang="zh-CN" sz="2400" dirty="0" smtClean="0">
              <a:latin typeface="+mn-ea"/>
            </a:endParaRPr>
          </a:p>
          <a:p>
            <a:pPr marL="285750" indent="-285750" algn="just">
              <a:buFont typeface="Wingdings" pitchFamily="2" charset="2"/>
              <a:buChar char="Ø"/>
            </a:pPr>
            <a:r>
              <a:rPr lang="zh-CN" altLang="en-US" sz="2400" dirty="0" smtClean="0">
                <a:latin typeface="+mn-ea"/>
              </a:rPr>
              <a:t>陈</a:t>
            </a:r>
            <a:r>
              <a:rPr lang="zh-CN" altLang="en-US" sz="2400" dirty="0">
                <a:latin typeface="+mn-ea"/>
              </a:rPr>
              <a:t>志武：量化历史研究告诉我们什么</a:t>
            </a:r>
            <a:r>
              <a:rPr lang="en-US" altLang="zh-CN" sz="2400" dirty="0">
                <a:latin typeface="+mn-ea"/>
              </a:rPr>
              <a:t>?</a:t>
            </a:r>
          </a:p>
          <a:p>
            <a:pPr marL="285750" indent="-285750" algn="just">
              <a:buFont typeface="Wingdings" pitchFamily="2" charset="2"/>
              <a:buChar char="Ø"/>
            </a:pPr>
            <a:endParaRPr lang="en-US" altLang="zh-CN" sz="2400" dirty="0" smtClean="0">
              <a:latin typeface="+mn-ea"/>
            </a:endParaRPr>
          </a:p>
          <a:p>
            <a:pPr marL="285750" indent="-285750" algn="just">
              <a:buFont typeface="Wingdings" pitchFamily="2" charset="2"/>
              <a:buChar char="Ø"/>
            </a:pPr>
            <a:r>
              <a:rPr lang="zh-CN" altLang="en-US" sz="2400" dirty="0" smtClean="0">
                <a:latin typeface="+mn-ea"/>
              </a:rPr>
              <a:t>侯</a:t>
            </a:r>
            <a:r>
              <a:rPr lang="zh-CN" altLang="en-US" sz="2400" dirty="0">
                <a:latin typeface="+mn-ea"/>
              </a:rPr>
              <a:t>杨方：美洲作物造就了康乾盛世？</a:t>
            </a:r>
            <a:r>
              <a:rPr lang="en-US" altLang="zh-CN" sz="2400" dirty="0">
                <a:latin typeface="+mn-ea"/>
              </a:rPr>
              <a:t>——</a:t>
            </a:r>
            <a:r>
              <a:rPr lang="zh-CN" altLang="en-US" sz="2400" dirty="0">
                <a:latin typeface="+mn-ea"/>
              </a:rPr>
              <a:t>兼评陈志武</a:t>
            </a:r>
            <a:r>
              <a:rPr lang="en-US" altLang="zh-CN" sz="2400" dirty="0">
                <a:latin typeface="+mn-ea"/>
              </a:rPr>
              <a:t>《</a:t>
            </a:r>
            <a:r>
              <a:rPr lang="zh-CN" altLang="en-US" sz="2400" dirty="0">
                <a:latin typeface="+mn-ea"/>
              </a:rPr>
              <a:t>量化历史研究告诉我们什么？</a:t>
            </a:r>
            <a:r>
              <a:rPr lang="en-US" altLang="zh-CN" sz="2400" dirty="0" smtClean="0">
                <a:latin typeface="+mn-ea"/>
              </a:rPr>
              <a:t>》</a:t>
            </a:r>
          </a:p>
          <a:p>
            <a:pPr marL="285750" indent="-285750" algn="just">
              <a:buFont typeface="Wingdings" pitchFamily="2" charset="2"/>
              <a:buChar char="Ø"/>
            </a:pPr>
            <a:endParaRPr lang="en-US" altLang="zh-CN" sz="2400" dirty="0">
              <a:latin typeface="+mn-ea"/>
            </a:endParaRPr>
          </a:p>
        </p:txBody>
      </p:sp>
      <p:sp>
        <p:nvSpPr>
          <p:cNvPr id="3" name="矩形 2"/>
          <p:cNvSpPr/>
          <p:nvPr/>
        </p:nvSpPr>
        <p:spPr>
          <a:xfrm>
            <a:off x="3563888" y="260648"/>
            <a:ext cx="1826142" cy="584775"/>
          </a:xfrm>
          <a:prstGeom prst="rect">
            <a:avLst/>
          </a:prstGeom>
        </p:spPr>
        <p:txBody>
          <a:bodyPr wrap="none">
            <a:spAutoFit/>
          </a:bodyPr>
          <a:lstStyle/>
          <a:p>
            <a:pPr algn="ctr"/>
            <a:r>
              <a:rPr lang="zh-CN" altLang="en-US" sz="3200" b="1" dirty="0" smtClean="0">
                <a:latin typeface="+mj-ea"/>
                <a:ea typeface="+mj-ea"/>
              </a:rPr>
              <a:t>补充阅读</a:t>
            </a:r>
            <a:endParaRPr lang="en-US" altLang="zh-CN" sz="3200" b="1" dirty="0">
              <a:latin typeface="+mj-ea"/>
              <a:ea typeface="+mj-ea"/>
            </a:endParaRPr>
          </a:p>
        </p:txBody>
      </p:sp>
    </p:spTree>
    <p:extLst>
      <p:ext uri="{BB962C8B-B14F-4D97-AF65-F5344CB8AC3E}">
        <p14:creationId xmlns:p14="http://schemas.microsoft.com/office/powerpoint/2010/main" val="351111076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962472" y="1250861"/>
            <a:ext cx="7416824" cy="2816156"/>
          </a:xfrm>
          <a:prstGeom prst="rect">
            <a:avLst/>
          </a:prstGeom>
        </p:spPr>
        <p:txBody>
          <a:bodyPr wrap="square">
            <a:spAutoFit/>
          </a:bodyPr>
          <a:lstStyle/>
          <a:p>
            <a:pPr marL="457200" indent="-457200">
              <a:lnSpc>
                <a:spcPct val="150000"/>
              </a:lnSpc>
              <a:buFont typeface="+mj-ea"/>
              <a:buAutoNum type="circleNumDbPlain" startAt="3"/>
            </a:pPr>
            <a:r>
              <a:rPr lang="zh-CN" altLang="en-US" sz="2400" b="1" dirty="0">
                <a:latin typeface="+mn-ea"/>
              </a:rPr>
              <a:t>小农庄</a:t>
            </a:r>
            <a:r>
              <a:rPr lang="zh-CN" altLang="en-US" sz="2400" b="1" dirty="0" smtClean="0">
                <a:latin typeface="+mn-ea"/>
              </a:rPr>
              <a:t>经营</a:t>
            </a:r>
            <a:endParaRPr lang="en-US" altLang="zh-CN" sz="2400" b="1" dirty="0" smtClean="0">
              <a:latin typeface="+mn-ea"/>
            </a:endParaRPr>
          </a:p>
          <a:p>
            <a:pPr marL="457200" indent="-457200">
              <a:lnSpc>
                <a:spcPct val="150000"/>
              </a:lnSpc>
              <a:buFont typeface="Arial" charset="0"/>
              <a:buChar char="•"/>
            </a:pPr>
            <a:r>
              <a:rPr lang="zh-CN" altLang="en-US" sz="2000" dirty="0" smtClean="0">
                <a:latin typeface="+mn-ea"/>
              </a:rPr>
              <a:t>家畜</a:t>
            </a:r>
            <a:r>
              <a:rPr lang="en-US" altLang="zh-CN" sz="2000" dirty="0">
                <a:latin typeface="+mn-ea"/>
              </a:rPr>
              <a:t>—</a:t>
            </a:r>
            <a:r>
              <a:rPr lang="zh-CN" altLang="en-US" sz="2000" dirty="0">
                <a:latin typeface="+mn-ea"/>
              </a:rPr>
              <a:t>水产</a:t>
            </a:r>
            <a:r>
              <a:rPr lang="en-US" altLang="zh-CN" sz="2000" dirty="0">
                <a:latin typeface="+mn-ea"/>
              </a:rPr>
              <a:t>—</a:t>
            </a:r>
            <a:r>
              <a:rPr lang="zh-CN" altLang="en-US" sz="2000" dirty="0">
                <a:latin typeface="+mn-ea"/>
              </a:rPr>
              <a:t>肥料</a:t>
            </a:r>
            <a:r>
              <a:rPr lang="en-US" altLang="zh-CN" sz="2000" dirty="0">
                <a:latin typeface="+mn-ea"/>
              </a:rPr>
              <a:t>—</a:t>
            </a:r>
            <a:r>
              <a:rPr lang="zh-CN" altLang="en-US" sz="2000" dirty="0">
                <a:latin typeface="+mn-ea"/>
              </a:rPr>
              <a:t>土地小型生态</a:t>
            </a:r>
            <a:r>
              <a:rPr lang="zh-CN" altLang="en-US" sz="2000" dirty="0" smtClean="0">
                <a:latin typeface="+mn-ea"/>
              </a:rPr>
              <a:t>系统</a:t>
            </a:r>
            <a:endParaRPr lang="en-US" altLang="zh-CN" sz="2000" dirty="0">
              <a:latin typeface="+mn-ea"/>
            </a:endParaRPr>
          </a:p>
          <a:p>
            <a:pPr marL="457200" indent="-457200">
              <a:lnSpc>
                <a:spcPct val="150000"/>
              </a:lnSpc>
              <a:spcBef>
                <a:spcPts val="1800"/>
              </a:spcBef>
              <a:buFont typeface="+mj-ea"/>
              <a:buAutoNum type="circleNumDbPlain" startAt="4"/>
            </a:pPr>
            <a:r>
              <a:rPr lang="zh-CN" altLang="en-US" sz="2400" b="1" dirty="0" smtClean="0">
                <a:latin typeface="+mn-ea"/>
              </a:rPr>
              <a:t>工商业</a:t>
            </a:r>
            <a:r>
              <a:rPr lang="zh-CN" altLang="en-US" sz="2400" b="1" dirty="0">
                <a:latin typeface="+mn-ea"/>
              </a:rPr>
              <a:t>发达</a:t>
            </a:r>
          </a:p>
          <a:p>
            <a:pPr marL="457200" indent="-457200">
              <a:lnSpc>
                <a:spcPct val="150000"/>
              </a:lnSpc>
              <a:buFont typeface="Arial" charset="0"/>
              <a:buChar char="•"/>
            </a:pPr>
            <a:r>
              <a:rPr lang="zh-CN" altLang="en-US" sz="2000" dirty="0">
                <a:latin typeface="+mn-ea"/>
              </a:rPr>
              <a:t>明初工匠三十六行，明末已有三百六十行</a:t>
            </a:r>
          </a:p>
          <a:p>
            <a:pPr marL="457200" indent="-457200">
              <a:lnSpc>
                <a:spcPct val="150000"/>
              </a:lnSpc>
              <a:buFont typeface="Arial" charset="0"/>
              <a:buChar char="•"/>
            </a:pPr>
            <a:r>
              <a:rPr lang="zh-CN" altLang="en-US" sz="2000" dirty="0" smtClean="0">
                <a:latin typeface="+mn-ea"/>
              </a:rPr>
              <a:t>以纺织业（提花机）与</a:t>
            </a:r>
            <a:r>
              <a:rPr lang="zh-CN" altLang="en-US" sz="2000" dirty="0">
                <a:latin typeface="+mn-ea"/>
              </a:rPr>
              <a:t>陶瓷业为例</a:t>
            </a:r>
            <a:endParaRPr lang="zh-CN" altLang="en-US" sz="2000" dirty="0">
              <a:latin typeface="+mn-ea"/>
            </a:endParaRPr>
          </a:p>
        </p:txBody>
      </p:sp>
      <p:sp>
        <p:nvSpPr>
          <p:cNvPr id="3" name="矩形 2"/>
          <p:cNvSpPr/>
          <p:nvPr/>
        </p:nvSpPr>
        <p:spPr>
          <a:xfrm>
            <a:off x="3757813" y="332656"/>
            <a:ext cx="1826142" cy="584775"/>
          </a:xfrm>
          <a:prstGeom prst="rect">
            <a:avLst/>
          </a:prstGeom>
        </p:spPr>
        <p:txBody>
          <a:bodyPr wrap="none">
            <a:spAutoFit/>
          </a:bodyPr>
          <a:lstStyle/>
          <a:p>
            <a:pPr algn="ctr"/>
            <a:r>
              <a:rPr lang="zh-CN" altLang="en-US" sz="3200" b="1" dirty="0">
                <a:latin typeface="+mj-ea"/>
                <a:ea typeface="+mj-ea"/>
              </a:rPr>
              <a:t>社会经济</a:t>
            </a:r>
            <a:endParaRPr lang="zh-CN" altLang="en-US" sz="3200" b="1" dirty="0">
              <a:latin typeface="+mj-ea"/>
              <a:ea typeface="+mj-ea"/>
            </a:endParaRP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62076" y="4091222"/>
            <a:ext cx="2532769" cy="2009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60032" y="4091222"/>
            <a:ext cx="2376264" cy="2009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0455797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115616" y="1268760"/>
            <a:ext cx="7416824" cy="4862870"/>
          </a:xfrm>
          <a:prstGeom prst="rect">
            <a:avLst/>
          </a:prstGeom>
        </p:spPr>
        <p:txBody>
          <a:bodyPr wrap="square">
            <a:spAutoFit/>
          </a:bodyPr>
          <a:lstStyle/>
          <a:p>
            <a:pPr marL="457200" indent="-457200" algn="just">
              <a:lnSpc>
                <a:spcPct val="150000"/>
              </a:lnSpc>
              <a:buFont typeface="+mj-ea"/>
              <a:buAutoNum type="circleNumDbPlain" startAt="5"/>
            </a:pPr>
            <a:r>
              <a:rPr lang="zh-CN" altLang="en-US" sz="2400" b="1" dirty="0">
                <a:latin typeface="+mn-ea"/>
              </a:rPr>
              <a:t>南方贸易致富</a:t>
            </a:r>
          </a:p>
          <a:p>
            <a:pPr marL="800100" lvl="1" indent="-342900" algn="just">
              <a:buFont typeface="Arial" charset="0"/>
              <a:buChar char="•"/>
            </a:pPr>
            <a:r>
              <a:rPr lang="zh-CN" altLang="en-US" sz="2000" dirty="0">
                <a:latin typeface="+mn-ea"/>
              </a:rPr>
              <a:t>丝绸、瓷器（贸易瓷）</a:t>
            </a:r>
          </a:p>
          <a:p>
            <a:pPr marL="800100" lvl="1" indent="-342900" algn="just">
              <a:buFont typeface="Arial" charset="0"/>
              <a:buChar char="•"/>
            </a:pPr>
            <a:r>
              <a:rPr lang="zh-CN" altLang="en-US" sz="2000" dirty="0">
                <a:latin typeface="+mn-ea"/>
              </a:rPr>
              <a:t>香药、白银流入</a:t>
            </a:r>
          </a:p>
          <a:p>
            <a:pPr marL="457200" indent="-457200" algn="just">
              <a:lnSpc>
                <a:spcPct val="150000"/>
              </a:lnSpc>
              <a:spcBef>
                <a:spcPts val="1800"/>
              </a:spcBef>
              <a:buFont typeface="+mj-ea"/>
              <a:buAutoNum type="circleNumDbPlain" startAt="6"/>
            </a:pPr>
            <a:r>
              <a:rPr lang="zh-CN" altLang="en-US" sz="2400" b="1" dirty="0">
                <a:latin typeface="+mn-ea"/>
              </a:rPr>
              <a:t>经营方式革新</a:t>
            </a:r>
          </a:p>
          <a:p>
            <a:pPr marL="800100" lvl="1" indent="-342900" algn="just">
              <a:buFont typeface="Arial" charset="0"/>
              <a:buChar char="•"/>
            </a:pPr>
            <a:r>
              <a:rPr lang="zh-CN" altLang="en-US" sz="2000" dirty="0">
                <a:latin typeface="+mn-ea"/>
              </a:rPr>
              <a:t>股份制</a:t>
            </a:r>
          </a:p>
          <a:p>
            <a:pPr marL="800100" lvl="1" indent="-342900" algn="just">
              <a:buFont typeface="Arial" charset="0"/>
              <a:buChar char="•"/>
            </a:pPr>
            <a:r>
              <a:rPr lang="zh-CN" altLang="en-US" sz="2000" dirty="0">
                <a:latin typeface="+mn-ea"/>
              </a:rPr>
              <a:t>事业部制</a:t>
            </a:r>
          </a:p>
          <a:p>
            <a:pPr marL="800100" lvl="1" indent="-342900" algn="just">
              <a:buFont typeface="Arial" charset="0"/>
              <a:buChar char="•"/>
            </a:pPr>
            <a:r>
              <a:rPr lang="zh-CN" altLang="en-US" sz="2000" dirty="0">
                <a:latin typeface="+mn-ea"/>
              </a:rPr>
              <a:t>官商</a:t>
            </a:r>
            <a:r>
              <a:rPr lang="zh-CN" altLang="en-US" sz="2000" dirty="0" smtClean="0">
                <a:latin typeface="+mn-ea"/>
              </a:rPr>
              <a:t>合作制</a:t>
            </a:r>
            <a:endParaRPr lang="en-US" altLang="zh-CN" sz="2000" dirty="0" smtClean="0">
              <a:latin typeface="+mn-ea"/>
            </a:endParaRPr>
          </a:p>
          <a:p>
            <a:pPr marL="457200" indent="-457200" algn="just">
              <a:lnSpc>
                <a:spcPct val="150000"/>
              </a:lnSpc>
              <a:spcBef>
                <a:spcPts val="1800"/>
              </a:spcBef>
              <a:buFont typeface="+mj-ea"/>
              <a:buAutoNum type="circleNumDbPlain" startAt="6"/>
            </a:pPr>
            <a:r>
              <a:rPr lang="zh-CN" altLang="en-US" sz="2400" b="1" dirty="0">
                <a:latin typeface="+mn-ea"/>
              </a:rPr>
              <a:t>货币制度变动</a:t>
            </a:r>
          </a:p>
          <a:p>
            <a:pPr marL="800100" lvl="1" indent="-342900" algn="just">
              <a:buFont typeface="Arial" charset="0"/>
              <a:buChar char="•"/>
            </a:pPr>
            <a:r>
              <a:rPr lang="zh-CN" altLang="en-US" sz="2000" dirty="0">
                <a:latin typeface="+mn-ea"/>
              </a:rPr>
              <a:t>纸币、铜钱、白银（云南、美洲</a:t>
            </a:r>
            <a:r>
              <a:rPr lang="zh-CN" altLang="en-US" sz="2000" dirty="0" smtClean="0">
                <a:latin typeface="+mn-ea"/>
              </a:rPr>
              <a:t>）</a:t>
            </a:r>
            <a:endParaRPr lang="en-US" altLang="zh-CN" sz="2000" dirty="0" smtClean="0">
              <a:latin typeface="+mn-ea"/>
            </a:endParaRPr>
          </a:p>
          <a:p>
            <a:pPr marL="800100" lvl="1" indent="-342900" algn="just">
              <a:buFont typeface="Arial" charset="0"/>
              <a:buChar char="•"/>
            </a:pPr>
            <a:r>
              <a:rPr lang="zh-CN" altLang="en-US" sz="2000" dirty="0">
                <a:latin typeface="+mn-ea"/>
              </a:rPr>
              <a:t>参考阅读</a:t>
            </a:r>
            <a:r>
              <a:rPr lang="zh-CN" altLang="en-US" sz="2000" dirty="0" smtClean="0">
                <a:latin typeface="+mn-ea"/>
              </a:rPr>
              <a:t>：</a:t>
            </a:r>
            <a:r>
              <a:rPr lang="zh-CN" altLang="en-US" sz="2000" dirty="0">
                <a:latin typeface="+mn-ea"/>
              </a:rPr>
              <a:t>弗兰克</a:t>
            </a:r>
            <a:r>
              <a:rPr lang="en-US" altLang="zh-CN" sz="2000" dirty="0" smtClean="0">
                <a:latin typeface="+mn-ea"/>
              </a:rPr>
              <a:t>《</a:t>
            </a:r>
            <a:r>
              <a:rPr lang="zh-CN" altLang="en-US" sz="2000" dirty="0">
                <a:latin typeface="+mn-ea"/>
              </a:rPr>
              <a:t>白银资本</a:t>
            </a:r>
            <a:r>
              <a:rPr lang="en-US" altLang="zh-CN" sz="2000" dirty="0" smtClean="0">
                <a:latin typeface="+mn-ea"/>
              </a:rPr>
              <a:t>》</a:t>
            </a:r>
            <a:r>
              <a:rPr lang="zh-CN" altLang="en-US" sz="2000" dirty="0" smtClean="0">
                <a:latin typeface="+mn-ea"/>
              </a:rPr>
              <a:t>、戴建兵</a:t>
            </a:r>
            <a:r>
              <a:rPr lang="en-US" altLang="zh-CN" sz="2000" dirty="0" smtClean="0">
                <a:latin typeface="+mn-ea"/>
              </a:rPr>
              <a:t>《</a:t>
            </a:r>
            <a:r>
              <a:rPr lang="zh-CN" altLang="en-US" sz="2000" dirty="0">
                <a:latin typeface="+mn-ea"/>
              </a:rPr>
              <a:t>白银与近代中国经济</a:t>
            </a:r>
            <a:r>
              <a:rPr lang="en-US" altLang="zh-CN" sz="2000" dirty="0" smtClean="0">
                <a:latin typeface="+mn-ea"/>
              </a:rPr>
              <a:t>》</a:t>
            </a:r>
            <a:endParaRPr lang="zh-CN" altLang="en-US" sz="2000" dirty="0">
              <a:latin typeface="+mn-ea"/>
            </a:endParaRPr>
          </a:p>
        </p:txBody>
      </p:sp>
      <p:sp>
        <p:nvSpPr>
          <p:cNvPr id="3" name="矩形 2"/>
          <p:cNvSpPr/>
          <p:nvPr/>
        </p:nvSpPr>
        <p:spPr>
          <a:xfrm>
            <a:off x="3757813" y="332656"/>
            <a:ext cx="1826142" cy="584775"/>
          </a:xfrm>
          <a:prstGeom prst="rect">
            <a:avLst/>
          </a:prstGeom>
        </p:spPr>
        <p:txBody>
          <a:bodyPr wrap="none">
            <a:spAutoFit/>
          </a:bodyPr>
          <a:lstStyle/>
          <a:p>
            <a:pPr algn="ctr"/>
            <a:r>
              <a:rPr lang="zh-CN" altLang="en-US" sz="3200" b="1" dirty="0">
                <a:latin typeface="+mj-ea"/>
                <a:ea typeface="+mj-ea"/>
              </a:rPr>
              <a:t>社会经济</a:t>
            </a:r>
            <a:endParaRPr lang="zh-CN" altLang="en-US" sz="3200" b="1" dirty="0">
              <a:latin typeface="+mj-ea"/>
              <a:ea typeface="+mj-ea"/>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4168" y="1700808"/>
            <a:ext cx="2276066" cy="3172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2845339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899592" y="1556792"/>
            <a:ext cx="7931224" cy="4525963"/>
          </a:xfrm>
        </p:spPr>
        <p:txBody>
          <a:bodyPr>
            <a:normAutofit/>
          </a:bodyPr>
          <a:lstStyle/>
          <a:p>
            <a:pPr algn="just">
              <a:spcAft>
                <a:spcPts val="1200"/>
              </a:spcAft>
              <a:buFont typeface="Wingdings" charset="2"/>
              <a:buChar char="Ø"/>
            </a:pPr>
            <a:r>
              <a:rPr lang="zh-CN" altLang="en-US" dirty="0">
                <a:latin typeface="+mn-ea"/>
              </a:rPr>
              <a:t>洪武年间</a:t>
            </a:r>
            <a:r>
              <a:rPr lang="zh-CN" altLang="en-US" dirty="0" smtClean="0">
                <a:latin typeface="+mn-ea"/>
              </a:rPr>
              <a:t>，朱元璋为</a:t>
            </a:r>
            <a:r>
              <a:rPr lang="zh-CN" altLang="en-US" dirty="0">
                <a:latin typeface="+mn-ea"/>
              </a:rPr>
              <a:t>防沿海军阀余党与海盗滋扰，下令实施自元朝开始的</a:t>
            </a:r>
            <a:r>
              <a:rPr lang="zh-CN" altLang="en-US" dirty="0">
                <a:solidFill>
                  <a:srgbClr val="C00000"/>
                </a:solidFill>
                <a:latin typeface="+mn-ea"/>
              </a:rPr>
              <a:t>海禁</a:t>
            </a:r>
            <a:r>
              <a:rPr lang="zh-CN" altLang="en-US" dirty="0" smtClean="0">
                <a:solidFill>
                  <a:srgbClr val="C00000"/>
                </a:solidFill>
                <a:latin typeface="+mn-ea"/>
              </a:rPr>
              <a:t>政策</a:t>
            </a:r>
            <a:r>
              <a:rPr lang="zh-CN" altLang="en-US" dirty="0" smtClean="0">
                <a:latin typeface="+mn-ea"/>
              </a:rPr>
              <a:t>。</a:t>
            </a:r>
            <a:r>
              <a:rPr lang="zh-CN" altLang="en-US" dirty="0">
                <a:latin typeface="+mn-ea"/>
              </a:rPr>
              <a:t>早期海禁的主要对象是商业（商禁），禁止中国人赴海外经商，也限制外国商人到中国进行贸易（进贡除外）。 </a:t>
            </a:r>
            <a:endParaRPr lang="en-US" altLang="zh-CN" dirty="0">
              <a:latin typeface="+mn-ea"/>
            </a:endParaRPr>
          </a:p>
          <a:p>
            <a:pPr algn="just">
              <a:spcAft>
                <a:spcPts val="1200"/>
              </a:spcAft>
              <a:buFont typeface="Wingdings" charset="2"/>
              <a:buChar char="Ø"/>
            </a:pPr>
            <a:r>
              <a:rPr lang="zh-CN" altLang="en-US" dirty="0">
                <a:latin typeface="+mn-ea"/>
              </a:rPr>
              <a:t>永乐年间，放开的</a:t>
            </a:r>
            <a:r>
              <a:rPr lang="zh-CN" altLang="en-US" dirty="0" smtClean="0">
                <a:latin typeface="+mn-ea"/>
              </a:rPr>
              <a:t>了</a:t>
            </a:r>
            <a:r>
              <a:rPr lang="zh-CN" altLang="en-US" dirty="0" smtClean="0">
                <a:solidFill>
                  <a:srgbClr val="C00000"/>
                </a:solidFill>
                <a:latin typeface="+mn-ea"/>
              </a:rPr>
              <a:t>朝贡贸易</a:t>
            </a:r>
            <a:r>
              <a:rPr lang="zh-CN" altLang="en-US" dirty="0" smtClean="0">
                <a:latin typeface="+mn-ea"/>
              </a:rPr>
              <a:t>，</a:t>
            </a:r>
            <a:r>
              <a:rPr lang="zh-CN" altLang="en-US" dirty="0">
                <a:latin typeface="+mn-ea"/>
              </a:rPr>
              <a:t>民间私人仍然不准出海。而后</a:t>
            </a:r>
            <a:r>
              <a:rPr lang="zh-CN" altLang="en-US" dirty="0" smtClean="0">
                <a:latin typeface="+mn-ea"/>
              </a:rPr>
              <a:t>随着倭寇之</a:t>
            </a:r>
            <a:r>
              <a:rPr lang="zh-CN" altLang="en-US" dirty="0">
                <a:latin typeface="+mn-ea"/>
              </a:rPr>
              <a:t>患，海禁政策愈加严格，虽起到了自我保护的作用，但大大阻碍了中外交流发展。</a:t>
            </a:r>
          </a:p>
          <a:p>
            <a:pPr algn="just">
              <a:spcAft>
                <a:spcPts val="1200"/>
              </a:spcAft>
              <a:buFont typeface="Wingdings" charset="2"/>
              <a:buChar char="Ø"/>
            </a:pPr>
            <a:r>
              <a:rPr lang="zh-CN" altLang="en-US" dirty="0" smtClean="0">
                <a:latin typeface="+mn-ea"/>
              </a:rPr>
              <a:t>隆庆年间</a:t>
            </a:r>
            <a:r>
              <a:rPr lang="zh-CN" altLang="en-US" dirty="0">
                <a:latin typeface="+mn-ea"/>
              </a:rPr>
              <a:t>明政府调整政策，允许民间赴海外通商，</a:t>
            </a:r>
            <a:r>
              <a:rPr lang="zh-CN" altLang="en-US" dirty="0" smtClean="0">
                <a:latin typeface="+mn-ea"/>
              </a:rPr>
              <a:t>史称</a:t>
            </a:r>
            <a:r>
              <a:rPr lang="zh-CN" altLang="en-US" dirty="0" smtClean="0">
                <a:solidFill>
                  <a:srgbClr val="C00000"/>
                </a:solidFill>
                <a:latin typeface="+mn-ea"/>
              </a:rPr>
              <a:t>隆庆开关</a:t>
            </a:r>
            <a:r>
              <a:rPr lang="zh-CN" altLang="en-US" dirty="0" smtClean="0">
                <a:latin typeface="+mn-ea"/>
              </a:rPr>
              <a:t>。</a:t>
            </a:r>
            <a:endParaRPr lang="zh-CN" altLang="en-US" dirty="0">
              <a:latin typeface="+mn-ea"/>
            </a:endParaRPr>
          </a:p>
          <a:p>
            <a:pPr algn="just">
              <a:spcAft>
                <a:spcPts val="1200"/>
              </a:spcAft>
              <a:buFont typeface="Wingdings" charset="2"/>
              <a:buChar char="Ø"/>
            </a:pPr>
            <a:endParaRPr lang="zh-CN" altLang="en-US" dirty="0">
              <a:latin typeface="+mn-ea"/>
            </a:endParaRPr>
          </a:p>
        </p:txBody>
      </p:sp>
      <p:sp>
        <p:nvSpPr>
          <p:cNvPr id="4" name="矩形 3"/>
          <p:cNvSpPr/>
          <p:nvPr/>
        </p:nvSpPr>
        <p:spPr>
          <a:xfrm>
            <a:off x="3676225" y="378807"/>
            <a:ext cx="1826141" cy="584775"/>
          </a:xfrm>
          <a:prstGeom prst="rect">
            <a:avLst/>
          </a:prstGeom>
        </p:spPr>
        <p:txBody>
          <a:bodyPr wrap="none">
            <a:spAutoFit/>
          </a:bodyPr>
          <a:lstStyle/>
          <a:p>
            <a:pPr algn="ctr"/>
            <a:r>
              <a:rPr lang="zh-CN" altLang="en-US" sz="3200" b="1" dirty="0" smtClean="0">
                <a:latin typeface="+mj-ea"/>
                <a:ea typeface="+mj-ea"/>
              </a:rPr>
              <a:t>对外贸易</a:t>
            </a:r>
            <a:endParaRPr lang="zh-CN" altLang="en-US" sz="3200" b="1" dirty="0">
              <a:latin typeface="+mj-ea"/>
              <a:ea typeface="+mj-e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755576" y="4149080"/>
            <a:ext cx="8064896" cy="5054617"/>
          </a:xfrm>
        </p:spPr>
        <p:txBody>
          <a:bodyPr/>
          <a:lstStyle/>
          <a:p>
            <a:pPr algn="just">
              <a:spcAft>
                <a:spcPts val="1800"/>
              </a:spcAft>
              <a:buFont typeface="Wingdings" charset="2"/>
              <a:buChar char="Ø"/>
            </a:pPr>
            <a:r>
              <a:rPr lang="en-US" altLang="zh-CN" dirty="0" smtClean="0">
                <a:latin typeface="+mn-ea"/>
              </a:rPr>
              <a:t>1206</a:t>
            </a:r>
            <a:r>
              <a:rPr lang="zh-CN" altLang="en-US" dirty="0">
                <a:latin typeface="+mn-ea"/>
              </a:rPr>
              <a:t>年，成吉思汗建国</a:t>
            </a:r>
            <a:r>
              <a:rPr lang="zh-CN" altLang="en-US" dirty="0" smtClean="0">
                <a:latin typeface="+mn-ea"/>
              </a:rPr>
              <a:t>，称大蒙古国</a:t>
            </a:r>
            <a:r>
              <a:rPr lang="zh-CN" altLang="en-US" dirty="0" smtClean="0">
                <a:latin typeface="+mn-ea"/>
              </a:rPr>
              <a:t>。</a:t>
            </a:r>
            <a:r>
              <a:rPr lang="en-US" altLang="zh-CN" dirty="0" smtClean="0">
                <a:latin typeface="+mn-ea"/>
              </a:rPr>
              <a:t>1271</a:t>
            </a:r>
            <a:r>
              <a:rPr lang="zh-CN" altLang="en-US" dirty="0" smtClean="0">
                <a:latin typeface="+mn-ea"/>
              </a:rPr>
              <a:t>年，建国</a:t>
            </a:r>
            <a:r>
              <a:rPr lang="zh-CN" altLang="en-US" dirty="0" smtClean="0">
                <a:latin typeface="+mn-ea"/>
              </a:rPr>
              <a:t>号“大元</a:t>
            </a:r>
            <a:r>
              <a:rPr lang="zh-CN" altLang="en-US" dirty="0" smtClean="0">
                <a:latin typeface="+mn-ea"/>
              </a:rPr>
              <a:t>”；</a:t>
            </a:r>
            <a:r>
              <a:rPr lang="en-US" altLang="zh-CN" dirty="0" smtClean="0">
                <a:latin typeface="+mn-ea"/>
              </a:rPr>
              <a:t>1279</a:t>
            </a:r>
            <a:r>
              <a:rPr lang="zh-CN" altLang="en-US" dirty="0" smtClean="0">
                <a:latin typeface="+mn-ea"/>
              </a:rPr>
              <a:t>年，元灭</a:t>
            </a:r>
            <a:r>
              <a:rPr lang="zh-CN" altLang="en-US" dirty="0" smtClean="0">
                <a:latin typeface="+mn-ea"/>
              </a:rPr>
              <a:t>南宋，全国统一。元代实行民族歧视政策，</a:t>
            </a:r>
            <a:r>
              <a:rPr lang="en-US" altLang="zh-CN" dirty="0" smtClean="0">
                <a:latin typeface="+mn-ea"/>
              </a:rPr>
              <a:t>1351</a:t>
            </a:r>
            <a:r>
              <a:rPr lang="zh-CN" altLang="en-US" dirty="0" smtClean="0">
                <a:latin typeface="+mn-ea"/>
              </a:rPr>
              <a:t>年红巾军农民起义爆发，</a:t>
            </a:r>
            <a:r>
              <a:rPr lang="en-US" altLang="zh-CN" dirty="0" smtClean="0">
                <a:latin typeface="+mn-ea"/>
              </a:rPr>
              <a:t>1368</a:t>
            </a:r>
            <a:r>
              <a:rPr lang="zh-CN" altLang="en-US" dirty="0" smtClean="0">
                <a:latin typeface="+mn-ea"/>
              </a:rPr>
              <a:t>年元灭亡。</a:t>
            </a:r>
            <a:endParaRPr lang="en-US" altLang="zh-CN" dirty="0" smtClean="0">
              <a:latin typeface="+mn-ea"/>
            </a:endParaRPr>
          </a:p>
          <a:p>
            <a:pPr algn="just">
              <a:spcAft>
                <a:spcPts val="1800"/>
              </a:spcAft>
              <a:buFont typeface="Wingdings" charset="2"/>
              <a:buChar char="Ø"/>
            </a:pPr>
            <a:r>
              <a:rPr lang="zh-CN" altLang="en-US" dirty="0" smtClean="0">
                <a:latin typeface="+mn-ea"/>
              </a:rPr>
              <a:t>元代</a:t>
            </a:r>
            <a:r>
              <a:rPr lang="zh-CN" altLang="en-US" dirty="0" smtClean="0">
                <a:latin typeface="+mn-ea"/>
              </a:rPr>
              <a:t>是少数民族创建的第一个统一的封建王朝。</a:t>
            </a:r>
            <a:endParaRPr lang="zh-CN" altLang="en-US" dirty="0">
              <a:latin typeface="+mn-ea"/>
            </a:endParaRPr>
          </a:p>
        </p:txBody>
      </p:sp>
      <p:sp>
        <p:nvSpPr>
          <p:cNvPr id="4" name="文本框 3"/>
          <p:cNvSpPr txBox="1"/>
          <p:nvPr/>
        </p:nvSpPr>
        <p:spPr>
          <a:xfrm>
            <a:off x="1434480" y="325193"/>
            <a:ext cx="6707088" cy="584775"/>
          </a:xfrm>
          <a:prstGeom prst="rect">
            <a:avLst/>
          </a:prstGeom>
          <a:noFill/>
        </p:spPr>
        <p:txBody>
          <a:bodyPr wrap="square" rtlCol="0">
            <a:spAutoFit/>
          </a:bodyPr>
          <a:lstStyle/>
          <a:p>
            <a:pPr algn="ctr"/>
            <a:r>
              <a:rPr kumimoji="1" lang="zh-CN" altLang="en-US" sz="3200" b="1" dirty="0" smtClean="0">
                <a:latin typeface="+mj-ea"/>
                <a:ea typeface="+mj-ea"/>
              </a:rPr>
              <a:t>（一）元代社会经济概况</a:t>
            </a:r>
            <a:endParaRPr kumimoji="1" lang="zh-CN" altLang="en-US" sz="3200" b="1" dirty="0">
              <a:latin typeface="+mj-ea"/>
              <a:ea typeface="+mj-ea"/>
            </a:endParaRPr>
          </a:p>
        </p:txBody>
      </p:sp>
      <p:pic>
        <p:nvPicPr>
          <p:cNvPr id="5" name="图片 4"/>
          <p:cNvPicPr>
            <a:picLocks noChangeAspect="1"/>
          </p:cNvPicPr>
          <p:nvPr/>
        </p:nvPicPr>
        <p:blipFill>
          <a:blip r:embed="rId2"/>
          <a:stretch>
            <a:fillRect/>
          </a:stretch>
        </p:blipFill>
        <p:spPr>
          <a:xfrm>
            <a:off x="3676095" y="1268760"/>
            <a:ext cx="2388561" cy="2737291"/>
          </a:xfrm>
          <a:prstGeom prst="rect">
            <a:avLst/>
          </a:prstGeo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283968" y="1772816"/>
            <a:ext cx="4680520" cy="4108817"/>
          </a:xfrm>
          <a:prstGeom prst="rect">
            <a:avLst/>
          </a:prstGeom>
        </p:spPr>
        <p:txBody>
          <a:bodyPr wrap="square">
            <a:spAutoFit/>
          </a:bodyPr>
          <a:lstStyle/>
          <a:p>
            <a:pPr marL="285750" indent="-285750" algn="just">
              <a:spcAft>
                <a:spcPts val="1800"/>
              </a:spcAft>
              <a:buFont typeface="Arial" charset="0"/>
              <a:buChar char="•"/>
            </a:pPr>
            <a:r>
              <a:rPr lang="zh-CN" altLang="en-US" dirty="0" smtClean="0">
                <a:latin typeface="+mn-ea"/>
              </a:rPr>
              <a:t>明洪</a:t>
            </a:r>
            <a:r>
              <a:rPr lang="zh-CN" altLang="en-US" dirty="0">
                <a:latin typeface="+mn-ea"/>
              </a:rPr>
              <a:t>武十四年（</a:t>
            </a:r>
            <a:r>
              <a:rPr lang="en-US" altLang="zh-CN" dirty="0">
                <a:latin typeface="+mn-ea"/>
              </a:rPr>
              <a:t>1381</a:t>
            </a:r>
            <a:r>
              <a:rPr lang="zh-CN" altLang="en-US" dirty="0">
                <a:latin typeface="+mn-ea"/>
              </a:rPr>
              <a:t>年），明朝政府在户帖制度基础上建立了</a:t>
            </a:r>
            <a:r>
              <a:rPr lang="zh-CN" altLang="en-US" dirty="0">
                <a:solidFill>
                  <a:srgbClr val="C00000"/>
                </a:solidFill>
                <a:latin typeface="+mn-ea"/>
              </a:rPr>
              <a:t>黄册</a:t>
            </a:r>
            <a:r>
              <a:rPr lang="zh-CN" altLang="en-US" dirty="0" smtClean="0">
                <a:solidFill>
                  <a:srgbClr val="C00000"/>
                </a:solidFill>
                <a:latin typeface="+mn-ea"/>
              </a:rPr>
              <a:t>制度</a:t>
            </a:r>
            <a:r>
              <a:rPr lang="zh-CN" altLang="en-US" dirty="0" smtClean="0">
                <a:latin typeface="+mn-ea"/>
              </a:rPr>
              <a:t>，以</a:t>
            </a:r>
            <a:r>
              <a:rPr lang="zh-CN" altLang="en-US" dirty="0" smtClean="0">
                <a:latin typeface="+mn-ea"/>
              </a:rPr>
              <a:t>核实</a:t>
            </a:r>
            <a:r>
              <a:rPr lang="zh-CN" altLang="en-US" dirty="0">
                <a:latin typeface="+mn-ea"/>
              </a:rPr>
              <a:t>户口、征调</a:t>
            </a:r>
            <a:r>
              <a:rPr lang="zh-CN" altLang="en-US" dirty="0" smtClean="0">
                <a:latin typeface="+mn-ea"/>
              </a:rPr>
              <a:t>赋役。</a:t>
            </a:r>
            <a:endParaRPr lang="en-US" altLang="zh-CN" dirty="0" smtClean="0">
              <a:latin typeface="+mn-ea"/>
            </a:endParaRPr>
          </a:p>
          <a:p>
            <a:pPr marL="285750" indent="-285750" algn="just">
              <a:spcAft>
                <a:spcPts val="1800"/>
              </a:spcAft>
              <a:buFont typeface="Arial" charset="0"/>
              <a:buChar char="•"/>
            </a:pPr>
            <a:r>
              <a:rPr lang="zh-CN" altLang="en-US" dirty="0" smtClean="0">
                <a:latin typeface="+mn-ea"/>
              </a:rPr>
              <a:t>黄册</a:t>
            </a:r>
            <a:r>
              <a:rPr lang="zh-CN" altLang="en-US" dirty="0">
                <a:latin typeface="+mn-ea"/>
              </a:rPr>
              <a:t>以户为单位，详细登载</a:t>
            </a:r>
            <a:r>
              <a:rPr lang="zh-CN" altLang="en-US" dirty="0">
                <a:solidFill>
                  <a:srgbClr val="FF0000"/>
                </a:solidFill>
                <a:latin typeface="+mn-ea"/>
              </a:rPr>
              <a:t>乡贯、姓名、年龄、丁口、田宅、资产</a:t>
            </a:r>
            <a:r>
              <a:rPr lang="zh-CN" altLang="en-US" dirty="0">
                <a:latin typeface="+mn-ea"/>
              </a:rPr>
              <a:t>，并按从事职业，划定户籍，主要分为</a:t>
            </a:r>
            <a:r>
              <a:rPr lang="zh-CN" altLang="en-US" dirty="0">
                <a:solidFill>
                  <a:srgbClr val="FF0000"/>
                </a:solidFill>
                <a:latin typeface="+mn-ea"/>
              </a:rPr>
              <a:t>民、军、匠</a:t>
            </a:r>
            <a:r>
              <a:rPr lang="zh-CN" altLang="en-US" dirty="0">
                <a:latin typeface="+mn-ea"/>
              </a:rPr>
              <a:t>三大类</a:t>
            </a:r>
            <a:r>
              <a:rPr lang="zh-CN" altLang="en-US" dirty="0" smtClean="0">
                <a:latin typeface="+mn-ea"/>
              </a:rPr>
              <a:t>。另</a:t>
            </a:r>
            <a:r>
              <a:rPr lang="zh-CN" altLang="en-US" dirty="0">
                <a:latin typeface="+mn-ea"/>
              </a:rPr>
              <a:t>有</a:t>
            </a:r>
            <a:r>
              <a:rPr lang="zh-CN" altLang="en-US" dirty="0">
                <a:solidFill>
                  <a:srgbClr val="FF0000"/>
                </a:solidFill>
                <a:latin typeface="+mn-ea"/>
              </a:rPr>
              <a:t>灶籍，登记制盐户</a:t>
            </a:r>
            <a:r>
              <a:rPr lang="zh-CN" altLang="en-US" dirty="0" smtClean="0">
                <a:solidFill>
                  <a:srgbClr val="FF0000"/>
                </a:solidFill>
                <a:latin typeface="+mn-ea"/>
              </a:rPr>
              <a:t>。</a:t>
            </a:r>
            <a:endParaRPr lang="en-US" altLang="zh-CN" dirty="0" smtClean="0">
              <a:solidFill>
                <a:srgbClr val="FF0000"/>
              </a:solidFill>
              <a:latin typeface="+mn-ea"/>
            </a:endParaRPr>
          </a:p>
          <a:p>
            <a:pPr marL="285750" indent="-285750" algn="just">
              <a:spcAft>
                <a:spcPts val="1800"/>
              </a:spcAft>
              <a:buFont typeface="Arial" charset="0"/>
              <a:buChar char="•"/>
            </a:pPr>
            <a:r>
              <a:rPr lang="zh-CN" altLang="en-US" dirty="0" smtClean="0">
                <a:latin typeface="+mn-ea"/>
              </a:rPr>
              <a:t>黄册</a:t>
            </a:r>
            <a:r>
              <a:rPr lang="zh-CN" altLang="en-US" dirty="0">
                <a:latin typeface="+mn-ea"/>
              </a:rPr>
              <a:t>的编造程序是，由政府仍把户帖发给各户，每年填报，由地方官核实其丁口、田宅及资产等的变动情况，逐年累计的材料作为</a:t>
            </a:r>
            <a:r>
              <a:rPr lang="en-US" altLang="zh-CN" dirty="0">
                <a:latin typeface="+mn-ea"/>
              </a:rPr>
              <a:t>10</a:t>
            </a:r>
            <a:r>
              <a:rPr lang="zh-CN" altLang="en-US" dirty="0">
                <a:latin typeface="+mn-ea"/>
              </a:rPr>
              <a:t>年大造黄册的依据。</a:t>
            </a:r>
          </a:p>
          <a:p>
            <a:pPr algn="just"/>
            <a:endParaRPr lang="zh-CN" altLang="en-US" dirty="0">
              <a:latin typeface="+mn-ea"/>
            </a:endParaRPr>
          </a:p>
        </p:txBody>
      </p:sp>
      <p:sp>
        <p:nvSpPr>
          <p:cNvPr id="3" name="矩形 2"/>
          <p:cNvSpPr/>
          <p:nvPr/>
        </p:nvSpPr>
        <p:spPr>
          <a:xfrm>
            <a:off x="2502024" y="332656"/>
            <a:ext cx="4572000" cy="584775"/>
          </a:xfrm>
          <a:prstGeom prst="rect">
            <a:avLst/>
          </a:prstGeom>
        </p:spPr>
        <p:txBody>
          <a:bodyPr>
            <a:spAutoFit/>
          </a:bodyPr>
          <a:lstStyle/>
          <a:p>
            <a:pPr algn="ctr"/>
            <a:r>
              <a:rPr lang="zh-CN" altLang="en-US" sz="3200" b="1" dirty="0" smtClean="0">
                <a:latin typeface="+mj-ea"/>
                <a:ea typeface="+mj-ea"/>
              </a:rPr>
              <a:t>黄册</a:t>
            </a:r>
            <a:r>
              <a:rPr lang="zh-CN" altLang="en-US" sz="3200" b="1" dirty="0">
                <a:latin typeface="+mj-ea"/>
                <a:ea typeface="+mj-ea"/>
              </a:rPr>
              <a:t>与鱼鳞册</a:t>
            </a: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1628800"/>
            <a:ext cx="3929633" cy="3806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0229604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067944" y="1402006"/>
            <a:ext cx="4608512" cy="5016758"/>
          </a:xfrm>
          <a:prstGeom prst="rect">
            <a:avLst/>
          </a:prstGeom>
        </p:spPr>
        <p:txBody>
          <a:bodyPr wrap="square">
            <a:spAutoFit/>
          </a:bodyPr>
          <a:lstStyle/>
          <a:p>
            <a:pPr marL="342900" indent="-342900" algn="just">
              <a:buFont typeface="Arial" charset="0"/>
              <a:buChar char="•"/>
            </a:pPr>
            <a:endParaRPr lang="zh-CN" altLang="en-US" sz="2000" dirty="0">
              <a:latin typeface="+mn-ea"/>
            </a:endParaRPr>
          </a:p>
          <a:p>
            <a:pPr marL="342900" indent="-342900" algn="just">
              <a:spcAft>
                <a:spcPts val="1200"/>
              </a:spcAft>
              <a:buFont typeface="Arial" charset="0"/>
              <a:buChar char="•"/>
            </a:pPr>
            <a:r>
              <a:rPr lang="zh-CN" altLang="en-US" sz="2000" dirty="0">
                <a:latin typeface="+mn-ea"/>
              </a:rPr>
              <a:t>把每块土地形状绘制成图，每册前面又有土地的综图，仿佛鱼鳞一般，因此称“鱼鳞图册”</a:t>
            </a:r>
            <a:r>
              <a:rPr lang="zh-CN" altLang="en-US" sz="2000" dirty="0" smtClean="0">
                <a:latin typeface="+mn-ea"/>
              </a:rPr>
              <a:t>。</a:t>
            </a:r>
            <a:endParaRPr lang="en-US" altLang="zh-CN" sz="2000" dirty="0" smtClean="0">
              <a:latin typeface="+mn-ea"/>
            </a:endParaRPr>
          </a:p>
          <a:p>
            <a:pPr marL="342900" indent="-342900" algn="just">
              <a:spcAft>
                <a:spcPts val="1200"/>
              </a:spcAft>
              <a:buFont typeface="Arial" charset="0"/>
              <a:buChar char="•"/>
            </a:pPr>
            <a:r>
              <a:rPr lang="zh-CN" altLang="en-US" sz="2000" dirty="0" smtClean="0">
                <a:latin typeface="+mn-ea"/>
              </a:rPr>
              <a:t>鱼鳞</a:t>
            </a:r>
            <a:r>
              <a:rPr lang="zh-CN" altLang="en-US" sz="2000" dirty="0">
                <a:latin typeface="+mn-ea"/>
              </a:rPr>
              <a:t>图册制度，详细登记了每块</a:t>
            </a:r>
            <a:r>
              <a:rPr lang="zh-CN" altLang="en-US" sz="2000" dirty="0">
                <a:solidFill>
                  <a:srgbClr val="FF0000"/>
                </a:solidFill>
                <a:latin typeface="+mn-ea"/>
              </a:rPr>
              <a:t>土地的编号、土地拥有者的姓名、土地亩数、四至、以及土地等级</a:t>
            </a:r>
            <a:r>
              <a:rPr lang="zh-CN" altLang="en-US" sz="2000" dirty="0" smtClean="0">
                <a:solidFill>
                  <a:srgbClr val="FF0000"/>
                </a:solidFill>
                <a:latin typeface="+mn-ea"/>
              </a:rPr>
              <a:t>。</a:t>
            </a:r>
            <a:endParaRPr lang="en-US" altLang="zh-CN" sz="2000" dirty="0" smtClean="0">
              <a:solidFill>
                <a:srgbClr val="FF0000"/>
              </a:solidFill>
              <a:latin typeface="+mn-ea"/>
            </a:endParaRPr>
          </a:p>
          <a:p>
            <a:pPr marL="342900" indent="-342900" algn="just">
              <a:spcAft>
                <a:spcPts val="1200"/>
              </a:spcAft>
              <a:buFont typeface="Arial" charset="0"/>
              <a:buChar char="•"/>
            </a:pPr>
            <a:r>
              <a:rPr lang="zh-CN" altLang="en-US" sz="2000" dirty="0" smtClean="0">
                <a:latin typeface="+mn-ea"/>
              </a:rPr>
              <a:t>最早</a:t>
            </a:r>
            <a:r>
              <a:rPr lang="zh-CN" altLang="en-US" sz="2000" dirty="0">
                <a:latin typeface="+mn-ea"/>
              </a:rPr>
              <a:t>出现在宋朝农业经济较为发达的两浙、福建等地</a:t>
            </a:r>
            <a:r>
              <a:rPr lang="zh-CN" altLang="en-US" sz="2000" dirty="0" smtClean="0">
                <a:latin typeface="+mn-ea"/>
              </a:rPr>
              <a:t>。</a:t>
            </a:r>
            <a:endParaRPr lang="en-US" altLang="zh-CN" sz="2000" dirty="0" smtClean="0">
              <a:latin typeface="+mn-ea"/>
            </a:endParaRPr>
          </a:p>
          <a:p>
            <a:pPr marL="342900" indent="-342900" algn="just">
              <a:spcAft>
                <a:spcPts val="1200"/>
              </a:spcAft>
              <a:buFont typeface="Arial" charset="0"/>
              <a:buChar char="•"/>
            </a:pPr>
            <a:r>
              <a:rPr lang="zh-CN" altLang="en-US" sz="2000" dirty="0" smtClean="0">
                <a:latin typeface="+mn-ea"/>
              </a:rPr>
              <a:t>明洪</a:t>
            </a:r>
            <a:r>
              <a:rPr lang="zh-CN" altLang="en-US" sz="2000" dirty="0">
                <a:latin typeface="+mn-ea"/>
              </a:rPr>
              <a:t>武十四年（公元</a:t>
            </a:r>
            <a:r>
              <a:rPr lang="en-US" altLang="zh-CN" sz="2000" dirty="0">
                <a:latin typeface="+mn-ea"/>
              </a:rPr>
              <a:t>1381</a:t>
            </a:r>
            <a:r>
              <a:rPr lang="zh-CN" altLang="en-US" sz="2000" dirty="0">
                <a:latin typeface="+mn-ea"/>
              </a:rPr>
              <a:t>年），朱元璋发现因土地隐匿给国家税收造成损失的严重问题后，开始编造完整、详细的鱼鳞图册。</a:t>
            </a:r>
          </a:p>
          <a:p>
            <a:pPr marL="342900" indent="-342900" algn="just">
              <a:spcAft>
                <a:spcPts val="1200"/>
              </a:spcAft>
              <a:buFont typeface="Arial" charset="0"/>
              <a:buChar char="•"/>
            </a:pPr>
            <a:endParaRPr lang="zh-CN" altLang="en-US" sz="2000" dirty="0">
              <a:latin typeface="+mn-ea"/>
            </a:endParaRPr>
          </a:p>
        </p:txBody>
      </p:sp>
      <p:pic>
        <p:nvPicPr>
          <p:cNvPr id="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1600" y="1556792"/>
            <a:ext cx="2736304" cy="4432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矩形 3"/>
          <p:cNvSpPr/>
          <p:nvPr/>
        </p:nvSpPr>
        <p:spPr>
          <a:xfrm>
            <a:off x="2502024" y="332656"/>
            <a:ext cx="4572000" cy="584775"/>
          </a:xfrm>
          <a:prstGeom prst="rect">
            <a:avLst/>
          </a:prstGeom>
        </p:spPr>
        <p:txBody>
          <a:bodyPr>
            <a:spAutoFit/>
          </a:bodyPr>
          <a:lstStyle/>
          <a:p>
            <a:pPr algn="ctr"/>
            <a:r>
              <a:rPr lang="zh-CN" altLang="en-US" sz="3200" b="1" dirty="0" smtClean="0">
                <a:latin typeface="+mj-ea"/>
                <a:ea typeface="+mj-ea"/>
              </a:rPr>
              <a:t>黄册</a:t>
            </a:r>
            <a:r>
              <a:rPr lang="zh-CN" altLang="en-US" sz="3200" b="1" dirty="0">
                <a:latin typeface="+mj-ea"/>
                <a:ea typeface="+mj-ea"/>
              </a:rPr>
              <a:t>与鱼鳞册</a:t>
            </a:r>
          </a:p>
        </p:txBody>
      </p:sp>
    </p:spTree>
    <p:extLst>
      <p:ext uri="{BB962C8B-B14F-4D97-AF65-F5344CB8AC3E}">
        <p14:creationId xmlns:p14="http://schemas.microsoft.com/office/powerpoint/2010/main" val="127872450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3200" dirty="0" smtClean="0">
                <a:latin typeface="+mj-ea"/>
              </a:rPr>
              <a:t>（二</a:t>
            </a:r>
            <a:r>
              <a:rPr lang="zh-CN" altLang="en-US" sz="3200" dirty="0">
                <a:latin typeface="+mj-ea"/>
              </a:rPr>
              <a:t>）</a:t>
            </a:r>
            <a:r>
              <a:rPr lang="zh-CN" altLang="en-US" sz="3200" b="1" dirty="0" smtClean="0">
                <a:latin typeface="+mj-ea"/>
              </a:rPr>
              <a:t>明代经济思想</a:t>
            </a:r>
            <a:endParaRPr lang="zh-CN" altLang="en-US" sz="3200" dirty="0">
              <a:latin typeface="+mj-ea"/>
            </a:endParaRPr>
          </a:p>
        </p:txBody>
      </p:sp>
      <p:sp>
        <p:nvSpPr>
          <p:cNvPr id="4" name="矩形 3"/>
          <p:cNvSpPr/>
          <p:nvPr/>
        </p:nvSpPr>
        <p:spPr>
          <a:xfrm>
            <a:off x="865799" y="3007672"/>
            <a:ext cx="2110842" cy="13290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2400" dirty="0" smtClean="0">
                <a:latin typeface="+mj-ea"/>
                <a:ea typeface="+mj-ea"/>
              </a:rPr>
              <a:t>明代经济思想</a:t>
            </a:r>
            <a:endParaRPr kumimoji="1" lang="en-US" altLang="zh-CN" sz="2400" dirty="0" smtClean="0">
              <a:latin typeface="+mj-ea"/>
              <a:ea typeface="+mj-ea"/>
            </a:endParaRPr>
          </a:p>
          <a:p>
            <a:pPr algn="ctr"/>
            <a:r>
              <a:rPr kumimoji="1" lang="zh-CN" altLang="en-US" sz="2400" dirty="0" smtClean="0">
                <a:latin typeface="+mj-ea"/>
                <a:ea typeface="+mj-ea"/>
              </a:rPr>
              <a:t>集中关注的三个方面</a:t>
            </a:r>
            <a:endParaRPr kumimoji="1" lang="zh-CN" altLang="en-US" sz="2400" dirty="0">
              <a:latin typeface="+mj-ea"/>
              <a:ea typeface="+mj-ea"/>
            </a:endParaRPr>
          </a:p>
        </p:txBody>
      </p:sp>
      <p:sp>
        <p:nvSpPr>
          <p:cNvPr id="5" name="左大括号 4"/>
          <p:cNvSpPr/>
          <p:nvPr/>
        </p:nvSpPr>
        <p:spPr>
          <a:xfrm>
            <a:off x="3120657" y="2360154"/>
            <a:ext cx="300354" cy="2590154"/>
          </a:xfrm>
          <a:prstGeom prst="leftBrace">
            <a:avLst/>
          </a:prstGeom>
          <a:ln w="5080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zh-CN" altLang="en-US"/>
          </a:p>
        </p:txBody>
      </p:sp>
      <p:sp>
        <p:nvSpPr>
          <p:cNvPr id="6" name="矩形 5"/>
          <p:cNvSpPr/>
          <p:nvPr/>
        </p:nvSpPr>
        <p:spPr>
          <a:xfrm>
            <a:off x="3565027" y="1785332"/>
            <a:ext cx="4775040" cy="8823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kumimoji="1" lang="zh-CN" altLang="en-US" sz="2400" dirty="0" smtClean="0">
                <a:latin typeface="+mn-ea"/>
              </a:rPr>
              <a:t>“听民自为”的经济自由主义思想</a:t>
            </a:r>
            <a:endParaRPr kumimoji="1" lang="zh-CN" altLang="en-US" sz="2400" dirty="0">
              <a:latin typeface="+mn-ea"/>
            </a:endParaRPr>
          </a:p>
        </p:txBody>
      </p:sp>
      <p:sp>
        <p:nvSpPr>
          <p:cNvPr id="9" name="矩形 8"/>
          <p:cNvSpPr/>
          <p:nvPr/>
        </p:nvSpPr>
        <p:spPr>
          <a:xfrm>
            <a:off x="3565027" y="3147226"/>
            <a:ext cx="4775040" cy="8823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kumimoji="1" lang="zh-CN" altLang="en-US" sz="2400" dirty="0" smtClean="0">
                <a:latin typeface="+mn-ea"/>
              </a:rPr>
              <a:t>“工商皆本”的社会阶层思想</a:t>
            </a:r>
            <a:endParaRPr kumimoji="1" lang="zh-CN" altLang="en-US" sz="2400" dirty="0">
              <a:latin typeface="+mn-ea"/>
            </a:endParaRPr>
          </a:p>
        </p:txBody>
      </p:sp>
      <p:sp>
        <p:nvSpPr>
          <p:cNvPr id="10" name="矩形 9"/>
          <p:cNvSpPr/>
          <p:nvPr/>
        </p:nvSpPr>
        <p:spPr>
          <a:xfrm>
            <a:off x="3570743" y="4509120"/>
            <a:ext cx="4775040" cy="8823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kumimoji="1" lang="zh-CN" altLang="en-US" sz="2400" dirty="0" smtClean="0">
                <a:latin typeface="+mn-ea"/>
              </a:rPr>
              <a:t>货币问题与货币思想的发展</a:t>
            </a:r>
            <a:endParaRPr kumimoji="1" lang="zh-CN" altLang="en-US" sz="2400" dirty="0">
              <a:latin typeface="+mn-ea"/>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133157" y="1484784"/>
            <a:ext cx="7571184" cy="4137324"/>
          </a:xfrm>
        </p:spPr>
        <p:txBody>
          <a:bodyPr/>
          <a:lstStyle/>
          <a:p>
            <a:pPr algn="just">
              <a:spcAft>
                <a:spcPts val="1800"/>
              </a:spcAft>
              <a:buFont typeface="Wingdings" charset="2"/>
              <a:buChar char="Ø"/>
            </a:pPr>
            <a:r>
              <a:rPr lang="zh-CN" altLang="zh-CN" dirty="0">
                <a:latin typeface="+mn-ea"/>
              </a:rPr>
              <a:t>自由放任的经济政策主张主要反映在</a:t>
            </a:r>
            <a:r>
              <a:rPr lang="en-US" altLang="zh-CN" dirty="0">
                <a:latin typeface="+mn-ea"/>
              </a:rPr>
              <a:t>“</a:t>
            </a:r>
            <a:r>
              <a:rPr lang="zh-CN" altLang="zh-CN" dirty="0">
                <a:latin typeface="+mn-ea"/>
              </a:rPr>
              <a:t>听民自为</a:t>
            </a:r>
            <a:r>
              <a:rPr lang="en-US" altLang="zh-CN" dirty="0" smtClean="0">
                <a:latin typeface="+mn-ea"/>
              </a:rPr>
              <a:t>”</a:t>
            </a:r>
            <a:r>
              <a:rPr lang="zh-CN" altLang="zh-CN" dirty="0" smtClean="0">
                <a:latin typeface="+mn-ea"/>
              </a:rPr>
              <a:t> 的</a:t>
            </a:r>
            <a:r>
              <a:rPr lang="zh-CN" altLang="zh-CN" dirty="0">
                <a:latin typeface="+mn-ea"/>
              </a:rPr>
              <a:t>经济理论上</a:t>
            </a:r>
            <a:r>
              <a:rPr lang="zh-CN" altLang="zh-CN" dirty="0" smtClean="0">
                <a:latin typeface="+mn-ea"/>
              </a:rPr>
              <a:t>，</a:t>
            </a:r>
            <a:r>
              <a:rPr lang="zh-CN" altLang="en-US" dirty="0" smtClean="0">
                <a:latin typeface="+mn-ea"/>
              </a:rPr>
              <a:t>其</a:t>
            </a:r>
            <a:r>
              <a:rPr lang="zh-CN" altLang="zh-CN" dirty="0" smtClean="0">
                <a:latin typeface="+mn-ea"/>
              </a:rPr>
              <a:t>特点</a:t>
            </a:r>
            <a:r>
              <a:rPr lang="zh-CN" altLang="zh-CN" dirty="0">
                <a:latin typeface="+mn-ea"/>
              </a:rPr>
              <a:t>是主张政府对各种经济活动</a:t>
            </a:r>
            <a:r>
              <a:rPr lang="en-US" altLang="zh-CN" dirty="0">
                <a:latin typeface="+mn-ea"/>
              </a:rPr>
              <a:t>“</a:t>
            </a:r>
            <a:r>
              <a:rPr lang="zh-CN" altLang="zh-CN" dirty="0">
                <a:latin typeface="+mn-ea"/>
              </a:rPr>
              <a:t>听民自为</a:t>
            </a:r>
            <a:r>
              <a:rPr lang="en-US" altLang="zh-CN" dirty="0">
                <a:latin typeface="+mn-ea"/>
              </a:rPr>
              <a:t>”</a:t>
            </a:r>
            <a:r>
              <a:rPr lang="zh-CN" altLang="zh-CN" dirty="0">
                <a:latin typeface="+mn-ea"/>
              </a:rPr>
              <a:t>，国家不要强加干预和限制</a:t>
            </a:r>
            <a:r>
              <a:rPr lang="zh-CN" altLang="zh-CN" dirty="0" smtClean="0">
                <a:latin typeface="+mn-ea"/>
              </a:rPr>
              <a:t>。</a:t>
            </a:r>
            <a:endParaRPr lang="en-US" altLang="zh-CN" dirty="0" smtClean="0">
              <a:latin typeface="+mn-ea"/>
            </a:endParaRPr>
          </a:p>
          <a:p>
            <a:pPr algn="just">
              <a:spcAft>
                <a:spcPts val="1800"/>
              </a:spcAft>
              <a:buFont typeface="Wingdings" charset="2"/>
              <a:buChar char="Ø"/>
            </a:pPr>
            <a:r>
              <a:rPr lang="zh-CN" altLang="zh-CN" dirty="0" smtClean="0">
                <a:latin typeface="+mn-ea"/>
              </a:rPr>
              <a:t>代表性人物</a:t>
            </a:r>
            <a:r>
              <a:rPr lang="zh-CN" altLang="en-US" dirty="0" smtClean="0">
                <a:latin typeface="+mn-ea"/>
              </a:rPr>
              <a:t>：</a:t>
            </a:r>
            <a:r>
              <a:rPr lang="zh-CN" altLang="zh-CN" dirty="0" smtClean="0">
                <a:latin typeface="+mn-ea"/>
              </a:rPr>
              <a:t>丘浚</a:t>
            </a:r>
            <a:r>
              <a:rPr lang="zh-CN" altLang="zh-CN" dirty="0">
                <a:latin typeface="+mn-ea"/>
              </a:rPr>
              <a:t>、王夫之</a:t>
            </a:r>
            <a:r>
              <a:rPr lang="zh-CN" altLang="zh-CN" dirty="0" smtClean="0">
                <a:latin typeface="+mn-ea"/>
              </a:rPr>
              <a:t>、唐甄</a:t>
            </a:r>
            <a:endParaRPr lang="zh-CN" altLang="zh-CN" dirty="0">
              <a:latin typeface="+mn-ea"/>
            </a:endParaRPr>
          </a:p>
          <a:p>
            <a:pPr algn="just">
              <a:spcAft>
                <a:spcPts val="1800"/>
              </a:spcAft>
            </a:pPr>
            <a:endParaRPr kumimoji="1" lang="zh-CN" altLang="en-US" dirty="0">
              <a:latin typeface="+mn-ea"/>
            </a:endParaRPr>
          </a:p>
        </p:txBody>
      </p:sp>
      <p:sp>
        <p:nvSpPr>
          <p:cNvPr id="4" name="标题 1"/>
          <p:cNvSpPr>
            <a:spLocks noGrp="1"/>
          </p:cNvSpPr>
          <p:nvPr>
            <p:ph type="title"/>
          </p:nvPr>
        </p:nvSpPr>
        <p:spPr/>
        <p:txBody>
          <a:bodyPr/>
          <a:lstStyle/>
          <a:p>
            <a:pPr>
              <a:lnSpc>
                <a:spcPct val="150000"/>
              </a:lnSpc>
            </a:pPr>
            <a:r>
              <a:rPr kumimoji="1" lang="en-US" altLang="zh-CN" sz="3200" dirty="0" smtClean="0">
                <a:latin typeface="+mn-ea"/>
              </a:rPr>
              <a:t>1</a:t>
            </a:r>
            <a:r>
              <a:rPr kumimoji="1" lang="zh-CN" altLang="en-US" sz="3200" dirty="0" smtClean="0">
                <a:latin typeface="+mn-ea"/>
              </a:rPr>
              <a:t>、“</a:t>
            </a:r>
            <a:r>
              <a:rPr kumimoji="1" lang="zh-CN" altLang="en-US" sz="3200" dirty="0">
                <a:latin typeface="+mn-ea"/>
              </a:rPr>
              <a:t>听民自为”的经济自由主义思想</a:t>
            </a:r>
            <a:endParaRPr kumimoji="1" lang="zh-CN" altLang="en-US" sz="3200" dirty="0">
              <a:latin typeface="+mn-ea"/>
            </a:endParaRPr>
          </a:p>
        </p:txBody>
      </p:sp>
      <p:pic>
        <p:nvPicPr>
          <p:cNvPr id="5" name="图片 4"/>
          <p:cNvPicPr>
            <a:picLocks noChangeAspect="1"/>
          </p:cNvPicPr>
          <p:nvPr/>
        </p:nvPicPr>
        <p:blipFill>
          <a:blip r:embed="rId2"/>
          <a:stretch>
            <a:fillRect/>
          </a:stretch>
        </p:blipFill>
        <p:spPr>
          <a:xfrm>
            <a:off x="1542476" y="3585582"/>
            <a:ext cx="1557784" cy="2191360"/>
          </a:xfrm>
          <a:prstGeom prst="rect">
            <a:avLst/>
          </a:prstGeom>
        </p:spPr>
      </p:pic>
      <p:pic>
        <p:nvPicPr>
          <p:cNvPr id="6" name="图片 5"/>
          <p:cNvPicPr>
            <a:picLocks noChangeAspect="1"/>
          </p:cNvPicPr>
          <p:nvPr/>
        </p:nvPicPr>
        <p:blipFill>
          <a:blip r:embed="rId3"/>
          <a:stretch>
            <a:fillRect/>
          </a:stretch>
        </p:blipFill>
        <p:spPr>
          <a:xfrm>
            <a:off x="3764122" y="3585582"/>
            <a:ext cx="1656184" cy="2191360"/>
          </a:xfrm>
          <a:prstGeom prst="rect">
            <a:avLst/>
          </a:prstGeom>
        </p:spPr>
      </p:pic>
      <p:pic>
        <p:nvPicPr>
          <p:cNvPr id="7" name="图片 6"/>
          <p:cNvPicPr>
            <a:picLocks noChangeAspect="1"/>
          </p:cNvPicPr>
          <p:nvPr/>
        </p:nvPicPr>
        <p:blipFill>
          <a:blip r:embed="rId4"/>
          <a:stretch>
            <a:fillRect/>
          </a:stretch>
        </p:blipFill>
        <p:spPr>
          <a:xfrm>
            <a:off x="6084168" y="3585582"/>
            <a:ext cx="1578988" cy="2196976"/>
          </a:xfrm>
          <a:prstGeom prst="rect">
            <a:avLst/>
          </a:prstGeom>
        </p:spPr>
      </p:pic>
    </p:spTree>
    <p:extLst>
      <p:ext uri="{BB962C8B-B14F-4D97-AF65-F5344CB8AC3E}">
        <p14:creationId xmlns:p14="http://schemas.microsoft.com/office/powerpoint/2010/main" val="32860200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056654" y="1412776"/>
            <a:ext cx="7459316" cy="4525963"/>
          </a:xfrm>
        </p:spPr>
        <p:txBody>
          <a:bodyPr/>
          <a:lstStyle/>
          <a:p>
            <a:pPr marL="0" indent="0">
              <a:buNone/>
            </a:pPr>
            <a:r>
              <a:rPr lang="zh-CN" altLang="en-US" b="1" dirty="0" smtClean="0">
                <a:latin typeface="+mn-ea"/>
              </a:rPr>
              <a:t>（</a:t>
            </a:r>
            <a:r>
              <a:rPr lang="en-US" altLang="zh-CN" b="1" dirty="0" smtClean="0">
                <a:latin typeface="+mn-ea"/>
              </a:rPr>
              <a:t>1</a:t>
            </a:r>
            <a:r>
              <a:rPr lang="zh-CN" altLang="en-US" b="1" dirty="0" smtClean="0">
                <a:latin typeface="+mn-ea"/>
              </a:rPr>
              <a:t>）</a:t>
            </a:r>
            <a:r>
              <a:rPr lang="zh-CN" altLang="zh-CN" b="1" dirty="0" smtClean="0">
                <a:latin typeface="+mn-ea"/>
              </a:rPr>
              <a:t>丘浚</a:t>
            </a:r>
            <a:r>
              <a:rPr lang="zh-CN" altLang="zh-CN" b="1" dirty="0">
                <a:latin typeface="+mn-ea"/>
              </a:rPr>
              <a:t>的</a:t>
            </a:r>
            <a:r>
              <a:rPr lang="en-US" altLang="zh-CN" b="1" dirty="0">
                <a:latin typeface="+mn-ea"/>
              </a:rPr>
              <a:t>“</a:t>
            </a:r>
            <a:r>
              <a:rPr lang="zh-CN" altLang="zh-CN" b="1" dirty="0">
                <a:latin typeface="+mn-ea"/>
              </a:rPr>
              <a:t>听民自为</a:t>
            </a:r>
            <a:r>
              <a:rPr lang="en-US" altLang="zh-CN" b="1" dirty="0">
                <a:latin typeface="+mn-ea"/>
              </a:rPr>
              <a:t>”</a:t>
            </a:r>
            <a:r>
              <a:rPr lang="zh-CN" altLang="zh-CN" b="1" dirty="0" smtClean="0">
                <a:latin typeface="+mn-ea"/>
              </a:rPr>
              <a:t>论</a:t>
            </a:r>
            <a:endParaRPr lang="en-US" altLang="zh-CN" b="1" dirty="0" smtClean="0">
              <a:latin typeface="+mn-ea"/>
            </a:endParaRPr>
          </a:p>
          <a:p>
            <a:pPr lvl="1" algn="just">
              <a:spcBef>
                <a:spcPts val="1200"/>
              </a:spcBef>
              <a:buFont typeface="Wingdings" charset="2"/>
              <a:buChar char="Ø"/>
            </a:pPr>
            <a:r>
              <a:rPr lang="zh-CN" altLang="zh-CN" sz="2000" dirty="0">
                <a:latin typeface="+mn-ea"/>
              </a:rPr>
              <a:t>反对由国家规定田制及对私人占地施加种种的</a:t>
            </a:r>
            <a:r>
              <a:rPr lang="zh-CN" altLang="zh-CN" sz="2000" dirty="0" smtClean="0">
                <a:latin typeface="+mn-ea"/>
              </a:rPr>
              <a:t>限制</a:t>
            </a:r>
            <a:endParaRPr lang="en-US" altLang="zh-CN" sz="2000" dirty="0" smtClean="0">
              <a:latin typeface="+mn-ea"/>
            </a:endParaRPr>
          </a:p>
          <a:p>
            <a:pPr lvl="1" algn="just">
              <a:spcBef>
                <a:spcPts val="1200"/>
              </a:spcBef>
              <a:buFont typeface="Wingdings" charset="2"/>
              <a:buChar char="Ø"/>
            </a:pPr>
            <a:r>
              <a:rPr lang="zh-CN" altLang="zh-CN" sz="2000" dirty="0">
                <a:latin typeface="+mn-ea"/>
              </a:rPr>
              <a:t>在对待工商业、市场等问题上</a:t>
            </a:r>
            <a:r>
              <a:rPr lang="zh-CN" altLang="zh-CN" sz="2000" dirty="0" smtClean="0">
                <a:latin typeface="+mn-ea"/>
              </a:rPr>
              <a:t>，主张</a:t>
            </a:r>
            <a:r>
              <a:rPr lang="en-US" altLang="zh-CN" sz="2000" dirty="0" smtClean="0">
                <a:solidFill>
                  <a:srgbClr val="0070C0"/>
                </a:solidFill>
                <a:latin typeface="+mn-ea"/>
              </a:rPr>
              <a:t>“</a:t>
            </a:r>
            <a:r>
              <a:rPr lang="zh-CN" altLang="zh-CN" sz="2000" dirty="0">
                <a:solidFill>
                  <a:srgbClr val="0070C0"/>
                </a:solidFill>
                <a:latin typeface="+mn-ea"/>
              </a:rPr>
              <a:t>苟民自便，何必官为</a:t>
            </a:r>
            <a:r>
              <a:rPr lang="en-US" altLang="zh-CN" sz="2000" dirty="0">
                <a:solidFill>
                  <a:srgbClr val="0070C0"/>
                </a:solidFill>
                <a:latin typeface="+mn-ea"/>
              </a:rPr>
              <a:t>”</a:t>
            </a:r>
            <a:r>
              <a:rPr lang="zh-CN" altLang="zh-CN" sz="2000" dirty="0">
                <a:solidFill>
                  <a:srgbClr val="0070C0"/>
                </a:solidFill>
                <a:latin typeface="+mn-ea"/>
              </a:rPr>
              <a:t>（《大学衍义补</a:t>
            </a:r>
            <a:r>
              <a:rPr lang="en-US" altLang="zh-CN" sz="2000" dirty="0">
                <a:solidFill>
                  <a:srgbClr val="0070C0"/>
                </a:solidFill>
                <a:latin typeface="+mn-ea"/>
              </a:rPr>
              <a:t>·</a:t>
            </a:r>
            <a:r>
              <a:rPr lang="zh-CN" altLang="zh-CN" sz="2000" dirty="0">
                <a:solidFill>
                  <a:srgbClr val="0070C0"/>
                </a:solidFill>
                <a:latin typeface="+mn-ea"/>
              </a:rPr>
              <a:t>山泽之利上》</a:t>
            </a:r>
            <a:r>
              <a:rPr lang="zh-CN" altLang="zh-CN" sz="2000" dirty="0" smtClean="0">
                <a:solidFill>
                  <a:srgbClr val="0070C0"/>
                </a:solidFill>
                <a:latin typeface="+mn-ea"/>
              </a:rPr>
              <a:t>）</a:t>
            </a:r>
            <a:r>
              <a:rPr lang="zh-CN" altLang="en-US" sz="2000" dirty="0" smtClean="0">
                <a:solidFill>
                  <a:srgbClr val="0070C0"/>
                </a:solidFill>
                <a:latin typeface="+mn-ea"/>
              </a:rPr>
              <a:t>，</a:t>
            </a:r>
            <a:r>
              <a:rPr lang="en-US" altLang="zh-CN" sz="2000" dirty="0" smtClean="0">
                <a:solidFill>
                  <a:srgbClr val="0070C0"/>
                </a:solidFill>
                <a:latin typeface="+mn-ea"/>
              </a:rPr>
              <a:t>“</a:t>
            </a:r>
            <a:r>
              <a:rPr lang="zh-CN" altLang="zh-CN" sz="2000" dirty="0">
                <a:solidFill>
                  <a:srgbClr val="0070C0"/>
                </a:solidFill>
                <a:latin typeface="+mn-ea"/>
              </a:rPr>
              <a:t>民自为市</a:t>
            </a:r>
            <a:r>
              <a:rPr lang="en-US" altLang="zh-CN" sz="2000" dirty="0" smtClean="0">
                <a:solidFill>
                  <a:srgbClr val="0070C0"/>
                </a:solidFill>
                <a:latin typeface="+mn-ea"/>
              </a:rPr>
              <a:t>”</a:t>
            </a:r>
            <a:r>
              <a:rPr lang="zh-CN" altLang="en-US" sz="2000" dirty="0" smtClean="0">
                <a:solidFill>
                  <a:srgbClr val="0070C0"/>
                </a:solidFill>
                <a:latin typeface="+mn-ea"/>
              </a:rPr>
              <a:t>。</a:t>
            </a:r>
            <a:r>
              <a:rPr lang="zh-CN" altLang="zh-CN" sz="2000" dirty="0" smtClean="0">
                <a:solidFill>
                  <a:srgbClr val="0070C0"/>
                </a:solidFill>
                <a:latin typeface="+mn-ea"/>
              </a:rPr>
              <a:t>（《</a:t>
            </a:r>
            <a:r>
              <a:rPr lang="zh-CN" altLang="zh-CN" sz="2000" dirty="0">
                <a:solidFill>
                  <a:srgbClr val="0070C0"/>
                </a:solidFill>
                <a:latin typeface="+mn-ea"/>
              </a:rPr>
              <a:t>大学衍义补</a:t>
            </a:r>
            <a:r>
              <a:rPr lang="en-US" altLang="zh-CN" sz="2000" dirty="0">
                <a:solidFill>
                  <a:srgbClr val="0070C0"/>
                </a:solidFill>
                <a:latin typeface="+mn-ea"/>
              </a:rPr>
              <a:t>·</a:t>
            </a:r>
            <a:r>
              <a:rPr lang="zh-CN" altLang="zh-CN" sz="2000" dirty="0">
                <a:solidFill>
                  <a:srgbClr val="0070C0"/>
                </a:solidFill>
                <a:latin typeface="+mn-ea"/>
              </a:rPr>
              <a:t>市桑之令》</a:t>
            </a:r>
            <a:r>
              <a:rPr lang="zh-CN" altLang="zh-CN" sz="2000" dirty="0" smtClean="0">
                <a:solidFill>
                  <a:srgbClr val="0070C0"/>
                </a:solidFill>
                <a:latin typeface="+mn-ea"/>
              </a:rPr>
              <a:t>）</a:t>
            </a:r>
            <a:endParaRPr lang="en-US" altLang="zh-CN" sz="2000" dirty="0" smtClean="0">
              <a:solidFill>
                <a:srgbClr val="0070C0"/>
              </a:solidFill>
              <a:latin typeface="+mn-ea"/>
            </a:endParaRPr>
          </a:p>
          <a:p>
            <a:pPr lvl="1" algn="just">
              <a:spcBef>
                <a:spcPts val="1200"/>
              </a:spcBef>
              <a:buFont typeface="Wingdings" charset="2"/>
              <a:buChar char="Ø"/>
            </a:pPr>
            <a:r>
              <a:rPr lang="zh-CN" altLang="zh-CN" sz="2000" dirty="0">
                <a:latin typeface="+mn-ea"/>
              </a:rPr>
              <a:t>主张给商人充分的经营自由，反对国家从事商业</a:t>
            </a:r>
            <a:r>
              <a:rPr lang="zh-CN" altLang="zh-CN" sz="2000" dirty="0" smtClean="0">
                <a:latin typeface="+mn-ea"/>
              </a:rPr>
              <a:t>活动</a:t>
            </a:r>
            <a:r>
              <a:rPr lang="zh-CN" altLang="en-US" sz="2000" dirty="0" smtClean="0">
                <a:latin typeface="+mn-ea"/>
              </a:rPr>
              <a:t>。</a:t>
            </a:r>
            <a:r>
              <a:rPr lang="zh-CN" altLang="en-US" sz="2000" dirty="0" smtClean="0">
                <a:solidFill>
                  <a:srgbClr val="0070C0"/>
                </a:solidFill>
                <a:latin typeface="+mn-ea"/>
              </a:rPr>
              <a:t>“</a:t>
            </a:r>
            <a:r>
              <a:rPr lang="zh-CN" altLang="zh-CN" sz="2000" dirty="0" smtClean="0">
                <a:solidFill>
                  <a:srgbClr val="0070C0"/>
                </a:solidFill>
                <a:latin typeface="+mn-ea"/>
              </a:rPr>
              <a:t>天生</a:t>
            </a:r>
            <a:r>
              <a:rPr lang="zh-CN" altLang="zh-CN" sz="2000" dirty="0">
                <a:solidFill>
                  <a:srgbClr val="0070C0"/>
                </a:solidFill>
                <a:latin typeface="+mn-ea"/>
              </a:rPr>
              <a:t>众民，有贫有富，为天下王者，惟省力役，薄税敛，平物价，使富者安其富，贫者不至于贫，各安其分，止其所，得矣。乃欲夺富与贫以为天下，乌有是理哉？夺富之所有以与贫人且犹不可，况夺之而归之于公上哉！吁，以人君而争商贾之利，可丑之甚也。</a:t>
            </a:r>
            <a:r>
              <a:rPr lang="en-US" altLang="zh-CN" sz="2000" dirty="0">
                <a:solidFill>
                  <a:srgbClr val="0070C0"/>
                </a:solidFill>
                <a:latin typeface="+mn-ea"/>
              </a:rPr>
              <a:t>”</a:t>
            </a:r>
            <a:r>
              <a:rPr lang="zh-CN" altLang="zh-CN" sz="2000" dirty="0">
                <a:solidFill>
                  <a:srgbClr val="0070C0"/>
                </a:solidFill>
                <a:latin typeface="+mn-ea"/>
              </a:rPr>
              <a:t>（《制国用</a:t>
            </a:r>
            <a:r>
              <a:rPr lang="en-US" altLang="zh-CN" sz="2000" dirty="0">
                <a:solidFill>
                  <a:srgbClr val="0070C0"/>
                </a:solidFill>
                <a:latin typeface="+mn-ea"/>
              </a:rPr>
              <a:t>·</a:t>
            </a:r>
            <a:r>
              <a:rPr lang="zh-CN" altLang="zh-CN" sz="2000" dirty="0">
                <a:solidFill>
                  <a:srgbClr val="0070C0"/>
                </a:solidFill>
                <a:latin typeface="+mn-ea"/>
              </a:rPr>
              <a:t>市籴之令</a:t>
            </a:r>
            <a:r>
              <a:rPr lang="zh-CN" altLang="zh-CN" sz="2000" dirty="0" smtClean="0">
                <a:solidFill>
                  <a:srgbClr val="0070C0"/>
                </a:solidFill>
                <a:latin typeface="+mn-ea"/>
              </a:rPr>
              <a:t>》）</a:t>
            </a:r>
            <a:endParaRPr lang="en-US" altLang="zh-CN" sz="2000" dirty="0" smtClean="0">
              <a:solidFill>
                <a:srgbClr val="0070C0"/>
              </a:solidFill>
              <a:latin typeface="+mn-ea"/>
            </a:endParaRPr>
          </a:p>
          <a:p>
            <a:pPr lvl="1" algn="just">
              <a:spcBef>
                <a:spcPts val="1200"/>
              </a:spcBef>
              <a:buFont typeface="Wingdings" charset="2"/>
              <a:buChar char="Ø"/>
            </a:pPr>
            <a:r>
              <a:rPr lang="zh-CN" altLang="zh-CN" sz="2000" dirty="0" smtClean="0">
                <a:latin typeface="+mn-ea"/>
              </a:rPr>
              <a:t>较</a:t>
            </a:r>
            <a:r>
              <a:rPr lang="zh-CN" altLang="zh-CN" sz="2000" dirty="0">
                <a:latin typeface="+mn-ea"/>
              </a:rPr>
              <a:t>早提</a:t>
            </a:r>
            <a:r>
              <a:rPr lang="zh-CN" altLang="zh-CN" sz="2000" dirty="0" smtClean="0">
                <a:latin typeface="+mn-ea"/>
              </a:rPr>
              <a:t>出开放海外贸易</a:t>
            </a:r>
            <a:r>
              <a:rPr lang="zh-CN" altLang="en-US" sz="2000" dirty="0" smtClean="0">
                <a:latin typeface="+mn-ea"/>
              </a:rPr>
              <a:t>，</a:t>
            </a:r>
            <a:r>
              <a:rPr lang="zh-CN" altLang="zh-CN" sz="2000" dirty="0" smtClean="0">
                <a:latin typeface="+mn-ea"/>
              </a:rPr>
              <a:t>认为</a:t>
            </a:r>
            <a:r>
              <a:rPr lang="zh-CN" altLang="zh-CN" sz="2000" dirty="0">
                <a:latin typeface="+mn-ea"/>
              </a:rPr>
              <a:t>中外通商既有利于外国，也有助于</a:t>
            </a:r>
            <a:r>
              <a:rPr lang="en-US" altLang="zh-CN" sz="2000" dirty="0">
                <a:latin typeface="+mn-ea"/>
              </a:rPr>
              <a:t>“</a:t>
            </a:r>
            <a:r>
              <a:rPr lang="zh-CN" altLang="zh-CN" sz="2000" dirty="0">
                <a:latin typeface="+mn-ea"/>
              </a:rPr>
              <a:t>足国用</a:t>
            </a:r>
            <a:r>
              <a:rPr lang="en-US" altLang="zh-CN" sz="2000" dirty="0" smtClean="0">
                <a:latin typeface="+mn-ea"/>
              </a:rPr>
              <a:t>”</a:t>
            </a:r>
            <a:r>
              <a:rPr lang="zh-CN" altLang="en-US" sz="2000" dirty="0" smtClean="0">
                <a:latin typeface="+mn-ea"/>
              </a:rPr>
              <a:t>。</a:t>
            </a:r>
            <a:endParaRPr kumimoji="1" lang="zh-CN" altLang="en-US" sz="2000" dirty="0">
              <a:latin typeface="+mn-ea"/>
            </a:endParaRPr>
          </a:p>
        </p:txBody>
      </p:sp>
      <p:sp>
        <p:nvSpPr>
          <p:cNvPr id="4" name="标题 1"/>
          <p:cNvSpPr>
            <a:spLocks noGrp="1"/>
          </p:cNvSpPr>
          <p:nvPr>
            <p:ph type="title"/>
          </p:nvPr>
        </p:nvSpPr>
        <p:spPr/>
        <p:txBody>
          <a:bodyPr/>
          <a:lstStyle/>
          <a:p>
            <a:pPr>
              <a:lnSpc>
                <a:spcPct val="150000"/>
              </a:lnSpc>
            </a:pPr>
            <a:r>
              <a:rPr kumimoji="1" lang="en-US" altLang="zh-CN" sz="3200" dirty="0" smtClean="0">
                <a:latin typeface="+mn-ea"/>
              </a:rPr>
              <a:t>1</a:t>
            </a:r>
            <a:r>
              <a:rPr kumimoji="1" lang="zh-CN" altLang="en-US" sz="3200" dirty="0" smtClean="0">
                <a:latin typeface="+mn-ea"/>
              </a:rPr>
              <a:t>、“</a:t>
            </a:r>
            <a:r>
              <a:rPr kumimoji="1" lang="zh-CN" altLang="en-US" sz="3200" dirty="0">
                <a:latin typeface="+mn-ea"/>
              </a:rPr>
              <a:t>听民自为”的经济自由主义思想</a:t>
            </a:r>
            <a:endParaRPr kumimoji="1" lang="zh-CN" altLang="en-US" sz="3200" dirty="0">
              <a:latin typeface="+mn-ea"/>
            </a:endParaRPr>
          </a:p>
        </p:txBody>
      </p:sp>
    </p:spTree>
    <p:extLst>
      <p:ext uri="{BB962C8B-B14F-4D97-AF65-F5344CB8AC3E}">
        <p14:creationId xmlns:p14="http://schemas.microsoft.com/office/powerpoint/2010/main" val="69626047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056654" y="1412776"/>
            <a:ext cx="7459316" cy="4525963"/>
          </a:xfrm>
        </p:spPr>
        <p:txBody>
          <a:bodyPr/>
          <a:lstStyle/>
          <a:p>
            <a:pPr marL="0" indent="0">
              <a:buNone/>
            </a:pPr>
            <a:r>
              <a:rPr lang="zh-CN" altLang="en-US" b="1" dirty="0" smtClean="0">
                <a:latin typeface="+mn-ea"/>
              </a:rPr>
              <a:t>（</a:t>
            </a:r>
            <a:r>
              <a:rPr lang="en-US" altLang="zh-CN" b="1" dirty="0">
                <a:latin typeface="+mn-ea"/>
              </a:rPr>
              <a:t>2</a:t>
            </a:r>
            <a:r>
              <a:rPr lang="zh-CN" altLang="en-US" b="1" dirty="0" smtClean="0">
                <a:latin typeface="+mn-ea"/>
              </a:rPr>
              <a:t>）王夫之</a:t>
            </a:r>
            <a:r>
              <a:rPr lang="zh-CN" altLang="zh-CN" b="1" dirty="0" smtClean="0">
                <a:latin typeface="+mn-ea"/>
              </a:rPr>
              <a:t>的</a:t>
            </a:r>
            <a:r>
              <a:rPr lang="en-US" altLang="zh-CN" b="1" dirty="0" smtClean="0">
                <a:latin typeface="+mn-ea"/>
              </a:rPr>
              <a:t>“</a:t>
            </a:r>
            <a:r>
              <a:rPr lang="zh-CN" altLang="zh-CN" b="1" dirty="0" smtClean="0">
                <a:latin typeface="+mn-ea"/>
              </a:rPr>
              <a:t>民自</a:t>
            </a:r>
            <a:r>
              <a:rPr lang="zh-CN" altLang="en-US" b="1" dirty="0" smtClean="0">
                <a:latin typeface="+mn-ea"/>
              </a:rPr>
              <a:t>利</a:t>
            </a:r>
            <a:r>
              <a:rPr lang="en-US" altLang="zh-CN" b="1" dirty="0" smtClean="0">
                <a:latin typeface="+mn-ea"/>
              </a:rPr>
              <a:t>”</a:t>
            </a:r>
            <a:r>
              <a:rPr lang="zh-CN" altLang="en-US" b="1" dirty="0" smtClean="0">
                <a:latin typeface="+mn-ea"/>
              </a:rPr>
              <a:t>说</a:t>
            </a:r>
            <a:endParaRPr lang="en-US" altLang="zh-CN" b="1" dirty="0" smtClean="0">
              <a:latin typeface="+mn-ea"/>
            </a:endParaRPr>
          </a:p>
          <a:p>
            <a:pPr lvl="1" algn="just">
              <a:spcBef>
                <a:spcPts val="1200"/>
              </a:spcBef>
              <a:buFont typeface="Wingdings" charset="2"/>
              <a:buChar char="Ø"/>
            </a:pPr>
            <a:r>
              <a:rPr lang="zh-CN" altLang="zh-CN" sz="2000" dirty="0" smtClean="0"/>
              <a:t>凡人</a:t>
            </a:r>
            <a:r>
              <a:rPr lang="zh-CN" altLang="zh-CN" sz="2000" dirty="0"/>
              <a:t>都</a:t>
            </a:r>
            <a:r>
              <a:rPr lang="zh-CN" altLang="zh-CN" sz="2000" dirty="0" smtClean="0"/>
              <a:t>有追求</a:t>
            </a:r>
            <a:r>
              <a:rPr lang="zh-CN" altLang="zh-CN" sz="2000" dirty="0"/>
              <a:t>私利的本性，故为适应人</a:t>
            </a:r>
            <a:r>
              <a:rPr lang="zh-CN" altLang="zh-CN" sz="2000" dirty="0" smtClean="0"/>
              <a:t>的本性</a:t>
            </a:r>
            <a:r>
              <a:rPr lang="zh-CN" altLang="zh-CN" sz="2000" dirty="0"/>
              <a:t>，在经济活动中莫如听民自谋自为，尽量减少政府的干预最为合理</a:t>
            </a:r>
            <a:r>
              <a:rPr lang="zh-CN" altLang="zh-CN" sz="2000" dirty="0" smtClean="0"/>
              <a:t>。</a:t>
            </a:r>
            <a:endParaRPr lang="en-US" altLang="zh-CN" sz="2000" dirty="0" smtClean="0"/>
          </a:p>
          <a:p>
            <a:pPr lvl="2" algn="just">
              <a:spcBef>
                <a:spcPts val="1200"/>
              </a:spcBef>
            </a:pPr>
            <a:r>
              <a:rPr lang="en-US" altLang="zh-CN" sz="1700" dirty="0" smtClean="0">
                <a:solidFill>
                  <a:srgbClr val="0070C0"/>
                </a:solidFill>
              </a:rPr>
              <a:t>“</a:t>
            </a:r>
            <a:r>
              <a:rPr lang="zh-CN" altLang="zh-CN" sz="1700" dirty="0">
                <a:solidFill>
                  <a:srgbClr val="0070C0"/>
                </a:solidFill>
              </a:rPr>
              <a:t>人则未有不自谋其生者也。上之谋之，不如其自谋。上之谋之，且弛其自谋之心，而后生计愈蹩。故勿忧人之无以自给也。</a:t>
            </a:r>
            <a:r>
              <a:rPr lang="en-US" altLang="zh-CN" sz="1700" dirty="0">
                <a:solidFill>
                  <a:srgbClr val="0070C0"/>
                </a:solidFill>
              </a:rPr>
              <a:t>”</a:t>
            </a:r>
            <a:r>
              <a:rPr lang="zh-CN" altLang="zh-CN" sz="1700" dirty="0">
                <a:solidFill>
                  <a:srgbClr val="0070C0"/>
                </a:solidFill>
              </a:rPr>
              <a:t>（《读通鉴论》卷十九</a:t>
            </a:r>
            <a:r>
              <a:rPr lang="zh-CN" altLang="zh-CN" sz="1700" dirty="0" smtClean="0">
                <a:solidFill>
                  <a:srgbClr val="0070C0"/>
                </a:solidFill>
              </a:rPr>
              <a:t>）</a:t>
            </a:r>
            <a:endParaRPr lang="en-US" altLang="zh-CN" sz="1700" dirty="0" smtClean="0">
              <a:solidFill>
                <a:srgbClr val="0070C0"/>
              </a:solidFill>
            </a:endParaRPr>
          </a:p>
          <a:p>
            <a:pPr lvl="2" algn="just">
              <a:spcBef>
                <a:spcPts val="1200"/>
              </a:spcBef>
            </a:pPr>
            <a:r>
              <a:rPr lang="en-US" altLang="zh-CN" sz="1700" dirty="0" smtClean="0">
                <a:solidFill>
                  <a:srgbClr val="0070C0"/>
                </a:solidFill>
              </a:rPr>
              <a:t>“</a:t>
            </a:r>
            <a:r>
              <a:rPr lang="zh-CN" altLang="zh-CN" sz="1700" dirty="0">
                <a:solidFill>
                  <a:srgbClr val="0070C0"/>
                </a:solidFill>
              </a:rPr>
              <a:t>天有时而勿夺之，地有产勿旷之，人有力勿困之，民自利也。</a:t>
            </a:r>
            <a:r>
              <a:rPr lang="en-US" altLang="zh-CN" sz="1700" dirty="0">
                <a:solidFill>
                  <a:srgbClr val="0070C0"/>
                </a:solidFill>
              </a:rPr>
              <a:t>”</a:t>
            </a:r>
            <a:r>
              <a:rPr lang="zh-CN" altLang="zh-CN" sz="1700" dirty="0">
                <a:solidFill>
                  <a:srgbClr val="0070C0"/>
                </a:solidFill>
              </a:rPr>
              <a:t>（《四书训义助》卷二十四</a:t>
            </a:r>
            <a:r>
              <a:rPr lang="zh-CN" altLang="zh-CN" sz="1700" dirty="0" smtClean="0">
                <a:solidFill>
                  <a:srgbClr val="0070C0"/>
                </a:solidFill>
              </a:rPr>
              <a:t>）</a:t>
            </a:r>
            <a:endParaRPr lang="en-US" altLang="zh-CN" sz="1700" dirty="0" smtClean="0">
              <a:solidFill>
                <a:srgbClr val="0070C0"/>
              </a:solidFill>
            </a:endParaRPr>
          </a:p>
          <a:p>
            <a:pPr lvl="1" algn="just">
              <a:spcBef>
                <a:spcPts val="1200"/>
              </a:spcBef>
              <a:buFont typeface="Wingdings" charset="2"/>
              <a:buChar char="Ø"/>
            </a:pPr>
            <a:r>
              <a:rPr lang="zh-CN" altLang="zh-CN" sz="2000" dirty="0"/>
              <a:t>主张开放盐的流通领域，允许商人自由贩运；主张取消盐的地界限制，鼓励竞争。</a:t>
            </a:r>
            <a:r>
              <a:rPr lang="zh-CN" altLang="zh-CN" sz="2000" dirty="0"/>
              <a:t> </a:t>
            </a:r>
            <a:endParaRPr lang="en-US" altLang="zh-CN" sz="2000" dirty="0" smtClean="0"/>
          </a:p>
          <a:p>
            <a:pPr lvl="1" algn="just">
              <a:spcBef>
                <a:spcPts val="1200"/>
              </a:spcBef>
              <a:buFont typeface="Wingdings" charset="2"/>
              <a:buChar char="Ø"/>
            </a:pPr>
            <a:r>
              <a:rPr lang="zh-CN" altLang="zh-CN" sz="2000" dirty="0"/>
              <a:t>在稳定</a:t>
            </a:r>
            <a:r>
              <a:rPr lang="zh-CN" altLang="zh-CN" sz="2000" dirty="0" smtClean="0"/>
              <a:t>粮食价格</a:t>
            </a:r>
            <a:r>
              <a:rPr lang="zh-CN" altLang="zh-CN" sz="2000" dirty="0"/>
              <a:t>方面</a:t>
            </a:r>
            <a:r>
              <a:rPr lang="zh-CN" altLang="zh-CN" sz="2000" dirty="0" smtClean="0"/>
              <a:t>，主张</a:t>
            </a:r>
            <a:r>
              <a:rPr lang="zh-CN" altLang="zh-CN" sz="2000" dirty="0"/>
              <a:t>利用市场机制自发调节价格的涨落，反对由国家强制定价。</a:t>
            </a:r>
            <a:r>
              <a:rPr lang="zh-CN" altLang="zh-CN" sz="2000" dirty="0"/>
              <a:t> </a:t>
            </a:r>
            <a:endParaRPr lang="en-US" altLang="zh-CN" sz="2000" dirty="0" smtClean="0"/>
          </a:p>
          <a:p>
            <a:pPr lvl="1" algn="just">
              <a:spcBef>
                <a:spcPts val="1200"/>
              </a:spcBef>
              <a:buFont typeface="Wingdings" charset="2"/>
              <a:buChar char="Ø"/>
            </a:pPr>
            <a:endParaRPr lang="zh-CN" altLang="zh-CN" sz="2000" dirty="0"/>
          </a:p>
          <a:p>
            <a:pPr lvl="1" algn="just">
              <a:spcBef>
                <a:spcPts val="1200"/>
              </a:spcBef>
              <a:buFont typeface="Wingdings" charset="2"/>
              <a:buChar char="Ø"/>
            </a:pPr>
            <a:endParaRPr lang="en-US" altLang="zh-CN" sz="2000" dirty="0" smtClean="0">
              <a:latin typeface="+mn-ea"/>
            </a:endParaRPr>
          </a:p>
        </p:txBody>
      </p:sp>
      <p:sp>
        <p:nvSpPr>
          <p:cNvPr id="4" name="标题 1"/>
          <p:cNvSpPr>
            <a:spLocks noGrp="1"/>
          </p:cNvSpPr>
          <p:nvPr>
            <p:ph type="title"/>
          </p:nvPr>
        </p:nvSpPr>
        <p:spPr/>
        <p:txBody>
          <a:bodyPr/>
          <a:lstStyle/>
          <a:p>
            <a:pPr>
              <a:lnSpc>
                <a:spcPct val="150000"/>
              </a:lnSpc>
            </a:pPr>
            <a:r>
              <a:rPr kumimoji="1" lang="en-US" altLang="zh-CN" sz="3200" dirty="0" smtClean="0">
                <a:latin typeface="+mn-ea"/>
              </a:rPr>
              <a:t>1</a:t>
            </a:r>
            <a:r>
              <a:rPr kumimoji="1" lang="zh-CN" altLang="en-US" sz="3200" dirty="0" smtClean="0">
                <a:latin typeface="+mn-ea"/>
              </a:rPr>
              <a:t>、“</a:t>
            </a:r>
            <a:r>
              <a:rPr kumimoji="1" lang="zh-CN" altLang="en-US" sz="3200" dirty="0">
                <a:latin typeface="+mn-ea"/>
              </a:rPr>
              <a:t>听民自为”的经济自由主义思想</a:t>
            </a:r>
            <a:endParaRPr kumimoji="1" lang="zh-CN" altLang="en-US" sz="3200" dirty="0">
              <a:latin typeface="+mn-ea"/>
            </a:endParaRPr>
          </a:p>
        </p:txBody>
      </p:sp>
    </p:spTree>
    <p:extLst>
      <p:ext uri="{BB962C8B-B14F-4D97-AF65-F5344CB8AC3E}">
        <p14:creationId xmlns:p14="http://schemas.microsoft.com/office/powerpoint/2010/main" val="90505287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056654" y="1628800"/>
            <a:ext cx="7459316" cy="4525963"/>
          </a:xfrm>
        </p:spPr>
        <p:txBody>
          <a:bodyPr/>
          <a:lstStyle/>
          <a:p>
            <a:pPr marL="0" indent="0">
              <a:buNone/>
            </a:pPr>
            <a:r>
              <a:rPr lang="zh-CN" altLang="en-US" b="1" dirty="0" smtClean="0">
                <a:latin typeface="+mn-ea"/>
              </a:rPr>
              <a:t>（</a:t>
            </a:r>
            <a:r>
              <a:rPr lang="en-US" altLang="zh-CN" b="1" dirty="0" smtClean="0">
                <a:latin typeface="+mn-ea"/>
              </a:rPr>
              <a:t>3</a:t>
            </a:r>
            <a:r>
              <a:rPr lang="zh-CN" altLang="en-US" b="1" dirty="0" smtClean="0">
                <a:latin typeface="+mn-ea"/>
              </a:rPr>
              <a:t>）唐甄</a:t>
            </a:r>
            <a:r>
              <a:rPr lang="zh-CN" altLang="zh-CN" b="1" dirty="0" smtClean="0">
                <a:latin typeface="+mn-ea"/>
              </a:rPr>
              <a:t>的</a:t>
            </a:r>
            <a:r>
              <a:rPr lang="en-US" altLang="zh-CN" b="1" dirty="0" smtClean="0">
                <a:latin typeface="+mn-ea"/>
              </a:rPr>
              <a:t>“</a:t>
            </a:r>
            <a:r>
              <a:rPr lang="zh-CN" altLang="zh-CN" b="1" dirty="0" smtClean="0">
                <a:latin typeface="+mn-ea"/>
              </a:rPr>
              <a:t>自</a:t>
            </a:r>
            <a:r>
              <a:rPr lang="zh-CN" altLang="en-US" b="1" dirty="0" smtClean="0">
                <a:latin typeface="+mn-ea"/>
              </a:rPr>
              <a:t>为论</a:t>
            </a:r>
            <a:r>
              <a:rPr lang="en-US" altLang="zh-CN" b="1" dirty="0" smtClean="0">
                <a:latin typeface="+mn-ea"/>
              </a:rPr>
              <a:t>”</a:t>
            </a:r>
          </a:p>
          <a:p>
            <a:pPr lvl="1" algn="just">
              <a:spcBef>
                <a:spcPts val="1200"/>
              </a:spcBef>
              <a:buFont typeface="Wingdings" charset="2"/>
              <a:buChar char="Ø"/>
            </a:pPr>
            <a:r>
              <a:rPr lang="zh-CN" altLang="zh-CN" sz="2000" dirty="0" smtClean="0"/>
              <a:t>重视</a:t>
            </a:r>
            <a:r>
              <a:rPr lang="zh-CN" altLang="zh-CN" sz="2000" dirty="0"/>
              <a:t>对现实政治问题的研讨，关心和同情民间的疾苦，力图通过学术的探索，找到一条救世济民的道路</a:t>
            </a:r>
            <a:r>
              <a:rPr lang="zh-CN" altLang="zh-CN" sz="2000" dirty="0" smtClean="0"/>
              <a:t>。</a:t>
            </a:r>
            <a:r>
              <a:rPr lang="zh-CN" altLang="en-US" sz="2000" dirty="0" smtClean="0"/>
              <a:t>其</a:t>
            </a:r>
            <a:r>
              <a:rPr lang="zh-CN" altLang="zh-CN" sz="2000" dirty="0" smtClean="0"/>
              <a:t>成果主要</a:t>
            </a:r>
            <a:r>
              <a:rPr lang="zh-CN" altLang="zh-CN" sz="2000" dirty="0"/>
              <a:t>集中</a:t>
            </a:r>
            <a:r>
              <a:rPr lang="zh-CN" altLang="zh-CN" sz="2000" dirty="0" smtClean="0"/>
              <a:t>在《</a:t>
            </a:r>
            <a:r>
              <a:rPr lang="zh-CN" altLang="zh-CN" sz="2000" dirty="0"/>
              <a:t>潜书》一书中</a:t>
            </a:r>
            <a:r>
              <a:rPr lang="zh-CN" altLang="zh-CN" sz="2000" dirty="0" smtClean="0"/>
              <a:t>。</a:t>
            </a:r>
            <a:endParaRPr lang="en-US" altLang="zh-CN" sz="2000" dirty="0" smtClean="0"/>
          </a:p>
          <a:p>
            <a:pPr lvl="1" algn="just">
              <a:spcBef>
                <a:spcPts val="1200"/>
              </a:spcBef>
              <a:buFont typeface="Wingdings" charset="2"/>
              <a:buChar char="Ø"/>
            </a:pPr>
            <a:r>
              <a:rPr lang="zh-CN" altLang="zh-CN" sz="2000" dirty="0" smtClean="0"/>
              <a:t>在</a:t>
            </a:r>
            <a:r>
              <a:rPr lang="zh-CN" altLang="zh-CN" sz="2000" dirty="0"/>
              <a:t>经济政策上</a:t>
            </a:r>
            <a:r>
              <a:rPr lang="zh-CN" altLang="zh-CN" sz="2000" dirty="0" smtClean="0"/>
              <a:t>，主张</a:t>
            </a:r>
            <a:r>
              <a:rPr lang="zh-CN" altLang="zh-CN" sz="2000" dirty="0"/>
              <a:t>执行自由放任的经济政策，强调市场调节在经济发展中的作用</a:t>
            </a:r>
            <a:r>
              <a:rPr lang="zh-CN" altLang="zh-CN" sz="2000" dirty="0" smtClean="0"/>
              <a:t>。</a:t>
            </a:r>
            <a:endParaRPr lang="en-US" altLang="zh-CN" sz="2000" dirty="0" smtClean="0"/>
          </a:p>
          <a:p>
            <a:pPr lvl="1" algn="just">
              <a:spcBef>
                <a:spcPts val="1200"/>
              </a:spcBef>
              <a:buFont typeface="Wingdings" charset="2"/>
              <a:buChar char="Ø"/>
            </a:pPr>
            <a:r>
              <a:rPr lang="zh-CN" altLang="zh-CN" sz="2000" dirty="0" smtClean="0"/>
              <a:t>认为</a:t>
            </a:r>
            <a:r>
              <a:rPr lang="zh-CN" altLang="zh-CN" sz="2000" dirty="0"/>
              <a:t>财富的生产和增值是一个能够自然而然进行的过程。因此，经济的发展过程不需要国家插手，政府所应该做的事情，就是听任这一过程自然进行。（《潜书</a:t>
            </a:r>
            <a:r>
              <a:rPr lang="en-US" altLang="zh-CN" sz="2000" dirty="0"/>
              <a:t>·</a:t>
            </a:r>
            <a:r>
              <a:rPr lang="zh-CN" altLang="zh-CN" sz="2000" dirty="0"/>
              <a:t>富导》）</a:t>
            </a:r>
          </a:p>
          <a:p>
            <a:pPr lvl="1" algn="just">
              <a:spcBef>
                <a:spcPts val="1200"/>
              </a:spcBef>
              <a:buFont typeface="Wingdings" charset="2"/>
              <a:buChar char="Ø"/>
            </a:pPr>
            <a:endParaRPr lang="zh-CN" altLang="zh-CN" sz="2000" dirty="0"/>
          </a:p>
          <a:p>
            <a:pPr lvl="1" algn="just">
              <a:spcBef>
                <a:spcPts val="1200"/>
              </a:spcBef>
              <a:buFont typeface="Wingdings" charset="2"/>
              <a:buChar char="Ø"/>
            </a:pPr>
            <a:endParaRPr lang="en-US" altLang="zh-CN" sz="2000" dirty="0" smtClean="0">
              <a:latin typeface="+mn-ea"/>
            </a:endParaRPr>
          </a:p>
        </p:txBody>
      </p:sp>
      <p:sp>
        <p:nvSpPr>
          <p:cNvPr id="4" name="标题 1"/>
          <p:cNvSpPr>
            <a:spLocks noGrp="1"/>
          </p:cNvSpPr>
          <p:nvPr>
            <p:ph type="title"/>
          </p:nvPr>
        </p:nvSpPr>
        <p:spPr/>
        <p:txBody>
          <a:bodyPr/>
          <a:lstStyle/>
          <a:p>
            <a:pPr>
              <a:lnSpc>
                <a:spcPct val="150000"/>
              </a:lnSpc>
            </a:pPr>
            <a:r>
              <a:rPr kumimoji="1" lang="en-US" altLang="zh-CN" sz="3200" dirty="0" smtClean="0">
                <a:latin typeface="+mn-ea"/>
              </a:rPr>
              <a:t>1</a:t>
            </a:r>
            <a:r>
              <a:rPr kumimoji="1" lang="zh-CN" altLang="en-US" sz="3200" dirty="0" smtClean="0">
                <a:latin typeface="+mn-ea"/>
              </a:rPr>
              <a:t>、“</a:t>
            </a:r>
            <a:r>
              <a:rPr kumimoji="1" lang="zh-CN" altLang="en-US" sz="3200" dirty="0">
                <a:latin typeface="+mn-ea"/>
              </a:rPr>
              <a:t>听民自为”的经济自由主义思想</a:t>
            </a:r>
            <a:endParaRPr kumimoji="1" lang="zh-CN" altLang="en-US" sz="3200" dirty="0">
              <a:latin typeface="+mn-ea"/>
            </a:endParaRPr>
          </a:p>
        </p:txBody>
      </p:sp>
    </p:spTree>
    <p:extLst>
      <p:ext uri="{BB962C8B-B14F-4D97-AF65-F5344CB8AC3E}">
        <p14:creationId xmlns:p14="http://schemas.microsoft.com/office/powerpoint/2010/main" val="64868188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000720" y="1628800"/>
            <a:ext cx="7571184" cy="4137324"/>
          </a:xfrm>
        </p:spPr>
        <p:txBody>
          <a:bodyPr/>
          <a:lstStyle/>
          <a:p>
            <a:pPr algn="just">
              <a:spcAft>
                <a:spcPts val="1800"/>
              </a:spcAft>
              <a:buFont typeface="Wingdings" charset="2"/>
              <a:buChar char="Ø"/>
            </a:pPr>
            <a:r>
              <a:rPr lang="zh-CN" altLang="zh-CN" dirty="0">
                <a:latin typeface="+mn-ea"/>
              </a:rPr>
              <a:t>管仲最早将中国社会的庶民阶层划分为四个职业等级，即</a:t>
            </a:r>
            <a:r>
              <a:rPr lang="zh-CN" altLang="zh-CN" dirty="0">
                <a:latin typeface="+mn-ea"/>
              </a:rPr>
              <a:t>士、农、工、商</a:t>
            </a:r>
            <a:r>
              <a:rPr lang="zh-CN" altLang="zh-CN" dirty="0">
                <a:latin typeface="+mn-ea"/>
              </a:rPr>
              <a:t>。</a:t>
            </a:r>
            <a:r>
              <a:rPr lang="zh-CN" altLang="zh-CN" b="1" dirty="0">
                <a:solidFill>
                  <a:srgbClr val="C00000"/>
                </a:solidFill>
                <a:latin typeface="+mn-ea"/>
              </a:rPr>
              <a:t>士居四民之首，商居四民之末</a:t>
            </a:r>
            <a:r>
              <a:rPr lang="zh-CN" altLang="zh-CN" dirty="0">
                <a:latin typeface="+mn-ea"/>
              </a:rPr>
              <a:t>。在这一观念的影响下</a:t>
            </a:r>
            <a:r>
              <a:rPr lang="zh-CN" altLang="zh-CN" dirty="0" smtClean="0">
                <a:latin typeface="+mn-ea"/>
              </a:rPr>
              <a:t>，</a:t>
            </a:r>
            <a:r>
              <a:rPr lang="zh-CN" altLang="en-US" dirty="0" smtClean="0">
                <a:latin typeface="+mn-ea"/>
              </a:rPr>
              <a:t>逐渐</a:t>
            </a:r>
            <a:r>
              <a:rPr lang="zh-CN" altLang="zh-CN" dirty="0" smtClean="0">
                <a:latin typeface="+mn-ea"/>
              </a:rPr>
              <a:t>形成</a:t>
            </a:r>
            <a:r>
              <a:rPr lang="zh-CN" altLang="zh-CN" dirty="0">
                <a:latin typeface="+mn-ea"/>
              </a:rPr>
              <a:t>了</a:t>
            </a:r>
            <a:r>
              <a:rPr lang="zh-CN" altLang="zh-CN" b="1" dirty="0">
                <a:solidFill>
                  <a:srgbClr val="C00000"/>
                </a:solidFill>
                <a:latin typeface="+mn-ea"/>
              </a:rPr>
              <a:t>中国古代</a:t>
            </a:r>
            <a:r>
              <a:rPr lang="en-US" altLang="zh-CN" b="1" dirty="0">
                <a:solidFill>
                  <a:srgbClr val="C00000"/>
                </a:solidFill>
                <a:latin typeface="+mn-ea"/>
              </a:rPr>
              <a:t>“</a:t>
            </a:r>
            <a:r>
              <a:rPr lang="zh-CN" altLang="zh-CN" b="1" dirty="0">
                <a:solidFill>
                  <a:srgbClr val="C00000"/>
                </a:solidFill>
                <a:latin typeface="+mn-ea"/>
              </a:rPr>
              <a:t>重农抑商</a:t>
            </a:r>
            <a:r>
              <a:rPr lang="en-US" altLang="zh-CN" b="1" dirty="0">
                <a:solidFill>
                  <a:srgbClr val="C00000"/>
                </a:solidFill>
                <a:latin typeface="+mn-ea"/>
              </a:rPr>
              <a:t>”</a:t>
            </a:r>
            <a:r>
              <a:rPr lang="zh-CN" altLang="zh-CN" b="1" dirty="0" smtClean="0">
                <a:solidFill>
                  <a:srgbClr val="C00000"/>
                </a:solidFill>
                <a:latin typeface="+mn-ea"/>
              </a:rPr>
              <a:t>的</a:t>
            </a:r>
            <a:r>
              <a:rPr lang="zh-CN" altLang="en-US" b="1" dirty="0" smtClean="0">
                <a:solidFill>
                  <a:srgbClr val="C00000"/>
                </a:solidFill>
                <a:latin typeface="+mn-ea"/>
              </a:rPr>
              <a:t>传统</a:t>
            </a:r>
            <a:r>
              <a:rPr lang="zh-CN" altLang="zh-CN" b="1" dirty="0" smtClean="0">
                <a:solidFill>
                  <a:srgbClr val="C00000"/>
                </a:solidFill>
                <a:latin typeface="+mn-ea"/>
              </a:rPr>
              <a:t>价值观念</a:t>
            </a:r>
            <a:r>
              <a:rPr lang="zh-CN" altLang="en-US" dirty="0" smtClean="0">
                <a:latin typeface="+mn-ea"/>
              </a:rPr>
              <a:t>。</a:t>
            </a:r>
            <a:endParaRPr lang="en-US" altLang="zh-CN" dirty="0" smtClean="0">
              <a:latin typeface="+mn-ea"/>
            </a:endParaRPr>
          </a:p>
          <a:p>
            <a:pPr algn="just">
              <a:spcAft>
                <a:spcPts val="1800"/>
              </a:spcAft>
              <a:buFont typeface="Wingdings" charset="2"/>
              <a:buChar char="Ø"/>
            </a:pPr>
            <a:r>
              <a:rPr lang="zh-CN" altLang="zh-CN" dirty="0">
                <a:latin typeface="+mn-ea"/>
              </a:rPr>
              <a:t>宋元以后，随着商业及城市的发展</a:t>
            </a:r>
            <a:r>
              <a:rPr lang="zh-CN" altLang="zh-CN" dirty="0" smtClean="0">
                <a:latin typeface="+mn-ea"/>
              </a:rPr>
              <a:t>，</a:t>
            </a:r>
            <a:r>
              <a:rPr lang="zh-CN" altLang="zh-CN" b="1" dirty="0" smtClean="0">
                <a:solidFill>
                  <a:srgbClr val="C00000"/>
                </a:solidFill>
                <a:latin typeface="+mn-ea"/>
              </a:rPr>
              <a:t>商人地位</a:t>
            </a:r>
            <a:r>
              <a:rPr lang="zh-CN" altLang="zh-CN" b="1" dirty="0">
                <a:solidFill>
                  <a:srgbClr val="C00000"/>
                </a:solidFill>
                <a:latin typeface="+mn-ea"/>
              </a:rPr>
              <a:t>有所</a:t>
            </a:r>
            <a:r>
              <a:rPr lang="zh-CN" altLang="zh-CN" b="1" dirty="0" smtClean="0">
                <a:solidFill>
                  <a:srgbClr val="C00000"/>
                </a:solidFill>
                <a:latin typeface="+mn-ea"/>
              </a:rPr>
              <a:t>提高</a:t>
            </a:r>
            <a:r>
              <a:rPr lang="zh-CN" altLang="en-US" b="1" dirty="0" smtClean="0">
                <a:solidFill>
                  <a:srgbClr val="C00000"/>
                </a:solidFill>
                <a:latin typeface="+mn-ea"/>
              </a:rPr>
              <a:t>，</a:t>
            </a:r>
            <a:r>
              <a:rPr lang="zh-CN" altLang="zh-CN" b="1" dirty="0" smtClean="0">
                <a:solidFill>
                  <a:srgbClr val="C00000"/>
                </a:solidFill>
                <a:latin typeface="+mn-ea"/>
              </a:rPr>
              <a:t>士商关系有所</a:t>
            </a:r>
            <a:r>
              <a:rPr lang="zh-CN" altLang="en-US" b="1" dirty="0" smtClean="0">
                <a:solidFill>
                  <a:srgbClr val="C00000"/>
                </a:solidFill>
                <a:latin typeface="+mn-ea"/>
              </a:rPr>
              <a:t>变化</a:t>
            </a:r>
            <a:r>
              <a:rPr lang="zh-CN" altLang="zh-CN" dirty="0" smtClean="0">
                <a:latin typeface="+mn-ea"/>
              </a:rPr>
              <a:t>。</a:t>
            </a:r>
            <a:endParaRPr lang="en-US" altLang="zh-CN" dirty="0" smtClean="0">
              <a:latin typeface="+mn-ea"/>
            </a:endParaRPr>
          </a:p>
          <a:p>
            <a:pPr algn="just">
              <a:spcAft>
                <a:spcPts val="1800"/>
              </a:spcAft>
              <a:buFont typeface="Wingdings" charset="2"/>
              <a:buChar char="Ø"/>
            </a:pPr>
            <a:r>
              <a:rPr lang="zh-CN" altLang="zh-CN" dirty="0">
                <a:latin typeface="+mn-ea"/>
              </a:rPr>
              <a:t>明中后期</a:t>
            </a:r>
            <a:r>
              <a:rPr lang="zh-CN" altLang="zh-CN" dirty="0" smtClean="0">
                <a:latin typeface="+mn-ea"/>
              </a:rPr>
              <a:t>，儒家</a:t>
            </a:r>
            <a:r>
              <a:rPr lang="zh-CN" altLang="zh-CN" dirty="0">
                <a:latin typeface="+mn-ea"/>
              </a:rPr>
              <a:t>内部</a:t>
            </a:r>
            <a:r>
              <a:rPr lang="zh-CN" altLang="zh-CN" dirty="0" smtClean="0">
                <a:latin typeface="+mn-ea"/>
              </a:rPr>
              <a:t>王学崛起</a:t>
            </a:r>
            <a:r>
              <a:rPr lang="zh-CN" altLang="zh-CN" dirty="0">
                <a:latin typeface="+mn-ea"/>
              </a:rPr>
              <a:t>和兴盛，</a:t>
            </a:r>
            <a:r>
              <a:rPr lang="zh-CN" altLang="zh-CN" b="1" dirty="0">
                <a:solidFill>
                  <a:srgbClr val="C00000"/>
                </a:solidFill>
                <a:latin typeface="+mn-ea"/>
              </a:rPr>
              <a:t>重商意识开始兴起</a:t>
            </a:r>
            <a:r>
              <a:rPr lang="zh-CN" altLang="zh-CN" dirty="0">
                <a:latin typeface="+mn-ea"/>
              </a:rPr>
              <a:t>，并逐渐影响</a:t>
            </a:r>
            <a:r>
              <a:rPr lang="zh-CN" altLang="zh-CN" dirty="0" smtClean="0">
                <a:latin typeface="+mn-ea"/>
              </a:rPr>
              <a:t>到社会大众对待</a:t>
            </a:r>
            <a:r>
              <a:rPr lang="zh-CN" altLang="zh-CN" dirty="0">
                <a:latin typeface="+mn-ea"/>
              </a:rPr>
              <a:t>商人</a:t>
            </a:r>
            <a:r>
              <a:rPr lang="zh-CN" altLang="zh-CN" dirty="0" smtClean="0">
                <a:latin typeface="+mn-ea"/>
              </a:rPr>
              <a:t>的</a:t>
            </a:r>
            <a:r>
              <a:rPr lang="zh-CN" altLang="en-US" dirty="0" smtClean="0">
                <a:latin typeface="+mn-ea"/>
              </a:rPr>
              <a:t>态度</a:t>
            </a:r>
            <a:r>
              <a:rPr lang="zh-CN" altLang="en-US" dirty="0">
                <a:latin typeface="+mn-ea"/>
              </a:rPr>
              <a:t>，</a:t>
            </a:r>
            <a:r>
              <a:rPr lang="zh-CN" altLang="en-US" dirty="0" smtClean="0">
                <a:latin typeface="+mn-ea"/>
              </a:rPr>
              <a:t>出现</a:t>
            </a:r>
            <a:r>
              <a:rPr lang="en-US" altLang="zh-CN" b="1" dirty="0" smtClean="0">
                <a:solidFill>
                  <a:srgbClr val="C00000"/>
                </a:solidFill>
                <a:latin typeface="+mn-ea"/>
              </a:rPr>
              <a:t>“</a:t>
            </a:r>
            <a:r>
              <a:rPr lang="zh-CN" altLang="zh-CN" b="1" dirty="0">
                <a:solidFill>
                  <a:srgbClr val="C00000"/>
                </a:solidFill>
                <a:latin typeface="+mn-ea"/>
              </a:rPr>
              <a:t>经商也是圣学中事</a:t>
            </a:r>
            <a:r>
              <a:rPr lang="en-US" altLang="zh-CN" b="1" dirty="0">
                <a:solidFill>
                  <a:srgbClr val="C00000"/>
                </a:solidFill>
                <a:latin typeface="+mn-ea"/>
              </a:rPr>
              <a:t>”</a:t>
            </a:r>
            <a:r>
              <a:rPr lang="zh-CN" altLang="zh-CN" dirty="0">
                <a:latin typeface="+mn-ea"/>
              </a:rPr>
              <a:t>的新</a:t>
            </a:r>
            <a:r>
              <a:rPr lang="zh-CN" altLang="zh-CN" dirty="0" smtClean="0">
                <a:latin typeface="+mn-ea"/>
              </a:rPr>
              <a:t>观念</a:t>
            </a:r>
            <a:r>
              <a:rPr lang="zh-CN" altLang="en-US" dirty="0" smtClean="0">
                <a:latin typeface="+mn-ea"/>
              </a:rPr>
              <a:t>。</a:t>
            </a:r>
            <a:endParaRPr lang="zh-CN" altLang="zh-CN" dirty="0">
              <a:latin typeface="+mn-ea"/>
            </a:endParaRPr>
          </a:p>
          <a:p>
            <a:pPr algn="just">
              <a:spcAft>
                <a:spcPts val="1800"/>
              </a:spcAft>
              <a:buFont typeface="Wingdings" charset="2"/>
              <a:buChar char="Ø"/>
            </a:pPr>
            <a:endParaRPr kumimoji="1" lang="zh-CN" altLang="en-US" dirty="0">
              <a:latin typeface="+mn-ea"/>
            </a:endParaRPr>
          </a:p>
        </p:txBody>
      </p:sp>
      <p:sp>
        <p:nvSpPr>
          <p:cNvPr id="4" name="标题 1"/>
          <p:cNvSpPr>
            <a:spLocks noGrp="1"/>
          </p:cNvSpPr>
          <p:nvPr>
            <p:ph type="title"/>
          </p:nvPr>
        </p:nvSpPr>
        <p:spPr/>
        <p:txBody>
          <a:bodyPr/>
          <a:lstStyle/>
          <a:p>
            <a:pPr>
              <a:lnSpc>
                <a:spcPct val="150000"/>
              </a:lnSpc>
            </a:pPr>
            <a:r>
              <a:rPr kumimoji="1" lang="en-US" altLang="zh-CN" sz="3200" dirty="0">
                <a:latin typeface="+mn-ea"/>
              </a:rPr>
              <a:t>2</a:t>
            </a:r>
            <a:r>
              <a:rPr kumimoji="1" lang="zh-CN" altLang="en-US" sz="3200" dirty="0" smtClean="0">
                <a:latin typeface="+mn-ea"/>
              </a:rPr>
              <a:t>、“</a:t>
            </a:r>
            <a:r>
              <a:rPr kumimoji="1" lang="zh-CN" altLang="en-US" sz="3200" dirty="0">
                <a:latin typeface="+mn-ea"/>
              </a:rPr>
              <a:t>工商皆本”的社会阶层</a:t>
            </a:r>
            <a:r>
              <a:rPr kumimoji="1" lang="zh-CN" altLang="en-US" sz="3200" dirty="0" smtClean="0">
                <a:latin typeface="+mn-ea"/>
              </a:rPr>
              <a:t>思想</a:t>
            </a:r>
            <a:endParaRPr kumimoji="1" lang="zh-CN" altLang="en-US" sz="3200" dirty="0">
              <a:latin typeface="+mn-ea"/>
            </a:endParaRPr>
          </a:p>
        </p:txBody>
      </p:sp>
    </p:spTree>
    <p:extLst>
      <p:ext uri="{BB962C8B-B14F-4D97-AF65-F5344CB8AC3E}">
        <p14:creationId xmlns:p14="http://schemas.microsoft.com/office/powerpoint/2010/main" val="25955509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2123728" y="1700808"/>
            <a:ext cx="6347048" cy="4525963"/>
          </a:xfrm>
        </p:spPr>
        <p:txBody>
          <a:bodyPr/>
          <a:lstStyle/>
          <a:p>
            <a:pPr marL="457200" indent="-457200" algn="just">
              <a:lnSpc>
                <a:spcPct val="150000"/>
              </a:lnSpc>
              <a:buFont typeface="+mj-ea"/>
              <a:buAutoNum type="circleNumDbPlain"/>
            </a:pPr>
            <a:r>
              <a:rPr lang="zh-CN" altLang="zh-CN" sz="2800" dirty="0">
                <a:latin typeface="+mn-ea"/>
              </a:rPr>
              <a:t>王阳明为商人地位辩护</a:t>
            </a:r>
          </a:p>
          <a:p>
            <a:pPr marL="457200" indent="-457200" algn="just">
              <a:lnSpc>
                <a:spcPct val="150000"/>
              </a:lnSpc>
              <a:buFont typeface="+mj-ea"/>
              <a:buAutoNum type="circleNumDbPlain"/>
            </a:pPr>
            <a:r>
              <a:rPr lang="zh-CN" altLang="zh-CN" sz="2800" dirty="0">
                <a:latin typeface="+mn-ea"/>
              </a:rPr>
              <a:t>东林学派的</a:t>
            </a:r>
            <a:r>
              <a:rPr lang="en-US" altLang="zh-CN" sz="2800" dirty="0">
                <a:latin typeface="+mn-ea"/>
              </a:rPr>
              <a:t>“</a:t>
            </a:r>
            <a:r>
              <a:rPr lang="zh-CN" altLang="zh-CN" sz="2800" dirty="0">
                <a:latin typeface="+mn-ea"/>
              </a:rPr>
              <a:t>惠商</a:t>
            </a:r>
            <a:r>
              <a:rPr lang="en-US" altLang="zh-CN" sz="2800" dirty="0">
                <a:latin typeface="+mn-ea"/>
              </a:rPr>
              <a:t>”</a:t>
            </a:r>
            <a:r>
              <a:rPr lang="zh-CN" altLang="zh-CN" sz="2800" dirty="0" smtClean="0">
                <a:latin typeface="+mn-ea"/>
              </a:rPr>
              <a:t>思想</a:t>
            </a:r>
            <a:endParaRPr lang="en-US" altLang="zh-CN" sz="2800" dirty="0" smtClean="0">
              <a:latin typeface="+mn-ea"/>
            </a:endParaRPr>
          </a:p>
          <a:p>
            <a:pPr marL="457200" indent="-457200" algn="just">
              <a:lnSpc>
                <a:spcPct val="150000"/>
              </a:lnSpc>
              <a:buFont typeface="+mj-ea"/>
              <a:buAutoNum type="circleNumDbPlain"/>
            </a:pPr>
            <a:r>
              <a:rPr lang="zh-CN" altLang="zh-CN" sz="2800" dirty="0">
                <a:latin typeface="+mn-ea"/>
              </a:rPr>
              <a:t>汪道昆等人的商、农</a:t>
            </a:r>
            <a:r>
              <a:rPr lang="en-US" altLang="zh-CN" sz="2800" dirty="0">
                <a:latin typeface="+mn-ea"/>
              </a:rPr>
              <a:t>“</a:t>
            </a:r>
            <a:r>
              <a:rPr lang="zh-CN" altLang="zh-CN" sz="2800" dirty="0">
                <a:latin typeface="+mn-ea"/>
              </a:rPr>
              <a:t>交相重论</a:t>
            </a:r>
            <a:r>
              <a:rPr lang="en-US" altLang="zh-CN" sz="2800" dirty="0" smtClean="0">
                <a:latin typeface="+mn-ea"/>
              </a:rPr>
              <a:t>”</a:t>
            </a:r>
          </a:p>
          <a:p>
            <a:pPr marL="457200" indent="-457200" algn="just">
              <a:lnSpc>
                <a:spcPct val="150000"/>
              </a:lnSpc>
              <a:buFont typeface="+mj-ea"/>
              <a:buAutoNum type="circleNumDbPlain"/>
            </a:pPr>
            <a:r>
              <a:rPr lang="zh-CN" altLang="zh-CN" sz="2800" dirty="0" smtClean="0">
                <a:latin typeface="+mn-ea"/>
              </a:rPr>
              <a:t>黄宗羲</a:t>
            </a:r>
            <a:r>
              <a:rPr lang="zh-CN" altLang="en-US" sz="2800" dirty="0" smtClean="0">
                <a:latin typeface="+mn-ea"/>
              </a:rPr>
              <a:t>的</a:t>
            </a:r>
            <a:r>
              <a:rPr lang="en-US" altLang="zh-CN" sz="2800" dirty="0">
                <a:latin typeface="+mn-ea"/>
              </a:rPr>
              <a:t>“</a:t>
            </a:r>
            <a:r>
              <a:rPr lang="zh-CN" altLang="zh-CN" sz="2800" dirty="0">
                <a:latin typeface="+mn-ea"/>
              </a:rPr>
              <a:t>工商皆本</a:t>
            </a:r>
            <a:r>
              <a:rPr lang="en-US" altLang="zh-CN" sz="2800" dirty="0">
                <a:latin typeface="+mn-ea"/>
              </a:rPr>
              <a:t>”</a:t>
            </a:r>
            <a:r>
              <a:rPr lang="zh-CN" altLang="zh-CN" sz="2800" dirty="0">
                <a:latin typeface="+mn-ea"/>
              </a:rPr>
              <a:t>说</a:t>
            </a:r>
          </a:p>
          <a:p>
            <a:pPr marL="457200" indent="-457200" algn="just">
              <a:lnSpc>
                <a:spcPct val="150000"/>
              </a:lnSpc>
              <a:buFont typeface="+mj-ea"/>
              <a:buAutoNum type="circleNumDbPlain"/>
            </a:pPr>
            <a:r>
              <a:rPr lang="zh-CN" altLang="zh-CN" sz="2800" dirty="0" smtClean="0">
                <a:latin typeface="+mn-ea"/>
              </a:rPr>
              <a:t>傅山提出</a:t>
            </a:r>
            <a:r>
              <a:rPr lang="en-US" altLang="zh-CN" sz="2800" dirty="0" smtClean="0">
                <a:latin typeface="+mn-ea"/>
              </a:rPr>
              <a:t>“</a:t>
            </a:r>
            <a:r>
              <a:rPr lang="zh-CN" altLang="zh-CN" sz="2800" dirty="0">
                <a:latin typeface="+mn-ea"/>
              </a:rPr>
              <a:t>市井贱夫最有理</a:t>
            </a:r>
            <a:r>
              <a:rPr lang="en-US" altLang="zh-CN" sz="2800" dirty="0">
                <a:latin typeface="+mn-ea"/>
              </a:rPr>
              <a:t>”</a:t>
            </a:r>
            <a:r>
              <a:rPr lang="zh-CN" altLang="zh-CN" sz="2800" dirty="0">
                <a:latin typeface="+mn-ea"/>
              </a:rPr>
              <a:t>的</a:t>
            </a:r>
            <a:r>
              <a:rPr lang="zh-CN" altLang="zh-CN" sz="2800" dirty="0" smtClean="0">
                <a:latin typeface="+mn-ea"/>
              </a:rPr>
              <a:t>命题</a:t>
            </a:r>
            <a:endParaRPr lang="en-US" altLang="zh-CN" sz="2800" dirty="0" smtClean="0">
              <a:latin typeface="+mn-ea"/>
            </a:endParaRPr>
          </a:p>
        </p:txBody>
      </p:sp>
      <p:sp>
        <p:nvSpPr>
          <p:cNvPr id="4" name="标题 1"/>
          <p:cNvSpPr>
            <a:spLocks noGrp="1"/>
          </p:cNvSpPr>
          <p:nvPr>
            <p:ph type="title"/>
          </p:nvPr>
        </p:nvSpPr>
        <p:spPr/>
        <p:txBody>
          <a:bodyPr/>
          <a:lstStyle/>
          <a:p>
            <a:pPr>
              <a:lnSpc>
                <a:spcPct val="150000"/>
              </a:lnSpc>
            </a:pPr>
            <a:r>
              <a:rPr kumimoji="1" lang="en-US" altLang="zh-CN" sz="3200" dirty="0">
                <a:latin typeface="+mn-ea"/>
              </a:rPr>
              <a:t>2</a:t>
            </a:r>
            <a:r>
              <a:rPr kumimoji="1" lang="zh-CN" altLang="en-US" sz="3200" dirty="0" smtClean="0">
                <a:latin typeface="+mn-ea"/>
              </a:rPr>
              <a:t>、“</a:t>
            </a:r>
            <a:r>
              <a:rPr kumimoji="1" lang="zh-CN" altLang="en-US" sz="3200" dirty="0">
                <a:latin typeface="+mn-ea"/>
              </a:rPr>
              <a:t>工商皆本”的社会阶层</a:t>
            </a:r>
            <a:r>
              <a:rPr kumimoji="1" lang="zh-CN" altLang="en-US" sz="3200" dirty="0" smtClean="0">
                <a:latin typeface="+mn-ea"/>
              </a:rPr>
              <a:t>思想</a:t>
            </a:r>
            <a:endParaRPr kumimoji="1" lang="zh-CN" altLang="en-US" sz="3200" dirty="0">
              <a:latin typeface="+mn-ea"/>
            </a:endParaRPr>
          </a:p>
        </p:txBody>
      </p:sp>
      <p:sp>
        <p:nvSpPr>
          <p:cNvPr id="5" name="左大括号 4"/>
          <p:cNvSpPr/>
          <p:nvPr/>
        </p:nvSpPr>
        <p:spPr>
          <a:xfrm>
            <a:off x="1547664" y="1844824"/>
            <a:ext cx="360040" cy="3312368"/>
          </a:xfrm>
          <a:prstGeom prst="leftBrace">
            <a:avLst/>
          </a:prstGeom>
          <a:ln w="5080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zh-CN" altLang="en-US"/>
          </a:p>
        </p:txBody>
      </p:sp>
    </p:spTree>
    <p:extLst>
      <p:ext uri="{BB962C8B-B14F-4D97-AF65-F5344CB8AC3E}">
        <p14:creationId xmlns:p14="http://schemas.microsoft.com/office/powerpoint/2010/main" val="126512943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3200" dirty="0">
                <a:latin typeface="+mj-ea"/>
              </a:rPr>
              <a:t>“</a:t>
            </a:r>
            <a:r>
              <a:rPr lang="zh-CN" altLang="zh-CN" sz="3200" dirty="0">
                <a:latin typeface="+mj-ea"/>
              </a:rPr>
              <a:t>工商皆本</a:t>
            </a:r>
            <a:r>
              <a:rPr lang="en-US" altLang="zh-CN" sz="3200" dirty="0">
                <a:latin typeface="+mj-ea"/>
              </a:rPr>
              <a:t>”</a:t>
            </a:r>
            <a:r>
              <a:rPr lang="zh-CN" altLang="zh-CN" sz="3200" dirty="0">
                <a:latin typeface="+mj-ea"/>
              </a:rPr>
              <a:t>思想的历史影响</a:t>
            </a:r>
            <a:endParaRPr kumimoji="1" lang="zh-CN" altLang="en-US" sz="3200" dirty="0">
              <a:latin typeface="+mj-ea"/>
            </a:endParaRPr>
          </a:p>
        </p:txBody>
      </p:sp>
      <p:sp>
        <p:nvSpPr>
          <p:cNvPr id="3" name="内容占位符 2"/>
          <p:cNvSpPr>
            <a:spLocks noGrp="1"/>
          </p:cNvSpPr>
          <p:nvPr>
            <p:ph idx="1"/>
          </p:nvPr>
        </p:nvSpPr>
        <p:spPr>
          <a:xfrm>
            <a:off x="1087927" y="1628800"/>
            <a:ext cx="7571184" cy="4525963"/>
          </a:xfrm>
        </p:spPr>
        <p:txBody>
          <a:bodyPr/>
          <a:lstStyle/>
          <a:p>
            <a:pPr algn="just">
              <a:spcBef>
                <a:spcPts val="1800"/>
              </a:spcBef>
            </a:pPr>
            <a:r>
              <a:rPr lang="zh-CN" altLang="zh-CN" dirty="0">
                <a:latin typeface="+mn-ea"/>
              </a:rPr>
              <a:t>明代中晚期重商意识盛行进一步促进了明清时期（主要指从明中叶到乾嘉时）商业的发展与活跃</a:t>
            </a:r>
            <a:r>
              <a:rPr lang="zh-CN" altLang="zh-CN" dirty="0" smtClean="0">
                <a:latin typeface="+mn-ea"/>
              </a:rPr>
              <a:t>。</a:t>
            </a:r>
            <a:endParaRPr lang="en-US" altLang="zh-CN" dirty="0" smtClean="0">
              <a:latin typeface="+mn-ea"/>
            </a:endParaRPr>
          </a:p>
          <a:p>
            <a:pPr algn="just">
              <a:spcBef>
                <a:spcPts val="1800"/>
              </a:spcBef>
            </a:pPr>
            <a:r>
              <a:rPr lang="zh-CN" altLang="en-US" dirty="0" smtClean="0">
                <a:latin typeface="+mn-ea"/>
              </a:rPr>
              <a:t>如：</a:t>
            </a:r>
            <a:r>
              <a:rPr lang="zh-CN" altLang="zh-CN" dirty="0" smtClean="0">
                <a:latin typeface="+mn-ea"/>
              </a:rPr>
              <a:t>中国</a:t>
            </a:r>
            <a:r>
              <a:rPr lang="zh-CN" altLang="zh-CN" dirty="0">
                <a:latin typeface="+mn-ea"/>
              </a:rPr>
              <a:t>历史上的十大</a:t>
            </a:r>
            <a:r>
              <a:rPr lang="zh-CN" altLang="zh-CN" dirty="0" smtClean="0">
                <a:latin typeface="+mn-ea"/>
              </a:rPr>
              <a:t>商帮</a:t>
            </a:r>
            <a:r>
              <a:rPr lang="zh-CN" altLang="zh-CN" dirty="0">
                <a:latin typeface="+mn-ea"/>
              </a:rPr>
              <a:t>（山西商帮、陕西商帮、宁波商帮、山东商帮、广东商帮、福建商帮、洞庭商帮、江右商帮、徽州商帮、龙游商帮）</a:t>
            </a:r>
            <a:r>
              <a:rPr lang="zh-CN" altLang="zh-CN" dirty="0" smtClean="0">
                <a:latin typeface="+mn-ea"/>
              </a:rPr>
              <a:t>形成</a:t>
            </a:r>
            <a:r>
              <a:rPr lang="zh-CN" altLang="zh-CN" dirty="0">
                <a:latin typeface="+mn-ea"/>
              </a:rPr>
              <a:t>并活跃于这一</a:t>
            </a:r>
            <a:r>
              <a:rPr lang="zh-CN" altLang="zh-CN" dirty="0" smtClean="0">
                <a:latin typeface="+mn-ea"/>
              </a:rPr>
              <a:t>时期</a:t>
            </a:r>
            <a:r>
              <a:rPr lang="zh-CN" altLang="en-US" dirty="0" smtClean="0">
                <a:latin typeface="+mn-ea"/>
              </a:rPr>
              <a:t>。</a:t>
            </a:r>
            <a:endParaRPr lang="en-US" altLang="zh-CN" dirty="0" smtClean="0">
              <a:latin typeface="+mn-ea"/>
            </a:endParaRPr>
          </a:p>
          <a:p>
            <a:pPr algn="just">
              <a:spcBef>
                <a:spcPts val="1800"/>
              </a:spcBef>
            </a:pPr>
            <a:r>
              <a:rPr lang="zh-CN" altLang="zh-CN" dirty="0">
                <a:latin typeface="+mn-ea"/>
              </a:rPr>
              <a:t>商帮的出现，标志着我国封建社会中商品经济已发展到了一个新的阶段。</a:t>
            </a:r>
            <a:endParaRPr kumimoji="1" lang="zh-CN" altLang="en-US" dirty="0">
              <a:latin typeface="+mn-ea"/>
            </a:endParaRPr>
          </a:p>
        </p:txBody>
      </p:sp>
    </p:spTree>
    <p:extLst>
      <p:ext uri="{BB962C8B-B14F-4D97-AF65-F5344CB8AC3E}">
        <p14:creationId xmlns:p14="http://schemas.microsoft.com/office/powerpoint/2010/main" val="1200159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203040" y="2132856"/>
            <a:ext cx="7169968" cy="2677656"/>
          </a:xfrm>
          <a:prstGeom prst="rect">
            <a:avLst/>
          </a:prstGeom>
        </p:spPr>
        <p:txBody>
          <a:bodyPr wrap="square">
            <a:spAutoFit/>
          </a:bodyPr>
          <a:lstStyle/>
          <a:p>
            <a:pPr algn="just">
              <a:lnSpc>
                <a:spcPct val="150000"/>
              </a:lnSpc>
            </a:pPr>
            <a:r>
              <a:rPr lang="zh-CN" altLang="en-US" sz="2800" dirty="0" smtClean="0">
                <a:latin typeface="+mn-ea"/>
              </a:rPr>
              <a:t>元代</a:t>
            </a:r>
            <a:r>
              <a:rPr lang="zh-CN" altLang="en-US" sz="2800" dirty="0">
                <a:latin typeface="+mn-ea"/>
              </a:rPr>
              <a:t>为此一时期的开端，其基本制度为明清承袭，所以，在这一时期内，</a:t>
            </a:r>
            <a:r>
              <a:rPr lang="zh-CN" altLang="en-US" sz="2800" dirty="0">
                <a:solidFill>
                  <a:srgbClr val="C00000"/>
                </a:solidFill>
                <a:latin typeface="+mn-ea"/>
              </a:rPr>
              <a:t>政治复趋专制</a:t>
            </a:r>
            <a:r>
              <a:rPr lang="zh-CN" altLang="en-US" sz="2800" dirty="0">
                <a:latin typeface="+mn-ea"/>
              </a:rPr>
              <a:t>，</a:t>
            </a:r>
            <a:r>
              <a:rPr lang="zh-CN" altLang="en-US" sz="2800" dirty="0">
                <a:solidFill>
                  <a:srgbClr val="C00000"/>
                </a:solidFill>
                <a:latin typeface="+mn-ea"/>
              </a:rPr>
              <a:t>经济复趋统制</a:t>
            </a:r>
            <a:r>
              <a:rPr lang="zh-CN" altLang="en-US" sz="2800" dirty="0">
                <a:latin typeface="+mn-ea"/>
              </a:rPr>
              <a:t>，</a:t>
            </a:r>
            <a:r>
              <a:rPr lang="zh-CN" altLang="en-US" sz="2800" dirty="0">
                <a:solidFill>
                  <a:srgbClr val="C00000"/>
                </a:solidFill>
                <a:latin typeface="+mn-ea"/>
              </a:rPr>
              <a:t>社会复趋管制</a:t>
            </a:r>
            <a:r>
              <a:rPr lang="zh-CN" altLang="en-US" sz="2800" dirty="0" smtClean="0">
                <a:latin typeface="+mn-ea"/>
              </a:rPr>
              <a:t>。</a:t>
            </a:r>
            <a:endParaRPr lang="zh-CN" altLang="en-US" sz="2800" dirty="0">
              <a:latin typeface="+mn-ea"/>
            </a:endParaRPr>
          </a:p>
          <a:p>
            <a:pPr algn="r">
              <a:lnSpc>
                <a:spcPct val="150000"/>
              </a:lnSpc>
            </a:pPr>
            <a:r>
              <a:rPr lang="en-US" altLang="zh-CN" sz="2800" dirty="0">
                <a:latin typeface="+mn-ea"/>
              </a:rPr>
              <a:t>——</a:t>
            </a:r>
            <a:r>
              <a:rPr lang="zh-CN" altLang="en-US" sz="2800" dirty="0">
                <a:latin typeface="+mn-ea"/>
              </a:rPr>
              <a:t>侯家驹：</a:t>
            </a:r>
            <a:r>
              <a:rPr lang="en-US" altLang="zh-CN" sz="2800" dirty="0">
                <a:latin typeface="+mn-ea"/>
              </a:rPr>
              <a:t>《</a:t>
            </a:r>
            <a:r>
              <a:rPr lang="zh-CN" altLang="en-US" sz="2800" dirty="0">
                <a:latin typeface="+mn-ea"/>
              </a:rPr>
              <a:t>中国经济史</a:t>
            </a:r>
            <a:r>
              <a:rPr lang="en-US" altLang="zh-CN" sz="2800" dirty="0">
                <a:latin typeface="+mn-ea"/>
              </a:rPr>
              <a:t>》</a:t>
            </a:r>
            <a:endParaRPr lang="zh-CN" altLang="en-US" sz="2800" dirty="0">
              <a:latin typeface="+mn-ea"/>
            </a:endParaRPr>
          </a:p>
        </p:txBody>
      </p:sp>
      <p:sp>
        <p:nvSpPr>
          <p:cNvPr id="5" name="文本框 4"/>
          <p:cNvSpPr txBox="1"/>
          <p:nvPr/>
        </p:nvSpPr>
        <p:spPr>
          <a:xfrm>
            <a:off x="1434480" y="325193"/>
            <a:ext cx="6707088" cy="584775"/>
          </a:xfrm>
          <a:prstGeom prst="rect">
            <a:avLst/>
          </a:prstGeom>
          <a:noFill/>
        </p:spPr>
        <p:txBody>
          <a:bodyPr wrap="square" rtlCol="0">
            <a:spAutoFit/>
          </a:bodyPr>
          <a:lstStyle/>
          <a:p>
            <a:pPr algn="ctr"/>
            <a:r>
              <a:rPr kumimoji="1" lang="zh-CN" altLang="en-US" sz="3200" b="1" dirty="0" smtClean="0">
                <a:latin typeface="+mj-ea"/>
                <a:ea typeface="+mj-ea"/>
              </a:rPr>
              <a:t>元代的制度特征</a:t>
            </a:r>
            <a:endParaRPr kumimoji="1" lang="zh-CN" altLang="en-US" sz="3200" b="1" dirty="0">
              <a:latin typeface="+mj-ea"/>
              <a:ea typeface="+mj-ea"/>
            </a:endParaRPr>
          </a:p>
        </p:txBody>
      </p:sp>
    </p:spTree>
    <p:extLst>
      <p:ext uri="{BB962C8B-B14F-4D97-AF65-F5344CB8AC3E}">
        <p14:creationId xmlns:p14="http://schemas.microsoft.com/office/powerpoint/2010/main" val="409444250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707904" y="1684338"/>
            <a:ext cx="4834880" cy="4525963"/>
          </a:xfrm>
        </p:spPr>
        <p:txBody>
          <a:bodyPr/>
          <a:lstStyle/>
          <a:p>
            <a:pPr algn="just">
              <a:buFont typeface="Wingdings" charset="2"/>
              <a:buChar char="Ø"/>
            </a:pPr>
            <a:r>
              <a:rPr lang="zh-CN" altLang="zh-CN" sz="2000" dirty="0">
                <a:latin typeface="+mn-ea"/>
              </a:rPr>
              <a:t>明初承继元代实行的纸币流通制度，在洪武八年（</a:t>
            </a:r>
            <a:r>
              <a:rPr lang="en-US" altLang="zh-CN" sz="2000" dirty="0">
                <a:latin typeface="+mn-ea"/>
              </a:rPr>
              <a:t>1375</a:t>
            </a:r>
            <a:r>
              <a:rPr lang="zh-CN" altLang="zh-CN" sz="2000" dirty="0">
                <a:latin typeface="+mn-ea"/>
              </a:rPr>
              <a:t>年）发行</a:t>
            </a:r>
            <a:r>
              <a:rPr lang="zh-CN" altLang="zh-CN" sz="2000" b="1" dirty="0">
                <a:solidFill>
                  <a:srgbClr val="C00000"/>
                </a:solidFill>
                <a:latin typeface="+mn-ea"/>
              </a:rPr>
              <a:t>大明宝钞</a:t>
            </a:r>
            <a:r>
              <a:rPr lang="zh-CN" altLang="zh-CN" sz="2000" dirty="0">
                <a:latin typeface="+mn-ea"/>
              </a:rPr>
              <a:t>，同时禁用白银，洪武二十七年又禁用铜钱，实行</a:t>
            </a:r>
            <a:r>
              <a:rPr lang="zh-CN" altLang="zh-CN" sz="2000" b="1" dirty="0" smtClean="0">
                <a:solidFill>
                  <a:srgbClr val="C00000"/>
                </a:solidFill>
                <a:latin typeface="+mn-ea"/>
              </a:rPr>
              <a:t>单一纸币</a:t>
            </a:r>
            <a:r>
              <a:rPr lang="zh-CN" altLang="zh-CN" sz="2000" b="1" dirty="0">
                <a:solidFill>
                  <a:srgbClr val="C00000"/>
                </a:solidFill>
                <a:latin typeface="+mn-ea"/>
              </a:rPr>
              <a:t>流通制度</a:t>
            </a:r>
            <a:r>
              <a:rPr lang="zh-CN" altLang="zh-CN" sz="2000" dirty="0" smtClean="0">
                <a:latin typeface="+mn-ea"/>
              </a:rPr>
              <a:t>。由于</a:t>
            </a:r>
            <a:r>
              <a:rPr lang="zh-CN" altLang="zh-CN" sz="2000" dirty="0">
                <a:latin typeface="+mn-ea"/>
              </a:rPr>
              <a:t>国初用兵，财政需用浩繁，宝钞不断因滥发而贬值，</a:t>
            </a:r>
            <a:r>
              <a:rPr lang="en-US" altLang="zh-CN" sz="2000" b="1" dirty="0">
                <a:solidFill>
                  <a:srgbClr val="C00000"/>
                </a:solidFill>
                <a:latin typeface="+mn-ea"/>
              </a:rPr>
              <a:t>“</a:t>
            </a:r>
            <a:r>
              <a:rPr lang="zh-CN" altLang="zh-CN" sz="2000" b="1" dirty="0">
                <a:solidFill>
                  <a:srgbClr val="C00000"/>
                </a:solidFill>
                <a:latin typeface="+mn-ea"/>
              </a:rPr>
              <a:t>钞法益坏不行</a:t>
            </a:r>
            <a:r>
              <a:rPr lang="en-US" altLang="zh-CN" sz="2000" b="1" dirty="0">
                <a:solidFill>
                  <a:srgbClr val="C00000"/>
                </a:solidFill>
                <a:latin typeface="+mn-ea"/>
              </a:rPr>
              <a:t>”</a:t>
            </a:r>
            <a:r>
              <a:rPr lang="zh-CN" altLang="zh-CN" sz="2000" dirty="0" smtClean="0">
                <a:latin typeface="+mn-ea"/>
              </a:rPr>
              <a:t>。</a:t>
            </a:r>
            <a:endParaRPr lang="en-US" altLang="zh-CN" sz="2000" dirty="0" smtClean="0">
              <a:latin typeface="+mn-ea"/>
            </a:endParaRPr>
          </a:p>
          <a:p>
            <a:pPr algn="just">
              <a:spcBef>
                <a:spcPts val="1800"/>
              </a:spcBef>
              <a:buFont typeface="Wingdings" charset="2"/>
              <a:buChar char="Ø"/>
            </a:pPr>
            <a:r>
              <a:rPr lang="zh-CN" altLang="zh-CN" sz="2000" dirty="0" smtClean="0">
                <a:latin typeface="+mn-ea"/>
              </a:rPr>
              <a:t>在</a:t>
            </a:r>
            <a:r>
              <a:rPr lang="zh-CN" altLang="zh-CN" sz="2000" dirty="0">
                <a:latin typeface="+mn-ea"/>
              </a:rPr>
              <a:t>此背景下，民间交易用银现象开始日渐增多。英宗正统元年（</a:t>
            </a:r>
            <a:r>
              <a:rPr lang="en-US" altLang="zh-CN" sz="2000" dirty="0">
                <a:latin typeface="+mn-ea"/>
              </a:rPr>
              <a:t>1436</a:t>
            </a:r>
            <a:r>
              <a:rPr lang="zh-CN" altLang="zh-CN" sz="2000" dirty="0">
                <a:latin typeface="+mn-ea"/>
              </a:rPr>
              <a:t>年），朝廷被迫</a:t>
            </a:r>
            <a:r>
              <a:rPr lang="en-US" altLang="zh-CN" sz="2000" b="1" dirty="0">
                <a:solidFill>
                  <a:srgbClr val="C00000"/>
                </a:solidFill>
                <a:latin typeface="+mn-ea"/>
              </a:rPr>
              <a:t>“</a:t>
            </a:r>
            <a:r>
              <a:rPr lang="zh-CN" altLang="zh-CN" sz="2000" b="1" dirty="0">
                <a:solidFill>
                  <a:srgbClr val="C00000"/>
                </a:solidFill>
                <a:latin typeface="+mn-ea"/>
              </a:rPr>
              <a:t>弛用银之禁</a:t>
            </a:r>
            <a:r>
              <a:rPr lang="en-US" altLang="zh-CN" sz="2000" b="1" dirty="0">
                <a:solidFill>
                  <a:srgbClr val="C00000"/>
                </a:solidFill>
                <a:latin typeface="+mn-ea"/>
              </a:rPr>
              <a:t>”</a:t>
            </a:r>
            <a:r>
              <a:rPr lang="zh-CN" altLang="zh-CN" sz="2000" dirty="0">
                <a:latin typeface="+mn-ea"/>
              </a:rPr>
              <a:t>，开放用银，后又开放用钱，并对国家赋税实行以银征收，逐渐形成</a:t>
            </a:r>
            <a:r>
              <a:rPr lang="en-US" altLang="zh-CN" sz="2000" b="1" dirty="0">
                <a:solidFill>
                  <a:srgbClr val="C00000"/>
                </a:solidFill>
                <a:latin typeface="+mn-ea"/>
              </a:rPr>
              <a:t>“</a:t>
            </a:r>
            <a:r>
              <a:rPr lang="zh-CN" altLang="zh-CN" sz="2000" b="1" dirty="0">
                <a:solidFill>
                  <a:srgbClr val="C00000"/>
                </a:solidFill>
                <a:latin typeface="+mn-ea"/>
              </a:rPr>
              <a:t>朝野率皆用银，其小者乃用钱</a:t>
            </a:r>
            <a:r>
              <a:rPr lang="en-US" altLang="zh-CN" sz="2000" b="1" dirty="0">
                <a:solidFill>
                  <a:srgbClr val="C00000"/>
                </a:solidFill>
                <a:latin typeface="+mn-ea"/>
              </a:rPr>
              <a:t>”</a:t>
            </a:r>
            <a:r>
              <a:rPr lang="zh-CN" altLang="zh-CN" sz="2000" dirty="0">
                <a:latin typeface="+mn-ea"/>
              </a:rPr>
              <a:t>的货币流通格局。</a:t>
            </a:r>
            <a:endParaRPr lang="en-US" altLang="zh-CN" sz="2000" dirty="0" smtClean="0">
              <a:latin typeface="+mn-ea"/>
            </a:endParaRPr>
          </a:p>
          <a:p>
            <a:pPr algn="just">
              <a:buFont typeface="Wingdings" charset="2"/>
              <a:buChar char="Ø"/>
            </a:pPr>
            <a:endParaRPr lang="en-US" altLang="zh-CN" sz="2000" dirty="0" smtClean="0">
              <a:latin typeface="+mn-ea"/>
            </a:endParaRPr>
          </a:p>
        </p:txBody>
      </p:sp>
      <p:sp>
        <p:nvSpPr>
          <p:cNvPr id="4" name="标题 1"/>
          <p:cNvSpPr>
            <a:spLocks noGrp="1"/>
          </p:cNvSpPr>
          <p:nvPr>
            <p:ph type="title"/>
          </p:nvPr>
        </p:nvSpPr>
        <p:spPr/>
        <p:txBody>
          <a:bodyPr/>
          <a:lstStyle/>
          <a:p>
            <a:pPr>
              <a:lnSpc>
                <a:spcPct val="150000"/>
              </a:lnSpc>
            </a:pPr>
            <a:r>
              <a:rPr kumimoji="1" lang="en-US" altLang="zh-CN" sz="3200" dirty="0" smtClean="0">
                <a:latin typeface="+mn-ea"/>
              </a:rPr>
              <a:t>3</a:t>
            </a:r>
            <a:r>
              <a:rPr kumimoji="1" lang="zh-CN" altLang="en-US" sz="3200" dirty="0" smtClean="0">
                <a:latin typeface="+mn-ea"/>
              </a:rPr>
              <a:t>、货币问题与货币思想的发展</a:t>
            </a:r>
            <a:endParaRPr kumimoji="1" lang="zh-CN" altLang="en-US" sz="3200" dirty="0">
              <a:latin typeface="+mn-ea"/>
            </a:endParaRPr>
          </a:p>
        </p:txBody>
      </p:sp>
      <p:pic>
        <p:nvPicPr>
          <p:cNvPr id="2" name="图片 1"/>
          <p:cNvPicPr>
            <a:picLocks noChangeAspect="1"/>
          </p:cNvPicPr>
          <p:nvPr/>
        </p:nvPicPr>
        <p:blipFill>
          <a:blip r:embed="rId2"/>
          <a:stretch>
            <a:fillRect/>
          </a:stretch>
        </p:blipFill>
        <p:spPr>
          <a:xfrm>
            <a:off x="1043608" y="1700808"/>
            <a:ext cx="2336800" cy="3810000"/>
          </a:xfrm>
          <a:prstGeom prst="rect">
            <a:avLst/>
          </a:prstGeom>
        </p:spPr>
      </p:pic>
    </p:spTree>
    <p:extLst>
      <p:ext uri="{BB962C8B-B14F-4D97-AF65-F5344CB8AC3E}">
        <p14:creationId xmlns:p14="http://schemas.microsoft.com/office/powerpoint/2010/main" val="196492329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p:txBody>
          <a:bodyPr/>
          <a:lstStyle/>
          <a:p>
            <a:pPr>
              <a:lnSpc>
                <a:spcPct val="150000"/>
              </a:lnSpc>
            </a:pPr>
            <a:r>
              <a:rPr kumimoji="1" lang="en-US" altLang="zh-CN" sz="3200" dirty="0" smtClean="0">
                <a:latin typeface="+mn-ea"/>
              </a:rPr>
              <a:t>3</a:t>
            </a:r>
            <a:r>
              <a:rPr kumimoji="1" lang="zh-CN" altLang="en-US" sz="3200" dirty="0" smtClean="0">
                <a:latin typeface="+mn-ea"/>
              </a:rPr>
              <a:t>、货币问题与货币思想的发展</a:t>
            </a:r>
            <a:endParaRPr kumimoji="1" lang="zh-CN" altLang="en-US" sz="3200" dirty="0">
              <a:latin typeface="+mn-ea"/>
            </a:endParaRPr>
          </a:p>
        </p:txBody>
      </p:sp>
      <p:graphicFrame>
        <p:nvGraphicFramePr>
          <p:cNvPr id="5" name="图表 4"/>
          <p:cNvGraphicFramePr/>
          <p:nvPr>
            <p:extLst>
              <p:ext uri="{D42A27DB-BD31-4B8C-83A1-F6EECF244321}">
                <p14:modId xmlns:p14="http://schemas.microsoft.com/office/powerpoint/2010/main" val="393918814"/>
              </p:ext>
            </p:extLst>
          </p:nvPr>
        </p:nvGraphicFramePr>
        <p:xfrm>
          <a:off x="1794142" y="1628800"/>
          <a:ext cx="5984339"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8098833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911542" y="1556792"/>
            <a:ext cx="7787208" cy="4525963"/>
          </a:xfrm>
        </p:spPr>
        <p:txBody>
          <a:bodyPr/>
          <a:lstStyle/>
          <a:p>
            <a:pPr algn="just">
              <a:spcBef>
                <a:spcPts val="0"/>
              </a:spcBef>
              <a:spcAft>
                <a:spcPts val="1200"/>
              </a:spcAft>
              <a:buFont typeface="Wingdings" charset="2"/>
              <a:buChar char="Ø"/>
            </a:pPr>
            <a:r>
              <a:rPr lang="zh-CN" altLang="en-US" sz="2000" dirty="0" smtClean="0">
                <a:latin typeface="+mn-ea"/>
              </a:rPr>
              <a:t>代表人物：丘浚</a:t>
            </a:r>
            <a:endParaRPr lang="en-US" altLang="zh-CN" sz="2000" dirty="0">
              <a:latin typeface="+mn-ea"/>
            </a:endParaRPr>
          </a:p>
          <a:p>
            <a:pPr algn="just">
              <a:spcBef>
                <a:spcPts val="0"/>
              </a:spcBef>
              <a:spcAft>
                <a:spcPts val="1200"/>
              </a:spcAft>
              <a:buFont typeface="Wingdings" charset="2"/>
              <a:buChar char="Ø"/>
            </a:pPr>
            <a:r>
              <a:rPr lang="zh-CN" altLang="zh-CN" sz="2000" dirty="0" smtClean="0">
                <a:latin typeface="+mn-ea"/>
              </a:rPr>
              <a:t>其</a:t>
            </a:r>
            <a:r>
              <a:rPr lang="zh-CN" altLang="zh-CN" sz="2000" dirty="0">
                <a:latin typeface="+mn-ea"/>
              </a:rPr>
              <a:t>主要著作《大学衍义补》中有两卷题为《铜楮之币》，专门讨论货币问题</a:t>
            </a:r>
            <a:r>
              <a:rPr lang="zh-CN" altLang="zh-CN" sz="2000" dirty="0" smtClean="0">
                <a:latin typeface="+mn-ea"/>
              </a:rPr>
              <a:t>。</a:t>
            </a:r>
            <a:r>
              <a:rPr kumimoji="1" lang="zh-CN" altLang="en-US" sz="2000" dirty="0" smtClean="0">
                <a:latin typeface="+mn-ea"/>
              </a:rPr>
              <a:t>丘浚的货币制度改革思想：</a:t>
            </a:r>
            <a:endParaRPr kumimoji="1" lang="en-US" altLang="zh-CN" sz="2000" dirty="0" smtClean="0">
              <a:latin typeface="+mn-ea"/>
            </a:endParaRPr>
          </a:p>
          <a:p>
            <a:pPr lvl="1" algn="just">
              <a:spcBef>
                <a:spcPts val="0"/>
              </a:spcBef>
              <a:spcAft>
                <a:spcPts val="1200"/>
              </a:spcAft>
              <a:buFont typeface="Arial" charset="0"/>
              <a:buChar char="•"/>
            </a:pPr>
            <a:r>
              <a:rPr lang="zh-CN" altLang="zh-CN" sz="1800" b="1" dirty="0">
                <a:latin typeface="+mn-ea"/>
              </a:rPr>
              <a:t>主张银、钱、钞三种货币可并行不悖，</a:t>
            </a:r>
            <a:r>
              <a:rPr lang="zh-CN" altLang="zh-CN" sz="1800" b="1" dirty="0" smtClean="0">
                <a:latin typeface="+mn-ea"/>
              </a:rPr>
              <a:t>但以</a:t>
            </a:r>
            <a:r>
              <a:rPr lang="zh-CN" altLang="zh-CN" sz="1800" b="1" dirty="0">
                <a:latin typeface="+mn-ea"/>
              </a:rPr>
              <a:t>银为上币，来确定银、钱、钞三者之间的</a:t>
            </a:r>
            <a:r>
              <a:rPr lang="zh-CN" altLang="zh-CN" sz="1800" b="1" dirty="0" smtClean="0">
                <a:latin typeface="+mn-ea"/>
              </a:rPr>
              <a:t>比价</a:t>
            </a:r>
            <a:r>
              <a:rPr lang="zh-CN" altLang="en-US" sz="1800" b="1" dirty="0" smtClean="0">
                <a:latin typeface="+mn-ea"/>
              </a:rPr>
              <a:t>。</a:t>
            </a:r>
            <a:r>
              <a:rPr lang="en-US" altLang="zh-CN" sz="1800" dirty="0" smtClean="0">
                <a:solidFill>
                  <a:srgbClr val="0070C0"/>
                </a:solidFill>
                <a:latin typeface="+mn-ea"/>
              </a:rPr>
              <a:t>“</a:t>
            </a:r>
            <a:r>
              <a:rPr lang="zh-CN" altLang="zh-CN" sz="1800" dirty="0">
                <a:solidFill>
                  <a:srgbClr val="0070C0"/>
                </a:solidFill>
                <a:latin typeface="+mn-ea"/>
              </a:rPr>
              <a:t>以银为上币，钞为中币，钱为</a:t>
            </a:r>
            <a:r>
              <a:rPr lang="zh-CN" altLang="zh-CN" sz="1800" dirty="0" smtClean="0">
                <a:solidFill>
                  <a:srgbClr val="0070C0"/>
                </a:solidFill>
                <a:latin typeface="+mn-ea"/>
              </a:rPr>
              <a:t>下币</a:t>
            </a:r>
            <a:r>
              <a:rPr lang="zh-CN" altLang="zh-CN" sz="1800" dirty="0">
                <a:solidFill>
                  <a:srgbClr val="0070C0"/>
                </a:solidFill>
                <a:latin typeface="+mn-ea"/>
              </a:rPr>
              <a:t>。以中下二币为公私通用之具，而一准上币以权之焉</a:t>
            </a:r>
            <a:r>
              <a:rPr lang="zh-CN" altLang="zh-CN" sz="1800" dirty="0">
                <a:solidFill>
                  <a:srgbClr val="0070C0"/>
                </a:solidFill>
                <a:latin typeface="+mn-ea"/>
              </a:rPr>
              <a:t> </a:t>
            </a:r>
            <a:r>
              <a:rPr lang="zh-CN" altLang="zh-CN" sz="1800" dirty="0" smtClean="0">
                <a:solidFill>
                  <a:srgbClr val="0070C0"/>
                </a:solidFill>
                <a:latin typeface="+mn-ea"/>
              </a:rPr>
              <a:t>。</a:t>
            </a:r>
            <a:r>
              <a:rPr lang="en-US" altLang="zh-CN" sz="1800" dirty="0">
                <a:solidFill>
                  <a:srgbClr val="0070C0"/>
                </a:solidFill>
                <a:latin typeface="+mn-ea"/>
              </a:rPr>
              <a:t>”</a:t>
            </a:r>
            <a:r>
              <a:rPr lang="zh-CN" altLang="zh-CN" sz="1800" dirty="0">
                <a:solidFill>
                  <a:srgbClr val="0070C0"/>
                </a:solidFill>
                <a:latin typeface="+mn-ea"/>
              </a:rPr>
              <a:t>（《铜楮之币下》</a:t>
            </a:r>
            <a:r>
              <a:rPr lang="zh-CN" altLang="zh-CN" sz="1800" dirty="0" smtClean="0">
                <a:solidFill>
                  <a:srgbClr val="0070C0"/>
                </a:solidFill>
                <a:latin typeface="+mn-ea"/>
              </a:rPr>
              <a:t>）</a:t>
            </a:r>
            <a:endParaRPr lang="en-US" altLang="zh-CN" sz="1800" dirty="0" smtClean="0">
              <a:solidFill>
                <a:srgbClr val="0070C0"/>
              </a:solidFill>
              <a:latin typeface="+mn-ea"/>
            </a:endParaRPr>
          </a:p>
          <a:p>
            <a:pPr lvl="1" algn="just">
              <a:spcBef>
                <a:spcPts val="0"/>
              </a:spcBef>
              <a:spcAft>
                <a:spcPts val="1200"/>
              </a:spcAft>
              <a:buFont typeface="Arial" charset="0"/>
              <a:buChar char="•"/>
            </a:pPr>
            <a:r>
              <a:rPr lang="zh-CN" altLang="zh-CN" sz="1800" b="1" dirty="0">
                <a:latin typeface="+mn-ea"/>
              </a:rPr>
              <a:t>反对不足值货币的</a:t>
            </a:r>
            <a:r>
              <a:rPr lang="zh-CN" altLang="zh-CN" sz="1800" b="1" dirty="0" smtClean="0">
                <a:latin typeface="+mn-ea"/>
              </a:rPr>
              <a:t>流通。</a:t>
            </a:r>
            <a:r>
              <a:rPr lang="zh-CN" altLang="zh-CN" sz="1800" dirty="0">
                <a:latin typeface="+mn-ea"/>
              </a:rPr>
              <a:t>除大额交易中才准许使用白银外，市场上通常的交易使用的主要货币是钱、</a:t>
            </a:r>
            <a:r>
              <a:rPr lang="zh-CN" altLang="zh-CN" sz="1800" dirty="0" smtClean="0">
                <a:latin typeface="+mn-ea"/>
              </a:rPr>
              <a:t>钞</a:t>
            </a:r>
            <a:r>
              <a:rPr lang="zh-CN" altLang="en-US" sz="1800" dirty="0" smtClean="0">
                <a:latin typeface="+mn-ea"/>
              </a:rPr>
              <a:t>。</a:t>
            </a:r>
            <a:endParaRPr lang="en-US" altLang="zh-CN" sz="1800" dirty="0" smtClean="0">
              <a:latin typeface="+mn-ea"/>
            </a:endParaRPr>
          </a:p>
          <a:p>
            <a:pPr lvl="1" algn="just">
              <a:spcBef>
                <a:spcPts val="0"/>
              </a:spcBef>
              <a:spcAft>
                <a:spcPts val="1200"/>
              </a:spcAft>
              <a:buFont typeface="Arial" charset="0"/>
              <a:buChar char="•"/>
            </a:pPr>
            <a:r>
              <a:rPr lang="zh-CN" altLang="zh-CN" sz="1800" b="1" dirty="0">
                <a:latin typeface="+mn-ea"/>
              </a:rPr>
              <a:t>认为纸币本身没有价值，用纸币去交换价值千钱的物品就行同</a:t>
            </a:r>
            <a:r>
              <a:rPr lang="zh-CN" altLang="zh-CN" sz="1800" b="1" dirty="0" smtClean="0">
                <a:latin typeface="+mn-ea"/>
              </a:rPr>
              <a:t>欺骗</a:t>
            </a:r>
            <a:r>
              <a:rPr lang="zh-CN" altLang="en-US" sz="1800" b="1" dirty="0" smtClean="0">
                <a:latin typeface="+mn-ea"/>
              </a:rPr>
              <a:t>。</a:t>
            </a:r>
            <a:r>
              <a:rPr lang="en-US" altLang="zh-CN" sz="1800" dirty="0" smtClean="0">
                <a:solidFill>
                  <a:srgbClr val="0070C0"/>
                </a:solidFill>
                <a:latin typeface="+mn-ea"/>
              </a:rPr>
              <a:t>“</a:t>
            </a:r>
            <a:r>
              <a:rPr lang="zh-CN" altLang="zh-CN" sz="1800" dirty="0">
                <a:solidFill>
                  <a:srgbClr val="0070C0"/>
                </a:solidFill>
                <a:latin typeface="+mn-ea"/>
              </a:rPr>
              <a:t>所谓钞者，所费之直不过三五钱，而以售人千钱之物，呜呼！世间之物，虽生于天地，然皆必资以人力，而后能成其用。其体有大小精粗，其功力有浅深，其价有多少。直而至于千钱，其体非大则精，必非一日之功所成也，乃以方尺之楮，直三五钱者而售之，可不可乎！</a:t>
            </a:r>
            <a:r>
              <a:rPr lang="en-US" altLang="zh-CN" sz="1800" dirty="0">
                <a:solidFill>
                  <a:srgbClr val="0070C0"/>
                </a:solidFill>
                <a:latin typeface="+mn-ea"/>
              </a:rPr>
              <a:t>”</a:t>
            </a:r>
            <a:r>
              <a:rPr lang="zh-CN" altLang="zh-CN" sz="1800" dirty="0">
                <a:solidFill>
                  <a:srgbClr val="0070C0"/>
                </a:solidFill>
                <a:latin typeface="+mn-ea"/>
              </a:rPr>
              <a:t>（《铜楮之币下》）</a:t>
            </a:r>
            <a:endParaRPr lang="en-US" altLang="zh-CN" sz="1800" dirty="0" smtClean="0">
              <a:solidFill>
                <a:srgbClr val="0070C0"/>
              </a:solidFill>
              <a:latin typeface="+mn-ea"/>
            </a:endParaRPr>
          </a:p>
          <a:p>
            <a:pPr algn="just">
              <a:spcBef>
                <a:spcPts val="0"/>
              </a:spcBef>
              <a:spcAft>
                <a:spcPts val="1200"/>
              </a:spcAft>
            </a:pPr>
            <a:endParaRPr kumimoji="1" lang="zh-CN" altLang="en-US" sz="2000" dirty="0">
              <a:latin typeface="+mn-ea"/>
            </a:endParaRPr>
          </a:p>
        </p:txBody>
      </p:sp>
      <p:sp>
        <p:nvSpPr>
          <p:cNvPr id="4" name="标题 1"/>
          <p:cNvSpPr>
            <a:spLocks noGrp="1"/>
          </p:cNvSpPr>
          <p:nvPr>
            <p:ph type="title"/>
          </p:nvPr>
        </p:nvSpPr>
        <p:spPr/>
        <p:txBody>
          <a:bodyPr/>
          <a:lstStyle/>
          <a:p>
            <a:r>
              <a:rPr kumimoji="1" lang="zh-CN" altLang="en-US" sz="3200" dirty="0"/>
              <a:t>（</a:t>
            </a:r>
            <a:r>
              <a:rPr kumimoji="1" lang="en-US" altLang="zh-CN" sz="3200" dirty="0"/>
              <a:t>1</a:t>
            </a:r>
            <a:r>
              <a:rPr kumimoji="1" lang="zh-CN" altLang="en-US" sz="3200" dirty="0"/>
              <a:t>）</a:t>
            </a:r>
            <a:r>
              <a:rPr lang="en-US" altLang="zh-CN" sz="3200" dirty="0"/>
              <a:t> “</a:t>
            </a:r>
            <a:r>
              <a:rPr lang="zh-CN" altLang="zh-CN" sz="3200" dirty="0"/>
              <a:t>以银为上币</a:t>
            </a:r>
            <a:r>
              <a:rPr lang="en-US" altLang="zh-CN" sz="3200" dirty="0"/>
              <a:t>”</a:t>
            </a:r>
            <a:r>
              <a:rPr lang="zh-CN" altLang="zh-CN" sz="3200" dirty="0"/>
              <a:t>的货币金属论</a:t>
            </a:r>
            <a:endParaRPr lang="en-US" altLang="zh-CN" sz="3200" dirty="0"/>
          </a:p>
        </p:txBody>
      </p:sp>
    </p:spTree>
    <p:extLst>
      <p:ext uri="{BB962C8B-B14F-4D97-AF65-F5344CB8AC3E}">
        <p14:creationId xmlns:p14="http://schemas.microsoft.com/office/powerpoint/2010/main" val="22068380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748692" y="1556792"/>
            <a:ext cx="8075240" cy="4525963"/>
          </a:xfrm>
        </p:spPr>
        <p:txBody>
          <a:bodyPr/>
          <a:lstStyle/>
          <a:p>
            <a:pPr algn="just">
              <a:buFont typeface="Wingdings" charset="2"/>
              <a:buChar char="Ø"/>
            </a:pPr>
            <a:r>
              <a:rPr lang="zh-CN" altLang="en-US" b="1" dirty="0" smtClean="0">
                <a:latin typeface="+mn-ea"/>
              </a:rPr>
              <a:t>历史背景：</a:t>
            </a:r>
            <a:r>
              <a:rPr lang="zh-CN" altLang="zh-CN" dirty="0" smtClean="0">
                <a:latin typeface="+mn-ea"/>
              </a:rPr>
              <a:t>明代</a:t>
            </a:r>
            <a:r>
              <a:rPr lang="zh-CN" altLang="zh-CN" dirty="0">
                <a:latin typeface="+mn-ea"/>
              </a:rPr>
              <a:t>中期以后</a:t>
            </a:r>
            <a:r>
              <a:rPr lang="zh-CN" altLang="zh-CN" dirty="0" smtClean="0">
                <a:latin typeface="+mn-ea"/>
              </a:rPr>
              <a:t>，</a:t>
            </a:r>
            <a:r>
              <a:rPr lang="en-US" altLang="zh-CN" dirty="0" smtClean="0">
                <a:latin typeface="+mn-ea"/>
              </a:rPr>
              <a:t>“</a:t>
            </a:r>
            <a:r>
              <a:rPr lang="zh-CN" altLang="zh-CN" dirty="0">
                <a:latin typeface="+mn-ea"/>
              </a:rPr>
              <a:t>一条鞭法</a:t>
            </a:r>
            <a:r>
              <a:rPr lang="en-US" altLang="zh-CN" dirty="0">
                <a:latin typeface="+mn-ea"/>
              </a:rPr>
              <a:t>” </a:t>
            </a:r>
            <a:r>
              <a:rPr lang="zh-CN" altLang="zh-CN" dirty="0">
                <a:latin typeface="+mn-ea"/>
              </a:rPr>
              <a:t>赋役</a:t>
            </a:r>
            <a:r>
              <a:rPr lang="zh-CN" altLang="zh-CN" dirty="0" smtClean="0">
                <a:latin typeface="+mn-ea"/>
              </a:rPr>
              <a:t>制度规定徭役</a:t>
            </a:r>
            <a:r>
              <a:rPr lang="zh-CN" altLang="zh-CN" dirty="0">
                <a:latin typeface="+mn-ea"/>
              </a:rPr>
              <a:t>统一均派</a:t>
            </a:r>
            <a:r>
              <a:rPr lang="zh-CN" altLang="zh-CN" dirty="0" smtClean="0">
                <a:latin typeface="+mn-ea"/>
              </a:rPr>
              <a:t>，一律</a:t>
            </a:r>
            <a:r>
              <a:rPr lang="zh-CN" altLang="zh-CN" dirty="0">
                <a:latin typeface="+mn-ea"/>
              </a:rPr>
              <a:t>用银折纳，进一步确定了白银的本位地位</a:t>
            </a:r>
            <a:r>
              <a:rPr lang="zh-CN" altLang="zh-CN" dirty="0" smtClean="0">
                <a:latin typeface="+mn-ea"/>
              </a:rPr>
              <a:t>。</a:t>
            </a:r>
            <a:r>
              <a:rPr lang="zh-CN" altLang="en-US" dirty="0" smtClean="0">
                <a:latin typeface="+mn-ea"/>
              </a:rPr>
              <a:t>但</a:t>
            </a:r>
            <a:r>
              <a:rPr lang="zh-CN" altLang="en-US" b="1" dirty="0" smtClean="0">
                <a:solidFill>
                  <a:srgbClr val="C00000"/>
                </a:solidFill>
                <a:latin typeface="+mn-ea"/>
              </a:rPr>
              <a:t>不断增加的</a:t>
            </a:r>
            <a:r>
              <a:rPr lang="zh-CN" altLang="zh-CN" b="1" dirty="0" smtClean="0">
                <a:solidFill>
                  <a:srgbClr val="C00000"/>
                </a:solidFill>
                <a:latin typeface="+mn-ea"/>
              </a:rPr>
              <a:t>商品量</a:t>
            </a:r>
            <a:r>
              <a:rPr lang="zh-CN" altLang="en-US" b="1" dirty="0" smtClean="0">
                <a:solidFill>
                  <a:srgbClr val="C00000"/>
                </a:solidFill>
                <a:latin typeface="+mn-ea"/>
              </a:rPr>
              <a:t>与</a:t>
            </a:r>
            <a:r>
              <a:rPr lang="zh-CN" altLang="zh-CN" b="1" dirty="0" smtClean="0">
                <a:solidFill>
                  <a:srgbClr val="C00000"/>
                </a:solidFill>
                <a:latin typeface="+mn-ea"/>
              </a:rPr>
              <a:t>白银生产不</a:t>
            </a:r>
            <a:r>
              <a:rPr lang="zh-CN" altLang="zh-CN" b="1" dirty="0">
                <a:solidFill>
                  <a:srgbClr val="C00000"/>
                </a:solidFill>
                <a:latin typeface="+mn-ea"/>
              </a:rPr>
              <a:t>能保持同步</a:t>
            </a:r>
            <a:r>
              <a:rPr lang="zh-CN" altLang="zh-CN" dirty="0" smtClean="0">
                <a:latin typeface="+mn-ea"/>
              </a:rPr>
              <a:t>，出现</a:t>
            </a:r>
            <a:r>
              <a:rPr lang="en-US" altLang="zh-CN" dirty="0" smtClean="0">
                <a:latin typeface="+mn-ea"/>
              </a:rPr>
              <a:t>“</a:t>
            </a:r>
            <a:r>
              <a:rPr lang="zh-CN" altLang="zh-CN" dirty="0">
                <a:latin typeface="+mn-ea"/>
              </a:rPr>
              <a:t>银之少而贵</a:t>
            </a:r>
            <a:r>
              <a:rPr lang="en-US" altLang="zh-CN" dirty="0">
                <a:latin typeface="+mn-ea"/>
              </a:rPr>
              <a:t>”</a:t>
            </a:r>
            <a:r>
              <a:rPr lang="zh-CN" altLang="zh-CN" dirty="0">
                <a:latin typeface="+mn-ea"/>
              </a:rPr>
              <a:t>的新问题</a:t>
            </a:r>
            <a:r>
              <a:rPr lang="zh-CN" altLang="zh-CN" dirty="0" smtClean="0">
                <a:latin typeface="+mn-ea"/>
              </a:rPr>
              <a:t>，导致国家财政困难</a:t>
            </a:r>
            <a:r>
              <a:rPr lang="zh-CN" altLang="zh-CN" dirty="0">
                <a:latin typeface="+mn-ea"/>
              </a:rPr>
              <a:t>。</a:t>
            </a:r>
            <a:r>
              <a:rPr lang="zh-CN" altLang="zh-CN" dirty="0">
                <a:latin typeface="+mn-ea"/>
              </a:rPr>
              <a:t> </a:t>
            </a:r>
            <a:endParaRPr lang="en-US" altLang="zh-CN" dirty="0" smtClean="0">
              <a:latin typeface="+mn-ea"/>
            </a:endParaRPr>
          </a:p>
          <a:p>
            <a:pPr>
              <a:buFont typeface="Wingdings" charset="2"/>
              <a:buChar char="Ø"/>
            </a:pPr>
            <a:endParaRPr lang="en-US" altLang="zh-CN" sz="2000" dirty="0">
              <a:latin typeface="+mn-ea"/>
            </a:endParaRPr>
          </a:p>
        </p:txBody>
      </p:sp>
      <p:sp>
        <p:nvSpPr>
          <p:cNvPr id="4" name="标题 1"/>
          <p:cNvSpPr>
            <a:spLocks noGrp="1"/>
          </p:cNvSpPr>
          <p:nvPr>
            <p:ph type="title"/>
          </p:nvPr>
        </p:nvSpPr>
        <p:spPr/>
        <p:txBody>
          <a:bodyPr/>
          <a:lstStyle/>
          <a:p>
            <a:pPr>
              <a:lnSpc>
                <a:spcPct val="150000"/>
              </a:lnSpc>
            </a:pPr>
            <a:r>
              <a:rPr kumimoji="1" lang="zh-CN" altLang="en-US" sz="3200" dirty="0" smtClean="0">
                <a:latin typeface="+mn-ea"/>
              </a:rPr>
              <a:t>（</a:t>
            </a:r>
            <a:r>
              <a:rPr kumimoji="1" lang="en-US" altLang="zh-CN" sz="3200" dirty="0" smtClean="0">
                <a:latin typeface="+mn-ea"/>
              </a:rPr>
              <a:t>2</a:t>
            </a:r>
            <a:r>
              <a:rPr kumimoji="1" lang="zh-CN" altLang="en-US" sz="3200" dirty="0" smtClean="0">
                <a:latin typeface="+mn-ea"/>
              </a:rPr>
              <a:t>）</a:t>
            </a:r>
            <a:r>
              <a:rPr lang="en-US" altLang="zh-CN" sz="3200" dirty="0"/>
              <a:t>“</a:t>
            </a:r>
            <a:r>
              <a:rPr lang="zh-CN" altLang="zh-CN" sz="3200" dirty="0"/>
              <a:t>银之少而贵</a:t>
            </a:r>
            <a:r>
              <a:rPr lang="en-US" altLang="zh-CN" sz="3200" dirty="0"/>
              <a:t>”</a:t>
            </a:r>
            <a:r>
              <a:rPr lang="zh-CN" altLang="zh-CN" sz="3200" dirty="0" smtClean="0"/>
              <a:t>的</a:t>
            </a:r>
            <a:r>
              <a:rPr lang="zh-CN" altLang="en-US" sz="3200" dirty="0" smtClean="0"/>
              <a:t>货币名目</a:t>
            </a:r>
            <a:r>
              <a:rPr lang="zh-CN" altLang="zh-CN" sz="3200" dirty="0" smtClean="0"/>
              <a:t>论 </a:t>
            </a:r>
            <a:endParaRPr kumimoji="1" lang="zh-CN" altLang="en-US" sz="3200" dirty="0">
              <a:latin typeface="+mn-ea"/>
            </a:endParaRPr>
          </a:p>
        </p:txBody>
      </p:sp>
      <p:sp>
        <p:nvSpPr>
          <p:cNvPr id="2" name="圆角矩形 1"/>
          <p:cNvSpPr/>
          <p:nvPr/>
        </p:nvSpPr>
        <p:spPr>
          <a:xfrm>
            <a:off x="1015280" y="3501008"/>
            <a:ext cx="7542064" cy="22322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ts val="3000"/>
              </a:lnSpc>
            </a:pPr>
            <a:r>
              <a:rPr lang="zh-CN" altLang="en-US" sz="2000" dirty="0">
                <a:latin typeface="Microsoft YaHei" charset="-122"/>
                <a:ea typeface="Microsoft YaHei" charset="-122"/>
                <a:cs typeface="Microsoft YaHei" charset="-122"/>
              </a:rPr>
              <a:t>“一条鞭法者， 总括一州县之赋役， 量地计丁， 丁粮毕输于官。一岁之役， 官为佥募。力差， 则计其工食之费， 量为增减</a:t>
            </a:r>
            <a:r>
              <a:rPr lang="en-US" altLang="zh-CN" sz="2000" dirty="0">
                <a:latin typeface="Microsoft YaHei" charset="-122"/>
                <a:ea typeface="Microsoft YaHei" charset="-122"/>
                <a:cs typeface="Microsoft YaHei" charset="-122"/>
              </a:rPr>
              <a:t>; </a:t>
            </a:r>
            <a:r>
              <a:rPr lang="zh-CN" altLang="en-US" sz="2000" dirty="0">
                <a:latin typeface="Microsoft YaHei" charset="-122"/>
                <a:ea typeface="Microsoft YaHei" charset="-122"/>
                <a:cs typeface="Microsoft YaHei" charset="-122"/>
              </a:rPr>
              <a:t>银差， 则计其交纳之费，加以增耗。凡额办、派办、京库岁需与存留供亿诸费， 以及土贡方物， 悉并为一条， 皆计亩征银， 折办于官， 故谓之一条鞭。”</a:t>
            </a:r>
            <a:endParaRPr lang="zh-CN" altLang="en-US" sz="2000" dirty="0">
              <a:latin typeface="Microsoft YaHei" charset="-122"/>
              <a:ea typeface="Microsoft YaHei" charset="-122"/>
              <a:cs typeface="Microsoft YaHei" charset="-122"/>
            </a:endParaRPr>
          </a:p>
        </p:txBody>
      </p:sp>
    </p:spTree>
    <p:extLst>
      <p:ext uri="{BB962C8B-B14F-4D97-AF65-F5344CB8AC3E}">
        <p14:creationId xmlns:p14="http://schemas.microsoft.com/office/powerpoint/2010/main" val="24704421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069908" y="1484784"/>
            <a:ext cx="7432807" cy="4525963"/>
          </a:xfrm>
        </p:spPr>
        <p:txBody>
          <a:bodyPr/>
          <a:lstStyle/>
          <a:p>
            <a:pPr algn="just">
              <a:spcBef>
                <a:spcPts val="0"/>
              </a:spcBef>
              <a:spcAft>
                <a:spcPts val="1800"/>
              </a:spcAft>
              <a:buFont typeface="Wingdings" charset="2"/>
              <a:buChar char="Ø"/>
            </a:pPr>
            <a:r>
              <a:rPr lang="zh-CN" altLang="zh-CN" sz="2000" b="1" dirty="0" smtClean="0">
                <a:latin typeface="+mn-ea"/>
              </a:rPr>
              <a:t>主要观点</a:t>
            </a:r>
            <a:r>
              <a:rPr lang="zh-CN" altLang="en-US" sz="2000" b="1" dirty="0" smtClean="0">
                <a:latin typeface="+mn-ea"/>
              </a:rPr>
              <a:t>：</a:t>
            </a:r>
            <a:r>
              <a:rPr lang="zh-CN" altLang="zh-CN" sz="2000" dirty="0" smtClean="0">
                <a:latin typeface="+mn-ea"/>
              </a:rPr>
              <a:t>货币</a:t>
            </a:r>
            <a:r>
              <a:rPr lang="zh-CN" altLang="zh-CN" sz="2000" dirty="0">
                <a:latin typeface="+mn-ea"/>
              </a:rPr>
              <a:t>不是财富，仅是一种便利交换的工具，是换取财富的要素，是一种价值符号</a:t>
            </a:r>
            <a:r>
              <a:rPr lang="zh-CN" altLang="zh-CN" sz="2000" dirty="0" smtClean="0">
                <a:latin typeface="+mn-ea"/>
              </a:rPr>
              <a:t>。</a:t>
            </a:r>
            <a:r>
              <a:rPr lang="zh-CN" altLang="zh-CN" sz="2000" dirty="0">
                <a:latin typeface="+mn-ea"/>
              </a:rPr>
              <a:t>主张摆脱金属材料对货币流通的束缚，并为通货贬值政策提供辩护。</a:t>
            </a:r>
            <a:r>
              <a:rPr lang="zh-CN" altLang="zh-CN" sz="2000" dirty="0">
                <a:latin typeface="+mn-ea"/>
              </a:rPr>
              <a:t> </a:t>
            </a:r>
            <a:endParaRPr lang="en-US" altLang="zh-CN" sz="2000" dirty="0" smtClean="0">
              <a:latin typeface="+mn-ea"/>
            </a:endParaRPr>
          </a:p>
          <a:p>
            <a:pPr lvl="1" algn="just">
              <a:spcBef>
                <a:spcPts val="0"/>
              </a:spcBef>
              <a:spcAft>
                <a:spcPts val="1800"/>
              </a:spcAft>
              <a:buFont typeface="Arial" charset="0"/>
              <a:buChar char="•"/>
            </a:pPr>
            <a:r>
              <a:rPr lang="zh-CN" altLang="zh-CN" sz="1800" b="1" dirty="0">
                <a:latin typeface="+mn-ea"/>
              </a:rPr>
              <a:t>靳学颜</a:t>
            </a:r>
            <a:r>
              <a:rPr lang="zh-CN" altLang="zh-CN" sz="1800" dirty="0">
                <a:latin typeface="+mn-ea"/>
              </a:rPr>
              <a:t> </a:t>
            </a:r>
            <a:r>
              <a:rPr lang="en-US" altLang="zh-CN" sz="1800" dirty="0">
                <a:latin typeface="+mn-ea"/>
              </a:rPr>
              <a:t>——</a:t>
            </a:r>
            <a:r>
              <a:rPr lang="en-US" altLang="zh-CN" sz="1800" dirty="0" smtClean="0">
                <a:solidFill>
                  <a:srgbClr val="0070C0"/>
                </a:solidFill>
                <a:latin typeface="+mn-ea"/>
              </a:rPr>
              <a:t>“</a:t>
            </a:r>
            <a:r>
              <a:rPr lang="zh-CN" altLang="zh-CN" sz="1800" dirty="0">
                <a:solidFill>
                  <a:srgbClr val="0070C0"/>
                </a:solidFill>
                <a:latin typeface="+mn-ea"/>
              </a:rPr>
              <a:t>夫银者，寒之不可衣，饥之不可食，又非衣食之所自出也，不过贸迁以通衣食之用尔。而铜钱亦贸迁以通用，与银异质而通神者，犹云南不用钱而用海巴（指贝）。三者不同，而致用则一焉，今独奈何用银而废钱？</a:t>
            </a:r>
            <a:r>
              <a:rPr lang="en-US" altLang="zh-CN" sz="1800" dirty="0" smtClean="0">
                <a:solidFill>
                  <a:srgbClr val="0070C0"/>
                </a:solidFill>
                <a:latin typeface="+mn-ea"/>
              </a:rPr>
              <a:t>”</a:t>
            </a:r>
          </a:p>
          <a:p>
            <a:pPr lvl="1" algn="just">
              <a:spcBef>
                <a:spcPts val="0"/>
              </a:spcBef>
              <a:spcAft>
                <a:spcPts val="1800"/>
              </a:spcAft>
              <a:buFont typeface="Arial" charset="0"/>
              <a:buChar char="•"/>
            </a:pPr>
            <a:r>
              <a:rPr lang="zh-CN" altLang="zh-CN" sz="1800" b="1" dirty="0" smtClean="0">
                <a:latin typeface="+mn-ea"/>
              </a:rPr>
              <a:t>徐光启</a:t>
            </a:r>
            <a:r>
              <a:rPr lang="zh-CN" altLang="zh-CN" sz="1800" dirty="0" smtClean="0">
                <a:latin typeface="+mn-ea"/>
              </a:rPr>
              <a:t> </a:t>
            </a:r>
            <a:r>
              <a:rPr lang="en-US" altLang="zh-CN" sz="1800" dirty="0" smtClean="0">
                <a:latin typeface="+mn-ea"/>
              </a:rPr>
              <a:t>——</a:t>
            </a:r>
            <a:r>
              <a:rPr lang="en-US" altLang="zh-CN" sz="1800" dirty="0">
                <a:solidFill>
                  <a:srgbClr val="0070C0"/>
                </a:solidFill>
                <a:latin typeface="+mn-ea"/>
              </a:rPr>
              <a:t>“</a:t>
            </a:r>
            <a:r>
              <a:rPr lang="zh-CN" altLang="zh-CN" sz="1800" dirty="0">
                <a:solidFill>
                  <a:srgbClr val="0070C0"/>
                </a:solidFill>
                <a:latin typeface="+mn-ea"/>
              </a:rPr>
              <a:t>欲论财计，当先辨何者为财？唐宋之所谓财者，缗钱耳；今世之所谓财者，银耳。是皆财之权也，非财也。古圣王所谓财者，食人之粟，衣人之帛。故曰：生财有大道，生之者众也。若以银钱为财，则银钱多遂将富乎？</a:t>
            </a:r>
            <a:r>
              <a:rPr lang="zh-CN" altLang="zh-CN" sz="1800" dirty="0">
                <a:solidFill>
                  <a:srgbClr val="0070C0"/>
                </a:solidFill>
                <a:latin typeface="+mn-ea"/>
              </a:rPr>
              <a:t> </a:t>
            </a:r>
            <a:r>
              <a:rPr lang="zh-CN" altLang="en-US" sz="1800" dirty="0" smtClean="0">
                <a:solidFill>
                  <a:srgbClr val="0070C0"/>
                </a:solidFill>
                <a:latin typeface="+mn-ea"/>
              </a:rPr>
              <a:t>”</a:t>
            </a:r>
            <a:endParaRPr lang="en-US" altLang="zh-CN" sz="1800" dirty="0" smtClean="0">
              <a:solidFill>
                <a:srgbClr val="0070C0"/>
              </a:solidFill>
              <a:latin typeface="+mn-ea"/>
            </a:endParaRPr>
          </a:p>
          <a:p>
            <a:pPr lvl="1" algn="just">
              <a:spcBef>
                <a:spcPts val="0"/>
              </a:spcBef>
              <a:spcAft>
                <a:spcPts val="1800"/>
              </a:spcAft>
              <a:buFont typeface="Arial" charset="0"/>
              <a:buChar char="•"/>
            </a:pPr>
            <a:r>
              <a:rPr lang="zh-CN" altLang="zh-CN" sz="1800" b="1" dirty="0" smtClean="0">
                <a:latin typeface="+mn-ea"/>
              </a:rPr>
              <a:t>陈子龙</a:t>
            </a:r>
            <a:r>
              <a:rPr lang="zh-CN" altLang="en-US" sz="1800" b="1" dirty="0" smtClean="0">
                <a:latin typeface="+mn-ea"/>
              </a:rPr>
              <a:t> </a:t>
            </a:r>
            <a:r>
              <a:rPr lang="en-US" altLang="zh-CN" sz="1800" dirty="0" smtClean="0">
                <a:latin typeface="+mn-ea"/>
              </a:rPr>
              <a:t>——</a:t>
            </a:r>
            <a:r>
              <a:rPr lang="en-US" altLang="zh-CN" sz="1800" dirty="0" smtClean="0">
                <a:solidFill>
                  <a:srgbClr val="0070C0"/>
                </a:solidFill>
                <a:latin typeface="+mn-ea"/>
              </a:rPr>
              <a:t>“</a:t>
            </a:r>
            <a:r>
              <a:rPr lang="zh-CN" altLang="zh-CN" sz="1800" dirty="0">
                <a:solidFill>
                  <a:srgbClr val="0070C0"/>
                </a:solidFill>
                <a:latin typeface="+mn-ea"/>
              </a:rPr>
              <a:t>夫金银钱币，所以衡财也，而不可为财。</a:t>
            </a:r>
            <a:r>
              <a:rPr lang="en-US" altLang="zh-CN" sz="1800" dirty="0">
                <a:solidFill>
                  <a:srgbClr val="0070C0"/>
                </a:solidFill>
                <a:latin typeface="+mn-ea"/>
              </a:rPr>
              <a:t>”</a:t>
            </a:r>
            <a:r>
              <a:rPr lang="zh-CN" altLang="zh-CN" sz="1800" dirty="0">
                <a:solidFill>
                  <a:srgbClr val="0070C0"/>
                </a:solidFill>
                <a:latin typeface="+mn-ea"/>
              </a:rPr>
              <a:t> </a:t>
            </a:r>
            <a:endParaRPr lang="en-US" altLang="zh-CN" sz="1800" dirty="0">
              <a:solidFill>
                <a:srgbClr val="0070C0"/>
              </a:solidFill>
              <a:latin typeface="+mn-ea"/>
            </a:endParaRPr>
          </a:p>
          <a:p>
            <a:pPr>
              <a:buFont typeface="Wingdings" charset="2"/>
              <a:buChar char="Ø"/>
            </a:pPr>
            <a:endParaRPr kumimoji="1" lang="zh-CN" altLang="en-US" sz="2000" dirty="0">
              <a:latin typeface="+mn-ea"/>
            </a:endParaRPr>
          </a:p>
        </p:txBody>
      </p:sp>
      <p:sp>
        <p:nvSpPr>
          <p:cNvPr id="4" name="标题 1"/>
          <p:cNvSpPr>
            <a:spLocks noGrp="1"/>
          </p:cNvSpPr>
          <p:nvPr>
            <p:ph type="title"/>
          </p:nvPr>
        </p:nvSpPr>
        <p:spPr/>
        <p:txBody>
          <a:bodyPr/>
          <a:lstStyle/>
          <a:p>
            <a:pPr>
              <a:lnSpc>
                <a:spcPct val="150000"/>
              </a:lnSpc>
            </a:pPr>
            <a:r>
              <a:rPr kumimoji="1" lang="zh-CN" altLang="en-US" sz="3200" dirty="0" smtClean="0">
                <a:latin typeface="+mn-ea"/>
              </a:rPr>
              <a:t>（</a:t>
            </a:r>
            <a:r>
              <a:rPr kumimoji="1" lang="en-US" altLang="zh-CN" sz="3200" dirty="0" smtClean="0">
                <a:latin typeface="+mn-ea"/>
              </a:rPr>
              <a:t>2</a:t>
            </a:r>
            <a:r>
              <a:rPr kumimoji="1" lang="zh-CN" altLang="en-US" sz="3200" dirty="0" smtClean="0">
                <a:latin typeface="+mn-ea"/>
              </a:rPr>
              <a:t>）</a:t>
            </a:r>
            <a:r>
              <a:rPr lang="en-US" altLang="zh-CN" sz="3200" dirty="0"/>
              <a:t>“</a:t>
            </a:r>
            <a:r>
              <a:rPr lang="zh-CN" altLang="zh-CN" sz="3200" dirty="0"/>
              <a:t>银之少而贵</a:t>
            </a:r>
            <a:r>
              <a:rPr lang="en-US" altLang="zh-CN" sz="3200" dirty="0"/>
              <a:t>”</a:t>
            </a:r>
            <a:r>
              <a:rPr lang="zh-CN" altLang="zh-CN" sz="3200" dirty="0" smtClean="0"/>
              <a:t>的</a:t>
            </a:r>
            <a:r>
              <a:rPr lang="zh-CN" altLang="en-US" sz="3200" dirty="0" smtClean="0"/>
              <a:t>货币名目</a:t>
            </a:r>
            <a:r>
              <a:rPr lang="zh-CN" altLang="zh-CN" sz="3200" dirty="0" smtClean="0"/>
              <a:t>论 </a:t>
            </a:r>
            <a:endParaRPr kumimoji="1" lang="zh-CN" altLang="en-US" sz="3200" dirty="0">
              <a:latin typeface="+mn-ea"/>
            </a:endParaRPr>
          </a:p>
        </p:txBody>
      </p:sp>
    </p:spTree>
    <p:extLst>
      <p:ext uri="{BB962C8B-B14F-4D97-AF65-F5344CB8AC3E}">
        <p14:creationId xmlns:p14="http://schemas.microsoft.com/office/powerpoint/2010/main" val="43371372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71512" y="260648"/>
            <a:ext cx="7800975" cy="654050"/>
          </a:xfrm>
        </p:spPr>
        <p:txBody>
          <a:bodyPr/>
          <a:lstStyle/>
          <a:p>
            <a:r>
              <a:rPr kumimoji="1" lang="zh-CN" altLang="en-US" sz="3200" dirty="0" smtClean="0">
                <a:latin typeface="+mj-ea"/>
              </a:rPr>
              <a:t>（</a:t>
            </a:r>
            <a:r>
              <a:rPr kumimoji="1" lang="en-US" altLang="zh-CN" sz="3200" dirty="0" smtClean="0">
                <a:latin typeface="+mj-ea"/>
              </a:rPr>
              <a:t>3</a:t>
            </a:r>
            <a:r>
              <a:rPr kumimoji="1" lang="zh-CN" altLang="en-US" sz="3200" dirty="0" smtClean="0">
                <a:latin typeface="+mj-ea"/>
              </a:rPr>
              <a:t>）废金银论</a:t>
            </a:r>
            <a:endParaRPr kumimoji="1" lang="zh-CN" altLang="en-US" sz="3200" dirty="0">
              <a:latin typeface="+mj-ea"/>
            </a:endParaRPr>
          </a:p>
        </p:txBody>
      </p:sp>
      <p:sp>
        <p:nvSpPr>
          <p:cNvPr id="3" name="内容占位符 2"/>
          <p:cNvSpPr>
            <a:spLocks noGrp="1"/>
          </p:cNvSpPr>
          <p:nvPr>
            <p:ph idx="1"/>
          </p:nvPr>
        </p:nvSpPr>
        <p:spPr>
          <a:xfrm>
            <a:off x="899592" y="1412776"/>
            <a:ext cx="7787208" cy="4525963"/>
          </a:xfrm>
        </p:spPr>
        <p:txBody>
          <a:bodyPr/>
          <a:lstStyle/>
          <a:p>
            <a:pPr algn="just">
              <a:spcBef>
                <a:spcPts val="0"/>
              </a:spcBef>
              <a:spcAft>
                <a:spcPts val="1800"/>
              </a:spcAft>
              <a:buFont typeface="Wingdings" charset="2"/>
              <a:buChar char="Ø"/>
            </a:pPr>
            <a:r>
              <a:rPr lang="zh-CN" altLang="zh-CN" sz="2000" dirty="0" smtClean="0">
                <a:latin typeface="+mn-ea"/>
              </a:rPr>
              <a:t>黄宗羲</a:t>
            </a:r>
            <a:r>
              <a:rPr lang="zh-CN" altLang="en-US" sz="2000" dirty="0" smtClean="0">
                <a:latin typeface="+mn-ea"/>
              </a:rPr>
              <a:t>认为</a:t>
            </a:r>
            <a:r>
              <a:rPr lang="zh-CN" altLang="zh-CN" sz="2000" dirty="0">
                <a:latin typeface="+mn-ea"/>
              </a:rPr>
              <a:t>银荒的出现不仅导致市场价格下跌，通货紧缩，更是严重影响到人民的</a:t>
            </a:r>
            <a:r>
              <a:rPr lang="zh-CN" altLang="zh-CN" sz="2000" dirty="0" smtClean="0">
                <a:latin typeface="+mn-ea"/>
              </a:rPr>
              <a:t>生活</a:t>
            </a:r>
            <a:r>
              <a:rPr lang="zh-CN" altLang="en-US" sz="2000" dirty="0" smtClean="0">
                <a:latin typeface="+mn-ea"/>
              </a:rPr>
              <a:t>。因此，主张</a:t>
            </a:r>
            <a:r>
              <a:rPr lang="en-US" altLang="zh-CN" sz="2000" dirty="0" smtClean="0">
                <a:solidFill>
                  <a:srgbClr val="0070C0"/>
                </a:solidFill>
                <a:latin typeface="+mn-ea"/>
              </a:rPr>
              <a:t>“</a:t>
            </a:r>
            <a:r>
              <a:rPr lang="zh-CN" altLang="zh-CN" sz="2000" dirty="0">
                <a:solidFill>
                  <a:srgbClr val="0070C0"/>
                </a:solidFill>
                <a:latin typeface="+mn-ea"/>
              </a:rPr>
              <a:t>后之圣王而欲天下安富，其必废金银乎！</a:t>
            </a:r>
            <a:r>
              <a:rPr lang="en-US" altLang="zh-CN" sz="2000" dirty="0" smtClean="0">
                <a:solidFill>
                  <a:srgbClr val="0070C0"/>
                </a:solidFill>
                <a:latin typeface="+mn-ea"/>
              </a:rPr>
              <a:t>”</a:t>
            </a:r>
          </a:p>
          <a:p>
            <a:pPr algn="just">
              <a:spcBef>
                <a:spcPts val="0"/>
              </a:spcBef>
              <a:spcAft>
                <a:spcPts val="1800"/>
              </a:spcAft>
              <a:buFont typeface="Wingdings" charset="2"/>
              <a:buChar char="Ø"/>
            </a:pPr>
            <a:r>
              <a:rPr lang="zh-CN" altLang="zh-CN" sz="2000" dirty="0" smtClean="0">
                <a:latin typeface="+mn-ea"/>
              </a:rPr>
              <a:t>黄宗羲</a:t>
            </a:r>
            <a:r>
              <a:rPr lang="zh-CN" altLang="zh-CN" sz="2000" dirty="0">
                <a:latin typeface="+mn-ea"/>
              </a:rPr>
              <a:t>提</a:t>
            </a:r>
            <a:r>
              <a:rPr lang="zh-CN" altLang="zh-CN" sz="2000" dirty="0" smtClean="0">
                <a:latin typeface="+mn-ea"/>
              </a:rPr>
              <a:t>出</a:t>
            </a:r>
            <a:r>
              <a:rPr lang="zh-CN" altLang="en-US" sz="2000" dirty="0" smtClean="0">
                <a:latin typeface="+mn-ea"/>
              </a:rPr>
              <a:t>废金银的益处</a:t>
            </a:r>
            <a:r>
              <a:rPr lang="zh-CN" altLang="zh-CN" sz="2000" dirty="0" smtClean="0">
                <a:latin typeface="+mn-ea"/>
              </a:rPr>
              <a:t>：</a:t>
            </a:r>
            <a:r>
              <a:rPr lang="en-US" altLang="zh-CN" sz="2000" dirty="0">
                <a:solidFill>
                  <a:srgbClr val="0070C0"/>
                </a:solidFill>
                <a:latin typeface="+mn-ea"/>
              </a:rPr>
              <a:t>“</a:t>
            </a:r>
            <a:r>
              <a:rPr lang="zh-CN" altLang="zh-CN" sz="2000" dirty="0">
                <a:solidFill>
                  <a:srgbClr val="0070C0"/>
                </a:solidFill>
                <a:latin typeface="+mn-ea"/>
              </a:rPr>
              <a:t>废金银其利有七：粟帛之属，小民力能自致，则家易足，一也；铸钱以通有无，铸者不息，货无匮竭，二也；不藏金银，无甚贫无甚富之家，三也；轻赍不便，民难去其乡，四也；官吏赃私难覆，五也；盗贼胠箧，负重易迹，六也；钱钞路通，七也。</a:t>
            </a:r>
            <a:r>
              <a:rPr lang="en-US" altLang="zh-CN" sz="2000" dirty="0">
                <a:solidFill>
                  <a:srgbClr val="0070C0"/>
                </a:solidFill>
                <a:latin typeface="+mn-ea"/>
              </a:rPr>
              <a:t>”</a:t>
            </a:r>
            <a:r>
              <a:rPr lang="zh-CN" altLang="zh-CN" sz="2000" dirty="0">
                <a:solidFill>
                  <a:srgbClr val="0070C0"/>
                </a:solidFill>
                <a:latin typeface="+mn-ea"/>
              </a:rPr>
              <a:t> </a:t>
            </a:r>
            <a:endParaRPr lang="en-US" altLang="zh-CN" sz="2000" dirty="0" smtClean="0">
              <a:solidFill>
                <a:srgbClr val="0070C0"/>
              </a:solidFill>
              <a:latin typeface="+mn-ea"/>
            </a:endParaRPr>
          </a:p>
          <a:p>
            <a:pPr algn="just">
              <a:spcBef>
                <a:spcPts val="0"/>
              </a:spcBef>
              <a:spcAft>
                <a:spcPts val="1800"/>
              </a:spcAft>
              <a:buFont typeface="Wingdings" charset="2"/>
              <a:buChar char="Ø"/>
            </a:pPr>
            <a:r>
              <a:rPr lang="zh-CN" altLang="zh-CN" sz="2000" dirty="0">
                <a:latin typeface="+mn-ea"/>
              </a:rPr>
              <a:t>王夫之分析用银之</a:t>
            </a:r>
            <a:r>
              <a:rPr lang="zh-CN" altLang="zh-CN" sz="2000" dirty="0" smtClean="0">
                <a:latin typeface="+mn-ea"/>
              </a:rPr>
              <a:t>害：</a:t>
            </a:r>
            <a:r>
              <a:rPr lang="en-US" altLang="zh-CN" sz="2000" dirty="0">
                <a:solidFill>
                  <a:srgbClr val="0070C0"/>
                </a:solidFill>
                <a:latin typeface="+mn-ea"/>
              </a:rPr>
              <a:t>“</a:t>
            </a:r>
            <a:r>
              <a:rPr lang="zh-CN" altLang="zh-CN" sz="2000" dirty="0">
                <a:solidFill>
                  <a:srgbClr val="0070C0"/>
                </a:solidFill>
                <a:latin typeface="+mn-ea"/>
              </a:rPr>
              <a:t>自银之用流行天下，役粟帛而操钱之重轻也，天下之害不可讫矣。</a:t>
            </a:r>
            <a:r>
              <a:rPr lang="en-US" altLang="zh-CN" sz="2000" dirty="0">
                <a:solidFill>
                  <a:srgbClr val="0070C0"/>
                </a:solidFill>
                <a:latin typeface="+mn-ea"/>
              </a:rPr>
              <a:t>”</a:t>
            </a:r>
            <a:r>
              <a:rPr lang="zh-CN" altLang="zh-CN" sz="2000" dirty="0">
                <a:solidFill>
                  <a:srgbClr val="0070C0"/>
                </a:solidFill>
                <a:latin typeface="+mn-ea"/>
              </a:rPr>
              <a:t> </a:t>
            </a:r>
            <a:endParaRPr lang="en-US" altLang="zh-CN" sz="2000" dirty="0" smtClean="0">
              <a:solidFill>
                <a:srgbClr val="0070C0"/>
              </a:solidFill>
              <a:latin typeface="+mn-ea"/>
            </a:endParaRPr>
          </a:p>
          <a:p>
            <a:pPr algn="just">
              <a:spcBef>
                <a:spcPts val="0"/>
              </a:spcBef>
              <a:spcAft>
                <a:spcPts val="1800"/>
              </a:spcAft>
              <a:buFont typeface="Wingdings" charset="2"/>
              <a:buChar char="Ø"/>
            </a:pPr>
            <a:r>
              <a:rPr lang="zh-CN" altLang="zh-CN" sz="2000" dirty="0">
                <a:latin typeface="+mn-ea"/>
              </a:rPr>
              <a:t>唐甄分析当时是</a:t>
            </a:r>
            <a:r>
              <a:rPr lang="en-US" altLang="zh-CN" sz="2000" dirty="0">
                <a:solidFill>
                  <a:srgbClr val="0070C0"/>
                </a:solidFill>
                <a:latin typeface="+mn-ea"/>
              </a:rPr>
              <a:t>“</a:t>
            </a:r>
            <a:r>
              <a:rPr lang="zh-CN" altLang="zh-CN" sz="2000" dirty="0">
                <a:solidFill>
                  <a:srgbClr val="0070C0"/>
                </a:solidFill>
                <a:latin typeface="+mn-ea"/>
              </a:rPr>
              <a:t>无人不穷，非穷于财，穷于银也</a:t>
            </a:r>
            <a:r>
              <a:rPr lang="en-US" altLang="zh-CN" sz="2000" dirty="0">
                <a:solidFill>
                  <a:srgbClr val="0070C0"/>
                </a:solidFill>
                <a:latin typeface="+mn-ea"/>
              </a:rPr>
              <a:t>”</a:t>
            </a:r>
            <a:r>
              <a:rPr lang="zh-CN" altLang="zh-CN" sz="2000" dirty="0">
                <a:latin typeface="+mn-ea"/>
              </a:rPr>
              <a:t>，由于</a:t>
            </a:r>
            <a:r>
              <a:rPr lang="en-US" altLang="zh-CN" sz="2000" dirty="0">
                <a:latin typeface="+mn-ea"/>
              </a:rPr>
              <a:t>“</a:t>
            </a:r>
            <a:r>
              <a:rPr lang="zh-CN" altLang="zh-CN" sz="2000" dirty="0">
                <a:latin typeface="+mn-ea"/>
              </a:rPr>
              <a:t>银日益少</a:t>
            </a:r>
            <a:r>
              <a:rPr lang="en-US" altLang="zh-CN" sz="2000" dirty="0">
                <a:latin typeface="+mn-ea"/>
              </a:rPr>
              <a:t>”</a:t>
            </a:r>
            <a:r>
              <a:rPr lang="zh-CN" altLang="zh-CN" sz="2000" dirty="0">
                <a:latin typeface="+mn-ea"/>
              </a:rPr>
              <a:t>，以致市易不通。</a:t>
            </a:r>
            <a:r>
              <a:rPr lang="zh-CN" altLang="zh-CN" sz="2000" dirty="0">
                <a:latin typeface="+mn-ea"/>
              </a:rPr>
              <a:t> </a:t>
            </a:r>
            <a:endParaRPr kumimoji="1" lang="zh-CN" altLang="en-US" sz="2000" dirty="0">
              <a:latin typeface="+mn-ea"/>
            </a:endParaRPr>
          </a:p>
        </p:txBody>
      </p:sp>
    </p:spTree>
    <p:extLst>
      <p:ext uri="{BB962C8B-B14F-4D97-AF65-F5344CB8AC3E}">
        <p14:creationId xmlns:p14="http://schemas.microsoft.com/office/powerpoint/2010/main" val="69931137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83568" y="332656"/>
            <a:ext cx="8150671" cy="654050"/>
          </a:xfrm>
        </p:spPr>
        <p:txBody>
          <a:bodyPr/>
          <a:lstStyle/>
          <a:p>
            <a:r>
              <a:rPr kumimoji="1" lang="zh-CN" altLang="en-US" sz="2800" dirty="0" smtClean="0">
                <a:latin typeface="+mj-ea"/>
              </a:rPr>
              <a:t>（</a:t>
            </a:r>
            <a:r>
              <a:rPr kumimoji="1" lang="en-US" altLang="zh-CN" sz="2800" dirty="0" smtClean="0">
                <a:latin typeface="+mj-ea"/>
              </a:rPr>
              <a:t>4</a:t>
            </a:r>
            <a:r>
              <a:rPr kumimoji="1" lang="zh-CN" altLang="en-US" sz="2800" dirty="0" smtClean="0">
                <a:latin typeface="+mj-ea"/>
              </a:rPr>
              <a:t>）</a:t>
            </a:r>
            <a:r>
              <a:rPr lang="en-US" altLang="zh-CN" sz="2800" dirty="0">
                <a:latin typeface="+mj-ea"/>
              </a:rPr>
              <a:t>“</a:t>
            </a:r>
            <a:r>
              <a:rPr lang="zh-CN" altLang="zh-CN" sz="2800" dirty="0">
                <a:latin typeface="+mj-ea"/>
              </a:rPr>
              <a:t>论英雄钱是好汉</a:t>
            </a:r>
            <a:r>
              <a:rPr lang="en-US" altLang="zh-CN" sz="2800" dirty="0">
                <a:latin typeface="+mj-ea"/>
              </a:rPr>
              <a:t>”</a:t>
            </a:r>
            <a:r>
              <a:rPr lang="zh-CN" altLang="zh-CN" sz="2800" dirty="0">
                <a:latin typeface="+mj-ea"/>
              </a:rPr>
              <a:t>的货币拜物教思想</a:t>
            </a:r>
            <a:r>
              <a:rPr lang="zh-CN" altLang="zh-CN" sz="2800" dirty="0">
                <a:latin typeface="+mj-ea"/>
              </a:rPr>
              <a:t> </a:t>
            </a:r>
            <a:endParaRPr kumimoji="1" lang="zh-CN" altLang="en-US" sz="2800" dirty="0">
              <a:latin typeface="+mj-ea"/>
            </a:endParaRPr>
          </a:p>
        </p:txBody>
      </p:sp>
      <p:sp>
        <p:nvSpPr>
          <p:cNvPr id="3" name="内容占位符 2"/>
          <p:cNvSpPr>
            <a:spLocks noGrp="1"/>
          </p:cNvSpPr>
          <p:nvPr>
            <p:ph idx="1"/>
          </p:nvPr>
        </p:nvSpPr>
        <p:spPr>
          <a:xfrm>
            <a:off x="942479" y="1556792"/>
            <a:ext cx="7632848" cy="4525963"/>
          </a:xfrm>
        </p:spPr>
        <p:txBody>
          <a:bodyPr/>
          <a:lstStyle/>
          <a:p>
            <a:pPr algn="just">
              <a:spcBef>
                <a:spcPts val="0"/>
              </a:spcBef>
              <a:spcAft>
                <a:spcPts val="1800"/>
              </a:spcAft>
              <a:buFont typeface="Wingdings" charset="2"/>
              <a:buChar char="Ø"/>
            </a:pPr>
            <a:r>
              <a:rPr lang="zh-CN" altLang="zh-CN" dirty="0">
                <a:latin typeface="+mn-ea"/>
              </a:rPr>
              <a:t>拜金思想出现于西晋时期，但明代中期以后，随着货币经济的发展，社会风尚发生了巨大的变化，逐利拜金的货币拜物教的思想开始盛行</a:t>
            </a:r>
            <a:r>
              <a:rPr lang="zh-CN" altLang="zh-CN" dirty="0">
                <a:latin typeface="+mn-ea"/>
              </a:rPr>
              <a:t> </a:t>
            </a:r>
            <a:r>
              <a:rPr lang="zh-CN" altLang="en-US" dirty="0" smtClean="0">
                <a:latin typeface="+mn-ea"/>
              </a:rPr>
              <a:t>。</a:t>
            </a:r>
            <a:endParaRPr lang="en-US" altLang="zh-CN" dirty="0" smtClean="0">
              <a:latin typeface="+mn-ea"/>
            </a:endParaRPr>
          </a:p>
          <a:p>
            <a:pPr algn="just">
              <a:spcBef>
                <a:spcPts val="0"/>
              </a:spcBef>
              <a:spcAft>
                <a:spcPts val="1800"/>
              </a:spcAft>
              <a:buFont typeface="Wingdings" charset="2"/>
              <a:buChar char="Ø"/>
            </a:pPr>
            <a:r>
              <a:rPr lang="zh-CN" altLang="zh-CN" dirty="0">
                <a:latin typeface="+mn-ea"/>
              </a:rPr>
              <a:t>讥刺这一社会现象的文学</a:t>
            </a:r>
            <a:r>
              <a:rPr lang="zh-CN" altLang="zh-CN" dirty="0" smtClean="0">
                <a:latin typeface="+mn-ea"/>
              </a:rPr>
              <a:t>作品流行</a:t>
            </a:r>
            <a:r>
              <a:rPr lang="zh-CN" altLang="zh-CN" dirty="0">
                <a:latin typeface="+mn-ea"/>
              </a:rPr>
              <a:t>一时</a:t>
            </a:r>
            <a:r>
              <a:rPr lang="zh-CN" altLang="zh-CN" dirty="0" smtClean="0">
                <a:latin typeface="+mn-ea"/>
              </a:rPr>
              <a:t>。明中期以</a:t>
            </a:r>
            <a:r>
              <a:rPr lang="zh-CN" altLang="zh-CN" b="1" dirty="0">
                <a:latin typeface="+mn-ea"/>
              </a:rPr>
              <a:t>朱载堉</a:t>
            </a:r>
            <a:r>
              <a:rPr lang="zh-CN" altLang="zh-CN" dirty="0">
                <a:latin typeface="+mn-ea"/>
              </a:rPr>
              <a:t>和</a:t>
            </a:r>
            <a:r>
              <a:rPr lang="zh-CN" altLang="zh-CN" b="1" dirty="0">
                <a:latin typeface="+mn-ea"/>
              </a:rPr>
              <a:t>薛论道</a:t>
            </a:r>
            <a:r>
              <a:rPr lang="zh-CN" altLang="zh-CN" dirty="0">
                <a:latin typeface="+mn-ea"/>
              </a:rPr>
              <a:t>的文学作品为代表，明清之际</a:t>
            </a:r>
            <a:r>
              <a:rPr lang="zh-CN" altLang="zh-CN" dirty="0" smtClean="0">
                <a:latin typeface="+mn-ea"/>
              </a:rPr>
              <a:t>则以</a:t>
            </a:r>
            <a:r>
              <a:rPr lang="zh-CN" altLang="zh-CN" b="1" dirty="0">
                <a:latin typeface="+mn-ea"/>
              </a:rPr>
              <a:t>顾炎武</a:t>
            </a:r>
            <a:r>
              <a:rPr lang="zh-CN" altLang="zh-CN" dirty="0">
                <a:latin typeface="+mn-ea"/>
              </a:rPr>
              <a:t>和</a:t>
            </a:r>
            <a:r>
              <a:rPr lang="zh-CN" altLang="zh-CN" b="1" dirty="0">
                <a:latin typeface="+mn-ea"/>
              </a:rPr>
              <a:t>徐石麟</a:t>
            </a:r>
            <a:r>
              <a:rPr lang="zh-CN" altLang="zh-CN" dirty="0">
                <a:latin typeface="+mn-ea"/>
              </a:rPr>
              <a:t>的文学作品为代表。</a:t>
            </a:r>
            <a:r>
              <a:rPr lang="zh-CN" altLang="zh-CN" dirty="0">
                <a:latin typeface="+mn-ea"/>
              </a:rPr>
              <a:t> </a:t>
            </a:r>
            <a:endParaRPr lang="en-US" altLang="zh-CN" dirty="0" smtClean="0">
              <a:latin typeface="+mn-ea"/>
            </a:endParaRPr>
          </a:p>
          <a:p>
            <a:pPr lvl="1" algn="just">
              <a:spcBef>
                <a:spcPts val="0"/>
              </a:spcBef>
              <a:spcAft>
                <a:spcPts val="1800"/>
              </a:spcAft>
              <a:buFont typeface="Arial" charset="0"/>
              <a:buChar char="•"/>
            </a:pPr>
            <a:r>
              <a:rPr lang="zh-CN" altLang="en-US" sz="2000" dirty="0" smtClean="0">
                <a:latin typeface="+mn-ea"/>
              </a:rPr>
              <a:t>例如：</a:t>
            </a:r>
            <a:r>
              <a:rPr lang="zh-CN" altLang="zh-CN" sz="2000" dirty="0" smtClean="0">
                <a:latin typeface="+mn-ea"/>
              </a:rPr>
              <a:t>朱载堉</a:t>
            </a:r>
            <a:r>
              <a:rPr lang="zh-CN" altLang="zh-CN" sz="2000" dirty="0">
                <a:latin typeface="+mn-ea"/>
              </a:rPr>
              <a:t>在《醒世词》</a:t>
            </a:r>
            <a:r>
              <a:rPr lang="zh-CN" altLang="zh-CN" sz="2000" dirty="0" smtClean="0">
                <a:latin typeface="+mn-ea"/>
              </a:rPr>
              <a:t>中</a:t>
            </a:r>
            <a:r>
              <a:rPr lang="zh-CN" altLang="zh-CN" sz="2000" dirty="0">
                <a:latin typeface="+mn-ea"/>
              </a:rPr>
              <a:t>讥刺时人崇拜货币的</a:t>
            </a:r>
            <a:r>
              <a:rPr lang="zh-CN" altLang="zh-CN" sz="2000" dirty="0" smtClean="0">
                <a:latin typeface="+mn-ea"/>
              </a:rPr>
              <a:t>思想</a:t>
            </a:r>
            <a:r>
              <a:rPr lang="zh-CN" altLang="en-US" sz="2000" dirty="0" smtClean="0">
                <a:solidFill>
                  <a:srgbClr val="0070C0"/>
                </a:solidFill>
                <a:latin typeface="+mn-ea"/>
              </a:rPr>
              <a:t>：</a:t>
            </a:r>
            <a:r>
              <a:rPr lang="en-US" altLang="zh-CN" sz="2000" dirty="0" smtClean="0">
                <a:solidFill>
                  <a:srgbClr val="0070C0"/>
                </a:solidFill>
                <a:latin typeface="+mn-ea"/>
              </a:rPr>
              <a:t>“</a:t>
            </a:r>
            <a:r>
              <a:rPr lang="zh-CN" altLang="zh-CN" sz="2000" dirty="0">
                <a:solidFill>
                  <a:srgbClr val="0070C0"/>
                </a:solidFill>
                <a:latin typeface="+mn-ea"/>
              </a:rPr>
              <a:t>世间人睁眼观见：论英雄钱是好汉，有了他诸般称意，没了他寸步也难。拐子有钱，走歪步合款；哑巴有钱，打手势好看。如今人敬的是有钱</a:t>
            </a:r>
            <a:r>
              <a:rPr lang="en-US" altLang="zh-CN" sz="2000" dirty="0">
                <a:solidFill>
                  <a:srgbClr val="0070C0"/>
                </a:solidFill>
                <a:latin typeface="+mn-ea"/>
              </a:rPr>
              <a:t>……</a:t>
            </a:r>
            <a:r>
              <a:rPr lang="zh-CN" altLang="zh-CN" sz="2000" dirty="0">
                <a:solidFill>
                  <a:srgbClr val="0070C0"/>
                </a:solidFill>
                <a:latin typeface="+mn-ea"/>
              </a:rPr>
              <a:t>实言，人为铜钱，游遍世间。</a:t>
            </a:r>
            <a:r>
              <a:rPr lang="en-US" altLang="zh-CN" sz="2000" dirty="0" smtClean="0">
                <a:solidFill>
                  <a:srgbClr val="0070C0"/>
                </a:solidFill>
                <a:latin typeface="+mn-ea"/>
              </a:rPr>
              <a:t>”</a:t>
            </a:r>
            <a:r>
              <a:rPr lang="zh-CN" altLang="zh-CN" sz="2000" dirty="0" smtClean="0">
                <a:solidFill>
                  <a:srgbClr val="0070C0"/>
                </a:solidFill>
                <a:latin typeface="+mn-ea"/>
              </a:rPr>
              <a:t> </a:t>
            </a:r>
            <a:endParaRPr lang="en-US" altLang="zh-CN" sz="2000" dirty="0" smtClean="0">
              <a:solidFill>
                <a:srgbClr val="0070C0"/>
              </a:solidFill>
              <a:latin typeface="+mn-ea"/>
            </a:endParaRPr>
          </a:p>
          <a:p>
            <a:pPr lvl="1" algn="just">
              <a:spcBef>
                <a:spcPts val="0"/>
              </a:spcBef>
              <a:spcAft>
                <a:spcPts val="1800"/>
              </a:spcAft>
              <a:buFont typeface="Arial" charset="0"/>
              <a:buChar char="•"/>
            </a:pPr>
            <a:endParaRPr kumimoji="1" lang="zh-CN" altLang="en-US" sz="2400" dirty="0">
              <a:latin typeface="+mn-ea"/>
            </a:endParaRPr>
          </a:p>
        </p:txBody>
      </p:sp>
    </p:spTree>
    <p:extLst>
      <p:ext uri="{BB962C8B-B14F-4D97-AF65-F5344CB8AC3E}">
        <p14:creationId xmlns:p14="http://schemas.microsoft.com/office/powerpoint/2010/main" val="7716305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43608" y="1196752"/>
            <a:ext cx="7488832" cy="4524315"/>
          </a:xfrm>
          <a:prstGeom prst="rect">
            <a:avLst/>
          </a:prstGeom>
        </p:spPr>
        <p:txBody>
          <a:bodyPr wrap="square">
            <a:spAutoFit/>
          </a:bodyPr>
          <a:lstStyle/>
          <a:p>
            <a:pPr marL="342900" indent="-342900" algn="just">
              <a:buFont typeface="Wingdings" charset="2"/>
              <a:buChar char="Ø"/>
            </a:pPr>
            <a:endParaRPr lang="zh-CN" altLang="en-US" sz="2400" dirty="0">
              <a:latin typeface="+mn-ea"/>
            </a:endParaRPr>
          </a:p>
          <a:p>
            <a:pPr marL="342900" indent="-342900" algn="just">
              <a:buFont typeface="Wingdings" charset="2"/>
              <a:buChar char="Ø"/>
            </a:pPr>
            <a:r>
              <a:rPr lang="zh-CN" altLang="en-US" sz="2400" b="1" dirty="0">
                <a:solidFill>
                  <a:srgbClr val="C00000"/>
                </a:solidFill>
                <a:latin typeface="+mn-ea"/>
              </a:rPr>
              <a:t>皇权无</a:t>
            </a:r>
            <a:r>
              <a:rPr lang="zh-CN" altLang="en-US" sz="2400" b="1" dirty="0" smtClean="0">
                <a:solidFill>
                  <a:srgbClr val="C00000"/>
                </a:solidFill>
                <a:latin typeface="+mn-ea"/>
              </a:rPr>
              <a:t>上</a:t>
            </a:r>
            <a:r>
              <a:rPr lang="en-US" altLang="zh-CN" sz="2400" dirty="0" smtClean="0">
                <a:latin typeface="+mn-ea"/>
              </a:rPr>
              <a:t>——</a:t>
            </a:r>
            <a:r>
              <a:rPr lang="zh-CN" altLang="en-US" sz="2400" dirty="0" smtClean="0">
                <a:latin typeface="+mn-ea"/>
              </a:rPr>
              <a:t>成吉思汗</a:t>
            </a:r>
            <a:r>
              <a:rPr lang="zh-CN" altLang="en-US" sz="2400" dirty="0">
                <a:latin typeface="+mn-ea"/>
              </a:rPr>
              <a:t>：你使大地之上，除了我自己的社稷，别无其他。在我之上，不叫再有其他权力</a:t>
            </a:r>
            <a:r>
              <a:rPr lang="zh-CN" altLang="en-US" sz="2400" dirty="0" smtClean="0">
                <a:latin typeface="+mn-ea"/>
              </a:rPr>
              <a:t>。（</a:t>
            </a:r>
            <a:r>
              <a:rPr lang="en-US" altLang="zh-CN" sz="2400" dirty="0" smtClean="0">
                <a:latin typeface="+mn-ea"/>
              </a:rPr>
              <a:t>《</a:t>
            </a:r>
            <a:r>
              <a:rPr lang="zh-CN" altLang="en-US" sz="2400" dirty="0">
                <a:latin typeface="+mn-ea"/>
              </a:rPr>
              <a:t>蒙古黄金史译注</a:t>
            </a:r>
            <a:r>
              <a:rPr lang="en-US" altLang="zh-CN" sz="2400" dirty="0" smtClean="0">
                <a:latin typeface="+mn-ea"/>
              </a:rPr>
              <a:t>》</a:t>
            </a:r>
            <a:r>
              <a:rPr lang="zh-CN" altLang="en-US" sz="2400" dirty="0" smtClean="0">
                <a:latin typeface="+mn-ea"/>
              </a:rPr>
              <a:t>）</a:t>
            </a:r>
            <a:endParaRPr lang="en-US" altLang="zh-CN" sz="2400" dirty="0" smtClean="0">
              <a:latin typeface="+mn-ea"/>
            </a:endParaRPr>
          </a:p>
          <a:p>
            <a:pPr marL="342900" indent="-342900" algn="just">
              <a:buFont typeface="Wingdings" charset="2"/>
              <a:buChar char="Ø"/>
            </a:pPr>
            <a:endParaRPr lang="en-US" altLang="zh-CN" sz="2400" dirty="0">
              <a:latin typeface="+mn-ea"/>
            </a:endParaRPr>
          </a:p>
          <a:p>
            <a:pPr marL="342900" indent="-342900" algn="just">
              <a:buFont typeface="Wingdings" charset="2"/>
              <a:buChar char="Ø"/>
            </a:pPr>
            <a:r>
              <a:rPr lang="zh-CN" altLang="en-US" sz="2400" b="1" dirty="0">
                <a:solidFill>
                  <a:srgbClr val="C00000"/>
                </a:solidFill>
                <a:latin typeface="+mn-ea"/>
              </a:rPr>
              <a:t>掠夺</a:t>
            </a:r>
            <a:r>
              <a:rPr lang="zh-CN" altLang="en-US" sz="2400" b="1" dirty="0" smtClean="0">
                <a:solidFill>
                  <a:srgbClr val="C00000"/>
                </a:solidFill>
                <a:latin typeface="+mn-ea"/>
              </a:rPr>
              <a:t>经济</a:t>
            </a:r>
            <a:r>
              <a:rPr lang="en-US" altLang="zh-CN" sz="2400" dirty="0" smtClean="0">
                <a:latin typeface="+mn-ea"/>
              </a:rPr>
              <a:t>——</a:t>
            </a:r>
            <a:r>
              <a:rPr lang="zh-CN" altLang="en-US" sz="2400" dirty="0" smtClean="0">
                <a:latin typeface="+mn-ea"/>
              </a:rPr>
              <a:t>帝自</a:t>
            </a:r>
            <a:r>
              <a:rPr lang="zh-CN" altLang="en-US" sz="2400" dirty="0">
                <a:latin typeface="+mn-ea"/>
              </a:rPr>
              <a:t>经营西土，未暇定制，州郡长吏，生杀任情，至孥人妻女，取货财，兼土田</a:t>
            </a:r>
            <a:r>
              <a:rPr lang="zh-CN" altLang="en-US" sz="2400" dirty="0" smtClean="0">
                <a:latin typeface="+mn-ea"/>
              </a:rPr>
              <a:t>。（</a:t>
            </a:r>
            <a:r>
              <a:rPr lang="en-US" altLang="zh-CN" sz="2400" dirty="0" smtClean="0">
                <a:latin typeface="+mn-ea"/>
              </a:rPr>
              <a:t>《</a:t>
            </a:r>
            <a:r>
              <a:rPr lang="zh-CN" altLang="en-US" sz="2400" dirty="0">
                <a:latin typeface="+mn-ea"/>
              </a:rPr>
              <a:t>元史</a:t>
            </a:r>
            <a:r>
              <a:rPr lang="en-US" altLang="zh-CN" sz="2400" dirty="0" smtClean="0">
                <a:latin typeface="+mn-ea"/>
              </a:rPr>
              <a:t>》</a:t>
            </a:r>
            <a:r>
              <a:rPr lang="zh-CN" altLang="en-US" sz="2400" dirty="0" smtClean="0">
                <a:latin typeface="+mn-ea"/>
              </a:rPr>
              <a:t>）</a:t>
            </a:r>
            <a:endParaRPr lang="en-US" altLang="zh-CN" sz="2400" dirty="0" smtClean="0">
              <a:latin typeface="+mn-ea"/>
            </a:endParaRPr>
          </a:p>
          <a:p>
            <a:pPr marL="342900" indent="-342900" algn="just">
              <a:buFont typeface="Wingdings" charset="2"/>
              <a:buChar char="Ø"/>
            </a:pPr>
            <a:endParaRPr lang="en-US" altLang="zh-CN" sz="2400" dirty="0">
              <a:latin typeface="+mn-ea"/>
            </a:endParaRPr>
          </a:p>
          <a:p>
            <a:pPr marL="342900" indent="-342900" algn="just">
              <a:buFont typeface="Wingdings" charset="2"/>
              <a:buChar char="Ø"/>
            </a:pPr>
            <a:r>
              <a:rPr lang="zh-CN" altLang="en-US" sz="2400" b="1" dirty="0">
                <a:solidFill>
                  <a:srgbClr val="C00000"/>
                </a:solidFill>
                <a:latin typeface="+mn-ea"/>
              </a:rPr>
              <a:t>思想</a:t>
            </a:r>
            <a:r>
              <a:rPr lang="zh-CN" altLang="en-US" sz="2400" b="1" dirty="0" smtClean="0">
                <a:solidFill>
                  <a:srgbClr val="C00000"/>
                </a:solidFill>
                <a:latin typeface="+mn-ea"/>
              </a:rPr>
              <a:t>管制</a:t>
            </a:r>
            <a:r>
              <a:rPr lang="en-US" altLang="zh-CN" sz="2400" dirty="0" smtClean="0">
                <a:latin typeface="+mn-ea"/>
              </a:rPr>
              <a:t>——</a:t>
            </a:r>
            <a:r>
              <a:rPr lang="zh-CN" altLang="en-US" sz="2400" dirty="0" smtClean="0">
                <a:latin typeface="+mn-ea"/>
              </a:rPr>
              <a:t>成吉思汗</a:t>
            </a:r>
            <a:r>
              <a:rPr lang="zh-CN" altLang="en-US" sz="2400" dirty="0">
                <a:latin typeface="+mn-ea"/>
              </a:rPr>
              <a:t>：我曾把许多心肝不同的，叫心肝合一；我曾把头脑完全相异的，叫头脑一致</a:t>
            </a:r>
            <a:r>
              <a:rPr lang="zh-CN" altLang="en-US" sz="2400" dirty="0" smtClean="0">
                <a:latin typeface="+mn-ea"/>
              </a:rPr>
              <a:t>。（</a:t>
            </a:r>
            <a:r>
              <a:rPr lang="en-US" altLang="zh-CN" sz="2400" dirty="0" smtClean="0">
                <a:latin typeface="+mn-ea"/>
              </a:rPr>
              <a:t>《</a:t>
            </a:r>
            <a:r>
              <a:rPr lang="zh-CN" altLang="en-US" sz="2400" dirty="0">
                <a:latin typeface="+mn-ea"/>
              </a:rPr>
              <a:t>蒙古黄金史译注</a:t>
            </a:r>
            <a:r>
              <a:rPr lang="en-US" altLang="zh-CN" sz="2400" dirty="0" smtClean="0">
                <a:latin typeface="+mn-ea"/>
              </a:rPr>
              <a:t>》</a:t>
            </a:r>
            <a:r>
              <a:rPr lang="zh-CN" altLang="en-US" sz="2400" dirty="0" smtClean="0">
                <a:latin typeface="+mn-ea"/>
              </a:rPr>
              <a:t>）</a:t>
            </a:r>
            <a:endParaRPr lang="zh-CN" altLang="en-US" sz="2400" dirty="0">
              <a:latin typeface="+mn-ea"/>
            </a:endParaRPr>
          </a:p>
        </p:txBody>
      </p:sp>
      <p:sp>
        <p:nvSpPr>
          <p:cNvPr id="3" name="文本框 2"/>
          <p:cNvSpPr txBox="1"/>
          <p:nvPr/>
        </p:nvSpPr>
        <p:spPr>
          <a:xfrm>
            <a:off x="1434480" y="325193"/>
            <a:ext cx="6707088" cy="584775"/>
          </a:xfrm>
          <a:prstGeom prst="rect">
            <a:avLst/>
          </a:prstGeom>
          <a:noFill/>
        </p:spPr>
        <p:txBody>
          <a:bodyPr wrap="square" rtlCol="0">
            <a:spAutoFit/>
          </a:bodyPr>
          <a:lstStyle/>
          <a:p>
            <a:pPr algn="ctr"/>
            <a:r>
              <a:rPr kumimoji="1" lang="zh-CN" altLang="en-US" sz="3200" b="1" dirty="0" smtClean="0">
                <a:latin typeface="+mj-ea"/>
                <a:ea typeface="+mj-ea"/>
              </a:rPr>
              <a:t>元代的制度特征</a:t>
            </a:r>
            <a:endParaRPr kumimoji="1" lang="zh-CN" altLang="en-US" sz="3200" b="1" dirty="0">
              <a:latin typeface="+mj-ea"/>
              <a:ea typeface="+mj-ea"/>
            </a:endParaRPr>
          </a:p>
        </p:txBody>
      </p:sp>
    </p:spTree>
    <p:extLst>
      <p:ext uri="{BB962C8B-B14F-4D97-AF65-F5344CB8AC3E}">
        <p14:creationId xmlns:p14="http://schemas.microsoft.com/office/powerpoint/2010/main" val="37934558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55576" y="1700808"/>
            <a:ext cx="7992888" cy="3600986"/>
          </a:xfrm>
          <a:prstGeom prst="rect">
            <a:avLst/>
          </a:prstGeom>
        </p:spPr>
        <p:txBody>
          <a:bodyPr wrap="square">
            <a:spAutoFit/>
          </a:bodyPr>
          <a:lstStyle/>
          <a:p>
            <a:pPr marL="342900" indent="-342900" algn="just">
              <a:spcAft>
                <a:spcPts val="1200"/>
              </a:spcAft>
              <a:buFont typeface="Wingdings" pitchFamily="2" charset="2"/>
              <a:buChar char="Ø"/>
            </a:pPr>
            <a:r>
              <a:rPr lang="zh-CN" altLang="en-US" sz="2800" b="1" dirty="0" smtClean="0">
                <a:latin typeface="+mn-ea"/>
              </a:rPr>
              <a:t>土地</a:t>
            </a:r>
            <a:endParaRPr lang="en-US" altLang="zh-CN" sz="2800" b="1" dirty="0" smtClean="0">
              <a:latin typeface="+mn-ea"/>
            </a:endParaRPr>
          </a:p>
          <a:p>
            <a:pPr marL="342900" indent="-342900" algn="just">
              <a:spcAft>
                <a:spcPts val="1200"/>
              </a:spcAft>
              <a:buFont typeface="Arial" pitchFamily="34" charset="0"/>
              <a:buChar char="•"/>
            </a:pPr>
            <a:r>
              <a:rPr lang="zh-CN" altLang="en-US" sz="2000" dirty="0" smtClean="0">
                <a:latin typeface="+mn-ea"/>
              </a:rPr>
              <a:t>汉人</a:t>
            </a:r>
            <a:r>
              <a:rPr lang="zh-CN" altLang="en-US" sz="2000" dirty="0">
                <a:latin typeface="+mn-ea"/>
              </a:rPr>
              <a:t>无益于地，宜空其地为牧场，赖耶律楚材之奏，太祖始止。</a:t>
            </a:r>
            <a:r>
              <a:rPr lang="en-US" altLang="zh-CN" sz="2000" dirty="0">
                <a:latin typeface="+mn-ea"/>
              </a:rPr>
              <a:t>《</a:t>
            </a:r>
            <a:r>
              <a:rPr lang="zh-CN" altLang="en-US" sz="2000" dirty="0">
                <a:latin typeface="+mn-ea"/>
              </a:rPr>
              <a:t>新元史</a:t>
            </a:r>
            <a:r>
              <a:rPr lang="en-US" altLang="zh-CN" sz="2000" dirty="0">
                <a:latin typeface="+mn-ea"/>
              </a:rPr>
              <a:t>·</a:t>
            </a:r>
            <a:r>
              <a:rPr lang="zh-CN" altLang="en-US" sz="2000" dirty="0">
                <a:latin typeface="+mn-ea"/>
              </a:rPr>
              <a:t>本传</a:t>
            </a:r>
            <a:r>
              <a:rPr lang="en-US" altLang="zh-CN" sz="2000" dirty="0" smtClean="0">
                <a:latin typeface="+mn-ea"/>
              </a:rPr>
              <a:t>》</a:t>
            </a:r>
            <a:endParaRPr lang="en-US" altLang="zh-CN" sz="2000" dirty="0" smtClean="0">
              <a:latin typeface="+mn-ea"/>
            </a:endParaRPr>
          </a:p>
          <a:p>
            <a:pPr marL="342900" indent="-342900" algn="just">
              <a:spcAft>
                <a:spcPts val="1200"/>
              </a:spcAft>
              <a:buFont typeface="Arial" pitchFamily="34" charset="0"/>
              <a:buChar char="•"/>
            </a:pPr>
            <a:r>
              <a:rPr lang="zh-CN" altLang="en-US" sz="2000" dirty="0" smtClean="0">
                <a:latin typeface="+mn-ea"/>
              </a:rPr>
              <a:t>今</a:t>
            </a:r>
            <a:r>
              <a:rPr lang="zh-CN" altLang="en-US" sz="2000" dirty="0">
                <a:latin typeface="+mn-ea"/>
              </a:rPr>
              <a:t>王公大人之家或占民田，近于千顷，不耕不稼，谓之草场，专放孳富。</a:t>
            </a:r>
            <a:r>
              <a:rPr lang="en-US" altLang="zh-CN" sz="2000" dirty="0">
                <a:latin typeface="+mn-ea"/>
              </a:rPr>
              <a:t>《</a:t>
            </a:r>
            <a:r>
              <a:rPr lang="zh-CN" altLang="en-US" sz="2000" dirty="0">
                <a:latin typeface="+mn-ea"/>
              </a:rPr>
              <a:t>续文献通考</a:t>
            </a:r>
            <a:r>
              <a:rPr lang="en-US" altLang="zh-CN" sz="2000" dirty="0" smtClean="0">
                <a:latin typeface="+mn-ea"/>
              </a:rPr>
              <a:t>》</a:t>
            </a:r>
            <a:endParaRPr lang="en-US" altLang="zh-CN" sz="2000" dirty="0" smtClean="0">
              <a:latin typeface="+mn-ea"/>
            </a:endParaRPr>
          </a:p>
          <a:p>
            <a:pPr marL="342900" indent="-342900" algn="just">
              <a:spcAft>
                <a:spcPts val="1200"/>
              </a:spcAft>
              <a:buFont typeface="Arial" pitchFamily="34" charset="0"/>
              <a:buChar char="•"/>
            </a:pPr>
            <a:r>
              <a:rPr lang="zh-CN" altLang="en-US" sz="2000" dirty="0" smtClean="0">
                <a:latin typeface="+mn-ea"/>
              </a:rPr>
              <a:t>大</a:t>
            </a:r>
            <a:r>
              <a:rPr lang="zh-CN" altLang="en-US" sz="2000" dirty="0">
                <a:latin typeface="+mn-ea"/>
              </a:rPr>
              <a:t>承天护国寺得赐田</a:t>
            </a:r>
            <a:r>
              <a:rPr lang="en-US" altLang="zh-CN" sz="2000" dirty="0">
                <a:latin typeface="+mn-ea"/>
              </a:rPr>
              <a:t>32</a:t>
            </a:r>
            <a:r>
              <a:rPr lang="zh-CN" altLang="en-US" sz="2000" dirty="0">
                <a:latin typeface="+mn-ea"/>
              </a:rPr>
              <a:t>万顷，大护国仁王寺得赐田</a:t>
            </a:r>
            <a:r>
              <a:rPr lang="en-US" altLang="zh-CN" sz="2000" dirty="0">
                <a:latin typeface="+mn-ea"/>
              </a:rPr>
              <a:t>10</a:t>
            </a:r>
            <a:r>
              <a:rPr lang="zh-CN" altLang="en-US" sz="2000" dirty="0">
                <a:latin typeface="+mn-ea"/>
              </a:rPr>
              <a:t>万余顷</a:t>
            </a:r>
            <a:r>
              <a:rPr lang="zh-CN" altLang="en-US" sz="2000" dirty="0" smtClean="0">
                <a:latin typeface="+mn-ea"/>
              </a:rPr>
              <a:t>。</a:t>
            </a:r>
            <a:r>
              <a:rPr lang="en-US" altLang="zh-CN" sz="2000" dirty="0" smtClean="0">
                <a:latin typeface="+mn-ea"/>
              </a:rPr>
              <a:t>《</a:t>
            </a:r>
            <a:r>
              <a:rPr lang="zh-CN" altLang="en-US" sz="2000" dirty="0">
                <a:latin typeface="+mn-ea"/>
              </a:rPr>
              <a:t>陔余丛考</a:t>
            </a:r>
            <a:r>
              <a:rPr lang="en-US" altLang="zh-CN" sz="2000" dirty="0">
                <a:latin typeface="+mn-ea"/>
              </a:rPr>
              <a:t>·</a:t>
            </a:r>
            <a:r>
              <a:rPr lang="zh-CN" altLang="en-US" sz="2000" dirty="0">
                <a:latin typeface="+mn-ea"/>
              </a:rPr>
              <a:t>元时崇奉释教之滥</a:t>
            </a:r>
            <a:r>
              <a:rPr lang="en-US" altLang="zh-CN" sz="2000" dirty="0" smtClean="0">
                <a:latin typeface="+mn-ea"/>
              </a:rPr>
              <a:t>》</a:t>
            </a:r>
            <a:endParaRPr lang="en-US" altLang="zh-CN" sz="2000" dirty="0" smtClean="0">
              <a:latin typeface="+mn-ea"/>
            </a:endParaRPr>
          </a:p>
          <a:p>
            <a:pPr marL="342900" indent="-342900" algn="just">
              <a:spcAft>
                <a:spcPts val="1200"/>
              </a:spcAft>
              <a:buFont typeface="Arial" pitchFamily="34" charset="0"/>
              <a:buChar char="•"/>
            </a:pPr>
            <a:r>
              <a:rPr lang="zh-CN" altLang="en-US" sz="2000" dirty="0" smtClean="0">
                <a:latin typeface="+mn-ea"/>
              </a:rPr>
              <a:t>元代</a:t>
            </a:r>
            <a:r>
              <a:rPr lang="zh-CN" altLang="en-US" sz="2000" dirty="0">
                <a:latin typeface="+mn-ea"/>
              </a:rPr>
              <a:t>屯田规模远迈前代，中央屯田</a:t>
            </a:r>
            <a:r>
              <a:rPr lang="en-US" altLang="zh-CN" sz="2000" dirty="0">
                <a:latin typeface="+mn-ea"/>
              </a:rPr>
              <a:t>6765</a:t>
            </a:r>
            <a:r>
              <a:rPr lang="zh-CN" altLang="en-US" sz="2000" dirty="0">
                <a:latin typeface="+mn-ea"/>
              </a:rPr>
              <a:t>顷</a:t>
            </a:r>
            <a:r>
              <a:rPr lang="en-US" altLang="zh-CN" sz="2000" dirty="0">
                <a:latin typeface="+mn-ea"/>
              </a:rPr>
              <a:t>49</a:t>
            </a:r>
            <a:r>
              <a:rPr lang="zh-CN" altLang="en-US" sz="2000" dirty="0">
                <a:latin typeface="+mn-ea"/>
              </a:rPr>
              <a:t>亩，地方面积难以统计，洪泽万户府所辖屯田</a:t>
            </a:r>
            <a:r>
              <a:rPr lang="en-US" altLang="zh-CN" sz="2000" dirty="0">
                <a:latin typeface="+mn-ea"/>
              </a:rPr>
              <a:t>35312</a:t>
            </a:r>
            <a:r>
              <a:rPr lang="zh-CN" altLang="en-US" sz="2000" dirty="0">
                <a:latin typeface="+mn-ea"/>
              </a:rPr>
              <a:t>顷</a:t>
            </a:r>
            <a:r>
              <a:rPr lang="en-US" altLang="zh-CN" sz="2000" dirty="0">
                <a:latin typeface="+mn-ea"/>
              </a:rPr>
              <a:t>21</a:t>
            </a:r>
            <a:r>
              <a:rPr lang="zh-CN" altLang="en-US" sz="2000" dirty="0">
                <a:latin typeface="+mn-ea"/>
              </a:rPr>
              <a:t>亩</a:t>
            </a:r>
            <a:r>
              <a:rPr lang="zh-CN" altLang="en-US" sz="2000" dirty="0" smtClean="0">
                <a:latin typeface="+mn-ea"/>
              </a:rPr>
              <a:t>。</a:t>
            </a:r>
            <a:r>
              <a:rPr lang="en-US" altLang="zh-CN" sz="2000" dirty="0" smtClean="0">
                <a:latin typeface="+mn-ea"/>
              </a:rPr>
              <a:t>《</a:t>
            </a:r>
            <a:r>
              <a:rPr lang="zh-CN" altLang="en-US" sz="2000" dirty="0">
                <a:latin typeface="+mn-ea"/>
              </a:rPr>
              <a:t>元史</a:t>
            </a:r>
            <a:r>
              <a:rPr lang="en-US" altLang="zh-CN" sz="2000" dirty="0">
                <a:latin typeface="+mn-ea"/>
              </a:rPr>
              <a:t>·</a:t>
            </a:r>
            <a:r>
              <a:rPr lang="zh-CN" altLang="en-US" sz="2000" dirty="0">
                <a:latin typeface="+mn-ea"/>
              </a:rPr>
              <a:t>兵志</a:t>
            </a:r>
            <a:r>
              <a:rPr lang="en-US" altLang="zh-CN" sz="2000" dirty="0">
                <a:latin typeface="+mn-ea"/>
              </a:rPr>
              <a:t>》</a:t>
            </a:r>
          </a:p>
        </p:txBody>
      </p:sp>
      <p:sp>
        <p:nvSpPr>
          <p:cNvPr id="3" name="文本框 2"/>
          <p:cNvSpPr txBox="1"/>
          <p:nvPr/>
        </p:nvSpPr>
        <p:spPr>
          <a:xfrm>
            <a:off x="2267744" y="332656"/>
            <a:ext cx="4536504" cy="584775"/>
          </a:xfrm>
          <a:prstGeom prst="rect">
            <a:avLst/>
          </a:prstGeom>
          <a:noFill/>
        </p:spPr>
        <p:txBody>
          <a:bodyPr wrap="square" rtlCol="0">
            <a:spAutoFit/>
          </a:bodyPr>
          <a:lstStyle/>
          <a:p>
            <a:pPr algn="ctr"/>
            <a:r>
              <a:rPr lang="zh-CN" altLang="en-US" sz="3200" b="1" dirty="0" smtClean="0">
                <a:latin typeface="+mj-ea"/>
                <a:ea typeface="+mj-ea"/>
              </a:rPr>
              <a:t>元代对生产</a:t>
            </a:r>
            <a:r>
              <a:rPr lang="zh-CN" altLang="en-US" sz="3200" b="1" dirty="0">
                <a:latin typeface="+mj-ea"/>
                <a:ea typeface="+mj-ea"/>
              </a:rPr>
              <a:t>要素的控制</a:t>
            </a:r>
            <a:endParaRPr lang="zh-CN" altLang="en-US" sz="3200" b="1" dirty="0">
              <a:latin typeface="+mj-ea"/>
              <a:ea typeface="+mj-ea"/>
            </a:endParaRPr>
          </a:p>
        </p:txBody>
      </p:sp>
    </p:spTree>
    <p:extLst>
      <p:ext uri="{BB962C8B-B14F-4D97-AF65-F5344CB8AC3E}">
        <p14:creationId xmlns:p14="http://schemas.microsoft.com/office/powerpoint/2010/main" val="34530120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115616" y="1700808"/>
            <a:ext cx="7416824" cy="3570208"/>
          </a:xfrm>
          <a:prstGeom prst="rect">
            <a:avLst/>
          </a:prstGeom>
        </p:spPr>
        <p:txBody>
          <a:bodyPr wrap="square">
            <a:spAutoFit/>
          </a:bodyPr>
          <a:lstStyle/>
          <a:p>
            <a:pPr marL="342900" indent="-342900" algn="just">
              <a:spcAft>
                <a:spcPts val="1200"/>
              </a:spcAft>
              <a:buFont typeface="Wingdings" pitchFamily="2" charset="2"/>
              <a:buChar char="Ø"/>
            </a:pPr>
            <a:r>
              <a:rPr lang="zh-CN" altLang="en-US" sz="2800" b="1" dirty="0" smtClean="0">
                <a:latin typeface="+mn-ea"/>
              </a:rPr>
              <a:t>劳动力</a:t>
            </a:r>
            <a:endParaRPr lang="zh-CN" altLang="en-US" sz="2800" dirty="0">
              <a:latin typeface="+mn-ea"/>
            </a:endParaRPr>
          </a:p>
          <a:p>
            <a:pPr marL="342900" indent="-342900" algn="just">
              <a:spcAft>
                <a:spcPts val="1200"/>
              </a:spcAft>
              <a:buFont typeface="Arial" pitchFamily="34" charset="0"/>
              <a:buChar char="•"/>
            </a:pPr>
            <a:r>
              <a:rPr lang="zh-CN" altLang="en-US" sz="2400" dirty="0" smtClean="0">
                <a:latin typeface="+mn-ea"/>
              </a:rPr>
              <a:t>元初</a:t>
            </a:r>
            <a:r>
              <a:rPr lang="zh-CN" altLang="en-US" sz="2400" dirty="0">
                <a:latin typeface="+mn-ea"/>
              </a:rPr>
              <a:t>起兵朔漠，端以畜牧为业，故诸将多掠人户为奴，课以游牧之事</a:t>
            </a:r>
            <a:r>
              <a:rPr lang="en-US" altLang="zh-CN" sz="2400" dirty="0">
                <a:latin typeface="+mn-ea"/>
              </a:rPr>
              <a:t>……</a:t>
            </a:r>
            <a:r>
              <a:rPr lang="zh-CN" altLang="en-US" sz="2400" dirty="0">
                <a:latin typeface="+mn-ea"/>
              </a:rPr>
              <a:t>及取中原，亦以掠人为事。</a:t>
            </a:r>
            <a:r>
              <a:rPr lang="en-US" altLang="zh-CN" sz="2400" dirty="0">
                <a:latin typeface="+mn-ea"/>
              </a:rPr>
              <a:t>《</a:t>
            </a:r>
            <a:r>
              <a:rPr lang="zh-CN" altLang="en-US" sz="2400" dirty="0">
                <a:latin typeface="+mn-ea"/>
              </a:rPr>
              <a:t>廿二史劄记</a:t>
            </a:r>
            <a:r>
              <a:rPr lang="en-US" altLang="zh-CN" sz="2400" dirty="0" smtClean="0">
                <a:latin typeface="+mn-ea"/>
              </a:rPr>
              <a:t>》</a:t>
            </a:r>
            <a:endParaRPr lang="en-US" altLang="zh-CN" sz="2400" dirty="0">
              <a:latin typeface="+mn-ea"/>
            </a:endParaRPr>
          </a:p>
          <a:p>
            <a:pPr marL="342900" indent="-342900" algn="just">
              <a:spcAft>
                <a:spcPts val="1200"/>
              </a:spcAft>
              <a:buFont typeface="Arial" pitchFamily="34" charset="0"/>
              <a:buChar char="•"/>
            </a:pPr>
            <a:r>
              <a:rPr lang="zh-CN" altLang="en-US" sz="2400" dirty="0" smtClean="0">
                <a:latin typeface="+mn-ea"/>
              </a:rPr>
              <a:t>帝</a:t>
            </a:r>
            <a:r>
              <a:rPr lang="zh-CN" altLang="en-US" sz="2400" dirty="0">
                <a:latin typeface="+mn-ea"/>
              </a:rPr>
              <a:t>师杨琏真迦一人之私民达</a:t>
            </a:r>
            <a:r>
              <a:rPr lang="en-US" altLang="zh-CN" sz="2400" dirty="0">
                <a:latin typeface="+mn-ea"/>
              </a:rPr>
              <a:t>23000</a:t>
            </a:r>
            <a:r>
              <a:rPr lang="zh-CN" altLang="en-US" sz="2400" dirty="0">
                <a:latin typeface="+mn-ea"/>
              </a:rPr>
              <a:t>户。</a:t>
            </a:r>
            <a:r>
              <a:rPr lang="en-US" altLang="zh-CN" sz="2400" dirty="0">
                <a:latin typeface="+mn-ea"/>
              </a:rPr>
              <a:t>《</a:t>
            </a:r>
            <a:r>
              <a:rPr lang="zh-CN" altLang="en-US" sz="2400" dirty="0">
                <a:latin typeface="+mn-ea"/>
              </a:rPr>
              <a:t>元代社会阶级制度</a:t>
            </a:r>
            <a:r>
              <a:rPr lang="en-US" altLang="zh-CN" sz="2400" dirty="0" smtClean="0">
                <a:latin typeface="+mn-ea"/>
              </a:rPr>
              <a:t>》</a:t>
            </a:r>
            <a:endParaRPr lang="en-US" altLang="zh-CN" sz="2400" dirty="0">
              <a:latin typeface="+mn-ea"/>
            </a:endParaRPr>
          </a:p>
          <a:p>
            <a:pPr marL="342900" indent="-342900" algn="just">
              <a:spcAft>
                <a:spcPts val="1200"/>
              </a:spcAft>
              <a:buFont typeface="Arial" pitchFamily="34" charset="0"/>
              <a:buChar char="•"/>
            </a:pPr>
            <a:r>
              <a:rPr lang="zh-CN" altLang="en-US" sz="2400" dirty="0" smtClean="0">
                <a:latin typeface="+mn-ea"/>
              </a:rPr>
              <a:t>籍</a:t>
            </a:r>
            <a:r>
              <a:rPr lang="zh-CN" altLang="en-US" sz="2400" dirty="0">
                <a:latin typeface="+mn-ea"/>
              </a:rPr>
              <a:t>江南民为工匠凡</a:t>
            </a:r>
            <a:r>
              <a:rPr lang="en-US" altLang="zh-CN" sz="2400" dirty="0">
                <a:latin typeface="+mn-ea"/>
              </a:rPr>
              <a:t>30</a:t>
            </a:r>
            <a:r>
              <a:rPr lang="zh-CN" altLang="en-US" sz="2400" dirty="0">
                <a:latin typeface="+mn-ea"/>
              </a:rPr>
              <a:t>万户，选其有艺业者十余万户为匠户。</a:t>
            </a:r>
            <a:r>
              <a:rPr lang="en-US" altLang="zh-CN" sz="2400" dirty="0">
                <a:latin typeface="+mn-ea"/>
              </a:rPr>
              <a:t>《</a:t>
            </a:r>
            <a:r>
              <a:rPr lang="zh-CN" altLang="en-US" sz="2400" dirty="0">
                <a:latin typeface="+mn-ea"/>
              </a:rPr>
              <a:t>元史</a:t>
            </a:r>
            <a:r>
              <a:rPr lang="en-US" altLang="zh-CN" sz="2400" dirty="0">
                <a:latin typeface="+mn-ea"/>
              </a:rPr>
              <a:t>·</a:t>
            </a:r>
            <a:r>
              <a:rPr lang="zh-CN" altLang="en-US" sz="2400" dirty="0">
                <a:latin typeface="+mn-ea"/>
              </a:rPr>
              <a:t>张惠传</a:t>
            </a:r>
            <a:r>
              <a:rPr lang="en-US" altLang="zh-CN" sz="2400" dirty="0">
                <a:latin typeface="+mn-ea"/>
              </a:rPr>
              <a:t>》</a:t>
            </a:r>
          </a:p>
        </p:txBody>
      </p:sp>
      <p:sp>
        <p:nvSpPr>
          <p:cNvPr id="3" name="文本框 2"/>
          <p:cNvSpPr txBox="1"/>
          <p:nvPr/>
        </p:nvSpPr>
        <p:spPr>
          <a:xfrm>
            <a:off x="2555776" y="332656"/>
            <a:ext cx="4536504" cy="584775"/>
          </a:xfrm>
          <a:prstGeom prst="rect">
            <a:avLst/>
          </a:prstGeom>
          <a:noFill/>
        </p:spPr>
        <p:txBody>
          <a:bodyPr wrap="square" rtlCol="0">
            <a:spAutoFit/>
          </a:bodyPr>
          <a:lstStyle/>
          <a:p>
            <a:pPr algn="ctr"/>
            <a:r>
              <a:rPr lang="zh-CN" altLang="en-US" sz="3200" b="1" dirty="0" smtClean="0">
                <a:latin typeface="+mj-ea"/>
                <a:ea typeface="+mj-ea"/>
              </a:rPr>
              <a:t>元代对生产</a:t>
            </a:r>
            <a:r>
              <a:rPr lang="zh-CN" altLang="en-US" sz="3200" b="1" dirty="0">
                <a:latin typeface="+mj-ea"/>
                <a:ea typeface="+mj-ea"/>
              </a:rPr>
              <a:t>要素的控制</a:t>
            </a:r>
            <a:endParaRPr lang="zh-CN" altLang="en-US" sz="3200" b="1" dirty="0">
              <a:latin typeface="+mj-ea"/>
              <a:ea typeface="+mj-ea"/>
            </a:endParaRPr>
          </a:p>
        </p:txBody>
      </p:sp>
    </p:spTree>
    <p:extLst>
      <p:ext uri="{BB962C8B-B14F-4D97-AF65-F5344CB8AC3E}">
        <p14:creationId xmlns:p14="http://schemas.microsoft.com/office/powerpoint/2010/main" val="3813873896"/>
      </p:ext>
    </p:extLst>
  </p:cSld>
  <p:clrMapOvr>
    <a:masterClrMapping/>
  </p:clrMapOvr>
  <p:timing>
    <p:tnLst>
      <p:par>
        <p:cTn id="1" dur="indefinite" restart="never" nodeType="tmRoot"/>
      </p:par>
    </p:tnLst>
  </p:timing>
</p:sld>
</file>

<file path=ppt/theme/theme1.xml><?xml version="1.0" encoding="utf-8"?>
<a:theme xmlns:a="http://schemas.openxmlformats.org/drawingml/2006/main" name="母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ambria-Calibri">
      <a:majorFont>
        <a:latin typeface="Cambria" panose="02040503050406030204"/>
        <a:ea typeface=""/>
        <a:cs typeface=""/>
        <a:font script="Jpan" typeface="ＭＳ Ｐ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母版" id="{DDBD929F-2DE9-6F44-9597-751BA6C6CCA1}" vid="{F6323204-D49E-004A-85F9-7B3C9F3E9CFC}"/>
    </a:ext>
  </a:extLst>
</a:theme>
</file>

<file path=ppt/theme/theme2.xml><?xml version="1.0" encoding="utf-8"?>
<a:theme xmlns:a="http://schemas.openxmlformats.org/drawingml/2006/main" name="2_自定义设计方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DengXian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DengXian"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自定义设计方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DengXian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DengXian"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第 讲】" id="{4CC55C0C-F56B-F847-BA02-BB9DAD035B85}" vid="{29C67527-61BC-5E42-84C7-33614A72CC36}"/>
    </a:ext>
  </a:extLst>
</a:theme>
</file>

<file path=ppt/theme/theme4.xml><?xml version="1.0" encoding="utf-8"?>
<a:theme xmlns:a="http://schemas.openxmlformats.org/drawingml/2006/main" name="1_自定义设计方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DengXian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DengXian"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第 讲】" id="{4CC55C0C-F56B-F847-BA02-BB9DAD035B85}" vid="{2BC0C34A-CEC9-F44A-8C81-0442EE7CB0F6}"/>
    </a:ext>
  </a:extLst>
</a:theme>
</file>

<file path=docProps/app.xml><?xml version="1.0" encoding="utf-8"?>
<Properties xmlns="http://schemas.openxmlformats.org/officeDocument/2006/extended-properties" xmlns:vt="http://schemas.openxmlformats.org/officeDocument/2006/docPropsVTypes">
  <Template>母版</Template>
  <TotalTime>1724</TotalTime>
  <Words>7000</Words>
  <Application>Microsoft Macintosh PowerPoint</Application>
  <PresentationFormat>全屏显示(4:3)</PresentationFormat>
  <Paragraphs>340</Paragraphs>
  <Slides>66</Slides>
  <Notes>0</Notes>
  <HiddenSlides>0</HiddenSlides>
  <MMClips>0</MMClips>
  <ScaleCrop>false</ScaleCrop>
  <HeadingPairs>
    <vt:vector size="6" baseType="variant">
      <vt:variant>
        <vt:lpstr>已用的字体</vt:lpstr>
      </vt:variant>
      <vt:variant>
        <vt:i4>13</vt:i4>
      </vt:variant>
      <vt:variant>
        <vt:lpstr>主题</vt:lpstr>
      </vt:variant>
      <vt:variant>
        <vt:i4>4</vt:i4>
      </vt:variant>
      <vt:variant>
        <vt:lpstr>幻灯片标题</vt:lpstr>
      </vt:variant>
      <vt:variant>
        <vt:i4>66</vt:i4>
      </vt:variant>
    </vt:vector>
  </HeadingPairs>
  <TitlesOfParts>
    <vt:vector size="83" baseType="lpstr">
      <vt:lpstr>Calibri</vt:lpstr>
      <vt:lpstr>Cambria</vt:lpstr>
      <vt:lpstr>DengXian</vt:lpstr>
      <vt:lpstr>DengXian Light</vt:lpstr>
      <vt:lpstr>Microsoft YaHei</vt:lpstr>
      <vt:lpstr>SimHei</vt:lpstr>
      <vt:lpstr>Times New Roman</vt:lpstr>
      <vt:lpstr>Wingdings</vt:lpstr>
      <vt:lpstr>黑体</vt:lpstr>
      <vt:lpstr>隶书</vt:lpstr>
      <vt:lpstr>宋体</vt:lpstr>
      <vt:lpstr>微软雅黑</vt:lpstr>
      <vt:lpstr>Arial</vt:lpstr>
      <vt:lpstr>母版</vt:lpstr>
      <vt:lpstr>2_自定义设计方案</vt:lpstr>
      <vt:lpstr>自定义设计方案</vt:lpstr>
      <vt:lpstr>1_自定义设计方案</vt:lpstr>
      <vt:lpstr>PowerPoint 演示文稿</vt:lpstr>
      <vt:lpstr>主要内容</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1、耶律楚材的经济思想</vt:lpstr>
      <vt:lpstr>2、卢世荣的经济思想</vt:lpstr>
      <vt:lpstr>2、卢世荣的经济思想</vt:lpstr>
      <vt:lpstr>3、马端临的经济思想</vt:lpstr>
      <vt:lpstr>3、马端临的经济思想</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（二）明代经济思想</vt:lpstr>
      <vt:lpstr>1、“听民自为”的经济自由主义思想</vt:lpstr>
      <vt:lpstr>1、“听民自为”的经济自由主义思想</vt:lpstr>
      <vt:lpstr>1、“听民自为”的经济自由主义思想</vt:lpstr>
      <vt:lpstr>1、“听民自为”的经济自由主义思想</vt:lpstr>
      <vt:lpstr>2、“工商皆本”的社会阶层思想</vt:lpstr>
      <vt:lpstr>2、“工商皆本”的社会阶层思想</vt:lpstr>
      <vt:lpstr>“工商皆本”思想的历史影响</vt:lpstr>
      <vt:lpstr>3、货币问题与货币思想的发展</vt:lpstr>
      <vt:lpstr>3、货币问题与货币思想的发展</vt:lpstr>
      <vt:lpstr>（1） “以银为上币”的货币金属论</vt:lpstr>
      <vt:lpstr>（2）“银之少而贵”的货币名目论 </vt:lpstr>
      <vt:lpstr>（2）“银之少而贵”的货币名目论 </vt:lpstr>
      <vt:lpstr>（3）废金银论</vt:lpstr>
      <vt:lpstr>（4）“论英雄钱是好汉”的货币拜物教思想 </vt:lpstr>
    </vt:vector>
  </TitlesOfParts>
  <LinksUpToDate>false</LinksUpToDate>
  <SharedDoc>false</SharedDoc>
  <HyperlinksChanged>false</HyperlinksChanged>
  <AppVersion>15.0024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葛溪羽</dc:creator>
  <cp:lastModifiedBy>刘凝霜</cp:lastModifiedBy>
  <cp:revision>123</cp:revision>
  <dcterms:created xsi:type="dcterms:W3CDTF">2017-01-12T01:07:51Z</dcterms:created>
  <dcterms:modified xsi:type="dcterms:W3CDTF">2019-02-20T17:12:54Z</dcterms:modified>
</cp:coreProperties>
</file>