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90"/>
  </p:notesMasterIdLst>
  <p:sldIdLst>
    <p:sldId id="659" r:id="rId5"/>
    <p:sldId id="661" r:id="rId6"/>
    <p:sldId id="469" r:id="rId7"/>
    <p:sldId id="660" r:id="rId8"/>
    <p:sldId id="470" r:id="rId9"/>
    <p:sldId id="519" r:id="rId10"/>
    <p:sldId id="520" r:id="rId11"/>
    <p:sldId id="521" r:id="rId12"/>
    <p:sldId id="522" r:id="rId13"/>
    <p:sldId id="662" r:id="rId14"/>
    <p:sldId id="663" r:id="rId15"/>
    <p:sldId id="664" r:id="rId16"/>
    <p:sldId id="529" r:id="rId17"/>
    <p:sldId id="531" r:id="rId18"/>
    <p:sldId id="665" r:id="rId19"/>
    <p:sldId id="530" r:id="rId20"/>
    <p:sldId id="535" r:id="rId21"/>
    <p:sldId id="652" r:id="rId22"/>
    <p:sldId id="537" r:id="rId23"/>
    <p:sldId id="539" r:id="rId24"/>
    <p:sldId id="541" r:id="rId25"/>
    <p:sldId id="542" r:id="rId26"/>
    <p:sldId id="654" r:id="rId27"/>
    <p:sldId id="546" r:id="rId28"/>
    <p:sldId id="547" r:id="rId29"/>
    <p:sldId id="548" r:id="rId30"/>
    <p:sldId id="544" r:id="rId31"/>
    <p:sldId id="553" r:id="rId32"/>
    <p:sldId id="554" r:id="rId33"/>
    <p:sldId id="555" r:id="rId34"/>
    <p:sldId id="563" r:id="rId35"/>
    <p:sldId id="565" r:id="rId36"/>
    <p:sldId id="566" r:id="rId37"/>
    <p:sldId id="567" r:id="rId38"/>
    <p:sldId id="568" r:id="rId39"/>
    <p:sldId id="655" r:id="rId40"/>
    <p:sldId id="657" r:id="rId41"/>
    <p:sldId id="666" r:id="rId42"/>
    <p:sldId id="586" r:id="rId43"/>
    <p:sldId id="581" r:id="rId44"/>
    <p:sldId id="587" r:id="rId45"/>
    <p:sldId id="588" r:id="rId46"/>
    <p:sldId id="667" r:id="rId47"/>
    <p:sldId id="596" r:id="rId48"/>
    <p:sldId id="668" r:id="rId49"/>
    <p:sldId id="597" r:id="rId50"/>
    <p:sldId id="676" r:id="rId51"/>
    <p:sldId id="599" r:id="rId52"/>
    <p:sldId id="669" r:id="rId53"/>
    <p:sldId id="605" r:id="rId54"/>
    <p:sldId id="608" r:id="rId55"/>
    <p:sldId id="611" r:id="rId56"/>
    <p:sldId id="670" r:id="rId57"/>
    <p:sldId id="671" r:id="rId58"/>
    <p:sldId id="672" r:id="rId59"/>
    <p:sldId id="673" r:id="rId60"/>
    <p:sldId id="612" r:id="rId61"/>
    <p:sldId id="674" r:id="rId62"/>
    <p:sldId id="675" r:id="rId63"/>
    <p:sldId id="615" r:id="rId64"/>
    <p:sldId id="616" r:id="rId65"/>
    <p:sldId id="617" r:id="rId66"/>
    <p:sldId id="621" r:id="rId67"/>
    <p:sldId id="622" r:id="rId68"/>
    <p:sldId id="623" r:id="rId69"/>
    <p:sldId id="624" r:id="rId70"/>
    <p:sldId id="626" r:id="rId71"/>
    <p:sldId id="625" r:id="rId72"/>
    <p:sldId id="627" r:id="rId73"/>
    <p:sldId id="628" r:id="rId74"/>
    <p:sldId id="629" r:id="rId75"/>
    <p:sldId id="630" r:id="rId76"/>
    <p:sldId id="631" r:id="rId77"/>
    <p:sldId id="632" r:id="rId78"/>
    <p:sldId id="633" r:id="rId79"/>
    <p:sldId id="634" r:id="rId80"/>
    <p:sldId id="635" r:id="rId81"/>
    <p:sldId id="636" r:id="rId82"/>
    <p:sldId id="637" r:id="rId83"/>
    <p:sldId id="639" r:id="rId84"/>
    <p:sldId id="640" r:id="rId85"/>
    <p:sldId id="641" r:id="rId86"/>
    <p:sldId id="642" r:id="rId87"/>
    <p:sldId id="643" r:id="rId88"/>
    <p:sldId id="644" r:id="rId89"/>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8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33CC"/>
    <a:srgbClr val="0000FF"/>
    <a:srgbClr val="A50021"/>
    <a:srgbClr val="000099"/>
    <a:srgbClr val="CC99FF"/>
    <a:srgbClr val="990000"/>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7" autoAdjust="0"/>
    <p:restoredTop sz="80295" autoAdjust="0"/>
  </p:normalViewPr>
  <p:slideViewPr>
    <p:cSldViewPr snapToGrid="0">
      <p:cViewPr varScale="1">
        <p:scale>
          <a:sx n="100" d="100"/>
          <a:sy n="100" d="100"/>
        </p:scale>
        <p:origin x="376" y="168"/>
      </p:cViewPr>
      <p:guideLst>
        <p:guide orient="horz" pos="2183"/>
        <p:guide pos="2880"/>
      </p:guideLst>
    </p:cSldViewPr>
  </p:slideViewPr>
  <p:notesTextViewPr>
    <p:cViewPr>
      <p:scale>
        <a:sx n="1" d="1"/>
        <a:sy n="1" d="1"/>
      </p:scale>
      <p:origin x="0" y="0"/>
    </p:cViewPr>
  </p:notesTextViewPr>
  <p:sorterViewPr>
    <p:cViewPr>
      <p:scale>
        <a:sx n="150" d="100"/>
        <a:sy n="150" d="100"/>
      </p:scale>
      <p:origin x="0" y="-419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notesMaster" Target="notesMasters/notes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iagrams/_rels/data5.x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image" Target="../media/image11.emf"/></Relationships>
</file>

<file path=ppt/diagrams/_rels/drawing5.x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image" Target="../media/image1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37077-20F2-9A46-87BE-B16963BF1050}" type="doc">
      <dgm:prSet loTypeId="urn:microsoft.com/office/officeart/2005/8/layout/chevron2" loCatId="" qsTypeId="urn:microsoft.com/office/officeart/2005/8/quickstyle/simple4" qsCatId="simple" csTypeId="urn:microsoft.com/office/officeart/2005/8/colors/accent1_2" csCatId="accent1" phldr="1"/>
      <dgm:spPr/>
    </dgm:pt>
    <dgm:pt modelId="{AE73E6A9-65FA-A44C-8805-091B45017230}">
      <dgm:prSet phldrT="[文本]" custT="1"/>
      <dgm:spPr/>
      <dgm:t>
        <a:bodyPr/>
        <a:lstStyle/>
        <a:p>
          <a:r>
            <a:rPr lang="zh-CN" altLang="en-US" sz="3200" dirty="0" smtClean="0"/>
            <a:t>一</a:t>
          </a:r>
          <a:endParaRPr lang="zh-CN" altLang="en-US" sz="3200" dirty="0"/>
        </a:p>
      </dgm:t>
    </dgm:pt>
    <dgm:pt modelId="{8C4BA526-2CD6-3246-B83E-6B5E0889AF18}" type="parTrans" cxnId="{E3AFB89C-3AA9-B142-90BC-4CBD83ECAFFF}">
      <dgm:prSet/>
      <dgm:spPr/>
      <dgm:t>
        <a:bodyPr/>
        <a:lstStyle/>
        <a:p>
          <a:endParaRPr lang="zh-CN" altLang="en-US" sz="3200"/>
        </a:p>
      </dgm:t>
    </dgm:pt>
    <dgm:pt modelId="{E2A8619D-9238-A744-8B2B-E8A6F1CE062D}" type="sibTrans" cxnId="{E3AFB89C-3AA9-B142-90BC-4CBD83ECAFFF}">
      <dgm:prSet/>
      <dgm:spPr/>
      <dgm:t>
        <a:bodyPr/>
        <a:lstStyle/>
        <a:p>
          <a:endParaRPr lang="zh-CN" altLang="en-US" sz="3200"/>
        </a:p>
      </dgm:t>
    </dgm:pt>
    <dgm:pt modelId="{E9342979-8BC9-3A47-AEB9-517F69664525}">
      <dgm:prSet phldrT="[文本]" custT="1"/>
      <dgm:spPr/>
      <dgm:t>
        <a:bodyPr/>
        <a:lstStyle/>
        <a:p>
          <a:r>
            <a:rPr lang="zh-CN" altLang="en-US" sz="3200" dirty="0" smtClean="0"/>
            <a:t>二</a:t>
          </a:r>
          <a:endParaRPr lang="zh-CN" altLang="en-US" sz="3200" dirty="0"/>
        </a:p>
      </dgm:t>
    </dgm:pt>
    <dgm:pt modelId="{B9BAE556-BD9C-F947-9BE7-A2FCA9B5C555}" type="parTrans" cxnId="{9B8FC7E8-8CF0-AF43-89DD-25AE97B40711}">
      <dgm:prSet/>
      <dgm:spPr/>
      <dgm:t>
        <a:bodyPr/>
        <a:lstStyle/>
        <a:p>
          <a:endParaRPr lang="zh-CN" altLang="en-US" sz="3200"/>
        </a:p>
      </dgm:t>
    </dgm:pt>
    <dgm:pt modelId="{15853500-91CF-704A-9F1F-5A5D63CFD1A5}" type="sibTrans" cxnId="{9B8FC7E8-8CF0-AF43-89DD-25AE97B40711}">
      <dgm:prSet/>
      <dgm:spPr/>
      <dgm:t>
        <a:bodyPr/>
        <a:lstStyle/>
        <a:p>
          <a:endParaRPr lang="zh-CN" altLang="en-US" sz="3200"/>
        </a:p>
      </dgm:t>
    </dgm:pt>
    <dgm:pt modelId="{2BC99B0B-F2B8-7347-A7AA-0C238CCB7730}">
      <dgm:prSet phldrT="[文本]" custT="1"/>
      <dgm:spPr/>
      <dgm:t>
        <a:bodyPr/>
        <a:lstStyle/>
        <a:p>
          <a:r>
            <a:rPr lang="zh-CN" altLang="en-US" sz="3200" dirty="0" smtClean="0"/>
            <a:t>三</a:t>
          </a:r>
          <a:endParaRPr lang="zh-CN" altLang="en-US" sz="3200" dirty="0"/>
        </a:p>
      </dgm:t>
    </dgm:pt>
    <dgm:pt modelId="{92BA8A7A-41AB-F245-9F13-73D19A618528}" type="parTrans" cxnId="{538FF6D1-3324-D94C-A6FD-6FE4C185A7B8}">
      <dgm:prSet/>
      <dgm:spPr/>
      <dgm:t>
        <a:bodyPr/>
        <a:lstStyle/>
        <a:p>
          <a:endParaRPr lang="zh-CN" altLang="en-US" sz="3200"/>
        </a:p>
      </dgm:t>
    </dgm:pt>
    <dgm:pt modelId="{BEB26AA9-6E05-954A-AE44-6AC5CD49ACB5}" type="sibTrans" cxnId="{538FF6D1-3324-D94C-A6FD-6FE4C185A7B8}">
      <dgm:prSet/>
      <dgm:spPr/>
      <dgm:t>
        <a:bodyPr/>
        <a:lstStyle/>
        <a:p>
          <a:endParaRPr lang="zh-CN" altLang="en-US" sz="3200"/>
        </a:p>
      </dgm:t>
    </dgm:pt>
    <dgm:pt modelId="{18CEBE3D-9EFD-2746-AE09-6077007F2931}">
      <dgm:prSet custT="1"/>
      <dgm:spPr/>
      <dgm:t>
        <a:bodyPr/>
        <a:lstStyle/>
        <a:p>
          <a:r>
            <a:rPr lang="zh-CN" altLang="en-US" sz="3200" b="1" dirty="0" smtClean="0">
              <a:latin typeface="隶书" pitchFamily="49" charset="-122"/>
              <a:ea typeface="隶书" pitchFamily="49" charset="-122"/>
            </a:rPr>
            <a:t>经世思潮的演化</a:t>
          </a:r>
          <a:endParaRPr lang="zh-CN" altLang="en-US" sz="3200" dirty="0"/>
        </a:p>
      </dgm:t>
    </dgm:pt>
    <dgm:pt modelId="{C54B1EEA-C08B-7B4A-A3C1-F0794A946585}" type="parTrans" cxnId="{3B9BE756-7A37-B641-9DA0-59F362B168C9}">
      <dgm:prSet/>
      <dgm:spPr/>
      <dgm:t>
        <a:bodyPr/>
        <a:lstStyle/>
        <a:p>
          <a:endParaRPr lang="zh-CN" altLang="en-US" sz="3200"/>
        </a:p>
      </dgm:t>
    </dgm:pt>
    <dgm:pt modelId="{8259B953-A481-114D-AC25-B587A4147013}" type="sibTrans" cxnId="{3B9BE756-7A37-B641-9DA0-59F362B168C9}">
      <dgm:prSet/>
      <dgm:spPr/>
      <dgm:t>
        <a:bodyPr/>
        <a:lstStyle/>
        <a:p>
          <a:endParaRPr lang="zh-CN" altLang="en-US" sz="3200"/>
        </a:p>
      </dgm:t>
    </dgm:pt>
    <dgm:pt modelId="{DD72A7FF-0362-F640-9391-4404C34CC272}">
      <dgm:prSet custT="1"/>
      <dgm:spPr/>
      <dgm:t>
        <a:bodyPr/>
        <a:lstStyle/>
        <a:p>
          <a:r>
            <a:rPr lang="zh-CN" altLang="en-US" sz="3200" b="1" dirty="0" smtClean="0">
              <a:latin typeface="隶书" pitchFamily="49" charset="-122"/>
              <a:ea typeface="隶书" pitchFamily="49" charset="-122"/>
            </a:rPr>
            <a:t>清代社会经济概况</a:t>
          </a:r>
          <a:endParaRPr lang="zh-CN" altLang="en-US" sz="3200" dirty="0"/>
        </a:p>
      </dgm:t>
    </dgm:pt>
    <dgm:pt modelId="{C59E7373-024B-6343-948F-CC3CB1175F42}" type="parTrans" cxnId="{336469BD-7507-1F41-9587-B619EC52B854}">
      <dgm:prSet/>
      <dgm:spPr/>
      <dgm:t>
        <a:bodyPr/>
        <a:lstStyle/>
        <a:p>
          <a:endParaRPr lang="zh-CN" altLang="en-US" sz="3200"/>
        </a:p>
      </dgm:t>
    </dgm:pt>
    <dgm:pt modelId="{1E033E83-DA71-AE46-B1E8-A66BC691698F}" type="sibTrans" cxnId="{336469BD-7507-1F41-9587-B619EC52B854}">
      <dgm:prSet/>
      <dgm:spPr/>
      <dgm:t>
        <a:bodyPr/>
        <a:lstStyle/>
        <a:p>
          <a:endParaRPr lang="zh-CN" altLang="en-US" sz="3200"/>
        </a:p>
      </dgm:t>
    </dgm:pt>
    <dgm:pt modelId="{7A27DC78-5948-7249-9AD9-60A4C8736FCA}">
      <dgm:prSet custT="1"/>
      <dgm:spPr/>
      <dgm:t>
        <a:bodyPr/>
        <a:lstStyle/>
        <a:p>
          <a:r>
            <a:rPr lang="zh-CN" altLang="en-US" sz="3200" b="1" dirty="0" smtClean="0">
              <a:latin typeface="隶书" pitchFamily="49" charset="-122"/>
              <a:ea typeface="隶书" pitchFamily="49" charset="-122"/>
            </a:rPr>
            <a:t>清代经济思想</a:t>
          </a:r>
          <a:endParaRPr lang="zh-CN" altLang="en-US" sz="3200" dirty="0"/>
        </a:p>
      </dgm:t>
    </dgm:pt>
    <dgm:pt modelId="{147538BB-D6E2-6343-B537-DF990EF128F6}" type="parTrans" cxnId="{15B248B2-1C8E-1E48-BECC-2AF313D33F63}">
      <dgm:prSet/>
      <dgm:spPr/>
      <dgm:t>
        <a:bodyPr/>
        <a:lstStyle/>
        <a:p>
          <a:endParaRPr lang="zh-CN" altLang="en-US" sz="3200"/>
        </a:p>
      </dgm:t>
    </dgm:pt>
    <dgm:pt modelId="{71CC0B38-3D0B-5545-ABFC-9FABA4E227DF}" type="sibTrans" cxnId="{15B248B2-1C8E-1E48-BECC-2AF313D33F63}">
      <dgm:prSet/>
      <dgm:spPr/>
      <dgm:t>
        <a:bodyPr/>
        <a:lstStyle/>
        <a:p>
          <a:endParaRPr lang="zh-CN" altLang="en-US" sz="3200"/>
        </a:p>
      </dgm:t>
    </dgm:pt>
    <dgm:pt modelId="{92439849-5BB3-4945-A41E-DA00FB90A783}" type="pres">
      <dgm:prSet presAssocID="{5A437077-20F2-9A46-87BE-B16963BF1050}" presName="linearFlow" presStyleCnt="0">
        <dgm:presLayoutVars>
          <dgm:dir/>
          <dgm:animLvl val="lvl"/>
          <dgm:resizeHandles val="exact"/>
        </dgm:presLayoutVars>
      </dgm:prSet>
      <dgm:spPr/>
    </dgm:pt>
    <dgm:pt modelId="{3EC0037F-9A62-FF4D-B01C-A2B2EE57C146}" type="pres">
      <dgm:prSet presAssocID="{AE73E6A9-65FA-A44C-8805-091B45017230}" presName="composite" presStyleCnt="0"/>
      <dgm:spPr/>
    </dgm:pt>
    <dgm:pt modelId="{8B507BCA-4BA9-B04D-AD6E-B091A2DECBB8}" type="pres">
      <dgm:prSet presAssocID="{AE73E6A9-65FA-A44C-8805-091B45017230}" presName="parentText" presStyleLbl="alignNode1" presStyleIdx="0" presStyleCnt="3">
        <dgm:presLayoutVars>
          <dgm:chMax val="1"/>
          <dgm:bulletEnabled val="1"/>
        </dgm:presLayoutVars>
      </dgm:prSet>
      <dgm:spPr/>
      <dgm:t>
        <a:bodyPr/>
        <a:lstStyle/>
        <a:p>
          <a:endParaRPr lang="zh-CN" altLang="en-US"/>
        </a:p>
      </dgm:t>
    </dgm:pt>
    <dgm:pt modelId="{2126BDE1-2C91-9E4B-B1EF-12E4451C7070}" type="pres">
      <dgm:prSet presAssocID="{AE73E6A9-65FA-A44C-8805-091B45017230}" presName="descendantText" presStyleLbl="alignAcc1" presStyleIdx="0" presStyleCnt="3">
        <dgm:presLayoutVars>
          <dgm:bulletEnabled val="1"/>
        </dgm:presLayoutVars>
      </dgm:prSet>
      <dgm:spPr/>
      <dgm:t>
        <a:bodyPr/>
        <a:lstStyle/>
        <a:p>
          <a:endParaRPr lang="zh-CN" altLang="en-US"/>
        </a:p>
      </dgm:t>
    </dgm:pt>
    <dgm:pt modelId="{DD84FAC6-FD27-6F4B-BA1C-59534138205F}" type="pres">
      <dgm:prSet presAssocID="{E2A8619D-9238-A744-8B2B-E8A6F1CE062D}" presName="sp" presStyleCnt="0"/>
      <dgm:spPr/>
    </dgm:pt>
    <dgm:pt modelId="{5C3396EC-FBA4-F548-B175-286F21F1A116}" type="pres">
      <dgm:prSet presAssocID="{E9342979-8BC9-3A47-AEB9-517F69664525}" presName="composite" presStyleCnt="0"/>
      <dgm:spPr/>
    </dgm:pt>
    <dgm:pt modelId="{F3A65789-999A-4F44-A6A0-3BC7FCB1F047}" type="pres">
      <dgm:prSet presAssocID="{E9342979-8BC9-3A47-AEB9-517F69664525}" presName="parentText" presStyleLbl="alignNode1" presStyleIdx="1" presStyleCnt="3">
        <dgm:presLayoutVars>
          <dgm:chMax val="1"/>
          <dgm:bulletEnabled val="1"/>
        </dgm:presLayoutVars>
      </dgm:prSet>
      <dgm:spPr/>
      <dgm:t>
        <a:bodyPr/>
        <a:lstStyle/>
        <a:p>
          <a:endParaRPr lang="zh-CN" altLang="en-US"/>
        </a:p>
      </dgm:t>
    </dgm:pt>
    <dgm:pt modelId="{4A8BEAE9-00F4-5A4F-A7C5-4E04E2DDDD77}" type="pres">
      <dgm:prSet presAssocID="{E9342979-8BC9-3A47-AEB9-517F69664525}" presName="descendantText" presStyleLbl="alignAcc1" presStyleIdx="1" presStyleCnt="3">
        <dgm:presLayoutVars>
          <dgm:bulletEnabled val="1"/>
        </dgm:presLayoutVars>
      </dgm:prSet>
      <dgm:spPr/>
      <dgm:t>
        <a:bodyPr/>
        <a:lstStyle/>
        <a:p>
          <a:endParaRPr lang="zh-CN" altLang="en-US"/>
        </a:p>
      </dgm:t>
    </dgm:pt>
    <dgm:pt modelId="{73066D5B-8AC4-2D45-A396-4F83FB7A9276}" type="pres">
      <dgm:prSet presAssocID="{15853500-91CF-704A-9F1F-5A5D63CFD1A5}" presName="sp" presStyleCnt="0"/>
      <dgm:spPr/>
    </dgm:pt>
    <dgm:pt modelId="{4A9623B9-C6EA-6E4F-BD6B-6FB7900553D2}" type="pres">
      <dgm:prSet presAssocID="{2BC99B0B-F2B8-7347-A7AA-0C238CCB7730}" presName="composite" presStyleCnt="0"/>
      <dgm:spPr/>
    </dgm:pt>
    <dgm:pt modelId="{5B095DF5-1EA0-3B4A-8C40-9AE7E3786A41}" type="pres">
      <dgm:prSet presAssocID="{2BC99B0B-F2B8-7347-A7AA-0C238CCB7730}" presName="parentText" presStyleLbl="alignNode1" presStyleIdx="2" presStyleCnt="3">
        <dgm:presLayoutVars>
          <dgm:chMax val="1"/>
          <dgm:bulletEnabled val="1"/>
        </dgm:presLayoutVars>
      </dgm:prSet>
      <dgm:spPr/>
      <dgm:t>
        <a:bodyPr/>
        <a:lstStyle/>
        <a:p>
          <a:endParaRPr lang="zh-CN" altLang="en-US"/>
        </a:p>
      </dgm:t>
    </dgm:pt>
    <dgm:pt modelId="{45C9B48A-1A20-E348-BECF-DBCDD8774D0B}" type="pres">
      <dgm:prSet presAssocID="{2BC99B0B-F2B8-7347-A7AA-0C238CCB7730}" presName="descendantText" presStyleLbl="alignAcc1" presStyleIdx="2" presStyleCnt="3">
        <dgm:presLayoutVars>
          <dgm:bulletEnabled val="1"/>
        </dgm:presLayoutVars>
      </dgm:prSet>
      <dgm:spPr/>
      <dgm:t>
        <a:bodyPr/>
        <a:lstStyle/>
        <a:p>
          <a:endParaRPr lang="zh-CN" altLang="en-US"/>
        </a:p>
      </dgm:t>
    </dgm:pt>
  </dgm:ptLst>
  <dgm:cxnLst>
    <dgm:cxn modelId="{8CA99388-BC41-6248-A69D-575523EA8D74}" type="presOf" srcId="{2BC99B0B-F2B8-7347-A7AA-0C238CCB7730}" destId="{5B095DF5-1EA0-3B4A-8C40-9AE7E3786A41}" srcOrd="0" destOrd="0" presId="urn:microsoft.com/office/officeart/2005/8/layout/chevron2"/>
    <dgm:cxn modelId="{E3AFB89C-3AA9-B142-90BC-4CBD83ECAFFF}" srcId="{5A437077-20F2-9A46-87BE-B16963BF1050}" destId="{AE73E6A9-65FA-A44C-8805-091B45017230}" srcOrd="0" destOrd="0" parTransId="{8C4BA526-2CD6-3246-B83E-6B5E0889AF18}" sibTransId="{E2A8619D-9238-A744-8B2B-E8A6F1CE062D}"/>
    <dgm:cxn modelId="{538FF6D1-3324-D94C-A6FD-6FE4C185A7B8}" srcId="{5A437077-20F2-9A46-87BE-B16963BF1050}" destId="{2BC99B0B-F2B8-7347-A7AA-0C238CCB7730}" srcOrd="2" destOrd="0" parTransId="{92BA8A7A-41AB-F245-9F13-73D19A618528}" sibTransId="{BEB26AA9-6E05-954A-AE44-6AC5CD49ACB5}"/>
    <dgm:cxn modelId="{336469BD-7507-1F41-9587-B619EC52B854}" srcId="{E9342979-8BC9-3A47-AEB9-517F69664525}" destId="{DD72A7FF-0362-F640-9391-4404C34CC272}" srcOrd="0" destOrd="0" parTransId="{C59E7373-024B-6343-948F-CC3CB1175F42}" sibTransId="{1E033E83-DA71-AE46-B1E8-A66BC691698F}"/>
    <dgm:cxn modelId="{84380D8D-14CE-6A4B-84CD-06E8E8D35CEF}" type="presOf" srcId="{DD72A7FF-0362-F640-9391-4404C34CC272}" destId="{4A8BEAE9-00F4-5A4F-A7C5-4E04E2DDDD77}" srcOrd="0" destOrd="0" presId="urn:microsoft.com/office/officeart/2005/8/layout/chevron2"/>
    <dgm:cxn modelId="{587CDDEC-539E-5046-9CB4-9D184EABC800}" type="presOf" srcId="{AE73E6A9-65FA-A44C-8805-091B45017230}" destId="{8B507BCA-4BA9-B04D-AD6E-B091A2DECBB8}" srcOrd="0" destOrd="0" presId="urn:microsoft.com/office/officeart/2005/8/layout/chevron2"/>
    <dgm:cxn modelId="{15B248B2-1C8E-1E48-BECC-2AF313D33F63}" srcId="{2BC99B0B-F2B8-7347-A7AA-0C238CCB7730}" destId="{7A27DC78-5948-7249-9AD9-60A4C8736FCA}" srcOrd="0" destOrd="0" parTransId="{147538BB-D6E2-6343-B537-DF990EF128F6}" sibTransId="{71CC0B38-3D0B-5545-ABFC-9FABA4E227DF}"/>
    <dgm:cxn modelId="{9B8FC7E8-8CF0-AF43-89DD-25AE97B40711}" srcId="{5A437077-20F2-9A46-87BE-B16963BF1050}" destId="{E9342979-8BC9-3A47-AEB9-517F69664525}" srcOrd="1" destOrd="0" parTransId="{B9BAE556-BD9C-F947-9BE7-A2FCA9B5C555}" sibTransId="{15853500-91CF-704A-9F1F-5A5D63CFD1A5}"/>
    <dgm:cxn modelId="{644E3EA8-E46D-8243-868C-CF52D9B754F3}" type="presOf" srcId="{18CEBE3D-9EFD-2746-AE09-6077007F2931}" destId="{2126BDE1-2C91-9E4B-B1EF-12E4451C7070}" srcOrd="0" destOrd="0" presId="urn:microsoft.com/office/officeart/2005/8/layout/chevron2"/>
    <dgm:cxn modelId="{3B9BE756-7A37-B641-9DA0-59F362B168C9}" srcId="{AE73E6A9-65FA-A44C-8805-091B45017230}" destId="{18CEBE3D-9EFD-2746-AE09-6077007F2931}" srcOrd="0" destOrd="0" parTransId="{C54B1EEA-C08B-7B4A-A3C1-F0794A946585}" sibTransId="{8259B953-A481-114D-AC25-B587A4147013}"/>
    <dgm:cxn modelId="{146C1BC7-5CC1-D049-9DDC-75157B2A1B20}" type="presOf" srcId="{E9342979-8BC9-3A47-AEB9-517F69664525}" destId="{F3A65789-999A-4F44-A6A0-3BC7FCB1F047}" srcOrd="0" destOrd="0" presId="urn:microsoft.com/office/officeart/2005/8/layout/chevron2"/>
    <dgm:cxn modelId="{78BB7050-F1C4-6B40-A281-ACCCD4F1580D}" type="presOf" srcId="{5A437077-20F2-9A46-87BE-B16963BF1050}" destId="{92439849-5BB3-4945-A41E-DA00FB90A783}" srcOrd="0" destOrd="0" presId="urn:microsoft.com/office/officeart/2005/8/layout/chevron2"/>
    <dgm:cxn modelId="{1D4025AA-D694-3749-B2C8-932EBB297478}" type="presOf" srcId="{7A27DC78-5948-7249-9AD9-60A4C8736FCA}" destId="{45C9B48A-1A20-E348-BECF-DBCDD8774D0B}" srcOrd="0" destOrd="0" presId="urn:microsoft.com/office/officeart/2005/8/layout/chevron2"/>
    <dgm:cxn modelId="{37E030F1-ECC6-714B-A379-8F2935A99D65}" type="presParOf" srcId="{92439849-5BB3-4945-A41E-DA00FB90A783}" destId="{3EC0037F-9A62-FF4D-B01C-A2B2EE57C146}" srcOrd="0" destOrd="0" presId="urn:microsoft.com/office/officeart/2005/8/layout/chevron2"/>
    <dgm:cxn modelId="{E40B58B0-79EA-994C-B393-1185AE01C460}" type="presParOf" srcId="{3EC0037F-9A62-FF4D-B01C-A2B2EE57C146}" destId="{8B507BCA-4BA9-B04D-AD6E-B091A2DECBB8}" srcOrd="0" destOrd="0" presId="urn:microsoft.com/office/officeart/2005/8/layout/chevron2"/>
    <dgm:cxn modelId="{CCEB0112-3A56-EC47-B290-B9E7BBF03BF8}" type="presParOf" srcId="{3EC0037F-9A62-FF4D-B01C-A2B2EE57C146}" destId="{2126BDE1-2C91-9E4B-B1EF-12E4451C7070}" srcOrd="1" destOrd="0" presId="urn:microsoft.com/office/officeart/2005/8/layout/chevron2"/>
    <dgm:cxn modelId="{8053B44D-D60D-E249-A69D-A1C7BCE8CF14}" type="presParOf" srcId="{92439849-5BB3-4945-A41E-DA00FB90A783}" destId="{DD84FAC6-FD27-6F4B-BA1C-59534138205F}" srcOrd="1" destOrd="0" presId="urn:microsoft.com/office/officeart/2005/8/layout/chevron2"/>
    <dgm:cxn modelId="{7E4F2471-4E3E-D948-B722-646A5260BE65}" type="presParOf" srcId="{92439849-5BB3-4945-A41E-DA00FB90A783}" destId="{5C3396EC-FBA4-F548-B175-286F21F1A116}" srcOrd="2" destOrd="0" presId="urn:microsoft.com/office/officeart/2005/8/layout/chevron2"/>
    <dgm:cxn modelId="{67408BB5-7A3D-1945-96B9-AEABE3B72410}" type="presParOf" srcId="{5C3396EC-FBA4-F548-B175-286F21F1A116}" destId="{F3A65789-999A-4F44-A6A0-3BC7FCB1F047}" srcOrd="0" destOrd="0" presId="urn:microsoft.com/office/officeart/2005/8/layout/chevron2"/>
    <dgm:cxn modelId="{89905BBF-78F2-CE4F-8B2B-CA6514ABEE67}" type="presParOf" srcId="{5C3396EC-FBA4-F548-B175-286F21F1A116}" destId="{4A8BEAE9-00F4-5A4F-A7C5-4E04E2DDDD77}" srcOrd="1" destOrd="0" presId="urn:microsoft.com/office/officeart/2005/8/layout/chevron2"/>
    <dgm:cxn modelId="{2B81F875-1268-DD4E-B7FC-3DEBDE1ADCFF}" type="presParOf" srcId="{92439849-5BB3-4945-A41E-DA00FB90A783}" destId="{73066D5B-8AC4-2D45-A396-4F83FB7A9276}" srcOrd="3" destOrd="0" presId="urn:microsoft.com/office/officeart/2005/8/layout/chevron2"/>
    <dgm:cxn modelId="{EBCD7659-D896-4949-8525-5D094CB991E6}" type="presParOf" srcId="{92439849-5BB3-4945-A41E-DA00FB90A783}" destId="{4A9623B9-C6EA-6E4F-BD6B-6FB7900553D2}" srcOrd="4" destOrd="0" presId="urn:microsoft.com/office/officeart/2005/8/layout/chevron2"/>
    <dgm:cxn modelId="{F55B060E-3C59-234F-9120-F39A2B107D0D}" type="presParOf" srcId="{4A9623B9-C6EA-6E4F-BD6B-6FB7900553D2}" destId="{5B095DF5-1EA0-3B4A-8C40-9AE7E3786A41}" srcOrd="0" destOrd="0" presId="urn:microsoft.com/office/officeart/2005/8/layout/chevron2"/>
    <dgm:cxn modelId="{5E69E0CE-96D6-A24C-BF56-7E0A16CA9469}" type="presParOf" srcId="{4A9623B9-C6EA-6E4F-BD6B-6FB7900553D2}" destId="{45C9B48A-1A20-E348-BECF-DBCDD8774D0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7D4F1E-C40C-DE41-9039-54A2324D0CD5}" type="doc">
      <dgm:prSet loTypeId="urn:microsoft.com/office/officeart/2008/layout/HorizontalMultiLevelHierarchy" loCatId="" qsTypeId="urn:microsoft.com/office/officeart/2005/8/quickstyle/simple4" qsCatId="simple" csTypeId="urn:microsoft.com/office/officeart/2005/8/colors/accent1_2" csCatId="accent1" phldr="1"/>
      <dgm:spPr/>
      <dgm:t>
        <a:bodyPr/>
        <a:lstStyle/>
        <a:p>
          <a:endParaRPr lang="zh-CN" altLang="en-US"/>
        </a:p>
      </dgm:t>
    </dgm:pt>
    <dgm:pt modelId="{839CEB05-934D-F549-904A-740FE5923D6C}">
      <dgm:prSet phldrT="[文本]" custT="1"/>
      <dgm:spPr/>
      <dgm:t>
        <a:bodyPr vert="vert" anchor="ctr" anchorCtr="1"/>
        <a:lstStyle/>
        <a:p>
          <a:r>
            <a:rPr lang="en-US" altLang="zh-CN" sz="2400" b="1" dirty="0" smtClean="0">
              <a:latin typeface="+mj-ea"/>
              <a:ea typeface="+mj-ea"/>
            </a:rPr>
            <a:t>明清时期三大思潮</a:t>
          </a:r>
          <a:endParaRPr lang="zh-CN" altLang="en-US" sz="2400" dirty="0">
            <a:latin typeface="+mj-ea"/>
            <a:ea typeface="+mj-ea"/>
          </a:endParaRPr>
        </a:p>
      </dgm:t>
    </dgm:pt>
    <dgm:pt modelId="{50D636FD-52C5-134F-A479-7FA2C18EAFD3}" type="parTrans" cxnId="{AD373C50-4C02-E949-B8D4-14ADB14008D2}">
      <dgm:prSet/>
      <dgm:spPr/>
      <dgm:t>
        <a:bodyPr/>
        <a:lstStyle/>
        <a:p>
          <a:endParaRPr lang="zh-CN" altLang="en-US" sz="2400">
            <a:latin typeface="+mj-ea"/>
            <a:ea typeface="+mj-ea"/>
          </a:endParaRPr>
        </a:p>
      </dgm:t>
    </dgm:pt>
    <dgm:pt modelId="{A52053E4-B8AC-8241-ABC9-0C0D6C035F38}" type="sibTrans" cxnId="{AD373C50-4C02-E949-B8D4-14ADB14008D2}">
      <dgm:prSet/>
      <dgm:spPr/>
      <dgm:t>
        <a:bodyPr/>
        <a:lstStyle/>
        <a:p>
          <a:endParaRPr lang="zh-CN" altLang="en-US" sz="2400">
            <a:latin typeface="+mj-ea"/>
            <a:ea typeface="+mj-ea"/>
          </a:endParaRPr>
        </a:p>
      </dgm:t>
    </dgm:pt>
    <dgm:pt modelId="{CDDE1EB1-7E21-FB4D-A0AC-C7E396EE89D3}">
      <dgm:prSet phldrT="[文本]" custT="1"/>
      <dgm:spPr/>
      <dgm:t>
        <a:bodyPr/>
        <a:lstStyle/>
        <a:p>
          <a:r>
            <a:rPr lang="zh-CN" altLang="en-US" sz="2400" b="1" dirty="0" smtClean="0">
              <a:latin typeface="+mj-ea"/>
              <a:ea typeface="+mj-ea"/>
            </a:rPr>
            <a:t>宋明理学</a:t>
          </a:r>
          <a:endParaRPr lang="zh-CN" altLang="en-US" sz="2400" dirty="0">
            <a:latin typeface="+mj-ea"/>
            <a:ea typeface="+mj-ea"/>
          </a:endParaRPr>
        </a:p>
      </dgm:t>
    </dgm:pt>
    <dgm:pt modelId="{2F35F725-A4A4-0544-BBDD-35DBE71BE633}" type="parTrans" cxnId="{04D28FF3-1B4C-D649-821F-D3A61359DBC4}">
      <dgm:prSet custT="1"/>
      <dgm:spPr/>
      <dgm:t>
        <a:bodyPr/>
        <a:lstStyle/>
        <a:p>
          <a:endParaRPr lang="zh-CN" altLang="en-US" sz="2400">
            <a:latin typeface="+mj-ea"/>
            <a:ea typeface="+mj-ea"/>
          </a:endParaRPr>
        </a:p>
      </dgm:t>
    </dgm:pt>
    <dgm:pt modelId="{302C4230-E002-9A42-9E1A-14ABC1A391EF}" type="sibTrans" cxnId="{04D28FF3-1B4C-D649-821F-D3A61359DBC4}">
      <dgm:prSet/>
      <dgm:spPr/>
      <dgm:t>
        <a:bodyPr/>
        <a:lstStyle/>
        <a:p>
          <a:endParaRPr lang="zh-CN" altLang="en-US" sz="2400">
            <a:latin typeface="+mj-ea"/>
            <a:ea typeface="+mj-ea"/>
          </a:endParaRPr>
        </a:p>
      </dgm:t>
    </dgm:pt>
    <dgm:pt modelId="{0FCA26F9-BCA2-2E49-AFC3-A7CD101181FC}">
      <dgm:prSet phldrT="[文本]" custT="1"/>
      <dgm:spPr/>
      <dgm:t>
        <a:bodyPr/>
        <a:lstStyle/>
        <a:p>
          <a:r>
            <a:rPr lang="zh-CN" altLang="en-US" sz="2400" b="1" dirty="0" smtClean="0">
              <a:latin typeface="+mj-ea"/>
              <a:ea typeface="+mj-ea"/>
            </a:rPr>
            <a:t>反传统思潮</a:t>
          </a:r>
          <a:endParaRPr lang="zh-CN" altLang="en-US" sz="2400" dirty="0">
            <a:latin typeface="+mj-ea"/>
            <a:ea typeface="+mj-ea"/>
          </a:endParaRPr>
        </a:p>
      </dgm:t>
    </dgm:pt>
    <dgm:pt modelId="{58F8F2CA-E965-9540-A696-95C495B2672A}" type="parTrans" cxnId="{1ABE6A5A-167E-A64A-80B1-60F0BA702DDF}">
      <dgm:prSet custT="1"/>
      <dgm:spPr/>
      <dgm:t>
        <a:bodyPr/>
        <a:lstStyle/>
        <a:p>
          <a:endParaRPr lang="zh-CN" altLang="en-US" sz="2400">
            <a:latin typeface="+mj-ea"/>
            <a:ea typeface="+mj-ea"/>
          </a:endParaRPr>
        </a:p>
      </dgm:t>
    </dgm:pt>
    <dgm:pt modelId="{ED6CE329-6110-EF41-A7C1-D866EE1C8ECE}" type="sibTrans" cxnId="{1ABE6A5A-167E-A64A-80B1-60F0BA702DDF}">
      <dgm:prSet/>
      <dgm:spPr/>
      <dgm:t>
        <a:bodyPr/>
        <a:lstStyle/>
        <a:p>
          <a:endParaRPr lang="zh-CN" altLang="en-US" sz="2400">
            <a:latin typeface="+mj-ea"/>
            <a:ea typeface="+mj-ea"/>
          </a:endParaRPr>
        </a:p>
      </dgm:t>
    </dgm:pt>
    <dgm:pt modelId="{F53E918E-16E9-4D43-9ADC-13DD0C1F31F7}">
      <dgm:prSet phldrT="[文本]" custT="1"/>
      <dgm:spPr/>
      <dgm:t>
        <a:bodyPr/>
        <a:lstStyle/>
        <a:p>
          <a:r>
            <a:rPr lang="zh-CN" altLang="en-US" sz="2400" b="1" dirty="0" smtClean="0">
              <a:latin typeface="+mj-ea"/>
              <a:ea typeface="+mj-ea"/>
            </a:rPr>
            <a:t>启蒙思潮</a:t>
          </a:r>
          <a:r>
            <a:rPr lang="en-US" altLang="zh-CN" sz="2400" b="1" dirty="0" smtClean="0">
              <a:latin typeface="+mj-ea"/>
              <a:ea typeface="+mj-ea"/>
            </a:rPr>
            <a:t>/</a:t>
          </a:r>
          <a:r>
            <a:rPr lang="zh-CN" altLang="en-US" sz="2400" b="1" dirty="0" smtClean="0">
              <a:latin typeface="+mj-ea"/>
              <a:ea typeface="+mj-ea"/>
            </a:rPr>
            <a:t>经世思潮</a:t>
          </a:r>
          <a:endParaRPr lang="zh-CN" altLang="en-US" sz="2400" dirty="0">
            <a:latin typeface="+mj-ea"/>
            <a:ea typeface="+mj-ea"/>
          </a:endParaRPr>
        </a:p>
      </dgm:t>
    </dgm:pt>
    <dgm:pt modelId="{79DEF0E6-4A00-3A46-B347-137534404B27}" type="parTrans" cxnId="{6BA9862A-4282-464A-BD61-7627700499D2}">
      <dgm:prSet custT="1"/>
      <dgm:spPr/>
      <dgm:t>
        <a:bodyPr/>
        <a:lstStyle/>
        <a:p>
          <a:endParaRPr lang="zh-CN" altLang="en-US" sz="2400">
            <a:latin typeface="+mj-ea"/>
            <a:ea typeface="+mj-ea"/>
          </a:endParaRPr>
        </a:p>
      </dgm:t>
    </dgm:pt>
    <dgm:pt modelId="{8B76D511-3018-5C43-830D-6785FC1663FD}" type="sibTrans" cxnId="{6BA9862A-4282-464A-BD61-7627700499D2}">
      <dgm:prSet/>
      <dgm:spPr/>
      <dgm:t>
        <a:bodyPr/>
        <a:lstStyle/>
        <a:p>
          <a:endParaRPr lang="zh-CN" altLang="en-US" sz="2400">
            <a:latin typeface="+mj-ea"/>
            <a:ea typeface="+mj-ea"/>
          </a:endParaRPr>
        </a:p>
      </dgm:t>
    </dgm:pt>
    <dgm:pt modelId="{2B5343B8-EE04-424F-9E01-3C16641C4DF5}">
      <dgm:prSet custT="1"/>
      <dgm:spPr/>
      <dgm:t>
        <a:bodyPr anchor="ctr"/>
        <a:lstStyle/>
        <a:p>
          <a:pPr algn="l"/>
          <a:r>
            <a:rPr lang="zh-CN" altLang="en-US" sz="2000" dirty="0" smtClean="0">
              <a:latin typeface="+mj-ea"/>
              <a:ea typeface="+mj-ea"/>
            </a:rPr>
            <a:t>代表人物：朱熹、王守仁</a:t>
          </a:r>
          <a:endParaRPr lang="zh-CN" altLang="en-US" sz="2000" dirty="0">
            <a:latin typeface="+mj-ea"/>
            <a:ea typeface="+mj-ea"/>
          </a:endParaRPr>
        </a:p>
      </dgm:t>
    </dgm:pt>
    <dgm:pt modelId="{F6B1316F-F698-554E-8513-DA068E92DBFD}" type="parTrans" cxnId="{1647856A-645E-9146-8437-3137835335D3}">
      <dgm:prSet custT="1"/>
      <dgm:spPr/>
      <dgm:t>
        <a:bodyPr/>
        <a:lstStyle/>
        <a:p>
          <a:endParaRPr lang="zh-CN" altLang="en-US" sz="2400">
            <a:latin typeface="+mj-ea"/>
            <a:ea typeface="+mj-ea"/>
          </a:endParaRPr>
        </a:p>
      </dgm:t>
    </dgm:pt>
    <dgm:pt modelId="{003F0251-BC21-E748-99B2-D1FC1839DCF4}" type="sibTrans" cxnId="{1647856A-645E-9146-8437-3137835335D3}">
      <dgm:prSet/>
      <dgm:spPr/>
      <dgm:t>
        <a:bodyPr/>
        <a:lstStyle/>
        <a:p>
          <a:endParaRPr lang="zh-CN" altLang="en-US" sz="2400">
            <a:latin typeface="+mj-ea"/>
            <a:ea typeface="+mj-ea"/>
          </a:endParaRPr>
        </a:p>
      </dgm:t>
    </dgm:pt>
    <dgm:pt modelId="{3E935284-0C1C-D04E-9B23-81DF572D3771}">
      <dgm:prSet custT="1"/>
      <dgm:spPr/>
      <dgm:t>
        <a:bodyPr anchor="ctr"/>
        <a:lstStyle/>
        <a:p>
          <a:pPr algn="l"/>
          <a:r>
            <a:rPr lang="zh-CN" altLang="en-US" sz="2000" dirty="0" smtClean="0">
              <a:latin typeface="+mj-ea"/>
              <a:ea typeface="+mj-ea"/>
            </a:rPr>
            <a:t>代表人物：王艮、何心隐、李贽</a:t>
          </a:r>
          <a:endParaRPr lang="zh-CN" altLang="en-US" sz="2000" dirty="0">
            <a:latin typeface="+mj-ea"/>
            <a:ea typeface="+mj-ea"/>
          </a:endParaRPr>
        </a:p>
      </dgm:t>
    </dgm:pt>
    <dgm:pt modelId="{CE22444E-B567-A14B-8EE6-C37BD1CE2567}" type="parTrans" cxnId="{B1B614F3-3593-704C-8865-4175D7EBBA79}">
      <dgm:prSet custT="1"/>
      <dgm:spPr/>
      <dgm:t>
        <a:bodyPr/>
        <a:lstStyle/>
        <a:p>
          <a:endParaRPr lang="zh-CN" altLang="en-US" sz="2400">
            <a:latin typeface="+mj-ea"/>
            <a:ea typeface="+mj-ea"/>
          </a:endParaRPr>
        </a:p>
      </dgm:t>
    </dgm:pt>
    <dgm:pt modelId="{B654AF8A-6800-9B4E-BA4B-78C5A6D0AC95}" type="sibTrans" cxnId="{B1B614F3-3593-704C-8865-4175D7EBBA79}">
      <dgm:prSet/>
      <dgm:spPr/>
      <dgm:t>
        <a:bodyPr/>
        <a:lstStyle/>
        <a:p>
          <a:endParaRPr lang="zh-CN" altLang="en-US" sz="2400">
            <a:latin typeface="+mj-ea"/>
            <a:ea typeface="+mj-ea"/>
          </a:endParaRPr>
        </a:p>
      </dgm:t>
    </dgm:pt>
    <dgm:pt modelId="{1964E5D7-513B-5247-96CA-145D6A1DF4E9}">
      <dgm:prSet custT="1"/>
      <dgm:spPr/>
      <dgm:t>
        <a:bodyPr anchor="ctr"/>
        <a:lstStyle/>
        <a:p>
          <a:pPr algn="l"/>
          <a:r>
            <a:rPr lang="zh-CN" altLang="en-US" sz="2000" smtClean="0">
              <a:latin typeface="+mj-ea"/>
              <a:ea typeface="+mj-ea"/>
            </a:rPr>
            <a:t>代表人物：黄宗羲、顾炎武、王夫之</a:t>
          </a:r>
          <a:endParaRPr lang="en-US" altLang="zh-CN" sz="2000" dirty="0">
            <a:latin typeface="+mj-ea"/>
            <a:ea typeface="+mj-ea"/>
          </a:endParaRPr>
        </a:p>
      </dgm:t>
    </dgm:pt>
    <dgm:pt modelId="{FDD37A34-960A-DF4B-A64B-6C5E27BA8590}" type="parTrans" cxnId="{4309D684-EEF7-A14B-BF40-A4DA030884E3}">
      <dgm:prSet custT="1"/>
      <dgm:spPr/>
      <dgm:t>
        <a:bodyPr/>
        <a:lstStyle/>
        <a:p>
          <a:endParaRPr lang="zh-CN" altLang="en-US" sz="2400">
            <a:latin typeface="+mj-ea"/>
            <a:ea typeface="+mj-ea"/>
          </a:endParaRPr>
        </a:p>
      </dgm:t>
    </dgm:pt>
    <dgm:pt modelId="{57D984CB-A570-294F-8E12-912DF68007BF}" type="sibTrans" cxnId="{4309D684-EEF7-A14B-BF40-A4DA030884E3}">
      <dgm:prSet/>
      <dgm:spPr/>
      <dgm:t>
        <a:bodyPr/>
        <a:lstStyle/>
        <a:p>
          <a:endParaRPr lang="zh-CN" altLang="en-US" sz="2400">
            <a:latin typeface="+mj-ea"/>
            <a:ea typeface="+mj-ea"/>
          </a:endParaRPr>
        </a:p>
      </dgm:t>
    </dgm:pt>
    <dgm:pt modelId="{A47AA8FF-9B19-0C46-BCEC-C863899AD757}" type="pres">
      <dgm:prSet presAssocID="{087D4F1E-C40C-DE41-9039-54A2324D0CD5}" presName="Name0" presStyleCnt="0">
        <dgm:presLayoutVars>
          <dgm:chPref val="1"/>
          <dgm:dir/>
          <dgm:animOne val="branch"/>
          <dgm:animLvl val="lvl"/>
          <dgm:resizeHandles val="exact"/>
        </dgm:presLayoutVars>
      </dgm:prSet>
      <dgm:spPr/>
    </dgm:pt>
    <dgm:pt modelId="{7F2D04D7-F1A7-CB43-B4CB-5725A10254B0}" type="pres">
      <dgm:prSet presAssocID="{839CEB05-934D-F549-904A-740FE5923D6C}" presName="root1" presStyleCnt="0"/>
      <dgm:spPr/>
    </dgm:pt>
    <dgm:pt modelId="{9C15F684-CEE7-1045-A245-65EDB46EE6B1}" type="pres">
      <dgm:prSet presAssocID="{839CEB05-934D-F549-904A-740FE5923D6C}" presName="LevelOneTextNode" presStyleLbl="node0" presStyleIdx="0" presStyleCnt="1" custScaleX="93768" custScaleY="102692">
        <dgm:presLayoutVars>
          <dgm:chPref val="3"/>
        </dgm:presLayoutVars>
      </dgm:prSet>
      <dgm:spPr/>
      <dgm:t>
        <a:bodyPr/>
        <a:lstStyle/>
        <a:p>
          <a:endParaRPr lang="zh-CN" altLang="en-US"/>
        </a:p>
      </dgm:t>
    </dgm:pt>
    <dgm:pt modelId="{8FCA3A91-309E-3245-9D0A-A25C00B6CCC6}" type="pres">
      <dgm:prSet presAssocID="{839CEB05-934D-F549-904A-740FE5923D6C}" presName="level2hierChild" presStyleCnt="0"/>
      <dgm:spPr/>
    </dgm:pt>
    <dgm:pt modelId="{360D3367-22E4-AF44-8816-6561B36CFC17}" type="pres">
      <dgm:prSet presAssocID="{2F35F725-A4A4-0544-BBDD-35DBE71BE633}" presName="conn2-1" presStyleLbl="parChTrans1D2" presStyleIdx="0" presStyleCnt="3"/>
      <dgm:spPr/>
    </dgm:pt>
    <dgm:pt modelId="{FD651201-264C-8640-B135-6E0ED47FC7EC}" type="pres">
      <dgm:prSet presAssocID="{2F35F725-A4A4-0544-BBDD-35DBE71BE633}" presName="connTx" presStyleLbl="parChTrans1D2" presStyleIdx="0" presStyleCnt="3"/>
      <dgm:spPr/>
    </dgm:pt>
    <dgm:pt modelId="{E73626BE-0243-D241-9936-99B088F43083}" type="pres">
      <dgm:prSet presAssocID="{CDDE1EB1-7E21-FB4D-A0AC-C7E396EE89D3}" presName="root2" presStyleCnt="0"/>
      <dgm:spPr/>
    </dgm:pt>
    <dgm:pt modelId="{FFDFD523-2765-2B46-AC3C-EB9330463265}" type="pres">
      <dgm:prSet presAssocID="{CDDE1EB1-7E21-FB4D-A0AC-C7E396EE89D3}" presName="LevelTwoTextNode" presStyleLbl="node2" presStyleIdx="0" presStyleCnt="3" custScaleX="167339">
        <dgm:presLayoutVars>
          <dgm:chPref val="3"/>
        </dgm:presLayoutVars>
      </dgm:prSet>
      <dgm:spPr/>
      <dgm:t>
        <a:bodyPr/>
        <a:lstStyle/>
        <a:p>
          <a:endParaRPr lang="zh-CN" altLang="en-US"/>
        </a:p>
      </dgm:t>
    </dgm:pt>
    <dgm:pt modelId="{D217207E-CF47-024B-B5DD-41A7BE4BE368}" type="pres">
      <dgm:prSet presAssocID="{CDDE1EB1-7E21-FB4D-A0AC-C7E396EE89D3}" presName="level3hierChild" presStyleCnt="0"/>
      <dgm:spPr/>
    </dgm:pt>
    <dgm:pt modelId="{2CE4CDDB-C094-AA4A-B69A-DCF1424AD9C0}" type="pres">
      <dgm:prSet presAssocID="{F6B1316F-F698-554E-8513-DA068E92DBFD}" presName="conn2-1" presStyleLbl="parChTrans1D3" presStyleIdx="0" presStyleCnt="3" custScaleX="1775455"/>
      <dgm:spPr/>
    </dgm:pt>
    <dgm:pt modelId="{C03394D7-6438-FC47-B782-399A72943495}" type="pres">
      <dgm:prSet presAssocID="{F6B1316F-F698-554E-8513-DA068E92DBFD}" presName="connTx" presStyleLbl="parChTrans1D3" presStyleIdx="0" presStyleCnt="3"/>
      <dgm:spPr/>
    </dgm:pt>
    <dgm:pt modelId="{DF4838E9-AA95-6140-B330-D095A639CE22}" type="pres">
      <dgm:prSet presAssocID="{2B5343B8-EE04-424F-9E01-3C16641C4DF5}" presName="root2" presStyleCnt="0"/>
      <dgm:spPr/>
    </dgm:pt>
    <dgm:pt modelId="{D880C1BB-EAD6-3244-B274-A5E5B5CB7F1A}" type="pres">
      <dgm:prSet presAssocID="{2B5343B8-EE04-424F-9E01-3C16641C4DF5}" presName="LevelTwoTextNode" presStyleLbl="node3" presStyleIdx="0" presStyleCnt="3" custScaleX="167339" custScaleY="174500">
        <dgm:presLayoutVars>
          <dgm:chPref val="3"/>
        </dgm:presLayoutVars>
      </dgm:prSet>
      <dgm:spPr/>
      <dgm:t>
        <a:bodyPr/>
        <a:lstStyle/>
        <a:p>
          <a:endParaRPr lang="zh-CN" altLang="en-US"/>
        </a:p>
      </dgm:t>
    </dgm:pt>
    <dgm:pt modelId="{2DD5EABE-402B-C541-9B20-504E46449F1C}" type="pres">
      <dgm:prSet presAssocID="{2B5343B8-EE04-424F-9E01-3C16641C4DF5}" presName="level3hierChild" presStyleCnt="0"/>
      <dgm:spPr/>
    </dgm:pt>
    <dgm:pt modelId="{9BF17157-012C-5F4D-9881-DE84AA7E6D73}" type="pres">
      <dgm:prSet presAssocID="{58F8F2CA-E965-9540-A696-95C495B2672A}" presName="conn2-1" presStyleLbl="parChTrans1D2" presStyleIdx="1" presStyleCnt="3"/>
      <dgm:spPr/>
    </dgm:pt>
    <dgm:pt modelId="{E99F3992-572E-E145-92E8-7F749BE85545}" type="pres">
      <dgm:prSet presAssocID="{58F8F2CA-E965-9540-A696-95C495B2672A}" presName="connTx" presStyleLbl="parChTrans1D2" presStyleIdx="1" presStyleCnt="3"/>
      <dgm:spPr/>
    </dgm:pt>
    <dgm:pt modelId="{A99BC67A-8E07-8D48-9A5D-85A4C838C22B}" type="pres">
      <dgm:prSet presAssocID="{0FCA26F9-BCA2-2E49-AFC3-A7CD101181FC}" presName="root2" presStyleCnt="0"/>
      <dgm:spPr/>
    </dgm:pt>
    <dgm:pt modelId="{6C24C31E-06F3-8D42-95B2-72AC9E5C49A1}" type="pres">
      <dgm:prSet presAssocID="{0FCA26F9-BCA2-2E49-AFC3-A7CD101181FC}" presName="LevelTwoTextNode" presStyleLbl="node2" presStyleIdx="1" presStyleCnt="3" custScaleX="167339">
        <dgm:presLayoutVars>
          <dgm:chPref val="3"/>
        </dgm:presLayoutVars>
      </dgm:prSet>
      <dgm:spPr/>
      <dgm:t>
        <a:bodyPr/>
        <a:lstStyle/>
        <a:p>
          <a:endParaRPr lang="zh-CN" altLang="en-US"/>
        </a:p>
      </dgm:t>
    </dgm:pt>
    <dgm:pt modelId="{221D332F-232F-E14B-970A-15366AAE063D}" type="pres">
      <dgm:prSet presAssocID="{0FCA26F9-BCA2-2E49-AFC3-A7CD101181FC}" presName="level3hierChild" presStyleCnt="0"/>
      <dgm:spPr/>
    </dgm:pt>
    <dgm:pt modelId="{84656D2C-3108-7247-8A84-3AB1B1622EF8}" type="pres">
      <dgm:prSet presAssocID="{CE22444E-B567-A14B-8EE6-C37BD1CE2567}" presName="conn2-1" presStyleLbl="parChTrans1D3" presStyleIdx="1" presStyleCnt="3" custScaleX="1775455"/>
      <dgm:spPr/>
    </dgm:pt>
    <dgm:pt modelId="{865C7121-9C75-D94D-94B7-66166C9EC976}" type="pres">
      <dgm:prSet presAssocID="{CE22444E-B567-A14B-8EE6-C37BD1CE2567}" presName="connTx" presStyleLbl="parChTrans1D3" presStyleIdx="1" presStyleCnt="3"/>
      <dgm:spPr/>
    </dgm:pt>
    <dgm:pt modelId="{12A5FB7F-3BE4-0F4D-A180-65B5D373EA4C}" type="pres">
      <dgm:prSet presAssocID="{3E935284-0C1C-D04E-9B23-81DF572D3771}" presName="root2" presStyleCnt="0"/>
      <dgm:spPr/>
    </dgm:pt>
    <dgm:pt modelId="{B7E35ACA-1D88-C041-B523-ADACC773C047}" type="pres">
      <dgm:prSet presAssocID="{3E935284-0C1C-D04E-9B23-81DF572D3771}" presName="LevelTwoTextNode" presStyleLbl="node3" presStyleIdx="1" presStyleCnt="3" custScaleX="167339" custScaleY="174500">
        <dgm:presLayoutVars>
          <dgm:chPref val="3"/>
        </dgm:presLayoutVars>
      </dgm:prSet>
      <dgm:spPr/>
      <dgm:t>
        <a:bodyPr/>
        <a:lstStyle/>
        <a:p>
          <a:endParaRPr lang="zh-CN" altLang="en-US"/>
        </a:p>
      </dgm:t>
    </dgm:pt>
    <dgm:pt modelId="{08EDA656-3075-BB4E-BE6E-F628F18A6AC5}" type="pres">
      <dgm:prSet presAssocID="{3E935284-0C1C-D04E-9B23-81DF572D3771}" presName="level3hierChild" presStyleCnt="0"/>
      <dgm:spPr/>
    </dgm:pt>
    <dgm:pt modelId="{D1EBCB5F-0790-7240-862B-79005F2FE8B6}" type="pres">
      <dgm:prSet presAssocID="{79DEF0E6-4A00-3A46-B347-137534404B27}" presName="conn2-1" presStyleLbl="parChTrans1D2" presStyleIdx="2" presStyleCnt="3"/>
      <dgm:spPr/>
    </dgm:pt>
    <dgm:pt modelId="{0CEA95BF-F368-0940-894B-169B25A680F2}" type="pres">
      <dgm:prSet presAssocID="{79DEF0E6-4A00-3A46-B347-137534404B27}" presName="connTx" presStyleLbl="parChTrans1D2" presStyleIdx="2" presStyleCnt="3"/>
      <dgm:spPr/>
    </dgm:pt>
    <dgm:pt modelId="{73C6A88C-6A03-9947-98C6-51BE7EE70AFA}" type="pres">
      <dgm:prSet presAssocID="{F53E918E-16E9-4D43-9ADC-13DD0C1F31F7}" presName="root2" presStyleCnt="0"/>
      <dgm:spPr/>
    </dgm:pt>
    <dgm:pt modelId="{07D6F5F1-690D-284E-96C9-C866AD0F2980}" type="pres">
      <dgm:prSet presAssocID="{F53E918E-16E9-4D43-9ADC-13DD0C1F31F7}" presName="LevelTwoTextNode" presStyleLbl="node2" presStyleIdx="2" presStyleCnt="3" custScaleX="167339">
        <dgm:presLayoutVars>
          <dgm:chPref val="3"/>
        </dgm:presLayoutVars>
      </dgm:prSet>
      <dgm:spPr/>
      <dgm:t>
        <a:bodyPr/>
        <a:lstStyle/>
        <a:p>
          <a:endParaRPr lang="zh-CN" altLang="en-US"/>
        </a:p>
      </dgm:t>
    </dgm:pt>
    <dgm:pt modelId="{76CDAC1C-EE10-A846-81D5-67E83297ACE4}" type="pres">
      <dgm:prSet presAssocID="{F53E918E-16E9-4D43-9ADC-13DD0C1F31F7}" presName="level3hierChild" presStyleCnt="0"/>
      <dgm:spPr/>
    </dgm:pt>
    <dgm:pt modelId="{A65A0A76-98A7-BF4F-BC58-B83A70E9B8FE}" type="pres">
      <dgm:prSet presAssocID="{FDD37A34-960A-DF4B-A64B-6C5E27BA8590}" presName="conn2-1" presStyleLbl="parChTrans1D3" presStyleIdx="2" presStyleCnt="3" custScaleX="1775455"/>
      <dgm:spPr/>
    </dgm:pt>
    <dgm:pt modelId="{D58FD12E-1BBD-4D41-8EB6-F1BFB8BDE74E}" type="pres">
      <dgm:prSet presAssocID="{FDD37A34-960A-DF4B-A64B-6C5E27BA8590}" presName="connTx" presStyleLbl="parChTrans1D3" presStyleIdx="2" presStyleCnt="3"/>
      <dgm:spPr/>
    </dgm:pt>
    <dgm:pt modelId="{E8A01999-DFB2-3E4F-877D-1C188D66DAB9}" type="pres">
      <dgm:prSet presAssocID="{1964E5D7-513B-5247-96CA-145D6A1DF4E9}" presName="root2" presStyleCnt="0"/>
      <dgm:spPr/>
    </dgm:pt>
    <dgm:pt modelId="{381BAF6D-48B9-BD4D-93D9-751192718735}" type="pres">
      <dgm:prSet presAssocID="{1964E5D7-513B-5247-96CA-145D6A1DF4E9}" presName="LevelTwoTextNode" presStyleLbl="node3" presStyleIdx="2" presStyleCnt="3" custScaleX="167339" custScaleY="174500">
        <dgm:presLayoutVars>
          <dgm:chPref val="3"/>
        </dgm:presLayoutVars>
      </dgm:prSet>
      <dgm:spPr/>
      <dgm:t>
        <a:bodyPr/>
        <a:lstStyle/>
        <a:p>
          <a:endParaRPr lang="zh-CN" altLang="en-US"/>
        </a:p>
      </dgm:t>
    </dgm:pt>
    <dgm:pt modelId="{7F388212-13A7-664F-99ED-62B00E12AB8F}" type="pres">
      <dgm:prSet presAssocID="{1964E5D7-513B-5247-96CA-145D6A1DF4E9}" presName="level3hierChild" presStyleCnt="0"/>
      <dgm:spPr/>
    </dgm:pt>
  </dgm:ptLst>
  <dgm:cxnLst>
    <dgm:cxn modelId="{0F45BEC4-D050-E443-A913-E55B700D4F9F}" type="presOf" srcId="{087D4F1E-C40C-DE41-9039-54A2324D0CD5}" destId="{A47AA8FF-9B19-0C46-BCEC-C863899AD757}" srcOrd="0" destOrd="0" presId="urn:microsoft.com/office/officeart/2008/layout/HorizontalMultiLevelHierarchy"/>
    <dgm:cxn modelId="{1647856A-645E-9146-8437-3137835335D3}" srcId="{CDDE1EB1-7E21-FB4D-A0AC-C7E396EE89D3}" destId="{2B5343B8-EE04-424F-9E01-3C16641C4DF5}" srcOrd="0" destOrd="0" parTransId="{F6B1316F-F698-554E-8513-DA068E92DBFD}" sibTransId="{003F0251-BC21-E748-99B2-D1FC1839DCF4}"/>
    <dgm:cxn modelId="{C0835F98-33F4-C042-AAEC-07E3DBAA849A}" type="presOf" srcId="{58F8F2CA-E965-9540-A696-95C495B2672A}" destId="{E99F3992-572E-E145-92E8-7F749BE85545}" srcOrd="1" destOrd="0" presId="urn:microsoft.com/office/officeart/2008/layout/HorizontalMultiLevelHierarchy"/>
    <dgm:cxn modelId="{79200231-CA2C-0E48-B4E9-5A7F72C86A26}" type="presOf" srcId="{FDD37A34-960A-DF4B-A64B-6C5E27BA8590}" destId="{D58FD12E-1BBD-4D41-8EB6-F1BFB8BDE74E}" srcOrd="1" destOrd="0" presId="urn:microsoft.com/office/officeart/2008/layout/HorizontalMultiLevelHierarchy"/>
    <dgm:cxn modelId="{AD373C50-4C02-E949-B8D4-14ADB14008D2}" srcId="{087D4F1E-C40C-DE41-9039-54A2324D0CD5}" destId="{839CEB05-934D-F549-904A-740FE5923D6C}" srcOrd="0" destOrd="0" parTransId="{50D636FD-52C5-134F-A479-7FA2C18EAFD3}" sibTransId="{A52053E4-B8AC-8241-ABC9-0C0D6C035F38}"/>
    <dgm:cxn modelId="{04D28FF3-1B4C-D649-821F-D3A61359DBC4}" srcId="{839CEB05-934D-F549-904A-740FE5923D6C}" destId="{CDDE1EB1-7E21-FB4D-A0AC-C7E396EE89D3}" srcOrd="0" destOrd="0" parTransId="{2F35F725-A4A4-0544-BBDD-35DBE71BE633}" sibTransId="{302C4230-E002-9A42-9E1A-14ABC1A391EF}"/>
    <dgm:cxn modelId="{25C431D5-113B-4F49-AFDE-38965ED46A2C}" type="presOf" srcId="{F6B1316F-F698-554E-8513-DA068E92DBFD}" destId="{C03394D7-6438-FC47-B782-399A72943495}" srcOrd="1" destOrd="0" presId="urn:microsoft.com/office/officeart/2008/layout/HorizontalMultiLevelHierarchy"/>
    <dgm:cxn modelId="{7C0CAFAA-FF02-D344-8B69-D5617E4E50F7}" type="presOf" srcId="{CDDE1EB1-7E21-FB4D-A0AC-C7E396EE89D3}" destId="{FFDFD523-2765-2B46-AC3C-EB9330463265}" srcOrd="0" destOrd="0" presId="urn:microsoft.com/office/officeart/2008/layout/HorizontalMultiLevelHierarchy"/>
    <dgm:cxn modelId="{07E5FDFF-8A5C-7F40-B750-59649729F0D4}" type="presOf" srcId="{79DEF0E6-4A00-3A46-B347-137534404B27}" destId="{D1EBCB5F-0790-7240-862B-79005F2FE8B6}" srcOrd="0" destOrd="0" presId="urn:microsoft.com/office/officeart/2008/layout/HorizontalMultiLevelHierarchy"/>
    <dgm:cxn modelId="{68AC6306-EFA4-1447-845D-4FDCD36B3591}" type="presOf" srcId="{1964E5D7-513B-5247-96CA-145D6A1DF4E9}" destId="{381BAF6D-48B9-BD4D-93D9-751192718735}" srcOrd="0" destOrd="0" presId="urn:microsoft.com/office/officeart/2008/layout/HorizontalMultiLevelHierarchy"/>
    <dgm:cxn modelId="{6BA9862A-4282-464A-BD61-7627700499D2}" srcId="{839CEB05-934D-F549-904A-740FE5923D6C}" destId="{F53E918E-16E9-4D43-9ADC-13DD0C1F31F7}" srcOrd="2" destOrd="0" parTransId="{79DEF0E6-4A00-3A46-B347-137534404B27}" sibTransId="{8B76D511-3018-5C43-830D-6785FC1663FD}"/>
    <dgm:cxn modelId="{5713C550-3187-2841-8785-9BD34FE48F0A}" type="presOf" srcId="{FDD37A34-960A-DF4B-A64B-6C5E27BA8590}" destId="{A65A0A76-98A7-BF4F-BC58-B83A70E9B8FE}" srcOrd="0" destOrd="0" presId="urn:microsoft.com/office/officeart/2008/layout/HorizontalMultiLevelHierarchy"/>
    <dgm:cxn modelId="{19B25DDC-14A6-BB40-8BFD-F5A7A5C89451}" type="presOf" srcId="{0FCA26F9-BCA2-2E49-AFC3-A7CD101181FC}" destId="{6C24C31E-06F3-8D42-95B2-72AC9E5C49A1}" srcOrd="0" destOrd="0" presId="urn:microsoft.com/office/officeart/2008/layout/HorizontalMultiLevelHierarchy"/>
    <dgm:cxn modelId="{FD021351-614A-4B42-832D-D657C0352284}" type="presOf" srcId="{79DEF0E6-4A00-3A46-B347-137534404B27}" destId="{0CEA95BF-F368-0940-894B-169B25A680F2}" srcOrd="1" destOrd="0" presId="urn:microsoft.com/office/officeart/2008/layout/HorizontalMultiLevelHierarchy"/>
    <dgm:cxn modelId="{B9B1310B-78E4-D74E-8680-DF01097CC06F}" type="presOf" srcId="{58F8F2CA-E965-9540-A696-95C495B2672A}" destId="{9BF17157-012C-5F4D-9881-DE84AA7E6D73}" srcOrd="0" destOrd="0" presId="urn:microsoft.com/office/officeart/2008/layout/HorizontalMultiLevelHierarchy"/>
    <dgm:cxn modelId="{3C121BEB-0674-DB43-ABF6-DEAB7A97AC75}" type="presOf" srcId="{CE22444E-B567-A14B-8EE6-C37BD1CE2567}" destId="{84656D2C-3108-7247-8A84-3AB1B1622EF8}" srcOrd="0" destOrd="0" presId="urn:microsoft.com/office/officeart/2008/layout/HorizontalMultiLevelHierarchy"/>
    <dgm:cxn modelId="{78E396D4-F3E7-5C41-8F80-03A5D88532B3}" type="presOf" srcId="{839CEB05-934D-F549-904A-740FE5923D6C}" destId="{9C15F684-CEE7-1045-A245-65EDB46EE6B1}" srcOrd="0" destOrd="0" presId="urn:microsoft.com/office/officeart/2008/layout/HorizontalMultiLevelHierarchy"/>
    <dgm:cxn modelId="{1FC315E3-9DFB-DD4B-BC37-1409D34BE4F1}" type="presOf" srcId="{F6B1316F-F698-554E-8513-DA068E92DBFD}" destId="{2CE4CDDB-C094-AA4A-B69A-DCF1424AD9C0}" srcOrd="0" destOrd="0" presId="urn:microsoft.com/office/officeart/2008/layout/HorizontalMultiLevelHierarchy"/>
    <dgm:cxn modelId="{4309D684-EEF7-A14B-BF40-A4DA030884E3}" srcId="{F53E918E-16E9-4D43-9ADC-13DD0C1F31F7}" destId="{1964E5D7-513B-5247-96CA-145D6A1DF4E9}" srcOrd="0" destOrd="0" parTransId="{FDD37A34-960A-DF4B-A64B-6C5E27BA8590}" sibTransId="{57D984CB-A570-294F-8E12-912DF68007BF}"/>
    <dgm:cxn modelId="{050E80F6-66C9-9E45-9213-64101B6DB74E}" type="presOf" srcId="{F53E918E-16E9-4D43-9ADC-13DD0C1F31F7}" destId="{07D6F5F1-690D-284E-96C9-C866AD0F2980}" srcOrd="0" destOrd="0" presId="urn:microsoft.com/office/officeart/2008/layout/HorizontalMultiLevelHierarchy"/>
    <dgm:cxn modelId="{6A8174A9-9DF2-3849-9A52-61C41CD14A60}" type="presOf" srcId="{2B5343B8-EE04-424F-9E01-3C16641C4DF5}" destId="{D880C1BB-EAD6-3244-B274-A5E5B5CB7F1A}" srcOrd="0" destOrd="0" presId="urn:microsoft.com/office/officeart/2008/layout/HorizontalMultiLevelHierarchy"/>
    <dgm:cxn modelId="{A9F1EB09-7992-2747-86E0-F3B4A492D96E}" type="presOf" srcId="{CE22444E-B567-A14B-8EE6-C37BD1CE2567}" destId="{865C7121-9C75-D94D-94B7-66166C9EC976}" srcOrd="1" destOrd="0" presId="urn:microsoft.com/office/officeart/2008/layout/HorizontalMultiLevelHierarchy"/>
    <dgm:cxn modelId="{1ABE6A5A-167E-A64A-80B1-60F0BA702DDF}" srcId="{839CEB05-934D-F549-904A-740FE5923D6C}" destId="{0FCA26F9-BCA2-2E49-AFC3-A7CD101181FC}" srcOrd="1" destOrd="0" parTransId="{58F8F2CA-E965-9540-A696-95C495B2672A}" sibTransId="{ED6CE329-6110-EF41-A7C1-D866EE1C8ECE}"/>
    <dgm:cxn modelId="{428218C8-6A08-AF46-980D-E0053C071086}" type="presOf" srcId="{2F35F725-A4A4-0544-BBDD-35DBE71BE633}" destId="{FD651201-264C-8640-B135-6E0ED47FC7EC}" srcOrd="1" destOrd="0" presId="urn:microsoft.com/office/officeart/2008/layout/HorizontalMultiLevelHierarchy"/>
    <dgm:cxn modelId="{B1B614F3-3593-704C-8865-4175D7EBBA79}" srcId="{0FCA26F9-BCA2-2E49-AFC3-A7CD101181FC}" destId="{3E935284-0C1C-D04E-9B23-81DF572D3771}" srcOrd="0" destOrd="0" parTransId="{CE22444E-B567-A14B-8EE6-C37BD1CE2567}" sibTransId="{B654AF8A-6800-9B4E-BA4B-78C5A6D0AC95}"/>
    <dgm:cxn modelId="{5B78A7F0-6EB4-E74C-8AC4-7D5A45440603}" type="presOf" srcId="{2F35F725-A4A4-0544-BBDD-35DBE71BE633}" destId="{360D3367-22E4-AF44-8816-6561B36CFC17}" srcOrd="0" destOrd="0" presId="urn:microsoft.com/office/officeart/2008/layout/HorizontalMultiLevelHierarchy"/>
    <dgm:cxn modelId="{BEAA85D4-5A21-694A-AE94-1E9EF925063B}" type="presOf" srcId="{3E935284-0C1C-D04E-9B23-81DF572D3771}" destId="{B7E35ACA-1D88-C041-B523-ADACC773C047}" srcOrd="0" destOrd="0" presId="urn:microsoft.com/office/officeart/2008/layout/HorizontalMultiLevelHierarchy"/>
    <dgm:cxn modelId="{7A6D5FE0-CEFC-3F4C-8D1D-629E0F095763}" type="presParOf" srcId="{A47AA8FF-9B19-0C46-BCEC-C863899AD757}" destId="{7F2D04D7-F1A7-CB43-B4CB-5725A10254B0}" srcOrd="0" destOrd="0" presId="urn:microsoft.com/office/officeart/2008/layout/HorizontalMultiLevelHierarchy"/>
    <dgm:cxn modelId="{74D9289F-AE3C-B241-993F-548D9EEF8AF9}" type="presParOf" srcId="{7F2D04D7-F1A7-CB43-B4CB-5725A10254B0}" destId="{9C15F684-CEE7-1045-A245-65EDB46EE6B1}" srcOrd="0" destOrd="0" presId="urn:microsoft.com/office/officeart/2008/layout/HorizontalMultiLevelHierarchy"/>
    <dgm:cxn modelId="{8BE60D49-DB4F-6B4E-A028-639A09C9E04E}" type="presParOf" srcId="{7F2D04D7-F1A7-CB43-B4CB-5725A10254B0}" destId="{8FCA3A91-309E-3245-9D0A-A25C00B6CCC6}" srcOrd="1" destOrd="0" presId="urn:microsoft.com/office/officeart/2008/layout/HorizontalMultiLevelHierarchy"/>
    <dgm:cxn modelId="{8A740A09-5FD8-3546-92E8-D933669F39C7}" type="presParOf" srcId="{8FCA3A91-309E-3245-9D0A-A25C00B6CCC6}" destId="{360D3367-22E4-AF44-8816-6561B36CFC17}" srcOrd="0" destOrd="0" presId="urn:microsoft.com/office/officeart/2008/layout/HorizontalMultiLevelHierarchy"/>
    <dgm:cxn modelId="{2669AEE7-599A-CB4C-B505-BB82EA0DF7E4}" type="presParOf" srcId="{360D3367-22E4-AF44-8816-6561B36CFC17}" destId="{FD651201-264C-8640-B135-6E0ED47FC7EC}" srcOrd="0" destOrd="0" presId="urn:microsoft.com/office/officeart/2008/layout/HorizontalMultiLevelHierarchy"/>
    <dgm:cxn modelId="{FA9F0E38-9CCC-7947-8325-F8590F0D2044}" type="presParOf" srcId="{8FCA3A91-309E-3245-9D0A-A25C00B6CCC6}" destId="{E73626BE-0243-D241-9936-99B088F43083}" srcOrd="1" destOrd="0" presId="urn:microsoft.com/office/officeart/2008/layout/HorizontalMultiLevelHierarchy"/>
    <dgm:cxn modelId="{F3DC5DE2-5DAD-E047-86C4-1CB2FD06418D}" type="presParOf" srcId="{E73626BE-0243-D241-9936-99B088F43083}" destId="{FFDFD523-2765-2B46-AC3C-EB9330463265}" srcOrd="0" destOrd="0" presId="urn:microsoft.com/office/officeart/2008/layout/HorizontalMultiLevelHierarchy"/>
    <dgm:cxn modelId="{A8657DC2-4837-084B-9B85-721A96A0F976}" type="presParOf" srcId="{E73626BE-0243-D241-9936-99B088F43083}" destId="{D217207E-CF47-024B-B5DD-41A7BE4BE368}" srcOrd="1" destOrd="0" presId="urn:microsoft.com/office/officeart/2008/layout/HorizontalMultiLevelHierarchy"/>
    <dgm:cxn modelId="{99E7D982-0081-D546-A38C-EE0F5C306EEC}" type="presParOf" srcId="{D217207E-CF47-024B-B5DD-41A7BE4BE368}" destId="{2CE4CDDB-C094-AA4A-B69A-DCF1424AD9C0}" srcOrd="0" destOrd="0" presId="urn:microsoft.com/office/officeart/2008/layout/HorizontalMultiLevelHierarchy"/>
    <dgm:cxn modelId="{87C2D499-72C4-6145-BE2E-0FA3A415BF34}" type="presParOf" srcId="{2CE4CDDB-C094-AA4A-B69A-DCF1424AD9C0}" destId="{C03394D7-6438-FC47-B782-399A72943495}" srcOrd="0" destOrd="0" presId="urn:microsoft.com/office/officeart/2008/layout/HorizontalMultiLevelHierarchy"/>
    <dgm:cxn modelId="{C7EEA67B-AEE5-E641-95D2-51EC89802252}" type="presParOf" srcId="{D217207E-CF47-024B-B5DD-41A7BE4BE368}" destId="{DF4838E9-AA95-6140-B330-D095A639CE22}" srcOrd="1" destOrd="0" presId="urn:microsoft.com/office/officeart/2008/layout/HorizontalMultiLevelHierarchy"/>
    <dgm:cxn modelId="{9017FD97-472F-0242-9D0B-C773B37D3015}" type="presParOf" srcId="{DF4838E9-AA95-6140-B330-D095A639CE22}" destId="{D880C1BB-EAD6-3244-B274-A5E5B5CB7F1A}" srcOrd="0" destOrd="0" presId="urn:microsoft.com/office/officeart/2008/layout/HorizontalMultiLevelHierarchy"/>
    <dgm:cxn modelId="{6DA80884-3182-424D-A28C-E10671EA54F1}" type="presParOf" srcId="{DF4838E9-AA95-6140-B330-D095A639CE22}" destId="{2DD5EABE-402B-C541-9B20-504E46449F1C}" srcOrd="1" destOrd="0" presId="urn:microsoft.com/office/officeart/2008/layout/HorizontalMultiLevelHierarchy"/>
    <dgm:cxn modelId="{09F18AB1-47FB-C440-8E31-2329A422D3FF}" type="presParOf" srcId="{8FCA3A91-309E-3245-9D0A-A25C00B6CCC6}" destId="{9BF17157-012C-5F4D-9881-DE84AA7E6D73}" srcOrd="2" destOrd="0" presId="urn:microsoft.com/office/officeart/2008/layout/HorizontalMultiLevelHierarchy"/>
    <dgm:cxn modelId="{03857519-6D8F-AA4A-95DC-255123AEC23E}" type="presParOf" srcId="{9BF17157-012C-5F4D-9881-DE84AA7E6D73}" destId="{E99F3992-572E-E145-92E8-7F749BE85545}" srcOrd="0" destOrd="0" presId="urn:microsoft.com/office/officeart/2008/layout/HorizontalMultiLevelHierarchy"/>
    <dgm:cxn modelId="{D52C0410-56E5-4D46-A7B6-16D5D704D94A}" type="presParOf" srcId="{8FCA3A91-309E-3245-9D0A-A25C00B6CCC6}" destId="{A99BC67A-8E07-8D48-9A5D-85A4C838C22B}" srcOrd="3" destOrd="0" presId="urn:microsoft.com/office/officeart/2008/layout/HorizontalMultiLevelHierarchy"/>
    <dgm:cxn modelId="{05A32958-C7A8-254A-8837-54F4A43934C8}" type="presParOf" srcId="{A99BC67A-8E07-8D48-9A5D-85A4C838C22B}" destId="{6C24C31E-06F3-8D42-95B2-72AC9E5C49A1}" srcOrd="0" destOrd="0" presId="urn:microsoft.com/office/officeart/2008/layout/HorizontalMultiLevelHierarchy"/>
    <dgm:cxn modelId="{0B12E514-48E2-A64E-8E9A-6190F6725688}" type="presParOf" srcId="{A99BC67A-8E07-8D48-9A5D-85A4C838C22B}" destId="{221D332F-232F-E14B-970A-15366AAE063D}" srcOrd="1" destOrd="0" presId="urn:microsoft.com/office/officeart/2008/layout/HorizontalMultiLevelHierarchy"/>
    <dgm:cxn modelId="{E32CB72D-456A-C443-8F6A-29A1D4A2D988}" type="presParOf" srcId="{221D332F-232F-E14B-970A-15366AAE063D}" destId="{84656D2C-3108-7247-8A84-3AB1B1622EF8}" srcOrd="0" destOrd="0" presId="urn:microsoft.com/office/officeart/2008/layout/HorizontalMultiLevelHierarchy"/>
    <dgm:cxn modelId="{77036A4B-508B-A246-A603-C904EA0FD0EC}" type="presParOf" srcId="{84656D2C-3108-7247-8A84-3AB1B1622EF8}" destId="{865C7121-9C75-D94D-94B7-66166C9EC976}" srcOrd="0" destOrd="0" presId="urn:microsoft.com/office/officeart/2008/layout/HorizontalMultiLevelHierarchy"/>
    <dgm:cxn modelId="{8C787895-BC4E-7940-9B26-56E44DFFCDD0}" type="presParOf" srcId="{221D332F-232F-E14B-970A-15366AAE063D}" destId="{12A5FB7F-3BE4-0F4D-A180-65B5D373EA4C}" srcOrd="1" destOrd="0" presId="urn:microsoft.com/office/officeart/2008/layout/HorizontalMultiLevelHierarchy"/>
    <dgm:cxn modelId="{77EF289C-E6FF-F347-82D7-A22B81133537}" type="presParOf" srcId="{12A5FB7F-3BE4-0F4D-A180-65B5D373EA4C}" destId="{B7E35ACA-1D88-C041-B523-ADACC773C047}" srcOrd="0" destOrd="0" presId="urn:microsoft.com/office/officeart/2008/layout/HorizontalMultiLevelHierarchy"/>
    <dgm:cxn modelId="{A62D5247-3CDC-E446-B5D3-DE46362CD8FF}" type="presParOf" srcId="{12A5FB7F-3BE4-0F4D-A180-65B5D373EA4C}" destId="{08EDA656-3075-BB4E-BE6E-F628F18A6AC5}" srcOrd="1" destOrd="0" presId="urn:microsoft.com/office/officeart/2008/layout/HorizontalMultiLevelHierarchy"/>
    <dgm:cxn modelId="{3CA5A1E1-999E-5944-B5B2-B82498F6B4D9}" type="presParOf" srcId="{8FCA3A91-309E-3245-9D0A-A25C00B6CCC6}" destId="{D1EBCB5F-0790-7240-862B-79005F2FE8B6}" srcOrd="4" destOrd="0" presId="urn:microsoft.com/office/officeart/2008/layout/HorizontalMultiLevelHierarchy"/>
    <dgm:cxn modelId="{802DCB95-F176-7245-9543-98785BA03892}" type="presParOf" srcId="{D1EBCB5F-0790-7240-862B-79005F2FE8B6}" destId="{0CEA95BF-F368-0940-894B-169B25A680F2}" srcOrd="0" destOrd="0" presId="urn:microsoft.com/office/officeart/2008/layout/HorizontalMultiLevelHierarchy"/>
    <dgm:cxn modelId="{64C2D27B-8668-C844-AB5C-BA032EF3B991}" type="presParOf" srcId="{8FCA3A91-309E-3245-9D0A-A25C00B6CCC6}" destId="{73C6A88C-6A03-9947-98C6-51BE7EE70AFA}" srcOrd="5" destOrd="0" presId="urn:microsoft.com/office/officeart/2008/layout/HorizontalMultiLevelHierarchy"/>
    <dgm:cxn modelId="{B002A970-B142-014F-8E28-834BCB9DE1E7}" type="presParOf" srcId="{73C6A88C-6A03-9947-98C6-51BE7EE70AFA}" destId="{07D6F5F1-690D-284E-96C9-C866AD0F2980}" srcOrd="0" destOrd="0" presId="urn:microsoft.com/office/officeart/2008/layout/HorizontalMultiLevelHierarchy"/>
    <dgm:cxn modelId="{12080F0B-9F0C-6648-946B-DAE9109B9021}" type="presParOf" srcId="{73C6A88C-6A03-9947-98C6-51BE7EE70AFA}" destId="{76CDAC1C-EE10-A846-81D5-67E83297ACE4}" srcOrd="1" destOrd="0" presId="urn:microsoft.com/office/officeart/2008/layout/HorizontalMultiLevelHierarchy"/>
    <dgm:cxn modelId="{4B74701B-4312-5C41-B982-3DB0D3469BCC}" type="presParOf" srcId="{76CDAC1C-EE10-A846-81D5-67E83297ACE4}" destId="{A65A0A76-98A7-BF4F-BC58-B83A70E9B8FE}" srcOrd="0" destOrd="0" presId="urn:microsoft.com/office/officeart/2008/layout/HorizontalMultiLevelHierarchy"/>
    <dgm:cxn modelId="{22D34F06-39A6-AF41-B65D-2A9D85552F04}" type="presParOf" srcId="{A65A0A76-98A7-BF4F-BC58-B83A70E9B8FE}" destId="{D58FD12E-1BBD-4D41-8EB6-F1BFB8BDE74E}" srcOrd="0" destOrd="0" presId="urn:microsoft.com/office/officeart/2008/layout/HorizontalMultiLevelHierarchy"/>
    <dgm:cxn modelId="{63CFA882-5318-BB4B-BECD-D75FB9A8BFAF}" type="presParOf" srcId="{76CDAC1C-EE10-A846-81D5-67E83297ACE4}" destId="{E8A01999-DFB2-3E4F-877D-1C188D66DAB9}" srcOrd="1" destOrd="0" presId="urn:microsoft.com/office/officeart/2008/layout/HorizontalMultiLevelHierarchy"/>
    <dgm:cxn modelId="{5277342E-B596-A741-AA1E-AE8D5E666B8A}" type="presParOf" srcId="{E8A01999-DFB2-3E4F-877D-1C188D66DAB9}" destId="{381BAF6D-48B9-BD4D-93D9-751192718735}" srcOrd="0" destOrd="0" presId="urn:microsoft.com/office/officeart/2008/layout/HorizontalMultiLevelHierarchy"/>
    <dgm:cxn modelId="{96908C40-8541-1A46-9AE5-D52AD7E91585}" type="presParOf" srcId="{E8A01999-DFB2-3E4F-877D-1C188D66DAB9}" destId="{7F388212-13A7-664F-99ED-62B00E12AB8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C3EB52-80E2-2F4F-9C41-5EFDC94208FF}" type="doc">
      <dgm:prSet loTypeId="urn:microsoft.com/office/officeart/2005/8/layout/arrow2" loCatId="" qsTypeId="urn:microsoft.com/office/officeart/2005/8/quickstyle/simple4" qsCatId="simple" csTypeId="urn:microsoft.com/office/officeart/2005/8/colors/accent1_2" csCatId="accent1" phldr="1"/>
      <dgm:spPr/>
    </dgm:pt>
    <dgm:pt modelId="{73DB045B-A3FF-CC43-9F8E-7853B8F9D467}">
      <dgm:prSet phldrT="[文本]" custT="1"/>
      <dgm:spPr/>
      <dgm:t>
        <a:bodyPr/>
        <a:lstStyle/>
        <a:p>
          <a:pPr>
            <a:lnSpc>
              <a:spcPct val="100000"/>
            </a:lnSpc>
          </a:pPr>
          <a:r>
            <a:rPr lang="zh-CN" altLang="en-US" sz="2000" b="1" dirty="0" smtClean="0">
              <a:latin typeface="+mn-ea"/>
              <a:ea typeface="+mn-ea"/>
            </a:rPr>
            <a:t>从朱学到心学</a:t>
          </a:r>
          <a:endParaRPr lang="zh-CN" altLang="en-US" sz="2000" b="1" dirty="0">
            <a:latin typeface="+mn-ea"/>
            <a:ea typeface="+mn-ea"/>
          </a:endParaRPr>
        </a:p>
      </dgm:t>
    </dgm:pt>
    <dgm:pt modelId="{5EAAA25A-A823-9547-8C68-9B7273ADDBB4}" type="parTrans" cxnId="{6A991225-C678-B346-A6F5-A8BA368294C9}">
      <dgm:prSet/>
      <dgm:spPr/>
      <dgm:t>
        <a:bodyPr/>
        <a:lstStyle/>
        <a:p>
          <a:endParaRPr lang="zh-CN" altLang="en-US" sz="2000" b="1">
            <a:latin typeface="+mn-ea"/>
            <a:ea typeface="+mn-ea"/>
          </a:endParaRPr>
        </a:p>
      </dgm:t>
    </dgm:pt>
    <dgm:pt modelId="{9E228C40-9012-A543-9269-D092BF431443}" type="sibTrans" cxnId="{6A991225-C678-B346-A6F5-A8BA368294C9}">
      <dgm:prSet/>
      <dgm:spPr/>
      <dgm:t>
        <a:bodyPr/>
        <a:lstStyle/>
        <a:p>
          <a:endParaRPr lang="zh-CN" altLang="en-US" sz="2000" b="1">
            <a:latin typeface="+mn-ea"/>
            <a:ea typeface="+mn-ea"/>
          </a:endParaRPr>
        </a:p>
      </dgm:t>
    </dgm:pt>
    <dgm:pt modelId="{390DA438-8793-664D-9F0D-64E2A0319C4F}">
      <dgm:prSet phldrT="[文本]" custT="1"/>
      <dgm:spPr/>
      <dgm:t>
        <a:bodyPr/>
        <a:lstStyle/>
        <a:p>
          <a:r>
            <a:rPr lang="zh-CN" altLang="en-US" sz="2000" b="1" dirty="0" smtClean="0">
              <a:latin typeface="+mn-ea"/>
              <a:ea typeface="+mn-ea"/>
            </a:rPr>
            <a:t>泰州学派</a:t>
          </a:r>
          <a:endParaRPr lang="zh-CN" altLang="en-US" sz="2000" b="1" dirty="0">
            <a:latin typeface="+mn-ea"/>
            <a:ea typeface="+mn-ea"/>
          </a:endParaRPr>
        </a:p>
      </dgm:t>
    </dgm:pt>
    <dgm:pt modelId="{7EA51BEA-BCD9-9242-9C68-DFAAA0B1B959}" type="parTrans" cxnId="{8F862151-D3C9-514A-9CDF-A898DA592724}">
      <dgm:prSet/>
      <dgm:spPr/>
      <dgm:t>
        <a:bodyPr/>
        <a:lstStyle/>
        <a:p>
          <a:endParaRPr lang="zh-CN" altLang="en-US" sz="2000" b="1">
            <a:latin typeface="+mn-ea"/>
            <a:ea typeface="+mn-ea"/>
          </a:endParaRPr>
        </a:p>
      </dgm:t>
    </dgm:pt>
    <dgm:pt modelId="{8A6251DA-80F8-4241-93B8-F8E22C26EBBC}" type="sibTrans" cxnId="{8F862151-D3C9-514A-9CDF-A898DA592724}">
      <dgm:prSet/>
      <dgm:spPr/>
      <dgm:t>
        <a:bodyPr/>
        <a:lstStyle/>
        <a:p>
          <a:endParaRPr lang="zh-CN" altLang="en-US" sz="2000" b="1">
            <a:latin typeface="+mn-ea"/>
            <a:ea typeface="+mn-ea"/>
          </a:endParaRPr>
        </a:p>
      </dgm:t>
    </dgm:pt>
    <dgm:pt modelId="{E0D846E7-8ADC-6945-81E3-7B2CC673D1D5}">
      <dgm:prSet phldrT="[文本]" custT="1"/>
      <dgm:spPr/>
      <dgm:t>
        <a:bodyPr/>
        <a:lstStyle/>
        <a:p>
          <a:r>
            <a:rPr lang="zh-CN" altLang="en-US" sz="2000" b="1" dirty="0" smtClean="0">
              <a:latin typeface="+mn-ea"/>
              <a:ea typeface="+mn-ea"/>
            </a:rPr>
            <a:t>清初三大家</a:t>
          </a:r>
          <a:endParaRPr lang="zh-CN" altLang="en-US" sz="2000" b="1" dirty="0">
            <a:latin typeface="+mn-ea"/>
            <a:ea typeface="+mn-ea"/>
          </a:endParaRPr>
        </a:p>
      </dgm:t>
    </dgm:pt>
    <dgm:pt modelId="{AA4B72A0-E6FB-7449-8E3C-8878B6B59C9A}" type="parTrans" cxnId="{B6BAF491-026B-0F47-8E84-712AA07CC7A4}">
      <dgm:prSet/>
      <dgm:spPr/>
      <dgm:t>
        <a:bodyPr/>
        <a:lstStyle/>
        <a:p>
          <a:endParaRPr lang="zh-CN" altLang="en-US" sz="2000" b="1">
            <a:latin typeface="+mn-ea"/>
            <a:ea typeface="+mn-ea"/>
          </a:endParaRPr>
        </a:p>
      </dgm:t>
    </dgm:pt>
    <dgm:pt modelId="{3ADEDC0A-E8B0-9047-99CD-CBA2127C61DB}" type="sibTrans" cxnId="{B6BAF491-026B-0F47-8E84-712AA07CC7A4}">
      <dgm:prSet/>
      <dgm:spPr/>
      <dgm:t>
        <a:bodyPr/>
        <a:lstStyle/>
        <a:p>
          <a:endParaRPr lang="zh-CN" altLang="en-US" sz="2000" b="1">
            <a:latin typeface="+mn-ea"/>
            <a:ea typeface="+mn-ea"/>
          </a:endParaRPr>
        </a:p>
      </dgm:t>
    </dgm:pt>
    <dgm:pt modelId="{3B9617E2-B661-ED44-AD7F-E5A59FCB791E}">
      <dgm:prSet custT="1"/>
      <dgm:spPr/>
      <dgm:t>
        <a:bodyPr/>
        <a:lstStyle/>
        <a:p>
          <a:r>
            <a:rPr lang="en-US" altLang="zh-CN" sz="2000" b="1" dirty="0" smtClean="0">
              <a:latin typeface="+mn-ea"/>
              <a:ea typeface="+mn-ea"/>
            </a:rPr>
            <a:t>《</a:t>
          </a:r>
          <a:r>
            <a:rPr lang="zh-CN" altLang="en-US" sz="2000" b="1" dirty="0" smtClean="0">
              <a:latin typeface="+mn-ea"/>
              <a:ea typeface="+mn-ea"/>
            </a:rPr>
            <a:t>皇明经世文编</a:t>
          </a:r>
          <a:r>
            <a:rPr lang="en-US" altLang="zh-CN" sz="2000" b="1" dirty="0" smtClean="0">
              <a:latin typeface="+mn-ea"/>
              <a:ea typeface="+mn-ea"/>
            </a:rPr>
            <a:t>》《</a:t>
          </a:r>
          <a:r>
            <a:rPr lang="zh-CN" altLang="en-US" sz="2000" b="1" dirty="0" smtClean="0">
              <a:latin typeface="+mn-ea"/>
              <a:ea typeface="+mn-ea"/>
            </a:rPr>
            <a:t>皇朝经世文编</a:t>
          </a:r>
          <a:r>
            <a:rPr lang="en-US" altLang="zh-CN" sz="2000" b="1" dirty="0" smtClean="0">
              <a:latin typeface="+mn-ea"/>
              <a:ea typeface="+mn-ea"/>
            </a:rPr>
            <a:t>》</a:t>
          </a:r>
          <a:endParaRPr lang="zh-CN" altLang="en-US" sz="2000" b="1" dirty="0">
            <a:latin typeface="+mn-ea"/>
            <a:ea typeface="+mn-ea"/>
          </a:endParaRPr>
        </a:p>
      </dgm:t>
    </dgm:pt>
    <dgm:pt modelId="{8C0967D1-D993-314C-8DF8-C1F9480EC87A}" type="parTrans" cxnId="{B435D547-CA08-5946-9FBD-7295A48F34A4}">
      <dgm:prSet/>
      <dgm:spPr/>
      <dgm:t>
        <a:bodyPr/>
        <a:lstStyle/>
        <a:p>
          <a:endParaRPr lang="zh-CN" altLang="en-US" sz="2000" b="1">
            <a:latin typeface="+mn-ea"/>
            <a:ea typeface="+mn-ea"/>
          </a:endParaRPr>
        </a:p>
      </dgm:t>
    </dgm:pt>
    <dgm:pt modelId="{2531BEA0-633F-7040-9141-0DEA2D510893}" type="sibTrans" cxnId="{B435D547-CA08-5946-9FBD-7295A48F34A4}">
      <dgm:prSet/>
      <dgm:spPr/>
      <dgm:t>
        <a:bodyPr/>
        <a:lstStyle/>
        <a:p>
          <a:endParaRPr lang="zh-CN" altLang="en-US" sz="2000" b="1">
            <a:latin typeface="+mn-ea"/>
            <a:ea typeface="+mn-ea"/>
          </a:endParaRPr>
        </a:p>
      </dgm:t>
    </dgm:pt>
    <dgm:pt modelId="{97E35E79-A89A-BC4A-A8E4-037092A35E1C}" type="pres">
      <dgm:prSet presAssocID="{85C3EB52-80E2-2F4F-9C41-5EFDC94208FF}" presName="arrowDiagram" presStyleCnt="0">
        <dgm:presLayoutVars>
          <dgm:chMax val="5"/>
          <dgm:dir/>
          <dgm:resizeHandles val="exact"/>
        </dgm:presLayoutVars>
      </dgm:prSet>
      <dgm:spPr/>
    </dgm:pt>
    <dgm:pt modelId="{03D2428B-32CA-6A4C-A9A6-CA00981D1627}" type="pres">
      <dgm:prSet presAssocID="{85C3EB52-80E2-2F4F-9C41-5EFDC94208FF}" presName="arrow" presStyleLbl="bgShp" presStyleIdx="0" presStyleCnt="1"/>
      <dgm:spPr/>
    </dgm:pt>
    <dgm:pt modelId="{00B7AB3D-14B4-FF4B-A60A-49147D9480E8}" type="pres">
      <dgm:prSet presAssocID="{85C3EB52-80E2-2F4F-9C41-5EFDC94208FF}" presName="arrowDiagram4" presStyleCnt="0"/>
      <dgm:spPr/>
    </dgm:pt>
    <dgm:pt modelId="{48C295B5-DB97-A04A-851E-62754ABCC5A1}" type="pres">
      <dgm:prSet presAssocID="{73DB045B-A3FF-CC43-9F8E-7853B8F9D467}" presName="bullet4a" presStyleLbl="node1" presStyleIdx="0" presStyleCnt="4"/>
      <dgm:spPr/>
    </dgm:pt>
    <dgm:pt modelId="{268E66D7-6FA6-5146-930B-90E940E3C443}" type="pres">
      <dgm:prSet presAssocID="{73DB045B-A3FF-CC43-9F8E-7853B8F9D467}" presName="textBox4a" presStyleLbl="revTx" presStyleIdx="0" presStyleCnt="4" custScaleX="183672" custLinFactNeighborX="43403" custLinFactNeighborY="6565">
        <dgm:presLayoutVars>
          <dgm:bulletEnabled val="1"/>
        </dgm:presLayoutVars>
      </dgm:prSet>
      <dgm:spPr/>
    </dgm:pt>
    <dgm:pt modelId="{85394EB6-937B-D04B-9D96-5C044BD47662}" type="pres">
      <dgm:prSet presAssocID="{390DA438-8793-664D-9F0D-64E2A0319C4F}" presName="bullet4b" presStyleLbl="node1" presStyleIdx="1" presStyleCnt="4"/>
      <dgm:spPr/>
    </dgm:pt>
    <dgm:pt modelId="{FEEFAF38-9C61-9A4E-9DF4-EFBB45B82127}" type="pres">
      <dgm:prSet presAssocID="{390DA438-8793-664D-9F0D-64E2A0319C4F}" presName="textBox4b" presStyleLbl="revTx" presStyleIdx="1" presStyleCnt="4" custScaleY="91465" custLinFactNeighborX="2790" custLinFactNeighborY="8206">
        <dgm:presLayoutVars>
          <dgm:bulletEnabled val="1"/>
        </dgm:presLayoutVars>
      </dgm:prSet>
      <dgm:spPr/>
    </dgm:pt>
    <dgm:pt modelId="{2F6CC40A-A327-5945-BAE4-52D3A2E3AE78}" type="pres">
      <dgm:prSet presAssocID="{E0D846E7-8ADC-6945-81E3-7B2CC673D1D5}" presName="bullet4c" presStyleLbl="node1" presStyleIdx="2" presStyleCnt="4"/>
      <dgm:spPr/>
    </dgm:pt>
    <dgm:pt modelId="{EE68144B-5D23-064A-B233-46350E8F41E1}" type="pres">
      <dgm:prSet presAssocID="{E0D846E7-8ADC-6945-81E3-7B2CC673D1D5}" presName="textBox4c" presStyleLbl="revTx" presStyleIdx="2" presStyleCnt="4" custScaleX="135417" custScaleY="81796" custLinFactNeighborX="6511" custLinFactNeighborY="-505">
        <dgm:presLayoutVars>
          <dgm:bulletEnabled val="1"/>
        </dgm:presLayoutVars>
      </dgm:prSet>
      <dgm:spPr/>
    </dgm:pt>
    <dgm:pt modelId="{EBFBD923-B938-B846-9B24-B3FB85A1597B}" type="pres">
      <dgm:prSet presAssocID="{3B9617E2-B661-ED44-AD7F-E5A59FCB791E}" presName="bullet4d" presStyleLbl="node1" presStyleIdx="3" presStyleCnt="4"/>
      <dgm:spPr/>
    </dgm:pt>
    <dgm:pt modelId="{0829A3E7-4A5E-C84E-9C42-13BAC7982ACC}" type="pres">
      <dgm:prSet presAssocID="{3B9617E2-B661-ED44-AD7F-E5A59FCB791E}" presName="textBox4d" presStyleLbl="revTx" presStyleIdx="3" presStyleCnt="4" custScaleX="177604" custScaleY="75593" custLinFactNeighborX="10231" custLinFactNeighborY="-3487">
        <dgm:presLayoutVars>
          <dgm:bulletEnabled val="1"/>
        </dgm:presLayoutVars>
      </dgm:prSet>
      <dgm:spPr/>
      <dgm:t>
        <a:bodyPr/>
        <a:lstStyle/>
        <a:p>
          <a:endParaRPr lang="zh-CN" altLang="en-US"/>
        </a:p>
      </dgm:t>
    </dgm:pt>
  </dgm:ptLst>
  <dgm:cxnLst>
    <dgm:cxn modelId="{39F0ED47-A27E-0748-B5FA-D67D72A1B7BA}" type="presOf" srcId="{85C3EB52-80E2-2F4F-9C41-5EFDC94208FF}" destId="{97E35E79-A89A-BC4A-A8E4-037092A35E1C}" srcOrd="0" destOrd="0" presId="urn:microsoft.com/office/officeart/2005/8/layout/arrow2"/>
    <dgm:cxn modelId="{B435D547-CA08-5946-9FBD-7295A48F34A4}" srcId="{85C3EB52-80E2-2F4F-9C41-5EFDC94208FF}" destId="{3B9617E2-B661-ED44-AD7F-E5A59FCB791E}" srcOrd="3" destOrd="0" parTransId="{8C0967D1-D993-314C-8DF8-C1F9480EC87A}" sibTransId="{2531BEA0-633F-7040-9141-0DEA2D510893}"/>
    <dgm:cxn modelId="{7CE6CFBA-0EC3-D446-BDAE-083456D7BDE3}" type="presOf" srcId="{E0D846E7-8ADC-6945-81E3-7B2CC673D1D5}" destId="{EE68144B-5D23-064A-B233-46350E8F41E1}" srcOrd="0" destOrd="0" presId="urn:microsoft.com/office/officeart/2005/8/layout/arrow2"/>
    <dgm:cxn modelId="{8F862151-D3C9-514A-9CDF-A898DA592724}" srcId="{85C3EB52-80E2-2F4F-9C41-5EFDC94208FF}" destId="{390DA438-8793-664D-9F0D-64E2A0319C4F}" srcOrd="1" destOrd="0" parTransId="{7EA51BEA-BCD9-9242-9C68-DFAAA0B1B959}" sibTransId="{8A6251DA-80F8-4241-93B8-F8E22C26EBBC}"/>
    <dgm:cxn modelId="{9D4A8B52-04D5-BF4F-A8A5-E5CCB1FD80EF}" type="presOf" srcId="{73DB045B-A3FF-CC43-9F8E-7853B8F9D467}" destId="{268E66D7-6FA6-5146-930B-90E940E3C443}" srcOrd="0" destOrd="0" presId="urn:microsoft.com/office/officeart/2005/8/layout/arrow2"/>
    <dgm:cxn modelId="{8F6ADE09-4D68-E84E-AAF6-3E7E4D6C01B2}" type="presOf" srcId="{390DA438-8793-664D-9F0D-64E2A0319C4F}" destId="{FEEFAF38-9C61-9A4E-9DF4-EFBB45B82127}" srcOrd="0" destOrd="0" presId="urn:microsoft.com/office/officeart/2005/8/layout/arrow2"/>
    <dgm:cxn modelId="{B6BAF491-026B-0F47-8E84-712AA07CC7A4}" srcId="{85C3EB52-80E2-2F4F-9C41-5EFDC94208FF}" destId="{E0D846E7-8ADC-6945-81E3-7B2CC673D1D5}" srcOrd="2" destOrd="0" parTransId="{AA4B72A0-E6FB-7449-8E3C-8878B6B59C9A}" sibTransId="{3ADEDC0A-E8B0-9047-99CD-CBA2127C61DB}"/>
    <dgm:cxn modelId="{D10CA4C9-E388-924E-AAC9-201819EE3395}" type="presOf" srcId="{3B9617E2-B661-ED44-AD7F-E5A59FCB791E}" destId="{0829A3E7-4A5E-C84E-9C42-13BAC7982ACC}" srcOrd="0" destOrd="0" presId="urn:microsoft.com/office/officeart/2005/8/layout/arrow2"/>
    <dgm:cxn modelId="{6A991225-C678-B346-A6F5-A8BA368294C9}" srcId="{85C3EB52-80E2-2F4F-9C41-5EFDC94208FF}" destId="{73DB045B-A3FF-CC43-9F8E-7853B8F9D467}" srcOrd="0" destOrd="0" parTransId="{5EAAA25A-A823-9547-8C68-9B7273ADDBB4}" sibTransId="{9E228C40-9012-A543-9269-D092BF431443}"/>
    <dgm:cxn modelId="{3BC78E4E-6458-7249-894B-8516015A6850}" type="presParOf" srcId="{97E35E79-A89A-BC4A-A8E4-037092A35E1C}" destId="{03D2428B-32CA-6A4C-A9A6-CA00981D1627}" srcOrd="0" destOrd="0" presId="urn:microsoft.com/office/officeart/2005/8/layout/arrow2"/>
    <dgm:cxn modelId="{82A0F0D6-C39B-654F-9F06-C8854B48ABED}" type="presParOf" srcId="{97E35E79-A89A-BC4A-A8E4-037092A35E1C}" destId="{00B7AB3D-14B4-FF4B-A60A-49147D9480E8}" srcOrd="1" destOrd="0" presId="urn:microsoft.com/office/officeart/2005/8/layout/arrow2"/>
    <dgm:cxn modelId="{F91D3E5A-4950-3E4B-8527-A74433C169CB}" type="presParOf" srcId="{00B7AB3D-14B4-FF4B-A60A-49147D9480E8}" destId="{48C295B5-DB97-A04A-851E-62754ABCC5A1}" srcOrd="0" destOrd="0" presId="urn:microsoft.com/office/officeart/2005/8/layout/arrow2"/>
    <dgm:cxn modelId="{1D637FF3-6F07-8D44-BE88-86A829E2A28A}" type="presParOf" srcId="{00B7AB3D-14B4-FF4B-A60A-49147D9480E8}" destId="{268E66D7-6FA6-5146-930B-90E940E3C443}" srcOrd="1" destOrd="0" presId="urn:microsoft.com/office/officeart/2005/8/layout/arrow2"/>
    <dgm:cxn modelId="{3049B7CE-EC6E-9845-8F0F-1B89E3551489}" type="presParOf" srcId="{00B7AB3D-14B4-FF4B-A60A-49147D9480E8}" destId="{85394EB6-937B-D04B-9D96-5C044BD47662}" srcOrd="2" destOrd="0" presId="urn:microsoft.com/office/officeart/2005/8/layout/arrow2"/>
    <dgm:cxn modelId="{FA09A5B0-7764-FF45-A7E9-00E2323FF320}" type="presParOf" srcId="{00B7AB3D-14B4-FF4B-A60A-49147D9480E8}" destId="{FEEFAF38-9C61-9A4E-9DF4-EFBB45B82127}" srcOrd="3" destOrd="0" presId="urn:microsoft.com/office/officeart/2005/8/layout/arrow2"/>
    <dgm:cxn modelId="{22EB5AE2-7E9D-8E4E-AC45-9C21371F3FC0}" type="presParOf" srcId="{00B7AB3D-14B4-FF4B-A60A-49147D9480E8}" destId="{2F6CC40A-A327-5945-BAE4-52D3A2E3AE78}" srcOrd="4" destOrd="0" presId="urn:microsoft.com/office/officeart/2005/8/layout/arrow2"/>
    <dgm:cxn modelId="{5FEA1C9B-7C39-4249-A1B2-9EDEE39AB752}" type="presParOf" srcId="{00B7AB3D-14B4-FF4B-A60A-49147D9480E8}" destId="{EE68144B-5D23-064A-B233-46350E8F41E1}" srcOrd="5" destOrd="0" presId="urn:microsoft.com/office/officeart/2005/8/layout/arrow2"/>
    <dgm:cxn modelId="{E36C0BA5-C275-2243-A90F-75839F5FB7CE}" type="presParOf" srcId="{00B7AB3D-14B4-FF4B-A60A-49147D9480E8}" destId="{EBFBD923-B938-B846-9B24-B3FB85A1597B}" srcOrd="6" destOrd="0" presId="urn:microsoft.com/office/officeart/2005/8/layout/arrow2"/>
    <dgm:cxn modelId="{1267F5BE-639A-7840-8036-249FF4B2EC06}" type="presParOf" srcId="{00B7AB3D-14B4-FF4B-A60A-49147D9480E8}" destId="{0829A3E7-4A5E-C84E-9C42-13BAC7982ACC}"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4BFB4B-CEF3-9742-AB7A-D1C965736245}"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zh-CN" altLang="en-US"/>
        </a:p>
      </dgm:t>
    </dgm:pt>
    <dgm:pt modelId="{9075F88D-BD21-4349-B569-A5357DF694F7}">
      <dgm:prSet phldrT="[文本]" custT="1"/>
      <dgm:spPr/>
      <dgm:t>
        <a:bodyPr/>
        <a:lstStyle/>
        <a:p>
          <a:pPr algn="just"/>
          <a:r>
            <a:rPr lang="zh-CN" altLang="en-US" sz="1700" b="1" dirty="0" smtClean="0">
              <a:solidFill>
                <a:srgbClr val="C00000"/>
              </a:solidFill>
              <a:latin typeface="微软雅黑" pitchFamily="34" charset="-122"/>
              <a:ea typeface="微软雅黑" pitchFamily="34" charset="-122"/>
            </a:rPr>
            <a:t>破</a:t>
          </a:r>
          <a:r>
            <a:rPr lang="zh-CN" altLang="en-US" sz="1700" b="1" dirty="0" smtClean="0">
              <a:solidFill>
                <a:srgbClr val="000000"/>
              </a:solidFill>
              <a:latin typeface="微软雅黑" pitchFamily="34" charset="-122"/>
              <a:ea typeface="微软雅黑" pitchFamily="34" charset="-122"/>
            </a:rPr>
            <a:t>：</a:t>
          </a:r>
          <a:r>
            <a:rPr lang="en-US" altLang="zh-CN" sz="1700" b="1" dirty="0" smtClean="0">
              <a:solidFill>
                <a:srgbClr val="000000"/>
              </a:solidFill>
              <a:latin typeface="微软雅黑" pitchFamily="34" charset="-122"/>
              <a:ea typeface="微软雅黑" pitchFamily="34" charset="-122"/>
            </a:rPr>
            <a:t>16</a:t>
          </a:r>
          <a:r>
            <a:rPr lang="zh-CN" altLang="en-US" sz="1700" b="1" dirty="0" smtClean="0">
              <a:solidFill>
                <a:srgbClr val="000000"/>
              </a:solidFill>
              <a:latin typeface="微软雅黑" pitchFamily="34" charset="-122"/>
              <a:ea typeface="微软雅黑" pitchFamily="34" charset="-122"/>
            </a:rPr>
            <a:t>世纪的反传统思潮以批判为主，在批判中并发出若干新的思想因素。</a:t>
          </a:r>
          <a:endParaRPr lang="zh-CN" altLang="en-US" sz="1700" b="1" dirty="0">
            <a:solidFill>
              <a:srgbClr val="000000"/>
            </a:solidFill>
            <a:latin typeface="微软雅黑" pitchFamily="34" charset="-122"/>
            <a:ea typeface="微软雅黑" pitchFamily="34" charset="-122"/>
          </a:endParaRPr>
        </a:p>
      </dgm:t>
    </dgm:pt>
    <dgm:pt modelId="{66422E96-47CB-B341-BA3E-E5C5E3C0F406}" type="parTrans" cxnId="{A61EDE8C-4573-A347-9CC9-777019F4E162}">
      <dgm:prSet/>
      <dgm:spPr/>
      <dgm:t>
        <a:bodyPr/>
        <a:lstStyle/>
        <a:p>
          <a:endParaRPr lang="zh-CN" altLang="en-US"/>
        </a:p>
      </dgm:t>
    </dgm:pt>
    <dgm:pt modelId="{DD31FA17-8842-6A43-B86A-48085697C749}" type="sibTrans" cxnId="{A61EDE8C-4573-A347-9CC9-777019F4E162}">
      <dgm:prSet/>
      <dgm:spPr/>
      <dgm:t>
        <a:bodyPr/>
        <a:lstStyle/>
        <a:p>
          <a:endParaRPr lang="zh-CN" altLang="en-US"/>
        </a:p>
      </dgm:t>
    </dgm:pt>
    <dgm:pt modelId="{373DE03D-6179-5F40-A6DD-7186EAF975EC}">
      <dgm:prSet phldrT="[文本]"/>
      <dgm:spPr/>
      <dgm:t>
        <a:bodyPr/>
        <a:lstStyle/>
        <a:p>
          <a:pPr algn="just"/>
          <a:r>
            <a:rPr lang="zh-CN" altLang="en-US" b="1" dirty="0" smtClean="0">
              <a:solidFill>
                <a:srgbClr val="C00000"/>
              </a:solidFill>
              <a:latin typeface="微软雅黑" pitchFamily="34" charset="-122"/>
              <a:ea typeface="微软雅黑" pitchFamily="34" charset="-122"/>
            </a:rPr>
            <a:t>立</a:t>
          </a:r>
          <a:r>
            <a:rPr lang="zh-CN" altLang="en-US" b="1" dirty="0" smtClean="0">
              <a:solidFill>
                <a:srgbClr val="000000"/>
              </a:solidFill>
              <a:latin typeface="微软雅黑" pitchFamily="34" charset="-122"/>
              <a:ea typeface="微软雅黑" pitchFamily="34" charset="-122"/>
            </a:rPr>
            <a:t>：</a:t>
          </a:r>
          <a:r>
            <a:rPr lang="en-US" altLang="zh-CN" b="1" dirty="0" smtClean="0">
              <a:solidFill>
                <a:srgbClr val="000000"/>
              </a:solidFill>
              <a:latin typeface="微软雅黑" pitchFamily="34" charset="-122"/>
              <a:ea typeface="微软雅黑" pitchFamily="34" charset="-122"/>
            </a:rPr>
            <a:t>17</a:t>
          </a:r>
          <a:r>
            <a:rPr lang="zh-CN" altLang="en-US" b="1" dirty="0" smtClean="0">
              <a:solidFill>
                <a:srgbClr val="000000"/>
              </a:solidFill>
              <a:latin typeface="微软雅黑" pitchFamily="34" charset="-122"/>
              <a:ea typeface="微软雅黑" pitchFamily="34" charset="-122"/>
            </a:rPr>
            <a:t>世纪的启蒙思潮建立一种全新的思想体系，以代替宋明理学。</a:t>
          </a:r>
          <a:endParaRPr lang="zh-CN" altLang="en-US" b="1" dirty="0"/>
        </a:p>
      </dgm:t>
    </dgm:pt>
    <dgm:pt modelId="{33A95BBA-EB4D-9E4F-950A-2B23A1D1873F}" type="parTrans" cxnId="{427855D5-8BD1-484D-93A3-16614B128CC0}">
      <dgm:prSet/>
      <dgm:spPr/>
      <dgm:t>
        <a:bodyPr/>
        <a:lstStyle/>
        <a:p>
          <a:endParaRPr lang="zh-CN" altLang="en-US"/>
        </a:p>
      </dgm:t>
    </dgm:pt>
    <dgm:pt modelId="{8C2BAD09-B0DF-5343-B60A-5FF20F1C11F8}" type="sibTrans" cxnId="{427855D5-8BD1-484D-93A3-16614B128CC0}">
      <dgm:prSet/>
      <dgm:spPr/>
      <dgm:t>
        <a:bodyPr/>
        <a:lstStyle/>
        <a:p>
          <a:endParaRPr lang="zh-CN" altLang="en-US"/>
        </a:p>
      </dgm:t>
    </dgm:pt>
    <dgm:pt modelId="{970D5E01-CD93-944C-807C-A7C8D1E75275}" type="pres">
      <dgm:prSet presAssocID="{744BFB4B-CEF3-9742-AB7A-D1C965736245}" presName="compositeShape" presStyleCnt="0">
        <dgm:presLayoutVars>
          <dgm:chMax val="2"/>
          <dgm:dir/>
          <dgm:resizeHandles val="exact"/>
        </dgm:presLayoutVars>
      </dgm:prSet>
      <dgm:spPr/>
    </dgm:pt>
    <dgm:pt modelId="{6290C055-F2BC-4D40-A05E-846784D4C787}" type="pres">
      <dgm:prSet presAssocID="{744BFB4B-CEF3-9742-AB7A-D1C965736245}" presName="divider" presStyleLbl="fgShp" presStyleIdx="0" presStyleCnt="1"/>
      <dgm:spPr/>
    </dgm:pt>
    <dgm:pt modelId="{CCACF303-83B7-2A4A-838F-005930861F1C}" type="pres">
      <dgm:prSet presAssocID="{9075F88D-BD21-4349-B569-A5357DF694F7}" presName="downArrow" presStyleLbl="node1" presStyleIdx="0" presStyleCnt="2"/>
      <dgm:spPr/>
    </dgm:pt>
    <dgm:pt modelId="{7317A255-63E4-464B-A699-C80AE0CFB159}" type="pres">
      <dgm:prSet presAssocID="{9075F88D-BD21-4349-B569-A5357DF694F7}" presName="downArrowText" presStyleLbl="revTx" presStyleIdx="0" presStyleCnt="2">
        <dgm:presLayoutVars>
          <dgm:bulletEnabled val="1"/>
        </dgm:presLayoutVars>
      </dgm:prSet>
      <dgm:spPr/>
      <dgm:t>
        <a:bodyPr/>
        <a:lstStyle/>
        <a:p>
          <a:endParaRPr lang="zh-CN" altLang="en-US"/>
        </a:p>
      </dgm:t>
    </dgm:pt>
    <dgm:pt modelId="{C161BF91-F14E-8841-AD28-1177047F8A20}" type="pres">
      <dgm:prSet presAssocID="{373DE03D-6179-5F40-A6DD-7186EAF975EC}" presName="upArrow" presStyleLbl="node1" presStyleIdx="1" presStyleCnt="2"/>
      <dgm:spPr/>
    </dgm:pt>
    <dgm:pt modelId="{7ADCAD68-BB9E-B14E-9DF8-61728BE52D24}" type="pres">
      <dgm:prSet presAssocID="{373DE03D-6179-5F40-A6DD-7186EAF975EC}" presName="upArrowText" presStyleLbl="revTx" presStyleIdx="1" presStyleCnt="2">
        <dgm:presLayoutVars>
          <dgm:bulletEnabled val="1"/>
        </dgm:presLayoutVars>
      </dgm:prSet>
      <dgm:spPr/>
      <dgm:t>
        <a:bodyPr/>
        <a:lstStyle/>
        <a:p>
          <a:endParaRPr lang="zh-CN" altLang="en-US"/>
        </a:p>
      </dgm:t>
    </dgm:pt>
  </dgm:ptLst>
  <dgm:cxnLst>
    <dgm:cxn modelId="{A61EDE8C-4573-A347-9CC9-777019F4E162}" srcId="{744BFB4B-CEF3-9742-AB7A-D1C965736245}" destId="{9075F88D-BD21-4349-B569-A5357DF694F7}" srcOrd="0" destOrd="0" parTransId="{66422E96-47CB-B341-BA3E-E5C5E3C0F406}" sibTransId="{DD31FA17-8842-6A43-B86A-48085697C749}"/>
    <dgm:cxn modelId="{E2FC5A44-617A-F54C-8BF7-05B43F07E324}" type="presOf" srcId="{373DE03D-6179-5F40-A6DD-7186EAF975EC}" destId="{7ADCAD68-BB9E-B14E-9DF8-61728BE52D24}" srcOrd="0" destOrd="0" presId="urn:microsoft.com/office/officeart/2005/8/layout/arrow3"/>
    <dgm:cxn modelId="{427855D5-8BD1-484D-93A3-16614B128CC0}" srcId="{744BFB4B-CEF3-9742-AB7A-D1C965736245}" destId="{373DE03D-6179-5F40-A6DD-7186EAF975EC}" srcOrd="1" destOrd="0" parTransId="{33A95BBA-EB4D-9E4F-950A-2B23A1D1873F}" sibTransId="{8C2BAD09-B0DF-5343-B60A-5FF20F1C11F8}"/>
    <dgm:cxn modelId="{9819B056-AA73-B04C-B1D3-B08B216EC83B}" type="presOf" srcId="{744BFB4B-CEF3-9742-AB7A-D1C965736245}" destId="{970D5E01-CD93-944C-807C-A7C8D1E75275}" srcOrd="0" destOrd="0" presId="urn:microsoft.com/office/officeart/2005/8/layout/arrow3"/>
    <dgm:cxn modelId="{40A3F51C-37CD-4348-9C29-30BE1F983A0F}" type="presOf" srcId="{9075F88D-BD21-4349-B569-A5357DF694F7}" destId="{7317A255-63E4-464B-A699-C80AE0CFB159}" srcOrd="0" destOrd="0" presId="urn:microsoft.com/office/officeart/2005/8/layout/arrow3"/>
    <dgm:cxn modelId="{5EC3A773-9D25-DA43-B914-9AC345A5E9EA}" type="presParOf" srcId="{970D5E01-CD93-944C-807C-A7C8D1E75275}" destId="{6290C055-F2BC-4D40-A05E-846784D4C787}" srcOrd="0" destOrd="0" presId="urn:microsoft.com/office/officeart/2005/8/layout/arrow3"/>
    <dgm:cxn modelId="{3AAFC7C1-74C1-134A-A912-2CE93B219568}" type="presParOf" srcId="{970D5E01-CD93-944C-807C-A7C8D1E75275}" destId="{CCACF303-83B7-2A4A-838F-005930861F1C}" srcOrd="1" destOrd="0" presId="urn:microsoft.com/office/officeart/2005/8/layout/arrow3"/>
    <dgm:cxn modelId="{EA5C12E3-2732-A447-9BF7-170F0DAB7416}" type="presParOf" srcId="{970D5E01-CD93-944C-807C-A7C8D1E75275}" destId="{7317A255-63E4-464B-A699-C80AE0CFB159}" srcOrd="2" destOrd="0" presId="urn:microsoft.com/office/officeart/2005/8/layout/arrow3"/>
    <dgm:cxn modelId="{20D90243-E82C-EE4A-AB77-F1421D6831B8}" type="presParOf" srcId="{970D5E01-CD93-944C-807C-A7C8D1E75275}" destId="{C161BF91-F14E-8841-AD28-1177047F8A20}" srcOrd="3" destOrd="0" presId="urn:microsoft.com/office/officeart/2005/8/layout/arrow3"/>
    <dgm:cxn modelId="{A8A85187-6C54-7B46-A5F0-D6B35616EC6F}" type="presParOf" srcId="{970D5E01-CD93-944C-807C-A7C8D1E75275}" destId="{7ADCAD68-BB9E-B14E-9DF8-61728BE52D24}"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674CA2-0E1F-4E42-8B79-D58C44090696}" type="doc">
      <dgm:prSet loTypeId="urn:microsoft.com/office/officeart/2008/layout/CaptionedPictures" loCatId="" qsTypeId="urn:microsoft.com/office/officeart/2005/8/quickstyle/simple4" qsCatId="simple" csTypeId="urn:microsoft.com/office/officeart/2005/8/colors/accent1_2" csCatId="accent1" phldr="1"/>
      <dgm:spPr/>
      <dgm:t>
        <a:bodyPr/>
        <a:lstStyle/>
        <a:p>
          <a:endParaRPr lang="zh-CN" altLang="en-US"/>
        </a:p>
      </dgm:t>
    </dgm:pt>
    <dgm:pt modelId="{2CE3F6B0-06AC-7A4F-95FC-EAA95CE30A2C}">
      <dgm:prSet phldrT="[文本]"/>
      <dgm:spPr/>
      <dgm:t>
        <a:bodyPr/>
        <a:lstStyle/>
        <a:p>
          <a:r>
            <a:rPr lang="zh-CN" altLang="en-US" dirty="0" smtClean="0"/>
            <a:t>黄宗羲</a:t>
          </a:r>
          <a:endParaRPr lang="zh-CN" altLang="en-US" dirty="0"/>
        </a:p>
      </dgm:t>
    </dgm:pt>
    <dgm:pt modelId="{2885E7AC-844D-1F4F-8CAE-B371533BA4CB}" type="parTrans" cxnId="{1BC7D782-931B-A040-A612-396ED2C1EFC3}">
      <dgm:prSet/>
      <dgm:spPr/>
      <dgm:t>
        <a:bodyPr/>
        <a:lstStyle/>
        <a:p>
          <a:endParaRPr lang="zh-CN" altLang="en-US"/>
        </a:p>
      </dgm:t>
    </dgm:pt>
    <dgm:pt modelId="{071EDE0B-7AB7-A04B-A018-1B3F9B434527}" type="sibTrans" cxnId="{1BC7D782-931B-A040-A612-396ED2C1EFC3}">
      <dgm:prSet/>
      <dgm:spPr/>
      <dgm:t>
        <a:bodyPr/>
        <a:lstStyle/>
        <a:p>
          <a:endParaRPr lang="zh-CN" altLang="en-US"/>
        </a:p>
      </dgm:t>
    </dgm:pt>
    <dgm:pt modelId="{194B9711-A198-4541-960D-33C886D71521}">
      <dgm:prSet phldrT="[文本]" phldr="1"/>
      <dgm:spPr/>
      <dgm:t>
        <a:bodyPr/>
        <a:lstStyle/>
        <a:p>
          <a:endParaRPr lang="zh-CN" altLang="en-US"/>
        </a:p>
      </dgm:t>
    </dgm:pt>
    <dgm:pt modelId="{D8CCC224-8FD0-1D4A-8766-4AE793293510}" type="parTrans" cxnId="{3D6945B7-C9A6-6146-B555-26A0D8B93944}">
      <dgm:prSet/>
      <dgm:spPr/>
      <dgm:t>
        <a:bodyPr/>
        <a:lstStyle/>
        <a:p>
          <a:endParaRPr lang="zh-CN" altLang="en-US"/>
        </a:p>
      </dgm:t>
    </dgm:pt>
    <dgm:pt modelId="{C72A5B98-9BAA-C348-A056-A1C1CE4597EF}" type="sibTrans" cxnId="{3D6945B7-C9A6-6146-B555-26A0D8B93944}">
      <dgm:prSet/>
      <dgm:spPr/>
      <dgm:t>
        <a:bodyPr/>
        <a:lstStyle/>
        <a:p>
          <a:endParaRPr lang="zh-CN" altLang="en-US"/>
        </a:p>
      </dgm:t>
    </dgm:pt>
    <dgm:pt modelId="{83A345D9-B382-1547-899C-6BF2D1B8069A}">
      <dgm:prSet phldrT="[文本]"/>
      <dgm:spPr/>
      <dgm:t>
        <a:bodyPr/>
        <a:lstStyle/>
        <a:p>
          <a:r>
            <a:rPr lang="zh-CN" altLang="en-US" dirty="0" smtClean="0"/>
            <a:t>顾炎武</a:t>
          </a:r>
          <a:endParaRPr lang="zh-CN" altLang="en-US" dirty="0"/>
        </a:p>
      </dgm:t>
    </dgm:pt>
    <dgm:pt modelId="{B75CC25A-3267-CA41-A800-256D642A8703}" type="parTrans" cxnId="{D584AF12-5A62-AB4F-AA00-2DFB64CFF0F8}">
      <dgm:prSet/>
      <dgm:spPr/>
      <dgm:t>
        <a:bodyPr/>
        <a:lstStyle/>
        <a:p>
          <a:endParaRPr lang="zh-CN" altLang="en-US"/>
        </a:p>
      </dgm:t>
    </dgm:pt>
    <dgm:pt modelId="{B6F29B4A-EC5C-B743-8C58-8C2A2793F4EA}" type="sibTrans" cxnId="{D584AF12-5A62-AB4F-AA00-2DFB64CFF0F8}">
      <dgm:prSet/>
      <dgm:spPr/>
      <dgm:t>
        <a:bodyPr/>
        <a:lstStyle/>
        <a:p>
          <a:endParaRPr lang="zh-CN" altLang="en-US"/>
        </a:p>
      </dgm:t>
    </dgm:pt>
    <dgm:pt modelId="{BE699FF2-079A-C04B-9534-F74ACB336DAD}">
      <dgm:prSet phldrT="[文本]" phldr="1"/>
      <dgm:spPr/>
      <dgm:t>
        <a:bodyPr/>
        <a:lstStyle/>
        <a:p>
          <a:endParaRPr lang="zh-CN" altLang="en-US"/>
        </a:p>
      </dgm:t>
    </dgm:pt>
    <dgm:pt modelId="{53676879-EF7F-464F-A45D-9B1AE272358B}" type="parTrans" cxnId="{AC9AC258-2E9B-8742-9A23-A6AFCCBB501B}">
      <dgm:prSet/>
      <dgm:spPr/>
      <dgm:t>
        <a:bodyPr/>
        <a:lstStyle/>
        <a:p>
          <a:endParaRPr lang="zh-CN" altLang="en-US"/>
        </a:p>
      </dgm:t>
    </dgm:pt>
    <dgm:pt modelId="{0FAE7731-84AB-984F-9955-6786B9F1C7A4}" type="sibTrans" cxnId="{AC9AC258-2E9B-8742-9A23-A6AFCCBB501B}">
      <dgm:prSet/>
      <dgm:spPr/>
      <dgm:t>
        <a:bodyPr/>
        <a:lstStyle/>
        <a:p>
          <a:endParaRPr lang="zh-CN" altLang="en-US"/>
        </a:p>
      </dgm:t>
    </dgm:pt>
    <dgm:pt modelId="{DAF3CB80-ABCC-7D48-8B32-C6674AD880A9}">
      <dgm:prSet phldrT="[文本]"/>
      <dgm:spPr/>
      <dgm:t>
        <a:bodyPr/>
        <a:lstStyle/>
        <a:p>
          <a:r>
            <a:rPr lang="zh-CN" altLang="en-US" dirty="0" smtClean="0"/>
            <a:t>王夫之</a:t>
          </a:r>
          <a:endParaRPr lang="zh-CN" altLang="en-US" dirty="0"/>
        </a:p>
      </dgm:t>
    </dgm:pt>
    <dgm:pt modelId="{48D8842E-F3D1-134F-B5D4-8905A1F339AC}" type="parTrans" cxnId="{767FBE6C-3B9A-7345-B537-07B004792557}">
      <dgm:prSet/>
      <dgm:spPr/>
      <dgm:t>
        <a:bodyPr/>
        <a:lstStyle/>
        <a:p>
          <a:endParaRPr lang="zh-CN" altLang="en-US"/>
        </a:p>
      </dgm:t>
    </dgm:pt>
    <dgm:pt modelId="{BDB7CDF7-DD09-8149-8A1C-C1E9D4848D92}" type="sibTrans" cxnId="{767FBE6C-3B9A-7345-B537-07B004792557}">
      <dgm:prSet/>
      <dgm:spPr/>
      <dgm:t>
        <a:bodyPr/>
        <a:lstStyle/>
        <a:p>
          <a:endParaRPr lang="zh-CN" altLang="en-US"/>
        </a:p>
      </dgm:t>
    </dgm:pt>
    <dgm:pt modelId="{D165B3BC-1B56-BA43-9EC0-51D24F610897}">
      <dgm:prSet phldrT="[文本]" phldr="1"/>
      <dgm:spPr/>
      <dgm:t>
        <a:bodyPr/>
        <a:lstStyle/>
        <a:p>
          <a:endParaRPr lang="zh-CN" altLang="en-US"/>
        </a:p>
      </dgm:t>
    </dgm:pt>
    <dgm:pt modelId="{6007B7AD-AEB2-004B-8F81-9F1F7EFA4DE7}" type="sibTrans" cxnId="{E7A1B145-2FE2-B847-97BE-551811B3FBF5}">
      <dgm:prSet/>
      <dgm:spPr/>
      <dgm:t>
        <a:bodyPr/>
        <a:lstStyle/>
        <a:p>
          <a:endParaRPr lang="zh-CN" altLang="en-US"/>
        </a:p>
      </dgm:t>
    </dgm:pt>
    <dgm:pt modelId="{61B28C31-6D6F-E54D-AB63-58B23D989977}" type="parTrans" cxnId="{E7A1B145-2FE2-B847-97BE-551811B3FBF5}">
      <dgm:prSet/>
      <dgm:spPr/>
      <dgm:t>
        <a:bodyPr/>
        <a:lstStyle/>
        <a:p>
          <a:endParaRPr lang="zh-CN" altLang="en-US"/>
        </a:p>
      </dgm:t>
    </dgm:pt>
    <dgm:pt modelId="{406A6997-A390-DD4A-9ED5-1ACFE37B70B5}" type="pres">
      <dgm:prSet presAssocID="{54674CA2-0E1F-4E42-8B79-D58C44090696}" presName="Name0" presStyleCnt="0">
        <dgm:presLayoutVars>
          <dgm:chMax/>
          <dgm:chPref/>
          <dgm:dir/>
        </dgm:presLayoutVars>
      </dgm:prSet>
      <dgm:spPr/>
    </dgm:pt>
    <dgm:pt modelId="{B40DC5EA-6050-5941-9E6B-9DA3BAC7742A}" type="pres">
      <dgm:prSet presAssocID="{D165B3BC-1B56-BA43-9EC0-51D24F610897}" presName="composite" presStyleCnt="0">
        <dgm:presLayoutVars>
          <dgm:chMax val="1"/>
          <dgm:chPref val="1"/>
        </dgm:presLayoutVars>
      </dgm:prSet>
      <dgm:spPr/>
    </dgm:pt>
    <dgm:pt modelId="{720B682C-8B91-8C4E-BF89-8FE1222E14EF}" type="pres">
      <dgm:prSet presAssocID="{D165B3BC-1B56-BA43-9EC0-51D24F610897}" presName="Accent" presStyleLbl="trAlignAcc1" presStyleIdx="0" presStyleCnt="3">
        <dgm:presLayoutVars>
          <dgm:chMax val="0"/>
          <dgm:chPref val="0"/>
        </dgm:presLayoutVars>
      </dgm:prSet>
      <dgm:spPr/>
    </dgm:pt>
    <dgm:pt modelId="{B4B1BAF6-CDB1-DA4F-9408-8E04EAC30A5A}" type="pres">
      <dgm:prSet presAssocID="{D165B3BC-1B56-BA43-9EC0-51D24F610897}" presName="Image" presStyleLbl="alignImgPlace1" presStyleIdx="0" presStyleCnt="3" custScaleX="111490" custScaleY="187756">
        <dgm:presLayoutVars>
          <dgm:chMax val="0"/>
          <dgm:chPref val="0"/>
        </dgm:presLayoutVars>
      </dgm:prSet>
      <dgm:spPr>
        <a:blipFill rotWithShape="1">
          <a:blip xmlns:r="http://schemas.openxmlformats.org/officeDocument/2006/relationships" r:embed="rId1"/>
          <a:stretch>
            <a:fillRect/>
          </a:stretch>
        </a:blipFill>
      </dgm:spPr>
    </dgm:pt>
    <dgm:pt modelId="{51019A0C-4568-D848-8D88-352F4C580142}" type="pres">
      <dgm:prSet presAssocID="{D165B3BC-1B56-BA43-9EC0-51D24F610897}" presName="ChildComposite" presStyleCnt="0"/>
      <dgm:spPr/>
    </dgm:pt>
    <dgm:pt modelId="{88C8A1D5-7BA9-7448-B8DE-4AD3FBDDA5D9}" type="pres">
      <dgm:prSet presAssocID="{D165B3BC-1B56-BA43-9EC0-51D24F610897}" presName="Child" presStyleLbl="node1" presStyleIdx="0" presStyleCnt="3">
        <dgm:presLayoutVars>
          <dgm:chMax val="0"/>
          <dgm:chPref val="0"/>
          <dgm:bulletEnabled val="1"/>
        </dgm:presLayoutVars>
      </dgm:prSet>
      <dgm:spPr/>
    </dgm:pt>
    <dgm:pt modelId="{5914887D-6835-9141-9772-1923F4160D61}" type="pres">
      <dgm:prSet presAssocID="{D165B3BC-1B56-BA43-9EC0-51D24F610897}" presName="Parent" presStyleLbl="revTx" presStyleIdx="0" presStyleCnt="3">
        <dgm:presLayoutVars>
          <dgm:chMax val="1"/>
          <dgm:chPref val="0"/>
          <dgm:bulletEnabled val="1"/>
        </dgm:presLayoutVars>
      </dgm:prSet>
      <dgm:spPr/>
      <dgm:t>
        <a:bodyPr/>
        <a:lstStyle/>
        <a:p>
          <a:endParaRPr lang="zh-CN" altLang="en-US"/>
        </a:p>
      </dgm:t>
    </dgm:pt>
    <dgm:pt modelId="{CE6EDB5A-F53D-2A44-BEB7-317CBED1048E}" type="pres">
      <dgm:prSet presAssocID="{6007B7AD-AEB2-004B-8F81-9F1F7EFA4DE7}" presName="sibTrans" presStyleCnt="0"/>
      <dgm:spPr/>
    </dgm:pt>
    <dgm:pt modelId="{0749BEFE-DCFD-CE4F-8C7A-87466141C096}" type="pres">
      <dgm:prSet presAssocID="{194B9711-A198-4541-960D-33C886D71521}" presName="composite" presStyleCnt="0">
        <dgm:presLayoutVars>
          <dgm:chMax val="1"/>
          <dgm:chPref val="1"/>
        </dgm:presLayoutVars>
      </dgm:prSet>
      <dgm:spPr/>
    </dgm:pt>
    <dgm:pt modelId="{7217374F-905F-2D42-8882-F71FF1973FDE}" type="pres">
      <dgm:prSet presAssocID="{194B9711-A198-4541-960D-33C886D71521}" presName="Accent" presStyleLbl="trAlignAcc1" presStyleIdx="1" presStyleCnt="3">
        <dgm:presLayoutVars>
          <dgm:chMax val="0"/>
          <dgm:chPref val="0"/>
        </dgm:presLayoutVars>
      </dgm:prSet>
      <dgm:spPr/>
    </dgm:pt>
    <dgm:pt modelId="{B0AC6BC9-0F53-EC4E-965B-50440F4A3DCF}" type="pres">
      <dgm:prSet presAssocID="{194B9711-A198-4541-960D-33C886D71521}" presName="Image" presStyleLbl="alignImgPlace1" presStyleIdx="1" presStyleCnt="3" custScaleX="111490" custScaleY="187756">
        <dgm:presLayoutVars>
          <dgm:chMax val="0"/>
          <dgm:chPref val="0"/>
        </dgm:presLayoutVars>
      </dgm:prSet>
      <dgm:spPr>
        <a:blipFill rotWithShape="1">
          <a:blip xmlns:r="http://schemas.openxmlformats.org/officeDocument/2006/relationships" r:embed="rId2"/>
          <a:stretch>
            <a:fillRect/>
          </a:stretch>
        </a:blipFill>
      </dgm:spPr>
    </dgm:pt>
    <dgm:pt modelId="{3D43932C-419C-3E40-99D1-F2D3C3608573}" type="pres">
      <dgm:prSet presAssocID="{194B9711-A198-4541-960D-33C886D71521}" presName="ChildComposite" presStyleCnt="0"/>
      <dgm:spPr/>
    </dgm:pt>
    <dgm:pt modelId="{D63A774A-DC0F-B246-AA00-3A3666217517}" type="pres">
      <dgm:prSet presAssocID="{194B9711-A198-4541-960D-33C886D71521}" presName="Child" presStyleLbl="node1" presStyleIdx="1" presStyleCnt="3">
        <dgm:presLayoutVars>
          <dgm:chMax val="0"/>
          <dgm:chPref val="0"/>
          <dgm:bulletEnabled val="1"/>
        </dgm:presLayoutVars>
      </dgm:prSet>
      <dgm:spPr/>
    </dgm:pt>
    <dgm:pt modelId="{A042C39D-BAA2-9642-9243-056A3690D0F4}" type="pres">
      <dgm:prSet presAssocID="{194B9711-A198-4541-960D-33C886D71521}" presName="Parent" presStyleLbl="revTx" presStyleIdx="1" presStyleCnt="3">
        <dgm:presLayoutVars>
          <dgm:chMax val="1"/>
          <dgm:chPref val="0"/>
          <dgm:bulletEnabled val="1"/>
        </dgm:presLayoutVars>
      </dgm:prSet>
      <dgm:spPr/>
    </dgm:pt>
    <dgm:pt modelId="{CA9C02F8-AEED-BB4B-B7CA-7EAF84C6E7EC}" type="pres">
      <dgm:prSet presAssocID="{C72A5B98-9BAA-C348-A056-A1C1CE4597EF}" presName="sibTrans" presStyleCnt="0"/>
      <dgm:spPr/>
    </dgm:pt>
    <dgm:pt modelId="{242DDD00-B497-D140-BF5D-F7053794BDBC}" type="pres">
      <dgm:prSet presAssocID="{BE699FF2-079A-C04B-9534-F74ACB336DAD}" presName="composite" presStyleCnt="0">
        <dgm:presLayoutVars>
          <dgm:chMax val="1"/>
          <dgm:chPref val="1"/>
        </dgm:presLayoutVars>
      </dgm:prSet>
      <dgm:spPr/>
    </dgm:pt>
    <dgm:pt modelId="{73E8FF63-449E-3E42-8FA7-D7E81F4087DF}" type="pres">
      <dgm:prSet presAssocID="{BE699FF2-079A-C04B-9534-F74ACB336DAD}" presName="Accent" presStyleLbl="trAlignAcc1" presStyleIdx="2" presStyleCnt="3">
        <dgm:presLayoutVars>
          <dgm:chMax val="0"/>
          <dgm:chPref val="0"/>
        </dgm:presLayoutVars>
      </dgm:prSet>
      <dgm:spPr/>
    </dgm:pt>
    <dgm:pt modelId="{0796DF95-691E-0544-BA14-6645E438271D}" type="pres">
      <dgm:prSet presAssocID="{BE699FF2-079A-C04B-9534-F74ACB336DAD}" presName="Image" presStyleLbl="alignImgPlace1" presStyleIdx="2" presStyleCnt="3" custScaleX="111490" custScaleY="187756">
        <dgm:presLayoutVars>
          <dgm:chMax val="0"/>
          <dgm:chPref val="0"/>
        </dgm:presLayoutVars>
      </dgm:prSet>
      <dgm:spPr>
        <a:blipFill rotWithShape="1">
          <a:blip xmlns:r="http://schemas.openxmlformats.org/officeDocument/2006/relationships" r:embed="rId3"/>
          <a:stretch>
            <a:fillRect/>
          </a:stretch>
        </a:blipFill>
      </dgm:spPr>
    </dgm:pt>
    <dgm:pt modelId="{970BDB07-9D42-944B-9764-42A9A44BD0BF}" type="pres">
      <dgm:prSet presAssocID="{BE699FF2-079A-C04B-9534-F74ACB336DAD}" presName="ChildComposite" presStyleCnt="0"/>
      <dgm:spPr/>
    </dgm:pt>
    <dgm:pt modelId="{C6D64D74-A204-6E42-A850-436C987A080B}" type="pres">
      <dgm:prSet presAssocID="{BE699FF2-079A-C04B-9534-F74ACB336DAD}" presName="Child" presStyleLbl="node1" presStyleIdx="2" presStyleCnt="3">
        <dgm:presLayoutVars>
          <dgm:chMax val="0"/>
          <dgm:chPref val="0"/>
          <dgm:bulletEnabled val="1"/>
        </dgm:presLayoutVars>
      </dgm:prSet>
      <dgm:spPr/>
    </dgm:pt>
    <dgm:pt modelId="{F40DB883-CEF8-2F43-B6C2-B647849CDC13}" type="pres">
      <dgm:prSet presAssocID="{BE699FF2-079A-C04B-9534-F74ACB336DAD}" presName="Parent" presStyleLbl="revTx" presStyleIdx="2" presStyleCnt="3">
        <dgm:presLayoutVars>
          <dgm:chMax val="1"/>
          <dgm:chPref val="0"/>
          <dgm:bulletEnabled val="1"/>
        </dgm:presLayoutVars>
      </dgm:prSet>
      <dgm:spPr/>
    </dgm:pt>
  </dgm:ptLst>
  <dgm:cxnLst>
    <dgm:cxn modelId="{1FAC131D-0E1C-A54B-A2C6-2264DB6975DA}" type="presOf" srcId="{BE699FF2-079A-C04B-9534-F74ACB336DAD}" destId="{F40DB883-CEF8-2F43-B6C2-B647849CDC13}" srcOrd="0" destOrd="0" presId="urn:microsoft.com/office/officeart/2008/layout/CaptionedPictures"/>
    <dgm:cxn modelId="{FD798F6E-A240-BC41-83B1-AA6C21015309}" type="presOf" srcId="{194B9711-A198-4541-960D-33C886D71521}" destId="{A042C39D-BAA2-9642-9243-056A3690D0F4}" srcOrd="0" destOrd="0" presId="urn:microsoft.com/office/officeart/2008/layout/CaptionedPictures"/>
    <dgm:cxn modelId="{6F80F799-C05C-C744-AAD9-63D7FBBDE6F1}" type="presOf" srcId="{2CE3F6B0-06AC-7A4F-95FC-EAA95CE30A2C}" destId="{88C8A1D5-7BA9-7448-B8DE-4AD3FBDDA5D9}" srcOrd="0" destOrd="0" presId="urn:microsoft.com/office/officeart/2008/layout/CaptionedPictures"/>
    <dgm:cxn modelId="{AC9AC258-2E9B-8742-9A23-A6AFCCBB501B}" srcId="{54674CA2-0E1F-4E42-8B79-D58C44090696}" destId="{BE699FF2-079A-C04B-9534-F74ACB336DAD}" srcOrd="2" destOrd="0" parTransId="{53676879-EF7F-464F-A45D-9B1AE272358B}" sibTransId="{0FAE7731-84AB-984F-9955-6786B9F1C7A4}"/>
    <dgm:cxn modelId="{E7A1B145-2FE2-B847-97BE-551811B3FBF5}" srcId="{54674CA2-0E1F-4E42-8B79-D58C44090696}" destId="{D165B3BC-1B56-BA43-9EC0-51D24F610897}" srcOrd="0" destOrd="0" parTransId="{61B28C31-6D6F-E54D-AB63-58B23D989977}" sibTransId="{6007B7AD-AEB2-004B-8F81-9F1F7EFA4DE7}"/>
    <dgm:cxn modelId="{157A0CC4-7C22-EF49-B7C8-8E1411301282}" type="presOf" srcId="{54674CA2-0E1F-4E42-8B79-D58C44090696}" destId="{406A6997-A390-DD4A-9ED5-1ACFE37B70B5}" srcOrd="0" destOrd="0" presId="urn:microsoft.com/office/officeart/2008/layout/CaptionedPictures"/>
    <dgm:cxn modelId="{3D6945B7-C9A6-6146-B555-26A0D8B93944}" srcId="{54674CA2-0E1F-4E42-8B79-D58C44090696}" destId="{194B9711-A198-4541-960D-33C886D71521}" srcOrd="1" destOrd="0" parTransId="{D8CCC224-8FD0-1D4A-8766-4AE793293510}" sibTransId="{C72A5B98-9BAA-C348-A056-A1C1CE4597EF}"/>
    <dgm:cxn modelId="{55B0AF58-1F03-BC42-A406-AF8960BD860A}" type="presOf" srcId="{D165B3BC-1B56-BA43-9EC0-51D24F610897}" destId="{5914887D-6835-9141-9772-1923F4160D61}" srcOrd="0" destOrd="0" presId="urn:microsoft.com/office/officeart/2008/layout/CaptionedPictures"/>
    <dgm:cxn modelId="{1BC7D782-931B-A040-A612-396ED2C1EFC3}" srcId="{D165B3BC-1B56-BA43-9EC0-51D24F610897}" destId="{2CE3F6B0-06AC-7A4F-95FC-EAA95CE30A2C}" srcOrd="0" destOrd="0" parTransId="{2885E7AC-844D-1F4F-8CAE-B371533BA4CB}" sibTransId="{071EDE0B-7AB7-A04B-A018-1B3F9B434527}"/>
    <dgm:cxn modelId="{767FBE6C-3B9A-7345-B537-07B004792557}" srcId="{BE699FF2-079A-C04B-9534-F74ACB336DAD}" destId="{DAF3CB80-ABCC-7D48-8B32-C6674AD880A9}" srcOrd="0" destOrd="0" parTransId="{48D8842E-F3D1-134F-B5D4-8905A1F339AC}" sibTransId="{BDB7CDF7-DD09-8149-8A1C-C1E9D4848D92}"/>
    <dgm:cxn modelId="{6C2057F9-9123-D347-814A-60BFED22EA18}" type="presOf" srcId="{DAF3CB80-ABCC-7D48-8B32-C6674AD880A9}" destId="{C6D64D74-A204-6E42-A850-436C987A080B}" srcOrd="0" destOrd="0" presId="urn:microsoft.com/office/officeart/2008/layout/CaptionedPictures"/>
    <dgm:cxn modelId="{ACDF4D71-084C-2C4B-A5B7-8E2908246E30}" type="presOf" srcId="{83A345D9-B382-1547-899C-6BF2D1B8069A}" destId="{D63A774A-DC0F-B246-AA00-3A3666217517}" srcOrd="0" destOrd="0" presId="urn:microsoft.com/office/officeart/2008/layout/CaptionedPictures"/>
    <dgm:cxn modelId="{D584AF12-5A62-AB4F-AA00-2DFB64CFF0F8}" srcId="{194B9711-A198-4541-960D-33C886D71521}" destId="{83A345D9-B382-1547-899C-6BF2D1B8069A}" srcOrd="0" destOrd="0" parTransId="{B75CC25A-3267-CA41-A800-256D642A8703}" sibTransId="{B6F29B4A-EC5C-B743-8C58-8C2A2793F4EA}"/>
    <dgm:cxn modelId="{BE6A4BCA-D851-A543-A875-2D5C27ED6FFE}" type="presParOf" srcId="{406A6997-A390-DD4A-9ED5-1ACFE37B70B5}" destId="{B40DC5EA-6050-5941-9E6B-9DA3BAC7742A}" srcOrd="0" destOrd="0" presId="urn:microsoft.com/office/officeart/2008/layout/CaptionedPictures"/>
    <dgm:cxn modelId="{CDE48136-1C5E-9947-B04D-A59288F2F099}" type="presParOf" srcId="{B40DC5EA-6050-5941-9E6B-9DA3BAC7742A}" destId="{720B682C-8B91-8C4E-BF89-8FE1222E14EF}" srcOrd="0" destOrd="0" presId="urn:microsoft.com/office/officeart/2008/layout/CaptionedPictures"/>
    <dgm:cxn modelId="{553DD137-E865-7149-8069-7B8652AE169D}" type="presParOf" srcId="{B40DC5EA-6050-5941-9E6B-9DA3BAC7742A}" destId="{B4B1BAF6-CDB1-DA4F-9408-8E04EAC30A5A}" srcOrd="1" destOrd="0" presId="urn:microsoft.com/office/officeart/2008/layout/CaptionedPictures"/>
    <dgm:cxn modelId="{A7C1B885-CB55-294E-9CE1-729542D7300C}" type="presParOf" srcId="{B40DC5EA-6050-5941-9E6B-9DA3BAC7742A}" destId="{51019A0C-4568-D848-8D88-352F4C580142}" srcOrd="2" destOrd="0" presId="urn:microsoft.com/office/officeart/2008/layout/CaptionedPictures"/>
    <dgm:cxn modelId="{FC51DBCF-A4EC-C347-B7A8-8CDDE12AA068}" type="presParOf" srcId="{51019A0C-4568-D848-8D88-352F4C580142}" destId="{88C8A1D5-7BA9-7448-B8DE-4AD3FBDDA5D9}" srcOrd="0" destOrd="0" presId="urn:microsoft.com/office/officeart/2008/layout/CaptionedPictures"/>
    <dgm:cxn modelId="{9D7E07A7-2A43-2B47-9C34-3A76467B3702}" type="presParOf" srcId="{51019A0C-4568-D848-8D88-352F4C580142}" destId="{5914887D-6835-9141-9772-1923F4160D61}" srcOrd="1" destOrd="0" presId="urn:microsoft.com/office/officeart/2008/layout/CaptionedPictures"/>
    <dgm:cxn modelId="{15B7BBE1-C71A-0E4D-997B-BD055A3AA9BD}" type="presParOf" srcId="{406A6997-A390-DD4A-9ED5-1ACFE37B70B5}" destId="{CE6EDB5A-F53D-2A44-BEB7-317CBED1048E}" srcOrd="1" destOrd="0" presId="urn:microsoft.com/office/officeart/2008/layout/CaptionedPictures"/>
    <dgm:cxn modelId="{8180FE90-4B69-D44E-BDC6-F79111637238}" type="presParOf" srcId="{406A6997-A390-DD4A-9ED5-1ACFE37B70B5}" destId="{0749BEFE-DCFD-CE4F-8C7A-87466141C096}" srcOrd="2" destOrd="0" presId="urn:microsoft.com/office/officeart/2008/layout/CaptionedPictures"/>
    <dgm:cxn modelId="{7AF608D5-B6ED-634E-BCF1-9AA2C95B1ACF}" type="presParOf" srcId="{0749BEFE-DCFD-CE4F-8C7A-87466141C096}" destId="{7217374F-905F-2D42-8882-F71FF1973FDE}" srcOrd="0" destOrd="0" presId="urn:microsoft.com/office/officeart/2008/layout/CaptionedPictures"/>
    <dgm:cxn modelId="{0F695698-5281-4D46-B4C1-989A0CF4E743}" type="presParOf" srcId="{0749BEFE-DCFD-CE4F-8C7A-87466141C096}" destId="{B0AC6BC9-0F53-EC4E-965B-50440F4A3DCF}" srcOrd="1" destOrd="0" presId="urn:microsoft.com/office/officeart/2008/layout/CaptionedPictures"/>
    <dgm:cxn modelId="{5E099D86-9A99-CF48-945B-E9005E184AE0}" type="presParOf" srcId="{0749BEFE-DCFD-CE4F-8C7A-87466141C096}" destId="{3D43932C-419C-3E40-99D1-F2D3C3608573}" srcOrd="2" destOrd="0" presId="urn:microsoft.com/office/officeart/2008/layout/CaptionedPictures"/>
    <dgm:cxn modelId="{1B7202C2-6A72-8045-966D-1E6CAFFCC279}" type="presParOf" srcId="{3D43932C-419C-3E40-99D1-F2D3C3608573}" destId="{D63A774A-DC0F-B246-AA00-3A3666217517}" srcOrd="0" destOrd="0" presId="urn:microsoft.com/office/officeart/2008/layout/CaptionedPictures"/>
    <dgm:cxn modelId="{438DAE00-6490-E747-8DCE-9CA35D6335DB}" type="presParOf" srcId="{3D43932C-419C-3E40-99D1-F2D3C3608573}" destId="{A042C39D-BAA2-9642-9243-056A3690D0F4}" srcOrd="1" destOrd="0" presId="urn:microsoft.com/office/officeart/2008/layout/CaptionedPictures"/>
    <dgm:cxn modelId="{A16731DF-9002-E741-BE7E-D81B34B331AE}" type="presParOf" srcId="{406A6997-A390-DD4A-9ED5-1ACFE37B70B5}" destId="{CA9C02F8-AEED-BB4B-B7CA-7EAF84C6E7EC}" srcOrd="3" destOrd="0" presId="urn:microsoft.com/office/officeart/2008/layout/CaptionedPictures"/>
    <dgm:cxn modelId="{889F3C35-BB0F-3D41-88D1-BC3454A17D00}" type="presParOf" srcId="{406A6997-A390-DD4A-9ED5-1ACFE37B70B5}" destId="{242DDD00-B497-D140-BF5D-F7053794BDBC}" srcOrd="4" destOrd="0" presId="urn:microsoft.com/office/officeart/2008/layout/CaptionedPictures"/>
    <dgm:cxn modelId="{15B5D460-F1DA-7345-B241-AF647C4BD664}" type="presParOf" srcId="{242DDD00-B497-D140-BF5D-F7053794BDBC}" destId="{73E8FF63-449E-3E42-8FA7-D7E81F4087DF}" srcOrd="0" destOrd="0" presId="urn:microsoft.com/office/officeart/2008/layout/CaptionedPictures"/>
    <dgm:cxn modelId="{7BEBCA80-7724-0042-9448-B18E4A7E3455}" type="presParOf" srcId="{242DDD00-B497-D140-BF5D-F7053794BDBC}" destId="{0796DF95-691E-0544-BA14-6645E438271D}" srcOrd="1" destOrd="0" presId="urn:microsoft.com/office/officeart/2008/layout/CaptionedPictures"/>
    <dgm:cxn modelId="{F6F643A5-E5A4-0946-AEF8-04D94ED01139}" type="presParOf" srcId="{242DDD00-B497-D140-BF5D-F7053794BDBC}" destId="{970BDB07-9D42-944B-9764-42A9A44BD0BF}" srcOrd="2" destOrd="0" presId="urn:microsoft.com/office/officeart/2008/layout/CaptionedPictures"/>
    <dgm:cxn modelId="{C25D13A2-EE9C-CE4A-8569-DE52AEE0348E}" type="presParOf" srcId="{970BDB07-9D42-944B-9764-42A9A44BD0BF}" destId="{C6D64D74-A204-6E42-A850-436C987A080B}" srcOrd="0" destOrd="0" presId="urn:microsoft.com/office/officeart/2008/layout/CaptionedPictures"/>
    <dgm:cxn modelId="{AF1E659C-CE72-6345-8E85-4E152A3D4020}" type="presParOf" srcId="{970BDB07-9D42-944B-9764-42A9A44BD0BF}" destId="{F40DB883-CEF8-2F43-B6C2-B647849CDC1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DD93D9-5A27-BA4F-910E-BDA865EA4B25}"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zh-CN" altLang="en-US"/>
        </a:p>
      </dgm:t>
    </dgm:pt>
    <dgm:pt modelId="{ECC0EE7B-BC83-B349-9139-03DDFE173738}">
      <dgm:prSet phldrT="[文本]"/>
      <dgm:spPr/>
      <dgm:t>
        <a:bodyPr/>
        <a:lstStyle/>
        <a:p>
          <a:r>
            <a:rPr lang="zh-CN" altLang="en-US" b="1" dirty="0" smtClean="0">
              <a:latin typeface="隶书" pitchFamily="49" charset="-122"/>
              <a:ea typeface="隶书" pitchFamily="49" charset="-122"/>
            </a:rPr>
            <a:t>（一）清初的“重商”思想</a:t>
          </a:r>
          <a:endParaRPr lang="zh-CN" altLang="en-US" dirty="0"/>
        </a:p>
      </dgm:t>
    </dgm:pt>
    <dgm:pt modelId="{8F970681-5325-014E-8307-54E20FD5E61A}" type="parTrans" cxnId="{428F8055-33ED-924C-BA0E-6EB75D4096E5}">
      <dgm:prSet/>
      <dgm:spPr/>
      <dgm:t>
        <a:bodyPr/>
        <a:lstStyle/>
        <a:p>
          <a:endParaRPr lang="zh-CN" altLang="en-US"/>
        </a:p>
      </dgm:t>
    </dgm:pt>
    <dgm:pt modelId="{E47FAF21-26D8-E849-8BB1-F72E6F77A638}" type="sibTrans" cxnId="{428F8055-33ED-924C-BA0E-6EB75D4096E5}">
      <dgm:prSet/>
      <dgm:spPr/>
      <dgm:t>
        <a:bodyPr/>
        <a:lstStyle/>
        <a:p>
          <a:endParaRPr lang="zh-CN" altLang="en-US"/>
        </a:p>
      </dgm:t>
    </dgm:pt>
    <dgm:pt modelId="{FE028360-59EC-C84F-B54E-8C4F9F2204C8}">
      <dgm:prSet phldrT="[文本]"/>
      <dgm:spPr/>
      <dgm:t>
        <a:bodyPr/>
        <a:lstStyle/>
        <a:p>
          <a:r>
            <a:rPr kumimoji="1" lang="zh-CN" altLang="en-US" b="1" dirty="0" smtClean="0"/>
            <a:t>（二）人口思想</a:t>
          </a:r>
          <a:endParaRPr lang="zh-CN" altLang="en-US" dirty="0"/>
        </a:p>
      </dgm:t>
    </dgm:pt>
    <dgm:pt modelId="{99D73616-9938-D94D-BC7A-08E17397B412}" type="parTrans" cxnId="{FC487490-3948-214D-8616-2C7CF428E4D0}">
      <dgm:prSet/>
      <dgm:spPr/>
      <dgm:t>
        <a:bodyPr/>
        <a:lstStyle/>
        <a:p>
          <a:endParaRPr lang="zh-CN" altLang="en-US"/>
        </a:p>
      </dgm:t>
    </dgm:pt>
    <dgm:pt modelId="{935DBF87-43CA-5B40-9253-AF489EF257E5}" type="sibTrans" cxnId="{FC487490-3948-214D-8616-2C7CF428E4D0}">
      <dgm:prSet/>
      <dgm:spPr/>
      <dgm:t>
        <a:bodyPr/>
        <a:lstStyle/>
        <a:p>
          <a:endParaRPr lang="zh-CN" altLang="en-US"/>
        </a:p>
      </dgm:t>
    </dgm:pt>
    <dgm:pt modelId="{274B7BD2-A8DB-614F-9465-6187028D17C9}">
      <dgm:prSet phldrT="[文本]"/>
      <dgm:spPr/>
      <dgm:t>
        <a:bodyPr/>
        <a:lstStyle/>
        <a:p>
          <a:r>
            <a:rPr kumimoji="1" lang="zh-CN" altLang="en-US" b="1" dirty="0" smtClean="0"/>
            <a:t>（三）货币思想</a:t>
          </a:r>
          <a:endParaRPr lang="zh-CN" altLang="en-US" dirty="0"/>
        </a:p>
      </dgm:t>
    </dgm:pt>
    <dgm:pt modelId="{01F2530A-690B-9447-8C27-C43731F21C8E}" type="parTrans" cxnId="{C05EE7C8-6C5F-1A4C-893C-FCF0D54E8786}">
      <dgm:prSet/>
      <dgm:spPr/>
      <dgm:t>
        <a:bodyPr/>
        <a:lstStyle/>
        <a:p>
          <a:endParaRPr lang="zh-CN" altLang="en-US"/>
        </a:p>
      </dgm:t>
    </dgm:pt>
    <dgm:pt modelId="{F67F5C1D-3035-8940-9506-2A73E1BB7249}" type="sibTrans" cxnId="{C05EE7C8-6C5F-1A4C-893C-FCF0D54E8786}">
      <dgm:prSet/>
      <dgm:spPr/>
      <dgm:t>
        <a:bodyPr/>
        <a:lstStyle/>
        <a:p>
          <a:endParaRPr lang="zh-CN" altLang="en-US"/>
        </a:p>
      </dgm:t>
    </dgm:pt>
    <dgm:pt modelId="{177FA25C-7238-5F40-B68B-B9DCAA330CEF}">
      <dgm:prSet/>
      <dgm:spPr/>
      <dgm:t>
        <a:bodyPr/>
        <a:lstStyle/>
        <a:p>
          <a:r>
            <a:rPr kumimoji="1" lang="zh-CN" altLang="en-US" b="1" dirty="0" smtClean="0"/>
            <a:t>（四）近代工商发展思潮</a:t>
          </a:r>
          <a:endParaRPr kumimoji="1" lang="zh-CN" altLang="en-US" b="1" dirty="0"/>
        </a:p>
      </dgm:t>
    </dgm:pt>
    <dgm:pt modelId="{7647818F-53C0-774A-8502-21D81D671A5F}" type="parTrans" cxnId="{FBCCE1DE-2109-FA4D-ACD0-46B143D42486}">
      <dgm:prSet/>
      <dgm:spPr/>
      <dgm:t>
        <a:bodyPr/>
        <a:lstStyle/>
        <a:p>
          <a:endParaRPr lang="zh-CN" altLang="en-US"/>
        </a:p>
      </dgm:t>
    </dgm:pt>
    <dgm:pt modelId="{8EDD0A11-E2F1-9447-9CDD-2B6449844F90}" type="sibTrans" cxnId="{FBCCE1DE-2109-FA4D-ACD0-46B143D42486}">
      <dgm:prSet/>
      <dgm:spPr/>
      <dgm:t>
        <a:bodyPr/>
        <a:lstStyle/>
        <a:p>
          <a:endParaRPr lang="zh-CN" altLang="en-US"/>
        </a:p>
      </dgm:t>
    </dgm:pt>
    <dgm:pt modelId="{6EF4DA61-DDE2-7547-8D0F-03958D0726BF}" type="pres">
      <dgm:prSet presAssocID="{F6DD93D9-5A27-BA4F-910E-BDA865EA4B25}" presName="Name0" presStyleCnt="0">
        <dgm:presLayoutVars>
          <dgm:chMax val="7"/>
          <dgm:chPref val="7"/>
          <dgm:dir/>
        </dgm:presLayoutVars>
      </dgm:prSet>
      <dgm:spPr/>
    </dgm:pt>
    <dgm:pt modelId="{C1184101-D4D5-0A46-99AC-7854EC92C943}" type="pres">
      <dgm:prSet presAssocID="{F6DD93D9-5A27-BA4F-910E-BDA865EA4B25}" presName="Name1" presStyleCnt="0"/>
      <dgm:spPr/>
    </dgm:pt>
    <dgm:pt modelId="{BCFE9D72-A64C-5847-845A-F0A81B2758C3}" type="pres">
      <dgm:prSet presAssocID="{F6DD93D9-5A27-BA4F-910E-BDA865EA4B25}" presName="cycle" presStyleCnt="0"/>
      <dgm:spPr/>
    </dgm:pt>
    <dgm:pt modelId="{06CA715B-43D4-EA46-A358-079D9608B743}" type="pres">
      <dgm:prSet presAssocID="{F6DD93D9-5A27-BA4F-910E-BDA865EA4B25}" presName="srcNode" presStyleLbl="node1" presStyleIdx="0" presStyleCnt="4"/>
      <dgm:spPr/>
    </dgm:pt>
    <dgm:pt modelId="{CA69D18A-4119-7940-922C-276B1C7F0EA5}" type="pres">
      <dgm:prSet presAssocID="{F6DD93D9-5A27-BA4F-910E-BDA865EA4B25}" presName="conn" presStyleLbl="parChTrans1D2" presStyleIdx="0" presStyleCnt="1"/>
      <dgm:spPr/>
    </dgm:pt>
    <dgm:pt modelId="{81242063-B1B1-CA4B-A29C-5A6385360571}" type="pres">
      <dgm:prSet presAssocID="{F6DD93D9-5A27-BA4F-910E-BDA865EA4B25}" presName="extraNode" presStyleLbl="node1" presStyleIdx="0" presStyleCnt="4"/>
      <dgm:spPr/>
    </dgm:pt>
    <dgm:pt modelId="{DC614DD8-3F2A-E549-805A-3AD95ECFD994}" type="pres">
      <dgm:prSet presAssocID="{F6DD93D9-5A27-BA4F-910E-BDA865EA4B25}" presName="dstNode" presStyleLbl="node1" presStyleIdx="0" presStyleCnt="4"/>
      <dgm:spPr/>
    </dgm:pt>
    <dgm:pt modelId="{56F5FE1A-4FB6-884A-8CD1-F413C12BF59E}" type="pres">
      <dgm:prSet presAssocID="{ECC0EE7B-BC83-B349-9139-03DDFE173738}" presName="text_1" presStyleLbl="node1" presStyleIdx="0" presStyleCnt="4">
        <dgm:presLayoutVars>
          <dgm:bulletEnabled val="1"/>
        </dgm:presLayoutVars>
      </dgm:prSet>
      <dgm:spPr/>
      <dgm:t>
        <a:bodyPr/>
        <a:lstStyle/>
        <a:p>
          <a:endParaRPr lang="zh-CN" altLang="en-US"/>
        </a:p>
      </dgm:t>
    </dgm:pt>
    <dgm:pt modelId="{E10F1690-A2FC-9442-BB9E-97934BE94761}" type="pres">
      <dgm:prSet presAssocID="{ECC0EE7B-BC83-B349-9139-03DDFE173738}" presName="accent_1" presStyleCnt="0"/>
      <dgm:spPr/>
    </dgm:pt>
    <dgm:pt modelId="{8651D432-74B6-604D-9EAD-1E10C1023E12}" type="pres">
      <dgm:prSet presAssocID="{ECC0EE7B-BC83-B349-9139-03DDFE173738}" presName="accentRepeatNode" presStyleLbl="solidFgAcc1" presStyleIdx="0" presStyleCnt="4" custLinFactNeighborX="1250" custLinFactNeighborY="3750"/>
      <dgm:spPr/>
    </dgm:pt>
    <dgm:pt modelId="{138B3256-A36E-174B-9CD4-7784190A0073}" type="pres">
      <dgm:prSet presAssocID="{FE028360-59EC-C84F-B54E-8C4F9F2204C8}" presName="text_2" presStyleLbl="node1" presStyleIdx="1" presStyleCnt="4">
        <dgm:presLayoutVars>
          <dgm:bulletEnabled val="1"/>
        </dgm:presLayoutVars>
      </dgm:prSet>
      <dgm:spPr/>
      <dgm:t>
        <a:bodyPr/>
        <a:lstStyle/>
        <a:p>
          <a:endParaRPr lang="zh-CN" altLang="en-US"/>
        </a:p>
      </dgm:t>
    </dgm:pt>
    <dgm:pt modelId="{B67C105C-EEEF-C74B-A78B-7D8CEF5F9FA2}" type="pres">
      <dgm:prSet presAssocID="{FE028360-59EC-C84F-B54E-8C4F9F2204C8}" presName="accent_2" presStyleCnt="0"/>
      <dgm:spPr/>
    </dgm:pt>
    <dgm:pt modelId="{BEB2CDE2-20A0-704D-BA0F-9AE53EE47273}" type="pres">
      <dgm:prSet presAssocID="{FE028360-59EC-C84F-B54E-8C4F9F2204C8}" presName="accentRepeatNode" presStyleLbl="solidFgAcc1" presStyleIdx="1" presStyleCnt="4"/>
      <dgm:spPr/>
    </dgm:pt>
    <dgm:pt modelId="{FAD3DF3D-C85B-F74F-80D5-E0A21D0496EA}" type="pres">
      <dgm:prSet presAssocID="{274B7BD2-A8DB-614F-9465-6187028D17C9}" presName="text_3" presStyleLbl="node1" presStyleIdx="2" presStyleCnt="4">
        <dgm:presLayoutVars>
          <dgm:bulletEnabled val="1"/>
        </dgm:presLayoutVars>
      </dgm:prSet>
      <dgm:spPr/>
      <dgm:t>
        <a:bodyPr/>
        <a:lstStyle/>
        <a:p>
          <a:endParaRPr lang="zh-CN" altLang="en-US"/>
        </a:p>
      </dgm:t>
    </dgm:pt>
    <dgm:pt modelId="{91076709-D567-4B45-B012-A5C222845435}" type="pres">
      <dgm:prSet presAssocID="{274B7BD2-A8DB-614F-9465-6187028D17C9}" presName="accent_3" presStyleCnt="0"/>
      <dgm:spPr/>
    </dgm:pt>
    <dgm:pt modelId="{BE837218-A559-794C-9006-022B0150D521}" type="pres">
      <dgm:prSet presAssocID="{274B7BD2-A8DB-614F-9465-6187028D17C9}" presName="accentRepeatNode" presStyleLbl="solidFgAcc1" presStyleIdx="2" presStyleCnt="4"/>
      <dgm:spPr/>
    </dgm:pt>
    <dgm:pt modelId="{6612B1A2-DBEA-AB47-9B16-A7FA02B04936}" type="pres">
      <dgm:prSet presAssocID="{177FA25C-7238-5F40-B68B-B9DCAA330CEF}" presName="text_4" presStyleLbl="node1" presStyleIdx="3" presStyleCnt="4" custLinFactNeighborX="228" custLinFactNeighborY="4063">
        <dgm:presLayoutVars>
          <dgm:bulletEnabled val="1"/>
        </dgm:presLayoutVars>
      </dgm:prSet>
      <dgm:spPr/>
      <dgm:t>
        <a:bodyPr/>
        <a:lstStyle/>
        <a:p>
          <a:endParaRPr lang="zh-CN" altLang="en-US"/>
        </a:p>
      </dgm:t>
    </dgm:pt>
    <dgm:pt modelId="{78E50D88-2047-0347-80B4-4E09513E9D4F}" type="pres">
      <dgm:prSet presAssocID="{177FA25C-7238-5F40-B68B-B9DCAA330CEF}" presName="accent_4" presStyleCnt="0"/>
      <dgm:spPr/>
    </dgm:pt>
    <dgm:pt modelId="{A591DBA9-3DD5-EB47-B657-8010EC8AE56A}" type="pres">
      <dgm:prSet presAssocID="{177FA25C-7238-5F40-B68B-B9DCAA330CEF}" presName="accentRepeatNode" presStyleLbl="solidFgAcc1" presStyleIdx="3" presStyleCnt="4"/>
      <dgm:spPr/>
    </dgm:pt>
  </dgm:ptLst>
  <dgm:cxnLst>
    <dgm:cxn modelId="{C05EE7C8-6C5F-1A4C-893C-FCF0D54E8786}" srcId="{F6DD93D9-5A27-BA4F-910E-BDA865EA4B25}" destId="{274B7BD2-A8DB-614F-9465-6187028D17C9}" srcOrd="2" destOrd="0" parTransId="{01F2530A-690B-9447-8C27-C43731F21C8E}" sibTransId="{F67F5C1D-3035-8940-9506-2A73E1BB7249}"/>
    <dgm:cxn modelId="{FBCCE1DE-2109-FA4D-ACD0-46B143D42486}" srcId="{F6DD93D9-5A27-BA4F-910E-BDA865EA4B25}" destId="{177FA25C-7238-5F40-B68B-B9DCAA330CEF}" srcOrd="3" destOrd="0" parTransId="{7647818F-53C0-774A-8502-21D81D671A5F}" sibTransId="{8EDD0A11-E2F1-9447-9CDD-2B6449844F90}"/>
    <dgm:cxn modelId="{AB445503-4AD9-1040-ABCA-9E8999FDB084}" type="presOf" srcId="{177FA25C-7238-5F40-B68B-B9DCAA330CEF}" destId="{6612B1A2-DBEA-AB47-9B16-A7FA02B04936}" srcOrd="0" destOrd="0" presId="urn:microsoft.com/office/officeart/2008/layout/VerticalCurvedList"/>
    <dgm:cxn modelId="{428F8055-33ED-924C-BA0E-6EB75D4096E5}" srcId="{F6DD93D9-5A27-BA4F-910E-BDA865EA4B25}" destId="{ECC0EE7B-BC83-B349-9139-03DDFE173738}" srcOrd="0" destOrd="0" parTransId="{8F970681-5325-014E-8307-54E20FD5E61A}" sibTransId="{E47FAF21-26D8-E849-8BB1-F72E6F77A638}"/>
    <dgm:cxn modelId="{FB2EC25A-2F6A-8748-8CC1-8CB5E27B55F0}" type="presOf" srcId="{F6DD93D9-5A27-BA4F-910E-BDA865EA4B25}" destId="{6EF4DA61-DDE2-7547-8D0F-03958D0726BF}" srcOrd="0" destOrd="0" presId="urn:microsoft.com/office/officeart/2008/layout/VerticalCurvedList"/>
    <dgm:cxn modelId="{8098E4C5-57E5-3943-9C19-2DC4211BE4A7}" type="presOf" srcId="{FE028360-59EC-C84F-B54E-8C4F9F2204C8}" destId="{138B3256-A36E-174B-9CD4-7784190A0073}" srcOrd="0" destOrd="0" presId="urn:microsoft.com/office/officeart/2008/layout/VerticalCurvedList"/>
    <dgm:cxn modelId="{8D97683A-5417-034B-9414-9ACB2FBD18D7}" type="presOf" srcId="{ECC0EE7B-BC83-B349-9139-03DDFE173738}" destId="{56F5FE1A-4FB6-884A-8CD1-F413C12BF59E}" srcOrd="0" destOrd="0" presId="urn:microsoft.com/office/officeart/2008/layout/VerticalCurvedList"/>
    <dgm:cxn modelId="{FC487490-3948-214D-8616-2C7CF428E4D0}" srcId="{F6DD93D9-5A27-BA4F-910E-BDA865EA4B25}" destId="{FE028360-59EC-C84F-B54E-8C4F9F2204C8}" srcOrd="1" destOrd="0" parTransId="{99D73616-9938-D94D-BC7A-08E17397B412}" sibTransId="{935DBF87-43CA-5B40-9253-AF489EF257E5}"/>
    <dgm:cxn modelId="{FF0EE0D4-FC09-FC49-AFEE-0D25454628A2}" type="presOf" srcId="{E47FAF21-26D8-E849-8BB1-F72E6F77A638}" destId="{CA69D18A-4119-7940-922C-276B1C7F0EA5}" srcOrd="0" destOrd="0" presId="urn:microsoft.com/office/officeart/2008/layout/VerticalCurvedList"/>
    <dgm:cxn modelId="{11A4ECAB-0DA9-4A4C-A244-926078354BE9}" type="presOf" srcId="{274B7BD2-A8DB-614F-9465-6187028D17C9}" destId="{FAD3DF3D-C85B-F74F-80D5-E0A21D0496EA}" srcOrd="0" destOrd="0" presId="urn:microsoft.com/office/officeart/2008/layout/VerticalCurvedList"/>
    <dgm:cxn modelId="{430369E2-6317-0B4B-9035-D9E64B670612}" type="presParOf" srcId="{6EF4DA61-DDE2-7547-8D0F-03958D0726BF}" destId="{C1184101-D4D5-0A46-99AC-7854EC92C943}" srcOrd="0" destOrd="0" presId="urn:microsoft.com/office/officeart/2008/layout/VerticalCurvedList"/>
    <dgm:cxn modelId="{BAD2F319-DA5D-E748-826B-99DEEE326B74}" type="presParOf" srcId="{C1184101-D4D5-0A46-99AC-7854EC92C943}" destId="{BCFE9D72-A64C-5847-845A-F0A81B2758C3}" srcOrd="0" destOrd="0" presId="urn:microsoft.com/office/officeart/2008/layout/VerticalCurvedList"/>
    <dgm:cxn modelId="{CC60623D-03DD-EC46-80F0-9FF04D88C682}" type="presParOf" srcId="{BCFE9D72-A64C-5847-845A-F0A81B2758C3}" destId="{06CA715B-43D4-EA46-A358-079D9608B743}" srcOrd="0" destOrd="0" presId="urn:microsoft.com/office/officeart/2008/layout/VerticalCurvedList"/>
    <dgm:cxn modelId="{9D513D79-C82A-CD46-BB91-FDB549D3E9D6}" type="presParOf" srcId="{BCFE9D72-A64C-5847-845A-F0A81B2758C3}" destId="{CA69D18A-4119-7940-922C-276B1C7F0EA5}" srcOrd="1" destOrd="0" presId="urn:microsoft.com/office/officeart/2008/layout/VerticalCurvedList"/>
    <dgm:cxn modelId="{2B62B345-1421-8343-AAC5-87F1FB74F687}" type="presParOf" srcId="{BCFE9D72-A64C-5847-845A-F0A81B2758C3}" destId="{81242063-B1B1-CA4B-A29C-5A6385360571}" srcOrd="2" destOrd="0" presId="urn:microsoft.com/office/officeart/2008/layout/VerticalCurvedList"/>
    <dgm:cxn modelId="{F33D54DD-C34F-3748-8B9D-62D4902B58B5}" type="presParOf" srcId="{BCFE9D72-A64C-5847-845A-F0A81B2758C3}" destId="{DC614DD8-3F2A-E549-805A-3AD95ECFD994}" srcOrd="3" destOrd="0" presId="urn:microsoft.com/office/officeart/2008/layout/VerticalCurvedList"/>
    <dgm:cxn modelId="{FAFE3B64-49F6-7E44-B17B-F2E32817D53C}" type="presParOf" srcId="{C1184101-D4D5-0A46-99AC-7854EC92C943}" destId="{56F5FE1A-4FB6-884A-8CD1-F413C12BF59E}" srcOrd="1" destOrd="0" presId="urn:microsoft.com/office/officeart/2008/layout/VerticalCurvedList"/>
    <dgm:cxn modelId="{445EA1D2-B89F-3842-8D41-F7135A342EE3}" type="presParOf" srcId="{C1184101-D4D5-0A46-99AC-7854EC92C943}" destId="{E10F1690-A2FC-9442-BB9E-97934BE94761}" srcOrd="2" destOrd="0" presId="urn:microsoft.com/office/officeart/2008/layout/VerticalCurvedList"/>
    <dgm:cxn modelId="{1EC93E98-0A24-6944-AE47-9249E28A284C}" type="presParOf" srcId="{E10F1690-A2FC-9442-BB9E-97934BE94761}" destId="{8651D432-74B6-604D-9EAD-1E10C1023E12}" srcOrd="0" destOrd="0" presId="urn:microsoft.com/office/officeart/2008/layout/VerticalCurvedList"/>
    <dgm:cxn modelId="{F3860ADA-9D68-C943-A9C6-845BCB17CAD7}" type="presParOf" srcId="{C1184101-D4D5-0A46-99AC-7854EC92C943}" destId="{138B3256-A36E-174B-9CD4-7784190A0073}" srcOrd="3" destOrd="0" presId="urn:microsoft.com/office/officeart/2008/layout/VerticalCurvedList"/>
    <dgm:cxn modelId="{B70E0740-4E57-7348-85D1-42EDBDCD3F23}" type="presParOf" srcId="{C1184101-D4D5-0A46-99AC-7854EC92C943}" destId="{B67C105C-EEEF-C74B-A78B-7D8CEF5F9FA2}" srcOrd="4" destOrd="0" presId="urn:microsoft.com/office/officeart/2008/layout/VerticalCurvedList"/>
    <dgm:cxn modelId="{B43BEE43-BEBF-3B45-B848-75AE003F215C}" type="presParOf" srcId="{B67C105C-EEEF-C74B-A78B-7D8CEF5F9FA2}" destId="{BEB2CDE2-20A0-704D-BA0F-9AE53EE47273}" srcOrd="0" destOrd="0" presId="urn:microsoft.com/office/officeart/2008/layout/VerticalCurvedList"/>
    <dgm:cxn modelId="{E7AC2564-8B5C-A549-879B-F9272B3CB7D8}" type="presParOf" srcId="{C1184101-D4D5-0A46-99AC-7854EC92C943}" destId="{FAD3DF3D-C85B-F74F-80D5-E0A21D0496EA}" srcOrd="5" destOrd="0" presId="urn:microsoft.com/office/officeart/2008/layout/VerticalCurvedList"/>
    <dgm:cxn modelId="{5DAC91A7-A847-CD46-9E98-29CF20B364C2}" type="presParOf" srcId="{C1184101-D4D5-0A46-99AC-7854EC92C943}" destId="{91076709-D567-4B45-B012-A5C222845435}" srcOrd="6" destOrd="0" presId="urn:microsoft.com/office/officeart/2008/layout/VerticalCurvedList"/>
    <dgm:cxn modelId="{FC8F8291-1014-194D-8100-807F66F9331C}" type="presParOf" srcId="{91076709-D567-4B45-B012-A5C222845435}" destId="{BE837218-A559-794C-9006-022B0150D521}" srcOrd="0" destOrd="0" presId="urn:microsoft.com/office/officeart/2008/layout/VerticalCurvedList"/>
    <dgm:cxn modelId="{B8B49188-FD4C-F040-97C8-3617B6997D26}" type="presParOf" srcId="{C1184101-D4D5-0A46-99AC-7854EC92C943}" destId="{6612B1A2-DBEA-AB47-9B16-A7FA02B04936}" srcOrd="7" destOrd="0" presId="urn:microsoft.com/office/officeart/2008/layout/VerticalCurvedList"/>
    <dgm:cxn modelId="{92C318D9-B66A-5941-9B2D-1282E6FB67AC}" type="presParOf" srcId="{C1184101-D4D5-0A46-99AC-7854EC92C943}" destId="{78E50D88-2047-0347-80B4-4E09513E9D4F}" srcOrd="8" destOrd="0" presId="urn:microsoft.com/office/officeart/2008/layout/VerticalCurvedList"/>
    <dgm:cxn modelId="{14B84DAA-58EB-F04A-87A2-17C1293D899E}" type="presParOf" srcId="{78E50D88-2047-0347-80B4-4E09513E9D4F}" destId="{A591DBA9-3DD5-EB47-B657-8010EC8AE5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D10436-7406-CB43-A2B2-DCEF78F718DA}"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zh-CN" altLang="en-US"/>
        </a:p>
      </dgm:t>
    </dgm:pt>
    <dgm:pt modelId="{B1152CB7-61AB-424B-A0F5-AF0C4994F6A8}">
      <dgm:prSet phldrT="[文本]"/>
      <dgm:spPr/>
      <dgm:t>
        <a:bodyPr/>
        <a:lstStyle/>
        <a:p>
          <a:r>
            <a:rPr lang="en-US" altLang="zh-CN" dirty="0" smtClean="0"/>
            <a:t>1</a:t>
          </a:r>
          <a:endParaRPr lang="zh-CN" altLang="en-US" dirty="0"/>
        </a:p>
      </dgm:t>
    </dgm:pt>
    <dgm:pt modelId="{B33E0ED4-FB66-5544-8ECB-B6441643B36D}" type="parTrans" cxnId="{DC558A43-1F7C-614B-B118-F83A9D140586}">
      <dgm:prSet/>
      <dgm:spPr/>
      <dgm:t>
        <a:bodyPr/>
        <a:lstStyle/>
        <a:p>
          <a:endParaRPr lang="zh-CN" altLang="en-US"/>
        </a:p>
      </dgm:t>
    </dgm:pt>
    <dgm:pt modelId="{FB66AE18-D18E-CA43-93FA-DFFD0DF62F0C}" type="sibTrans" cxnId="{DC558A43-1F7C-614B-B118-F83A9D140586}">
      <dgm:prSet/>
      <dgm:spPr/>
      <dgm:t>
        <a:bodyPr/>
        <a:lstStyle/>
        <a:p>
          <a:endParaRPr lang="zh-CN" altLang="en-US"/>
        </a:p>
      </dgm:t>
    </dgm:pt>
    <dgm:pt modelId="{268880A7-EBC9-EF43-B3B4-E54AA284E767}">
      <dgm:prSet phldrT="[文本]" custT="1"/>
      <dgm:spPr/>
      <dgm:t>
        <a:bodyPr/>
        <a:lstStyle/>
        <a:p>
          <a:r>
            <a:rPr lang="zh-CN" altLang="en-US" sz="2400" dirty="0" smtClean="0">
              <a:latin typeface="+mj-ea"/>
              <a:ea typeface="+mj-ea"/>
            </a:rPr>
            <a:t>洪亮吉</a:t>
          </a:r>
          <a:endParaRPr lang="zh-CN" altLang="en-US" sz="2400" dirty="0">
            <a:latin typeface="+mj-ea"/>
            <a:ea typeface="+mj-ea"/>
          </a:endParaRPr>
        </a:p>
      </dgm:t>
    </dgm:pt>
    <dgm:pt modelId="{E78D494A-4EB4-9B42-8395-DABB80C339F6}" type="parTrans" cxnId="{32928114-DF25-DC49-8D48-B4D733FFDE5E}">
      <dgm:prSet/>
      <dgm:spPr/>
      <dgm:t>
        <a:bodyPr/>
        <a:lstStyle/>
        <a:p>
          <a:endParaRPr lang="zh-CN" altLang="en-US"/>
        </a:p>
      </dgm:t>
    </dgm:pt>
    <dgm:pt modelId="{3B872EC5-0EB8-BF49-A6A0-3DBB270E6CF6}" type="sibTrans" cxnId="{32928114-DF25-DC49-8D48-B4D733FFDE5E}">
      <dgm:prSet/>
      <dgm:spPr/>
      <dgm:t>
        <a:bodyPr/>
        <a:lstStyle/>
        <a:p>
          <a:endParaRPr lang="zh-CN" altLang="en-US"/>
        </a:p>
      </dgm:t>
    </dgm:pt>
    <dgm:pt modelId="{483AF3CE-61A9-764B-B823-CE66B69A27CF}">
      <dgm:prSet phldrT="[文本]" custT="1"/>
      <dgm:spPr/>
      <dgm:t>
        <a:bodyPr/>
        <a:lstStyle/>
        <a:p>
          <a:r>
            <a:rPr lang="zh-CN" altLang="en-US" sz="2400" dirty="0" smtClean="0">
              <a:latin typeface="+mj-ea"/>
              <a:ea typeface="+mj-ea"/>
            </a:rPr>
            <a:t>绝对人口过剩论</a:t>
          </a:r>
          <a:endParaRPr lang="zh-CN" altLang="en-US" sz="2400" dirty="0">
            <a:latin typeface="+mj-ea"/>
            <a:ea typeface="+mj-ea"/>
          </a:endParaRPr>
        </a:p>
      </dgm:t>
    </dgm:pt>
    <dgm:pt modelId="{AAE0CBF2-4B1F-A64B-8A80-018BA3BD7869}" type="parTrans" cxnId="{D608B8D8-8EC8-B644-8E50-515E1FA8C421}">
      <dgm:prSet/>
      <dgm:spPr/>
      <dgm:t>
        <a:bodyPr/>
        <a:lstStyle/>
        <a:p>
          <a:endParaRPr lang="zh-CN" altLang="en-US"/>
        </a:p>
      </dgm:t>
    </dgm:pt>
    <dgm:pt modelId="{38DA4F47-336E-5345-A562-0672239E4C37}" type="sibTrans" cxnId="{D608B8D8-8EC8-B644-8E50-515E1FA8C421}">
      <dgm:prSet/>
      <dgm:spPr/>
      <dgm:t>
        <a:bodyPr/>
        <a:lstStyle/>
        <a:p>
          <a:endParaRPr lang="zh-CN" altLang="en-US"/>
        </a:p>
      </dgm:t>
    </dgm:pt>
    <dgm:pt modelId="{6C47FBC2-0680-AE43-A8D4-6652EB0F9DA6}">
      <dgm:prSet phldrT="[文本]"/>
      <dgm:spPr/>
      <dgm:t>
        <a:bodyPr/>
        <a:lstStyle/>
        <a:p>
          <a:r>
            <a:rPr lang="en-US" altLang="zh-CN" dirty="0" smtClean="0"/>
            <a:t>2</a:t>
          </a:r>
          <a:endParaRPr lang="zh-CN" altLang="en-US" dirty="0"/>
        </a:p>
      </dgm:t>
    </dgm:pt>
    <dgm:pt modelId="{5F92B306-7907-7142-ACB7-663609FF42FA}" type="parTrans" cxnId="{35FA3507-CA9B-5D49-95BE-CC63DB8599D6}">
      <dgm:prSet/>
      <dgm:spPr/>
      <dgm:t>
        <a:bodyPr/>
        <a:lstStyle/>
        <a:p>
          <a:endParaRPr lang="zh-CN" altLang="en-US"/>
        </a:p>
      </dgm:t>
    </dgm:pt>
    <dgm:pt modelId="{5C4ED1DF-9A36-AD4A-9B00-E9F382DEA671}" type="sibTrans" cxnId="{35FA3507-CA9B-5D49-95BE-CC63DB8599D6}">
      <dgm:prSet/>
      <dgm:spPr/>
      <dgm:t>
        <a:bodyPr/>
        <a:lstStyle/>
        <a:p>
          <a:endParaRPr lang="zh-CN" altLang="en-US"/>
        </a:p>
      </dgm:t>
    </dgm:pt>
    <dgm:pt modelId="{B39D5751-9A7E-014C-AF53-B514980CDB54}">
      <dgm:prSet phldrT="[文本]" custT="1"/>
      <dgm:spPr/>
      <dgm:t>
        <a:bodyPr/>
        <a:lstStyle/>
        <a:p>
          <a:r>
            <a:rPr lang="zh-CN" altLang="en-US" sz="2400" dirty="0" smtClean="0">
              <a:latin typeface="+mj-ea"/>
              <a:ea typeface="+mj-ea"/>
            </a:rPr>
            <a:t>恽敬</a:t>
          </a:r>
          <a:endParaRPr lang="zh-CN" altLang="en-US" sz="2400" dirty="0">
            <a:latin typeface="+mj-ea"/>
            <a:ea typeface="+mj-ea"/>
          </a:endParaRPr>
        </a:p>
      </dgm:t>
    </dgm:pt>
    <dgm:pt modelId="{FCE9F193-7CD6-B347-A33E-39392F300118}" type="parTrans" cxnId="{1A548D78-D1AF-D049-A7F7-419F7E099761}">
      <dgm:prSet/>
      <dgm:spPr/>
      <dgm:t>
        <a:bodyPr/>
        <a:lstStyle/>
        <a:p>
          <a:endParaRPr lang="zh-CN" altLang="en-US"/>
        </a:p>
      </dgm:t>
    </dgm:pt>
    <dgm:pt modelId="{5165E489-3B56-5E49-A1F4-2DA3626D8D54}" type="sibTrans" cxnId="{1A548D78-D1AF-D049-A7F7-419F7E099761}">
      <dgm:prSet/>
      <dgm:spPr/>
      <dgm:t>
        <a:bodyPr/>
        <a:lstStyle/>
        <a:p>
          <a:endParaRPr lang="zh-CN" altLang="en-US"/>
        </a:p>
      </dgm:t>
    </dgm:pt>
    <dgm:pt modelId="{29F44821-80D4-1549-8C65-0DB723052545}">
      <dgm:prSet phldrT="[文本]" custT="1"/>
      <dgm:spPr/>
      <dgm:t>
        <a:bodyPr/>
        <a:lstStyle/>
        <a:p>
          <a:r>
            <a:rPr lang="zh-CN" altLang="en-US" sz="2400" dirty="0" smtClean="0">
              <a:latin typeface="+mj-ea"/>
              <a:ea typeface="+mj-ea"/>
            </a:rPr>
            <a:t>相对人口过剩论</a:t>
          </a:r>
          <a:endParaRPr lang="zh-CN" altLang="en-US" sz="2400" dirty="0">
            <a:latin typeface="+mj-ea"/>
            <a:ea typeface="+mj-ea"/>
          </a:endParaRPr>
        </a:p>
      </dgm:t>
    </dgm:pt>
    <dgm:pt modelId="{6B3CB2F3-45B0-7547-B241-13BCA6A70ACB}" type="parTrans" cxnId="{00D6EA42-B5DF-9745-9ABD-B40E108D4FFF}">
      <dgm:prSet/>
      <dgm:spPr/>
      <dgm:t>
        <a:bodyPr/>
        <a:lstStyle/>
        <a:p>
          <a:endParaRPr lang="zh-CN" altLang="en-US"/>
        </a:p>
      </dgm:t>
    </dgm:pt>
    <dgm:pt modelId="{ECB83560-7617-4742-8264-EEF1C5AA8BA2}" type="sibTrans" cxnId="{00D6EA42-B5DF-9745-9ABD-B40E108D4FFF}">
      <dgm:prSet/>
      <dgm:spPr/>
      <dgm:t>
        <a:bodyPr/>
        <a:lstStyle/>
        <a:p>
          <a:endParaRPr lang="zh-CN" altLang="en-US"/>
        </a:p>
      </dgm:t>
    </dgm:pt>
    <dgm:pt modelId="{B6C9647F-6529-CD44-8DED-AFBD7CCDE01C}">
      <dgm:prSet phldrT="[文本]"/>
      <dgm:spPr/>
      <dgm:t>
        <a:bodyPr/>
        <a:lstStyle/>
        <a:p>
          <a:r>
            <a:rPr lang="en-US" altLang="zh-CN" dirty="0" smtClean="0"/>
            <a:t>3</a:t>
          </a:r>
          <a:endParaRPr lang="zh-CN" altLang="en-US" dirty="0"/>
        </a:p>
      </dgm:t>
    </dgm:pt>
    <dgm:pt modelId="{52DA0AE5-1629-5346-9A7E-1AB6322EC000}" type="parTrans" cxnId="{F4B96E08-E259-6F49-95DB-55519D3C7D41}">
      <dgm:prSet/>
      <dgm:spPr/>
      <dgm:t>
        <a:bodyPr/>
        <a:lstStyle/>
        <a:p>
          <a:endParaRPr lang="zh-CN" altLang="en-US"/>
        </a:p>
      </dgm:t>
    </dgm:pt>
    <dgm:pt modelId="{570D94AC-ECBA-034A-A30B-B8545A62311F}" type="sibTrans" cxnId="{F4B96E08-E259-6F49-95DB-55519D3C7D41}">
      <dgm:prSet/>
      <dgm:spPr/>
      <dgm:t>
        <a:bodyPr/>
        <a:lstStyle/>
        <a:p>
          <a:endParaRPr lang="zh-CN" altLang="en-US"/>
        </a:p>
      </dgm:t>
    </dgm:pt>
    <dgm:pt modelId="{10E7F92E-A1F5-5848-B68C-38D07D3ED406}">
      <dgm:prSet phldrT="[文本]" custT="1"/>
      <dgm:spPr/>
      <dgm:t>
        <a:bodyPr/>
        <a:lstStyle/>
        <a:p>
          <a:r>
            <a:rPr lang="zh-CN" altLang="en-US" sz="2400" dirty="0" smtClean="0">
              <a:latin typeface="+mj-ea"/>
              <a:ea typeface="+mj-ea"/>
            </a:rPr>
            <a:t>包世臣</a:t>
          </a:r>
          <a:endParaRPr lang="zh-CN" altLang="en-US" sz="2400" dirty="0">
            <a:latin typeface="+mj-ea"/>
            <a:ea typeface="+mj-ea"/>
          </a:endParaRPr>
        </a:p>
      </dgm:t>
    </dgm:pt>
    <dgm:pt modelId="{662814EB-90D9-7241-B4BC-097CAF85AD40}" type="parTrans" cxnId="{4BB746ED-6072-7148-A1FE-706626FDA5CA}">
      <dgm:prSet/>
      <dgm:spPr/>
      <dgm:t>
        <a:bodyPr/>
        <a:lstStyle/>
        <a:p>
          <a:endParaRPr lang="zh-CN" altLang="en-US"/>
        </a:p>
      </dgm:t>
    </dgm:pt>
    <dgm:pt modelId="{DADB5637-61EE-3D47-842A-3B663087A845}" type="sibTrans" cxnId="{4BB746ED-6072-7148-A1FE-706626FDA5CA}">
      <dgm:prSet/>
      <dgm:spPr/>
      <dgm:t>
        <a:bodyPr/>
        <a:lstStyle/>
        <a:p>
          <a:endParaRPr lang="zh-CN" altLang="en-US"/>
        </a:p>
      </dgm:t>
    </dgm:pt>
    <dgm:pt modelId="{D44970F6-02B1-D54E-AEB5-D7365F833B29}">
      <dgm:prSet phldrT="[文本]" custT="1"/>
      <dgm:spPr/>
      <dgm:t>
        <a:bodyPr/>
        <a:lstStyle/>
        <a:p>
          <a:r>
            <a:rPr lang="zh-CN" altLang="en-US" sz="2400" dirty="0" smtClean="0">
              <a:latin typeface="+mj-ea"/>
              <a:ea typeface="+mj-ea"/>
            </a:rPr>
            <a:t>人口增长利于财富生产论</a:t>
          </a:r>
          <a:endParaRPr lang="zh-CN" altLang="en-US" sz="2400" dirty="0">
            <a:latin typeface="+mj-ea"/>
            <a:ea typeface="+mj-ea"/>
          </a:endParaRPr>
        </a:p>
      </dgm:t>
    </dgm:pt>
    <dgm:pt modelId="{C2E798EB-522A-D245-971C-43D07DA10798}" type="parTrans" cxnId="{D03C26C3-040C-F64C-AB80-6E9A8B1AE89B}">
      <dgm:prSet/>
      <dgm:spPr/>
      <dgm:t>
        <a:bodyPr/>
        <a:lstStyle/>
        <a:p>
          <a:endParaRPr lang="zh-CN" altLang="en-US"/>
        </a:p>
      </dgm:t>
    </dgm:pt>
    <dgm:pt modelId="{6480CB17-065F-7747-B870-85B383B0FBA3}" type="sibTrans" cxnId="{D03C26C3-040C-F64C-AB80-6E9A8B1AE89B}">
      <dgm:prSet/>
      <dgm:spPr/>
      <dgm:t>
        <a:bodyPr/>
        <a:lstStyle/>
        <a:p>
          <a:endParaRPr lang="zh-CN" altLang="en-US"/>
        </a:p>
      </dgm:t>
    </dgm:pt>
    <dgm:pt modelId="{D40BF69E-BDF6-C044-BFB2-B8FCE7E00EC1}">
      <dgm:prSet/>
      <dgm:spPr/>
      <dgm:t>
        <a:bodyPr/>
        <a:lstStyle/>
        <a:p>
          <a:r>
            <a:rPr lang="en-US" altLang="zh-CN" dirty="0" smtClean="0"/>
            <a:t>4</a:t>
          </a:r>
          <a:endParaRPr lang="zh-CN" altLang="en-US" dirty="0"/>
        </a:p>
      </dgm:t>
    </dgm:pt>
    <dgm:pt modelId="{A7B2D447-E642-DD40-BA24-E3C4B7F7E977}" type="parTrans" cxnId="{98FC63AA-2795-C040-A784-F032B063DAA1}">
      <dgm:prSet/>
      <dgm:spPr/>
      <dgm:t>
        <a:bodyPr/>
        <a:lstStyle/>
        <a:p>
          <a:endParaRPr lang="zh-CN" altLang="en-US"/>
        </a:p>
      </dgm:t>
    </dgm:pt>
    <dgm:pt modelId="{AFB265CC-574B-5C4B-8F8A-7E59B0C830A5}" type="sibTrans" cxnId="{98FC63AA-2795-C040-A784-F032B063DAA1}">
      <dgm:prSet/>
      <dgm:spPr/>
      <dgm:t>
        <a:bodyPr/>
        <a:lstStyle/>
        <a:p>
          <a:endParaRPr lang="zh-CN" altLang="en-US"/>
        </a:p>
      </dgm:t>
    </dgm:pt>
    <dgm:pt modelId="{DE886497-D84B-734F-83B0-AB42239101F1}">
      <dgm:prSet custT="1"/>
      <dgm:spPr/>
      <dgm:t>
        <a:bodyPr/>
        <a:lstStyle/>
        <a:p>
          <a:r>
            <a:rPr lang="zh-CN" altLang="en-US" sz="2400" dirty="0" smtClean="0">
              <a:latin typeface="+mj-ea"/>
              <a:ea typeface="+mj-ea"/>
            </a:rPr>
            <a:t>龚自珍</a:t>
          </a:r>
          <a:endParaRPr lang="zh-CN" altLang="en-US" sz="2400" dirty="0">
            <a:latin typeface="+mj-ea"/>
            <a:ea typeface="+mj-ea"/>
          </a:endParaRPr>
        </a:p>
      </dgm:t>
    </dgm:pt>
    <dgm:pt modelId="{2AFD961D-B01C-3149-9D74-1B92349F16C3}" type="parTrans" cxnId="{9E8680BC-7F57-544C-AC47-2A320F3B737C}">
      <dgm:prSet/>
      <dgm:spPr/>
      <dgm:t>
        <a:bodyPr/>
        <a:lstStyle/>
        <a:p>
          <a:endParaRPr lang="zh-CN" altLang="en-US"/>
        </a:p>
      </dgm:t>
    </dgm:pt>
    <dgm:pt modelId="{AA39740E-F6BA-E049-8C19-62CF88572892}" type="sibTrans" cxnId="{9E8680BC-7F57-544C-AC47-2A320F3B737C}">
      <dgm:prSet/>
      <dgm:spPr/>
      <dgm:t>
        <a:bodyPr/>
        <a:lstStyle/>
        <a:p>
          <a:endParaRPr lang="zh-CN" altLang="en-US"/>
        </a:p>
      </dgm:t>
    </dgm:pt>
    <dgm:pt modelId="{BA5A4C9F-F67D-284F-8DEA-66BFB67702AB}">
      <dgm:prSet custT="1"/>
      <dgm:spPr/>
      <dgm:t>
        <a:bodyPr/>
        <a:lstStyle/>
        <a:p>
          <a:r>
            <a:rPr lang="zh-CN" altLang="en-US" sz="2400" dirty="0" smtClean="0">
              <a:latin typeface="+mj-ea"/>
              <a:ea typeface="+mj-ea"/>
            </a:rPr>
            <a:t>安定游民思想</a:t>
          </a:r>
          <a:endParaRPr lang="zh-CN" altLang="en-US" sz="2400" dirty="0">
            <a:latin typeface="+mj-ea"/>
            <a:ea typeface="+mj-ea"/>
          </a:endParaRPr>
        </a:p>
      </dgm:t>
    </dgm:pt>
    <dgm:pt modelId="{21BEE89D-694B-F14A-99F3-C09FF0BCD80B}" type="parTrans" cxnId="{D6FA9C8A-8B51-7B45-9446-499332A7DF8B}">
      <dgm:prSet/>
      <dgm:spPr/>
      <dgm:t>
        <a:bodyPr/>
        <a:lstStyle/>
        <a:p>
          <a:endParaRPr lang="zh-CN" altLang="en-US"/>
        </a:p>
      </dgm:t>
    </dgm:pt>
    <dgm:pt modelId="{27583C24-121B-4246-AABB-88024C5B8D0F}" type="sibTrans" cxnId="{D6FA9C8A-8B51-7B45-9446-499332A7DF8B}">
      <dgm:prSet/>
      <dgm:spPr/>
      <dgm:t>
        <a:bodyPr/>
        <a:lstStyle/>
        <a:p>
          <a:endParaRPr lang="zh-CN" altLang="en-US"/>
        </a:p>
      </dgm:t>
    </dgm:pt>
    <dgm:pt modelId="{9EFD3AC9-A3FA-E848-AC82-62EBF60D31B6}" type="pres">
      <dgm:prSet presAssocID="{06D10436-7406-CB43-A2B2-DCEF78F718DA}" presName="Name0" presStyleCnt="0">
        <dgm:presLayoutVars>
          <dgm:chPref val="3"/>
          <dgm:dir/>
          <dgm:animLvl val="lvl"/>
          <dgm:resizeHandles/>
        </dgm:presLayoutVars>
      </dgm:prSet>
      <dgm:spPr/>
    </dgm:pt>
    <dgm:pt modelId="{C808D646-EB44-494B-8EDE-850A2BEE91A5}" type="pres">
      <dgm:prSet presAssocID="{B1152CB7-61AB-424B-A0F5-AF0C4994F6A8}" presName="horFlow" presStyleCnt="0"/>
      <dgm:spPr/>
    </dgm:pt>
    <dgm:pt modelId="{FB32DA55-11E1-AC41-942B-A3697243ACC2}" type="pres">
      <dgm:prSet presAssocID="{B1152CB7-61AB-424B-A0F5-AF0C4994F6A8}" presName="bigChev" presStyleLbl="node1" presStyleIdx="0" presStyleCnt="4" custScaleX="66711" custLinFactNeighborX="-4255" custLinFactNeighborY="-4148"/>
      <dgm:spPr/>
    </dgm:pt>
    <dgm:pt modelId="{CEBD98D5-1429-164E-A5EF-E860C0D892F6}" type="pres">
      <dgm:prSet presAssocID="{E78D494A-4EB4-9B42-8395-DABB80C339F6}" presName="parTrans" presStyleCnt="0"/>
      <dgm:spPr/>
    </dgm:pt>
    <dgm:pt modelId="{E2F9230E-914C-EF4C-8942-160120B0FFA7}" type="pres">
      <dgm:prSet presAssocID="{268880A7-EBC9-EF43-B3B4-E54AA284E767}" presName="node" presStyleLbl="alignAccFollowNode1" presStyleIdx="0" presStyleCnt="8">
        <dgm:presLayoutVars>
          <dgm:bulletEnabled val="1"/>
        </dgm:presLayoutVars>
      </dgm:prSet>
      <dgm:spPr/>
      <dgm:t>
        <a:bodyPr/>
        <a:lstStyle/>
        <a:p>
          <a:endParaRPr lang="zh-CN" altLang="en-US"/>
        </a:p>
      </dgm:t>
    </dgm:pt>
    <dgm:pt modelId="{2016C667-14E5-E048-AC49-A7D2476F75C0}" type="pres">
      <dgm:prSet presAssocID="{3B872EC5-0EB8-BF49-A6A0-3DBB270E6CF6}" presName="sibTrans" presStyleCnt="0"/>
      <dgm:spPr/>
    </dgm:pt>
    <dgm:pt modelId="{3CB5821C-BB0E-AF40-A612-F0A79E32D63F}" type="pres">
      <dgm:prSet presAssocID="{483AF3CE-61A9-764B-B823-CE66B69A27CF}" presName="node" presStyleLbl="alignAccFollowNode1" presStyleIdx="1" presStyleCnt="8" custScaleX="235130">
        <dgm:presLayoutVars>
          <dgm:bulletEnabled val="1"/>
        </dgm:presLayoutVars>
      </dgm:prSet>
      <dgm:spPr/>
      <dgm:t>
        <a:bodyPr/>
        <a:lstStyle/>
        <a:p>
          <a:endParaRPr lang="zh-CN" altLang="en-US"/>
        </a:p>
      </dgm:t>
    </dgm:pt>
    <dgm:pt modelId="{208D7CD3-94D9-1F41-9DA5-4554831D1E75}" type="pres">
      <dgm:prSet presAssocID="{B1152CB7-61AB-424B-A0F5-AF0C4994F6A8}" presName="vSp" presStyleCnt="0"/>
      <dgm:spPr/>
    </dgm:pt>
    <dgm:pt modelId="{2DB7D99D-B6C1-C846-8F1E-780218CC87CB}" type="pres">
      <dgm:prSet presAssocID="{6C47FBC2-0680-AE43-A8D4-6652EB0F9DA6}" presName="horFlow" presStyleCnt="0"/>
      <dgm:spPr/>
    </dgm:pt>
    <dgm:pt modelId="{F514D987-0704-7A4B-97A6-BCE745A03693}" type="pres">
      <dgm:prSet presAssocID="{6C47FBC2-0680-AE43-A8D4-6652EB0F9DA6}" presName="bigChev" presStyleLbl="node1" presStyleIdx="1" presStyleCnt="4" custScaleX="66711" custLinFactNeighborX="-8510" custLinFactNeighborY="1383"/>
      <dgm:spPr/>
    </dgm:pt>
    <dgm:pt modelId="{6C62FD0D-B21B-7B49-880C-A2066013E1D1}" type="pres">
      <dgm:prSet presAssocID="{FCE9F193-7CD6-B347-A33E-39392F300118}" presName="parTrans" presStyleCnt="0"/>
      <dgm:spPr/>
    </dgm:pt>
    <dgm:pt modelId="{23FE30B0-5669-A94B-8783-1D52F961CBE3}" type="pres">
      <dgm:prSet presAssocID="{B39D5751-9A7E-014C-AF53-B514980CDB54}" presName="node" presStyleLbl="alignAccFollowNode1" presStyleIdx="2" presStyleCnt="8">
        <dgm:presLayoutVars>
          <dgm:bulletEnabled val="1"/>
        </dgm:presLayoutVars>
      </dgm:prSet>
      <dgm:spPr/>
      <dgm:t>
        <a:bodyPr/>
        <a:lstStyle/>
        <a:p>
          <a:endParaRPr lang="zh-CN" altLang="en-US"/>
        </a:p>
      </dgm:t>
    </dgm:pt>
    <dgm:pt modelId="{4BA40782-4AF9-C744-A51B-B5A4D428F744}" type="pres">
      <dgm:prSet presAssocID="{5165E489-3B56-5E49-A1F4-2DA3626D8D54}" presName="sibTrans" presStyleCnt="0"/>
      <dgm:spPr/>
    </dgm:pt>
    <dgm:pt modelId="{49D2814E-375E-E945-9A38-23E87CDC2536}" type="pres">
      <dgm:prSet presAssocID="{29F44821-80D4-1549-8C65-0DB723052545}" presName="node" presStyleLbl="alignAccFollowNode1" presStyleIdx="3" presStyleCnt="8" custScaleX="235130">
        <dgm:presLayoutVars>
          <dgm:bulletEnabled val="1"/>
        </dgm:presLayoutVars>
      </dgm:prSet>
      <dgm:spPr/>
      <dgm:t>
        <a:bodyPr/>
        <a:lstStyle/>
        <a:p>
          <a:endParaRPr lang="zh-CN" altLang="en-US"/>
        </a:p>
      </dgm:t>
    </dgm:pt>
    <dgm:pt modelId="{48C4718B-CFE9-EF41-B787-8DCDDBFC0B5F}" type="pres">
      <dgm:prSet presAssocID="{6C47FBC2-0680-AE43-A8D4-6652EB0F9DA6}" presName="vSp" presStyleCnt="0"/>
      <dgm:spPr/>
    </dgm:pt>
    <dgm:pt modelId="{491B2C5B-A015-E141-9FBC-D0D080ED0068}" type="pres">
      <dgm:prSet presAssocID="{B6C9647F-6529-CD44-8DED-AFBD7CCDE01C}" presName="horFlow" presStyleCnt="0"/>
      <dgm:spPr/>
    </dgm:pt>
    <dgm:pt modelId="{3077D1BB-39C8-C748-A1C8-DBF98364BAF9}" type="pres">
      <dgm:prSet presAssocID="{B6C9647F-6529-CD44-8DED-AFBD7CCDE01C}" presName="bigChev" presStyleLbl="node1" presStyleIdx="2" presStyleCnt="4" custScaleX="66711" custLinFactNeighborX="-8510" custLinFactNeighborY="0"/>
      <dgm:spPr/>
    </dgm:pt>
    <dgm:pt modelId="{39B81CDA-3778-B64F-9CBF-BD445A5518C6}" type="pres">
      <dgm:prSet presAssocID="{662814EB-90D9-7241-B4BC-097CAF85AD40}" presName="parTrans" presStyleCnt="0"/>
      <dgm:spPr/>
    </dgm:pt>
    <dgm:pt modelId="{9A8B2EA8-78BC-6C46-A33F-E9F4914AC5AC}" type="pres">
      <dgm:prSet presAssocID="{10E7F92E-A1F5-5848-B68C-38D07D3ED406}" presName="node" presStyleLbl="alignAccFollowNode1" presStyleIdx="4" presStyleCnt="8">
        <dgm:presLayoutVars>
          <dgm:bulletEnabled val="1"/>
        </dgm:presLayoutVars>
      </dgm:prSet>
      <dgm:spPr/>
      <dgm:t>
        <a:bodyPr/>
        <a:lstStyle/>
        <a:p>
          <a:endParaRPr lang="zh-CN" altLang="en-US"/>
        </a:p>
      </dgm:t>
    </dgm:pt>
    <dgm:pt modelId="{7502CBD7-80DE-B64D-A873-F9697371141A}" type="pres">
      <dgm:prSet presAssocID="{DADB5637-61EE-3D47-842A-3B663087A845}" presName="sibTrans" presStyleCnt="0"/>
      <dgm:spPr/>
    </dgm:pt>
    <dgm:pt modelId="{CE35ACB2-9A05-EC4A-9267-09380800EDA2}" type="pres">
      <dgm:prSet presAssocID="{D44970F6-02B1-D54E-AEB5-D7365F833B29}" presName="node" presStyleLbl="alignAccFollowNode1" presStyleIdx="5" presStyleCnt="8" custScaleX="235130">
        <dgm:presLayoutVars>
          <dgm:bulletEnabled val="1"/>
        </dgm:presLayoutVars>
      </dgm:prSet>
      <dgm:spPr/>
      <dgm:t>
        <a:bodyPr/>
        <a:lstStyle/>
        <a:p>
          <a:endParaRPr lang="zh-CN" altLang="en-US"/>
        </a:p>
      </dgm:t>
    </dgm:pt>
    <dgm:pt modelId="{C0E3B763-B99D-614C-A6CE-9E1050E6243C}" type="pres">
      <dgm:prSet presAssocID="{B6C9647F-6529-CD44-8DED-AFBD7CCDE01C}" presName="vSp" presStyleCnt="0"/>
      <dgm:spPr/>
    </dgm:pt>
    <dgm:pt modelId="{C528CD24-4246-CE4C-9709-4FBBA2C8E1B7}" type="pres">
      <dgm:prSet presAssocID="{D40BF69E-BDF6-C044-BFB2-B8FCE7E00EC1}" presName="horFlow" presStyleCnt="0"/>
      <dgm:spPr/>
    </dgm:pt>
    <dgm:pt modelId="{9FA662CE-E657-164D-9A8A-3D44928AAB79}" type="pres">
      <dgm:prSet presAssocID="{D40BF69E-BDF6-C044-BFB2-B8FCE7E00EC1}" presName="bigChev" presStyleLbl="node1" presStyleIdx="3" presStyleCnt="4" custScaleX="66711" custLinFactNeighborX="-8510" custLinFactNeighborY="243"/>
      <dgm:spPr/>
    </dgm:pt>
    <dgm:pt modelId="{536CA969-18B5-BB43-BBE8-B151090766DC}" type="pres">
      <dgm:prSet presAssocID="{2AFD961D-B01C-3149-9D74-1B92349F16C3}" presName="parTrans" presStyleCnt="0"/>
      <dgm:spPr/>
    </dgm:pt>
    <dgm:pt modelId="{71DF0220-8402-044D-8B6E-CD35A55BFA51}" type="pres">
      <dgm:prSet presAssocID="{DE886497-D84B-734F-83B0-AB42239101F1}" presName="node" presStyleLbl="alignAccFollowNode1" presStyleIdx="6" presStyleCnt="8">
        <dgm:presLayoutVars>
          <dgm:bulletEnabled val="1"/>
        </dgm:presLayoutVars>
      </dgm:prSet>
      <dgm:spPr/>
      <dgm:t>
        <a:bodyPr/>
        <a:lstStyle/>
        <a:p>
          <a:endParaRPr lang="zh-CN" altLang="en-US"/>
        </a:p>
      </dgm:t>
    </dgm:pt>
    <dgm:pt modelId="{F1795B85-54F9-7B42-9B4E-1445A87B276E}" type="pres">
      <dgm:prSet presAssocID="{AA39740E-F6BA-E049-8C19-62CF88572892}" presName="sibTrans" presStyleCnt="0"/>
      <dgm:spPr/>
    </dgm:pt>
    <dgm:pt modelId="{C7B9C605-2C85-CC40-BDE1-969887AD26F8}" type="pres">
      <dgm:prSet presAssocID="{BA5A4C9F-F67D-284F-8DEA-66BFB67702AB}" presName="node" presStyleLbl="alignAccFollowNode1" presStyleIdx="7" presStyleCnt="8" custScaleX="235130">
        <dgm:presLayoutVars>
          <dgm:bulletEnabled val="1"/>
        </dgm:presLayoutVars>
      </dgm:prSet>
      <dgm:spPr/>
      <dgm:t>
        <a:bodyPr/>
        <a:lstStyle/>
        <a:p>
          <a:endParaRPr lang="zh-CN" altLang="en-US"/>
        </a:p>
      </dgm:t>
    </dgm:pt>
  </dgm:ptLst>
  <dgm:cxnLst>
    <dgm:cxn modelId="{35FA3507-CA9B-5D49-95BE-CC63DB8599D6}" srcId="{06D10436-7406-CB43-A2B2-DCEF78F718DA}" destId="{6C47FBC2-0680-AE43-A8D4-6652EB0F9DA6}" srcOrd="1" destOrd="0" parTransId="{5F92B306-7907-7142-ACB7-663609FF42FA}" sibTransId="{5C4ED1DF-9A36-AD4A-9B00-E9F382DEA671}"/>
    <dgm:cxn modelId="{98FC63AA-2795-C040-A784-F032B063DAA1}" srcId="{06D10436-7406-CB43-A2B2-DCEF78F718DA}" destId="{D40BF69E-BDF6-C044-BFB2-B8FCE7E00EC1}" srcOrd="3" destOrd="0" parTransId="{A7B2D447-E642-DD40-BA24-E3C4B7F7E977}" sibTransId="{AFB265CC-574B-5C4B-8F8A-7E59B0C830A5}"/>
    <dgm:cxn modelId="{8550DA96-21E9-B04E-B3BA-A4BB5017335B}" type="presOf" srcId="{BA5A4C9F-F67D-284F-8DEA-66BFB67702AB}" destId="{C7B9C605-2C85-CC40-BDE1-969887AD26F8}" srcOrd="0" destOrd="0" presId="urn:microsoft.com/office/officeart/2005/8/layout/lProcess3"/>
    <dgm:cxn modelId="{B839B304-3493-ED49-8D13-559181EB5AEE}" type="presOf" srcId="{29F44821-80D4-1549-8C65-0DB723052545}" destId="{49D2814E-375E-E945-9A38-23E87CDC2536}" srcOrd="0" destOrd="0" presId="urn:microsoft.com/office/officeart/2005/8/layout/lProcess3"/>
    <dgm:cxn modelId="{D03C26C3-040C-F64C-AB80-6E9A8B1AE89B}" srcId="{B6C9647F-6529-CD44-8DED-AFBD7CCDE01C}" destId="{D44970F6-02B1-D54E-AEB5-D7365F833B29}" srcOrd="1" destOrd="0" parTransId="{C2E798EB-522A-D245-971C-43D07DA10798}" sibTransId="{6480CB17-065F-7747-B870-85B383B0FBA3}"/>
    <dgm:cxn modelId="{821A3731-0636-584A-9770-0B1E4D930B7B}" type="presOf" srcId="{D40BF69E-BDF6-C044-BFB2-B8FCE7E00EC1}" destId="{9FA662CE-E657-164D-9A8A-3D44928AAB79}" srcOrd="0" destOrd="0" presId="urn:microsoft.com/office/officeart/2005/8/layout/lProcess3"/>
    <dgm:cxn modelId="{912F4787-A940-2C45-8833-E631CE45FCC6}" type="presOf" srcId="{B1152CB7-61AB-424B-A0F5-AF0C4994F6A8}" destId="{FB32DA55-11E1-AC41-942B-A3697243ACC2}" srcOrd="0" destOrd="0" presId="urn:microsoft.com/office/officeart/2005/8/layout/lProcess3"/>
    <dgm:cxn modelId="{32928114-DF25-DC49-8D48-B4D733FFDE5E}" srcId="{B1152CB7-61AB-424B-A0F5-AF0C4994F6A8}" destId="{268880A7-EBC9-EF43-B3B4-E54AA284E767}" srcOrd="0" destOrd="0" parTransId="{E78D494A-4EB4-9B42-8395-DABB80C339F6}" sibTransId="{3B872EC5-0EB8-BF49-A6A0-3DBB270E6CF6}"/>
    <dgm:cxn modelId="{34CB2DE1-E6D3-D54F-B44A-66CF73E1A9B5}" type="presOf" srcId="{DE886497-D84B-734F-83B0-AB42239101F1}" destId="{71DF0220-8402-044D-8B6E-CD35A55BFA51}" srcOrd="0" destOrd="0" presId="urn:microsoft.com/office/officeart/2005/8/layout/lProcess3"/>
    <dgm:cxn modelId="{B61881BF-F978-DF4B-AECC-7050B2B2E94C}" type="presOf" srcId="{06D10436-7406-CB43-A2B2-DCEF78F718DA}" destId="{9EFD3AC9-A3FA-E848-AC82-62EBF60D31B6}" srcOrd="0" destOrd="0" presId="urn:microsoft.com/office/officeart/2005/8/layout/lProcess3"/>
    <dgm:cxn modelId="{7781307E-CFF1-CE45-AA4D-43FE15D8742A}" type="presOf" srcId="{268880A7-EBC9-EF43-B3B4-E54AA284E767}" destId="{E2F9230E-914C-EF4C-8942-160120B0FFA7}" srcOrd="0" destOrd="0" presId="urn:microsoft.com/office/officeart/2005/8/layout/lProcess3"/>
    <dgm:cxn modelId="{929FF675-B5F4-CA4F-9628-B0F8EF99B77B}" type="presOf" srcId="{483AF3CE-61A9-764B-B823-CE66B69A27CF}" destId="{3CB5821C-BB0E-AF40-A612-F0A79E32D63F}" srcOrd="0" destOrd="0" presId="urn:microsoft.com/office/officeart/2005/8/layout/lProcess3"/>
    <dgm:cxn modelId="{D608B8D8-8EC8-B644-8E50-515E1FA8C421}" srcId="{B1152CB7-61AB-424B-A0F5-AF0C4994F6A8}" destId="{483AF3CE-61A9-764B-B823-CE66B69A27CF}" srcOrd="1" destOrd="0" parTransId="{AAE0CBF2-4B1F-A64B-8A80-018BA3BD7869}" sibTransId="{38DA4F47-336E-5345-A562-0672239E4C37}"/>
    <dgm:cxn modelId="{B1C7D33E-375B-6340-A698-8DD7E39374C5}" type="presOf" srcId="{D44970F6-02B1-D54E-AEB5-D7365F833B29}" destId="{CE35ACB2-9A05-EC4A-9267-09380800EDA2}" srcOrd="0" destOrd="0" presId="urn:microsoft.com/office/officeart/2005/8/layout/lProcess3"/>
    <dgm:cxn modelId="{00D6EA42-B5DF-9745-9ABD-B40E108D4FFF}" srcId="{6C47FBC2-0680-AE43-A8D4-6652EB0F9DA6}" destId="{29F44821-80D4-1549-8C65-0DB723052545}" srcOrd="1" destOrd="0" parTransId="{6B3CB2F3-45B0-7547-B241-13BCA6A70ACB}" sibTransId="{ECB83560-7617-4742-8264-EEF1C5AA8BA2}"/>
    <dgm:cxn modelId="{4BB746ED-6072-7148-A1FE-706626FDA5CA}" srcId="{B6C9647F-6529-CD44-8DED-AFBD7CCDE01C}" destId="{10E7F92E-A1F5-5848-B68C-38D07D3ED406}" srcOrd="0" destOrd="0" parTransId="{662814EB-90D9-7241-B4BC-097CAF85AD40}" sibTransId="{DADB5637-61EE-3D47-842A-3B663087A845}"/>
    <dgm:cxn modelId="{E192699E-85B2-0041-8AAA-CA5870BE2FD5}" type="presOf" srcId="{B39D5751-9A7E-014C-AF53-B514980CDB54}" destId="{23FE30B0-5669-A94B-8783-1D52F961CBE3}" srcOrd="0" destOrd="0" presId="urn:microsoft.com/office/officeart/2005/8/layout/lProcess3"/>
    <dgm:cxn modelId="{D6FA9C8A-8B51-7B45-9446-499332A7DF8B}" srcId="{D40BF69E-BDF6-C044-BFB2-B8FCE7E00EC1}" destId="{BA5A4C9F-F67D-284F-8DEA-66BFB67702AB}" srcOrd="1" destOrd="0" parTransId="{21BEE89D-694B-F14A-99F3-C09FF0BCD80B}" sibTransId="{27583C24-121B-4246-AABB-88024C5B8D0F}"/>
    <dgm:cxn modelId="{67099476-CC90-5743-ACFE-D8429E963AB1}" type="presOf" srcId="{6C47FBC2-0680-AE43-A8D4-6652EB0F9DA6}" destId="{F514D987-0704-7A4B-97A6-BCE745A03693}" srcOrd="0" destOrd="0" presId="urn:microsoft.com/office/officeart/2005/8/layout/lProcess3"/>
    <dgm:cxn modelId="{DC558A43-1F7C-614B-B118-F83A9D140586}" srcId="{06D10436-7406-CB43-A2B2-DCEF78F718DA}" destId="{B1152CB7-61AB-424B-A0F5-AF0C4994F6A8}" srcOrd="0" destOrd="0" parTransId="{B33E0ED4-FB66-5544-8ECB-B6441643B36D}" sibTransId="{FB66AE18-D18E-CA43-93FA-DFFD0DF62F0C}"/>
    <dgm:cxn modelId="{36E69537-A183-6E4C-BC00-3A9999AA9821}" type="presOf" srcId="{10E7F92E-A1F5-5848-B68C-38D07D3ED406}" destId="{9A8B2EA8-78BC-6C46-A33F-E9F4914AC5AC}" srcOrd="0" destOrd="0" presId="urn:microsoft.com/office/officeart/2005/8/layout/lProcess3"/>
    <dgm:cxn modelId="{833A7DBF-B5AD-9B46-8152-001B328D9F0E}" type="presOf" srcId="{B6C9647F-6529-CD44-8DED-AFBD7CCDE01C}" destId="{3077D1BB-39C8-C748-A1C8-DBF98364BAF9}" srcOrd="0" destOrd="0" presId="urn:microsoft.com/office/officeart/2005/8/layout/lProcess3"/>
    <dgm:cxn modelId="{1A548D78-D1AF-D049-A7F7-419F7E099761}" srcId="{6C47FBC2-0680-AE43-A8D4-6652EB0F9DA6}" destId="{B39D5751-9A7E-014C-AF53-B514980CDB54}" srcOrd="0" destOrd="0" parTransId="{FCE9F193-7CD6-B347-A33E-39392F300118}" sibTransId="{5165E489-3B56-5E49-A1F4-2DA3626D8D54}"/>
    <dgm:cxn modelId="{F4B96E08-E259-6F49-95DB-55519D3C7D41}" srcId="{06D10436-7406-CB43-A2B2-DCEF78F718DA}" destId="{B6C9647F-6529-CD44-8DED-AFBD7CCDE01C}" srcOrd="2" destOrd="0" parTransId="{52DA0AE5-1629-5346-9A7E-1AB6322EC000}" sibTransId="{570D94AC-ECBA-034A-A30B-B8545A62311F}"/>
    <dgm:cxn modelId="{9E8680BC-7F57-544C-AC47-2A320F3B737C}" srcId="{D40BF69E-BDF6-C044-BFB2-B8FCE7E00EC1}" destId="{DE886497-D84B-734F-83B0-AB42239101F1}" srcOrd="0" destOrd="0" parTransId="{2AFD961D-B01C-3149-9D74-1B92349F16C3}" sibTransId="{AA39740E-F6BA-E049-8C19-62CF88572892}"/>
    <dgm:cxn modelId="{E6CA7D2D-77A0-994F-B90D-38BD86D14799}" type="presParOf" srcId="{9EFD3AC9-A3FA-E848-AC82-62EBF60D31B6}" destId="{C808D646-EB44-494B-8EDE-850A2BEE91A5}" srcOrd="0" destOrd="0" presId="urn:microsoft.com/office/officeart/2005/8/layout/lProcess3"/>
    <dgm:cxn modelId="{D801AE89-CBA5-494B-91A9-574F0D1656BB}" type="presParOf" srcId="{C808D646-EB44-494B-8EDE-850A2BEE91A5}" destId="{FB32DA55-11E1-AC41-942B-A3697243ACC2}" srcOrd="0" destOrd="0" presId="urn:microsoft.com/office/officeart/2005/8/layout/lProcess3"/>
    <dgm:cxn modelId="{843CA29A-D56F-014C-A3DC-D5117D0CCBBE}" type="presParOf" srcId="{C808D646-EB44-494B-8EDE-850A2BEE91A5}" destId="{CEBD98D5-1429-164E-A5EF-E860C0D892F6}" srcOrd="1" destOrd="0" presId="urn:microsoft.com/office/officeart/2005/8/layout/lProcess3"/>
    <dgm:cxn modelId="{EED8362F-099C-A64F-8D8F-915A4AA39157}" type="presParOf" srcId="{C808D646-EB44-494B-8EDE-850A2BEE91A5}" destId="{E2F9230E-914C-EF4C-8942-160120B0FFA7}" srcOrd="2" destOrd="0" presId="urn:microsoft.com/office/officeart/2005/8/layout/lProcess3"/>
    <dgm:cxn modelId="{70B6AC4F-1709-984F-84DC-F7A813A38425}" type="presParOf" srcId="{C808D646-EB44-494B-8EDE-850A2BEE91A5}" destId="{2016C667-14E5-E048-AC49-A7D2476F75C0}" srcOrd="3" destOrd="0" presId="urn:microsoft.com/office/officeart/2005/8/layout/lProcess3"/>
    <dgm:cxn modelId="{638AFB82-3288-3B46-8269-023A71D97299}" type="presParOf" srcId="{C808D646-EB44-494B-8EDE-850A2BEE91A5}" destId="{3CB5821C-BB0E-AF40-A612-F0A79E32D63F}" srcOrd="4" destOrd="0" presId="urn:microsoft.com/office/officeart/2005/8/layout/lProcess3"/>
    <dgm:cxn modelId="{E7B1FE23-28FA-D847-B401-444CE22A9F32}" type="presParOf" srcId="{9EFD3AC9-A3FA-E848-AC82-62EBF60D31B6}" destId="{208D7CD3-94D9-1F41-9DA5-4554831D1E75}" srcOrd="1" destOrd="0" presId="urn:microsoft.com/office/officeart/2005/8/layout/lProcess3"/>
    <dgm:cxn modelId="{DAA343E2-1EFE-CA49-B572-68D71570CCAE}" type="presParOf" srcId="{9EFD3AC9-A3FA-E848-AC82-62EBF60D31B6}" destId="{2DB7D99D-B6C1-C846-8F1E-780218CC87CB}" srcOrd="2" destOrd="0" presId="urn:microsoft.com/office/officeart/2005/8/layout/lProcess3"/>
    <dgm:cxn modelId="{3B83B2DE-9F4C-4844-A0E5-456160F3E12B}" type="presParOf" srcId="{2DB7D99D-B6C1-C846-8F1E-780218CC87CB}" destId="{F514D987-0704-7A4B-97A6-BCE745A03693}" srcOrd="0" destOrd="0" presId="urn:microsoft.com/office/officeart/2005/8/layout/lProcess3"/>
    <dgm:cxn modelId="{6F32D4FC-A031-F342-809A-19C3BD387695}" type="presParOf" srcId="{2DB7D99D-B6C1-C846-8F1E-780218CC87CB}" destId="{6C62FD0D-B21B-7B49-880C-A2066013E1D1}" srcOrd="1" destOrd="0" presId="urn:microsoft.com/office/officeart/2005/8/layout/lProcess3"/>
    <dgm:cxn modelId="{5E04812E-3977-2C44-99B4-AE196C12E767}" type="presParOf" srcId="{2DB7D99D-B6C1-C846-8F1E-780218CC87CB}" destId="{23FE30B0-5669-A94B-8783-1D52F961CBE3}" srcOrd="2" destOrd="0" presId="urn:microsoft.com/office/officeart/2005/8/layout/lProcess3"/>
    <dgm:cxn modelId="{97AD10D8-0F5C-1D46-8EBE-09D79D8B6E6E}" type="presParOf" srcId="{2DB7D99D-B6C1-C846-8F1E-780218CC87CB}" destId="{4BA40782-4AF9-C744-A51B-B5A4D428F744}" srcOrd="3" destOrd="0" presId="urn:microsoft.com/office/officeart/2005/8/layout/lProcess3"/>
    <dgm:cxn modelId="{42853DCE-E150-7E43-BB1B-8E13C8D71984}" type="presParOf" srcId="{2DB7D99D-B6C1-C846-8F1E-780218CC87CB}" destId="{49D2814E-375E-E945-9A38-23E87CDC2536}" srcOrd="4" destOrd="0" presId="urn:microsoft.com/office/officeart/2005/8/layout/lProcess3"/>
    <dgm:cxn modelId="{8B053AB4-FF74-C545-97BB-59E26E98CB15}" type="presParOf" srcId="{9EFD3AC9-A3FA-E848-AC82-62EBF60D31B6}" destId="{48C4718B-CFE9-EF41-B787-8DCDDBFC0B5F}" srcOrd="3" destOrd="0" presId="urn:microsoft.com/office/officeart/2005/8/layout/lProcess3"/>
    <dgm:cxn modelId="{A17E6683-0AAB-C842-A293-468AAD717B87}" type="presParOf" srcId="{9EFD3AC9-A3FA-E848-AC82-62EBF60D31B6}" destId="{491B2C5B-A015-E141-9FBC-D0D080ED0068}" srcOrd="4" destOrd="0" presId="urn:microsoft.com/office/officeart/2005/8/layout/lProcess3"/>
    <dgm:cxn modelId="{E3F9B374-8559-6849-BAEC-0B9EAF9C3457}" type="presParOf" srcId="{491B2C5B-A015-E141-9FBC-D0D080ED0068}" destId="{3077D1BB-39C8-C748-A1C8-DBF98364BAF9}" srcOrd="0" destOrd="0" presId="urn:microsoft.com/office/officeart/2005/8/layout/lProcess3"/>
    <dgm:cxn modelId="{98162A33-8B36-EA48-A7E9-9D987582B994}" type="presParOf" srcId="{491B2C5B-A015-E141-9FBC-D0D080ED0068}" destId="{39B81CDA-3778-B64F-9CBF-BD445A5518C6}" srcOrd="1" destOrd="0" presId="urn:microsoft.com/office/officeart/2005/8/layout/lProcess3"/>
    <dgm:cxn modelId="{B093D185-1473-D742-9A35-A7B42149AD00}" type="presParOf" srcId="{491B2C5B-A015-E141-9FBC-D0D080ED0068}" destId="{9A8B2EA8-78BC-6C46-A33F-E9F4914AC5AC}" srcOrd="2" destOrd="0" presId="urn:microsoft.com/office/officeart/2005/8/layout/lProcess3"/>
    <dgm:cxn modelId="{99160F8D-6CE8-9E41-95DF-65E182CFC3B7}" type="presParOf" srcId="{491B2C5B-A015-E141-9FBC-D0D080ED0068}" destId="{7502CBD7-80DE-B64D-A873-F9697371141A}" srcOrd="3" destOrd="0" presId="urn:microsoft.com/office/officeart/2005/8/layout/lProcess3"/>
    <dgm:cxn modelId="{2F66C25C-0936-9246-96A8-7EEF0B7703F9}" type="presParOf" srcId="{491B2C5B-A015-E141-9FBC-D0D080ED0068}" destId="{CE35ACB2-9A05-EC4A-9267-09380800EDA2}" srcOrd="4" destOrd="0" presId="urn:microsoft.com/office/officeart/2005/8/layout/lProcess3"/>
    <dgm:cxn modelId="{F9EBCBED-53B3-3241-B65F-E4CF58621B2C}" type="presParOf" srcId="{9EFD3AC9-A3FA-E848-AC82-62EBF60D31B6}" destId="{C0E3B763-B99D-614C-A6CE-9E1050E6243C}" srcOrd="5" destOrd="0" presId="urn:microsoft.com/office/officeart/2005/8/layout/lProcess3"/>
    <dgm:cxn modelId="{A2A4738F-7E08-F145-B83C-3CAC3A081B8B}" type="presParOf" srcId="{9EFD3AC9-A3FA-E848-AC82-62EBF60D31B6}" destId="{C528CD24-4246-CE4C-9709-4FBBA2C8E1B7}" srcOrd="6" destOrd="0" presId="urn:microsoft.com/office/officeart/2005/8/layout/lProcess3"/>
    <dgm:cxn modelId="{44585E17-3159-E54E-A0AE-3A0F12AE9EC9}" type="presParOf" srcId="{C528CD24-4246-CE4C-9709-4FBBA2C8E1B7}" destId="{9FA662CE-E657-164D-9A8A-3D44928AAB79}" srcOrd="0" destOrd="0" presId="urn:microsoft.com/office/officeart/2005/8/layout/lProcess3"/>
    <dgm:cxn modelId="{887AD0CC-E0A7-9442-8BA4-97284ED27F49}" type="presParOf" srcId="{C528CD24-4246-CE4C-9709-4FBBA2C8E1B7}" destId="{536CA969-18B5-BB43-BBE8-B151090766DC}" srcOrd="1" destOrd="0" presId="urn:microsoft.com/office/officeart/2005/8/layout/lProcess3"/>
    <dgm:cxn modelId="{FC46186C-B288-8040-859B-36C08FFF892A}" type="presParOf" srcId="{C528CD24-4246-CE4C-9709-4FBBA2C8E1B7}" destId="{71DF0220-8402-044D-8B6E-CD35A55BFA51}" srcOrd="2" destOrd="0" presId="urn:microsoft.com/office/officeart/2005/8/layout/lProcess3"/>
    <dgm:cxn modelId="{5916AFC0-E57E-CA40-8F7A-C5171B305B83}" type="presParOf" srcId="{C528CD24-4246-CE4C-9709-4FBBA2C8E1B7}" destId="{F1795B85-54F9-7B42-9B4E-1445A87B276E}" srcOrd="3" destOrd="0" presId="urn:microsoft.com/office/officeart/2005/8/layout/lProcess3"/>
    <dgm:cxn modelId="{B52A7EB8-FC9B-654A-BD56-31E72320E69A}" type="presParOf" srcId="{C528CD24-4246-CE4C-9709-4FBBA2C8E1B7}" destId="{C7B9C605-2C85-CC40-BDE1-969887AD26F8}"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F0099D-5D20-0249-9AC5-F5F4FB593305}" type="doc">
      <dgm:prSet loTypeId="urn:microsoft.com/office/officeart/2005/8/layout/arrow6" loCatId="" qsTypeId="urn:microsoft.com/office/officeart/2005/8/quickstyle/simple4" qsCatId="simple" csTypeId="urn:microsoft.com/office/officeart/2005/8/colors/accent1_2" csCatId="accent1" phldr="1"/>
      <dgm:spPr/>
      <dgm:t>
        <a:bodyPr/>
        <a:lstStyle/>
        <a:p>
          <a:endParaRPr lang="zh-CN" altLang="en-US"/>
        </a:p>
      </dgm:t>
    </dgm:pt>
    <dgm:pt modelId="{BEE4568B-8F22-5C40-9405-71DF4C59EFD7}">
      <dgm:prSet phldrT="[文本]"/>
      <dgm:spPr/>
      <dgm:t>
        <a:bodyPr/>
        <a:lstStyle/>
        <a:p>
          <a:r>
            <a:rPr lang="zh-CN" dirty="0" smtClean="0">
              <a:latin typeface="+mj-ea"/>
              <a:ea typeface="+mj-ea"/>
            </a:rPr>
            <a:t>名目主义货币论</a:t>
          </a:r>
          <a:endParaRPr lang="zh-CN" altLang="en-US" dirty="0">
            <a:latin typeface="+mj-ea"/>
            <a:ea typeface="+mj-ea"/>
          </a:endParaRPr>
        </a:p>
      </dgm:t>
    </dgm:pt>
    <dgm:pt modelId="{664D91C5-1704-DC4F-ACBB-AC443C050DD0}" type="parTrans" cxnId="{B9243D3C-4ED4-C84B-A53D-8CC883DBEF1F}">
      <dgm:prSet/>
      <dgm:spPr/>
      <dgm:t>
        <a:bodyPr/>
        <a:lstStyle/>
        <a:p>
          <a:endParaRPr lang="zh-CN" altLang="en-US"/>
        </a:p>
      </dgm:t>
    </dgm:pt>
    <dgm:pt modelId="{590080EE-FA00-0F4E-8747-7DB685A8C494}" type="sibTrans" cxnId="{B9243D3C-4ED4-C84B-A53D-8CC883DBEF1F}">
      <dgm:prSet/>
      <dgm:spPr/>
      <dgm:t>
        <a:bodyPr/>
        <a:lstStyle/>
        <a:p>
          <a:endParaRPr lang="zh-CN" altLang="en-US"/>
        </a:p>
      </dgm:t>
    </dgm:pt>
    <dgm:pt modelId="{CE15A60F-B1F0-1A4F-9AEF-E5BEE97DF7A0}">
      <dgm:prSet phldrT="[文本]"/>
      <dgm:spPr/>
      <dgm:t>
        <a:bodyPr/>
        <a:lstStyle/>
        <a:p>
          <a:r>
            <a:rPr lang="zh-CN" dirty="0" smtClean="0">
              <a:latin typeface="+mj-ea"/>
              <a:ea typeface="+mj-ea"/>
            </a:rPr>
            <a:t>金属货币</a:t>
          </a:r>
          <a:r>
            <a:rPr lang="zh-CN" altLang="en-US" baseline="0" dirty="0" smtClean="0">
              <a:latin typeface="+mj-ea"/>
              <a:ea typeface="+mj-ea"/>
            </a:rPr>
            <a:t> </a:t>
          </a:r>
          <a:r>
            <a:rPr lang="zh-CN" dirty="0" smtClean="0">
              <a:latin typeface="+mj-ea"/>
              <a:ea typeface="+mj-ea"/>
            </a:rPr>
            <a:t>主义论</a:t>
          </a:r>
          <a:endParaRPr lang="zh-CN" altLang="en-US" dirty="0">
            <a:latin typeface="+mj-ea"/>
            <a:ea typeface="+mj-ea"/>
          </a:endParaRPr>
        </a:p>
      </dgm:t>
    </dgm:pt>
    <dgm:pt modelId="{CAC05C3D-D88F-B74D-A40E-F6D6AD4A96A9}" type="parTrans" cxnId="{D5A4859F-064B-9742-9228-94ED1E12E103}">
      <dgm:prSet/>
      <dgm:spPr/>
      <dgm:t>
        <a:bodyPr/>
        <a:lstStyle/>
        <a:p>
          <a:endParaRPr lang="zh-CN" altLang="en-US"/>
        </a:p>
      </dgm:t>
    </dgm:pt>
    <dgm:pt modelId="{63B589FA-4F9E-544B-9A6C-623856E228B5}" type="sibTrans" cxnId="{D5A4859F-064B-9742-9228-94ED1E12E103}">
      <dgm:prSet/>
      <dgm:spPr/>
      <dgm:t>
        <a:bodyPr/>
        <a:lstStyle/>
        <a:p>
          <a:endParaRPr lang="zh-CN" altLang="en-US"/>
        </a:p>
      </dgm:t>
    </dgm:pt>
    <dgm:pt modelId="{821183C6-F08B-8542-8F1A-668568010827}" type="pres">
      <dgm:prSet presAssocID="{5DF0099D-5D20-0249-9AC5-F5F4FB593305}" presName="compositeShape" presStyleCnt="0">
        <dgm:presLayoutVars>
          <dgm:chMax val="2"/>
          <dgm:dir/>
          <dgm:resizeHandles val="exact"/>
        </dgm:presLayoutVars>
      </dgm:prSet>
      <dgm:spPr/>
    </dgm:pt>
    <dgm:pt modelId="{3A4B4281-2573-B546-9901-00C9460759FA}" type="pres">
      <dgm:prSet presAssocID="{5DF0099D-5D20-0249-9AC5-F5F4FB593305}" presName="ribbon" presStyleLbl="node1" presStyleIdx="0" presStyleCnt="1"/>
      <dgm:spPr/>
    </dgm:pt>
    <dgm:pt modelId="{279D6EEB-68BC-9E49-9938-8F0DF07F2822}" type="pres">
      <dgm:prSet presAssocID="{5DF0099D-5D20-0249-9AC5-F5F4FB593305}" presName="leftArrowText" presStyleLbl="node1" presStyleIdx="0" presStyleCnt="1">
        <dgm:presLayoutVars>
          <dgm:chMax val="0"/>
          <dgm:bulletEnabled val="1"/>
        </dgm:presLayoutVars>
      </dgm:prSet>
      <dgm:spPr/>
      <dgm:t>
        <a:bodyPr/>
        <a:lstStyle/>
        <a:p>
          <a:endParaRPr lang="zh-CN" altLang="en-US"/>
        </a:p>
      </dgm:t>
    </dgm:pt>
    <dgm:pt modelId="{E508BC5D-F5DE-A741-A133-0497336D63A3}" type="pres">
      <dgm:prSet presAssocID="{5DF0099D-5D20-0249-9AC5-F5F4FB593305}" presName="rightArrowText" presStyleLbl="node1" presStyleIdx="0" presStyleCnt="1" custScaleX="89103">
        <dgm:presLayoutVars>
          <dgm:chMax val="0"/>
          <dgm:bulletEnabled val="1"/>
        </dgm:presLayoutVars>
      </dgm:prSet>
      <dgm:spPr/>
      <dgm:t>
        <a:bodyPr/>
        <a:lstStyle/>
        <a:p>
          <a:endParaRPr lang="zh-CN" altLang="en-US"/>
        </a:p>
      </dgm:t>
    </dgm:pt>
  </dgm:ptLst>
  <dgm:cxnLst>
    <dgm:cxn modelId="{D5A4859F-064B-9742-9228-94ED1E12E103}" srcId="{5DF0099D-5D20-0249-9AC5-F5F4FB593305}" destId="{CE15A60F-B1F0-1A4F-9AEF-E5BEE97DF7A0}" srcOrd="1" destOrd="0" parTransId="{CAC05C3D-D88F-B74D-A40E-F6D6AD4A96A9}" sibTransId="{63B589FA-4F9E-544B-9A6C-623856E228B5}"/>
    <dgm:cxn modelId="{EDE15D75-DCD3-EE4C-A236-F9FF79DFDD21}" type="presOf" srcId="{5DF0099D-5D20-0249-9AC5-F5F4FB593305}" destId="{821183C6-F08B-8542-8F1A-668568010827}" srcOrd="0" destOrd="0" presId="urn:microsoft.com/office/officeart/2005/8/layout/arrow6"/>
    <dgm:cxn modelId="{B9243D3C-4ED4-C84B-A53D-8CC883DBEF1F}" srcId="{5DF0099D-5D20-0249-9AC5-F5F4FB593305}" destId="{BEE4568B-8F22-5C40-9405-71DF4C59EFD7}" srcOrd="0" destOrd="0" parTransId="{664D91C5-1704-DC4F-ACBB-AC443C050DD0}" sibTransId="{590080EE-FA00-0F4E-8747-7DB685A8C494}"/>
    <dgm:cxn modelId="{486F60A4-1C4D-FB48-9B7B-EF6959F40193}" type="presOf" srcId="{BEE4568B-8F22-5C40-9405-71DF4C59EFD7}" destId="{279D6EEB-68BC-9E49-9938-8F0DF07F2822}" srcOrd="0" destOrd="0" presId="urn:microsoft.com/office/officeart/2005/8/layout/arrow6"/>
    <dgm:cxn modelId="{AE22FBAC-D40E-DB48-A9A2-6EC4A922E4EA}" type="presOf" srcId="{CE15A60F-B1F0-1A4F-9AEF-E5BEE97DF7A0}" destId="{E508BC5D-F5DE-A741-A133-0497336D63A3}" srcOrd="0" destOrd="0" presId="urn:microsoft.com/office/officeart/2005/8/layout/arrow6"/>
    <dgm:cxn modelId="{F9F887BC-FA84-0741-B408-286C771524B3}" type="presParOf" srcId="{821183C6-F08B-8542-8F1A-668568010827}" destId="{3A4B4281-2573-B546-9901-00C9460759FA}" srcOrd="0" destOrd="0" presId="urn:microsoft.com/office/officeart/2005/8/layout/arrow6"/>
    <dgm:cxn modelId="{FA330520-805F-3942-9100-A1F13C0680A3}" type="presParOf" srcId="{821183C6-F08B-8542-8F1A-668568010827}" destId="{279D6EEB-68BC-9E49-9938-8F0DF07F2822}" srcOrd="1" destOrd="0" presId="urn:microsoft.com/office/officeart/2005/8/layout/arrow6"/>
    <dgm:cxn modelId="{2E0FE4AB-7390-3D46-8147-5B5F0BDC40EE}" type="presParOf" srcId="{821183C6-F08B-8542-8F1A-668568010827}" destId="{E508BC5D-F5DE-A741-A133-0497336D63A3}"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407D37-D9D7-B645-99D6-DBFF10E6B3A0}" type="doc">
      <dgm:prSet loTypeId="urn:microsoft.com/office/officeart/2005/8/layout/pyramid2" loCatId="" qsTypeId="urn:microsoft.com/office/officeart/2005/8/quickstyle/simple4" qsCatId="simple" csTypeId="urn:microsoft.com/office/officeart/2005/8/colors/accent1_2" csCatId="accent1" phldr="1"/>
      <dgm:spPr/>
      <dgm:t>
        <a:bodyPr/>
        <a:lstStyle/>
        <a:p>
          <a:endParaRPr lang="zh-CN" altLang="en-US"/>
        </a:p>
      </dgm:t>
    </dgm:pt>
    <dgm:pt modelId="{8CA5C6F6-3DC4-3042-9C28-75E0E66E36BD}">
      <dgm:prSet phldrT="[文本]" custT="1"/>
      <dgm:spPr/>
      <dgm:t>
        <a:bodyPr/>
        <a:lstStyle/>
        <a:p>
          <a:r>
            <a:rPr lang="zh-CN" altLang="en-US" sz="2800" dirty="0" smtClean="0">
              <a:solidFill>
                <a:srgbClr val="000000"/>
              </a:solidFill>
              <a:latin typeface="+mn-ea"/>
              <a:ea typeface="+mn-ea"/>
            </a:rPr>
            <a:t>由商而工，实业救国</a:t>
          </a:r>
          <a:endParaRPr lang="zh-CN" altLang="en-US" sz="2800" dirty="0">
            <a:latin typeface="+mn-ea"/>
            <a:ea typeface="+mn-ea"/>
          </a:endParaRPr>
        </a:p>
      </dgm:t>
    </dgm:pt>
    <dgm:pt modelId="{B03422E0-42BB-C64F-A608-0A03A4DF8A10}" type="parTrans" cxnId="{D6D46D8E-21C6-6544-BE2C-9A1C0331CF71}">
      <dgm:prSet/>
      <dgm:spPr/>
      <dgm:t>
        <a:bodyPr/>
        <a:lstStyle/>
        <a:p>
          <a:endParaRPr lang="zh-CN" altLang="en-US"/>
        </a:p>
      </dgm:t>
    </dgm:pt>
    <dgm:pt modelId="{3DE76F8F-423E-9A4D-BFD6-7538A38D5F61}" type="sibTrans" cxnId="{D6D46D8E-21C6-6544-BE2C-9A1C0331CF71}">
      <dgm:prSet/>
      <dgm:spPr/>
      <dgm:t>
        <a:bodyPr/>
        <a:lstStyle/>
        <a:p>
          <a:endParaRPr lang="zh-CN" altLang="en-US"/>
        </a:p>
      </dgm:t>
    </dgm:pt>
    <dgm:pt modelId="{644D47BD-9F09-BE4B-8E4F-0BB66B5F34F4}">
      <dgm:prSet custT="1"/>
      <dgm:spPr/>
      <dgm:t>
        <a:bodyPr/>
        <a:lstStyle/>
        <a:p>
          <a:r>
            <a:rPr lang="zh-CN" altLang="en-US" sz="2800" dirty="0" smtClean="0">
              <a:solidFill>
                <a:srgbClr val="000000"/>
              </a:solidFill>
              <a:latin typeface="+mn-ea"/>
              <a:ea typeface="+mn-ea"/>
            </a:rPr>
            <a:t>洋务现代化战略思想：重商思想向重工思想的演变</a:t>
          </a:r>
          <a:endParaRPr lang="zh-CN" altLang="en-US" sz="2800" dirty="0">
            <a:latin typeface="+mn-ea"/>
            <a:ea typeface="+mn-ea"/>
          </a:endParaRPr>
        </a:p>
      </dgm:t>
    </dgm:pt>
    <dgm:pt modelId="{01812EA0-413A-B442-8A0A-4581A7CCDE69}" type="parTrans" cxnId="{8487D8C4-76B4-314E-A8E5-E5793A52FF03}">
      <dgm:prSet/>
      <dgm:spPr/>
      <dgm:t>
        <a:bodyPr/>
        <a:lstStyle/>
        <a:p>
          <a:endParaRPr lang="zh-CN" altLang="en-US"/>
        </a:p>
      </dgm:t>
    </dgm:pt>
    <dgm:pt modelId="{737F473C-2BC6-EF40-92CC-145BC590AC40}" type="sibTrans" cxnId="{8487D8C4-76B4-314E-A8E5-E5793A52FF03}">
      <dgm:prSet/>
      <dgm:spPr/>
      <dgm:t>
        <a:bodyPr/>
        <a:lstStyle/>
        <a:p>
          <a:endParaRPr lang="zh-CN" altLang="en-US"/>
        </a:p>
      </dgm:t>
    </dgm:pt>
    <dgm:pt modelId="{A7ECA55D-4DF3-EF45-A1B0-A371261D0AA2}" type="pres">
      <dgm:prSet presAssocID="{55407D37-D9D7-B645-99D6-DBFF10E6B3A0}" presName="compositeShape" presStyleCnt="0">
        <dgm:presLayoutVars>
          <dgm:dir/>
          <dgm:resizeHandles/>
        </dgm:presLayoutVars>
      </dgm:prSet>
      <dgm:spPr/>
    </dgm:pt>
    <dgm:pt modelId="{6E07B6BA-D7D1-404E-B870-E56E32078E8C}" type="pres">
      <dgm:prSet presAssocID="{55407D37-D9D7-B645-99D6-DBFF10E6B3A0}" presName="pyramid" presStyleLbl="node1" presStyleIdx="0" presStyleCnt="1"/>
      <dgm:spPr/>
    </dgm:pt>
    <dgm:pt modelId="{C7E7C9FD-2058-414E-A13E-1ED12C6E3C88}" type="pres">
      <dgm:prSet presAssocID="{55407D37-D9D7-B645-99D6-DBFF10E6B3A0}" presName="theList" presStyleCnt="0"/>
      <dgm:spPr/>
    </dgm:pt>
    <dgm:pt modelId="{2E4A2231-4E46-9441-B62A-BF498BE92E95}" type="pres">
      <dgm:prSet presAssocID="{8CA5C6F6-3DC4-3042-9C28-75E0E66E36BD}" presName="aNode" presStyleLbl="fgAcc1" presStyleIdx="0" presStyleCnt="2" custScaleX="157933" custLinFactY="4203" custLinFactNeighborX="26923" custLinFactNeighborY="100000">
        <dgm:presLayoutVars>
          <dgm:bulletEnabled val="1"/>
        </dgm:presLayoutVars>
      </dgm:prSet>
      <dgm:spPr/>
      <dgm:t>
        <a:bodyPr/>
        <a:lstStyle/>
        <a:p>
          <a:endParaRPr lang="zh-CN" altLang="en-US"/>
        </a:p>
      </dgm:t>
    </dgm:pt>
    <dgm:pt modelId="{5E3868C3-30DE-4547-AE7A-BC5B05ED07D0}" type="pres">
      <dgm:prSet presAssocID="{8CA5C6F6-3DC4-3042-9C28-75E0E66E36BD}" presName="aSpace" presStyleCnt="0"/>
      <dgm:spPr/>
    </dgm:pt>
    <dgm:pt modelId="{C5761F5D-3753-B84C-A4CF-DDC8F3A7E5AE}" type="pres">
      <dgm:prSet presAssocID="{644D47BD-9F09-BE4B-8E4F-0BB66B5F34F4}" presName="aNode" presStyleLbl="fgAcc1" presStyleIdx="1" presStyleCnt="2" custScaleX="157933" custLinFactY="4203" custLinFactNeighborX="26923" custLinFactNeighborY="100000">
        <dgm:presLayoutVars>
          <dgm:bulletEnabled val="1"/>
        </dgm:presLayoutVars>
      </dgm:prSet>
      <dgm:spPr/>
      <dgm:t>
        <a:bodyPr/>
        <a:lstStyle/>
        <a:p>
          <a:endParaRPr lang="zh-CN" altLang="en-US"/>
        </a:p>
      </dgm:t>
    </dgm:pt>
    <dgm:pt modelId="{BB7858CC-0272-6843-AF58-D357175EADA4}" type="pres">
      <dgm:prSet presAssocID="{644D47BD-9F09-BE4B-8E4F-0BB66B5F34F4}" presName="aSpace" presStyleCnt="0"/>
      <dgm:spPr/>
    </dgm:pt>
  </dgm:ptLst>
  <dgm:cxnLst>
    <dgm:cxn modelId="{C150DD8D-63A8-3344-8B7D-E9414588DFD7}" type="presOf" srcId="{8CA5C6F6-3DC4-3042-9C28-75E0E66E36BD}" destId="{2E4A2231-4E46-9441-B62A-BF498BE92E95}" srcOrd="0" destOrd="0" presId="urn:microsoft.com/office/officeart/2005/8/layout/pyramid2"/>
    <dgm:cxn modelId="{5BF507F2-CA60-474A-A673-8A48D9C83141}" type="presOf" srcId="{55407D37-D9D7-B645-99D6-DBFF10E6B3A0}" destId="{A7ECA55D-4DF3-EF45-A1B0-A371261D0AA2}" srcOrd="0" destOrd="0" presId="urn:microsoft.com/office/officeart/2005/8/layout/pyramid2"/>
    <dgm:cxn modelId="{A7F6DB38-DE95-DD4A-AB92-6149576CCB3A}" type="presOf" srcId="{644D47BD-9F09-BE4B-8E4F-0BB66B5F34F4}" destId="{C5761F5D-3753-B84C-A4CF-DDC8F3A7E5AE}" srcOrd="0" destOrd="0" presId="urn:microsoft.com/office/officeart/2005/8/layout/pyramid2"/>
    <dgm:cxn modelId="{D6D46D8E-21C6-6544-BE2C-9A1C0331CF71}" srcId="{55407D37-D9D7-B645-99D6-DBFF10E6B3A0}" destId="{8CA5C6F6-3DC4-3042-9C28-75E0E66E36BD}" srcOrd="0" destOrd="0" parTransId="{B03422E0-42BB-C64F-A608-0A03A4DF8A10}" sibTransId="{3DE76F8F-423E-9A4D-BFD6-7538A38D5F61}"/>
    <dgm:cxn modelId="{8487D8C4-76B4-314E-A8E5-E5793A52FF03}" srcId="{55407D37-D9D7-B645-99D6-DBFF10E6B3A0}" destId="{644D47BD-9F09-BE4B-8E4F-0BB66B5F34F4}" srcOrd="1" destOrd="0" parTransId="{01812EA0-413A-B442-8A0A-4581A7CCDE69}" sibTransId="{737F473C-2BC6-EF40-92CC-145BC590AC40}"/>
    <dgm:cxn modelId="{80D03F9B-D26C-B44B-99DA-D59C4B97EC60}" type="presParOf" srcId="{A7ECA55D-4DF3-EF45-A1B0-A371261D0AA2}" destId="{6E07B6BA-D7D1-404E-B870-E56E32078E8C}" srcOrd="0" destOrd="0" presId="urn:microsoft.com/office/officeart/2005/8/layout/pyramid2"/>
    <dgm:cxn modelId="{06D8F46E-3FCC-C647-89F1-CC7D72EF1C39}" type="presParOf" srcId="{A7ECA55D-4DF3-EF45-A1B0-A371261D0AA2}" destId="{C7E7C9FD-2058-414E-A13E-1ED12C6E3C88}" srcOrd="1" destOrd="0" presId="urn:microsoft.com/office/officeart/2005/8/layout/pyramid2"/>
    <dgm:cxn modelId="{1F3DAB94-9FB6-DA41-B513-FC14CE0F934C}" type="presParOf" srcId="{C7E7C9FD-2058-414E-A13E-1ED12C6E3C88}" destId="{2E4A2231-4E46-9441-B62A-BF498BE92E95}" srcOrd="0" destOrd="0" presId="urn:microsoft.com/office/officeart/2005/8/layout/pyramid2"/>
    <dgm:cxn modelId="{DFE51A28-E409-B143-B56C-96A0FCB4B46C}" type="presParOf" srcId="{C7E7C9FD-2058-414E-A13E-1ED12C6E3C88}" destId="{5E3868C3-30DE-4547-AE7A-BC5B05ED07D0}" srcOrd="1" destOrd="0" presId="urn:microsoft.com/office/officeart/2005/8/layout/pyramid2"/>
    <dgm:cxn modelId="{B2D48999-3AB0-034B-9B7B-C905DE3CC1E3}" type="presParOf" srcId="{C7E7C9FD-2058-414E-A13E-1ED12C6E3C88}" destId="{C5761F5D-3753-B84C-A4CF-DDC8F3A7E5AE}" srcOrd="2" destOrd="0" presId="urn:microsoft.com/office/officeart/2005/8/layout/pyramid2"/>
    <dgm:cxn modelId="{31FBD135-F691-CD4C-A8BE-C481ADC17615}" type="presParOf" srcId="{C7E7C9FD-2058-414E-A13E-1ED12C6E3C88}" destId="{BB7858CC-0272-6843-AF58-D357175EADA4}"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07BCA-4BA9-B04D-AD6E-B091A2DECBB8}">
      <dsp:nvSpPr>
        <dsp:cNvPr id="0" name=""/>
        <dsp:cNvSpPr/>
      </dsp:nvSpPr>
      <dsp:spPr>
        <a:xfrm rot="5400000">
          <a:off x="-228333" y="231462"/>
          <a:ext cx="1522225" cy="106555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kern="1200" dirty="0" smtClean="0"/>
            <a:t>一</a:t>
          </a:r>
          <a:endParaRPr lang="zh-CN" altLang="en-US" sz="3200" kern="1200" dirty="0"/>
        </a:p>
      </dsp:txBody>
      <dsp:txXfrm rot="-5400000">
        <a:off x="2" y="535907"/>
        <a:ext cx="1065557" cy="456668"/>
      </dsp:txXfrm>
    </dsp:sp>
    <dsp:sp modelId="{2126BDE1-2C91-9E4B-B1EF-12E4451C7070}">
      <dsp:nvSpPr>
        <dsp:cNvPr id="0" name=""/>
        <dsp:cNvSpPr/>
      </dsp:nvSpPr>
      <dsp:spPr>
        <a:xfrm rot="5400000">
          <a:off x="2907995" y="-1839309"/>
          <a:ext cx="989966" cy="46748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隶书" pitchFamily="49" charset="-122"/>
              <a:ea typeface="隶书" pitchFamily="49" charset="-122"/>
            </a:rPr>
            <a:t>经世思潮的演化</a:t>
          </a:r>
          <a:endParaRPr lang="zh-CN" altLang="en-US" sz="3200" kern="1200" dirty="0"/>
        </a:p>
      </dsp:txBody>
      <dsp:txXfrm rot="-5400000">
        <a:off x="1065557" y="51455"/>
        <a:ext cx="4626516" cy="893314"/>
      </dsp:txXfrm>
    </dsp:sp>
    <dsp:sp modelId="{F3A65789-999A-4F44-A6A0-3BC7FCB1F047}">
      <dsp:nvSpPr>
        <dsp:cNvPr id="0" name=""/>
        <dsp:cNvSpPr/>
      </dsp:nvSpPr>
      <dsp:spPr>
        <a:xfrm rot="5400000">
          <a:off x="-228333" y="1558752"/>
          <a:ext cx="1522225" cy="106555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kern="1200" dirty="0" smtClean="0"/>
            <a:t>二</a:t>
          </a:r>
          <a:endParaRPr lang="zh-CN" altLang="en-US" sz="3200" kern="1200" dirty="0"/>
        </a:p>
      </dsp:txBody>
      <dsp:txXfrm rot="-5400000">
        <a:off x="2" y="1863197"/>
        <a:ext cx="1065557" cy="456668"/>
      </dsp:txXfrm>
    </dsp:sp>
    <dsp:sp modelId="{4A8BEAE9-00F4-5A4F-A7C5-4E04E2DDDD77}">
      <dsp:nvSpPr>
        <dsp:cNvPr id="0" name=""/>
        <dsp:cNvSpPr/>
      </dsp:nvSpPr>
      <dsp:spPr>
        <a:xfrm rot="5400000">
          <a:off x="2908255" y="-512279"/>
          <a:ext cx="989446" cy="46748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隶书" pitchFamily="49" charset="-122"/>
              <a:ea typeface="隶书" pitchFamily="49" charset="-122"/>
            </a:rPr>
            <a:t>清代社会经济概况</a:t>
          </a:r>
          <a:endParaRPr lang="zh-CN" altLang="en-US" sz="3200" kern="1200" dirty="0"/>
        </a:p>
      </dsp:txBody>
      <dsp:txXfrm rot="-5400000">
        <a:off x="1065558" y="1378719"/>
        <a:ext cx="4626541" cy="892844"/>
      </dsp:txXfrm>
    </dsp:sp>
    <dsp:sp modelId="{5B095DF5-1EA0-3B4A-8C40-9AE7E3786A41}">
      <dsp:nvSpPr>
        <dsp:cNvPr id="0" name=""/>
        <dsp:cNvSpPr/>
      </dsp:nvSpPr>
      <dsp:spPr>
        <a:xfrm rot="5400000">
          <a:off x="-228333" y="2886042"/>
          <a:ext cx="1522225" cy="106555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kern="1200" dirty="0" smtClean="0"/>
            <a:t>三</a:t>
          </a:r>
          <a:endParaRPr lang="zh-CN" altLang="en-US" sz="3200" kern="1200" dirty="0"/>
        </a:p>
      </dsp:txBody>
      <dsp:txXfrm rot="-5400000">
        <a:off x="2" y="3190487"/>
        <a:ext cx="1065557" cy="456668"/>
      </dsp:txXfrm>
    </dsp:sp>
    <dsp:sp modelId="{45C9B48A-1A20-E348-BECF-DBCDD8774D0B}">
      <dsp:nvSpPr>
        <dsp:cNvPr id="0" name=""/>
        <dsp:cNvSpPr/>
      </dsp:nvSpPr>
      <dsp:spPr>
        <a:xfrm rot="5400000">
          <a:off x="2908255" y="815011"/>
          <a:ext cx="989446" cy="46748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zh-CN" altLang="en-US" sz="3200" b="1" kern="1200" dirty="0" smtClean="0">
              <a:latin typeface="隶书" pitchFamily="49" charset="-122"/>
              <a:ea typeface="隶书" pitchFamily="49" charset="-122"/>
            </a:rPr>
            <a:t>清代经济思想</a:t>
          </a:r>
          <a:endParaRPr lang="zh-CN" altLang="en-US" sz="3200" kern="1200" dirty="0"/>
        </a:p>
      </dsp:txBody>
      <dsp:txXfrm rot="-5400000">
        <a:off x="1065558" y="2706010"/>
        <a:ext cx="4626541" cy="89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A0A76-98A7-BF4F-BC58-B83A70E9B8FE}">
      <dsp:nvSpPr>
        <dsp:cNvPr id="0" name=""/>
        <dsp:cNvSpPr/>
      </dsp:nvSpPr>
      <dsp:spPr>
        <a:xfrm>
          <a:off x="3998197" y="3009740"/>
          <a:ext cx="369944" cy="91440"/>
        </a:xfrm>
        <a:custGeom>
          <a:avLst/>
          <a:gdLst/>
          <a:ahLst/>
          <a:cxnLst/>
          <a:rect l="0" t="0" r="0" b="0"/>
          <a:pathLst>
            <a:path>
              <a:moveTo>
                <a:pt x="0" y="45720"/>
              </a:moveTo>
              <a:lnTo>
                <a:pt x="369944" y="4572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CN" altLang="en-US" sz="2400" kern="1200">
            <a:latin typeface="+mj-ea"/>
            <a:ea typeface="+mj-ea"/>
          </a:endParaRPr>
        </a:p>
      </dsp:txBody>
      <dsp:txXfrm>
        <a:off x="4018964" y="3046211"/>
        <a:ext cx="328409" cy="18497"/>
      </dsp:txXfrm>
    </dsp:sp>
    <dsp:sp modelId="{D1EBCB5F-0790-7240-862B-79005F2FE8B6}">
      <dsp:nvSpPr>
        <dsp:cNvPr id="0" name=""/>
        <dsp:cNvSpPr/>
      </dsp:nvSpPr>
      <dsp:spPr>
        <a:xfrm>
          <a:off x="532945" y="1930400"/>
          <a:ext cx="369944" cy="1125060"/>
        </a:xfrm>
        <a:custGeom>
          <a:avLst/>
          <a:gdLst/>
          <a:ahLst/>
          <a:cxnLst/>
          <a:rect l="0" t="0" r="0" b="0"/>
          <a:pathLst>
            <a:path>
              <a:moveTo>
                <a:pt x="0" y="0"/>
              </a:moveTo>
              <a:lnTo>
                <a:pt x="184972" y="0"/>
              </a:lnTo>
              <a:lnTo>
                <a:pt x="184972" y="1125060"/>
              </a:lnTo>
              <a:lnTo>
                <a:pt x="369944" y="112506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CN" altLang="en-US" sz="2400" kern="1200">
            <a:latin typeface="+mj-ea"/>
            <a:ea typeface="+mj-ea"/>
          </a:endParaRPr>
        </a:p>
      </dsp:txBody>
      <dsp:txXfrm>
        <a:off x="688309" y="2463322"/>
        <a:ext cx="59216" cy="59216"/>
      </dsp:txXfrm>
    </dsp:sp>
    <dsp:sp modelId="{84656D2C-3108-7247-8A84-3AB1B1622EF8}">
      <dsp:nvSpPr>
        <dsp:cNvPr id="0" name=""/>
        <dsp:cNvSpPr/>
      </dsp:nvSpPr>
      <dsp:spPr>
        <a:xfrm>
          <a:off x="3998197" y="1884679"/>
          <a:ext cx="369944" cy="91440"/>
        </a:xfrm>
        <a:custGeom>
          <a:avLst/>
          <a:gdLst/>
          <a:ahLst/>
          <a:cxnLst/>
          <a:rect l="0" t="0" r="0" b="0"/>
          <a:pathLst>
            <a:path>
              <a:moveTo>
                <a:pt x="0" y="45720"/>
              </a:moveTo>
              <a:lnTo>
                <a:pt x="369944" y="4572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CN" altLang="en-US" sz="2400" kern="1200">
            <a:latin typeface="+mj-ea"/>
            <a:ea typeface="+mj-ea"/>
          </a:endParaRPr>
        </a:p>
      </dsp:txBody>
      <dsp:txXfrm>
        <a:off x="4018964" y="1921151"/>
        <a:ext cx="328409" cy="18497"/>
      </dsp:txXfrm>
    </dsp:sp>
    <dsp:sp modelId="{9BF17157-012C-5F4D-9881-DE84AA7E6D73}">
      <dsp:nvSpPr>
        <dsp:cNvPr id="0" name=""/>
        <dsp:cNvSpPr/>
      </dsp:nvSpPr>
      <dsp:spPr>
        <a:xfrm>
          <a:off x="532945" y="1884679"/>
          <a:ext cx="369944" cy="91440"/>
        </a:xfrm>
        <a:custGeom>
          <a:avLst/>
          <a:gdLst/>
          <a:ahLst/>
          <a:cxnLst/>
          <a:rect l="0" t="0" r="0" b="0"/>
          <a:pathLst>
            <a:path>
              <a:moveTo>
                <a:pt x="0" y="45720"/>
              </a:moveTo>
              <a:lnTo>
                <a:pt x="369944" y="4572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CN" altLang="en-US" sz="2400" kern="1200">
            <a:latin typeface="+mj-ea"/>
            <a:ea typeface="+mj-ea"/>
          </a:endParaRPr>
        </a:p>
      </dsp:txBody>
      <dsp:txXfrm>
        <a:off x="708668" y="1921151"/>
        <a:ext cx="18497" cy="18497"/>
      </dsp:txXfrm>
    </dsp:sp>
    <dsp:sp modelId="{2CE4CDDB-C094-AA4A-B69A-DCF1424AD9C0}">
      <dsp:nvSpPr>
        <dsp:cNvPr id="0" name=""/>
        <dsp:cNvSpPr/>
      </dsp:nvSpPr>
      <dsp:spPr>
        <a:xfrm>
          <a:off x="3998197" y="759619"/>
          <a:ext cx="369944" cy="91440"/>
        </a:xfrm>
        <a:custGeom>
          <a:avLst/>
          <a:gdLst/>
          <a:ahLst/>
          <a:cxnLst/>
          <a:rect l="0" t="0" r="0" b="0"/>
          <a:pathLst>
            <a:path>
              <a:moveTo>
                <a:pt x="0" y="45720"/>
              </a:moveTo>
              <a:lnTo>
                <a:pt x="369944" y="4572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CN" altLang="en-US" sz="2400" kern="1200">
            <a:latin typeface="+mj-ea"/>
            <a:ea typeface="+mj-ea"/>
          </a:endParaRPr>
        </a:p>
      </dsp:txBody>
      <dsp:txXfrm>
        <a:off x="4018964" y="796091"/>
        <a:ext cx="328409" cy="18497"/>
      </dsp:txXfrm>
    </dsp:sp>
    <dsp:sp modelId="{360D3367-22E4-AF44-8816-6561B36CFC17}">
      <dsp:nvSpPr>
        <dsp:cNvPr id="0" name=""/>
        <dsp:cNvSpPr/>
      </dsp:nvSpPr>
      <dsp:spPr>
        <a:xfrm>
          <a:off x="532945" y="805339"/>
          <a:ext cx="369944" cy="1125060"/>
        </a:xfrm>
        <a:custGeom>
          <a:avLst/>
          <a:gdLst/>
          <a:ahLst/>
          <a:cxnLst/>
          <a:rect l="0" t="0" r="0" b="0"/>
          <a:pathLst>
            <a:path>
              <a:moveTo>
                <a:pt x="0" y="1125060"/>
              </a:moveTo>
              <a:lnTo>
                <a:pt x="184972" y="1125060"/>
              </a:lnTo>
              <a:lnTo>
                <a:pt x="184972" y="0"/>
              </a:lnTo>
              <a:lnTo>
                <a:pt x="369944"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CN" altLang="en-US" sz="2400" kern="1200">
            <a:latin typeface="+mj-ea"/>
            <a:ea typeface="+mj-ea"/>
          </a:endParaRPr>
        </a:p>
      </dsp:txBody>
      <dsp:txXfrm>
        <a:off x="688309" y="1338261"/>
        <a:ext cx="59216" cy="59216"/>
      </dsp:txXfrm>
    </dsp:sp>
    <dsp:sp modelId="{9C15F684-CEE7-1045-A245-65EDB46EE6B1}">
      <dsp:nvSpPr>
        <dsp:cNvPr id="0" name=""/>
        <dsp:cNvSpPr/>
      </dsp:nvSpPr>
      <dsp:spPr>
        <a:xfrm rot="16200000">
          <a:off x="-1255455" y="1666002"/>
          <a:ext cx="3048006" cy="52879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vert" wrap="square" lIns="15240" tIns="15240" rIns="15240" bIns="15240" numCol="1" spcCol="1270" anchor="ctr" anchorCtr="1">
          <a:noAutofit/>
        </a:bodyPr>
        <a:lstStyle/>
        <a:p>
          <a:pPr lvl="0" algn="ctr" defTabSz="1066800">
            <a:lnSpc>
              <a:spcPct val="90000"/>
            </a:lnSpc>
            <a:spcBef>
              <a:spcPct val="0"/>
            </a:spcBef>
            <a:spcAft>
              <a:spcPct val="35000"/>
            </a:spcAft>
          </a:pPr>
          <a:r>
            <a:rPr lang="en-US" altLang="zh-CN" sz="2400" b="1" kern="1200" dirty="0" smtClean="0">
              <a:latin typeface="+mj-ea"/>
              <a:ea typeface="+mj-ea"/>
            </a:rPr>
            <a:t>明清时期三大思潮</a:t>
          </a:r>
          <a:endParaRPr lang="zh-CN" altLang="en-US" sz="2400" kern="1200" dirty="0">
            <a:latin typeface="+mj-ea"/>
            <a:ea typeface="+mj-ea"/>
          </a:endParaRPr>
        </a:p>
      </dsp:txBody>
      <dsp:txXfrm>
        <a:off x="-1255455" y="1666002"/>
        <a:ext cx="3048006" cy="528795"/>
      </dsp:txXfrm>
    </dsp:sp>
    <dsp:sp modelId="{FFDFD523-2765-2B46-AC3C-EB9330463265}">
      <dsp:nvSpPr>
        <dsp:cNvPr id="0" name=""/>
        <dsp:cNvSpPr/>
      </dsp:nvSpPr>
      <dsp:spPr>
        <a:xfrm>
          <a:off x="902889" y="523369"/>
          <a:ext cx="3095307" cy="563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mj-ea"/>
              <a:ea typeface="+mj-ea"/>
            </a:rPr>
            <a:t>宋明理学</a:t>
          </a:r>
          <a:endParaRPr lang="zh-CN" altLang="en-US" sz="2400" kern="1200" dirty="0">
            <a:latin typeface="+mj-ea"/>
            <a:ea typeface="+mj-ea"/>
          </a:endParaRPr>
        </a:p>
      </dsp:txBody>
      <dsp:txXfrm>
        <a:off x="902889" y="523369"/>
        <a:ext cx="3095307" cy="563939"/>
      </dsp:txXfrm>
    </dsp:sp>
    <dsp:sp modelId="{D880C1BB-EAD6-3244-B274-A5E5B5CB7F1A}">
      <dsp:nvSpPr>
        <dsp:cNvPr id="0" name=""/>
        <dsp:cNvSpPr/>
      </dsp:nvSpPr>
      <dsp:spPr>
        <a:xfrm>
          <a:off x="4368142" y="313302"/>
          <a:ext cx="3095307" cy="9840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mj-ea"/>
              <a:ea typeface="+mj-ea"/>
            </a:rPr>
            <a:t>代表人物：朱熹、王守仁</a:t>
          </a:r>
          <a:endParaRPr lang="zh-CN" altLang="en-US" sz="2000" kern="1200" dirty="0">
            <a:latin typeface="+mj-ea"/>
            <a:ea typeface="+mj-ea"/>
          </a:endParaRPr>
        </a:p>
      </dsp:txBody>
      <dsp:txXfrm>
        <a:off x="4368142" y="313302"/>
        <a:ext cx="3095307" cy="984075"/>
      </dsp:txXfrm>
    </dsp:sp>
    <dsp:sp modelId="{6C24C31E-06F3-8D42-95B2-72AC9E5C49A1}">
      <dsp:nvSpPr>
        <dsp:cNvPr id="0" name=""/>
        <dsp:cNvSpPr/>
      </dsp:nvSpPr>
      <dsp:spPr>
        <a:xfrm>
          <a:off x="902889" y="1648430"/>
          <a:ext cx="3095307" cy="563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mj-ea"/>
              <a:ea typeface="+mj-ea"/>
            </a:rPr>
            <a:t>反传统思潮</a:t>
          </a:r>
          <a:endParaRPr lang="zh-CN" altLang="en-US" sz="2400" kern="1200" dirty="0">
            <a:latin typeface="+mj-ea"/>
            <a:ea typeface="+mj-ea"/>
          </a:endParaRPr>
        </a:p>
      </dsp:txBody>
      <dsp:txXfrm>
        <a:off x="902889" y="1648430"/>
        <a:ext cx="3095307" cy="563939"/>
      </dsp:txXfrm>
    </dsp:sp>
    <dsp:sp modelId="{B7E35ACA-1D88-C041-B523-ADACC773C047}">
      <dsp:nvSpPr>
        <dsp:cNvPr id="0" name=""/>
        <dsp:cNvSpPr/>
      </dsp:nvSpPr>
      <dsp:spPr>
        <a:xfrm>
          <a:off x="4368142" y="1438362"/>
          <a:ext cx="3095307" cy="9840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zh-CN" altLang="en-US" sz="2000" kern="1200" dirty="0" smtClean="0">
              <a:latin typeface="+mj-ea"/>
              <a:ea typeface="+mj-ea"/>
            </a:rPr>
            <a:t>代表人物：王艮、何心隐、李贽</a:t>
          </a:r>
          <a:endParaRPr lang="zh-CN" altLang="en-US" sz="2000" kern="1200" dirty="0">
            <a:latin typeface="+mj-ea"/>
            <a:ea typeface="+mj-ea"/>
          </a:endParaRPr>
        </a:p>
      </dsp:txBody>
      <dsp:txXfrm>
        <a:off x="4368142" y="1438362"/>
        <a:ext cx="3095307" cy="984075"/>
      </dsp:txXfrm>
    </dsp:sp>
    <dsp:sp modelId="{07D6F5F1-690D-284E-96C9-C866AD0F2980}">
      <dsp:nvSpPr>
        <dsp:cNvPr id="0" name=""/>
        <dsp:cNvSpPr/>
      </dsp:nvSpPr>
      <dsp:spPr>
        <a:xfrm>
          <a:off x="902889" y="2773490"/>
          <a:ext cx="3095307" cy="56393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mj-ea"/>
              <a:ea typeface="+mj-ea"/>
            </a:rPr>
            <a:t>启蒙思潮</a:t>
          </a:r>
          <a:r>
            <a:rPr lang="en-US" altLang="zh-CN" sz="2400" b="1" kern="1200" dirty="0" smtClean="0">
              <a:latin typeface="+mj-ea"/>
              <a:ea typeface="+mj-ea"/>
            </a:rPr>
            <a:t>/</a:t>
          </a:r>
          <a:r>
            <a:rPr lang="zh-CN" altLang="en-US" sz="2400" b="1" kern="1200" dirty="0" smtClean="0">
              <a:latin typeface="+mj-ea"/>
              <a:ea typeface="+mj-ea"/>
            </a:rPr>
            <a:t>经世思潮</a:t>
          </a:r>
          <a:endParaRPr lang="zh-CN" altLang="en-US" sz="2400" kern="1200" dirty="0">
            <a:latin typeface="+mj-ea"/>
            <a:ea typeface="+mj-ea"/>
          </a:endParaRPr>
        </a:p>
      </dsp:txBody>
      <dsp:txXfrm>
        <a:off x="902889" y="2773490"/>
        <a:ext cx="3095307" cy="563939"/>
      </dsp:txXfrm>
    </dsp:sp>
    <dsp:sp modelId="{381BAF6D-48B9-BD4D-93D9-751192718735}">
      <dsp:nvSpPr>
        <dsp:cNvPr id="0" name=""/>
        <dsp:cNvSpPr/>
      </dsp:nvSpPr>
      <dsp:spPr>
        <a:xfrm>
          <a:off x="4368142" y="2563422"/>
          <a:ext cx="3095307" cy="98407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zh-CN" altLang="en-US" sz="2000" kern="1200" smtClean="0">
              <a:latin typeface="+mj-ea"/>
              <a:ea typeface="+mj-ea"/>
            </a:rPr>
            <a:t>代表人物：黄宗羲、顾炎武、王夫之</a:t>
          </a:r>
          <a:endParaRPr lang="en-US" altLang="zh-CN" sz="2000" kern="1200" dirty="0">
            <a:latin typeface="+mj-ea"/>
            <a:ea typeface="+mj-ea"/>
          </a:endParaRPr>
        </a:p>
      </dsp:txBody>
      <dsp:txXfrm>
        <a:off x="4368142" y="2563422"/>
        <a:ext cx="3095307" cy="984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2428B-32CA-6A4C-A9A6-CA00981D1627}">
      <dsp:nvSpPr>
        <dsp:cNvPr id="0" name=""/>
        <dsp:cNvSpPr/>
      </dsp:nvSpPr>
      <dsp:spPr>
        <a:xfrm>
          <a:off x="171450" y="0"/>
          <a:ext cx="6502400" cy="4064000"/>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C295B5-DB97-A04A-851E-62754ABCC5A1}">
      <dsp:nvSpPr>
        <dsp:cNvPr id="0" name=""/>
        <dsp:cNvSpPr/>
      </dsp:nvSpPr>
      <dsp:spPr>
        <a:xfrm>
          <a:off x="811936" y="3021990"/>
          <a:ext cx="149555" cy="14955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8E66D7-6FA6-5146-930B-90E940E3C443}">
      <dsp:nvSpPr>
        <dsp:cNvPr id="0" name=""/>
        <dsp:cNvSpPr/>
      </dsp:nvSpPr>
      <dsp:spPr>
        <a:xfrm>
          <a:off x="904138" y="3096768"/>
          <a:ext cx="2042268" cy="96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246" tIns="0" rIns="0" bIns="0" numCol="1" spcCol="1270" anchor="t" anchorCtr="0">
          <a:noAutofit/>
        </a:bodyPr>
        <a:lstStyle/>
        <a:p>
          <a:pPr lvl="0" algn="l" defTabSz="889000">
            <a:lnSpc>
              <a:spcPct val="100000"/>
            </a:lnSpc>
            <a:spcBef>
              <a:spcPct val="0"/>
            </a:spcBef>
            <a:spcAft>
              <a:spcPct val="35000"/>
            </a:spcAft>
          </a:pPr>
          <a:r>
            <a:rPr lang="zh-CN" altLang="en-US" sz="2000" b="1" kern="1200" dirty="0" smtClean="0">
              <a:latin typeface="+mn-ea"/>
              <a:ea typeface="+mn-ea"/>
            </a:rPr>
            <a:t>从朱学到心学</a:t>
          </a:r>
          <a:endParaRPr lang="zh-CN" altLang="en-US" sz="2000" b="1" kern="1200" dirty="0">
            <a:latin typeface="+mn-ea"/>
            <a:ea typeface="+mn-ea"/>
          </a:endParaRPr>
        </a:p>
      </dsp:txBody>
      <dsp:txXfrm>
        <a:off x="904138" y="3096768"/>
        <a:ext cx="2042268" cy="967232"/>
      </dsp:txXfrm>
    </dsp:sp>
    <dsp:sp modelId="{85394EB6-937B-D04B-9D96-5C044BD47662}">
      <dsp:nvSpPr>
        <dsp:cNvPr id="0" name=""/>
        <dsp:cNvSpPr/>
      </dsp:nvSpPr>
      <dsp:spPr>
        <a:xfrm>
          <a:off x="1868576" y="2076704"/>
          <a:ext cx="260096" cy="26009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EFAF38-9C61-9A4E-9DF4-EFBB45B82127}">
      <dsp:nvSpPr>
        <dsp:cNvPr id="0" name=""/>
        <dsp:cNvSpPr/>
      </dsp:nvSpPr>
      <dsp:spPr>
        <a:xfrm>
          <a:off x="2036722" y="2365268"/>
          <a:ext cx="1365504" cy="169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9" tIns="0" rIns="0" bIns="0" numCol="1" spcCol="1270" anchor="t" anchorCtr="0">
          <a:noAutofit/>
        </a:bodyPr>
        <a:lstStyle/>
        <a:p>
          <a:pPr lvl="0" algn="l" defTabSz="889000">
            <a:lnSpc>
              <a:spcPct val="90000"/>
            </a:lnSpc>
            <a:spcBef>
              <a:spcPct val="0"/>
            </a:spcBef>
            <a:spcAft>
              <a:spcPct val="35000"/>
            </a:spcAft>
          </a:pPr>
          <a:r>
            <a:rPr lang="zh-CN" altLang="en-US" sz="2000" b="1" kern="1200" dirty="0" smtClean="0">
              <a:latin typeface="+mn-ea"/>
              <a:ea typeface="+mn-ea"/>
            </a:rPr>
            <a:t>泰州学派</a:t>
          </a:r>
          <a:endParaRPr lang="zh-CN" altLang="en-US" sz="2000" b="1" kern="1200" dirty="0">
            <a:latin typeface="+mn-ea"/>
            <a:ea typeface="+mn-ea"/>
          </a:endParaRPr>
        </a:p>
      </dsp:txBody>
      <dsp:txXfrm>
        <a:off x="2036722" y="2365268"/>
        <a:ext cx="1365504" cy="1698731"/>
      </dsp:txXfrm>
    </dsp:sp>
    <dsp:sp modelId="{2F6CC40A-A327-5945-BAE4-52D3A2E3AE78}">
      <dsp:nvSpPr>
        <dsp:cNvPr id="0" name=""/>
        <dsp:cNvSpPr/>
      </dsp:nvSpPr>
      <dsp:spPr>
        <a:xfrm>
          <a:off x="3217824" y="1380134"/>
          <a:ext cx="344627" cy="34462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E68144B-5D23-064A-B233-46350E8F41E1}">
      <dsp:nvSpPr>
        <dsp:cNvPr id="0" name=""/>
        <dsp:cNvSpPr/>
      </dsp:nvSpPr>
      <dsp:spPr>
        <a:xfrm>
          <a:off x="3237236" y="1768366"/>
          <a:ext cx="1849124" cy="205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11" tIns="0" rIns="0" bIns="0" numCol="1" spcCol="1270" anchor="t" anchorCtr="0">
          <a:noAutofit/>
        </a:bodyPr>
        <a:lstStyle/>
        <a:p>
          <a:pPr lvl="0" algn="l" defTabSz="889000">
            <a:lnSpc>
              <a:spcPct val="90000"/>
            </a:lnSpc>
            <a:spcBef>
              <a:spcPct val="0"/>
            </a:spcBef>
            <a:spcAft>
              <a:spcPct val="35000"/>
            </a:spcAft>
          </a:pPr>
          <a:r>
            <a:rPr lang="zh-CN" altLang="en-US" sz="2000" b="1" kern="1200" dirty="0" smtClean="0">
              <a:latin typeface="+mn-ea"/>
              <a:ea typeface="+mn-ea"/>
            </a:rPr>
            <a:t>清初三大家</a:t>
          </a:r>
          <a:endParaRPr lang="zh-CN" altLang="en-US" sz="2000" b="1" kern="1200" dirty="0">
            <a:latin typeface="+mn-ea"/>
            <a:ea typeface="+mn-ea"/>
          </a:endParaRPr>
        </a:p>
      </dsp:txBody>
      <dsp:txXfrm>
        <a:off x="3237236" y="1768366"/>
        <a:ext cx="1849124" cy="2054349"/>
      </dsp:txXfrm>
    </dsp:sp>
    <dsp:sp modelId="{EBFBD923-B938-B846-9B24-B3FB85A1597B}">
      <dsp:nvSpPr>
        <dsp:cNvPr id="0" name=""/>
        <dsp:cNvSpPr/>
      </dsp:nvSpPr>
      <dsp:spPr>
        <a:xfrm>
          <a:off x="4687367" y="919276"/>
          <a:ext cx="461670" cy="46167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829A3E7-4A5E-C84E-9C42-13BAC7982ACC}">
      <dsp:nvSpPr>
        <dsp:cNvPr id="0" name=""/>
        <dsp:cNvSpPr/>
      </dsp:nvSpPr>
      <dsp:spPr>
        <a:xfrm>
          <a:off x="4528064" y="1404101"/>
          <a:ext cx="2425189" cy="2202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630" tIns="0" rIns="0" bIns="0" numCol="1" spcCol="1270" anchor="t" anchorCtr="0">
          <a:noAutofit/>
        </a:bodyPr>
        <a:lstStyle/>
        <a:p>
          <a:pPr lvl="0" algn="l" defTabSz="889000">
            <a:lnSpc>
              <a:spcPct val="90000"/>
            </a:lnSpc>
            <a:spcBef>
              <a:spcPct val="0"/>
            </a:spcBef>
            <a:spcAft>
              <a:spcPct val="35000"/>
            </a:spcAft>
          </a:pPr>
          <a:r>
            <a:rPr lang="en-US" altLang="zh-CN" sz="2000" b="1" kern="1200" dirty="0" smtClean="0">
              <a:latin typeface="+mn-ea"/>
              <a:ea typeface="+mn-ea"/>
            </a:rPr>
            <a:t>《</a:t>
          </a:r>
          <a:r>
            <a:rPr lang="zh-CN" altLang="en-US" sz="2000" b="1" kern="1200" dirty="0" smtClean="0">
              <a:latin typeface="+mn-ea"/>
              <a:ea typeface="+mn-ea"/>
            </a:rPr>
            <a:t>皇明经世文编</a:t>
          </a:r>
          <a:r>
            <a:rPr lang="en-US" altLang="zh-CN" sz="2000" b="1" kern="1200" dirty="0" smtClean="0">
              <a:latin typeface="+mn-ea"/>
              <a:ea typeface="+mn-ea"/>
            </a:rPr>
            <a:t>》《</a:t>
          </a:r>
          <a:r>
            <a:rPr lang="zh-CN" altLang="en-US" sz="2000" b="1" kern="1200" dirty="0" smtClean="0">
              <a:latin typeface="+mn-ea"/>
              <a:ea typeface="+mn-ea"/>
            </a:rPr>
            <a:t>皇朝经世文编</a:t>
          </a:r>
          <a:r>
            <a:rPr lang="en-US" altLang="zh-CN" sz="2000" b="1" kern="1200" dirty="0" smtClean="0">
              <a:latin typeface="+mn-ea"/>
              <a:ea typeface="+mn-ea"/>
            </a:rPr>
            <a:t>》</a:t>
          </a:r>
          <a:endParaRPr lang="zh-CN" altLang="en-US" sz="2000" b="1" kern="1200" dirty="0">
            <a:latin typeface="+mn-ea"/>
            <a:ea typeface="+mn-ea"/>
          </a:endParaRPr>
        </a:p>
      </dsp:txBody>
      <dsp:txXfrm>
        <a:off x="4528064" y="1404101"/>
        <a:ext cx="2425189" cy="2202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0C055-F2BC-4D40-A05E-846784D4C787}">
      <dsp:nvSpPr>
        <dsp:cNvPr id="0" name=""/>
        <dsp:cNvSpPr/>
      </dsp:nvSpPr>
      <dsp:spPr>
        <a:xfrm rot="21300000">
          <a:off x="22584" y="1496777"/>
          <a:ext cx="7314566" cy="837628"/>
        </a:xfrm>
        <a:prstGeom prst="mathMinus">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CCACF303-83B7-2A4A-838F-005930861F1C}">
      <dsp:nvSpPr>
        <dsp:cNvPr id="0" name=""/>
        <dsp:cNvSpPr/>
      </dsp:nvSpPr>
      <dsp:spPr>
        <a:xfrm>
          <a:off x="883168" y="191559"/>
          <a:ext cx="2207920" cy="1532473"/>
        </a:xfrm>
        <a:prstGeom prst="down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17A255-63E4-464B-A699-C80AE0CFB159}">
      <dsp:nvSpPr>
        <dsp:cNvPr id="0" name=""/>
        <dsp:cNvSpPr/>
      </dsp:nvSpPr>
      <dsp:spPr>
        <a:xfrm>
          <a:off x="3900660" y="0"/>
          <a:ext cx="2355115" cy="160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just" defTabSz="755650">
            <a:lnSpc>
              <a:spcPct val="90000"/>
            </a:lnSpc>
            <a:spcBef>
              <a:spcPct val="0"/>
            </a:spcBef>
            <a:spcAft>
              <a:spcPct val="35000"/>
            </a:spcAft>
          </a:pPr>
          <a:r>
            <a:rPr lang="zh-CN" altLang="en-US" sz="1700" b="1" kern="1200" dirty="0" smtClean="0">
              <a:solidFill>
                <a:srgbClr val="C00000"/>
              </a:solidFill>
              <a:latin typeface="微软雅黑" pitchFamily="34" charset="-122"/>
              <a:ea typeface="微软雅黑" pitchFamily="34" charset="-122"/>
            </a:rPr>
            <a:t>破</a:t>
          </a:r>
          <a:r>
            <a:rPr lang="zh-CN" altLang="en-US" sz="1700" b="1" kern="1200" dirty="0" smtClean="0">
              <a:solidFill>
                <a:srgbClr val="000000"/>
              </a:solidFill>
              <a:latin typeface="微软雅黑" pitchFamily="34" charset="-122"/>
              <a:ea typeface="微软雅黑" pitchFamily="34" charset="-122"/>
            </a:rPr>
            <a:t>：</a:t>
          </a:r>
          <a:r>
            <a:rPr lang="en-US" altLang="zh-CN" sz="1700" b="1" kern="1200" dirty="0" smtClean="0">
              <a:solidFill>
                <a:srgbClr val="000000"/>
              </a:solidFill>
              <a:latin typeface="微软雅黑" pitchFamily="34" charset="-122"/>
              <a:ea typeface="微软雅黑" pitchFamily="34" charset="-122"/>
            </a:rPr>
            <a:t>16</a:t>
          </a:r>
          <a:r>
            <a:rPr lang="zh-CN" altLang="en-US" sz="1700" b="1" kern="1200" dirty="0" smtClean="0">
              <a:solidFill>
                <a:srgbClr val="000000"/>
              </a:solidFill>
              <a:latin typeface="微软雅黑" pitchFamily="34" charset="-122"/>
              <a:ea typeface="微软雅黑" pitchFamily="34" charset="-122"/>
            </a:rPr>
            <a:t>世纪的反传统思潮以批判为主，在批判中并发出若干新的思想因素。</a:t>
          </a:r>
          <a:endParaRPr lang="zh-CN" altLang="en-US" sz="1700" b="1" kern="1200" dirty="0">
            <a:solidFill>
              <a:srgbClr val="000000"/>
            </a:solidFill>
            <a:latin typeface="微软雅黑" pitchFamily="34" charset="-122"/>
            <a:ea typeface="微软雅黑" pitchFamily="34" charset="-122"/>
          </a:endParaRPr>
        </a:p>
      </dsp:txBody>
      <dsp:txXfrm>
        <a:off x="3900660" y="0"/>
        <a:ext cx="2355115" cy="1609096"/>
      </dsp:txXfrm>
    </dsp:sp>
    <dsp:sp modelId="{C161BF91-F14E-8841-AD28-1177047F8A20}">
      <dsp:nvSpPr>
        <dsp:cNvPr id="0" name=""/>
        <dsp:cNvSpPr/>
      </dsp:nvSpPr>
      <dsp:spPr>
        <a:xfrm>
          <a:off x="4268646" y="2107150"/>
          <a:ext cx="2207920" cy="1532473"/>
        </a:xfrm>
        <a:prstGeom prst="up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ADCAD68-BB9E-B14E-9DF8-61728BE52D24}">
      <dsp:nvSpPr>
        <dsp:cNvPr id="0" name=""/>
        <dsp:cNvSpPr/>
      </dsp:nvSpPr>
      <dsp:spPr>
        <a:xfrm>
          <a:off x="1103960" y="2222086"/>
          <a:ext cx="2355115" cy="160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just" defTabSz="755650">
            <a:lnSpc>
              <a:spcPct val="90000"/>
            </a:lnSpc>
            <a:spcBef>
              <a:spcPct val="0"/>
            </a:spcBef>
            <a:spcAft>
              <a:spcPct val="35000"/>
            </a:spcAft>
          </a:pPr>
          <a:r>
            <a:rPr lang="zh-CN" altLang="en-US" sz="1700" b="1" kern="1200" dirty="0" smtClean="0">
              <a:solidFill>
                <a:srgbClr val="C00000"/>
              </a:solidFill>
              <a:latin typeface="微软雅黑" pitchFamily="34" charset="-122"/>
              <a:ea typeface="微软雅黑" pitchFamily="34" charset="-122"/>
            </a:rPr>
            <a:t>立</a:t>
          </a:r>
          <a:r>
            <a:rPr lang="zh-CN" altLang="en-US" sz="1700" b="1" kern="1200" dirty="0" smtClean="0">
              <a:solidFill>
                <a:srgbClr val="000000"/>
              </a:solidFill>
              <a:latin typeface="微软雅黑" pitchFamily="34" charset="-122"/>
              <a:ea typeface="微软雅黑" pitchFamily="34" charset="-122"/>
            </a:rPr>
            <a:t>：</a:t>
          </a:r>
          <a:r>
            <a:rPr lang="en-US" altLang="zh-CN" sz="1700" b="1" kern="1200" dirty="0" smtClean="0">
              <a:solidFill>
                <a:srgbClr val="000000"/>
              </a:solidFill>
              <a:latin typeface="微软雅黑" pitchFamily="34" charset="-122"/>
              <a:ea typeface="微软雅黑" pitchFamily="34" charset="-122"/>
            </a:rPr>
            <a:t>17</a:t>
          </a:r>
          <a:r>
            <a:rPr lang="zh-CN" altLang="en-US" sz="1700" b="1" kern="1200" dirty="0" smtClean="0">
              <a:solidFill>
                <a:srgbClr val="000000"/>
              </a:solidFill>
              <a:latin typeface="微软雅黑" pitchFamily="34" charset="-122"/>
              <a:ea typeface="微软雅黑" pitchFamily="34" charset="-122"/>
            </a:rPr>
            <a:t>世纪的启蒙思潮建立一种全新的思想体系，以代替宋明理学。</a:t>
          </a:r>
          <a:endParaRPr lang="zh-CN" altLang="en-US" sz="1700" b="1" kern="1200" dirty="0"/>
        </a:p>
      </dsp:txBody>
      <dsp:txXfrm>
        <a:off x="1103960" y="2222086"/>
        <a:ext cx="2355115" cy="1609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B682C-8B91-8C4E-BF89-8FE1222E14EF}">
      <dsp:nvSpPr>
        <dsp:cNvPr id="0" name=""/>
        <dsp:cNvSpPr/>
      </dsp:nvSpPr>
      <dsp:spPr>
        <a:xfrm>
          <a:off x="8346" y="1185148"/>
          <a:ext cx="2078965" cy="24458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B1BAF6-CDB1-DA4F-9408-8E04EAC30A5A}">
      <dsp:nvSpPr>
        <dsp:cNvPr id="0" name=""/>
        <dsp:cNvSpPr/>
      </dsp:nvSpPr>
      <dsp:spPr>
        <a:xfrm>
          <a:off x="4801" y="585410"/>
          <a:ext cx="2086054" cy="2984939"/>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8C8A1D5-7BA9-7448-B8DE-4AD3FBDDA5D9}">
      <dsp:nvSpPr>
        <dsp:cNvPr id="0" name=""/>
        <dsp:cNvSpPr/>
      </dsp:nvSpPr>
      <dsp:spPr>
        <a:xfrm>
          <a:off x="112294" y="3117382"/>
          <a:ext cx="1871068" cy="41577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黄宗羲</a:t>
          </a:r>
          <a:endParaRPr lang="zh-CN" altLang="en-US" sz="1800" kern="1200" dirty="0"/>
        </a:p>
      </dsp:txBody>
      <dsp:txXfrm>
        <a:off x="112294" y="3117382"/>
        <a:ext cx="1871068" cy="415773"/>
      </dsp:txXfrm>
    </dsp:sp>
    <dsp:sp modelId="{5914887D-6835-9141-9772-1923F4160D61}">
      <dsp:nvSpPr>
        <dsp:cNvPr id="0" name=""/>
        <dsp:cNvSpPr/>
      </dsp:nvSpPr>
      <dsp:spPr>
        <a:xfrm>
          <a:off x="112294" y="2872778"/>
          <a:ext cx="1871068" cy="244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112294" y="2872778"/>
        <a:ext cx="1871068" cy="244603"/>
      </dsp:txXfrm>
    </dsp:sp>
    <dsp:sp modelId="{7217374F-905F-2D42-8882-F71FF1973FDE}">
      <dsp:nvSpPr>
        <dsp:cNvPr id="0" name=""/>
        <dsp:cNvSpPr/>
      </dsp:nvSpPr>
      <dsp:spPr>
        <a:xfrm>
          <a:off x="2505696" y="1185148"/>
          <a:ext cx="2078965" cy="24458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AC6BC9-0F53-EC4E-965B-50440F4A3DCF}">
      <dsp:nvSpPr>
        <dsp:cNvPr id="0" name=""/>
        <dsp:cNvSpPr/>
      </dsp:nvSpPr>
      <dsp:spPr>
        <a:xfrm>
          <a:off x="2502152" y="585410"/>
          <a:ext cx="2086054" cy="2984939"/>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63A774A-DC0F-B246-AA00-3A3666217517}">
      <dsp:nvSpPr>
        <dsp:cNvPr id="0" name=""/>
        <dsp:cNvSpPr/>
      </dsp:nvSpPr>
      <dsp:spPr>
        <a:xfrm>
          <a:off x="2609645" y="3117382"/>
          <a:ext cx="1871068" cy="41577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顾炎武</a:t>
          </a:r>
          <a:endParaRPr lang="zh-CN" altLang="en-US" sz="1800" kern="1200" dirty="0"/>
        </a:p>
      </dsp:txBody>
      <dsp:txXfrm>
        <a:off x="2609645" y="3117382"/>
        <a:ext cx="1871068" cy="415773"/>
      </dsp:txXfrm>
    </dsp:sp>
    <dsp:sp modelId="{A042C39D-BAA2-9642-9243-056A3690D0F4}">
      <dsp:nvSpPr>
        <dsp:cNvPr id="0" name=""/>
        <dsp:cNvSpPr/>
      </dsp:nvSpPr>
      <dsp:spPr>
        <a:xfrm>
          <a:off x="2609645" y="2872778"/>
          <a:ext cx="1871068" cy="244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2609645" y="2872778"/>
        <a:ext cx="1871068" cy="244603"/>
      </dsp:txXfrm>
    </dsp:sp>
    <dsp:sp modelId="{73E8FF63-449E-3E42-8FA7-D7E81F4087DF}">
      <dsp:nvSpPr>
        <dsp:cNvPr id="0" name=""/>
        <dsp:cNvSpPr/>
      </dsp:nvSpPr>
      <dsp:spPr>
        <a:xfrm>
          <a:off x="5003047" y="1185148"/>
          <a:ext cx="2078965" cy="24458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96DF95-691E-0544-BA14-6645E438271D}">
      <dsp:nvSpPr>
        <dsp:cNvPr id="0" name=""/>
        <dsp:cNvSpPr/>
      </dsp:nvSpPr>
      <dsp:spPr>
        <a:xfrm>
          <a:off x="4999502" y="585410"/>
          <a:ext cx="2086054" cy="2984939"/>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6D64D74-A204-6E42-A850-436C987A080B}">
      <dsp:nvSpPr>
        <dsp:cNvPr id="0" name=""/>
        <dsp:cNvSpPr/>
      </dsp:nvSpPr>
      <dsp:spPr>
        <a:xfrm>
          <a:off x="5106995" y="3117382"/>
          <a:ext cx="1871068" cy="41577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t>王夫之</a:t>
          </a:r>
          <a:endParaRPr lang="zh-CN" altLang="en-US" sz="1800" kern="1200" dirty="0"/>
        </a:p>
      </dsp:txBody>
      <dsp:txXfrm>
        <a:off x="5106995" y="3117382"/>
        <a:ext cx="1871068" cy="415773"/>
      </dsp:txXfrm>
    </dsp:sp>
    <dsp:sp modelId="{F40DB883-CEF8-2F43-B6C2-B647849CDC13}">
      <dsp:nvSpPr>
        <dsp:cNvPr id="0" name=""/>
        <dsp:cNvSpPr/>
      </dsp:nvSpPr>
      <dsp:spPr>
        <a:xfrm>
          <a:off x="5106995" y="2872778"/>
          <a:ext cx="1871068" cy="244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5106995" y="2872778"/>
        <a:ext cx="1871068" cy="244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9D18A-4119-7940-922C-276B1C7F0EA5}">
      <dsp:nvSpPr>
        <dsp:cNvPr id="0" name=""/>
        <dsp:cNvSpPr/>
      </dsp:nvSpPr>
      <dsp:spPr>
        <a:xfrm>
          <a:off x="-4594335" y="-704407"/>
          <a:ext cx="5472816" cy="5472816"/>
        </a:xfrm>
        <a:prstGeom prst="blockArc">
          <a:avLst>
            <a:gd name="adj1" fmla="val 18900000"/>
            <a:gd name="adj2" fmla="val 2700000"/>
            <a:gd name="adj3" fmla="val 395"/>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F5FE1A-4FB6-884A-8CD1-F413C12BF59E}">
      <dsp:nvSpPr>
        <dsp:cNvPr id="0" name=""/>
        <dsp:cNvSpPr/>
      </dsp:nvSpPr>
      <dsp:spPr>
        <a:xfrm>
          <a:off x="460128" y="312440"/>
          <a:ext cx="5580684" cy="6252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6257" tIns="78740" rIns="78740" bIns="78740" numCol="1" spcCol="1270" anchor="ctr" anchorCtr="0">
          <a:noAutofit/>
        </a:bodyPr>
        <a:lstStyle/>
        <a:p>
          <a:pPr lvl="0" algn="l" defTabSz="1377950">
            <a:lnSpc>
              <a:spcPct val="90000"/>
            </a:lnSpc>
            <a:spcBef>
              <a:spcPct val="0"/>
            </a:spcBef>
            <a:spcAft>
              <a:spcPct val="35000"/>
            </a:spcAft>
          </a:pPr>
          <a:r>
            <a:rPr lang="zh-CN" altLang="en-US" sz="3100" b="1" kern="1200" dirty="0" smtClean="0">
              <a:latin typeface="隶书" pitchFamily="49" charset="-122"/>
              <a:ea typeface="隶书" pitchFamily="49" charset="-122"/>
            </a:rPr>
            <a:t>（一）清初的“重商”思想</a:t>
          </a:r>
          <a:endParaRPr lang="zh-CN" altLang="en-US" sz="3100" kern="1200" dirty="0"/>
        </a:p>
      </dsp:txBody>
      <dsp:txXfrm>
        <a:off x="460128" y="312440"/>
        <a:ext cx="5580684" cy="625205"/>
      </dsp:txXfrm>
    </dsp:sp>
    <dsp:sp modelId="{8651D432-74B6-604D-9EAD-1E10C1023E12}">
      <dsp:nvSpPr>
        <dsp:cNvPr id="0" name=""/>
        <dsp:cNvSpPr/>
      </dsp:nvSpPr>
      <dsp:spPr>
        <a:xfrm>
          <a:off x="79143" y="263596"/>
          <a:ext cx="781507" cy="78150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8B3256-A36E-174B-9CD4-7784190A0073}">
      <dsp:nvSpPr>
        <dsp:cNvPr id="0" name=""/>
        <dsp:cNvSpPr/>
      </dsp:nvSpPr>
      <dsp:spPr>
        <a:xfrm>
          <a:off x="818573" y="1250411"/>
          <a:ext cx="5222240" cy="6252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6257" tIns="78740" rIns="78740" bIns="78740" numCol="1" spcCol="1270" anchor="ctr" anchorCtr="0">
          <a:noAutofit/>
        </a:bodyPr>
        <a:lstStyle/>
        <a:p>
          <a:pPr lvl="0" algn="l" defTabSz="1377950">
            <a:lnSpc>
              <a:spcPct val="90000"/>
            </a:lnSpc>
            <a:spcBef>
              <a:spcPct val="0"/>
            </a:spcBef>
            <a:spcAft>
              <a:spcPct val="35000"/>
            </a:spcAft>
          </a:pPr>
          <a:r>
            <a:rPr kumimoji="1" lang="zh-CN" altLang="en-US" sz="3100" b="1" kern="1200" dirty="0" smtClean="0"/>
            <a:t>（二）人口思想</a:t>
          </a:r>
          <a:endParaRPr lang="zh-CN" altLang="en-US" sz="3100" kern="1200" dirty="0"/>
        </a:p>
      </dsp:txBody>
      <dsp:txXfrm>
        <a:off x="818573" y="1250411"/>
        <a:ext cx="5222240" cy="625205"/>
      </dsp:txXfrm>
    </dsp:sp>
    <dsp:sp modelId="{BEB2CDE2-20A0-704D-BA0F-9AE53EE47273}">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AD3DF3D-C85B-F74F-80D5-E0A21D0496EA}">
      <dsp:nvSpPr>
        <dsp:cNvPr id="0" name=""/>
        <dsp:cNvSpPr/>
      </dsp:nvSpPr>
      <dsp:spPr>
        <a:xfrm>
          <a:off x="818573" y="2188382"/>
          <a:ext cx="5222240" cy="6252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6257" tIns="78740" rIns="78740" bIns="78740" numCol="1" spcCol="1270" anchor="ctr" anchorCtr="0">
          <a:noAutofit/>
        </a:bodyPr>
        <a:lstStyle/>
        <a:p>
          <a:pPr lvl="0" algn="l" defTabSz="1377950">
            <a:lnSpc>
              <a:spcPct val="90000"/>
            </a:lnSpc>
            <a:spcBef>
              <a:spcPct val="0"/>
            </a:spcBef>
            <a:spcAft>
              <a:spcPct val="35000"/>
            </a:spcAft>
          </a:pPr>
          <a:r>
            <a:rPr kumimoji="1" lang="zh-CN" altLang="en-US" sz="3100" b="1" kern="1200" dirty="0" smtClean="0"/>
            <a:t>（三）货币思想</a:t>
          </a:r>
          <a:endParaRPr lang="zh-CN" altLang="en-US" sz="3100" kern="1200" dirty="0"/>
        </a:p>
      </dsp:txBody>
      <dsp:txXfrm>
        <a:off x="818573" y="2188382"/>
        <a:ext cx="5222240" cy="625205"/>
      </dsp:txXfrm>
    </dsp:sp>
    <dsp:sp modelId="{BE837218-A559-794C-9006-022B0150D521}">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12B1A2-DBEA-AB47-9B16-A7FA02B04936}">
      <dsp:nvSpPr>
        <dsp:cNvPr id="0" name=""/>
        <dsp:cNvSpPr/>
      </dsp:nvSpPr>
      <dsp:spPr>
        <a:xfrm>
          <a:off x="472852" y="3151756"/>
          <a:ext cx="5580684" cy="6252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6257" tIns="78740" rIns="78740" bIns="78740" numCol="1" spcCol="1270" anchor="ctr" anchorCtr="0">
          <a:noAutofit/>
        </a:bodyPr>
        <a:lstStyle/>
        <a:p>
          <a:pPr lvl="0" algn="l" defTabSz="1377950">
            <a:lnSpc>
              <a:spcPct val="90000"/>
            </a:lnSpc>
            <a:spcBef>
              <a:spcPct val="0"/>
            </a:spcBef>
            <a:spcAft>
              <a:spcPct val="35000"/>
            </a:spcAft>
          </a:pPr>
          <a:r>
            <a:rPr kumimoji="1" lang="zh-CN" altLang="en-US" sz="3100" b="1" kern="1200" dirty="0" smtClean="0"/>
            <a:t>（四）近代工商发展思潮</a:t>
          </a:r>
          <a:endParaRPr kumimoji="1" lang="zh-CN" altLang="en-US" sz="3100" b="1" kern="1200" dirty="0"/>
        </a:p>
      </dsp:txBody>
      <dsp:txXfrm>
        <a:off x="472852" y="3151756"/>
        <a:ext cx="5580684" cy="625205"/>
      </dsp:txXfrm>
    </dsp:sp>
    <dsp:sp modelId="{A591DBA9-3DD5-EB47-B657-8010EC8AE56A}">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2DA55-11E1-AC41-942B-A3697243ACC2}">
      <dsp:nvSpPr>
        <dsp:cNvPr id="0" name=""/>
        <dsp:cNvSpPr/>
      </dsp:nvSpPr>
      <dsp:spPr>
        <a:xfrm>
          <a:off x="177798" y="0"/>
          <a:ext cx="1531764" cy="91844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0" bIns="38100" numCol="1" spcCol="1270" anchor="ctr" anchorCtr="0">
          <a:noAutofit/>
        </a:bodyPr>
        <a:lstStyle/>
        <a:p>
          <a:pPr lvl="0" algn="ctr" defTabSz="2667000">
            <a:lnSpc>
              <a:spcPct val="90000"/>
            </a:lnSpc>
            <a:spcBef>
              <a:spcPct val="0"/>
            </a:spcBef>
            <a:spcAft>
              <a:spcPct val="35000"/>
            </a:spcAft>
          </a:pPr>
          <a:r>
            <a:rPr lang="en-US" altLang="zh-CN" sz="6000" kern="1200" dirty="0" smtClean="0"/>
            <a:t>1</a:t>
          </a:r>
          <a:endParaRPr lang="zh-CN" altLang="en-US" sz="6000" kern="1200" dirty="0"/>
        </a:p>
      </dsp:txBody>
      <dsp:txXfrm>
        <a:off x="637022" y="0"/>
        <a:ext cx="613316" cy="918448"/>
      </dsp:txXfrm>
    </dsp:sp>
    <dsp:sp modelId="{E2F9230E-914C-EF4C-8942-160120B0FFA7}">
      <dsp:nvSpPr>
        <dsp:cNvPr id="0" name=""/>
        <dsp:cNvSpPr/>
      </dsp:nvSpPr>
      <dsp:spPr>
        <a:xfrm>
          <a:off x="1423769" y="80297"/>
          <a:ext cx="1905779"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洪亮吉</a:t>
          </a:r>
          <a:endParaRPr lang="zh-CN" altLang="en-US" sz="2400" kern="1200" dirty="0">
            <a:latin typeface="+mj-ea"/>
            <a:ea typeface="+mj-ea"/>
          </a:endParaRPr>
        </a:p>
      </dsp:txBody>
      <dsp:txXfrm>
        <a:off x="1804925" y="80297"/>
        <a:ext cx="1143468" cy="762311"/>
      </dsp:txXfrm>
    </dsp:sp>
    <dsp:sp modelId="{3CB5821C-BB0E-AF40-A612-F0A79E32D63F}">
      <dsp:nvSpPr>
        <dsp:cNvPr id="0" name=""/>
        <dsp:cNvSpPr/>
      </dsp:nvSpPr>
      <dsp:spPr>
        <a:xfrm>
          <a:off x="3062739" y="80297"/>
          <a:ext cx="4481060"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绝对人口过剩论</a:t>
          </a:r>
          <a:endParaRPr lang="zh-CN" altLang="en-US" sz="2400" kern="1200" dirty="0">
            <a:latin typeface="+mj-ea"/>
            <a:ea typeface="+mj-ea"/>
          </a:endParaRPr>
        </a:p>
      </dsp:txBody>
      <dsp:txXfrm>
        <a:off x="3443895" y="80297"/>
        <a:ext cx="3718749" cy="762311"/>
      </dsp:txXfrm>
    </dsp:sp>
    <dsp:sp modelId="{F514D987-0704-7A4B-97A6-BCE745A03693}">
      <dsp:nvSpPr>
        <dsp:cNvPr id="0" name=""/>
        <dsp:cNvSpPr/>
      </dsp:nvSpPr>
      <dsp:spPr>
        <a:xfrm>
          <a:off x="165097" y="1061962"/>
          <a:ext cx="1531764" cy="91844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0" bIns="38100" numCol="1" spcCol="1270" anchor="ctr" anchorCtr="0">
          <a:noAutofit/>
        </a:bodyPr>
        <a:lstStyle/>
        <a:p>
          <a:pPr lvl="0" algn="ctr" defTabSz="2667000">
            <a:lnSpc>
              <a:spcPct val="90000"/>
            </a:lnSpc>
            <a:spcBef>
              <a:spcPct val="0"/>
            </a:spcBef>
            <a:spcAft>
              <a:spcPct val="35000"/>
            </a:spcAft>
          </a:pPr>
          <a:r>
            <a:rPr lang="en-US" altLang="zh-CN" sz="6000" kern="1200" dirty="0" smtClean="0"/>
            <a:t>2</a:t>
          </a:r>
          <a:endParaRPr lang="zh-CN" altLang="en-US" sz="6000" kern="1200" dirty="0"/>
        </a:p>
      </dsp:txBody>
      <dsp:txXfrm>
        <a:off x="624321" y="1061962"/>
        <a:ext cx="613316" cy="918448"/>
      </dsp:txXfrm>
    </dsp:sp>
    <dsp:sp modelId="{23FE30B0-5669-A94B-8783-1D52F961CBE3}">
      <dsp:nvSpPr>
        <dsp:cNvPr id="0" name=""/>
        <dsp:cNvSpPr/>
      </dsp:nvSpPr>
      <dsp:spPr>
        <a:xfrm>
          <a:off x="1423769" y="1127328"/>
          <a:ext cx="1905779"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恽敬</a:t>
          </a:r>
          <a:endParaRPr lang="zh-CN" altLang="en-US" sz="2400" kern="1200" dirty="0">
            <a:latin typeface="+mj-ea"/>
            <a:ea typeface="+mj-ea"/>
          </a:endParaRPr>
        </a:p>
      </dsp:txBody>
      <dsp:txXfrm>
        <a:off x="1804925" y="1127328"/>
        <a:ext cx="1143468" cy="762311"/>
      </dsp:txXfrm>
    </dsp:sp>
    <dsp:sp modelId="{49D2814E-375E-E945-9A38-23E87CDC2536}">
      <dsp:nvSpPr>
        <dsp:cNvPr id="0" name=""/>
        <dsp:cNvSpPr/>
      </dsp:nvSpPr>
      <dsp:spPr>
        <a:xfrm>
          <a:off x="3062739" y="1127328"/>
          <a:ext cx="4481060"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相对人口过剩论</a:t>
          </a:r>
          <a:endParaRPr lang="zh-CN" altLang="en-US" sz="2400" kern="1200" dirty="0">
            <a:latin typeface="+mj-ea"/>
            <a:ea typeface="+mj-ea"/>
          </a:endParaRPr>
        </a:p>
      </dsp:txBody>
      <dsp:txXfrm>
        <a:off x="3443895" y="1127328"/>
        <a:ext cx="3718749" cy="762311"/>
      </dsp:txXfrm>
    </dsp:sp>
    <dsp:sp modelId="{3077D1BB-39C8-C748-A1C8-DBF98364BAF9}">
      <dsp:nvSpPr>
        <dsp:cNvPr id="0" name=""/>
        <dsp:cNvSpPr/>
      </dsp:nvSpPr>
      <dsp:spPr>
        <a:xfrm>
          <a:off x="165097" y="2096291"/>
          <a:ext cx="1531764" cy="91844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0" bIns="38100" numCol="1" spcCol="1270" anchor="ctr" anchorCtr="0">
          <a:noAutofit/>
        </a:bodyPr>
        <a:lstStyle/>
        <a:p>
          <a:pPr lvl="0" algn="ctr" defTabSz="2667000">
            <a:lnSpc>
              <a:spcPct val="90000"/>
            </a:lnSpc>
            <a:spcBef>
              <a:spcPct val="0"/>
            </a:spcBef>
            <a:spcAft>
              <a:spcPct val="35000"/>
            </a:spcAft>
          </a:pPr>
          <a:r>
            <a:rPr lang="en-US" altLang="zh-CN" sz="6000" kern="1200" dirty="0" smtClean="0"/>
            <a:t>3</a:t>
          </a:r>
          <a:endParaRPr lang="zh-CN" altLang="en-US" sz="6000" kern="1200" dirty="0"/>
        </a:p>
      </dsp:txBody>
      <dsp:txXfrm>
        <a:off x="624321" y="2096291"/>
        <a:ext cx="613316" cy="918448"/>
      </dsp:txXfrm>
    </dsp:sp>
    <dsp:sp modelId="{9A8B2EA8-78BC-6C46-A33F-E9F4914AC5AC}">
      <dsp:nvSpPr>
        <dsp:cNvPr id="0" name=""/>
        <dsp:cNvSpPr/>
      </dsp:nvSpPr>
      <dsp:spPr>
        <a:xfrm>
          <a:off x="1423769" y="2174359"/>
          <a:ext cx="1905779"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包世臣</a:t>
          </a:r>
          <a:endParaRPr lang="zh-CN" altLang="en-US" sz="2400" kern="1200" dirty="0">
            <a:latin typeface="+mj-ea"/>
            <a:ea typeface="+mj-ea"/>
          </a:endParaRPr>
        </a:p>
      </dsp:txBody>
      <dsp:txXfrm>
        <a:off x="1804925" y="2174359"/>
        <a:ext cx="1143468" cy="762311"/>
      </dsp:txXfrm>
    </dsp:sp>
    <dsp:sp modelId="{CE35ACB2-9A05-EC4A-9267-09380800EDA2}">
      <dsp:nvSpPr>
        <dsp:cNvPr id="0" name=""/>
        <dsp:cNvSpPr/>
      </dsp:nvSpPr>
      <dsp:spPr>
        <a:xfrm>
          <a:off x="3062739" y="2174359"/>
          <a:ext cx="4481060"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人口增长利于财富生产论</a:t>
          </a:r>
          <a:endParaRPr lang="zh-CN" altLang="en-US" sz="2400" kern="1200" dirty="0">
            <a:latin typeface="+mj-ea"/>
            <a:ea typeface="+mj-ea"/>
          </a:endParaRPr>
        </a:p>
      </dsp:txBody>
      <dsp:txXfrm>
        <a:off x="3443895" y="2174359"/>
        <a:ext cx="3718749" cy="762311"/>
      </dsp:txXfrm>
    </dsp:sp>
    <dsp:sp modelId="{9FA662CE-E657-164D-9A8A-3D44928AAB79}">
      <dsp:nvSpPr>
        <dsp:cNvPr id="0" name=""/>
        <dsp:cNvSpPr/>
      </dsp:nvSpPr>
      <dsp:spPr>
        <a:xfrm>
          <a:off x="165097" y="3145551"/>
          <a:ext cx="1531764" cy="91844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0" bIns="38100" numCol="1" spcCol="1270" anchor="ctr" anchorCtr="0">
          <a:noAutofit/>
        </a:bodyPr>
        <a:lstStyle/>
        <a:p>
          <a:pPr lvl="0" algn="ctr" defTabSz="2667000">
            <a:lnSpc>
              <a:spcPct val="90000"/>
            </a:lnSpc>
            <a:spcBef>
              <a:spcPct val="0"/>
            </a:spcBef>
            <a:spcAft>
              <a:spcPct val="35000"/>
            </a:spcAft>
          </a:pPr>
          <a:r>
            <a:rPr lang="en-US" altLang="zh-CN" sz="6000" kern="1200" dirty="0" smtClean="0"/>
            <a:t>4</a:t>
          </a:r>
          <a:endParaRPr lang="zh-CN" altLang="en-US" sz="6000" kern="1200" dirty="0"/>
        </a:p>
      </dsp:txBody>
      <dsp:txXfrm>
        <a:off x="624321" y="3145551"/>
        <a:ext cx="613316" cy="918448"/>
      </dsp:txXfrm>
    </dsp:sp>
    <dsp:sp modelId="{71DF0220-8402-044D-8B6E-CD35A55BFA51}">
      <dsp:nvSpPr>
        <dsp:cNvPr id="0" name=""/>
        <dsp:cNvSpPr/>
      </dsp:nvSpPr>
      <dsp:spPr>
        <a:xfrm>
          <a:off x="1423769" y="3221390"/>
          <a:ext cx="1905779"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龚自珍</a:t>
          </a:r>
          <a:endParaRPr lang="zh-CN" altLang="en-US" sz="2400" kern="1200" dirty="0">
            <a:latin typeface="+mj-ea"/>
            <a:ea typeface="+mj-ea"/>
          </a:endParaRPr>
        </a:p>
      </dsp:txBody>
      <dsp:txXfrm>
        <a:off x="1804925" y="3221390"/>
        <a:ext cx="1143468" cy="762311"/>
      </dsp:txXfrm>
    </dsp:sp>
    <dsp:sp modelId="{C7B9C605-2C85-CC40-BDE1-969887AD26F8}">
      <dsp:nvSpPr>
        <dsp:cNvPr id="0" name=""/>
        <dsp:cNvSpPr/>
      </dsp:nvSpPr>
      <dsp:spPr>
        <a:xfrm>
          <a:off x="3062739" y="3221390"/>
          <a:ext cx="4481060" cy="762311"/>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j-ea"/>
              <a:ea typeface="+mj-ea"/>
            </a:rPr>
            <a:t>安定游民思想</a:t>
          </a:r>
          <a:endParaRPr lang="zh-CN" altLang="en-US" sz="2400" kern="1200" dirty="0">
            <a:latin typeface="+mj-ea"/>
            <a:ea typeface="+mj-ea"/>
          </a:endParaRPr>
        </a:p>
      </dsp:txBody>
      <dsp:txXfrm>
        <a:off x="3443895" y="3221390"/>
        <a:ext cx="3718749" cy="7623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B4281-2573-B546-9901-00C9460759FA}">
      <dsp:nvSpPr>
        <dsp:cNvPr id="0" name=""/>
        <dsp:cNvSpPr/>
      </dsp:nvSpPr>
      <dsp:spPr>
        <a:xfrm>
          <a:off x="0" y="812799"/>
          <a:ext cx="6096000" cy="2438400"/>
        </a:xfrm>
        <a:prstGeom prst="leftRightRibb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9D6EEB-68BC-9E49-9938-8F0DF07F2822}">
      <dsp:nvSpPr>
        <dsp:cNvPr id="0" name=""/>
        <dsp:cNvSpPr/>
      </dsp:nvSpPr>
      <dsp:spPr>
        <a:xfrm>
          <a:off x="731520" y="1239519"/>
          <a:ext cx="2011680" cy="1194816"/>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zh-CN" sz="3200" kern="1200" dirty="0" smtClean="0">
              <a:latin typeface="+mj-ea"/>
              <a:ea typeface="+mj-ea"/>
            </a:rPr>
            <a:t>名目主义货币论</a:t>
          </a:r>
          <a:endParaRPr lang="zh-CN" altLang="en-US" sz="3200" kern="1200" dirty="0">
            <a:latin typeface="+mj-ea"/>
            <a:ea typeface="+mj-ea"/>
          </a:endParaRPr>
        </a:p>
      </dsp:txBody>
      <dsp:txXfrm>
        <a:off x="731520" y="1239519"/>
        <a:ext cx="2011680" cy="1194816"/>
      </dsp:txXfrm>
    </dsp:sp>
    <dsp:sp modelId="{E508BC5D-F5DE-A741-A133-0497336D63A3}">
      <dsp:nvSpPr>
        <dsp:cNvPr id="0" name=""/>
        <dsp:cNvSpPr/>
      </dsp:nvSpPr>
      <dsp:spPr>
        <a:xfrm>
          <a:off x="3177534" y="1629663"/>
          <a:ext cx="2118370" cy="1194816"/>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zh-CN" sz="3200" kern="1200" dirty="0" smtClean="0">
              <a:latin typeface="+mj-ea"/>
              <a:ea typeface="+mj-ea"/>
            </a:rPr>
            <a:t>金属货币</a:t>
          </a:r>
          <a:r>
            <a:rPr lang="zh-CN" altLang="en-US" sz="3200" kern="1200" baseline="0" dirty="0" smtClean="0">
              <a:latin typeface="+mj-ea"/>
              <a:ea typeface="+mj-ea"/>
            </a:rPr>
            <a:t> </a:t>
          </a:r>
          <a:r>
            <a:rPr lang="zh-CN" sz="3200" kern="1200" dirty="0" smtClean="0">
              <a:latin typeface="+mj-ea"/>
              <a:ea typeface="+mj-ea"/>
            </a:rPr>
            <a:t>主义论</a:t>
          </a:r>
          <a:endParaRPr lang="zh-CN" altLang="en-US" sz="3200" kern="1200" dirty="0">
            <a:latin typeface="+mj-ea"/>
            <a:ea typeface="+mj-ea"/>
          </a:endParaRPr>
        </a:p>
      </dsp:txBody>
      <dsp:txXfrm>
        <a:off x="3177534" y="1629663"/>
        <a:ext cx="2118370" cy="1194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7B6BA-D7D1-404E-B870-E56E32078E8C}">
      <dsp:nvSpPr>
        <dsp:cNvPr id="0" name=""/>
        <dsp:cNvSpPr/>
      </dsp:nvSpPr>
      <dsp:spPr>
        <a:xfrm>
          <a:off x="944560" y="0"/>
          <a:ext cx="4064000" cy="4064000"/>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4A2231-4E46-9441-B62A-BF498BE92E95}">
      <dsp:nvSpPr>
        <dsp:cNvPr id="0" name=""/>
        <dsp:cNvSpPr/>
      </dsp:nvSpPr>
      <dsp:spPr>
        <a:xfrm>
          <a:off x="2922579" y="648092"/>
          <a:ext cx="4171958" cy="144462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rgbClr val="000000"/>
              </a:solidFill>
              <a:latin typeface="+mn-ea"/>
              <a:ea typeface="+mn-ea"/>
            </a:rPr>
            <a:t>由商而工，实业救国</a:t>
          </a:r>
          <a:endParaRPr lang="zh-CN" altLang="en-US" sz="2800" kern="1200" dirty="0">
            <a:latin typeface="+mn-ea"/>
            <a:ea typeface="+mn-ea"/>
          </a:endParaRPr>
        </a:p>
      </dsp:txBody>
      <dsp:txXfrm>
        <a:off x="2993100" y="718613"/>
        <a:ext cx="4030916" cy="1303582"/>
      </dsp:txXfrm>
    </dsp:sp>
    <dsp:sp modelId="{C5761F5D-3753-B84C-A4CF-DDC8F3A7E5AE}">
      <dsp:nvSpPr>
        <dsp:cNvPr id="0" name=""/>
        <dsp:cNvSpPr/>
      </dsp:nvSpPr>
      <dsp:spPr>
        <a:xfrm>
          <a:off x="2922579" y="2273295"/>
          <a:ext cx="4171958" cy="144462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rgbClr val="000000"/>
              </a:solidFill>
              <a:latin typeface="+mn-ea"/>
              <a:ea typeface="+mn-ea"/>
            </a:rPr>
            <a:t>洋务现代化战略思想：重商思想向重工思想的演变</a:t>
          </a:r>
          <a:endParaRPr lang="zh-CN" altLang="en-US" sz="2800" kern="1200" dirty="0">
            <a:latin typeface="+mn-ea"/>
            <a:ea typeface="+mn-ea"/>
          </a:endParaRPr>
        </a:p>
      </dsp:txBody>
      <dsp:txXfrm>
        <a:off x="2993100" y="2343816"/>
        <a:ext cx="4030916" cy="13035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A2AD23C3-1D06-40A9-A25B-66E37CB4C314}" type="datetimeFigureOut">
              <a:rPr lang="zh-CN" altLang="en-US"/>
              <a:pPr>
                <a:defRPr/>
              </a:pPr>
              <a:t>19/2/21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0AE9740A-809B-472B-8320-8DDF71E933A3}" type="slidenum">
              <a:rPr lang="zh-CN" altLang="en-US"/>
              <a:pPr>
                <a:defRPr/>
              </a:pPr>
              <a:t>‹#›</a:t>
            </a:fld>
            <a:endParaRPr lang="zh-CN" altLang="en-US"/>
          </a:p>
        </p:txBody>
      </p:sp>
    </p:spTree>
    <p:extLst>
      <p:ext uri="{BB962C8B-B14F-4D97-AF65-F5344CB8AC3E}">
        <p14:creationId xmlns:p14="http://schemas.microsoft.com/office/powerpoint/2010/main" val="34018938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宋体" charset="0"/>
      </a:defRPr>
    </a:lvl1pPr>
    <a:lvl2pPr marL="457200" algn="l" rtl="0" eaLnBrk="0" fontAlgn="base" hangingPunct="0">
      <a:spcBef>
        <a:spcPct val="30000"/>
      </a:spcBef>
      <a:spcAft>
        <a:spcPct val="0"/>
      </a:spcAft>
      <a:defRPr kumimoji="1" sz="1200" kern="1200">
        <a:solidFill>
          <a:schemeClr val="tx1"/>
        </a:solidFill>
        <a:latin typeface="+mn-lt"/>
        <a:ea typeface="+mn-ea"/>
        <a:cs typeface="宋体" charset="0"/>
      </a:defRPr>
    </a:lvl2pPr>
    <a:lvl3pPr marL="914400" algn="l" rtl="0" eaLnBrk="0" fontAlgn="base" hangingPunct="0">
      <a:spcBef>
        <a:spcPct val="30000"/>
      </a:spcBef>
      <a:spcAft>
        <a:spcPct val="0"/>
      </a:spcAft>
      <a:defRPr kumimoji="1" sz="1200" kern="1200">
        <a:solidFill>
          <a:schemeClr val="tx1"/>
        </a:solidFill>
        <a:latin typeface="+mn-lt"/>
        <a:ea typeface="+mn-ea"/>
        <a:cs typeface="宋体" charset="0"/>
      </a:defRPr>
    </a:lvl3pPr>
    <a:lvl4pPr marL="1371600" algn="l" rtl="0" eaLnBrk="0" fontAlgn="base" hangingPunct="0">
      <a:spcBef>
        <a:spcPct val="30000"/>
      </a:spcBef>
      <a:spcAft>
        <a:spcPct val="0"/>
      </a:spcAft>
      <a:defRPr kumimoji="1" sz="1200" kern="1200">
        <a:solidFill>
          <a:schemeClr val="tx1"/>
        </a:solidFill>
        <a:latin typeface="+mn-lt"/>
        <a:ea typeface="+mn-ea"/>
        <a:cs typeface="宋体" charset="0"/>
      </a:defRPr>
    </a:lvl4pPr>
    <a:lvl5pPr marL="1828800" algn="l" rtl="0" eaLnBrk="0" fontAlgn="base" hangingPunct="0">
      <a:spcBef>
        <a:spcPct val="30000"/>
      </a:spcBef>
      <a:spcAft>
        <a:spcPct val="0"/>
      </a:spcAft>
      <a:defRPr kumimoji="1" sz="1200" kern="1200">
        <a:solidFill>
          <a:schemeClr val="tx1"/>
        </a:solidFill>
        <a:latin typeface="+mn-lt"/>
        <a:ea typeface="+mn-ea"/>
        <a:cs typeface="宋体"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4</a:t>
            </a:fld>
            <a:endParaRPr lang="zh-CN" altLang="en-US" smtClean="0"/>
          </a:p>
        </p:txBody>
      </p:sp>
    </p:spTree>
    <p:extLst>
      <p:ext uri="{BB962C8B-B14F-4D97-AF65-F5344CB8AC3E}">
        <p14:creationId xmlns:p14="http://schemas.microsoft.com/office/powerpoint/2010/main" val="214085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17</a:t>
            </a:fld>
            <a:endParaRPr lang="zh-CN" altLang="en-US" smtClean="0"/>
          </a:p>
        </p:txBody>
      </p:sp>
    </p:spTree>
    <p:extLst>
      <p:ext uri="{BB962C8B-B14F-4D97-AF65-F5344CB8AC3E}">
        <p14:creationId xmlns:p14="http://schemas.microsoft.com/office/powerpoint/2010/main" val="1054896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19</a:t>
            </a:fld>
            <a:endParaRPr lang="zh-CN" altLang="en-US" smtClean="0"/>
          </a:p>
        </p:txBody>
      </p:sp>
    </p:spTree>
    <p:extLst>
      <p:ext uri="{BB962C8B-B14F-4D97-AF65-F5344CB8AC3E}">
        <p14:creationId xmlns:p14="http://schemas.microsoft.com/office/powerpoint/2010/main" val="1510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20</a:t>
            </a:fld>
            <a:endParaRPr lang="zh-CN" altLang="en-US" smtClean="0"/>
          </a:p>
        </p:txBody>
      </p:sp>
    </p:spTree>
    <p:extLst>
      <p:ext uri="{BB962C8B-B14F-4D97-AF65-F5344CB8AC3E}">
        <p14:creationId xmlns:p14="http://schemas.microsoft.com/office/powerpoint/2010/main" val="263158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21</a:t>
            </a:fld>
            <a:endParaRPr lang="zh-CN" altLang="en-US" smtClean="0"/>
          </a:p>
        </p:txBody>
      </p:sp>
    </p:spTree>
    <p:extLst>
      <p:ext uri="{BB962C8B-B14F-4D97-AF65-F5344CB8AC3E}">
        <p14:creationId xmlns:p14="http://schemas.microsoft.com/office/powerpoint/2010/main" val="50124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22</a:t>
            </a:fld>
            <a:endParaRPr lang="zh-CN" altLang="en-US" smtClean="0"/>
          </a:p>
        </p:txBody>
      </p:sp>
    </p:spTree>
    <p:extLst>
      <p:ext uri="{BB962C8B-B14F-4D97-AF65-F5344CB8AC3E}">
        <p14:creationId xmlns:p14="http://schemas.microsoft.com/office/powerpoint/2010/main" val="121572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24</a:t>
            </a:fld>
            <a:endParaRPr lang="zh-CN" altLang="en-US" smtClean="0"/>
          </a:p>
        </p:txBody>
      </p:sp>
    </p:spTree>
    <p:extLst>
      <p:ext uri="{BB962C8B-B14F-4D97-AF65-F5344CB8AC3E}">
        <p14:creationId xmlns:p14="http://schemas.microsoft.com/office/powerpoint/2010/main" val="2006238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25</a:t>
            </a:fld>
            <a:endParaRPr lang="zh-CN" altLang="en-US" smtClean="0"/>
          </a:p>
        </p:txBody>
      </p:sp>
    </p:spTree>
    <p:extLst>
      <p:ext uri="{BB962C8B-B14F-4D97-AF65-F5344CB8AC3E}">
        <p14:creationId xmlns:p14="http://schemas.microsoft.com/office/powerpoint/2010/main" val="120510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26</a:t>
            </a:fld>
            <a:endParaRPr lang="zh-CN" altLang="en-US" smtClean="0"/>
          </a:p>
        </p:txBody>
      </p:sp>
    </p:spTree>
    <p:extLst>
      <p:ext uri="{BB962C8B-B14F-4D97-AF65-F5344CB8AC3E}">
        <p14:creationId xmlns:p14="http://schemas.microsoft.com/office/powerpoint/2010/main" val="1298737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27</a:t>
            </a:fld>
            <a:endParaRPr lang="zh-CN" altLang="en-US" smtClean="0"/>
          </a:p>
        </p:txBody>
      </p:sp>
    </p:spTree>
    <p:extLst>
      <p:ext uri="{BB962C8B-B14F-4D97-AF65-F5344CB8AC3E}">
        <p14:creationId xmlns:p14="http://schemas.microsoft.com/office/powerpoint/2010/main" val="700750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28</a:t>
            </a:fld>
            <a:endParaRPr lang="zh-CN" altLang="en-US" smtClean="0"/>
          </a:p>
        </p:txBody>
      </p:sp>
    </p:spTree>
    <p:extLst>
      <p:ext uri="{BB962C8B-B14F-4D97-AF65-F5344CB8AC3E}">
        <p14:creationId xmlns:p14="http://schemas.microsoft.com/office/powerpoint/2010/main" val="125632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6</a:t>
            </a:fld>
            <a:endParaRPr lang="zh-CN" altLang="en-US" smtClean="0"/>
          </a:p>
        </p:txBody>
      </p:sp>
    </p:spTree>
    <p:extLst>
      <p:ext uri="{BB962C8B-B14F-4D97-AF65-F5344CB8AC3E}">
        <p14:creationId xmlns:p14="http://schemas.microsoft.com/office/powerpoint/2010/main" val="1155113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29</a:t>
            </a:fld>
            <a:endParaRPr lang="zh-CN" altLang="en-US" smtClean="0"/>
          </a:p>
        </p:txBody>
      </p:sp>
    </p:spTree>
    <p:extLst>
      <p:ext uri="{BB962C8B-B14F-4D97-AF65-F5344CB8AC3E}">
        <p14:creationId xmlns:p14="http://schemas.microsoft.com/office/powerpoint/2010/main" val="1061983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30</a:t>
            </a:fld>
            <a:endParaRPr lang="zh-CN" altLang="en-US" smtClean="0"/>
          </a:p>
        </p:txBody>
      </p:sp>
    </p:spTree>
    <p:extLst>
      <p:ext uri="{BB962C8B-B14F-4D97-AF65-F5344CB8AC3E}">
        <p14:creationId xmlns:p14="http://schemas.microsoft.com/office/powerpoint/2010/main" val="1014547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31</a:t>
            </a:fld>
            <a:endParaRPr lang="zh-CN" altLang="en-US" smtClean="0"/>
          </a:p>
        </p:txBody>
      </p:sp>
    </p:spTree>
    <p:extLst>
      <p:ext uri="{BB962C8B-B14F-4D97-AF65-F5344CB8AC3E}">
        <p14:creationId xmlns:p14="http://schemas.microsoft.com/office/powerpoint/2010/main" val="48762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32</a:t>
            </a:fld>
            <a:endParaRPr lang="zh-CN" altLang="en-US" smtClean="0"/>
          </a:p>
        </p:txBody>
      </p:sp>
    </p:spTree>
    <p:extLst>
      <p:ext uri="{BB962C8B-B14F-4D97-AF65-F5344CB8AC3E}">
        <p14:creationId xmlns:p14="http://schemas.microsoft.com/office/powerpoint/2010/main" val="45060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33</a:t>
            </a:fld>
            <a:endParaRPr lang="zh-CN" altLang="en-US" smtClean="0"/>
          </a:p>
        </p:txBody>
      </p:sp>
    </p:spTree>
    <p:extLst>
      <p:ext uri="{BB962C8B-B14F-4D97-AF65-F5344CB8AC3E}">
        <p14:creationId xmlns:p14="http://schemas.microsoft.com/office/powerpoint/2010/main" val="1415445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34</a:t>
            </a:fld>
            <a:endParaRPr lang="zh-CN" altLang="en-US" smtClean="0"/>
          </a:p>
        </p:txBody>
      </p:sp>
    </p:spTree>
    <p:extLst>
      <p:ext uri="{BB962C8B-B14F-4D97-AF65-F5344CB8AC3E}">
        <p14:creationId xmlns:p14="http://schemas.microsoft.com/office/powerpoint/2010/main" val="171224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7</a:t>
            </a:fld>
            <a:endParaRPr lang="zh-CN" altLang="en-US" smtClean="0"/>
          </a:p>
        </p:txBody>
      </p:sp>
    </p:spTree>
    <p:extLst>
      <p:ext uri="{BB962C8B-B14F-4D97-AF65-F5344CB8AC3E}">
        <p14:creationId xmlns:p14="http://schemas.microsoft.com/office/powerpoint/2010/main" val="738576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8</a:t>
            </a:fld>
            <a:endParaRPr lang="zh-CN" altLang="en-US" smtClean="0"/>
          </a:p>
        </p:txBody>
      </p:sp>
    </p:spTree>
    <p:extLst>
      <p:ext uri="{BB962C8B-B14F-4D97-AF65-F5344CB8AC3E}">
        <p14:creationId xmlns:p14="http://schemas.microsoft.com/office/powerpoint/2010/main" val="80563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9</a:t>
            </a:fld>
            <a:endParaRPr lang="zh-CN" altLang="en-US" smtClean="0"/>
          </a:p>
        </p:txBody>
      </p:sp>
    </p:spTree>
    <p:extLst>
      <p:ext uri="{BB962C8B-B14F-4D97-AF65-F5344CB8AC3E}">
        <p14:creationId xmlns:p14="http://schemas.microsoft.com/office/powerpoint/2010/main" val="47834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13</a:t>
            </a:fld>
            <a:endParaRPr lang="zh-CN" altLang="en-US" smtClean="0"/>
          </a:p>
        </p:txBody>
      </p:sp>
    </p:spTree>
    <p:extLst>
      <p:ext uri="{BB962C8B-B14F-4D97-AF65-F5344CB8AC3E}">
        <p14:creationId xmlns:p14="http://schemas.microsoft.com/office/powerpoint/2010/main" val="137251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14</a:t>
            </a:fld>
            <a:endParaRPr lang="zh-CN" altLang="en-US" smtClean="0"/>
          </a:p>
        </p:txBody>
      </p:sp>
    </p:spTree>
    <p:extLst>
      <p:ext uri="{BB962C8B-B14F-4D97-AF65-F5344CB8AC3E}">
        <p14:creationId xmlns:p14="http://schemas.microsoft.com/office/powerpoint/2010/main" val="775061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15</a:t>
            </a:fld>
            <a:endParaRPr lang="zh-CN" altLang="en-US" smtClean="0"/>
          </a:p>
        </p:txBody>
      </p:sp>
    </p:spTree>
    <p:extLst>
      <p:ext uri="{BB962C8B-B14F-4D97-AF65-F5344CB8AC3E}">
        <p14:creationId xmlns:p14="http://schemas.microsoft.com/office/powerpoint/2010/main" val="11013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34819" name="备注占位符 2"/>
          <p:cNvSpPr>
            <a:spLocks noGrp="1"/>
          </p:cNvSpPr>
          <p:nvPr>
            <p:ph type="body" idx="1"/>
          </p:nvPr>
        </p:nvSpPr>
        <p:spPr bwMode="auto">
          <a:noFill/>
        </p:spPr>
        <p:txBody>
          <a:bodyPr/>
          <a:lstStyle/>
          <a:p>
            <a:endParaRPr lang="zh-CN" altLang="en-US" smtClean="0"/>
          </a:p>
        </p:txBody>
      </p:sp>
      <p:sp>
        <p:nvSpPr>
          <p:cNvPr id="34820" name="灯片编号占位符 3"/>
          <p:cNvSpPr>
            <a:spLocks noGrp="1"/>
          </p:cNvSpPr>
          <p:nvPr>
            <p:ph type="sldNum" sz="quarter" idx="5"/>
          </p:nvPr>
        </p:nvSpPr>
        <p:spPr bwMode="auto">
          <a:noFill/>
          <a:ln>
            <a:miter lim="800000"/>
            <a:headEnd/>
            <a:tailEnd/>
          </a:ln>
        </p:spPr>
        <p:txBody>
          <a:bodyPr/>
          <a:lstStyle/>
          <a:p>
            <a:fld id="{0EEEAC98-A5AC-457E-854F-197284E3F6D1}" type="slidenum">
              <a:rPr lang="zh-CN" altLang="en-US" smtClean="0"/>
              <a:pPr/>
              <a:t>16</a:t>
            </a:fld>
            <a:endParaRPr lang="zh-CN" altLang="en-US" smtClean="0"/>
          </a:p>
        </p:txBody>
      </p:sp>
    </p:spTree>
    <p:extLst>
      <p:ext uri="{BB962C8B-B14F-4D97-AF65-F5344CB8AC3E}">
        <p14:creationId xmlns:p14="http://schemas.microsoft.com/office/powerpoint/2010/main" val="172089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灯片编号占位符 5"/>
          <p:cNvSpPr>
            <a:spLocks noGrp="1"/>
          </p:cNvSpPr>
          <p:nvPr>
            <p:ph type="sldNum" sz="quarter" idx="10"/>
          </p:nvPr>
        </p:nvSpPr>
        <p:spPr/>
        <p:txBody>
          <a:bodyPr/>
          <a:lstStyle>
            <a:lvl1pPr>
              <a:defRPr/>
            </a:lvl1pPr>
          </a:lstStyle>
          <a:p>
            <a:pPr>
              <a:defRPr/>
            </a:pPr>
            <a:fld id="{DB550FD6-3F8B-4F8C-A6DA-E1CC94EA8767}" type="slidenum">
              <a:rPr lang="zh-CN" altLang="en-US" smtClean="0"/>
              <a:pPr>
                <a:defRPr/>
              </a:pPr>
              <a:t>‹#›</a:t>
            </a:fld>
            <a:endParaRPr lang="zh-CN" altLang="en-US"/>
          </a:p>
        </p:txBody>
      </p:sp>
    </p:spTree>
    <p:extLst>
      <p:ext uri="{BB962C8B-B14F-4D97-AF65-F5344CB8AC3E}">
        <p14:creationId xmlns:p14="http://schemas.microsoft.com/office/powerpoint/2010/main" val="626445095"/>
      </p:ext>
    </p:extLst>
  </p:cSld>
  <p:clrMapOvr>
    <a:masterClrMapping/>
  </p:clrMapOvr>
  <p:transition spd="slow">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灯片编号占位符 5"/>
          <p:cNvSpPr>
            <a:spLocks noGrp="1"/>
          </p:cNvSpPr>
          <p:nvPr>
            <p:ph type="sldNum" sz="quarter" idx="10"/>
          </p:nvPr>
        </p:nvSpPr>
        <p:spPr/>
        <p:txBody>
          <a:bodyPr/>
          <a:lstStyle>
            <a:lvl1pPr>
              <a:defRPr/>
            </a:lvl1pPr>
          </a:lstStyle>
          <a:p>
            <a:pPr>
              <a:defRPr/>
            </a:pPr>
            <a:fld id="{F3BB23BD-3337-4749-8605-F5EAD5B978E1}" type="slidenum">
              <a:rPr lang="zh-CN" altLang="en-US" smtClean="0"/>
              <a:pPr>
                <a:defRPr/>
              </a:pPr>
              <a:t>‹#›</a:t>
            </a:fld>
            <a:endParaRPr lang="zh-CN" altLang="en-US"/>
          </a:p>
        </p:txBody>
      </p:sp>
    </p:spTree>
    <p:extLst>
      <p:ext uri="{BB962C8B-B14F-4D97-AF65-F5344CB8AC3E}">
        <p14:creationId xmlns:p14="http://schemas.microsoft.com/office/powerpoint/2010/main" val="1046844738"/>
      </p:ext>
    </p:extLst>
  </p:cSld>
  <p:clrMapOvr>
    <a:masterClrMapping/>
  </p:clrMapOvr>
  <p:transition spd="slow">
    <p:cove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2"/>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2"/>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灯片编号占位符 5"/>
          <p:cNvSpPr>
            <a:spLocks noGrp="1"/>
          </p:cNvSpPr>
          <p:nvPr>
            <p:ph type="sldNum" sz="quarter" idx="10"/>
          </p:nvPr>
        </p:nvSpPr>
        <p:spPr/>
        <p:txBody>
          <a:bodyPr/>
          <a:lstStyle>
            <a:lvl1pPr>
              <a:defRPr/>
            </a:lvl1pPr>
          </a:lstStyle>
          <a:p>
            <a:pPr>
              <a:defRPr/>
            </a:pPr>
            <a:fld id="{023AE42E-71C9-4154-AD4C-6BDF3447053A}" type="slidenum">
              <a:rPr lang="zh-CN" altLang="en-US" smtClean="0"/>
              <a:pPr>
                <a:defRPr/>
              </a:pPr>
              <a:t>‹#›</a:t>
            </a:fld>
            <a:endParaRPr lang="zh-CN" altLang="en-US"/>
          </a:p>
        </p:txBody>
      </p:sp>
    </p:spTree>
    <p:extLst>
      <p:ext uri="{BB962C8B-B14F-4D97-AF65-F5344CB8AC3E}">
        <p14:creationId xmlns:p14="http://schemas.microsoft.com/office/powerpoint/2010/main" val="213347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16965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401726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36850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95182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2008679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433358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213109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63560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灯片编号占位符 5"/>
          <p:cNvSpPr>
            <a:spLocks noGrp="1"/>
          </p:cNvSpPr>
          <p:nvPr>
            <p:ph type="sldNum" sz="quarter" idx="10"/>
          </p:nvPr>
        </p:nvSpPr>
        <p:spPr/>
        <p:txBody>
          <a:bodyPr/>
          <a:lstStyle>
            <a:lvl1pPr>
              <a:defRPr/>
            </a:lvl1pPr>
          </a:lstStyle>
          <a:p>
            <a:pPr>
              <a:defRPr/>
            </a:pPr>
            <a:fld id="{25D9E91D-FF5B-41E3-9AAD-F02A393B5106}" type="slidenum">
              <a:rPr lang="zh-CN" altLang="en-US" smtClean="0"/>
              <a:pPr>
                <a:defRPr/>
              </a:pPr>
              <a:t>‹#›</a:t>
            </a:fld>
            <a:endParaRPr lang="zh-CN" altLang="en-US"/>
          </a:p>
        </p:txBody>
      </p:sp>
    </p:spTree>
    <p:extLst>
      <p:ext uri="{BB962C8B-B14F-4D97-AF65-F5344CB8AC3E}">
        <p14:creationId xmlns:p14="http://schemas.microsoft.com/office/powerpoint/2010/main" val="1697874071"/>
      </p:ext>
    </p:extLst>
  </p:cSld>
  <p:clrMapOvr>
    <a:masterClrMapping/>
  </p:clrMapOvr>
  <p:transition spd="slow">
    <p:cove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smtClean="0"/>
              <a:t>将图片拖动到占位符，或单击添加图标</a:t>
            </a:r>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787409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997993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0" y="365125"/>
            <a:ext cx="5762625"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81773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2C83C33-71A4-6B4F-9F41-CB824CC601C5}"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50C9A2B8-C7E5-4D4E-AE0F-E46EA606B957}" type="slidenum">
              <a:rPr lang="zh-CN" altLang="en-US"/>
              <a:pPr>
                <a:defRPr/>
              </a:pPr>
              <a:t>‹#›</a:t>
            </a:fld>
            <a:endParaRPr lang="zh-CN" altLang="en-US"/>
          </a:p>
        </p:txBody>
      </p:sp>
    </p:spTree>
    <p:extLst>
      <p:ext uri="{BB962C8B-B14F-4D97-AF65-F5344CB8AC3E}">
        <p14:creationId xmlns:p14="http://schemas.microsoft.com/office/powerpoint/2010/main" val="711327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5CB6E1D-D20D-7E49-AA57-41A3263D307D}"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FB573BC-6899-A346-BD45-1EA099BB5C82}" type="slidenum">
              <a:rPr lang="zh-CN" altLang="en-US"/>
              <a:pPr>
                <a:defRPr/>
              </a:pPr>
              <a:t>‹#›</a:t>
            </a:fld>
            <a:endParaRPr lang="zh-CN" altLang="en-US"/>
          </a:p>
        </p:txBody>
      </p:sp>
    </p:spTree>
    <p:extLst>
      <p:ext uri="{BB962C8B-B14F-4D97-AF65-F5344CB8AC3E}">
        <p14:creationId xmlns:p14="http://schemas.microsoft.com/office/powerpoint/2010/main" val="237291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DD48D75-D1E6-A44F-B1FC-CC32C4D8FBB4}"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FA7DF271-7BE2-C245-8AC5-5C6411296192}" type="slidenum">
              <a:rPr lang="zh-CN" altLang="en-US"/>
              <a:pPr>
                <a:defRPr/>
              </a:pPr>
              <a:t>‹#›</a:t>
            </a:fld>
            <a:endParaRPr lang="zh-CN" altLang="en-US"/>
          </a:p>
        </p:txBody>
      </p:sp>
    </p:spTree>
    <p:extLst>
      <p:ext uri="{BB962C8B-B14F-4D97-AF65-F5344CB8AC3E}">
        <p14:creationId xmlns:p14="http://schemas.microsoft.com/office/powerpoint/2010/main" val="286049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E493883-7AA9-E840-A1AC-F5D21D93413C}" type="datetimeFigureOut">
              <a:rPr lang="zh-CN" altLang="en-US"/>
              <a:pPr>
                <a:defRPr/>
              </a:pPr>
              <a:t>19/2/21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C7538487-8F7D-7240-BFAC-0A36E334F7D6}" type="slidenum">
              <a:rPr lang="zh-CN" altLang="en-US"/>
              <a:pPr>
                <a:defRPr/>
              </a:pPr>
              <a:t>‹#›</a:t>
            </a:fld>
            <a:endParaRPr lang="zh-CN" altLang="en-US"/>
          </a:p>
        </p:txBody>
      </p:sp>
    </p:spTree>
    <p:extLst>
      <p:ext uri="{BB962C8B-B14F-4D97-AF65-F5344CB8AC3E}">
        <p14:creationId xmlns:p14="http://schemas.microsoft.com/office/powerpoint/2010/main" val="1561830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8C89E08-2326-304F-ABC9-5C5A58DC4E4E}" type="datetimeFigureOut">
              <a:rPr lang="zh-CN" altLang="en-US"/>
              <a:pPr>
                <a:defRPr/>
              </a:pPr>
              <a:t>19/2/21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FB56BD46-1D7A-B747-813C-962F1E88318F}" type="slidenum">
              <a:rPr lang="zh-CN" altLang="en-US"/>
              <a:pPr>
                <a:defRPr/>
              </a:pPr>
              <a:t>‹#›</a:t>
            </a:fld>
            <a:endParaRPr lang="zh-CN" altLang="en-US"/>
          </a:p>
        </p:txBody>
      </p:sp>
    </p:spTree>
    <p:extLst>
      <p:ext uri="{BB962C8B-B14F-4D97-AF65-F5344CB8AC3E}">
        <p14:creationId xmlns:p14="http://schemas.microsoft.com/office/powerpoint/2010/main" val="986999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5B54845-A3EC-D64D-A34A-79459133805B}" type="datetimeFigureOut">
              <a:rPr lang="zh-CN" altLang="en-US"/>
              <a:pPr>
                <a:defRPr/>
              </a:pPr>
              <a:t>19/2/21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D2E8898A-B50C-0245-99DE-21DC370030A5}" type="slidenum">
              <a:rPr lang="zh-CN" altLang="en-US"/>
              <a:pPr>
                <a:defRPr/>
              </a:pPr>
              <a:t>‹#›</a:t>
            </a:fld>
            <a:endParaRPr lang="zh-CN" altLang="en-US"/>
          </a:p>
        </p:txBody>
      </p:sp>
    </p:spTree>
    <p:extLst>
      <p:ext uri="{BB962C8B-B14F-4D97-AF65-F5344CB8AC3E}">
        <p14:creationId xmlns:p14="http://schemas.microsoft.com/office/powerpoint/2010/main" val="1336705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BF89F2E-4953-7E42-A43D-6A00764407C7}" type="datetimeFigureOut">
              <a:rPr lang="zh-CN" altLang="en-US"/>
              <a:pPr>
                <a:defRPr/>
              </a:pPr>
              <a:t>19/2/21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F5C3224C-191F-304C-9CFA-4E8CEA863785}" type="slidenum">
              <a:rPr lang="zh-CN" altLang="en-US"/>
              <a:pPr>
                <a:defRPr/>
              </a:pPr>
              <a:t>‹#›</a:t>
            </a:fld>
            <a:endParaRPr lang="zh-CN" altLang="en-US"/>
          </a:p>
        </p:txBody>
      </p:sp>
    </p:spTree>
    <p:extLst>
      <p:ext uri="{BB962C8B-B14F-4D97-AF65-F5344CB8AC3E}">
        <p14:creationId xmlns:p14="http://schemas.microsoft.com/office/powerpoint/2010/main" val="118102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灯片编号占位符 5"/>
          <p:cNvSpPr>
            <a:spLocks noGrp="1"/>
          </p:cNvSpPr>
          <p:nvPr>
            <p:ph type="sldNum" sz="quarter" idx="10"/>
          </p:nvPr>
        </p:nvSpPr>
        <p:spPr/>
        <p:txBody>
          <a:bodyPr/>
          <a:lstStyle>
            <a:lvl1pPr>
              <a:defRPr/>
            </a:lvl1pPr>
          </a:lstStyle>
          <a:p>
            <a:pPr>
              <a:defRPr/>
            </a:pPr>
            <a:fld id="{A3646E9F-EC56-445D-B7C5-3FDE4075DBE7}" type="slidenum">
              <a:rPr lang="zh-CN" altLang="en-US" smtClean="0"/>
              <a:pPr>
                <a:defRPr/>
              </a:pPr>
              <a:t>‹#›</a:t>
            </a:fld>
            <a:endParaRPr lang="zh-CN" altLang="en-US"/>
          </a:p>
        </p:txBody>
      </p:sp>
    </p:spTree>
    <p:extLst>
      <p:ext uri="{BB962C8B-B14F-4D97-AF65-F5344CB8AC3E}">
        <p14:creationId xmlns:p14="http://schemas.microsoft.com/office/powerpoint/2010/main" val="406809961"/>
      </p:ext>
    </p:extLst>
  </p:cSld>
  <p:clrMapOvr>
    <a:masterClrMapping/>
  </p:clrMapOvr>
  <p:transition spd="slow">
    <p:cove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8258547-13C7-3E49-AFE6-6D0326326131}" type="datetimeFigureOut">
              <a:rPr lang="zh-CN" altLang="en-US"/>
              <a:pPr>
                <a:defRPr/>
              </a:pPr>
              <a:t>19/2/21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2F6ED31A-5BD4-6049-AF1A-FB6A2495B830}" type="slidenum">
              <a:rPr lang="zh-CN" altLang="en-US"/>
              <a:pPr>
                <a:defRPr/>
              </a:pPr>
              <a:t>‹#›</a:t>
            </a:fld>
            <a:endParaRPr lang="zh-CN" altLang="en-US"/>
          </a:p>
        </p:txBody>
      </p:sp>
    </p:spTree>
    <p:extLst>
      <p:ext uri="{BB962C8B-B14F-4D97-AF65-F5344CB8AC3E}">
        <p14:creationId xmlns:p14="http://schemas.microsoft.com/office/powerpoint/2010/main" val="293287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smtClean="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B17CD25-2BE2-E849-88BD-8EED933D4683}" type="datetimeFigureOut">
              <a:rPr lang="zh-CN" altLang="en-US"/>
              <a:pPr>
                <a:defRPr/>
              </a:pPr>
              <a:t>19/2/21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48BEC359-2038-8A43-95D5-46A6BA3ECAC6}" type="slidenum">
              <a:rPr lang="zh-CN" altLang="en-US"/>
              <a:pPr>
                <a:defRPr/>
              </a:pPr>
              <a:t>‹#›</a:t>
            </a:fld>
            <a:endParaRPr lang="zh-CN" altLang="en-US"/>
          </a:p>
        </p:txBody>
      </p:sp>
    </p:spTree>
    <p:extLst>
      <p:ext uri="{BB962C8B-B14F-4D97-AF65-F5344CB8AC3E}">
        <p14:creationId xmlns:p14="http://schemas.microsoft.com/office/powerpoint/2010/main" val="815135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4237CB9-EC13-D34C-85A6-F10860D9EE83}"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1EA1DA9-F6E3-C349-8777-FF0FEE241284}" type="slidenum">
              <a:rPr lang="zh-CN" altLang="en-US"/>
              <a:pPr>
                <a:defRPr/>
              </a:pPr>
              <a:t>‹#›</a:t>
            </a:fld>
            <a:endParaRPr lang="zh-CN" altLang="en-US"/>
          </a:p>
        </p:txBody>
      </p:sp>
    </p:spTree>
    <p:extLst>
      <p:ext uri="{BB962C8B-B14F-4D97-AF65-F5344CB8AC3E}">
        <p14:creationId xmlns:p14="http://schemas.microsoft.com/office/powerpoint/2010/main" val="1178937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20AC89A-CDAD-DF4B-8C73-05052ABE390C}"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E93710B7-F581-4E4A-820E-01E4034653D9}" type="slidenum">
              <a:rPr lang="zh-CN" altLang="en-US"/>
              <a:pPr>
                <a:defRPr/>
              </a:pPr>
              <a:t>‹#›</a:t>
            </a:fld>
            <a:endParaRPr lang="zh-CN" altLang="en-US"/>
          </a:p>
        </p:txBody>
      </p:sp>
    </p:spTree>
    <p:extLst>
      <p:ext uri="{BB962C8B-B14F-4D97-AF65-F5344CB8AC3E}">
        <p14:creationId xmlns:p14="http://schemas.microsoft.com/office/powerpoint/2010/main" val="1715241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227088D-2F71-A948-B983-F1C85EDC0D5A}" type="datetimeFigureOut">
              <a:rPr lang="zh-CN" altLang="en-US"/>
              <a:pPr>
                <a:defRPr/>
              </a:pPr>
              <a:t>19/2/21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B7A393C7-8BAC-5C4C-BD4D-2925A5A3985B}" type="slidenum">
              <a:rPr lang="zh-CN" altLang="en-US"/>
              <a:pPr>
                <a:defRPr/>
              </a:pPr>
              <a:t>‹#›</a:t>
            </a:fld>
            <a:endParaRPr lang="zh-CN" altLang="en-US"/>
          </a:p>
        </p:txBody>
      </p:sp>
    </p:spTree>
    <p:extLst>
      <p:ext uri="{BB962C8B-B14F-4D97-AF65-F5344CB8AC3E}">
        <p14:creationId xmlns:p14="http://schemas.microsoft.com/office/powerpoint/2010/main" val="250942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2FFD6BB-1694-6443-8B89-8538E69766C5}"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73E8F477-FB2A-E74B-8E8F-D58CBB5547AC}" type="slidenum">
              <a:rPr lang="zh-CN" altLang="en-US"/>
              <a:pPr>
                <a:defRPr/>
              </a:pPr>
              <a:t>‹#›</a:t>
            </a:fld>
            <a:endParaRPr lang="zh-CN" altLang="en-US"/>
          </a:p>
        </p:txBody>
      </p:sp>
    </p:spTree>
    <p:extLst>
      <p:ext uri="{BB962C8B-B14F-4D97-AF65-F5344CB8AC3E}">
        <p14:creationId xmlns:p14="http://schemas.microsoft.com/office/powerpoint/2010/main" val="1634184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E58861C-BF02-1245-A5B7-C2FCA2914880}"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C468762D-60D9-D846-83D9-B27D852FAFA5}" type="slidenum">
              <a:rPr lang="zh-CN" altLang="en-US"/>
              <a:pPr>
                <a:defRPr/>
              </a:pPr>
              <a:t>‹#›</a:t>
            </a:fld>
            <a:endParaRPr lang="zh-CN" altLang="en-US"/>
          </a:p>
        </p:txBody>
      </p:sp>
    </p:spTree>
    <p:extLst>
      <p:ext uri="{BB962C8B-B14F-4D97-AF65-F5344CB8AC3E}">
        <p14:creationId xmlns:p14="http://schemas.microsoft.com/office/powerpoint/2010/main" val="1569454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C4F031A-85DD-894E-A7C7-F63BBCFB6C35}"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C083D0FC-DAEC-5740-A9CF-C85EFEA79AD7}" type="slidenum">
              <a:rPr lang="zh-CN" altLang="en-US"/>
              <a:pPr>
                <a:defRPr/>
              </a:pPr>
              <a:t>‹#›</a:t>
            </a:fld>
            <a:endParaRPr lang="zh-CN" altLang="en-US"/>
          </a:p>
        </p:txBody>
      </p:sp>
    </p:spTree>
    <p:extLst>
      <p:ext uri="{BB962C8B-B14F-4D97-AF65-F5344CB8AC3E}">
        <p14:creationId xmlns:p14="http://schemas.microsoft.com/office/powerpoint/2010/main" val="277943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335A0D8-8E8B-3B4A-8F56-0BF40BC52C82}" type="datetimeFigureOut">
              <a:rPr lang="zh-CN" altLang="en-US"/>
              <a:pPr>
                <a:defRPr/>
              </a:pPr>
              <a:t>19/2/21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A28233C0-7262-1F48-9195-685CFDDAEA70}" type="slidenum">
              <a:rPr lang="zh-CN" altLang="en-US"/>
              <a:pPr>
                <a:defRPr/>
              </a:pPr>
              <a:t>‹#›</a:t>
            </a:fld>
            <a:endParaRPr lang="zh-CN" altLang="en-US"/>
          </a:p>
        </p:txBody>
      </p:sp>
    </p:spTree>
    <p:extLst>
      <p:ext uri="{BB962C8B-B14F-4D97-AF65-F5344CB8AC3E}">
        <p14:creationId xmlns:p14="http://schemas.microsoft.com/office/powerpoint/2010/main" val="622531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C8786458-567E-0340-B0AF-D0A68E415F2D}" type="datetimeFigureOut">
              <a:rPr lang="zh-CN" altLang="en-US"/>
              <a:pPr>
                <a:defRPr/>
              </a:pPr>
              <a:t>19/2/21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5BD1BCDE-A659-8F42-B800-EDB1D6508353}" type="slidenum">
              <a:rPr lang="zh-CN" altLang="en-US"/>
              <a:pPr>
                <a:defRPr/>
              </a:pPr>
              <a:t>‹#›</a:t>
            </a:fld>
            <a:endParaRPr lang="zh-CN" altLang="en-US"/>
          </a:p>
        </p:txBody>
      </p:sp>
    </p:spTree>
    <p:extLst>
      <p:ext uri="{BB962C8B-B14F-4D97-AF65-F5344CB8AC3E}">
        <p14:creationId xmlns:p14="http://schemas.microsoft.com/office/powerpoint/2010/main" val="34069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灯片编号占位符 5"/>
          <p:cNvSpPr>
            <a:spLocks noGrp="1"/>
          </p:cNvSpPr>
          <p:nvPr>
            <p:ph type="sldNum" sz="quarter" idx="10"/>
          </p:nvPr>
        </p:nvSpPr>
        <p:spPr/>
        <p:txBody>
          <a:bodyPr/>
          <a:lstStyle>
            <a:lvl1pPr>
              <a:defRPr/>
            </a:lvl1pPr>
          </a:lstStyle>
          <a:p>
            <a:pPr>
              <a:defRPr/>
            </a:pPr>
            <a:fld id="{016D394E-D164-4A20-B68F-973FE900EB95}" type="slidenum">
              <a:rPr lang="zh-CN" altLang="en-US" smtClean="0"/>
              <a:pPr>
                <a:defRPr/>
              </a:pPr>
              <a:t>‹#›</a:t>
            </a:fld>
            <a:endParaRPr lang="zh-CN" altLang="en-US"/>
          </a:p>
        </p:txBody>
      </p:sp>
      <p:cxnSp>
        <p:nvCxnSpPr>
          <p:cNvPr id="7" name="直线连接符 6"/>
          <p:cNvCxnSpPr/>
          <p:nvPr/>
        </p:nvCxnSpPr>
        <p:spPr>
          <a:xfrm>
            <a:off x="885825" y="928688"/>
            <a:ext cx="8258175"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14566126"/>
      </p:ext>
    </p:extLst>
  </p:cSld>
  <p:clrMapOvr>
    <a:masterClrMapping/>
  </p:clrMapOvr>
  <p:transition spd="slow">
    <p:cove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0F82783-3152-7048-A4FC-49741BCF1A82}" type="datetimeFigureOut">
              <a:rPr lang="zh-CN" altLang="en-US"/>
              <a:pPr>
                <a:defRPr/>
              </a:pPr>
              <a:t>19/2/21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66F8727E-C2A1-BF4D-950A-B8AC94E2AF9D}" type="slidenum">
              <a:rPr lang="zh-CN" altLang="en-US"/>
              <a:pPr>
                <a:defRPr/>
              </a:pPr>
              <a:t>‹#›</a:t>
            </a:fld>
            <a:endParaRPr lang="zh-CN" altLang="en-US"/>
          </a:p>
        </p:txBody>
      </p:sp>
    </p:spTree>
    <p:extLst>
      <p:ext uri="{BB962C8B-B14F-4D97-AF65-F5344CB8AC3E}">
        <p14:creationId xmlns:p14="http://schemas.microsoft.com/office/powerpoint/2010/main" val="836839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40D021D-110E-0C46-8B2A-F641CA0580CF}" type="datetimeFigureOut">
              <a:rPr lang="zh-CN" altLang="en-US"/>
              <a:pPr>
                <a:defRPr/>
              </a:pPr>
              <a:t>19/2/21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F7C5C459-94AA-0D43-BE5E-B12FF86FCBF2}" type="slidenum">
              <a:rPr lang="zh-CN" altLang="en-US"/>
              <a:pPr>
                <a:defRPr/>
              </a:pPr>
              <a:t>‹#›</a:t>
            </a:fld>
            <a:endParaRPr lang="zh-CN" altLang="en-US"/>
          </a:p>
        </p:txBody>
      </p:sp>
    </p:spTree>
    <p:extLst>
      <p:ext uri="{BB962C8B-B14F-4D97-AF65-F5344CB8AC3E}">
        <p14:creationId xmlns:p14="http://schemas.microsoft.com/office/powerpoint/2010/main" val="894618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2C7CD68-2B7B-7942-AF37-2B635EAD6F04}" type="datetimeFigureOut">
              <a:rPr lang="zh-CN" altLang="en-US"/>
              <a:pPr>
                <a:defRPr/>
              </a:pPr>
              <a:t>19/2/21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B123BEBF-EF8A-3B4E-8445-83D5185211E1}" type="slidenum">
              <a:rPr lang="zh-CN" altLang="en-US"/>
              <a:pPr>
                <a:defRPr/>
              </a:pPr>
              <a:t>‹#›</a:t>
            </a:fld>
            <a:endParaRPr lang="zh-CN" altLang="en-US"/>
          </a:p>
        </p:txBody>
      </p:sp>
    </p:spTree>
    <p:extLst>
      <p:ext uri="{BB962C8B-B14F-4D97-AF65-F5344CB8AC3E}">
        <p14:creationId xmlns:p14="http://schemas.microsoft.com/office/powerpoint/2010/main" val="1321360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smtClean="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C8D82B2-E4A5-1A4C-A87C-8D469855E153}" type="datetimeFigureOut">
              <a:rPr lang="zh-CN" altLang="en-US"/>
              <a:pPr>
                <a:defRPr/>
              </a:pPr>
              <a:t>19/2/21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7225F528-4707-DB41-95E9-55B5BAFA1DC8}" type="slidenum">
              <a:rPr lang="zh-CN" altLang="en-US"/>
              <a:pPr>
                <a:defRPr/>
              </a:pPr>
              <a:t>‹#›</a:t>
            </a:fld>
            <a:endParaRPr lang="zh-CN" altLang="en-US"/>
          </a:p>
        </p:txBody>
      </p:sp>
    </p:spTree>
    <p:extLst>
      <p:ext uri="{BB962C8B-B14F-4D97-AF65-F5344CB8AC3E}">
        <p14:creationId xmlns:p14="http://schemas.microsoft.com/office/powerpoint/2010/main" val="978723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2C9C838-236A-EA41-8426-CB424D10ED53}"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67B64396-0E98-9B4F-8574-20BDC29C56CE}" type="slidenum">
              <a:rPr lang="zh-CN" altLang="en-US"/>
              <a:pPr>
                <a:defRPr/>
              </a:pPr>
              <a:t>‹#›</a:t>
            </a:fld>
            <a:endParaRPr lang="zh-CN" altLang="en-US"/>
          </a:p>
        </p:txBody>
      </p:sp>
    </p:spTree>
    <p:extLst>
      <p:ext uri="{BB962C8B-B14F-4D97-AF65-F5344CB8AC3E}">
        <p14:creationId xmlns:p14="http://schemas.microsoft.com/office/powerpoint/2010/main" val="1823065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E682A57-7116-7E43-AFEA-668058C43136}" type="datetimeFigureOut">
              <a:rPr lang="zh-CN" altLang="en-US"/>
              <a:pPr>
                <a:defRPr/>
              </a:pPr>
              <a:t>19/2/21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361B743-A8B7-E341-93BA-F4CC4277088C}" type="slidenum">
              <a:rPr lang="zh-CN" altLang="en-US"/>
              <a:pPr>
                <a:defRPr/>
              </a:pPr>
              <a:t>‹#›</a:t>
            </a:fld>
            <a:endParaRPr lang="zh-CN" altLang="en-US"/>
          </a:p>
        </p:txBody>
      </p:sp>
    </p:spTree>
    <p:extLst>
      <p:ext uri="{BB962C8B-B14F-4D97-AF65-F5344CB8AC3E}">
        <p14:creationId xmlns:p14="http://schemas.microsoft.com/office/powerpoint/2010/main" val="2117994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灯片编号占位符 5"/>
          <p:cNvSpPr>
            <a:spLocks noGrp="1"/>
          </p:cNvSpPr>
          <p:nvPr>
            <p:ph type="sldNum" sz="quarter" idx="10"/>
          </p:nvPr>
        </p:nvSpPr>
        <p:spPr/>
        <p:txBody>
          <a:bodyPr/>
          <a:lstStyle>
            <a:lvl1pPr>
              <a:defRPr/>
            </a:lvl1pPr>
          </a:lstStyle>
          <a:p>
            <a:pPr>
              <a:defRPr/>
            </a:pPr>
            <a:fld id="{DFA2328A-1E4A-4CA0-A90F-ED8F24BF6254}" type="slidenum">
              <a:rPr lang="zh-CN" altLang="en-US" smtClean="0"/>
              <a:pPr>
                <a:defRPr/>
              </a:pPr>
              <a:t>‹#›</a:t>
            </a:fld>
            <a:endParaRPr lang="zh-CN" altLang="en-US"/>
          </a:p>
        </p:txBody>
      </p:sp>
    </p:spTree>
    <p:extLst>
      <p:ext uri="{BB962C8B-B14F-4D97-AF65-F5344CB8AC3E}">
        <p14:creationId xmlns:p14="http://schemas.microsoft.com/office/powerpoint/2010/main" val="997608635"/>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5"/>
          <p:cNvSpPr>
            <a:spLocks noGrp="1"/>
          </p:cNvSpPr>
          <p:nvPr>
            <p:ph type="sldNum" sz="quarter" idx="10"/>
          </p:nvPr>
        </p:nvSpPr>
        <p:spPr/>
        <p:txBody>
          <a:bodyPr/>
          <a:lstStyle>
            <a:lvl1pPr>
              <a:defRPr/>
            </a:lvl1pPr>
          </a:lstStyle>
          <a:p>
            <a:pPr>
              <a:defRPr/>
            </a:pPr>
            <a:fld id="{FB03803E-5D0A-4A98-86EB-139C595F185B}" type="slidenum">
              <a:rPr lang="zh-CN" altLang="en-US" smtClean="0"/>
              <a:pPr>
                <a:defRPr/>
              </a:pPr>
              <a:t>‹#›</a:t>
            </a:fld>
            <a:endParaRPr lang="zh-CN" altLang="en-US"/>
          </a:p>
        </p:txBody>
      </p:sp>
    </p:spTree>
    <p:extLst>
      <p:ext uri="{BB962C8B-B14F-4D97-AF65-F5344CB8AC3E}">
        <p14:creationId xmlns:p14="http://schemas.microsoft.com/office/powerpoint/2010/main" val="1403496316"/>
      </p:ext>
    </p:extLst>
  </p:cSld>
  <p:clrMapOvr>
    <a:masterClrMapping/>
  </p:clrMapOvr>
  <p:transition spd="slow">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a:defRPr/>
            </a:lvl1pPr>
          </a:lstStyle>
          <a:p>
            <a:pPr>
              <a:defRPr/>
            </a:pPr>
            <a:fld id="{770EE434-97C0-4528-838B-3CE4168D1311}" type="slidenum">
              <a:rPr lang="zh-CN" altLang="en-US" smtClean="0"/>
              <a:pPr>
                <a:defRPr/>
              </a:pPr>
              <a:t>‹#›</a:t>
            </a:fld>
            <a:endParaRPr lang="zh-CN" altLang="en-US"/>
          </a:p>
        </p:txBody>
      </p:sp>
    </p:spTree>
    <p:extLst>
      <p:ext uri="{BB962C8B-B14F-4D97-AF65-F5344CB8AC3E}">
        <p14:creationId xmlns:p14="http://schemas.microsoft.com/office/powerpoint/2010/main" val="602204364"/>
      </p:ext>
    </p:extLst>
  </p:cSld>
  <p:clrMapOvr>
    <a:masterClrMapping/>
  </p:clrMapOvr>
  <p:transition spd="slow">
    <p:cov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灯片编号占位符 5"/>
          <p:cNvSpPr>
            <a:spLocks noGrp="1"/>
          </p:cNvSpPr>
          <p:nvPr>
            <p:ph type="sldNum" sz="quarter" idx="10"/>
          </p:nvPr>
        </p:nvSpPr>
        <p:spPr/>
        <p:txBody>
          <a:bodyPr/>
          <a:lstStyle>
            <a:lvl1pPr>
              <a:defRPr/>
            </a:lvl1pPr>
          </a:lstStyle>
          <a:p>
            <a:pPr>
              <a:defRPr/>
            </a:pPr>
            <a:fld id="{D6C04222-5FF2-401B-A7B1-4E1190D667FA}" type="slidenum">
              <a:rPr lang="zh-CN" altLang="en-US" smtClean="0"/>
              <a:pPr>
                <a:defRPr/>
              </a:pPr>
              <a:t>‹#›</a:t>
            </a:fld>
            <a:endParaRPr lang="zh-CN" altLang="en-US"/>
          </a:p>
        </p:txBody>
      </p:sp>
    </p:spTree>
    <p:extLst>
      <p:ext uri="{BB962C8B-B14F-4D97-AF65-F5344CB8AC3E}">
        <p14:creationId xmlns:p14="http://schemas.microsoft.com/office/powerpoint/2010/main" val="158317437"/>
      </p:ext>
    </p:extLst>
  </p:cSld>
  <p:clrMapOvr>
    <a:masterClrMapping/>
  </p:clrMapOvr>
  <p:transition spd="slow">
    <p:cove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灯片编号占位符 5"/>
          <p:cNvSpPr>
            <a:spLocks noGrp="1"/>
          </p:cNvSpPr>
          <p:nvPr>
            <p:ph type="sldNum" sz="quarter" idx="10"/>
          </p:nvPr>
        </p:nvSpPr>
        <p:spPr/>
        <p:txBody>
          <a:bodyPr/>
          <a:lstStyle>
            <a:lvl1pPr>
              <a:defRPr/>
            </a:lvl1pPr>
          </a:lstStyle>
          <a:p>
            <a:pPr>
              <a:defRPr/>
            </a:pPr>
            <a:fld id="{7805A8D2-C2A9-4C54-BFA6-5EEB603A7902}" type="slidenum">
              <a:rPr lang="zh-CN" altLang="en-US" smtClean="0"/>
              <a:pPr>
                <a:defRPr/>
              </a:pPr>
              <a:t>‹#›</a:t>
            </a:fld>
            <a:endParaRPr lang="zh-CN" altLang="en-US"/>
          </a:p>
        </p:txBody>
      </p:sp>
    </p:spTree>
    <p:extLst>
      <p:ext uri="{BB962C8B-B14F-4D97-AF65-F5344CB8AC3E}">
        <p14:creationId xmlns:p14="http://schemas.microsoft.com/office/powerpoint/2010/main" val="108925026"/>
      </p:ext>
    </p:extLst>
  </p:cSld>
  <p:clrMapOvr>
    <a:masterClrMapping/>
  </p:clrMapOvr>
  <p:transition spd="slow">
    <p:cove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85825" y="274638"/>
            <a:ext cx="78009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ea typeface="宋体" panose="02010600030101010101" pitchFamily="2" charset="-122"/>
                <a:cs typeface="Arial" panose="020B0604020202020204" pitchFamily="34" charset="0"/>
              </a:defRPr>
            </a:lvl1pPr>
          </a:lstStyle>
          <a:p>
            <a:pPr>
              <a:defRPr/>
            </a:pPr>
            <a:fld id="{023AE42E-71C9-4154-AD4C-6BDF3447053A}" type="slidenum">
              <a:rPr lang="zh-CN" altLang="en-US" smtClean="0"/>
              <a:pPr>
                <a:defRPr/>
              </a:pPr>
              <a:t>‹#›</a:t>
            </a:fld>
            <a:endParaRPr lang="zh-CN" altLang="en-US"/>
          </a:p>
        </p:txBody>
      </p:sp>
      <p:sp>
        <p:nvSpPr>
          <p:cNvPr id="13" name="矩形 12"/>
          <p:cNvSpPr/>
          <p:nvPr/>
        </p:nvSpPr>
        <p:spPr>
          <a:xfrm>
            <a:off x="375048" y="0"/>
            <a:ext cx="150019" cy="9286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noProof="1"/>
          </a:p>
        </p:txBody>
      </p:sp>
      <p:sp>
        <p:nvSpPr>
          <p:cNvPr id="14" name="矩形 13"/>
          <p:cNvSpPr/>
          <p:nvPr/>
        </p:nvSpPr>
        <p:spPr>
          <a:xfrm>
            <a:off x="621506" y="327026"/>
            <a:ext cx="167879" cy="587375"/>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noProof="1"/>
          </a:p>
        </p:txBody>
      </p:sp>
      <p:pic>
        <p:nvPicPr>
          <p:cNvPr id="1031" name="Picture 6" descr="E:\liyuan\学院资料\公文模板\jpg效果图\jpg效果图：LOGO（经院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0066" y="6183313"/>
            <a:ext cx="277772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线连接符 2"/>
          <p:cNvCxnSpPr/>
          <p:nvPr userDrawn="1"/>
        </p:nvCxnSpPr>
        <p:spPr>
          <a:xfrm flipV="1">
            <a:off x="885825" y="1082676"/>
            <a:ext cx="8258175" cy="14287"/>
          </a:xfrm>
          <a:prstGeom prst="line">
            <a:avLst/>
          </a:prstGeom>
          <a:ln w="317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81544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iming>
    <p:tnLst>
      <p:par>
        <p:cTn id="1" dur="indefinite" restart="never" nodeType="tmRoot"/>
      </p:par>
    </p:tnLst>
  </p:timing>
  <p:txStyles>
    <p:titleStyle>
      <a:lvl1pPr algn="ctr" rtl="0" eaLnBrk="1" fontAlgn="base" hangingPunct="1">
        <a:spcBef>
          <a:spcPct val="0"/>
        </a:spcBef>
        <a:spcAft>
          <a:spcPct val="0"/>
        </a:spcAft>
        <a:defRPr sz="2700" kern="1200">
          <a:solidFill>
            <a:schemeClr val="tx1"/>
          </a:solidFill>
          <a:latin typeface="+mj-lt"/>
          <a:ea typeface="+mj-ea"/>
          <a:cs typeface="+mj-cs"/>
        </a:defRPr>
      </a:lvl1pPr>
      <a:lvl2pPr algn="ctr" rtl="0" eaLnBrk="1" fontAlgn="base" hangingPunct="1">
        <a:spcBef>
          <a:spcPct val="0"/>
        </a:spcBef>
        <a:spcAft>
          <a:spcPct val="0"/>
        </a:spcAft>
        <a:defRPr sz="2700">
          <a:solidFill>
            <a:schemeClr val="tx1"/>
          </a:solidFill>
          <a:latin typeface="Cambria" charset="0"/>
          <a:ea typeface="黑体" charset="-122"/>
        </a:defRPr>
      </a:lvl2pPr>
      <a:lvl3pPr algn="ctr" rtl="0" eaLnBrk="1" fontAlgn="base" hangingPunct="1">
        <a:spcBef>
          <a:spcPct val="0"/>
        </a:spcBef>
        <a:spcAft>
          <a:spcPct val="0"/>
        </a:spcAft>
        <a:defRPr sz="2700">
          <a:solidFill>
            <a:schemeClr val="tx1"/>
          </a:solidFill>
          <a:latin typeface="Cambria" charset="0"/>
          <a:ea typeface="黑体" charset="-122"/>
        </a:defRPr>
      </a:lvl3pPr>
      <a:lvl4pPr algn="ctr" rtl="0" eaLnBrk="1" fontAlgn="base" hangingPunct="1">
        <a:spcBef>
          <a:spcPct val="0"/>
        </a:spcBef>
        <a:spcAft>
          <a:spcPct val="0"/>
        </a:spcAft>
        <a:defRPr sz="2700">
          <a:solidFill>
            <a:schemeClr val="tx1"/>
          </a:solidFill>
          <a:latin typeface="Cambria" charset="0"/>
          <a:ea typeface="黑体" charset="-122"/>
        </a:defRPr>
      </a:lvl4pPr>
      <a:lvl5pPr algn="ctr" rtl="0" eaLnBrk="1" fontAlgn="base" hangingPunct="1">
        <a:spcBef>
          <a:spcPct val="0"/>
        </a:spcBef>
        <a:spcAft>
          <a:spcPct val="0"/>
        </a:spcAft>
        <a:defRPr sz="2700">
          <a:solidFill>
            <a:schemeClr val="tx1"/>
          </a:solidFill>
          <a:latin typeface="Cambria" charset="0"/>
          <a:ea typeface="黑体" charset="-122"/>
        </a:defRPr>
      </a:lvl5pPr>
      <a:lvl6pPr marL="342900" algn="ctr" rtl="0" eaLnBrk="1" fontAlgn="base" hangingPunct="1">
        <a:spcBef>
          <a:spcPct val="0"/>
        </a:spcBef>
        <a:spcAft>
          <a:spcPct val="0"/>
        </a:spcAft>
        <a:defRPr sz="3300">
          <a:solidFill>
            <a:schemeClr val="tx1"/>
          </a:solidFill>
          <a:latin typeface="Calibri" pitchFamily="34" charset="0"/>
          <a:ea typeface="宋体" charset="-122"/>
        </a:defRPr>
      </a:lvl6pPr>
      <a:lvl7pPr marL="685800" algn="ctr" rtl="0" eaLnBrk="1" fontAlgn="base" hangingPunct="1">
        <a:spcBef>
          <a:spcPct val="0"/>
        </a:spcBef>
        <a:spcAft>
          <a:spcPct val="0"/>
        </a:spcAft>
        <a:defRPr sz="3300">
          <a:solidFill>
            <a:schemeClr val="tx1"/>
          </a:solidFill>
          <a:latin typeface="Calibri" pitchFamily="34" charset="0"/>
          <a:ea typeface="宋体" charset="-122"/>
        </a:defRPr>
      </a:lvl7pPr>
      <a:lvl8pPr marL="1028700" algn="ctr" rtl="0" eaLnBrk="1" fontAlgn="base" hangingPunct="1">
        <a:spcBef>
          <a:spcPct val="0"/>
        </a:spcBef>
        <a:spcAft>
          <a:spcPct val="0"/>
        </a:spcAft>
        <a:defRPr sz="3300">
          <a:solidFill>
            <a:schemeClr val="tx1"/>
          </a:solidFill>
          <a:latin typeface="Calibri" pitchFamily="34" charset="0"/>
          <a:ea typeface="宋体" charset="-122"/>
        </a:defRPr>
      </a:lvl8pPr>
      <a:lvl9pPr marL="1371600" algn="ctr" rtl="0" eaLnBrk="1" fontAlgn="base" hangingPunct="1">
        <a:spcBef>
          <a:spcPct val="0"/>
        </a:spcBef>
        <a:spcAft>
          <a:spcPct val="0"/>
        </a:spcAft>
        <a:defRPr sz="3300">
          <a:solidFill>
            <a:schemeClr val="tx1"/>
          </a:solidFill>
          <a:latin typeface="Calibri" pitchFamily="34" charset="0"/>
          <a:ea typeface="宋体" charset="-122"/>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B563B-6E56-0D46-8CB8-B2F7A1BD70B4}" type="datetimeFigureOut">
              <a:rPr kumimoji="1" lang="zh-CN" altLang="en-US" smtClean="0"/>
              <a:t>19/2/21</a:t>
            </a:fld>
            <a:endParaRPr kumimoji="1"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785619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435"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kumimoji="1" sz="900" smtClean="0">
                <a:solidFill>
                  <a:schemeClr val="tx1">
                    <a:tint val="75000"/>
                  </a:schemeClr>
                </a:solidFill>
              </a:defRPr>
            </a:lvl1pPr>
          </a:lstStyle>
          <a:p>
            <a:pPr>
              <a:defRPr/>
            </a:pPr>
            <a:fld id="{6CB9AD04-2F1C-3F4F-9E0B-60A492B93945}" type="datetimeFigureOut">
              <a:rPr lang="zh-CN" altLang="en-US"/>
              <a:pPr>
                <a:defRPr/>
              </a:pPr>
              <a:t>19/2/21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kumimoji="1" sz="900" smtClean="0">
                <a:solidFill>
                  <a:schemeClr val="tx1">
                    <a:tint val="75000"/>
                  </a:schemeClr>
                </a:solidFill>
              </a:defRPr>
            </a:lvl1pPr>
          </a:lstStyle>
          <a:p>
            <a:pPr>
              <a:defRPr/>
            </a:pPr>
            <a:endParaRPr lang="zh-CN" altLang="en-US"/>
          </a:p>
        </p:txBody>
      </p:sp>
      <p:sp>
        <p:nvSpPr>
          <p:cNvPr id="6" name="幻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kumimoji="1" sz="900" smtClean="0">
                <a:solidFill>
                  <a:schemeClr val="tx1">
                    <a:tint val="75000"/>
                  </a:schemeClr>
                </a:solidFill>
              </a:defRPr>
            </a:lvl1pPr>
          </a:lstStyle>
          <a:p>
            <a:pPr>
              <a:defRPr/>
            </a:pPr>
            <a:fld id="{35EC2032-EFCA-0F44-A964-83B06B6527B7}" type="slidenum">
              <a:rPr lang="zh-CN" altLang="en-US"/>
              <a:pPr>
                <a:defRPr/>
              </a:pPr>
              <a:t>‹#›</a:t>
            </a:fld>
            <a:endParaRPr lang="zh-CN" altLang="en-US"/>
          </a:p>
        </p:txBody>
      </p:sp>
    </p:spTree>
    <p:extLst>
      <p:ext uri="{BB962C8B-B14F-4D97-AF65-F5344CB8AC3E}">
        <p14:creationId xmlns:p14="http://schemas.microsoft.com/office/powerpoint/2010/main" val="21200547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DengXian Light" charset="-122"/>
        </a:defRPr>
      </a:lvl1pPr>
      <a:lvl2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2pPr>
      <a:lvl3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3pPr>
      <a:lvl4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4pPr>
      <a:lvl5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5pPr>
      <a:lvl6pPr marL="3429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6pPr>
      <a:lvl7pPr marL="6858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7pPr>
      <a:lvl8pPr marL="10287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8pPr>
      <a:lvl9pPr marL="13716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DengXian" charset="-122"/>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DengXian" charset="-122"/>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DengXian" charset="-122"/>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9459"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kumimoji="1" sz="900" smtClean="0">
                <a:solidFill>
                  <a:schemeClr val="tx1">
                    <a:tint val="75000"/>
                  </a:schemeClr>
                </a:solidFill>
              </a:defRPr>
            </a:lvl1pPr>
          </a:lstStyle>
          <a:p>
            <a:pPr>
              <a:defRPr/>
            </a:pPr>
            <a:fld id="{D43BFDAF-1291-2645-A53C-CB1945687EDA}" type="datetimeFigureOut">
              <a:rPr lang="zh-CN" altLang="en-US"/>
              <a:pPr>
                <a:defRPr/>
              </a:pPr>
              <a:t>19/2/21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kumimoji="1" sz="900" smtClean="0">
                <a:solidFill>
                  <a:schemeClr val="tx1">
                    <a:tint val="75000"/>
                  </a:schemeClr>
                </a:solidFill>
              </a:defRPr>
            </a:lvl1pPr>
          </a:lstStyle>
          <a:p>
            <a:pPr>
              <a:defRPr/>
            </a:pPr>
            <a:endParaRPr lang="zh-CN" altLang="en-US"/>
          </a:p>
        </p:txBody>
      </p:sp>
      <p:sp>
        <p:nvSpPr>
          <p:cNvPr id="6" name="幻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kumimoji="1" sz="900" smtClean="0">
                <a:solidFill>
                  <a:schemeClr val="tx1">
                    <a:tint val="75000"/>
                  </a:schemeClr>
                </a:solidFill>
              </a:defRPr>
            </a:lvl1pPr>
          </a:lstStyle>
          <a:p>
            <a:pPr>
              <a:defRPr/>
            </a:pPr>
            <a:fld id="{5E601D17-59DC-0247-A24F-6CE272B48C0B}" type="slidenum">
              <a:rPr lang="zh-CN" altLang="en-US"/>
              <a:pPr>
                <a:defRPr/>
              </a:pPr>
              <a:t>‹#›</a:t>
            </a:fld>
            <a:endParaRPr lang="zh-CN" altLang="en-US"/>
          </a:p>
        </p:txBody>
      </p:sp>
    </p:spTree>
    <p:extLst>
      <p:ext uri="{BB962C8B-B14F-4D97-AF65-F5344CB8AC3E}">
        <p14:creationId xmlns:p14="http://schemas.microsoft.com/office/powerpoint/2010/main" val="20836942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DengXian Light" charset="-122"/>
        </a:defRPr>
      </a:lvl1pPr>
      <a:lvl2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2pPr>
      <a:lvl3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3pPr>
      <a:lvl4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4pPr>
      <a:lvl5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5pPr>
      <a:lvl6pPr marL="3429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6pPr>
      <a:lvl7pPr marL="6858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7pPr>
      <a:lvl8pPr marL="10287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8pPr>
      <a:lvl9pPr marL="13716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DengXian" charset="-122"/>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DengXian" charset="-122"/>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DengXian" charset="-122"/>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diagramData" Target="../diagrams/data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 Id="rId3" Type="http://schemas.openxmlformats.org/officeDocument/2006/relationships/image" Target="../media/image2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diagramData" Target="../diagrams/data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diagramData" Target="../diagrams/data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图片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矩形 2"/>
          <p:cNvSpPr/>
          <p:nvPr/>
        </p:nvSpPr>
        <p:spPr>
          <a:xfrm>
            <a:off x="0" y="-3175"/>
            <a:ext cx="9144000" cy="68611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4"/>
          <p:cNvSpPr/>
          <p:nvPr/>
        </p:nvSpPr>
        <p:spPr>
          <a:xfrm>
            <a:off x="462915" y="1026795"/>
            <a:ext cx="8218170" cy="4500245"/>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cxnSp>
        <p:nvCxnSpPr>
          <p:cNvPr id="8" name="直接连接符 7"/>
          <p:cNvCxnSpPr/>
          <p:nvPr/>
        </p:nvCxnSpPr>
        <p:spPr>
          <a:xfrm>
            <a:off x="907415" y="3662045"/>
            <a:ext cx="7053580" cy="0"/>
          </a:xfrm>
          <a:prstGeom prst="line">
            <a:avLst/>
          </a:prstGeom>
          <a:ln w="38100">
            <a:solidFill>
              <a:schemeClr val="bg1"/>
            </a:solidFill>
            <a:prstDash val="solid"/>
          </a:ln>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62915" y="5600065"/>
            <a:ext cx="8218170" cy="596265"/>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r>
              <a:rPr kumimoji="0" lang="en-US" altLang="zh-CN" sz="1800" smtClean="0">
                <a:solidFill>
                  <a:srgbClr val="FFFFFF"/>
                </a:solidFill>
                <a:ea typeface="黑体" panose="02010609060101010101" pitchFamily="2" charset="-122"/>
              </a:rPr>
              <a:t>   </a:t>
            </a:r>
            <a:endParaRPr kumimoji="0" lang="zh-CN" altLang="en-US" sz="1800" smtClean="0">
              <a:solidFill>
                <a:srgbClr val="FFFFFF"/>
              </a:solidFill>
              <a:ea typeface="黑体" panose="02010609060101010101" pitchFamily="2" charset="-122"/>
            </a:endParaRPr>
          </a:p>
        </p:txBody>
      </p:sp>
      <p:sp>
        <p:nvSpPr>
          <p:cNvPr id="10" name="矩形 9"/>
          <p:cNvSpPr/>
          <p:nvPr/>
        </p:nvSpPr>
        <p:spPr>
          <a:xfrm>
            <a:off x="462915" y="-3175"/>
            <a:ext cx="8218170" cy="941070"/>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文本框 5"/>
          <p:cNvSpPr txBox="1">
            <a:spLocks noChangeArrowheads="1"/>
          </p:cNvSpPr>
          <p:nvPr/>
        </p:nvSpPr>
        <p:spPr bwMode="auto">
          <a:xfrm>
            <a:off x="1026160" y="1534795"/>
            <a:ext cx="6816090" cy="3200876"/>
          </a:xfrm>
          <a:prstGeom prst="rect">
            <a:avLst/>
          </a:prstGeom>
          <a:noFill/>
          <a:ln w="9525">
            <a:noFill/>
            <a:miter lim="800000"/>
          </a:ln>
        </p:spPr>
        <p:txBody>
          <a:bodyPr wrap="square">
            <a:spAutoFit/>
          </a:bodyPr>
          <a:lstStyle/>
          <a:p>
            <a:pPr algn="ctr">
              <a:lnSpc>
                <a:spcPct val="150000"/>
              </a:lnSpc>
              <a:tabLst/>
            </a:pPr>
            <a:r>
              <a:rPr lang="en-US" altLang="zh-CN" sz="3600" b="1" dirty="0" smtClean="0">
                <a:solidFill>
                  <a:schemeClr val="bg1"/>
                </a:solidFill>
                <a:latin typeface="+mj-ea"/>
                <a:ea typeface="+mj-ea"/>
              </a:rPr>
              <a:t>第</a:t>
            </a:r>
            <a:r>
              <a:rPr lang="zh-CN" altLang="en-US" sz="3600" b="1" dirty="0" smtClean="0">
                <a:solidFill>
                  <a:schemeClr val="bg1"/>
                </a:solidFill>
                <a:latin typeface="+mj-ea"/>
                <a:ea typeface="+mj-ea"/>
              </a:rPr>
              <a:t>九</a:t>
            </a:r>
            <a:r>
              <a:rPr lang="en-US" altLang="zh-CN" sz="3600" b="1" dirty="0" smtClean="0">
                <a:solidFill>
                  <a:schemeClr val="bg1"/>
                </a:solidFill>
                <a:latin typeface="+mj-ea"/>
                <a:ea typeface="+mj-ea"/>
              </a:rPr>
              <a:t>讲 </a:t>
            </a:r>
            <a:endParaRPr lang="en-US" altLang="zh-CN" sz="3600" b="1" dirty="0">
              <a:solidFill>
                <a:schemeClr val="bg1"/>
              </a:solidFill>
              <a:latin typeface="+mj-ea"/>
              <a:ea typeface="+mj-ea"/>
            </a:endParaRPr>
          </a:p>
          <a:p>
            <a:pPr algn="ctr">
              <a:lnSpc>
                <a:spcPct val="150000"/>
              </a:lnSpc>
              <a:tabLst/>
            </a:pPr>
            <a:r>
              <a:rPr lang="en-US" altLang="zh-CN" sz="3600" b="1" dirty="0" err="1">
                <a:solidFill>
                  <a:schemeClr val="bg1"/>
                </a:solidFill>
                <a:latin typeface="+mj-ea"/>
                <a:ea typeface="+mj-ea"/>
              </a:rPr>
              <a:t>经世思潮与清代经济思想</a:t>
            </a:r>
            <a:endParaRPr lang="en-US" altLang="zh-CN" sz="3600" b="1" dirty="0">
              <a:solidFill>
                <a:schemeClr val="bg1"/>
              </a:solidFill>
              <a:latin typeface="+mj-ea"/>
              <a:ea typeface="+mj-ea"/>
            </a:endParaRPr>
          </a:p>
          <a:p>
            <a:pPr algn="ctr" eaLnBrk="1" hangingPunct="1"/>
            <a:endParaRPr lang="zh-CN" altLang="en-US" sz="4000" b="1" dirty="0">
              <a:solidFill>
                <a:schemeClr val="bg1"/>
              </a:solidFill>
              <a:latin typeface="微软雅黑" panose="020B0503020204020204" charset="-122"/>
              <a:ea typeface="微软雅黑" panose="020B0503020204020204" charset="-122"/>
            </a:endParaRPr>
          </a:p>
          <a:p>
            <a:pPr algn="ctr" eaLnBrk="1" hangingPunct="1"/>
            <a:endParaRPr lang="zh-CN" altLang="en-US" sz="5400" b="1" dirty="0">
              <a:solidFill>
                <a:schemeClr val="bg1"/>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40844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41500" y="317500"/>
            <a:ext cx="5994400" cy="646331"/>
          </a:xfrm>
          <a:prstGeom prst="rect">
            <a:avLst/>
          </a:prstGeom>
          <a:noFill/>
        </p:spPr>
        <p:txBody>
          <a:bodyPr wrap="square" rtlCol="0">
            <a:spAutoFit/>
          </a:bodyPr>
          <a:lstStyle/>
          <a:p>
            <a:r>
              <a:rPr kumimoji="1" lang="zh-CN" altLang="en-US" sz="3600" b="1" smtClean="0"/>
              <a:t>王守仁的心学及其经济思想</a:t>
            </a:r>
            <a:endParaRPr kumimoji="1" lang="zh-CN" altLang="en-US" sz="3600" b="1" dirty="0"/>
          </a:p>
        </p:txBody>
      </p:sp>
      <p:sp>
        <p:nvSpPr>
          <p:cNvPr id="4" name="矩形 3"/>
          <p:cNvSpPr/>
          <p:nvPr/>
        </p:nvSpPr>
        <p:spPr>
          <a:xfrm>
            <a:off x="920750" y="1649190"/>
            <a:ext cx="7835900" cy="4170372"/>
          </a:xfrm>
          <a:prstGeom prst="rect">
            <a:avLst/>
          </a:prstGeom>
        </p:spPr>
        <p:txBody>
          <a:bodyPr wrap="square">
            <a:spAutoFit/>
          </a:bodyPr>
          <a:lstStyle/>
          <a:p>
            <a:pPr marL="457200" indent="-457200">
              <a:spcAft>
                <a:spcPts val="1800"/>
              </a:spcAft>
              <a:buFont typeface="Wingdings" pitchFamily="2" charset="2"/>
              <a:buChar char="Ø"/>
            </a:pPr>
            <a:r>
              <a:rPr lang="zh-CN" altLang="en-US" sz="2000" dirty="0">
                <a:latin typeface="+mn-ea"/>
                <a:ea typeface="+mn-ea"/>
              </a:rPr>
              <a:t>各人尽着自己力量精神，只在此心纯天理上用功，即人人自有，个个圆成，便能大以成大，小以成小。</a:t>
            </a:r>
            <a:r>
              <a:rPr lang="en-US" altLang="zh-CN" sz="2000" dirty="0">
                <a:latin typeface="+mn-ea"/>
                <a:ea typeface="+mn-ea"/>
              </a:rPr>
              <a:t>《</a:t>
            </a:r>
            <a:r>
              <a:rPr lang="zh-CN" altLang="en-US" sz="2000" dirty="0">
                <a:latin typeface="+mn-ea"/>
                <a:ea typeface="+mn-ea"/>
              </a:rPr>
              <a:t>王文成公全书</a:t>
            </a:r>
            <a:r>
              <a:rPr lang="en-US" altLang="zh-CN" sz="2000" dirty="0">
                <a:latin typeface="+mn-ea"/>
                <a:ea typeface="+mn-ea"/>
              </a:rPr>
              <a:t>·</a:t>
            </a:r>
            <a:r>
              <a:rPr lang="zh-CN" altLang="en-US" sz="2000" dirty="0">
                <a:latin typeface="+mn-ea"/>
                <a:ea typeface="+mn-ea"/>
              </a:rPr>
              <a:t>传习录中</a:t>
            </a:r>
            <a:r>
              <a:rPr lang="en-US" altLang="zh-CN" sz="2000" dirty="0">
                <a:latin typeface="+mn-ea"/>
                <a:ea typeface="+mn-ea"/>
              </a:rPr>
              <a:t>·</a:t>
            </a:r>
            <a:r>
              <a:rPr lang="zh-CN" altLang="en-US" sz="2000" dirty="0">
                <a:latin typeface="+mn-ea"/>
                <a:ea typeface="+mn-ea"/>
              </a:rPr>
              <a:t>答顾东桥书</a:t>
            </a:r>
            <a:r>
              <a:rPr lang="en-US" altLang="zh-CN" sz="2000" dirty="0">
                <a:latin typeface="+mn-ea"/>
                <a:ea typeface="+mn-ea"/>
              </a:rPr>
              <a:t>》</a:t>
            </a:r>
          </a:p>
          <a:p>
            <a:pPr marL="457200" indent="-457200">
              <a:spcAft>
                <a:spcPts val="1800"/>
              </a:spcAft>
              <a:buFont typeface="Wingdings" pitchFamily="2" charset="2"/>
              <a:buChar char="Ø"/>
            </a:pPr>
            <a:r>
              <a:rPr lang="zh-CN" altLang="en-US" sz="2000" dirty="0">
                <a:latin typeface="+mn-ea"/>
                <a:ea typeface="+mn-ea"/>
              </a:rPr>
              <a:t>个个人心有仲尼，自将闻见苦遮迷。而今指与真头面，只是良知更莫疑。</a:t>
            </a:r>
            <a:r>
              <a:rPr lang="en-US" altLang="zh-CN" sz="2000" dirty="0">
                <a:latin typeface="+mn-ea"/>
                <a:ea typeface="+mn-ea"/>
              </a:rPr>
              <a:t>《</a:t>
            </a:r>
            <a:r>
              <a:rPr lang="zh-CN" altLang="en-US" sz="2000" dirty="0">
                <a:latin typeface="+mn-ea"/>
                <a:ea typeface="+mn-ea"/>
              </a:rPr>
              <a:t>咏良知四首示诸生</a:t>
            </a:r>
            <a:r>
              <a:rPr lang="en-US" altLang="zh-CN" sz="2000" dirty="0" smtClean="0">
                <a:latin typeface="+mn-ea"/>
                <a:ea typeface="+mn-ea"/>
              </a:rPr>
              <a:t>》</a:t>
            </a:r>
          </a:p>
          <a:p>
            <a:pPr marL="457200" indent="-457200">
              <a:spcAft>
                <a:spcPts val="1800"/>
              </a:spcAft>
              <a:buFont typeface="Wingdings" pitchFamily="2" charset="2"/>
              <a:buChar char="Ø"/>
            </a:pPr>
            <a:r>
              <a:rPr lang="zh-CN" altLang="en-US" sz="2000" dirty="0">
                <a:latin typeface="+mn-ea"/>
                <a:ea typeface="+mn-ea"/>
              </a:rPr>
              <a:t>使在我果无功利之心，虽钱谷兵甲，搬柴运水，何往而非实学？何事而非天理？况子、史、诗、文之类乎？使在我尚存功利之心，则虽日谈道德仁义，亦只是功利之事，况子、史、诗、文之类乎？“一切屏绝”之说，是犹泥于旧习，平日用功未有得力处，故云尔。</a:t>
            </a:r>
            <a:r>
              <a:rPr lang="en-US" altLang="zh-CN" sz="2000" dirty="0">
                <a:latin typeface="+mn-ea"/>
                <a:ea typeface="+mn-ea"/>
              </a:rPr>
              <a:t>《</a:t>
            </a:r>
            <a:r>
              <a:rPr lang="zh-CN" altLang="en-US" sz="2000" dirty="0">
                <a:latin typeface="+mn-ea"/>
                <a:ea typeface="+mn-ea"/>
              </a:rPr>
              <a:t>与陆原静</a:t>
            </a:r>
            <a:r>
              <a:rPr lang="en-US" altLang="zh-CN" sz="2000" dirty="0">
                <a:latin typeface="+mn-ea"/>
                <a:ea typeface="+mn-ea"/>
              </a:rPr>
              <a:t>》</a:t>
            </a:r>
          </a:p>
          <a:p>
            <a:pPr marL="457200" indent="-457200">
              <a:spcAft>
                <a:spcPts val="1800"/>
              </a:spcAft>
              <a:buFont typeface="Wingdings" pitchFamily="2" charset="2"/>
              <a:buChar char="Ø"/>
            </a:pPr>
            <a:endParaRPr lang="en-US" altLang="zh-CN" sz="2000" dirty="0">
              <a:latin typeface="+mn-ea"/>
              <a:ea typeface="+mn-ea"/>
            </a:endParaRPr>
          </a:p>
        </p:txBody>
      </p:sp>
    </p:spTree>
    <p:extLst>
      <p:ext uri="{BB962C8B-B14F-4D97-AF65-F5344CB8AC3E}">
        <p14:creationId xmlns:p14="http://schemas.microsoft.com/office/powerpoint/2010/main" val="86364375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33900" y="1750730"/>
            <a:ext cx="4140200" cy="3970318"/>
          </a:xfrm>
          <a:prstGeom prst="rect">
            <a:avLst/>
          </a:prstGeom>
        </p:spPr>
        <p:txBody>
          <a:bodyPr wrap="square">
            <a:spAutoFit/>
          </a:bodyPr>
          <a:lstStyle/>
          <a:p>
            <a:pPr marL="285750" indent="-285750">
              <a:buFont typeface="Wingdings" charset="2"/>
              <a:buChar char="Ø"/>
            </a:pPr>
            <a:r>
              <a:rPr lang="zh-CN" altLang="en-US" kern="0" dirty="0" smtClean="0">
                <a:solidFill>
                  <a:srgbClr val="000000"/>
                </a:solidFill>
                <a:latin typeface="Times New Roman" charset="0"/>
                <a:ea typeface="宋体" charset="-122"/>
                <a:cs typeface="Times New Roman" charset="0"/>
              </a:rPr>
              <a:t>王守仁</a:t>
            </a:r>
            <a:r>
              <a:rPr lang="zh-CN" altLang="zh-CN" dirty="0"/>
              <a:t>批判传统的重士贱商的</a:t>
            </a:r>
            <a:r>
              <a:rPr lang="zh-CN" altLang="zh-CN" dirty="0" smtClean="0"/>
              <a:t>观点</a:t>
            </a:r>
            <a:r>
              <a:rPr lang="zh-CN" altLang="en-US" dirty="0" smtClean="0"/>
              <a:t>，</a:t>
            </a:r>
            <a:r>
              <a:rPr lang="zh-CN" altLang="en-US" kern="0" dirty="0" smtClean="0">
                <a:solidFill>
                  <a:srgbClr val="000000"/>
                </a:solidFill>
                <a:latin typeface="Times New Roman" charset="0"/>
                <a:ea typeface="宋体" charset="-122"/>
                <a:cs typeface="Times New Roman" charset="0"/>
              </a:rPr>
              <a:t>认为</a:t>
            </a:r>
            <a:r>
              <a:rPr lang="zh-CN" altLang="zh-CN" kern="0" dirty="0" smtClean="0">
                <a:solidFill>
                  <a:srgbClr val="000000"/>
                </a:solidFill>
                <a:latin typeface="Times New Roman" charset="0"/>
                <a:ea typeface="宋体" charset="-122"/>
                <a:cs typeface="Times New Roman" charset="0"/>
              </a:rPr>
              <a:t>在</a:t>
            </a:r>
            <a:r>
              <a:rPr lang="en-US" altLang="zh-CN" kern="0" dirty="0">
                <a:solidFill>
                  <a:srgbClr val="000000"/>
                </a:solidFill>
                <a:latin typeface="Times New Roman" charset="0"/>
                <a:ea typeface="宋体" charset="-122"/>
              </a:rPr>
              <a:t>“</a:t>
            </a:r>
            <a:r>
              <a:rPr lang="zh-CN" altLang="zh-CN" kern="0" dirty="0">
                <a:solidFill>
                  <a:srgbClr val="000000"/>
                </a:solidFill>
                <a:latin typeface="Times New Roman" charset="0"/>
                <a:ea typeface="宋体" charset="-122"/>
                <a:cs typeface="Times New Roman" charset="0"/>
              </a:rPr>
              <a:t>道</a:t>
            </a:r>
            <a:r>
              <a:rPr lang="en-US" altLang="zh-CN" kern="0" dirty="0">
                <a:solidFill>
                  <a:srgbClr val="000000"/>
                </a:solidFill>
                <a:latin typeface="Times New Roman" charset="0"/>
                <a:ea typeface="宋体" charset="-122"/>
              </a:rPr>
              <a:t>”</a:t>
            </a:r>
            <a:r>
              <a:rPr lang="zh-CN" altLang="zh-CN" kern="0" dirty="0">
                <a:solidFill>
                  <a:srgbClr val="000000"/>
                </a:solidFill>
                <a:latin typeface="Times New Roman" charset="0"/>
                <a:ea typeface="宋体" charset="-122"/>
                <a:cs typeface="Times New Roman" charset="0"/>
              </a:rPr>
              <a:t>的面前，</a:t>
            </a:r>
            <a:r>
              <a:rPr lang="zh-CN" altLang="zh-CN" b="1" kern="0" dirty="0">
                <a:solidFill>
                  <a:srgbClr val="C00000"/>
                </a:solidFill>
                <a:latin typeface="Times New Roman" charset="0"/>
                <a:ea typeface="宋体" charset="-122"/>
                <a:cs typeface="Times New Roman" charset="0"/>
              </a:rPr>
              <a:t>士、农、工、商完全处于平等地位</a:t>
            </a:r>
            <a:r>
              <a:rPr lang="zh-CN" altLang="zh-CN" kern="0" dirty="0">
                <a:solidFill>
                  <a:srgbClr val="000000"/>
                </a:solidFill>
                <a:latin typeface="Times New Roman" charset="0"/>
                <a:ea typeface="宋体" charset="-122"/>
                <a:cs typeface="Times New Roman" charset="0"/>
              </a:rPr>
              <a:t>，不存在地位的高低、职业的优劣，从根本上对商人的社会地位给予了明确的肯定。</a:t>
            </a:r>
            <a:r>
              <a:rPr lang="zh-CN" altLang="zh-CN" dirty="0"/>
              <a:t> </a:t>
            </a:r>
            <a:endParaRPr lang="en-US" altLang="zh-CN" dirty="0" smtClean="0"/>
          </a:p>
          <a:p>
            <a:pPr marL="285750" indent="-285750">
              <a:buFont typeface="Wingdings" charset="2"/>
              <a:buChar char="Ø"/>
            </a:pPr>
            <a:endParaRPr lang="en-US" altLang="zh-CN" dirty="0" smtClean="0"/>
          </a:p>
          <a:p>
            <a:pPr marL="285750" indent="-285750">
              <a:buFont typeface="Wingdings" charset="2"/>
              <a:buChar char="Ø"/>
            </a:pPr>
            <a:r>
              <a:rPr lang="zh-CN" altLang="en-US" dirty="0" smtClean="0"/>
              <a:t>“</a:t>
            </a:r>
            <a:r>
              <a:rPr lang="zh-CN" altLang="zh-CN" dirty="0" smtClean="0"/>
              <a:t>但</a:t>
            </a:r>
            <a:r>
              <a:rPr lang="zh-CN" altLang="zh-CN" dirty="0"/>
              <a:t>言学者治生上，尽有工夫则可。若以治生为首务，使学者汲汲营利，断不可也。且天下首务，孰有急于讲学耶？虽</a:t>
            </a:r>
            <a:r>
              <a:rPr lang="zh-CN" altLang="zh-CN" b="1" dirty="0">
                <a:solidFill>
                  <a:srgbClr val="C00000"/>
                </a:solidFill>
              </a:rPr>
              <a:t>治生亦是讲学中事</a:t>
            </a:r>
            <a:r>
              <a:rPr lang="zh-CN" altLang="zh-CN" dirty="0"/>
              <a:t>。但不可以为首务，徒启营利之心。果能于此处调停得心体无累，</a:t>
            </a:r>
            <a:r>
              <a:rPr lang="zh-CN" altLang="zh-CN" b="1" dirty="0">
                <a:solidFill>
                  <a:srgbClr val="C00000"/>
                </a:solidFill>
              </a:rPr>
              <a:t>虽终日做买卖，不害其为圣为贤，何妨于学？学何贰于治生</a:t>
            </a:r>
            <a:r>
              <a:rPr lang="zh-CN" altLang="zh-CN" b="1" dirty="0" smtClean="0">
                <a:solidFill>
                  <a:srgbClr val="C00000"/>
                </a:solidFill>
              </a:rPr>
              <a:t>？</a:t>
            </a:r>
            <a:r>
              <a:rPr lang="zh-CN" altLang="en-US" dirty="0" smtClean="0"/>
              <a:t>”（</a:t>
            </a:r>
            <a:r>
              <a:rPr lang="en-US" altLang="zh-CN" dirty="0" smtClean="0"/>
              <a:t>《</a:t>
            </a:r>
            <a:r>
              <a:rPr lang="zh-CN" altLang="zh-CN" dirty="0" smtClean="0"/>
              <a:t>王阳明全集</a:t>
            </a:r>
            <a:r>
              <a:rPr lang="en-US" altLang="zh-CN" dirty="0" smtClean="0"/>
              <a:t>》</a:t>
            </a:r>
            <a:r>
              <a:rPr lang="zh-CN" altLang="en-US" dirty="0" smtClean="0"/>
              <a:t>）</a:t>
            </a:r>
            <a:endParaRPr lang="en-US" altLang="zh-CN" dirty="0" smtClean="0"/>
          </a:p>
        </p:txBody>
      </p:sp>
      <p:sp>
        <p:nvSpPr>
          <p:cNvPr id="3" name="文本框 2"/>
          <p:cNvSpPr txBox="1"/>
          <p:nvPr/>
        </p:nvSpPr>
        <p:spPr>
          <a:xfrm>
            <a:off x="3086100" y="342900"/>
            <a:ext cx="3975100" cy="646331"/>
          </a:xfrm>
          <a:prstGeom prst="rect">
            <a:avLst/>
          </a:prstGeom>
          <a:noFill/>
        </p:spPr>
        <p:txBody>
          <a:bodyPr wrap="square" rtlCol="0">
            <a:spAutoFit/>
          </a:bodyPr>
          <a:lstStyle/>
          <a:p>
            <a:r>
              <a:rPr lang="zh-CN" altLang="zh-CN" sz="3600" b="1" kern="0" dirty="0">
                <a:solidFill>
                  <a:srgbClr val="000000"/>
                </a:solidFill>
                <a:latin typeface="Times New Roman" charset="0"/>
                <a:ea typeface="宋体" charset="-122"/>
                <a:cs typeface="Times New Roman" charset="0"/>
              </a:rPr>
              <a:t>四民异业而</a:t>
            </a:r>
            <a:r>
              <a:rPr lang="zh-CN" altLang="zh-CN" sz="3600" b="1" kern="0" dirty="0" smtClean="0">
                <a:solidFill>
                  <a:srgbClr val="000000"/>
                </a:solidFill>
                <a:latin typeface="Times New Roman" charset="0"/>
                <a:ea typeface="宋体" charset="-122"/>
                <a:cs typeface="Times New Roman" charset="0"/>
              </a:rPr>
              <a:t>同道</a:t>
            </a:r>
            <a:endParaRPr kumimoji="1" lang="zh-CN" altLang="en-US" sz="3600" b="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600" y="1556199"/>
            <a:ext cx="3365500" cy="458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43954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82028" y="1671112"/>
            <a:ext cx="7552371" cy="3739485"/>
          </a:xfrm>
          <a:prstGeom prst="rect">
            <a:avLst/>
          </a:prstGeom>
        </p:spPr>
        <p:txBody>
          <a:bodyPr wrap="square">
            <a:spAutoFit/>
          </a:bodyPr>
          <a:lstStyle/>
          <a:p>
            <a:pPr marL="285750" indent="-285750" algn="just">
              <a:spcAft>
                <a:spcPts val="1800"/>
              </a:spcAft>
              <a:buFont typeface="Wingdings" charset="2"/>
              <a:buChar char="Ø"/>
            </a:pPr>
            <a:r>
              <a:rPr lang="zh-CN" altLang="zh-CN" sz="2400" kern="100" dirty="0">
                <a:latin typeface="+mn-ea"/>
                <a:ea typeface="+mn-ea"/>
                <a:cs typeface="Times New Roman" charset="0"/>
              </a:rPr>
              <a:t>泰州学派是中国历史中第一个真正意义上的思想启蒙学派，它发扬了王守仁的心学思想，反对束缚人性，引领了明朝后期的思想解放潮流</a:t>
            </a:r>
            <a:r>
              <a:rPr lang="zh-CN" altLang="zh-CN" sz="2400" kern="100" dirty="0" smtClean="0">
                <a:latin typeface="+mn-ea"/>
                <a:ea typeface="+mn-ea"/>
                <a:cs typeface="Times New Roman" charset="0"/>
              </a:rPr>
              <a:t>。</a:t>
            </a:r>
            <a:endParaRPr lang="en-US" altLang="zh-CN" sz="2400" kern="100" dirty="0" smtClean="0">
              <a:latin typeface="+mn-ea"/>
              <a:ea typeface="+mn-ea"/>
              <a:cs typeface="Times New Roman" charset="0"/>
            </a:endParaRPr>
          </a:p>
          <a:p>
            <a:pPr marL="285750" indent="-285750" algn="just">
              <a:spcAft>
                <a:spcPts val="1800"/>
              </a:spcAft>
              <a:buFont typeface="Wingdings" charset="2"/>
              <a:buChar char="Ø"/>
            </a:pPr>
            <a:r>
              <a:rPr lang="zh-CN" altLang="zh-CN" sz="2400" kern="100" dirty="0" smtClean="0">
                <a:latin typeface="+mn-ea"/>
                <a:ea typeface="+mn-ea"/>
                <a:cs typeface="Times New Roman" charset="0"/>
              </a:rPr>
              <a:t>泰州</a:t>
            </a:r>
            <a:r>
              <a:rPr lang="zh-CN" altLang="zh-CN" sz="2400" kern="100" dirty="0">
                <a:latin typeface="+mn-ea"/>
                <a:ea typeface="+mn-ea"/>
                <a:cs typeface="Times New Roman" charset="0"/>
              </a:rPr>
              <a:t>学派的影响超过了王守仁后学的各个学派，门人上自师保公卿、下逮士庶樵陶农吏，成为晚明显学</a:t>
            </a:r>
            <a:r>
              <a:rPr lang="zh-CN" altLang="zh-CN" sz="2400" kern="100" dirty="0" smtClean="0">
                <a:latin typeface="+mn-ea"/>
                <a:ea typeface="+mn-ea"/>
                <a:cs typeface="Times New Roman" charset="0"/>
              </a:rPr>
              <a:t>。</a:t>
            </a:r>
            <a:endParaRPr lang="en-US" altLang="zh-CN" sz="2400" kern="100" dirty="0">
              <a:latin typeface="+mn-ea"/>
              <a:ea typeface="+mn-ea"/>
              <a:cs typeface="Times New Roman" charset="0"/>
            </a:endParaRPr>
          </a:p>
          <a:p>
            <a:pPr marL="285750" indent="-285750" algn="just">
              <a:spcAft>
                <a:spcPts val="1800"/>
              </a:spcAft>
              <a:buFont typeface="Wingdings" charset="2"/>
              <a:buChar char="Ø"/>
            </a:pPr>
            <a:r>
              <a:rPr lang="zh-CN" altLang="zh-CN" sz="2400" kern="100" dirty="0">
                <a:latin typeface="+mn-ea"/>
                <a:ea typeface="+mn-ea"/>
                <a:cs typeface="Times New Roman" charset="0"/>
              </a:rPr>
              <a:t>创始人王艮，明代哲学家，字汝止，号心斋</a:t>
            </a:r>
            <a:r>
              <a:rPr lang="zh-CN" altLang="en-US" sz="2400" kern="100" dirty="0">
                <a:latin typeface="+mn-ea"/>
                <a:ea typeface="+mn-ea"/>
                <a:cs typeface="Times New Roman" charset="0"/>
              </a:rPr>
              <a:t>，</a:t>
            </a:r>
            <a:r>
              <a:rPr lang="zh-CN" altLang="zh-CN" sz="2400" kern="100" dirty="0">
                <a:latin typeface="+mn-ea"/>
                <a:ea typeface="+mn-ea"/>
                <a:cs typeface="Times New Roman" charset="0"/>
              </a:rPr>
              <a:t>泰州安丰场（今江苏东台安丰）人，人称王泰州。</a:t>
            </a:r>
            <a:endParaRPr lang="en-US" altLang="zh-CN" sz="2400" kern="100" dirty="0">
              <a:latin typeface="+mn-ea"/>
              <a:ea typeface="+mn-ea"/>
              <a:cs typeface="Times New Roman" charset="0"/>
            </a:endParaRPr>
          </a:p>
          <a:p>
            <a:pPr marL="285750" indent="-285750" algn="just">
              <a:spcAft>
                <a:spcPts val="1800"/>
              </a:spcAft>
              <a:buFont typeface="Wingdings" charset="2"/>
              <a:buChar char="Ø"/>
            </a:pPr>
            <a:r>
              <a:rPr lang="zh-CN" altLang="en-US" sz="2400" kern="100" dirty="0" smtClean="0">
                <a:latin typeface="+mn-ea"/>
                <a:ea typeface="+mn-ea"/>
                <a:cs typeface="Times New Roman" charset="0"/>
              </a:rPr>
              <a:t>学派代表人物：王艮、李贽、何心隐</a:t>
            </a:r>
            <a:endParaRPr lang="zh-CN" altLang="zh-CN" sz="2400" kern="100" dirty="0">
              <a:effectLst/>
              <a:latin typeface="+mn-ea"/>
              <a:ea typeface="+mn-ea"/>
              <a:cs typeface="Times New Roman" charset="0"/>
            </a:endParaRPr>
          </a:p>
        </p:txBody>
      </p:sp>
      <p:sp>
        <p:nvSpPr>
          <p:cNvPr id="3" name="矩形 2"/>
          <p:cNvSpPr/>
          <p:nvPr/>
        </p:nvSpPr>
        <p:spPr>
          <a:xfrm>
            <a:off x="2762241" y="285234"/>
            <a:ext cx="3416321" cy="646331"/>
          </a:xfrm>
          <a:prstGeom prst="rect">
            <a:avLst/>
          </a:prstGeom>
        </p:spPr>
        <p:txBody>
          <a:bodyPr wrap="none">
            <a:spAutoFit/>
          </a:bodyPr>
          <a:lstStyle/>
          <a:p>
            <a:pPr algn="ctr"/>
            <a:r>
              <a:rPr lang="zh-CN" altLang="en-US" sz="3600" b="1" dirty="0" smtClean="0">
                <a:latin typeface="隶书" pitchFamily="49" charset="-122"/>
                <a:ea typeface="隶书" pitchFamily="49" charset="-122"/>
              </a:rPr>
              <a:t>（二</a:t>
            </a:r>
            <a:r>
              <a:rPr lang="zh-CN" altLang="en-US" sz="3600" b="1" dirty="0">
                <a:latin typeface="隶书" pitchFamily="49" charset="-122"/>
                <a:ea typeface="隶书" pitchFamily="49" charset="-122"/>
              </a:rPr>
              <a:t>）</a:t>
            </a:r>
            <a:r>
              <a:rPr lang="zh-CN" altLang="en-US" sz="3600" b="1" dirty="0" smtClean="0">
                <a:latin typeface="隶书" pitchFamily="49" charset="-122"/>
                <a:ea typeface="隶书" pitchFamily="49" charset="-122"/>
              </a:rPr>
              <a:t>泰州</a:t>
            </a:r>
            <a:r>
              <a:rPr lang="zh-CN" altLang="en-US" sz="3600" b="1" dirty="0">
                <a:latin typeface="隶书" pitchFamily="49" charset="-122"/>
                <a:ea typeface="隶书" pitchFamily="49" charset="-122"/>
              </a:rPr>
              <a:t>学派</a:t>
            </a:r>
            <a:endParaRPr lang="zh-CN" altLang="en-US" sz="3600" b="1" dirty="0">
              <a:latin typeface="隶书" pitchFamily="49" charset="-122"/>
              <a:ea typeface="隶书" pitchFamily="49" charset="-122"/>
            </a:endParaRPr>
          </a:p>
        </p:txBody>
      </p:sp>
    </p:spTree>
    <p:extLst>
      <p:ext uri="{BB962C8B-B14F-4D97-AF65-F5344CB8AC3E}">
        <p14:creationId xmlns:p14="http://schemas.microsoft.com/office/powerpoint/2010/main" val="73066002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7804" y="1569541"/>
            <a:ext cx="4783096" cy="3477875"/>
          </a:xfrm>
          <a:prstGeom prst="rect">
            <a:avLst/>
          </a:prstGeom>
          <a:noFill/>
        </p:spPr>
        <p:txBody>
          <a:bodyPr wrap="square" rtlCol="0">
            <a:spAutoFit/>
          </a:bodyPr>
          <a:lstStyle/>
          <a:p>
            <a:pPr>
              <a:spcAft>
                <a:spcPts val="1800"/>
              </a:spcAft>
            </a:pPr>
            <a:endParaRPr lang="zh-CN" altLang="en-US" sz="2000" dirty="0">
              <a:latin typeface="+mn-ea"/>
              <a:ea typeface="+mn-ea"/>
            </a:endParaRPr>
          </a:p>
          <a:p>
            <a:pPr marL="457200" indent="-457200">
              <a:spcAft>
                <a:spcPts val="1800"/>
              </a:spcAft>
              <a:buFont typeface="Wingdings" pitchFamily="2" charset="2"/>
              <a:buChar char="Ø"/>
            </a:pPr>
            <a:r>
              <a:rPr lang="zh-CN" altLang="en-US" sz="2000" dirty="0" smtClean="0">
                <a:latin typeface="+mn-ea"/>
                <a:ea typeface="+mn-ea"/>
              </a:rPr>
              <a:t>“</a:t>
            </a:r>
            <a:r>
              <a:rPr lang="zh-CN" altLang="en-US" sz="2000" dirty="0">
                <a:latin typeface="+mn-ea"/>
                <a:ea typeface="+mn-ea"/>
              </a:rPr>
              <a:t>天性之体本自活泼，鸢飞鱼跃便是此体。”（</a:t>
            </a:r>
            <a:r>
              <a:rPr lang="en-US" altLang="zh-CN" sz="2000" dirty="0">
                <a:latin typeface="+mn-ea"/>
                <a:ea typeface="+mn-ea"/>
              </a:rPr>
              <a:t>《</a:t>
            </a:r>
            <a:r>
              <a:rPr lang="zh-CN" altLang="en-US" sz="2000" dirty="0">
                <a:latin typeface="+mn-ea"/>
                <a:ea typeface="+mn-ea"/>
              </a:rPr>
              <a:t>遗集</a:t>
            </a:r>
            <a:r>
              <a:rPr lang="en-US" altLang="zh-CN" sz="2000" dirty="0">
                <a:latin typeface="+mn-ea"/>
                <a:ea typeface="+mn-ea"/>
              </a:rPr>
              <a:t>·</a:t>
            </a:r>
            <a:r>
              <a:rPr lang="zh-CN" altLang="en-US" sz="2000" dirty="0">
                <a:latin typeface="+mn-ea"/>
                <a:ea typeface="+mn-ea"/>
              </a:rPr>
              <a:t>语录</a:t>
            </a:r>
            <a:r>
              <a:rPr lang="en-US" altLang="zh-CN" sz="2000" dirty="0">
                <a:latin typeface="+mn-ea"/>
                <a:ea typeface="+mn-ea"/>
              </a:rPr>
              <a:t>》</a:t>
            </a:r>
            <a:r>
              <a:rPr lang="zh-CN" altLang="en-US" sz="2000" dirty="0">
                <a:latin typeface="+mn-ea"/>
                <a:ea typeface="+mn-ea"/>
              </a:rPr>
              <a:t>下同）</a:t>
            </a:r>
          </a:p>
          <a:p>
            <a:pPr marL="457200" indent="-457200">
              <a:spcAft>
                <a:spcPts val="1800"/>
              </a:spcAft>
              <a:buFont typeface="Wingdings" pitchFamily="2" charset="2"/>
              <a:buChar char="Ø"/>
            </a:pPr>
            <a:r>
              <a:rPr lang="zh-CN" altLang="en-US" sz="2000" dirty="0" smtClean="0">
                <a:latin typeface="+mn-ea"/>
                <a:ea typeface="+mn-ea"/>
              </a:rPr>
              <a:t>“</a:t>
            </a:r>
            <a:r>
              <a:rPr lang="zh-CN" altLang="en-US" sz="2000" dirty="0">
                <a:latin typeface="+mn-ea"/>
                <a:ea typeface="+mn-ea"/>
              </a:rPr>
              <a:t>百姓日用条理处，即是圣人之条理处。</a:t>
            </a:r>
            <a:r>
              <a:rPr lang="zh-CN" altLang="en-US" sz="2000" dirty="0" smtClean="0">
                <a:latin typeface="+mn-ea"/>
                <a:ea typeface="+mn-ea"/>
              </a:rPr>
              <a:t>”</a:t>
            </a:r>
            <a:endParaRPr lang="zh-CN" altLang="en-US" sz="2000" dirty="0">
              <a:latin typeface="+mn-ea"/>
              <a:ea typeface="+mn-ea"/>
            </a:endParaRPr>
          </a:p>
          <a:p>
            <a:pPr marL="457200" indent="-457200">
              <a:spcAft>
                <a:spcPts val="1800"/>
              </a:spcAft>
              <a:buFont typeface="Wingdings" pitchFamily="2" charset="2"/>
              <a:buChar char="Ø"/>
            </a:pPr>
            <a:r>
              <a:rPr lang="zh-CN" altLang="en-US" sz="2000" dirty="0">
                <a:latin typeface="+mn-ea"/>
                <a:ea typeface="+mn-ea"/>
              </a:rPr>
              <a:t>“圣人经世只是家常事。”</a:t>
            </a:r>
          </a:p>
          <a:p>
            <a:pPr marL="457200" indent="-457200">
              <a:spcAft>
                <a:spcPts val="1800"/>
              </a:spcAft>
              <a:buFont typeface="Wingdings" pitchFamily="2" charset="2"/>
              <a:buChar char="Ø"/>
            </a:pPr>
            <a:r>
              <a:rPr lang="zh-CN" altLang="en-US" sz="2000" dirty="0">
                <a:latin typeface="+mn-ea"/>
                <a:ea typeface="+mn-ea"/>
              </a:rPr>
              <a:t>“吾自良知妙用矣，管甚人是人非；吾自性天流行矣，管甚无破无绽。</a:t>
            </a:r>
            <a:r>
              <a:rPr lang="zh-CN" altLang="en-US" sz="2000" dirty="0" smtClean="0">
                <a:latin typeface="+mn-ea"/>
                <a:ea typeface="+mn-ea"/>
              </a:rPr>
              <a:t>”</a:t>
            </a:r>
            <a:endParaRPr lang="en-US" altLang="zh-CN" sz="2000" dirty="0" smtClean="0">
              <a:latin typeface="+mn-ea"/>
              <a:ea typeface="+mn-ea"/>
            </a:endParaRPr>
          </a:p>
        </p:txBody>
      </p:sp>
      <p:sp>
        <p:nvSpPr>
          <p:cNvPr id="2" name="矩形 1"/>
          <p:cNvSpPr/>
          <p:nvPr/>
        </p:nvSpPr>
        <p:spPr>
          <a:xfrm>
            <a:off x="4030704" y="310634"/>
            <a:ext cx="1107996" cy="646331"/>
          </a:xfrm>
          <a:prstGeom prst="rect">
            <a:avLst/>
          </a:prstGeom>
        </p:spPr>
        <p:txBody>
          <a:bodyPr wrap="none">
            <a:spAutoFit/>
          </a:bodyPr>
          <a:lstStyle/>
          <a:p>
            <a:pPr algn="ctr"/>
            <a:r>
              <a:rPr lang="zh-CN" altLang="en-US" sz="3600" b="1" smtClean="0">
                <a:latin typeface="隶书" pitchFamily="49" charset="-122"/>
                <a:ea typeface="隶书" pitchFamily="49" charset="-122"/>
              </a:rPr>
              <a:t>王艮</a:t>
            </a:r>
            <a:endParaRPr lang="zh-CN" altLang="en-US" sz="3600" b="1" dirty="0">
              <a:latin typeface="隶书" pitchFamily="49" charset="-122"/>
              <a:ea typeface="隶书" pitchFamily="49" charset="-122"/>
            </a:endParaRPr>
          </a:p>
        </p:txBody>
      </p:sp>
      <p:pic>
        <p:nvPicPr>
          <p:cNvPr id="6" name="图片 5"/>
          <p:cNvPicPr>
            <a:picLocks noChangeAspect="1"/>
          </p:cNvPicPr>
          <p:nvPr/>
        </p:nvPicPr>
        <p:blipFill>
          <a:blip r:embed="rId3"/>
          <a:stretch>
            <a:fillRect/>
          </a:stretch>
        </p:blipFill>
        <p:spPr>
          <a:xfrm>
            <a:off x="853440" y="1696541"/>
            <a:ext cx="2483781" cy="3860800"/>
          </a:xfrm>
          <a:prstGeom prst="rect">
            <a:avLst/>
          </a:prstGeom>
        </p:spPr>
      </p:pic>
    </p:spTree>
    <p:extLst>
      <p:ext uri="{BB962C8B-B14F-4D97-AF65-F5344CB8AC3E}">
        <p14:creationId xmlns:p14="http://schemas.microsoft.com/office/powerpoint/2010/main" val="276815567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724" y="1904999"/>
            <a:ext cx="1963076" cy="320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085093" y="406851"/>
            <a:ext cx="1107996" cy="646331"/>
          </a:xfrm>
          <a:prstGeom prst="rect">
            <a:avLst/>
          </a:prstGeom>
        </p:spPr>
        <p:txBody>
          <a:bodyPr wrap="none">
            <a:spAutoFit/>
          </a:bodyPr>
          <a:lstStyle/>
          <a:p>
            <a:r>
              <a:rPr lang="zh-CN" altLang="en-US" sz="3600" b="1" dirty="0">
                <a:latin typeface="隶书" pitchFamily="49" charset="-122"/>
                <a:ea typeface="隶书" pitchFamily="49" charset="-122"/>
              </a:rPr>
              <a:t>李贽</a:t>
            </a:r>
            <a:endParaRPr lang="zh-CN" altLang="en-US" sz="3600" dirty="0"/>
          </a:p>
        </p:txBody>
      </p:sp>
      <p:sp>
        <p:nvSpPr>
          <p:cNvPr id="3" name="矩形 2"/>
          <p:cNvSpPr/>
          <p:nvPr/>
        </p:nvSpPr>
        <p:spPr>
          <a:xfrm>
            <a:off x="3314700" y="1547843"/>
            <a:ext cx="5080000" cy="4308872"/>
          </a:xfrm>
          <a:prstGeom prst="rect">
            <a:avLst/>
          </a:prstGeom>
        </p:spPr>
        <p:txBody>
          <a:bodyPr wrap="square">
            <a:spAutoFit/>
          </a:bodyPr>
          <a:lstStyle/>
          <a:p>
            <a:pPr marL="457200" indent="-457200" algn="just">
              <a:buFont typeface="Wingdings" pitchFamily="2" charset="2"/>
              <a:buChar char="Ø"/>
            </a:pPr>
            <a:r>
              <a:rPr lang="zh-CN" altLang="en-US" sz="2000" b="1" dirty="0">
                <a:latin typeface="+mn-ea"/>
                <a:ea typeface="+mn-ea"/>
              </a:rPr>
              <a:t>崇私论</a:t>
            </a:r>
          </a:p>
          <a:p>
            <a:pPr marL="457200" indent="-457200" algn="just">
              <a:buFont typeface="Arial" pitchFamily="34" charset="0"/>
              <a:buChar char="•"/>
            </a:pPr>
            <a:r>
              <a:rPr lang="zh-CN" altLang="en-US" dirty="0">
                <a:latin typeface="+mn-ea"/>
                <a:ea typeface="+mn-ea"/>
              </a:rPr>
              <a:t>夫私者人之心也。人必有私而后其心乃见。</a:t>
            </a:r>
            <a:r>
              <a:rPr lang="zh-CN" altLang="en-US" dirty="0">
                <a:solidFill>
                  <a:srgbClr val="FF0000"/>
                </a:solidFill>
                <a:latin typeface="+mn-ea"/>
                <a:ea typeface="+mn-ea"/>
              </a:rPr>
              <a:t>若无私则无心矣。</a:t>
            </a:r>
            <a:r>
              <a:rPr lang="zh-CN" altLang="en-US" dirty="0">
                <a:latin typeface="+mn-ea"/>
                <a:ea typeface="+mn-ea"/>
              </a:rPr>
              <a:t>如服田者私有秋之获，而后治田必力；居家者私积仓之获，而后治家必力</a:t>
            </a:r>
            <a:r>
              <a:rPr lang="en-US" altLang="zh-CN" dirty="0">
                <a:latin typeface="+mn-ea"/>
                <a:ea typeface="+mn-ea"/>
              </a:rPr>
              <a:t>……</a:t>
            </a:r>
            <a:r>
              <a:rPr lang="zh-CN" altLang="en-US" dirty="0">
                <a:latin typeface="+mn-ea"/>
                <a:ea typeface="+mn-ea"/>
              </a:rPr>
              <a:t>此自然之理。</a:t>
            </a:r>
            <a:r>
              <a:rPr lang="en-US" altLang="zh-CN" dirty="0">
                <a:latin typeface="+mn-ea"/>
                <a:ea typeface="+mn-ea"/>
              </a:rPr>
              <a:t>《</a:t>
            </a:r>
            <a:r>
              <a:rPr lang="zh-CN" altLang="en-US" dirty="0">
                <a:latin typeface="+mn-ea"/>
                <a:ea typeface="+mn-ea"/>
              </a:rPr>
              <a:t>藏书</a:t>
            </a:r>
            <a:r>
              <a:rPr lang="en-US" altLang="zh-CN" dirty="0">
                <a:latin typeface="+mn-ea"/>
                <a:ea typeface="+mn-ea"/>
              </a:rPr>
              <a:t>》</a:t>
            </a:r>
            <a:r>
              <a:rPr lang="zh-CN" altLang="en-US" dirty="0">
                <a:latin typeface="+mn-ea"/>
                <a:ea typeface="+mn-ea"/>
              </a:rPr>
              <a:t>卷二十四</a:t>
            </a:r>
          </a:p>
          <a:p>
            <a:pPr algn="just"/>
            <a:endParaRPr lang="en-US" altLang="zh-CN" dirty="0">
              <a:latin typeface="+mn-ea"/>
              <a:ea typeface="+mn-ea"/>
            </a:endParaRPr>
          </a:p>
          <a:p>
            <a:pPr marL="457200" indent="-457200" algn="just">
              <a:buFont typeface="Wingdings" pitchFamily="2" charset="2"/>
              <a:buChar char="Ø"/>
            </a:pPr>
            <a:r>
              <a:rPr lang="zh-CN" altLang="en-US" sz="2000" b="1" dirty="0">
                <a:latin typeface="+mn-ea"/>
                <a:ea typeface="+mn-ea"/>
              </a:rPr>
              <a:t>功利主义</a:t>
            </a:r>
          </a:p>
          <a:p>
            <a:pPr marL="457200" indent="-457200" algn="just">
              <a:buFont typeface="Arial" pitchFamily="34" charset="0"/>
              <a:buChar char="•"/>
            </a:pPr>
            <a:r>
              <a:rPr lang="zh-CN" altLang="en-US" dirty="0">
                <a:latin typeface="+mn-ea"/>
                <a:ea typeface="+mn-ea"/>
              </a:rPr>
              <a:t>穿衣吃饭，即是人伦物理。</a:t>
            </a:r>
            <a:r>
              <a:rPr lang="en-US" altLang="zh-CN" dirty="0">
                <a:latin typeface="+mn-ea"/>
                <a:ea typeface="+mn-ea"/>
              </a:rPr>
              <a:t>《</a:t>
            </a:r>
            <a:r>
              <a:rPr lang="zh-CN" altLang="en-US" dirty="0">
                <a:latin typeface="+mn-ea"/>
                <a:ea typeface="+mn-ea"/>
              </a:rPr>
              <a:t>焚书</a:t>
            </a:r>
            <a:r>
              <a:rPr lang="en-US" altLang="zh-CN" dirty="0">
                <a:latin typeface="+mn-ea"/>
                <a:ea typeface="+mn-ea"/>
              </a:rPr>
              <a:t>·</a:t>
            </a:r>
            <a:r>
              <a:rPr lang="zh-CN" altLang="en-US" dirty="0">
                <a:latin typeface="+mn-ea"/>
                <a:ea typeface="+mn-ea"/>
              </a:rPr>
              <a:t>答邓石阳书</a:t>
            </a:r>
            <a:r>
              <a:rPr lang="en-US" altLang="zh-CN" dirty="0">
                <a:latin typeface="+mn-ea"/>
                <a:ea typeface="+mn-ea"/>
              </a:rPr>
              <a:t>》</a:t>
            </a:r>
          </a:p>
          <a:p>
            <a:pPr marL="457200" indent="-457200" algn="just">
              <a:buFont typeface="Arial" pitchFamily="34" charset="0"/>
              <a:buChar char="•"/>
            </a:pPr>
            <a:r>
              <a:rPr lang="zh-CN" altLang="en-US" dirty="0">
                <a:latin typeface="+mn-ea"/>
                <a:ea typeface="+mn-ea"/>
              </a:rPr>
              <a:t>为山人，而心同商贾，口谈道德，而志在穿窬。</a:t>
            </a:r>
            <a:r>
              <a:rPr lang="en-US" altLang="zh-CN" dirty="0">
                <a:latin typeface="+mn-ea"/>
                <a:ea typeface="+mn-ea"/>
              </a:rPr>
              <a:t>《</a:t>
            </a:r>
            <a:r>
              <a:rPr lang="zh-CN" altLang="en-US" dirty="0">
                <a:latin typeface="+mn-ea"/>
                <a:ea typeface="+mn-ea"/>
              </a:rPr>
              <a:t>焚书</a:t>
            </a:r>
            <a:r>
              <a:rPr lang="en-US" altLang="zh-CN" dirty="0">
                <a:latin typeface="+mn-ea"/>
                <a:ea typeface="+mn-ea"/>
              </a:rPr>
              <a:t>·</a:t>
            </a:r>
            <a:r>
              <a:rPr lang="zh-CN" altLang="en-US" dirty="0">
                <a:latin typeface="+mn-ea"/>
                <a:ea typeface="+mn-ea"/>
              </a:rPr>
              <a:t>续焚书</a:t>
            </a:r>
            <a:r>
              <a:rPr lang="en-US" altLang="zh-CN" dirty="0">
                <a:latin typeface="+mn-ea"/>
                <a:ea typeface="+mn-ea"/>
              </a:rPr>
              <a:t>· </a:t>
            </a:r>
            <a:r>
              <a:rPr lang="zh-CN" altLang="en-US" dirty="0">
                <a:latin typeface="+mn-ea"/>
                <a:ea typeface="+mn-ea"/>
              </a:rPr>
              <a:t>夏焦弱侯</a:t>
            </a:r>
            <a:r>
              <a:rPr lang="en-US" altLang="zh-CN" dirty="0">
                <a:latin typeface="+mn-ea"/>
                <a:ea typeface="+mn-ea"/>
              </a:rPr>
              <a:t>》</a:t>
            </a:r>
          </a:p>
          <a:p>
            <a:pPr marL="457200" indent="-457200" algn="just">
              <a:buFont typeface="Arial" pitchFamily="34" charset="0"/>
              <a:buChar char="•"/>
            </a:pPr>
            <a:r>
              <a:rPr lang="zh-CN" altLang="en-US" dirty="0">
                <a:solidFill>
                  <a:srgbClr val="FF0000"/>
                </a:solidFill>
                <a:latin typeface="+mn-ea"/>
                <a:ea typeface="+mn-ea"/>
              </a:rPr>
              <a:t>不言理财者，决不能平治天下。</a:t>
            </a:r>
            <a:r>
              <a:rPr lang="en-US" altLang="zh-CN" dirty="0">
                <a:latin typeface="+mn-ea"/>
                <a:ea typeface="+mn-ea"/>
              </a:rPr>
              <a:t>《</a:t>
            </a:r>
            <a:r>
              <a:rPr lang="zh-CN" altLang="en-US" dirty="0">
                <a:latin typeface="+mn-ea"/>
                <a:ea typeface="+mn-ea"/>
              </a:rPr>
              <a:t>四书评</a:t>
            </a:r>
            <a:r>
              <a:rPr lang="en-US" altLang="zh-CN" dirty="0">
                <a:latin typeface="+mn-ea"/>
                <a:ea typeface="+mn-ea"/>
              </a:rPr>
              <a:t>·</a:t>
            </a:r>
            <a:r>
              <a:rPr lang="zh-CN" altLang="en-US" dirty="0">
                <a:latin typeface="+mn-ea"/>
                <a:ea typeface="+mn-ea"/>
              </a:rPr>
              <a:t>大学</a:t>
            </a:r>
            <a:r>
              <a:rPr lang="en-US" altLang="zh-CN" dirty="0">
                <a:latin typeface="+mn-ea"/>
                <a:ea typeface="+mn-ea"/>
              </a:rPr>
              <a:t>》</a:t>
            </a:r>
          </a:p>
          <a:p>
            <a:pPr marL="457200" indent="-457200" algn="just">
              <a:buFont typeface="Arial" pitchFamily="34" charset="0"/>
              <a:buChar char="•"/>
            </a:pPr>
            <a:r>
              <a:rPr lang="zh-CN" altLang="en-US" dirty="0">
                <a:latin typeface="+mn-ea"/>
                <a:ea typeface="+mn-ea"/>
              </a:rPr>
              <a:t>桑弘羊者，不可少也。</a:t>
            </a:r>
            <a:r>
              <a:rPr lang="en-US" altLang="zh-CN" dirty="0">
                <a:latin typeface="+mn-ea"/>
                <a:ea typeface="+mn-ea"/>
              </a:rPr>
              <a:t>《</a:t>
            </a:r>
            <a:r>
              <a:rPr lang="zh-CN" altLang="en-US" dirty="0">
                <a:latin typeface="+mn-ea"/>
                <a:ea typeface="+mn-ea"/>
              </a:rPr>
              <a:t>藏书</a:t>
            </a:r>
            <a:r>
              <a:rPr lang="en-US" altLang="zh-CN" dirty="0">
                <a:latin typeface="+mn-ea"/>
                <a:ea typeface="+mn-ea"/>
              </a:rPr>
              <a:t>·</a:t>
            </a:r>
            <a:r>
              <a:rPr lang="zh-CN" altLang="en-US" dirty="0">
                <a:latin typeface="+mn-ea"/>
                <a:ea typeface="+mn-ea"/>
              </a:rPr>
              <a:t>富国名臣总论</a:t>
            </a:r>
            <a:r>
              <a:rPr lang="en-US" altLang="zh-CN" dirty="0">
                <a:latin typeface="+mn-ea"/>
                <a:ea typeface="+mn-ea"/>
              </a:rPr>
              <a:t>》</a:t>
            </a:r>
            <a:endParaRPr lang="en-US" altLang="zh-CN" dirty="0">
              <a:latin typeface="+mn-ea"/>
              <a:ea typeface="+mn-ea"/>
            </a:endParaRPr>
          </a:p>
        </p:txBody>
      </p:sp>
    </p:spTree>
    <p:extLst>
      <p:ext uri="{BB962C8B-B14F-4D97-AF65-F5344CB8AC3E}">
        <p14:creationId xmlns:p14="http://schemas.microsoft.com/office/powerpoint/2010/main" val="2780565101"/>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85093" y="406851"/>
            <a:ext cx="1107996" cy="646331"/>
          </a:xfrm>
          <a:prstGeom prst="rect">
            <a:avLst/>
          </a:prstGeom>
        </p:spPr>
        <p:txBody>
          <a:bodyPr wrap="none">
            <a:spAutoFit/>
          </a:bodyPr>
          <a:lstStyle/>
          <a:p>
            <a:r>
              <a:rPr lang="zh-CN" altLang="en-US" sz="3600" b="1" dirty="0">
                <a:latin typeface="隶书" pitchFamily="49" charset="-122"/>
                <a:ea typeface="隶书" pitchFamily="49" charset="-122"/>
              </a:rPr>
              <a:t>李贽</a:t>
            </a:r>
            <a:endParaRPr lang="zh-CN" altLang="en-US" sz="3600" dirty="0"/>
          </a:p>
        </p:txBody>
      </p:sp>
      <p:sp>
        <p:nvSpPr>
          <p:cNvPr id="3" name="矩形 2"/>
          <p:cNvSpPr/>
          <p:nvPr/>
        </p:nvSpPr>
        <p:spPr>
          <a:xfrm>
            <a:off x="1257300" y="1737142"/>
            <a:ext cx="7226300" cy="3970318"/>
          </a:xfrm>
          <a:prstGeom prst="rect">
            <a:avLst/>
          </a:prstGeom>
        </p:spPr>
        <p:txBody>
          <a:bodyPr wrap="square">
            <a:spAutoFit/>
          </a:bodyPr>
          <a:lstStyle/>
          <a:p>
            <a:pPr marL="457200" indent="-457200">
              <a:buFont typeface="Wingdings" pitchFamily="2" charset="2"/>
              <a:buChar char="Ø"/>
            </a:pPr>
            <a:r>
              <a:rPr lang="zh-CN" altLang="en-US" sz="2400" b="1" dirty="0">
                <a:latin typeface="+mn-ea"/>
                <a:ea typeface="+mn-ea"/>
              </a:rPr>
              <a:t>反对礼教</a:t>
            </a:r>
          </a:p>
          <a:p>
            <a:pPr marL="457200" indent="-457200">
              <a:buFont typeface="Arial" pitchFamily="34" charset="0"/>
              <a:buChar char="•"/>
            </a:pPr>
            <a:r>
              <a:rPr lang="zh-CN" altLang="en-US" sz="2000" dirty="0">
                <a:latin typeface="+mn-ea"/>
                <a:ea typeface="+mn-ea"/>
              </a:rPr>
              <a:t>谓见有长短则可，谓男子之见尽长，女人之见尽短，又岂可乎？</a:t>
            </a:r>
            <a:r>
              <a:rPr lang="en-US" altLang="zh-CN" sz="2000" dirty="0">
                <a:latin typeface="+mn-ea"/>
                <a:ea typeface="+mn-ea"/>
              </a:rPr>
              <a:t>《</a:t>
            </a:r>
            <a:r>
              <a:rPr lang="zh-CN" altLang="en-US" sz="2000" dirty="0">
                <a:latin typeface="+mn-ea"/>
                <a:ea typeface="+mn-ea"/>
              </a:rPr>
              <a:t>焚书</a:t>
            </a:r>
            <a:r>
              <a:rPr lang="en-US" altLang="zh-CN" sz="2000" dirty="0">
                <a:latin typeface="+mn-ea"/>
                <a:ea typeface="+mn-ea"/>
              </a:rPr>
              <a:t>·</a:t>
            </a:r>
            <a:r>
              <a:rPr lang="zh-CN" altLang="en-US" sz="2000" dirty="0">
                <a:latin typeface="+mn-ea"/>
                <a:ea typeface="+mn-ea"/>
              </a:rPr>
              <a:t>答以女人学道为见短书</a:t>
            </a:r>
            <a:r>
              <a:rPr lang="en-US" altLang="zh-CN" sz="2000" dirty="0">
                <a:latin typeface="+mn-ea"/>
                <a:ea typeface="+mn-ea"/>
              </a:rPr>
              <a:t>》</a:t>
            </a:r>
          </a:p>
          <a:p>
            <a:pPr marL="457200" indent="-457200">
              <a:buFont typeface="Arial" pitchFamily="34" charset="0"/>
              <a:buChar char="•"/>
            </a:pPr>
            <a:endParaRPr lang="en-US" altLang="zh-CN" sz="2000" dirty="0">
              <a:latin typeface="+mn-ea"/>
              <a:ea typeface="+mn-ea"/>
            </a:endParaRPr>
          </a:p>
          <a:p>
            <a:pPr marL="457200" indent="-457200">
              <a:buFont typeface="Wingdings" pitchFamily="2" charset="2"/>
              <a:buChar char="Ø"/>
            </a:pPr>
            <a:r>
              <a:rPr lang="zh-CN" altLang="en-US" sz="2400" b="1" dirty="0">
                <a:latin typeface="+mn-ea"/>
                <a:ea typeface="+mn-ea"/>
              </a:rPr>
              <a:t>个性解放</a:t>
            </a:r>
          </a:p>
          <a:p>
            <a:pPr marL="457200" indent="-457200">
              <a:buFont typeface="Arial" pitchFamily="34" charset="0"/>
              <a:buChar char="•"/>
            </a:pPr>
            <a:r>
              <a:rPr lang="zh-CN" altLang="en-US" sz="2000" dirty="0">
                <a:latin typeface="+mn-ea"/>
                <a:ea typeface="+mn-ea"/>
              </a:rPr>
              <a:t>士贵为己，务自适。如不自适而适人之道，虽伯夷叔齐同为淫僻。不知为己，惟务为人，虽尧舜同为尘垢豼糠。</a:t>
            </a:r>
            <a:r>
              <a:rPr lang="en-US" altLang="zh-CN" sz="2000" dirty="0">
                <a:latin typeface="+mn-ea"/>
                <a:ea typeface="+mn-ea"/>
              </a:rPr>
              <a:t>《</a:t>
            </a:r>
            <a:r>
              <a:rPr lang="zh-CN" altLang="en-US" sz="2000" dirty="0">
                <a:latin typeface="+mn-ea"/>
                <a:ea typeface="+mn-ea"/>
              </a:rPr>
              <a:t>焚书增补一</a:t>
            </a:r>
            <a:r>
              <a:rPr lang="en-US" altLang="zh-CN" sz="2000" dirty="0">
                <a:latin typeface="+mn-ea"/>
                <a:ea typeface="+mn-ea"/>
              </a:rPr>
              <a:t>·</a:t>
            </a:r>
            <a:r>
              <a:rPr lang="zh-CN" altLang="en-US" sz="2000" dirty="0">
                <a:latin typeface="+mn-ea"/>
                <a:ea typeface="+mn-ea"/>
              </a:rPr>
              <a:t>答周二鲁</a:t>
            </a:r>
            <a:r>
              <a:rPr lang="en-US" altLang="zh-CN" sz="2000" dirty="0">
                <a:latin typeface="+mn-ea"/>
                <a:ea typeface="+mn-ea"/>
              </a:rPr>
              <a:t>》</a:t>
            </a:r>
          </a:p>
          <a:p>
            <a:pPr marL="457200" indent="-457200">
              <a:buFont typeface="Arial" pitchFamily="34" charset="0"/>
              <a:buChar char="•"/>
            </a:pPr>
            <a:endParaRPr lang="en-US" altLang="zh-CN" sz="2000" dirty="0">
              <a:latin typeface="+mn-ea"/>
              <a:ea typeface="+mn-ea"/>
            </a:endParaRPr>
          </a:p>
          <a:p>
            <a:pPr marL="457200" indent="-457200">
              <a:buFont typeface="Wingdings" pitchFamily="2" charset="2"/>
              <a:buChar char="Ø"/>
            </a:pPr>
            <a:r>
              <a:rPr lang="zh-CN" altLang="en-US" sz="2400" b="1" dirty="0">
                <a:latin typeface="+mn-ea"/>
                <a:ea typeface="+mn-ea"/>
              </a:rPr>
              <a:t>人类平等</a:t>
            </a:r>
          </a:p>
          <a:p>
            <a:pPr marL="457200" indent="-457200">
              <a:buFont typeface="Arial" pitchFamily="34" charset="0"/>
              <a:buChar char="•"/>
            </a:pPr>
            <a:r>
              <a:rPr lang="zh-CN" altLang="en-US" sz="2000" dirty="0">
                <a:latin typeface="+mn-ea"/>
                <a:ea typeface="+mn-ea"/>
              </a:rPr>
              <a:t>致一之理，庶人非下侯王非高，在庶人可言贵，在侯王可言贱。</a:t>
            </a:r>
            <a:r>
              <a:rPr lang="en-US" altLang="zh-CN" sz="2000" dirty="0">
                <a:latin typeface="+mn-ea"/>
                <a:ea typeface="+mn-ea"/>
              </a:rPr>
              <a:t>《</a:t>
            </a:r>
            <a:r>
              <a:rPr lang="zh-CN" altLang="en-US" sz="2000" dirty="0">
                <a:latin typeface="+mn-ea"/>
                <a:ea typeface="+mn-ea"/>
              </a:rPr>
              <a:t>李氏丛书</a:t>
            </a:r>
            <a:r>
              <a:rPr lang="en-US" altLang="zh-CN" sz="2000" dirty="0">
                <a:latin typeface="+mn-ea"/>
                <a:ea typeface="+mn-ea"/>
              </a:rPr>
              <a:t>·</a:t>
            </a:r>
            <a:r>
              <a:rPr lang="zh-CN" altLang="en-US" sz="2000" dirty="0">
                <a:latin typeface="+mn-ea"/>
                <a:ea typeface="+mn-ea"/>
              </a:rPr>
              <a:t>老子解下篇</a:t>
            </a:r>
            <a:r>
              <a:rPr lang="en-US" altLang="zh-CN" sz="2000" dirty="0">
                <a:latin typeface="+mn-ea"/>
                <a:ea typeface="+mn-ea"/>
              </a:rPr>
              <a:t>》</a:t>
            </a:r>
            <a:endParaRPr lang="en-US" altLang="zh-CN" sz="2000" dirty="0">
              <a:latin typeface="+mn-ea"/>
              <a:ea typeface="+mn-ea"/>
            </a:endParaRPr>
          </a:p>
        </p:txBody>
      </p:sp>
    </p:spTree>
    <p:extLst>
      <p:ext uri="{BB962C8B-B14F-4D97-AF65-F5344CB8AC3E}">
        <p14:creationId xmlns:p14="http://schemas.microsoft.com/office/powerpoint/2010/main" val="234853637"/>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21837" y="2296868"/>
            <a:ext cx="4920654" cy="3323987"/>
          </a:xfrm>
          <a:prstGeom prst="rect">
            <a:avLst/>
          </a:prstGeom>
          <a:noFill/>
        </p:spPr>
        <p:txBody>
          <a:bodyPr wrap="square" rtlCol="0">
            <a:spAutoFit/>
          </a:bodyPr>
          <a:lstStyle/>
          <a:p>
            <a:pPr marL="457200" indent="-457200">
              <a:buFont typeface="Wingdings" charset="2"/>
              <a:buChar char="Ø"/>
            </a:pPr>
            <a:r>
              <a:rPr lang="zh-CN" altLang="en-US" sz="2400" dirty="0" smtClean="0">
                <a:latin typeface="+mn-ea"/>
                <a:ea typeface="+mn-ea"/>
              </a:rPr>
              <a:t>“商贾</a:t>
            </a:r>
            <a:r>
              <a:rPr lang="zh-CN" altLang="en-US" sz="2400" dirty="0">
                <a:latin typeface="+mn-ea"/>
                <a:ea typeface="+mn-ea"/>
              </a:rPr>
              <a:t>大于农工，士大于商贾</a:t>
            </a:r>
            <a:r>
              <a:rPr lang="zh-CN" altLang="en-US" sz="2400" dirty="0" smtClean="0">
                <a:latin typeface="+mn-ea"/>
                <a:ea typeface="+mn-ea"/>
              </a:rPr>
              <a:t>，圣贤大</a:t>
            </a:r>
            <a:r>
              <a:rPr lang="zh-CN" altLang="en-US" sz="2400" dirty="0">
                <a:latin typeface="+mn-ea"/>
                <a:ea typeface="+mn-ea"/>
              </a:rPr>
              <a:t>于士</a:t>
            </a:r>
            <a:r>
              <a:rPr lang="zh-CN" altLang="en-US" sz="2400" dirty="0" smtClean="0">
                <a:latin typeface="+mn-ea"/>
                <a:ea typeface="+mn-ea"/>
              </a:rPr>
              <a:t>。”</a:t>
            </a:r>
            <a:endParaRPr lang="en-US" altLang="zh-CN" sz="2400" dirty="0" smtClean="0">
              <a:latin typeface="+mn-ea"/>
              <a:ea typeface="+mn-ea"/>
            </a:endParaRPr>
          </a:p>
          <a:p>
            <a:pPr marL="457200" indent="-457200">
              <a:buFont typeface="Wingdings" charset="2"/>
              <a:buChar char="Ø"/>
            </a:pPr>
            <a:endParaRPr lang="en-US" altLang="zh-CN" sz="2400" dirty="0" smtClean="0">
              <a:latin typeface="+mn-ea"/>
              <a:ea typeface="+mn-ea"/>
            </a:endParaRPr>
          </a:p>
          <a:p>
            <a:pPr marL="457200" indent="-457200" algn="just">
              <a:buFont typeface="Wingdings" charset="2"/>
              <a:buChar char="Ø"/>
            </a:pPr>
            <a:r>
              <a:rPr lang="en-US" altLang="zh-CN" sz="2400" dirty="0" smtClean="0">
                <a:latin typeface="+mn-ea"/>
                <a:ea typeface="+mn-ea"/>
              </a:rPr>
              <a:t>“</a:t>
            </a:r>
            <a:r>
              <a:rPr lang="zh-CN" altLang="zh-CN" sz="2400" dirty="0">
                <a:latin typeface="+mn-ea"/>
                <a:ea typeface="+mn-ea"/>
              </a:rPr>
              <a:t>农工欲主于自主，而不得不主于商贾。商贾欲主于自主，而不得不主于士。商贾与士之大，莫不见也。</a:t>
            </a:r>
            <a:r>
              <a:rPr lang="en-US" altLang="zh-CN" sz="2400" dirty="0">
                <a:latin typeface="+mn-ea"/>
                <a:ea typeface="+mn-ea"/>
              </a:rPr>
              <a:t>”</a:t>
            </a:r>
            <a:r>
              <a:rPr lang="zh-CN" altLang="zh-CN" sz="2400" dirty="0">
                <a:latin typeface="+mn-ea"/>
                <a:ea typeface="+mn-ea"/>
              </a:rPr>
              <a:t>（《何心隐集》卷三《答作主》）</a:t>
            </a:r>
            <a:r>
              <a:rPr lang="zh-CN" altLang="zh-CN" sz="2400" dirty="0">
                <a:latin typeface="+mn-ea"/>
                <a:ea typeface="+mn-ea"/>
              </a:rPr>
              <a:t> </a:t>
            </a:r>
            <a:endParaRPr lang="en-US" altLang="zh-CN" sz="2400" dirty="0" smtClean="0">
              <a:solidFill>
                <a:srgbClr val="FF0000"/>
              </a:solidFill>
              <a:latin typeface="+mn-ea"/>
              <a:ea typeface="+mn-ea"/>
            </a:endParaRPr>
          </a:p>
          <a:p>
            <a:pPr marL="285750" indent="-285750">
              <a:buFont typeface="Wingdings" charset="2"/>
              <a:buChar char="Ø"/>
            </a:pPr>
            <a:endParaRPr lang="zh-CN" altLang="en-US" dirty="0">
              <a:latin typeface="+mn-ea"/>
              <a:ea typeface="+mn-ea"/>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9" y="1438898"/>
            <a:ext cx="2958237" cy="480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821837" y="282972"/>
            <a:ext cx="1569660" cy="646331"/>
          </a:xfrm>
          <a:prstGeom prst="rect">
            <a:avLst/>
          </a:prstGeom>
        </p:spPr>
        <p:txBody>
          <a:bodyPr wrap="none">
            <a:spAutoFit/>
          </a:bodyPr>
          <a:lstStyle/>
          <a:p>
            <a:r>
              <a:rPr lang="zh-CN" altLang="en-US" sz="3600" b="1" dirty="0">
                <a:latin typeface="+mj-ea"/>
              </a:rPr>
              <a:t>何心隐</a:t>
            </a:r>
            <a:endParaRPr lang="zh-CN" altLang="en-US" sz="3600" b="1" dirty="0"/>
          </a:p>
        </p:txBody>
      </p:sp>
    </p:spTree>
    <p:extLst>
      <p:ext uri="{BB962C8B-B14F-4D97-AF65-F5344CB8AC3E}">
        <p14:creationId xmlns:p14="http://schemas.microsoft.com/office/powerpoint/2010/main" val="2249572712"/>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3585" y="5444083"/>
            <a:ext cx="7440215" cy="2523768"/>
          </a:xfrm>
          <a:prstGeom prst="rect">
            <a:avLst/>
          </a:prstGeom>
          <a:noFill/>
        </p:spPr>
        <p:txBody>
          <a:bodyPr wrap="square" rtlCol="0">
            <a:spAutoFit/>
          </a:bodyPr>
          <a:lstStyle/>
          <a:p>
            <a:pPr marL="457200" indent="-457200">
              <a:lnSpc>
                <a:spcPct val="150000"/>
              </a:lnSpc>
              <a:buFont typeface="Wingdings" pitchFamily="2" charset="2"/>
              <a:buChar char="Ø"/>
            </a:pPr>
            <a:r>
              <a:rPr lang="zh-CN" altLang="en-US" sz="2400" b="1" dirty="0" smtClean="0">
                <a:latin typeface="+mn-ea"/>
                <a:ea typeface="+mn-ea"/>
              </a:rPr>
              <a:t>以</a:t>
            </a:r>
            <a:r>
              <a:rPr lang="zh-CN" altLang="en-US" sz="2400" b="1" dirty="0">
                <a:latin typeface="+mn-ea"/>
                <a:ea typeface="+mn-ea"/>
              </a:rPr>
              <a:t>实学代理学，由虚返实，归于经世致用。</a:t>
            </a:r>
          </a:p>
          <a:p>
            <a:pPr marL="457200" indent="-457200">
              <a:lnSpc>
                <a:spcPct val="200000"/>
              </a:lnSpc>
              <a:buFont typeface="Wingdings" pitchFamily="2" charset="2"/>
              <a:buChar char="Ø"/>
            </a:pPr>
            <a:endParaRPr lang="en-US" altLang="zh-CN" sz="2800" dirty="0" smtClean="0">
              <a:latin typeface="微软雅黑" pitchFamily="34" charset="-122"/>
              <a:ea typeface="微软雅黑" pitchFamily="34" charset="-122"/>
            </a:endParaRPr>
          </a:p>
          <a:p>
            <a:pPr marL="457200" indent="-457200">
              <a:lnSpc>
                <a:spcPct val="150000"/>
              </a:lnSpc>
              <a:buFont typeface="Wingdings" pitchFamily="2" charset="2"/>
              <a:buChar char="Ø"/>
            </a:pPr>
            <a:endParaRPr lang="en-US" altLang="zh-CN" sz="2800" dirty="0" smtClean="0">
              <a:solidFill>
                <a:srgbClr val="FF0000"/>
              </a:solidFill>
              <a:latin typeface="微软雅黑" pitchFamily="34" charset="-122"/>
              <a:ea typeface="微软雅黑" pitchFamily="34" charset="-122"/>
            </a:endParaRPr>
          </a:p>
          <a:p>
            <a:endParaRPr lang="zh-CN" altLang="en-US" dirty="0"/>
          </a:p>
        </p:txBody>
      </p:sp>
      <p:sp>
        <p:nvSpPr>
          <p:cNvPr id="2" name="矩形 1"/>
          <p:cNvSpPr/>
          <p:nvPr/>
        </p:nvSpPr>
        <p:spPr>
          <a:xfrm>
            <a:off x="1325580" y="297934"/>
            <a:ext cx="6571031" cy="646331"/>
          </a:xfrm>
          <a:prstGeom prst="rect">
            <a:avLst/>
          </a:prstGeom>
        </p:spPr>
        <p:txBody>
          <a:bodyPr wrap="none">
            <a:spAutoFit/>
          </a:bodyPr>
          <a:lstStyle/>
          <a:p>
            <a:pPr algn="ctr"/>
            <a:r>
              <a:rPr lang="zh-CN" altLang="en-US" sz="3600" b="1" dirty="0" smtClean="0">
                <a:solidFill>
                  <a:srgbClr val="000000"/>
                </a:solidFill>
                <a:latin typeface="隶书"/>
                <a:ea typeface="隶书"/>
              </a:rPr>
              <a:t>反传统思潮</a:t>
            </a:r>
            <a:r>
              <a:rPr lang="en-US" altLang="zh-CN" sz="3600" b="1" dirty="0" smtClean="0">
                <a:solidFill>
                  <a:srgbClr val="000000"/>
                </a:solidFill>
                <a:latin typeface="隶书"/>
                <a:ea typeface="隶书"/>
              </a:rPr>
              <a:t>&amp;</a:t>
            </a:r>
            <a:r>
              <a:rPr lang="zh-CN" altLang="en-US" sz="3600" b="1" dirty="0" smtClean="0">
                <a:solidFill>
                  <a:srgbClr val="000000"/>
                </a:solidFill>
                <a:latin typeface="隶书"/>
                <a:ea typeface="隶书"/>
              </a:rPr>
              <a:t>经世思潮的破与立</a:t>
            </a:r>
            <a:endParaRPr lang="en-US" altLang="zh-CN" sz="3600" b="1" dirty="0">
              <a:solidFill>
                <a:srgbClr val="000000"/>
              </a:solidFill>
              <a:latin typeface="隶书"/>
              <a:ea typeface="隶书"/>
            </a:endParaRPr>
          </a:p>
        </p:txBody>
      </p:sp>
      <p:graphicFrame>
        <p:nvGraphicFramePr>
          <p:cNvPr id="3" name="图表 2"/>
          <p:cNvGraphicFramePr/>
          <p:nvPr>
            <p:extLst>
              <p:ext uri="{D42A27DB-BD31-4B8C-83A1-F6EECF244321}">
                <p14:modId xmlns:p14="http://schemas.microsoft.com/office/powerpoint/2010/main" val="13154536"/>
              </p:ext>
            </p:extLst>
          </p:nvPr>
        </p:nvGraphicFramePr>
        <p:xfrm>
          <a:off x="838201" y="1485900"/>
          <a:ext cx="7359736" cy="3831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8166566"/>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36600" y="1638301"/>
            <a:ext cx="8102600" cy="4525963"/>
          </a:xfrm>
        </p:spPr>
        <p:txBody>
          <a:bodyPr/>
          <a:lstStyle/>
          <a:p>
            <a:pPr algn="just">
              <a:spcBef>
                <a:spcPts val="0"/>
              </a:spcBef>
              <a:spcAft>
                <a:spcPts val="1800"/>
              </a:spcAft>
              <a:buFont typeface="Wingdings" charset="2"/>
              <a:buChar char="Ø"/>
            </a:pPr>
            <a:r>
              <a:rPr lang="en-US" altLang="zh-CN" sz="2000" dirty="0" smtClean="0">
                <a:latin typeface="+mn-ea"/>
              </a:rPr>
              <a:t>16</a:t>
            </a:r>
            <a:r>
              <a:rPr lang="zh-CN" altLang="en-US" sz="2000" dirty="0" smtClean="0">
                <a:latin typeface="+mn-ea"/>
              </a:rPr>
              <a:t>世纪晚期到</a:t>
            </a:r>
            <a:r>
              <a:rPr lang="en-US" altLang="zh-CN" sz="2000" dirty="0" smtClean="0">
                <a:latin typeface="+mn-ea"/>
              </a:rPr>
              <a:t>17</a:t>
            </a:r>
            <a:r>
              <a:rPr lang="zh-CN" altLang="en-US" sz="2000" dirty="0" smtClean="0">
                <a:latin typeface="+mn-ea"/>
              </a:rPr>
              <a:t>世纪中叶（明中叶到清初），是一个</a:t>
            </a:r>
            <a:r>
              <a:rPr lang="zh-CN" altLang="en-US" sz="2000" b="1" dirty="0" smtClean="0">
                <a:solidFill>
                  <a:srgbClr val="C00000"/>
                </a:solidFill>
                <a:latin typeface="+mn-ea"/>
              </a:rPr>
              <a:t>“天崩地解”</a:t>
            </a:r>
            <a:r>
              <a:rPr lang="zh-CN" altLang="en-US" sz="2000" dirty="0" smtClean="0">
                <a:latin typeface="+mn-ea"/>
              </a:rPr>
              <a:t>（</a:t>
            </a:r>
            <a:r>
              <a:rPr lang="zh-CN" altLang="en-US" sz="2000" dirty="0" smtClean="0">
                <a:latin typeface="+mn-ea"/>
              </a:rPr>
              <a:t>黄宗羲）</a:t>
            </a:r>
            <a:r>
              <a:rPr lang="zh-CN" altLang="en-US" sz="2000" dirty="0" smtClean="0">
                <a:latin typeface="+mn-ea"/>
              </a:rPr>
              <a:t>的时代，或称</a:t>
            </a:r>
            <a:r>
              <a:rPr lang="zh-CN" altLang="en-US" sz="2000" b="1" dirty="0" smtClean="0">
                <a:solidFill>
                  <a:srgbClr val="C00000"/>
                </a:solidFill>
                <a:latin typeface="+mn-ea"/>
              </a:rPr>
              <a:t>“已居不得不变之势”</a:t>
            </a:r>
            <a:r>
              <a:rPr lang="zh-CN" altLang="en-US" sz="2000" dirty="0" smtClean="0">
                <a:latin typeface="+mn-ea"/>
              </a:rPr>
              <a:t>（顾炎武）。</a:t>
            </a:r>
            <a:endParaRPr lang="en-US" altLang="zh-CN" sz="2000" dirty="0" smtClean="0">
              <a:latin typeface="+mn-ea"/>
            </a:endParaRPr>
          </a:p>
          <a:p>
            <a:pPr algn="just">
              <a:spcBef>
                <a:spcPts val="0"/>
              </a:spcBef>
              <a:spcAft>
                <a:spcPts val="1800"/>
              </a:spcAft>
              <a:buFont typeface="Wingdings" charset="2"/>
              <a:buChar char="Ø"/>
            </a:pPr>
            <a:r>
              <a:rPr lang="zh-CN" altLang="en-US" sz="2000" b="1" dirty="0" smtClean="0">
                <a:solidFill>
                  <a:srgbClr val="C00000"/>
                </a:solidFill>
                <a:latin typeface="+mn-ea"/>
              </a:rPr>
              <a:t>市民阶层开始崛起</a:t>
            </a:r>
            <a:r>
              <a:rPr lang="zh-CN" altLang="en-US" sz="2000" dirty="0" smtClean="0">
                <a:latin typeface="+mn-ea"/>
              </a:rPr>
              <a:t>，出现了批判现实、立足救世改革的社会启蒙思潮</a:t>
            </a:r>
            <a:r>
              <a:rPr lang="zh-CN" altLang="en-US" sz="2000" dirty="0" smtClean="0">
                <a:latin typeface="+mn-ea"/>
              </a:rPr>
              <a:t>。</a:t>
            </a:r>
            <a:endParaRPr lang="en-US" altLang="zh-CN" sz="2000" dirty="0" smtClean="0">
              <a:latin typeface="+mn-ea"/>
            </a:endParaRPr>
          </a:p>
          <a:p>
            <a:pPr algn="just">
              <a:spcBef>
                <a:spcPts val="0"/>
              </a:spcBef>
              <a:spcAft>
                <a:spcPts val="1800"/>
              </a:spcAft>
              <a:buFont typeface="Wingdings" charset="2"/>
              <a:buChar char="Ø"/>
            </a:pPr>
            <a:r>
              <a:rPr lang="zh-CN" altLang="en-US" sz="2000" dirty="0">
                <a:latin typeface="+mn-ea"/>
              </a:rPr>
              <a:t>批判封建专制主义，但着眼点是针对晚明封建统治的流弊，并不是严格意义的反封建，所以也不是严格意义的“资产阶级启蒙”。</a:t>
            </a:r>
            <a:endParaRPr lang="en-US" altLang="zh-CN" sz="2000" dirty="0">
              <a:latin typeface="+mn-ea"/>
            </a:endParaRPr>
          </a:p>
          <a:p>
            <a:pPr algn="just">
              <a:spcBef>
                <a:spcPts val="0"/>
              </a:spcBef>
              <a:spcAft>
                <a:spcPts val="1800"/>
              </a:spcAft>
              <a:buFont typeface="Wingdings" charset="2"/>
              <a:buChar char="Ø"/>
            </a:pPr>
            <a:r>
              <a:rPr lang="zh-CN" altLang="en-US" sz="2000" dirty="0">
                <a:latin typeface="+mn-ea"/>
              </a:rPr>
              <a:t>思潮中所用的概念、范畴和命题包括：理气、太极、心性、知行、理欲、理势</a:t>
            </a:r>
            <a:r>
              <a:rPr lang="en-US" altLang="zh-CN" sz="2000" dirty="0">
                <a:latin typeface="+mn-ea"/>
              </a:rPr>
              <a:t>,</a:t>
            </a:r>
            <a:r>
              <a:rPr lang="zh-CN" altLang="en-US" sz="2000" dirty="0">
                <a:latin typeface="+mn-ea"/>
              </a:rPr>
              <a:t>与理学有相同之处。</a:t>
            </a:r>
            <a:endParaRPr lang="en-US" altLang="zh-CN" sz="2000" dirty="0">
              <a:latin typeface="+mn-ea"/>
            </a:endParaRPr>
          </a:p>
          <a:p>
            <a:pPr algn="just">
              <a:spcBef>
                <a:spcPts val="0"/>
              </a:spcBef>
              <a:spcAft>
                <a:spcPts val="1800"/>
              </a:spcAft>
              <a:buFont typeface="Wingdings" charset="2"/>
              <a:buChar char="Ø"/>
            </a:pPr>
            <a:r>
              <a:rPr lang="zh-CN" altLang="en-US" sz="2000" dirty="0">
                <a:latin typeface="+mn-ea"/>
              </a:rPr>
              <a:t>一方面完成了</a:t>
            </a:r>
            <a:r>
              <a:rPr lang="zh-CN" altLang="en-US" sz="2000" b="1" dirty="0">
                <a:solidFill>
                  <a:srgbClr val="C00000"/>
                </a:solidFill>
                <a:latin typeface="+mn-ea"/>
              </a:rPr>
              <a:t>对宋明理学的批判和总结</a:t>
            </a:r>
            <a:r>
              <a:rPr lang="zh-CN" altLang="en-US" sz="2000" dirty="0">
                <a:latin typeface="+mn-ea"/>
              </a:rPr>
              <a:t>，另一方面又</a:t>
            </a:r>
            <a:r>
              <a:rPr lang="zh-CN" altLang="en-US" sz="2000" b="1" dirty="0">
                <a:solidFill>
                  <a:srgbClr val="C00000"/>
                </a:solidFill>
                <a:latin typeface="+mn-ea"/>
              </a:rPr>
              <a:t>开启并孕育了中国近代思想的某些因子</a:t>
            </a:r>
            <a:r>
              <a:rPr lang="zh-CN" altLang="en-US" sz="2000" dirty="0">
                <a:latin typeface="+mn-ea"/>
              </a:rPr>
              <a:t>，是中国古代传统思想通往近代新学的桥梁。</a:t>
            </a:r>
            <a:endParaRPr lang="en-US" altLang="zh-CN" sz="2000" dirty="0">
              <a:latin typeface="+mn-ea"/>
            </a:endParaRPr>
          </a:p>
          <a:p>
            <a:pPr algn="just">
              <a:spcBef>
                <a:spcPts val="0"/>
              </a:spcBef>
              <a:spcAft>
                <a:spcPts val="1800"/>
              </a:spcAft>
              <a:buFont typeface="Wingdings" charset="2"/>
              <a:buChar char="Ø"/>
            </a:pPr>
            <a:endParaRPr lang="zh-CN" altLang="en-US" sz="2000" dirty="0" smtClean="0">
              <a:latin typeface="+mn-ea"/>
            </a:endParaRPr>
          </a:p>
          <a:p>
            <a:pPr algn="just">
              <a:spcBef>
                <a:spcPts val="0"/>
              </a:spcBef>
              <a:spcAft>
                <a:spcPts val="1800"/>
              </a:spcAft>
              <a:buFont typeface="Wingdings" charset="2"/>
              <a:buChar char="Ø"/>
            </a:pPr>
            <a:endParaRPr lang="zh-CN" altLang="en-US" sz="2000" dirty="0">
              <a:latin typeface="+mn-ea"/>
            </a:endParaRPr>
          </a:p>
        </p:txBody>
      </p:sp>
      <p:sp>
        <p:nvSpPr>
          <p:cNvPr id="4" name="矩形 3"/>
          <p:cNvSpPr/>
          <p:nvPr/>
        </p:nvSpPr>
        <p:spPr>
          <a:xfrm>
            <a:off x="1325580" y="297934"/>
            <a:ext cx="6571031" cy="646331"/>
          </a:xfrm>
          <a:prstGeom prst="rect">
            <a:avLst/>
          </a:prstGeom>
        </p:spPr>
        <p:txBody>
          <a:bodyPr wrap="none">
            <a:spAutoFit/>
          </a:bodyPr>
          <a:lstStyle/>
          <a:p>
            <a:pPr algn="ctr"/>
            <a:r>
              <a:rPr lang="zh-CN" altLang="en-US" sz="3600" b="1" dirty="0" smtClean="0">
                <a:solidFill>
                  <a:srgbClr val="000000"/>
                </a:solidFill>
                <a:latin typeface="隶书"/>
                <a:ea typeface="隶书"/>
              </a:rPr>
              <a:t>反传统思潮</a:t>
            </a:r>
            <a:r>
              <a:rPr lang="en-US" altLang="zh-CN" sz="3600" b="1" dirty="0" smtClean="0">
                <a:solidFill>
                  <a:srgbClr val="000000"/>
                </a:solidFill>
                <a:latin typeface="隶书"/>
                <a:ea typeface="隶书"/>
              </a:rPr>
              <a:t>&amp;</a:t>
            </a:r>
            <a:r>
              <a:rPr lang="zh-CN" altLang="en-US" sz="3600" b="1" dirty="0" smtClean="0">
                <a:solidFill>
                  <a:srgbClr val="000000"/>
                </a:solidFill>
                <a:latin typeface="隶书"/>
                <a:ea typeface="隶书"/>
              </a:rPr>
              <a:t>经世思潮的破与立</a:t>
            </a:r>
            <a:endParaRPr lang="en-US" altLang="zh-CN" sz="3600" b="1" dirty="0">
              <a:solidFill>
                <a:srgbClr val="000000"/>
              </a:solidFill>
              <a:latin typeface="隶书"/>
              <a:ea typeface="隶书"/>
            </a:endParaRPr>
          </a:p>
        </p:txBody>
      </p:sp>
    </p:spTree>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5885" y="0"/>
            <a:ext cx="7440215" cy="3570208"/>
          </a:xfrm>
          <a:prstGeom prst="rect">
            <a:avLst/>
          </a:prstGeom>
          <a:noFill/>
        </p:spPr>
        <p:txBody>
          <a:bodyPr wrap="square" rtlCol="0">
            <a:spAutoFit/>
          </a:bodyPr>
          <a:lstStyle/>
          <a:p>
            <a:endParaRPr lang="zh-CN" altLang="en-US" dirty="0"/>
          </a:p>
          <a:p>
            <a:pPr algn="ctr"/>
            <a:r>
              <a:rPr lang="zh-CN" altLang="en-US" sz="3600" b="1" dirty="0" smtClean="0">
                <a:solidFill>
                  <a:srgbClr val="000000"/>
                </a:solidFill>
                <a:latin typeface="隶书"/>
                <a:ea typeface="隶书"/>
              </a:rPr>
              <a:t>（三）清初</a:t>
            </a:r>
            <a:r>
              <a:rPr lang="zh-CN" altLang="en-US" sz="3600" b="1" dirty="0">
                <a:solidFill>
                  <a:srgbClr val="000000"/>
                </a:solidFill>
                <a:latin typeface="隶书"/>
                <a:ea typeface="隶书"/>
              </a:rPr>
              <a:t>三大家</a:t>
            </a:r>
            <a:endParaRPr lang="en-US" altLang="zh-CN" sz="3600" b="1" dirty="0" smtClean="0">
              <a:solidFill>
                <a:srgbClr val="000000"/>
              </a:solidFill>
              <a:latin typeface="隶书"/>
              <a:ea typeface="隶书"/>
            </a:endParaRPr>
          </a:p>
          <a:p>
            <a:endParaRPr lang="zh-CN" altLang="en-US" sz="4000" dirty="0"/>
          </a:p>
          <a:p>
            <a:pPr algn="ctr"/>
            <a:endParaRPr lang="en-US" altLang="zh-CN" sz="4000" dirty="0" smtClean="0">
              <a:latin typeface="隶书" pitchFamily="49" charset="-122"/>
              <a:ea typeface="隶书" pitchFamily="49" charset="-122"/>
            </a:endParaRPr>
          </a:p>
          <a:p>
            <a:pPr algn="ctr"/>
            <a:endParaRPr lang="zh-CN" altLang="en-US" sz="2800" dirty="0"/>
          </a:p>
          <a:p>
            <a:pPr>
              <a:lnSpc>
                <a:spcPct val="150000"/>
              </a:lnSpc>
            </a:pPr>
            <a:endParaRPr lang="en-US" altLang="zh-CN" sz="2800" dirty="0" smtClean="0">
              <a:solidFill>
                <a:srgbClr val="FF0000"/>
              </a:solidFill>
              <a:latin typeface="微软雅黑" pitchFamily="34" charset="-122"/>
              <a:ea typeface="微软雅黑" pitchFamily="34" charset="-122"/>
            </a:endParaRPr>
          </a:p>
          <a:p>
            <a:endParaRPr lang="zh-CN" altLang="en-US" dirty="0"/>
          </a:p>
        </p:txBody>
      </p:sp>
      <p:graphicFrame>
        <p:nvGraphicFramePr>
          <p:cNvPr id="2" name="图表 1"/>
          <p:cNvGraphicFramePr/>
          <p:nvPr>
            <p:extLst>
              <p:ext uri="{D42A27DB-BD31-4B8C-83A1-F6EECF244321}">
                <p14:modId xmlns:p14="http://schemas.microsoft.com/office/powerpoint/2010/main" val="819068613"/>
              </p:ext>
            </p:extLst>
          </p:nvPr>
        </p:nvGraphicFramePr>
        <p:xfrm>
          <a:off x="1130299" y="1536700"/>
          <a:ext cx="7090359"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419410"/>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z="3600" b="1" dirty="0" smtClean="0">
                <a:latin typeface="+mj-ea"/>
                <a:cs typeface="STLiti" charset="-122"/>
              </a:rPr>
              <a:t>主要内容</a:t>
            </a:r>
            <a:endParaRPr kumimoji="1" lang="zh-CN" altLang="en-US" sz="3600" b="1" dirty="0">
              <a:latin typeface="+mj-ea"/>
              <a:cs typeface="STLiti" charset="-122"/>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1290931798"/>
              </p:ext>
            </p:extLst>
          </p:nvPr>
        </p:nvGraphicFramePr>
        <p:xfrm>
          <a:off x="1916112" y="1727200"/>
          <a:ext cx="5740400" cy="4183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6280415"/>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0985" y="349571"/>
            <a:ext cx="7719615" cy="6124754"/>
          </a:xfrm>
          <a:prstGeom prst="rect">
            <a:avLst/>
          </a:prstGeom>
          <a:noFill/>
        </p:spPr>
        <p:txBody>
          <a:bodyPr wrap="square" rtlCol="0">
            <a:spAutoFit/>
          </a:bodyPr>
          <a:lstStyle/>
          <a:p>
            <a:pPr algn="ctr"/>
            <a:r>
              <a:rPr lang="zh-CN" altLang="en-US" sz="3600" b="1" dirty="0" smtClean="0">
                <a:solidFill>
                  <a:srgbClr val="000000"/>
                </a:solidFill>
                <a:latin typeface="+mn-ea"/>
                <a:ea typeface="+mn-ea"/>
              </a:rPr>
              <a:t>黄宗羲（</a:t>
            </a:r>
            <a:r>
              <a:rPr lang="en-US" altLang="zh-CN" sz="3600" b="1" dirty="0" smtClean="0">
                <a:solidFill>
                  <a:srgbClr val="000000"/>
                </a:solidFill>
                <a:latin typeface="+mn-ea"/>
                <a:ea typeface="+mn-ea"/>
              </a:rPr>
              <a:t>1610-1695</a:t>
            </a:r>
            <a:r>
              <a:rPr lang="zh-CN" altLang="en-US" sz="3600" b="1" dirty="0" smtClean="0">
                <a:solidFill>
                  <a:srgbClr val="000000"/>
                </a:solidFill>
                <a:latin typeface="+mn-ea"/>
                <a:ea typeface="+mn-ea"/>
              </a:rPr>
              <a:t>）</a:t>
            </a:r>
            <a:endParaRPr lang="en-US" altLang="zh-CN" sz="3600" b="1" dirty="0" smtClean="0">
              <a:solidFill>
                <a:srgbClr val="000000"/>
              </a:solidFill>
              <a:latin typeface="+mn-ea"/>
              <a:ea typeface="+mn-ea"/>
            </a:endParaRPr>
          </a:p>
          <a:p>
            <a:endParaRPr lang="zh-CN" altLang="en-US" sz="3600" dirty="0">
              <a:latin typeface="+mn-ea"/>
              <a:ea typeface="+mn-ea"/>
            </a:endParaRPr>
          </a:p>
          <a:p>
            <a:pPr marL="342900" indent="-342900">
              <a:buFont typeface="Wingdings" pitchFamily="2" charset="2"/>
              <a:buChar char="Ø"/>
            </a:pPr>
            <a:r>
              <a:rPr lang="zh-CN" altLang="en-US" sz="2000" dirty="0" smtClean="0">
                <a:latin typeface="+mn-ea"/>
                <a:ea typeface="+mn-ea"/>
              </a:rPr>
              <a:t>浙江</a:t>
            </a:r>
            <a:r>
              <a:rPr lang="zh-CN" altLang="en-US" sz="2000" dirty="0">
                <a:latin typeface="+mn-ea"/>
                <a:ea typeface="+mn-ea"/>
              </a:rPr>
              <a:t>绍兴府余姚县人。字太冲，一字德冰，号南雷，别号梨洲老人、梨洲山人、蓝水渔人、鱼澄洞主、双瀑院长、古藏室史臣等，学者称梨洲先生</a:t>
            </a:r>
            <a:r>
              <a:rPr lang="zh-CN" altLang="en-US" sz="2000" dirty="0" smtClean="0">
                <a:latin typeface="+mn-ea"/>
                <a:ea typeface="+mn-ea"/>
              </a:rPr>
              <a:t>。</a:t>
            </a:r>
            <a:endParaRPr lang="en-US" altLang="zh-CN" sz="2000" dirty="0" smtClean="0">
              <a:latin typeface="+mn-ea"/>
              <a:ea typeface="+mn-ea"/>
            </a:endParaRPr>
          </a:p>
          <a:p>
            <a:pPr marL="342900" indent="-342900">
              <a:buFont typeface="Wingdings" pitchFamily="2" charset="2"/>
              <a:buChar char="Ø"/>
            </a:pPr>
            <a:endParaRPr lang="en-US" altLang="zh-CN" sz="2000" dirty="0">
              <a:latin typeface="+mn-ea"/>
              <a:ea typeface="+mn-ea"/>
            </a:endParaRPr>
          </a:p>
          <a:p>
            <a:pPr marL="342900" indent="-342900">
              <a:buFont typeface="Wingdings" pitchFamily="2" charset="2"/>
              <a:buChar char="Ø"/>
            </a:pPr>
            <a:r>
              <a:rPr lang="zh-CN" altLang="en-US" sz="2000" dirty="0" smtClean="0">
                <a:latin typeface="+mn-ea"/>
                <a:ea typeface="+mn-ea"/>
              </a:rPr>
              <a:t>明末清初</a:t>
            </a:r>
            <a:r>
              <a:rPr lang="zh-CN" altLang="en-US" sz="2000" dirty="0">
                <a:latin typeface="+mn-ea"/>
                <a:ea typeface="+mn-ea"/>
              </a:rPr>
              <a:t>经学家、史学家、思想家、地理学家、天文历算学家、教育家。“东林七君子”黄尊素长子。与顾炎武、王夫之并称“明末清初三大思想家”；与弟黄宗炎、黄宗会号称“浙东三黄”；与顾炎武、方以智、王夫之、朱舜水并称为“明末清初五大家”，亦有“中国思想启蒙之父”之誉。与陕西李颙、直隶容城孙奇逢并称“海内三大鸿儒”</a:t>
            </a:r>
            <a:r>
              <a:rPr lang="zh-CN" altLang="en-US" sz="2000" dirty="0" smtClean="0">
                <a:latin typeface="+mn-ea"/>
                <a:ea typeface="+mn-ea"/>
              </a:rPr>
              <a:t>。</a:t>
            </a:r>
            <a:endParaRPr lang="en-US" altLang="zh-CN" sz="2000" dirty="0" smtClean="0">
              <a:latin typeface="+mn-ea"/>
              <a:ea typeface="+mn-ea"/>
            </a:endParaRPr>
          </a:p>
          <a:p>
            <a:pPr marL="342900" indent="-342900">
              <a:buFont typeface="Wingdings" pitchFamily="2" charset="2"/>
              <a:buChar char="Ø"/>
            </a:pPr>
            <a:endParaRPr lang="zh-CN" altLang="en-US" sz="2000" dirty="0">
              <a:latin typeface="+mn-ea"/>
              <a:ea typeface="+mn-ea"/>
            </a:endParaRPr>
          </a:p>
          <a:p>
            <a:pPr marL="342900" indent="-342900">
              <a:buFont typeface="Wingdings" pitchFamily="2" charset="2"/>
              <a:buChar char="Ø"/>
            </a:pPr>
            <a:r>
              <a:rPr lang="zh-CN" altLang="en-US" sz="2000" dirty="0" smtClean="0">
                <a:latin typeface="+mn-ea"/>
                <a:ea typeface="+mn-ea"/>
              </a:rPr>
              <a:t>一生</a:t>
            </a:r>
            <a:r>
              <a:rPr lang="zh-CN" altLang="en-US" sz="2000" dirty="0">
                <a:latin typeface="+mn-ea"/>
                <a:ea typeface="+mn-ea"/>
              </a:rPr>
              <a:t>著述多至</a:t>
            </a:r>
            <a:r>
              <a:rPr lang="en-US" altLang="zh-CN" sz="2000" dirty="0">
                <a:latin typeface="+mn-ea"/>
                <a:ea typeface="+mn-ea"/>
              </a:rPr>
              <a:t>50</a:t>
            </a:r>
            <a:r>
              <a:rPr lang="zh-CN" altLang="en-US" sz="2000" dirty="0">
                <a:latin typeface="+mn-ea"/>
                <a:ea typeface="+mn-ea"/>
              </a:rPr>
              <a:t>余种，</a:t>
            </a:r>
            <a:r>
              <a:rPr lang="en-US" altLang="zh-CN" sz="2000" dirty="0">
                <a:latin typeface="+mn-ea"/>
                <a:ea typeface="+mn-ea"/>
              </a:rPr>
              <a:t>300</a:t>
            </a:r>
            <a:r>
              <a:rPr lang="zh-CN" altLang="en-US" sz="2000" dirty="0">
                <a:latin typeface="+mn-ea"/>
                <a:ea typeface="+mn-ea"/>
              </a:rPr>
              <a:t>多卷，其中最为重要的有</a:t>
            </a:r>
            <a:r>
              <a:rPr lang="en-US" altLang="zh-CN" sz="2000" dirty="0">
                <a:latin typeface="+mn-ea"/>
                <a:ea typeface="+mn-ea"/>
              </a:rPr>
              <a:t>《</a:t>
            </a:r>
            <a:r>
              <a:rPr lang="zh-CN" altLang="en-US" sz="2000" dirty="0">
                <a:latin typeface="+mn-ea"/>
                <a:ea typeface="+mn-ea"/>
              </a:rPr>
              <a:t>明儒学案</a:t>
            </a:r>
            <a:r>
              <a:rPr lang="en-US" altLang="zh-CN" sz="2000" dirty="0">
                <a:latin typeface="+mn-ea"/>
                <a:ea typeface="+mn-ea"/>
              </a:rPr>
              <a:t>》《</a:t>
            </a:r>
            <a:r>
              <a:rPr lang="zh-CN" altLang="en-US" sz="2000" dirty="0">
                <a:latin typeface="+mn-ea"/>
                <a:ea typeface="+mn-ea"/>
              </a:rPr>
              <a:t>宋元学案</a:t>
            </a:r>
            <a:r>
              <a:rPr lang="en-US" altLang="zh-CN" sz="2000" dirty="0">
                <a:latin typeface="+mn-ea"/>
                <a:ea typeface="+mn-ea"/>
              </a:rPr>
              <a:t>》《</a:t>
            </a:r>
            <a:r>
              <a:rPr lang="zh-CN" altLang="en-US" sz="2000" dirty="0">
                <a:latin typeface="+mn-ea"/>
                <a:ea typeface="+mn-ea"/>
              </a:rPr>
              <a:t>明夷待访录</a:t>
            </a:r>
            <a:r>
              <a:rPr lang="en-US" altLang="zh-CN" sz="2000" dirty="0">
                <a:latin typeface="+mn-ea"/>
                <a:ea typeface="+mn-ea"/>
              </a:rPr>
              <a:t>》《</a:t>
            </a:r>
            <a:r>
              <a:rPr lang="zh-CN" altLang="en-US" sz="2000" dirty="0">
                <a:latin typeface="+mn-ea"/>
                <a:ea typeface="+mn-ea"/>
              </a:rPr>
              <a:t>孟子师说</a:t>
            </a:r>
            <a:r>
              <a:rPr lang="en-US" altLang="zh-CN" sz="2000" dirty="0">
                <a:latin typeface="+mn-ea"/>
                <a:ea typeface="+mn-ea"/>
              </a:rPr>
              <a:t>》《</a:t>
            </a:r>
            <a:r>
              <a:rPr lang="zh-CN" altLang="en-US" sz="2000" dirty="0">
                <a:latin typeface="+mn-ea"/>
                <a:ea typeface="+mn-ea"/>
              </a:rPr>
              <a:t>葬制或问</a:t>
            </a:r>
            <a:r>
              <a:rPr lang="en-US" altLang="zh-CN" sz="2000" dirty="0">
                <a:latin typeface="+mn-ea"/>
                <a:ea typeface="+mn-ea"/>
              </a:rPr>
              <a:t>》《</a:t>
            </a:r>
            <a:r>
              <a:rPr lang="zh-CN" altLang="en-US" sz="2000" dirty="0">
                <a:latin typeface="+mn-ea"/>
                <a:ea typeface="+mn-ea"/>
              </a:rPr>
              <a:t>破邪论</a:t>
            </a:r>
            <a:r>
              <a:rPr lang="en-US" altLang="zh-CN" sz="2000" dirty="0">
                <a:latin typeface="+mn-ea"/>
                <a:ea typeface="+mn-ea"/>
              </a:rPr>
              <a:t>》《</a:t>
            </a:r>
            <a:r>
              <a:rPr lang="zh-CN" altLang="en-US" sz="2000" dirty="0">
                <a:latin typeface="+mn-ea"/>
                <a:ea typeface="+mn-ea"/>
              </a:rPr>
              <a:t>思旧录</a:t>
            </a:r>
            <a:r>
              <a:rPr lang="en-US" altLang="zh-CN" sz="2000" dirty="0">
                <a:latin typeface="+mn-ea"/>
                <a:ea typeface="+mn-ea"/>
              </a:rPr>
              <a:t>》《</a:t>
            </a:r>
            <a:r>
              <a:rPr lang="zh-CN" altLang="en-US" sz="2000" dirty="0">
                <a:latin typeface="+mn-ea"/>
                <a:ea typeface="+mn-ea"/>
              </a:rPr>
              <a:t>易学象数论</a:t>
            </a:r>
            <a:r>
              <a:rPr lang="en-US" altLang="zh-CN" sz="2000" dirty="0">
                <a:latin typeface="+mn-ea"/>
                <a:ea typeface="+mn-ea"/>
              </a:rPr>
              <a:t>》《</a:t>
            </a:r>
            <a:r>
              <a:rPr lang="zh-CN" altLang="en-US" sz="2000" dirty="0">
                <a:latin typeface="+mn-ea"/>
                <a:ea typeface="+mn-ea"/>
              </a:rPr>
              <a:t>明文海</a:t>
            </a:r>
            <a:r>
              <a:rPr lang="en-US" altLang="zh-CN" sz="2000" dirty="0">
                <a:latin typeface="+mn-ea"/>
                <a:ea typeface="+mn-ea"/>
              </a:rPr>
              <a:t>》《</a:t>
            </a:r>
            <a:r>
              <a:rPr lang="zh-CN" altLang="en-US" sz="2000" dirty="0">
                <a:latin typeface="+mn-ea"/>
                <a:ea typeface="+mn-ea"/>
              </a:rPr>
              <a:t>行朝录</a:t>
            </a:r>
            <a:r>
              <a:rPr lang="en-US" altLang="zh-CN" sz="2000" dirty="0">
                <a:latin typeface="+mn-ea"/>
                <a:ea typeface="+mn-ea"/>
              </a:rPr>
              <a:t>》《</a:t>
            </a:r>
            <a:r>
              <a:rPr lang="zh-CN" altLang="en-US" sz="2000" dirty="0">
                <a:latin typeface="+mn-ea"/>
                <a:ea typeface="+mn-ea"/>
              </a:rPr>
              <a:t>今水经</a:t>
            </a:r>
            <a:r>
              <a:rPr lang="en-US" altLang="zh-CN" sz="2000" dirty="0">
                <a:latin typeface="+mn-ea"/>
                <a:ea typeface="+mn-ea"/>
              </a:rPr>
              <a:t>》《</a:t>
            </a:r>
            <a:r>
              <a:rPr lang="zh-CN" altLang="en-US" sz="2000" dirty="0">
                <a:latin typeface="+mn-ea"/>
                <a:ea typeface="+mn-ea"/>
              </a:rPr>
              <a:t>大统历推法</a:t>
            </a:r>
            <a:r>
              <a:rPr lang="en-US" altLang="zh-CN" sz="2000" dirty="0">
                <a:latin typeface="+mn-ea"/>
                <a:ea typeface="+mn-ea"/>
              </a:rPr>
              <a:t>》《</a:t>
            </a:r>
            <a:r>
              <a:rPr lang="zh-CN" altLang="en-US" sz="2000" dirty="0">
                <a:latin typeface="+mn-ea"/>
                <a:ea typeface="+mn-ea"/>
              </a:rPr>
              <a:t>四明山志</a:t>
            </a:r>
            <a:r>
              <a:rPr lang="en-US" altLang="zh-CN" sz="2000" dirty="0">
                <a:latin typeface="+mn-ea"/>
                <a:ea typeface="+mn-ea"/>
              </a:rPr>
              <a:t>》</a:t>
            </a:r>
            <a:r>
              <a:rPr lang="zh-CN" altLang="en-US" sz="2000" dirty="0">
                <a:latin typeface="+mn-ea"/>
                <a:ea typeface="+mn-ea"/>
              </a:rPr>
              <a:t>等</a:t>
            </a:r>
            <a:r>
              <a:rPr lang="zh-CN" altLang="en-US" sz="2000" dirty="0" smtClean="0">
                <a:latin typeface="+mn-ea"/>
                <a:ea typeface="+mn-ea"/>
              </a:rPr>
              <a:t>。</a:t>
            </a:r>
            <a:endParaRPr lang="en-US" altLang="zh-CN" sz="2000" dirty="0" smtClean="0">
              <a:solidFill>
                <a:srgbClr val="FF0000"/>
              </a:solidFill>
              <a:latin typeface="+mn-ea"/>
              <a:ea typeface="+mn-ea"/>
            </a:endParaRPr>
          </a:p>
          <a:p>
            <a:endParaRPr lang="zh-CN" altLang="en-US" sz="2000" dirty="0">
              <a:latin typeface="+mn-ea"/>
              <a:ea typeface="+mn-ea"/>
            </a:endParaRPr>
          </a:p>
        </p:txBody>
      </p:sp>
    </p:spTree>
    <p:extLst>
      <p:ext uri="{BB962C8B-B14F-4D97-AF65-F5344CB8AC3E}">
        <p14:creationId xmlns:p14="http://schemas.microsoft.com/office/powerpoint/2010/main" val="439507077"/>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5481" y="0"/>
            <a:ext cx="8183880" cy="5632311"/>
          </a:xfrm>
          <a:prstGeom prst="rect">
            <a:avLst/>
          </a:prstGeom>
          <a:noFill/>
        </p:spPr>
        <p:txBody>
          <a:bodyPr wrap="square" rtlCol="0">
            <a:spAutoFit/>
          </a:bodyPr>
          <a:lstStyle/>
          <a:p>
            <a:endParaRPr lang="zh-CN" altLang="en-US" sz="2400" dirty="0">
              <a:latin typeface="+mn-ea"/>
              <a:ea typeface="+mn-ea"/>
            </a:endParaRPr>
          </a:p>
          <a:p>
            <a:pPr algn="ctr"/>
            <a:r>
              <a:rPr lang="zh-CN" altLang="en-US" sz="3200" b="1" dirty="0">
                <a:solidFill>
                  <a:srgbClr val="000000"/>
                </a:solidFill>
                <a:latin typeface="+mn-ea"/>
                <a:ea typeface="+mn-ea"/>
              </a:rPr>
              <a:t>反对</a:t>
            </a:r>
            <a:r>
              <a:rPr lang="zh-CN" altLang="en-US" sz="3200" b="1" dirty="0" smtClean="0">
                <a:solidFill>
                  <a:srgbClr val="000000"/>
                </a:solidFill>
                <a:latin typeface="+mn-ea"/>
                <a:ea typeface="+mn-ea"/>
              </a:rPr>
              <a:t>君主专制：</a:t>
            </a:r>
            <a:r>
              <a:rPr lang="en-US" altLang="zh-CN" sz="3200" b="1" dirty="0" smtClean="0">
                <a:solidFill>
                  <a:srgbClr val="000000"/>
                </a:solidFill>
                <a:latin typeface="+mn-ea"/>
                <a:ea typeface="+mn-ea"/>
              </a:rPr>
              <a:t>《</a:t>
            </a:r>
            <a:r>
              <a:rPr lang="zh-CN" altLang="en-US" sz="3200" b="1" dirty="0">
                <a:solidFill>
                  <a:srgbClr val="000000"/>
                </a:solidFill>
                <a:latin typeface="+mn-ea"/>
                <a:ea typeface="+mn-ea"/>
              </a:rPr>
              <a:t>明夷待访录</a:t>
            </a:r>
            <a:r>
              <a:rPr lang="en-US" altLang="zh-CN" sz="3200" b="1" dirty="0">
                <a:solidFill>
                  <a:srgbClr val="000000"/>
                </a:solidFill>
                <a:latin typeface="+mn-ea"/>
                <a:ea typeface="+mn-ea"/>
              </a:rPr>
              <a:t>·</a:t>
            </a:r>
            <a:r>
              <a:rPr lang="zh-CN" altLang="en-US" sz="3200" b="1" dirty="0">
                <a:solidFill>
                  <a:srgbClr val="000000"/>
                </a:solidFill>
                <a:latin typeface="+mn-ea"/>
                <a:ea typeface="+mn-ea"/>
              </a:rPr>
              <a:t>原君</a:t>
            </a:r>
            <a:r>
              <a:rPr lang="en-US" altLang="zh-CN" sz="3200" b="1" dirty="0" smtClean="0">
                <a:solidFill>
                  <a:srgbClr val="000000"/>
                </a:solidFill>
                <a:latin typeface="+mn-ea"/>
                <a:ea typeface="+mn-ea"/>
              </a:rPr>
              <a:t>》</a:t>
            </a:r>
          </a:p>
          <a:p>
            <a:pPr algn="ctr"/>
            <a:endParaRPr lang="zh-CN" altLang="en-US" sz="2400" dirty="0">
              <a:latin typeface="+mn-ea"/>
              <a:ea typeface="+mn-ea"/>
            </a:endParaRPr>
          </a:p>
          <a:p>
            <a:endParaRPr lang="zh-CN" altLang="en-US" sz="2400" dirty="0">
              <a:solidFill>
                <a:srgbClr val="000000"/>
              </a:solidFill>
              <a:latin typeface="+mn-ea"/>
              <a:ea typeface="+mn-ea"/>
            </a:endParaRPr>
          </a:p>
          <a:p>
            <a:pPr marL="457200" indent="-457200">
              <a:buFont typeface="Wingdings" pitchFamily="2" charset="2"/>
              <a:buChar char="Ø"/>
            </a:pPr>
            <a:r>
              <a:rPr lang="zh-CN" altLang="en-US" sz="2400" dirty="0">
                <a:solidFill>
                  <a:srgbClr val="000000"/>
                </a:solidFill>
                <a:latin typeface="+mn-ea"/>
                <a:ea typeface="+mn-ea"/>
              </a:rPr>
              <a:t>有生之初，人各自私也，人各自利也；天下有公利而莫或兴之，有公害而莫或除之。有人者出，不以一己之利为利，而使天下受其利；不以一己之害为害，而使天下释其害</a:t>
            </a:r>
            <a:r>
              <a:rPr lang="en-US" altLang="zh-CN" sz="2400" dirty="0">
                <a:solidFill>
                  <a:srgbClr val="000000"/>
                </a:solidFill>
                <a:latin typeface="+mn-ea"/>
                <a:ea typeface="+mn-ea"/>
              </a:rPr>
              <a:t>……</a:t>
            </a:r>
            <a:r>
              <a:rPr lang="zh-CN" altLang="en-US" sz="2400" dirty="0">
                <a:solidFill>
                  <a:srgbClr val="FF0000"/>
                </a:solidFill>
                <a:latin typeface="+mn-ea"/>
                <a:ea typeface="+mn-ea"/>
              </a:rPr>
              <a:t>为天下之大害者，君而已矣。</a:t>
            </a:r>
            <a:r>
              <a:rPr lang="zh-CN" altLang="en-US" sz="2400" dirty="0">
                <a:solidFill>
                  <a:srgbClr val="000000"/>
                </a:solidFill>
                <a:latin typeface="+mn-ea"/>
                <a:ea typeface="+mn-ea"/>
              </a:rPr>
              <a:t>向使无君，人各得自私也，人各得自利也</a:t>
            </a:r>
            <a:r>
              <a:rPr lang="en-US" altLang="zh-CN" sz="2400" dirty="0">
                <a:solidFill>
                  <a:srgbClr val="000000"/>
                </a:solidFill>
                <a:latin typeface="+mn-ea"/>
                <a:ea typeface="+mn-ea"/>
              </a:rPr>
              <a:t>……</a:t>
            </a:r>
            <a:r>
              <a:rPr lang="zh-CN" altLang="en-US" sz="2400" dirty="0">
                <a:solidFill>
                  <a:srgbClr val="FF0000"/>
                </a:solidFill>
                <a:latin typeface="+mn-ea"/>
                <a:ea typeface="+mn-ea"/>
              </a:rPr>
              <a:t>一人之智力，不能胜天下欲得之者之众，远者数世，近者及身，其血肉之崩溃在其子孙矣</a:t>
            </a:r>
            <a:r>
              <a:rPr lang="zh-CN" altLang="en-US" sz="2400" dirty="0" smtClean="0">
                <a:solidFill>
                  <a:srgbClr val="FF0000"/>
                </a:solidFill>
                <a:latin typeface="+mn-ea"/>
                <a:ea typeface="+mn-ea"/>
              </a:rPr>
              <a:t>。</a:t>
            </a:r>
            <a:endParaRPr lang="en-US" altLang="zh-CN" sz="2400" dirty="0" smtClean="0">
              <a:solidFill>
                <a:srgbClr val="FF0000"/>
              </a:solidFill>
              <a:latin typeface="+mn-ea"/>
              <a:ea typeface="+mn-ea"/>
            </a:endParaRPr>
          </a:p>
          <a:p>
            <a:pPr algn="ctr"/>
            <a:endParaRPr lang="zh-CN" altLang="en-US" sz="2400" dirty="0">
              <a:latin typeface="+mn-ea"/>
              <a:ea typeface="+mn-ea"/>
            </a:endParaRPr>
          </a:p>
          <a:p>
            <a:pPr>
              <a:lnSpc>
                <a:spcPct val="150000"/>
              </a:lnSpc>
            </a:pPr>
            <a:endParaRPr lang="en-US" altLang="zh-CN" sz="2400" dirty="0" smtClean="0">
              <a:solidFill>
                <a:srgbClr val="FF0000"/>
              </a:solidFill>
              <a:latin typeface="+mn-ea"/>
              <a:ea typeface="+mn-ea"/>
            </a:endParaRPr>
          </a:p>
          <a:p>
            <a:endParaRPr lang="zh-CN" altLang="en-US" sz="2400" dirty="0">
              <a:latin typeface="+mn-ea"/>
              <a:ea typeface="+mn-ea"/>
            </a:endParaRPr>
          </a:p>
        </p:txBody>
      </p:sp>
    </p:spTree>
    <p:extLst>
      <p:ext uri="{BB962C8B-B14F-4D97-AF65-F5344CB8AC3E}">
        <p14:creationId xmlns:p14="http://schemas.microsoft.com/office/powerpoint/2010/main" val="2269624609"/>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3385" y="350289"/>
            <a:ext cx="7605315" cy="6801862"/>
          </a:xfrm>
          <a:prstGeom prst="rect">
            <a:avLst/>
          </a:prstGeom>
          <a:noFill/>
        </p:spPr>
        <p:txBody>
          <a:bodyPr wrap="square" rtlCol="0">
            <a:spAutoFit/>
          </a:bodyPr>
          <a:lstStyle/>
          <a:p>
            <a:pPr algn="ctr"/>
            <a:r>
              <a:rPr lang="zh-CN" altLang="en-US" sz="2800" b="1" dirty="0" smtClean="0">
                <a:solidFill>
                  <a:srgbClr val="000000"/>
                </a:solidFill>
                <a:latin typeface="+mn-ea"/>
                <a:ea typeface="+mn-ea"/>
              </a:rPr>
              <a:t>废</a:t>
            </a:r>
            <a:r>
              <a:rPr lang="zh-CN" altLang="en-US" sz="2800" b="1" dirty="0">
                <a:solidFill>
                  <a:srgbClr val="000000"/>
                </a:solidFill>
                <a:latin typeface="+mn-ea"/>
                <a:ea typeface="+mn-ea"/>
              </a:rPr>
              <a:t>金银用</a:t>
            </a:r>
            <a:r>
              <a:rPr lang="zh-CN" altLang="en-US" sz="2800" b="1" dirty="0" smtClean="0">
                <a:solidFill>
                  <a:srgbClr val="000000"/>
                </a:solidFill>
                <a:latin typeface="+mn-ea"/>
                <a:ea typeface="+mn-ea"/>
              </a:rPr>
              <a:t>钱钞</a:t>
            </a:r>
            <a:r>
              <a:rPr lang="zh-CN" altLang="en-US" sz="2800" b="1" dirty="0">
                <a:solidFill>
                  <a:srgbClr val="000000"/>
                </a:solidFill>
                <a:latin typeface="+mn-ea"/>
                <a:ea typeface="+mn-ea"/>
              </a:rPr>
              <a:t>：</a:t>
            </a:r>
            <a:r>
              <a:rPr lang="en-US" altLang="zh-CN" sz="2800" b="1" dirty="0" smtClean="0">
                <a:solidFill>
                  <a:srgbClr val="000000"/>
                </a:solidFill>
                <a:latin typeface="+mn-ea"/>
                <a:ea typeface="+mn-ea"/>
              </a:rPr>
              <a:t>《</a:t>
            </a:r>
            <a:r>
              <a:rPr lang="zh-CN" altLang="en-US" sz="2800" b="1" dirty="0">
                <a:solidFill>
                  <a:srgbClr val="000000"/>
                </a:solidFill>
                <a:latin typeface="+mn-ea"/>
                <a:ea typeface="+mn-ea"/>
              </a:rPr>
              <a:t>明夷待访录</a:t>
            </a:r>
            <a:r>
              <a:rPr lang="en-US" altLang="zh-CN" sz="2800" b="1" dirty="0">
                <a:solidFill>
                  <a:srgbClr val="000000"/>
                </a:solidFill>
                <a:latin typeface="+mn-ea"/>
                <a:ea typeface="+mn-ea"/>
              </a:rPr>
              <a:t>·</a:t>
            </a:r>
            <a:r>
              <a:rPr lang="zh-CN" altLang="en-US" sz="2800" b="1" dirty="0" smtClean="0">
                <a:solidFill>
                  <a:srgbClr val="000000"/>
                </a:solidFill>
                <a:latin typeface="+mn-ea"/>
                <a:ea typeface="+mn-ea"/>
              </a:rPr>
              <a:t>财计一、二</a:t>
            </a:r>
            <a:r>
              <a:rPr lang="en-US" altLang="zh-CN" sz="2800" b="1" dirty="0" smtClean="0">
                <a:solidFill>
                  <a:srgbClr val="000000"/>
                </a:solidFill>
                <a:latin typeface="+mn-ea"/>
                <a:ea typeface="+mn-ea"/>
              </a:rPr>
              <a:t>》</a:t>
            </a:r>
            <a:endParaRPr lang="en-US" altLang="zh-CN" sz="2800" b="1" dirty="0" smtClean="0">
              <a:solidFill>
                <a:srgbClr val="000000"/>
              </a:solidFill>
              <a:latin typeface="+mn-ea"/>
              <a:ea typeface="+mn-ea"/>
            </a:endParaRPr>
          </a:p>
          <a:p>
            <a:endParaRPr lang="en-US" altLang="zh-CN" sz="2800" dirty="0" smtClean="0"/>
          </a:p>
          <a:p>
            <a:endParaRPr lang="zh-CN" altLang="en-US" sz="2800" dirty="0"/>
          </a:p>
          <a:p>
            <a:pPr marL="457200" indent="-457200" algn="just">
              <a:buFont typeface="Wingdings" pitchFamily="2" charset="2"/>
              <a:buChar char="Ø"/>
            </a:pPr>
            <a:r>
              <a:rPr lang="zh-CN" altLang="en-US" sz="2400" dirty="0">
                <a:latin typeface="+mn-ea"/>
                <a:ea typeface="+mn-ea"/>
              </a:rPr>
              <a:t>后之圣王而欲天下安富，其必废金银乎</a:t>
            </a:r>
            <a:r>
              <a:rPr lang="zh-CN" altLang="en-US" sz="2400" dirty="0" smtClean="0">
                <a:latin typeface="+mn-ea"/>
                <a:ea typeface="+mn-ea"/>
              </a:rPr>
              <a:t>？</a:t>
            </a:r>
            <a:endParaRPr lang="en-US" altLang="zh-CN" sz="2400" dirty="0" smtClean="0">
              <a:latin typeface="+mn-ea"/>
              <a:ea typeface="+mn-ea"/>
            </a:endParaRPr>
          </a:p>
          <a:p>
            <a:pPr marL="457200" indent="-457200" algn="just">
              <a:buFont typeface="Wingdings" pitchFamily="2" charset="2"/>
              <a:buChar char="Ø"/>
            </a:pPr>
            <a:endParaRPr lang="zh-CN" altLang="en-US" sz="2400" dirty="0">
              <a:latin typeface="+mn-ea"/>
              <a:ea typeface="+mn-ea"/>
            </a:endParaRPr>
          </a:p>
          <a:p>
            <a:pPr marL="457200" indent="-457200" algn="just">
              <a:buFont typeface="Wingdings" pitchFamily="2" charset="2"/>
              <a:buChar char="Ø"/>
            </a:pPr>
            <a:r>
              <a:rPr lang="zh-CN" altLang="en-US" sz="2400" dirty="0" smtClean="0">
                <a:latin typeface="+mn-ea"/>
                <a:ea typeface="+mn-ea"/>
              </a:rPr>
              <a:t>古</a:t>
            </a:r>
            <a:r>
              <a:rPr lang="zh-CN" altLang="en-US" sz="2400" dirty="0">
                <a:latin typeface="+mn-ea"/>
                <a:ea typeface="+mn-ea"/>
              </a:rPr>
              <a:t>之征贵征贱，以粟帛为俯仰</a:t>
            </a:r>
            <a:r>
              <a:rPr lang="en-US" altLang="zh-CN" sz="2400" dirty="0">
                <a:latin typeface="+mn-ea"/>
                <a:ea typeface="+mn-ea"/>
              </a:rPr>
              <a:t>……</a:t>
            </a:r>
            <a:r>
              <a:rPr lang="zh-CN" altLang="en-US" sz="2400" dirty="0">
                <a:latin typeface="+mn-ea"/>
                <a:ea typeface="+mn-ea"/>
              </a:rPr>
              <a:t>按唐以前，自交、广外，上而赋粟，下而交易，一切无事于金银</a:t>
            </a:r>
            <a:r>
              <a:rPr lang="en-US" altLang="zh-CN" sz="2400" dirty="0">
                <a:latin typeface="+mn-ea"/>
                <a:ea typeface="+mn-ea"/>
              </a:rPr>
              <a:t>……</a:t>
            </a:r>
            <a:r>
              <a:rPr lang="zh-CN" altLang="en-US" sz="2400" dirty="0">
                <a:latin typeface="+mn-ea"/>
                <a:ea typeface="+mn-ea"/>
              </a:rPr>
              <a:t>（宋）其时有以金银用者，未始不以钱为重也</a:t>
            </a:r>
            <a:r>
              <a:rPr lang="en-US" altLang="zh-CN" sz="2400" dirty="0">
                <a:latin typeface="+mn-ea"/>
                <a:ea typeface="+mn-ea"/>
              </a:rPr>
              <a:t>……</a:t>
            </a:r>
            <a:r>
              <a:rPr lang="zh-CN" altLang="en-US" sz="2400" dirty="0">
                <a:latin typeface="+mn-ea"/>
                <a:ea typeface="+mn-ea"/>
              </a:rPr>
              <a:t>及元起北方，钱法不行，于是以金银为母，钞为子，子母相权而行，而金银遂为流通之货矣</a:t>
            </a:r>
            <a:r>
              <a:rPr lang="zh-CN" altLang="en-US" sz="2400" dirty="0" smtClean="0">
                <a:latin typeface="+mn-ea"/>
                <a:ea typeface="+mn-ea"/>
              </a:rPr>
              <a:t>。</a:t>
            </a:r>
            <a:endParaRPr lang="en-US" altLang="zh-CN" sz="2400" dirty="0" smtClean="0">
              <a:latin typeface="+mn-ea"/>
              <a:ea typeface="+mn-ea"/>
            </a:endParaRPr>
          </a:p>
          <a:p>
            <a:pPr marL="457200" indent="-457200" algn="just">
              <a:buFont typeface="Wingdings" pitchFamily="2" charset="2"/>
              <a:buChar char="Ø"/>
            </a:pPr>
            <a:endParaRPr lang="zh-CN" altLang="en-US" sz="2400" dirty="0">
              <a:latin typeface="+mn-ea"/>
              <a:ea typeface="+mn-ea"/>
            </a:endParaRPr>
          </a:p>
          <a:p>
            <a:pPr marL="457200" indent="-457200" algn="just">
              <a:buFont typeface="Wingdings" pitchFamily="2" charset="2"/>
              <a:buChar char="Ø"/>
            </a:pPr>
            <a:r>
              <a:rPr lang="zh-CN" altLang="en-US" sz="2400" dirty="0" smtClean="0">
                <a:latin typeface="+mn-ea"/>
                <a:ea typeface="+mn-ea"/>
              </a:rPr>
              <a:t>夫</a:t>
            </a:r>
            <a:r>
              <a:rPr lang="zh-CN" altLang="en-US" sz="2400" dirty="0">
                <a:latin typeface="+mn-ea"/>
                <a:ea typeface="+mn-ea"/>
              </a:rPr>
              <a:t>银力已竭，而赋税如故也，市易如故也，皇皇求银，将于何所？故田土之价，不当异时之什一。</a:t>
            </a:r>
          </a:p>
          <a:p>
            <a:pPr algn="ctr"/>
            <a:endParaRPr lang="en-US" altLang="zh-CN" sz="3600" dirty="0" smtClean="0">
              <a:latin typeface="隶书" pitchFamily="49" charset="-122"/>
              <a:ea typeface="隶书" pitchFamily="49" charset="-122"/>
            </a:endParaRPr>
          </a:p>
          <a:p>
            <a:pPr algn="ctr"/>
            <a:endParaRPr lang="zh-CN" altLang="en-US" sz="2400" dirty="0"/>
          </a:p>
          <a:p>
            <a:pPr>
              <a:lnSpc>
                <a:spcPct val="150000"/>
              </a:lnSpc>
            </a:pPr>
            <a:endParaRPr lang="en-US" altLang="zh-CN" sz="2400" dirty="0" smtClean="0">
              <a:solidFill>
                <a:srgbClr val="FF0000"/>
              </a:solidFill>
              <a:latin typeface="微软雅黑" pitchFamily="34" charset="-122"/>
              <a:ea typeface="微软雅黑" pitchFamily="34" charset="-122"/>
            </a:endParaRPr>
          </a:p>
          <a:p>
            <a:endParaRPr lang="zh-CN" altLang="en-US" sz="1600" dirty="0"/>
          </a:p>
        </p:txBody>
      </p:sp>
    </p:spTree>
    <p:extLst>
      <p:ext uri="{BB962C8B-B14F-4D97-AF65-F5344CB8AC3E}">
        <p14:creationId xmlns:p14="http://schemas.microsoft.com/office/powerpoint/2010/main" val="1878552840"/>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12738"/>
            <a:ext cx="7800975" cy="654050"/>
          </a:xfrm>
        </p:spPr>
        <p:txBody>
          <a:bodyPr/>
          <a:lstStyle/>
          <a:p>
            <a:r>
              <a:rPr lang="zh-CN" altLang="en-US" b="1" dirty="0" smtClean="0">
                <a:latin typeface="隶书"/>
                <a:ea typeface="隶书"/>
              </a:rPr>
              <a:t>          </a:t>
            </a:r>
            <a:r>
              <a:rPr lang="en-US" altLang="zh-CN" b="1" dirty="0" smtClean="0">
                <a:latin typeface="隶书"/>
                <a:ea typeface="隶书"/>
              </a:rPr>
              <a:t/>
            </a:r>
            <a:br>
              <a:rPr lang="en-US" altLang="zh-CN" b="1" dirty="0" smtClean="0">
                <a:latin typeface="隶书"/>
                <a:ea typeface="隶书"/>
              </a:rPr>
            </a:br>
            <a:r>
              <a:rPr lang="en-US" altLang="zh-CN" b="1" dirty="0" smtClean="0">
                <a:latin typeface="隶书"/>
                <a:ea typeface="隶书"/>
              </a:rPr>
              <a:t>         </a:t>
            </a:r>
            <a:r>
              <a:rPr lang="zh-CN" altLang="en-US" sz="3200" b="1" dirty="0" smtClean="0">
                <a:latin typeface="隶书"/>
                <a:ea typeface="隶书"/>
              </a:rPr>
              <a:t>黄宗羲定律</a:t>
            </a:r>
            <a:r>
              <a:rPr lang="en-US" altLang="zh-CN" sz="3200" b="1" dirty="0" smtClean="0">
                <a:latin typeface="隶书"/>
                <a:ea typeface="隶书"/>
              </a:rPr>
              <a:t/>
            </a:r>
            <a:br>
              <a:rPr lang="en-US" altLang="zh-CN" sz="3200" b="1" dirty="0" smtClean="0">
                <a:latin typeface="隶书"/>
                <a:ea typeface="隶书"/>
              </a:rPr>
            </a:br>
            <a:endParaRPr lang="zh-CN" altLang="en-US" sz="3200" dirty="0"/>
          </a:p>
        </p:txBody>
      </p:sp>
      <p:sp>
        <p:nvSpPr>
          <p:cNvPr id="3" name="内容占位符 2"/>
          <p:cNvSpPr>
            <a:spLocks noGrp="1"/>
          </p:cNvSpPr>
          <p:nvPr>
            <p:ph idx="1"/>
          </p:nvPr>
        </p:nvSpPr>
        <p:spPr>
          <a:xfrm>
            <a:off x="863600" y="1778001"/>
            <a:ext cx="7800975" cy="4576764"/>
          </a:xfrm>
        </p:spPr>
        <p:txBody>
          <a:bodyPr/>
          <a:lstStyle/>
          <a:p>
            <a:pPr>
              <a:spcBef>
                <a:spcPts val="0"/>
              </a:spcBef>
              <a:spcAft>
                <a:spcPts val="1800"/>
              </a:spcAft>
              <a:buFont typeface="Wingdings" charset="2"/>
              <a:buChar char="Ø"/>
            </a:pPr>
            <a:r>
              <a:rPr lang="zh-CN" altLang="zh-CN" sz="2800" dirty="0"/>
              <a:t>所谓黄宗羲定律是由秦晖先生依据黄宗羲的观点而总结出来的某种历史</a:t>
            </a:r>
            <a:r>
              <a:rPr lang="zh-CN" altLang="zh-CN" sz="2800" dirty="0" smtClean="0"/>
              <a:t>规律</a:t>
            </a:r>
            <a:r>
              <a:rPr lang="zh-CN" altLang="en-US" sz="2800" dirty="0" smtClean="0"/>
              <a:t>。</a:t>
            </a:r>
            <a:endParaRPr lang="en-US" altLang="zh-CN" sz="2800" dirty="0" smtClean="0"/>
          </a:p>
          <a:p>
            <a:pPr>
              <a:spcBef>
                <a:spcPts val="0"/>
              </a:spcBef>
              <a:spcAft>
                <a:spcPts val="1800"/>
              </a:spcAft>
              <a:buFont typeface="Wingdings" charset="2"/>
              <a:buChar char="Ø"/>
            </a:pPr>
            <a:r>
              <a:rPr lang="zh-CN" altLang="zh-CN" sz="2800" dirty="0"/>
              <a:t>黄宗羲</a:t>
            </a:r>
            <a:r>
              <a:rPr lang="zh-CN" altLang="zh-CN" sz="2800" dirty="0" smtClean="0"/>
              <a:t>的</a:t>
            </a:r>
            <a:r>
              <a:rPr lang="zh-CN" altLang="en-US" sz="2800" dirty="0" smtClean="0"/>
              <a:t>主要</a:t>
            </a:r>
            <a:r>
              <a:rPr lang="zh-CN" altLang="zh-CN" sz="2800" dirty="0" smtClean="0"/>
              <a:t>观点</a:t>
            </a:r>
            <a:r>
              <a:rPr lang="zh-CN" altLang="en-US" sz="2800" dirty="0" smtClean="0"/>
              <a:t>：</a:t>
            </a:r>
            <a:r>
              <a:rPr lang="zh-CN" altLang="zh-CN" sz="2800" b="1" dirty="0" smtClean="0">
                <a:solidFill>
                  <a:srgbClr val="0070C0"/>
                </a:solidFill>
              </a:rPr>
              <a:t>历史</a:t>
            </a:r>
            <a:r>
              <a:rPr lang="zh-CN" altLang="zh-CN" sz="2800" b="1" dirty="0">
                <a:solidFill>
                  <a:srgbClr val="0070C0"/>
                </a:solidFill>
              </a:rPr>
              <a:t>上的税费改革不止一次，但每次税费改革后，由于当时社会政治环境的局限性，农民负担在下降一段时间后又涨到一个比改革前更高的水平</a:t>
            </a:r>
            <a:r>
              <a:rPr lang="zh-CN" altLang="zh-CN" sz="2800" b="1" dirty="0" smtClean="0">
                <a:solidFill>
                  <a:srgbClr val="0070C0"/>
                </a:solidFill>
              </a:rPr>
              <a:t>。</a:t>
            </a:r>
            <a:endParaRPr lang="en-US" altLang="zh-CN" sz="2800" b="1" dirty="0" smtClean="0">
              <a:solidFill>
                <a:srgbClr val="0070C0"/>
              </a:solidFill>
            </a:endParaRPr>
          </a:p>
          <a:p>
            <a:pPr>
              <a:spcBef>
                <a:spcPts val="0"/>
              </a:spcBef>
              <a:spcAft>
                <a:spcPts val="1800"/>
              </a:spcAft>
              <a:buFont typeface="Wingdings" charset="2"/>
              <a:buChar char="Ø"/>
            </a:pPr>
            <a:r>
              <a:rPr lang="zh-CN" altLang="zh-CN" sz="2800" dirty="0" smtClean="0"/>
              <a:t>黄宗羲</a:t>
            </a:r>
            <a:r>
              <a:rPr lang="zh-CN" altLang="zh-CN" sz="2800" dirty="0"/>
              <a:t>称之为“积累莫返之害”。</a:t>
            </a:r>
          </a:p>
          <a:p>
            <a:pPr>
              <a:buFont typeface="Wingdings" charset="2"/>
              <a:buChar char="Ø"/>
            </a:pPr>
            <a:endParaRPr lang="zh-CN" altLang="en-US" sz="2800" dirty="0"/>
          </a:p>
        </p:txBody>
      </p:sp>
    </p:spTree>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2181" y="1507810"/>
            <a:ext cx="7767319" cy="5478423"/>
          </a:xfrm>
          <a:prstGeom prst="rect">
            <a:avLst/>
          </a:prstGeom>
          <a:noFill/>
        </p:spPr>
        <p:txBody>
          <a:bodyPr wrap="square" rtlCol="0">
            <a:spAutoFit/>
          </a:bodyPr>
          <a:lstStyle/>
          <a:p>
            <a:pPr marL="457200" indent="-457200" algn="just">
              <a:spcAft>
                <a:spcPts val="1200"/>
              </a:spcAft>
              <a:buFont typeface="Arial" charset="0"/>
              <a:buChar char="•"/>
            </a:pPr>
            <a:r>
              <a:rPr lang="zh-CN" altLang="en-US" sz="2000" dirty="0" smtClean="0">
                <a:latin typeface="+mn-ea"/>
                <a:ea typeface="+mn-ea"/>
              </a:rPr>
              <a:t>两</a:t>
            </a:r>
            <a:r>
              <a:rPr lang="zh-CN" altLang="en-US" sz="2000" dirty="0" smtClean="0">
                <a:latin typeface="+mn-ea"/>
                <a:ea typeface="+mn-ea"/>
              </a:rPr>
              <a:t>税法</a:t>
            </a:r>
            <a:r>
              <a:rPr lang="en-US" altLang="zh-CN" sz="2000" dirty="0" smtClean="0">
                <a:latin typeface="+mn-ea"/>
                <a:ea typeface="+mn-ea"/>
              </a:rPr>
              <a:t>=</a:t>
            </a:r>
            <a:r>
              <a:rPr lang="zh-CN" altLang="en-US" sz="2000" dirty="0" smtClean="0">
                <a:latin typeface="+mn-ea"/>
                <a:ea typeface="+mn-ea"/>
              </a:rPr>
              <a:t>租庸调</a:t>
            </a:r>
            <a:r>
              <a:rPr lang="en-US" altLang="zh-CN" sz="2000" dirty="0" smtClean="0">
                <a:latin typeface="+mn-ea"/>
                <a:ea typeface="+mn-ea"/>
              </a:rPr>
              <a:t>+</a:t>
            </a:r>
            <a:r>
              <a:rPr lang="zh-CN" altLang="en-US" sz="2000" dirty="0" smtClean="0">
                <a:latin typeface="+mn-ea"/>
                <a:ea typeface="+mn-ea"/>
              </a:rPr>
              <a:t>杂派</a:t>
            </a:r>
          </a:p>
          <a:p>
            <a:pPr marL="457200" indent="-457200" algn="just">
              <a:spcAft>
                <a:spcPts val="1200"/>
              </a:spcAft>
              <a:buFont typeface="Arial" charset="0"/>
              <a:buChar char="•"/>
            </a:pPr>
            <a:r>
              <a:rPr lang="zh-CN" altLang="en-US" sz="2000" dirty="0" smtClean="0">
                <a:latin typeface="+mn-ea"/>
                <a:ea typeface="+mn-ea"/>
              </a:rPr>
              <a:t>王安石</a:t>
            </a:r>
            <a:r>
              <a:rPr lang="zh-CN" altLang="en-US" sz="2000" dirty="0">
                <a:latin typeface="+mn-ea"/>
                <a:ea typeface="+mn-ea"/>
              </a:rPr>
              <a:t>免役钱法</a:t>
            </a:r>
            <a:r>
              <a:rPr lang="en-US" altLang="zh-CN" sz="2000" dirty="0">
                <a:latin typeface="+mn-ea"/>
                <a:ea typeface="+mn-ea"/>
              </a:rPr>
              <a:t>=</a:t>
            </a:r>
            <a:r>
              <a:rPr lang="zh-CN" altLang="en-US" sz="2000" dirty="0">
                <a:latin typeface="+mn-ea"/>
                <a:ea typeface="+mn-ea"/>
              </a:rPr>
              <a:t>两税法</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租庸调</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p>
          <a:p>
            <a:pPr marL="457200" indent="-457200" algn="just">
              <a:spcAft>
                <a:spcPts val="1200"/>
              </a:spcAft>
              <a:buFont typeface="Arial" charset="0"/>
              <a:buChar char="•"/>
            </a:pPr>
            <a:r>
              <a:rPr lang="zh-CN" altLang="en-US" sz="2000" dirty="0" smtClean="0">
                <a:latin typeface="+mn-ea"/>
                <a:ea typeface="+mn-ea"/>
              </a:rPr>
              <a:t>一</a:t>
            </a:r>
            <a:r>
              <a:rPr lang="zh-CN" altLang="en-US" sz="2000" dirty="0">
                <a:latin typeface="+mn-ea"/>
                <a:ea typeface="+mn-ea"/>
              </a:rPr>
              <a:t>条鞭法</a:t>
            </a:r>
            <a:r>
              <a:rPr lang="en-US" altLang="zh-CN" sz="2000" dirty="0">
                <a:latin typeface="+mn-ea"/>
                <a:ea typeface="+mn-ea"/>
              </a:rPr>
              <a:t>=</a:t>
            </a:r>
            <a:r>
              <a:rPr lang="zh-CN" altLang="en-US" sz="2000" dirty="0">
                <a:latin typeface="+mn-ea"/>
                <a:ea typeface="+mn-ea"/>
              </a:rPr>
              <a:t>王安石税法</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两税法</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租庸调</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p>
          <a:p>
            <a:pPr marL="457200" indent="-457200" algn="just">
              <a:spcAft>
                <a:spcPts val="1200"/>
              </a:spcAft>
              <a:buFont typeface="Arial" charset="0"/>
              <a:buChar char="•"/>
            </a:pPr>
            <a:r>
              <a:rPr lang="zh-CN" altLang="en-US" sz="2000" dirty="0" smtClean="0">
                <a:latin typeface="+mn-ea"/>
                <a:ea typeface="+mn-ea"/>
              </a:rPr>
              <a:t>倪元璐</a:t>
            </a:r>
            <a:r>
              <a:rPr lang="zh-CN" altLang="en-US" sz="2000" dirty="0">
                <a:latin typeface="+mn-ea"/>
                <a:ea typeface="+mn-ea"/>
              </a:rPr>
              <a:t>税法（旧饷</a:t>
            </a:r>
            <a:r>
              <a:rPr lang="en-US" altLang="zh-CN" sz="2000" dirty="0">
                <a:latin typeface="+mn-ea"/>
                <a:ea typeface="+mn-ea"/>
              </a:rPr>
              <a:t>+</a:t>
            </a:r>
            <a:r>
              <a:rPr lang="zh-CN" altLang="en-US" sz="2000" dirty="0">
                <a:latin typeface="+mn-ea"/>
                <a:ea typeface="+mn-ea"/>
              </a:rPr>
              <a:t>新饷</a:t>
            </a:r>
            <a:r>
              <a:rPr lang="en-US" altLang="zh-CN" sz="2000" dirty="0">
                <a:latin typeface="+mn-ea"/>
                <a:ea typeface="+mn-ea"/>
              </a:rPr>
              <a:t>+</a:t>
            </a:r>
            <a:r>
              <a:rPr lang="zh-CN" altLang="en-US" sz="2000" dirty="0">
                <a:latin typeface="+mn-ea"/>
                <a:ea typeface="+mn-ea"/>
              </a:rPr>
              <a:t>练饷）</a:t>
            </a:r>
            <a:r>
              <a:rPr lang="en-US" altLang="zh-CN" sz="2000" dirty="0">
                <a:latin typeface="+mn-ea"/>
                <a:ea typeface="+mn-ea"/>
              </a:rPr>
              <a:t>=</a:t>
            </a:r>
            <a:r>
              <a:rPr lang="zh-CN" altLang="en-US" sz="2000" dirty="0">
                <a:latin typeface="+mn-ea"/>
                <a:ea typeface="+mn-ea"/>
              </a:rPr>
              <a:t>一条鞭法</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王安石税法</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两税法</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租庸调</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p>
          <a:p>
            <a:pPr marL="457200" indent="-457200" algn="just">
              <a:spcAft>
                <a:spcPts val="1200"/>
              </a:spcAft>
              <a:buFont typeface="Arial" charset="0"/>
              <a:buChar char="•"/>
            </a:pPr>
            <a:r>
              <a:rPr lang="zh-CN" altLang="en-US" sz="2000" dirty="0" smtClean="0">
                <a:latin typeface="+mn-ea"/>
                <a:ea typeface="+mn-ea"/>
              </a:rPr>
              <a:t>地丁</a:t>
            </a:r>
            <a:r>
              <a:rPr lang="zh-CN" altLang="en-US" sz="2000" dirty="0">
                <a:latin typeface="+mn-ea"/>
                <a:ea typeface="+mn-ea"/>
              </a:rPr>
              <a:t>合一</a:t>
            </a:r>
            <a:r>
              <a:rPr lang="en-US" altLang="zh-CN" sz="2000" dirty="0">
                <a:latin typeface="+mn-ea"/>
                <a:ea typeface="+mn-ea"/>
              </a:rPr>
              <a:t>=</a:t>
            </a:r>
            <a:r>
              <a:rPr lang="zh-CN" altLang="en-US" sz="2000" dirty="0">
                <a:latin typeface="+mn-ea"/>
                <a:ea typeface="+mn-ea"/>
              </a:rPr>
              <a:t>租庸调</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r>
              <a:rPr lang="en-US" altLang="zh-CN" sz="2000" dirty="0">
                <a:latin typeface="+mn-ea"/>
                <a:ea typeface="+mn-ea"/>
              </a:rPr>
              <a:t>+</a:t>
            </a:r>
            <a:r>
              <a:rPr lang="zh-CN" altLang="en-US" sz="2000" dirty="0">
                <a:latin typeface="+mn-ea"/>
                <a:ea typeface="+mn-ea"/>
              </a:rPr>
              <a:t>杂派</a:t>
            </a:r>
          </a:p>
          <a:p>
            <a:pPr marL="457200" indent="-457200" algn="just">
              <a:spcAft>
                <a:spcPts val="1200"/>
              </a:spcAft>
              <a:buFont typeface="Arial" charset="0"/>
              <a:buChar char="•"/>
            </a:pPr>
            <a:r>
              <a:rPr lang="zh-CN" altLang="en-US" sz="2000" b="1" dirty="0" smtClean="0">
                <a:latin typeface="+mn-ea"/>
                <a:ea typeface="+mn-ea"/>
              </a:rPr>
              <a:t>通式</a:t>
            </a:r>
            <a:r>
              <a:rPr lang="zh-CN" altLang="en-US" sz="2000" b="1" dirty="0">
                <a:latin typeface="+mn-ea"/>
                <a:ea typeface="+mn-ea"/>
              </a:rPr>
              <a:t>：</a:t>
            </a:r>
            <a:r>
              <a:rPr lang="en-US" altLang="zh-CN" sz="2000" b="1" dirty="0" err="1">
                <a:latin typeface="+mn-ea"/>
                <a:ea typeface="+mn-ea"/>
              </a:rPr>
              <a:t>bn</a:t>
            </a:r>
            <a:r>
              <a:rPr lang="en-US" altLang="zh-CN" sz="2000" b="1" dirty="0">
                <a:latin typeface="+mn-ea"/>
                <a:ea typeface="+mn-ea"/>
              </a:rPr>
              <a:t>=</a:t>
            </a:r>
            <a:r>
              <a:rPr lang="en-US" altLang="zh-CN" sz="2000" b="1" dirty="0" err="1">
                <a:latin typeface="+mn-ea"/>
                <a:ea typeface="+mn-ea"/>
              </a:rPr>
              <a:t>a+nx</a:t>
            </a:r>
            <a:r>
              <a:rPr lang="zh-CN" altLang="en-US" sz="2000" b="1" dirty="0">
                <a:latin typeface="+mn-ea"/>
                <a:ea typeface="+mn-ea"/>
              </a:rPr>
              <a:t>。式中</a:t>
            </a:r>
            <a:r>
              <a:rPr lang="en-US" altLang="zh-CN" sz="2000" b="1" dirty="0" err="1">
                <a:latin typeface="+mn-ea"/>
                <a:ea typeface="+mn-ea"/>
              </a:rPr>
              <a:t>bn</a:t>
            </a:r>
            <a:r>
              <a:rPr lang="zh-CN" altLang="en-US" sz="2000" b="1" dirty="0">
                <a:latin typeface="+mn-ea"/>
                <a:ea typeface="+mn-ea"/>
              </a:rPr>
              <a:t>为经过</a:t>
            </a:r>
            <a:r>
              <a:rPr lang="en-US" altLang="zh-CN" sz="2000" b="1" dirty="0">
                <a:latin typeface="+mn-ea"/>
                <a:ea typeface="+mn-ea"/>
              </a:rPr>
              <a:t>n</a:t>
            </a:r>
            <a:r>
              <a:rPr lang="zh-CN" altLang="en-US" sz="2000" b="1" dirty="0">
                <a:latin typeface="+mn-ea"/>
                <a:ea typeface="+mn-ea"/>
              </a:rPr>
              <a:t>次改制之后的新税额，</a:t>
            </a:r>
            <a:r>
              <a:rPr lang="en-US" altLang="zh-CN" sz="2000" b="1" dirty="0">
                <a:latin typeface="+mn-ea"/>
                <a:ea typeface="+mn-ea"/>
              </a:rPr>
              <a:t>a</a:t>
            </a:r>
            <a:r>
              <a:rPr lang="zh-CN" altLang="en-US" sz="2000" b="1" dirty="0">
                <a:latin typeface="+mn-ea"/>
                <a:ea typeface="+mn-ea"/>
              </a:rPr>
              <a:t>为原始税额，</a:t>
            </a:r>
            <a:r>
              <a:rPr lang="en-US" altLang="zh-CN" sz="2000" b="1" dirty="0">
                <a:latin typeface="+mn-ea"/>
                <a:ea typeface="+mn-ea"/>
              </a:rPr>
              <a:t>x</a:t>
            </a:r>
            <a:r>
              <a:rPr lang="zh-CN" altLang="en-US" sz="2000" b="1" dirty="0">
                <a:latin typeface="+mn-ea"/>
                <a:ea typeface="+mn-ea"/>
              </a:rPr>
              <a:t>为杂派，</a:t>
            </a:r>
            <a:r>
              <a:rPr lang="en-US" altLang="zh-CN" sz="2000" b="1" dirty="0">
                <a:latin typeface="+mn-ea"/>
                <a:ea typeface="+mn-ea"/>
              </a:rPr>
              <a:t>n</a:t>
            </a:r>
            <a:r>
              <a:rPr lang="zh-CN" altLang="en-US" sz="2000" b="1" dirty="0">
                <a:latin typeface="+mn-ea"/>
                <a:ea typeface="+mn-ea"/>
              </a:rPr>
              <a:t>为改制次数。显然，这是个累进的算术</a:t>
            </a:r>
            <a:r>
              <a:rPr lang="zh-CN" altLang="en-US" sz="2000" b="1" dirty="0" smtClean="0">
                <a:latin typeface="+mn-ea"/>
                <a:ea typeface="+mn-ea"/>
              </a:rPr>
              <a:t>级数</a:t>
            </a:r>
            <a:r>
              <a:rPr lang="zh-CN" altLang="en-US" sz="2000" b="1" dirty="0" smtClean="0">
                <a:latin typeface="+mn-ea"/>
                <a:ea typeface="+mn-ea"/>
              </a:rPr>
              <a:t>。</a:t>
            </a:r>
            <a:r>
              <a:rPr lang="zh-CN" altLang="en-US" sz="2000" dirty="0" smtClean="0">
                <a:latin typeface="+mn-ea"/>
                <a:ea typeface="+mn-ea"/>
              </a:rPr>
              <a:t>（</a:t>
            </a:r>
            <a:r>
              <a:rPr lang="zh-CN" altLang="en-US" sz="2000" dirty="0" smtClean="0">
                <a:latin typeface="+mn-ea"/>
                <a:ea typeface="+mn-ea"/>
              </a:rPr>
              <a:t>*</a:t>
            </a:r>
            <a:r>
              <a:rPr lang="zh-CN" altLang="en-US" sz="2000" dirty="0">
                <a:latin typeface="+mn-ea"/>
                <a:ea typeface="+mn-ea"/>
              </a:rPr>
              <a:t>具体内容可参见秦晖</a:t>
            </a:r>
            <a:r>
              <a:rPr lang="zh-CN" altLang="en-US" sz="2000" dirty="0" smtClean="0">
                <a:latin typeface="+mn-ea"/>
                <a:ea typeface="+mn-ea"/>
              </a:rPr>
              <a:t>：</a:t>
            </a:r>
            <a:r>
              <a:rPr lang="en-US" altLang="zh-CN" sz="2000" dirty="0" smtClean="0">
                <a:latin typeface="+mn-ea"/>
                <a:ea typeface="+mn-ea"/>
              </a:rPr>
              <a:t>《</a:t>
            </a:r>
            <a:r>
              <a:rPr lang="zh-CN" altLang="en-US" sz="2000" dirty="0" smtClean="0">
                <a:latin typeface="+mn-ea"/>
                <a:ea typeface="+mn-ea"/>
              </a:rPr>
              <a:t>并</a:t>
            </a:r>
            <a:r>
              <a:rPr lang="zh-CN" altLang="en-US" sz="2000" dirty="0">
                <a:latin typeface="+mn-ea"/>
                <a:ea typeface="+mn-ea"/>
              </a:rPr>
              <a:t>税式改革与“黄宗羲定律</a:t>
            </a:r>
            <a:r>
              <a:rPr lang="zh-CN" altLang="en-US" sz="2000" dirty="0" smtClean="0">
                <a:latin typeface="+mn-ea"/>
                <a:ea typeface="+mn-ea"/>
              </a:rPr>
              <a:t>”</a:t>
            </a:r>
            <a:r>
              <a:rPr lang="en-US" altLang="zh-CN" sz="2000" dirty="0" smtClean="0">
                <a:latin typeface="+mn-ea"/>
                <a:ea typeface="+mn-ea"/>
              </a:rPr>
              <a:t>》</a:t>
            </a:r>
            <a:r>
              <a:rPr lang="zh-CN" altLang="en-US" sz="2000" dirty="0" smtClean="0">
                <a:latin typeface="+mn-ea"/>
                <a:ea typeface="+mn-ea"/>
              </a:rPr>
              <a:t>，</a:t>
            </a:r>
            <a:r>
              <a:rPr lang="en-US" altLang="zh-CN" sz="2000" dirty="0" smtClean="0">
                <a:latin typeface="+mn-ea"/>
                <a:ea typeface="+mn-ea"/>
              </a:rPr>
              <a:t>《</a:t>
            </a:r>
            <a:r>
              <a:rPr lang="zh-CN" altLang="en-US" sz="2000" dirty="0">
                <a:latin typeface="+mn-ea"/>
                <a:ea typeface="+mn-ea"/>
              </a:rPr>
              <a:t>中国经济时报</a:t>
            </a:r>
            <a:r>
              <a:rPr lang="en-US" altLang="zh-CN" sz="2000" dirty="0">
                <a:latin typeface="+mn-ea"/>
                <a:ea typeface="+mn-ea"/>
              </a:rPr>
              <a:t>》2000</a:t>
            </a:r>
            <a:r>
              <a:rPr lang="zh-CN" altLang="en-US" sz="2000" dirty="0" smtClean="0">
                <a:latin typeface="+mn-ea"/>
                <a:ea typeface="+mn-ea"/>
              </a:rPr>
              <a:t>年。）</a:t>
            </a:r>
            <a:endParaRPr lang="en-US" altLang="zh-CN" sz="2000" dirty="0" smtClean="0">
              <a:latin typeface="+mn-ea"/>
              <a:ea typeface="+mn-ea"/>
            </a:endParaRPr>
          </a:p>
          <a:p>
            <a:pPr algn="ctr"/>
            <a:endParaRPr lang="zh-CN" altLang="en-US" sz="2000" dirty="0">
              <a:latin typeface="+mn-ea"/>
              <a:ea typeface="+mn-ea"/>
            </a:endParaRPr>
          </a:p>
          <a:p>
            <a:pPr>
              <a:lnSpc>
                <a:spcPct val="150000"/>
              </a:lnSpc>
            </a:pPr>
            <a:endParaRPr lang="en-US" altLang="zh-CN" sz="2000" dirty="0" smtClean="0">
              <a:solidFill>
                <a:srgbClr val="FF0000"/>
              </a:solidFill>
              <a:latin typeface="+mn-ea"/>
              <a:ea typeface="+mn-ea"/>
            </a:endParaRPr>
          </a:p>
          <a:p>
            <a:endParaRPr lang="zh-CN" altLang="en-US" sz="2000" dirty="0">
              <a:latin typeface="+mn-ea"/>
              <a:ea typeface="+mn-ea"/>
            </a:endParaRPr>
          </a:p>
        </p:txBody>
      </p:sp>
      <p:sp>
        <p:nvSpPr>
          <p:cNvPr id="2" name="矩形 1"/>
          <p:cNvSpPr/>
          <p:nvPr/>
        </p:nvSpPr>
        <p:spPr>
          <a:xfrm>
            <a:off x="2205827" y="339122"/>
            <a:ext cx="5519460" cy="584775"/>
          </a:xfrm>
          <a:prstGeom prst="rect">
            <a:avLst/>
          </a:prstGeom>
        </p:spPr>
        <p:txBody>
          <a:bodyPr wrap="none">
            <a:spAutoFit/>
          </a:bodyPr>
          <a:lstStyle/>
          <a:p>
            <a:r>
              <a:rPr lang="zh-CN" altLang="en-US" sz="3200" b="1">
                <a:latin typeface="+mn-ea"/>
                <a:ea typeface="+mn-ea"/>
              </a:rPr>
              <a:t>并税式改革与“黄宗羲定律”</a:t>
            </a:r>
          </a:p>
        </p:txBody>
      </p:sp>
    </p:spTree>
    <p:extLst>
      <p:ext uri="{BB962C8B-B14F-4D97-AF65-F5344CB8AC3E}">
        <p14:creationId xmlns:p14="http://schemas.microsoft.com/office/powerpoint/2010/main" val="1312509975"/>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7986" y="1794450"/>
            <a:ext cx="7806134" cy="3662541"/>
          </a:xfrm>
          <a:prstGeom prst="rect">
            <a:avLst/>
          </a:prstGeom>
          <a:noFill/>
        </p:spPr>
        <p:txBody>
          <a:bodyPr wrap="square" rtlCol="0">
            <a:spAutoFit/>
          </a:bodyPr>
          <a:lstStyle/>
          <a:p>
            <a:endParaRPr lang="zh-CN" altLang="en-US" sz="2400" b="1" dirty="0"/>
          </a:p>
          <a:p>
            <a:pPr marL="342900" indent="-342900" algn="just">
              <a:buFont typeface="Wingdings" charset="2"/>
              <a:buChar char="Ø"/>
            </a:pPr>
            <a:r>
              <a:rPr lang="en-US" altLang="zh-CN" sz="2400" dirty="0">
                <a:latin typeface="+mn-ea"/>
                <a:ea typeface="+mn-ea"/>
              </a:rPr>
              <a:t>2003</a:t>
            </a:r>
            <a:r>
              <a:rPr lang="zh-CN" altLang="en-US" sz="2400" dirty="0">
                <a:latin typeface="+mn-ea"/>
                <a:ea typeface="+mn-ea"/>
              </a:rPr>
              <a:t>年</a:t>
            </a:r>
            <a:r>
              <a:rPr lang="en-US" altLang="zh-CN" sz="2400" dirty="0">
                <a:latin typeface="+mn-ea"/>
                <a:ea typeface="+mn-ea"/>
              </a:rPr>
              <a:t>3</a:t>
            </a:r>
            <a:r>
              <a:rPr lang="zh-CN" altLang="en-US" sz="2400" dirty="0">
                <a:latin typeface="+mn-ea"/>
                <a:ea typeface="+mn-ea"/>
              </a:rPr>
              <a:t>月</a:t>
            </a:r>
            <a:r>
              <a:rPr lang="en-US" altLang="zh-CN" sz="2400" dirty="0">
                <a:latin typeface="+mn-ea"/>
                <a:ea typeface="+mn-ea"/>
              </a:rPr>
              <a:t>6</a:t>
            </a:r>
            <a:r>
              <a:rPr lang="zh-CN" altLang="en-US" sz="2400" dirty="0">
                <a:latin typeface="+mn-ea"/>
                <a:ea typeface="+mn-ea"/>
              </a:rPr>
              <a:t>日，温家宝总理在全国人大会议期间，参加湖北省人大代表讨论时说：“历史上每次税费改革，农民负担在下降一段时间后都会涨到一个比改革前更高的水平，走进‘黄宗羲定律’怪圈。”并郑重表示“共产党人一定能够走出‘黄宗羲定律’怪圈。”</a:t>
            </a:r>
            <a:endParaRPr lang="en-US" altLang="zh-CN" sz="2400" dirty="0" smtClean="0">
              <a:latin typeface="+mn-ea"/>
              <a:ea typeface="+mn-ea"/>
            </a:endParaRPr>
          </a:p>
          <a:p>
            <a:pPr algn="ctr"/>
            <a:endParaRPr lang="zh-CN" altLang="en-US" sz="2800" dirty="0"/>
          </a:p>
          <a:p>
            <a:pPr>
              <a:lnSpc>
                <a:spcPct val="150000"/>
              </a:lnSpc>
            </a:pPr>
            <a:endParaRPr lang="en-US" altLang="zh-CN" sz="2800" dirty="0" smtClean="0">
              <a:solidFill>
                <a:srgbClr val="FF0000"/>
              </a:solidFill>
              <a:latin typeface="微软雅黑" pitchFamily="34" charset="-122"/>
              <a:ea typeface="微软雅黑" pitchFamily="34" charset="-122"/>
            </a:endParaRPr>
          </a:p>
          <a:p>
            <a:endParaRPr lang="zh-CN" altLang="en-US" dirty="0"/>
          </a:p>
        </p:txBody>
      </p:sp>
      <p:sp>
        <p:nvSpPr>
          <p:cNvPr id="2" name="文本框 1"/>
          <p:cNvSpPr txBox="1"/>
          <p:nvPr/>
        </p:nvSpPr>
        <p:spPr>
          <a:xfrm>
            <a:off x="2116732" y="368300"/>
            <a:ext cx="5288643" cy="584775"/>
          </a:xfrm>
          <a:prstGeom prst="rect">
            <a:avLst/>
          </a:prstGeom>
          <a:noFill/>
        </p:spPr>
        <p:txBody>
          <a:bodyPr wrap="square" rtlCol="0">
            <a:spAutoFit/>
          </a:bodyPr>
          <a:lstStyle/>
          <a:p>
            <a:r>
              <a:rPr kumimoji="1" lang="zh-CN" altLang="en-US" sz="3200" b="1" dirty="0" smtClean="0"/>
              <a:t>中国经济与“黄宗羲定律”</a:t>
            </a:r>
            <a:endParaRPr kumimoji="1" lang="zh-CN" altLang="en-US" sz="3200" b="1" dirty="0"/>
          </a:p>
        </p:txBody>
      </p:sp>
    </p:spTree>
    <p:extLst>
      <p:ext uri="{BB962C8B-B14F-4D97-AF65-F5344CB8AC3E}">
        <p14:creationId xmlns:p14="http://schemas.microsoft.com/office/powerpoint/2010/main" val="1468574458"/>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1785" y="1524125"/>
            <a:ext cx="7427515" cy="5447645"/>
          </a:xfrm>
          <a:prstGeom prst="rect">
            <a:avLst/>
          </a:prstGeom>
          <a:noFill/>
        </p:spPr>
        <p:txBody>
          <a:bodyPr wrap="square" rtlCol="0">
            <a:spAutoFit/>
          </a:bodyPr>
          <a:lstStyle/>
          <a:p>
            <a:pPr marL="342900" indent="-342900" algn="just">
              <a:buFont typeface="Wingdings" charset="2"/>
              <a:buChar char="Ø"/>
            </a:pPr>
            <a:endParaRPr lang="zh-CN" altLang="en-US" sz="2400" dirty="0">
              <a:latin typeface="+mn-ea"/>
              <a:ea typeface="+mn-ea"/>
            </a:endParaRPr>
          </a:p>
          <a:p>
            <a:pPr marL="342900" indent="-342900" algn="just">
              <a:buFont typeface="Wingdings" charset="2"/>
              <a:buChar char="Ø"/>
            </a:pPr>
            <a:r>
              <a:rPr lang="zh-CN" altLang="en-US" sz="2400" dirty="0" smtClean="0">
                <a:solidFill>
                  <a:srgbClr val="FF0000"/>
                </a:solidFill>
                <a:latin typeface="+mn-ea"/>
                <a:ea typeface="+mn-ea"/>
              </a:rPr>
              <a:t>如果</a:t>
            </a:r>
            <a:r>
              <a:rPr lang="zh-CN" altLang="en-US" sz="2400" dirty="0">
                <a:solidFill>
                  <a:srgbClr val="FF0000"/>
                </a:solidFill>
                <a:latin typeface="+mn-ea"/>
                <a:ea typeface="+mn-ea"/>
              </a:rPr>
              <a:t>从黄宗羲式的角度看问题，即把“负担”问题当作皇权专制下的系统性弊病之一，归源于臣民缺少权利而朝廷缺少责任，那么这就不是税源的行业间转移所能解决的问题。</a:t>
            </a:r>
            <a:r>
              <a:rPr lang="zh-CN" altLang="en-US" sz="2400" dirty="0">
                <a:latin typeface="+mn-ea"/>
                <a:ea typeface="+mn-ea"/>
              </a:rPr>
              <a:t>在这个意义上，仅仅免除“农业税”能否摆脱黄宗羲定律的确是个问题。也许正因为如此，温家宝总理</a:t>
            </a:r>
            <a:r>
              <a:rPr lang="en-US" altLang="zh-CN" sz="2400" dirty="0">
                <a:latin typeface="+mn-ea"/>
                <a:ea typeface="+mn-ea"/>
              </a:rPr>
              <a:t>5</a:t>
            </a:r>
            <a:r>
              <a:rPr lang="zh-CN" altLang="en-US" sz="2400" dirty="0">
                <a:latin typeface="+mn-ea"/>
                <a:ea typeface="+mn-ea"/>
              </a:rPr>
              <a:t>年后在关于黄宗羲的又一个评论中强调要发扬“</a:t>
            </a:r>
            <a:r>
              <a:rPr lang="en-US" altLang="zh-CN" sz="2400" dirty="0">
                <a:latin typeface="+mn-ea"/>
                <a:ea typeface="+mn-ea"/>
              </a:rPr>
              <a:t>《</a:t>
            </a:r>
            <a:r>
              <a:rPr lang="zh-CN" altLang="en-US" sz="2400" dirty="0">
                <a:latin typeface="+mn-ea"/>
                <a:ea typeface="+mn-ea"/>
              </a:rPr>
              <a:t>明夷待访录</a:t>
            </a:r>
            <a:r>
              <a:rPr lang="en-US" altLang="zh-CN" sz="2400" dirty="0">
                <a:latin typeface="+mn-ea"/>
                <a:ea typeface="+mn-ea"/>
              </a:rPr>
              <a:t>》</a:t>
            </a:r>
            <a:r>
              <a:rPr lang="zh-CN" altLang="en-US" sz="2400" dirty="0">
                <a:latin typeface="+mn-ea"/>
                <a:ea typeface="+mn-ea"/>
              </a:rPr>
              <a:t>中的民主精神”，这无疑正是问题的本质</a:t>
            </a:r>
            <a:r>
              <a:rPr lang="zh-CN" altLang="en-US" sz="2400" dirty="0" smtClean="0">
                <a:latin typeface="+mn-ea"/>
                <a:ea typeface="+mn-ea"/>
              </a:rPr>
              <a:t>。</a:t>
            </a:r>
            <a:endParaRPr lang="en-US" altLang="zh-CN" sz="2400" dirty="0" smtClean="0">
              <a:latin typeface="+mn-ea"/>
              <a:ea typeface="+mn-ea"/>
            </a:endParaRPr>
          </a:p>
          <a:p>
            <a:pPr algn="r"/>
            <a:r>
              <a:rPr lang="en-US" altLang="zh-CN" sz="2400" dirty="0" smtClean="0">
                <a:latin typeface="+mn-ea"/>
                <a:ea typeface="+mn-ea"/>
              </a:rPr>
              <a:t>——</a:t>
            </a:r>
            <a:r>
              <a:rPr lang="zh-CN" altLang="en-US" sz="2400" dirty="0" smtClean="0">
                <a:latin typeface="+mn-ea"/>
                <a:ea typeface="+mn-ea"/>
              </a:rPr>
              <a:t>秦晖，</a:t>
            </a:r>
            <a:r>
              <a:rPr lang="en-US" altLang="zh-CN" sz="2400" dirty="0" smtClean="0">
                <a:latin typeface="+mn-ea"/>
                <a:ea typeface="+mn-ea"/>
              </a:rPr>
              <a:t>2009</a:t>
            </a:r>
            <a:r>
              <a:rPr lang="zh-CN" altLang="en-US" sz="2400" dirty="0" smtClean="0">
                <a:latin typeface="+mn-ea"/>
                <a:ea typeface="+mn-ea"/>
              </a:rPr>
              <a:t>年</a:t>
            </a:r>
            <a:endParaRPr lang="zh-CN" altLang="en-US" sz="2400" dirty="0">
              <a:latin typeface="+mn-ea"/>
              <a:ea typeface="+mn-ea"/>
            </a:endParaRPr>
          </a:p>
          <a:p>
            <a:pPr marL="342900" indent="-342900" algn="just">
              <a:buFont typeface="Wingdings" charset="2"/>
              <a:buChar char="Ø"/>
            </a:pPr>
            <a:endParaRPr lang="en-US" altLang="zh-CN" sz="2400" dirty="0" smtClean="0">
              <a:latin typeface="+mn-ea"/>
              <a:ea typeface="+mn-ea"/>
            </a:endParaRPr>
          </a:p>
          <a:p>
            <a:pPr marL="342900" indent="-342900" algn="just">
              <a:buFont typeface="Wingdings" charset="2"/>
              <a:buChar char="Ø"/>
            </a:pPr>
            <a:endParaRPr lang="zh-CN" altLang="en-US" sz="2400" dirty="0">
              <a:latin typeface="+mn-ea"/>
              <a:ea typeface="+mn-ea"/>
            </a:endParaRPr>
          </a:p>
          <a:p>
            <a:pPr marL="342900" indent="-342900" algn="just">
              <a:lnSpc>
                <a:spcPct val="150000"/>
              </a:lnSpc>
              <a:buFont typeface="Wingdings" charset="2"/>
              <a:buChar char="Ø"/>
            </a:pPr>
            <a:endParaRPr lang="en-US" altLang="zh-CN" sz="2400" dirty="0" smtClean="0">
              <a:solidFill>
                <a:srgbClr val="FF0000"/>
              </a:solidFill>
              <a:latin typeface="+mn-ea"/>
              <a:ea typeface="+mn-ea"/>
            </a:endParaRPr>
          </a:p>
          <a:p>
            <a:pPr marL="342900" indent="-342900" algn="just">
              <a:buFont typeface="Wingdings" charset="2"/>
              <a:buChar char="Ø"/>
            </a:pPr>
            <a:endParaRPr lang="zh-CN" altLang="en-US" sz="2400" dirty="0">
              <a:latin typeface="+mn-ea"/>
              <a:ea typeface="+mn-ea"/>
            </a:endParaRPr>
          </a:p>
        </p:txBody>
      </p:sp>
      <p:sp>
        <p:nvSpPr>
          <p:cNvPr id="3" name="文本框 2"/>
          <p:cNvSpPr txBox="1"/>
          <p:nvPr/>
        </p:nvSpPr>
        <p:spPr>
          <a:xfrm>
            <a:off x="2116732" y="368300"/>
            <a:ext cx="5288643" cy="584775"/>
          </a:xfrm>
          <a:prstGeom prst="rect">
            <a:avLst/>
          </a:prstGeom>
          <a:noFill/>
        </p:spPr>
        <p:txBody>
          <a:bodyPr wrap="square" rtlCol="0">
            <a:spAutoFit/>
          </a:bodyPr>
          <a:lstStyle/>
          <a:p>
            <a:r>
              <a:rPr kumimoji="1" lang="zh-CN" altLang="en-US" sz="3200" b="1" dirty="0" smtClean="0"/>
              <a:t>中国经济与“黄宗羲定律”</a:t>
            </a:r>
            <a:endParaRPr kumimoji="1" lang="zh-CN" altLang="en-US" sz="3200" b="1" dirty="0"/>
          </a:p>
        </p:txBody>
      </p:sp>
    </p:spTree>
    <p:extLst>
      <p:ext uri="{BB962C8B-B14F-4D97-AF65-F5344CB8AC3E}">
        <p14:creationId xmlns:p14="http://schemas.microsoft.com/office/powerpoint/2010/main" val="1059793098"/>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0299" y="326535"/>
            <a:ext cx="8244001" cy="6186309"/>
          </a:xfrm>
          <a:prstGeom prst="rect">
            <a:avLst/>
          </a:prstGeom>
          <a:noFill/>
        </p:spPr>
        <p:txBody>
          <a:bodyPr wrap="square" rtlCol="0">
            <a:spAutoFit/>
          </a:bodyPr>
          <a:lstStyle/>
          <a:p>
            <a:pPr algn="ctr"/>
            <a:r>
              <a:rPr lang="zh-CN" altLang="en-US" sz="3600" b="1" dirty="0" smtClean="0">
                <a:solidFill>
                  <a:srgbClr val="000000"/>
                </a:solidFill>
                <a:latin typeface="+mn-ea"/>
                <a:ea typeface="+mn-ea"/>
              </a:rPr>
              <a:t>顾炎武（</a:t>
            </a:r>
            <a:r>
              <a:rPr lang="en-US" altLang="zh-CN" sz="3600" b="1" dirty="0" smtClean="0">
                <a:solidFill>
                  <a:srgbClr val="000000"/>
                </a:solidFill>
                <a:latin typeface="+mn-ea"/>
                <a:ea typeface="+mn-ea"/>
              </a:rPr>
              <a:t>1613-1682</a:t>
            </a:r>
            <a:r>
              <a:rPr lang="zh-CN" altLang="en-US" sz="3600" b="1" dirty="0">
                <a:solidFill>
                  <a:srgbClr val="000000"/>
                </a:solidFill>
                <a:latin typeface="+mn-ea"/>
                <a:ea typeface="+mn-ea"/>
              </a:rPr>
              <a:t>）</a:t>
            </a:r>
            <a:endParaRPr lang="zh-CN" altLang="en-US" sz="3600" b="1" dirty="0">
              <a:latin typeface="+mn-ea"/>
              <a:ea typeface="+mn-ea"/>
            </a:endParaRPr>
          </a:p>
          <a:p>
            <a:endParaRPr lang="en-US" altLang="zh-CN" sz="2400" dirty="0" smtClean="0">
              <a:latin typeface="+mn-ea"/>
              <a:ea typeface="+mn-ea"/>
            </a:endParaRPr>
          </a:p>
          <a:p>
            <a:endParaRPr lang="zh-CN" altLang="en-US" sz="2400" dirty="0">
              <a:latin typeface="+mn-ea"/>
              <a:ea typeface="+mn-ea"/>
            </a:endParaRPr>
          </a:p>
          <a:p>
            <a:pPr marL="457200" indent="-457200">
              <a:buFont typeface="Wingdings" pitchFamily="2" charset="2"/>
              <a:buChar char="Ø"/>
            </a:pPr>
            <a:r>
              <a:rPr lang="zh-CN" altLang="en-US" sz="2400" dirty="0">
                <a:latin typeface="+mn-ea"/>
                <a:ea typeface="+mn-ea"/>
              </a:rPr>
              <a:t>明朝南直隶苏州府昆山人，本名绛，乳名藩汉，别名继坤、圭年，字忠清、宁人，亦自署蒋山佣；南都败后，因为仰慕文天祥学生王炎午的为人，改名炎武。因故居旁有亭林湖，学者尊为亭林先生</a:t>
            </a:r>
            <a:r>
              <a:rPr lang="zh-CN" altLang="en-US" sz="2400" dirty="0" smtClean="0">
                <a:latin typeface="+mn-ea"/>
                <a:ea typeface="+mn-ea"/>
              </a:rPr>
              <a:t>。</a:t>
            </a:r>
            <a:endParaRPr lang="en-US" altLang="zh-CN" sz="2400" dirty="0" smtClean="0">
              <a:latin typeface="+mn-ea"/>
              <a:ea typeface="+mn-ea"/>
            </a:endParaRPr>
          </a:p>
          <a:p>
            <a:pPr marL="457200" indent="-457200">
              <a:buFont typeface="Wingdings" pitchFamily="2" charset="2"/>
              <a:buChar char="Ø"/>
            </a:pPr>
            <a:endParaRPr lang="en-US" altLang="zh-CN" sz="2400" dirty="0">
              <a:latin typeface="+mn-ea"/>
              <a:ea typeface="+mn-ea"/>
            </a:endParaRPr>
          </a:p>
          <a:p>
            <a:pPr marL="457200" indent="-457200">
              <a:buFont typeface="Wingdings" pitchFamily="2" charset="2"/>
              <a:buChar char="Ø"/>
            </a:pPr>
            <a:r>
              <a:rPr lang="zh-CN" altLang="en-US" sz="2400" dirty="0" smtClean="0">
                <a:latin typeface="+mn-ea"/>
                <a:ea typeface="+mn-ea"/>
              </a:rPr>
              <a:t>明末清初</a:t>
            </a:r>
            <a:r>
              <a:rPr lang="zh-CN" altLang="en-US" sz="2400" dirty="0">
                <a:latin typeface="+mn-ea"/>
                <a:ea typeface="+mn-ea"/>
              </a:rPr>
              <a:t>的杰出的思想家、经学家、史地学家和音韵学家，与黄宗羲、王夫之并称为明末清初“三大儒”</a:t>
            </a:r>
            <a:r>
              <a:rPr lang="zh-CN" altLang="en-US" sz="2400" dirty="0" smtClean="0">
                <a:latin typeface="+mn-ea"/>
                <a:ea typeface="+mn-ea"/>
              </a:rPr>
              <a:t>。</a:t>
            </a:r>
            <a:endParaRPr lang="en-US" altLang="zh-CN" sz="2400" dirty="0" smtClean="0">
              <a:latin typeface="+mn-ea"/>
              <a:ea typeface="+mn-ea"/>
            </a:endParaRPr>
          </a:p>
          <a:p>
            <a:pPr marL="457200" indent="-457200">
              <a:buFont typeface="Wingdings" pitchFamily="2" charset="2"/>
              <a:buChar char="Ø"/>
            </a:pPr>
            <a:endParaRPr lang="zh-CN" altLang="en-US" sz="2400" dirty="0">
              <a:latin typeface="+mn-ea"/>
              <a:ea typeface="+mn-ea"/>
            </a:endParaRPr>
          </a:p>
          <a:p>
            <a:pPr marL="457200" indent="-457200">
              <a:buFont typeface="Wingdings" pitchFamily="2" charset="2"/>
              <a:buChar char="Ø"/>
            </a:pPr>
            <a:r>
              <a:rPr lang="zh-CN" altLang="en-US" sz="2400" dirty="0" smtClean="0">
                <a:latin typeface="+mn-ea"/>
                <a:ea typeface="+mn-ea"/>
              </a:rPr>
              <a:t>主要作品：</a:t>
            </a:r>
            <a:r>
              <a:rPr lang="en-US" altLang="zh-CN" sz="2400" dirty="0" smtClean="0">
                <a:latin typeface="+mn-ea"/>
                <a:ea typeface="+mn-ea"/>
              </a:rPr>
              <a:t>《</a:t>
            </a:r>
            <a:r>
              <a:rPr lang="zh-CN" altLang="en-US" sz="2400" dirty="0">
                <a:latin typeface="+mn-ea"/>
                <a:ea typeface="+mn-ea"/>
              </a:rPr>
              <a:t>日知录</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天下郡国利病书</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肇域志</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音学五书</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韵补正</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古音表</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诗本音</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唐韵正</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音论</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金石文字记</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亭林诗文集</a:t>
            </a:r>
            <a:r>
              <a:rPr lang="en-US" altLang="zh-CN" sz="2400" dirty="0">
                <a:latin typeface="+mn-ea"/>
                <a:ea typeface="+mn-ea"/>
              </a:rPr>
              <a:t>》</a:t>
            </a:r>
            <a:r>
              <a:rPr lang="zh-CN" altLang="en-US" sz="2400" dirty="0">
                <a:latin typeface="+mn-ea"/>
                <a:ea typeface="+mn-ea"/>
              </a:rPr>
              <a:t>等。</a:t>
            </a:r>
          </a:p>
          <a:p>
            <a:pPr algn="ctr"/>
            <a:endParaRPr lang="en-US" altLang="zh-CN" sz="2400" dirty="0" smtClean="0">
              <a:latin typeface="+mn-ea"/>
              <a:ea typeface="+mn-ea"/>
            </a:endParaRPr>
          </a:p>
        </p:txBody>
      </p:sp>
    </p:spTree>
    <p:extLst>
      <p:ext uri="{BB962C8B-B14F-4D97-AF65-F5344CB8AC3E}">
        <p14:creationId xmlns:p14="http://schemas.microsoft.com/office/powerpoint/2010/main" val="2074274073"/>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7985" y="311648"/>
            <a:ext cx="7440215" cy="5878532"/>
          </a:xfrm>
          <a:prstGeom prst="rect">
            <a:avLst/>
          </a:prstGeom>
          <a:noFill/>
        </p:spPr>
        <p:txBody>
          <a:bodyPr wrap="square" rtlCol="0">
            <a:spAutoFit/>
          </a:bodyPr>
          <a:lstStyle/>
          <a:p>
            <a:pPr algn="ctr"/>
            <a:r>
              <a:rPr lang="zh-CN" altLang="en-US" sz="3600" b="1" dirty="0" smtClean="0">
                <a:solidFill>
                  <a:srgbClr val="000000"/>
                </a:solidFill>
                <a:latin typeface="隶书"/>
                <a:ea typeface="隶书"/>
              </a:rPr>
              <a:t>经世</a:t>
            </a:r>
            <a:r>
              <a:rPr lang="zh-CN" altLang="en-US" sz="3600" b="1" dirty="0" smtClean="0">
                <a:solidFill>
                  <a:srgbClr val="000000"/>
                </a:solidFill>
                <a:latin typeface="隶书"/>
                <a:ea typeface="隶书"/>
              </a:rPr>
              <a:t>致用：</a:t>
            </a:r>
            <a:r>
              <a:rPr lang="en-US" altLang="zh-CN" sz="3600" b="1" dirty="0" smtClean="0">
                <a:solidFill>
                  <a:srgbClr val="000000"/>
                </a:solidFill>
                <a:latin typeface="隶书"/>
                <a:ea typeface="隶书"/>
              </a:rPr>
              <a:t>《</a:t>
            </a:r>
            <a:r>
              <a:rPr lang="zh-CN" altLang="en-US" sz="3600" b="1" dirty="0">
                <a:solidFill>
                  <a:srgbClr val="000000"/>
                </a:solidFill>
                <a:latin typeface="隶书"/>
                <a:ea typeface="隶书"/>
              </a:rPr>
              <a:t>亭林文集</a:t>
            </a:r>
            <a:r>
              <a:rPr lang="en-US" altLang="zh-CN" sz="3600" b="1" dirty="0">
                <a:solidFill>
                  <a:srgbClr val="000000"/>
                </a:solidFill>
                <a:latin typeface="隶书"/>
                <a:ea typeface="隶书"/>
              </a:rPr>
              <a:t>》</a:t>
            </a:r>
            <a:r>
              <a:rPr lang="zh-CN" altLang="en-US" sz="3600" b="1" dirty="0">
                <a:solidFill>
                  <a:srgbClr val="000000"/>
                </a:solidFill>
                <a:latin typeface="隶书"/>
                <a:ea typeface="隶书"/>
              </a:rPr>
              <a:t>卷</a:t>
            </a:r>
            <a:r>
              <a:rPr lang="zh-CN" altLang="en-US" sz="3600" b="1" dirty="0" smtClean="0">
                <a:solidFill>
                  <a:srgbClr val="000000"/>
                </a:solidFill>
                <a:latin typeface="隶书"/>
                <a:ea typeface="隶书"/>
              </a:rPr>
              <a:t>四</a:t>
            </a:r>
            <a:endParaRPr lang="en-US" altLang="zh-CN" sz="3600" b="1" dirty="0" smtClean="0">
              <a:solidFill>
                <a:srgbClr val="000000"/>
              </a:solidFill>
              <a:latin typeface="隶书"/>
              <a:ea typeface="隶书"/>
            </a:endParaRPr>
          </a:p>
          <a:p>
            <a:pPr algn="ctr"/>
            <a:endParaRPr lang="zh-CN" altLang="en-US" sz="4000" dirty="0"/>
          </a:p>
          <a:p>
            <a:endParaRPr lang="zh-CN" altLang="en-US" sz="3200" dirty="0"/>
          </a:p>
          <a:p>
            <a:pPr marL="457200" indent="-457200">
              <a:buFont typeface="Wingdings" pitchFamily="2" charset="2"/>
              <a:buChar char="Ø"/>
            </a:pPr>
            <a:r>
              <a:rPr lang="zh-CN" altLang="en-US" sz="2800" dirty="0">
                <a:latin typeface="+mn-ea"/>
                <a:ea typeface="+mn-ea"/>
              </a:rPr>
              <a:t>君子为学，以明道也，以救世也。徒以诗文而已，所谓雕虫篆刻，亦何益哉</a:t>
            </a:r>
            <a:r>
              <a:rPr lang="zh-CN" altLang="en-US" sz="2800" dirty="0" smtClean="0">
                <a:latin typeface="+mn-ea"/>
                <a:ea typeface="+mn-ea"/>
              </a:rPr>
              <a:t>？</a:t>
            </a:r>
            <a:endParaRPr lang="en-US" altLang="zh-CN" sz="2800" dirty="0" smtClean="0">
              <a:latin typeface="+mn-ea"/>
              <a:ea typeface="+mn-ea"/>
            </a:endParaRPr>
          </a:p>
          <a:p>
            <a:pPr marL="457200" indent="-457200">
              <a:buFont typeface="Wingdings" pitchFamily="2" charset="2"/>
              <a:buChar char="Ø"/>
            </a:pPr>
            <a:endParaRPr lang="zh-CN" altLang="en-US" sz="2800" dirty="0">
              <a:latin typeface="+mn-ea"/>
              <a:ea typeface="+mn-ea"/>
            </a:endParaRPr>
          </a:p>
          <a:p>
            <a:pPr marL="457200" indent="-457200">
              <a:buFont typeface="Wingdings" pitchFamily="2" charset="2"/>
              <a:buChar char="Ø"/>
            </a:pPr>
            <a:r>
              <a:rPr lang="zh-CN" altLang="en-US" sz="2800" dirty="0" smtClean="0">
                <a:latin typeface="+mn-ea"/>
                <a:ea typeface="+mn-ea"/>
              </a:rPr>
              <a:t>故</a:t>
            </a:r>
            <a:r>
              <a:rPr lang="zh-CN" altLang="en-US" sz="2800" dirty="0">
                <a:latin typeface="+mn-ea"/>
                <a:ea typeface="+mn-ea"/>
              </a:rPr>
              <a:t>凡文之不关于六经之指、当世之务者，一切不为。</a:t>
            </a:r>
          </a:p>
          <a:p>
            <a:pPr algn="ctr"/>
            <a:endParaRPr lang="en-US" altLang="zh-CN" sz="4000" dirty="0" smtClean="0">
              <a:latin typeface="隶书" pitchFamily="49" charset="-122"/>
              <a:ea typeface="隶书" pitchFamily="49" charset="-122"/>
            </a:endParaRPr>
          </a:p>
          <a:p>
            <a:pPr algn="ctr"/>
            <a:endParaRPr lang="zh-CN" altLang="en-US" sz="2800" dirty="0"/>
          </a:p>
          <a:p>
            <a:pPr>
              <a:lnSpc>
                <a:spcPct val="150000"/>
              </a:lnSpc>
            </a:pPr>
            <a:endParaRPr lang="en-US" altLang="zh-CN" sz="2800" dirty="0" smtClean="0">
              <a:solidFill>
                <a:srgbClr val="FF0000"/>
              </a:solidFill>
              <a:latin typeface="微软雅黑" pitchFamily="34" charset="-122"/>
              <a:ea typeface="微软雅黑" pitchFamily="34" charset="-122"/>
            </a:endParaRPr>
          </a:p>
          <a:p>
            <a:endParaRPr lang="zh-CN" altLang="en-US" dirty="0"/>
          </a:p>
        </p:txBody>
      </p:sp>
    </p:spTree>
    <p:extLst>
      <p:ext uri="{BB962C8B-B14F-4D97-AF65-F5344CB8AC3E}">
        <p14:creationId xmlns:p14="http://schemas.microsoft.com/office/powerpoint/2010/main" val="2463266976"/>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3685" y="0"/>
            <a:ext cx="7864758" cy="4955203"/>
          </a:xfrm>
          <a:prstGeom prst="rect">
            <a:avLst/>
          </a:prstGeom>
          <a:noFill/>
        </p:spPr>
        <p:txBody>
          <a:bodyPr wrap="square" rtlCol="0">
            <a:spAutoFit/>
          </a:bodyPr>
          <a:lstStyle/>
          <a:p>
            <a:endParaRPr lang="zh-CN" altLang="en-US" sz="2800" dirty="0">
              <a:latin typeface="+mn-ea"/>
              <a:ea typeface="+mn-ea"/>
            </a:endParaRPr>
          </a:p>
          <a:p>
            <a:pPr algn="ctr"/>
            <a:r>
              <a:rPr lang="zh-CN" altLang="en-US" sz="3600" b="1" dirty="0" smtClean="0">
                <a:latin typeface="+mn-ea"/>
                <a:ea typeface="+mn-ea"/>
              </a:rPr>
              <a:t>经世致用：</a:t>
            </a:r>
            <a:r>
              <a:rPr lang="en-US" altLang="zh-CN" sz="3600" b="1" dirty="0" smtClean="0">
                <a:latin typeface="+mn-ea"/>
                <a:ea typeface="+mn-ea"/>
              </a:rPr>
              <a:t>《</a:t>
            </a:r>
            <a:r>
              <a:rPr lang="zh-CN" altLang="en-US" sz="3600" b="1" dirty="0">
                <a:latin typeface="+mn-ea"/>
                <a:ea typeface="+mn-ea"/>
              </a:rPr>
              <a:t>日知录</a:t>
            </a:r>
            <a:r>
              <a:rPr lang="en-US" altLang="zh-CN" sz="3600" b="1" dirty="0">
                <a:latin typeface="+mn-ea"/>
                <a:ea typeface="+mn-ea"/>
              </a:rPr>
              <a:t>·</a:t>
            </a:r>
            <a:r>
              <a:rPr lang="zh-CN" altLang="en-US" sz="3600" b="1" dirty="0">
                <a:latin typeface="+mn-ea"/>
                <a:ea typeface="+mn-ea"/>
              </a:rPr>
              <a:t>正始</a:t>
            </a:r>
            <a:r>
              <a:rPr lang="en-US" altLang="zh-CN" sz="3600" b="1" dirty="0">
                <a:latin typeface="+mn-ea"/>
                <a:ea typeface="+mn-ea"/>
              </a:rPr>
              <a:t>》</a:t>
            </a:r>
            <a:endParaRPr lang="zh-CN" altLang="en-US" sz="3600" b="1" dirty="0">
              <a:latin typeface="+mn-ea"/>
              <a:ea typeface="+mn-ea"/>
            </a:endParaRPr>
          </a:p>
          <a:p>
            <a:endParaRPr lang="en-US" altLang="zh-CN" sz="2800" dirty="0" smtClean="0">
              <a:latin typeface="+mn-ea"/>
              <a:ea typeface="+mn-ea"/>
            </a:endParaRPr>
          </a:p>
          <a:p>
            <a:endParaRPr lang="zh-CN" altLang="en-US" sz="2800" dirty="0">
              <a:latin typeface="+mn-ea"/>
              <a:ea typeface="+mn-ea"/>
            </a:endParaRPr>
          </a:p>
          <a:p>
            <a:pPr marL="457200" indent="-457200">
              <a:buFont typeface="Wingdings" pitchFamily="2" charset="2"/>
              <a:buChar char="Ø"/>
            </a:pPr>
            <a:r>
              <a:rPr lang="zh-CN" altLang="en-US" sz="2400" dirty="0">
                <a:latin typeface="+mn-ea"/>
                <a:ea typeface="+mn-ea"/>
              </a:rPr>
              <a:t>有亡国，有亡天下，亡国与亡天下奚辩？曰：易姓改号，谓之亡国；仁义充塞而至于率兽食人，人将相食，谓之亡天下</a:t>
            </a:r>
            <a:r>
              <a:rPr lang="en-US" altLang="zh-CN" sz="2400" dirty="0">
                <a:latin typeface="+mn-ea"/>
                <a:ea typeface="+mn-ea"/>
              </a:rPr>
              <a:t>……</a:t>
            </a:r>
            <a:r>
              <a:rPr lang="zh-CN" altLang="en-US" sz="2400" dirty="0">
                <a:latin typeface="+mn-ea"/>
                <a:ea typeface="+mn-ea"/>
              </a:rPr>
              <a:t>保国者，其君其臣、肉食者谋之；保天下者，匹夫之贱，与有责焉耳矣</a:t>
            </a:r>
            <a:r>
              <a:rPr lang="zh-CN" altLang="en-US" sz="2400" dirty="0" smtClean="0">
                <a:latin typeface="+mn-ea"/>
                <a:ea typeface="+mn-ea"/>
              </a:rPr>
              <a:t>！</a:t>
            </a:r>
            <a:endParaRPr lang="en-US" altLang="zh-CN" sz="2400" dirty="0" smtClean="0">
              <a:latin typeface="+mn-ea"/>
              <a:ea typeface="+mn-ea"/>
            </a:endParaRPr>
          </a:p>
          <a:p>
            <a:pPr marL="457200" indent="-457200">
              <a:buFont typeface="Wingdings" pitchFamily="2" charset="2"/>
              <a:buChar char="Ø"/>
            </a:pPr>
            <a:endParaRPr lang="zh-CN" altLang="en-US" sz="2400" dirty="0">
              <a:latin typeface="+mn-ea"/>
              <a:ea typeface="+mn-ea"/>
            </a:endParaRPr>
          </a:p>
          <a:p>
            <a:pPr marL="457200" indent="-457200">
              <a:buFont typeface="Wingdings" pitchFamily="2" charset="2"/>
              <a:buChar char="Ø"/>
            </a:pPr>
            <a:r>
              <a:rPr lang="zh-CN" altLang="en-US" sz="2400" dirty="0" smtClean="0">
                <a:latin typeface="+mn-ea"/>
                <a:ea typeface="+mn-ea"/>
              </a:rPr>
              <a:t>梁启超</a:t>
            </a:r>
            <a:r>
              <a:rPr lang="en-US" altLang="zh-CN" sz="2400" dirty="0">
                <a:latin typeface="+mn-ea"/>
                <a:ea typeface="+mn-ea"/>
              </a:rPr>
              <a:t>1915</a:t>
            </a:r>
            <a:r>
              <a:rPr lang="zh-CN" altLang="en-US" sz="2400" dirty="0">
                <a:latin typeface="+mn-ea"/>
                <a:ea typeface="+mn-ea"/>
              </a:rPr>
              <a:t>年</a:t>
            </a:r>
            <a:r>
              <a:rPr lang="en-US" altLang="zh-CN" sz="2400" dirty="0">
                <a:latin typeface="+mn-ea"/>
                <a:ea typeface="+mn-ea"/>
              </a:rPr>
              <a:t>《</a:t>
            </a:r>
            <a:r>
              <a:rPr lang="zh-CN" altLang="en-US" sz="2400" dirty="0">
                <a:latin typeface="+mn-ea"/>
                <a:ea typeface="+mn-ea"/>
              </a:rPr>
              <a:t>痛定罪言</a:t>
            </a:r>
            <a:r>
              <a:rPr lang="en-US" altLang="zh-CN" sz="2400" dirty="0">
                <a:latin typeface="+mn-ea"/>
                <a:ea typeface="+mn-ea"/>
              </a:rPr>
              <a:t>》</a:t>
            </a:r>
            <a:r>
              <a:rPr lang="zh-CN" altLang="en-US" sz="2400" dirty="0">
                <a:latin typeface="+mn-ea"/>
                <a:ea typeface="+mn-ea"/>
              </a:rPr>
              <a:t>：斯乃真顾亭林所谓“天下兴亡，匹夫有责”</a:t>
            </a:r>
            <a:r>
              <a:rPr lang="zh-CN" altLang="en-US" sz="2400" dirty="0" smtClean="0">
                <a:latin typeface="+mn-ea"/>
                <a:ea typeface="+mn-ea"/>
              </a:rPr>
              <a:t>也</a:t>
            </a:r>
            <a:r>
              <a:rPr lang="zh-CN" altLang="en-US" sz="2400" dirty="0">
                <a:latin typeface="+mn-ea"/>
                <a:ea typeface="+mn-ea"/>
              </a:rPr>
              <a:t>。</a:t>
            </a:r>
            <a:endParaRPr lang="en-US" altLang="zh-CN" sz="2400" dirty="0" smtClean="0">
              <a:solidFill>
                <a:srgbClr val="FF0000"/>
              </a:solidFill>
              <a:latin typeface="+mn-ea"/>
              <a:ea typeface="+mn-ea"/>
            </a:endParaRPr>
          </a:p>
          <a:p>
            <a:endParaRPr lang="zh-CN" altLang="en-US" sz="2800" dirty="0">
              <a:latin typeface="+mn-ea"/>
              <a:ea typeface="+mn-ea"/>
            </a:endParaRPr>
          </a:p>
        </p:txBody>
      </p:sp>
    </p:spTree>
    <p:extLst>
      <p:ext uri="{BB962C8B-B14F-4D97-AF65-F5344CB8AC3E}">
        <p14:creationId xmlns:p14="http://schemas.microsoft.com/office/powerpoint/2010/main" val="1007441870"/>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514392" y="1904999"/>
            <a:ext cx="6842207" cy="907941"/>
          </a:xfrm>
          <a:prstGeom prst="rect">
            <a:avLst/>
          </a:prstGeom>
          <a:noFill/>
        </p:spPr>
        <p:txBody>
          <a:bodyPr wrap="square" lIns="0" tIns="0" rIns="0" rtlCol="0">
            <a:spAutoFit/>
          </a:bodyPr>
          <a:lstStyle/>
          <a:p>
            <a:endParaRPr lang="en-US" altLang="zh-CN" sz="2800" dirty="0">
              <a:latin typeface="+mn-ea"/>
              <a:ea typeface="+mn-ea"/>
            </a:endParaRPr>
          </a:p>
          <a:p>
            <a:endParaRPr lang="en-US" altLang="zh-CN" sz="2800" dirty="0">
              <a:latin typeface="+mn-ea"/>
              <a:ea typeface="+mn-ea"/>
            </a:endParaRPr>
          </a:p>
        </p:txBody>
      </p:sp>
      <p:graphicFrame>
        <p:nvGraphicFramePr>
          <p:cNvPr id="4" name="图表 3"/>
          <p:cNvGraphicFramePr/>
          <p:nvPr>
            <p:extLst>
              <p:ext uri="{D42A27DB-BD31-4B8C-83A1-F6EECF244321}">
                <p14:modId xmlns:p14="http://schemas.microsoft.com/office/powerpoint/2010/main" val="1640913896"/>
              </p:ext>
            </p:extLst>
          </p:nvPr>
        </p:nvGraphicFramePr>
        <p:xfrm>
          <a:off x="990600" y="1701800"/>
          <a:ext cx="7467600" cy="386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6"/>
          <p:cNvSpPr/>
          <p:nvPr/>
        </p:nvSpPr>
        <p:spPr>
          <a:xfrm>
            <a:off x="2323743" y="285234"/>
            <a:ext cx="4801315" cy="707886"/>
          </a:xfrm>
          <a:prstGeom prst="rect">
            <a:avLst/>
          </a:prstGeom>
        </p:spPr>
        <p:txBody>
          <a:bodyPr wrap="none">
            <a:spAutoFit/>
          </a:bodyPr>
          <a:lstStyle/>
          <a:p>
            <a:pPr algn="ctr"/>
            <a:r>
              <a:rPr lang="zh-CN" altLang="en-US" sz="4000" b="1" dirty="0" smtClean="0">
                <a:latin typeface="隶书" pitchFamily="49" charset="-122"/>
                <a:ea typeface="隶书" pitchFamily="49" charset="-122"/>
              </a:rPr>
              <a:t>一、经世</a:t>
            </a:r>
            <a:r>
              <a:rPr lang="zh-CN" altLang="en-US" sz="4000" b="1" dirty="0">
                <a:latin typeface="隶书" pitchFamily="49" charset="-122"/>
                <a:ea typeface="隶书" pitchFamily="49" charset="-122"/>
              </a:rPr>
              <a:t>思潮的演化</a:t>
            </a:r>
            <a:endParaRPr lang="en-US" altLang="zh-CN" sz="4000" b="1" dirty="0">
              <a:latin typeface="隶书" pitchFamily="49" charset="-122"/>
              <a:ea typeface="隶书" pitchFamily="49" charset="-122"/>
            </a:endParaRPr>
          </a:p>
        </p:txBody>
      </p:sp>
    </p:spTree>
    <p:extLst>
      <p:ext uri="{BB962C8B-B14F-4D97-AF65-F5344CB8AC3E}">
        <p14:creationId xmlns:p14="http://schemas.microsoft.com/office/powerpoint/2010/main" val="753227985"/>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4205" y="344924"/>
            <a:ext cx="8001795" cy="6647974"/>
          </a:xfrm>
          <a:prstGeom prst="rect">
            <a:avLst/>
          </a:prstGeom>
          <a:noFill/>
        </p:spPr>
        <p:txBody>
          <a:bodyPr wrap="square" rtlCol="0">
            <a:spAutoFit/>
          </a:bodyPr>
          <a:lstStyle/>
          <a:p>
            <a:pPr algn="ctr"/>
            <a:r>
              <a:rPr lang="zh-CN" altLang="en-US" sz="3600" b="1" dirty="0" smtClean="0">
                <a:solidFill>
                  <a:srgbClr val="000000"/>
                </a:solidFill>
                <a:latin typeface="+mn-ea"/>
                <a:ea typeface="+mn-ea"/>
              </a:rPr>
              <a:t>用私论：</a:t>
            </a:r>
            <a:r>
              <a:rPr lang="en-US" altLang="zh-CN" sz="3600" b="1" dirty="0" smtClean="0">
                <a:solidFill>
                  <a:srgbClr val="000000"/>
                </a:solidFill>
                <a:latin typeface="+mn-ea"/>
                <a:ea typeface="+mn-ea"/>
              </a:rPr>
              <a:t>《</a:t>
            </a:r>
            <a:r>
              <a:rPr lang="zh-CN" altLang="en-US" sz="3600" b="1" dirty="0">
                <a:solidFill>
                  <a:srgbClr val="000000"/>
                </a:solidFill>
                <a:latin typeface="+mn-ea"/>
                <a:ea typeface="+mn-ea"/>
              </a:rPr>
              <a:t>亭林文集</a:t>
            </a:r>
            <a:r>
              <a:rPr lang="en-US" altLang="zh-CN" sz="3600" b="1" dirty="0">
                <a:solidFill>
                  <a:srgbClr val="000000"/>
                </a:solidFill>
                <a:latin typeface="+mn-ea"/>
                <a:ea typeface="+mn-ea"/>
              </a:rPr>
              <a:t>》</a:t>
            </a:r>
            <a:r>
              <a:rPr lang="zh-CN" altLang="en-US" sz="3600" b="1" dirty="0">
                <a:solidFill>
                  <a:srgbClr val="000000"/>
                </a:solidFill>
                <a:latin typeface="+mn-ea"/>
                <a:ea typeface="+mn-ea"/>
              </a:rPr>
              <a:t>卷</a:t>
            </a:r>
            <a:r>
              <a:rPr lang="zh-CN" altLang="en-US" sz="3600" b="1" dirty="0" smtClean="0">
                <a:solidFill>
                  <a:srgbClr val="000000"/>
                </a:solidFill>
                <a:latin typeface="+mn-ea"/>
                <a:ea typeface="+mn-ea"/>
              </a:rPr>
              <a:t>一</a:t>
            </a:r>
            <a:endParaRPr lang="en-US" altLang="zh-CN" sz="3600" b="1" dirty="0" smtClean="0">
              <a:solidFill>
                <a:srgbClr val="000000"/>
              </a:solidFill>
              <a:latin typeface="+mn-ea"/>
              <a:ea typeface="+mn-ea"/>
            </a:endParaRPr>
          </a:p>
          <a:p>
            <a:pPr algn="just"/>
            <a:endParaRPr lang="en-US" altLang="zh-CN" sz="2000" dirty="0" smtClean="0">
              <a:latin typeface="+mn-ea"/>
              <a:ea typeface="+mn-ea"/>
            </a:endParaRPr>
          </a:p>
          <a:p>
            <a:pPr algn="just"/>
            <a:endParaRPr lang="en-US" altLang="zh-CN" sz="2000" dirty="0">
              <a:latin typeface="+mn-ea"/>
              <a:ea typeface="+mn-ea"/>
            </a:endParaRPr>
          </a:p>
          <a:p>
            <a:pPr algn="just"/>
            <a:endParaRPr lang="zh-CN" altLang="en-US" sz="2000" dirty="0">
              <a:latin typeface="+mn-ea"/>
              <a:ea typeface="+mn-ea"/>
            </a:endParaRPr>
          </a:p>
          <a:p>
            <a:pPr marL="457200" indent="-457200" algn="just">
              <a:buFont typeface="Wingdings" pitchFamily="2" charset="2"/>
              <a:buChar char="Ø"/>
            </a:pPr>
            <a:r>
              <a:rPr lang="zh-CN" altLang="en-US" sz="2000" dirty="0">
                <a:latin typeface="+mn-ea"/>
                <a:ea typeface="+mn-ea"/>
              </a:rPr>
              <a:t>天下之人，各怀其家，各私其子，其常情也。为天子，为百姓之心必不如其自为。此在三代以上已然矣。圣人者因而用之，用天下之私以成一人之公，而天下治</a:t>
            </a:r>
            <a:r>
              <a:rPr lang="zh-CN" altLang="en-US" sz="2000" dirty="0" smtClean="0">
                <a:latin typeface="+mn-ea"/>
                <a:ea typeface="+mn-ea"/>
              </a:rPr>
              <a:t>。</a:t>
            </a:r>
            <a:endParaRPr lang="en-US" altLang="zh-CN" sz="2000" dirty="0" smtClean="0">
              <a:latin typeface="+mn-ea"/>
              <a:ea typeface="+mn-ea"/>
            </a:endParaRPr>
          </a:p>
          <a:p>
            <a:pPr marL="457200" indent="-457200" algn="just">
              <a:buFont typeface="Wingdings" pitchFamily="2" charset="2"/>
              <a:buChar char="Ø"/>
            </a:pPr>
            <a:endParaRPr lang="zh-CN" altLang="en-US" sz="2000" dirty="0">
              <a:latin typeface="+mn-ea"/>
              <a:ea typeface="+mn-ea"/>
            </a:endParaRPr>
          </a:p>
          <a:p>
            <a:pPr marL="457200" indent="-457200" algn="just">
              <a:buFont typeface="Wingdings" pitchFamily="2" charset="2"/>
              <a:buChar char="Ø"/>
            </a:pPr>
            <a:r>
              <a:rPr lang="zh-CN" altLang="en-US" sz="2000" dirty="0" smtClean="0">
                <a:latin typeface="+mn-ea"/>
                <a:ea typeface="+mn-ea"/>
              </a:rPr>
              <a:t>夫</a:t>
            </a:r>
            <a:r>
              <a:rPr lang="zh-CN" altLang="en-US" sz="2000" dirty="0">
                <a:latin typeface="+mn-ea"/>
                <a:ea typeface="+mn-ea"/>
              </a:rPr>
              <a:t>使县令得私其百里之地，则县之人民皆其子姓，县之土地皆其田畴，县之城郭皆其藩垣，县之仓廪皆其囷窌。为子姓，则必爱之而勿伤；为田畴，则必治之而勿弃；为藩垣囷窌，则必缮之而勿损。自令言之，私也，自天子言之，所求乎治天下者，如是焉止矣。一旦有不虞之变，必不如刘渊、石勒、王仙芝、黄巢之辈，横行千里，如入无人之境也。于是有效死勿去之守，于是有合从缔交之拒，</a:t>
            </a:r>
            <a:r>
              <a:rPr lang="zh-CN" altLang="en-US" sz="2000" dirty="0">
                <a:solidFill>
                  <a:srgbClr val="FF0000"/>
                </a:solidFill>
                <a:latin typeface="+mn-ea"/>
                <a:ea typeface="+mn-ea"/>
              </a:rPr>
              <a:t>非为天子也，为其私也</a:t>
            </a:r>
            <a:r>
              <a:rPr lang="zh-CN" altLang="en-US" sz="2000" dirty="0">
                <a:latin typeface="+mn-ea"/>
                <a:ea typeface="+mn-ea"/>
              </a:rPr>
              <a:t>。为其私，所以为天子也。</a:t>
            </a:r>
            <a:r>
              <a:rPr lang="zh-CN" altLang="en-US" sz="2000" dirty="0">
                <a:solidFill>
                  <a:srgbClr val="FF0000"/>
                </a:solidFill>
                <a:latin typeface="+mn-ea"/>
                <a:ea typeface="+mn-ea"/>
              </a:rPr>
              <a:t>故天下之私，天子之公也。</a:t>
            </a:r>
          </a:p>
          <a:p>
            <a:pPr algn="just"/>
            <a:endParaRPr lang="en-US" altLang="zh-CN" sz="2000" dirty="0" smtClean="0">
              <a:latin typeface="+mn-ea"/>
              <a:ea typeface="+mn-ea"/>
            </a:endParaRPr>
          </a:p>
          <a:p>
            <a:pPr algn="just"/>
            <a:endParaRPr lang="zh-CN" altLang="en-US" sz="2000" dirty="0">
              <a:latin typeface="+mn-ea"/>
              <a:ea typeface="+mn-ea"/>
            </a:endParaRPr>
          </a:p>
          <a:p>
            <a:pPr algn="just">
              <a:lnSpc>
                <a:spcPct val="150000"/>
              </a:lnSpc>
            </a:pPr>
            <a:endParaRPr lang="en-US" altLang="zh-CN" sz="2000" dirty="0" smtClean="0">
              <a:solidFill>
                <a:srgbClr val="FF0000"/>
              </a:solidFill>
              <a:latin typeface="+mn-ea"/>
              <a:ea typeface="+mn-ea"/>
            </a:endParaRPr>
          </a:p>
          <a:p>
            <a:pPr algn="just"/>
            <a:endParaRPr lang="zh-CN" altLang="en-US" sz="2000" dirty="0">
              <a:latin typeface="+mn-ea"/>
              <a:ea typeface="+mn-ea"/>
            </a:endParaRPr>
          </a:p>
        </p:txBody>
      </p:sp>
    </p:spTree>
    <p:extLst>
      <p:ext uri="{BB962C8B-B14F-4D97-AF65-F5344CB8AC3E}">
        <p14:creationId xmlns:p14="http://schemas.microsoft.com/office/powerpoint/2010/main" val="3681381438"/>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5592" y="363447"/>
            <a:ext cx="8065294" cy="6370975"/>
          </a:xfrm>
          <a:prstGeom prst="rect">
            <a:avLst/>
          </a:prstGeom>
          <a:noFill/>
        </p:spPr>
        <p:txBody>
          <a:bodyPr wrap="square" rtlCol="0">
            <a:spAutoFit/>
          </a:bodyPr>
          <a:lstStyle/>
          <a:p>
            <a:pPr algn="ctr"/>
            <a:r>
              <a:rPr lang="zh-CN" altLang="en-US" sz="3600" b="1" dirty="0" smtClean="0">
                <a:solidFill>
                  <a:srgbClr val="000000"/>
                </a:solidFill>
                <a:latin typeface="+mn-ea"/>
                <a:ea typeface="+mn-ea"/>
              </a:rPr>
              <a:t>王夫之（</a:t>
            </a:r>
            <a:r>
              <a:rPr lang="en-US" altLang="zh-CN" sz="3600" b="1" dirty="0" smtClean="0">
                <a:solidFill>
                  <a:srgbClr val="000000"/>
                </a:solidFill>
                <a:latin typeface="+mn-ea"/>
                <a:ea typeface="+mn-ea"/>
              </a:rPr>
              <a:t>1619-1692</a:t>
            </a:r>
            <a:r>
              <a:rPr lang="zh-CN" altLang="en-US" sz="3600" b="1" dirty="0">
                <a:solidFill>
                  <a:srgbClr val="000000"/>
                </a:solidFill>
                <a:latin typeface="+mn-ea"/>
                <a:ea typeface="+mn-ea"/>
              </a:rPr>
              <a:t>）</a:t>
            </a:r>
            <a:endParaRPr lang="en-US" altLang="zh-CN" sz="3600" b="1" dirty="0" smtClean="0">
              <a:solidFill>
                <a:srgbClr val="000000"/>
              </a:solidFill>
              <a:latin typeface="+mn-ea"/>
              <a:ea typeface="+mn-ea"/>
            </a:endParaRPr>
          </a:p>
          <a:p>
            <a:pPr algn="ctr"/>
            <a:endParaRPr lang="zh-CN" altLang="en-US" sz="2400" dirty="0">
              <a:latin typeface="+mn-ea"/>
              <a:ea typeface="+mn-ea"/>
            </a:endParaRPr>
          </a:p>
          <a:p>
            <a:endParaRPr lang="zh-CN" altLang="en-US" sz="2400" dirty="0">
              <a:latin typeface="+mn-ea"/>
              <a:ea typeface="+mn-ea"/>
            </a:endParaRPr>
          </a:p>
          <a:p>
            <a:pPr marL="457200" indent="-457200">
              <a:buFont typeface="Wingdings" pitchFamily="2" charset="2"/>
              <a:buChar char="Ø"/>
            </a:pPr>
            <a:r>
              <a:rPr lang="zh-CN" altLang="en-US" sz="2400" dirty="0">
                <a:latin typeface="+mn-ea"/>
                <a:ea typeface="+mn-ea"/>
              </a:rPr>
              <a:t>字而农，号姜斋、又号夕堂，湖广衡州府衡阳县（今湖南衡阳）人。他与顾炎武、黄宗羲并称明清之际三大思想家</a:t>
            </a:r>
            <a:r>
              <a:rPr lang="zh-CN" altLang="en-US" sz="2400" dirty="0" smtClean="0">
                <a:latin typeface="+mn-ea"/>
                <a:ea typeface="+mn-ea"/>
              </a:rPr>
              <a:t>。</a:t>
            </a:r>
            <a:endParaRPr lang="en-US" altLang="zh-CN" sz="2400" dirty="0" smtClean="0">
              <a:latin typeface="+mn-ea"/>
              <a:ea typeface="+mn-ea"/>
            </a:endParaRPr>
          </a:p>
          <a:p>
            <a:pPr marL="457200" indent="-457200">
              <a:buFont typeface="Wingdings" pitchFamily="2" charset="2"/>
              <a:buChar char="Ø"/>
            </a:pPr>
            <a:endParaRPr lang="en-US" altLang="zh-CN" sz="2400" dirty="0">
              <a:latin typeface="+mn-ea"/>
              <a:ea typeface="+mn-ea"/>
            </a:endParaRPr>
          </a:p>
          <a:p>
            <a:pPr marL="457200" indent="-457200">
              <a:buFont typeface="Wingdings" pitchFamily="2" charset="2"/>
              <a:buChar char="Ø"/>
            </a:pPr>
            <a:r>
              <a:rPr lang="zh-CN" altLang="en-US" sz="2400" dirty="0" smtClean="0">
                <a:latin typeface="+mn-ea"/>
                <a:ea typeface="+mn-ea"/>
              </a:rPr>
              <a:t>著有</a:t>
            </a:r>
            <a:r>
              <a:rPr lang="en-US" altLang="zh-CN" sz="2400" dirty="0">
                <a:latin typeface="+mn-ea"/>
                <a:ea typeface="+mn-ea"/>
              </a:rPr>
              <a:t>《</a:t>
            </a:r>
            <a:r>
              <a:rPr lang="zh-CN" altLang="en-US" sz="2400" dirty="0">
                <a:latin typeface="+mn-ea"/>
                <a:ea typeface="+mn-ea"/>
              </a:rPr>
              <a:t>周易外传</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黄书</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尚书引义</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永历实录</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春秋世论</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噩梦</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读通鉴论</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宋论</a:t>
            </a:r>
            <a:r>
              <a:rPr lang="en-US" altLang="zh-CN" sz="2400" dirty="0">
                <a:latin typeface="+mn-ea"/>
                <a:ea typeface="+mn-ea"/>
              </a:rPr>
              <a:t>》</a:t>
            </a:r>
            <a:r>
              <a:rPr lang="zh-CN" altLang="en-US" sz="2400" dirty="0">
                <a:latin typeface="+mn-ea"/>
                <a:ea typeface="+mn-ea"/>
              </a:rPr>
              <a:t>等书</a:t>
            </a:r>
            <a:r>
              <a:rPr lang="zh-CN" altLang="en-US" sz="2400" dirty="0" smtClean="0">
                <a:latin typeface="+mn-ea"/>
                <a:ea typeface="+mn-ea"/>
              </a:rPr>
              <a:t>。</a:t>
            </a:r>
            <a:endParaRPr lang="en-US" altLang="zh-CN" sz="2400" dirty="0" smtClean="0">
              <a:latin typeface="+mn-ea"/>
              <a:ea typeface="+mn-ea"/>
            </a:endParaRPr>
          </a:p>
          <a:p>
            <a:pPr marL="457200" indent="-457200">
              <a:buFont typeface="Wingdings" pitchFamily="2" charset="2"/>
              <a:buChar char="Ø"/>
            </a:pPr>
            <a:endParaRPr lang="zh-CN" altLang="en-US" sz="2400" dirty="0">
              <a:latin typeface="+mn-ea"/>
              <a:ea typeface="+mn-ea"/>
            </a:endParaRPr>
          </a:p>
          <a:p>
            <a:pPr marL="457200" indent="-457200">
              <a:buFont typeface="Wingdings" pitchFamily="2" charset="2"/>
              <a:buChar char="Ø"/>
            </a:pPr>
            <a:r>
              <a:rPr lang="zh-CN" altLang="en-US" sz="2400" dirty="0" smtClean="0">
                <a:latin typeface="+mn-ea"/>
                <a:ea typeface="+mn-ea"/>
              </a:rPr>
              <a:t>王夫之</a:t>
            </a:r>
            <a:r>
              <a:rPr lang="zh-CN" altLang="en-US" sz="2400" dirty="0">
                <a:latin typeface="+mn-ea"/>
                <a:ea typeface="+mn-ea"/>
              </a:rPr>
              <a:t>自幼跟随自己的父兄读书，青年时期王夫之积极参加反清起义，晚年王夫之隐居于石船山，著书立传，自署船山病叟、南岳遗民，学者遂称之为船山先生。</a:t>
            </a:r>
          </a:p>
          <a:p>
            <a:pPr>
              <a:lnSpc>
                <a:spcPct val="150000"/>
              </a:lnSpc>
            </a:pPr>
            <a:endParaRPr lang="en-US" altLang="zh-CN" sz="2400" dirty="0" smtClean="0">
              <a:solidFill>
                <a:srgbClr val="FF0000"/>
              </a:solidFill>
              <a:latin typeface="+mn-ea"/>
              <a:ea typeface="+mn-ea"/>
            </a:endParaRPr>
          </a:p>
          <a:p>
            <a:endParaRPr lang="zh-CN" altLang="en-US" sz="2400" dirty="0">
              <a:latin typeface="+mn-ea"/>
              <a:ea typeface="+mn-ea"/>
            </a:endParaRPr>
          </a:p>
        </p:txBody>
      </p:sp>
    </p:spTree>
    <p:extLst>
      <p:ext uri="{BB962C8B-B14F-4D97-AF65-F5344CB8AC3E}">
        <p14:creationId xmlns:p14="http://schemas.microsoft.com/office/powerpoint/2010/main" val="3112347832"/>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7227" y="265388"/>
            <a:ext cx="7625273" cy="5816977"/>
          </a:xfrm>
          <a:prstGeom prst="rect">
            <a:avLst/>
          </a:prstGeom>
          <a:noFill/>
        </p:spPr>
        <p:txBody>
          <a:bodyPr wrap="square" rtlCol="0">
            <a:spAutoFit/>
          </a:bodyPr>
          <a:lstStyle/>
          <a:p>
            <a:pPr algn="ctr"/>
            <a:r>
              <a:rPr lang="zh-CN" altLang="en-US" sz="3600" b="1" dirty="0">
                <a:solidFill>
                  <a:srgbClr val="000000"/>
                </a:solidFill>
                <a:latin typeface="+mn-ea"/>
                <a:ea typeface="+mn-ea"/>
              </a:rPr>
              <a:t>废银废钞</a:t>
            </a:r>
            <a:r>
              <a:rPr lang="zh-CN" altLang="en-US" sz="3600" b="1" dirty="0" smtClean="0">
                <a:solidFill>
                  <a:srgbClr val="000000"/>
                </a:solidFill>
                <a:latin typeface="+mn-ea"/>
                <a:ea typeface="+mn-ea"/>
              </a:rPr>
              <a:t>论</a:t>
            </a:r>
            <a:endParaRPr lang="zh-CN" altLang="en-US" sz="3600" b="1" dirty="0">
              <a:solidFill>
                <a:srgbClr val="000000"/>
              </a:solidFill>
              <a:latin typeface="+mn-ea"/>
              <a:ea typeface="+mn-ea"/>
            </a:endParaRPr>
          </a:p>
          <a:p>
            <a:pPr algn="ctr"/>
            <a:endParaRPr lang="en-US" altLang="zh-CN" sz="2400" dirty="0" smtClean="0">
              <a:latin typeface="+mn-ea"/>
              <a:ea typeface="+mn-ea"/>
            </a:endParaRPr>
          </a:p>
          <a:p>
            <a:pPr algn="ctr"/>
            <a:endParaRPr lang="zh-CN" altLang="en-US" sz="2400" dirty="0">
              <a:latin typeface="+mn-ea"/>
              <a:ea typeface="+mn-ea"/>
            </a:endParaRPr>
          </a:p>
          <a:p>
            <a:pPr marL="457200" indent="-457200">
              <a:buFont typeface="Wingdings" pitchFamily="2" charset="2"/>
              <a:buChar char="Ø"/>
            </a:pPr>
            <a:r>
              <a:rPr lang="zh-CN" altLang="en-US" sz="2400" dirty="0">
                <a:latin typeface="+mn-ea"/>
                <a:ea typeface="+mn-ea"/>
              </a:rPr>
              <a:t>自银之用流行于天下，役粟帛而操钱重轻也害不可讫矣。 </a:t>
            </a:r>
            <a:r>
              <a:rPr lang="zh-CN" altLang="en-US" sz="2400" dirty="0" smtClean="0">
                <a:latin typeface="+mn-ea"/>
                <a:ea typeface="+mn-ea"/>
              </a:rPr>
              <a:t>（</a:t>
            </a:r>
            <a:r>
              <a:rPr lang="en-US" altLang="zh-CN" sz="2400" dirty="0" smtClean="0">
                <a:latin typeface="+mn-ea"/>
                <a:ea typeface="+mn-ea"/>
              </a:rPr>
              <a:t>《</a:t>
            </a:r>
            <a:r>
              <a:rPr lang="zh-CN" altLang="en-US" sz="2400" dirty="0">
                <a:latin typeface="+mn-ea"/>
                <a:ea typeface="+mn-ea"/>
              </a:rPr>
              <a:t>读通鉴论 </a:t>
            </a:r>
            <a:r>
              <a:rPr lang="en-US" altLang="zh-CN" sz="2400" dirty="0">
                <a:latin typeface="+mn-ea"/>
                <a:ea typeface="+mn-ea"/>
              </a:rPr>
              <a:t>》</a:t>
            </a:r>
            <a:r>
              <a:rPr lang="zh-CN" altLang="en-US" sz="2400" dirty="0">
                <a:latin typeface="+mn-ea"/>
                <a:ea typeface="+mn-ea"/>
              </a:rPr>
              <a:t>卷</a:t>
            </a:r>
            <a:r>
              <a:rPr lang="zh-CN" altLang="en-US" sz="2400" dirty="0" smtClean="0">
                <a:latin typeface="+mn-ea"/>
                <a:ea typeface="+mn-ea"/>
              </a:rPr>
              <a:t>二十）</a:t>
            </a:r>
            <a:endParaRPr lang="en-US" altLang="zh-CN" sz="2400" dirty="0" smtClean="0">
              <a:latin typeface="+mn-ea"/>
              <a:ea typeface="+mn-ea"/>
            </a:endParaRPr>
          </a:p>
          <a:p>
            <a:pPr marL="457200" indent="-457200">
              <a:buFont typeface="Wingdings" pitchFamily="2" charset="2"/>
              <a:buChar char="Ø"/>
            </a:pPr>
            <a:endParaRPr lang="zh-CN" altLang="en-US" sz="2400" dirty="0">
              <a:latin typeface="+mn-ea"/>
              <a:ea typeface="+mn-ea"/>
            </a:endParaRPr>
          </a:p>
          <a:p>
            <a:pPr marL="457200" indent="-457200">
              <a:buFont typeface="Wingdings" pitchFamily="2" charset="2"/>
              <a:buChar char="Ø"/>
            </a:pPr>
            <a:r>
              <a:rPr lang="zh-CN" altLang="en-US" sz="2400" dirty="0" smtClean="0">
                <a:latin typeface="+mn-ea"/>
                <a:ea typeface="+mn-ea"/>
              </a:rPr>
              <a:t>其</a:t>
            </a:r>
            <a:r>
              <a:rPr lang="zh-CN" altLang="en-US" sz="2400" dirty="0" smtClean="0">
                <a:latin typeface="+mn-ea"/>
                <a:ea typeface="+mn-ea"/>
              </a:rPr>
              <a:t>物愈多</a:t>
            </a:r>
            <a:r>
              <a:rPr lang="zh-CN" altLang="en-US" sz="2400" dirty="0">
                <a:latin typeface="+mn-ea"/>
                <a:ea typeface="+mn-ea"/>
              </a:rPr>
              <a:t>，而天下贫</a:t>
            </a:r>
            <a:r>
              <a:rPr lang="en-US" altLang="zh-CN" sz="2400" dirty="0">
                <a:latin typeface="+mn-ea"/>
                <a:ea typeface="+mn-ea"/>
              </a:rPr>
              <a:t>…… </a:t>
            </a:r>
            <a:r>
              <a:rPr lang="zh-CN" altLang="en-US" sz="2400" dirty="0">
                <a:latin typeface="+mn-ea"/>
                <a:ea typeface="+mn-ea"/>
              </a:rPr>
              <a:t>吏之贪墨者， 暮夜投归装载珠宝非易致之物，则银其</a:t>
            </a:r>
            <a:r>
              <a:rPr lang="zh-CN" altLang="en-US" sz="2400" dirty="0" smtClean="0">
                <a:latin typeface="+mn-ea"/>
                <a:ea typeface="+mn-ea"/>
              </a:rPr>
              <a:t>最便也</a:t>
            </a:r>
            <a:r>
              <a:rPr lang="en-US" altLang="zh-CN" sz="2400" dirty="0">
                <a:latin typeface="+mn-ea"/>
                <a:ea typeface="+mn-ea"/>
              </a:rPr>
              <a:t>…… </a:t>
            </a:r>
            <a:r>
              <a:rPr lang="zh-CN" altLang="en-US" sz="2400" dirty="0">
                <a:latin typeface="+mn-ea"/>
                <a:ea typeface="+mn-ea"/>
              </a:rPr>
              <a:t>严禁民采， 则刑杀日繁而终不</a:t>
            </a:r>
            <a:r>
              <a:rPr lang="zh-CN" altLang="en-US" sz="2400" dirty="0" smtClean="0">
                <a:latin typeface="+mn-ea"/>
                <a:ea typeface="+mn-ea"/>
              </a:rPr>
              <a:t>可戢</a:t>
            </a:r>
            <a:r>
              <a:rPr lang="zh-CN" altLang="en-US" sz="2400" dirty="0">
                <a:latin typeface="+mn-ea"/>
                <a:ea typeface="+mn-ea"/>
              </a:rPr>
              <a:t>； 苦其不禁而任民自采手 </a:t>
            </a:r>
            <a:r>
              <a:rPr lang="en-US" altLang="zh-CN" sz="2400" dirty="0">
                <a:latin typeface="+mn-ea"/>
                <a:ea typeface="+mn-ea"/>
              </a:rPr>
              <a:t>?</a:t>
            </a:r>
            <a:r>
              <a:rPr lang="zh-CN" altLang="en-US" sz="2400" dirty="0">
                <a:latin typeface="+mn-ea"/>
                <a:ea typeface="+mn-ea"/>
              </a:rPr>
              <a:t>则贪惰之民，皆舍其</a:t>
            </a:r>
            <a:r>
              <a:rPr lang="zh-CN" altLang="en-US" sz="2400" dirty="0" smtClean="0">
                <a:latin typeface="+mn-ea"/>
                <a:ea typeface="+mn-ea"/>
              </a:rPr>
              <a:t>樯事</a:t>
            </a:r>
            <a:r>
              <a:rPr lang="zh-CN" altLang="en-US" sz="2400" dirty="0">
                <a:latin typeface="+mn-ea"/>
                <a:ea typeface="+mn-ea"/>
              </a:rPr>
              <a:t>，以侥幸于诡获且聚游民山谷则争杀兴而乱必起。</a:t>
            </a:r>
            <a:r>
              <a:rPr lang="en-US" altLang="zh-CN" sz="2400" dirty="0">
                <a:latin typeface="+mn-ea"/>
                <a:ea typeface="+mn-ea"/>
              </a:rPr>
              <a:t>…… </a:t>
            </a:r>
            <a:r>
              <a:rPr lang="zh-CN" altLang="en-US" sz="2400" dirty="0">
                <a:latin typeface="+mn-ea"/>
                <a:ea typeface="+mn-ea"/>
              </a:rPr>
              <a:t>民之为盗也，不能负石粟持百缣即以钱而力尽于 十缗 也。</a:t>
            </a:r>
            <a:r>
              <a:rPr lang="zh-CN" altLang="en-US" sz="2400" dirty="0" smtClean="0">
                <a:latin typeface="+mn-ea"/>
                <a:ea typeface="+mn-ea"/>
              </a:rPr>
              <a:t>穴而</a:t>
            </a:r>
            <a:r>
              <a:rPr lang="zh-CN" altLang="en-US" sz="2400" dirty="0">
                <a:latin typeface="+mn-ea"/>
                <a:ea typeface="+mn-ea"/>
              </a:rPr>
              <a:t>入，箧肤者其利薄刑重非至亡赖不 为。银则十余人可挟万金而去 </a:t>
            </a:r>
            <a:r>
              <a:rPr lang="zh-CN" altLang="en-US" sz="2400" dirty="0" smtClean="0">
                <a:latin typeface="+mn-ea"/>
                <a:ea typeface="+mn-ea"/>
              </a:rPr>
              <a:t>。（</a:t>
            </a:r>
            <a:r>
              <a:rPr lang="en-US" altLang="zh-CN" sz="2400" dirty="0" smtClean="0">
                <a:latin typeface="+mn-ea"/>
                <a:ea typeface="+mn-ea"/>
              </a:rPr>
              <a:t>《</a:t>
            </a:r>
            <a:r>
              <a:rPr lang="zh-CN" altLang="en-US" sz="2400" dirty="0">
                <a:latin typeface="+mn-ea"/>
                <a:ea typeface="+mn-ea"/>
              </a:rPr>
              <a:t>读通鉴论 </a:t>
            </a:r>
            <a:r>
              <a:rPr lang="en-US" altLang="zh-CN" sz="2400" dirty="0">
                <a:latin typeface="+mn-ea"/>
                <a:ea typeface="+mn-ea"/>
              </a:rPr>
              <a:t>》</a:t>
            </a:r>
            <a:r>
              <a:rPr lang="zh-CN" altLang="en-US" sz="2400" dirty="0">
                <a:latin typeface="+mn-ea"/>
                <a:ea typeface="+mn-ea"/>
              </a:rPr>
              <a:t>卷</a:t>
            </a:r>
            <a:r>
              <a:rPr lang="zh-CN" altLang="en-US" sz="2400" dirty="0" smtClean="0">
                <a:latin typeface="+mn-ea"/>
                <a:ea typeface="+mn-ea"/>
              </a:rPr>
              <a:t>二十一）</a:t>
            </a:r>
            <a:endParaRPr lang="en-US" altLang="zh-CN" sz="2400" dirty="0" smtClean="0">
              <a:solidFill>
                <a:srgbClr val="FF0000"/>
              </a:solidFill>
              <a:latin typeface="+mn-ea"/>
              <a:ea typeface="+mn-ea"/>
            </a:endParaRPr>
          </a:p>
          <a:p>
            <a:endParaRPr lang="zh-CN" altLang="en-US" sz="2400" dirty="0">
              <a:latin typeface="+mn-ea"/>
              <a:ea typeface="+mn-ea"/>
            </a:endParaRPr>
          </a:p>
        </p:txBody>
      </p:sp>
    </p:spTree>
    <p:extLst>
      <p:ext uri="{BB962C8B-B14F-4D97-AF65-F5344CB8AC3E}">
        <p14:creationId xmlns:p14="http://schemas.microsoft.com/office/powerpoint/2010/main" val="1593604867"/>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507" y="658723"/>
            <a:ext cx="7785894" cy="7048083"/>
          </a:xfrm>
          <a:prstGeom prst="rect">
            <a:avLst/>
          </a:prstGeom>
          <a:noFill/>
        </p:spPr>
        <p:txBody>
          <a:bodyPr wrap="square" rtlCol="0">
            <a:spAutoFit/>
          </a:bodyPr>
          <a:lstStyle/>
          <a:p>
            <a:endParaRPr lang="zh-CN" altLang="en-US" dirty="0"/>
          </a:p>
          <a:p>
            <a:endParaRPr lang="zh-CN" altLang="en-US" sz="5400" dirty="0"/>
          </a:p>
          <a:p>
            <a:pPr marL="342900" indent="-342900" algn="just">
              <a:lnSpc>
                <a:spcPct val="150000"/>
              </a:lnSpc>
              <a:buFont typeface="Wingdings" charset="2"/>
              <a:buChar char="Ø"/>
            </a:pPr>
            <a:r>
              <a:rPr lang="zh-CN" altLang="en-US" sz="2400" dirty="0">
                <a:latin typeface="+mn-ea"/>
                <a:ea typeface="+mn-ea"/>
              </a:rPr>
              <a:t>交子变为会子，会子变而为钞，其实皆敝纸而已矣</a:t>
            </a:r>
            <a:r>
              <a:rPr lang="en-US" altLang="zh-CN" sz="2400" dirty="0">
                <a:latin typeface="+mn-ea"/>
                <a:ea typeface="+mn-ea"/>
              </a:rPr>
              <a:t>……</a:t>
            </a:r>
            <a:r>
              <a:rPr lang="zh-CN" altLang="en-US" sz="2400" dirty="0">
                <a:latin typeface="+mn-ea"/>
                <a:ea typeface="+mn-ea"/>
              </a:rPr>
              <a:t>交子之制何为也哉？有楮有墨皆可造矣，造之皆可成。用之数，则速裂。藏之久，则改制矣。以方尺之纸，被以钱布之名，轻重唯其所命而无等，则官以之愚商，商以之愚民，交相愚于无实之虚名，而导天下以作伪</a:t>
            </a:r>
            <a:r>
              <a:rPr lang="zh-CN" altLang="en-US" sz="2400" dirty="0" smtClean="0">
                <a:latin typeface="+mn-ea"/>
                <a:ea typeface="+mn-ea"/>
              </a:rPr>
              <a:t>。</a:t>
            </a:r>
            <a:endParaRPr lang="en-US" altLang="zh-CN" sz="2400" dirty="0" smtClean="0">
              <a:latin typeface="+mn-ea"/>
              <a:ea typeface="+mn-ea"/>
            </a:endParaRPr>
          </a:p>
          <a:p>
            <a:pPr algn="r">
              <a:lnSpc>
                <a:spcPct val="150000"/>
              </a:lnSpc>
            </a:pPr>
            <a:r>
              <a:rPr lang="en-US" altLang="zh-CN" sz="2400" dirty="0">
                <a:latin typeface="+mn-ea"/>
                <a:ea typeface="+mn-ea"/>
              </a:rPr>
              <a:t>——</a:t>
            </a:r>
            <a:r>
              <a:rPr lang="en-US" altLang="zh-CN" sz="2400" dirty="0" smtClean="0">
                <a:latin typeface="+mn-ea"/>
                <a:ea typeface="+mn-ea"/>
              </a:rPr>
              <a:t>《</a:t>
            </a:r>
            <a:r>
              <a:rPr lang="zh-CN" altLang="en-US" sz="2400" dirty="0">
                <a:latin typeface="+mn-ea"/>
                <a:ea typeface="+mn-ea"/>
              </a:rPr>
              <a:t>宋论</a:t>
            </a:r>
            <a:r>
              <a:rPr lang="en-US" altLang="zh-CN" sz="2400" dirty="0">
                <a:latin typeface="+mn-ea"/>
                <a:ea typeface="+mn-ea"/>
              </a:rPr>
              <a:t>》</a:t>
            </a:r>
            <a:r>
              <a:rPr lang="zh-CN" altLang="en-US" sz="2400" dirty="0">
                <a:latin typeface="+mn-ea"/>
                <a:ea typeface="+mn-ea"/>
              </a:rPr>
              <a:t>卷四</a:t>
            </a:r>
          </a:p>
          <a:p>
            <a:pPr algn="ctr"/>
            <a:endParaRPr lang="en-US" altLang="zh-CN" sz="4000" dirty="0" smtClean="0">
              <a:latin typeface="隶书" pitchFamily="49" charset="-122"/>
              <a:ea typeface="隶书" pitchFamily="49" charset="-122"/>
            </a:endParaRPr>
          </a:p>
          <a:p>
            <a:pPr algn="ctr"/>
            <a:endParaRPr lang="zh-CN" altLang="en-US" sz="2800" dirty="0"/>
          </a:p>
          <a:p>
            <a:pPr>
              <a:lnSpc>
                <a:spcPct val="150000"/>
              </a:lnSpc>
            </a:pPr>
            <a:endParaRPr lang="en-US" altLang="zh-CN" sz="2800" dirty="0" smtClean="0">
              <a:solidFill>
                <a:srgbClr val="FF0000"/>
              </a:solidFill>
              <a:latin typeface="微软雅黑" pitchFamily="34" charset="-122"/>
              <a:ea typeface="微软雅黑" pitchFamily="34" charset="-122"/>
            </a:endParaRPr>
          </a:p>
          <a:p>
            <a:endParaRPr lang="zh-CN" altLang="en-US" dirty="0"/>
          </a:p>
        </p:txBody>
      </p:sp>
      <p:sp>
        <p:nvSpPr>
          <p:cNvPr id="2" name="矩形 1"/>
          <p:cNvSpPr/>
          <p:nvPr/>
        </p:nvSpPr>
        <p:spPr>
          <a:xfrm>
            <a:off x="3376305" y="335557"/>
            <a:ext cx="2492990" cy="646331"/>
          </a:xfrm>
          <a:prstGeom prst="rect">
            <a:avLst/>
          </a:prstGeom>
        </p:spPr>
        <p:txBody>
          <a:bodyPr wrap="none">
            <a:spAutoFit/>
          </a:bodyPr>
          <a:lstStyle/>
          <a:p>
            <a:pPr algn="ctr"/>
            <a:r>
              <a:rPr lang="zh-CN" altLang="en-US" sz="3600" b="1">
                <a:solidFill>
                  <a:srgbClr val="000000"/>
                </a:solidFill>
                <a:latin typeface="+mn-ea"/>
              </a:rPr>
              <a:t>废银废钞论</a:t>
            </a:r>
            <a:endParaRPr lang="zh-CN" altLang="en-US" sz="3600" b="1" dirty="0">
              <a:solidFill>
                <a:srgbClr val="000000"/>
              </a:solidFill>
              <a:latin typeface="+mn-ea"/>
            </a:endParaRPr>
          </a:p>
        </p:txBody>
      </p:sp>
    </p:spTree>
    <p:extLst>
      <p:ext uri="{BB962C8B-B14F-4D97-AF65-F5344CB8AC3E}">
        <p14:creationId xmlns:p14="http://schemas.microsoft.com/office/powerpoint/2010/main" val="1983124254"/>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8006" y="125323"/>
            <a:ext cx="8261237" cy="5601533"/>
          </a:xfrm>
          <a:prstGeom prst="rect">
            <a:avLst/>
          </a:prstGeom>
          <a:noFill/>
        </p:spPr>
        <p:txBody>
          <a:bodyPr wrap="square" rtlCol="0">
            <a:spAutoFit/>
          </a:bodyPr>
          <a:lstStyle/>
          <a:p>
            <a:endParaRPr lang="zh-CN" altLang="en-US" dirty="0"/>
          </a:p>
          <a:p>
            <a:pPr algn="ctr"/>
            <a:r>
              <a:rPr lang="zh-CN" altLang="en-US" sz="3200" b="1" dirty="0" smtClean="0">
                <a:latin typeface="隶书" pitchFamily="49" charset="-122"/>
                <a:ea typeface="隶书" pitchFamily="49" charset="-122"/>
              </a:rPr>
              <a:t>（四）明清</a:t>
            </a:r>
            <a:r>
              <a:rPr lang="zh-CN" altLang="en-US" sz="3200" b="1" dirty="0">
                <a:latin typeface="隶书" pitchFamily="49" charset="-122"/>
                <a:ea typeface="隶书" pitchFamily="49" charset="-122"/>
              </a:rPr>
              <a:t>经世思潮的文献汇编</a:t>
            </a:r>
          </a:p>
          <a:p>
            <a:endParaRPr lang="en-US" altLang="zh-CN" sz="2800" dirty="0" smtClean="0">
              <a:latin typeface="微软雅黑" pitchFamily="34" charset="-122"/>
              <a:ea typeface="微软雅黑" pitchFamily="34" charset="-122"/>
            </a:endParaRPr>
          </a:p>
          <a:p>
            <a:endParaRPr lang="en-US" altLang="zh-CN" sz="2800" dirty="0" smtClean="0">
              <a:latin typeface="微软雅黑" pitchFamily="34" charset="-122"/>
              <a:ea typeface="微软雅黑" pitchFamily="34" charset="-122"/>
            </a:endParaRPr>
          </a:p>
          <a:p>
            <a:endParaRPr lang="en-US" altLang="zh-CN" sz="2800" dirty="0" smtClean="0">
              <a:latin typeface="微软雅黑" pitchFamily="34" charset="-122"/>
              <a:ea typeface="微软雅黑" pitchFamily="34" charset="-122"/>
            </a:endParaRPr>
          </a:p>
          <a:p>
            <a:pPr marL="1828800" lvl="3" indent="-457200">
              <a:buFont typeface="Wingdings" pitchFamily="2" charset="2"/>
              <a:buChar char="Ø"/>
            </a:pPr>
            <a:r>
              <a:rPr lang="en-US" altLang="zh-CN" sz="3200" dirty="0" smtClean="0">
                <a:latin typeface="+mn-ea"/>
                <a:ea typeface="+mn-ea"/>
              </a:rPr>
              <a:t>《</a:t>
            </a:r>
            <a:r>
              <a:rPr lang="zh-CN" altLang="en-US" sz="3200" dirty="0" smtClean="0">
                <a:latin typeface="+mn-ea"/>
                <a:ea typeface="+mn-ea"/>
              </a:rPr>
              <a:t>皇明</a:t>
            </a:r>
            <a:r>
              <a:rPr lang="zh-CN" altLang="en-US" sz="3200" dirty="0">
                <a:latin typeface="+mn-ea"/>
                <a:ea typeface="+mn-ea"/>
              </a:rPr>
              <a:t>经世</a:t>
            </a:r>
            <a:r>
              <a:rPr lang="zh-CN" altLang="en-US" sz="3200" dirty="0" smtClean="0">
                <a:latin typeface="+mn-ea"/>
                <a:ea typeface="+mn-ea"/>
              </a:rPr>
              <a:t>文编</a:t>
            </a:r>
            <a:r>
              <a:rPr lang="en-US" altLang="zh-CN" sz="3200" dirty="0" smtClean="0">
                <a:latin typeface="+mn-ea"/>
                <a:ea typeface="+mn-ea"/>
              </a:rPr>
              <a:t>》</a:t>
            </a:r>
            <a:endParaRPr lang="en-US" altLang="zh-CN" sz="3200" dirty="0" smtClean="0">
              <a:latin typeface="+mn-ea"/>
              <a:ea typeface="+mn-ea"/>
            </a:endParaRPr>
          </a:p>
          <a:p>
            <a:pPr marL="1828800" lvl="3" indent="-457200">
              <a:buFont typeface="Wingdings" pitchFamily="2" charset="2"/>
              <a:buChar char="Ø"/>
            </a:pPr>
            <a:endParaRPr lang="zh-CN" altLang="en-US" sz="3200" dirty="0">
              <a:latin typeface="+mn-ea"/>
              <a:ea typeface="+mn-ea"/>
            </a:endParaRPr>
          </a:p>
          <a:p>
            <a:pPr marL="1828800" lvl="3" indent="-457200">
              <a:buFont typeface="Wingdings" pitchFamily="2" charset="2"/>
              <a:buChar char="Ø"/>
            </a:pPr>
            <a:r>
              <a:rPr lang="en-US" altLang="zh-CN" sz="3200" dirty="0" smtClean="0">
                <a:latin typeface="+mn-ea"/>
                <a:ea typeface="+mn-ea"/>
              </a:rPr>
              <a:t>《</a:t>
            </a:r>
            <a:r>
              <a:rPr lang="zh-CN" altLang="en-US" sz="3200" dirty="0" smtClean="0">
                <a:latin typeface="+mn-ea"/>
                <a:ea typeface="+mn-ea"/>
              </a:rPr>
              <a:t>皇朝</a:t>
            </a:r>
            <a:r>
              <a:rPr lang="zh-CN" altLang="en-US" sz="3200" dirty="0">
                <a:latin typeface="+mn-ea"/>
                <a:ea typeface="+mn-ea"/>
              </a:rPr>
              <a:t>经世</a:t>
            </a:r>
            <a:r>
              <a:rPr lang="zh-CN" altLang="en-US" sz="3200" dirty="0" smtClean="0">
                <a:latin typeface="+mn-ea"/>
                <a:ea typeface="+mn-ea"/>
              </a:rPr>
              <a:t>文编</a:t>
            </a:r>
            <a:r>
              <a:rPr lang="en-US" altLang="zh-CN" sz="3200" dirty="0" smtClean="0">
                <a:latin typeface="+mn-ea"/>
                <a:ea typeface="+mn-ea"/>
              </a:rPr>
              <a:t>》</a:t>
            </a:r>
            <a:r>
              <a:rPr lang="zh-CN" altLang="en-US" sz="3200" dirty="0" smtClean="0">
                <a:latin typeface="+mn-ea"/>
                <a:ea typeface="+mn-ea"/>
              </a:rPr>
              <a:t>系列</a:t>
            </a:r>
            <a:endParaRPr lang="zh-CN" altLang="en-US" sz="3200" dirty="0">
              <a:latin typeface="+mn-ea"/>
              <a:ea typeface="+mn-ea"/>
            </a:endParaRPr>
          </a:p>
          <a:p>
            <a:pPr algn="ctr"/>
            <a:endParaRPr lang="en-US" altLang="zh-CN" sz="4000" dirty="0" smtClean="0">
              <a:latin typeface="隶书" pitchFamily="49" charset="-122"/>
              <a:ea typeface="隶书" pitchFamily="49" charset="-122"/>
            </a:endParaRPr>
          </a:p>
          <a:p>
            <a:pPr algn="ctr"/>
            <a:endParaRPr lang="zh-CN" altLang="en-US" sz="2800" dirty="0"/>
          </a:p>
          <a:p>
            <a:pPr>
              <a:lnSpc>
                <a:spcPct val="150000"/>
              </a:lnSpc>
            </a:pPr>
            <a:endParaRPr lang="en-US" altLang="zh-CN" sz="2800" dirty="0" smtClean="0">
              <a:solidFill>
                <a:srgbClr val="FF0000"/>
              </a:solidFill>
              <a:latin typeface="微软雅黑" pitchFamily="34" charset="-122"/>
              <a:ea typeface="微软雅黑" pitchFamily="34" charset="-122"/>
            </a:endParaRPr>
          </a:p>
          <a:p>
            <a:endParaRPr lang="zh-CN" altLang="en-US" dirty="0"/>
          </a:p>
        </p:txBody>
      </p:sp>
    </p:spTree>
    <p:extLst>
      <p:ext uri="{BB962C8B-B14F-4D97-AF65-F5344CB8AC3E}">
        <p14:creationId xmlns:p14="http://schemas.microsoft.com/office/powerpoint/2010/main" val="623023664"/>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148" y="1256098"/>
            <a:ext cx="3524351" cy="49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835" y="1256098"/>
            <a:ext cx="3538314" cy="48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677531" y="342613"/>
            <a:ext cx="4852610" cy="584775"/>
          </a:xfrm>
          <a:prstGeom prst="rect">
            <a:avLst/>
          </a:prstGeom>
        </p:spPr>
        <p:txBody>
          <a:bodyPr wrap="none">
            <a:spAutoFit/>
          </a:bodyPr>
          <a:lstStyle/>
          <a:p>
            <a:pPr lvl="3"/>
            <a:r>
              <a:rPr lang="en-US" altLang="zh-CN" sz="3200" b="1" dirty="0" smtClean="0">
                <a:latin typeface="+mn-ea"/>
              </a:rPr>
              <a:t>《</a:t>
            </a:r>
            <a:r>
              <a:rPr lang="zh-CN" altLang="en-US" sz="3200" b="1" dirty="0" smtClean="0">
                <a:latin typeface="+mn-ea"/>
              </a:rPr>
              <a:t>皇明</a:t>
            </a:r>
            <a:r>
              <a:rPr lang="zh-CN" altLang="en-US" sz="3200" b="1" dirty="0">
                <a:latin typeface="+mn-ea"/>
              </a:rPr>
              <a:t>经世</a:t>
            </a:r>
            <a:r>
              <a:rPr lang="zh-CN" altLang="en-US" sz="3200" b="1" dirty="0" smtClean="0">
                <a:latin typeface="+mn-ea"/>
              </a:rPr>
              <a:t>文编</a:t>
            </a:r>
            <a:r>
              <a:rPr lang="en-US" altLang="zh-CN" sz="3200" b="1" dirty="0" smtClean="0">
                <a:latin typeface="+mn-ea"/>
              </a:rPr>
              <a:t>》</a:t>
            </a:r>
            <a:endParaRPr lang="en-US" altLang="zh-CN" sz="3200" b="1" dirty="0">
              <a:latin typeface="+mn-ea"/>
            </a:endParaRPr>
          </a:p>
        </p:txBody>
      </p:sp>
    </p:spTree>
    <p:extLst>
      <p:ext uri="{BB962C8B-B14F-4D97-AF65-F5344CB8AC3E}">
        <p14:creationId xmlns:p14="http://schemas.microsoft.com/office/powerpoint/2010/main" val="2267533546"/>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81050" y="1482587"/>
            <a:ext cx="7905750" cy="5113476"/>
          </a:xfrm>
        </p:spPr>
        <p:txBody>
          <a:bodyPr/>
          <a:lstStyle/>
          <a:p>
            <a:pPr algn="just">
              <a:spcBef>
                <a:spcPts val="0"/>
              </a:spcBef>
              <a:spcAft>
                <a:spcPts val="1200"/>
              </a:spcAft>
              <a:buFont typeface="Wingdings" charset="2"/>
              <a:buChar char="Ø"/>
            </a:pPr>
            <a:r>
              <a:rPr lang="zh-CN" altLang="zh-CN" dirty="0">
                <a:latin typeface="+mn-ea"/>
              </a:rPr>
              <a:t>《皇明经世文编》是一部</a:t>
            </a:r>
            <a:r>
              <a:rPr lang="zh-CN" altLang="zh-CN" b="1" dirty="0">
                <a:solidFill>
                  <a:srgbClr val="0070C0"/>
                </a:solidFill>
                <a:latin typeface="+mn-ea"/>
              </a:rPr>
              <a:t>明代文章的总集</a:t>
            </a:r>
            <a:r>
              <a:rPr lang="zh-CN" altLang="zh-CN" dirty="0">
                <a:latin typeface="+mn-ea"/>
              </a:rPr>
              <a:t>。全书共五百零四卷，补遗四卷，以人为纲，按年代先后为序，选录了四百二十</a:t>
            </a:r>
            <a:r>
              <a:rPr lang="zh-CN" altLang="zh-CN" dirty="0" smtClean="0">
                <a:latin typeface="+mn-ea"/>
              </a:rPr>
              <a:t>人的</a:t>
            </a:r>
            <a:r>
              <a:rPr lang="zh-CN" altLang="zh-CN" dirty="0">
                <a:latin typeface="+mn-ea"/>
              </a:rPr>
              <a:t>文章</a:t>
            </a:r>
            <a:r>
              <a:rPr lang="zh-CN" altLang="zh-CN" dirty="0" smtClean="0">
                <a:latin typeface="+mn-ea"/>
              </a:rPr>
              <a:t>。</a:t>
            </a:r>
            <a:endParaRPr lang="en-US" altLang="zh-CN" dirty="0" smtClean="0">
              <a:latin typeface="+mn-ea"/>
            </a:endParaRPr>
          </a:p>
          <a:p>
            <a:pPr algn="just">
              <a:spcBef>
                <a:spcPts val="0"/>
              </a:spcBef>
              <a:spcAft>
                <a:spcPts val="1200"/>
              </a:spcAft>
              <a:buFont typeface="Wingdings" charset="2"/>
              <a:buChar char="Ø"/>
            </a:pPr>
            <a:r>
              <a:rPr lang="zh-CN" altLang="zh-CN" dirty="0" smtClean="0">
                <a:latin typeface="+mn-ea"/>
              </a:rPr>
              <a:t>这</a:t>
            </a:r>
            <a:r>
              <a:rPr lang="zh-CN" altLang="zh-CN" dirty="0">
                <a:latin typeface="+mn-ea"/>
              </a:rPr>
              <a:t>本书的编辑过程采用了主编负责，集体选辑的方法</a:t>
            </a:r>
            <a:r>
              <a:rPr lang="zh-CN" altLang="zh-CN" dirty="0" smtClean="0">
                <a:latin typeface="+mn-ea"/>
              </a:rPr>
              <a:t>。</a:t>
            </a:r>
            <a:r>
              <a:rPr lang="zh-CN" altLang="zh-CN" dirty="0">
                <a:latin typeface="+mn-ea"/>
              </a:rPr>
              <a:t>主编是陈子龙、徐孚远、</a:t>
            </a:r>
            <a:r>
              <a:rPr lang="zh-CN" altLang="zh-CN" dirty="0" smtClean="0">
                <a:latin typeface="+mn-ea"/>
              </a:rPr>
              <a:t>宋徵璧</a:t>
            </a:r>
            <a:r>
              <a:rPr lang="zh-CN" altLang="en-US" dirty="0" smtClean="0">
                <a:latin typeface="+mn-ea"/>
              </a:rPr>
              <a:t>；</a:t>
            </a:r>
            <a:r>
              <a:rPr lang="zh-CN" altLang="zh-CN" dirty="0" smtClean="0">
                <a:latin typeface="+mn-ea"/>
              </a:rPr>
              <a:t>全书</a:t>
            </a:r>
            <a:r>
              <a:rPr lang="zh-CN" altLang="zh-CN" dirty="0">
                <a:latin typeface="+mn-ea"/>
              </a:rPr>
              <a:t>统计，列名选辑的有二十四</a:t>
            </a:r>
            <a:r>
              <a:rPr lang="zh-CN" altLang="zh-CN" dirty="0" smtClean="0">
                <a:latin typeface="+mn-ea"/>
              </a:rPr>
              <a:t>人；</a:t>
            </a:r>
            <a:r>
              <a:rPr lang="zh-CN" altLang="zh-CN" dirty="0">
                <a:latin typeface="+mn-ea"/>
              </a:rPr>
              <a:t>列名参阅的一百四十二人，分散在全国各地</a:t>
            </a:r>
            <a:r>
              <a:rPr lang="zh-CN" altLang="zh-CN" dirty="0" smtClean="0">
                <a:latin typeface="+mn-ea"/>
              </a:rPr>
              <a:t>，参加文集</a:t>
            </a:r>
            <a:r>
              <a:rPr lang="zh-CN" altLang="zh-CN" dirty="0">
                <a:latin typeface="+mn-ea"/>
              </a:rPr>
              <a:t>的搜集、校点的工作</a:t>
            </a:r>
            <a:r>
              <a:rPr lang="zh-CN" altLang="zh-CN" dirty="0" smtClean="0">
                <a:latin typeface="+mn-ea"/>
              </a:rPr>
              <a:t>。</a:t>
            </a:r>
            <a:endParaRPr lang="en-US" altLang="zh-CN" dirty="0" smtClean="0">
              <a:latin typeface="+mn-ea"/>
            </a:endParaRPr>
          </a:p>
          <a:p>
            <a:pPr algn="just">
              <a:spcBef>
                <a:spcPts val="0"/>
              </a:spcBef>
              <a:spcAft>
                <a:spcPts val="1200"/>
              </a:spcAft>
              <a:buFont typeface="Wingdings" charset="2"/>
              <a:buChar char="Ø"/>
            </a:pPr>
            <a:r>
              <a:rPr lang="zh-CN" altLang="en-US" dirty="0">
                <a:latin typeface="+mn-ea"/>
              </a:rPr>
              <a:t>此书</a:t>
            </a:r>
            <a:r>
              <a:rPr lang="zh-CN" altLang="en-US" b="1" dirty="0">
                <a:solidFill>
                  <a:srgbClr val="0070C0"/>
                </a:solidFill>
                <a:latin typeface="+mn-ea"/>
              </a:rPr>
              <a:t>在清代被列为禁书</a:t>
            </a:r>
            <a:r>
              <a:rPr lang="zh-CN" altLang="en-US" dirty="0">
                <a:latin typeface="+mn-ea"/>
              </a:rPr>
              <a:t>，清代</a:t>
            </a:r>
            <a:r>
              <a:rPr lang="en-US" altLang="zh-CN" dirty="0">
                <a:latin typeface="+mn-ea"/>
              </a:rPr>
              <a:t>《</a:t>
            </a:r>
            <a:r>
              <a:rPr lang="zh-CN" altLang="en-US" dirty="0">
                <a:latin typeface="+mn-ea"/>
              </a:rPr>
              <a:t>违碍</a:t>
            </a:r>
            <a:r>
              <a:rPr lang="en-US" altLang="zh-CN" dirty="0">
                <a:latin typeface="+mn-ea"/>
              </a:rPr>
              <a:t>》</a:t>
            </a:r>
            <a:r>
              <a:rPr lang="zh-CN" altLang="en-US" dirty="0">
                <a:latin typeface="+mn-ea"/>
              </a:rPr>
              <a:t>、</a:t>
            </a:r>
            <a:r>
              <a:rPr lang="en-US" altLang="zh-CN" dirty="0">
                <a:latin typeface="+mn-ea"/>
              </a:rPr>
              <a:t>《</a:t>
            </a:r>
            <a:r>
              <a:rPr lang="zh-CN" altLang="en-US" dirty="0">
                <a:latin typeface="+mn-ea"/>
              </a:rPr>
              <a:t>禁书</a:t>
            </a:r>
            <a:r>
              <a:rPr lang="en-US" altLang="zh-CN" dirty="0">
                <a:latin typeface="+mn-ea"/>
              </a:rPr>
              <a:t>》</a:t>
            </a:r>
            <a:r>
              <a:rPr lang="zh-CN" altLang="en-US" dirty="0">
                <a:latin typeface="+mn-ea"/>
              </a:rPr>
              <a:t>两目均著录。原因之一是因为书的</a:t>
            </a:r>
            <a:r>
              <a:rPr lang="zh-CN" altLang="en-US" dirty="0" smtClean="0">
                <a:latin typeface="+mn-ea"/>
              </a:rPr>
              <a:t>主编陈子龙是</a:t>
            </a:r>
            <a:r>
              <a:rPr lang="zh-CN" altLang="en-US" dirty="0">
                <a:latin typeface="+mn-ea"/>
              </a:rPr>
              <a:t>一个抗清志士。</a:t>
            </a:r>
          </a:p>
          <a:p>
            <a:pPr algn="just">
              <a:spcBef>
                <a:spcPts val="0"/>
              </a:spcBef>
              <a:spcAft>
                <a:spcPts val="1200"/>
              </a:spcAft>
              <a:buFont typeface="Wingdings" charset="2"/>
              <a:buChar char="Ø"/>
            </a:pPr>
            <a:r>
              <a:rPr lang="zh-CN" altLang="en-US" dirty="0" smtClean="0">
                <a:latin typeface="+mn-ea"/>
              </a:rPr>
              <a:t>从学术价值来看，此书</a:t>
            </a:r>
            <a:r>
              <a:rPr lang="zh-CN" altLang="en-US" b="1" dirty="0" smtClean="0">
                <a:solidFill>
                  <a:srgbClr val="0070C0"/>
                </a:solidFill>
                <a:latin typeface="+mn-ea"/>
              </a:rPr>
              <a:t>对</a:t>
            </a:r>
            <a:r>
              <a:rPr lang="zh-CN" altLang="en-US" b="1" dirty="0">
                <a:solidFill>
                  <a:srgbClr val="0070C0"/>
                </a:solidFill>
                <a:latin typeface="+mn-ea"/>
              </a:rPr>
              <a:t>研究</a:t>
            </a:r>
            <a:r>
              <a:rPr lang="zh-CN" altLang="en-US" b="1" dirty="0" smtClean="0">
                <a:solidFill>
                  <a:srgbClr val="0070C0"/>
                </a:solidFill>
                <a:latin typeface="+mn-ea"/>
              </a:rPr>
              <a:t>的明代历史</a:t>
            </a:r>
            <a:r>
              <a:rPr lang="zh-CN" altLang="en-US" b="1" dirty="0">
                <a:solidFill>
                  <a:srgbClr val="0070C0"/>
                </a:solidFill>
                <a:latin typeface="+mn-ea"/>
              </a:rPr>
              <a:t>有着</a:t>
            </a:r>
            <a:r>
              <a:rPr lang="zh-CN" altLang="en-US" b="1" dirty="0" smtClean="0">
                <a:solidFill>
                  <a:srgbClr val="0070C0"/>
                </a:solidFill>
                <a:latin typeface="+mn-ea"/>
              </a:rPr>
              <a:t>重要意义</a:t>
            </a:r>
            <a:r>
              <a:rPr lang="zh-CN" altLang="en-US" dirty="0" smtClean="0">
                <a:latin typeface="+mn-ea"/>
              </a:rPr>
              <a:t>。</a:t>
            </a:r>
            <a:endParaRPr lang="en-US" altLang="zh-CN" dirty="0">
              <a:latin typeface="+mn-ea"/>
            </a:endParaRPr>
          </a:p>
          <a:p>
            <a:pPr algn="just">
              <a:spcBef>
                <a:spcPts val="0"/>
              </a:spcBef>
              <a:spcAft>
                <a:spcPts val="1200"/>
              </a:spcAft>
              <a:buFont typeface="Wingdings" charset="2"/>
              <a:buChar char="Ø"/>
            </a:pPr>
            <a:endParaRPr lang="en-US" altLang="zh-CN" dirty="0" smtClean="0">
              <a:latin typeface="+mn-ea"/>
            </a:endParaRPr>
          </a:p>
          <a:p>
            <a:pPr algn="just">
              <a:buFont typeface="Wingdings" charset="2"/>
              <a:buChar char="Ø"/>
            </a:pPr>
            <a:endParaRPr lang="zh-CN" altLang="zh-CN" dirty="0"/>
          </a:p>
          <a:p>
            <a:pPr>
              <a:buNone/>
            </a:pPr>
            <a:endParaRPr lang="zh-CN" altLang="en-US" dirty="0">
              <a:latin typeface="+mn-ea"/>
            </a:endParaRPr>
          </a:p>
        </p:txBody>
      </p:sp>
      <p:sp>
        <p:nvSpPr>
          <p:cNvPr id="2" name="矩形 1"/>
          <p:cNvSpPr/>
          <p:nvPr/>
        </p:nvSpPr>
        <p:spPr>
          <a:xfrm>
            <a:off x="1677531" y="342613"/>
            <a:ext cx="4852610" cy="584775"/>
          </a:xfrm>
          <a:prstGeom prst="rect">
            <a:avLst/>
          </a:prstGeom>
        </p:spPr>
        <p:txBody>
          <a:bodyPr wrap="none">
            <a:spAutoFit/>
          </a:bodyPr>
          <a:lstStyle/>
          <a:p>
            <a:pPr lvl="3"/>
            <a:r>
              <a:rPr lang="en-US" altLang="zh-CN" sz="3200" b="1" dirty="0" smtClean="0">
                <a:latin typeface="+mn-ea"/>
              </a:rPr>
              <a:t>《</a:t>
            </a:r>
            <a:r>
              <a:rPr lang="zh-CN" altLang="en-US" sz="3200" b="1" dirty="0" smtClean="0">
                <a:latin typeface="+mn-ea"/>
              </a:rPr>
              <a:t>皇明</a:t>
            </a:r>
            <a:r>
              <a:rPr lang="zh-CN" altLang="en-US" sz="3200" b="1" dirty="0">
                <a:latin typeface="+mn-ea"/>
              </a:rPr>
              <a:t>经世</a:t>
            </a:r>
            <a:r>
              <a:rPr lang="zh-CN" altLang="en-US" sz="3200" b="1" dirty="0" smtClean="0">
                <a:latin typeface="+mn-ea"/>
              </a:rPr>
              <a:t>文编</a:t>
            </a:r>
            <a:r>
              <a:rPr lang="en-US" altLang="zh-CN" sz="3200" b="1" dirty="0" smtClean="0">
                <a:latin typeface="+mn-ea"/>
              </a:rPr>
              <a:t>》</a:t>
            </a:r>
            <a:endParaRPr lang="en-US" altLang="zh-CN" sz="3200" b="1" dirty="0">
              <a:latin typeface="+mn-ea"/>
            </a:endParaRPr>
          </a:p>
        </p:txBody>
      </p:sp>
    </p:spTree>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4831" y="355313"/>
            <a:ext cx="7314823" cy="584775"/>
          </a:xfrm>
          <a:prstGeom prst="rect">
            <a:avLst/>
          </a:prstGeom>
        </p:spPr>
        <p:txBody>
          <a:bodyPr wrap="none">
            <a:spAutoFit/>
          </a:bodyPr>
          <a:lstStyle/>
          <a:p>
            <a:pPr lvl="3"/>
            <a:r>
              <a:rPr lang="en-US" altLang="zh-CN" sz="3200" b="1" dirty="0" smtClean="0">
                <a:latin typeface="+mn-ea"/>
              </a:rPr>
              <a:t>《</a:t>
            </a:r>
            <a:r>
              <a:rPr lang="zh-CN" altLang="en-US" sz="3200" b="1" dirty="0" smtClean="0">
                <a:latin typeface="+mn-ea"/>
              </a:rPr>
              <a:t>皇明</a:t>
            </a:r>
            <a:r>
              <a:rPr lang="zh-CN" altLang="en-US" sz="3200" b="1" dirty="0">
                <a:latin typeface="+mn-ea"/>
              </a:rPr>
              <a:t>经世</a:t>
            </a:r>
            <a:r>
              <a:rPr lang="zh-CN" altLang="en-US" sz="3200" b="1" dirty="0" smtClean="0">
                <a:latin typeface="+mn-ea"/>
              </a:rPr>
              <a:t>文编</a:t>
            </a:r>
            <a:r>
              <a:rPr lang="en-US" altLang="zh-CN" sz="3200" b="1" dirty="0" smtClean="0">
                <a:latin typeface="+mn-ea"/>
              </a:rPr>
              <a:t>》</a:t>
            </a:r>
            <a:r>
              <a:rPr lang="zh-CN" altLang="en-US" sz="3200" b="1" dirty="0" smtClean="0">
                <a:latin typeface="+mn-ea"/>
              </a:rPr>
              <a:t>及其系列文编</a:t>
            </a:r>
            <a:endParaRPr lang="en-US" altLang="zh-CN" sz="3200" b="1" dirty="0">
              <a:latin typeface="+mn-ea"/>
            </a:endParaRPr>
          </a:p>
        </p:txBody>
      </p:sp>
      <p:pic>
        <p:nvPicPr>
          <p:cNvPr id="5" name="内容占位符 4"/>
          <p:cNvPicPr>
            <a:picLocks noGrp="1" noChangeAspect="1"/>
          </p:cNvPicPr>
          <p:nvPr>
            <p:ph idx="1"/>
          </p:nvPr>
        </p:nvPicPr>
        <p:blipFill>
          <a:blip r:embed="rId2"/>
          <a:stretch>
            <a:fillRect/>
          </a:stretch>
        </p:blipFill>
        <p:spPr>
          <a:xfrm>
            <a:off x="4941431" y="1807227"/>
            <a:ext cx="3669169" cy="3243546"/>
          </a:xfrm>
          <a:prstGeom prst="rect">
            <a:avLst/>
          </a:prstGeom>
        </p:spPr>
      </p:pic>
      <p:pic>
        <p:nvPicPr>
          <p:cNvPr id="6" name="图片 5"/>
          <p:cNvPicPr>
            <a:picLocks noChangeAspect="1"/>
          </p:cNvPicPr>
          <p:nvPr/>
        </p:nvPicPr>
        <p:blipFill>
          <a:blip r:embed="rId3"/>
          <a:stretch>
            <a:fillRect/>
          </a:stretch>
        </p:blipFill>
        <p:spPr>
          <a:xfrm>
            <a:off x="571529" y="1934227"/>
            <a:ext cx="3683913" cy="3006073"/>
          </a:xfrm>
          <a:prstGeom prst="rect">
            <a:avLst/>
          </a:prstGeom>
        </p:spPr>
      </p:pic>
    </p:spTree>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85850" y="1340678"/>
            <a:ext cx="7321550" cy="5242685"/>
          </a:xfrm>
        </p:spPr>
        <p:txBody>
          <a:bodyPr/>
          <a:lstStyle/>
          <a:p>
            <a:pPr algn="just">
              <a:spcBef>
                <a:spcPts val="0"/>
              </a:spcBef>
              <a:spcAft>
                <a:spcPts val="1200"/>
              </a:spcAft>
              <a:buFont typeface="Wingdings" charset="2"/>
              <a:buChar char="Ø"/>
            </a:pPr>
            <a:r>
              <a:rPr lang="en-US" altLang="zh-CN" dirty="0" smtClean="0">
                <a:latin typeface="+mn-ea"/>
              </a:rPr>
              <a:t>《</a:t>
            </a:r>
            <a:r>
              <a:rPr lang="zh-CN" altLang="en-US" dirty="0" smtClean="0">
                <a:latin typeface="+mn-ea"/>
              </a:rPr>
              <a:t>皇朝经世文编</a:t>
            </a:r>
            <a:r>
              <a:rPr lang="en-US" altLang="zh-CN" dirty="0" smtClean="0">
                <a:latin typeface="+mn-ea"/>
              </a:rPr>
              <a:t>》</a:t>
            </a:r>
            <a:r>
              <a:rPr lang="zh-CN" altLang="en-US" dirty="0" smtClean="0">
                <a:latin typeface="+mn-ea"/>
              </a:rPr>
              <a:t>成书于道光六年（</a:t>
            </a:r>
            <a:r>
              <a:rPr lang="en-US" altLang="zh-CN" dirty="0" smtClean="0">
                <a:latin typeface="+mn-ea"/>
              </a:rPr>
              <a:t>1826</a:t>
            </a:r>
            <a:r>
              <a:rPr lang="zh-CN" altLang="en-US" dirty="0" smtClean="0">
                <a:latin typeface="+mn-ea"/>
              </a:rPr>
              <a:t>），次年刊行，凡</a:t>
            </a:r>
            <a:r>
              <a:rPr lang="en-US" altLang="zh-CN" dirty="0" smtClean="0">
                <a:latin typeface="+mn-ea"/>
              </a:rPr>
              <a:t>120</a:t>
            </a:r>
            <a:r>
              <a:rPr lang="zh-CN" altLang="en-US" dirty="0" smtClean="0">
                <a:latin typeface="+mn-ea"/>
              </a:rPr>
              <a:t>卷，文章</a:t>
            </a:r>
            <a:r>
              <a:rPr lang="en-US" altLang="zh-CN" dirty="0" smtClean="0">
                <a:latin typeface="+mn-ea"/>
              </a:rPr>
              <a:t>2236</a:t>
            </a:r>
            <a:r>
              <a:rPr lang="zh-CN" altLang="en-US" dirty="0" smtClean="0">
                <a:latin typeface="+mn-ea"/>
              </a:rPr>
              <a:t>篇。分为</a:t>
            </a:r>
            <a:r>
              <a:rPr lang="zh-CN" altLang="en-US" b="1" dirty="0" smtClean="0">
                <a:solidFill>
                  <a:srgbClr val="0070C0"/>
                </a:solidFill>
                <a:latin typeface="+mn-ea"/>
              </a:rPr>
              <a:t>学术、</a:t>
            </a:r>
            <a:r>
              <a:rPr lang="zh-CN" altLang="en-US" b="1" dirty="0" smtClean="0">
                <a:solidFill>
                  <a:srgbClr val="0070C0"/>
                </a:solidFill>
                <a:latin typeface="+mn-ea"/>
              </a:rPr>
              <a:t>治体、吏政</a:t>
            </a:r>
            <a:r>
              <a:rPr lang="zh-CN" altLang="en-US" b="1" dirty="0" smtClean="0">
                <a:solidFill>
                  <a:srgbClr val="0070C0"/>
                </a:solidFill>
                <a:latin typeface="+mn-ea"/>
              </a:rPr>
              <a:t>、户政、礼政、兵政、刑政、工政</a:t>
            </a:r>
            <a:r>
              <a:rPr lang="zh-CN" altLang="en-US" dirty="0" smtClean="0">
                <a:latin typeface="+mn-ea"/>
              </a:rPr>
              <a:t>八类，类下又分子目</a:t>
            </a:r>
            <a:r>
              <a:rPr lang="zh-CN" altLang="en-US" dirty="0" smtClean="0">
                <a:latin typeface="+mn-ea"/>
              </a:rPr>
              <a:t>。</a:t>
            </a:r>
            <a:endParaRPr lang="en-US" altLang="zh-CN" dirty="0" smtClean="0">
              <a:latin typeface="+mn-ea"/>
            </a:endParaRPr>
          </a:p>
          <a:p>
            <a:pPr algn="just">
              <a:spcBef>
                <a:spcPts val="0"/>
              </a:spcBef>
              <a:spcAft>
                <a:spcPts val="1200"/>
              </a:spcAft>
              <a:buFont typeface="Wingdings" charset="2"/>
              <a:buChar char="Ø"/>
            </a:pPr>
            <a:r>
              <a:rPr lang="zh-CN" altLang="en-US" dirty="0" smtClean="0">
                <a:latin typeface="+mn-ea"/>
              </a:rPr>
              <a:t>该书</a:t>
            </a:r>
            <a:r>
              <a:rPr lang="zh-CN" altLang="en-US" dirty="0" smtClean="0">
                <a:latin typeface="+mn-ea"/>
              </a:rPr>
              <a:t>选辑</a:t>
            </a:r>
            <a:r>
              <a:rPr lang="zh-CN" altLang="en-US" b="1" dirty="0" smtClean="0">
                <a:solidFill>
                  <a:srgbClr val="0070C0"/>
                </a:solidFill>
                <a:latin typeface="+mn-ea"/>
              </a:rPr>
              <a:t>清初至道光前官方文书、专著、述论、奏疏、书札等文献</a:t>
            </a:r>
            <a:r>
              <a:rPr lang="zh-CN" altLang="en-US" dirty="0" smtClean="0">
                <a:latin typeface="+mn-ea"/>
              </a:rPr>
              <a:t>，入选作品反映了清代前期和中期部分学者和官吏的“经世致用”思想及改革图治的</a:t>
            </a:r>
            <a:r>
              <a:rPr lang="zh-CN" altLang="en-US" dirty="0" smtClean="0">
                <a:latin typeface="+mn-ea"/>
              </a:rPr>
              <a:t>愿望。</a:t>
            </a:r>
            <a:endParaRPr lang="zh-CN" altLang="en-US" dirty="0" smtClean="0">
              <a:latin typeface="+mn-ea"/>
            </a:endParaRPr>
          </a:p>
          <a:p>
            <a:pPr algn="just">
              <a:spcBef>
                <a:spcPts val="0"/>
              </a:spcBef>
              <a:spcAft>
                <a:spcPts val="1200"/>
              </a:spcAft>
              <a:buFont typeface="Wingdings" charset="2"/>
              <a:buChar char="Ø"/>
            </a:pPr>
            <a:r>
              <a:rPr lang="zh-CN" altLang="en-US" dirty="0" smtClean="0">
                <a:latin typeface="+mn-ea"/>
              </a:rPr>
              <a:t>此书行世后</a:t>
            </a:r>
            <a:r>
              <a:rPr lang="en-US" altLang="zh-CN" dirty="0" smtClean="0">
                <a:latin typeface="+mn-ea"/>
              </a:rPr>
              <a:t>,</a:t>
            </a:r>
            <a:r>
              <a:rPr lang="zh-CN" altLang="en-US" b="1" dirty="0" smtClean="0">
                <a:solidFill>
                  <a:srgbClr val="0070C0"/>
                </a:solidFill>
                <a:latin typeface="+mn-ea"/>
              </a:rPr>
              <a:t>开启了近代经世思潮</a:t>
            </a:r>
            <a:r>
              <a:rPr lang="en-US" altLang="zh-CN" b="1" dirty="0" smtClean="0">
                <a:solidFill>
                  <a:srgbClr val="0070C0"/>
                </a:solidFill>
                <a:latin typeface="+mn-ea"/>
              </a:rPr>
              <a:t>,</a:t>
            </a:r>
            <a:r>
              <a:rPr lang="zh-CN" altLang="en-US" b="1" dirty="0" smtClean="0">
                <a:solidFill>
                  <a:srgbClr val="0070C0"/>
                </a:solidFill>
                <a:latin typeface="+mn-ea"/>
              </a:rPr>
              <a:t>续书争出</a:t>
            </a:r>
            <a:r>
              <a:rPr lang="zh-CN" altLang="en-US" dirty="0" smtClean="0">
                <a:latin typeface="+mn-ea"/>
              </a:rPr>
              <a:t>。</a:t>
            </a:r>
            <a:r>
              <a:rPr lang="zh-CN" altLang="en-US" dirty="0" smtClean="0">
                <a:latin typeface="+mn-ea"/>
              </a:rPr>
              <a:t>其中包括：盛康</a:t>
            </a:r>
            <a:r>
              <a:rPr lang="en-US" altLang="zh-CN" dirty="0" smtClean="0">
                <a:latin typeface="+mn-ea"/>
              </a:rPr>
              <a:t>《</a:t>
            </a:r>
            <a:r>
              <a:rPr lang="zh-CN" altLang="en-US" dirty="0" smtClean="0">
                <a:latin typeface="+mn-ea"/>
              </a:rPr>
              <a:t>皇朝经世文续编</a:t>
            </a:r>
            <a:r>
              <a:rPr lang="en-US" altLang="zh-CN" dirty="0" smtClean="0">
                <a:latin typeface="+mn-ea"/>
              </a:rPr>
              <a:t>》</a:t>
            </a:r>
            <a:r>
              <a:rPr lang="zh-CN" altLang="en-US" dirty="0" smtClean="0">
                <a:latin typeface="+mn-ea"/>
              </a:rPr>
              <a:t>，葛士浚</a:t>
            </a:r>
            <a:r>
              <a:rPr lang="en-US" altLang="zh-CN" dirty="0" smtClean="0">
                <a:latin typeface="+mn-ea"/>
              </a:rPr>
              <a:t>《</a:t>
            </a:r>
            <a:r>
              <a:rPr lang="zh-CN" altLang="en-US" dirty="0" smtClean="0">
                <a:latin typeface="+mn-ea"/>
              </a:rPr>
              <a:t>皇朝经世文续编</a:t>
            </a:r>
            <a:r>
              <a:rPr lang="en-US" altLang="zh-CN" dirty="0" smtClean="0">
                <a:latin typeface="+mn-ea"/>
              </a:rPr>
              <a:t>》</a:t>
            </a:r>
            <a:r>
              <a:rPr lang="zh-CN" altLang="en-US" dirty="0" smtClean="0">
                <a:latin typeface="+mn-ea"/>
              </a:rPr>
              <a:t>，陈忠倚</a:t>
            </a:r>
            <a:r>
              <a:rPr lang="en-US" altLang="zh-CN" dirty="0" smtClean="0">
                <a:latin typeface="+mn-ea"/>
              </a:rPr>
              <a:t>《</a:t>
            </a:r>
            <a:r>
              <a:rPr lang="zh-CN" altLang="en-US" dirty="0" smtClean="0">
                <a:latin typeface="+mn-ea"/>
              </a:rPr>
              <a:t>皇朝经世文三编</a:t>
            </a:r>
            <a:r>
              <a:rPr lang="en-US" altLang="zh-CN" dirty="0" smtClean="0">
                <a:latin typeface="+mn-ea"/>
              </a:rPr>
              <a:t>》</a:t>
            </a:r>
            <a:r>
              <a:rPr lang="zh-CN" altLang="en-US" dirty="0" smtClean="0">
                <a:latin typeface="+mn-ea"/>
              </a:rPr>
              <a:t>，以及</a:t>
            </a:r>
            <a:r>
              <a:rPr lang="en-US" altLang="zh-CN" dirty="0" smtClean="0">
                <a:latin typeface="+mn-ea"/>
              </a:rPr>
              <a:t>《</a:t>
            </a:r>
            <a:r>
              <a:rPr lang="zh-CN" altLang="en-US" dirty="0" smtClean="0">
                <a:latin typeface="+mn-ea"/>
              </a:rPr>
              <a:t>皇朝经世文新编</a:t>
            </a:r>
            <a:r>
              <a:rPr lang="en-US" altLang="zh-CN" dirty="0" smtClean="0">
                <a:latin typeface="+mn-ea"/>
              </a:rPr>
              <a:t>》</a:t>
            </a:r>
            <a:r>
              <a:rPr lang="zh-CN" altLang="en-US" dirty="0" smtClean="0">
                <a:latin typeface="+mn-ea"/>
              </a:rPr>
              <a:t>、</a:t>
            </a:r>
            <a:r>
              <a:rPr lang="en-US" altLang="zh-CN" dirty="0" smtClean="0">
                <a:latin typeface="+mn-ea"/>
              </a:rPr>
              <a:t>《</a:t>
            </a:r>
            <a:r>
              <a:rPr lang="zh-CN" altLang="en-US" dirty="0" smtClean="0">
                <a:latin typeface="+mn-ea"/>
              </a:rPr>
              <a:t>皇朝经世文统编</a:t>
            </a:r>
            <a:r>
              <a:rPr lang="en-US" altLang="zh-CN" dirty="0" smtClean="0">
                <a:latin typeface="+mn-ea"/>
              </a:rPr>
              <a:t>》</a:t>
            </a:r>
            <a:r>
              <a:rPr lang="zh-CN" altLang="en-US" dirty="0" smtClean="0">
                <a:latin typeface="+mn-ea"/>
              </a:rPr>
              <a:t>等。</a:t>
            </a:r>
            <a:endParaRPr lang="zh-CN" altLang="en-US" dirty="0" smtClean="0">
              <a:latin typeface="+mn-ea"/>
            </a:endParaRPr>
          </a:p>
          <a:p>
            <a:pPr algn="just">
              <a:buFont typeface="Wingdings" charset="2"/>
              <a:buChar char="Ø"/>
            </a:pPr>
            <a:endParaRPr lang="zh-CN" altLang="en-US" dirty="0">
              <a:latin typeface="+mn-ea"/>
            </a:endParaRPr>
          </a:p>
        </p:txBody>
      </p:sp>
      <p:sp>
        <p:nvSpPr>
          <p:cNvPr id="4" name="矩形 3"/>
          <p:cNvSpPr/>
          <p:nvPr/>
        </p:nvSpPr>
        <p:spPr>
          <a:xfrm>
            <a:off x="394831" y="355313"/>
            <a:ext cx="7314823" cy="584775"/>
          </a:xfrm>
          <a:prstGeom prst="rect">
            <a:avLst/>
          </a:prstGeom>
        </p:spPr>
        <p:txBody>
          <a:bodyPr wrap="none">
            <a:spAutoFit/>
          </a:bodyPr>
          <a:lstStyle/>
          <a:p>
            <a:pPr lvl="3"/>
            <a:r>
              <a:rPr lang="en-US" altLang="zh-CN" sz="3200" b="1" dirty="0" smtClean="0">
                <a:latin typeface="+mn-ea"/>
              </a:rPr>
              <a:t>《</a:t>
            </a:r>
            <a:r>
              <a:rPr lang="zh-CN" altLang="en-US" sz="3200" b="1" dirty="0" smtClean="0">
                <a:latin typeface="+mn-ea"/>
              </a:rPr>
              <a:t>皇明</a:t>
            </a:r>
            <a:r>
              <a:rPr lang="zh-CN" altLang="en-US" sz="3200" b="1" dirty="0">
                <a:latin typeface="+mn-ea"/>
              </a:rPr>
              <a:t>经世</a:t>
            </a:r>
            <a:r>
              <a:rPr lang="zh-CN" altLang="en-US" sz="3200" b="1" dirty="0" smtClean="0">
                <a:latin typeface="+mn-ea"/>
              </a:rPr>
              <a:t>文编</a:t>
            </a:r>
            <a:r>
              <a:rPr lang="en-US" altLang="zh-CN" sz="3200" b="1" dirty="0" smtClean="0">
                <a:latin typeface="+mn-ea"/>
              </a:rPr>
              <a:t>》</a:t>
            </a:r>
            <a:r>
              <a:rPr lang="zh-CN" altLang="en-US" sz="3200" b="1" dirty="0" smtClean="0">
                <a:latin typeface="+mn-ea"/>
              </a:rPr>
              <a:t>及其系列文编</a:t>
            </a:r>
            <a:endParaRPr lang="en-US" altLang="zh-CN" sz="3200" b="1" dirty="0">
              <a:latin typeface="+mn-ea"/>
            </a:endParaRPr>
          </a:p>
        </p:txBody>
      </p:sp>
    </p:spTree>
    <p:extLst>
      <p:ext uri="{BB962C8B-B14F-4D97-AF65-F5344CB8AC3E}">
        <p14:creationId xmlns:p14="http://schemas.microsoft.com/office/powerpoint/2010/main" val="1362394100"/>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472" y="0"/>
            <a:ext cx="7886700" cy="1325563"/>
          </a:xfrm>
        </p:spPr>
        <p:txBody>
          <a:bodyPr/>
          <a:lstStyle/>
          <a:p>
            <a:pPr algn="ctr"/>
            <a:r>
              <a:rPr lang="zh-CN" altLang="en-US" sz="3200" b="1" dirty="0" smtClean="0">
                <a:latin typeface="隶书" pitchFamily="49" charset="-122"/>
                <a:ea typeface="隶书" pitchFamily="49" charset="-122"/>
              </a:rPr>
              <a:t>二、清代社会经济概况</a:t>
            </a:r>
            <a:endParaRPr lang="zh-CN" altLang="en-US" sz="3200" b="1" dirty="0">
              <a:latin typeface="隶书" pitchFamily="49" charset="-122"/>
              <a:ea typeface="隶书" pitchFamily="49" charset="-122"/>
            </a:endParaRPr>
          </a:p>
        </p:txBody>
      </p:sp>
      <p:sp>
        <p:nvSpPr>
          <p:cNvPr id="3" name="TextBox 2"/>
          <p:cNvSpPr txBox="1"/>
          <p:nvPr/>
        </p:nvSpPr>
        <p:spPr>
          <a:xfrm>
            <a:off x="1097644" y="1752600"/>
            <a:ext cx="7246256" cy="3108543"/>
          </a:xfrm>
          <a:prstGeom prst="rect">
            <a:avLst/>
          </a:prstGeom>
          <a:noFill/>
        </p:spPr>
        <p:txBody>
          <a:bodyPr wrap="square" rtlCol="0">
            <a:spAutoFit/>
          </a:bodyPr>
          <a:lstStyle/>
          <a:p>
            <a:pPr marL="457200" indent="-457200" algn="just">
              <a:buFont typeface="Wingdings" charset="2"/>
              <a:buChar char="Ø"/>
            </a:pPr>
            <a:endParaRPr lang="zh-CN" altLang="en-US" sz="2800" dirty="0">
              <a:latin typeface="+mn-ea"/>
              <a:ea typeface="+mn-ea"/>
            </a:endParaRPr>
          </a:p>
          <a:p>
            <a:pPr algn="just"/>
            <a:r>
              <a:rPr lang="zh-CN" altLang="en-US" sz="2800" dirty="0">
                <a:latin typeface="+mn-ea"/>
                <a:ea typeface="+mn-ea"/>
              </a:rPr>
              <a:t>这是一个日出东方的王朝，她曾经雄姿勃发、屹立于</a:t>
            </a:r>
            <a:r>
              <a:rPr lang="zh-CN" altLang="en-US" sz="2800" dirty="0" smtClean="0">
                <a:latin typeface="+mn-ea"/>
                <a:ea typeface="+mn-ea"/>
              </a:rPr>
              <a:t>世，是</a:t>
            </a:r>
            <a:r>
              <a:rPr lang="zh-CN" altLang="en-US" sz="2800" dirty="0">
                <a:latin typeface="+mn-ea"/>
                <a:ea typeface="+mn-ea"/>
              </a:rPr>
              <a:t>她缔造了一个民族的光荣与尊严；这是一个苍凉日落的王朝，她曾经丧权辱国、山河破碎。是她留给一个国家最深的伤痛与屈辱。</a:t>
            </a:r>
          </a:p>
          <a:p>
            <a:pPr algn="r"/>
            <a:r>
              <a:rPr lang="en-US" altLang="zh-CN" sz="2800" dirty="0">
                <a:latin typeface="+mn-ea"/>
                <a:ea typeface="+mn-ea"/>
              </a:rPr>
              <a:t>——</a:t>
            </a:r>
            <a:r>
              <a:rPr lang="zh-CN" altLang="en-US" sz="2800" dirty="0">
                <a:latin typeface="+mn-ea"/>
                <a:ea typeface="+mn-ea"/>
              </a:rPr>
              <a:t>阎崇年</a:t>
            </a:r>
          </a:p>
        </p:txBody>
      </p:sp>
    </p:spTree>
    <p:extLst>
      <p:ext uri="{BB962C8B-B14F-4D97-AF65-F5344CB8AC3E}">
        <p14:creationId xmlns:p14="http://schemas.microsoft.com/office/powerpoint/2010/main" val="256343940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23743" y="285234"/>
            <a:ext cx="4801315" cy="707886"/>
          </a:xfrm>
          <a:prstGeom prst="rect">
            <a:avLst/>
          </a:prstGeom>
        </p:spPr>
        <p:txBody>
          <a:bodyPr wrap="none">
            <a:spAutoFit/>
          </a:bodyPr>
          <a:lstStyle/>
          <a:p>
            <a:pPr algn="ctr"/>
            <a:r>
              <a:rPr lang="zh-CN" altLang="en-US" sz="4000" b="1" dirty="0" smtClean="0">
                <a:latin typeface="隶书" pitchFamily="49" charset="-122"/>
                <a:ea typeface="隶书" pitchFamily="49" charset="-122"/>
              </a:rPr>
              <a:t>一、经世</a:t>
            </a:r>
            <a:r>
              <a:rPr lang="zh-CN" altLang="en-US" sz="4000" b="1" dirty="0">
                <a:latin typeface="隶书" pitchFamily="49" charset="-122"/>
                <a:ea typeface="隶书" pitchFamily="49" charset="-122"/>
              </a:rPr>
              <a:t>思潮的演化</a:t>
            </a:r>
            <a:endParaRPr lang="en-US" altLang="zh-CN" sz="4000" b="1" dirty="0">
              <a:latin typeface="隶书" pitchFamily="49" charset="-122"/>
              <a:ea typeface="隶书" pitchFamily="49" charset="-122"/>
            </a:endParaRPr>
          </a:p>
        </p:txBody>
      </p:sp>
      <p:graphicFrame>
        <p:nvGraphicFramePr>
          <p:cNvPr id="3" name="图表 2"/>
          <p:cNvGraphicFramePr/>
          <p:nvPr>
            <p:extLst>
              <p:ext uri="{D42A27DB-BD31-4B8C-83A1-F6EECF244321}">
                <p14:modId xmlns:p14="http://schemas.microsoft.com/office/powerpoint/2010/main" val="604563450"/>
              </p:ext>
            </p:extLst>
          </p:nvPr>
        </p:nvGraphicFramePr>
        <p:xfrm>
          <a:off x="977900" y="1917700"/>
          <a:ext cx="6985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0679670"/>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108" y="1772557"/>
            <a:ext cx="7496628" cy="3108543"/>
          </a:xfrm>
          <a:prstGeom prst="rect">
            <a:avLst/>
          </a:prstGeom>
          <a:noFill/>
        </p:spPr>
        <p:txBody>
          <a:bodyPr wrap="square" rtlCol="0">
            <a:spAutoFit/>
          </a:bodyPr>
          <a:lstStyle/>
          <a:p>
            <a:pPr algn="just"/>
            <a:endParaRPr lang="zh-CN" altLang="en-US" sz="2800" dirty="0">
              <a:latin typeface="+mn-ea"/>
              <a:ea typeface="+mn-ea"/>
            </a:endParaRPr>
          </a:p>
          <a:p>
            <a:pPr algn="just"/>
            <a:r>
              <a:rPr lang="zh-CN" altLang="en-US" sz="2400" dirty="0">
                <a:latin typeface="+mn-ea"/>
                <a:ea typeface="+mn-ea"/>
              </a:rPr>
              <a:t>近五十年来，中国人渐渐知道自己的不足了</a:t>
            </a:r>
            <a:r>
              <a:rPr lang="en-US" altLang="zh-CN" sz="2400" dirty="0">
                <a:latin typeface="+mn-ea"/>
                <a:ea typeface="+mn-ea"/>
              </a:rPr>
              <a:t>……</a:t>
            </a:r>
            <a:r>
              <a:rPr lang="zh-CN" altLang="en-US" sz="2400" dirty="0">
                <a:latin typeface="+mn-ea"/>
                <a:ea typeface="+mn-ea"/>
              </a:rPr>
              <a:t>第一期，先</a:t>
            </a:r>
            <a:r>
              <a:rPr lang="zh-CN" altLang="en-US" sz="2400" dirty="0">
                <a:solidFill>
                  <a:srgbClr val="C00000"/>
                </a:solidFill>
                <a:latin typeface="+mn-ea"/>
                <a:ea typeface="+mn-ea"/>
              </a:rPr>
              <a:t>从器物上感觉不足</a:t>
            </a:r>
            <a:r>
              <a:rPr lang="zh-CN" altLang="en-US" sz="2400" dirty="0">
                <a:latin typeface="+mn-ea"/>
                <a:ea typeface="+mn-ea"/>
              </a:rPr>
              <a:t>。这种感觉，从鸦片战争后渐渐发动</a:t>
            </a:r>
            <a:r>
              <a:rPr lang="en-US" altLang="zh-CN" sz="2400" dirty="0">
                <a:latin typeface="+mn-ea"/>
                <a:ea typeface="+mn-ea"/>
              </a:rPr>
              <a:t>……</a:t>
            </a:r>
            <a:r>
              <a:rPr lang="zh-CN" altLang="en-US" sz="2400" dirty="0">
                <a:latin typeface="+mn-ea"/>
                <a:ea typeface="+mn-ea"/>
              </a:rPr>
              <a:t>第二期，是</a:t>
            </a:r>
            <a:r>
              <a:rPr lang="zh-CN" altLang="en-US" sz="2400" dirty="0">
                <a:solidFill>
                  <a:srgbClr val="C00000"/>
                </a:solidFill>
                <a:latin typeface="+mn-ea"/>
                <a:ea typeface="+mn-ea"/>
              </a:rPr>
              <a:t>从制度上感觉不足</a:t>
            </a:r>
            <a:r>
              <a:rPr lang="en-US" altLang="zh-CN" sz="2400" dirty="0">
                <a:latin typeface="+mn-ea"/>
                <a:ea typeface="+mn-ea"/>
              </a:rPr>
              <a:t>……</a:t>
            </a:r>
            <a:r>
              <a:rPr lang="zh-CN" altLang="en-US" sz="2400" dirty="0">
                <a:latin typeface="+mn-ea"/>
                <a:ea typeface="+mn-ea"/>
              </a:rPr>
              <a:t>堂堂中国为什么衰败到这田地，都为的是政制不良。第三期，便是</a:t>
            </a:r>
            <a:r>
              <a:rPr lang="zh-CN" altLang="en-US" sz="2400" dirty="0">
                <a:solidFill>
                  <a:srgbClr val="C00000"/>
                </a:solidFill>
                <a:latin typeface="+mn-ea"/>
                <a:ea typeface="+mn-ea"/>
              </a:rPr>
              <a:t>从文化根本上感觉不足</a:t>
            </a:r>
            <a:r>
              <a:rPr lang="zh-CN" altLang="en-US" sz="2400" dirty="0">
                <a:latin typeface="+mn-ea"/>
                <a:ea typeface="+mn-ea"/>
              </a:rPr>
              <a:t>。</a:t>
            </a:r>
            <a:r>
              <a:rPr lang="en-US" altLang="zh-CN" sz="2400" dirty="0">
                <a:latin typeface="+mn-ea"/>
                <a:ea typeface="+mn-ea"/>
              </a:rPr>
              <a:t>……</a:t>
            </a:r>
            <a:r>
              <a:rPr lang="zh-CN" altLang="en-US" sz="2400" dirty="0">
                <a:latin typeface="+mn-ea"/>
                <a:ea typeface="+mn-ea"/>
              </a:rPr>
              <a:t>要拿旧心理运用新制度，决计不</a:t>
            </a:r>
            <a:r>
              <a:rPr lang="zh-CN" altLang="en-US" sz="2400" dirty="0" smtClean="0">
                <a:latin typeface="+mn-ea"/>
                <a:ea typeface="+mn-ea"/>
              </a:rPr>
              <a:t>可能。</a:t>
            </a:r>
            <a:endParaRPr lang="en-US" altLang="zh-CN" sz="2400" dirty="0">
              <a:latin typeface="+mn-ea"/>
              <a:ea typeface="+mn-ea"/>
            </a:endParaRPr>
          </a:p>
          <a:p>
            <a:pPr algn="r"/>
            <a:r>
              <a:rPr lang="en-US" altLang="zh-CN" sz="2400" dirty="0">
                <a:latin typeface="+mn-ea"/>
                <a:ea typeface="+mn-ea"/>
              </a:rPr>
              <a:t>——</a:t>
            </a:r>
            <a:r>
              <a:rPr lang="zh-CN" altLang="en-US" sz="2400" dirty="0">
                <a:latin typeface="+mn-ea"/>
                <a:ea typeface="+mn-ea"/>
              </a:rPr>
              <a:t>梁启超</a:t>
            </a:r>
            <a:r>
              <a:rPr lang="en-US" altLang="zh-CN" sz="2400" dirty="0">
                <a:latin typeface="+mn-ea"/>
                <a:ea typeface="+mn-ea"/>
              </a:rPr>
              <a:t>《</a:t>
            </a:r>
            <a:r>
              <a:rPr lang="zh-CN" altLang="en-US" sz="2400" dirty="0">
                <a:latin typeface="+mn-ea"/>
                <a:ea typeface="+mn-ea"/>
              </a:rPr>
              <a:t>五十年中国进化概论</a:t>
            </a:r>
            <a:r>
              <a:rPr lang="en-US" altLang="zh-CN" sz="2400" dirty="0">
                <a:latin typeface="+mn-ea"/>
                <a:ea typeface="+mn-ea"/>
              </a:rPr>
              <a:t>》</a:t>
            </a:r>
            <a:endParaRPr lang="zh-CN" altLang="en-US" sz="2400" dirty="0">
              <a:latin typeface="+mn-ea"/>
              <a:ea typeface="+mn-ea"/>
            </a:endParaRPr>
          </a:p>
        </p:txBody>
      </p:sp>
      <p:sp>
        <p:nvSpPr>
          <p:cNvPr id="5" name="标题 1"/>
          <p:cNvSpPr txBox="1">
            <a:spLocks/>
          </p:cNvSpPr>
          <p:nvPr/>
        </p:nvSpPr>
        <p:spPr>
          <a:xfrm>
            <a:off x="610508" y="342900"/>
            <a:ext cx="7886700" cy="1325563"/>
          </a:xfrm>
          <a:prstGeom prst="rect">
            <a:avLst/>
          </a:prstGeom>
        </p:spPr>
        <p:txBody>
          <a:bodyPr/>
          <a:lstStyle>
            <a:lvl1pPr algn="ctr" rtl="0" eaLnBrk="1" fontAlgn="base" hangingPunct="1">
              <a:spcBef>
                <a:spcPct val="0"/>
              </a:spcBef>
              <a:spcAft>
                <a:spcPct val="0"/>
              </a:spcAft>
              <a:defRPr sz="2700" kern="1200">
                <a:solidFill>
                  <a:schemeClr val="tx1"/>
                </a:solidFill>
                <a:latin typeface="+mj-lt"/>
                <a:ea typeface="+mj-ea"/>
                <a:cs typeface="+mj-cs"/>
              </a:defRPr>
            </a:lvl1pPr>
            <a:lvl2pPr algn="ctr" rtl="0" eaLnBrk="1" fontAlgn="base" hangingPunct="1">
              <a:spcBef>
                <a:spcPct val="0"/>
              </a:spcBef>
              <a:spcAft>
                <a:spcPct val="0"/>
              </a:spcAft>
              <a:defRPr sz="2700">
                <a:solidFill>
                  <a:schemeClr val="tx1"/>
                </a:solidFill>
                <a:latin typeface="Cambria" charset="0"/>
                <a:ea typeface="黑体" charset="-122"/>
              </a:defRPr>
            </a:lvl2pPr>
            <a:lvl3pPr algn="ctr" rtl="0" eaLnBrk="1" fontAlgn="base" hangingPunct="1">
              <a:spcBef>
                <a:spcPct val="0"/>
              </a:spcBef>
              <a:spcAft>
                <a:spcPct val="0"/>
              </a:spcAft>
              <a:defRPr sz="2700">
                <a:solidFill>
                  <a:schemeClr val="tx1"/>
                </a:solidFill>
                <a:latin typeface="Cambria" charset="0"/>
                <a:ea typeface="黑体" charset="-122"/>
              </a:defRPr>
            </a:lvl3pPr>
            <a:lvl4pPr algn="ctr" rtl="0" eaLnBrk="1" fontAlgn="base" hangingPunct="1">
              <a:spcBef>
                <a:spcPct val="0"/>
              </a:spcBef>
              <a:spcAft>
                <a:spcPct val="0"/>
              </a:spcAft>
              <a:defRPr sz="2700">
                <a:solidFill>
                  <a:schemeClr val="tx1"/>
                </a:solidFill>
                <a:latin typeface="Cambria" charset="0"/>
                <a:ea typeface="黑体" charset="-122"/>
              </a:defRPr>
            </a:lvl4pPr>
            <a:lvl5pPr algn="ctr" rtl="0" eaLnBrk="1" fontAlgn="base" hangingPunct="1">
              <a:spcBef>
                <a:spcPct val="0"/>
              </a:spcBef>
              <a:spcAft>
                <a:spcPct val="0"/>
              </a:spcAft>
              <a:defRPr sz="2700">
                <a:solidFill>
                  <a:schemeClr val="tx1"/>
                </a:solidFill>
                <a:latin typeface="Cambria" charset="0"/>
                <a:ea typeface="黑体" charset="-122"/>
              </a:defRPr>
            </a:lvl5pPr>
            <a:lvl6pPr marL="342900" algn="ctr" rtl="0" eaLnBrk="1" fontAlgn="base" hangingPunct="1">
              <a:spcBef>
                <a:spcPct val="0"/>
              </a:spcBef>
              <a:spcAft>
                <a:spcPct val="0"/>
              </a:spcAft>
              <a:defRPr sz="3300">
                <a:solidFill>
                  <a:schemeClr val="tx1"/>
                </a:solidFill>
                <a:latin typeface="Calibri" pitchFamily="34" charset="0"/>
                <a:ea typeface="宋体" charset="-122"/>
              </a:defRPr>
            </a:lvl6pPr>
            <a:lvl7pPr marL="685800" algn="ctr" rtl="0" eaLnBrk="1" fontAlgn="base" hangingPunct="1">
              <a:spcBef>
                <a:spcPct val="0"/>
              </a:spcBef>
              <a:spcAft>
                <a:spcPct val="0"/>
              </a:spcAft>
              <a:defRPr sz="3300">
                <a:solidFill>
                  <a:schemeClr val="tx1"/>
                </a:solidFill>
                <a:latin typeface="Calibri" pitchFamily="34" charset="0"/>
                <a:ea typeface="宋体" charset="-122"/>
              </a:defRPr>
            </a:lvl7pPr>
            <a:lvl8pPr marL="1028700" algn="ctr" rtl="0" eaLnBrk="1" fontAlgn="base" hangingPunct="1">
              <a:spcBef>
                <a:spcPct val="0"/>
              </a:spcBef>
              <a:spcAft>
                <a:spcPct val="0"/>
              </a:spcAft>
              <a:defRPr sz="3300">
                <a:solidFill>
                  <a:schemeClr val="tx1"/>
                </a:solidFill>
                <a:latin typeface="Calibri" pitchFamily="34" charset="0"/>
                <a:ea typeface="宋体" charset="-122"/>
              </a:defRPr>
            </a:lvl8pPr>
            <a:lvl9pPr marL="1371600" algn="ctr" rtl="0" eaLnBrk="1" fontAlgn="base" hangingPunct="1">
              <a:spcBef>
                <a:spcPct val="0"/>
              </a:spcBef>
              <a:spcAft>
                <a:spcPct val="0"/>
              </a:spcAft>
              <a:defRPr sz="3300">
                <a:solidFill>
                  <a:schemeClr val="tx1"/>
                </a:solidFill>
                <a:latin typeface="Calibri" pitchFamily="34" charset="0"/>
                <a:ea typeface="宋体" charset="-122"/>
              </a:defRPr>
            </a:lvl9pPr>
          </a:lstStyle>
          <a:p>
            <a:r>
              <a:rPr lang="zh-CN" altLang="en-US" sz="3200" b="1" dirty="0" smtClean="0">
                <a:latin typeface="隶书" pitchFamily="49" charset="-122"/>
                <a:ea typeface="隶书" pitchFamily="49" charset="-122"/>
              </a:rPr>
              <a:t>二、清代社会经济概况</a:t>
            </a:r>
            <a:endParaRPr lang="zh-CN" altLang="en-US" sz="3200" b="1" dirty="0">
              <a:latin typeface="隶书" pitchFamily="49" charset="-122"/>
              <a:ea typeface="隶书" pitchFamily="49" charset="-122"/>
            </a:endParaRPr>
          </a:p>
        </p:txBody>
      </p:sp>
    </p:spTree>
    <p:extLst>
      <p:ext uri="{BB962C8B-B14F-4D97-AF65-F5344CB8AC3E}">
        <p14:creationId xmlns:p14="http://schemas.microsoft.com/office/powerpoint/2010/main" val="3467719675"/>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6200" y="1410979"/>
            <a:ext cx="6527799" cy="453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3587749" y="381000"/>
            <a:ext cx="2044700" cy="584775"/>
          </a:xfrm>
          <a:prstGeom prst="rect">
            <a:avLst/>
          </a:prstGeom>
          <a:noFill/>
        </p:spPr>
        <p:txBody>
          <a:bodyPr wrap="square" rtlCol="0">
            <a:spAutoFit/>
          </a:bodyPr>
          <a:lstStyle/>
          <a:p>
            <a:r>
              <a:rPr kumimoji="1" lang="zh-CN" altLang="en-US" sz="3200" b="1" smtClean="0"/>
              <a:t>清代疆域</a:t>
            </a:r>
            <a:endParaRPr kumimoji="1" lang="zh-CN" altLang="en-US" sz="3200" b="1"/>
          </a:p>
        </p:txBody>
      </p:sp>
    </p:spTree>
    <p:extLst>
      <p:ext uri="{BB962C8B-B14F-4D97-AF65-F5344CB8AC3E}">
        <p14:creationId xmlns:p14="http://schemas.microsoft.com/office/powerpoint/2010/main" val="1993534130"/>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0250" y="234512"/>
            <a:ext cx="7886700" cy="1325563"/>
          </a:xfrm>
        </p:spPr>
        <p:txBody>
          <a:bodyPr/>
          <a:lstStyle/>
          <a:p>
            <a:pPr algn="ctr"/>
            <a:r>
              <a:rPr lang="zh-CN" altLang="en-US" sz="3600" b="1" smtClean="0">
                <a:latin typeface="+mn-ea"/>
                <a:ea typeface="+mn-ea"/>
              </a:rPr>
              <a:t>清代社会</a:t>
            </a:r>
            <a:r>
              <a:rPr lang="zh-CN" altLang="en-US" sz="3600" b="1" dirty="0">
                <a:latin typeface="+mn-ea"/>
                <a:ea typeface="+mn-ea"/>
              </a:rPr>
              <a:t>经济特征</a:t>
            </a:r>
            <a:br>
              <a:rPr lang="zh-CN" altLang="en-US" sz="3600" b="1" dirty="0">
                <a:latin typeface="+mn-ea"/>
                <a:ea typeface="+mn-ea"/>
              </a:rPr>
            </a:br>
            <a:endParaRPr lang="zh-CN" altLang="en-US" sz="3600" b="1" dirty="0">
              <a:latin typeface="+mn-ea"/>
              <a:ea typeface="+mn-ea"/>
            </a:endParaRPr>
          </a:p>
        </p:txBody>
      </p:sp>
      <p:sp>
        <p:nvSpPr>
          <p:cNvPr id="3" name="矩形 2"/>
          <p:cNvSpPr/>
          <p:nvPr/>
        </p:nvSpPr>
        <p:spPr>
          <a:xfrm>
            <a:off x="730250" y="1147460"/>
            <a:ext cx="6539948" cy="2908489"/>
          </a:xfrm>
          <a:prstGeom prst="rect">
            <a:avLst/>
          </a:prstGeom>
        </p:spPr>
        <p:txBody>
          <a:bodyPr wrap="square">
            <a:spAutoFit/>
          </a:bodyPr>
          <a:lstStyle/>
          <a:p>
            <a:endParaRPr lang="zh-CN" altLang="en-US" sz="2400" b="1" dirty="0">
              <a:latin typeface="+mn-ea"/>
              <a:ea typeface="+mn-ea"/>
            </a:endParaRPr>
          </a:p>
          <a:p>
            <a:r>
              <a:rPr lang="en-US" altLang="zh-CN" sz="2400" b="1" dirty="0" smtClean="0">
                <a:latin typeface="+mn-ea"/>
                <a:ea typeface="+mn-ea"/>
              </a:rPr>
              <a:t>1</a:t>
            </a:r>
            <a:r>
              <a:rPr lang="en-US" altLang="zh-CN" sz="2400" b="1" dirty="0">
                <a:latin typeface="+mn-ea"/>
                <a:ea typeface="+mn-ea"/>
              </a:rPr>
              <a:t>.</a:t>
            </a:r>
            <a:r>
              <a:rPr lang="zh-CN" altLang="en-US" sz="2400" b="1" dirty="0">
                <a:latin typeface="+mn-ea"/>
                <a:ea typeface="+mn-ea"/>
              </a:rPr>
              <a:t>行政上的</a:t>
            </a:r>
            <a:r>
              <a:rPr lang="zh-CN" altLang="en-US" sz="2400" b="1" dirty="0" smtClean="0">
                <a:latin typeface="+mn-ea"/>
                <a:ea typeface="+mn-ea"/>
              </a:rPr>
              <a:t>双轨制</a:t>
            </a:r>
            <a:endParaRPr lang="zh-CN" altLang="en-US" sz="2400" b="1" dirty="0">
              <a:latin typeface="+mn-ea"/>
              <a:ea typeface="+mn-ea"/>
            </a:endParaRPr>
          </a:p>
          <a:p>
            <a:pPr marL="800100" lvl="1" indent="-342900">
              <a:buFont typeface="Arial" charset="0"/>
              <a:buChar char="•"/>
            </a:pPr>
            <a:r>
              <a:rPr lang="zh-CN" altLang="en-US" sz="2400" dirty="0">
                <a:latin typeface="+mn-ea"/>
                <a:ea typeface="+mn-ea"/>
              </a:rPr>
              <a:t>满、汉两族</a:t>
            </a:r>
            <a:r>
              <a:rPr lang="zh-CN" altLang="en-US" sz="2400" dirty="0" smtClean="0">
                <a:latin typeface="+mn-ea"/>
                <a:ea typeface="+mn-ea"/>
              </a:rPr>
              <a:t>官员</a:t>
            </a:r>
            <a:endParaRPr lang="en-US" altLang="zh-CN" sz="2400" b="1" dirty="0" smtClean="0">
              <a:latin typeface="+mn-ea"/>
              <a:ea typeface="+mn-ea"/>
            </a:endParaRPr>
          </a:p>
          <a:p>
            <a:pPr>
              <a:spcBef>
                <a:spcPts val="1800"/>
              </a:spcBef>
            </a:pPr>
            <a:r>
              <a:rPr lang="en-US" altLang="zh-CN" sz="2400" b="1" dirty="0" smtClean="0">
                <a:latin typeface="+mn-ea"/>
                <a:ea typeface="+mn-ea"/>
              </a:rPr>
              <a:t>2</a:t>
            </a:r>
            <a:r>
              <a:rPr lang="en-US" altLang="zh-CN" sz="2400" b="1" dirty="0">
                <a:latin typeface="+mn-ea"/>
                <a:ea typeface="+mn-ea"/>
              </a:rPr>
              <a:t>.</a:t>
            </a:r>
            <a:r>
              <a:rPr lang="zh-CN" altLang="en-US" sz="2400" b="1" dirty="0">
                <a:latin typeface="+mn-ea"/>
                <a:ea typeface="+mn-ea"/>
              </a:rPr>
              <a:t>人口激增与大规模</a:t>
            </a:r>
            <a:r>
              <a:rPr lang="zh-CN" altLang="en-US" sz="2400" b="1" dirty="0" smtClean="0">
                <a:latin typeface="+mn-ea"/>
                <a:ea typeface="+mn-ea"/>
              </a:rPr>
              <a:t>迁徙</a:t>
            </a:r>
            <a:endParaRPr lang="zh-CN" altLang="en-US" sz="2400" b="1" dirty="0">
              <a:latin typeface="+mn-ea"/>
              <a:ea typeface="+mn-ea"/>
            </a:endParaRPr>
          </a:p>
          <a:p>
            <a:pPr marL="800100" lvl="1" indent="-342900">
              <a:buFont typeface="Arial" charset="0"/>
              <a:buChar char="•"/>
            </a:pPr>
            <a:r>
              <a:rPr lang="zh-CN" altLang="en-US" sz="2400" dirty="0">
                <a:latin typeface="+mn-ea"/>
                <a:ea typeface="+mn-ea"/>
              </a:rPr>
              <a:t>乾隆六十年（</a:t>
            </a:r>
            <a:r>
              <a:rPr lang="en-US" altLang="zh-CN" sz="2400" dirty="0">
                <a:latin typeface="+mn-ea"/>
                <a:ea typeface="+mn-ea"/>
              </a:rPr>
              <a:t>1795</a:t>
            </a:r>
            <a:r>
              <a:rPr lang="zh-CN" altLang="en-US" sz="2400" dirty="0">
                <a:latin typeface="+mn-ea"/>
                <a:ea typeface="+mn-ea"/>
              </a:rPr>
              <a:t>年）</a:t>
            </a:r>
            <a:r>
              <a:rPr lang="en-US" altLang="zh-CN" sz="2400" dirty="0">
                <a:latin typeface="+mn-ea"/>
                <a:ea typeface="+mn-ea"/>
              </a:rPr>
              <a:t>3</a:t>
            </a:r>
            <a:r>
              <a:rPr lang="zh-CN" altLang="en-US" sz="2400" dirty="0">
                <a:latin typeface="+mn-ea"/>
                <a:ea typeface="+mn-ea"/>
              </a:rPr>
              <a:t>亿人口</a:t>
            </a:r>
          </a:p>
          <a:p>
            <a:pPr marL="800100" lvl="1" indent="-342900">
              <a:buFont typeface="Arial" charset="0"/>
              <a:buChar char="•"/>
            </a:pPr>
            <a:r>
              <a:rPr lang="zh-CN" altLang="en-US" sz="2400" dirty="0">
                <a:latin typeface="+mn-ea"/>
                <a:ea typeface="+mn-ea"/>
              </a:rPr>
              <a:t>海外移民与内陆</a:t>
            </a:r>
            <a:r>
              <a:rPr lang="zh-CN" altLang="en-US" sz="2400" dirty="0">
                <a:latin typeface="+mn-ea"/>
                <a:ea typeface="+mn-ea"/>
              </a:rPr>
              <a:t>移民</a:t>
            </a:r>
            <a:endParaRPr lang="zh-CN" altLang="en-US" sz="2400" dirty="0">
              <a:latin typeface="+mn-ea"/>
              <a:ea typeface="+mn-ea"/>
            </a:endParaRPr>
          </a:p>
          <a:p>
            <a:endParaRPr lang="zh-CN" altLang="en-US" sz="2400" b="1" dirty="0">
              <a:latin typeface="+mn-ea"/>
              <a:ea typeface="+mn-ea"/>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3643336"/>
            <a:ext cx="4209678" cy="32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600" y="3643335"/>
            <a:ext cx="4324902" cy="32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490335"/>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0250" y="234512"/>
            <a:ext cx="7886700" cy="1325563"/>
          </a:xfrm>
        </p:spPr>
        <p:txBody>
          <a:bodyPr/>
          <a:lstStyle/>
          <a:p>
            <a:pPr algn="ctr"/>
            <a:r>
              <a:rPr lang="zh-CN" altLang="en-US" sz="3600" b="1" dirty="0" smtClean="0">
                <a:latin typeface="+mn-ea"/>
                <a:ea typeface="+mn-ea"/>
              </a:rPr>
              <a:t>清代社会</a:t>
            </a:r>
            <a:r>
              <a:rPr lang="zh-CN" altLang="en-US" sz="3600" b="1" dirty="0">
                <a:latin typeface="+mn-ea"/>
                <a:ea typeface="+mn-ea"/>
              </a:rPr>
              <a:t>经济特征</a:t>
            </a:r>
            <a:br>
              <a:rPr lang="zh-CN" altLang="en-US" sz="3600" b="1" dirty="0">
                <a:latin typeface="+mn-ea"/>
                <a:ea typeface="+mn-ea"/>
              </a:rPr>
            </a:br>
            <a:endParaRPr lang="zh-CN" altLang="en-US" sz="3600" b="1" dirty="0">
              <a:latin typeface="+mn-ea"/>
              <a:ea typeface="+mn-ea"/>
            </a:endParaRPr>
          </a:p>
        </p:txBody>
      </p:sp>
      <p:sp>
        <p:nvSpPr>
          <p:cNvPr id="3" name="矩形 2"/>
          <p:cNvSpPr/>
          <p:nvPr/>
        </p:nvSpPr>
        <p:spPr>
          <a:xfrm>
            <a:off x="899491" y="1204985"/>
            <a:ext cx="6539948" cy="2092881"/>
          </a:xfrm>
          <a:prstGeom prst="rect">
            <a:avLst/>
          </a:prstGeom>
        </p:spPr>
        <p:txBody>
          <a:bodyPr wrap="square">
            <a:spAutoFit/>
          </a:bodyPr>
          <a:lstStyle/>
          <a:p>
            <a:r>
              <a:rPr lang="en-US" altLang="zh-CN" sz="2400" b="1" dirty="0" smtClean="0">
                <a:latin typeface="+mn-ea"/>
                <a:ea typeface="+mn-ea"/>
              </a:rPr>
              <a:t>3.</a:t>
            </a:r>
            <a:r>
              <a:rPr lang="zh-CN" altLang="en-US" sz="2400" b="1" dirty="0" smtClean="0">
                <a:latin typeface="+mn-ea"/>
              </a:rPr>
              <a:t>土地兼并现象严重</a:t>
            </a:r>
            <a:endParaRPr lang="en-US" altLang="zh-CN" sz="2400" b="1" dirty="0" smtClean="0">
              <a:latin typeface="+mn-ea"/>
            </a:endParaRPr>
          </a:p>
          <a:p>
            <a:pPr marL="800100" lvl="1" indent="-342900">
              <a:buFont typeface="Arial" charset="0"/>
              <a:buChar char="•"/>
            </a:pPr>
            <a:r>
              <a:rPr lang="zh-CN" altLang="en-US" sz="2400" dirty="0" smtClean="0">
                <a:latin typeface="+mn-ea"/>
                <a:ea typeface="+mn-ea"/>
              </a:rPr>
              <a:t>土地流转加速</a:t>
            </a:r>
            <a:endParaRPr lang="en-US" altLang="zh-CN" sz="2400" dirty="0" smtClean="0">
              <a:latin typeface="+mn-ea"/>
              <a:ea typeface="+mn-ea"/>
            </a:endParaRPr>
          </a:p>
          <a:p>
            <a:pPr>
              <a:spcBef>
                <a:spcPts val="1200"/>
              </a:spcBef>
            </a:pPr>
            <a:r>
              <a:rPr lang="en-US" altLang="zh-CN" sz="2400" b="1" dirty="0" smtClean="0">
                <a:latin typeface="+mn-ea"/>
                <a:ea typeface="+mn-ea"/>
              </a:rPr>
              <a:t>4</a:t>
            </a:r>
            <a:r>
              <a:rPr lang="en-US" altLang="zh-CN" sz="2400" b="1" dirty="0" smtClean="0">
                <a:latin typeface="+mn-ea"/>
                <a:ea typeface="+mn-ea"/>
              </a:rPr>
              <a:t>.</a:t>
            </a:r>
            <a:r>
              <a:rPr lang="zh-CN" altLang="en-US" sz="2400" b="1" dirty="0">
                <a:latin typeface="+mn-ea"/>
                <a:ea typeface="+mn-ea"/>
              </a:rPr>
              <a:t>国际贸易</a:t>
            </a:r>
            <a:r>
              <a:rPr lang="zh-CN" altLang="en-US" sz="2400" b="1" dirty="0" smtClean="0">
                <a:latin typeface="+mn-ea"/>
                <a:ea typeface="+mn-ea"/>
              </a:rPr>
              <a:t>更加</a:t>
            </a:r>
            <a:r>
              <a:rPr lang="zh-CN" altLang="en-US" sz="2400" b="1" dirty="0" smtClean="0">
                <a:latin typeface="+mn-ea"/>
                <a:ea typeface="+mn-ea"/>
              </a:rPr>
              <a:t>活跃（尤其是茶叶贸易）</a:t>
            </a:r>
            <a:endParaRPr lang="zh-CN" altLang="en-US" sz="2400" b="1" dirty="0">
              <a:latin typeface="+mn-ea"/>
              <a:ea typeface="+mn-ea"/>
            </a:endParaRPr>
          </a:p>
          <a:p>
            <a:pPr marL="800100" lvl="1" indent="-342900">
              <a:buFont typeface="Arial" charset="0"/>
              <a:buChar char="•"/>
            </a:pPr>
            <a:r>
              <a:rPr lang="zh-CN" altLang="en-US" sz="2400" dirty="0">
                <a:latin typeface="+mn-ea"/>
                <a:ea typeface="+mn-ea"/>
              </a:rPr>
              <a:t>北路：满</a:t>
            </a:r>
            <a:r>
              <a:rPr lang="zh-CN" altLang="en-US" sz="2400" dirty="0">
                <a:latin typeface="+mn-ea"/>
                <a:ea typeface="+mn-ea"/>
              </a:rPr>
              <a:t>蒙</a:t>
            </a:r>
            <a:r>
              <a:rPr lang="zh-CN" altLang="en-US" sz="2400" dirty="0">
                <a:latin typeface="+mn-ea"/>
                <a:ea typeface="+mn-ea"/>
              </a:rPr>
              <a:t>合一，中</a:t>
            </a:r>
            <a:r>
              <a:rPr lang="zh-CN" altLang="en-US" sz="2400" dirty="0">
                <a:latin typeface="+mn-ea"/>
                <a:ea typeface="+mn-ea"/>
              </a:rPr>
              <a:t>俄</a:t>
            </a:r>
            <a:r>
              <a:rPr lang="zh-CN" altLang="en-US" sz="2400" dirty="0">
                <a:latin typeface="+mn-ea"/>
                <a:ea typeface="+mn-ea"/>
              </a:rPr>
              <a:t>口岸 </a:t>
            </a:r>
            <a:endParaRPr lang="en-US" altLang="zh-CN" sz="2400" dirty="0">
              <a:latin typeface="+mn-ea"/>
              <a:ea typeface="+mn-ea"/>
            </a:endParaRPr>
          </a:p>
          <a:p>
            <a:pPr marL="800100" lvl="1" indent="-342900">
              <a:buFont typeface="Arial" charset="0"/>
              <a:buChar char="•"/>
            </a:pPr>
            <a:r>
              <a:rPr lang="zh-CN" altLang="en-US" sz="2400" dirty="0">
                <a:latin typeface="+mn-ea"/>
                <a:ea typeface="+mn-ea"/>
              </a:rPr>
              <a:t>南路：广州、厦门</a:t>
            </a:r>
            <a:endParaRPr lang="en-US" altLang="zh-CN" sz="2400" dirty="0">
              <a:latin typeface="+mn-ea"/>
              <a:ea typeface="+mn-ea"/>
            </a:endParaRPr>
          </a:p>
        </p:txBody>
      </p:sp>
      <p:pic>
        <p:nvPicPr>
          <p:cNvPr id="4" name="图片 3"/>
          <p:cNvPicPr>
            <a:picLocks noChangeAspect="1"/>
          </p:cNvPicPr>
          <p:nvPr/>
        </p:nvPicPr>
        <p:blipFill>
          <a:blip r:embed="rId2"/>
          <a:stretch>
            <a:fillRect/>
          </a:stretch>
        </p:blipFill>
        <p:spPr>
          <a:xfrm>
            <a:off x="1828799" y="3391104"/>
            <a:ext cx="5191539" cy="2747866"/>
          </a:xfrm>
          <a:prstGeom prst="rect">
            <a:avLst/>
          </a:prstGeom>
        </p:spPr>
      </p:pic>
    </p:spTree>
    <p:extLst>
      <p:ext uri="{BB962C8B-B14F-4D97-AF65-F5344CB8AC3E}">
        <p14:creationId xmlns:p14="http://schemas.microsoft.com/office/powerpoint/2010/main" val="1356757992"/>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97837" y="1426915"/>
            <a:ext cx="7773113" cy="4524315"/>
          </a:xfrm>
          <a:prstGeom prst="rect">
            <a:avLst/>
          </a:prstGeom>
        </p:spPr>
        <p:txBody>
          <a:bodyPr wrap="square">
            <a:spAutoFit/>
          </a:bodyPr>
          <a:lstStyle/>
          <a:p>
            <a:endParaRPr lang="zh-CN" altLang="en-US" sz="2400" dirty="0">
              <a:latin typeface="+mn-ea"/>
              <a:ea typeface="+mn-ea"/>
            </a:endParaRPr>
          </a:p>
          <a:p>
            <a:r>
              <a:rPr lang="en-US" altLang="zh-CN" sz="2400" b="1" dirty="0">
                <a:latin typeface="+mn-ea"/>
                <a:ea typeface="+mn-ea"/>
              </a:rPr>
              <a:t>5</a:t>
            </a:r>
            <a:r>
              <a:rPr lang="en-US" altLang="zh-CN" sz="2400" b="1" dirty="0" smtClean="0">
                <a:latin typeface="+mn-ea"/>
                <a:ea typeface="+mn-ea"/>
              </a:rPr>
              <a:t>.</a:t>
            </a:r>
            <a:r>
              <a:rPr lang="zh-CN" altLang="en-US" sz="2400" b="1" dirty="0">
                <a:latin typeface="+mn-ea"/>
                <a:ea typeface="+mn-ea"/>
              </a:rPr>
              <a:t>商帮</a:t>
            </a:r>
            <a:r>
              <a:rPr lang="en-US" altLang="zh-CN" sz="2400" b="1" dirty="0">
                <a:latin typeface="+mn-ea"/>
                <a:ea typeface="+mn-ea"/>
              </a:rPr>
              <a:t>——</a:t>
            </a:r>
            <a:r>
              <a:rPr lang="zh-CN" altLang="en-US" sz="2400" b="1" dirty="0">
                <a:latin typeface="+mn-ea"/>
                <a:ea typeface="+mn-ea"/>
              </a:rPr>
              <a:t>贸易、同乡</a:t>
            </a:r>
          </a:p>
          <a:p>
            <a:pPr marL="800100" lvl="1" indent="-342900">
              <a:buFont typeface="Arial" charset="0"/>
              <a:buChar char="•"/>
            </a:pPr>
            <a:r>
              <a:rPr lang="zh-CN" altLang="en-US" sz="2400" dirty="0">
                <a:latin typeface="+mn-ea"/>
                <a:ea typeface="+mn-ea"/>
              </a:rPr>
              <a:t>从血缘到地缘</a:t>
            </a:r>
          </a:p>
          <a:p>
            <a:endParaRPr lang="en-US" altLang="zh-CN" sz="2400" dirty="0" smtClean="0">
              <a:latin typeface="+mn-ea"/>
              <a:ea typeface="+mn-ea"/>
            </a:endParaRPr>
          </a:p>
          <a:p>
            <a:r>
              <a:rPr lang="en-US" altLang="zh-CN" sz="2400" b="1" dirty="0">
                <a:latin typeface="+mn-ea"/>
                <a:ea typeface="+mn-ea"/>
              </a:rPr>
              <a:t>6</a:t>
            </a:r>
            <a:r>
              <a:rPr lang="en-US" altLang="zh-CN" sz="2400" b="1" dirty="0" smtClean="0">
                <a:latin typeface="+mn-ea"/>
                <a:ea typeface="+mn-ea"/>
              </a:rPr>
              <a:t>.</a:t>
            </a:r>
            <a:r>
              <a:rPr lang="zh-CN" altLang="en-US" sz="2400" b="1" dirty="0">
                <a:latin typeface="+mn-ea"/>
                <a:ea typeface="+mn-ea"/>
              </a:rPr>
              <a:t>民间社会组织</a:t>
            </a:r>
            <a:r>
              <a:rPr lang="zh-CN" altLang="en-US" sz="2400" b="1" dirty="0" smtClean="0">
                <a:latin typeface="+mn-ea"/>
                <a:ea typeface="+mn-ea"/>
              </a:rPr>
              <a:t>盛</a:t>
            </a:r>
            <a:endParaRPr lang="zh-CN" altLang="en-US" sz="2400" b="1" dirty="0">
              <a:latin typeface="+mn-ea"/>
              <a:ea typeface="+mn-ea"/>
            </a:endParaRPr>
          </a:p>
          <a:p>
            <a:pPr marL="800100" lvl="1" indent="-342900">
              <a:buFont typeface="Arial" charset="0"/>
              <a:buChar char="•"/>
            </a:pPr>
            <a:r>
              <a:rPr lang="zh-CN" altLang="en-US" sz="2400" dirty="0">
                <a:latin typeface="+mn-ea"/>
                <a:ea typeface="+mn-ea"/>
              </a:rPr>
              <a:t>同乡会馆：山陕会馆</a:t>
            </a:r>
          </a:p>
          <a:p>
            <a:pPr marL="800100" lvl="1" indent="-342900">
              <a:buFont typeface="Arial" charset="0"/>
              <a:buChar char="•"/>
            </a:pPr>
            <a:r>
              <a:rPr lang="zh-CN" altLang="en-US" sz="2400" dirty="0">
                <a:latin typeface="+mn-ea"/>
                <a:ea typeface="+mn-ea"/>
              </a:rPr>
              <a:t>天地会、青帮</a:t>
            </a:r>
          </a:p>
          <a:p>
            <a:endParaRPr lang="en-US" altLang="zh-CN" sz="2400" dirty="0" smtClean="0">
              <a:latin typeface="+mn-ea"/>
              <a:ea typeface="+mn-ea"/>
            </a:endParaRPr>
          </a:p>
          <a:p>
            <a:r>
              <a:rPr lang="en-US" altLang="zh-CN" sz="2400" b="1" dirty="0">
                <a:latin typeface="+mn-ea"/>
                <a:ea typeface="+mn-ea"/>
              </a:rPr>
              <a:t>7</a:t>
            </a:r>
            <a:r>
              <a:rPr lang="en-US" altLang="zh-CN" sz="2400" b="1" dirty="0" smtClean="0">
                <a:latin typeface="+mn-ea"/>
                <a:ea typeface="+mn-ea"/>
              </a:rPr>
              <a:t>.</a:t>
            </a:r>
            <a:r>
              <a:rPr lang="zh-CN" altLang="en-US" sz="2400" b="1" dirty="0">
                <a:latin typeface="+mn-ea"/>
                <a:ea typeface="+mn-ea"/>
              </a:rPr>
              <a:t>货币流通</a:t>
            </a:r>
            <a:r>
              <a:rPr lang="zh-CN" altLang="en-US" sz="2400" b="1" dirty="0" smtClean="0">
                <a:latin typeface="+mn-ea"/>
                <a:ea typeface="+mn-ea"/>
              </a:rPr>
              <a:t>扩大</a:t>
            </a:r>
            <a:endParaRPr lang="en-US" altLang="zh-CN" sz="2400" b="1" dirty="0">
              <a:latin typeface="+mn-ea"/>
              <a:ea typeface="+mn-ea"/>
            </a:endParaRPr>
          </a:p>
          <a:p>
            <a:pPr marL="800100" lvl="1" indent="-342900">
              <a:buFont typeface="Arial" charset="0"/>
              <a:buChar char="•"/>
            </a:pPr>
            <a:r>
              <a:rPr lang="zh-CN" altLang="en-US" sz="2400" dirty="0" smtClean="0">
                <a:latin typeface="+mn-ea"/>
                <a:ea typeface="+mn-ea"/>
              </a:rPr>
              <a:t>白银大量外流</a:t>
            </a:r>
            <a:endParaRPr lang="en-US" altLang="zh-CN" sz="2400" dirty="0" smtClean="0">
              <a:latin typeface="+mn-ea"/>
              <a:ea typeface="+mn-ea"/>
            </a:endParaRPr>
          </a:p>
          <a:p>
            <a:pPr marL="800100" lvl="1" indent="-342900">
              <a:buFont typeface="Arial" charset="0"/>
              <a:buChar char="•"/>
            </a:pPr>
            <a:r>
              <a:rPr lang="zh-CN" altLang="en-US" sz="2400" dirty="0" smtClean="0">
                <a:latin typeface="+mn-ea"/>
                <a:ea typeface="+mn-ea"/>
              </a:rPr>
              <a:t>“银荒”</a:t>
            </a:r>
            <a:endParaRPr lang="en-US" altLang="zh-CN" sz="2400" dirty="0">
              <a:latin typeface="+mn-ea"/>
              <a:ea typeface="+mn-ea"/>
            </a:endParaRPr>
          </a:p>
          <a:p>
            <a:pPr marL="800100" lvl="1" indent="-342900">
              <a:buFont typeface="Arial" charset="0"/>
              <a:buChar char="•"/>
            </a:pPr>
            <a:r>
              <a:rPr lang="zh-CN" altLang="en-US" sz="2400" dirty="0" smtClean="0">
                <a:latin typeface="+mn-ea"/>
                <a:ea typeface="+mn-ea"/>
              </a:rPr>
              <a:t>财政困难</a:t>
            </a:r>
            <a:endParaRPr lang="zh-CN" altLang="en-US" sz="2400" dirty="0">
              <a:latin typeface="+mn-ea"/>
              <a:ea typeface="+mn-ea"/>
            </a:endParaRPr>
          </a:p>
        </p:txBody>
      </p:sp>
      <p:sp>
        <p:nvSpPr>
          <p:cNvPr id="3" name="标题 1"/>
          <p:cNvSpPr txBox="1">
            <a:spLocks/>
          </p:cNvSpPr>
          <p:nvPr/>
        </p:nvSpPr>
        <p:spPr>
          <a:xfrm>
            <a:off x="730250" y="234512"/>
            <a:ext cx="7886700" cy="1325563"/>
          </a:xfrm>
          <a:prstGeom prst="rect">
            <a:avLst/>
          </a:prstGeom>
        </p:spPr>
        <p:txBody>
          <a:bodyPr/>
          <a:lstStyle>
            <a:lvl1pPr algn="ctr" rtl="0" eaLnBrk="1" fontAlgn="base" hangingPunct="1">
              <a:spcBef>
                <a:spcPct val="0"/>
              </a:spcBef>
              <a:spcAft>
                <a:spcPct val="0"/>
              </a:spcAft>
              <a:defRPr sz="2700" kern="1200">
                <a:solidFill>
                  <a:schemeClr val="tx1"/>
                </a:solidFill>
                <a:latin typeface="+mj-lt"/>
                <a:ea typeface="+mj-ea"/>
                <a:cs typeface="+mj-cs"/>
              </a:defRPr>
            </a:lvl1pPr>
            <a:lvl2pPr algn="ctr" rtl="0" eaLnBrk="1" fontAlgn="base" hangingPunct="1">
              <a:spcBef>
                <a:spcPct val="0"/>
              </a:spcBef>
              <a:spcAft>
                <a:spcPct val="0"/>
              </a:spcAft>
              <a:defRPr sz="2700">
                <a:solidFill>
                  <a:schemeClr val="tx1"/>
                </a:solidFill>
                <a:latin typeface="Cambria" charset="0"/>
                <a:ea typeface="黑体" charset="-122"/>
              </a:defRPr>
            </a:lvl2pPr>
            <a:lvl3pPr algn="ctr" rtl="0" eaLnBrk="1" fontAlgn="base" hangingPunct="1">
              <a:spcBef>
                <a:spcPct val="0"/>
              </a:spcBef>
              <a:spcAft>
                <a:spcPct val="0"/>
              </a:spcAft>
              <a:defRPr sz="2700">
                <a:solidFill>
                  <a:schemeClr val="tx1"/>
                </a:solidFill>
                <a:latin typeface="Cambria" charset="0"/>
                <a:ea typeface="黑体" charset="-122"/>
              </a:defRPr>
            </a:lvl3pPr>
            <a:lvl4pPr algn="ctr" rtl="0" eaLnBrk="1" fontAlgn="base" hangingPunct="1">
              <a:spcBef>
                <a:spcPct val="0"/>
              </a:spcBef>
              <a:spcAft>
                <a:spcPct val="0"/>
              </a:spcAft>
              <a:defRPr sz="2700">
                <a:solidFill>
                  <a:schemeClr val="tx1"/>
                </a:solidFill>
                <a:latin typeface="Cambria" charset="0"/>
                <a:ea typeface="黑体" charset="-122"/>
              </a:defRPr>
            </a:lvl4pPr>
            <a:lvl5pPr algn="ctr" rtl="0" eaLnBrk="1" fontAlgn="base" hangingPunct="1">
              <a:spcBef>
                <a:spcPct val="0"/>
              </a:spcBef>
              <a:spcAft>
                <a:spcPct val="0"/>
              </a:spcAft>
              <a:defRPr sz="2700">
                <a:solidFill>
                  <a:schemeClr val="tx1"/>
                </a:solidFill>
                <a:latin typeface="Cambria" charset="0"/>
                <a:ea typeface="黑体" charset="-122"/>
              </a:defRPr>
            </a:lvl5pPr>
            <a:lvl6pPr marL="342900" algn="ctr" rtl="0" eaLnBrk="1" fontAlgn="base" hangingPunct="1">
              <a:spcBef>
                <a:spcPct val="0"/>
              </a:spcBef>
              <a:spcAft>
                <a:spcPct val="0"/>
              </a:spcAft>
              <a:defRPr sz="3300">
                <a:solidFill>
                  <a:schemeClr val="tx1"/>
                </a:solidFill>
                <a:latin typeface="Calibri" pitchFamily="34" charset="0"/>
                <a:ea typeface="宋体" charset="-122"/>
              </a:defRPr>
            </a:lvl6pPr>
            <a:lvl7pPr marL="685800" algn="ctr" rtl="0" eaLnBrk="1" fontAlgn="base" hangingPunct="1">
              <a:spcBef>
                <a:spcPct val="0"/>
              </a:spcBef>
              <a:spcAft>
                <a:spcPct val="0"/>
              </a:spcAft>
              <a:defRPr sz="3300">
                <a:solidFill>
                  <a:schemeClr val="tx1"/>
                </a:solidFill>
                <a:latin typeface="Calibri" pitchFamily="34" charset="0"/>
                <a:ea typeface="宋体" charset="-122"/>
              </a:defRPr>
            </a:lvl7pPr>
            <a:lvl8pPr marL="1028700" algn="ctr" rtl="0" eaLnBrk="1" fontAlgn="base" hangingPunct="1">
              <a:spcBef>
                <a:spcPct val="0"/>
              </a:spcBef>
              <a:spcAft>
                <a:spcPct val="0"/>
              </a:spcAft>
              <a:defRPr sz="3300">
                <a:solidFill>
                  <a:schemeClr val="tx1"/>
                </a:solidFill>
                <a:latin typeface="Calibri" pitchFamily="34" charset="0"/>
                <a:ea typeface="宋体" charset="-122"/>
              </a:defRPr>
            </a:lvl8pPr>
            <a:lvl9pPr marL="1371600" algn="ctr" rtl="0" eaLnBrk="1" fontAlgn="base" hangingPunct="1">
              <a:spcBef>
                <a:spcPct val="0"/>
              </a:spcBef>
              <a:spcAft>
                <a:spcPct val="0"/>
              </a:spcAft>
              <a:defRPr sz="3300">
                <a:solidFill>
                  <a:schemeClr val="tx1"/>
                </a:solidFill>
                <a:latin typeface="Calibri" pitchFamily="34" charset="0"/>
                <a:ea typeface="宋体" charset="-122"/>
              </a:defRPr>
            </a:lvl9pPr>
          </a:lstStyle>
          <a:p>
            <a:r>
              <a:rPr lang="zh-CN" altLang="en-US" sz="3600" b="1" smtClean="0">
                <a:latin typeface="+mn-ea"/>
                <a:ea typeface="+mn-ea"/>
              </a:rPr>
              <a:t>清代社会经济特征</a:t>
            </a:r>
            <a:br>
              <a:rPr lang="zh-CN" altLang="en-US" sz="3600" b="1" smtClean="0">
                <a:latin typeface="+mn-ea"/>
                <a:ea typeface="+mn-ea"/>
              </a:rPr>
            </a:br>
            <a:endParaRPr lang="zh-CN" altLang="en-US" sz="3600" b="1" dirty="0">
              <a:latin typeface="+mn-ea"/>
              <a:ea typeface="+mn-ea"/>
            </a:endParaRPr>
          </a:p>
        </p:txBody>
      </p:sp>
    </p:spTree>
    <p:extLst>
      <p:ext uri="{BB962C8B-B14F-4D97-AF65-F5344CB8AC3E}">
        <p14:creationId xmlns:p14="http://schemas.microsoft.com/office/powerpoint/2010/main" val="1787037667"/>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68700" y="355600"/>
            <a:ext cx="2743200" cy="646331"/>
          </a:xfrm>
          <a:prstGeom prst="rect">
            <a:avLst/>
          </a:prstGeom>
          <a:noFill/>
        </p:spPr>
        <p:txBody>
          <a:bodyPr wrap="square" rtlCol="0">
            <a:spAutoFit/>
          </a:bodyPr>
          <a:lstStyle/>
          <a:p>
            <a:r>
              <a:rPr kumimoji="1" lang="zh-CN" altLang="en-US" sz="3600" b="1" smtClean="0"/>
              <a:t>清代银荒</a:t>
            </a:r>
            <a:endParaRPr kumimoji="1" lang="zh-CN" altLang="en-US" sz="3600" b="1"/>
          </a:p>
        </p:txBody>
      </p:sp>
      <p:sp>
        <p:nvSpPr>
          <p:cNvPr id="3" name="文本框 2"/>
          <p:cNvSpPr txBox="1"/>
          <p:nvPr/>
        </p:nvSpPr>
        <p:spPr>
          <a:xfrm>
            <a:off x="800100" y="1460500"/>
            <a:ext cx="7632700" cy="4016484"/>
          </a:xfrm>
          <a:prstGeom prst="rect">
            <a:avLst/>
          </a:prstGeom>
          <a:noFill/>
        </p:spPr>
        <p:txBody>
          <a:bodyPr wrap="square" rtlCol="0">
            <a:spAutoFit/>
          </a:bodyPr>
          <a:lstStyle/>
          <a:p>
            <a:pPr marL="342900" indent="-342900" algn="just">
              <a:spcAft>
                <a:spcPts val="1800"/>
              </a:spcAft>
              <a:buFont typeface="Wingdings" charset="2"/>
              <a:buChar char="Ø"/>
            </a:pPr>
            <a:r>
              <a:rPr lang="zh-CN" altLang="zh-CN" sz="2400" dirty="0">
                <a:latin typeface="+mn-ea"/>
                <a:ea typeface="+mn-ea"/>
              </a:rPr>
              <a:t>在鸦片战争前的百余年间</a:t>
            </a:r>
            <a:r>
              <a:rPr lang="zh-CN" altLang="zh-CN" sz="2400" dirty="0" smtClean="0">
                <a:latin typeface="+mn-ea"/>
                <a:ea typeface="+mn-ea"/>
              </a:rPr>
              <a:t>，从</a:t>
            </a:r>
            <a:r>
              <a:rPr lang="zh-CN" altLang="zh-CN" sz="2400" dirty="0">
                <a:latin typeface="+mn-ea"/>
                <a:ea typeface="+mn-ea"/>
              </a:rPr>
              <a:t>中国输入到英国及印度的商品多于其输入到中国的，英国及印度必须输出大量白银到中国。英国为了避免大量白银流出，向中国大量输出鸦片</a:t>
            </a:r>
            <a:r>
              <a:rPr lang="zh-CN" altLang="zh-CN" sz="2400" dirty="0" smtClean="0">
                <a:latin typeface="+mn-ea"/>
                <a:ea typeface="+mn-ea"/>
              </a:rPr>
              <a:t>。</a:t>
            </a:r>
            <a:r>
              <a:rPr lang="zh-CN" altLang="zh-CN" sz="2400" dirty="0">
                <a:latin typeface="+mn-ea"/>
              </a:rPr>
              <a:t>中国</a:t>
            </a:r>
            <a:r>
              <a:rPr lang="zh-CN" altLang="zh-CN" sz="2400" dirty="0" smtClean="0">
                <a:latin typeface="+mn-ea"/>
                <a:ea typeface="+mn-ea"/>
              </a:rPr>
              <a:t>大量</a:t>
            </a:r>
            <a:r>
              <a:rPr lang="zh-CN" altLang="zh-CN" sz="2400" dirty="0">
                <a:latin typeface="+mn-ea"/>
                <a:ea typeface="+mn-ea"/>
              </a:rPr>
              <a:t>进口鸦片，</a:t>
            </a:r>
            <a:r>
              <a:rPr lang="zh-CN" altLang="zh-CN" sz="2400" dirty="0" smtClean="0">
                <a:latin typeface="+mn-ea"/>
                <a:ea typeface="+mn-ea"/>
              </a:rPr>
              <a:t>使白银</a:t>
            </a:r>
            <a:r>
              <a:rPr lang="zh-CN" altLang="zh-CN" sz="2400" dirty="0">
                <a:latin typeface="+mn-ea"/>
                <a:ea typeface="+mn-ea"/>
              </a:rPr>
              <a:t>由入超变为出超</a:t>
            </a:r>
            <a:r>
              <a:rPr lang="zh-CN" altLang="zh-CN" sz="2400" dirty="0" smtClean="0">
                <a:latin typeface="+mn-ea"/>
                <a:ea typeface="+mn-ea"/>
              </a:rPr>
              <a:t>。</a:t>
            </a:r>
            <a:endParaRPr lang="en-US" altLang="zh-CN" sz="2400" dirty="0" smtClean="0">
              <a:latin typeface="+mn-ea"/>
              <a:ea typeface="+mn-ea"/>
            </a:endParaRPr>
          </a:p>
          <a:p>
            <a:pPr marL="342900" indent="-342900" algn="just">
              <a:spcAft>
                <a:spcPts val="1800"/>
              </a:spcAft>
              <a:buFont typeface="Wingdings" charset="2"/>
              <a:buChar char="Ø"/>
            </a:pPr>
            <a:r>
              <a:rPr lang="zh-CN" altLang="zh-CN" sz="2400" dirty="0" smtClean="0">
                <a:latin typeface="+mn-ea"/>
                <a:ea typeface="+mn-ea"/>
              </a:rPr>
              <a:t>鸦片</a:t>
            </a:r>
            <a:r>
              <a:rPr lang="zh-CN" altLang="zh-CN" sz="2400" dirty="0">
                <a:latin typeface="+mn-ea"/>
                <a:ea typeface="+mn-ea"/>
              </a:rPr>
              <a:t>战争前十年间，中国对印度的白银出超达三千余万两。</a:t>
            </a:r>
            <a:r>
              <a:rPr lang="zh-CN" altLang="zh-CN" sz="2400" dirty="0">
                <a:solidFill>
                  <a:srgbClr val="C00000"/>
                </a:solidFill>
                <a:latin typeface="+mn-ea"/>
                <a:ea typeface="+mn-ea"/>
              </a:rPr>
              <a:t>大量的白银外流</a:t>
            </a:r>
            <a:r>
              <a:rPr lang="zh-CN" altLang="zh-CN" sz="2400" dirty="0" smtClean="0">
                <a:solidFill>
                  <a:srgbClr val="C00000"/>
                </a:solidFill>
                <a:latin typeface="+mn-ea"/>
                <a:ea typeface="+mn-ea"/>
              </a:rPr>
              <a:t>，形成</a:t>
            </a:r>
            <a:r>
              <a:rPr lang="zh-CN" altLang="zh-CN" sz="2400" dirty="0">
                <a:solidFill>
                  <a:srgbClr val="C00000"/>
                </a:solidFill>
                <a:latin typeface="+mn-ea"/>
                <a:ea typeface="+mn-ea"/>
              </a:rPr>
              <a:t>了以</a:t>
            </a:r>
            <a:r>
              <a:rPr lang="en-US" altLang="zh-CN" sz="2400" dirty="0">
                <a:solidFill>
                  <a:srgbClr val="C00000"/>
                </a:solidFill>
                <a:latin typeface="+mn-ea"/>
                <a:ea typeface="+mn-ea"/>
              </a:rPr>
              <a:t>“</a:t>
            </a:r>
            <a:r>
              <a:rPr lang="zh-CN" altLang="zh-CN" sz="2400" dirty="0">
                <a:solidFill>
                  <a:srgbClr val="C00000"/>
                </a:solidFill>
                <a:latin typeface="+mn-ea"/>
                <a:ea typeface="+mn-ea"/>
              </a:rPr>
              <a:t>银荒</a:t>
            </a:r>
            <a:r>
              <a:rPr lang="en-US" altLang="zh-CN" sz="2400" dirty="0">
                <a:solidFill>
                  <a:srgbClr val="C00000"/>
                </a:solidFill>
                <a:latin typeface="+mn-ea"/>
                <a:ea typeface="+mn-ea"/>
              </a:rPr>
              <a:t>”</a:t>
            </a:r>
            <a:r>
              <a:rPr lang="zh-CN" altLang="zh-CN" sz="2400" dirty="0">
                <a:solidFill>
                  <a:srgbClr val="C00000"/>
                </a:solidFill>
                <a:latin typeface="+mn-ea"/>
                <a:ea typeface="+mn-ea"/>
              </a:rPr>
              <a:t>为中心的货币危机</a:t>
            </a:r>
            <a:r>
              <a:rPr lang="zh-CN" altLang="zh-CN" sz="2400" dirty="0" smtClean="0">
                <a:solidFill>
                  <a:srgbClr val="C00000"/>
                </a:solidFill>
                <a:latin typeface="+mn-ea"/>
                <a:ea typeface="+mn-ea"/>
              </a:rPr>
              <a:t>。银贵</a:t>
            </a:r>
            <a:r>
              <a:rPr lang="zh-CN" altLang="zh-CN" sz="2400" dirty="0">
                <a:solidFill>
                  <a:srgbClr val="C00000"/>
                </a:solidFill>
                <a:latin typeface="+mn-ea"/>
                <a:ea typeface="+mn-ea"/>
              </a:rPr>
              <a:t>钱贱，以银计价的物价下跌，以钱计价的物价上涨。</a:t>
            </a:r>
            <a:r>
              <a:rPr lang="zh-CN" altLang="zh-CN" sz="2400" dirty="0">
                <a:latin typeface="+mn-ea"/>
                <a:ea typeface="+mn-ea"/>
              </a:rPr>
              <a:t>这对以钱为经常收入的人</a:t>
            </a:r>
            <a:r>
              <a:rPr lang="zh-CN" altLang="zh-CN" sz="2400" dirty="0" smtClean="0">
                <a:latin typeface="+mn-ea"/>
                <a:ea typeface="+mn-ea"/>
              </a:rPr>
              <a:t>不利</a:t>
            </a:r>
            <a:r>
              <a:rPr lang="zh-CN" altLang="en-US" sz="2400" dirty="0" smtClean="0">
                <a:latin typeface="+mn-ea"/>
                <a:ea typeface="+mn-ea"/>
              </a:rPr>
              <a:t>，</a:t>
            </a:r>
            <a:r>
              <a:rPr lang="zh-CN" altLang="zh-CN" sz="2400" dirty="0" smtClean="0">
                <a:latin typeface="+mn-ea"/>
                <a:ea typeface="+mn-ea"/>
              </a:rPr>
              <a:t>社会</a:t>
            </a:r>
            <a:r>
              <a:rPr lang="zh-CN" altLang="zh-CN" sz="2400" dirty="0">
                <a:latin typeface="+mn-ea"/>
                <a:ea typeface="+mn-ea"/>
              </a:rPr>
              <a:t>购买力下降，产品销售困难，导致</a:t>
            </a:r>
            <a:r>
              <a:rPr lang="zh-CN" altLang="zh-CN" sz="2400" dirty="0" smtClean="0">
                <a:latin typeface="+mn-ea"/>
                <a:ea typeface="+mn-ea"/>
              </a:rPr>
              <a:t>商业萧条</a:t>
            </a:r>
            <a:r>
              <a:rPr lang="zh-CN" altLang="zh-CN" sz="2400" dirty="0">
                <a:latin typeface="+mn-ea"/>
                <a:ea typeface="+mn-ea"/>
              </a:rPr>
              <a:t>。</a:t>
            </a:r>
            <a:r>
              <a:rPr lang="zh-CN" altLang="zh-CN" sz="2400" dirty="0">
                <a:latin typeface="+mn-ea"/>
                <a:ea typeface="+mn-ea"/>
              </a:rPr>
              <a:t> </a:t>
            </a:r>
            <a:endParaRPr kumimoji="1" lang="zh-CN" altLang="en-US" sz="2400" dirty="0">
              <a:latin typeface="+mn-ea"/>
              <a:ea typeface="+mn-ea"/>
            </a:endParaRPr>
          </a:p>
        </p:txBody>
      </p:sp>
    </p:spTree>
    <p:extLst>
      <p:ext uri="{BB962C8B-B14F-4D97-AF65-F5344CB8AC3E}">
        <p14:creationId xmlns:p14="http://schemas.microsoft.com/office/powerpoint/2010/main" val="2096844065"/>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4786" y="352181"/>
            <a:ext cx="7903028" cy="5570756"/>
          </a:xfrm>
          <a:prstGeom prst="rect">
            <a:avLst/>
          </a:prstGeom>
        </p:spPr>
        <p:txBody>
          <a:bodyPr wrap="square">
            <a:spAutoFit/>
          </a:bodyPr>
          <a:lstStyle/>
          <a:p>
            <a:pPr algn="ctr"/>
            <a:r>
              <a:rPr lang="zh-CN" altLang="en-US" sz="4000" b="1" dirty="0" smtClean="0">
                <a:latin typeface="隶书" pitchFamily="49" charset="-122"/>
                <a:ea typeface="隶书" pitchFamily="49" charset="-122"/>
              </a:rPr>
              <a:t>清代</a:t>
            </a:r>
            <a:r>
              <a:rPr lang="zh-CN" altLang="en-US" sz="4000" b="1" dirty="0">
                <a:latin typeface="隶书" pitchFamily="49" charset="-122"/>
                <a:ea typeface="隶书" pitchFamily="49" charset="-122"/>
              </a:rPr>
              <a:t>银</a:t>
            </a:r>
            <a:r>
              <a:rPr lang="zh-CN" altLang="en-US" sz="4000" b="1" dirty="0" smtClean="0">
                <a:latin typeface="隶书" pitchFamily="49" charset="-122"/>
                <a:ea typeface="隶书" pitchFamily="49" charset="-122"/>
              </a:rPr>
              <a:t>荒</a:t>
            </a:r>
            <a:endParaRPr lang="zh-CN" altLang="en-US" sz="4000" b="1" dirty="0">
              <a:latin typeface="隶书" pitchFamily="49" charset="-122"/>
              <a:ea typeface="隶书" pitchFamily="49" charset="-122"/>
            </a:endParaRPr>
          </a:p>
          <a:p>
            <a:endParaRPr lang="en-US" altLang="zh-CN" dirty="0" smtClean="0"/>
          </a:p>
          <a:p>
            <a:endParaRPr lang="en-US" altLang="zh-CN" dirty="0" smtClean="0"/>
          </a:p>
          <a:p>
            <a:pPr marL="285750" indent="-285750" algn="just">
              <a:buFont typeface="Wingdings" pitchFamily="2" charset="2"/>
              <a:buChar char="Ø"/>
            </a:pPr>
            <a:r>
              <a:rPr lang="zh-CN" altLang="en-US" sz="2000" dirty="0" smtClean="0">
                <a:solidFill>
                  <a:srgbClr val="C00000"/>
                </a:solidFill>
                <a:latin typeface="+mn-ea"/>
                <a:ea typeface="+mn-ea"/>
              </a:rPr>
              <a:t>至</a:t>
            </a:r>
            <a:r>
              <a:rPr lang="zh-CN" altLang="en-US" sz="2000" dirty="0">
                <a:solidFill>
                  <a:srgbClr val="C00000"/>
                </a:solidFill>
                <a:latin typeface="+mn-ea"/>
                <a:ea typeface="+mn-ea"/>
              </a:rPr>
              <a:t>于今，银日益少，不充世用。</a:t>
            </a:r>
            <a:r>
              <a:rPr lang="zh-CN" altLang="en-US" sz="2000" dirty="0">
                <a:latin typeface="+mn-ea"/>
                <a:ea typeface="+mn-ea"/>
              </a:rPr>
              <a:t>有千金之产者尝旬月不见铢两。谷贱不得饭，肉贱不得食，布帛贱不得衣，鬻谷肉布帛者亦卒不得衣食，银少故也。</a:t>
            </a:r>
            <a:r>
              <a:rPr lang="zh-CN" altLang="en-US" sz="2000" dirty="0">
                <a:solidFill>
                  <a:srgbClr val="C00000"/>
                </a:solidFill>
                <a:latin typeface="+mn-ea"/>
                <a:ea typeface="+mn-ea"/>
              </a:rPr>
              <a:t>当今之世，无人不穷，穷于银也。</a:t>
            </a:r>
            <a:r>
              <a:rPr lang="zh-CN" altLang="en-US" sz="2000" dirty="0">
                <a:latin typeface="+mn-ea"/>
                <a:ea typeface="+mn-ea"/>
              </a:rPr>
              <a:t>于是，枫桥之市，粟麦壅积；南濠之市，百货不行；良贾失业，不得旋归。（唐甄</a:t>
            </a:r>
            <a:r>
              <a:rPr lang="en-US" altLang="zh-CN" sz="2000" dirty="0">
                <a:latin typeface="+mn-ea"/>
                <a:ea typeface="+mn-ea"/>
              </a:rPr>
              <a:t>《</a:t>
            </a:r>
            <a:r>
              <a:rPr lang="zh-CN" altLang="en-US" sz="2000" dirty="0">
                <a:latin typeface="+mn-ea"/>
                <a:ea typeface="+mn-ea"/>
              </a:rPr>
              <a:t>潜书</a:t>
            </a:r>
            <a:r>
              <a:rPr lang="en-US" altLang="zh-CN" sz="2000" dirty="0">
                <a:latin typeface="+mn-ea"/>
                <a:ea typeface="+mn-ea"/>
              </a:rPr>
              <a:t>·</a:t>
            </a:r>
            <a:r>
              <a:rPr lang="zh-CN" altLang="en-US" sz="2000" dirty="0">
                <a:latin typeface="+mn-ea"/>
                <a:ea typeface="+mn-ea"/>
              </a:rPr>
              <a:t>更币</a:t>
            </a:r>
            <a:r>
              <a:rPr lang="en-US" altLang="zh-CN" sz="2000" dirty="0">
                <a:latin typeface="+mn-ea"/>
                <a:ea typeface="+mn-ea"/>
              </a:rPr>
              <a:t>》</a:t>
            </a:r>
            <a:r>
              <a:rPr lang="zh-CN" altLang="en-US" sz="2000" dirty="0">
                <a:latin typeface="+mn-ea"/>
                <a:ea typeface="+mn-ea"/>
              </a:rPr>
              <a:t>）</a:t>
            </a:r>
          </a:p>
          <a:p>
            <a:pPr algn="just"/>
            <a:endParaRPr lang="en-US" altLang="zh-CN" sz="2000" dirty="0" smtClean="0">
              <a:latin typeface="+mn-ea"/>
              <a:ea typeface="+mn-ea"/>
            </a:endParaRPr>
          </a:p>
          <a:p>
            <a:pPr marL="285750" indent="-285750" algn="just">
              <a:buFont typeface="Wingdings" pitchFamily="2" charset="2"/>
              <a:buChar char="Ø"/>
            </a:pPr>
            <a:r>
              <a:rPr lang="zh-CN" altLang="en-US" sz="2000" dirty="0" smtClean="0">
                <a:latin typeface="+mn-ea"/>
                <a:ea typeface="+mn-ea"/>
              </a:rPr>
              <a:t>丰年</a:t>
            </a:r>
            <a:r>
              <a:rPr lang="zh-CN" altLang="en-US" sz="2000" dirty="0">
                <a:latin typeface="+mn-ea"/>
                <a:ea typeface="+mn-ea"/>
              </a:rPr>
              <a:t>而卖其妻子者，唐宋之季所未尝有也。往在山东，见登、莱滨海之人，多言谷贱。处山僻不得银以输官。今来关中，自鄂以西至于岐下，则岁甚登，谷甚多，而民且相率卖其妻子</a:t>
            </a:r>
            <a:r>
              <a:rPr lang="en-US" altLang="zh-CN" sz="2000" dirty="0">
                <a:latin typeface="+mn-ea"/>
                <a:ea typeface="+mn-ea"/>
              </a:rPr>
              <a:t>……</a:t>
            </a:r>
            <a:r>
              <a:rPr lang="zh-CN" altLang="en-US" sz="2000" dirty="0">
                <a:latin typeface="+mn-ea"/>
                <a:ea typeface="+mn-ea"/>
              </a:rPr>
              <a:t>何以故</a:t>
            </a:r>
            <a:r>
              <a:rPr lang="en-US" altLang="zh-CN" sz="2000" dirty="0">
                <a:latin typeface="+mn-ea"/>
                <a:ea typeface="+mn-ea"/>
              </a:rPr>
              <a:t>?</a:t>
            </a:r>
            <a:r>
              <a:rPr lang="zh-CN" altLang="en-US" sz="2000" dirty="0">
                <a:latin typeface="+mn-ea"/>
                <a:ea typeface="+mn-ea"/>
              </a:rPr>
              <a:t>则</a:t>
            </a:r>
            <a:r>
              <a:rPr lang="zh-CN" altLang="en-US" sz="2000" dirty="0">
                <a:solidFill>
                  <a:srgbClr val="C00000"/>
                </a:solidFill>
                <a:latin typeface="+mn-ea"/>
                <a:ea typeface="+mn-ea"/>
              </a:rPr>
              <a:t>有谷而无银也，所获非所输也，所求非所出也。</a:t>
            </a:r>
            <a:r>
              <a:rPr lang="zh-CN" altLang="en-US" sz="2000" dirty="0">
                <a:latin typeface="+mn-ea"/>
                <a:ea typeface="+mn-ea"/>
              </a:rPr>
              <a:t>（顾炎武</a:t>
            </a:r>
            <a:r>
              <a:rPr lang="en-US" altLang="zh-CN" sz="2000" dirty="0">
                <a:latin typeface="+mn-ea"/>
                <a:ea typeface="+mn-ea"/>
              </a:rPr>
              <a:t>《</a:t>
            </a:r>
            <a:r>
              <a:rPr lang="zh-CN" altLang="en-US" sz="2000" dirty="0">
                <a:latin typeface="+mn-ea"/>
                <a:ea typeface="+mn-ea"/>
              </a:rPr>
              <a:t>亭林文集</a:t>
            </a:r>
            <a:r>
              <a:rPr lang="en-US" altLang="zh-CN" sz="2000" dirty="0">
                <a:latin typeface="+mn-ea"/>
                <a:ea typeface="+mn-ea"/>
              </a:rPr>
              <a:t>·</a:t>
            </a:r>
            <a:r>
              <a:rPr lang="zh-CN" altLang="en-US" sz="2000" dirty="0">
                <a:latin typeface="+mn-ea"/>
                <a:ea typeface="+mn-ea"/>
              </a:rPr>
              <a:t>钱粮论上</a:t>
            </a:r>
            <a:r>
              <a:rPr lang="en-US" altLang="zh-CN" sz="2000" dirty="0">
                <a:latin typeface="+mn-ea"/>
                <a:ea typeface="+mn-ea"/>
              </a:rPr>
              <a:t>》</a:t>
            </a:r>
            <a:r>
              <a:rPr lang="zh-CN" altLang="en-US" sz="2000" dirty="0">
                <a:latin typeface="+mn-ea"/>
                <a:ea typeface="+mn-ea"/>
              </a:rPr>
              <a:t>）</a:t>
            </a:r>
          </a:p>
          <a:p>
            <a:pPr algn="just"/>
            <a:endParaRPr lang="zh-CN" altLang="en-US" sz="2000" dirty="0">
              <a:latin typeface="+mn-ea"/>
              <a:ea typeface="+mn-ea"/>
            </a:endParaRPr>
          </a:p>
          <a:p>
            <a:pPr algn="just"/>
            <a:r>
              <a:rPr lang="zh-CN" altLang="en-US" sz="2000" dirty="0" smtClean="0">
                <a:latin typeface="+mn-ea"/>
                <a:ea typeface="+mn-ea"/>
              </a:rPr>
              <a:t>*参考</a:t>
            </a:r>
            <a:r>
              <a:rPr lang="zh-CN" altLang="en-US" sz="2000" dirty="0">
                <a:latin typeface="+mn-ea"/>
                <a:ea typeface="+mn-ea"/>
              </a:rPr>
              <a:t>：</a:t>
            </a:r>
            <a:r>
              <a:rPr lang="zh-CN" altLang="en-US" sz="2000" dirty="0" smtClean="0">
                <a:latin typeface="+mn-ea"/>
                <a:ea typeface="+mn-ea"/>
              </a:rPr>
              <a:t>林满红</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China </a:t>
            </a:r>
            <a:r>
              <a:rPr lang="en-US" altLang="zh-CN" sz="2000" dirty="0">
                <a:latin typeface="微软雅黑" pitchFamily="34" charset="-122"/>
                <a:ea typeface="微软雅黑" pitchFamily="34" charset="-122"/>
              </a:rPr>
              <a:t>Upside Down </a:t>
            </a:r>
            <a:r>
              <a:rPr lang="en-US" altLang="zh-CN" sz="2000" dirty="0" smtClean="0">
                <a:latin typeface="微软雅黑" pitchFamily="34" charset="-122"/>
                <a:ea typeface="微软雅黑" pitchFamily="34" charset="-122"/>
              </a:rPr>
              <a:t>&amp;</a:t>
            </a:r>
            <a:r>
              <a:rPr lang="zh-CN" altLang="en-US" sz="2000" dirty="0" smtClean="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A.G </a:t>
            </a:r>
            <a:r>
              <a:rPr lang="en-US" altLang="zh-CN" sz="2000" dirty="0">
                <a:latin typeface="微软雅黑" pitchFamily="34" charset="-122"/>
                <a:ea typeface="微软雅黑" pitchFamily="34" charset="-122"/>
              </a:rPr>
              <a:t>Frank, Reorient Global Economy in the Asian Age</a:t>
            </a:r>
            <a:endParaRPr lang="zh-CN" altLang="en-US" sz="2000" dirty="0">
              <a:latin typeface="微软雅黑" pitchFamily="34" charset="-122"/>
              <a:ea typeface="微软雅黑" pitchFamily="34" charset="-122"/>
            </a:endParaRPr>
          </a:p>
        </p:txBody>
      </p:sp>
    </p:spTree>
    <p:extLst>
      <p:ext uri="{BB962C8B-B14F-4D97-AF65-F5344CB8AC3E}">
        <p14:creationId xmlns:p14="http://schemas.microsoft.com/office/powerpoint/2010/main" val="2504250640"/>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34670" y="361434"/>
            <a:ext cx="3467616" cy="584775"/>
          </a:xfrm>
          <a:prstGeom prst="rect">
            <a:avLst/>
          </a:prstGeom>
        </p:spPr>
        <p:txBody>
          <a:bodyPr wrap="none">
            <a:spAutoFit/>
          </a:bodyPr>
          <a:lstStyle/>
          <a:p>
            <a:r>
              <a:rPr lang="zh-CN" altLang="en-US" sz="3200" b="1" dirty="0" smtClean="0">
                <a:latin typeface="隶书" pitchFamily="49" charset="-122"/>
                <a:ea typeface="隶书" pitchFamily="49" charset="-122"/>
              </a:rPr>
              <a:t>三、清代经济</a:t>
            </a:r>
            <a:r>
              <a:rPr lang="zh-CN" altLang="en-US" sz="3200" b="1" dirty="0">
                <a:latin typeface="隶书" pitchFamily="49" charset="-122"/>
                <a:ea typeface="隶书" pitchFamily="49" charset="-122"/>
              </a:rPr>
              <a:t>思想</a:t>
            </a:r>
            <a:endParaRPr lang="zh-CN" altLang="en-US" sz="3200" dirty="0"/>
          </a:p>
        </p:txBody>
      </p:sp>
      <p:graphicFrame>
        <p:nvGraphicFramePr>
          <p:cNvPr id="3" name="图表 2"/>
          <p:cNvGraphicFramePr/>
          <p:nvPr>
            <p:extLst>
              <p:ext uri="{D42A27DB-BD31-4B8C-83A1-F6EECF244321}">
                <p14:modId xmlns:p14="http://schemas.microsoft.com/office/powerpoint/2010/main" val="237654554"/>
              </p:ext>
            </p:extLst>
          </p:nvPr>
        </p:nvGraphicFramePr>
        <p:xfrm>
          <a:off x="1676400" y="15367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9942775"/>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4907" y="316976"/>
            <a:ext cx="6429820" cy="646331"/>
          </a:xfrm>
          <a:prstGeom prst="rect">
            <a:avLst/>
          </a:prstGeom>
        </p:spPr>
        <p:txBody>
          <a:bodyPr wrap="square">
            <a:spAutoFit/>
          </a:bodyPr>
          <a:lstStyle/>
          <a:p>
            <a:r>
              <a:rPr lang="zh-CN" altLang="en-US" sz="3600" b="1" dirty="0" smtClean="0">
                <a:latin typeface="隶书" pitchFamily="49" charset="-122"/>
                <a:ea typeface="隶书" pitchFamily="49" charset="-122"/>
              </a:rPr>
              <a:t>（一）清初的“重商”</a:t>
            </a:r>
            <a:r>
              <a:rPr lang="zh-CN" altLang="en-US" sz="3600" b="1" dirty="0" smtClean="0">
                <a:latin typeface="隶书" pitchFamily="49" charset="-122"/>
                <a:ea typeface="隶书" pitchFamily="49" charset="-122"/>
              </a:rPr>
              <a:t>思想</a:t>
            </a:r>
            <a:endParaRPr lang="zh-CN" altLang="en-US" sz="3600" b="1" dirty="0">
              <a:latin typeface="隶书" pitchFamily="49" charset="-122"/>
              <a:ea typeface="隶书" pitchFamily="49" charset="-122"/>
            </a:endParaRPr>
          </a:p>
        </p:txBody>
      </p:sp>
      <p:sp>
        <p:nvSpPr>
          <p:cNvPr id="3" name="TextBox 2"/>
          <p:cNvSpPr txBox="1"/>
          <p:nvPr/>
        </p:nvSpPr>
        <p:spPr>
          <a:xfrm>
            <a:off x="907774" y="4071531"/>
            <a:ext cx="7385326" cy="1938992"/>
          </a:xfrm>
          <a:prstGeom prst="rect">
            <a:avLst/>
          </a:prstGeom>
          <a:noFill/>
        </p:spPr>
        <p:txBody>
          <a:bodyPr wrap="square" rtlCol="0">
            <a:spAutoFit/>
          </a:bodyPr>
          <a:lstStyle/>
          <a:p>
            <a:pPr marL="800100" lvl="1" indent="-342900" algn="just">
              <a:buFont typeface="Arial" charset="0"/>
              <a:buChar char="•"/>
            </a:pPr>
            <a:r>
              <a:rPr lang="zh-CN" altLang="en-US" sz="2000" dirty="0">
                <a:latin typeface="+mn-ea"/>
              </a:rPr>
              <a:t>叶适：“富人者，州县之本，上下之所赖也。”</a:t>
            </a:r>
          </a:p>
          <a:p>
            <a:pPr marL="800100" lvl="1" indent="-342900" algn="just">
              <a:buFont typeface="Arial" charset="0"/>
              <a:buChar char="•"/>
            </a:pPr>
            <a:r>
              <a:rPr lang="zh-CN" altLang="en-US" sz="2000" dirty="0">
                <a:latin typeface="+mn-ea"/>
              </a:rPr>
              <a:t>张居正：“厚商而利农”。</a:t>
            </a:r>
          </a:p>
          <a:p>
            <a:pPr marL="800100" lvl="1" indent="-342900" algn="just">
              <a:buFont typeface="Arial" charset="0"/>
              <a:buChar char="•"/>
            </a:pPr>
            <a:r>
              <a:rPr lang="zh-CN" altLang="en-US" sz="2000" dirty="0">
                <a:latin typeface="+mn-ea"/>
              </a:rPr>
              <a:t>康熙</a:t>
            </a:r>
            <a:r>
              <a:rPr lang="en-US" altLang="zh-CN" sz="2000" dirty="0">
                <a:latin typeface="+mn-ea"/>
              </a:rPr>
              <a:t>1661~1722</a:t>
            </a:r>
            <a:r>
              <a:rPr lang="zh-CN" altLang="en-US" sz="2000" dirty="0">
                <a:latin typeface="+mn-ea"/>
              </a:rPr>
              <a:t>：“朕思商民皆我赤子</a:t>
            </a:r>
            <a:r>
              <a:rPr lang="zh-CN" altLang="en-US" sz="2000" dirty="0" smtClean="0">
                <a:latin typeface="+mn-ea"/>
              </a:rPr>
              <a:t>”。</a:t>
            </a:r>
            <a:r>
              <a:rPr lang="en-US" altLang="zh-CN" sz="2000" dirty="0" smtClean="0">
                <a:latin typeface="+mn-ea"/>
              </a:rPr>
              <a:t>《</a:t>
            </a:r>
            <a:r>
              <a:rPr lang="zh-CN" altLang="en-US" sz="2000" dirty="0">
                <a:latin typeface="+mn-ea"/>
              </a:rPr>
              <a:t>清实录康熙朝实录</a:t>
            </a:r>
            <a:r>
              <a:rPr lang="en-US" altLang="zh-CN" sz="2000" dirty="0">
                <a:latin typeface="+mn-ea"/>
              </a:rPr>
              <a:t>》</a:t>
            </a:r>
            <a:r>
              <a:rPr lang="zh-CN" altLang="en-US" sz="2000" dirty="0">
                <a:latin typeface="+mn-ea"/>
              </a:rPr>
              <a:t>卷一二四</a:t>
            </a:r>
          </a:p>
          <a:p>
            <a:pPr marL="800100" lvl="1" indent="-342900" algn="just">
              <a:buFont typeface="Arial" charset="0"/>
              <a:buChar char="•"/>
            </a:pPr>
            <a:r>
              <a:rPr lang="zh-CN" altLang="en-US" sz="2000" dirty="0">
                <a:latin typeface="+mn-ea"/>
              </a:rPr>
              <a:t>乾隆</a:t>
            </a:r>
            <a:r>
              <a:rPr lang="en-US" altLang="zh-CN" sz="2000" dirty="0">
                <a:latin typeface="+mn-ea"/>
              </a:rPr>
              <a:t>1736~1797</a:t>
            </a:r>
            <a:r>
              <a:rPr lang="zh-CN" altLang="en-US" sz="2000" dirty="0">
                <a:latin typeface="+mn-ea"/>
              </a:rPr>
              <a:t>：“商众即吾民也，朕心岂有歧视</a:t>
            </a:r>
            <a:r>
              <a:rPr lang="zh-CN" altLang="en-US" sz="2000" dirty="0" smtClean="0">
                <a:latin typeface="+mn-ea"/>
              </a:rPr>
              <a:t>”。</a:t>
            </a:r>
            <a:r>
              <a:rPr lang="en-US" altLang="zh-CN" sz="2000" dirty="0" smtClean="0">
                <a:latin typeface="+mn-ea"/>
              </a:rPr>
              <a:t>《</a:t>
            </a:r>
            <a:r>
              <a:rPr lang="zh-CN" altLang="en-US" sz="2000" dirty="0">
                <a:latin typeface="+mn-ea"/>
              </a:rPr>
              <a:t>清实录乾隆朝实录</a:t>
            </a:r>
            <a:r>
              <a:rPr lang="en-US" altLang="zh-CN" sz="2000" dirty="0">
                <a:latin typeface="+mn-ea"/>
              </a:rPr>
              <a:t>》</a:t>
            </a:r>
            <a:r>
              <a:rPr lang="zh-CN" altLang="en-US" sz="2000" dirty="0">
                <a:latin typeface="+mn-ea"/>
              </a:rPr>
              <a:t>卷五</a:t>
            </a:r>
            <a:endParaRPr lang="zh-CN" altLang="en-US" sz="2000" dirty="0">
              <a:latin typeface="+mn-ea"/>
            </a:endParaRPr>
          </a:p>
        </p:txBody>
      </p:sp>
      <p:sp>
        <p:nvSpPr>
          <p:cNvPr id="4" name="圆角矩形 3"/>
          <p:cNvSpPr/>
          <p:nvPr/>
        </p:nvSpPr>
        <p:spPr>
          <a:xfrm>
            <a:off x="1263374" y="1344317"/>
            <a:ext cx="7029726" cy="965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mj-ea"/>
                <a:ea typeface="+mj-ea"/>
              </a:rPr>
              <a:t>封建经济思想三大教条</a:t>
            </a:r>
          </a:p>
          <a:p>
            <a:pPr algn="ctr"/>
            <a:r>
              <a:rPr lang="en-US" altLang="zh-CN" sz="2400" dirty="0">
                <a:latin typeface="+mj-ea"/>
                <a:ea typeface="+mj-ea"/>
              </a:rPr>
              <a:t>——</a:t>
            </a:r>
            <a:r>
              <a:rPr lang="zh-CN" altLang="en-US" sz="2400" dirty="0">
                <a:latin typeface="+mj-ea"/>
                <a:ea typeface="+mj-ea"/>
              </a:rPr>
              <a:t>贵义贱利、重本抑末、黜奢崇俭</a:t>
            </a:r>
            <a:endParaRPr lang="en-US" altLang="zh-CN" sz="2400" dirty="0">
              <a:latin typeface="+mj-ea"/>
              <a:ea typeface="+mj-ea"/>
            </a:endParaRPr>
          </a:p>
        </p:txBody>
      </p:sp>
      <p:sp>
        <p:nvSpPr>
          <p:cNvPr id="5" name="下箭头 4"/>
          <p:cNvSpPr/>
          <p:nvPr/>
        </p:nvSpPr>
        <p:spPr>
          <a:xfrm>
            <a:off x="4356100" y="2438400"/>
            <a:ext cx="304800" cy="55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p:cNvSpPr/>
          <p:nvPr/>
        </p:nvSpPr>
        <p:spPr>
          <a:xfrm>
            <a:off x="1263374" y="3107974"/>
            <a:ext cx="7029726" cy="852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dirty="0" smtClean="0">
                <a:latin typeface="+mj-ea"/>
                <a:ea typeface="+mj-ea"/>
              </a:rPr>
              <a:t>“重视商业”的思想主张代之以往</a:t>
            </a:r>
            <a:r>
              <a:rPr lang="zh-CN" altLang="en-US" sz="2400" dirty="0">
                <a:latin typeface="+mj-ea"/>
                <a:ea typeface="+mj-ea"/>
              </a:rPr>
              <a:t>的“轻商</a:t>
            </a:r>
            <a:r>
              <a:rPr lang="zh-CN" altLang="en-US" sz="2400">
                <a:latin typeface="+mj-ea"/>
                <a:ea typeface="+mj-ea"/>
              </a:rPr>
              <a:t>”</a:t>
            </a:r>
            <a:r>
              <a:rPr lang="zh-CN" altLang="en-US" sz="2400" smtClean="0">
                <a:latin typeface="+mj-ea"/>
                <a:ea typeface="+mj-ea"/>
              </a:rPr>
              <a:t>思想</a:t>
            </a:r>
            <a:endParaRPr lang="en-US" altLang="zh-CN" sz="2400" dirty="0" smtClean="0">
              <a:latin typeface="+mj-ea"/>
              <a:ea typeface="+mj-ea"/>
            </a:endParaRPr>
          </a:p>
        </p:txBody>
      </p:sp>
    </p:spTree>
    <p:extLst>
      <p:ext uri="{BB962C8B-B14F-4D97-AF65-F5344CB8AC3E}">
        <p14:creationId xmlns:p14="http://schemas.microsoft.com/office/powerpoint/2010/main" val="1102124409"/>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81300" y="330200"/>
            <a:ext cx="3556000" cy="584775"/>
          </a:xfrm>
          <a:prstGeom prst="rect">
            <a:avLst/>
          </a:prstGeom>
          <a:noFill/>
        </p:spPr>
        <p:txBody>
          <a:bodyPr wrap="square" rtlCol="0">
            <a:spAutoFit/>
          </a:bodyPr>
          <a:lstStyle/>
          <a:p>
            <a:r>
              <a:rPr kumimoji="1" lang="zh-CN" altLang="en-US" sz="3200" b="1" dirty="0" smtClean="0"/>
              <a:t>（二）人口思想</a:t>
            </a:r>
            <a:endParaRPr kumimoji="1" lang="zh-CN" altLang="en-US" sz="3200" b="1" dirty="0"/>
          </a:p>
        </p:txBody>
      </p:sp>
      <p:graphicFrame>
        <p:nvGraphicFramePr>
          <p:cNvPr id="3" name="图表 2"/>
          <p:cNvGraphicFramePr/>
          <p:nvPr>
            <p:extLst>
              <p:ext uri="{D42A27DB-BD31-4B8C-83A1-F6EECF244321}">
                <p14:modId xmlns:p14="http://schemas.microsoft.com/office/powerpoint/2010/main" val="1392489985"/>
              </p:ext>
            </p:extLst>
          </p:nvPr>
        </p:nvGraphicFramePr>
        <p:xfrm>
          <a:off x="838200" y="1651000"/>
          <a:ext cx="77343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2884122"/>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954574" y="1775460"/>
            <a:ext cx="2080726" cy="3210708"/>
          </a:xfrm>
          <a:prstGeom prst="rect">
            <a:avLst/>
          </a:prstGeom>
          <a:noFill/>
        </p:spPr>
      </p:pic>
      <p:sp>
        <p:nvSpPr>
          <p:cNvPr id="4" name="文本框 3"/>
          <p:cNvSpPr txBox="1"/>
          <p:nvPr/>
        </p:nvSpPr>
        <p:spPr>
          <a:xfrm>
            <a:off x="1905000" y="323726"/>
            <a:ext cx="5067300" cy="669414"/>
          </a:xfrm>
          <a:prstGeom prst="rect">
            <a:avLst/>
          </a:prstGeom>
          <a:noFill/>
        </p:spPr>
        <p:txBody>
          <a:bodyPr wrap="square" rtlCol="0">
            <a:spAutoFit/>
          </a:bodyPr>
          <a:lstStyle/>
          <a:p>
            <a:pPr>
              <a:lnSpc>
                <a:spcPts val="4500"/>
              </a:lnSpc>
            </a:pPr>
            <a:r>
              <a:rPr lang="zh-CN" altLang="en-US" sz="4000" b="1" dirty="0">
                <a:latin typeface="隶书" pitchFamily="49" charset="-122"/>
                <a:ea typeface="隶书" pitchFamily="49" charset="-122"/>
              </a:rPr>
              <a:t>（一）从朱学到心学</a:t>
            </a:r>
            <a:endParaRPr lang="zh-CN" altLang="en-US" sz="4000" b="1" dirty="0">
              <a:latin typeface="隶书" pitchFamily="49" charset="-122"/>
              <a:ea typeface="隶书" pitchFamily="49" charset="-122"/>
            </a:endParaRPr>
          </a:p>
        </p:txBody>
      </p:sp>
      <p:sp>
        <p:nvSpPr>
          <p:cNvPr id="5" name="矩形 4"/>
          <p:cNvSpPr/>
          <p:nvPr/>
        </p:nvSpPr>
        <p:spPr>
          <a:xfrm>
            <a:off x="3276600" y="1801334"/>
            <a:ext cx="5397500" cy="3277820"/>
          </a:xfrm>
          <a:prstGeom prst="rect">
            <a:avLst/>
          </a:prstGeom>
        </p:spPr>
        <p:txBody>
          <a:bodyPr wrap="square">
            <a:spAutoFit/>
          </a:bodyPr>
          <a:lstStyle/>
          <a:p>
            <a:pPr marL="285750" indent="-285750" algn="just">
              <a:spcAft>
                <a:spcPts val="1800"/>
              </a:spcAft>
              <a:buFont typeface="Wingdings" charset="2"/>
              <a:buChar char="u"/>
            </a:pPr>
            <a:r>
              <a:rPr lang="zh-CN" altLang="zh-CN" sz="2400" kern="100" dirty="0">
                <a:latin typeface="+mn-ea"/>
                <a:ea typeface="+mn-ea"/>
                <a:cs typeface="Times New Roman" charset="0"/>
              </a:rPr>
              <a:t>朱熹（</a:t>
            </a:r>
            <a:r>
              <a:rPr lang="en-US" altLang="zh-CN" sz="2400" kern="100" dirty="0" smtClean="0">
                <a:latin typeface="+mn-ea"/>
                <a:ea typeface="+mn-ea"/>
                <a:cs typeface="Times New Roman" charset="0"/>
              </a:rPr>
              <a:t>1130—1200</a:t>
            </a:r>
            <a:r>
              <a:rPr lang="zh-CN" altLang="zh-CN" sz="2400" kern="100" dirty="0" smtClean="0">
                <a:latin typeface="+mn-ea"/>
                <a:ea typeface="+mn-ea"/>
                <a:cs typeface="Times New Roman" charset="0"/>
              </a:rPr>
              <a:t>）</a:t>
            </a:r>
            <a:r>
              <a:rPr lang="zh-CN" altLang="zh-CN" sz="2400" kern="100" dirty="0">
                <a:latin typeface="+mn-ea"/>
                <a:ea typeface="+mn-ea"/>
                <a:cs typeface="Times New Roman" charset="0"/>
              </a:rPr>
              <a:t>，字元晦，又字仲晦，号晦庵，晚称晦翁，谥文，世称朱文公。祖籍徽州府婺源县（今江西省婺源），出生于南剑州尤溪（今属福建省尤溪县）</a:t>
            </a:r>
            <a:r>
              <a:rPr lang="zh-CN" altLang="zh-CN" sz="2400" kern="100" dirty="0" smtClean="0">
                <a:latin typeface="+mn-ea"/>
                <a:ea typeface="+mn-ea"/>
                <a:cs typeface="Times New Roman" charset="0"/>
              </a:rPr>
              <a:t>。</a:t>
            </a:r>
            <a:endParaRPr lang="en-US" altLang="zh-CN" sz="2400" kern="100" dirty="0" smtClean="0">
              <a:latin typeface="+mn-ea"/>
              <a:ea typeface="+mn-ea"/>
              <a:cs typeface="Times New Roman" charset="0"/>
            </a:endParaRPr>
          </a:p>
          <a:p>
            <a:pPr marL="285750" indent="-285750" algn="just">
              <a:spcAft>
                <a:spcPts val="1800"/>
              </a:spcAft>
              <a:buFont typeface="Wingdings" charset="2"/>
              <a:buChar char="u"/>
            </a:pPr>
            <a:r>
              <a:rPr lang="zh-CN" altLang="zh-CN" sz="2400" kern="100" dirty="0" smtClean="0">
                <a:latin typeface="+mn-ea"/>
                <a:ea typeface="+mn-ea"/>
                <a:cs typeface="Times New Roman" charset="0"/>
              </a:rPr>
              <a:t>宋朝</a:t>
            </a:r>
            <a:r>
              <a:rPr lang="zh-CN" altLang="zh-CN" sz="2400" kern="100" dirty="0">
                <a:latin typeface="+mn-ea"/>
                <a:ea typeface="+mn-ea"/>
                <a:cs typeface="Times New Roman" charset="0"/>
              </a:rPr>
              <a:t>著名的理学家、思想家、哲学家、教育家、诗人，闽学派的代表人物，儒学集大成者，世尊称为朱子。</a:t>
            </a:r>
            <a:endParaRPr lang="zh-CN" altLang="zh-CN" sz="2400" kern="100" dirty="0">
              <a:effectLst/>
              <a:latin typeface="+mn-ea"/>
              <a:ea typeface="+mn-ea"/>
              <a:cs typeface="Times New Roman" charset="0"/>
            </a:endParaRPr>
          </a:p>
        </p:txBody>
      </p:sp>
    </p:spTree>
    <p:extLst>
      <p:ext uri="{BB962C8B-B14F-4D97-AF65-F5344CB8AC3E}">
        <p14:creationId xmlns:p14="http://schemas.microsoft.com/office/powerpoint/2010/main" val="3556633459"/>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0900" y="330200"/>
            <a:ext cx="5540829" cy="584775"/>
          </a:xfrm>
          <a:prstGeom prst="rect">
            <a:avLst/>
          </a:prstGeom>
        </p:spPr>
        <p:txBody>
          <a:bodyPr wrap="square">
            <a:spAutoFit/>
          </a:bodyPr>
          <a:lstStyle/>
          <a:p>
            <a:pPr algn="ctr"/>
            <a:r>
              <a:rPr lang="en-US" altLang="zh-CN" sz="3200" b="1" smtClean="0">
                <a:latin typeface="+mn-ea"/>
                <a:ea typeface="+mn-ea"/>
              </a:rPr>
              <a:t>1</a:t>
            </a:r>
            <a:r>
              <a:rPr lang="zh-CN" altLang="en-US" sz="3200" b="1" dirty="0" smtClean="0">
                <a:latin typeface="+mn-ea"/>
                <a:ea typeface="+mn-ea"/>
              </a:rPr>
              <a:t>、洪亮吉：</a:t>
            </a:r>
            <a:r>
              <a:rPr lang="zh-CN" altLang="zh-CN" sz="3200" b="1" dirty="0">
                <a:latin typeface="+mn-ea"/>
                <a:ea typeface="+mn-ea"/>
              </a:rPr>
              <a:t>绝对人口过</a:t>
            </a:r>
            <a:r>
              <a:rPr lang="zh-CN" altLang="zh-CN" sz="3200" b="1" dirty="0" smtClean="0">
                <a:latin typeface="+mn-ea"/>
                <a:ea typeface="+mn-ea"/>
              </a:rPr>
              <a:t>剩论</a:t>
            </a:r>
            <a:endParaRPr lang="zh-CN" altLang="en-US" sz="3200" b="1" dirty="0">
              <a:latin typeface="+mn-ea"/>
              <a:ea typeface="+mn-ea"/>
            </a:endParaRPr>
          </a:p>
        </p:txBody>
      </p:sp>
      <p:sp>
        <p:nvSpPr>
          <p:cNvPr id="4" name="矩形 3"/>
          <p:cNvSpPr/>
          <p:nvPr/>
        </p:nvSpPr>
        <p:spPr>
          <a:xfrm>
            <a:off x="770164" y="1416040"/>
            <a:ext cx="7962900" cy="5247590"/>
          </a:xfrm>
          <a:prstGeom prst="rect">
            <a:avLst/>
          </a:prstGeom>
        </p:spPr>
        <p:txBody>
          <a:bodyPr wrap="square">
            <a:spAutoFit/>
          </a:bodyPr>
          <a:lstStyle/>
          <a:p>
            <a:pPr marL="285750" indent="-285750" algn="just">
              <a:spcAft>
                <a:spcPts val="1800"/>
              </a:spcAft>
              <a:buFont typeface="Wingdings" charset="2"/>
              <a:buChar char="Ø"/>
            </a:pPr>
            <a:r>
              <a:rPr lang="zh-CN" altLang="zh-CN" sz="2000" dirty="0">
                <a:latin typeface="+mn-ea"/>
                <a:ea typeface="+mn-ea"/>
              </a:rPr>
              <a:t>洪亮吉（</a:t>
            </a:r>
            <a:r>
              <a:rPr lang="en-US" altLang="zh-CN" sz="2000" dirty="0">
                <a:latin typeface="+mn-ea"/>
                <a:ea typeface="+mn-ea"/>
              </a:rPr>
              <a:t>1746—1809</a:t>
            </a:r>
            <a:r>
              <a:rPr lang="zh-CN" altLang="zh-CN" sz="2000" dirty="0">
                <a:latin typeface="+mn-ea"/>
                <a:ea typeface="+mn-ea"/>
              </a:rPr>
              <a:t>年</a:t>
            </a:r>
            <a:r>
              <a:rPr lang="zh-CN" altLang="zh-CN" sz="2000" dirty="0" smtClean="0">
                <a:latin typeface="+mn-ea"/>
                <a:ea typeface="+mn-ea"/>
              </a:rPr>
              <a:t>）在</a:t>
            </a:r>
            <a:r>
              <a:rPr lang="zh-CN" altLang="zh-CN" sz="2000" dirty="0">
                <a:latin typeface="+mn-ea"/>
                <a:ea typeface="+mn-ea"/>
              </a:rPr>
              <a:t>人口问题</a:t>
            </a:r>
            <a:r>
              <a:rPr lang="zh-CN" altLang="zh-CN" sz="2000" dirty="0" smtClean="0">
                <a:latin typeface="+mn-ea"/>
                <a:ea typeface="+mn-ea"/>
              </a:rPr>
              <a:t>上</a:t>
            </a:r>
            <a:r>
              <a:rPr lang="zh-CN" altLang="en-US" sz="2000" dirty="0" smtClean="0">
                <a:latin typeface="+mn-ea"/>
                <a:ea typeface="+mn-ea"/>
              </a:rPr>
              <a:t>的讨</a:t>
            </a:r>
            <a:r>
              <a:rPr lang="zh-CN" altLang="zh-CN" sz="2000" dirty="0" smtClean="0">
                <a:latin typeface="+mn-ea"/>
                <a:ea typeface="+mn-ea"/>
              </a:rPr>
              <a:t>论</a:t>
            </a:r>
            <a:r>
              <a:rPr lang="zh-CN" altLang="zh-CN" sz="2000" dirty="0">
                <a:latin typeface="+mn-ea"/>
                <a:ea typeface="+mn-ea"/>
              </a:rPr>
              <a:t>，主要集中</a:t>
            </a:r>
            <a:r>
              <a:rPr lang="zh-CN" altLang="zh-CN" sz="2000" dirty="0" smtClean="0">
                <a:latin typeface="+mn-ea"/>
                <a:ea typeface="+mn-ea"/>
              </a:rPr>
              <a:t>在人口</a:t>
            </a:r>
            <a:r>
              <a:rPr lang="zh-CN" altLang="zh-CN" sz="2000" dirty="0">
                <a:latin typeface="+mn-ea"/>
                <a:ea typeface="+mn-ea"/>
              </a:rPr>
              <a:t>数量增长和生活资料增长之间的关系，提出了一套在中国封建时代最为典型的绝对人口过剩论</a:t>
            </a:r>
            <a:r>
              <a:rPr lang="zh-CN" altLang="zh-CN" sz="2000" dirty="0" smtClean="0">
                <a:latin typeface="+mn-ea"/>
                <a:ea typeface="+mn-ea"/>
              </a:rPr>
              <a:t>。</a:t>
            </a:r>
            <a:endParaRPr lang="en-US" altLang="zh-CN" sz="2000" dirty="0" smtClean="0">
              <a:latin typeface="+mn-ea"/>
              <a:ea typeface="+mn-ea"/>
            </a:endParaRPr>
          </a:p>
          <a:p>
            <a:pPr marL="285750" indent="-285750" algn="just">
              <a:spcAft>
                <a:spcPts val="1200"/>
              </a:spcAft>
              <a:buFont typeface="Wingdings" charset="2"/>
              <a:buChar char="Ø"/>
            </a:pPr>
            <a:r>
              <a:rPr lang="zh-CN" altLang="en-US" sz="2000" dirty="0" smtClean="0">
                <a:latin typeface="+mn-ea"/>
                <a:ea typeface="+mn-ea"/>
              </a:rPr>
              <a:t>主要内容：</a:t>
            </a:r>
            <a:endParaRPr lang="en-US" altLang="zh-CN" sz="2000" dirty="0" smtClean="0">
              <a:latin typeface="+mn-ea"/>
              <a:ea typeface="+mn-ea"/>
            </a:endParaRPr>
          </a:p>
          <a:p>
            <a:pPr marL="800100" lvl="1" indent="-342900" algn="just">
              <a:spcAft>
                <a:spcPts val="1200"/>
              </a:spcAft>
              <a:buFont typeface="Arial" charset="0"/>
              <a:buChar char="•"/>
            </a:pPr>
            <a:r>
              <a:rPr lang="zh-CN" altLang="zh-CN" sz="2000" dirty="0"/>
              <a:t>在社会保持</a:t>
            </a:r>
            <a:r>
              <a:rPr lang="en-US" altLang="zh-CN" sz="2000" dirty="0"/>
              <a:t>“</a:t>
            </a:r>
            <a:r>
              <a:rPr lang="zh-CN" altLang="zh-CN" sz="2000" dirty="0"/>
              <a:t>治平</a:t>
            </a:r>
            <a:r>
              <a:rPr lang="en-US" altLang="zh-CN" sz="2000" dirty="0"/>
              <a:t>”</a:t>
            </a:r>
            <a:r>
              <a:rPr lang="zh-CN" altLang="zh-CN" sz="2000" dirty="0"/>
              <a:t>、人口增长不受外在因素抑制和干扰的情况下，</a:t>
            </a:r>
            <a:r>
              <a:rPr lang="zh-CN" altLang="zh-CN" sz="2000" dirty="0">
                <a:solidFill>
                  <a:srgbClr val="C00000"/>
                </a:solidFill>
              </a:rPr>
              <a:t>户口的增长远比生产资料和生活资料的增长迅速</a:t>
            </a:r>
            <a:r>
              <a:rPr lang="zh-CN" altLang="zh-CN" sz="2000" dirty="0"/>
              <a:t>。</a:t>
            </a:r>
            <a:r>
              <a:rPr lang="zh-CN" altLang="zh-CN" sz="2000" dirty="0"/>
              <a:t> </a:t>
            </a:r>
            <a:endParaRPr lang="en-US" altLang="zh-CN" sz="2000" dirty="0" smtClean="0"/>
          </a:p>
          <a:p>
            <a:pPr marL="800100" lvl="1" indent="-342900" algn="just">
              <a:spcAft>
                <a:spcPts val="1200"/>
              </a:spcAft>
              <a:buFont typeface="Arial" charset="0"/>
              <a:buChar char="•"/>
            </a:pPr>
            <a:r>
              <a:rPr lang="zh-CN" altLang="zh-CN" sz="2000" dirty="0"/>
              <a:t>自然</a:t>
            </a:r>
            <a:r>
              <a:rPr lang="zh-CN" altLang="zh-CN" sz="2000" dirty="0" smtClean="0"/>
              <a:t>原因会</a:t>
            </a:r>
            <a:r>
              <a:rPr lang="zh-CN" altLang="zh-CN" sz="2000" dirty="0"/>
              <a:t>造成人口过剩现象</a:t>
            </a:r>
            <a:r>
              <a:rPr lang="zh-CN" altLang="zh-CN" sz="2000" dirty="0" smtClean="0"/>
              <a:t>；</a:t>
            </a:r>
            <a:r>
              <a:rPr lang="en-US" altLang="zh-CN" sz="2000" dirty="0" smtClean="0">
                <a:solidFill>
                  <a:srgbClr val="C00000"/>
                </a:solidFill>
              </a:rPr>
              <a:t>“</a:t>
            </a:r>
            <a:r>
              <a:rPr lang="zh-CN" altLang="zh-CN" sz="2000" dirty="0">
                <a:solidFill>
                  <a:srgbClr val="C00000"/>
                </a:solidFill>
              </a:rPr>
              <a:t>有兼并之家，一人据百人之屋，一户占百户之田</a:t>
            </a:r>
            <a:r>
              <a:rPr lang="en-US" altLang="zh-CN" sz="2000" dirty="0">
                <a:solidFill>
                  <a:srgbClr val="C00000"/>
                </a:solidFill>
              </a:rPr>
              <a:t>”</a:t>
            </a:r>
            <a:r>
              <a:rPr lang="zh-CN" altLang="zh-CN" sz="2000" dirty="0" smtClean="0">
                <a:solidFill>
                  <a:srgbClr val="C00000"/>
                </a:solidFill>
              </a:rPr>
              <a:t>，加剧</a:t>
            </a:r>
            <a:r>
              <a:rPr lang="zh-CN" altLang="zh-CN" sz="2000" dirty="0">
                <a:solidFill>
                  <a:srgbClr val="C00000"/>
                </a:solidFill>
              </a:rPr>
              <a:t>了人口过剩问题的严重性</a:t>
            </a:r>
            <a:r>
              <a:rPr lang="zh-CN" altLang="zh-CN" sz="2000" dirty="0"/>
              <a:t>。</a:t>
            </a:r>
            <a:r>
              <a:rPr lang="zh-CN" altLang="zh-CN" sz="2000" dirty="0"/>
              <a:t> </a:t>
            </a:r>
            <a:endParaRPr lang="en-US" altLang="zh-CN" sz="2000" dirty="0" smtClean="0"/>
          </a:p>
          <a:p>
            <a:pPr marL="800100" lvl="1" indent="-342900" algn="just">
              <a:spcAft>
                <a:spcPts val="1200"/>
              </a:spcAft>
              <a:buFont typeface="Arial" charset="0"/>
              <a:buChar char="•"/>
            </a:pPr>
            <a:r>
              <a:rPr lang="zh-CN" altLang="zh-CN" sz="2000" dirty="0"/>
              <a:t>人口</a:t>
            </a:r>
            <a:r>
              <a:rPr lang="zh-CN" altLang="zh-CN" sz="2000" dirty="0" smtClean="0"/>
              <a:t>过剩</a:t>
            </a:r>
            <a:r>
              <a:rPr lang="zh-CN" altLang="en-US" sz="2000" dirty="0" smtClean="0"/>
              <a:t>的</a:t>
            </a:r>
            <a:r>
              <a:rPr lang="zh-CN" altLang="zh-CN" sz="2000" dirty="0" smtClean="0"/>
              <a:t>两</a:t>
            </a:r>
            <a:r>
              <a:rPr lang="zh-CN" altLang="zh-CN" sz="2000" dirty="0"/>
              <a:t>种</a:t>
            </a:r>
            <a:r>
              <a:rPr lang="en-US" altLang="zh-CN" sz="2000" dirty="0"/>
              <a:t>“</a:t>
            </a:r>
            <a:r>
              <a:rPr lang="zh-CN" altLang="zh-CN" sz="2000" dirty="0"/>
              <a:t>调剂之法</a:t>
            </a:r>
            <a:r>
              <a:rPr lang="en-US" altLang="zh-CN" sz="2000" dirty="0" smtClean="0"/>
              <a:t>”</a:t>
            </a:r>
            <a:r>
              <a:rPr lang="zh-CN" altLang="zh-CN" sz="2000" dirty="0" smtClean="0"/>
              <a:t>：</a:t>
            </a:r>
            <a:r>
              <a:rPr lang="zh-CN" altLang="zh-CN" sz="2000" dirty="0"/>
              <a:t>一种是</a:t>
            </a:r>
            <a:r>
              <a:rPr lang="en-US" altLang="zh-CN" sz="2000" dirty="0">
                <a:solidFill>
                  <a:srgbClr val="C00000"/>
                </a:solidFill>
              </a:rPr>
              <a:t>“</a:t>
            </a:r>
            <a:r>
              <a:rPr lang="zh-CN" altLang="zh-CN" sz="2000" dirty="0">
                <a:solidFill>
                  <a:srgbClr val="C00000"/>
                </a:solidFill>
              </a:rPr>
              <a:t>天地调剂之法</a:t>
            </a:r>
            <a:r>
              <a:rPr lang="en-US" altLang="zh-CN" sz="2000" dirty="0">
                <a:solidFill>
                  <a:srgbClr val="C00000"/>
                </a:solidFill>
              </a:rPr>
              <a:t>”</a:t>
            </a:r>
            <a:r>
              <a:rPr lang="zh-CN" altLang="zh-CN" sz="2000" dirty="0"/>
              <a:t>，指水旱、疾疫等各种天灾造成的人口死亡；另一种是</a:t>
            </a:r>
            <a:r>
              <a:rPr lang="en-US" altLang="zh-CN" sz="2000" dirty="0">
                <a:solidFill>
                  <a:srgbClr val="C00000"/>
                </a:solidFill>
              </a:rPr>
              <a:t>“</a:t>
            </a:r>
            <a:r>
              <a:rPr lang="zh-CN" altLang="zh-CN" sz="2000" dirty="0">
                <a:solidFill>
                  <a:srgbClr val="C00000"/>
                </a:solidFill>
              </a:rPr>
              <a:t>君相调剂之法</a:t>
            </a:r>
            <a:r>
              <a:rPr lang="en-US" altLang="zh-CN" sz="2000" dirty="0">
                <a:solidFill>
                  <a:srgbClr val="C00000"/>
                </a:solidFill>
              </a:rPr>
              <a:t>”</a:t>
            </a:r>
            <a:r>
              <a:rPr lang="zh-CN" altLang="zh-CN" sz="2000" dirty="0"/>
              <a:t>，指由国家劝督生产、移民垦荒、减轻赋税负担、抑制兼并以及赈济灾民等。</a:t>
            </a:r>
          </a:p>
          <a:p>
            <a:pPr marL="800100" lvl="1" indent="-342900" algn="just">
              <a:spcAft>
                <a:spcPts val="0"/>
              </a:spcAft>
              <a:buFont typeface="Arial" charset="0"/>
              <a:buChar char="•"/>
            </a:pPr>
            <a:endParaRPr lang="en-US" altLang="zh-CN" sz="2000" dirty="0" smtClean="0"/>
          </a:p>
          <a:p>
            <a:pPr marL="800100" lvl="1" indent="-342900" algn="just">
              <a:spcAft>
                <a:spcPts val="0"/>
              </a:spcAft>
              <a:buFont typeface="Arial" charset="0"/>
              <a:buChar char="•"/>
            </a:pPr>
            <a:endParaRPr lang="zh-CN" altLang="zh-CN" sz="2000" dirty="0">
              <a:latin typeface="+mn-ea"/>
              <a:ea typeface="+mn-ea"/>
            </a:endParaRPr>
          </a:p>
        </p:txBody>
      </p:sp>
    </p:spTree>
    <p:extLst>
      <p:ext uri="{BB962C8B-B14F-4D97-AF65-F5344CB8AC3E}">
        <p14:creationId xmlns:p14="http://schemas.microsoft.com/office/powerpoint/2010/main" val="1835213870"/>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2801" y="322597"/>
            <a:ext cx="8064500" cy="6391493"/>
          </a:xfrm>
          <a:prstGeom prst="rect">
            <a:avLst/>
          </a:prstGeom>
        </p:spPr>
        <p:txBody>
          <a:bodyPr wrap="square">
            <a:spAutoFit/>
          </a:bodyPr>
          <a:lstStyle/>
          <a:p>
            <a:pPr algn="ctr"/>
            <a:r>
              <a:rPr lang="zh-CN" altLang="en-US" sz="3600" b="1" dirty="0">
                <a:latin typeface="隶书" pitchFamily="49" charset="-122"/>
                <a:ea typeface="隶书" pitchFamily="49" charset="-122"/>
              </a:rPr>
              <a:t>理论</a:t>
            </a:r>
            <a:r>
              <a:rPr lang="zh-CN" altLang="en-US" sz="3600" b="1" dirty="0" smtClean="0">
                <a:latin typeface="隶书" pitchFamily="49" charset="-122"/>
                <a:ea typeface="隶书" pitchFamily="49" charset="-122"/>
              </a:rPr>
              <a:t>计算</a:t>
            </a:r>
            <a:endParaRPr lang="en-US" altLang="zh-CN" sz="3600" b="1" dirty="0" smtClean="0">
              <a:latin typeface="隶书" pitchFamily="49" charset="-122"/>
              <a:ea typeface="隶书" pitchFamily="49" charset="-122"/>
            </a:endParaRPr>
          </a:p>
          <a:p>
            <a:pPr algn="ctr"/>
            <a:endParaRPr lang="zh-CN" altLang="en-US" sz="4000" b="1" dirty="0">
              <a:latin typeface="隶书" pitchFamily="49" charset="-122"/>
              <a:ea typeface="隶书" pitchFamily="49" charset="-122"/>
            </a:endParaRPr>
          </a:p>
          <a:p>
            <a:pPr marL="342900" indent="-342900">
              <a:spcAft>
                <a:spcPts val="1800"/>
              </a:spcAft>
              <a:buFont typeface="Wingdings" charset="2"/>
              <a:buChar char="Ø"/>
            </a:pPr>
            <a:r>
              <a:rPr lang="zh-CN" altLang="en-US" sz="2000" dirty="0" smtClean="0">
                <a:latin typeface="+mn-ea"/>
                <a:ea typeface="+mn-ea"/>
              </a:rPr>
              <a:t>“试</a:t>
            </a:r>
            <a:r>
              <a:rPr lang="zh-CN" altLang="en-US" sz="2000" dirty="0">
                <a:latin typeface="+mn-ea"/>
                <a:ea typeface="+mn-ea"/>
              </a:rPr>
              <a:t>以一家计之：高、曾之时，有屋十间，有田一顷，身一人，娶妇后不过二人。以二人居屋十间，食田一顷，宽然有余矣。以一人生三计之，至子之世而父子四人，各娶妇即有八人，八人即不能无拥作之助，是不下十人矣。以十人而居屋十间，食田一顷，吾知其居仅仅足，食亦仅仅足也。子又生孙，孙又娶妇，其间衰老者或有代谢，然已不下二十余人。以二十余人而居屋十间，食田一顷，即量腹而食，度足而居，吾以知其必不敷矣。又自此而曾焉，自此而元焉，视高、曾时口已不下五六十倍，是高、曾时为一户者，至曾、元时不分至十户不止</a:t>
            </a:r>
            <a:r>
              <a:rPr lang="zh-CN" altLang="en-US" sz="2000" dirty="0" smtClean="0">
                <a:latin typeface="+mn-ea"/>
                <a:ea typeface="+mn-ea"/>
              </a:rPr>
              <a:t>。”</a:t>
            </a:r>
            <a:endParaRPr lang="en-US" altLang="zh-CN" sz="2000" dirty="0">
              <a:latin typeface="+mn-ea"/>
              <a:ea typeface="+mn-ea"/>
            </a:endParaRPr>
          </a:p>
          <a:p>
            <a:pPr marL="342900" indent="-342900">
              <a:spcAft>
                <a:spcPts val="1800"/>
              </a:spcAft>
              <a:buFont typeface="Wingdings" charset="2"/>
              <a:buChar char="Ø"/>
            </a:pPr>
            <a:r>
              <a:rPr lang="zh-CN" altLang="en-US" sz="2000" dirty="0">
                <a:latin typeface="+mn-ea"/>
                <a:ea typeface="+mn-ea"/>
              </a:rPr>
              <a:t>“高、曾之时，隙地未尽辟，闲廛未尽居也</a:t>
            </a:r>
            <a:r>
              <a:rPr lang="zh-CN" altLang="en-US" sz="2000" dirty="0" smtClean="0">
                <a:latin typeface="+mn-ea"/>
                <a:ea typeface="+mn-ea"/>
              </a:rPr>
              <a:t>。</a:t>
            </a:r>
            <a:r>
              <a:rPr lang="zh-CN" altLang="en-US" sz="2000" dirty="0" smtClean="0">
                <a:solidFill>
                  <a:srgbClr val="C00000"/>
                </a:solidFill>
                <a:latin typeface="+mn-ea"/>
                <a:ea typeface="+mn-ea"/>
              </a:rPr>
              <a:t>然亦</a:t>
            </a:r>
            <a:r>
              <a:rPr lang="zh-CN" altLang="en-US" sz="2000" dirty="0">
                <a:solidFill>
                  <a:srgbClr val="C00000"/>
                </a:solidFill>
                <a:latin typeface="+mn-ea"/>
                <a:ea typeface="+mn-ea"/>
              </a:rPr>
              <a:t>不过增一倍而止矣，或增三倍五倍而止矣，而户口则增至十倍二十倍，是田与屋之数常处其不足，而户与口之数常处其有余也。</a:t>
            </a:r>
            <a:r>
              <a:rPr lang="zh-CN" altLang="en-US" sz="2000" dirty="0">
                <a:latin typeface="+mn-ea"/>
                <a:ea typeface="+mn-ea"/>
              </a:rPr>
              <a:t>又况有兼并之家，一人据百人之屋，一户占百户之田，何怪乎遭风雨霜露饥寒颠踣而死者之比比乎</a:t>
            </a:r>
            <a:r>
              <a:rPr lang="zh-CN" altLang="en-US" sz="2000" dirty="0" smtClean="0">
                <a:latin typeface="+mn-ea"/>
                <a:ea typeface="+mn-ea"/>
              </a:rPr>
              <a:t>？”</a:t>
            </a:r>
            <a:endParaRPr lang="zh-CN" altLang="en-US" sz="2000" dirty="0">
              <a:latin typeface="+mn-ea"/>
              <a:ea typeface="+mn-ea"/>
            </a:endParaRPr>
          </a:p>
          <a:p>
            <a:pPr marL="342900" indent="-342900">
              <a:lnSpc>
                <a:spcPts val="2800"/>
              </a:lnSpc>
              <a:buFont typeface="Wingdings" charset="2"/>
              <a:buChar char="Ø"/>
            </a:pPr>
            <a:endParaRPr lang="zh-CN" altLang="en-US" sz="2000" dirty="0">
              <a:latin typeface="+mn-ea"/>
              <a:ea typeface="+mn-ea"/>
            </a:endParaRPr>
          </a:p>
        </p:txBody>
      </p:sp>
    </p:spTree>
    <p:extLst>
      <p:ext uri="{BB962C8B-B14F-4D97-AF65-F5344CB8AC3E}">
        <p14:creationId xmlns:p14="http://schemas.microsoft.com/office/powerpoint/2010/main" val="1563074059"/>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4309" y="3252112"/>
            <a:ext cx="7739743" cy="3016210"/>
          </a:xfrm>
          <a:prstGeom prst="rect">
            <a:avLst/>
          </a:prstGeom>
        </p:spPr>
        <p:txBody>
          <a:bodyPr wrap="square">
            <a:spAutoFit/>
          </a:bodyPr>
          <a:lstStyle/>
          <a:p>
            <a:pPr marL="342900" indent="-342900">
              <a:spcBef>
                <a:spcPts val="1800"/>
              </a:spcBef>
              <a:buFont typeface="Wingdings" pitchFamily="2" charset="2"/>
              <a:buChar char="Ø"/>
            </a:pPr>
            <a:r>
              <a:rPr lang="en-US" altLang="zh-CN" sz="2000" dirty="0" smtClean="0">
                <a:latin typeface="+mn-ea"/>
                <a:ea typeface="+mn-ea"/>
              </a:rPr>
              <a:t>Malthus</a:t>
            </a:r>
            <a:r>
              <a:rPr lang="zh-CN" altLang="en-US" sz="2000" dirty="0">
                <a:latin typeface="+mn-ea"/>
                <a:ea typeface="+mn-ea"/>
              </a:rPr>
              <a:t>的</a:t>
            </a:r>
            <a:r>
              <a:rPr lang="en-US" altLang="zh-CN" sz="2000" dirty="0">
                <a:latin typeface="+mn-ea"/>
                <a:ea typeface="+mn-ea"/>
              </a:rPr>
              <a:t>《</a:t>
            </a:r>
            <a:r>
              <a:rPr lang="zh-CN" altLang="en-US" sz="2000" dirty="0">
                <a:latin typeface="+mn-ea"/>
                <a:ea typeface="+mn-ea"/>
              </a:rPr>
              <a:t>人口论</a:t>
            </a:r>
            <a:r>
              <a:rPr lang="en-US" altLang="zh-CN" sz="2000" dirty="0" smtClean="0">
                <a:latin typeface="+mn-ea"/>
                <a:ea typeface="+mn-ea"/>
              </a:rPr>
              <a:t>》</a:t>
            </a:r>
            <a:r>
              <a:rPr lang="zh-CN" altLang="en-US" sz="2000" dirty="0" smtClean="0">
                <a:latin typeface="+mn-ea"/>
                <a:ea typeface="+mn-ea"/>
              </a:rPr>
              <a:t>（</a:t>
            </a:r>
            <a:r>
              <a:rPr lang="en-US" altLang="zh-CN" sz="2000" dirty="0" smtClean="0">
                <a:latin typeface="+mn-ea"/>
                <a:ea typeface="+mn-ea"/>
              </a:rPr>
              <a:t>1798</a:t>
            </a:r>
            <a:r>
              <a:rPr lang="zh-CN" altLang="en-US" sz="2000" dirty="0" smtClean="0">
                <a:latin typeface="+mn-ea"/>
                <a:ea typeface="+mn-ea"/>
              </a:rPr>
              <a:t>年出版）</a:t>
            </a:r>
            <a:r>
              <a:rPr lang="en-US" altLang="zh-CN" sz="2000" dirty="0" smtClean="0">
                <a:latin typeface="+mn-ea"/>
                <a:ea typeface="+mn-ea"/>
              </a:rPr>
              <a:t>: </a:t>
            </a:r>
          </a:p>
          <a:p>
            <a:pPr marL="800100" lvl="1" indent="-342900">
              <a:buFont typeface="Arial" charset="0"/>
              <a:buChar char="•"/>
            </a:pPr>
            <a:r>
              <a:rPr lang="zh-CN" altLang="en-US" sz="2000" dirty="0" smtClean="0">
                <a:latin typeface="+mn-ea"/>
                <a:ea typeface="+mn-ea"/>
              </a:rPr>
              <a:t>人口</a:t>
            </a:r>
            <a:r>
              <a:rPr lang="zh-CN" altLang="en-US" sz="2000" dirty="0">
                <a:latin typeface="+mn-ea"/>
                <a:ea typeface="+mn-ea"/>
              </a:rPr>
              <a:t>在无所妨碍时以几何级数率增加，人类生活资料以算术级数率增加</a:t>
            </a:r>
            <a:r>
              <a:rPr lang="zh-CN" altLang="en-US" sz="2000" dirty="0" smtClean="0">
                <a:latin typeface="+mn-ea"/>
                <a:ea typeface="+mn-ea"/>
              </a:rPr>
              <a:t>。</a:t>
            </a:r>
            <a:endParaRPr lang="en-US" altLang="zh-CN" sz="2000" dirty="0" smtClean="0">
              <a:latin typeface="+mn-ea"/>
              <a:ea typeface="+mn-ea"/>
            </a:endParaRPr>
          </a:p>
          <a:p>
            <a:pPr marL="342900" indent="-342900">
              <a:spcBef>
                <a:spcPts val="1800"/>
              </a:spcBef>
              <a:buFont typeface="Wingdings" pitchFamily="2" charset="2"/>
              <a:buChar char="Ø"/>
            </a:pPr>
            <a:r>
              <a:rPr lang="en-US" altLang="zh-CN" sz="2000" dirty="0">
                <a:latin typeface="+mn-ea"/>
                <a:ea typeface="+mn-ea"/>
              </a:rPr>
              <a:t>Malthus</a:t>
            </a:r>
            <a:r>
              <a:rPr lang="zh-CN" altLang="en-US" sz="2000" dirty="0">
                <a:latin typeface="+mn-ea"/>
                <a:ea typeface="+mn-ea"/>
              </a:rPr>
              <a:t>针对人口过剩的对策：</a:t>
            </a:r>
            <a:endParaRPr lang="zh-CN" altLang="en-US" sz="2000" dirty="0">
              <a:latin typeface="+mn-ea"/>
              <a:ea typeface="+mn-ea"/>
            </a:endParaRPr>
          </a:p>
          <a:p>
            <a:pPr marL="800100" lvl="1" indent="-342900">
              <a:buFont typeface="Arial" charset="0"/>
              <a:buChar char="•"/>
            </a:pPr>
            <a:r>
              <a:rPr lang="zh-CN" altLang="en-US" sz="2000" dirty="0" smtClean="0">
                <a:latin typeface="+mn-ea"/>
                <a:ea typeface="+mn-ea"/>
              </a:rPr>
              <a:t>消极</a:t>
            </a:r>
            <a:r>
              <a:rPr lang="zh-CN" altLang="en-US" sz="2000" dirty="0">
                <a:latin typeface="+mn-ea"/>
                <a:ea typeface="+mn-ea"/>
              </a:rPr>
              <a:t>抑制</a:t>
            </a:r>
            <a:r>
              <a:rPr lang="en-US" altLang="zh-CN" sz="2000" dirty="0">
                <a:latin typeface="+mn-ea"/>
                <a:ea typeface="+mn-ea"/>
              </a:rPr>
              <a:t>——</a:t>
            </a:r>
            <a:r>
              <a:rPr lang="zh-CN" altLang="en-US" sz="2000" dirty="0">
                <a:latin typeface="+mn-ea"/>
                <a:ea typeface="+mn-ea"/>
              </a:rPr>
              <a:t>晚婚晚育甚至不婚不育</a:t>
            </a:r>
          </a:p>
          <a:p>
            <a:pPr marL="800100" lvl="1" indent="-342900">
              <a:buFont typeface="Arial" charset="0"/>
              <a:buChar char="•"/>
            </a:pPr>
            <a:r>
              <a:rPr lang="zh-CN" altLang="en-US" sz="2000" dirty="0" smtClean="0">
                <a:latin typeface="+mn-ea"/>
                <a:ea typeface="+mn-ea"/>
              </a:rPr>
              <a:t>积极</a:t>
            </a:r>
            <a:r>
              <a:rPr lang="zh-CN" altLang="en-US" sz="2000" dirty="0">
                <a:latin typeface="+mn-ea"/>
                <a:ea typeface="+mn-ea"/>
              </a:rPr>
              <a:t>抑制</a:t>
            </a:r>
            <a:r>
              <a:rPr lang="en-US" altLang="zh-CN" sz="2000" dirty="0">
                <a:latin typeface="+mn-ea"/>
                <a:ea typeface="+mn-ea"/>
              </a:rPr>
              <a:t>——</a:t>
            </a:r>
            <a:r>
              <a:rPr lang="zh-CN" altLang="en-US" sz="2000" dirty="0">
                <a:latin typeface="+mn-ea"/>
                <a:ea typeface="+mn-ea"/>
              </a:rPr>
              <a:t>战争、贫困、</a:t>
            </a:r>
            <a:r>
              <a:rPr lang="zh-CN" altLang="en-US" sz="2000" dirty="0" smtClean="0">
                <a:latin typeface="+mn-ea"/>
                <a:ea typeface="+mn-ea"/>
              </a:rPr>
              <a:t>饥荒</a:t>
            </a:r>
            <a:endParaRPr lang="zh-CN" altLang="en-US" sz="2000" dirty="0">
              <a:latin typeface="+mn-ea"/>
              <a:ea typeface="+mn-ea"/>
            </a:endParaRPr>
          </a:p>
          <a:p>
            <a:pPr marL="342900" indent="-342900">
              <a:spcBef>
                <a:spcPts val="1800"/>
              </a:spcBef>
              <a:buFont typeface="Wingdings" pitchFamily="2" charset="2"/>
              <a:buChar char="Ø"/>
            </a:pPr>
            <a:r>
              <a:rPr lang="zh-CN" altLang="en-US" sz="2000" dirty="0">
                <a:latin typeface="+mn-ea"/>
                <a:ea typeface="+mn-ea"/>
              </a:rPr>
              <a:t>马洪</a:t>
            </a:r>
            <a:r>
              <a:rPr lang="zh-CN" altLang="en-US" sz="2000" dirty="0">
                <a:latin typeface="+mn-ea"/>
                <a:ea typeface="+mn-ea"/>
              </a:rPr>
              <a:t>二氏，其学说不谋而同，其时复略相当</a:t>
            </a:r>
            <a:r>
              <a:rPr lang="zh-CN" altLang="en-US" sz="2000" dirty="0">
                <a:latin typeface="+mn-ea"/>
                <a:ea typeface="+mn-ea"/>
              </a:rPr>
              <a:t>。</a:t>
            </a:r>
            <a:r>
              <a:rPr lang="en-US" altLang="zh-CN" sz="2000" dirty="0">
                <a:latin typeface="+mn-ea"/>
                <a:ea typeface="+mn-ea"/>
              </a:rPr>
              <a:t>——</a:t>
            </a:r>
            <a:r>
              <a:rPr lang="zh-CN" altLang="en-US" sz="2000" dirty="0">
                <a:latin typeface="+mn-ea"/>
                <a:ea typeface="+mn-ea"/>
              </a:rPr>
              <a:t>张荫麟，</a:t>
            </a:r>
            <a:r>
              <a:rPr lang="en-US" altLang="zh-CN" sz="2000" dirty="0">
                <a:latin typeface="+mn-ea"/>
                <a:ea typeface="+mn-ea"/>
              </a:rPr>
              <a:t>1926</a:t>
            </a:r>
            <a:r>
              <a:rPr lang="zh-CN" altLang="en-US" sz="2000" dirty="0">
                <a:latin typeface="+mn-ea"/>
                <a:ea typeface="+mn-ea"/>
              </a:rPr>
              <a:t>年</a:t>
            </a:r>
            <a:r>
              <a:rPr lang="en-US" altLang="zh-CN" sz="2000" dirty="0">
                <a:latin typeface="+mn-ea"/>
                <a:ea typeface="+mn-ea"/>
              </a:rPr>
              <a:t>《</a:t>
            </a:r>
            <a:r>
              <a:rPr lang="zh-CN" altLang="en-US" sz="2000" dirty="0">
                <a:latin typeface="+mn-ea"/>
                <a:ea typeface="+mn-ea"/>
              </a:rPr>
              <a:t>东方杂志</a:t>
            </a:r>
            <a:r>
              <a:rPr lang="en-US" altLang="zh-CN" sz="2000" dirty="0">
                <a:latin typeface="+mn-ea"/>
                <a:ea typeface="+mn-ea"/>
              </a:rPr>
              <a:t>》23</a:t>
            </a:r>
            <a:r>
              <a:rPr lang="zh-CN" altLang="en-US" sz="2000" dirty="0">
                <a:latin typeface="+mn-ea"/>
                <a:ea typeface="+mn-ea"/>
              </a:rPr>
              <a:t>卷第</a:t>
            </a:r>
            <a:r>
              <a:rPr lang="en-US" altLang="zh-CN" sz="2000" dirty="0">
                <a:latin typeface="+mn-ea"/>
                <a:ea typeface="+mn-ea"/>
              </a:rPr>
              <a:t>2</a:t>
            </a:r>
            <a:r>
              <a:rPr lang="zh-CN" altLang="en-US" sz="2000" dirty="0">
                <a:latin typeface="+mn-ea"/>
                <a:ea typeface="+mn-ea"/>
              </a:rPr>
              <a:t>号</a:t>
            </a:r>
            <a:endParaRPr lang="zh-CN" altLang="en-US" sz="2000" dirty="0">
              <a:latin typeface="+mn-ea"/>
              <a:ea typeface="+mn-ea"/>
            </a:endParaRPr>
          </a:p>
        </p:txBody>
      </p:sp>
      <p:pic>
        <p:nvPicPr>
          <p:cNvPr id="5" name="图片 4"/>
          <p:cNvPicPr>
            <a:picLocks noChangeAspect="1"/>
          </p:cNvPicPr>
          <p:nvPr/>
        </p:nvPicPr>
        <p:blipFill>
          <a:blip r:embed="rId2"/>
          <a:stretch>
            <a:fillRect/>
          </a:stretch>
        </p:blipFill>
        <p:spPr>
          <a:xfrm>
            <a:off x="1896378" y="1353761"/>
            <a:ext cx="1612900" cy="1682773"/>
          </a:xfrm>
          <a:prstGeom prst="rect">
            <a:avLst/>
          </a:prstGeom>
        </p:spPr>
      </p:pic>
      <p:pic>
        <p:nvPicPr>
          <p:cNvPr id="6" name="图片 5"/>
          <p:cNvPicPr>
            <a:picLocks noChangeAspect="1"/>
          </p:cNvPicPr>
          <p:nvPr/>
        </p:nvPicPr>
        <p:blipFill>
          <a:blip r:embed="rId3"/>
          <a:stretch>
            <a:fillRect/>
          </a:stretch>
        </p:blipFill>
        <p:spPr>
          <a:xfrm>
            <a:off x="5240581" y="1353761"/>
            <a:ext cx="1541219" cy="1683097"/>
          </a:xfrm>
          <a:prstGeom prst="rect">
            <a:avLst/>
          </a:prstGeom>
        </p:spPr>
      </p:pic>
      <p:sp>
        <p:nvSpPr>
          <p:cNvPr id="7" name="矩形 6"/>
          <p:cNvSpPr/>
          <p:nvPr/>
        </p:nvSpPr>
        <p:spPr>
          <a:xfrm>
            <a:off x="1896378" y="352382"/>
            <a:ext cx="6135014" cy="584775"/>
          </a:xfrm>
          <a:prstGeom prst="rect">
            <a:avLst/>
          </a:prstGeom>
        </p:spPr>
        <p:txBody>
          <a:bodyPr wrap="none">
            <a:spAutoFit/>
          </a:bodyPr>
          <a:lstStyle/>
          <a:p>
            <a:pPr algn="ctr"/>
            <a:r>
              <a:rPr lang="zh-CN" altLang="en-US" sz="3200" b="1" dirty="0">
                <a:latin typeface="+mn-ea"/>
              </a:rPr>
              <a:t>洪亮吉 </a:t>
            </a:r>
            <a:r>
              <a:rPr lang="en-US" altLang="zh-CN" sz="3200" b="1" dirty="0">
                <a:latin typeface="+mn-ea"/>
              </a:rPr>
              <a:t>vs</a:t>
            </a:r>
            <a:r>
              <a:rPr lang="zh-CN" altLang="en-US" sz="3200" b="1" dirty="0">
                <a:latin typeface="+mn-ea"/>
              </a:rPr>
              <a:t> 马尔萨斯（</a:t>
            </a:r>
            <a:r>
              <a:rPr lang="en-US" altLang="zh-CN" sz="3200" b="1" dirty="0">
                <a:latin typeface="+mn-ea"/>
              </a:rPr>
              <a:t>Malthus</a:t>
            </a:r>
            <a:r>
              <a:rPr lang="zh-CN" altLang="en-US" sz="3200" b="1" dirty="0">
                <a:latin typeface="+mn-ea"/>
              </a:rPr>
              <a:t>）</a:t>
            </a:r>
          </a:p>
        </p:txBody>
      </p:sp>
    </p:spTree>
    <p:extLst>
      <p:ext uri="{BB962C8B-B14F-4D97-AF65-F5344CB8AC3E}">
        <p14:creationId xmlns:p14="http://schemas.microsoft.com/office/powerpoint/2010/main" val="791317227"/>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20900" y="330200"/>
            <a:ext cx="5540829" cy="584775"/>
          </a:xfrm>
          <a:prstGeom prst="rect">
            <a:avLst/>
          </a:prstGeom>
        </p:spPr>
        <p:txBody>
          <a:bodyPr wrap="square">
            <a:spAutoFit/>
          </a:bodyPr>
          <a:lstStyle/>
          <a:p>
            <a:r>
              <a:rPr lang="en-US" altLang="zh-CN" sz="3200" b="1" dirty="0">
                <a:latin typeface="+mn-ea"/>
                <a:ea typeface="+mn-ea"/>
              </a:rPr>
              <a:t>2</a:t>
            </a:r>
            <a:r>
              <a:rPr lang="zh-CN" altLang="en-US" sz="3200" b="1" dirty="0" smtClean="0">
                <a:latin typeface="+mn-ea"/>
                <a:ea typeface="+mn-ea"/>
              </a:rPr>
              <a:t>、</a:t>
            </a:r>
            <a:r>
              <a:rPr lang="zh-CN" altLang="zh-CN" sz="3200" b="1" dirty="0">
                <a:latin typeface="+mn-ea"/>
                <a:ea typeface="+mn-ea"/>
              </a:rPr>
              <a:t>恽敬</a:t>
            </a:r>
            <a:r>
              <a:rPr lang="zh-CN" altLang="zh-CN" sz="3200" b="1" dirty="0">
                <a:latin typeface="+mn-ea"/>
                <a:ea typeface="+mn-ea"/>
              </a:rPr>
              <a:t> </a:t>
            </a:r>
            <a:r>
              <a:rPr lang="zh-CN" altLang="en-US" sz="3200" b="1" dirty="0" smtClean="0">
                <a:latin typeface="+mn-ea"/>
                <a:ea typeface="+mn-ea"/>
              </a:rPr>
              <a:t>：</a:t>
            </a:r>
            <a:r>
              <a:rPr lang="zh-CN" altLang="zh-CN" sz="3200" b="1" dirty="0">
                <a:latin typeface="+mn-ea"/>
                <a:ea typeface="+mn-ea"/>
              </a:rPr>
              <a:t>相对人口过剩论</a:t>
            </a:r>
          </a:p>
        </p:txBody>
      </p:sp>
      <p:sp>
        <p:nvSpPr>
          <p:cNvPr id="3" name="矩形 2"/>
          <p:cNvSpPr/>
          <p:nvPr/>
        </p:nvSpPr>
        <p:spPr>
          <a:xfrm>
            <a:off x="927100" y="1408837"/>
            <a:ext cx="7594600" cy="4478149"/>
          </a:xfrm>
          <a:prstGeom prst="rect">
            <a:avLst/>
          </a:prstGeom>
        </p:spPr>
        <p:txBody>
          <a:bodyPr wrap="square">
            <a:spAutoFit/>
          </a:bodyPr>
          <a:lstStyle/>
          <a:p>
            <a:pPr marL="285750" indent="-285750" algn="just">
              <a:spcAft>
                <a:spcPts val="1800"/>
              </a:spcAft>
              <a:buFont typeface="Wingdings" charset="2"/>
              <a:buChar char="Ø"/>
            </a:pPr>
            <a:r>
              <a:rPr lang="zh-CN" altLang="zh-CN" sz="2000" dirty="0">
                <a:solidFill>
                  <a:srgbClr val="000000"/>
                </a:solidFill>
                <a:latin typeface="+mn-ea"/>
                <a:ea typeface="+mn-ea"/>
                <a:cs typeface="Times New Roman" charset="0"/>
              </a:rPr>
              <a:t>恽敬（</a:t>
            </a:r>
            <a:r>
              <a:rPr lang="en-US" altLang="zh-CN" sz="2000" dirty="0">
                <a:solidFill>
                  <a:srgbClr val="000000"/>
                </a:solidFill>
                <a:latin typeface="+mn-ea"/>
                <a:ea typeface="+mn-ea"/>
                <a:cs typeface="Times New Roman" charset="0"/>
              </a:rPr>
              <a:t>1757—1817</a:t>
            </a:r>
            <a:r>
              <a:rPr lang="zh-CN" altLang="zh-CN" sz="2000" dirty="0">
                <a:solidFill>
                  <a:srgbClr val="000000"/>
                </a:solidFill>
                <a:latin typeface="+mn-ea"/>
                <a:ea typeface="+mn-ea"/>
                <a:cs typeface="Times New Roman" charset="0"/>
              </a:rPr>
              <a:t>年），字子居，清朝著名的古文家</a:t>
            </a:r>
            <a:r>
              <a:rPr lang="zh-CN" altLang="zh-CN" sz="2000" dirty="0" smtClean="0">
                <a:solidFill>
                  <a:srgbClr val="000000"/>
                </a:solidFill>
                <a:latin typeface="+mn-ea"/>
                <a:ea typeface="+mn-ea"/>
                <a:cs typeface="Times New Roman" charset="0"/>
              </a:rPr>
              <a:t>。</a:t>
            </a:r>
            <a:r>
              <a:rPr lang="zh-CN" altLang="en-US" sz="2000" dirty="0" smtClean="0">
                <a:solidFill>
                  <a:srgbClr val="000000"/>
                </a:solidFill>
                <a:latin typeface="+mn-ea"/>
                <a:ea typeface="+mn-ea"/>
                <a:cs typeface="Times New Roman" charset="0"/>
              </a:rPr>
              <a:t>与</a:t>
            </a:r>
            <a:r>
              <a:rPr lang="zh-CN" altLang="zh-CN" sz="2000" dirty="0" smtClean="0">
                <a:solidFill>
                  <a:srgbClr val="000000"/>
                </a:solidFill>
                <a:latin typeface="+mn-ea"/>
                <a:ea typeface="+mn-ea"/>
                <a:cs typeface="Times New Roman" charset="0"/>
              </a:rPr>
              <a:t>洪亮</a:t>
            </a:r>
            <a:r>
              <a:rPr lang="zh-CN" altLang="zh-CN" sz="2000" dirty="0">
                <a:solidFill>
                  <a:srgbClr val="000000"/>
                </a:solidFill>
                <a:latin typeface="+mn-ea"/>
                <a:ea typeface="+mn-ea"/>
                <a:cs typeface="Times New Roman" charset="0"/>
              </a:rPr>
              <a:t>吉同为阳湖</a:t>
            </a:r>
            <a:r>
              <a:rPr lang="zh-CN" altLang="zh-CN" sz="2000" dirty="0" smtClean="0">
                <a:solidFill>
                  <a:srgbClr val="000000"/>
                </a:solidFill>
                <a:latin typeface="+mn-ea"/>
                <a:ea typeface="+mn-ea"/>
                <a:cs typeface="Times New Roman" charset="0"/>
              </a:rPr>
              <a:t>人。</a:t>
            </a:r>
            <a:r>
              <a:rPr lang="zh-CN" altLang="zh-CN" sz="2000" dirty="0">
                <a:solidFill>
                  <a:srgbClr val="000000"/>
                </a:solidFill>
                <a:latin typeface="+mn-ea"/>
                <a:ea typeface="+mn-ea"/>
                <a:cs typeface="Times New Roman" charset="0"/>
              </a:rPr>
              <a:t>在乾嘉之际做过几任知县，著有《大云山房文稿》《子居决事》等</a:t>
            </a:r>
            <a:r>
              <a:rPr lang="zh-CN" altLang="zh-CN" sz="2000" dirty="0" smtClean="0">
                <a:solidFill>
                  <a:srgbClr val="000000"/>
                </a:solidFill>
                <a:latin typeface="+mn-ea"/>
                <a:ea typeface="+mn-ea"/>
                <a:cs typeface="Times New Roman" charset="0"/>
              </a:rPr>
              <a:t>。</a:t>
            </a:r>
            <a:endParaRPr lang="en-US" altLang="zh-CN" sz="2000" dirty="0" smtClean="0">
              <a:solidFill>
                <a:srgbClr val="000000"/>
              </a:solidFill>
              <a:latin typeface="+mn-ea"/>
              <a:ea typeface="+mn-ea"/>
              <a:cs typeface="Times New Roman" charset="0"/>
            </a:endParaRPr>
          </a:p>
          <a:p>
            <a:pPr marL="285750" indent="-285750" algn="just">
              <a:spcAft>
                <a:spcPts val="1800"/>
              </a:spcAft>
              <a:buFont typeface="Wingdings" charset="2"/>
              <a:buChar char="Ø"/>
            </a:pPr>
            <a:r>
              <a:rPr lang="zh-CN" altLang="zh-CN" sz="2000" dirty="0">
                <a:latin typeface="+mn-ea"/>
                <a:ea typeface="+mn-ea"/>
              </a:rPr>
              <a:t>恽敬关于人口问题的观点集中表现为他的</a:t>
            </a:r>
            <a:r>
              <a:rPr lang="en-US" altLang="zh-CN" sz="2000" dirty="0">
                <a:solidFill>
                  <a:srgbClr val="C00000"/>
                </a:solidFill>
                <a:latin typeface="+mn-ea"/>
                <a:ea typeface="+mn-ea"/>
              </a:rPr>
              <a:t>“</a:t>
            </a:r>
            <a:r>
              <a:rPr lang="zh-CN" altLang="zh-CN" sz="2000" dirty="0">
                <a:solidFill>
                  <a:srgbClr val="C00000"/>
                </a:solidFill>
                <a:latin typeface="+mn-ea"/>
                <a:ea typeface="+mn-ea"/>
              </a:rPr>
              <a:t>十四民</a:t>
            </a:r>
            <a:r>
              <a:rPr lang="en-US" altLang="zh-CN" sz="2000" dirty="0">
                <a:solidFill>
                  <a:srgbClr val="C00000"/>
                </a:solidFill>
                <a:latin typeface="+mn-ea"/>
                <a:ea typeface="+mn-ea"/>
              </a:rPr>
              <a:t>”</a:t>
            </a:r>
            <a:r>
              <a:rPr lang="zh-CN" altLang="zh-CN" sz="2000" dirty="0">
                <a:solidFill>
                  <a:srgbClr val="C00000"/>
                </a:solidFill>
                <a:latin typeface="+mn-ea"/>
                <a:ea typeface="+mn-ea"/>
              </a:rPr>
              <a:t>论</a:t>
            </a:r>
            <a:r>
              <a:rPr lang="zh-CN" altLang="zh-CN" sz="2000" dirty="0" smtClean="0">
                <a:latin typeface="+mn-ea"/>
                <a:ea typeface="+mn-ea"/>
              </a:rPr>
              <a:t>。除了</a:t>
            </a:r>
            <a:r>
              <a:rPr lang="zh-CN" altLang="en-US" sz="2000" dirty="0" smtClean="0">
                <a:latin typeface="+mn-ea"/>
                <a:ea typeface="+mn-ea"/>
              </a:rPr>
              <a:t>士、农、工、商四</a:t>
            </a:r>
            <a:r>
              <a:rPr lang="zh-CN" altLang="zh-CN" sz="2000" dirty="0" smtClean="0">
                <a:latin typeface="+mn-ea"/>
                <a:ea typeface="+mn-ea"/>
              </a:rPr>
              <a:t>民外</a:t>
            </a:r>
            <a:r>
              <a:rPr lang="zh-CN" altLang="zh-CN" sz="2000" dirty="0">
                <a:latin typeface="+mn-ea"/>
                <a:ea typeface="+mn-ea"/>
              </a:rPr>
              <a:t>，</a:t>
            </a:r>
            <a:r>
              <a:rPr lang="zh-CN" altLang="zh-CN" sz="2000" dirty="0" smtClean="0">
                <a:latin typeface="+mn-ea"/>
                <a:ea typeface="+mn-ea"/>
              </a:rPr>
              <a:t>还有</a:t>
            </a:r>
            <a:r>
              <a:rPr lang="zh-CN" altLang="en-US" sz="2000" dirty="0">
                <a:latin typeface="+mn-ea"/>
                <a:ea typeface="+mn-ea"/>
              </a:rPr>
              <a:t>和尚、</a:t>
            </a:r>
            <a:r>
              <a:rPr lang="zh-CN" altLang="en-US" sz="2000" dirty="0" smtClean="0">
                <a:latin typeface="+mn-ea"/>
                <a:ea typeface="+mn-ea"/>
              </a:rPr>
              <a:t>道士、</a:t>
            </a:r>
            <a:r>
              <a:rPr lang="zh-CN" altLang="zh-CN" sz="2000" dirty="0" smtClean="0">
                <a:latin typeface="+mn-ea"/>
                <a:ea typeface="+mn-ea"/>
              </a:rPr>
              <a:t>贵族</a:t>
            </a:r>
            <a:r>
              <a:rPr lang="zh-CN" altLang="zh-CN" sz="2000" dirty="0">
                <a:latin typeface="+mn-ea"/>
                <a:ea typeface="+mn-ea"/>
              </a:rPr>
              <a:t>的依附者、富人的依附者（门客、帮闲之类）、士兵、隶役、投机商人（牙、侩）、娼妓、优伶（演员）等</a:t>
            </a:r>
            <a:r>
              <a:rPr lang="zh-CN" altLang="zh-CN" sz="2000" dirty="0" smtClean="0">
                <a:latin typeface="+mn-ea"/>
                <a:ea typeface="+mn-ea"/>
              </a:rPr>
              <a:t>。</a:t>
            </a:r>
            <a:endParaRPr lang="en-US" altLang="zh-CN" sz="2000" dirty="0" smtClean="0">
              <a:latin typeface="+mn-ea"/>
              <a:ea typeface="+mn-ea"/>
            </a:endParaRPr>
          </a:p>
          <a:p>
            <a:pPr marL="285750" indent="-285750" algn="just">
              <a:spcAft>
                <a:spcPts val="1800"/>
              </a:spcAft>
              <a:buFont typeface="Wingdings" charset="2"/>
              <a:buChar char="Ø"/>
            </a:pPr>
            <a:r>
              <a:rPr lang="zh-CN" altLang="zh-CN" sz="2000" dirty="0" smtClean="0">
                <a:latin typeface="+mn-ea"/>
                <a:ea typeface="+mn-ea"/>
              </a:rPr>
              <a:t>在</a:t>
            </a:r>
            <a:r>
              <a:rPr lang="en-US" altLang="zh-CN" sz="2000" dirty="0">
                <a:latin typeface="+mn-ea"/>
                <a:ea typeface="+mn-ea"/>
              </a:rPr>
              <a:t>“</a:t>
            </a:r>
            <a:r>
              <a:rPr lang="zh-CN" altLang="zh-CN" sz="2000" dirty="0">
                <a:latin typeface="+mn-ea"/>
                <a:ea typeface="+mn-ea"/>
              </a:rPr>
              <a:t>十四民</a:t>
            </a:r>
            <a:r>
              <a:rPr lang="en-US" altLang="zh-CN" sz="2000" dirty="0">
                <a:latin typeface="+mn-ea"/>
                <a:ea typeface="+mn-ea"/>
              </a:rPr>
              <a:t>”</a:t>
            </a:r>
            <a:r>
              <a:rPr lang="zh-CN" altLang="zh-CN" sz="2000" dirty="0">
                <a:latin typeface="+mn-ea"/>
                <a:ea typeface="+mn-ea"/>
              </a:rPr>
              <a:t>中，只有</a:t>
            </a:r>
            <a:r>
              <a:rPr lang="zh-CN" altLang="zh-CN" sz="2000" dirty="0">
                <a:solidFill>
                  <a:srgbClr val="C00000"/>
                </a:solidFill>
                <a:latin typeface="+mn-ea"/>
                <a:ea typeface="+mn-ea"/>
              </a:rPr>
              <a:t>农、工、商三民是</a:t>
            </a:r>
            <a:r>
              <a:rPr lang="en-US" altLang="zh-CN" sz="2000" dirty="0">
                <a:solidFill>
                  <a:srgbClr val="C00000"/>
                </a:solidFill>
                <a:latin typeface="+mn-ea"/>
                <a:ea typeface="+mn-ea"/>
              </a:rPr>
              <a:t>“</a:t>
            </a:r>
            <a:r>
              <a:rPr lang="zh-CN" altLang="zh-CN" sz="2000" dirty="0">
                <a:solidFill>
                  <a:srgbClr val="C00000"/>
                </a:solidFill>
                <a:latin typeface="+mn-ea"/>
                <a:ea typeface="+mn-ea"/>
              </a:rPr>
              <a:t>为之</a:t>
            </a:r>
            <a:r>
              <a:rPr lang="en-US" altLang="zh-CN" sz="2000" dirty="0">
                <a:solidFill>
                  <a:srgbClr val="C00000"/>
                </a:solidFill>
                <a:latin typeface="+mn-ea"/>
                <a:ea typeface="+mn-ea"/>
              </a:rPr>
              <a:t>”</a:t>
            </a:r>
            <a:r>
              <a:rPr lang="zh-CN" altLang="zh-CN" sz="2000" dirty="0">
                <a:solidFill>
                  <a:srgbClr val="C00000"/>
                </a:solidFill>
                <a:latin typeface="+mn-ea"/>
                <a:ea typeface="+mn-ea"/>
              </a:rPr>
              <a:t>者</a:t>
            </a:r>
            <a:r>
              <a:rPr lang="zh-CN" altLang="zh-CN" sz="2000" dirty="0">
                <a:latin typeface="+mn-ea"/>
                <a:ea typeface="+mn-ea"/>
              </a:rPr>
              <a:t>，即生产财富的人，</a:t>
            </a:r>
            <a:r>
              <a:rPr lang="zh-CN" altLang="zh-CN" sz="2000" dirty="0">
                <a:solidFill>
                  <a:srgbClr val="C00000"/>
                </a:solidFill>
                <a:latin typeface="+mn-ea"/>
                <a:ea typeface="+mn-ea"/>
              </a:rPr>
              <a:t>其余的</a:t>
            </a:r>
            <a:r>
              <a:rPr lang="en-US" altLang="zh-CN" sz="2000" dirty="0">
                <a:solidFill>
                  <a:srgbClr val="C00000"/>
                </a:solidFill>
                <a:latin typeface="+mn-ea"/>
                <a:ea typeface="+mn-ea"/>
              </a:rPr>
              <a:t>“</a:t>
            </a:r>
            <a:r>
              <a:rPr lang="zh-CN" altLang="zh-CN" sz="2000" dirty="0">
                <a:solidFill>
                  <a:srgbClr val="C00000"/>
                </a:solidFill>
                <a:latin typeface="+mn-ea"/>
                <a:ea typeface="+mn-ea"/>
              </a:rPr>
              <a:t>十一民</a:t>
            </a:r>
            <a:r>
              <a:rPr lang="en-US" altLang="zh-CN" sz="2000" dirty="0">
                <a:solidFill>
                  <a:srgbClr val="C00000"/>
                </a:solidFill>
                <a:latin typeface="+mn-ea"/>
                <a:ea typeface="+mn-ea"/>
              </a:rPr>
              <a:t>”</a:t>
            </a:r>
            <a:r>
              <a:rPr lang="zh-CN" altLang="zh-CN" sz="2000" dirty="0">
                <a:solidFill>
                  <a:srgbClr val="C00000"/>
                </a:solidFill>
                <a:latin typeface="+mn-ea"/>
                <a:ea typeface="+mn-ea"/>
              </a:rPr>
              <a:t>都是</a:t>
            </a:r>
            <a:r>
              <a:rPr lang="en-US" altLang="zh-CN" sz="2000" dirty="0">
                <a:solidFill>
                  <a:srgbClr val="C00000"/>
                </a:solidFill>
                <a:latin typeface="+mn-ea"/>
                <a:ea typeface="+mn-ea"/>
              </a:rPr>
              <a:t>“</a:t>
            </a:r>
            <a:r>
              <a:rPr lang="zh-CN" altLang="zh-CN" sz="2000" dirty="0">
                <a:solidFill>
                  <a:srgbClr val="C00000"/>
                </a:solidFill>
                <a:latin typeface="+mn-ea"/>
                <a:ea typeface="+mn-ea"/>
              </a:rPr>
              <a:t>享之</a:t>
            </a:r>
            <a:r>
              <a:rPr lang="en-US" altLang="zh-CN" sz="2000" dirty="0">
                <a:solidFill>
                  <a:srgbClr val="C00000"/>
                </a:solidFill>
                <a:latin typeface="+mn-ea"/>
                <a:ea typeface="+mn-ea"/>
              </a:rPr>
              <a:t>”</a:t>
            </a:r>
            <a:r>
              <a:rPr lang="zh-CN" altLang="zh-CN" sz="2000" dirty="0">
                <a:solidFill>
                  <a:srgbClr val="C00000"/>
                </a:solidFill>
                <a:latin typeface="+mn-ea"/>
                <a:ea typeface="+mn-ea"/>
              </a:rPr>
              <a:t>者</a:t>
            </a:r>
            <a:r>
              <a:rPr lang="zh-CN" altLang="zh-CN" sz="2000" dirty="0">
                <a:latin typeface="+mn-ea"/>
                <a:ea typeface="+mn-ea"/>
              </a:rPr>
              <a:t>，即单纯的消费者</a:t>
            </a:r>
            <a:r>
              <a:rPr lang="zh-CN" altLang="zh-CN" sz="2000" dirty="0" smtClean="0">
                <a:latin typeface="+mn-ea"/>
                <a:ea typeface="+mn-ea"/>
              </a:rPr>
              <a:t>。</a:t>
            </a:r>
            <a:endParaRPr lang="en-US" altLang="zh-CN" sz="2000" dirty="0">
              <a:latin typeface="+mn-ea"/>
              <a:ea typeface="+mn-ea"/>
            </a:endParaRPr>
          </a:p>
          <a:p>
            <a:pPr marL="285750" indent="-285750" algn="just">
              <a:spcAft>
                <a:spcPts val="1800"/>
              </a:spcAft>
              <a:buFont typeface="Wingdings" charset="2"/>
              <a:buChar char="Ø"/>
            </a:pPr>
            <a:r>
              <a:rPr lang="zh-CN" altLang="zh-CN" sz="2000" dirty="0" smtClean="0">
                <a:latin typeface="+mn-ea"/>
                <a:ea typeface="+mn-ea"/>
              </a:rPr>
              <a:t>生产者</a:t>
            </a:r>
            <a:r>
              <a:rPr lang="zh-CN" altLang="zh-CN" sz="2000" dirty="0">
                <a:latin typeface="+mn-ea"/>
                <a:ea typeface="+mn-ea"/>
              </a:rPr>
              <a:t>少而消费者多，必然会造成</a:t>
            </a:r>
            <a:r>
              <a:rPr lang="en-US" altLang="zh-CN" sz="2000" dirty="0">
                <a:solidFill>
                  <a:srgbClr val="C00000"/>
                </a:solidFill>
                <a:latin typeface="+mn-ea"/>
                <a:ea typeface="+mn-ea"/>
              </a:rPr>
              <a:t>“</a:t>
            </a:r>
            <a:r>
              <a:rPr lang="zh-CN" altLang="zh-CN" sz="2000" dirty="0">
                <a:solidFill>
                  <a:srgbClr val="C00000"/>
                </a:solidFill>
                <a:latin typeface="+mn-ea"/>
                <a:ea typeface="+mn-ea"/>
              </a:rPr>
              <a:t>天不能养，地不能长，百物不能产，至于不可以生</a:t>
            </a:r>
            <a:r>
              <a:rPr lang="en-US" altLang="zh-CN" sz="2000" dirty="0" smtClean="0">
                <a:solidFill>
                  <a:srgbClr val="C00000"/>
                </a:solidFill>
                <a:latin typeface="+mn-ea"/>
                <a:ea typeface="+mn-ea"/>
              </a:rPr>
              <a:t>”</a:t>
            </a:r>
            <a:r>
              <a:rPr lang="zh-CN" altLang="zh-CN" sz="2000" dirty="0" smtClean="0">
                <a:latin typeface="+mn-ea"/>
                <a:ea typeface="+mn-ea"/>
              </a:rPr>
              <a:t>的</a:t>
            </a:r>
            <a:r>
              <a:rPr lang="zh-CN" altLang="zh-CN" sz="2000" dirty="0">
                <a:latin typeface="+mn-ea"/>
                <a:ea typeface="+mn-ea"/>
              </a:rPr>
              <a:t>人口过剩局面</a:t>
            </a:r>
            <a:r>
              <a:rPr lang="zh-CN" altLang="zh-CN" sz="2000" dirty="0" smtClean="0">
                <a:latin typeface="+mn-ea"/>
                <a:ea typeface="+mn-ea"/>
              </a:rPr>
              <a:t>。（</a:t>
            </a:r>
            <a:r>
              <a:rPr lang="zh-CN" altLang="zh-CN" sz="2000" dirty="0">
                <a:latin typeface="+mn-ea"/>
                <a:ea typeface="+mn-ea"/>
              </a:rPr>
              <a:t>《大云山房文稿</a:t>
            </a:r>
            <a:r>
              <a:rPr lang="en-US" altLang="zh-CN" sz="2000" dirty="0">
                <a:latin typeface="+mn-ea"/>
                <a:ea typeface="+mn-ea"/>
              </a:rPr>
              <a:t>·</a:t>
            </a:r>
            <a:r>
              <a:rPr lang="zh-CN" altLang="zh-CN" sz="2000" dirty="0">
                <a:latin typeface="+mn-ea"/>
                <a:ea typeface="+mn-ea"/>
              </a:rPr>
              <a:t>三代因革论五》）</a:t>
            </a:r>
            <a:endParaRPr lang="zh-CN" altLang="zh-CN" sz="2000" dirty="0">
              <a:solidFill>
                <a:srgbClr val="000000"/>
              </a:solidFill>
              <a:effectLst/>
              <a:latin typeface="+mn-ea"/>
              <a:ea typeface="+mn-ea"/>
              <a:cs typeface="Times New Roman" charset="0"/>
            </a:endParaRPr>
          </a:p>
        </p:txBody>
      </p:sp>
    </p:spTree>
    <p:extLst>
      <p:ext uri="{BB962C8B-B14F-4D97-AF65-F5344CB8AC3E}">
        <p14:creationId xmlns:p14="http://schemas.microsoft.com/office/powerpoint/2010/main" val="1537098908"/>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6500" y="393700"/>
            <a:ext cx="7797800" cy="584775"/>
          </a:xfrm>
          <a:prstGeom prst="rect">
            <a:avLst/>
          </a:prstGeom>
        </p:spPr>
        <p:txBody>
          <a:bodyPr wrap="square">
            <a:spAutoFit/>
          </a:bodyPr>
          <a:lstStyle/>
          <a:p>
            <a:r>
              <a:rPr lang="en-US" altLang="zh-CN" sz="3200" b="1" dirty="0" smtClean="0">
                <a:latin typeface="+mn-ea"/>
                <a:ea typeface="+mn-ea"/>
              </a:rPr>
              <a:t>3</a:t>
            </a:r>
            <a:r>
              <a:rPr lang="zh-CN" altLang="en-US" sz="3200" b="1" dirty="0" smtClean="0">
                <a:latin typeface="+mn-ea"/>
                <a:ea typeface="+mn-ea"/>
              </a:rPr>
              <a:t>、</a:t>
            </a:r>
            <a:r>
              <a:rPr lang="zh-CN" altLang="zh-CN" sz="3200" b="1" dirty="0">
                <a:latin typeface="+mn-ea"/>
                <a:ea typeface="+mn-ea"/>
              </a:rPr>
              <a:t>包世臣</a:t>
            </a:r>
            <a:r>
              <a:rPr lang="zh-CN" altLang="zh-CN" sz="3200" b="1" dirty="0" smtClean="0">
                <a:latin typeface="+mn-ea"/>
                <a:ea typeface="+mn-ea"/>
              </a:rPr>
              <a:t> </a:t>
            </a:r>
            <a:r>
              <a:rPr lang="zh-CN" altLang="en-US" sz="3200" b="1" dirty="0" smtClean="0">
                <a:latin typeface="+mn-ea"/>
                <a:ea typeface="+mn-ea"/>
              </a:rPr>
              <a:t>：</a:t>
            </a:r>
            <a:r>
              <a:rPr lang="zh-CN" altLang="zh-CN" sz="3200" b="1" dirty="0">
                <a:latin typeface="+mn-ea"/>
                <a:ea typeface="+mn-ea"/>
              </a:rPr>
              <a:t>人口增长利于财富生产论</a:t>
            </a:r>
            <a:r>
              <a:rPr lang="zh-CN" altLang="zh-CN" sz="3200" b="1" dirty="0">
                <a:latin typeface="+mn-ea"/>
                <a:ea typeface="+mn-ea"/>
              </a:rPr>
              <a:t> </a:t>
            </a:r>
            <a:endParaRPr lang="zh-CN" altLang="zh-CN" sz="3200" b="1" dirty="0">
              <a:latin typeface="+mn-ea"/>
              <a:ea typeface="+mn-ea"/>
            </a:endParaRPr>
          </a:p>
        </p:txBody>
      </p:sp>
      <p:sp>
        <p:nvSpPr>
          <p:cNvPr id="3" name="矩形 2"/>
          <p:cNvSpPr/>
          <p:nvPr/>
        </p:nvSpPr>
        <p:spPr>
          <a:xfrm>
            <a:off x="965200" y="1612037"/>
            <a:ext cx="7531100" cy="4247317"/>
          </a:xfrm>
          <a:prstGeom prst="rect">
            <a:avLst/>
          </a:prstGeom>
        </p:spPr>
        <p:txBody>
          <a:bodyPr wrap="square">
            <a:spAutoFit/>
          </a:bodyPr>
          <a:lstStyle/>
          <a:p>
            <a:pPr marL="285750" indent="-285750" algn="just">
              <a:spcAft>
                <a:spcPts val="1800"/>
              </a:spcAft>
              <a:buFont typeface="Wingdings" charset="2"/>
              <a:buChar char="Ø"/>
            </a:pPr>
            <a:r>
              <a:rPr lang="zh-CN" altLang="zh-CN" sz="2400" dirty="0">
                <a:latin typeface="+mn-ea"/>
                <a:ea typeface="+mn-ea"/>
              </a:rPr>
              <a:t>包世臣（</a:t>
            </a:r>
            <a:r>
              <a:rPr lang="en-US" altLang="zh-CN" sz="2400" dirty="0">
                <a:latin typeface="+mn-ea"/>
                <a:ea typeface="+mn-ea"/>
              </a:rPr>
              <a:t>1755—1855</a:t>
            </a:r>
            <a:r>
              <a:rPr lang="zh-CN" altLang="zh-CN" sz="2400" dirty="0">
                <a:latin typeface="+mn-ea"/>
                <a:ea typeface="+mn-ea"/>
              </a:rPr>
              <a:t>年</a:t>
            </a:r>
            <a:r>
              <a:rPr lang="zh-CN" altLang="zh-CN" sz="2400" dirty="0" smtClean="0">
                <a:latin typeface="+mn-ea"/>
                <a:ea typeface="+mn-ea"/>
              </a:rPr>
              <a:t>）反对</a:t>
            </a:r>
            <a:r>
              <a:rPr lang="zh-CN" altLang="zh-CN" sz="2400" dirty="0">
                <a:latin typeface="+mn-ea"/>
                <a:ea typeface="+mn-ea"/>
              </a:rPr>
              <a:t>人口增殖速度会快于生产资料和生活资料增长速度以至于会出现人口过剩的绝对人口过</a:t>
            </a:r>
            <a:r>
              <a:rPr lang="zh-CN" altLang="zh-CN" sz="2400" dirty="0" smtClean="0">
                <a:latin typeface="+mn-ea"/>
                <a:ea typeface="+mn-ea"/>
              </a:rPr>
              <a:t>剩论</a:t>
            </a:r>
            <a:r>
              <a:rPr lang="zh-CN" altLang="en-US" sz="2400" dirty="0" smtClean="0">
                <a:latin typeface="+mn-ea"/>
                <a:ea typeface="+mn-ea"/>
              </a:rPr>
              <a:t>。</a:t>
            </a:r>
            <a:endParaRPr lang="en-US" altLang="zh-CN" sz="2400" dirty="0">
              <a:solidFill>
                <a:srgbClr val="C00000"/>
              </a:solidFill>
              <a:latin typeface="+mn-ea"/>
              <a:ea typeface="+mn-ea"/>
            </a:endParaRPr>
          </a:p>
          <a:p>
            <a:pPr marL="285750" indent="-285750" algn="just">
              <a:spcAft>
                <a:spcPts val="1800"/>
              </a:spcAft>
              <a:buFont typeface="Wingdings" charset="2"/>
              <a:buChar char="Ø"/>
            </a:pPr>
            <a:r>
              <a:rPr lang="zh-CN" altLang="zh-CN" sz="2400" dirty="0" smtClean="0">
                <a:latin typeface="+mn-ea"/>
                <a:ea typeface="+mn-ea"/>
              </a:rPr>
              <a:t>不</a:t>
            </a:r>
            <a:r>
              <a:rPr lang="zh-CN" altLang="zh-CN" sz="2400" dirty="0">
                <a:latin typeface="+mn-ea"/>
                <a:ea typeface="+mn-ea"/>
              </a:rPr>
              <a:t>承认由于人口本身的原因或自然的原因会造成人口过剩，而</a:t>
            </a:r>
            <a:r>
              <a:rPr lang="zh-CN" altLang="zh-CN" sz="2400" dirty="0">
                <a:solidFill>
                  <a:srgbClr val="C00000"/>
                </a:solidFill>
                <a:latin typeface="+mn-ea"/>
                <a:ea typeface="+mn-ea"/>
              </a:rPr>
              <a:t>认为人作为生产者总能生产出足够养活自己的生活资料</a:t>
            </a:r>
            <a:r>
              <a:rPr lang="zh-CN" altLang="zh-CN" sz="2400" dirty="0">
                <a:latin typeface="+mn-ea"/>
                <a:ea typeface="+mn-ea"/>
              </a:rPr>
              <a:t>，因此，人越多生产也越能够增加，社会应该越富，而绝不会</a:t>
            </a:r>
            <a:r>
              <a:rPr lang="en-US" altLang="zh-CN" sz="2400" dirty="0">
                <a:latin typeface="+mn-ea"/>
                <a:ea typeface="+mn-ea"/>
              </a:rPr>
              <a:t>“</a:t>
            </a:r>
            <a:r>
              <a:rPr lang="zh-CN" altLang="zh-CN" sz="2400" dirty="0">
                <a:latin typeface="+mn-ea"/>
                <a:ea typeface="+mn-ea"/>
              </a:rPr>
              <a:t>反以致贫</a:t>
            </a:r>
            <a:r>
              <a:rPr lang="en-US" altLang="zh-CN" sz="2400" dirty="0">
                <a:latin typeface="+mn-ea"/>
                <a:ea typeface="+mn-ea"/>
              </a:rPr>
              <a:t>”</a:t>
            </a:r>
            <a:r>
              <a:rPr lang="zh-CN" altLang="zh-CN" sz="2400" dirty="0" smtClean="0">
                <a:latin typeface="+mn-ea"/>
                <a:ea typeface="+mn-ea"/>
              </a:rPr>
              <a:t>。</a:t>
            </a:r>
            <a:endParaRPr lang="en-US" altLang="zh-CN" sz="2400" dirty="0" smtClean="0">
              <a:latin typeface="+mn-ea"/>
              <a:ea typeface="+mn-ea"/>
            </a:endParaRPr>
          </a:p>
          <a:p>
            <a:pPr marL="285750" indent="-285750" algn="just">
              <a:spcAft>
                <a:spcPts val="1800"/>
              </a:spcAft>
              <a:buFont typeface="Wingdings" charset="2"/>
              <a:buChar char="Ø"/>
            </a:pPr>
            <a:r>
              <a:rPr lang="en-US" altLang="zh-CN" sz="2400" dirty="0">
                <a:solidFill>
                  <a:srgbClr val="C00000"/>
                </a:solidFill>
                <a:latin typeface="+mn-ea"/>
              </a:rPr>
              <a:t>“</a:t>
            </a:r>
            <a:r>
              <a:rPr lang="zh-CN" altLang="zh-CN" sz="2400" dirty="0">
                <a:solidFill>
                  <a:srgbClr val="C00000"/>
                </a:solidFill>
                <a:latin typeface="+mn-ea"/>
              </a:rPr>
              <a:t>夫天下之土，养天下之民，至给也。人多则生者愈众，庶为富基，岂有反以致贫者哉？</a:t>
            </a:r>
            <a:r>
              <a:rPr lang="en-US" altLang="zh-CN" sz="2400" dirty="0">
                <a:solidFill>
                  <a:srgbClr val="C00000"/>
                </a:solidFill>
                <a:latin typeface="+mn-ea"/>
              </a:rPr>
              <a:t>”</a:t>
            </a:r>
            <a:r>
              <a:rPr lang="zh-CN" altLang="zh-CN" sz="2400" dirty="0">
                <a:latin typeface="+mn-ea"/>
              </a:rPr>
              <a:t>（《安吴四种</a:t>
            </a:r>
            <a:r>
              <a:rPr lang="en-US" altLang="zh-CN" sz="2400" dirty="0">
                <a:latin typeface="+mn-ea"/>
              </a:rPr>
              <a:t>·</a:t>
            </a:r>
            <a:r>
              <a:rPr lang="zh-CN" altLang="zh-CN" sz="2400" dirty="0">
                <a:latin typeface="+mn-ea"/>
              </a:rPr>
              <a:t>庚辰杂著二》</a:t>
            </a:r>
            <a:r>
              <a:rPr lang="zh-CN" altLang="zh-CN" sz="2400" dirty="0" smtClean="0">
                <a:latin typeface="+mn-ea"/>
              </a:rPr>
              <a:t>）</a:t>
            </a:r>
            <a:endParaRPr lang="en-US" altLang="zh-CN" sz="2400" dirty="0">
              <a:latin typeface="+mn-ea"/>
            </a:endParaRPr>
          </a:p>
        </p:txBody>
      </p:sp>
    </p:spTree>
    <p:extLst>
      <p:ext uri="{BB962C8B-B14F-4D97-AF65-F5344CB8AC3E}">
        <p14:creationId xmlns:p14="http://schemas.microsoft.com/office/powerpoint/2010/main" val="669387988"/>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1850" y="317500"/>
            <a:ext cx="7797800" cy="584775"/>
          </a:xfrm>
          <a:prstGeom prst="rect">
            <a:avLst/>
          </a:prstGeom>
        </p:spPr>
        <p:txBody>
          <a:bodyPr wrap="square">
            <a:spAutoFit/>
          </a:bodyPr>
          <a:lstStyle/>
          <a:p>
            <a:pPr algn="ctr"/>
            <a:r>
              <a:rPr lang="en-US" altLang="zh-CN" sz="3200" b="1" dirty="0">
                <a:latin typeface="+mn-ea"/>
                <a:ea typeface="+mn-ea"/>
              </a:rPr>
              <a:t>4</a:t>
            </a:r>
            <a:r>
              <a:rPr lang="zh-CN" altLang="en-US" sz="3200" b="1" dirty="0" smtClean="0">
                <a:latin typeface="+mn-ea"/>
                <a:ea typeface="+mn-ea"/>
              </a:rPr>
              <a:t>、</a:t>
            </a:r>
            <a:r>
              <a:rPr lang="zh-CN" altLang="zh-CN" sz="3200" b="1" dirty="0" smtClean="0">
                <a:latin typeface="+mn-ea"/>
                <a:ea typeface="+mn-ea"/>
              </a:rPr>
              <a:t>龚自珍</a:t>
            </a:r>
            <a:r>
              <a:rPr lang="zh-CN" altLang="en-US" sz="3200" b="1" dirty="0" smtClean="0">
                <a:latin typeface="+mn-ea"/>
                <a:ea typeface="+mn-ea"/>
              </a:rPr>
              <a:t>：</a:t>
            </a:r>
            <a:r>
              <a:rPr lang="zh-CN" altLang="zh-CN" sz="3200" b="1" dirty="0" smtClean="0">
                <a:latin typeface="+mn-ea"/>
                <a:ea typeface="+mn-ea"/>
              </a:rPr>
              <a:t>安定</a:t>
            </a:r>
            <a:r>
              <a:rPr lang="zh-CN" altLang="zh-CN" sz="3200" b="1" dirty="0">
                <a:latin typeface="+mn-ea"/>
                <a:ea typeface="+mn-ea"/>
              </a:rPr>
              <a:t>游民思想</a:t>
            </a:r>
            <a:r>
              <a:rPr lang="zh-CN" altLang="zh-CN" sz="3200" b="1" dirty="0">
                <a:latin typeface="+mn-ea"/>
                <a:ea typeface="+mn-ea"/>
              </a:rPr>
              <a:t> </a:t>
            </a:r>
            <a:endParaRPr lang="zh-CN" altLang="zh-CN" sz="3200" b="1" dirty="0">
              <a:latin typeface="+mn-ea"/>
              <a:ea typeface="+mn-ea"/>
            </a:endParaRPr>
          </a:p>
        </p:txBody>
      </p:sp>
      <p:sp>
        <p:nvSpPr>
          <p:cNvPr id="3" name="矩形 2"/>
          <p:cNvSpPr/>
          <p:nvPr/>
        </p:nvSpPr>
        <p:spPr>
          <a:xfrm>
            <a:off x="831850" y="1561237"/>
            <a:ext cx="7861300" cy="5678478"/>
          </a:xfrm>
          <a:prstGeom prst="rect">
            <a:avLst/>
          </a:prstGeom>
        </p:spPr>
        <p:txBody>
          <a:bodyPr wrap="square">
            <a:spAutoFit/>
          </a:bodyPr>
          <a:lstStyle/>
          <a:p>
            <a:pPr marL="285750" indent="-285750" algn="just">
              <a:spcAft>
                <a:spcPts val="1800"/>
              </a:spcAft>
              <a:buFont typeface="Wingdings" charset="2"/>
              <a:buChar char="Ø"/>
            </a:pPr>
            <a:r>
              <a:rPr lang="zh-CN" altLang="zh-CN" sz="2400" dirty="0"/>
              <a:t>嘉庆</a:t>
            </a:r>
            <a:r>
              <a:rPr lang="zh-CN" altLang="zh-CN" sz="2400" dirty="0" smtClean="0"/>
              <a:t>年间</a:t>
            </a:r>
            <a:r>
              <a:rPr lang="zh-CN" altLang="en-US" sz="2400" dirty="0"/>
              <a:t>，</a:t>
            </a:r>
            <a:r>
              <a:rPr lang="zh-CN" altLang="zh-CN" sz="2400" dirty="0" smtClean="0"/>
              <a:t>龚自珍</a:t>
            </a:r>
            <a:r>
              <a:rPr lang="zh-CN" altLang="zh-CN" sz="2400" dirty="0"/>
              <a:t>批评政府官吏忽视游民问题，不加统筹</a:t>
            </a:r>
            <a:r>
              <a:rPr lang="zh-CN" altLang="zh-CN" sz="2400" dirty="0" smtClean="0"/>
              <a:t>安置</a:t>
            </a:r>
            <a:r>
              <a:rPr lang="zh-CN" altLang="en-US" sz="2400" dirty="0" smtClean="0"/>
              <a:t>，先后提出解决游民问题的方案。</a:t>
            </a:r>
            <a:endParaRPr lang="en-US" altLang="zh-CN" sz="2400" dirty="0" smtClean="0"/>
          </a:p>
          <a:p>
            <a:pPr marL="800100" lvl="1" indent="-342900" algn="just">
              <a:spcAft>
                <a:spcPts val="1800"/>
              </a:spcAft>
              <a:buFont typeface="Arial" charset="0"/>
              <a:buChar char="•"/>
            </a:pPr>
            <a:r>
              <a:rPr lang="zh-CN" altLang="zh-CN" sz="2400" b="1" dirty="0">
                <a:solidFill>
                  <a:srgbClr val="C00000"/>
                </a:solidFill>
              </a:rPr>
              <a:t>大规模</a:t>
            </a:r>
            <a:r>
              <a:rPr lang="zh-CN" altLang="zh-CN" sz="2400" b="1" dirty="0" smtClean="0">
                <a:solidFill>
                  <a:srgbClr val="C00000"/>
                </a:solidFill>
              </a:rPr>
              <a:t>动迁</a:t>
            </a:r>
            <a:r>
              <a:rPr lang="zh-CN" altLang="en-US" sz="2400" dirty="0" smtClean="0"/>
              <a:t>：</a:t>
            </a:r>
            <a:r>
              <a:rPr lang="zh-CN" altLang="zh-CN" sz="2400" dirty="0" smtClean="0"/>
              <a:t>在</a:t>
            </a:r>
            <a:r>
              <a:rPr lang="zh-CN" altLang="zh-CN" sz="2400" dirty="0"/>
              <a:t>新疆设行省，有计划地迁移内地游民前往</a:t>
            </a:r>
            <a:r>
              <a:rPr lang="zh-CN" altLang="zh-CN" sz="2400" dirty="0" smtClean="0"/>
              <a:t>垦殖</a:t>
            </a:r>
            <a:r>
              <a:rPr lang="zh-CN" altLang="en-US" sz="2400" dirty="0" smtClean="0"/>
              <a:t>。</a:t>
            </a:r>
            <a:endParaRPr lang="en-US" altLang="zh-CN" sz="2400" dirty="0" smtClean="0"/>
          </a:p>
          <a:p>
            <a:pPr marL="800100" lvl="1" indent="-342900" algn="just">
              <a:spcAft>
                <a:spcPts val="1800"/>
              </a:spcAft>
              <a:buFont typeface="Arial" charset="0"/>
              <a:buChar char="•"/>
            </a:pPr>
            <a:r>
              <a:rPr lang="zh-CN" altLang="zh-CN" sz="2400" b="1" dirty="0">
                <a:solidFill>
                  <a:srgbClr val="C00000"/>
                </a:solidFill>
              </a:rPr>
              <a:t>提出</a:t>
            </a:r>
            <a:r>
              <a:rPr lang="en-US" altLang="zh-CN" sz="2400" b="1" dirty="0">
                <a:solidFill>
                  <a:srgbClr val="C00000"/>
                </a:solidFill>
              </a:rPr>
              <a:t>“</a:t>
            </a:r>
            <a:r>
              <a:rPr lang="zh-CN" altLang="zh-CN" sz="2400" b="1" dirty="0">
                <a:solidFill>
                  <a:srgbClr val="C00000"/>
                </a:solidFill>
              </a:rPr>
              <a:t>农宗</a:t>
            </a:r>
            <a:r>
              <a:rPr lang="en-US" altLang="zh-CN" sz="2400" b="1" dirty="0">
                <a:solidFill>
                  <a:srgbClr val="C00000"/>
                </a:solidFill>
              </a:rPr>
              <a:t>”</a:t>
            </a:r>
            <a:r>
              <a:rPr lang="zh-CN" altLang="zh-CN" sz="2400" b="1" dirty="0" smtClean="0">
                <a:solidFill>
                  <a:srgbClr val="C00000"/>
                </a:solidFill>
              </a:rPr>
              <a:t>论</a:t>
            </a:r>
            <a:r>
              <a:rPr lang="zh-CN" altLang="en-US" sz="2400" dirty="0"/>
              <a:t>：</a:t>
            </a:r>
            <a:r>
              <a:rPr lang="zh-CN" altLang="zh-CN" sz="2400" dirty="0" smtClean="0"/>
              <a:t>试图</a:t>
            </a:r>
            <a:r>
              <a:rPr lang="zh-CN" altLang="zh-CN" sz="2400" dirty="0"/>
              <a:t>将农民纳入居住地的宗法血缘关系与土地关系网络之中，以便从根本上阻止游民的产生。</a:t>
            </a:r>
            <a:r>
              <a:rPr lang="zh-CN" altLang="zh-CN" sz="2400" dirty="0"/>
              <a:t> </a:t>
            </a:r>
            <a:endParaRPr lang="en-US" altLang="zh-CN" sz="2400" dirty="0" smtClean="0"/>
          </a:p>
          <a:p>
            <a:pPr marL="800100" lvl="1" indent="-342900" algn="just">
              <a:spcAft>
                <a:spcPts val="1800"/>
              </a:spcAft>
              <a:buFont typeface="Arial" charset="0"/>
              <a:buChar char="•"/>
            </a:pPr>
            <a:r>
              <a:rPr lang="en-US" altLang="zh-CN" sz="2400" dirty="0" smtClean="0"/>
              <a:t>“</a:t>
            </a:r>
            <a:r>
              <a:rPr lang="zh-CN" altLang="zh-CN" sz="2400" dirty="0"/>
              <a:t>姑试之一州，州蓬跣之子，言必称祖宗，学必世谱谍（牒</a:t>
            </a:r>
            <a:r>
              <a:rPr lang="zh-CN" altLang="zh-CN" sz="2400" dirty="0" smtClean="0"/>
              <a:t>）</a:t>
            </a:r>
            <a:r>
              <a:rPr lang="zh-CN" altLang="en-US" sz="2400" dirty="0" smtClean="0"/>
              <a:t>。</a:t>
            </a:r>
            <a:r>
              <a:rPr lang="zh-CN" altLang="zh-CN" sz="2400" dirty="0" smtClean="0"/>
              <a:t>宗能</a:t>
            </a:r>
            <a:r>
              <a:rPr lang="zh-CN" altLang="zh-CN" sz="2400" dirty="0"/>
              <a:t>收族，族能敬宗</a:t>
            </a:r>
            <a:r>
              <a:rPr lang="en-US" altLang="zh-CN" sz="2400" dirty="0"/>
              <a:t>”</a:t>
            </a:r>
            <a:r>
              <a:rPr lang="zh-CN" altLang="zh-CN" sz="2400" dirty="0" smtClean="0"/>
              <a:t>，</a:t>
            </a:r>
            <a:r>
              <a:rPr lang="en-US" altLang="zh-CN" sz="2400" dirty="0" smtClean="0"/>
              <a:t>“</a:t>
            </a:r>
            <a:r>
              <a:rPr lang="zh-CN" altLang="zh-CN" sz="2400" dirty="0"/>
              <a:t>然而有天下之主，受是宗之福</a:t>
            </a:r>
            <a:r>
              <a:rPr lang="en-US" altLang="zh-CN" sz="2400" dirty="0"/>
              <a:t>”</a:t>
            </a:r>
            <a:r>
              <a:rPr lang="zh-CN" altLang="zh-CN" sz="2400" dirty="0"/>
              <a:t> </a:t>
            </a:r>
            <a:r>
              <a:rPr lang="zh-CN" altLang="en-US" sz="2400" dirty="0" smtClean="0"/>
              <a:t>。</a:t>
            </a:r>
            <a:endParaRPr lang="en-US" altLang="zh-CN" sz="2400" dirty="0" smtClean="0"/>
          </a:p>
          <a:p>
            <a:pPr marL="285750" indent="-285750" algn="just">
              <a:spcAft>
                <a:spcPts val="1800"/>
              </a:spcAft>
              <a:buFont typeface="Wingdings" charset="2"/>
              <a:buChar char="Ø"/>
            </a:pPr>
            <a:endParaRPr lang="en-US" altLang="zh-CN" sz="2400" dirty="0" smtClean="0"/>
          </a:p>
          <a:p>
            <a:pPr marL="285750" indent="-285750" algn="just">
              <a:spcAft>
                <a:spcPts val="1800"/>
              </a:spcAft>
              <a:buFont typeface="Wingdings" charset="2"/>
              <a:buChar char="Ø"/>
            </a:pPr>
            <a:endParaRPr lang="en-US" altLang="zh-CN" sz="2400" dirty="0">
              <a:latin typeface="+mn-ea"/>
            </a:endParaRPr>
          </a:p>
        </p:txBody>
      </p:sp>
    </p:spTree>
    <p:extLst>
      <p:ext uri="{BB962C8B-B14F-4D97-AF65-F5344CB8AC3E}">
        <p14:creationId xmlns:p14="http://schemas.microsoft.com/office/powerpoint/2010/main" val="375906129"/>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70200" y="368300"/>
            <a:ext cx="3746500" cy="584775"/>
          </a:xfrm>
          <a:prstGeom prst="rect">
            <a:avLst/>
          </a:prstGeom>
          <a:noFill/>
        </p:spPr>
        <p:txBody>
          <a:bodyPr wrap="square" rtlCol="0">
            <a:spAutoFit/>
          </a:bodyPr>
          <a:lstStyle/>
          <a:p>
            <a:r>
              <a:rPr kumimoji="1" lang="zh-CN" altLang="en-US" sz="3200" b="1" dirty="0" smtClean="0"/>
              <a:t>（三）货币思想</a:t>
            </a:r>
            <a:endParaRPr kumimoji="1" lang="zh-CN" altLang="en-US" sz="3200" b="1" dirty="0"/>
          </a:p>
        </p:txBody>
      </p:sp>
      <p:graphicFrame>
        <p:nvGraphicFramePr>
          <p:cNvPr id="3" name="图表 2"/>
          <p:cNvGraphicFramePr/>
          <p:nvPr>
            <p:extLst>
              <p:ext uri="{D42A27DB-BD31-4B8C-83A1-F6EECF244321}">
                <p14:modId xmlns:p14="http://schemas.microsoft.com/office/powerpoint/2010/main" val="468910079"/>
              </p:ext>
            </p:extLst>
          </p:nvPr>
        </p:nvGraphicFramePr>
        <p:xfrm>
          <a:off x="1625600" y="1447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291528"/>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9122" y="1379577"/>
            <a:ext cx="7629078" cy="5478423"/>
          </a:xfrm>
          <a:prstGeom prst="rect">
            <a:avLst/>
          </a:prstGeom>
        </p:spPr>
        <p:txBody>
          <a:bodyPr wrap="square">
            <a:spAutoFit/>
          </a:bodyPr>
          <a:lstStyle/>
          <a:p>
            <a:pPr marL="342900" indent="-342900" algn="just">
              <a:buFont typeface="Wingdings" charset="2"/>
              <a:buChar char="Ø"/>
            </a:pPr>
            <a:r>
              <a:rPr lang="zh-CN" altLang="zh-CN" sz="2000" dirty="0" smtClean="0">
                <a:latin typeface="+mn-ea"/>
                <a:ea typeface="+mn-ea"/>
              </a:rPr>
              <a:t>王瑬</a:t>
            </a:r>
            <a:r>
              <a:rPr lang="zh-CN" altLang="zh-CN" sz="2000" dirty="0">
                <a:latin typeface="+mn-ea"/>
                <a:ea typeface="+mn-ea"/>
              </a:rPr>
              <a:t>（</a:t>
            </a:r>
            <a:r>
              <a:rPr lang="en-US" altLang="zh-CN" sz="2000" dirty="0" smtClean="0">
                <a:latin typeface="+mn-ea"/>
                <a:ea typeface="+mn-ea"/>
              </a:rPr>
              <a:t>1786—1843</a:t>
            </a:r>
            <a:r>
              <a:rPr lang="zh-CN" altLang="zh-CN" sz="2000" dirty="0" smtClean="0">
                <a:latin typeface="+mn-ea"/>
                <a:ea typeface="+mn-ea"/>
              </a:rPr>
              <a:t>）</a:t>
            </a:r>
            <a:r>
              <a:rPr lang="zh-CN" altLang="zh-CN" sz="2000" dirty="0">
                <a:latin typeface="+mn-ea"/>
                <a:ea typeface="+mn-ea"/>
              </a:rPr>
              <a:t>，原名仲瑬，字子兼、亮生，晚年号荷盘山人，江苏吴县（今江苏省苏州市吴中区）秀才</a:t>
            </a:r>
            <a:r>
              <a:rPr lang="zh-CN" altLang="zh-CN" sz="2000" dirty="0" smtClean="0">
                <a:latin typeface="+mn-ea"/>
                <a:ea typeface="+mn-ea"/>
              </a:rPr>
              <a:t>。主张</a:t>
            </a:r>
            <a:r>
              <a:rPr lang="zh-CN" altLang="zh-CN" sz="2000" dirty="0">
                <a:latin typeface="+mn-ea"/>
                <a:ea typeface="+mn-ea"/>
              </a:rPr>
              <a:t>发行不兑换纸币，于道光八年（</a:t>
            </a:r>
            <a:r>
              <a:rPr lang="en-US" altLang="zh-CN" sz="2000" dirty="0">
                <a:latin typeface="+mn-ea"/>
                <a:ea typeface="+mn-ea"/>
              </a:rPr>
              <a:t>1828</a:t>
            </a:r>
            <a:r>
              <a:rPr lang="zh-CN" altLang="zh-CN" sz="2000" dirty="0">
                <a:latin typeface="+mn-ea"/>
                <a:ea typeface="+mn-ea"/>
              </a:rPr>
              <a:t>年）写成《钞币刍言》，十一年</a:t>
            </a:r>
            <a:r>
              <a:rPr lang="zh-CN" altLang="zh-CN" sz="2000" dirty="0" smtClean="0">
                <a:latin typeface="+mn-ea"/>
                <a:ea typeface="+mn-ea"/>
              </a:rPr>
              <a:t>刊行并</a:t>
            </a:r>
            <a:r>
              <a:rPr lang="zh-CN" altLang="zh-CN" sz="2000" dirty="0">
                <a:latin typeface="+mn-ea"/>
                <a:ea typeface="+mn-ea"/>
              </a:rPr>
              <a:t>修订为《钱币刍言》</a:t>
            </a:r>
            <a:r>
              <a:rPr lang="zh-CN" altLang="zh-CN" sz="2000" dirty="0" smtClean="0">
                <a:latin typeface="+mn-ea"/>
                <a:ea typeface="+mn-ea"/>
              </a:rPr>
              <a:t>。</a:t>
            </a:r>
            <a:endParaRPr lang="en-US" altLang="zh-CN" sz="2000" dirty="0" smtClean="0">
              <a:latin typeface="+mn-ea"/>
              <a:ea typeface="+mn-ea"/>
            </a:endParaRPr>
          </a:p>
          <a:p>
            <a:pPr marL="342900" indent="-342900" algn="just">
              <a:buFont typeface="Wingdings" charset="2"/>
              <a:buChar char="Ø"/>
            </a:pPr>
            <a:endParaRPr lang="en-US" altLang="zh-CN" sz="2000" dirty="0">
              <a:latin typeface="+mn-ea"/>
              <a:ea typeface="+mn-ea"/>
            </a:endParaRPr>
          </a:p>
          <a:p>
            <a:pPr marL="342900" indent="-342900" algn="just">
              <a:spcAft>
                <a:spcPts val="1200"/>
              </a:spcAft>
              <a:buFont typeface="Wingdings" charset="2"/>
              <a:buChar char="Ø"/>
            </a:pPr>
            <a:r>
              <a:rPr lang="en-US" altLang="zh-CN" sz="2000" dirty="0">
                <a:latin typeface="+mn-ea"/>
                <a:ea typeface="+mn-ea"/>
              </a:rPr>
              <a:t>《</a:t>
            </a:r>
            <a:r>
              <a:rPr lang="zh-CN" altLang="en-US" sz="2000" dirty="0">
                <a:latin typeface="+mn-ea"/>
                <a:ea typeface="+mn-ea"/>
              </a:rPr>
              <a:t>钱币刍言</a:t>
            </a:r>
            <a:r>
              <a:rPr lang="en-US" altLang="zh-CN" sz="2000" dirty="0">
                <a:latin typeface="+mn-ea"/>
                <a:ea typeface="+mn-ea"/>
              </a:rPr>
              <a:t>》</a:t>
            </a:r>
            <a:r>
              <a:rPr lang="zh-CN" altLang="en-US" sz="2000" dirty="0">
                <a:latin typeface="+mn-ea"/>
                <a:ea typeface="+mn-ea"/>
              </a:rPr>
              <a:t>全书共分四部分</a:t>
            </a:r>
            <a:r>
              <a:rPr lang="zh-CN" altLang="en-US" sz="2000" dirty="0" smtClean="0">
                <a:latin typeface="+mn-ea"/>
                <a:ea typeface="+mn-ea"/>
              </a:rPr>
              <a:t>：</a:t>
            </a:r>
            <a:endParaRPr lang="en-US" altLang="zh-CN" sz="2000" dirty="0" smtClean="0">
              <a:latin typeface="+mn-ea"/>
              <a:ea typeface="+mn-ea"/>
            </a:endParaRPr>
          </a:p>
          <a:p>
            <a:pPr marL="800100" lvl="1" indent="-342900" algn="just">
              <a:spcAft>
                <a:spcPts val="1200"/>
              </a:spcAft>
              <a:buFont typeface="Arial" charset="0"/>
              <a:buChar char="•"/>
            </a:pPr>
            <a:r>
              <a:rPr lang="zh-CN" altLang="en-US" sz="2000" dirty="0" smtClean="0">
                <a:latin typeface="+mn-ea"/>
                <a:ea typeface="+mn-ea"/>
              </a:rPr>
              <a:t>第一</a:t>
            </a:r>
            <a:r>
              <a:rPr lang="zh-CN" altLang="en-US" sz="2000" dirty="0">
                <a:latin typeface="+mn-ea"/>
                <a:ea typeface="+mn-ea"/>
              </a:rPr>
              <a:t>部分</a:t>
            </a:r>
            <a:r>
              <a:rPr lang="en-US" altLang="zh-CN" sz="2000" dirty="0">
                <a:latin typeface="+mn-ea"/>
                <a:ea typeface="+mn-ea"/>
              </a:rPr>
              <a:t>《</a:t>
            </a:r>
            <a:r>
              <a:rPr lang="zh-CN" altLang="en-US" sz="2000" dirty="0">
                <a:latin typeface="+mn-ea"/>
                <a:ea typeface="+mn-ea"/>
              </a:rPr>
              <a:t>钱钞议</a:t>
            </a:r>
            <a:r>
              <a:rPr lang="en-US" altLang="zh-CN" sz="2000" dirty="0" smtClean="0">
                <a:latin typeface="+mn-ea"/>
                <a:ea typeface="+mn-ea"/>
              </a:rPr>
              <a:t>》</a:t>
            </a:r>
            <a:r>
              <a:rPr lang="zh-CN" altLang="en-US" sz="2000" dirty="0" smtClean="0">
                <a:latin typeface="+mn-ea"/>
                <a:ea typeface="+mn-ea"/>
              </a:rPr>
              <a:t>对</a:t>
            </a:r>
            <a:r>
              <a:rPr lang="zh-CN" altLang="en-US" sz="2000" dirty="0">
                <a:latin typeface="+mn-ea"/>
                <a:ea typeface="+mn-ea"/>
              </a:rPr>
              <a:t>主张禁银和发行纸币与铸大钱所作的一些理论论证</a:t>
            </a:r>
            <a:r>
              <a:rPr lang="zh-CN" altLang="en-US" sz="2000" dirty="0" smtClean="0">
                <a:latin typeface="+mn-ea"/>
                <a:ea typeface="+mn-ea"/>
              </a:rPr>
              <a:t>。</a:t>
            </a:r>
            <a:endParaRPr lang="en-US" altLang="zh-CN" sz="2000" dirty="0" smtClean="0">
              <a:latin typeface="+mn-ea"/>
              <a:ea typeface="+mn-ea"/>
            </a:endParaRPr>
          </a:p>
          <a:p>
            <a:pPr marL="800100" lvl="1" indent="-342900" algn="just">
              <a:spcAft>
                <a:spcPts val="1200"/>
              </a:spcAft>
              <a:buFont typeface="Arial" charset="0"/>
              <a:buChar char="•"/>
            </a:pPr>
            <a:r>
              <a:rPr lang="zh-CN" altLang="en-US" sz="2000" dirty="0" smtClean="0">
                <a:latin typeface="+mn-ea"/>
                <a:ea typeface="+mn-ea"/>
              </a:rPr>
              <a:t>第二</a:t>
            </a:r>
            <a:r>
              <a:rPr lang="zh-CN" altLang="en-US" sz="2000" dirty="0">
                <a:latin typeface="+mn-ea"/>
                <a:ea typeface="+mn-ea"/>
              </a:rPr>
              <a:t>部分</a:t>
            </a:r>
            <a:r>
              <a:rPr lang="en-US" altLang="zh-CN" sz="2000" dirty="0">
                <a:latin typeface="+mn-ea"/>
                <a:ea typeface="+mn-ea"/>
              </a:rPr>
              <a:t>《</a:t>
            </a:r>
            <a:r>
              <a:rPr lang="zh-CN" altLang="en-US" sz="2000" dirty="0">
                <a:latin typeface="+mn-ea"/>
                <a:ea typeface="+mn-ea"/>
              </a:rPr>
              <a:t>拟钱钞条目</a:t>
            </a:r>
            <a:r>
              <a:rPr lang="en-US" altLang="zh-CN" sz="2000" dirty="0" smtClean="0">
                <a:latin typeface="+mn-ea"/>
                <a:ea typeface="+mn-ea"/>
              </a:rPr>
              <a:t>》</a:t>
            </a:r>
            <a:r>
              <a:rPr lang="zh-CN" altLang="en-US" sz="2000" dirty="0" smtClean="0">
                <a:latin typeface="+mn-ea"/>
                <a:ea typeface="+mn-ea"/>
              </a:rPr>
              <a:t>是关于</a:t>
            </a:r>
            <a:r>
              <a:rPr lang="zh-CN" altLang="en-US" sz="2000" dirty="0">
                <a:latin typeface="+mn-ea"/>
                <a:ea typeface="+mn-ea"/>
              </a:rPr>
              <a:t>发行纸钞和铸造大钱的具体措施</a:t>
            </a:r>
            <a:r>
              <a:rPr lang="zh-CN" altLang="en-US" sz="2000" dirty="0" smtClean="0">
                <a:latin typeface="+mn-ea"/>
                <a:ea typeface="+mn-ea"/>
              </a:rPr>
              <a:t>。</a:t>
            </a:r>
            <a:endParaRPr lang="en-US" altLang="zh-CN" sz="2000" dirty="0" smtClean="0">
              <a:latin typeface="+mn-ea"/>
              <a:ea typeface="+mn-ea"/>
            </a:endParaRPr>
          </a:p>
          <a:p>
            <a:pPr marL="800100" lvl="1" indent="-342900" algn="just">
              <a:spcAft>
                <a:spcPts val="1200"/>
              </a:spcAft>
              <a:buFont typeface="Arial" charset="0"/>
              <a:buChar char="•"/>
            </a:pPr>
            <a:r>
              <a:rPr lang="zh-CN" altLang="en-US" sz="2000" dirty="0" smtClean="0">
                <a:latin typeface="+mn-ea"/>
                <a:ea typeface="+mn-ea"/>
              </a:rPr>
              <a:t>第三</a:t>
            </a:r>
            <a:r>
              <a:rPr lang="zh-CN" altLang="en-US" sz="2000" dirty="0">
                <a:latin typeface="+mn-ea"/>
                <a:ea typeface="+mn-ea"/>
              </a:rPr>
              <a:t>部分</a:t>
            </a:r>
            <a:r>
              <a:rPr lang="en-US" altLang="zh-CN" sz="2000" dirty="0">
                <a:latin typeface="+mn-ea"/>
                <a:ea typeface="+mn-ea"/>
              </a:rPr>
              <a:t>《</a:t>
            </a:r>
            <a:r>
              <a:rPr lang="zh-CN" altLang="en-US" sz="2000" dirty="0">
                <a:latin typeface="+mn-ea"/>
                <a:ea typeface="+mn-ea"/>
              </a:rPr>
              <a:t>先正名言</a:t>
            </a:r>
            <a:r>
              <a:rPr lang="en-US" altLang="zh-CN" sz="2000" dirty="0" smtClean="0">
                <a:latin typeface="+mn-ea"/>
                <a:ea typeface="+mn-ea"/>
              </a:rPr>
              <a:t>》</a:t>
            </a:r>
            <a:r>
              <a:rPr lang="zh-CN" altLang="en-US" sz="2000" dirty="0" smtClean="0">
                <a:latin typeface="+mn-ea"/>
                <a:ea typeface="+mn-ea"/>
              </a:rPr>
              <a:t>汇集</a:t>
            </a:r>
            <a:r>
              <a:rPr lang="zh-CN" altLang="en-US" sz="2000" dirty="0">
                <a:latin typeface="+mn-ea"/>
                <a:ea typeface="+mn-ea"/>
              </a:rPr>
              <a:t>历代主张发钞言论</a:t>
            </a:r>
            <a:r>
              <a:rPr lang="zh-CN" altLang="en-US" sz="2000" dirty="0" smtClean="0">
                <a:latin typeface="+mn-ea"/>
                <a:ea typeface="+mn-ea"/>
              </a:rPr>
              <a:t>。</a:t>
            </a:r>
            <a:endParaRPr lang="en-US" altLang="zh-CN" sz="2000" dirty="0" smtClean="0">
              <a:latin typeface="+mn-ea"/>
              <a:ea typeface="+mn-ea"/>
            </a:endParaRPr>
          </a:p>
          <a:p>
            <a:pPr marL="800100" lvl="1" indent="-342900" algn="just">
              <a:spcAft>
                <a:spcPts val="1200"/>
              </a:spcAft>
              <a:buFont typeface="Arial" charset="0"/>
              <a:buChar char="•"/>
            </a:pPr>
            <a:r>
              <a:rPr lang="zh-CN" altLang="en-US" sz="2000" dirty="0" smtClean="0">
                <a:latin typeface="+mn-ea"/>
                <a:ea typeface="+mn-ea"/>
              </a:rPr>
              <a:t>第四</a:t>
            </a:r>
            <a:r>
              <a:rPr lang="zh-CN" altLang="en-US" sz="2000" dirty="0">
                <a:latin typeface="+mn-ea"/>
                <a:ea typeface="+mn-ea"/>
              </a:rPr>
              <a:t>部分</a:t>
            </a:r>
            <a:r>
              <a:rPr lang="en-US" altLang="zh-CN" sz="2000" dirty="0">
                <a:latin typeface="+mn-ea"/>
                <a:ea typeface="+mn-ea"/>
              </a:rPr>
              <a:t>《</a:t>
            </a:r>
            <a:r>
              <a:rPr lang="zh-CN" altLang="en-US" sz="2000" dirty="0">
                <a:latin typeface="+mn-ea"/>
                <a:ea typeface="+mn-ea"/>
              </a:rPr>
              <a:t>友朋赠答</a:t>
            </a:r>
            <a:r>
              <a:rPr lang="en-US" altLang="zh-CN" sz="2000" dirty="0" smtClean="0">
                <a:latin typeface="+mn-ea"/>
                <a:ea typeface="+mn-ea"/>
              </a:rPr>
              <a:t>》</a:t>
            </a:r>
            <a:r>
              <a:rPr lang="zh-CN" altLang="en-US" sz="2000" dirty="0" smtClean="0">
                <a:latin typeface="+mn-ea"/>
                <a:ea typeface="+mn-ea"/>
              </a:rPr>
              <a:t>对</a:t>
            </a:r>
            <a:r>
              <a:rPr lang="zh-CN" altLang="en-US" sz="2000" dirty="0">
                <a:latin typeface="+mn-ea"/>
                <a:ea typeface="+mn-ea"/>
              </a:rPr>
              <a:t>如何发行纸钞和铸大钱，而向当时的一些势要人物和知名人士发出的信件及其复信。</a:t>
            </a:r>
            <a:endParaRPr lang="en-US" altLang="zh-CN" sz="2000" dirty="0">
              <a:latin typeface="+mn-ea"/>
              <a:ea typeface="+mn-ea"/>
            </a:endParaRPr>
          </a:p>
          <a:p>
            <a:endParaRPr lang="en-US" altLang="zh-CN" sz="2000" dirty="0" smtClean="0"/>
          </a:p>
          <a:p>
            <a:endParaRPr lang="zh-CN" altLang="zh-CN" sz="2000" dirty="0"/>
          </a:p>
        </p:txBody>
      </p:sp>
      <p:sp>
        <p:nvSpPr>
          <p:cNvPr id="3" name="矩形 2"/>
          <p:cNvSpPr/>
          <p:nvPr/>
        </p:nvSpPr>
        <p:spPr>
          <a:xfrm>
            <a:off x="1290172" y="418936"/>
            <a:ext cx="6955750" cy="584775"/>
          </a:xfrm>
          <a:prstGeom prst="rect">
            <a:avLst/>
          </a:prstGeom>
        </p:spPr>
        <p:txBody>
          <a:bodyPr wrap="none">
            <a:spAutoFit/>
          </a:bodyPr>
          <a:lstStyle/>
          <a:p>
            <a:pPr algn="ctr"/>
            <a:r>
              <a:rPr lang="en-US" altLang="zh-CN" sz="3200" b="1" dirty="0">
                <a:latin typeface="隶书" pitchFamily="49" charset="-122"/>
                <a:ea typeface="隶书" pitchFamily="49" charset="-122"/>
              </a:rPr>
              <a:t>1</a:t>
            </a:r>
            <a:r>
              <a:rPr lang="zh-CN" altLang="en-US" sz="3200" b="1" dirty="0">
                <a:latin typeface="隶书" pitchFamily="49" charset="-122"/>
                <a:ea typeface="隶书" pitchFamily="49" charset="-122"/>
              </a:rPr>
              <a:t>、王鎏的名目主义货币思想及其争论</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4093803701"/>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0172" y="1570077"/>
            <a:ext cx="7286178" cy="4339650"/>
          </a:xfrm>
          <a:prstGeom prst="rect">
            <a:avLst/>
          </a:prstGeom>
        </p:spPr>
        <p:txBody>
          <a:bodyPr wrap="square">
            <a:spAutoFit/>
          </a:bodyPr>
          <a:lstStyle/>
          <a:p>
            <a:pPr marL="342900" indent="-342900" algn="just">
              <a:spcAft>
                <a:spcPts val="1200"/>
              </a:spcAft>
              <a:buFont typeface="Wingdings" charset="2"/>
              <a:buChar char="Ø"/>
            </a:pPr>
            <a:r>
              <a:rPr lang="zh-CN" altLang="en-US" sz="2400" b="1" dirty="0" smtClean="0">
                <a:latin typeface="+mn-ea"/>
                <a:ea typeface="+mn-ea"/>
              </a:rPr>
              <a:t>主要观点：</a:t>
            </a:r>
            <a:endParaRPr lang="en-US" altLang="zh-CN" sz="2400" b="1" dirty="0" smtClean="0">
              <a:latin typeface="+mn-ea"/>
              <a:ea typeface="+mn-ea"/>
            </a:endParaRPr>
          </a:p>
          <a:p>
            <a:pPr marL="342900" indent="-342900" algn="just">
              <a:spcAft>
                <a:spcPts val="1200"/>
              </a:spcAft>
              <a:buFont typeface="Arial" charset="0"/>
              <a:buChar char="•"/>
            </a:pPr>
            <a:r>
              <a:rPr lang="zh-CN" altLang="zh-CN" sz="2400" dirty="0"/>
              <a:t>主张发行不兑换</a:t>
            </a:r>
            <a:r>
              <a:rPr lang="zh-CN" altLang="zh-CN" sz="2400" dirty="0" smtClean="0"/>
              <a:t>纸币</a:t>
            </a:r>
            <a:r>
              <a:rPr lang="zh-CN" altLang="en-US" sz="2400" dirty="0" smtClean="0"/>
              <a:t>。</a:t>
            </a:r>
            <a:endParaRPr lang="en-US" altLang="zh-CN" sz="2400" dirty="0" smtClean="0"/>
          </a:p>
          <a:p>
            <a:pPr marL="342900" indent="-342900" algn="just">
              <a:spcAft>
                <a:spcPts val="1200"/>
              </a:spcAft>
              <a:buFont typeface="Arial" charset="0"/>
              <a:buChar char="•"/>
            </a:pPr>
            <a:r>
              <a:rPr lang="zh-CN" altLang="zh-CN" sz="2400" dirty="0" smtClean="0"/>
              <a:t>发钞</a:t>
            </a:r>
            <a:r>
              <a:rPr lang="zh-CN" altLang="zh-CN" sz="2400" dirty="0"/>
              <a:t>的基本</a:t>
            </a:r>
            <a:r>
              <a:rPr lang="zh-CN" altLang="zh-CN" sz="2400" dirty="0" smtClean="0"/>
              <a:t>办法</a:t>
            </a:r>
            <a:r>
              <a:rPr lang="zh-CN" altLang="en-US" sz="2400" dirty="0"/>
              <a:t>：</a:t>
            </a:r>
            <a:r>
              <a:rPr lang="zh-CN" altLang="zh-CN" sz="2400" dirty="0" smtClean="0"/>
              <a:t>发行</a:t>
            </a:r>
            <a:r>
              <a:rPr lang="zh-CN" altLang="zh-CN" sz="2400" dirty="0"/>
              <a:t>钞币以吸收流通中的白银，并代白银作巨额交易往来之用，小额交易仍以铜钱作为补充的流通手段。</a:t>
            </a:r>
            <a:r>
              <a:rPr lang="zh-CN" altLang="zh-CN" sz="2400" dirty="0"/>
              <a:t> </a:t>
            </a:r>
            <a:endParaRPr lang="en-US" altLang="zh-CN" sz="2400" dirty="0" smtClean="0"/>
          </a:p>
          <a:p>
            <a:pPr marL="342900" indent="-342900" algn="just">
              <a:spcAft>
                <a:spcPts val="1200"/>
              </a:spcAft>
              <a:buFont typeface="Arial" charset="0"/>
              <a:buChar char="•"/>
            </a:pPr>
            <a:r>
              <a:rPr lang="zh-CN" altLang="zh-CN" sz="2400" dirty="0"/>
              <a:t>发钞方案是与铸大钱相辅而行</a:t>
            </a:r>
            <a:r>
              <a:rPr lang="zh-CN" altLang="zh-CN" sz="2400" dirty="0"/>
              <a:t> </a:t>
            </a:r>
            <a:r>
              <a:rPr lang="zh-CN" altLang="en-US" sz="2400" dirty="0" smtClean="0"/>
              <a:t>：</a:t>
            </a:r>
            <a:r>
              <a:rPr lang="en-US" altLang="zh-CN" sz="2400" dirty="0"/>
              <a:t>“</a:t>
            </a:r>
            <a:r>
              <a:rPr lang="zh-CN" altLang="zh-CN" sz="2400" dirty="0"/>
              <a:t>先行钞，次禁铜，次铸大钱，举天下之利而尽操之于上，然后可以加惠于四海之民</a:t>
            </a:r>
            <a:r>
              <a:rPr lang="en-US" altLang="zh-CN" sz="2400" dirty="0"/>
              <a:t>”</a:t>
            </a:r>
            <a:r>
              <a:rPr lang="zh-CN" altLang="zh-CN" sz="2400" dirty="0"/>
              <a:t>（《钱币刍言续刻</a:t>
            </a:r>
            <a:r>
              <a:rPr lang="en-US" altLang="zh-CN" sz="2400" dirty="0"/>
              <a:t>·</a:t>
            </a:r>
            <a:r>
              <a:rPr lang="zh-CN" altLang="zh-CN" sz="2400" dirty="0"/>
              <a:t>上冢宰汤敦甫先生书》）</a:t>
            </a:r>
            <a:r>
              <a:rPr lang="zh-CN" altLang="zh-CN" sz="2400" dirty="0"/>
              <a:t> </a:t>
            </a:r>
            <a:endParaRPr lang="en-US" altLang="zh-CN" sz="2400" dirty="0" smtClean="0"/>
          </a:p>
          <a:p>
            <a:endParaRPr lang="zh-CN" altLang="zh-CN" sz="2000" dirty="0"/>
          </a:p>
        </p:txBody>
      </p:sp>
      <p:sp>
        <p:nvSpPr>
          <p:cNvPr id="3" name="矩形 2"/>
          <p:cNvSpPr/>
          <p:nvPr/>
        </p:nvSpPr>
        <p:spPr>
          <a:xfrm>
            <a:off x="1290172" y="418936"/>
            <a:ext cx="6955750" cy="584775"/>
          </a:xfrm>
          <a:prstGeom prst="rect">
            <a:avLst/>
          </a:prstGeom>
        </p:spPr>
        <p:txBody>
          <a:bodyPr wrap="none">
            <a:spAutoFit/>
          </a:bodyPr>
          <a:lstStyle/>
          <a:p>
            <a:pPr algn="ctr"/>
            <a:r>
              <a:rPr lang="en-US" altLang="zh-CN" sz="3200" b="1" dirty="0">
                <a:latin typeface="隶书" pitchFamily="49" charset="-122"/>
                <a:ea typeface="隶书" pitchFamily="49" charset="-122"/>
              </a:rPr>
              <a:t>1</a:t>
            </a:r>
            <a:r>
              <a:rPr lang="zh-CN" altLang="en-US" sz="3200" b="1" dirty="0">
                <a:latin typeface="隶书" pitchFamily="49" charset="-122"/>
                <a:ea typeface="隶书" pitchFamily="49" charset="-122"/>
              </a:rPr>
              <a:t>、王鎏的名目主义货币思想及其争论</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912352083"/>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0422" y="1658977"/>
            <a:ext cx="7006778" cy="4062651"/>
          </a:xfrm>
          <a:prstGeom prst="rect">
            <a:avLst/>
          </a:prstGeom>
        </p:spPr>
        <p:txBody>
          <a:bodyPr wrap="square">
            <a:spAutoFit/>
          </a:bodyPr>
          <a:lstStyle/>
          <a:p>
            <a:pPr marL="342900" indent="-342900" algn="just">
              <a:spcAft>
                <a:spcPts val="1200"/>
              </a:spcAft>
              <a:buFont typeface="Wingdings" charset="2"/>
              <a:buChar char="Ø"/>
            </a:pPr>
            <a:r>
              <a:rPr lang="zh-CN" altLang="zh-CN" sz="2400" dirty="0">
                <a:latin typeface="+mn-ea"/>
                <a:ea typeface="+mn-ea"/>
              </a:rPr>
              <a:t>名目主义货币观点及</a:t>
            </a:r>
            <a:r>
              <a:rPr lang="zh-CN" altLang="zh-CN" sz="2400" dirty="0" smtClean="0">
                <a:latin typeface="+mn-ea"/>
                <a:ea typeface="+mn-ea"/>
              </a:rPr>
              <a:t>思想体现 </a:t>
            </a:r>
            <a:r>
              <a:rPr lang="zh-CN" altLang="en-US" sz="2400" dirty="0" smtClean="0">
                <a:latin typeface="+mn-ea"/>
                <a:ea typeface="+mn-ea"/>
              </a:rPr>
              <a:t>：</a:t>
            </a:r>
            <a:endParaRPr lang="en-US" altLang="zh-CN" sz="2400" dirty="0" smtClean="0">
              <a:latin typeface="+mn-ea"/>
              <a:ea typeface="+mn-ea"/>
            </a:endParaRPr>
          </a:p>
          <a:p>
            <a:pPr lvl="1" algn="just">
              <a:spcAft>
                <a:spcPts val="1200"/>
              </a:spcAft>
            </a:pPr>
            <a:r>
              <a:rPr lang="zh-CN" altLang="zh-CN" sz="2000" dirty="0">
                <a:latin typeface="+mn-ea"/>
                <a:ea typeface="+mn-ea"/>
              </a:rPr>
              <a:t>（</a:t>
            </a:r>
            <a:r>
              <a:rPr lang="en-US" altLang="zh-CN" sz="2000" dirty="0">
                <a:latin typeface="+mn-ea"/>
                <a:ea typeface="+mn-ea"/>
              </a:rPr>
              <a:t>1</a:t>
            </a:r>
            <a:r>
              <a:rPr lang="zh-CN" altLang="zh-CN" sz="2000" dirty="0">
                <a:latin typeface="+mn-ea"/>
                <a:ea typeface="+mn-ea"/>
              </a:rPr>
              <a:t>）</a:t>
            </a:r>
            <a:r>
              <a:rPr lang="zh-CN" altLang="zh-CN" sz="2000" b="1" dirty="0">
                <a:solidFill>
                  <a:srgbClr val="0070C0"/>
                </a:solidFill>
                <a:latin typeface="+mn-ea"/>
                <a:ea typeface="+mn-ea"/>
              </a:rPr>
              <a:t>将纸币等同于物质</a:t>
            </a:r>
            <a:r>
              <a:rPr lang="zh-CN" altLang="zh-CN" sz="2000" b="1" dirty="0" smtClean="0">
                <a:solidFill>
                  <a:srgbClr val="0070C0"/>
                </a:solidFill>
                <a:latin typeface="+mn-ea"/>
                <a:ea typeface="+mn-ea"/>
              </a:rPr>
              <a:t>财富</a:t>
            </a:r>
            <a:r>
              <a:rPr lang="zh-CN" altLang="en-US" sz="2000" b="1" dirty="0" smtClean="0">
                <a:solidFill>
                  <a:srgbClr val="0070C0"/>
                </a:solidFill>
                <a:latin typeface="+mn-ea"/>
                <a:ea typeface="+mn-ea"/>
              </a:rPr>
              <a:t>。</a:t>
            </a:r>
            <a:r>
              <a:rPr lang="zh-CN" altLang="zh-CN" sz="2000" b="1" dirty="0" smtClean="0">
                <a:solidFill>
                  <a:srgbClr val="0070C0"/>
                </a:solidFill>
                <a:latin typeface="+mn-ea"/>
                <a:ea typeface="+mn-ea"/>
              </a:rPr>
              <a:t> </a:t>
            </a:r>
            <a:r>
              <a:rPr lang="en-US" altLang="zh-CN" sz="2000" dirty="0" smtClean="0">
                <a:latin typeface="+mn-ea"/>
                <a:ea typeface="+mn-ea"/>
              </a:rPr>
              <a:t>“</a:t>
            </a:r>
            <a:r>
              <a:rPr lang="zh-CN" altLang="zh-CN" sz="2000" dirty="0">
                <a:latin typeface="+mn-ea"/>
                <a:ea typeface="+mn-ea"/>
              </a:rPr>
              <a:t>凡以他物为币皆有尽，惟钞无尽，造百万即百万，造千万即千万，是操不涸之财源。</a:t>
            </a:r>
            <a:r>
              <a:rPr lang="en-US" altLang="zh-CN" sz="2000" dirty="0">
                <a:latin typeface="+mn-ea"/>
                <a:ea typeface="+mn-ea"/>
              </a:rPr>
              <a:t>”</a:t>
            </a:r>
            <a:r>
              <a:rPr lang="zh-CN" altLang="zh-CN" sz="2000" dirty="0">
                <a:latin typeface="+mn-ea"/>
                <a:ea typeface="+mn-ea"/>
              </a:rPr>
              <a:t>（《钱币刍言</a:t>
            </a:r>
            <a:r>
              <a:rPr lang="en-US" altLang="zh-CN" sz="2000" dirty="0">
                <a:latin typeface="+mn-ea"/>
                <a:ea typeface="+mn-ea"/>
              </a:rPr>
              <a:t>·</a:t>
            </a:r>
            <a:r>
              <a:rPr lang="zh-CN" altLang="zh-CN" sz="2000" dirty="0">
                <a:latin typeface="+mn-ea"/>
                <a:ea typeface="+mn-ea"/>
              </a:rPr>
              <a:t>钱钞议一》</a:t>
            </a:r>
            <a:r>
              <a:rPr lang="zh-CN" altLang="zh-CN" sz="2000" dirty="0" smtClean="0">
                <a:latin typeface="+mn-ea"/>
                <a:ea typeface="+mn-ea"/>
              </a:rPr>
              <a:t>）</a:t>
            </a:r>
            <a:endParaRPr lang="en-US" altLang="zh-CN" sz="2000" dirty="0" smtClean="0">
              <a:latin typeface="+mn-ea"/>
              <a:ea typeface="+mn-ea"/>
            </a:endParaRPr>
          </a:p>
          <a:p>
            <a:pPr lvl="1" algn="just">
              <a:spcAft>
                <a:spcPts val="1200"/>
              </a:spcAft>
            </a:pPr>
            <a:r>
              <a:rPr lang="zh-CN" altLang="zh-CN" sz="2000" dirty="0">
                <a:latin typeface="+mn-ea"/>
                <a:ea typeface="+mn-ea"/>
              </a:rPr>
              <a:t>（</a:t>
            </a:r>
            <a:r>
              <a:rPr lang="en-US" altLang="zh-CN" sz="2000" dirty="0">
                <a:latin typeface="+mn-ea"/>
                <a:ea typeface="+mn-ea"/>
              </a:rPr>
              <a:t>2</a:t>
            </a:r>
            <a:r>
              <a:rPr lang="zh-CN" altLang="zh-CN" sz="2000" dirty="0">
                <a:latin typeface="+mn-ea"/>
                <a:ea typeface="+mn-ea"/>
              </a:rPr>
              <a:t>）</a:t>
            </a:r>
            <a:r>
              <a:rPr lang="zh-CN" altLang="zh-CN" sz="2000" b="1" dirty="0">
                <a:solidFill>
                  <a:srgbClr val="0070C0"/>
                </a:solidFill>
                <a:latin typeface="+mn-ea"/>
                <a:ea typeface="+mn-ea"/>
              </a:rPr>
              <a:t>将纸币看作贮藏手段</a:t>
            </a:r>
            <a:r>
              <a:rPr lang="zh-CN" altLang="zh-CN" sz="2000" b="1" dirty="0" smtClean="0">
                <a:solidFill>
                  <a:srgbClr val="0070C0"/>
                </a:solidFill>
                <a:latin typeface="+mn-ea"/>
                <a:ea typeface="+mn-ea"/>
              </a:rPr>
              <a:t>。</a:t>
            </a:r>
            <a:r>
              <a:rPr lang="zh-CN" altLang="zh-CN" sz="2000" dirty="0" smtClean="0">
                <a:solidFill>
                  <a:srgbClr val="0070C0"/>
                </a:solidFill>
                <a:latin typeface="+mn-ea"/>
                <a:ea typeface="+mn-ea"/>
              </a:rPr>
              <a:t> </a:t>
            </a:r>
            <a:r>
              <a:rPr lang="en-US" altLang="zh-CN" sz="2000" dirty="0" smtClean="0">
                <a:latin typeface="+mn-ea"/>
                <a:ea typeface="+mn-ea"/>
              </a:rPr>
              <a:t>“</a:t>
            </a:r>
            <a:r>
              <a:rPr lang="zh-CN" altLang="zh-CN" sz="2000" dirty="0">
                <a:latin typeface="+mn-ea"/>
                <a:ea typeface="+mn-ea"/>
              </a:rPr>
              <a:t>富家因银为币而藏银，今银不为币，富家不藏钱则藏钞矣。此自然之理也，藏钞以待用耳。</a:t>
            </a:r>
            <a:r>
              <a:rPr lang="en-US" altLang="zh-CN" sz="2000" dirty="0">
                <a:latin typeface="+mn-ea"/>
                <a:ea typeface="+mn-ea"/>
              </a:rPr>
              <a:t>”</a:t>
            </a:r>
            <a:r>
              <a:rPr lang="zh-CN" altLang="zh-CN" sz="2000" dirty="0">
                <a:latin typeface="+mn-ea"/>
                <a:ea typeface="+mn-ea"/>
              </a:rPr>
              <a:t>（《钱币刍言续刻</a:t>
            </a:r>
            <a:r>
              <a:rPr lang="en-US" altLang="zh-CN" sz="2000" dirty="0">
                <a:latin typeface="+mn-ea"/>
                <a:ea typeface="+mn-ea"/>
              </a:rPr>
              <a:t>·</a:t>
            </a:r>
            <a:r>
              <a:rPr lang="zh-CN" altLang="zh-CN" sz="2000" dirty="0">
                <a:latin typeface="+mn-ea"/>
                <a:ea typeface="+mn-ea"/>
              </a:rPr>
              <a:t>上冢宰汤敦甫先生书》）</a:t>
            </a:r>
            <a:r>
              <a:rPr lang="zh-CN" altLang="zh-CN" sz="2000" dirty="0">
                <a:latin typeface="+mn-ea"/>
                <a:ea typeface="+mn-ea"/>
              </a:rPr>
              <a:t> </a:t>
            </a:r>
            <a:endParaRPr lang="en-US" altLang="zh-CN" sz="2000" dirty="0" smtClean="0">
              <a:latin typeface="+mn-ea"/>
              <a:ea typeface="+mn-ea"/>
            </a:endParaRPr>
          </a:p>
          <a:p>
            <a:pPr lvl="1" algn="just">
              <a:spcAft>
                <a:spcPts val="1200"/>
              </a:spcAft>
            </a:pPr>
            <a:r>
              <a:rPr lang="zh-CN" altLang="zh-CN" sz="2000" dirty="0">
                <a:latin typeface="+mn-ea"/>
                <a:ea typeface="+mn-ea"/>
              </a:rPr>
              <a:t>（</a:t>
            </a:r>
            <a:r>
              <a:rPr lang="en-US" altLang="zh-CN" sz="2000" dirty="0">
                <a:latin typeface="+mn-ea"/>
                <a:ea typeface="+mn-ea"/>
              </a:rPr>
              <a:t>3</a:t>
            </a:r>
            <a:r>
              <a:rPr lang="zh-CN" altLang="zh-CN" sz="2000" dirty="0">
                <a:latin typeface="+mn-ea"/>
                <a:ea typeface="+mn-ea"/>
              </a:rPr>
              <a:t>）</a:t>
            </a:r>
            <a:r>
              <a:rPr lang="zh-CN" altLang="zh-CN" sz="2000" b="1" dirty="0">
                <a:solidFill>
                  <a:srgbClr val="0070C0"/>
                </a:solidFill>
                <a:latin typeface="+mn-ea"/>
                <a:ea typeface="+mn-ea"/>
              </a:rPr>
              <a:t>将国家财政需要视为发行纸币的前提。</a:t>
            </a:r>
            <a:r>
              <a:rPr lang="zh-CN" altLang="zh-CN" sz="2000" dirty="0">
                <a:latin typeface="+mn-ea"/>
                <a:ea typeface="+mn-ea"/>
              </a:rPr>
              <a:t>王瑬为行钞建立了一个</a:t>
            </a:r>
            <a:r>
              <a:rPr lang="en-US" altLang="zh-CN" sz="2000" dirty="0">
                <a:latin typeface="+mn-ea"/>
                <a:ea typeface="+mn-ea"/>
              </a:rPr>
              <a:t>“</a:t>
            </a:r>
            <a:r>
              <a:rPr lang="zh-CN" altLang="zh-CN" sz="2000" dirty="0">
                <a:latin typeface="+mn-ea"/>
                <a:ea typeface="+mn-ea"/>
              </a:rPr>
              <a:t>足君尤先</a:t>
            </a:r>
            <a:r>
              <a:rPr lang="en-US" altLang="zh-CN" sz="2000" dirty="0">
                <a:latin typeface="+mn-ea"/>
                <a:ea typeface="+mn-ea"/>
              </a:rPr>
              <a:t>”</a:t>
            </a:r>
            <a:r>
              <a:rPr lang="zh-CN" altLang="zh-CN" sz="2000" dirty="0">
                <a:latin typeface="+mn-ea"/>
                <a:ea typeface="+mn-ea"/>
              </a:rPr>
              <a:t>的理论前提，说三代以后</a:t>
            </a:r>
            <a:r>
              <a:rPr lang="en-US" altLang="zh-CN" sz="2000" dirty="0">
                <a:latin typeface="+mn-ea"/>
                <a:ea typeface="+mn-ea"/>
              </a:rPr>
              <a:t>“</a:t>
            </a:r>
            <a:r>
              <a:rPr lang="zh-CN" altLang="zh-CN" sz="2000" dirty="0">
                <a:latin typeface="+mn-ea"/>
                <a:ea typeface="+mn-ea"/>
              </a:rPr>
              <a:t>必君足而后民足，犹父母富而子孙亦免于贫焉</a:t>
            </a:r>
            <a:r>
              <a:rPr lang="en-US" altLang="zh-CN" sz="2000" dirty="0">
                <a:latin typeface="+mn-ea"/>
                <a:ea typeface="+mn-ea"/>
              </a:rPr>
              <a:t>”</a:t>
            </a:r>
            <a:r>
              <a:rPr lang="zh-CN" altLang="zh-CN" sz="2000" dirty="0">
                <a:latin typeface="+mn-ea"/>
                <a:ea typeface="+mn-ea"/>
              </a:rPr>
              <a:t>。</a:t>
            </a:r>
            <a:r>
              <a:rPr lang="en-US" altLang="zh-CN" sz="2000" dirty="0">
                <a:latin typeface="+mn-ea"/>
                <a:ea typeface="+mn-ea"/>
              </a:rPr>
              <a:t>“</a:t>
            </a:r>
            <a:r>
              <a:rPr lang="zh-CN" altLang="zh-CN" sz="2000" dirty="0">
                <a:latin typeface="+mn-ea"/>
                <a:ea typeface="+mn-ea"/>
              </a:rPr>
              <a:t>欲足君莫如操钱币之权。</a:t>
            </a:r>
            <a:r>
              <a:rPr lang="en-US" altLang="zh-CN" sz="2000" dirty="0">
                <a:latin typeface="+mn-ea"/>
                <a:ea typeface="+mn-ea"/>
              </a:rPr>
              <a:t>”</a:t>
            </a:r>
            <a:r>
              <a:rPr lang="zh-CN" altLang="zh-CN" sz="2000" dirty="0">
                <a:latin typeface="+mn-ea"/>
                <a:ea typeface="+mn-ea"/>
              </a:rPr>
              <a:t>（《钱币刍言</a:t>
            </a:r>
            <a:r>
              <a:rPr lang="en-US" altLang="zh-CN" sz="2000" dirty="0">
                <a:latin typeface="+mn-ea"/>
                <a:ea typeface="+mn-ea"/>
              </a:rPr>
              <a:t>·</a:t>
            </a:r>
            <a:r>
              <a:rPr lang="zh-CN" altLang="zh-CN" sz="2000" dirty="0">
                <a:latin typeface="+mn-ea"/>
                <a:ea typeface="+mn-ea"/>
              </a:rPr>
              <a:t>钱钞议一》）</a:t>
            </a:r>
            <a:r>
              <a:rPr lang="zh-CN" altLang="zh-CN" sz="2000" dirty="0">
                <a:latin typeface="+mn-ea"/>
                <a:ea typeface="+mn-ea"/>
              </a:rPr>
              <a:t> </a:t>
            </a:r>
            <a:endParaRPr lang="zh-CN" altLang="zh-CN" sz="2000" dirty="0">
              <a:latin typeface="+mn-ea"/>
              <a:ea typeface="+mn-ea"/>
            </a:endParaRPr>
          </a:p>
        </p:txBody>
      </p:sp>
      <p:sp>
        <p:nvSpPr>
          <p:cNvPr id="3" name="矩形 2"/>
          <p:cNvSpPr/>
          <p:nvPr/>
        </p:nvSpPr>
        <p:spPr>
          <a:xfrm>
            <a:off x="1290172" y="418936"/>
            <a:ext cx="6955750" cy="584775"/>
          </a:xfrm>
          <a:prstGeom prst="rect">
            <a:avLst/>
          </a:prstGeom>
        </p:spPr>
        <p:txBody>
          <a:bodyPr wrap="none">
            <a:spAutoFit/>
          </a:bodyPr>
          <a:lstStyle/>
          <a:p>
            <a:pPr algn="ctr"/>
            <a:r>
              <a:rPr lang="en-US" altLang="zh-CN" sz="3200" b="1" dirty="0">
                <a:latin typeface="隶书" pitchFamily="49" charset="-122"/>
                <a:ea typeface="隶书" pitchFamily="49" charset="-122"/>
              </a:rPr>
              <a:t>1</a:t>
            </a:r>
            <a:r>
              <a:rPr lang="zh-CN" altLang="en-US" sz="3200" b="1" dirty="0">
                <a:latin typeface="隶书" pitchFamily="49" charset="-122"/>
                <a:ea typeface="隶书" pitchFamily="49" charset="-122"/>
              </a:rPr>
              <a:t>、王鎏的名目主义货币思想及其争论</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1732841183"/>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79186" y="1422400"/>
            <a:ext cx="7665027" cy="4247317"/>
          </a:xfrm>
          <a:prstGeom prst="rect">
            <a:avLst/>
          </a:prstGeom>
          <a:noFill/>
        </p:spPr>
        <p:txBody>
          <a:bodyPr wrap="square" rtlCol="0">
            <a:spAutoFit/>
          </a:bodyPr>
          <a:lstStyle/>
          <a:p>
            <a:pPr marL="342900" indent="-342900">
              <a:lnSpc>
                <a:spcPct val="150000"/>
              </a:lnSpc>
              <a:spcBef>
                <a:spcPts val="600"/>
              </a:spcBef>
              <a:spcAft>
                <a:spcPts val="600"/>
              </a:spcAft>
              <a:buFont typeface="Wingdings" pitchFamily="2" charset="2"/>
              <a:buChar char="Ø"/>
            </a:pPr>
            <a:r>
              <a:rPr lang="zh-CN" altLang="en-US" sz="2000" dirty="0" smtClean="0">
                <a:latin typeface="+mn-ea"/>
                <a:ea typeface="+mn-ea"/>
              </a:rPr>
              <a:t>朱熹</a:t>
            </a:r>
            <a:r>
              <a:rPr lang="zh-CN" altLang="en-US" sz="2000" dirty="0">
                <a:latin typeface="+mn-ea"/>
                <a:ea typeface="+mn-ea"/>
              </a:rPr>
              <a:t>对中国思想发生的影响几乎可以与孔子媲美，他的学术</a:t>
            </a:r>
            <a:r>
              <a:rPr lang="zh-CN" altLang="en-US" sz="2000" dirty="0" smtClean="0">
                <a:latin typeface="+mn-ea"/>
                <a:ea typeface="+mn-ea"/>
              </a:rPr>
              <a:t>影响至今</a:t>
            </a:r>
            <a:r>
              <a:rPr lang="zh-CN" altLang="en-US" sz="2000" dirty="0">
                <a:latin typeface="+mn-ea"/>
                <a:ea typeface="+mn-ea"/>
              </a:rPr>
              <a:t>仍然在整个东亚</a:t>
            </a:r>
            <a:r>
              <a:rPr lang="zh-CN" altLang="en-US" sz="2000" dirty="0" smtClean="0">
                <a:latin typeface="+mn-ea"/>
                <a:ea typeface="+mn-ea"/>
              </a:rPr>
              <a:t>回响</a:t>
            </a:r>
            <a:r>
              <a:rPr lang="en-US" altLang="zh-CN" sz="2000" dirty="0" smtClean="0">
                <a:latin typeface="+mn-ea"/>
                <a:ea typeface="+mn-ea"/>
              </a:rPr>
              <a:t>……</a:t>
            </a:r>
            <a:r>
              <a:rPr lang="zh-CN" altLang="en-US" sz="2000" dirty="0" smtClean="0">
                <a:latin typeface="+mn-ea"/>
                <a:ea typeface="+mn-ea"/>
              </a:rPr>
              <a:t>东亚社会</a:t>
            </a:r>
            <a:r>
              <a:rPr lang="zh-CN" altLang="en-US" sz="2000" dirty="0">
                <a:latin typeface="+mn-ea"/>
                <a:ea typeface="+mn-ea"/>
              </a:rPr>
              <a:t>和政治中最权威</a:t>
            </a:r>
            <a:r>
              <a:rPr lang="zh-CN" altLang="en-US" sz="2000" dirty="0" smtClean="0">
                <a:latin typeface="+mn-ea"/>
                <a:ea typeface="+mn-ea"/>
              </a:rPr>
              <a:t>的价值</a:t>
            </a:r>
            <a:r>
              <a:rPr lang="zh-CN" altLang="en-US" sz="2000" dirty="0">
                <a:latin typeface="+mn-ea"/>
                <a:ea typeface="+mn-ea"/>
              </a:rPr>
              <a:t>观念，就是朱熹传统</a:t>
            </a:r>
            <a:r>
              <a:rPr lang="zh-CN" altLang="en-US" sz="2000" dirty="0" smtClean="0">
                <a:latin typeface="+mn-ea"/>
                <a:ea typeface="+mn-ea"/>
              </a:rPr>
              <a:t>儒学</a:t>
            </a:r>
            <a:r>
              <a:rPr lang="zh-CN" altLang="en-US" sz="2000" dirty="0" smtClean="0">
                <a:latin typeface="+mn-ea"/>
                <a:ea typeface="+mn-ea"/>
              </a:rPr>
              <a:t>。</a:t>
            </a:r>
            <a:endParaRPr lang="en-US" altLang="zh-CN" sz="2000" dirty="0" smtClean="0">
              <a:latin typeface="+mn-ea"/>
              <a:ea typeface="+mn-ea"/>
            </a:endParaRPr>
          </a:p>
          <a:p>
            <a:pPr algn="r">
              <a:lnSpc>
                <a:spcPct val="150000"/>
              </a:lnSpc>
              <a:spcBef>
                <a:spcPts val="600"/>
              </a:spcBef>
              <a:spcAft>
                <a:spcPts val="600"/>
              </a:spcAft>
            </a:pPr>
            <a:r>
              <a:rPr lang="en-US" altLang="zh-CN" sz="2000" dirty="0" smtClean="0">
                <a:latin typeface="+mn-ea"/>
                <a:ea typeface="+mn-ea"/>
              </a:rPr>
              <a:t>—— </a:t>
            </a:r>
            <a:r>
              <a:rPr lang="zh-CN" altLang="en-US" sz="2000" dirty="0" smtClean="0">
                <a:latin typeface="+mn-ea"/>
                <a:ea typeface="+mn-ea"/>
              </a:rPr>
              <a:t>陈荣捷</a:t>
            </a:r>
            <a:endParaRPr lang="zh-CN" altLang="en-US" sz="2000" dirty="0">
              <a:latin typeface="+mn-ea"/>
              <a:ea typeface="+mn-ea"/>
            </a:endParaRPr>
          </a:p>
          <a:p>
            <a:pPr marL="342900" indent="-342900">
              <a:lnSpc>
                <a:spcPct val="150000"/>
              </a:lnSpc>
              <a:spcBef>
                <a:spcPts val="600"/>
              </a:spcBef>
              <a:spcAft>
                <a:spcPts val="600"/>
              </a:spcAft>
              <a:buFont typeface="Wingdings" pitchFamily="2" charset="2"/>
              <a:buChar char="Ø"/>
            </a:pPr>
            <a:r>
              <a:rPr lang="zh-CN" altLang="en-US" sz="2000" dirty="0" smtClean="0">
                <a:latin typeface="+mn-ea"/>
                <a:ea typeface="+mn-ea"/>
              </a:rPr>
              <a:t>朱熹</a:t>
            </a:r>
            <a:r>
              <a:rPr lang="zh-CN" altLang="en-US" sz="2000" dirty="0">
                <a:latin typeface="+mn-ea"/>
                <a:ea typeface="+mn-ea"/>
              </a:rPr>
              <a:t>的成就主要在哲学方面，经济议论不多。他的经济思想大致可以概括为： 以“天理”为指导思 想，以“恤民”为核心重农基础省赋”、“救荒经界等为主要内容，以强国富民为目的。 </a:t>
            </a:r>
            <a:endParaRPr lang="en-US" altLang="zh-CN" sz="2000" dirty="0" smtClean="0">
              <a:latin typeface="+mn-ea"/>
              <a:ea typeface="+mn-ea"/>
            </a:endParaRPr>
          </a:p>
          <a:p>
            <a:pPr algn="r">
              <a:lnSpc>
                <a:spcPct val="150000"/>
              </a:lnSpc>
              <a:spcBef>
                <a:spcPts val="600"/>
              </a:spcBef>
              <a:spcAft>
                <a:spcPts val="600"/>
              </a:spcAft>
            </a:pPr>
            <a:r>
              <a:rPr lang="en-US" altLang="zh-CN" sz="2000" dirty="0" smtClean="0">
                <a:latin typeface="+mn-ea"/>
                <a:ea typeface="+mn-ea"/>
              </a:rPr>
              <a:t>——</a:t>
            </a:r>
            <a:r>
              <a:rPr lang="zh-CN" altLang="en-US" sz="2000" dirty="0" smtClean="0">
                <a:latin typeface="+mn-ea"/>
                <a:ea typeface="+mn-ea"/>
              </a:rPr>
              <a:t>赵靖</a:t>
            </a:r>
            <a:endParaRPr lang="en-US" altLang="zh-CN" sz="2000" dirty="0">
              <a:latin typeface="+mn-ea"/>
              <a:ea typeface="+mn-ea"/>
            </a:endParaRPr>
          </a:p>
        </p:txBody>
      </p:sp>
      <p:sp>
        <p:nvSpPr>
          <p:cNvPr id="2" name="文本框 1"/>
          <p:cNvSpPr txBox="1"/>
          <p:nvPr/>
        </p:nvSpPr>
        <p:spPr>
          <a:xfrm>
            <a:off x="2425700" y="241300"/>
            <a:ext cx="4572000" cy="707886"/>
          </a:xfrm>
          <a:prstGeom prst="rect">
            <a:avLst/>
          </a:prstGeom>
          <a:noFill/>
        </p:spPr>
        <p:txBody>
          <a:bodyPr wrap="square" rtlCol="0">
            <a:spAutoFit/>
          </a:bodyPr>
          <a:lstStyle/>
          <a:p>
            <a:r>
              <a:rPr kumimoji="1" lang="zh-CN" altLang="en-US" sz="4000" b="1" dirty="0" smtClean="0">
                <a:latin typeface="+mn-ea"/>
                <a:ea typeface="+mn-ea"/>
              </a:rPr>
              <a:t>朱学及其经济思想</a:t>
            </a:r>
            <a:endParaRPr kumimoji="1" lang="zh-CN" altLang="en-US" sz="4000" b="1" dirty="0">
              <a:latin typeface="+mn-ea"/>
              <a:ea typeface="+mn-ea"/>
            </a:endParaRPr>
          </a:p>
        </p:txBody>
      </p:sp>
    </p:spTree>
    <p:extLst>
      <p:ext uri="{BB962C8B-B14F-4D97-AF65-F5344CB8AC3E}">
        <p14:creationId xmlns:p14="http://schemas.microsoft.com/office/powerpoint/2010/main" val="4065035073"/>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1" y="92137"/>
            <a:ext cx="7576457" cy="5570756"/>
          </a:xfrm>
          <a:prstGeom prst="rect">
            <a:avLst/>
          </a:prstGeom>
        </p:spPr>
        <p:txBody>
          <a:bodyPr wrap="square">
            <a:spAutoFit/>
          </a:bodyPr>
          <a:lstStyle/>
          <a:p>
            <a:pPr algn="ctr"/>
            <a:r>
              <a:rPr lang="zh-CN" altLang="en-US" sz="3200" b="1" dirty="0">
                <a:latin typeface="隶书" pitchFamily="49" charset="-122"/>
                <a:ea typeface="隶书" pitchFamily="49" charset="-122"/>
              </a:rPr>
              <a:t>足君</a:t>
            </a:r>
            <a:r>
              <a:rPr lang="zh-CN" altLang="en-US" sz="3200" b="1" dirty="0" smtClean="0">
                <a:latin typeface="隶书" pitchFamily="49" charset="-122"/>
                <a:ea typeface="隶书" pitchFamily="49" charset="-122"/>
              </a:rPr>
              <a:t>尤先</a:t>
            </a:r>
            <a:r>
              <a:rPr lang="en-US" altLang="zh-CN" sz="3200" b="1" dirty="0" smtClean="0">
                <a:latin typeface="隶书" pitchFamily="49" charset="-122"/>
                <a:ea typeface="隶书" pitchFamily="49" charset="-122"/>
              </a:rPr>
              <a:t>——</a:t>
            </a:r>
          </a:p>
          <a:p>
            <a:pPr algn="ctr"/>
            <a:r>
              <a:rPr lang="zh-CN" altLang="en-US" sz="3200" b="1" dirty="0" smtClean="0">
                <a:latin typeface="隶书" pitchFamily="49" charset="-122"/>
                <a:ea typeface="隶书" pitchFamily="49" charset="-122"/>
              </a:rPr>
              <a:t>发行不兑纸钞和铸大钱的目的</a:t>
            </a:r>
          </a:p>
          <a:p>
            <a:pPr marL="342900" indent="-342900">
              <a:buFont typeface="Wingdings" pitchFamily="2" charset="2"/>
              <a:buChar char="Ø"/>
            </a:pPr>
            <a:endParaRPr lang="en-US" altLang="zh-CN" sz="2000" dirty="0" smtClean="0">
              <a:latin typeface="微软雅黑" pitchFamily="34" charset="-122"/>
              <a:ea typeface="微软雅黑" pitchFamily="34" charset="-122"/>
            </a:endParaRPr>
          </a:p>
          <a:p>
            <a:pPr marL="342900" indent="-342900">
              <a:buFont typeface="Wingdings" pitchFamily="2" charset="2"/>
              <a:buChar char="Ø"/>
            </a:pPr>
            <a:endParaRPr lang="en-US" altLang="zh-CN" sz="2000" dirty="0" smtClean="0">
              <a:latin typeface="微软雅黑" pitchFamily="34" charset="-122"/>
              <a:ea typeface="微软雅黑" pitchFamily="34" charset="-122"/>
            </a:endParaRPr>
          </a:p>
          <a:p>
            <a:pPr marL="342900" indent="-342900">
              <a:buFont typeface="Wingdings" pitchFamily="2" charset="2"/>
              <a:buChar char="Ø"/>
            </a:pPr>
            <a:r>
              <a:rPr lang="zh-CN" altLang="en-US" dirty="0" smtClean="0">
                <a:latin typeface="+mn-ea"/>
                <a:ea typeface="+mn-ea"/>
              </a:rPr>
              <a:t>“三</a:t>
            </a:r>
            <a:r>
              <a:rPr lang="zh-CN" altLang="en-US" dirty="0" smtClean="0">
                <a:latin typeface="+mn-ea"/>
                <a:ea typeface="+mn-ea"/>
              </a:rPr>
              <a:t>代</a:t>
            </a:r>
            <a:r>
              <a:rPr lang="zh-CN" altLang="en-US" dirty="0">
                <a:latin typeface="+mn-ea"/>
                <a:ea typeface="+mn-ea"/>
              </a:rPr>
              <a:t>以下。君民相隔。既有足君之事。又有足民之事。且必君足而后民足。犹父母富而子孙亦免于贫焉。此昔人所未及言。而天下或未知也。夫欲足民。莫如重农务。穑欲足君。莫如操钱币之权。苟不能操钱币之权。则欲减赋而绌于用。欲开垦而无其资。何以劝民之重农务穑哉。</a:t>
            </a:r>
            <a:r>
              <a:rPr lang="zh-CN" altLang="en-US" dirty="0">
                <a:solidFill>
                  <a:srgbClr val="FF0000"/>
                </a:solidFill>
                <a:latin typeface="+mn-ea"/>
                <a:ea typeface="+mn-ea"/>
              </a:rPr>
              <a:t>故足君尤先。</a:t>
            </a:r>
            <a:r>
              <a:rPr lang="zh-CN" altLang="en-US" dirty="0">
                <a:latin typeface="+mn-ea"/>
                <a:ea typeface="+mn-ea"/>
              </a:rPr>
              <a:t>然而往往不能操其权者何也。盖自毁钱为器。起于工匠。而利权一失矣。外洋钱币。行于中国。而利权再失矣。银价低昂。操于商贾。而利权三失矣。铅钱私铸。窃于奸民。而利权四失矣。钱票会券出于富户。而利权五失矣。今欲操钱币之权。必也行钞以收银。使银贱而不为币。行钞以收铜。使铜多而广铸钱。则国用常足。而民财同阜矣</a:t>
            </a:r>
            <a:r>
              <a:rPr lang="zh-CN" altLang="en-US" dirty="0" smtClean="0">
                <a:latin typeface="+mn-ea"/>
                <a:ea typeface="+mn-ea"/>
              </a:rPr>
              <a:t>。”</a:t>
            </a:r>
            <a:endParaRPr lang="en-US" altLang="zh-CN" dirty="0" smtClean="0">
              <a:latin typeface="+mn-ea"/>
              <a:ea typeface="+mn-ea"/>
            </a:endParaRPr>
          </a:p>
          <a:p>
            <a:pPr marL="342900" indent="-342900">
              <a:buFont typeface="Wingdings" pitchFamily="2" charset="2"/>
              <a:buChar char="Ø"/>
            </a:pPr>
            <a:endParaRPr lang="zh-CN" altLang="en-US" dirty="0">
              <a:latin typeface="+mn-ea"/>
              <a:ea typeface="+mn-ea"/>
            </a:endParaRPr>
          </a:p>
          <a:p>
            <a:pPr marL="342900" indent="-342900">
              <a:buFont typeface="Wingdings" pitchFamily="2" charset="2"/>
              <a:buChar char="Ø"/>
            </a:pPr>
            <a:r>
              <a:rPr lang="zh-CN" altLang="en-US" dirty="0" smtClean="0">
                <a:solidFill>
                  <a:srgbClr val="FF0000"/>
                </a:solidFill>
                <a:latin typeface="+mn-ea"/>
                <a:ea typeface="+mn-ea"/>
              </a:rPr>
              <a:t>“惟行钞</a:t>
            </a:r>
            <a:r>
              <a:rPr lang="zh-CN" altLang="en-US" dirty="0">
                <a:solidFill>
                  <a:srgbClr val="FF0000"/>
                </a:solidFill>
                <a:latin typeface="+mn-ea"/>
                <a:ea typeface="+mn-ea"/>
              </a:rPr>
              <a:t>。则能使国家尽有天下百姓之财。</a:t>
            </a:r>
            <a:r>
              <a:rPr lang="zh-CN" altLang="en-US" dirty="0">
                <a:latin typeface="+mn-ea"/>
                <a:ea typeface="+mn-ea"/>
              </a:rPr>
              <a:t>而天下百姓之财。又人人顿获二分之利。斯其策之所以为神妙而无穷也。姑以二分言之。其实即使民获倍利亦可</a:t>
            </a:r>
            <a:r>
              <a:rPr lang="zh-CN" altLang="en-US" dirty="0" smtClean="0">
                <a:latin typeface="+mn-ea"/>
                <a:ea typeface="+mn-ea"/>
              </a:rPr>
              <a:t>。”</a:t>
            </a:r>
            <a:endParaRPr lang="zh-CN" altLang="en-US" dirty="0">
              <a:latin typeface="+mn-ea"/>
              <a:ea typeface="+mn-ea"/>
            </a:endParaRPr>
          </a:p>
        </p:txBody>
      </p:sp>
    </p:spTree>
    <p:extLst>
      <p:ext uri="{BB962C8B-B14F-4D97-AF65-F5344CB8AC3E}">
        <p14:creationId xmlns:p14="http://schemas.microsoft.com/office/powerpoint/2010/main" val="217486255"/>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2" y="427167"/>
            <a:ext cx="7723415" cy="4739759"/>
          </a:xfrm>
          <a:prstGeom prst="rect">
            <a:avLst/>
          </a:prstGeom>
        </p:spPr>
        <p:txBody>
          <a:bodyPr wrap="square">
            <a:spAutoFit/>
          </a:bodyPr>
          <a:lstStyle/>
          <a:p>
            <a:pPr algn="ctr"/>
            <a:r>
              <a:rPr lang="zh-CN" altLang="en-US" sz="3200" b="1" dirty="0">
                <a:latin typeface="隶书" pitchFamily="49" charset="-122"/>
                <a:ea typeface="隶书" pitchFamily="49" charset="-122"/>
              </a:rPr>
              <a:t>行钞之益</a:t>
            </a:r>
            <a:r>
              <a:rPr lang="en-US" altLang="zh-CN" sz="3200" b="1" dirty="0">
                <a:latin typeface="隶书" pitchFamily="49" charset="-122"/>
                <a:ea typeface="隶书" pitchFamily="49" charset="-122"/>
              </a:rPr>
              <a:t>——</a:t>
            </a:r>
            <a:r>
              <a:rPr lang="zh-CN" altLang="en-US" sz="3200" b="1" dirty="0">
                <a:latin typeface="隶书" pitchFamily="49" charset="-122"/>
                <a:ea typeface="隶书" pitchFamily="49" charset="-122"/>
              </a:rPr>
              <a:t>二十二大利</a:t>
            </a:r>
          </a:p>
          <a:p>
            <a:endParaRPr lang="en-US" altLang="zh-CN" dirty="0" smtClean="0"/>
          </a:p>
          <a:p>
            <a:endParaRPr lang="en-US" altLang="zh-CN" dirty="0" smtClean="0"/>
          </a:p>
          <a:p>
            <a:endParaRPr lang="en-US" altLang="zh-CN" dirty="0" smtClean="0"/>
          </a:p>
          <a:p>
            <a:pPr marL="285750" indent="-285750">
              <a:buFont typeface="Wingdings" charset="2"/>
              <a:buChar char="Ø"/>
            </a:pPr>
            <a:r>
              <a:rPr lang="zh-CN" altLang="en-US" dirty="0" smtClean="0">
                <a:latin typeface="+mn-ea"/>
                <a:ea typeface="+mn-ea"/>
              </a:rPr>
              <a:t>“凡</a:t>
            </a:r>
            <a:r>
              <a:rPr lang="zh-CN" altLang="en-US" dirty="0">
                <a:latin typeface="+mn-ea"/>
                <a:ea typeface="+mn-ea"/>
              </a:rPr>
              <a:t>以他物为币皆有尽。惟钞无尽。造百万即百万。造千万即千万。则</a:t>
            </a:r>
            <a:r>
              <a:rPr lang="zh-CN" altLang="en-US" u="sng" dirty="0">
                <a:solidFill>
                  <a:srgbClr val="FF0000"/>
                </a:solidFill>
                <a:latin typeface="+mn-ea"/>
                <a:ea typeface="+mn-ea"/>
              </a:rPr>
              <a:t>操不涸之财源。</a:t>
            </a:r>
            <a:r>
              <a:rPr lang="zh-CN" altLang="en-US" dirty="0">
                <a:latin typeface="+mn-ea"/>
                <a:ea typeface="+mn-ea"/>
              </a:rPr>
              <a:t>其大利一也。万物之利权。收之于上。布之于下。则</a:t>
            </a:r>
            <a:r>
              <a:rPr lang="zh-CN" altLang="en-US" u="sng" dirty="0">
                <a:solidFill>
                  <a:srgbClr val="FF0000"/>
                </a:solidFill>
                <a:latin typeface="+mn-ea"/>
                <a:ea typeface="+mn-ea"/>
              </a:rPr>
              <a:t>尊国家之体统</a:t>
            </a:r>
            <a:r>
              <a:rPr lang="zh-CN" altLang="en-US" dirty="0">
                <a:latin typeface="+mn-ea"/>
                <a:ea typeface="+mn-ea"/>
              </a:rPr>
              <a:t>。其大利二也。百姓便于行钞。洋钱不禁自废。则</a:t>
            </a:r>
            <a:r>
              <a:rPr lang="zh-CN" altLang="en-US" u="sng" dirty="0">
                <a:solidFill>
                  <a:srgbClr val="FF0000"/>
                </a:solidFill>
                <a:latin typeface="+mn-ea"/>
                <a:ea typeface="+mn-ea"/>
              </a:rPr>
              <a:t>免外洋之耗蚀</a:t>
            </a:r>
            <a:r>
              <a:rPr lang="zh-CN" altLang="en-US" dirty="0">
                <a:latin typeface="+mn-ea"/>
                <a:ea typeface="+mn-ea"/>
              </a:rPr>
              <a:t>。其大利三也。海船载鸦片烟土。每岁私易中国银累千万以去。若用钞。则彼将无所利而自止。则</a:t>
            </a:r>
            <a:r>
              <a:rPr lang="zh-CN" altLang="en-US" u="sng" dirty="0">
                <a:solidFill>
                  <a:srgbClr val="FF0000"/>
                </a:solidFill>
                <a:latin typeface="+mn-ea"/>
                <a:ea typeface="+mn-ea"/>
              </a:rPr>
              <a:t>除鸦片之贻祸</a:t>
            </a:r>
            <a:r>
              <a:rPr lang="zh-CN" altLang="en-US" dirty="0">
                <a:latin typeface="+mn-ea"/>
                <a:ea typeface="+mn-ea"/>
              </a:rPr>
              <a:t>。其大利四也。民间多用钱票会票。每遇钱庄歇闭。全归无用。今若行钞。则</a:t>
            </a:r>
            <a:r>
              <a:rPr lang="zh-CN" altLang="en-US" u="sng" dirty="0">
                <a:solidFill>
                  <a:srgbClr val="FF0000"/>
                </a:solidFill>
                <a:latin typeface="+mn-ea"/>
                <a:ea typeface="+mn-ea"/>
              </a:rPr>
              <a:t>绝钱庄之亏空</a:t>
            </a:r>
            <a:r>
              <a:rPr lang="zh-CN" altLang="en-US" dirty="0">
                <a:latin typeface="+mn-ea"/>
                <a:ea typeface="+mn-ea"/>
              </a:rPr>
              <a:t>。其大利五也。百姓苦于用银之重滞。故乐于用票。易之以钞。则</a:t>
            </a:r>
            <a:r>
              <a:rPr lang="zh-CN" altLang="en-US" u="sng" dirty="0">
                <a:solidFill>
                  <a:srgbClr val="FF0000"/>
                </a:solidFill>
                <a:latin typeface="+mn-ea"/>
                <a:ea typeface="+mn-ea"/>
              </a:rPr>
              <a:t>顺民心之所欲</a:t>
            </a:r>
            <a:r>
              <a:rPr lang="zh-CN" altLang="en-US" dirty="0">
                <a:latin typeface="+mn-ea"/>
                <a:ea typeface="+mn-ea"/>
              </a:rPr>
              <a:t>。其大利六也。钞法既行。然后禁打造铜器。而以重价收铜。铜既多。乃铸钱为三等。当百当十当一。则</a:t>
            </a:r>
            <a:r>
              <a:rPr lang="zh-CN" altLang="en-US" u="sng" dirty="0">
                <a:solidFill>
                  <a:srgbClr val="FF0000"/>
                </a:solidFill>
                <a:latin typeface="+mn-ea"/>
                <a:ea typeface="+mn-ea"/>
              </a:rPr>
              <a:t>极钱法之精工</a:t>
            </a:r>
            <a:r>
              <a:rPr lang="zh-CN" altLang="en-US" dirty="0">
                <a:latin typeface="+mn-ea"/>
                <a:ea typeface="+mn-ea"/>
              </a:rPr>
              <a:t>。其大利七也。国赋一皆收钞。则</a:t>
            </a:r>
            <a:r>
              <a:rPr lang="zh-CN" altLang="en-US" u="sng" dirty="0">
                <a:solidFill>
                  <a:srgbClr val="FF0000"/>
                </a:solidFill>
                <a:latin typeface="+mn-ea"/>
                <a:ea typeface="+mn-ea"/>
              </a:rPr>
              <a:t>无火耗之加派</a:t>
            </a:r>
            <a:r>
              <a:rPr lang="zh-CN" altLang="en-US" dirty="0">
                <a:latin typeface="+mn-ea"/>
                <a:ea typeface="+mn-ea"/>
              </a:rPr>
              <a:t>。其大利八也。钞文书明定数。虽欲上下其手而不能。则</a:t>
            </a:r>
            <a:r>
              <a:rPr lang="zh-CN" altLang="en-US" u="sng" dirty="0">
                <a:solidFill>
                  <a:srgbClr val="FF0000"/>
                </a:solidFill>
                <a:latin typeface="+mn-ea"/>
                <a:ea typeface="+mn-ea"/>
              </a:rPr>
              <a:t>绝胥吏之侵渔</a:t>
            </a:r>
            <a:r>
              <a:rPr lang="zh-CN" altLang="en-US" dirty="0">
                <a:latin typeface="+mn-ea"/>
                <a:ea typeface="+mn-ea"/>
              </a:rPr>
              <a:t>。其大利九也。钞直有一定。商贾不得低昂之。则</a:t>
            </a:r>
            <a:r>
              <a:rPr lang="zh-CN" altLang="en-US" u="sng" dirty="0">
                <a:solidFill>
                  <a:srgbClr val="FF0000"/>
                </a:solidFill>
                <a:latin typeface="+mn-ea"/>
                <a:ea typeface="+mn-ea"/>
              </a:rPr>
              <a:t>去民心之诈伪</a:t>
            </a:r>
            <a:r>
              <a:rPr lang="zh-CN" altLang="en-US" dirty="0">
                <a:latin typeface="+mn-ea"/>
                <a:ea typeface="+mn-ea"/>
              </a:rPr>
              <a:t>。其大利十也</a:t>
            </a:r>
            <a:r>
              <a:rPr lang="zh-CN" altLang="en-US" dirty="0" smtClean="0">
                <a:latin typeface="+mn-ea"/>
                <a:ea typeface="+mn-ea"/>
              </a:rPr>
              <a:t>。”</a:t>
            </a:r>
            <a:endParaRPr lang="zh-CN" altLang="en-US" dirty="0">
              <a:latin typeface="+mn-ea"/>
              <a:ea typeface="+mn-ea"/>
            </a:endParaRPr>
          </a:p>
        </p:txBody>
      </p:sp>
    </p:spTree>
    <p:extLst>
      <p:ext uri="{BB962C8B-B14F-4D97-AF65-F5344CB8AC3E}">
        <p14:creationId xmlns:p14="http://schemas.microsoft.com/office/powerpoint/2010/main" val="3703744817"/>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4401" y="1328867"/>
            <a:ext cx="7723415" cy="4524315"/>
          </a:xfrm>
          <a:prstGeom prst="rect">
            <a:avLst/>
          </a:prstGeom>
        </p:spPr>
        <p:txBody>
          <a:bodyPr wrap="square">
            <a:spAutoFit/>
          </a:bodyPr>
          <a:lstStyle/>
          <a:p>
            <a:endParaRPr lang="zh-CN" altLang="en-US" dirty="0"/>
          </a:p>
          <a:p>
            <a:pPr marL="285750" indent="-285750">
              <a:buFont typeface="Wingdings" charset="2"/>
              <a:buChar char="Ø"/>
            </a:pPr>
            <a:r>
              <a:rPr lang="zh-CN" altLang="en-US" dirty="0" smtClean="0">
                <a:latin typeface="+mn-ea"/>
                <a:ea typeface="+mn-ea"/>
              </a:rPr>
              <a:t>“奸</a:t>
            </a:r>
            <a:r>
              <a:rPr lang="zh-CN" altLang="en-US" dirty="0">
                <a:latin typeface="+mn-ea"/>
                <a:ea typeface="+mn-ea"/>
              </a:rPr>
              <a:t>民倡邪教。蓄逆谋。类皆以财利要结人心。国家财用不绌。缓急有备。则</a:t>
            </a:r>
            <a:r>
              <a:rPr lang="zh-CN" altLang="en-US" u="sng" dirty="0">
                <a:solidFill>
                  <a:srgbClr val="FF0000"/>
                </a:solidFill>
                <a:latin typeface="+mn-ea"/>
                <a:ea typeface="+mn-ea"/>
              </a:rPr>
              <a:t>戢奸回之逆志</a:t>
            </a:r>
            <a:r>
              <a:rPr lang="zh-CN" altLang="en-US" dirty="0">
                <a:latin typeface="+mn-ea"/>
                <a:ea typeface="+mn-ea"/>
              </a:rPr>
              <a:t>。其大利十一也。边疆起衅每因抢夺银币而然。今易以钞。彼此无所觊觎。则</a:t>
            </a:r>
            <a:r>
              <a:rPr lang="zh-CN" altLang="en-US" u="sng" dirty="0">
                <a:solidFill>
                  <a:srgbClr val="FF0000"/>
                </a:solidFill>
                <a:latin typeface="+mn-ea"/>
                <a:ea typeface="+mn-ea"/>
              </a:rPr>
              <a:t>弭边界之生衅</a:t>
            </a:r>
            <a:r>
              <a:rPr lang="zh-CN" altLang="en-US" dirty="0">
                <a:latin typeface="+mn-ea"/>
                <a:ea typeface="+mn-ea"/>
              </a:rPr>
              <a:t>。其大利十二也。天下有银若干悉来易钞。则</a:t>
            </a:r>
            <a:r>
              <a:rPr lang="zh-CN" altLang="en-US" u="sng" dirty="0">
                <a:solidFill>
                  <a:srgbClr val="FF0000"/>
                </a:solidFill>
                <a:latin typeface="+mn-ea"/>
                <a:ea typeface="+mn-ea"/>
              </a:rPr>
              <a:t>供器皿之鼓铸</a:t>
            </a:r>
            <a:r>
              <a:rPr lang="zh-CN" altLang="en-US" dirty="0">
                <a:latin typeface="+mn-ea"/>
                <a:ea typeface="+mn-ea"/>
              </a:rPr>
              <a:t>。其大利十三也。用银有白纹元丝洋钱之不同。钞则归于画一。则</a:t>
            </a:r>
            <a:r>
              <a:rPr lang="zh-CN" altLang="en-US" u="sng" dirty="0">
                <a:solidFill>
                  <a:srgbClr val="FF0000"/>
                </a:solidFill>
                <a:latin typeface="+mn-ea"/>
                <a:ea typeface="+mn-ea"/>
              </a:rPr>
              <a:t>同天下之风俗</a:t>
            </a:r>
            <a:r>
              <a:rPr lang="zh-CN" altLang="en-US" dirty="0">
                <a:latin typeface="+mn-ea"/>
                <a:ea typeface="+mn-ea"/>
              </a:rPr>
              <a:t>。其大利十四也。富家间以土窖藏银。历久不用。一闻变法。悉出易钞。则</a:t>
            </a:r>
            <a:r>
              <a:rPr lang="zh-CN" altLang="en-US" u="sng" dirty="0">
                <a:solidFill>
                  <a:srgbClr val="FF0000"/>
                </a:solidFill>
                <a:latin typeface="+mn-ea"/>
                <a:ea typeface="+mn-ea"/>
              </a:rPr>
              <a:t>去壅滞之恶习</a:t>
            </a:r>
            <a:r>
              <a:rPr lang="zh-CN" altLang="en-US" dirty="0">
                <a:latin typeface="+mn-ea"/>
                <a:ea typeface="+mn-ea"/>
              </a:rPr>
              <a:t>。其大利十五也。钞式宜变从前。分为几等大小钞。皆书印格言。俾民识字。则</a:t>
            </a:r>
            <a:r>
              <a:rPr lang="zh-CN" altLang="en-US" u="sng" dirty="0">
                <a:solidFill>
                  <a:srgbClr val="FF0000"/>
                </a:solidFill>
                <a:latin typeface="+mn-ea"/>
                <a:ea typeface="+mn-ea"/>
              </a:rPr>
              <a:t>寓教民之微意</a:t>
            </a:r>
            <a:r>
              <a:rPr lang="zh-CN" altLang="en-US" dirty="0">
                <a:latin typeface="+mn-ea"/>
                <a:ea typeface="+mn-ea"/>
              </a:rPr>
              <a:t>。其大利十六也。货物壅滞之处。以钞收之。物价必平。则</a:t>
            </a:r>
            <a:r>
              <a:rPr lang="zh-CN" altLang="en-US" u="sng" dirty="0">
                <a:solidFill>
                  <a:srgbClr val="FF0000"/>
                </a:solidFill>
                <a:latin typeface="+mn-ea"/>
                <a:ea typeface="+mn-ea"/>
              </a:rPr>
              <a:t>致百物之流通</a:t>
            </a:r>
            <a:r>
              <a:rPr lang="zh-CN" altLang="en-US" dirty="0">
                <a:latin typeface="+mn-ea"/>
                <a:ea typeface="+mn-ea"/>
              </a:rPr>
              <a:t>。其大利十七也。造钞有局。办钞有人。且因财足而兴水利。务开垦。则</a:t>
            </a:r>
            <a:r>
              <a:rPr lang="zh-CN" altLang="en-US" u="sng" dirty="0">
                <a:solidFill>
                  <a:srgbClr val="FF0000"/>
                </a:solidFill>
                <a:latin typeface="+mn-ea"/>
                <a:ea typeface="+mn-ea"/>
              </a:rPr>
              <a:t>广谋生之涂径</a:t>
            </a:r>
            <a:r>
              <a:rPr lang="zh-CN" altLang="en-US" dirty="0">
                <a:latin typeface="+mn-ea"/>
                <a:ea typeface="+mn-ea"/>
              </a:rPr>
              <a:t>。其大利十八也。每遇赈恤兴筑。不假富户捐输。则</a:t>
            </a:r>
            <a:r>
              <a:rPr lang="zh-CN" altLang="en-US" u="sng" dirty="0">
                <a:solidFill>
                  <a:srgbClr val="FF0000"/>
                </a:solidFill>
                <a:latin typeface="+mn-ea"/>
                <a:ea typeface="+mn-ea"/>
              </a:rPr>
              <a:t>杜官吏之勒捐</a:t>
            </a:r>
            <a:r>
              <a:rPr lang="zh-CN" altLang="en-US" dirty="0">
                <a:latin typeface="+mn-ea"/>
                <a:ea typeface="+mn-ea"/>
              </a:rPr>
              <a:t>。其大利十九也。国计大裕。捐例永停。则</a:t>
            </a:r>
            <a:r>
              <a:rPr lang="zh-CN" altLang="en-US" u="sng" dirty="0">
                <a:solidFill>
                  <a:srgbClr val="FF0000"/>
                </a:solidFill>
                <a:latin typeface="+mn-ea"/>
                <a:ea typeface="+mn-ea"/>
              </a:rPr>
              <a:t>清仕途之拥挤</a:t>
            </a:r>
            <a:r>
              <a:rPr lang="zh-CN" altLang="en-US" dirty="0">
                <a:latin typeface="+mn-ea"/>
                <a:ea typeface="+mn-ea"/>
              </a:rPr>
              <a:t>。其大利二十也。凡漕务河务盐务。皆有积獘之当厘。而不敢议者。恐经费不足耳。行钞可无虑此。则</a:t>
            </a:r>
            <a:r>
              <a:rPr lang="zh-CN" altLang="en-US" u="sng" dirty="0">
                <a:solidFill>
                  <a:srgbClr val="FF0000"/>
                </a:solidFill>
                <a:latin typeface="+mn-ea"/>
                <a:ea typeface="+mn-ea"/>
              </a:rPr>
              <a:t>除万事之积獘</a:t>
            </a:r>
            <a:r>
              <a:rPr lang="zh-CN" altLang="en-US" dirty="0">
                <a:latin typeface="+mn-ea"/>
                <a:ea typeface="+mn-ea"/>
              </a:rPr>
              <a:t>。其大利二十一也。一切取民者从薄。予民者从厚。则</a:t>
            </a:r>
            <a:r>
              <a:rPr lang="zh-CN" altLang="en-US" u="sng" dirty="0">
                <a:solidFill>
                  <a:srgbClr val="FF0000"/>
                </a:solidFill>
                <a:latin typeface="+mn-ea"/>
                <a:ea typeface="+mn-ea"/>
              </a:rPr>
              <a:t>行千载之仁政</a:t>
            </a:r>
            <a:r>
              <a:rPr lang="zh-CN" altLang="en-US" dirty="0">
                <a:latin typeface="+mn-ea"/>
                <a:ea typeface="+mn-ea"/>
              </a:rPr>
              <a:t>。其大利二十二也。其余利益之小者。更不胜言</a:t>
            </a:r>
            <a:r>
              <a:rPr lang="zh-CN" altLang="en-US" dirty="0" smtClean="0">
                <a:latin typeface="+mn-ea"/>
                <a:ea typeface="+mn-ea"/>
              </a:rPr>
              <a:t>。”</a:t>
            </a:r>
            <a:endParaRPr lang="zh-CN" altLang="en-US" dirty="0">
              <a:latin typeface="+mn-ea"/>
              <a:ea typeface="+mn-ea"/>
            </a:endParaRPr>
          </a:p>
        </p:txBody>
      </p:sp>
      <p:sp>
        <p:nvSpPr>
          <p:cNvPr id="3" name="矩形 2"/>
          <p:cNvSpPr/>
          <p:nvPr/>
        </p:nvSpPr>
        <p:spPr>
          <a:xfrm>
            <a:off x="2426748" y="248792"/>
            <a:ext cx="4698722" cy="584775"/>
          </a:xfrm>
          <a:prstGeom prst="rect">
            <a:avLst/>
          </a:prstGeom>
        </p:spPr>
        <p:txBody>
          <a:bodyPr wrap="none">
            <a:spAutoFit/>
          </a:bodyPr>
          <a:lstStyle/>
          <a:p>
            <a:pPr algn="ctr"/>
            <a:r>
              <a:rPr lang="zh-CN" altLang="en-US" sz="3200" b="1" dirty="0">
                <a:latin typeface="隶书" pitchFamily="49" charset="-122"/>
                <a:ea typeface="隶书" pitchFamily="49" charset="-122"/>
              </a:rPr>
              <a:t>行钞之益</a:t>
            </a:r>
            <a:r>
              <a:rPr lang="en-US" altLang="zh-CN" sz="3200" b="1" dirty="0">
                <a:latin typeface="隶书" pitchFamily="49" charset="-122"/>
                <a:ea typeface="隶书" pitchFamily="49" charset="-122"/>
              </a:rPr>
              <a:t>——</a:t>
            </a:r>
            <a:r>
              <a:rPr lang="zh-CN" altLang="en-US" sz="3200" b="1" dirty="0">
                <a:latin typeface="隶书" pitchFamily="49" charset="-122"/>
                <a:ea typeface="隶书" pitchFamily="49" charset="-122"/>
              </a:rPr>
              <a:t>二十二大利</a:t>
            </a:r>
            <a:endParaRPr lang="zh-CN" altLang="en-US" sz="3200" b="1" dirty="0">
              <a:latin typeface="隶书" pitchFamily="49" charset="-122"/>
              <a:ea typeface="隶书" pitchFamily="49" charset="-122"/>
            </a:endParaRPr>
          </a:p>
        </p:txBody>
      </p:sp>
    </p:spTree>
    <p:extLst>
      <p:ext uri="{BB962C8B-B14F-4D97-AF65-F5344CB8AC3E}">
        <p14:creationId xmlns:p14="http://schemas.microsoft.com/office/powerpoint/2010/main" val="3326200602"/>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178" y="1534540"/>
            <a:ext cx="8291286" cy="3416320"/>
          </a:xfrm>
          <a:prstGeom prst="rect">
            <a:avLst/>
          </a:prstGeom>
        </p:spPr>
        <p:txBody>
          <a:bodyPr wrap="square">
            <a:spAutoFit/>
          </a:bodyPr>
          <a:lstStyle/>
          <a:p>
            <a:pPr algn="just"/>
            <a:endParaRPr lang="zh-CN" altLang="en-US" sz="2400" dirty="0">
              <a:solidFill>
                <a:srgbClr val="000000"/>
              </a:solidFill>
              <a:latin typeface="+mn-ea"/>
              <a:ea typeface="+mn-ea"/>
            </a:endParaRPr>
          </a:p>
          <a:p>
            <a:pPr algn="just"/>
            <a:endParaRPr lang="zh-CN" altLang="en-US" sz="2400" dirty="0">
              <a:latin typeface="+mn-ea"/>
              <a:ea typeface="+mn-ea"/>
            </a:endParaRPr>
          </a:p>
          <a:p>
            <a:pPr algn="just"/>
            <a:r>
              <a:rPr lang="zh-CN" altLang="en-US" sz="2400" dirty="0">
                <a:latin typeface="+mn-ea"/>
                <a:ea typeface="+mn-ea"/>
              </a:rPr>
              <a:t>王君亮生所箸钱币</a:t>
            </a:r>
            <a:r>
              <a:rPr lang="zh-CN" altLang="en-US" sz="2400" dirty="0" smtClean="0">
                <a:latin typeface="+mn-ea"/>
                <a:ea typeface="+mn-ea"/>
              </a:rPr>
              <a:t>刍言，繁征博引，备列</a:t>
            </a:r>
            <a:r>
              <a:rPr lang="zh-CN" altLang="en-US" sz="2400" dirty="0">
                <a:latin typeface="+mn-ea"/>
                <a:ea typeface="+mn-ea"/>
              </a:rPr>
              <a:t>条目</a:t>
            </a:r>
            <a:r>
              <a:rPr lang="zh-CN" altLang="en-US" sz="2400" dirty="0" smtClean="0">
                <a:latin typeface="+mn-ea"/>
                <a:ea typeface="+mn-ea"/>
              </a:rPr>
              <a:t>问答，锐意</a:t>
            </a:r>
            <a:r>
              <a:rPr lang="zh-CN" altLang="en-US" sz="2400" dirty="0">
                <a:latin typeface="+mn-ea"/>
                <a:ea typeface="+mn-ea"/>
              </a:rPr>
              <a:t>求胜。立议多不免</a:t>
            </a:r>
            <a:r>
              <a:rPr lang="zh-CN" altLang="en-US" sz="2400" dirty="0" smtClean="0">
                <a:latin typeface="+mn-ea"/>
                <a:ea typeface="+mn-ea"/>
              </a:rPr>
              <a:t>偏驳，时贤</a:t>
            </a:r>
            <a:r>
              <a:rPr lang="zh-CN" altLang="en-US" sz="2400" dirty="0">
                <a:latin typeface="+mn-ea"/>
                <a:ea typeface="+mn-ea"/>
              </a:rPr>
              <a:t>大共非訾。许氏</a:t>
            </a:r>
            <a:r>
              <a:rPr lang="zh-CN" altLang="en-US" sz="2400" dirty="0" smtClean="0">
                <a:latin typeface="+mn-ea"/>
                <a:ea typeface="+mn-ea"/>
              </a:rPr>
              <a:t>钞币论，攻击</a:t>
            </a:r>
            <a:r>
              <a:rPr lang="zh-CN" altLang="en-US" sz="2400" dirty="0">
                <a:latin typeface="+mn-ea"/>
                <a:ea typeface="+mn-ea"/>
              </a:rPr>
              <a:t>尤不遗余力。然所箸亦有</a:t>
            </a:r>
            <a:r>
              <a:rPr lang="zh-CN" altLang="en-US" sz="2400" dirty="0" smtClean="0">
                <a:latin typeface="+mn-ea"/>
                <a:ea typeface="+mn-ea"/>
              </a:rPr>
              <a:t>精当处，自</a:t>
            </a:r>
            <a:r>
              <a:rPr lang="zh-CN" altLang="en-US" sz="2400" dirty="0">
                <a:latin typeface="+mn-ea"/>
                <a:ea typeface="+mn-ea"/>
              </a:rPr>
              <a:t>不可掩。兹录其</a:t>
            </a:r>
            <a:r>
              <a:rPr lang="zh-CN" altLang="en-US" sz="2400" dirty="0" smtClean="0">
                <a:latin typeface="+mn-ea"/>
                <a:ea typeface="+mn-ea"/>
              </a:rPr>
              <a:t>钱钞，一议</a:t>
            </a:r>
            <a:r>
              <a:rPr lang="zh-CN" altLang="en-US" sz="2400" dirty="0">
                <a:latin typeface="+mn-ea"/>
                <a:ea typeface="+mn-ea"/>
              </a:rPr>
              <a:t>，</a:t>
            </a:r>
            <a:r>
              <a:rPr lang="zh-CN" altLang="en-US" sz="2400" dirty="0" smtClean="0">
                <a:latin typeface="+mn-ea"/>
                <a:ea typeface="+mn-ea"/>
              </a:rPr>
              <a:t>而</a:t>
            </a:r>
            <a:r>
              <a:rPr lang="zh-CN" altLang="en-US" sz="2400" dirty="0">
                <a:latin typeface="+mn-ea"/>
                <a:ea typeface="+mn-ea"/>
              </a:rPr>
              <a:t>类次诸家辨论之作。于钞法利獘</a:t>
            </a:r>
            <a:r>
              <a:rPr lang="zh-CN" altLang="en-US" sz="2400" dirty="0" smtClean="0">
                <a:latin typeface="+mn-ea"/>
                <a:ea typeface="+mn-ea"/>
              </a:rPr>
              <a:t>曲折，可以</a:t>
            </a:r>
            <a:r>
              <a:rPr lang="zh-CN" altLang="en-US" sz="2400" dirty="0">
                <a:latin typeface="+mn-ea"/>
                <a:ea typeface="+mn-ea"/>
              </a:rPr>
              <a:t>互证。后之筹国</a:t>
            </a:r>
            <a:r>
              <a:rPr lang="zh-CN" altLang="en-US" sz="2400" dirty="0" smtClean="0">
                <a:latin typeface="+mn-ea"/>
                <a:ea typeface="+mn-ea"/>
              </a:rPr>
              <a:t>计者，勿轻言</a:t>
            </a:r>
            <a:r>
              <a:rPr lang="zh-CN" altLang="en-US" sz="2400" dirty="0">
                <a:latin typeface="+mn-ea"/>
                <a:ea typeface="+mn-ea"/>
              </a:rPr>
              <a:t>变法焉可矣</a:t>
            </a:r>
            <a:r>
              <a:rPr lang="zh-CN" altLang="en-US" sz="2400" dirty="0" smtClean="0">
                <a:latin typeface="+mn-ea"/>
                <a:ea typeface="+mn-ea"/>
              </a:rPr>
              <a:t>。</a:t>
            </a:r>
            <a:endParaRPr lang="en-US" altLang="zh-CN" sz="2400" dirty="0" smtClean="0">
              <a:latin typeface="+mn-ea"/>
              <a:ea typeface="+mn-ea"/>
            </a:endParaRPr>
          </a:p>
          <a:p>
            <a:pPr algn="r"/>
            <a:r>
              <a:rPr lang="en-US" altLang="zh-CN" sz="2400" dirty="0" smtClean="0">
                <a:latin typeface="+mn-ea"/>
                <a:ea typeface="+mn-ea"/>
              </a:rPr>
              <a:t>——</a:t>
            </a:r>
            <a:r>
              <a:rPr lang="zh-CN" altLang="en-US" sz="2400" dirty="0">
                <a:solidFill>
                  <a:srgbClr val="000000"/>
                </a:solidFill>
                <a:latin typeface="+mn-ea"/>
                <a:ea typeface="+mn-ea"/>
              </a:rPr>
              <a:t>盛康：</a:t>
            </a:r>
            <a:r>
              <a:rPr lang="en-US" altLang="zh-CN" sz="2400" dirty="0">
                <a:solidFill>
                  <a:srgbClr val="000000"/>
                </a:solidFill>
                <a:latin typeface="+mn-ea"/>
                <a:ea typeface="+mn-ea"/>
              </a:rPr>
              <a:t>《</a:t>
            </a:r>
            <a:r>
              <a:rPr lang="zh-CN" altLang="en-US" sz="2400" dirty="0">
                <a:solidFill>
                  <a:srgbClr val="000000"/>
                </a:solidFill>
                <a:latin typeface="+mn-ea"/>
                <a:ea typeface="+mn-ea"/>
              </a:rPr>
              <a:t>皇朝经世文续编</a:t>
            </a:r>
            <a:r>
              <a:rPr lang="en-US" altLang="zh-CN" sz="2400" dirty="0" smtClean="0">
                <a:solidFill>
                  <a:srgbClr val="000000"/>
                </a:solidFill>
                <a:latin typeface="+mn-ea"/>
                <a:ea typeface="+mn-ea"/>
              </a:rPr>
              <a:t>》</a:t>
            </a:r>
            <a:r>
              <a:rPr lang="zh-CN" altLang="en-US" sz="2400" dirty="0" smtClean="0">
                <a:solidFill>
                  <a:srgbClr val="000000"/>
                </a:solidFill>
                <a:latin typeface="+mn-ea"/>
                <a:ea typeface="+mn-ea"/>
              </a:rPr>
              <a:t>卷六十，户政</a:t>
            </a:r>
            <a:r>
              <a:rPr lang="zh-CN" altLang="en-US" sz="2400" dirty="0">
                <a:solidFill>
                  <a:srgbClr val="000000"/>
                </a:solidFill>
                <a:latin typeface="+mn-ea"/>
                <a:ea typeface="+mn-ea"/>
              </a:rPr>
              <a:t>三十二钱币下</a:t>
            </a:r>
            <a:endParaRPr lang="en-US" altLang="zh-CN" sz="2400" dirty="0">
              <a:latin typeface="+mn-ea"/>
              <a:ea typeface="+mn-ea"/>
            </a:endParaRPr>
          </a:p>
          <a:p>
            <a:pPr algn="just"/>
            <a:endParaRPr lang="zh-CN" altLang="en-US" sz="2400" dirty="0">
              <a:latin typeface="+mn-ea"/>
              <a:ea typeface="+mn-ea"/>
            </a:endParaRPr>
          </a:p>
        </p:txBody>
      </p:sp>
      <p:sp>
        <p:nvSpPr>
          <p:cNvPr id="3" name="矩形 2"/>
          <p:cNvSpPr/>
          <p:nvPr/>
        </p:nvSpPr>
        <p:spPr>
          <a:xfrm>
            <a:off x="2673829" y="352408"/>
            <a:ext cx="3877985" cy="584775"/>
          </a:xfrm>
          <a:prstGeom prst="rect">
            <a:avLst/>
          </a:prstGeom>
        </p:spPr>
        <p:txBody>
          <a:bodyPr wrap="none">
            <a:spAutoFit/>
          </a:bodyPr>
          <a:lstStyle/>
          <a:p>
            <a:pPr algn="ctr"/>
            <a:r>
              <a:rPr lang="zh-CN" altLang="en-US" sz="3200" b="1" dirty="0" smtClean="0">
                <a:latin typeface="隶书" pitchFamily="49" charset="-122"/>
                <a:ea typeface="隶书" pitchFamily="49" charset="-122"/>
              </a:rPr>
              <a:t>王鎏货币思想的争论</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3617529377"/>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2714" y="493140"/>
            <a:ext cx="7681686" cy="4924425"/>
          </a:xfrm>
          <a:prstGeom prst="rect">
            <a:avLst/>
          </a:prstGeom>
        </p:spPr>
        <p:txBody>
          <a:bodyPr wrap="square">
            <a:spAutoFit/>
          </a:bodyPr>
          <a:lstStyle/>
          <a:p>
            <a:pPr algn="ctr"/>
            <a:r>
              <a:rPr lang="en-US" altLang="zh-CN" sz="3200" b="1" dirty="0" smtClean="0">
                <a:solidFill>
                  <a:srgbClr val="000000"/>
                </a:solidFill>
                <a:latin typeface="隶书"/>
                <a:ea typeface="隶书"/>
              </a:rPr>
              <a:t>2</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许楣</a:t>
            </a:r>
            <a:r>
              <a:rPr lang="en-US" altLang="zh-CN" sz="3200" b="1" dirty="0">
                <a:solidFill>
                  <a:srgbClr val="000000"/>
                </a:solidFill>
                <a:latin typeface="隶书"/>
                <a:ea typeface="隶书"/>
              </a:rPr>
              <a:t>&amp;</a:t>
            </a:r>
            <a:r>
              <a:rPr lang="zh-CN" altLang="en-US" sz="3200" b="1" dirty="0" smtClean="0">
                <a:solidFill>
                  <a:srgbClr val="000000"/>
                </a:solidFill>
                <a:latin typeface="隶书"/>
                <a:ea typeface="隶书"/>
              </a:rPr>
              <a:t>许梿</a:t>
            </a:r>
            <a:r>
              <a:rPr lang="zh-CN" altLang="en-US" sz="3200" b="1" dirty="0">
                <a:solidFill>
                  <a:srgbClr val="000000"/>
                </a:solidFill>
                <a:latin typeface="隶书"/>
                <a:ea typeface="隶书"/>
              </a:rPr>
              <a:t>的</a:t>
            </a:r>
            <a:r>
              <a:rPr lang="zh-CN" altLang="en-US" sz="3200" b="1" dirty="0" smtClean="0">
                <a:solidFill>
                  <a:srgbClr val="000000"/>
                </a:solidFill>
                <a:latin typeface="隶书"/>
                <a:ea typeface="隶书"/>
              </a:rPr>
              <a:t>反驳</a:t>
            </a:r>
            <a:endParaRPr lang="en-US" altLang="zh-CN" sz="1200" dirty="0" smtClean="0">
              <a:solidFill>
                <a:srgbClr val="000000"/>
              </a:solidFill>
              <a:latin typeface="Wingdings 2"/>
              <a:ea typeface="隶书"/>
            </a:endParaRPr>
          </a:p>
          <a:p>
            <a:pPr algn="ctr"/>
            <a:endParaRPr lang="en-US" altLang="zh-CN" sz="1200" dirty="0">
              <a:solidFill>
                <a:srgbClr val="000000"/>
              </a:solidFill>
              <a:latin typeface="Wingdings 2"/>
              <a:ea typeface="隶书"/>
            </a:endParaRPr>
          </a:p>
          <a:p>
            <a:pPr algn="ctr"/>
            <a:endParaRPr lang="zh-CN" altLang="en-US" sz="1200" dirty="0">
              <a:solidFill>
                <a:srgbClr val="000000"/>
              </a:solidFill>
              <a:latin typeface="Wingdings 2"/>
              <a:ea typeface="隶书"/>
            </a:endParaRPr>
          </a:p>
          <a:p>
            <a:pPr marL="342900" indent="-342900" algn="just">
              <a:spcAft>
                <a:spcPts val="1800"/>
              </a:spcAft>
              <a:buFont typeface="Wingdings" charset="2"/>
              <a:buChar char="Ø"/>
            </a:pPr>
            <a:r>
              <a:rPr lang="zh-CN" altLang="en-US" sz="2400" dirty="0" smtClean="0">
                <a:latin typeface="+mn-ea"/>
                <a:ea typeface="+mn-ea"/>
              </a:rPr>
              <a:t>许楣</a:t>
            </a:r>
            <a:r>
              <a:rPr lang="zh-CN" altLang="en-US" sz="2400" dirty="0">
                <a:latin typeface="+mn-ea"/>
                <a:ea typeface="+mn-ea"/>
              </a:rPr>
              <a:t>（</a:t>
            </a:r>
            <a:r>
              <a:rPr lang="en-US" altLang="zh-CN" sz="2400" dirty="0">
                <a:latin typeface="+mn-ea"/>
                <a:ea typeface="+mn-ea"/>
              </a:rPr>
              <a:t>1797</a:t>
            </a:r>
            <a:r>
              <a:rPr lang="zh-CN" altLang="en-US" sz="2400" dirty="0">
                <a:latin typeface="+mn-ea"/>
                <a:ea typeface="+mn-ea"/>
              </a:rPr>
              <a:t>～</a:t>
            </a:r>
            <a:r>
              <a:rPr lang="en-US" altLang="zh-CN" sz="2400" dirty="0">
                <a:latin typeface="+mn-ea"/>
                <a:ea typeface="+mn-ea"/>
              </a:rPr>
              <a:t>1870</a:t>
            </a:r>
            <a:r>
              <a:rPr lang="zh-CN" altLang="en-US" sz="2400" dirty="0" smtClean="0">
                <a:latin typeface="+mn-ea"/>
                <a:ea typeface="+mn-ea"/>
              </a:rPr>
              <a:t>），清代</a:t>
            </a:r>
            <a:r>
              <a:rPr lang="zh-CN" altLang="en-US" sz="2400" dirty="0">
                <a:latin typeface="+mn-ea"/>
                <a:ea typeface="+mn-ea"/>
              </a:rPr>
              <a:t>货币理论</a:t>
            </a:r>
            <a:r>
              <a:rPr lang="zh-CN" altLang="en-US" sz="2400" dirty="0" smtClean="0">
                <a:latin typeface="+mn-ea"/>
                <a:ea typeface="+mn-ea"/>
              </a:rPr>
              <a:t>家</a:t>
            </a:r>
            <a:r>
              <a:rPr lang="zh-CN" altLang="en-US" sz="2400" dirty="0">
                <a:latin typeface="+mn-ea"/>
                <a:ea typeface="+mn-ea"/>
              </a:rPr>
              <a:t>，</a:t>
            </a:r>
            <a:r>
              <a:rPr lang="zh-CN" altLang="en-US" sz="2400" dirty="0" smtClean="0">
                <a:latin typeface="+mn-ea"/>
                <a:ea typeface="+mn-ea"/>
              </a:rPr>
              <a:t>著有</a:t>
            </a:r>
            <a:r>
              <a:rPr lang="en-US" altLang="zh-CN" sz="2400" dirty="0">
                <a:latin typeface="+mn-ea"/>
                <a:ea typeface="+mn-ea"/>
              </a:rPr>
              <a:t>《</a:t>
            </a:r>
            <a:r>
              <a:rPr lang="zh-CN" altLang="en-US" sz="2400" dirty="0">
                <a:latin typeface="+mn-ea"/>
                <a:ea typeface="+mn-ea"/>
              </a:rPr>
              <a:t>真意斋随笔</a:t>
            </a:r>
            <a:r>
              <a:rPr lang="en-US" altLang="zh-CN" sz="2400" dirty="0">
                <a:latin typeface="+mn-ea"/>
                <a:ea typeface="+mn-ea"/>
              </a:rPr>
              <a:t>》</a:t>
            </a:r>
            <a:r>
              <a:rPr lang="zh-CN" altLang="en-US" sz="2400" dirty="0" smtClean="0">
                <a:latin typeface="+mn-ea"/>
                <a:ea typeface="+mn-ea"/>
              </a:rPr>
              <a:t>、</a:t>
            </a:r>
            <a:r>
              <a:rPr lang="en-US" altLang="zh-CN" sz="2400" dirty="0" smtClean="0">
                <a:latin typeface="+mn-ea"/>
                <a:ea typeface="+mn-ea"/>
              </a:rPr>
              <a:t>《</a:t>
            </a:r>
            <a:r>
              <a:rPr lang="zh-CN" altLang="en-US" sz="2400" dirty="0">
                <a:latin typeface="+mn-ea"/>
                <a:ea typeface="+mn-ea"/>
              </a:rPr>
              <a:t>真意斋文集</a:t>
            </a:r>
            <a:r>
              <a:rPr lang="en-US" altLang="zh-CN" sz="2400" dirty="0">
                <a:latin typeface="+mn-ea"/>
                <a:ea typeface="+mn-ea"/>
              </a:rPr>
              <a:t>》</a:t>
            </a:r>
            <a:r>
              <a:rPr lang="zh-CN" altLang="en-US" sz="2400" dirty="0">
                <a:latin typeface="+mn-ea"/>
                <a:ea typeface="+mn-ea"/>
              </a:rPr>
              <a:t>、</a:t>
            </a:r>
            <a:r>
              <a:rPr lang="en-US" altLang="zh-CN" sz="2400" dirty="0">
                <a:latin typeface="+mn-ea"/>
                <a:ea typeface="+mn-ea"/>
              </a:rPr>
              <a:t>《</a:t>
            </a:r>
            <a:r>
              <a:rPr lang="zh-CN" altLang="en-US" sz="2400" dirty="0">
                <a:latin typeface="+mn-ea"/>
                <a:ea typeface="+mn-ea"/>
              </a:rPr>
              <a:t>钞币论</a:t>
            </a:r>
            <a:r>
              <a:rPr lang="en-US" altLang="zh-CN" sz="2400" dirty="0">
                <a:latin typeface="+mn-ea"/>
                <a:ea typeface="+mn-ea"/>
              </a:rPr>
              <a:t>》</a:t>
            </a:r>
            <a:r>
              <a:rPr lang="zh-CN" altLang="en-US" sz="2400" dirty="0">
                <a:latin typeface="+mn-ea"/>
                <a:ea typeface="+mn-ea"/>
              </a:rPr>
              <a:t>等，其中以</a:t>
            </a:r>
            <a:r>
              <a:rPr lang="en-US" altLang="zh-CN" sz="2400" dirty="0">
                <a:latin typeface="+mn-ea"/>
                <a:ea typeface="+mn-ea"/>
              </a:rPr>
              <a:t>《</a:t>
            </a:r>
            <a:r>
              <a:rPr lang="zh-CN" altLang="en-US" sz="2400" dirty="0">
                <a:latin typeface="+mn-ea"/>
                <a:ea typeface="+mn-ea"/>
              </a:rPr>
              <a:t>钞币论</a:t>
            </a:r>
            <a:r>
              <a:rPr lang="en-US" altLang="zh-CN" sz="2400" dirty="0">
                <a:latin typeface="+mn-ea"/>
                <a:ea typeface="+mn-ea"/>
              </a:rPr>
              <a:t>》</a:t>
            </a:r>
            <a:r>
              <a:rPr lang="zh-CN" altLang="en-US" sz="2400" dirty="0">
                <a:latin typeface="+mn-ea"/>
                <a:ea typeface="+mn-ea"/>
              </a:rPr>
              <a:t>影响较大</a:t>
            </a:r>
            <a:r>
              <a:rPr lang="zh-CN" altLang="en-US" sz="2400" dirty="0" smtClean="0">
                <a:latin typeface="+mn-ea"/>
                <a:ea typeface="+mn-ea"/>
              </a:rPr>
              <a:t>。</a:t>
            </a:r>
            <a:endParaRPr lang="en-US" altLang="zh-CN" sz="2400" dirty="0" smtClean="0">
              <a:latin typeface="+mn-ea"/>
              <a:ea typeface="+mn-ea"/>
            </a:endParaRPr>
          </a:p>
          <a:p>
            <a:pPr marL="342900" indent="-342900" algn="just">
              <a:spcAft>
                <a:spcPts val="1800"/>
              </a:spcAft>
              <a:buFont typeface="Wingdings" charset="2"/>
              <a:buChar char="Ø"/>
            </a:pPr>
            <a:r>
              <a:rPr lang="zh-CN" altLang="en-US" sz="2400" dirty="0" smtClean="0">
                <a:latin typeface="+mn-ea"/>
                <a:ea typeface="+mn-ea"/>
              </a:rPr>
              <a:t>许梿</a:t>
            </a:r>
            <a:r>
              <a:rPr lang="zh-CN" altLang="en-US" sz="2400" dirty="0">
                <a:latin typeface="+mn-ea"/>
                <a:ea typeface="+mn-ea"/>
              </a:rPr>
              <a:t>（</a:t>
            </a:r>
            <a:r>
              <a:rPr lang="en-US" altLang="zh-CN" sz="2400" dirty="0">
                <a:latin typeface="+mn-ea"/>
                <a:ea typeface="+mn-ea"/>
              </a:rPr>
              <a:t>1787</a:t>
            </a:r>
            <a:r>
              <a:rPr lang="zh-CN" altLang="en-US" sz="2400" dirty="0">
                <a:latin typeface="+mn-ea"/>
                <a:ea typeface="+mn-ea"/>
              </a:rPr>
              <a:t>～</a:t>
            </a:r>
            <a:r>
              <a:rPr lang="en-US" altLang="zh-CN" sz="2400" dirty="0">
                <a:latin typeface="+mn-ea"/>
                <a:ea typeface="+mn-ea"/>
              </a:rPr>
              <a:t>1862</a:t>
            </a:r>
            <a:r>
              <a:rPr lang="zh-CN" altLang="en-US" sz="2400" dirty="0">
                <a:latin typeface="+mn-ea"/>
                <a:ea typeface="+mn-ea"/>
              </a:rPr>
              <a:t>）</a:t>
            </a:r>
            <a:r>
              <a:rPr lang="zh-CN" altLang="en-US" sz="2400" dirty="0" smtClean="0">
                <a:latin typeface="+mn-ea"/>
                <a:ea typeface="+mn-ea"/>
              </a:rPr>
              <a:t>，</a:t>
            </a:r>
            <a:r>
              <a:rPr lang="zh-CN" altLang="en-US" sz="2400" dirty="0" smtClean="0">
                <a:latin typeface="+mn-ea"/>
                <a:ea typeface="+mn-ea"/>
              </a:rPr>
              <a:t>楣兄</a:t>
            </a:r>
            <a:r>
              <a:rPr lang="zh-CN" altLang="en-US" sz="2400" dirty="0" smtClean="0">
                <a:latin typeface="+mn-ea"/>
                <a:ea typeface="+mn-ea"/>
              </a:rPr>
              <a:t>，</a:t>
            </a:r>
            <a:r>
              <a:rPr lang="zh-CN" altLang="en-US" sz="2400" dirty="0">
                <a:latin typeface="+mn-ea"/>
                <a:ea typeface="+mn-ea"/>
              </a:rPr>
              <a:t>曾为</a:t>
            </a:r>
            <a:r>
              <a:rPr lang="en-US" altLang="zh-CN" sz="2400" dirty="0">
                <a:latin typeface="+mn-ea"/>
                <a:ea typeface="+mn-ea"/>
              </a:rPr>
              <a:t>《</a:t>
            </a:r>
            <a:r>
              <a:rPr lang="zh-CN" altLang="en-US" sz="2400" dirty="0">
                <a:latin typeface="+mn-ea"/>
                <a:ea typeface="+mn-ea"/>
              </a:rPr>
              <a:t>钞币论</a:t>
            </a:r>
            <a:r>
              <a:rPr lang="en-US" altLang="zh-CN" sz="2400" dirty="0">
                <a:latin typeface="+mn-ea"/>
                <a:ea typeface="+mn-ea"/>
              </a:rPr>
              <a:t>》</a:t>
            </a:r>
            <a:r>
              <a:rPr lang="zh-CN" altLang="en-US" sz="2400" dirty="0">
                <a:latin typeface="+mn-ea"/>
                <a:ea typeface="+mn-ea"/>
              </a:rPr>
              <a:t>写序并加按语。这些按语成为该书的重要组成部分，</a:t>
            </a:r>
            <a:r>
              <a:rPr lang="zh-CN" altLang="en-US" sz="2400" dirty="0" smtClean="0">
                <a:latin typeface="+mn-ea"/>
                <a:ea typeface="+mn-ea"/>
              </a:rPr>
              <a:t>因此认为</a:t>
            </a:r>
            <a:r>
              <a:rPr lang="en-US" altLang="zh-CN" sz="2400" dirty="0">
                <a:latin typeface="+mn-ea"/>
                <a:ea typeface="+mn-ea"/>
              </a:rPr>
              <a:t>《</a:t>
            </a:r>
            <a:r>
              <a:rPr lang="zh-CN" altLang="en-US" sz="2400" dirty="0">
                <a:latin typeface="+mn-ea"/>
                <a:ea typeface="+mn-ea"/>
              </a:rPr>
              <a:t>钞币论</a:t>
            </a:r>
            <a:r>
              <a:rPr lang="en-US" altLang="zh-CN" sz="2400" dirty="0">
                <a:latin typeface="+mn-ea"/>
                <a:ea typeface="+mn-ea"/>
              </a:rPr>
              <a:t>》</a:t>
            </a:r>
            <a:r>
              <a:rPr lang="zh-CN" altLang="en-US" sz="2400" dirty="0">
                <a:latin typeface="+mn-ea"/>
                <a:ea typeface="+mn-ea"/>
              </a:rPr>
              <a:t>是许氏兄弟合著</a:t>
            </a:r>
            <a:r>
              <a:rPr lang="zh-CN" altLang="en-US" sz="2400" dirty="0" smtClean="0">
                <a:latin typeface="+mn-ea"/>
                <a:ea typeface="+mn-ea"/>
              </a:rPr>
              <a:t>。</a:t>
            </a:r>
            <a:endParaRPr lang="en-US" altLang="zh-CN" sz="2400" dirty="0" smtClean="0">
              <a:latin typeface="+mn-ea"/>
              <a:ea typeface="+mn-ea"/>
            </a:endParaRPr>
          </a:p>
          <a:p>
            <a:pPr marL="342900" indent="-342900" algn="just">
              <a:spcAft>
                <a:spcPts val="1800"/>
              </a:spcAft>
              <a:buFont typeface="Wingdings" charset="2"/>
              <a:buChar char="Ø"/>
            </a:pPr>
            <a:r>
              <a:rPr lang="en-US" altLang="zh-CN" sz="2400" dirty="0" smtClean="0">
                <a:latin typeface="+mn-ea"/>
                <a:ea typeface="+mn-ea"/>
              </a:rPr>
              <a:t>《</a:t>
            </a:r>
            <a:r>
              <a:rPr lang="zh-CN" altLang="en-US" sz="2400" dirty="0">
                <a:latin typeface="+mn-ea"/>
                <a:ea typeface="+mn-ea"/>
              </a:rPr>
              <a:t>钞币论</a:t>
            </a:r>
            <a:r>
              <a:rPr lang="en-US" altLang="zh-CN" sz="2400" dirty="0">
                <a:latin typeface="+mn-ea"/>
                <a:ea typeface="+mn-ea"/>
              </a:rPr>
              <a:t>》</a:t>
            </a:r>
            <a:r>
              <a:rPr lang="zh-CN" altLang="en-US" sz="2400" dirty="0">
                <a:latin typeface="+mn-ea"/>
                <a:ea typeface="+mn-ea"/>
              </a:rPr>
              <a:t>刊于道光二十六年（</a:t>
            </a:r>
            <a:r>
              <a:rPr lang="en-US" altLang="zh-CN" sz="2400" dirty="0">
                <a:latin typeface="+mn-ea"/>
                <a:ea typeface="+mn-ea"/>
              </a:rPr>
              <a:t>1846</a:t>
            </a:r>
            <a:r>
              <a:rPr lang="zh-CN" altLang="en-US" sz="2400" dirty="0">
                <a:latin typeface="+mn-ea"/>
                <a:ea typeface="+mn-ea"/>
              </a:rPr>
              <a:t>），是</a:t>
            </a:r>
            <a:r>
              <a:rPr lang="zh-CN" altLang="en-US" sz="2400" dirty="0">
                <a:solidFill>
                  <a:srgbClr val="C00000"/>
                </a:solidFill>
                <a:latin typeface="+mn-ea"/>
                <a:ea typeface="+mn-ea"/>
              </a:rPr>
              <a:t>为批判王瑬的</a:t>
            </a:r>
            <a:r>
              <a:rPr lang="en-US" altLang="zh-CN" sz="2400" dirty="0">
                <a:solidFill>
                  <a:srgbClr val="C00000"/>
                </a:solidFill>
                <a:latin typeface="+mn-ea"/>
                <a:ea typeface="+mn-ea"/>
              </a:rPr>
              <a:t>《</a:t>
            </a:r>
            <a:r>
              <a:rPr lang="zh-CN" altLang="en-US" sz="2400" dirty="0">
                <a:solidFill>
                  <a:srgbClr val="C00000"/>
                </a:solidFill>
                <a:latin typeface="+mn-ea"/>
                <a:ea typeface="+mn-ea"/>
              </a:rPr>
              <a:t>钱币刍言</a:t>
            </a:r>
            <a:r>
              <a:rPr lang="en-US" altLang="zh-CN" sz="2400" dirty="0">
                <a:solidFill>
                  <a:srgbClr val="C00000"/>
                </a:solidFill>
                <a:latin typeface="+mn-ea"/>
                <a:ea typeface="+mn-ea"/>
              </a:rPr>
              <a:t>》</a:t>
            </a:r>
            <a:r>
              <a:rPr lang="zh-CN" altLang="en-US" sz="2400" dirty="0">
                <a:solidFill>
                  <a:srgbClr val="C00000"/>
                </a:solidFill>
                <a:latin typeface="+mn-ea"/>
                <a:ea typeface="+mn-ea"/>
              </a:rPr>
              <a:t>而写的货币理论专著</a:t>
            </a:r>
            <a:r>
              <a:rPr lang="zh-CN" altLang="en-US" sz="2400" dirty="0">
                <a:latin typeface="+mn-ea"/>
                <a:ea typeface="+mn-ea"/>
              </a:rPr>
              <a:t>，同时也是西方货币理论传入前，</a:t>
            </a:r>
            <a:r>
              <a:rPr lang="zh-CN" altLang="en-US" sz="2400" dirty="0">
                <a:solidFill>
                  <a:srgbClr val="C00000"/>
                </a:solidFill>
                <a:latin typeface="+mn-ea"/>
                <a:ea typeface="+mn-ea"/>
              </a:rPr>
              <a:t>中国货币金属主义的代表作</a:t>
            </a:r>
            <a:r>
              <a:rPr lang="zh-CN" altLang="en-US" sz="2400" dirty="0" smtClean="0">
                <a:latin typeface="+mn-ea"/>
                <a:ea typeface="+mn-ea"/>
              </a:rPr>
              <a:t>。</a:t>
            </a:r>
            <a:endParaRPr lang="en-US" altLang="zh-CN" sz="2400" dirty="0" smtClean="0">
              <a:latin typeface="+mn-ea"/>
              <a:ea typeface="+mn-ea"/>
            </a:endParaRPr>
          </a:p>
        </p:txBody>
      </p:sp>
    </p:spTree>
    <p:extLst>
      <p:ext uri="{BB962C8B-B14F-4D97-AF65-F5344CB8AC3E}">
        <p14:creationId xmlns:p14="http://schemas.microsoft.com/office/powerpoint/2010/main" val="3472433055"/>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3611" y="1380813"/>
            <a:ext cx="7358380" cy="4708981"/>
          </a:xfrm>
          <a:prstGeom prst="rect">
            <a:avLst/>
          </a:prstGeom>
        </p:spPr>
        <p:txBody>
          <a:bodyPr wrap="square">
            <a:spAutoFit/>
          </a:bodyPr>
          <a:lstStyle/>
          <a:p>
            <a:pPr marL="342900" indent="-342900" algn="just">
              <a:spcAft>
                <a:spcPts val="1200"/>
              </a:spcAft>
              <a:buFont typeface="Wingdings" charset="2"/>
              <a:buChar char="Ø"/>
            </a:pPr>
            <a:r>
              <a:rPr lang="en-US" altLang="zh-CN" sz="2000" b="1" dirty="0">
                <a:latin typeface="+mn-ea"/>
              </a:rPr>
              <a:t>《</a:t>
            </a:r>
            <a:r>
              <a:rPr lang="zh-CN" altLang="en-US" sz="2000" b="1" dirty="0">
                <a:latin typeface="+mn-ea"/>
              </a:rPr>
              <a:t>钞币论</a:t>
            </a:r>
            <a:r>
              <a:rPr lang="en-US" altLang="zh-CN" sz="2000" b="1" dirty="0">
                <a:latin typeface="+mn-ea"/>
              </a:rPr>
              <a:t>》</a:t>
            </a:r>
            <a:r>
              <a:rPr lang="zh-CN" altLang="en-US" sz="2000" b="1" dirty="0">
                <a:latin typeface="+mn-ea"/>
              </a:rPr>
              <a:t>批判了王瑬的名目主义</a:t>
            </a:r>
            <a:r>
              <a:rPr lang="zh-CN" altLang="en-US" sz="2000" b="1" dirty="0" smtClean="0">
                <a:latin typeface="+mn-ea"/>
              </a:rPr>
              <a:t>货币论、无限</a:t>
            </a:r>
            <a:r>
              <a:rPr lang="zh-CN" altLang="en-US" sz="2000" b="1" dirty="0">
                <a:latin typeface="+mn-ea"/>
              </a:rPr>
              <a:t>发行</a:t>
            </a:r>
            <a:r>
              <a:rPr lang="zh-CN" altLang="en-US" sz="2000" b="1" dirty="0" smtClean="0">
                <a:latin typeface="+mn-ea"/>
              </a:rPr>
              <a:t>纸币、铸大钱、搜</a:t>
            </a:r>
            <a:r>
              <a:rPr lang="zh-CN" altLang="en-US" sz="2000" b="1" dirty="0">
                <a:latin typeface="+mn-ea"/>
              </a:rPr>
              <a:t>刮民财以“足君”的荒谬主张</a:t>
            </a:r>
            <a:r>
              <a:rPr lang="zh-CN" altLang="en-US" sz="2000" b="1" dirty="0" smtClean="0">
                <a:latin typeface="+mn-ea"/>
              </a:rPr>
              <a:t>。</a:t>
            </a:r>
            <a:endParaRPr lang="en-US" altLang="zh-CN" sz="2000" b="1" dirty="0" smtClean="0">
              <a:latin typeface="+mn-ea"/>
            </a:endParaRPr>
          </a:p>
          <a:p>
            <a:pPr marL="342900" indent="-342900" algn="just">
              <a:spcAft>
                <a:spcPts val="1200"/>
              </a:spcAft>
              <a:buFont typeface="Wingdings" charset="2"/>
              <a:buChar char="Ø"/>
            </a:pPr>
            <a:r>
              <a:rPr lang="zh-CN" altLang="en-US" sz="2000" b="1" dirty="0" smtClean="0">
                <a:latin typeface="+mn-ea"/>
              </a:rPr>
              <a:t>主要观点：</a:t>
            </a:r>
            <a:endParaRPr lang="zh-CN" altLang="en-US" sz="2000" b="1" dirty="0">
              <a:latin typeface="+mn-ea"/>
              <a:ea typeface="+mn-ea"/>
            </a:endParaRPr>
          </a:p>
          <a:p>
            <a:pPr marL="800100" lvl="1" indent="-342900" algn="just">
              <a:spcAft>
                <a:spcPts val="1200"/>
              </a:spcAft>
              <a:buFont typeface="Arial" charset="0"/>
              <a:buChar char="•"/>
            </a:pPr>
            <a:r>
              <a:rPr lang="zh-CN" altLang="en-US" sz="2000" b="1" dirty="0">
                <a:solidFill>
                  <a:srgbClr val="C00000"/>
                </a:solidFill>
                <a:latin typeface="+mn-ea"/>
                <a:ea typeface="+mn-ea"/>
              </a:rPr>
              <a:t>银钞</a:t>
            </a:r>
            <a:r>
              <a:rPr lang="zh-CN" altLang="en-US" sz="2000" b="1" dirty="0" smtClean="0">
                <a:solidFill>
                  <a:srgbClr val="C00000"/>
                </a:solidFill>
                <a:latin typeface="+mn-ea"/>
                <a:ea typeface="+mn-ea"/>
              </a:rPr>
              <a:t>不同</a:t>
            </a:r>
            <a:r>
              <a:rPr lang="zh-CN" altLang="en-US" sz="2000" dirty="0" smtClean="0">
                <a:latin typeface="+mn-ea"/>
                <a:ea typeface="+mn-ea"/>
              </a:rPr>
              <a:t>。</a:t>
            </a:r>
            <a:r>
              <a:rPr lang="zh-CN" altLang="en-US" sz="2000" dirty="0">
                <a:latin typeface="+mn-ea"/>
                <a:ea typeface="+mn-ea"/>
              </a:rPr>
              <a:t>钞币“多出数百千万之钞于天下，则天下轻之”（</a:t>
            </a:r>
            <a:r>
              <a:rPr lang="en-US" altLang="zh-CN" sz="2000" dirty="0">
                <a:latin typeface="+mn-ea"/>
                <a:ea typeface="+mn-ea"/>
              </a:rPr>
              <a:t>《</a:t>
            </a:r>
            <a:r>
              <a:rPr lang="zh-CN" altLang="en-US" sz="2000" dirty="0">
                <a:latin typeface="+mn-ea"/>
                <a:ea typeface="+mn-ea"/>
              </a:rPr>
              <a:t>造钞条论七</a:t>
            </a:r>
            <a:r>
              <a:rPr lang="en-US" altLang="zh-CN" sz="2000" dirty="0">
                <a:latin typeface="+mn-ea"/>
                <a:ea typeface="+mn-ea"/>
              </a:rPr>
              <a:t>》</a:t>
            </a:r>
            <a:r>
              <a:rPr lang="zh-CN" altLang="en-US" sz="2000" dirty="0">
                <a:latin typeface="+mn-ea"/>
                <a:ea typeface="+mn-ea"/>
              </a:rPr>
              <a:t>）；“骤增百万即贱，骤增千万则愈贱”（</a:t>
            </a:r>
            <a:r>
              <a:rPr lang="en-US" altLang="zh-CN" sz="2000" dirty="0">
                <a:latin typeface="+mn-ea"/>
                <a:ea typeface="+mn-ea"/>
              </a:rPr>
              <a:t>《</a:t>
            </a:r>
            <a:r>
              <a:rPr lang="zh-CN" altLang="en-US" sz="2000" dirty="0">
                <a:latin typeface="+mn-ea"/>
                <a:ea typeface="+mn-ea"/>
              </a:rPr>
              <a:t>钞利条论一</a:t>
            </a:r>
            <a:r>
              <a:rPr lang="en-US" altLang="zh-CN" sz="2000" dirty="0">
                <a:latin typeface="+mn-ea"/>
                <a:ea typeface="+mn-ea"/>
              </a:rPr>
              <a:t>》</a:t>
            </a:r>
            <a:r>
              <a:rPr lang="zh-CN" altLang="en-US" sz="2000" dirty="0">
                <a:latin typeface="+mn-ea"/>
                <a:ea typeface="+mn-ea"/>
              </a:rPr>
              <a:t>）；金银“多散数百千万之金银于天下，天下必不轻也”（</a:t>
            </a:r>
            <a:r>
              <a:rPr lang="en-US" altLang="zh-CN" sz="2000" dirty="0">
                <a:latin typeface="+mn-ea"/>
                <a:ea typeface="+mn-ea"/>
              </a:rPr>
              <a:t>《</a:t>
            </a:r>
            <a:r>
              <a:rPr lang="zh-CN" altLang="en-US" sz="2000" dirty="0">
                <a:latin typeface="+mn-ea"/>
                <a:ea typeface="+mn-ea"/>
              </a:rPr>
              <a:t>造钞条论七</a:t>
            </a:r>
            <a:r>
              <a:rPr lang="en-US" altLang="zh-CN" sz="2000" dirty="0">
                <a:latin typeface="+mn-ea"/>
                <a:ea typeface="+mn-ea"/>
              </a:rPr>
              <a:t>》</a:t>
            </a:r>
            <a:r>
              <a:rPr lang="zh-CN" altLang="en-US" sz="2000" dirty="0">
                <a:latin typeface="+mn-ea"/>
                <a:ea typeface="+mn-ea"/>
              </a:rPr>
              <a:t>）</a:t>
            </a:r>
            <a:r>
              <a:rPr lang="zh-CN" altLang="en-US" sz="2000" dirty="0" smtClean="0">
                <a:latin typeface="+mn-ea"/>
                <a:ea typeface="+mn-ea"/>
              </a:rPr>
              <a:t>。</a:t>
            </a:r>
            <a:endParaRPr lang="zh-CN" altLang="en-US" sz="2000" dirty="0">
              <a:latin typeface="+mn-ea"/>
              <a:ea typeface="+mn-ea"/>
            </a:endParaRPr>
          </a:p>
          <a:p>
            <a:pPr marL="800100" lvl="1" indent="-342900" algn="just">
              <a:spcAft>
                <a:spcPts val="1200"/>
              </a:spcAft>
              <a:buFont typeface="Arial" charset="0"/>
              <a:buChar char="•"/>
            </a:pPr>
            <a:r>
              <a:rPr lang="zh-CN" altLang="en-US" sz="2000" b="1" dirty="0">
                <a:solidFill>
                  <a:srgbClr val="C00000"/>
                </a:solidFill>
                <a:latin typeface="+mn-ea"/>
                <a:ea typeface="+mn-ea"/>
              </a:rPr>
              <a:t>纸币</a:t>
            </a:r>
            <a:r>
              <a:rPr lang="zh-CN" altLang="en-US" sz="2000" b="1" dirty="0">
                <a:solidFill>
                  <a:srgbClr val="C00000"/>
                </a:solidFill>
                <a:latin typeface="+mn-ea"/>
                <a:ea typeface="+mn-ea"/>
              </a:rPr>
              <a:t>不可无限</a:t>
            </a:r>
            <a:r>
              <a:rPr lang="zh-CN" altLang="en-US" sz="2000" b="1" dirty="0" smtClean="0">
                <a:solidFill>
                  <a:srgbClr val="C00000"/>
                </a:solidFill>
                <a:latin typeface="+mn-ea"/>
                <a:ea typeface="+mn-ea"/>
              </a:rPr>
              <a:t>发行</a:t>
            </a:r>
            <a:r>
              <a:rPr lang="zh-CN" altLang="en-US" sz="2000" dirty="0">
                <a:latin typeface="+mn-ea"/>
                <a:ea typeface="+mn-ea"/>
              </a:rPr>
              <a:t>。</a:t>
            </a:r>
            <a:r>
              <a:rPr lang="zh-CN" altLang="en-US" sz="2000" dirty="0" smtClean="0">
                <a:latin typeface="+mn-ea"/>
                <a:ea typeface="+mn-ea"/>
              </a:rPr>
              <a:t>“</a:t>
            </a:r>
            <a:r>
              <a:rPr lang="zh-CN" altLang="en-US" sz="2000" dirty="0">
                <a:latin typeface="+mn-ea"/>
                <a:ea typeface="+mn-ea"/>
              </a:rPr>
              <a:t>造百万即百万，造千万即千万，虽尽蠲天下之赋可矣，如不能何！”（</a:t>
            </a:r>
            <a:r>
              <a:rPr lang="en-US" altLang="zh-CN" sz="2000" dirty="0">
                <a:latin typeface="+mn-ea"/>
                <a:ea typeface="+mn-ea"/>
              </a:rPr>
              <a:t>《</a:t>
            </a:r>
            <a:r>
              <a:rPr lang="zh-CN" altLang="en-US" sz="2000" dirty="0">
                <a:latin typeface="+mn-ea"/>
                <a:ea typeface="+mn-ea"/>
              </a:rPr>
              <a:t>钞币论</a:t>
            </a:r>
            <a:r>
              <a:rPr lang="en-US" altLang="zh-CN" sz="2000" dirty="0">
                <a:latin typeface="+mn-ea"/>
                <a:ea typeface="+mn-ea"/>
              </a:rPr>
              <a:t>·</a:t>
            </a:r>
            <a:r>
              <a:rPr lang="zh-CN" altLang="en-US" sz="2000" dirty="0">
                <a:latin typeface="+mn-ea"/>
                <a:ea typeface="+mn-ea"/>
              </a:rPr>
              <a:t>钞利条论八</a:t>
            </a:r>
            <a:r>
              <a:rPr lang="en-US" altLang="zh-CN" sz="2000" dirty="0">
                <a:latin typeface="+mn-ea"/>
                <a:ea typeface="+mn-ea"/>
              </a:rPr>
              <a:t>》</a:t>
            </a:r>
            <a:r>
              <a:rPr lang="zh-CN" altLang="en-US" sz="2000" dirty="0" smtClean="0">
                <a:latin typeface="+mn-ea"/>
                <a:ea typeface="+mn-ea"/>
              </a:rPr>
              <a:t>）</a:t>
            </a:r>
            <a:endParaRPr lang="zh-CN" altLang="en-US" sz="2000" dirty="0">
              <a:latin typeface="+mn-ea"/>
              <a:ea typeface="+mn-ea"/>
            </a:endParaRPr>
          </a:p>
          <a:p>
            <a:pPr marL="800100" lvl="1" indent="-342900" algn="just">
              <a:spcAft>
                <a:spcPts val="1200"/>
              </a:spcAft>
              <a:buFont typeface="Arial" charset="0"/>
              <a:buChar char="•"/>
            </a:pPr>
            <a:r>
              <a:rPr lang="zh-CN" altLang="en-US" sz="2000" b="1" dirty="0">
                <a:solidFill>
                  <a:srgbClr val="C00000"/>
                </a:solidFill>
                <a:latin typeface="+mn-ea"/>
                <a:ea typeface="+mn-ea"/>
              </a:rPr>
              <a:t>国家</a:t>
            </a:r>
            <a:r>
              <a:rPr lang="zh-CN" altLang="en-US" sz="2000" b="1" dirty="0">
                <a:solidFill>
                  <a:srgbClr val="C00000"/>
                </a:solidFill>
                <a:latin typeface="+mn-ea"/>
                <a:ea typeface="+mn-ea"/>
              </a:rPr>
              <a:t>只能规定纸币的票面价值，而不能规定它实际代表的</a:t>
            </a:r>
            <a:r>
              <a:rPr lang="zh-CN" altLang="en-US" sz="2000" b="1" dirty="0" smtClean="0">
                <a:solidFill>
                  <a:srgbClr val="C00000"/>
                </a:solidFill>
                <a:latin typeface="+mn-ea"/>
                <a:ea typeface="+mn-ea"/>
              </a:rPr>
              <a:t>价值</a:t>
            </a:r>
            <a:r>
              <a:rPr lang="zh-CN" altLang="en-US" sz="2000" dirty="0">
                <a:latin typeface="+mn-ea"/>
                <a:ea typeface="+mn-ea"/>
              </a:rPr>
              <a:t>。</a:t>
            </a:r>
            <a:r>
              <a:rPr lang="zh-CN" altLang="en-US" sz="2000" dirty="0" smtClean="0">
                <a:latin typeface="+mn-ea"/>
                <a:ea typeface="+mn-ea"/>
              </a:rPr>
              <a:t>“</a:t>
            </a:r>
            <a:r>
              <a:rPr lang="zh-CN" altLang="en-US" sz="2000" dirty="0">
                <a:latin typeface="+mn-ea"/>
                <a:ea typeface="+mn-ea"/>
              </a:rPr>
              <a:t>钞文一贯亦只是一贯，然能令商贾之必当千钱乎？”（</a:t>
            </a:r>
            <a:r>
              <a:rPr lang="en-US" altLang="zh-CN" sz="2000" dirty="0">
                <a:latin typeface="+mn-ea"/>
                <a:ea typeface="+mn-ea"/>
              </a:rPr>
              <a:t>《</a:t>
            </a:r>
            <a:r>
              <a:rPr lang="zh-CN" altLang="en-US" sz="2000" dirty="0">
                <a:latin typeface="+mn-ea"/>
                <a:ea typeface="+mn-ea"/>
              </a:rPr>
              <a:t>钞利条论十</a:t>
            </a:r>
            <a:r>
              <a:rPr lang="en-US" altLang="zh-CN" sz="2000" dirty="0">
                <a:latin typeface="+mn-ea"/>
                <a:ea typeface="+mn-ea"/>
              </a:rPr>
              <a:t>》</a:t>
            </a:r>
            <a:r>
              <a:rPr lang="zh-CN" altLang="en-US" sz="2000" dirty="0">
                <a:latin typeface="+mn-ea"/>
                <a:ea typeface="+mn-ea"/>
              </a:rPr>
              <a:t>）</a:t>
            </a:r>
          </a:p>
        </p:txBody>
      </p:sp>
      <p:sp>
        <p:nvSpPr>
          <p:cNvPr id="3" name="矩形 2"/>
          <p:cNvSpPr/>
          <p:nvPr/>
        </p:nvSpPr>
        <p:spPr>
          <a:xfrm>
            <a:off x="2615681" y="374134"/>
            <a:ext cx="4014240" cy="584775"/>
          </a:xfrm>
          <a:prstGeom prst="rect">
            <a:avLst/>
          </a:prstGeom>
        </p:spPr>
        <p:txBody>
          <a:bodyPr wrap="none">
            <a:spAutoFit/>
          </a:bodyPr>
          <a:lstStyle/>
          <a:p>
            <a:pPr algn="ctr"/>
            <a:r>
              <a:rPr lang="en-US" altLang="zh-CN" sz="3200" b="1" dirty="0">
                <a:solidFill>
                  <a:srgbClr val="000000"/>
                </a:solidFill>
                <a:latin typeface="隶书"/>
                <a:ea typeface="隶书"/>
              </a:rPr>
              <a:t>2</a:t>
            </a:r>
            <a:r>
              <a:rPr lang="zh-CN" altLang="en-US" sz="3200" b="1" dirty="0">
                <a:solidFill>
                  <a:srgbClr val="000000"/>
                </a:solidFill>
                <a:latin typeface="隶书"/>
                <a:ea typeface="隶书"/>
              </a:rPr>
              <a:t>、许楣</a:t>
            </a:r>
            <a:r>
              <a:rPr lang="en-US" altLang="zh-CN" sz="3200" b="1" dirty="0">
                <a:solidFill>
                  <a:srgbClr val="000000"/>
                </a:solidFill>
                <a:latin typeface="隶书"/>
                <a:ea typeface="隶书"/>
              </a:rPr>
              <a:t>&amp;</a:t>
            </a:r>
            <a:r>
              <a:rPr lang="zh-CN" altLang="en-US" sz="3200" b="1" dirty="0">
                <a:solidFill>
                  <a:srgbClr val="000000"/>
                </a:solidFill>
                <a:latin typeface="隶书"/>
                <a:ea typeface="隶书"/>
              </a:rPr>
              <a:t>许梿的反驳</a:t>
            </a:r>
            <a:endParaRPr lang="en-US" altLang="zh-CN" sz="1200" dirty="0">
              <a:solidFill>
                <a:srgbClr val="000000"/>
              </a:solidFill>
              <a:latin typeface="Wingdings 2"/>
              <a:ea typeface="隶书"/>
            </a:endParaRPr>
          </a:p>
        </p:txBody>
      </p:sp>
    </p:spTree>
    <p:extLst>
      <p:ext uri="{BB962C8B-B14F-4D97-AF65-F5344CB8AC3E}">
        <p14:creationId xmlns:p14="http://schemas.microsoft.com/office/powerpoint/2010/main" val="456370337"/>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94275" y="378840"/>
            <a:ext cx="7414725" cy="5355312"/>
          </a:xfrm>
          <a:prstGeom prst="rect">
            <a:avLst/>
          </a:prstGeom>
        </p:spPr>
        <p:txBody>
          <a:bodyPr wrap="square">
            <a:spAutoFit/>
          </a:bodyPr>
          <a:lstStyle/>
          <a:p>
            <a:pPr algn="ctr"/>
            <a:r>
              <a:rPr lang="zh-CN" altLang="en-US" sz="3200" b="1" dirty="0" smtClean="0">
                <a:solidFill>
                  <a:srgbClr val="000000"/>
                </a:solidFill>
                <a:latin typeface="+mn-ea"/>
                <a:ea typeface="+mn-ea"/>
              </a:rPr>
              <a:t>反驳的理论</a:t>
            </a:r>
            <a:r>
              <a:rPr lang="zh-CN" altLang="en-US" sz="3200" b="1" dirty="0">
                <a:solidFill>
                  <a:srgbClr val="000000"/>
                </a:solidFill>
                <a:latin typeface="+mn-ea"/>
                <a:ea typeface="+mn-ea"/>
              </a:rPr>
              <a:t>基础</a:t>
            </a:r>
            <a:r>
              <a:rPr lang="en-US" altLang="zh-CN" sz="3200" b="1" dirty="0">
                <a:solidFill>
                  <a:srgbClr val="000000"/>
                </a:solidFill>
                <a:latin typeface="+mn-ea"/>
                <a:ea typeface="+mn-ea"/>
              </a:rPr>
              <a:t>——</a:t>
            </a:r>
            <a:r>
              <a:rPr lang="zh-CN" altLang="en-US" sz="3200" b="1" dirty="0">
                <a:solidFill>
                  <a:srgbClr val="000000"/>
                </a:solidFill>
                <a:latin typeface="+mn-ea"/>
                <a:ea typeface="+mn-ea"/>
              </a:rPr>
              <a:t>货币金属</a:t>
            </a:r>
            <a:r>
              <a:rPr lang="zh-CN" altLang="en-US" sz="3200" b="1" dirty="0" smtClean="0">
                <a:solidFill>
                  <a:srgbClr val="000000"/>
                </a:solidFill>
                <a:latin typeface="+mn-ea"/>
                <a:ea typeface="+mn-ea"/>
              </a:rPr>
              <a:t>主义</a:t>
            </a:r>
            <a:endParaRPr lang="en-US" altLang="zh-CN" sz="3200" b="1" dirty="0" smtClean="0">
              <a:solidFill>
                <a:srgbClr val="000000"/>
              </a:solidFill>
              <a:latin typeface="+mn-ea"/>
              <a:ea typeface="+mn-ea"/>
            </a:endParaRPr>
          </a:p>
          <a:p>
            <a:pPr algn="ctr"/>
            <a:endParaRPr lang="en-US" altLang="zh-CN" sz="1000" dirty="0" smtClean="0">
              <a:solidFill>
                <a:srgbClr val="000000"/>
              </a:solidFill>
              <a:latin typeface="华文楷体"/>
              <a:ea typeface="华文楷体"/>
            </a:endParaRPr>
          </a:p>
          <a:p>
            <a:pPr algn="ctr"/>
            <a:endParaRPr lang="en-US" altLang="zh-CN" sz="1000" dirty="0">
              <a:solidFill>
                <a:srgbClr val="000000"/>
              </a:solidFill>
              <a:latin typeface="华文楷体"/>
              <a:ea typeface="华文楷体"/>
            </a:endParaRPr>
          </a:p>
          <a:p>
            <a:pPr algn="ctr"/>
            <a:endParaRPr lang="en-US" altLang="zh-CN" sz="1000" dirty="0">
              <a:solidFill>
                <a:srgbClr val="000000"/>
              </a:solidFill>
              <a:latin typeface="华文楷体"/>
              <a:ea typeface="华文楷体"/>
            </a:endParaRPr>
          </a:p>
          <a:p>
            <a:pPr algn="ctr"/>
            <a:endParaRPr lang="zh-CN" altLang="en-US" sz="1000" dirty="0">
              <a:solidFill>
                <a:srgbClr val="000000"/>
              </a:solidFill>
              <a:latin typeface="华文楷体"/>
              <a:ea typeface="华文楷体"/>
            </a:endParaRPr>
          </a:p>
          <a:p>
            <a:pPr marL="285750" indent="-285750" algn="just">
              <a:spcAft>
                <a:spcPts val="1800"/>
              </a:spcAft>
              <a:buFont typeface="Wingdings" charset="2"/>
              <a:buChar char="Ø"/>
            </a:pPr>
            <a:r>
              <a:rPr lang="en-US" altLang="zh-CN" sz="2000" dirty="0">
                <a:latin typeface="+mn-ea"/>
                <a:ea typeface="+mn-ea"/>
              </a:rPr>
              <a:t>“</a:t>
            </a:r>
            <a:r>
              <a:rPr lang="zh-CN" altLang="zh-CN" sz="2000" dirty="0">
                <a:latin typeface="+mn-ea"/>
                <a:ea typeface="+mn-ea"/>
              </a:rPr>
              <a:t>银日多，而钱重难致远，势不得不趋于银。</a:t>
            </a:r>
            <a:r>
              <a:rPr lang="en-US" altLang="zh-CN" sz="2000" dirty="0" smtClean="0">
                <a:latin typeface="+mn-ea"/>
                <a:ea typeface="+mn-ea"/>
              </a:rPr>
              <a:t>”</a:t>
            </a:r>
          </a:p>
          <a:p>
            <a:pPr marL="285750" indent="-285750" algn="just">
              <a:spcAft>
                <a:spcPts val="1800"/>
              </a:spcAft>
              <a:buFont typeface="Wingdings" charset="2"/>
              <a:buChar char="Ø"/>
            </a:pPr>
            <a:r>
              <a:rPr lang="en-US" altLang="zh-CN" sz="2000" dirty="0" smtClean="0">
                <a:latin typeface="+mn-ea"/>
                <a:ea typeface="+mn-ea"/>
              </a:rPr>
              <a:t>“</a:t>
            </a:r>
            <a:r>
              <a:rPr lang="zh-CN" altLang="zh-CN" sz="2000" dirty="0">
                <a:latin typeface="+mn-ea"/>
                <a:ea typeface="+mn-ea"/>
              </a:rPr>
              <a:t>如欲尽废天下之银，是惟无银，有则虽废于上，必不能废于下也。</a:t>
            </a:r>
            <a:r>
              <a:rPr lang="en-US" altLang="zh-CN" sz="2000" dirty="0" smtClean="0">
                <a:latin typeface="+mn-ea"/>
                <a:ea typeface="+mn-ea"/>
              </a:rPr>
              <a:t>”</a:t>
            </a:r>
            <a:endParaRPr lang="en-US" altLang="zh-CN" sz="2000" dirty="0" smtClean="0">
              <a:solidFill>
                <a:srgbClr val="000000"/>
              </a:solidFill>
              <a:latin typeface="+mn-ea"/>
              <a:ea typeface="+mn-ea"/>
            </a:endParaRPr>
          </a:p>
          <a:p>
            <a:pPr marL="285750" indent="-285750" algn="just">
              <a:spcAft>
                <a:spcPts val="1800"/>
              </a:spcAft>
              <a:buFont typeface="Wingdings" charset="2"/>
              <a:buChar char="Ø"/>
            </a:pPr>
            <a:r>
              <a:rPr lang="zh-CN" altLang="en-US" sz="2000" dirty="0" smtClean="0">
                <a:solidFill>
                  <a:srgbClr val="000000"/>
                </a:solidFill>
                <a:latin typeface="+mn-ea"/>
                <a:ea typeface="+mn-ea"/>
              </a:rPr>
              <a:t>“夫自</a:t>
            </a:r>
            <a:r>
              <a:rPr lang="zh-CN" altLang="en-US" sz="2000" dirty="0">
                <a:solidFill>
                  <a:srgbClr val="000000"/>
                </a:solidFill>
                <a:latin typeface="+mn-ea"/>
                <a:ea typeface="+mn-ea"/>
              </a:rPr>
              <a:t>用银以来。虽三尺童子。莫不知银之为贵也。然使操一星之银以适市。而曰吾将以是尽易肆中千万之纸。则人必哗然笑之。为夫一星之银。固不可以尽易千万之纸也。夫纸之于银。其贵贱之相去也远矣。人之爱银与其爱纸。其相去也又远矣。千万之纸。而易以一星之银。则笑而不与。千万之银。而易以一束之纸。则欣然与之。岂其明于爱纸而昧于爱银也。不知爱银之甚于爱纸。而欲以其所甚贱。易其所甚贵。且欲以其贱而少者。易其贵而多者。乃曰如是则天下皆争以银来易钞。于虖。吾不知其何以来易也</a:t>
            </a:r>
            <a:r>
              <a:rPr lang="zh-CN" altLang="en-US" sz="2000" dirty="0" smtClean="0">
                <a:solidFill>
                  <a:srgbClr val="000000"/>
                </a:solidFill>
                <a:latin typeface="+mn-ea"/>
                <a:ea typeface="+mn-ea"/>
              </a:rPr>
              <a:t>。”</a:t>
            </a:r>
            <a:endParaRPr lang="zh-CN" altLang="en-US" sz="2000" dirty="0">
              <a:solidFill>
                <a:srgbClr val="000000"/>
              </a:solidFill>
              <a:latin typeface="+mn-ea"/>
              <a:ea typeface="+mn-ea"/>
            </a:endParaRPr>
          </a:p>
        </p:txBody>
      </p:sp>
    </p:spTree>
    <p:extLst>
      <p:ext uri="{BB962C8B-B14F-4D97-AF65-F5344CB8AC3E}">
        <p14:creationId xmlns:p14="http://schemas.microsoft.com/office/powerpoint/2010/main" val="4208646556"/>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46439" y="403208"/>
            <a:ext cx="4698722" cy="584775"/>
          </a:xfrm>
          <a:prstGeom prst="rect">
            <a:avLst/>
          </a:prstGeom>
        </p:spPr>
        <p:txBody>
          <a:bodyPr wrap="none">
            <a:spAutoFit/>
          </a:bodyPr>
          <a:lstStyle/>
          <a:p>
            <a:pPr algn="ctr"/>
            <a:r>
              <a:rPr lang="zh-CN" altLang="en-US" sz="3200" b="1" dirty="0">
                <a:solidFill>
                  <a:srgbClr val="000000"/>
                </a:solidFill>
                <a:latin typeface="隶书"/>
                <a:ea typeface="隶书"/>
              </a:rPr>
              <a:t>（四）近代工商发展思潮</a:t>
            </a:r>
            <a:endParaRPr lang="zh-CN" altLang="en-US" sz="3200" b="1" dirty="0">
              <a:solidFill>
                <a:srgbClr val="000000"/>
              </a:solidFill>
              <a:latin typeface="隶书"/>
              <a:ea typeface="隶书"/>
            </a:endParaRPr>
          </a:p>
        </p:txBody>
      </p:sp>
      <p:graphicFrame>
        <p:nvGraphicFramePr>
          <p:cNvPr id="5" name="图表 4"/>
          <p:cNvGraphicFramePr/>
          <p:nvPr>
            <p:extLst>
              <p:ext uri="{D42A27DB-BD31-4B8C-83A1-F6EECF244321}">
                <p14:modId xmlns:p14="http://schemas.microsoft.com/office/powerpoint/2010/main" val="1943271846"/>
              </p:ext>
            </p:extLst>
          </p:nvPr>
        </p:nvGraphicFramePr>
        <p:xfrm>
          <a:off x="698500" y="1714500"/>
          <a:ext cx="73279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502741"/>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403" y="1372120"/>
            <a:ext cx="7271714" cy="218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252" y="3915988"/>
            <a:ext cx="7149865" cy="19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146439" y="403208"/>
            <a:ext cx="4698722" cy="584775"/>
          </a:xfrm>
          <a:prstGeom prst="rect">
            <a:avLst/>
          </a:prstGeom>
        </p:spPr>
        <p:txBody>
          <a:bodyPr wrap="none">
            <a:spAutoFit/>
          </a:bodyPr>
          <a:lstStyle/>
          <a:p>
            <a:pPr algn="ctr"/>
            <a:r>
              <a:rPr lang="zh-CN" altLang="en-US" sz="3200" b="1" dirty="0">
                <a:solidFill>
                  <a:srgbClr val="000000"/>
                </a:solidFill>
                <a:latin typeface="隶书"/>
                <a:ea typeface="隶书"/>
              </a:rPr>
              <a:t>（四）近代工商发展思潮</a:t>
            </a:r>
            <a:endParaRPr lang="zh-CN" altLang="en-US" sz="3200" b="1" dirty="0">
              <a:solidFill>
                <a:srgbClr val="000000"/>
              </a:solidFill>
              <a:latin typeface="隶书"/>
              <a:ea typeface="隶书"/>
            </a:endParaRPr>
          </a:p>
        </p:txBody>
      </p:sp>
    </p:spTree>
    <p:extLst>
      <p:ext uri="{BB962C8B-B14F-4D97-AF65-F5344CB8AC3E}">
        <p14:creationId xmlns:p14="http://schemas.microsoft.com/office/powerpoint/2010/main" val="2410620061"/>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73500" y="1457604"/>
            <a:ext cx="4851400" cy="4154984"/>
          </a:xfrm>
          <a:prstGeom prst="rect">
            <a:avLst/>
          </a:prstGeom>
        </p:spPr>
        <p:txBody>
          <a:bodyPr wrap="square">
            <a:spAutoFit/>
          </a:bodyPr>
          <a:lstStyle/>
          <a:p>
            <a:pPr algn="ctr"/>
            <a:endParaRPr lang="zh-CN" altLang="en-US" sz="2400" b="1" dirty="0">
              <a:latin typeface="+mn-ea"/>
              <a:ea typeface="+mn-ea"/>
            </a:endParaRPr>
          </a:p>
          <a:p>
            <a:pPr marL="285750" indent="-285750">
              <a:buFont typeface="Wingdings" pitchFamily="2" charset="2"/>
              <a:buChar char="Ø"/>
            </a:pPr>
            <a:r>
              <a:rPr lang="zh-CN" altLang="en-US" sz="2400" dirty="0" smtClean="0">
                <a:latin typeface="+mn-ea"/>
                <a:ea typeface="+mn-ea"/>
              </a:rPr>
              <a:t>魏</a:t>
            </a:r>
            <a:r>
              <a:rPr lang="zh-CN" altLang="en-US" sz="2400" dirty="0">
                <a:latin typeface="+mn-ea"/>
                <a:ea typeface="+mn-ea"/>
              </a:rPr>
              <a:t>源（</a:t>
            </a:r>
            <a:r>
              <a:rPr lang="en-US" altLang="zh-CN" sz="2400" dirty="0">
                <a:latin typeface="+mn-ea"/>
                <a:ea typeface="+mn-ea"/>
              </a:rPr>
              <a:t>1794~1857</a:t>
            </a:r>
            <a:r>
              <a:rPr lang="zh-CN" altLang="en-US" sz="2400" dirty="0">
                <a:latin typeface="+mn-ea"/>
                <a:ea typeface="+mn-ea"/>
              </a:rPr>
              <a:t>）湖南邵阳人</a:t>
            </a:r>
          </a:p>
          <a:p>
            <a:endParaRPr lang="en-US" altLang="zh-CN" sz="2400" dirty="0" smtClean="0">
              <a:latin typeface="+mn-ea"/>
              <a:ea typeface="+mn-ea"/>
            </a:endParaRPr>
          </a:p>
          <a:p>
            <a:pPr marL="285750" indent="-285750">
              <a:buFont typeface="Wingdings" pitchFamily="2" charset="2"/>
              <a:buChar char="Ø"/>
            </a:pPr>
            <a:r>
              <a:rPr lang="zh-CN" altLang="en-US" sz="2400" dirty="0" smtClean="0">
                <a:latin typeface="+mn-ea"/>
                <a:ea typeface="+mn-ea"/>
              </a:rPr>
              <a:t>主张</a:t>
            </a:r>
            <a:r>
              <a:rPr lang="zh-CN" altLang="en-US" sz="2400" dirty="0">
                <a:latin typeface="+mn-ea"/>
                <a:ea typeface="+mn-ea"/>
              </a:rPr>
              <a:t>官办，也允许商民设厂，调动商人的财力和积极性来办新式工业</a:t>
            </a:r>
            <a:r>
              <a:rPr lang="zh-CN" altLang="en-US" sz="2400" dirty="0" smtClean="0">
                <a:latin typeface="+mn-ea"/>
                <a:ea typeface="+mn-ea"/>
              </a:rPr>
              <a:t>。</a:t>
            </a:r>
            <a:endParaRPr lang="en-US" altLang="zh-CN" sz="2400" dirty="0" smtClean="0">
              <a:latin typeface="+mn-ea"/>
              <a:ea typeface="+mn-ea"/>
            </a:endParaRPr>
          </a:p>
          <a:p>
            <a:pPr marL="285750" indent="-285750">
              <a:buFont typeface="Wingdings" pitchFamily="2" charset="2"/>
              <a:buChar char="Ø"/>
            </a:pPr>
            <a:endParaRPr lang="en-US" altLang="zh-CN" sz="2400" dirty="0">
              <a:latin typeface="+mn-ea"/>
              <a:ea typeface="+mn-ea"/>
            </a:endParaRPr>
          </a:p>
          <a:p>
            <a:pPr marL="285750" indent="-285750">
              <a:buFont typeface="Wingdings" pitchFamily="2" charset="2"/>
              <a:buChar char="Ø"/>
            </a:pPr>
            <a:r>
              <a:rPr lang="zh-CN" altLang="en-US" sz="2400" dirty="0" smtClean="0">
                <a:latin typeface="+mn-ea"/>
                <a:ea typeface="+mn-ea"/>
              </a:rPr>
              <a:t>“</a:t>
            </a:r>
            <a:r>
              <a:rPr lang="zh-CN" altLang="en-US" sz="2400" dirty="0">
                <a:latin typeface="+mn-ea"/>
                <a:ea typeface="+mn-ea"/>
              </a:rPr>
              <a:t>沿海商民有自愿仿设厂、局以造船械，或自用、或出售者，听之。”</a:t>
            </a:r>
          </a:p>
          <a:p>
            <a:endParaRPr lang="en-US" altLang="zh-CN" sz="2400" dirty="0" smtClean="0">
              <a:latin typeface="+mn-ea"/>
              <a:ea typeface="+mn-ea"/>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87" y="1701800"/>
            <a:ext cx="2844571" cy="335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441515" y="461939"/>
            <a:ext cx="4083170" cy="584775"/>
          </a:xfrm>
          <a:prstGeom prst="rect">
            <a:avLst/>
          </a:prstGeom>
        </p:spPr>
        <p:txBody>
          <a:bodyPr wrap="none">
            <a:spAutoFit/>
          </a:bodyPr>
          <a:lstStyle/>
          <a:p>
            <a:pPr algn="ctr"/>
            <a:r>
              <a:rPr lang="en-US" altLang="zh-CN" sz="3200" b="1" dirty="0">
                <a:latin typeface="隶书" pitchFamily="49" charset="-122"/>
                <a:ea typeface="隶书" pitchFamily="49" charset="-122"/>
              </a:rPr>
              <a:t>1</a:t>
            </a:r>
            <a:r>
              <a:rPr lang="zh-CN" altLang="en-US" sz="3200" b="1" dirty="0">
                <a:latin typeface="隶书" pitchFamily="49" charset="-122"/>
                <a:ea typeface="隶书" pitchFamily="49" charset="-122"/>
              </a:rPr>
              <a:t>、魏源“听民自办”说</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1478364102"/>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1447801"/>
            <a:ext cx="7785100" cy="4093428"/>
          </a:xfrm>
          <a:prstGeom prst="rect">
            <a:avLst/>
          </a:prstGeom>
          <a:noFill/>
        </p:spPr>
        <p:txBody>
          <a:bodyPr wrap="square" rtlCol="0">
            <a:spAutoFit/>
          </a:bodyPr>
          <a:lstStyle/>
          <a:p>
            <a:endParaRPr lang="zh-CN" altLang="en-US" sz="2000" dirty="0">
              <a:latin typeface="+mn-ea"/>
              <a:ea typeface="+mn-ea"/>
            </a:endParaRPr>
          </a:p>
          <a:p>
            <a:pPr marL="342900" indent="-342900">
              <a:buFont typeface="Wingdings" pitchFamily="2" charset="2"/>
              <a:buChar char="Ø"/>
            </a:pPr>
            <a:r>
              <a:rPr lang="zh-CN" altLang="en-US" sz="2000" dirty="0" smtClean="0">
                <a:latin typeface="+mn-ea"/>
                <a:ea typeface="+mn-ea"/>
              </a:rPr>
              <a:t>义利</a:t>
            </a:r>
            <a:r>
              <a:rPr lang="zh-CN" altLang="en-US" sz="2000" dirty="0">
                <a:latin typeface="+mn-ea"/>
                <a:ea typeface="+mn-ea"/>
              </a:rPr>
              <a:t>之说乃儒家第一义。</a:t>
            </a:r>
            <a:r>
              <a:rPr lang="en-US" altLang="zh-CN" sz="2000" dirty="0">
                <a:latin typeface="+mn-ea"/>
                <a:ea typeface="+mn-ea"/>
              </a:rPr>
              <a:t>《</a:t>
            </a:r>
            <a:r>
              <a:rPr lang="zh-CN" altLang="en-US" sz="2000" dirty="0">
                <a:latin typeface="+mn-ea"/>
                <a:ea typeface="+mn-ea"/>
              </a:rPr>
              <a:t>与延平李先生书</a:t>
            </a:r>
            <a:r>
              <a:rPr lang="en-US" altLang="zh-CN" sz="2000" dirty="0" smtClean="0">
                <a:latin typeface="+mn-ea"/>
                <a:ea typeface="+mn-ea"/>
              </a:rPr>
              <a:t>》</a:t>
            </a:r>
          </a:p>
          <a:p>
            <a:pPr marL="342900" indent="-342900">
              <a:buFont typeface="Wingdings" pitchFamily="2" charset="2"/>
              <a:buChar char="Ø"/>
            </a:pPr>
            <a:endParaRPr lang="en-US" altLang="zh-CN" sz="2000" dirty="0">
              <a:latin typeface="+mn-ea"/>
              <a:ea typeface="+mn-ea"/>
            </a:endParaRPr>
          </a:p>
          <a:p>
            <a:pPr marL="342900" indent="-342900">
              <a:buFont typeface="Wingdings" pitchFamily="2" charset="2"/>
              <a:buChar char="Ø"/>
            </a:pPr>
            <a:r>
              <a:rPr lang="zh-CN" altLang="en-US" sz="2000" dirty="0" smtClean="0">
                <a:latin typeface="+mn-ea"/>
                <a:ea typeface="+mn-ea"/>
              </a:rPr>
              <a:t>仁义</a:t>
            </a:r>
            <a:r>
              <a:rPr lang="zh-CN" altLang="en-US" sz="2000" dirty="0">
                <a:latin typeface="+mn-ea"/>
                <a:ea typeface="+mn-ea"/>
              </a:rPr>
              <a:t>根于人心之固有，天理之公也。利心生于物我之相形，人欲之私也。</a:t>
            </a:r>
            <a:r>
              <a:rPr lang="zh-CN" altLang="en-US" sz="2000" dirty="0">
                <a:solidFill>
                  <a:srgbClr val="FF0000"/>
                </a:solidFill>
                <a:latin typeface="+mn-ea"/>
                <a:ea typeface="+mn-ea"/>
              </a:rPr>
              <a:t>循天理，则不求利而事无不利。循人欲，则求利未得而害己随之。</a:t>
            </a:r>
            <a:r>
              <a:rPr lang="en-US" altLang="zh-CN" sz="2000" dirty="0">
                <a:latin typeface="+mn-ea"/>
                <a:ea typeface="+mn-ea"/>
              </a:rPr>
              <a:t>《</a:t>
            </a:r>
            <a:r>
              <a:rPr lang="zh-CN" altLang="en-US" sz="2000" dirty="0">
                <a:latin typeface="+mn-ea"/>
                <a:ea typeface="+mn-ea"/>
              </a:rPr>
              <a:t>孟子集注</a:t>
            </a:r>
            <a:r>
              <a:rPr lang="en-US" altLang="zh-CN" sz="2000" dirty="0" smtClean="0">
                <a:latin typeface="+mn-ea"/>
                <a:ea typeface="+mn-ea"/>
              </a:rPr>
              <a:t>》</a:t>
            </a:r>
          </a:p>
          <a:p>
            <a:pPr marL="342900" indent="-342900">
              <a:buFont typeface="Wingdings" pitchFamily="2" charset="2"/>
              <a:buChar char="Ø"/>
            </a:pPr>
            <a:endParaRPr lang="en-US" altLang="zh-CN" sz="2000" dirty="0">
              <a:latin typeface="+mn-ea"/>
              <a:ea typeface="+mn-ea"/>
            </a:endParaRPr>
          </a:p>
          <a:p>
            <a:pPr marL="342900" indent="-342900">
              <a:buFont typeface="Wingdings" pitchFamily="2" charset="2"/>
              <a:buChar char="Ø"/>
            </a:pPr>
            <a:r>
              <a:rPr lang="zh-CN" altLang="en-US" sz="2000" dirty="0" smtClean="0">
                <a:latin typeface="+mn-ea"/>
                <a:ea typeface="+mn-ea"/>
              </a:rPr>
              <a:t>利</a:t>
            </a:r>
            <a:r>
              <a:rPr lang="zh-CN" altLang="en-US" sz="2000" dirty="0">
                <a:latin typeface="+mn-ea"/>
                <a:ea typeface="+mn-ea"/>
              </a:rPr>
              <a:t>是那义里而生出来底，凡事处制得合宜，利便随之，所以云“利者，义之和”，盖是</a:t>
            </a:r>
            <a:r>
              <a:rPr lang="zh-CN" altLang="en-US" sz="2000" dirty="0">
                <a:solidFill>
                  <a:srgbClr val="FF0000"/>
                </a:solidFill>
                <a:latin typeface="+mn-ea"/>
                <a:ea typeface="+mn-ea"/>
              </a:rPr>
              <a:t>义便兼得利</a:t>
            </a:r>
            <a:r>
              <a:rPr lang="zh-CN" altLang="en-US" sz="2000" dirty="0">
                <a:latin typeface="+mn-ea"/>
                <a:ea typeface="+mn-ea"/>
              </a:rPr>
              <a:t>。</a:t>
            </a:r>
            <a:r>
              <a:rPr lang="en-US" altLang="zh-CN" sz="2000" dirty="0">
                <a:latin typeface="+mn-ea"/>
                <a:ea typeface="+mn-ea"/>
              </a:rPr>
              <a:t>《</a:t>
            </a:r>
            <a:r>
              <a:rPr lang="zh-CN" altLang="en-US" sz="2000" dirty="0">
                <a:latin typeface="+mn-ea"/>
                <a:ea typeface="+mn-ea"/>
              </a:rPr>
              <a:t>朱子语类</a:t>
            </a:r>
            <a:r>
              <a:rPr lang="en-US" altLang="zh-CN" sz="2000" dirty="0">
                <a:latin typeface="+mn-ea"/>
                <a:ea typeface="+mn-ea"/>
              </a:rPr>
              <a:t>》</a:t>
            </a:r>
            <a:r>
              <a:rPr lang="zh-CN" altLang="en-US" sz="2000" dirty="0">
                <a:latin typeface="+mn-ea"/>
                <a:ea typeface="+mn-ea"/>
              </a:rPr>
              <a:t>卷</a:t>
            </a:r>
            <a:r>
              <a:rPr lang="zh-CN" altLang="en-US" sz="2000" dirty="0" smtClean="0">
                <a:latin typeface="+mn-ea"/>
                <a:ea typeface="+mn-ea"/>
              </a:rPr>
              <a:t>六八</a:t>
            </a:r>
            <a:endParaRPr lang="en-US" altLang="zh-CN" sz="2000" dirty="0" smtClean="0">
              <a:latin typeface="+mn-ea"/>
              <a:ea typeface="+mn-ea"/>
            </a:endParaRPr>
          </a:p>
          <a:p>
            <a:pPr marL="342900" indent="-342900">
              <a:buFont typeface="Wingdings" pitchFamily="2" charset="2"/>
              <a:buChar char="Ø"/>
            </a:pPr>
            <a:endParaRPr lang="zh-CN" altLang="en-US" sz="2000" dirty="0">
              <a:latin typeface="+mn-ea"/>
              <a:ea typeface="+mn-ea"/>
            </a:endParaRPr>
          </a:p>
          <a:p>
            <a:pPr marL="342900" indent="-342900">
              <a:buFont typeface="Wingdings" pitchFamily="2" charset="2"/>
              <a:buChar char="Ø"/>
            </a:pPr>
            <a:r>
              <a:rPr lang="zh-CN" altLang="en-US" sz="2000" dirty="0">
                <a:latin typeface="+mn-ea"/>
                <a:ea typeface="+mn-ea"/>
              </a:rPr>
              <a:t>“</a:t>
            </a:r>
            <a:r>
              <a:rPr lang="zh-CN" altLang="en-US" sz="2000" dirty="0" smtClean="0">
                <a:latin typeface="+mn-ea"/>
                <a:ea typeface="+mn-ea"/>
              </a:rPr>
              <a:t>罕言利</a:t>
            </a:r>
            <a:r>
              <a:rPr lang="zh-CN" altLang="en-US" sz="2000" dirty="0">
                <a:latin typeface="+mn-ea"/>
                <a:ea typeface="+mn-ea"/>
              </a:rPr>
              <a:t>”者，盖凡做事，只循这道理做去，利自在其中矣</a:t>
            </a:r>
            <a:r>
              <a:rPr lang="en-US" altLang="zh-CN" sz="2000" dirty="0">
                <a:latin typeface="+mn-ea"/>
                <a:ea typeface="+mn-ea"/>
              </a:rPr>
              <a:t>……</a:t>
            </a:r>
            <a:r>
              <a:rPr lang="zh-CN" altLang="en-US" sz="2000" dirty="0">
                <a:solidFill>
                  <a:srgbClr val="FF0000"/>
                </a:solidFill>
                <a:latin typeface="+mn-ea"/>
                <a:ea typeface="+mn-ea"/>
              </a:rPr>
              <a:t>圣人岂不言利？</a:t>
            </a:r>
            <a:r>
              <a:rPr lang="en-US" altLang="zh-CN" sz="2000" dirty="0">
                <a:latin typeface="+mn-ea"/>
                <a:ea typeface="+mn-ea"/>
              </a:rPr>
              <a:t>《</a:t>
            </a:r>
            <a:r>
              <a:rPr lang="zh-CN" altLang="en-US" sz="2000" dirty="0">
                <a:latin typeface="+mn-ea"/>
                <a:ea typeface="+mn-ea"/>
              </a:rPr>
              <a:t>朱子语类</a:t>
            </a:r>
            <a:r>
              <a:rPr lang="en-US" altLang="zh-CN" sz="2000" dirty="0" smtClean="0">
                <a:latin typeface="+mn-ea"/>
                <a:ea typeface="+mn-ea"/>
              </a:rPr>
              <a:t>》</a:t>
            </a:r>
            <a:r>
              <a:rPr lang="zh-CN" altLang="en-US" sz="2000" dirty="0" smtClean="0">
                <a:latin typeface="+mn-ea"/>
                <a:ea typeface="+mn-ea"/>
              </a:rPr>
              <a:t>卷三六</a:t>
            </a:r>
            <a:endParaRPr lang="en-US" altLang="zh-CN" sz="2000" dirty="0">
              <a:latin typeface="+mn-ea"/>
              <a:ea typeface="+mn-ea"/>
            </a:endParaRPr>
          </a:p>
          <a:p>
            <a:endParaRPr lang="zh-CN" altLang="en-US" sz="2000" dirty="0">
              <a:latin typeface="+mn-ea"/>
              <a:ea typeface="+mn-ea"/>
            </a:endParaRPr>
          </a:p>
        </p:txBody>
      </p:sp>
      <p:sp>
        <p:nvSpPr>
          <p:cNvPr id="2" name="矩形 1"/>
          <p:cNvSpPr/>
          <p:nvPr/>
        </p:nvSpPr>
        <p:spPr>
          <a:xfrm>
            <a:off x="2105610" y="285234"/>
            <a:ext cx="5262979" cy="646331"/>
          </a:xfrm>
          <a:prstGeom prst="rect">
            <a:avLst/>
          </a:prstGeom>
        </p:spPr>
        <p:txBody>
          <a:bodyPr wrap="none">
            <a:spAutoFit/>
          </a:bodyPr>
          <a:lstStyle/>
          <a:p>
            <a:pPr algn="ctr"/>
            <a:r>
              <a:rPr lang="zh-CN" altLang="en-US" sz="3600" b="1" dirty="0">
                <a:latin typeface="隶书" pitchFamily="49" charset="-122"/>
                <a:ea typeface="隶书" pitchFamily="49" charset="-122"/>
              </a:rPr>
              <a:t>以“天理”为核心的义利观</a:t>
            </a:r>
            <a:endParaRPr lang="en-US" altLang="zh-CN" sz="3600" b="1" dirty="0">
              <a:latin typeface="隶书" pitchFamily="49" charset="-122"/>
              <a:ea typeface="隶书" pitchFamily="49" charset="-122"/>
            </a:endParaRPr>
          </a:p>
        </p:txBody>
      </p:sp>
    </p:spTree>
    <p:extLst>
      <p:ext uri="{BB962C8B-B14F-4D97-AF65-F5344CB8AC3E}">
        <p14:creationId xmlns:p14="http://schemas.microsoft.com/office/powerpoint/2010/main" val="273267980"/>
      </p:ext>
    </p:extLst>
  </p:cSld>
  <p:clrMapOvr>
    <a:masterClrMapping/>
  </p:clrMapOvr>
  <p:transition spd="slow">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6106" y="145270"/>
            <a:ext cx="7813980" cy="4832092"/>
          </a:xfrm>
          <a:prstGeom prst="rect">
            <a:avLst/>
          </a:prstGeom>
        </p:spPr>
        <p:txBody>
          <a:bodyPr wrap="square">
            <a:spAutoFit/>
          </a:bodyPr>
          <a:lstStyle/>
          <a:p>
            <a:endParaRPr lang="zh-CN" altLang="en-US" dirty="0"/>
          </a:p>
          <a:p>
            <a:pPr algn="ctr"/>
            <a:r>
              <a:rPr lang="en-US" altLang="zh-CN" sz="3200" b="1" dirty="0" smtClean="0">
                <a:solidFill>
                  <a:srgbClr val="000000"/>
                </a:solidFill>
                <a:latin typeface="隶书"/>
                <a:ea typeface="隶书"/>
              </a:rPr>
              <a:t>2</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洪仁玕</a:t>
            </a:r>
            <a:r>
              <a:rPr lang="zh-CN" altLang="en-US" sz="3200" b="1" dirty="0">
                <a:solidFill>
                  <a:srgbClr val="000000"/>
                </a:solidFill>
                <a:latin typeface="隶书"/>
                <a:ea typeface="隶书"/>
              </a:rPr>
              <a:t>“新式经济”说</a:t>
            </a:r>
          </a:p>
          <a:p>
            <a:endParaRPr lang="en-US" altLang="zh-CN" sz="1400" dirty="0" smtClean="0">
              <a:solidFill>
                <a:srgbClr val="000000"/>
              </a:solidFill>
              <a:latin typeface="Wingdings 2"/>
              <a:ea typeface="隶书"/>
            </a:endParaRPr>
          </a:p>
          <a:p>
            <a:endParaRPr lang="en-US" altLang="zh-CN" sz="1400" dirty="0">
              <a:solidFill>
                <a:srgbClr val="000000"/>
              </a:solidFill>
              <a:latin typeface="Wingdings 2"/>
              <a:ea typeface="隶书"/>
            </a:endParaRPr>
          </a:p>
          <a:p>
            <a:endParaRPr lang="zh-CN" altLang="en-US" sz="1400" dirty="0">
              <a:solidFill>
                <a:srgbClr val="000000"/>
              </a:solidFill>
              <a:latin typeface="Wingdings 2"/>
              <a:ea typeface="隶书"/>
            </a:endParaRPr>
          </a:p>
          <a:p>
            <a:endParaRPr lang="zh-CN" altLang="en-US" sz="2400" dirty="0"/>
          </a:p>
          <a:p>
            <a:pPr marL="342900" indent="-342900">
              <a:buFont typeface="Wingdings" pitchFamily="2" charset="2"/>
              <a:buChar char="Ø"/>
            </a:pPr>
            <a:r>
              <a:rPr lang="zh-CN" altLang="en-US" sz="2400" dirty="0">
                <a:latin typeface="+mn-ea"/>
                <a:ea typeface="+mn-ea"/>
              </a:rPr>
              <a:t>洪仁玕（</a:t>
            </a:r>
            <a:r>
              <a:rPr lang="en-US" altLang="zh-CN" sz="2400" dirty="0">
                <a:latin typeface="+mn-ea"/>
                <a:ea typeface="+mn-ea"/>
              </a:rPr>
              <a:t>1822—1864</a:t>
            </a:r>
            <a:r>
              <a:rPr lang="zh-CN" altLang="en-US" sz="2400" dirty="0" smtClean="0">
                <a:latin typeface="+mn-ea"/>
                <a:ea typeface="+mn-ea"/>
              </a:rPr>
              <a:t>），广东</a:t>
            </a:r>
            <a:r>
              <a:rPr lang="zh-CN" altLang="en-US" sz="2400" dirty="0">
                <a:latin typeface="+mn-ea"/>
                <a:ea typeface="+mn-ea"/>
              </a:rPr>
              <a:t>花县</a:t>
            </a:r>
            <a:r>
              <a:rPr lang="zh-CN" altLang="en-US" sz="2400" dirty="0" smtClean="0">
                <a:latin typeface="+mn-ea"/>
                <a:ea typeface="+mn-ea"/>
              </a:rPr>
              <a:t>人</a:t>
            </a:r>
            <a:endParaRPr lang="en-US" altLang="zh-CN" sz="2400" dirty="0" smtClean="0">
              <a:latin typeface="+mn-ea"/>
              <a:ea typeface="+mn-ea"/>
            </a:endParaRPr>
          </a:p>
          <a:p>
            <a:pPr marL="342900" indent="-342900">
              <a:buFont typeface="Wingdings" pitchFamily="2" charset="2"/>
              <a:buChar char="Ø"/>
            </a:pPr>
            <a:endParaRPr lang="zh-CN" altLang="en-US" sz="2400" dirty="0">
              <a:latin typeface="+mn-ea"/>
              <a:ea typeface="+mn-ea"/>
            </a:endParaRPr>
          </a:p>
          <a:p>
            <a:pPr marL="342900" indent="-342900">
              <a:buFont typeface="Wingdings" pitchFamily="2" charset="2"/>
              <a:buChar char="Ø"/>
            </a:pPr>
            <a:r>
              <a:rPr lang="en-US" altLang="zh-CN" sz="2400" dirty="0" smtClean="0">
                <a:latin typeface="+mn-ea"/>
                <a:ea typeface="+mn-ea"/>
              </a:rPr>
              <a:t>《</a:t>
            </a:r>
            <a:r>
              <a:rPr lang="zh-CN" altLang="en-US" sz="2400" dirty="0">
                <a:latin typeface="+mn-ea"/>
                <a:ea typeface="+mn-ea"/>
              </a:rPr>
              <a:t>资政新篇</a:t>
            </a:r>
            <a:r>
              <a:rPr lang="en-US" altLang="zh-CN" sz="2400" dirty="0">
                <a:latin typeface="+mn-ea"/>
                <a:ea typeface="+mn-ea"/>
              </a:rPr>
              <a:t>》</a:t>
            </a:r>
            <a:r>
              <a:rPr lang="zh-CN" altLang="en-US" sz="2400" dirty="0">
                <a:latin typeface="+mn-ea"/>
                <a:ea typeface="+mn-ea"/>
              </a:rPr>
              <a:t>主张：学习西方国家，兴办近代工业、交通运输、银行、邮政、新闻、保险等其他各项经济事业</a:t>
            </a:r>
            <a:r>
              <a:rPr lang="zh-CN" altLang="en-US" sz="2400" dirty="0" smtClean="0">
                <a:latin typeface="+mn-ea"/>
                <a:ea typeface="+mn-ea"/>
              </a:rPr>
              <a:t>。</a:t>
            </a:r>
            <a:r>
              <a:rPr lang="en-US" altLang="zh-CN" sz="2400" dirty="0" smtClean="0">
                <a:latin typeface="+mn-ea"/>
              </a:rPr>
              <a:t>《</a:t>
            </a:r>
            <a:r>
              <a:rPr lang="zh-CN" altLang="en-US" sz="2400" dirty="0">
                <a:latin typeface="+mn-ea"/>
              </a:rPr>
              <a:t>资政新篇</a:t>
            </a:r>
            <a:r>
              <a:rPr lang="en-US" altLang="zh-CN" sz="2400" dirty="0">
                <a:latin typeface="+mn-ea"/>
              </a:rPr>
              <a:t>》</a:t>
            </a:r>
            <a:r>
              <a:rPr lang="zh-CN" altLang="en-US" sz="2400" dirty="0" smtClean="0">
                <a:latin typeface="+mn-ea"/>
                <a:ea typeface="+mn-ea"/>
              </a:rPr>
              <a:t>是</a:t>
            </a:r>
            <a:r>
              <a:rPr lang="zh-CN" altLang="en-US" sz="2400" dirty="0">
                <a:latin typeface="+mn-ea"/>
                <a:ea typeface="+mn-ea"/>
              </a:rPr>
              <a:t>一个全面建立资本主义国民经济各部门的方案</a:t>
            </a:r>
            <a:r>
              <a:rPr lang="zh-CN" altLang="en-US" sz="2400" dirty="0" smtClean="0">
                <a:latin typeface="+mn-ea"/>
                <a:ea typeface="+mn-ea"/>
              </a:rPr>
              <a:t>。</a:t>
            </a:r>
            <a:endParaRPr lang="en-US" altLang="zh-CN" sz="2400" dirty="0" smtClean="0">
              <a:latin typeface="+mn-ea"/>
              <a:ea typeface="+mn-ea"/>
            </a:endParaRPr>
          </a:p>
          <a:p>
            <a:pPr marL="342900" indent="-342900">
              <a:buFont typeface="Wingdings" pitchFamily="2" charset="2"/>
              <a:buChar char="Ø"/>
            </a:pPr>
            <a:endParaRPr lang="zh-CN" altLang="en-US" sz="2400" dirty="0">
              <a:latin typeface="+mn-ea"/>
              <a:ea typeface="+mn-ea"/>
            </a:endParaRPr>
          </a:p>
          <a:p>
            <a:pPr marL="342900" indent="-342900">
              <a:buFont typeface="Wingdings" pitchFamily="2" charset="2"/>
              <a:buChar char="Ø"/>
            </a:pPr>
            <a:r>
              <a:rPr lang="zh-CN" altLang="en-US" sz="2400" dirty="0" smtClean="0">
                <a:latin typeface="+mn-ea"/>
                <a:ea typeface="+mn-ea"/>
              </a:rPr>
              <a:t>特征</a:t>
            </a:r>
            <a:r>
              <a:rPr lang="zh-CN" altLang="en-US" sz="2400" dirty="0">
                <a:latin typeface="+mn-ea"/>
                <a:ea typeface="+mn-ea"/>
              </a:rPr>
              <a:t>：</a:t>
            </a:r>
            <a:r>
              <a:rPr lang="zh-CN" altLang="en-US" sz="2400" dirty="0" smtClean="0">
                <a:latin typeface="+mn-ea"/>
                <a:ea typeface="+mn-ea"/>
              </a:rPr>
              <a:t>私人</a:t>
            </a:r>
            <a:r>
              <a:rPr lang="zh-CN" altLang="en-US" sz="2400" dirty="0">
                <a:latin typeface="+mn-ea"/>
                <a:ea typeface="+mn-ea"/>
              </a:rPr>
              <a:t>出资、雇佣劳动、利润制度、专利</a:t>
            </a:r>
            <a:r>
              <a:rPr lang="zh-CN" altLang="en-US" sz="2400" dirty="0" smtClean="0">
                <a:latin typeface="+mn-ea"/>
                <a:ea typeface="+mn-ea"/>
              </a:rPr>
              <a:t>政策</a:t>
            </a:r>
            <a:endParaRPr lang="zh-CN" altLang="en-US" sz="2400" dirty="0">
              <a:latin typeface="+mn-ea"/>
              <a:ea typeface="+mn-ea"/>
            </a:endParaRPr>
          </a:p>
        </p:txBody>
      </p:sp>
    </p:spTree>
    <p:extLst>
      <p:ext uri="{BB962C8B-B14F-4D97-AF65-F5344CB8AC3E}">
        <p14:creationId xmlns:p14="http://schemas.microsoft.com/office/powerpoint/2010/main" val="2236675663"/>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8005" y="450070"/>
            <a:ext cx="7813980" cy="5386090"/>
          </a:xfrm>
          <a:prstGeom prst="rect">
            <a:avLst/>
          </a:prstGeom>
        </p:spPr>
        <p:txBody>
          <a:bodyPr wrap="square">
            <a:spAutoFit/>
          </a:bodyPr>
          <a:lstStyle/>
          <a:p>
            <a:pPr algn="ctr"/>
            <a:r>
              <a:rPr lang="en-US" altLang="zh-CN" sz="3200" b="1" dirty="0" smtClean="0">
                <a:solidFill>
                  <a:srgbClr val="000000"/>
                </a:solidFill>
                <a:latin typeface="隶书"/>
                <a:ea typeface="隶书"/>
              </a:rPr>
              <a:t>3</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左宗棠</a:t>
            </a:r>
            <a:r>
              <a:rPr lang="zh-CN" altLang="en-US" sz="3200" b="1" dirty="0">
                <a:solidFill>
                  <a:srgbClr val="000000"/>
                </a:solidFill>
                <a:latin typeface="隶书"/>
                <a:ea typeface="隶书"/>
              </a:rPr>
              <a:t>“官先商后”说</a:t>
            </a:r>
          </a:p>
          <a:p>
            <a:endParaRPr lang="en-US" altLang="zh-CN" sz="1400" dirty="0" smtClean="0">
              <a:solidFill>
                <a:srgbClr val="000000"/>
              </a:solidFill>
              <a:latin typeface="Wingdings 2"/>
              <a:ea typeface="隶书"/>
            </a:endParaRPr>
          </a:p>
          <a:p>
            <a:endParaRPr lang="zh-CN" altLang="en-US" sz="1400" dirty="0">
              <a:solidFill>
                <a:srgbClr val="000000"/>
              </a:solidFill>
              <a:latin typeface="Wingdings 2"/>
              <a:ea typeface="隶书"/>
            </a:endParaRPr>
          </a:p>
          <a:p>
            <a:endParaRPr lang="en-US" altLang="zh-CN" sz="2400" dirty="0" smtClean="0"/>
          </a:p>
          <a:p>
            <a:endParaRPr lang="en-US" altLang="zh-CN" sz="2400" dirty="0"/>
          </a:p>
          <a:p>
            <a:endParaRPr lang="en-US" altLang="zh-CN" sz="2400" dirty="0" smtClean="0"/>
          </a:p>
          <a:p>
            <a:endParaRPr lang="en-US" altLang="zh-CN" sz="2400" dirty="0"/>
          </a:p>
          <a:p>
            <a:endParaRPr lang="en-US" altLang="zh-CN" sz="2400" dirty="0" smtClean="0"/>
          </a:p>
          <a:p>
            <a:endParaRPr lang="en-US" altLang="zh-CN" sz="2400" dirty="0" smtClean="0"/>
          </a:p>
          <a:p>
            <a:endParaRPr lang="zh-CN" altLang="en-US" sz="2400" dirty="0"/>
          </a:p>
          <a:p>
            <a:pPr marL="342900" indent="-342900" algn="just">
              <a:spcAft>
                <a:spcPts val="1200"/>
              </a:spcAft>
              <a:buFont typeface="Wingdings" charset="2"/>
              <a:buChar char="Ø"/>
            </a:pPr>
            <a:r>
              <a:rPr lang="zh-CN" altLang="en-US" sz="2400" dirty="0">
                <a:latin typeface="+mn-ea"/>
                <a:ea typeface="+mn-ea"/>
              </a:rPr>
              <a:t>左宗棠（</a:t>
            </a:r>
            <a:r>
              <a:rPr lang="en-US" altLang="zh-CN" sz="2400" dirty="0">
                <a:latin typeface="+mn-ea"/>
                <a:ea typeface="+mn-ea"/>
              </a:rPr>
              <a:t>1812~1885</a:t>
            </a:r>
            <a:r>
              <a:rPr lang="zh-CN" altLang="en-US" sz="2400" dirty="0">
                <a:latin typeface="+mn-ea"/>
                <a:ea typeface="+mn-ea"/>
              </a:rPr>
              <a:t>）湖南湘阴</a:t>
            </a:r>
            <a:r>
              <a:rPr lang="zh-CN" altLang="en-US" sz="2400" dirty="0" smtClean="0">
                <a:latin typeface="+mn-ea"/>
                <a:ea typeface="+mn-ea"/>
              </a:rPr>
              <a:t>人</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a:t>
            </a:r>
            <a:r>
              <a:rPr lang="zh-CN" altLang="en-US" sz="2400" dirty="0">
                <a:latin typeface="+mn-ea"/>
                <a:ea typeface="+mn-ea"/>
              </a:rPr>
              <a:t>招商办理，乃期便利。一经官办，则利少弊多，所铸之器不精，而费不可得而节。</a:t>
            </a:r>
            <a:r>
              <a:rPr lang="zh-CN" altLang="en-US" sz="2400" dirty="0" smtClean="0">
                <a:latin typeface="+mn-ea"/>
                <a:ea typeface="+mn-ea"/>
              </a:rPr>
              <a:t>”</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a:t>
            </a:r>
            <a:r>
              <a:rPr lang="zh-CN" altLang="en-US" sz="2400" dirty="0">
                <a:latin typeface="+mn-ea"/>
                <a:ea typeface="+mn-ea"/>
              </a:rPr>
              <a:t>官办开其先，而商办承其后”。</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0377" y="1333731"/>
            <a:ext cx="1747124" cy="239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501596"/>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5806" y="323070"/>
            <a:ext cx="7723694" cy="6063198"/>
          </a:xfrm>
          <a:prstGeom prst="rect">
            <a:avLst/>
          </a:prstGeom>
        </p:spPr>
        <p:txBody>
          <a:bodyPr wrap="square">
            <a:spAutoFit/>
          </a:bodyPr>
          <a:lstStyle/>
          <a:p>
            <a:pPr algn="ctr"/>
            <a:r>
              <a:rPr lang="en-US" altLang="zh-CN" sz="3200" b="1" dirty="0" smtClean="0">
                <a:solidFill>
                  <a:srgbClr val="000000"/>
                </a:solidFill>
                <a:latin typeface="隶书"/>
                <a:ea typeface="隶书"/>
              </a:rPr>
              <a:t>4</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李鸿章</a:t>
            </a:r>
            <a:r>
              <a:rPr lang="zh-CN" altLang="en-US" sz="3200" b="1" dirty="0">
                <a:solidFill>
                  <a:srgbClr val="000000"/>
                </a:solidFill>
                <a:latin typeface="隶书"/>
                <a:ea typeface="隶书"/>
              </a:rPr>
              <a:t>“官督商办”</a:t>
            </a:r>
            <a:r>
              <a:rPr lang="zh-CN" altLang="en-US" sz="3200" b="1" dirty="0" smtClean="0">
                <a:solidFill>
                  <a:srgbClr val="000000"/>
                </a:solidFill>
                <a:latin typeface="隶书"/>
                <a:ea typeface="隶书"/>
              </a:rPr>
              <a:t>说</a:t>
            </a:r>
            <a:endParaRPr lang="zh-CN" altLang="en-US" sz="3200" dirty="0"/>
          </a:p>
          <a:p>
            <a:endParaRPr lang="en-US" altLang="zh-CN" sz="2400" dirty="0" smtClean="0"/>
          </a:p>
          <a:p>
            <a:endParaRPr lang="en-US" altLang="zh-CN" sz="2400" dirty="0" smtClean="0"/>
          </a:p>
          <a:p>
            <a:endParaRPr lang="en-US" altLang="zh-CN" sz="2400" dirty="0" smtClean="0"/>
          </a:p>
          <a:p>
            <a:endParaRPr lang="en-US" altLang="zh-CN" sz="2400" dirty="0"/>
          </a:p>
          <a:p>
            <a:endParaRPr lang="en-US" altLang="zh-CN" sz="2400" dirty="0" smtClean="0"/>
          </a:p>
          <a:p>
            <a:endParaRPr lang="en-US" altLang="zh-CN" sz="2400" dirty="0"/>
          </a:p>
          <a:p>
            <a:endParaRPr lang="en-US" altLang="zh-CN" sz="2400" dirty="0" smtClean="0"/>
          </a:p>
          <a:p>
            <a:endParaRPr lang="en-US" altLang="zh-CN" sz="2400" dirty="0"/>
          </a:p>
          <a:p>
            <a:endParaRPr lang="zh-CN" altLang="en-US" sz="2400" dirty="0"/>
          </a:p>
          <a:p>
            <a:pPr marL="342900" indent="-342900">
              <a:spcAft>
                <a:spcPts val="1200"/>
              </a:spcAft>
              <a:buFont typeface="Wingdings" pitchFamily="2" charset="2"/>
              <a:buChar char="Ø"/>
            </a:pPr>
            <a:r>
              <a:rPr lang="zh-CN" altLang="en-US" sz="2400" dirty="0"/>
              <a:t>李鸿章（</a:t>
            </a:r>
            <a:r>
              <a:rPr lang="en-US" altLang="zh-CN" sz="2400" dirty="0"/>
              <a:t>1823~1901</a:t>
            </a:r>
            <a:r>
              <a:rPr lang="zh-CN" altLang="en-US" sz="2400" dirty="0"/>
              <a:t>）安徽合肥</a:t>
            </a:r>
            <a:r>
              <a:rPr lang="zh-CN" altLang="en-US" sz="2400" dirty="0" smtClean="0"/>
              <a:t>人</a:t>
            </a:r>
            <a:endParaRPr lang="zh-CN" altLang="en-US" sz="2400" dirty="0"/>
          </a:p>
          <a:p>
            <a:pPr marL="342900" indent="-342900">
              <a:spcAft>
                <a:spcPts val="1200"/>
              </a:spcAft>
              <a:buFont typeface="Wingdings" pitchFamily="2" charset="2"/>
              <a:buChar char="Ø"/>
            </a:pPr>
            <a:r>
              <a:rPr lang="zh-CN" altLang="en-US" sz="2400" dirty="0" smtClean="0"/>
              <a:t>“</a:t>
            </a:r>
            <a:r>
              <a:rPr lang="zh-CN" altLang="en-US" sz="2400" dirty="0"/>
              <a:t>少年科第，壮年戎马，中年封疆，晚年洋务，一路扶摇。</a:t>
            </a:r>
            <a:r>
              <a:rPr lang="zh-CN" altLang="en-US" sz="2400" dirty="0" smtClean="0"/>
              <a:t>”</a:t>
            </a:r>
            <a:endParaRPr lang="zh-CN" altLang="en-US" sz="2400" dirty="0"/>
          </a:p>
          <a:p>
            <a:pPr marL="342900" indent="-342900">
              <a:spcAft>
                <a:spcPts val="1200"/>
              </a:spcAft>
              <a:buFont typeface="Wingdings" pitchFamily="2" charset="2"/>
              <a:buChar char="Ø"/>
            </a:pPr>
            <a:r>
              <a:rPr lang="zh-CN" altLang="en-US" sz="2400" dirty="0" smtClean="0"/>
              <a:t>引进</a:t>
            </a:r>
            <a:r>
              <a:rPr lang="zh-CN" altLang="en-US" sz="2400" dirty="0"/>
              <a:t>西方的民用工业“或由官筹借资本，或劝远近富商凑股合立公司</a:t>
            </a:r>
            <a:r>
              <a:rPr lang="zh-CN" altLang="en-US" sz="2400" dirty="0" smtClean="0"/>
              <a:t>”，“</a:t>
            </a:r>
            <a:r>
              <a:rPr lang="zh-CN" altLang="en-US" sz="2400" dirty="0"/>
              <a:t>渐开风气以利民用。”</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336" y="1432488"/>
            <a:ext cx="1756064" cy="256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976349"/>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0706" y="462770"/>
            <a:ext cx="7622094" cy="5693866"/>
          </a:xfrm>
          <a:prstGeom prst="rect">
            <a:avLst/>
          </a:prstGeom>
        </p:spPr>
        <p:txBody>
          <a:bodyPr wrap="square">
            <a:spAutoFit/>
          </a:bodyPr>
          <a:lstStyle/>
          <a:p>
            <a:pPr algn="ctr"/>
            <a:r>
              <a:rPr lang="en-US" altLang="zh-CN" sz="3200" b="1" dirty="0" smtClean="0">
                <a:solidFill>
                  <a:srgbClr val="000000"/>
                </a:solidFill>
                <a:latin typeface="隶书"/>
                <a:ea typeface="隶书"/>
              </a:rPr>
              <a:t>5</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王韬</a:t>
            </a:r>
            <a:r>
              <a:rPr lang="zh-CN" altLang="en-US" sz="3200" b="1" dirty="0">
                <a:solidFill>
                  <a:srgbClr val="000000"/>
                </a:solidFill>
                <a:latin typeface="隶书"/>
                <a:ea typeface="隶书"/>
              </a:rPr>
              <a:t>“商为国本”说</a:t>
            </a:r>
          </a:p>
          <a:p>
            <a:endParaRPr lang="zh-CN" altLang="en-US" sz="2400" dirty="0"/>
          </a:p>
          <a:p>
            <a:endParaRPr lang="en-US" altLang="zh-CN" sz="2400" dirty="0" smtClean="0"/>
          </a:p>
          <a:p>
            <a:endParaRPr lang="en-US" altLang="zh-CN" sz="2400" dirty="0"/>
          </a:p>
          <a:p>
            <a:endParaRPr lang="en-US" altLang="zh-CN" sz="2400" dirty="0" smtClean="0"/>
          </a:p>
          <a:p>
            <a:endParaRPr lang="en-US" altLang="zh-CN" sz="2400" dirty="0"/>
          </a:p>
          <a:p>
            <a:endParaRPr lang="en-US" altLang="zh-CN" sz="2400" dirty="0" smtClean="0"/>
          </a:p>
          <a:p>
            <a:endParaRPr lang="en-US" altLang="zh-CN" sz="2400" dirty="0"/>
          </a:p>
          <a:p>
            <a:endParaRPr lang="zh-CN" altLang="en-US" sz="2400" dirty="0"/>
          </a:p>
          <a:p>
            <a:pPr marL="342900" indent="-342900" algn="just">
              <a:spcAft>
                <a:spcPts val="1200"/>
              </a:spcAft>
              <a:buFont typeface="Wingdings" pitchFamily="2" charset="2"/>
              <a:buChar char="Ø"/>
            </a:pPr>
            <a:r>
              <a:rPr lang="zh-CN" altLang="en-US" sz="2400" dirty="0">
                <a:latin typeface="+mn-ea"/>
                <a:ea typeface="+mn-ea"/>
              </a:rPr>
              <a:t>王韬（</a:t>
            </a:r>
            <a:r>
              <a:rPr lang="en-US" altLang="zh-CN" sz="2400" dirty="0">
                <a:latin typeface="+mn-ea"/>
                <a:ea typeface="+mn-ea"/>
              </a:rPr>
              <a:t>1828~1897</a:t>
            </a:r>
            <a:r>
              <a:rPr lang="zh-CN" altLang="en-US" sz="2400" dirty="0">
                <a:latin typeface="+mn-ea"/>
                <a:ea typeface="+mn-ea"/>
              </a:rPr>
              <a:t>）苏州</a:t>
            </a:r>
            <a:r>
              <a:rPr lang="zh-CN" altLang="en-US" sz="2400" dirty="0" smtClean="0">
                <a:latin typeface="+mn-ea"/>
                <a:ea typeface="+mn-ea"/>
              </a:rPr>
              <a:t>人</a:t>
            </a:r>
            <a:endParaRPr lang="zh-CN" altLang="en-US" sz="2400" dirty="0">
              <a:latin typeface="+mn-ea"/>
              <a:ea typeface="+mn-ea"/>
            </a:endParaRPr>
          </a:p>
          <a:p>
            <a:pPr marL="342900" indent="-342900" algn="just">
              <a:spcAft>
                <a:spcPts val="1200"/>
              </a:spcAft>
              <a:buFont typeface="Wingdings" pitchFamily="2" charset="2"/>
              <a:buChar char="Ø"/>
            </a:pPr>
            <a:r>
              <a:rPr lang="zh-CN" altLang="en-US" sz="2400" dirty="0" smtClean="0">
                <a:latin typeface="+mn-ea"/>
                <a:ea typeface="+mn-ea"/>
              </a:rPr>
              <a:t>“</a:t>
            </a:r>
            <a:r>
              <a:rPr lang="zh-CN" altLang="en-US" sz="2400" dirty="0">
                <a:latin typeface="+mn-ea"/>
                <a:ea typeface="+mn-ea"/>
              </a:rPr>
              <a:t>且夫通商之益有三</a:t>
            </a:r>
            <a:r>
              <a:rPr lang="en-US" altLang="zh-CN" sz="2400" dirty="0">
                <a:latin typeface="+mn-ea"/>
                <a:ea typeface="+mn-ea"/>
              </a:rPr>
              <a:t>,</a:t>
            </a:r>
            <a:r>
              <a:rPr lang="zh-CN" altLang="en-US" sz="2400" dirty="0">
                <a:latin typeface="+mn-ea"/>
                <a:ea typeface="+mn-ea"/>
              </a:rPr>
              <a:t>工匠之娴于艺术者得以自食其力</a:t>
            </a:r>
            <a:r>
              <a:rPr lang="en-US" altLang="zh-CN" sz="2400" dirty="0">
                <a:latin typeface="+mn-ea"/>
                <a:ea typeface="+mn-ea"/>
              </a:rPr>
              <a:t>,</a:t>
            </a:r>
            <a:r>
              <a:rPr lang="zh-CN" altLang="en-US" sz="2400" dirty="0">
                <a:latin typeface="+mn-ea"/>
                <a:ea typeface="+mn-ea"/>
              </a:rPr>
              <a:t>游手好闲之徒得有所归</a:t>
            </a:r>
            <a:r>
              <a:rPr lang="en-US" altLang="zh-CN" sz="2400" dirty="0">
                <a:latin typeface="+mn-ea"/>
                <a:ea typeface="+mn-ea"/>
              </a:rPr>
              <a:t>,</a:t>
            </a:r>
            <a:r>
              <a:rPr lang="zh-CN" altLang="en-US" sz="2400" dirty="0">
                <a:latin typeface="+mn-ea"/>
                <a:ea typeface="+mn-ea"/>
              </a:rPr>
              <a:t>商富即国富</a:t>
            </a:r>
            <a:r>
              <a:rPr lang="en-US" altLang="zh-CN" sz="2400" dirty="0">
                <a:latin typeface="+mn-ea"/>
                <a:ea typeface="+mn-ea"/>
              </a:rPr>
              <a:t>,</a:t>
            </a:r>
            <a:r>
              <a:rPr lang="zh-CN" altLang="en-US" sz="2400" dirty="0">
                <a:latin typeface="+mn-ea"/>
                <a:ea typeface="+mn-ea"/>
              </a:rPr>
              <a:t>一旦有事</a:t>
            </a:r>
            <a:r>
              <a:rPr lang="en-US" altLang="zh-CN" sz="2400" dirty="0">
                <a:latin typeface="+mn-ea"/>
                <a:ea typeface="+mn-ea"/>
              </a:rPr>
              <a:t>,</a:t>
            </a:r>
            <a:r>
              <a:rPr lang="zh-CN" altLang="en-US" sz="2400" dirty="0">
                <a:latin typeface="+mn-ea"/>
                <a:ea typeface="+mn-ea"/>
              </a:rPr>
              <a:t>可以供输糈饷。此西国所以恃商为国本欤？</a:t>
            </a:r>
            <a:r>
              <a:rPr lang="zh-CN" altLang="en-US" sz="2400" dirty="0" smtClean="0">
                <a:latin typeface="+mn-ea"/>
                <a:ea typeface="+mn-ea"/>
              </a:rPr>
              <a:t>”</a:t>
            </a:r>
            <a:endParaRPr lang="zh-CN" altLang="en-US" sz="2400" dirty="0">
              <a:latin typeface="+mn-ea"/>
              <a:ea typeface="+mn-ea"/>
            </a:endParaRPr>
          </a:p>
          <a:p>
            <a:pPr marL="342900" indent="-342900" algn="just">
              <a:spcAft>
                <a:spcPts val="1200"/>
              </a:spcAft>
              <a:buFont typeface="Wingdings" pitchFamily="2" charset="2"/>
              <a:buChar char="Ø"/>
            </a:pPr>
            <a:r>
              <a:rPr lang="zh-CN" altLang="en-US" sz="2400" dirty="0" smtClean="0">
                <a:latin typeface="+mn-ea"/>
                <a:ea typeface="+mn-ea"/>
              </a:rPr>
              <a:t>近代</a:t>
            </a:r>
            <a:r>
              <a:rPr lang="zh-CN" altLang="en-US" sz="2400" dirty="0">
                <a:latin typeface="+mn-ea"/>
                <a:ea typeface="+mn-ea"/>
              </a:rPr>
              <a:t>重商观念的开端</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3774" y="1499985"/>
            <a:ext cx="1857495" cy="230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138207"/>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6249" y="1694670"/>
            <a:ext cx="6424716" cy="3877985"/>
          </a:xfrm>
          <a:prstGeom prst="rect">
            <a:avLst/>
          </a:prstGeom>
        </p:spPr>
        <p:txBody>
          <a:bodyPr wrap="square">
            <a:spAutoFit/>
          </a:bodyPr>
          <a:lstStyle/>
          <a:p>
            <a:pPr marL="342900" indent="-342900" algn="just">
              <a:spcAft>
                <a:spcPts val="1200"/>
              </a:spcAft>
              <a:buFont typeface="Wingdings" charset="2"/>
              <a:buChar char="Ø"/>
            </a:pPr>
            <a:r>
              <a:rPr lang="zh-CN" altLang="en-US" sz="2400" dirty="0" smtClean="0">
                <a:latin typeface="+mn-ea"/>
                <a:ea typeface="+mn-ea"/>
              </a:rPr>
              <a:t>薛福</a:t>
            </a:r>
            <a:r>
              <a:rPr lang="zh-CN" altLang="en-US" sz="2400" dirty="0">
                <a:latin typeface="+mn-ea"/>
                <a:ea typeface="+mn-ea"/>
              </a:rPr>
              <a:t>成（</a:t>
            </a:r>
            <a:r>
              <a:rPr lang="en-US" altLang="zh-CN" sz="2400" dirty="0">
                <a:latin typeface="+mn-ea"/>
                <a:ea typeface="+mn-ea"/>
              </a:rPr>
              <a:t>1838~1894</a:t>
            </a:r>
            <a:r>
              <a:rPr lang="zh-CN" altLang="en-US" sz="2400" dirty="0">
                <a:latin typeface="+mn-ea"/>
                <a:ea typeface="+mn-ea"/>
              </a:rPr>
              <a:t>）江苏</a:t>
            </a:r>
            <a:r>
              <a:rPr lang="zh-CN" altLang="en-US" sz="2400" dirty="0" smtClean="0">
                <a:latin typeface="+mn-ea"/>
                <a:ea typeface="+mn-ea"/>
              </a:rPr>
              <a:t>无锡人</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a:t>
            </a:r>
            <a:r>
              <a:rPr lang="zh-CN" altLang="en-US" sz="2400" dirty="0">
                <a:latin typeface="+mn-ea"/>
                <a:ea typeface="+mn-ea"/>
              </a:rPr>
              <a:t>商为中国四民之殿，而西人则恃商为创国造家、开物成务之命脉，迭著神奇之效者，何也？盖有商则士可行其所学而学益精，农可通其所植而植益盛，工可售其所作而作益勤，是握四民之纲者，商也。</a:t>
            </a:r>
            <a:r>
              <a:rPr lang="zh-CN" altLang="en-US" sz="2400" dirty="0" smtClean="0">
                <a:latin typeface="+mn-ea"/>
                <a:ea typeface="+mn-ea"/>
              </a:rPr>
              <a:t>”</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a:t>
            </a:r>
            <a:r>
              <a:rPr lang="zh-CN" altLang="en-US" sz="2400" dirty="0">
                <a:latin typeface="+mn-ea"/>
                <a:ea typeface="+mn-ea"/>
              </a:rPr>
              <a:t>西人之谋富强也，以工商为先。</a:t>
            </a:r>
            <a:r>
              <a:rPr lang="zh-CN" altLang="en-US" sz="2400" dirty="0" smtClean="0">
                <a:latin typeface="+mn-ea"/>
                <a:ea typeface="+mn-ea"/>
              </a:rPr>
              <a:t>”</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“泰西</a:t>
            </a:r>
            <a:r>
              <a:rPr lang="zh-CN" altLang="en-US" sz="2400" dirty="0">
                <a:latin typeface="+mn-ea"/>
                <a:ea typeface="+mn-ea"/>
              </a:rPr>
              <a:t>风俗，以工商立国，大较恃工为体，恃商为用，则工实居商之先。”</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4622" y="2334489"/>
            <a:ext cx="14287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407427" y="353289"/>
            <a:ext cx="4493538" cy="584775"/>
          </a:xfrm>
          <a:prstGeom prst="rect">
            <a:avLst/>
          </a:prstGeom>
        </p:spPr>
        <p:txBody>
          <a:bodyPr wrap="none">
            <a:spAutoFit/>
          </a:bodyPr>
          <a:lstStyle/>
          <a:p>
            <a:r>
              <a:rPr lang="en-US" altLang="zh-CN" sz="3200" b="1" dirty="0">
                <a:solidFill>
                  <a:srgbClr val="000000"/>
                </a:solidFill>
                <a:latin typeface="隶书"/>
                <a:ea typeface="隶书"/>
              </a:rPr>
              <a:t>6</a:t>
            </a:r>
            <a:r>
              <a:rPr lang="zh-CN" altLang="en-US" sz="3200" b="1" dirty="0">
                <a:solidFill>
                  <a:srgbClr val="000000"/>
                </a:solidFill>
                <a:latin typeface="隶书"/>
                <a:ea typeface="隶书"/>
              </a:rPr>
              <a:t>、薛福成“工商为先”说</a:t>
            </a:r>
            <a:endParaRPr lang="zh-CN" altLang="en-US" sz="3200" dirty="0"/>
          </a:p>
        </p:txBody>
      </p:sp>
    </p:spTree>
    <p:extLst>
      <p:ext uri="{BB962C8B-B14F-4D97-AF65-F5344CB8AC3E}">
        <p14:creationId xmlns:p14="http://schemas.microsoft.com/office/powerpoint/2010/main" val="3666505717"/>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57006" y="564166"/>
            <a:ext cx="5945694" cy="4739759"/>
          </a:xfrm>
          <a:prstGeom prst="rect">
            <a:avLst/>
          </a:prstGeom>
        </p:spPr>
        <p:txBody>
          <a:bodyPr wrap="square">
            <a:spAutoFit/>
          </a:bodyPr>
          <a:lstStyle/>
          <a:p>
            <a:pPr algn="ctr"/>
            <a:endParaRPr lang="en-US" altLang="zh-CN" sz="4000" b="1" dirty="0" smtClean="0">
              <a:solidFill>
                <a:srgbClr val="000000"/>
              </a:solidFill>
              <a:latin typeface="隶书"/>
              <a:ea typeface="隶书"/>
            </a:endParaRPr>
          </a:p>
          <a:p>
            <a:pPr algn="ctr"/>
            <a:endParaRPr lang="zh-CN" altLang="en-US" sz="4000" b="1" dirty="0">
              <a:solidFill>
                <a:srgbClr val="000000"/>
              </a:solidFill>
              <a:latin typeface="隶书"/>
              <a:ea typeface="隶书"/>
            </a:endParaRPr>
          </a:p>
          <a:p>
            <a:pPr marL="342900" indent="-342900" algn="just">
              <a:spcAft>
                <a:spcPts val="1200"/>
              </a:spcAft>
              <a:buFont typeface="Wingdings" charset="2"/>
              <a:buChar char="Ø"/>
            </a:pPr>
            <a:r>
              <a:rPr lang="zh-CN" altLang="en-US" sz="2400" dirty="0" smtClean="0">
                <a:solidFill>
                  <a:srgbClr val="000000"/>
                </a:solidFill>
                <a:latin typeface="+mn-ea"/>
                <a:ea typeface="+mn-ea"/>
              </a:rPr>
              <a:t>马</a:t>
            </a:r>
            <a:r>
              <a:rPr lang="zh-CN" altLang="en-US" sz="2400" dirty="0">
                <a:solidFill>
                  <a:srgbClr val="000000"/>
                </a:solidFill>
                <a:latin typeface="+mn-ea"/>
                <a:ea typeface="+mn-ea"/>
              </a:rPr>
              <a:t>建忠（</a:t>
            </a:r>
            <a:r>
              <a:rPr lang="en-US" altLang="zh-CN" sz="2400" dirty="0">
                <a:solidFill>
                  <a:srgbClr val="000000"/>
                </a:solidFill>
                <a:latin typeface="+mn-ea"/>
                <a:ea typeface="+mn-ea"/>
              </a:rPr>
              <a:t>1845~1900</a:t>
            </a:r>
            <a:r>
              <a:rPr lang="zh-CN" altLang="en-US" sz="2400" dirty="0">
                <a:solidFill>
                  <a:srgbClr val="000000"/>
                </a:solidFill>
                <a:latin typeface="+mn-ea"/>
                <a:ea typeface="+mn-ea"/>
              </a:rPr>
              <a:t>）江苏丹徒</a:t>
            </a:r>
            <a:r>
              <a:rPr lang="zh-CN" altLang="en-US" sz="2400" dirty="0" smtClean="0">
                <a:solidFill>
                  <a:srgbClr val="000000"/>
                </a:solidFill>
                <a:latin typeface="+mn-ea"/>
                <a:ea typeface="+mn-ea"/>
              </a:rPr>
              <a:t>人</a:t>
            </a:r>
            <a:endParaRPr lang="zh-CN" altLang="en-US" sz="2400" dirty="0">
              <a:solidFill>
                <a:srgbClr val="000000"/>
              </a:solidFill>
              <a:latin typeface="+mn-ea"/>
              <a:ea typeface="+mn-ea"/>
            </a:endParaRPr>
          </a:p>
          <a:p>
            <a:pPr marL="342900" indent="-342900" algn="just">
              <a:spcAft>
                <a:spcPts val="1200"/>
              </a:spcAft>
              <a:buFont typeface="Wingdings" charset="2"/>
              <a:buChar char="Ø"/>
            </a:pPr>
            <a:r>
              <a:rPr lang="zh-CN" altLang="en-US" sz="2400" dirty="0" smtClean="0">
                <a:solidFill>
                  <a:srgbClr val="000000"/>
                </a:solidFill>
                <a:latin typeface="+mn-ea"/>
                <a:ea typeface="+mn-ea"/>
              </a:rPr>
              <a:t>“治国</a:t>
            </a:r>
            <a:r>
              <a:rPr lang="zh-CN" altLang="en-US" sz="2400" dirty="0">
                <a:solidFill>
                  <a:srgbClr val="000000"/>
                </a:solidFill>
                <a:latin typeface="+mn-ea"/>
                <a:ea typeface="+mn-ea"/>
              </a:rPr>
              <a:t>以富强为本，而求强以致富为先。</a:t>
            </a:r>
            <a:r>
              <a:rPr lang="zh-CN" altLang="en-US" sz="2400" dirty="0" smtClean="0">
                <a:solidFill>
                  <a:srgbClr val="000000"/>
                </a:solidFill>
                <a:latin typeface="+mn-ea"/>
                <a:ea typeface="+mn-ea"/>
              </a:rPr>
              <a:t>”</a:t>
            </a:r>
            <a:endParaRPr lang="zh-CN" altLang="en-US" sz="2400" dirty="0">
              <a:latin typeface="+mn-ea"/>
              <a:ea typeface="+mn-ea"/>
            </a:endParaRPr>
          </a:p>
          <a:p>
            <a:pPr marL="342900" indent="-342900" algn="just">
              <a:spcAft>
                <a:spcPts val="1200"/>
              </a:spcAft>
              <a:buFont typeface="Wingdings" charset="2"/>
              <a:buChar char="Ø"/>
            </a:pPr>
            <a:r>
              <a:rPr lang="zh-CN" altLang="en-US" sz="2400" dirty="0">
                <a:latin typeface="+mn-ea"/>
                <a:ea typeface="+mn-ea"/>
              </a:rPr>
              <a:t>致富途径：开采金银矿、对外贸易（金银</a:t>
            </a:r>
            <a:r>
              <a:rPr lang="zh-CN" altLang="en-US" sz="2400" dirty="0" smtClean="0">
                <a:latin typeface="+mn-ea"/>
                <a:ea typeface="+mn-ea"/>
              </a:rPr>
              <a:t>）</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a:t>
            </a:r>
            <a:r>
              <a:rPr lang="zh-CN" altLang="en-US" sz="2400" dirty="0">
                <a:latin typeface="+mn-ea"/>
                <a:ea typeface="+mn-ea"/>
              </a:rPr>
              <a:t>通商而出口货溢于进口者利，通商而出口货等于进口者亦利，通商而进口货溢于出口者不利。”</a:t>
            </a:r>
            <a:r>
              <a:rPr lang="en-US" altLang="zh-CN" sz="2400" dirty="0">
                <a:latin typeface="+mn-ea"/>
                <a:ea typeface="+mn-ea"/>
              </a:rPr>
              <a:t>——</a:t>
            </a:r>
            <a:r>
              <a:rPr lang="zh-CN" altLang="en-US" sz="2400" dirty="0">
                <a:latin typeface="+mn-ea"/>
                <a:ea typeface="+mn-ea"/>
              </a:rPr>
              <a:t>重商</a:t>
            </a:r>
            <a:r>
              <a:rPr lang="zh-CN" altLang="en-US" sz="2400" dirty="0" smtClean="0">
                <a:latin typeface="+mn-ea"/>
                <a:ea typeface="+mn-ea"/>
              </a:rPr>
              <a:t>主义</a:t>
            </a:r>
            <a:endParaRPr lang="zh-CN" altLang="en-US" sz="2400" dirty="0">
              <a:latin typeface="+mn-ea"/>
              <a:ea typeface="+mn-ea"/>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009" y="1891263"/>
            <a:ext cx="2173092" cy="214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236331" y="416435"/>
            <a:ext cx="4493538" cy="584775"/>
          </a:xfrm>
          <a:prstGeom prst="rect">
            <a:avLst/>
          </a:prstGeom>
        </p:spPr>
        <p:txBody>
          <a:bodyPr wrap="none">
            <a:spAutoFit/>
          </a:bodyPr>
          <a:lstStyle/>
          <a:p>
            <a:pPr algn="ctr"/>
            <a:r>
              <a:rPr lang="en-US" altLang="zh-CN" sz="3200" b="1" dirty="0">
                <a:solidFill>
                  <a:srgbClr val="000000"/>
                </a:solidFill>
                <a:latin typeface="隶书"/>
                <a:ea typeface="隶书"/>
              </a:rPr>
              <a:t>7</a:t>
            </a:r>
            <a:r>
              <a:rPr lang="zh-CN" altLang="en-US" sz="3200" b="1" dirty="0">
                <a:solidFill>
                  <a:srgbClr val="000000"/>
                </a:solidFill>
                <a:latin typeface="隶书"/>
                <a:ea typeface="隶书"/>
              </a:rPr>
              <a:t>、马建忠“中外通商”说</a:t>
            </a:r>
            <a:endParaRPr lang="en-US" altLang="zh-CN" sz="3200" b="1" dirty="0">
              <a:solidFill>
                <a:srgbClr val="000000"/>
              </a:solidFill>
              <a:latin typeface="隶书"/>
              <a:ea typeface="隶书"/>
            </a:endParaRPr>
          </a:p>
        </p:txBody>
      </p:sp>
    </p:spTree>
    <p:extLst>
      <p:ext uri="{BB962C8B-B14F-4D97-AF65-F5344CB8AC3E}">
        <p14:creationId xmlns:p14="http://schemas.microsoft.com/office/powerpoint/2010/main" val="2270554574"/>
      </p:ext>
    </p:extLst>
  </p:cSld>
  <p:clrMapOvr>
    <a:masterClrMapping/>
  </p:clrMapOvr>
  <p:transition spd="slow">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8006" y="170670"/>
            <a:ext cx="7813980" cy="6032421"/>
          </a:xfrm>
          <a:prstGeom prst="rect">
            <a:avLst/>
          </a:prstGeom>
        </p:spPr>
        <p:txBody>
          <a:bodyPr wrap="square">
            <a:spAutoFit/>
          </a:bodyPr>
          <a:lstStyle/>
          <a:p>
            <a:endParaRPr lang="zh-CN" altLang="en-US" dirty="0"/>
          </a:p>
          <a:p>
            <a:pPr algn="ctr"/>
            <a:r>
              <a:rPr lang="en-US" altLang="zh-CN" sz="3200" b="1" dirty="0" smtClean="0">
                <a:solidFill>
                  <a:srgbClr val="000000"/>
                </a:solidFill>
                <a:latin typeface="隶书"/>
                <a:ea typeface="隶书"/>
              </a:rPr>
              <a:t>8</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郑观</a:t>
            </a:r>
            <a:r>
              <a:rPr lang="zh-CN" altLang="en-US" sz="3200" b="1" dirty="0">
                <a:solidFill>
                  <a:srgbClr val="000000"/>
                </a:solidFill>
                <a:latin typeface="隶书"/>
                <a:ea typeface="隶书"/>
              </a:rPr>
              <a:t>应“商战”</a:t>
            </a:r>
            <a:r>
              <a:rPr lang="zh-CN" altLang="en-US" sz="3200" b="1" dirty="0" smtClean="0">
                <a:solidFill>
                  <a:srgbClr val="000000"/>
                </a:solidFill>
                <a:latin typeface="隶书"/>
                <a:ea typeface="隶书"/>
              </a:rPr>
              <a:t>论</a:t>
            </a:r>
            <a:endParaRPr lang="zh-CN" altLang="en-US" sz="3200" b="1" dirty="0">
              <a:solidFill>
                <a:srgbClr val="000000"/>
              </a:solidFill>
              <a:latin typeface="隶书"/>
              <a:ea typeface="隶书"/>
            </a:endParaRPr>
          </a:p>
          <a:p>
            <a:endParaRPr lang="en-US" altLang="zh-CN" sz="2400" dirty="0" smtClean="0"/>
          </a:p>
          <a:p>
            <a:endParaRPr lang="en-US" altLang="zh-CN" sz="2400" dirty="0" smtClean="0"/>
          </a:p>
          <a:p>
            <a:endParaRPr lang="en-US" altLang="zh-CN" sz="2400" dirty="0"/>
          </a:p>
          <a:p>
            <a:endParaRPr lang="en-US" altLang="zh-CN" sz="2400" dirty="0" smtClean="0"/>
          </a:p>
          <a:p>
            <a:endParaRPr lang="en-US" altLang="zh-CN" sz="2400" dirty="0" smtClean="0"/>
          </a:p>
          <a:p>
            <a:endParaRPr lang="en-US" altLang="zh-CN" sz="2400" dirty="0"/>
          </a:p>
          <a:p>
            <a:endParaRPr lang="en-US" altLang="zh-CN" sz="2400" dirty="0" smtClean="0"/>
          </a:p>
          <a:p>
            <a:endParaRPr lang="zh-CN" altLang="en-US" sz="2400" dirty="0"/>
          </a:p>
          <a:p>
            <a:pPr marL="342900" indent="-342900">
              <a:buFont typeface="Wingdings" pitchFamily="2" charset="2"/>
              <a:buChar char="Ø"/>
            </a:pPr>
            <a:r>
              <a:rPr lang="zh-CN" altLang="en-US" sz="2400" dirty="0"/>
              <a:t>郑观应（</a:t>
            </a:r>
            <a:r>
              <a:rPr lang="en-US" altLang="zh-CN" sz="2400" dirty="0"/>
              <a:t>1841~1920</a:t>
            </a:r>
            <a:r>
              <a:rPr lang="zh-CN" altLang="en-US" sz="2400" dirty="0" smtClean="0"/>
              <a:t>）</a:t>
            </a:r>
            <a:endParaRPr lang="en-US" altLang="zh-CN" sz="2400" dirty="0" smtClean="0"/>
          </a:p>
          <a:p>
            <a:pPr marL="342900" indent="-342900">
              <a:buFont typeface="Wingdings" pitchFamily="2" charset="2"/>
              <a:buChar char="Ø"/>
            </a:pPr>
            <a:r>
              <a:rPr lang="zh-CN" altLang="en-US" sz="2400" dirty="0" smtClean="0"/>
              <a:t>中国</a:t>
            </a:r>
            <a:r>
              <a:rPr lang="zh-CN" altLang="en-US" sz="2400" dirty="0"/>
              <a:t>近代第一个提出反抗外来经济侵略的</a:t>
            </a:r>
            <a:r>
              <a:rPr lang="zh-CN" altLang="en-US" sz="2400" dirty="0" smtClean="0"/>
              <a:t>人</a:t>
            </a:r>
            <a:endParaRPr lang="en-US" altLang="zh-CN" sz="2400" dirty="0" smtClean="0"/>
          </a:p>
          <a:p>
            <a:pPr marL="342900" indent="-342900">
              <a:buFont typeface="Wingdings" pitchFamily="2" charset="2"/>
              <a:buChar char="Ø"/>
            </a:pPr>
            <a:r>
              <a:rPr lang="en-US" altLang="zh-CN" sz="2400" dirty="0" smtClean="0"/>
              <a:t>《</a:t>
            </a:r>
            <a:r>
              <a:rPr lang="zh-CN" altLang="en-US" sz="2400" dirty="0"/>
              <a:t>盛世危言</a:t>
            </a:r>
            <a:r>
              <a:rPr lang="en-US" altLang="zh-CN" sz="2400" dirty="0"/>
              <a:t>》</a:t>
            </a:r>
          </a:p>
          <a:p>
            <a:r>
              <a:rPr lang="en-US" altLang="zh-CN" sz="2400" dirty="0"/>
              <a:t> </a:t>
            </a:r>
            <a:r>
              <a:rPr lang="en-US" altLang="zh-CN" sz="2400" dirty="0" smtClean="0"/>
              <a:t>   </a:t>
            </a:r>
            <a:r>
              <a:rPr lang="zh-CN" altLang="en-US" sz="2400" dirty="0" smtClean="0"/>
              <a:t>“</a:t>
            </a:r>
            <a:r>
              <a:rPr lang="zh-CN" altLang="en-US" sz="2400" dirty="0"/>
              <a:t>西人不独以兵为战，且以商为战。”</a:t>
            </a:r>
          </a:p>
          <a:p>
            <a:r>
              <a:rPr lang="en-US" altLang="zh-CN" sz="2400" dirty="0"/>
              <a:t> </a:t>
            </a:r>
            <a:r>
              <a:rPr lang="en-US" altLang="zh-CN" sz="2400" dirty="0" smtClean="0"/>
              <a:t>   </a:t>
            </a:r>
            <a:r>
              <a:rPr lang="zh-CN" altLang="en-US" sz="2400" dirty="0" smtClean="0"/>
              <a:t>“</a:t>
            </a:r>
            <a:r>
              <a:rPr lang="zh-CN" altLang="en-US" sz="2400" dirty="0"/>
              <a:t>借商以强国，借兵以卫商。”</a:t>
            </a:r>
          </a:p>
          <a:p>
            <a:r>
              <a:rPr lang="en-US" altLang="zh-CN" sz="2400" dirty="0" smtClean="0"/>
              <a:t>    </a:t>
            </a:r>
            <a:r>
              <a:rPr lang="zh-CN" altLang="en-US" sz="2400" dirty="0" smtClean="0"/>
              <a:t>“</a:t>
            </a:r>
            <a:r>
              <a:rPr lang="zh-CN" altLang="en-US" sz="2400" dirty="0"/>
              <a:t>兵之并吞祸人易觉，商之掊克敝国无形。</a:t>
            </a:r>
            <a:r>
              <a:rPr lang="zh-CN" altLang="en-US" sz="2400" dirty="0" smtClean="0"/>
              <a:t>”</a:t>
            </a:r>
            <a:endParaRPr lang="zh-CN" altLang="en-US" sz="2400"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9968" y="1381117"/>
            <a:ext cx="2290055" cy="200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279366"/>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7206" y="434595"/>
            <a:ext cx="7813980" cy="5339923"/>
          </a:xfrm>
          <a:prstGeom prst="rect">
            <a:avLst/>
          </a:prstGeom>
        </p:spPr>
        <p:txBody>
          <a:bodyPr wrap="square">
            <a:spAutoFit/>
          </a:bodyPr>
          <a:lstStyle/>
          <a:p>
            <a:pPr algn="ctr"/>
            <a:r>
              <a:rPr lang="zh-CN" altLang="en-US" sz="3200" b="1" dirty="0">
                <a:latin typeface="隶书" pitchFamily="49" charset="-122"/>
                <a:ea typeface="隶书" pitchFamily="49" charset="-122"/>
              </a:rPr>
              <a:t>“商战”</a:t>
            </a:r>
            <a:r>
              <a:rPr lang="zh-CN" altLang="en-US" sz="3200" b="1" dirty="0" smtClean="0">
                <a:latin typeface="隶书" pitchFamily="49" charset="-122"/>
                <a:ea typeface="隶书" pitchFamily="49" charset="-122"/>
              </a:rPr>
              <a:t>内容</a:t>
            </a:r>
            <a:endParaRPr lang="en-US" altLang="zh-CN" sz="3200" b="1" dirty="0" smtClean="0">
              <a:latin typeface="隶书" pitchFamily="49" charset="-122"/>
              <a:ea typeface="隶书" pitchFamily="49" charset="-122"/>
            </a:endParaRPr>
          </a:p>
          <a:p>
            <a:pPr algn="ctr"/>
            <a:endParaRPr lang="en-US" altLang="zh-CN" sz="2400" dirty="0" smtClean="0">
              <a:latin typeface="微软雅黑" pitchFamily="34" charset="-122"/>
              <a:ea typeface="微软雅黑" pitchFamily="34" charset="-122"/>
            </a:endParaRP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一）鸦片战：自种，自制</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二）洋布战：新式棉纺织业</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三）诸用物战：各种日用品</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四）诸食物战：烟、酒、糖</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五）零星货物战：香水、肥皂、化妆品</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六）矿物战：煤、铁、五金</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七）日用取求战：煤油、火柴</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八）玩好珍奇战：整顿、改良瓷器</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九）零星杂货战：蚕丝制品</a:t>
            </a:r>
          </a:p>
          <a:p>
            <a:pPr lvl="4">
              <a:spcAft>
                <a:spcPts val="600"/>
              </a:spcAft>
            </a:pPr>
            <a:r>
              <a:rPr lang="zh-CN" altLang="en-US"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十）洋钱战：自铸金银币</a:t>
            </a:r>
          </a:p>
        </p:txBody>
      </p:sp>
    </p:spTree>
    <p:extLst>
      <p:ext uri="{BB962C8B-B14F-4D97-AF65-F5344CB8AC3E}">
        <p14:creationId xmlns:p14="http://schemas.microsoft.com/office/powerpoint/2010/main" val="2442071507"/>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21493" y="360618"/>
            <a:ext cx="6858000" cy="4585871"/>
          </a:xfrm>
          <a:prstGeom prst="rect">
            <a:avLst/>
          </a:prstGeom>
        </p:spPr>
        <p:txBody>
          <a:bodyPr wrap="square">
            <a:spAutoFit/>
          </a:bodyPr>
          <a:lstStyle/>
          <a:p>
            <a:pPr algn="ctr"/>
            <a:r>
              <a:rPr lang="zh-CN" altLang="en-US" sz="3200" b="1" dirty="0">
                <a:latin typeface="隶书" pitchFamily="49" charset="-122"/>
                <a:ea typeface="隶书" pitchFamily="49" charset="-122"/>
              </a:rPr>
              <a:t>工业思想的</a:t>
            </a:r>
            <a:r>
              <a:rPr lang="zh-CN" altLang="en-US" sz="3200" b="1" dirty="0" smtClean="0">
                <a:latin typeface="隶书" pitchFamily="49" charset="-122"/>
                <a:ea typeface="隶书" pitchFamily="49" charset="-122"/>
              </a:rPr>
              <a:t>萌发</a:t>
            </a:r>
            <a:endParaRPr lang="en-US" altLang="zh-CN" sz="3200" b="1" dirty="0" smtClean="0">
              <a:latin typeface="隶书" pitchFamily="49" charset="-122"/>
              <a:ea typeface="隶书" pitchFamily="49" charset="-122"/>
            </a:endParaRPr>
          </a:p>
          <a:p>
            <a:pPr algn="ctr"/>
            <a:endParaRPr lang="en-US" altLang="zh-CN" sz="4000" b="1" dirty="0">
              <a:latin typeface="隶书" pitchFamily="49" charset="-122"/>
              <a:ea typeface="隶书" pitchFamily="49" charset="-122"/>
            </a:endParaRPr>
          </a:p>
          <a:p>
            <a:pPr algn="ctr"/>
            <a:endParaRPr lang="zh-CN" altLang="en-US" sz="4000" b="1" dirty="0">
              <a:latin typeface="隶书" pitchFamily="49" charset="-122"/>
              <a:ea typeface="隶书" pitchFamily="49" charset="-122"/>
            </a:endParaRPr>
          </a:p>
          <a:p>
            <a:pPr marL="342900" indent="-342900">
              <a:lnSpc>
                <a:spcPct val="150000"/>
              </a:lnSpc>
              <a:buFont typeface="Wingdings" pitchFamily="2" charset="2"/>
              <a:buChar char="Ø"/>
            </a:pPr>
            <a:r>
              <a:rPr lang="en-US" altLang="zh-CN"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盛世危言</a:t>
            </a:r>
            <a:r>
              <a:rPr lang="en-US"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a:t>
            </a:r>
            <a:r>
              <a:rPr lang="en-US" altLang="zh-CN"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论商务之源，以制造为急，而制造之法，以机器为先。</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pPr marL="342900" indent="-342900">
              <a:lnSpc>
                <a:spcPct val="150000"/>
              </a:lnSpc>
              <a:buFont typeface="Wingdings" pitchFamily="2" charset="2"/>
              <a:buChar char="Ø"/>
            </a:pPr>
            <a:endParaRPr lang="en-US" altLang="zh-CN" sz="2400" dirty="0" smtClean="0">
              <a:latin typeface="微软雅黑" pitchFamily="34" charset="-122"/>
              <a:ea typeface="微软雅黑" pitchFamily="34" charset="-122"/>
            </a:endParaRPr>
          </a:p>
          <a:p>
            <a:pPr marL="342900" indent="-342900">
              <a:lnSpc>
                <a:spcPct val="150000"/>
              </a:lnSpc>
              <a:buFont typeface="Wingdings" pitchFamily="2" charset="2"/>
              <a:buChar char="Ø"/>
            </a:pPr>
            <a:r>
              <a:rPr lang="en-US" altLang="zh-CN" sz="2400" dirty="0" smtClean="0">
                <a:latin typeface="微软雅黑" pitchFamily="34" charset="-122"/>
                <a:ea typeface="微软雅黑" pitchFamily="34" charset="-122"/>
              </a:rPr>
              <a:t>《</a:t>
            </a:r>
            <a:r>
              <a:rPr lang="zh-CN" altLang="en-US" sz="2400" dirty="0">
                <a:latin typeface="微软雅黑" pitchFamily="34" charset="-122"/>
                <a:ea typeface="微软雅黑" pitchFamily="34" charset="-122"/>
              </a:rPr>
              <a:t>盛世危言</a:t>
            </a:r>
            <a:r>
              <a:rPr lang="en-US" altLang="zh-CN" sz="2400" dirty="0">
                <a:latin typeface="微软雅黑" pitchFamily="34" charset="-122"/>
                <a:ea typeface="微软雅黑" pitchFamily="34" charset="-122"/>
              </a:rPr>
              <a:t>·</a:t>
            </a:r>
            <a:r>
              <a:rPr lang="zh-CN" altLang="en-US" sz="2400" dirty="0">
                <a:latin typeface="微软雅黑" pitchFamily="34" charset="-122"/>
                <a:ea typeface="微软雅黑" pitchFamily="34" charset="-122"/>
              </a:rPr>
              <a:t>后编</a:t>
            </a:r>
            <a:r>
              <a:rPr lang="en-US"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：“不知</a:t>
            </a:r>
            <a:r>
              <a:rPr lang="zh-CN" altLang="en-US" sz="2400" dirty="0">
                <a:latin typeface="微软雅黑" pitchFamily="34" charset="-122"/>
                <a:ea typeface="微软雅黑" pitchFamily="34" charset="-122"/>
              </a:rPr>
              <a:t>富强之国，首在</a:t>
            </a:r>
            <a:r>
              <a:rPr lang="zh-CN" altLang="en-US" sz="2400" dirty="0">
                <a:solidFill>
                  <a:srgbClr val="FF0000"/>
                </a:solidFill>
                <a:latin typeface="微软雅黑" pitchFamily="34" charset="-122"/>
                <a:ea typeface="微软雅黑" pitchFamily="34" charset="-122"/>
              </a:rPr>
              <a:t>振兴实业</a:t>
            </a:r>
            <a:r>
              <a:rPr lang="zh-CN" altLang="en-US" sz="2400" dirty="0" smtClean="0">
                <a:latin typeface="微软雅黑" pitchFamily="34" charset="-122"/>
                <a:ea typeface="微软雅黑" pitchFamily="34" charset="-122"/>
              </a:rPr>
              <a:t>。”</a:t>
            </a:r>
            <a:endParaRPr lang="zh-CN" altLang="en-US" sz="2400" dirty="0">
              <a:latin typeface="微软雅黑" pitchFamily="34" charset="-122"/>
              <a:ea typeface="微软雅黑" pitchFamily="34" charset="-122"/>
            </a:endParaRPr>
          </a:p>
        </p:txBody>
      </p:sp>
    </p:spTree>
    <p:extLst>
      <p:ext uri="{BB962C8B-B14F-4D97-AF65-F5344CB8AC3E}">
        <p14:creationId xmlns:p14="http://schemas.microsoft.com/office/powerpoint/2010/main" val="1743043930"/>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0406" y="107170"/>
            <a:ext cx="7596694" cy="6771084"/>
          </a:xfrm>
          <a:prstGeom prst="rect">
            <a:avLst/>
          </a:prstGeom>
        </p:spPr>
        <p:txBody>
          <a:bodyPr wrap="square">
            <a:spAutoFit/>
          </a:bodyPr>
          <a:lstStyle/>
          <a:p>
            <a:endParaRPr lang="zh-CN" altLang="en-US" dirty="0"/>
          </a:p>
          <a:p>
            <a:pPr algn="ctr"/>
            <a:r>
              <a:rPr lang="en-US" altLang="zh-CN" sz="3200" b="1" dirty="0" smtClean="0">
                <a:solidFill>
                  <a:srgbClr val="000000"/>
                </a:solidFill>
                <a:latin typeface="隶书"/>
                <a:ea typeface="隶书"/>
              </a:rPr>
              <a:t>9</a:t>
            </a:r>
            <a:r>
              <a:rPr lang="zh-CN" altLang="en-US" sz="3200" b="1" dirty="0" smtClean="0">
                <a:solidFill>
                  <a:srgbClr val="000000"/>
                </a:solidFill>
                <a:latin typeface="隶书"/>
                <a:ea typeface="隶书"/>
              </a:rPr>
              <a:t>、</a:t>
            </a:r>
            <a:r>
              <a:rPr lang="zh-CN" altLang="en-US" sz="3200" b="1" dirty="0" smtClean="0">
                <a:solidFill>
                  <a:srgbClr val="000000"/>
                </a:solidFill>
                <a:latin typeface="隶书"/>
                <a:ea typeface="隶书"/>
              </a:rPr>
              <a:t>陈炽</a:t>
            </a:r>
            <a:r>
              <a:rPr lang="zh-CN" altLang="en-US" sz="3200" b="1" dirty="0">
                <a:solidFill>
                  <a:srgbClr val="000000"/>
                </a:solidFill>
                <a:latin typeface="隶书"/>
                <a:ea typeface="隶书"/>
              </a:rPr>
              <a:t>“劝工”论</a:t>
            </a:r>
          </a:p>
          <a:p>
            <a:endParaRPr lang="zh-CN" altLang="en-US" sz="2400" dirty="0"/>
          </a:p>
          <a:p>
            <a:pPr marL="342900" indent="-342900">
              <a:buFont typeface="Wingdings" pitchFamily="2" charset="2"/>
              <a:buChar char="Ø"/>
            </a:pPr>
            <a:endParaRPr lang="en-US" altLang="zh-CN" sz="2400" dirty="0"/>
          </a:p>
          <a:p>
            <a:pPr marL="342900" indent="-342900">
              <a:buFont typeface="Wingdings" pitchFamily="2" charset="2"/>
              <a:buChar char="Ø"/>
            </a:pPr>
            <a:r>
              <a:rPr lang="zh-CN" altLang="en-US" sz="2400" dirty="0" smtClean="0"/>
              <a:t>陈炽，江西</a:t>
            </a:r>
            <a:r>
              <a:rPr lang="zh-CN" altLang="en-US" sz="2400" dirty="0"/>
              <a:t>瑞金</a:t>
            </a:r>
            <a:r>
              <a:rPr lang="zh-CN" altLang="en-US" sz="2400" dirty="0" smtClean="0"/>
              <a:t>人，著</a:t>
            </a:r>
            <a:r>
              <a:rPr lang="en-US" altLang="zh-CN" sz="2400" dirty="0" smtClean="0"/>
              <a:t>《</a:t>
            </a:r>
            <a:r>
              <a:rPr lang="zh-CN" altLang="en-US" sz="2400" dirty="0"/>
              <a:t>续富国策</a:t>
            </a:r>
            <a:r>
              <a:rPr lang="en-US" altLang="zh-CN" sz="2400" dirty="0" smtClean="0"/>
              <a:t>》</a:t>
            </a:r>
          </a:p>
          <a:p>
            <a:pPr marL="342900" indent="-342900">
              <a:buFont typeface="Wingdings" pitchFamily="2" charset="2"/>
              <a:buChar char="Ø"/>
            </a:pPr>
            <a:endParaRPr lang="zh-CN" altLang="en-US" sz="2400" dirty="0"/>
          </a:p>
          <a:p>
            <a:pPr marL="342900" indent="-342900">
              <a:buFont typeface="Wingdings" pitchFamily="2" charset="2"/>
              <a:buChar char="Ø"/>
            </a:pPr>
            <a:r>
              <a:rPr lang="zh-CN" altLang="en-US" sz="2400" dirty="0" smtClean="0"/>
              <a:t>“</a:t>
            </a:r>
            <a:r>
              <a:rPr lang="zh-CN" altLang="en-US" sz="2400" dirty="0"/>
              <a:t>有贤士某，著</a:t>
            </a:r>
            <a:r>
              <a:rPr lang="en-US" altLang="zh-CN" sz="2400" dirty="0"/>
              <a:t>《</a:t>
            </a:r>
            <a:r>
              <a:rPr lang="zh-CN" altLang="en-US" sz="2400" dirty="0"/>
              <a:t>富国策</a:t>
            </a:r>
            <a:r>
              <a:rPr lang="en-US" altLang="zh-CN" sz="2400" dirty="0" smtClean="0"/>
              <a:t>》……</a:t>
            </a:r>
            <a:r>
              <a:rPr lang="zh-CN" altLang="en-US" sz="2400" dirty="0"/>
              <a:t>英人举国昭若发蒙，尽涤烦苛，以归简便，而近今八十载，商务之盛，遂冠全球。</a:t>
            </a:r>
            <a:r>
              <a:rPr lang="zh-CN" altLang="en-US" sz="2400" dirty="0" smtClean="0"/>
              <a:t>”</a:t>
            </a:r>
            <a:endParaRPr lang="en-US" altLang="zh-CN" sz="2400" dirty="0" smtClean="0"/>
          </a:p>
          <a:p>
            <a:pPr marL="342900" indent="-342900">
              <a:buFont typeface="Wingdings" pitchFamily="2" charset="2"/>
              <a:buChar char="Ø"/>
            </a:pPr>
            <a:endParaRPr lang="zh-CN" altLang="en-US" sz="2400" dirty="0"/>
          </a:p>
          <a:p>
            <a:pPr marL="342900" indent="-342900">
              <a:buFont typeface="Wingdings" pitchFamily="2" charset="2"/>
              <a:buChar char="Ø"/>
            </a:pPr>
            <a:r>
              <a:rPr lang="zh-CN" altLang="en-US" sz="2400" dirty="0" smtClean="0"/>
              <a:t>“</a:t>
            </a:r>
            <a:r>
              <a:rPr lang="zh-CN" altLang="en-US" sz="2400" dirty="0"/>
              <a:t>古今虽远，天地虽宽，他日富甲环瀛，踵英而起者，非中国四百兆之人民莫与也。</a:t>
            </a:r>
            <a:r>
              <a:rPr lang="zh-CN" altLang="en-US" sz="2400" dirty="0" smtClean="0"/>
              <a:t>”</a:t>
            </a:r>
            <a:endParaRPr lang="en-US" altLang="zh-CN" sz="2400" dirty="0" smtClean="0"/>
          </a:p>
          <a:p>
            <a:pPr marL="342900" indent="-342900">
              <a:buFont typeface="Wingdings" pitchFamily="2" charset="2"/>
              <a:buChar char="Ø"/>
            </a:pPr>
            <a:endParaRPr lang="en-US" altLang="zh-CN" sz="2400" dirty="0"/>
          </a:p>
          <a:p>
            <a:pPr marL="342900" indent="-342900">
              <a:buFont typeface="Wingdings" pitchFamily="2" charset="2"/>
              <a:buChar char="Ø"/>
            </a:pPr>
            <a:r>
              <a:rPr lang="zh-CN" altLang="en-US" sz="2400" b="1" dirty="0">
                <a:solidFill>
                  <a:srgbClr val="C00000"/>
                </a:solidFill>
              </a:rPr>
              <a:t>工业救国论的</a:t>
            </a:r>
            <a:r>
              <a:rPr lang="zh-CN" altLang="en-US" sz="2400" b="1" dirty="0" smtClean="0">
                <a:solidFill>
                  <a:srgbClr val="C00000"/>
                </a:solidFill>
              </a:rPr>
              <a:t>萌芽</a:t>
            </a:r>
            <a:r>
              <a:rPr lang="zh-CN" altLang="en-US" sz="2400" dirty="0" smtClean="0"/>
              <a:t>。“</a:t>
            </a:r>
            <a:r>
              <a:rPr lang="zh-CN" altLang="en-US" sz="2400" dirty="0"/>
              <a:t>富国强兵，非商何倚？</a:t>
            </a:r>
            <a:r>
              <a:rPr lang="zh-CN" altLang="en-US" sz="2400" dirty="0" smtClean="0"/>
              <a:t>” “</a:t>
            </a:r>
            <a:r>
              <a:rPr lang="zh-CN" altLang="en-US" sz="2400" dirty="0"/>
              <a:t>一富一贫，一强一弱，一兴一废，一存一亡，而皆以劝工一言，为旋转乾坤之枢纽。”</a:t>
            </a:r>
          </a:p>
          <a:p>
            <a:pPr marL="342900" indent="-342900">
              <a:buFont typeface="Wingdings" pitchFamily="2" charset="2"/>
              <a:buChar char="Ø"/>
            </a:pPr>
            <a:endParaRPr lang="en-US" altLang="zh-CN" sz="2400" b="1" dirty="0">
              <a:latin typeface="隶书" pitchFamily="49" charset="-122"/>
              <a:ea typeface="隶书" pitchFamily="49" charset="-122"/>
            </a:endParaRPr>
          </a:p>
          <a:p>
            <a:pPr marL="342900" indent="-342900">
              <a:buFont typeface="Wingdings" pitchFamily="2" charset="2"/>
              <a:buChar char="Ø"/>
            </a:pPr>
            <a:endParaRPr lang="zh-CN" altLang="en-US" sz="2400" dirty="0"/>
          </a:p>
        </p:txBody>
      </p:sp>
    </p:spTree>
    <p:extLst>
      <p:ext uri="{BB962C8B-B14F-4D97-AF65-F5344CB8AC3E}">
        <p14:creationId xmlns:p14="http://schemas.microsoft.com/office/powerpoint/2010/main" val="200243239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67670" y="2322031"/>
            <a:ext cx="8276330" cy="2328843"/>
          </a:xfrm>
          <a:prstGeom prst="rect">
            <a:avLst/>
          </a:prstGeom>
          <a:noFill/>
        </p:spPr>
        <p:txBody>
          <a:bodyPr wrap="square" lIns="0" tIns="0" rIns="0" rtlCol="0">
            <a:spAutoFit/>
          </a:bodyPr>
          <a:lstStyle/>
          <a:p>
            <a:pPr marL="457200" indent="-457200">
              <a:lnSpc>
                <a:spcPts val="3800"/>
              </a:lnSpc>
              <a:buFont typeface="Wingdings" pitchFamily="2" charset="2"/>
              <a:buChar char="Ø"/>
              <a:tabLst/>
            </a:pPr>
            <a:r>
              <a:rPr lang="en-US" altLang="zh-CN" sz="2800" dirty="0" smtClean="0">
                <a:solidFill>
                  <a:srgbClr val="000000"/>
                </a:solidFill>
                <a:latin typeface="+mn-ea"/>
                <a:ea typeface="+mn-ea"/>
                <a:cs typeface="华文楷体" pitchFamily="18" charset="0"/>
              </a:rPr>
              <a:t>饥而欲食，渴而欲饮，则此欲岂能无？但亦是合当如此者。《近思录集注》</a:t>
            </a:r>
            <a:r>
              <a:rPr lang="en-US" altLang="zh-CN" sz="2800" dirty="0" smtClean="0">
                <a:solidFill>
                  <a:srgbClr val="000000"/>
                </a:solidFill>
                <a:latin typeface="+mn-ea"/>
                <a:ea typeface="+mn-ea"/>
                <a:cs typeface="华文楷体" pitchFamily="18" charset="0"/>
              </a:rPr>
              <a:t>卷五</a:t>
            </a:r>
            <a:endParaRPr lang="en-US" altLang="zh-CN" sz="2800" dirty="0" smtClean="0">
              <a:latin typeface="+mn-ea"/>
              <a:ea typeface="+mn-ea"/>
            </a:endParaRPr>
          </a:p>
          <a:p>
            <a:pPr marL="457200" indent="-457200">
              <a:lnSpc>
                <a:spcPts val="1000"/>
              </a:lnSpc>
              <a:buFont typeface="Wingdings" pitchFamily="2" charset="2"/>
              <a:buChar char="Ø"/>
            </a:pPr>
            <a:endParaRPr lang="en-US" altLang="zh-CN" sz="2800" dirty="0" smtClean="0">
              <a:latin typeface="+mn-ea"/>
              <a:ea typeface="+mn-ea"/>
            </a:endParaRPr>
          </a:p>
          <a:p>
            <a:pPr marL="457200" indent="-457200">
              <a:lnSpc>
                <a:spcPts val="1000"/>
              </a:lnSpc>
              <a:buFont typeface="Wingdings" pitchFamily="2" charset="2"/>
              <a:buChar char="Ø"/>
            </a:pPr>
            <a:endParaRPr lang="en-US" altLang="zh-CN" sz="2800" dirty="0" smtClean="0">
              <a:latin typeface="+mn-ea"/>
              <a:ea typeface="+mn-ea"/>
            </a:endParaRPr>
          </a:p>
          <a:p>
            <a:pPr marL="457200" indent="-457200">
              <a:lnSpc>
                <a:spcPts val="4100"/>
              </a:lnSpc>
              <a:buFont typeface="Wingdings" pitchFamily="2" charset="2"/>
              <a:buChar char="Ø"/>
              <a:tabLst/>
            </a:pPr>
            <a:r>
              <a:rPr lang="en-US" altLang="zh-CN" sz="2800" dirty="0" smtClean="0">
                <a:solidFill>
                  <a:srgbClr val="FF0000"/>
                </a:solidFill>
                <a:latin typeface="+mn-ea"/>
                <a:ea typeface="+mn-ea"/>
                <a:cs typeface="华文楷体" pitchFamily="18" charset="0"/>
              </a:rPr>
              <a:t>好底欲，自有天理，不好底欲，便是私欲</a:t>
            </a:r>
            <a:r>
              <a:rPr lang="en-US" altLang="zh-CN" sz="2800" dirty="0" smtClean="0">
                <a:latin typeface="+mn-ea"/>
                <a:ea typeface="+mn-ea"/>
                <a:cs typeface="华文楷体" pitchFamily="18" charset="0"/>
              </a:rPr>
              <a:t>。《</a:t>
            </a:r>
            <a:r>
              <a:rPr lang="en-US" altLang="zh-CN" sz="2800" dirty="0" err="1" smtClean="0">
                <a:latin typeface="+mn-ea"/>
                <a:ea typeface="+mn-ea"/>
                <a:cs typeface="华文楷体" pitchFamily="18" charset="0"/>
              </a:rPr>
              <a:t>朱子语类》卷七八</a:t>
            </a:r>
            <a:endParaRPr lang="en-US" altLang="zh-CN" sz="2800" dirty="0" smtClean="0">
              <a:latin typeface="+mn-ea"/>
              <a:ea typeface="+mn-ea"/>
              <a:cs typeface="华文楷体" pitchFamily="18" charset="0"/>
            </a:endParaRPr>
          </a:p>
        </p:txBody>
      </p:sp>
      <p:sp>
        <p:nvSpPr>
          <p:cNvPr id="5" name="TextBox 4"/>
          <p:cNvSpPr txBox="1"/>
          <p:nvPr/>
        </p:nvSpPr>
        <p:spPr>
          <a:xfrm>
            <a:off x="2020571" y="419100"/>
            <a:ext cx="5078313" cy="571951"/>
          </a:xfrm>
          <a:prstGeom prst="rect">
            <a:avLst/>
          </a:prstGeom>
          <a:noFill/>
        </p:spPr>
        <p:txBody>
          <a:bodyPr wrap="none" lIns="0" tIns="0" rIns="0" rtlCol="0">
            <a:spAutoFit/>
          </a:bodyPr>
          <a:lstStyle/>
          <a:p>
            <a:pPr>
              <a:lnSpc>
                <a:spcPts val="4400"/>
              </a:lnSpc>
              <a:tabLst/>
            </a:pPr>
            <a:r>
              <a:rPr lang="en-US" altLang="zh-CN" sz="3600" b="1" dirty="0">
                <a:latin typeface="隶书" pitchFamily="49" charset="-122"/>
                <a:ea typeface="隶书" pitchFamily="49" charset="-122"/>
              </a:rPr>
              <a:t>以“天理”为核心的欲望论</a:t>
            </a:r>
          </a:p>
        </p:txBody>
      </p:sp>
    </p:spTree>
    <p:extLst>
      <p:ext uri="{BB962C8B-B14F-4D97-AF65-F5344CB8AC3E}">
        <p14:creationId xmlns:p14="http://schemas.microsoft.com/office/powerpoint/2010/main" val="4007824055"/>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2606" y="411970"/>
            <a:ext cx="8030110" cy="5878532"/>
          </a:xfrm>
          <a:prstGeom prst="rect">
            <a:avLst/>
          </a:prstGeom>
        </p:spPr>
        <p:txBody>
          <a:bodyPr wrap="square">
            <a:spAutoFit/>
          </a:bodyPr>
          <a:lstStyle/>
          <a:p>
            <a:pPr algn="ctr"/>
            <a:r>
              <a:rPr lang="en-US" altLang="zh-CN" sz="3200" b="1" dirty="0" smtClean="0">
                <a:latin typeface="隶书" pitchFamily="49" charset="-122"/>
                <a:ea typeface="隶书" pitchFamily="49" charset="-122"/>
              </a:rPr>
              <a:t>10</a:t>
            </a:r>
            <a:r>
              <a:rPr lang="zh-CN" altLang="en-US" sz="3200" b="1" dirty="0" smtClean="0">
                <a:latin typeface="隶书" pitchFamily="49" charset="-122"/>
                <a:ea typeface="隶书" pitchFamily="49" charset="-122"/>
              </a:rPr>
              <a:t>、</a:t>
            </a:r>
            <a:r>
              <a:rPr lang="zh-CN" altLang="en-US" sz="3200" b="1" dirty="0" smtClean="0">
                <a:latin typeface="隶书" pitchFamily="49" charset="-122"/>
                <a:ea typeface="隶书" pitchFamily="49" charset="-122"/>
              </a:rPr>
              <a:t>康有</a:t>
            </a:r>
            <a:r>
              <a:rPr lang="zh-CN" altLang="en-US" sz="3200" b="1" dirty="0">
                <a:latin typeface="隶书" pitchFamily="49" charset="-122"/>
                <a:ea typeface="隶书" pitchFamily="49" charset="-122"/>
              </a:rPr>
              <a:t>为“定为工国”说</a:t>
            </a:r>
          </a:p>
          <a:p>
            <a:endParaRPr lang="en-US" altLang="zh-CN" sz="4000" dirty="0" smtClean="0"/>
          </a:p>
          <a:p>
            <a:endParaRPr lang="en-US" altLang="zh-CN" sz="4000" dirty="0"/>
          </a:p>
          <a:p>
            <a:endParaRPr lang="en-US" altLang="zh-CN" sz="4000" dirty="0" smtClean="0"/>
          </a:p>
          <a:p>
            <a:endParaRPr lang="en-US" altLang="zh-CN" sz="4000" dirty="0" smtClean="0"/>
          </a:p>
          <a:p>
            <a:endParaRPr lang="en-US" altLang="zh-CN" sz="4000" dirty="0" smtClean="0"/>
          </a:p>
          <a:p>
            <a:pPr marL="342900" indent="-342900">
              <a:buFont typeface="Wingdings" pitchFamily="2" charset="2"/>
              <a:buChar char="Ø"/>
            </a:pPr>
            <a:r>
              <a:rPr lang="zh-CN" altLang="en-US" sz="2400" dirty="0" smtClean="0">
                <a:latin typeface="+mn-ea"/>
                <a:ea typeface="+mn-ea"/>
              </a:rPr>
              <a:t>康有为</a:t>
            </a:r>
            <a:r>
              <a:rPr lang="zh-CN" altLang="en-US" sz="2400" dirty="0">
                <a:latin typeface="+mn-ea"/>
                <a:ea typeface="+mn-ea"/>
              </a:rPr>
              <a:t>（</a:t>
            </a:r>
            <a:r>
              <a:rPr lang="en-US" altLang="zh-CN" sz="2400" dirty="0">
                <a:latin typeface="+mn-ea"/>
                <a:ea typeface="+mn-ea"/>
              </a:rPr>
              <a:t>1858~1927</a:t>
            </a:r>
            <a:r>
              <a:rPr lang="zh-CN" altLang="en-US" sz="2400" dirty="0">
                <a:latin typeface="+mn-ea"/>
                <a:ea typeface="+mn-ea"/>
              </a:rPr>
              <a:t>），中国近代史上最早提出工业化主张的人。</a:t>
            </a:r>
          </a:p>
          <a:p>
            <a:pPr marL="342900" indent="-342900">
              <a:buFont typeface="Wingdings" pitchFamily="2" charset="2"/>
              <a:buChar char="Ø"/>
            </a:pPr>
            <a:r>
              <a:rPr lang="zh-CN" altLang="en-US" sz="2400" dirty="0" smtClean="0">
                <a:latin typeface="+mn-ea"/>
                <a:ea typeface="+mn-ea"/>
              </a:rPr>
              <a:t>“</a:t>
            </a:r>
            <a:r>
              <a:rPr lang="zh-CN" altLang="en-US" sz="2400" dirty="0">
                <a:latin typeface="+mn-ea"/>
                <a:ea typeface="+mn-ea"/>
              </a:rPr>
              <a:t>成大工厂以兴实业”</a:t>
            </a:r>
          </a:p>
          <a:p>
            <a:pPr marL="342900" indent="-342900">
              <a:buFont typeface="Wingdings" pitchFamily="2" charset="2"/>
              <a:buChar char="Ø"/>
            </a:pPr>
            <a:r>
              <a:rPr lang="zh-CN" altLang="en-US" sz="2400" dirty="0" smtClean="0">
                <a:latin typeface="+mn-ea"/>
                <a:ea typeface="+mn-ea"/>
              </a:rPr>
              <a:t>“</a:t>
            </a:r>
            <a:r>
              <a:rPr lang="zh-CN" altLang="en-US" sz="2400" dirty="0">
                <a:latin typeface="+mn-ea"/>
                <a:ea typeface="+mn-ea"/>
              </a:rPr>
              <a:t>夫今已入工业之世界矣，已为日新尚智之宇宙矣，而吾国尚以其农国守旧愚民之治与之竞，不亦傎乎？”中国亦应</a:t>
            </a:r>
            <a:r>
              <a:rPr lang="zh-CN" altLang="en-US" sz="2400" dirty="0">
                <a:solidFill>
                  <a:srgbClr val="C00000"/>
                </a:solidFill>
                <a:latin typeface="+mn-ea"/>
                <a:ea typeface="+mn-ea"/>
              </a:rPr>
              <a:t>“去愚尚智，弃守旧尚日新，定为工国。</a:t>
            </a:r>
            <a:r>
              <a:rPr lang="zh-CN" altLang="en-US" sz="2400" dirty="0" smtClean="0">
                <a:solidFill>
                  <a:srgbClr val="C00000"/>
                </a:solidFill>
                <a:latin typeface="+mn-ea"/>
                <a:ea typeface="+mn-ea"/>
              </a:rPr>
              <a:t>”</a:t>
            </a:r>
            <a:endParaRPr lang="en-US" altLang="zh-CN" sz="2400" dirty="0" smtClean="0">
              <a:solidFill>
                <a:srgbClr val="C00000"/>
              </a:solidFill>
              <a:latin typeface="+mn-ea"/>
              <a:ea typeface="+mn-ea"/>
            </a:endParaRP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4566" y="1440873"/>
            <a:ext cx="1555634" cy="233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276414"/>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365" y="373870"/>
            <a:ext cx="8028935" cy="5201424"/>
          </a:xfrm>
          <a:prstGeom prst="rect">
            <a:avLst/>
          </a:prstGeom>
        </p:spPr>
        <p:txBody>
          <a:bodyPr wrap="square">
            <a:spAutoFit/>
          </a:bodyPr>
          <a:lstStyle/>
          <a:p>
            <a:pPr algn="ctr"/>
            <a:r>
              <a:rPr lang="en-US" altLang="zh-CN" sz="3200" b="1" dirty="0" smtClean="0">
                <a:latin typeface="隶书" pitchFamily="49" charset="-122"/>
                <a:ea typeface="隶书" pitchFamily="49" charset="-122"/>
              </a:rPr>
              <a:t>11</a:t>
            </a:r>
            <a:r>
              <a:rPr lang="zh-CN" altLang="en-US" sz="3200" b="1" dirty="0" smtClean="0">
                <a:latin typeface="隶书" pitchFamily="49" charset="-122"/>
                <a:ea typeface="隶书" pitchFamily="49" charset="-122"/>
              </a:rPr>
              <a:t>、</a:t>
            </a:r>
            <a:r>
              <a:rPr lang="zh-CN" altLang="en-US" sz="3200" b="1" dirty="0" smtClean="0">
                <a:latin typeface="隶书" pitchFamily="49" charset="-122"/>
                <a:ea typeface="隶书" pitchFamily="49" charset="-122"/>
              </a:rPr>
              <a:t>谭嗣</a:t>
            </a:r>
            <a:r>
              <a:rPr lang="zh-CN" altLang="en-US" sz="3200" b="1" dirty="0">
                <a:latin typeface="隶书" pitchFamily="49" charset="-122"/>
                <a:ea typeface="隶书" pitchFamily="49" charset="-122"/>
              </a:rPr>
              <a:t>同“中外通、人我通</a:t>
            </a:r>
            <a:r>
              <a:rPr lang="zh-CN" altLang="en-US" sz="3200" b="1" dirty="0" smtClean="0">
                <a:latin typeface="隶书" pitchFamily="49" charset="-122"/>
                <a:ea typeface="隶书" pitchFamily="49" charset="-122"/>
              </a:rPr>
              <a:t>”</a:t>
            </a:r>
            <a:endParaRPr lang="en-US" altLang="zh-CN" sz="3200" b="1" dirty="0" smtClean="0">
              <a:latin typeface="隶书" pitchFamily="49" charset="-122"/>
              <a:ea typeface="隶书" pitchFamily="49" charset="-122"/>
            </a:endParaRPr>
          </a:p>
          <a:p>
            <a:pPr algn="ctr"/>
            <a:endParaRPr lang="en-US" altLang="zh-CN" sz="4000" b="1" dirty="0" smtClean="0">
              <a:latin typeface="隶书" pitchFamily="49" charset="-122"/>
              <a:ea typeface="隶书" pitchFamily="49" charset="-122"/>
            </a:endParaRPr>
          </a:p>
          <a:p>
            <a:pPr algn="ctr"/>
            <a:endParaRPr lang="en-US" altLang="zh-CN" sz="4000" b="1" dirty="0">
              <a:latin typeface="隶书" pitchFamily="49" charset="-122"/>
              <a:ea typeface="隶书" pitchFamily="49" charset="-122"/>
            </a:endParaRPr>
          </a:p>
          <a:p>
            <a:pPr algn="ctr"/>
            <a:endParaRPr lang="en-US" altLang="zh-CN" sz="4000" b="1" dirty="0" smtClean="0">
              <a:latin typeface="隶书" pitchFamily="49" charset="-122"/>
              <a:ea typeface="隶书" pitchFamily="49" charset="-122"/>
            </a:endParaRPr>
          </a:p>
          <a:p>
            <a:pPr marL="571500" indent="-571500" algn="just">
              <a:buFont typeface="Wingdings" charset="2"/>
              <a:buChar char="Ø"/>
            </a:pPr>
            <a:endParaRPr lang="en-US" altLang="zh-CN" sz="4000" b="1" dirty="0">
              <a:latin typeface="隶书" pitchFamily="49" charset="-122"/>
              <a:ea typeface="隶书" pitchFamily="49" charset="-122"/>
            </a:endParaRPr>
          </a:p>
          <a:p>
            <a:pPr marL="342900" indent="-342900" algn="just">
              <a:spcAft>
                <a:spcPts val="1200"/>
              </a:spcAft>
              <a:buFont typeface="Wingdings" charset="2"/>
              <a:buChar char="Ø"/>
            </a:pPr>
            <a:r>
              <a:rPr lang="zh-CN" altLang="en-US" sz="2400" dirty="0">
                <a:latin typeface="+mn-ea"/>
                <a:ea typeface="+mn-ea"/>
              </a:rPr>
              <a:t>谭嗣同</a:t>
            </a:r>
            <a:r>
              <a:rPr lang="zh-CN" altLang="en-US" sz="2400" dirty="0">
                <a:latin typeface="+mn-ea"/>
                <a:ea typeface="+mn-ea"/>
              </a:rPr>
              <a:t>（</a:t>
            </a:r>
            <a:r>
              <a:rPr lang="en-US" altLang="zh-CN" sz="2400" dirty="0">
                <a:latin typeface="+mn-ea"/>
                <a:ea typeface="+mn-ea"/>
              </a:rPr>
              <a:t>1865~1898</a:t>
            </a:r>
            <a:r>
              <a:rPr lang="zh-CN" altLang="en-US" sz="2400" dirty="0" smtClean="0">
                <a:latin typeface="+mn-ea"/>
                <a:ea typeface="+mn-ea"/>
              </a:rPr>
              <a:t>），湖南</a:t>
            </a:r>
            <a:r>
              <a:rPr lang="zh-CN" altLang="en-US" sz="2400" dirty="0">
                <a:latin typeface="+mn-ea"/>
                <a:ea typeface="+mn-ea"/>
              </a:rPr>
              <a:t>浏阳</a:t>
            </a:r>
            <a:r>
              <a:rPr lang="zh-CN" altLang="en-US" sz="2400" dirty="0" smtClean="0">
                <a:latin typeface="+mn-ea"/>
                <a:ea typeface="+mn-ea"/>
              </a:rPr>
              <a:t>人</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中外</a:t>
            </a:r>
            <a:r>
              <a:rPr lang="zh-CN" altLang="en-US" sz="2400" dirty="0">
                <a:latin typeface="+mn-ea"/>
                <a:ea typeface="+mn-ea"/>
              </a:rPr>
              <a:t>通：“故通商者，相仁之道也，两利之道也，客故利，主尤利也。</a:t>
            </a:r>
            <a:r>
              <a:rPr lang="zh-CN" altLang="en-US" sz="2400" dirty="0" smtClean="0">
                <a:latin typeface="+mn-ea"/>
                <a:ea typeface="+mn-ea"/>
              </a:rPr>
              <a:t>”</a:t>
            </a:r>
            <a:endParaRPr lang="zh-CN" altLang="en-US" sz="2400" dirty="0">
              <a:latin typeface="+mn-ea"/>
              <a:ea typeface="+mn-ea"/>
            </a:endParaRPr>
          </a:p>
          <a:p>
            <a:pPr marL="342900" indent="-342900" algn="just">
              <a:spcAft>
                <a:spcPts val="1200"/>
              </a:spcAft>
              <a:buFont typeface="Wingdings" charset="2"/>
              <a:buChar char="Ø"/>
            </a:pPr>
            <a:r>
              <a:rPr lang="zh-CN" altLang="en-US" sz="2400" dirty="0" smtClean="0">
                <a:latin typeface="+mn-ea"/>
                <a:ea typeface="+mn-ea"/>
              </a:rPr>
              <a:t>人</a:t>
            </a:r>
            <a:r>
              <a:rPr lang="zh-CN" altLang="en-US" sz="2400" dirty="0">
                <a:latin typeface="+mn-ea"/>
                <a:ea typeface="+mn-ea"/>
              </a:rPr>
              <a:t>我通：剩余财富投入生产和流通，使社会获得更多产品，贫民有更多的就业机会，就是人我通。</a:t>
            </a: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767" y="1537549"/>
            <a:ext cx="1318174" cy="140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074751"/>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48000" y="1974070"/>
            <a:ext cx="5448300" cy="3046988"/>
          </a:xfrm>
          <a:prstGeom prst="rect">
            <a:avLst/>
          </a:prstGeom>
        </p:spPr>
        <p:txBody>
          <a:bodyPr wrap="square">
            <a:spAutoFit/>
          </a:bodyPr>
          <a:lstStyle/>
          <a:p>
            <a:pPr marL="342900" indent="-342900" algn="just">
              <a:buFont typeface="Wingdings" charset="2"/>
              <a:buChar char="Ø"/>
            </a:pPr>
            <a:r>
              <a:rPr lang="zh-CN" altLang="en-US" sz="2400" dirty="0" smtClean="0">
                <a:latin typeface="+mn-ea"/>
                <a:ea typeface="+mn-ea"/>
              </a:rPr>
              <a:t>梁启超</a:t>
            </a:r>
            <a:r>
              <a:rPr lang="zh-CN" altLang="en-US" sz="2400" dirty="0">
                <a:latin typeface="+mn-ea"/>
                <a:ea typeface="+mn-ea"/>
              </a:rPr>
              <a:t>（</a:t>
            </a:r>
            <a:r>
              <a:rPr lang="en-US" altLang="zh-CN" sz="2400" dirty="0">
                <a:latin typeface="+mn-ea"/>
                <a:ea typeface="+mn-ea"/>
              </a:rPr>
              <a:t>1873~1929</a:t>
            </a:r>
            <a:r>
              <a:rPr lang="zh-CN" altLang="en-US" sz="2400" dirty="0">
                <a:latin typeface="+mn-ea"/>
                <a:ea typeface="+mn-ea"/>
              </a:rPr>
              <a:t>）广东新会人</a:t>
            </a:r>
          </a:p>
          <a:p>
            <a:pPr marL="342900" indent="-342900" algn="just">
              <a:buFont typeface="Wingdings" charset="2"/>
              <a:buChar char="Ø"/>
            </a:pPr>
            <a:endParaRPr lang="zh-CN" altLang="en-US" sz="2400" dirty="0">
              <a:latin typeface="+mn-ea"/>
              <a:ea typeface="+mn-ea"/>
            </a:endParaRPr>
          </a:p>
          <a:p>
            <a:pPr marL="342900" indent="-342900" algn="just">
              <a:buFont typeface="Wingdings" charset="2"/>
              <a:buChar char="Ø"/>
            </a:pPr>
            <a:r>
              <a:rPr lang="zh-CN" altLang="en-US" sz="2400" dirty="0" smtClean="0">
                <a:latin typeface="+mn-ea"/>
                <a:ea typeface="+mn-ea"/>
              </a:rPr>
              <a:t>振兴</a:t>
            </a:r>
            <a:r>
              <a:rPr lang="zh-CN" altLang="en-US" sz="2400" dirty="0">
                <a:latin typeface="+mn-ea"/>
                <a:ea typeface="+mn-ea"/>
              </a:rPr>
              <a:t>实业中的企业组织形式问题</a:t>
            </a:r>
            <a:r>
              <a:rPr lang="en-US" altLang="zh-CN" sz="2400" dirty="0" smtClean="0">
                <a:latin typeface="+mn-ea"/>
                <a:ea typeface="+mn-ea"/>
              </a:rPr>
              <a:t>——</a:t>
            </a:r>
            <a:r>
              <a:rPr lang="zh-CN" altLang="en-US" sz="2400" dirty="0" smtClean="0">
                <a:latin typeface="+mn-ea"/>
                <a:ea typeface="+mn-ea"/>
              </a:rPr>
              <a:t>广泛</a:t>
            </a:r>
            <a:r>
              <a:rPr lang="zh-CN" altLang="en-US" sz="2400" dirty="0">
                <a:latin typeface="+mn-ea"/>
                <a:ea typeface="+mn-ea"/>
              </a:rPr>
              <a:t>建立和发展股份公司：</a:t>
            </a:r>
          </a:p>
          <a:p>
            <a:pPr lvl="1" algn="just"/>
            <a:r>
              <a:rPr lang="en-US" altLang="zh-CN" sz="2400" dirty="0">
                <a:latin typeface="+mn-ea"/>
                <a:ea typeface="+mn-ea"/>
              </a:rPr>
              <a:t>1</a:t>
            </a:r>
            <a:r>
              <a:rPr lang="zh-CN" altLang="en-US" sz="2400" dirty="0">
                <a:latin typeface="+mn-ea"/>
                <a:ea typeface="+mn-ea"/>
              </a:rPr>
              <a:t>、依法治国</a:t>
            </a:r>
          </a:p>
          <a:p>
            <a:pPr lvl="1" algn="just"/>
            <a:r>
              <a:rPr lang="en-US" altLang="zh-CN" sz="2400" dirty="0" smtClean="0">
                <a:latin typeface="+mn-ea"/>
                <a:ea typeface="+mn-ea"/>
              </a:rPr>
              <a:t>2</a:t>
            </a:r>
            <a:r>
              <a:rPr lang="zh-CN" altLang="en-US" sz="2400" dirty="0" smtClean="0">
                <a:latin typeface="+mn-ea"/>
                <a:ea typeface="+mn-ea"/>
              </a:rPr>
              <a:t>、</a:t>
            </a:r>
            <a:r>
              <a:rPr lang="zh-CN" altLang="en-US" sz="2400" dirty="0">
                <a:latin typeface="+mn-ea"/>
                <a:ea typeface="+mn-ea"/>
              </a:rPr>
              <a:t>国民责任心</a:t>
            </a:r>
          </a:p>
          <a:p>
            <a:pPr lvl="1" algn="just"/>
            <a:r>
              <a:rPr lang="en-US" altLang="zh-CN" sz="2400" dirty="0">
                <a:latin typeface="+mn-ea"/>
                <a:ea typeface="+mn-ea"/>
              </a:rPr>
              <a:t>3</a:t>
            </a:r>
            <a:r>
              <a:rPr lang="zh-CN" altLang="en-US" sz="2400" dirty="0">
                <a:latin typeface="+mn-ea"/>
                <a:ea typeface="+mn-ea"/>
              </a:rPr>
              <a:t>、发达的金融证券业</a:t>
            </a:r>
          </a:p>
          <a:p>
            <a:pPr lvl="1" algn="just"/>
            <a:r>
              <a:rPr lang="en-US" altLang="zh-CN" sz="2400" dirty="0">
                <a:latin typeface="+mn-ea"/>
                <a:ea typeface="+mn-ea"/>
              </a:rPr>
              <a:t>4</a:t>
            </a:r>
            <a:r>
              <a:rPr lang="zh-CN" altLang="en-US" sz="2400" dirty="0">
                <a:latin typeface="+mn-ea"/>
                <a:ea typeface="+mn-ea"/>
              </a:rPr>
              <a:t>、高素质经理人</a:t>
            </a: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299" y="2180719"/>
            <a:ext cx="1629601" cy="227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260739" y="323334"/>
            <a:ext cx="4698722" cy="584775"/>
          </a:xfrm>
          <a:prstGeom prst="rect">
            <a:avLst/>
          </a:prstGeom>
        </p:spPr>
        <p:txBody>
          <a:bodyPr wrap="none">
            <a:spAutoFit/>
          </a:bodyPr>
          <a:lstStyle/>
          <a:p>
            <a:pPr algn="ctr"/>
            <a:r>
              <a:rPr lang="en-US" altLang="zh-CN" sz="3200" b="1" dirty="0">
                <a:latin typeface="隶书" pitchFamily="49" charset="-122"/>
                <a:ea typeface="隶书" pitchFamily="49" charset="-122"/>
              </a:rPr>
              <a:t>12</a:t>
            </a:r>
            <a:r>
              <a:rPr lang="zh-CN" altLang="en-US" sz="3200" b="1" dirty="0">
                <a:latin typeface="隶书" pitchFamily="49" charset="-122"/>
                <a:ea typeface="隶书" pitchFamily="49" charset="-122"/>
              </a:rPr>
              <a:t>、梁启超“以工立国”说</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4253501986"/>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26139" y="411970"/>
            <a:ext cx="7348451" cy="5816977"/>
          </a:xfrm>
          <a:prstGeom prst="rect">
            <a:avLst/>
          </a:prstGeom>
        </p:spPr>
        <p:txBody>
          <a:bodyPr wrap="square">
            <a:spAutoFit/>
          </a:bodyPr>
          <a:lstStyle/>
          <a:p>
            <a:pPr algn="ctr"/>
            <a:r>
              <a:rPr lang="en-US" altLang="zh-CN" sz="3200" b="1" dirty="0" smtClean="0">
                <a:latin typeface="隶书" pitchFamily="49" charset="-122"/>
                <a:ea typeface="隶书" pitchFamily="49" charset="-122"/>
              </a:rPr>
              <a:t>13</a:t>
            </a:r>
            <a:r>
              <a:rPr lang="zh-CN" altLang="en-US" sz="3200" b="1" dirty="0" smtClean="0">
                <a:latin typeface="隶书" pitchFamily="49" charset="-122"/>
                <a:ea typeface="隶书" pitchFamily="49" charset="-122"/>
              </a:rPr>
              <a:t>、</a:t>
            </a:r>
            <a:r>
              <a:rPr lang="zh-CN" altLang="en-US" sz="3200" b="1" dirty="0" smtClean="0">
                <a:latin typeface="隶书" pitchFamily="49" charset="-122"/>
                <a:ea typeface="隶书" pitchFamily="49" charset="-122"/>
              </a:rPr>
              <a:t>张謇</a:t>
            </a:r>
            <a:r>
              <a:rPr lang="zh-CN" altLang="en-US" sz="3200" b="1" dirty="0">
                <a:latin typeface="隶书" pitchFamily="49" charset="-122"/>
                <a:ea typeface="隶书" pitchFamily="49" charset="-122"/>
              </a:rPr>
              <a:t>“实业救国论”与“棉铁主义”</a:t>
            </a:r>
          </a:p>
          <a:p>
            <a:endParaRPr lang="en-US" altLang="zh-CN" sz="4000" dirty="0" smtClean="0"/>
          </a:p>
          <a:p>
            <a:endParaRPr lang="en-US" altLang="zh-CN" sz="4000" dirty="0" smtClean="0"/>
          </a:p>
          <a:p>
            <a:endParaRPr lang="en-US" altLang="zh-CN" sz="4000" dirty="0"/>
          </a:p>
          <a:p>
            <a:endParaRPr lang="en-US" altLang="zh-CN" sz="4000" dirty="0"/>
          </a:p>
          <a:p>
            <a:endParaRPr lang="en-US" altLang="zh-CN" sz="4000" dirty="0" smtClean="0"/>
          </a:p>
          <a:p>
            <a:pPr marL="342900" indent="-342900" algn="just">
              <a:spcAft>
                <a:spcPts val="1200"/>
              </a:spcAft>
              <a:buFont typeface="Wingdings" pitchFamily="2" charset="2"/>
              <a:buChar char="Ø"/>
            </a:pPr>
            <a:r>
              <a:rPr lang="zh-CN" altLang="en-US" sz="2400" dirty="0" smtClean="0">
                <a:latin typeface="+mn-ea"/>
                <a:ea typeface="+mn-ea"/>
              </a:rPr>
              <a:t>张</a:t>
            </a:r>
            <a:r>
              <a:rPr lang="zh-CN" altLang="en-US" sz="2400" dirty="0">
                <a:latin typeface="+mn-ea"/>
                <a:ea typeface="+mn-ea"/>
              </a:rPr>
              <a:t>謇（</a:t>
            </a:r>
            <a:r>
              <a:rPr lang="en-US" altLang="zh-CN" sz="2400" dirty="0">
                <a:latin typeface="+mn-ea"/>
                <a:ea typeface="+mn-ea"/>
              </a:rPr>
              <a:t>1852~1926</a:t>
            </a:r>
            <a:r>
              <a:rPr lang="zh-CN" altLang="en-US" sz="2400" dirty="0">
                <a:latin typeface="+mn-ea"/>
                <a:ea typeface="+mn-ea"/>
              </a:rPr>
              <a:t>）江苏</a:t>
            </a:r>
            <a:r>
              <a:rPr lang="zh-CN" altLang="en-US" sz="2400" dirty="0" smtClean="0">
                <a:latin typeface="+mn-ea"/>
                <a:ea typeface="+mn-ea"/>
              </a:rPr>
              <a:t>南通人</a:t>
            </a:r>
            <a:endParaRPr lang="en-US" altLang="zh-CN" sz="2400" dirty="0">
              <a:latin typeface="+mn-ea"/>
              <a:ea typeface="+mn-ea"/>
            </a:endParaRPr>
          </a:p>
          <a:p>
            <a:pPr marL="342900" indent="-342900" algn="just">
              <a:spcAft>
                <a:spcPts val="1200"/>
              </a:spcAft>
              <a:buFont typeface="Wingdings" pitchFamily="2" charset="2"/>
              <a:buChar char="Ø"/>
            </a:pPr>
            <a:r>
              <a:rPr lang="zh-CN" altLang="en-US" sz="2400" dirty="0" smtClean="0">
                <a:latin typeface="+mn-ea"/>
                <a:ea typeface="+mn-ea"/>
              </a:rPr>
              <a:t>“</a:t>
            </a:r>
            <a:r>
              <a:rPr lang="zh-CN" altLang="en-US" sz="2400" dirty="0">
                <a:latin typeface="+mn-ea"/>
                <a:ea typeface="+mn-ea"/>
              </a:rPr>
              <a:t>实业者，西人赅农工商之名。</a:t>
            </a:r>
            <a:r>
              <a:rPr lang="zh-CN" altLang="en-US" sz="2400" dirty="0" smtClean="0">
                <a:latin typeface="+mn-ea"/>
                <a:ea typeface="+mn-ea"/>
              </a:rPr>
              <a:t>”</a:t>
            </a:r>
            <a:endParaRPr lang="en-US" altLang="zh-CN" sz="2400" dirty="0">
              <a:latin typeface="+mn-ea"/>
              <a:ea typeface="+mn-ea"/>
            </a:endParaRPr>
          </a:p>
          <a:p>
            <a:pPr marL="342900" indent="-342900" algn="just">
              <a:spcAft>
                <a:spcPts val="1200"/>
              </a:spcAft>
              <a:buFont typeface="Wingdings" pitchFamily="2" charset="2"/>
              <a:buChar char="Ø"/>
            </a:pPr>
            <a:r>
              <a:rPr lang="zh-CN" altLang="en-US" sz="2400" dirty="0" smtClean="0">
                <a:latin typeface="+mn-ea"/>
                <a:ea typeface="+mn-ea"/>
              </a:rPr>
              <a:t>“</a:t>
            </a:r>
            <a:r>
              <a:rPr lang="zh-CN" altLang="en-US" sz="2400" dirty="0">
                <a:latin typeface="+mn-ea"/>
                <a:ea typeface="+mn-ea"/>
              </a:rPr>
              <a:t>今国之待救甚矣。譬之树然，教育犹花，海陆军犹果也，而其根本则在实业。若鹜其花与果之灿烂甘美而忘其本，不知花与果将何附而自生。”</a:t>
            </a:r>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3899" y="1258454"/>
            <a:ext cx="2139385" cy="251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360303"/>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7658" y="1042558"/>
            <a:ext cx="7426742" cy="4708981"/>
          </a:xfrm>
          <a:prstGeom prst="rect">
            <a:avLst/>
          </a:prstGeom>
        </p:spPr>
        <p:txBody>
          <a:bodyPr wrap="square">
            <a:spAutoFit/>
          </a:bodyPr>
          <a:lstStyle/>
          <a:p>
            <a:endParaRPr lang="zh-CN" altLang="en-US" dirty="0"/>
          </a:p>
          <a:p>
            <a:endParaRPr lang="zh-CN" altLang="en-US" dirty="0"/>
          </a:p>
          <a:p>
            <a:pPr marL="285750" indent="-285750">
              <a:buFont typeface="Wingdings" pitchFamily="2" charset="2"/>
              <a:buChar char="Ø"/>
            </a:pPr>
            <a:r>
              <a:rPr lang="zh-CN" altLang="en-US" sz="2400" dirty="0">
                <a:latin typeface="+mn-ea"/>
                <a:ea typeface="+mn-ea"/>
              </a:rPr>
              <a:t>棉铁主义</a:t>
            </a:r>
            <a:r>
              <a:rPr lang="en-US" altLang="zh-CN" sz="2400" dirty="0">
                <a:latin typeface="+mn-ea"/>
                <a:ea typeface="+mn-ea"/>
              </a:rPr>
              <a:t>——</a:t>
            </a:r>
            <a:r>
              <a:rPr lang="zh-CN" altLang="en-US" sz="2400" dirty="0">
                <a:latin typeface="+mn-ea"/>
                <a:ea typeface="+mn-ea"/>
              </a:rPr>
              <a:t>在各种工业部门中必须把建立和发展棉纺织业、钢铁工业作为中心</a:t>
            </a:r>
            <a:r>
              <a:rPr lang="zh-CN" altLang="en-US" sz="2400" dirty="0" smtClean="0">
                <a:latin typeface="+mn-ea"/>
                <a:ea typeface="+mn-ea"/>
              </a:rPr>
              <a:t>。</a:t>
            </a:r>
            <a:endParaRPr lang="en-US" altLang="zh-CN" sz="2400" dirty="0" smtClean="0">
              <a:latin typeface="+mn-ea"/>
              <a:ea typeface="+mn-ea"/>
            </a:endParaRPr>
          </a:p>
          <a:p>
            <a:pPr marL="285750" indent="-285750">
              <a:buFont typeface="Wingdings" pitchFamily="2" charset="2"/>
              <a:buChar char="Ø"/>
            </a:pPr>
            <a:endParaRPr lang="zh-CN" altLang="en-US" sz="2400" dirty="0">
              <a:latin typeface="+mn-ea"/>
              <a:ea typeface="+mn-ea"/>
            </a:endParaRPr>
          </a:p>
          <a:p>
            <a:pPr marL="285750" indent="-285750">
              <a:buFont typeface="Wingdings" pitchFamily="2" charset="2"/>
              <a:buChar char="Ø"/>
            </a:pPr>
            <a:r>
              <a:rPr lang="zh-CN" altLang="en-US" sz="2400" dirty="0" smtClean="0">
                <a:latin typeface="+mn-ea"/>
                <a:ea typeface="+mn-ea"/>
              </a:rPr>
              <a:t>选择</a:t>
            </a:r>
            <a:r>
              <a:rPr lang="zh-CN" altLang="en-US" sz="2400" dirty="0">
                <a:latin typeface="+mn-ea"/>
                <a:ea typeface="+mn-ea"/>
              </a:rPr>
              <a:t>棉铁的原因：</a:t>
            </a:r>
          </a:p>
          <a:p>
            <a:pPr lvl="1"/>
            <a:r>
              <a:rPr lang="zh-CN" altLang="en-US" sz="2400" dirty="0">
                <a:latin typeface="+mn-ea"/>
                <a:ea typeface="+mn-ea"/>
              </a:rPr>
              <a:t>（</a:t>
            </a:r>
            <a:r>
              <a:rPr lang="en-US" altLang="zh-CN" sz="2400" dirty="0">
                <a:latin typeface="+mn-ea"/>
                <a:ea typeface="+mn-ea"/>
              </a:rPr>
              <a:t>1</a:t>
            </a:r>
            <a:r>
              <a:rPr lang="zh-CN" altLang="en-US" sz="2400" dirty="0">
                <a:latin typeface="+mn-ea"/>
                <a:ea typeface="+mn-ea"/>
              </a:rPr>
              <a:t>）发展棉铁工业最有利于减少中国对外贸易的逆差。</a:t>
            </a:r>
          </a:p>
          <a:p>
            <a:pPr lvl="1"/>
            <a:r>
              <a:rPr lang="zh-CN" altLang="en-US" sz="2400" dirty="0">
                <a:latin typeface="+mn-ea"/>
                <a:ea typeface="+mn-ea"/>
              </a:rPr>
              <a:t>（</a:t>
            </a:r>
            <a:r>
              <a:rPr lang="en-US" altLang="zh-CN" sz="2400" dirty="0">
                <a:latin typeface="+mn-ea"/>
                <a:ea typeface="+mn-ea"/>
              </a:rPr>
              <a:t>2</a:t>
            </a:r>
            <a:r>
              <a:rPr lang="zh-CN" altLang="en-US" sz="2400" dirty="0">
                <a:latin typeface="+mn-ea"/>
                <a:ea typeface="+mn-ea"/>
              </a:rPr>
              <a:t>）棉铁是国家的基本工业，只有发展这两种工业，才“可以操经济界之全权”。</a:t>
            </a:r>
          </a:p>
          <a:p>
            <a:pPr lvl="1"/>
            <a:r>
              <a:rPr lang="zh-CN" altLang="en-US" sz="2400" dirty="0">
                <a:latin typeface="+mn-ea"/>
                <a:ea typeface="+mn-ea"/>
              </a:rPr>
              <a:t>（</a:t>
            </a:r>
            <a:r>
              <a:rPr lang="en-US" altLang="zh-CN" sz="2400" dirty="0">
                <a:latin typeface="+mn-ea"/>
                <a:ea typeface="+mn-ea"/>
              </a:rPr>
              <a:t>3</a:t>
            </a:r>
            <a:r>
              <a:rPr lang="zh-CN" altLang="en-US" sz="2400" dirty="0">
                <a:latin typeface="+mn-ea"/>
                <a:ea typeface="+mn-ea"/>
              </a:rPr>
              <a:t>）中国经济力量薄弱，发展必须有重点，“若事事并营，力分而益薄”，“与其分而致薄，无宁合而可厚”。</a:t>
            </a:r>
          </a:p>
        </p:txBody>
      </p:sp>
      <p:sp>
        <p:nvSpPr>
          <p:cNvPr id="3" name="矩形 2"/>
          <p:cNvSpPr/>
          <p:nvPr/>
        </p:nvSpPr>
        <p:spPr>
          <a:xfrm>
            <a:off x="1466872" y="412754"/>
            <a:ext cx="6750566" cy="584775"/>
          </a:xfrm>
          <a:prstGeom prst="rect">
            <a:avLst/>
          </a:prstGeom>
        </p:spPr>
        <p:txBody>
          <a:bodyPr wrap="none">
            <a:spAutoFit/>
          </a:bodyPr>
          <a:lstStyle/>
          <a:p>
            <a:pPr algn="ctr"/>
            <a:r>
              <a:rPr lang="en-US" altLang="zh-CN" sz="3200" b="1" dirty="0">
                <a:latin typeface="隶书" pitchFamily="49" charset="-122"/>
                <a:ea typeface="隶书" pitchFamily="49" charset="-122"/>
              </a:rPr>
              <a:t>13</a:t>
            </a:r>
            <a:r>
              <a:rPr lang="zh-CN" altLang="en-US" sz="3200" b="1" dirty="0">
                <a:latin typeface="隶书" pitchFamily="49" charset="-122"/>
                <a:ea typeface="隶书" pitchFamily="49" charset="-122"/>
              </a:rPr>
              <a:t>、张謇“实业救国论”与“棉铁主义”</a:t>
            </a:r>
            <a:endParaRPr lang="zh-CN" altLang="en-US" sz="3200" b="1" dirty="0">
              <a:latin typeface="隶书" pitchFamily="49" charset="-122"/>
              <a:ea typeface="隶书" pitchFamily="49" charset="-122"/>
            </a:endParaRPr>
          </a:p>
        </p:txBody>
      </p:sp>
    </p:spTree>
    <p:extLst>
      <p:ext uri="{BB962C8B-B14F-4D97-AF65-F5344CB8AC3E}">
        <p14:creationId xmlns:p14="http://schemas.microsoft.com/office/powerpoint/2010/main" val="3834353482"/>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4487" y="3551780"/>
            <a:ext cx="8478376" cy="2677656"/>
          </a:xfrm>
          <a:prstGeom prst="rect">
            <a:avLst/>
          </a:prstGeom>
        </p:spPr>
        <p:txBody>
          <a:bodyPr wrap="square">
            <a:spAutoFit/>
          </a:bodyPr>
          <a:lstStyle/>
          <a:p>
            <a:pPr marL="342900" indent="-342900" algn="just">
              <a:buFont typeface="Wingdings" pitchFamily="2" charset="2"/>
              <a:buChar char="Ø"/>
            </a:pPr>
            <a:r>
              <a:rPr lang="zh-CN" altLang="en-US" sz="2400" dirty="0" smtClean="0">
                <a:latin typeface="+mn-ea"/>
                <a:ea typeface="+mn-ea"/>
              </a:rPr>
              <a:t>孙中山</a:t>
            </a:r>
            <a:r>
              <a:rPr lang="zh-CN" altLang="en-US" sz="2400" dirty="0" smtClean="0">
                <a:latin typeface="+mn-ea"/>
                <a:ea typeface="+mn-ea"/>
              </a:rPr>
              <a:t>，</a:t>
            </a:r>
            <a:r>
              <a:rPr lang="en-US" altLang="zh-CN" sz="2400" dirty="0" smtClean="0">
                <a:latin typeface="+mn-ea"/>
                <a:ea typeface="+mn-ea"/>
              </a:rPr>
              <a:t>《</a:t>
            </a:r>
            <a:r>
              <a:rPr lang="zh-CN" altLang="en-US" sz="2400" dirty="0">
                <a:latin typeface="+mn-ea"/>
                <a:ea typeface="+mn-ea"/>
              </a:rPr>
              <a:t>国际共同发展中国实业计划</a:t>
            </a:r>
            <a:r>
              <a:rPr lang="en-US" altLang="zh-CN" sz="2400" dirty="0" smtClean="0">
                <a:latin typeface="+mn-ea"/>
                <a:ea typeface="+mn-ea"/>
              </a:rPr>
              <a:t>》</a:t>
            </a:r>
            <a:r>
              <a:rPr lang="zh-CN" altLang="en-US" sz="2400" dirty="0">
                <a:latin typeface="+mn-ea"/>
                <a:ea typeface="+mn-ea"/>
              </a:rPr>
              <a:t>（</a:t>
            </a:r>
            <a:r>
              <a:rPr lang="en-US" altLang="zh-CN" sz="2400" dirty="0" smtClean="0">
                <a:latin typeface="+mn-ea"/>
                <a:ea typeface="+mn-ea"/>
              </a:rPr>
              <a:t>1919</a:t>
            </a:r>
            <a:r>
              <a:rPr lang="zh-CN" altLang="en-US" sz="2400" dirty="0" smtClean="0">
                <a:latin typeface="+mn-ea"/>
                <a:ea typeface="+mn-ea"/>
              </a:rPr>
              <a:t>年）</a:t>
            </a:r>
            <a:endParaRPr lang="zh-CN" altLang="en-US" sz="2400" dirty="0">
              <a:latin typeface="+mn-ea"/>
              <a:ea typeface="+mn-ea"/>
            </a:endParaRPr>
          </a:p>
          <a:p>
            <a:pPr algn="just"/>
            <a:r>
              <a:rPr lang="zh-CN" altLang="en-US" sz="2400" dirty="0">
                <a:latin typeface="+mn-ea"/>
                <a:ea typeface="+mn-ea"/>
              </a:rPr>
              <a:t>（</a:t>
            </a:r>
            <a:r>
              <a:rPr lang="en-US" altLang="zh-CN" sz="2400" dirty="0">
                <a:latin typeface="+mn-ea"/>
                <a:ea typeface="+mn-ea"/>
              </a:rPr>
              <a:t>1</a:t>
            </a:r>
            <a:r>
              <a:rPr lang="zh-CN" altLang="en-US" sz="2400" dirty="0">
                <a:latin typeface="+mn-ea"/>
                <a:ea typeface="+mn-ea"/>
              </a:rPr>
              <a:t>）修建北、东、南三大港。</a:t>
            </a:r>
          </a:p>
          <a:p>
            <a:pPr algn="just"/>
            <a:r>
              <a:rPr lang="zh-CN" altLang="en-US" sz="2400" dirty="0">
                <a:latin typeface="+mn-ea"/>
                <a:ea typeface="+mn-ea"/>
              </a:rPr>
              <a:t>（</a:t>
            </a:r>
            <a:r>
              <a:rPr lang="en-US" altLang="zh-CN" sz="2400" dirty="0">
                <a:latin typeface="+mn-ea"/>
                <a:ea typeface="+mn-ea"/>
              </a:rPr>
              <a:t>2</a:t>
            </a:r>
            <a:r>
              <a:rPr lang="zh-CN" altLang="en-US" sz="2400" dirty="0">
                <a:latin typeface="+mn-ea"/>
                <a:ea typeface="+mn-ea"/>
              </a:rPr>
              <a:t>）修建中央、东南、东北、西北、高原五大铁路系统。</a:t>
            </a:r>
          </a:p>
          <a:p>
            <a:pPr algn="just"/>
            <a:r>
              <a:rPr lang="zh-CN" altLang="en-US" sz="2400" dirty="0">
                <a:latin typeface="+mn-ea"/>
                <a:ea typeface="+mn-ea"/>
              </a:rPr>
              <a:t>（</a:t>
            </a:r>
            <a:r>
              <a:rPr lang="en-US" altLang="zh-CN" sz="2400" dirty="0">
                <a:latin typeface="+mn-ea"/>
                <a:ea typeface="+mn-ea"/>
              </a:rPr>
              <a:t>3</a:t>
            </a:r>
            <a:r>
              <a:rPr lang="zh-CN" altLang="en-US" sz="2400" dirty="0">
                <a:latin typeface="+mn-ea"/>
                <a:ea typeface="+mn-ea"/>
              </a:rPr>
              <a:t>）整修京杭大运河，开挖修浚其它水道。</a:t>
            </a:r>
          </a:p>
          <a:p>
            <a:pPr algn="just"/>
            <a:r>
              <a:rPr lang="zh-CN" altLang="en-US" sz="2400" dirty="0">
                <a:latin typeface="+mn-ea"/>
                <a:ea typeface="+mn-ea"/>
              </a:rPr>
              <a:t>（</a:t>
            </a:r>
            <a:r>
              <a:rPr lang="en-US" altLang="zh-CN" sz="2400" dirty="0">
                <a:latin typeface="+mn-ea"/>
                <a:ea typeface="+mn-ea"/>
              </a:rPr>
              <a:t>4</a:t>
            </a:r>
            <a:r>
              <a:rPr lang="zh-CN" altLang="en-US" sz="2400" dirty="0">
                <a:latin typeface="+mn-ea"/>
                <a:ea typeface="+mn-ea"/>
              </a:rPr>
              <a:t>）修造密布全国公路网。</a:t>
            </a:r>
          </a:p>
          <a:p>
            <a:pPr algn="just"/>
            <a:r>
              <a:rPr lang="zh-CN" altLang="en-US" sz="2400" dirty="0">
                <a:latin typeface="+mn-ea"/>
                <a:ea typeface="+mn-ea"/>
              </a:rPr>
              <a:t>（</a:t>
            </a:r>
            <a:r>
              <a:rPr lang="en-US" altLang="zh-CN" sz="2400" dirty="0">
                <a:latin typeface="+mn-ea"/>
                <a:ea typeface="+mn-ea"/>
              </a:rPr>
              <a:t>5</a:t>
            </a:r>
            <a:r>
              <a:rPr lang="zh-CN" altLang="en-US" sz="2400" dirty="0">
                <a:latin typeface="+mn-ea"/>
                <a:ea typeface="+mn-ea"/>
              </a:rPr>
              <a:t>）实现农业机械化，移民垦荒，新基地。</a:t>
            </a:r>
          </a:p>
          <a:p>
            <a:pPr algn="just"/>
            <a:r>
              <a:rPr lang="zh-CN" altLang="en-US" sz="2400" dirty="0">
                <a:latin typeface="+mn-ea"/>
                <a:ea typeface="+mn-ea"/>
              </a:rPr>
              <a:t>（</a:t>
            </a:r>
            <a:r>
              <a:rPr lang="en-US" altLang="zh-CN" sz="2400" dirty="0">
                <a:latin typeface="+mn-ea"/>
                <a:ea typeface="+mn-ea"/>
              </a:rPr>
              <a:t>6</a:t>
            </a:r>
            <a:r>
              <a:rPr lang="zh-CN" altLang="en-US" sz="2400" dirty="0">
                <a:latin typeface="+mn-ea"/>
                <a:ea typeface="+mn-ea"/>
              </a:rPr>
              <a:t>）全面开采煤铁油，发展轻重工业。</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8338" y="1179713"/>
            <a:ext cx="15906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504024" y="386834"/>
            <a:ext cx="4288353" cy="584775"/>
          </a:xfrm>
          <a:prstGeom prst="rect">
            <a:avLst/>
          </a:prstGeom>
        </p:spPr>
        <p:txBody>
          <a:bodyPr wrap="none">
            <a:spAutoFit/>
          </a:bodyPr>
          <a:lstStyle/>
          <a:p>
            <a:pPr algn="ctr"/>
            <a:r>
              <a:rPr lang="en-US" altLang="zh-CN" sz="3200" b="1" dirty="0">
                <a:latin typeface="隶书" pitchFamily="49" charset="-122"/>
                <a:ea typeface="隶书" pitchFamily="49" charset="-122"/>
              </a:rPr>
              <a:t>14</a:t>
            </a:r>
            <a:r>
              <a:rPr lang="zh-CN" altLang="en-US" sz="3200" b="1" dirty="0">
                <a:latin typeface="隶书" pitchFamily="49" charset="-122"/>
                <a:ea typeface="隶书" pitchFamily="49" charset="-122"/>
              </a:rPr>
              <a:t>、孙中山“实业计划”</a:t>
            </a:r>
            <a:endParaRPr lang="en-US" altLang="zh-CN" sz="3200" b="1" dirty="0">
              <a:latin typeface="隶书" pitchFamily="49" charset="-122"/>
              <a:ea typeface="隶书" pitchFamily="49" charset="-122"/>
            </a:endParaRPr>
          </a:p>
        </p:txBody>
      </p:sp>
    </p:spTree>
    <p:extLst>
      <p:ext uri="{BB962C8B-B14F-4D97-AF65-F5344CB8AC3E}">
        <p14:creationId xmlns:p14="http://schemas.microsoft.com/office/powerpoint/2010/main" val="358143457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05000" y="323726"/>
            <a:ext cx="5067300" cy="669414"/>
          </a:xfrm>
          <a:prstGeom prst="rect">
            <a:avLst/>
          </a:prstGeom>
          <a:noFill/>
        </p:spPr>
        <p:txBody>
          <a:bodyPr wrap="square" rtlCol="0">
            <a:spAutoFit/>
          </a:bodyPr>
          <a:lstStyle/>
          <a:p>
            <a:pPr>
              <a:lnSpc>
                <a:spcPts val="4500"/>
              </a:lnSpc>
            </a:pPr>
            <a:r>
              <a:rPr lang="zh-CN" altLang="en-US" sz="4000" b="1" dirty="0">
                <a:latin typeface="隶书" pitchFamily="49" charset="-122"/>
                <a:ea typeface="隶书" pitchFamily="49" charset="-122"/>
              </a:rPr>
              <a:t>（一）从朱学到心学</a:t>
            </a:r>
            <a:endParaRPr lang="zh-CN" altLang="en-US" sz="4000" b="1" dirty="0">
              <a:latin typeface="隶书" pitchFamily="49" charset="-122"/>
              <a:ea typeface="隶书" pitchFamily="49" charset="-122"/>
            </a:endParaRPr>
          </a:p>
        </p:txBody>
      </p:sp>
      <p:sp>
        <p:nvSpPr>
          <p:cNvPr id="2" name="矩形 1"/>
          <p:cNvSpPr/>
          <p:nvPr/>
        </p:nvSpPr>
        <p:spPr>
          <a:xfrm>
            <a:off x="3860800" y="2052561"/>
            <a:ext cx="4724400" cy="2785378"/>
          </a:xfrm>
          <a:prstGeom prst="rect">
            <a:avLst/>
          </a:prstGeom>
        </p:spPr>
        <p:txBody>
          <a:bodyPr wrap="square">
            <a:spAutoFit/>
          </a:bodyPr>
          <a:lstStyle/>
          <a:p>
            <a:pPr marL="342900" indent="-342900" algn="just">
              <a:spcAft>
                <a:spcPts val="1800"/>
              </a:spcAft>
              <a:buFont typeface="Wingdings" charset="2"/>
              <a:buChar char="u"/>
            </a:pPr>
            <a:r>
              <a:rPr lang="zh-CN" altLang="zh-CN" sz="2000" kern="100" dirty="0">
                <a:latin typeface="+mn-ea"/>
                <a:ea typeface="+mn-ea"/>
                <a:cs typeface="Times New Roman" charset="0"/>
              </a:rPr>
              <a:t>王守仁（</a:t>
            </a:r>
            <a:r>
              <a:rPr lang="en-US" altLang="zh-CN" sz="2000" kern="100" dirty="0" smtClean="0">
                <a:latin typeface="+mn-ea"/>
                <a:ea typeface="+mn-ea"/>
                <a:cs typeface="Times New Roman" charset="0"/>
              </a:rPr>
              <a:t>1472</a:t>
            </a:r>
            <a:r>
              <a:rPr lang="zh-CN" altLang="zh-CN" sz="2000" kern="100" dirty="0" smtClean="0">
                <a:latin typeface="+mn-ea"/>
                <a:ea typeface="+mn-ea"/>
                <a:cs typeface="Times New Roman" charset="0"/>
              </a:rPr>
              <a:t>－</a:t>
            </a:r>
            <a:r>
              <a:rPr lang="en-US" altLang="zh-CN" sz="2000" kern="100" dirty="0" smtClean="0">
                <a:latin typeface="+mn-ea"/>
                <a:ea typeface="+mn-ea"/>
                <a:cs typeface="Times New Roman" charset="0"/>
              </a:rPr>
              <a:t>1529</a:t>
            </a:r>
            <a:r>
              <a:rPr lang="zh-CN" altLang="zh-CN" sz="2000" kern="100" dirty="0" smtClean="0">
                <a:latin typeface="+mn-ea"/>
                <a:ea typeface="+mn-ea"/>
                <a:cs typeface="Times New Roman" charset="0"/>
              </a:rPr>
              <a:t>）</a:t>
            </a:r>
            <a:r>
              <a:rPr lang="zh-CN" altLang="zh-CN" sz="2000" kern="100" dirty="0">
                <a:latin typeface="+mn-ea"/>
                <a:ea typeface="+mn-ea"/>
                <a:cs typeface="Times New Roman" charset="0"/>
              </a:rPr>
              <a:t>，汉族，幼名云，字伯安，别号阳明，浙江绍兴府余姚县（今属宁波余姚）人。因曾筑室于会稽山阳明洞，自号阳明子，学者称之为阳明先生，亦称王阳明</a:t>
            </a:r>
            <a:r>
              <a:rPr lang="zh-CN" altLang="zh-CN" sz="2000" kern="100" dirty="0" smtClean="0">
                <a:latin typeface="+mn-ea"/>
                <a:ea typeface="+mn-ea"/>
                <a:cs typeface="Times New Roman" charset="0"/>
              </a:rPr>
              <a:t>。</a:t>
            </a:r>
            <a:endParaRPr lang="en-US" altLang="zh-CN" sz="2000" kern="100" dirty="0">
              <a:latin typeface="+mn-ea"/>
              <a:ea typeface="+mn-ea"/>
              <a:cs typeface="Times New Roman" charset="0"/>
            </a:endParaRPr>
          </a:p>
          <a:p>
            <a:pPr marL="342900" indent="-342900" algn="just">
              <a:spcAft>
                <a:spcPts val="1800"/>
              </a:spcAft>
              <a:buFont typeface="Wingdings" charset="2"/>
              <a:buChar char="u"/>
            </a:pPr>
            <a:r>
              <a:rPr lang="zh-CN" altLang="zh-CN" sz="2000" kern="100" dirty="0" smtClean="0">
                <a:latin typeface="+mn-ea"/>
                <a:ea typeface="+mn-ea"/>
                <a:cs typeface="Times New Roman" charset="0"/>
              </a:rPr>
              <a:t>明代</a:t>
            </a:r>
            <a:r>
              <a:rPr lang="zh-CN" altLang="zh-CN" sz="2000" kern="100" dirty="0">
                <a:latin typeface="+mn-ea"/>
                <a:ea typeface="+mn-ea"/>
                <a:cs typeface="Times New Roman" charset="0"/>
              </a:rPr>
              <a:t>著名的思想家、文学家、哲学家和军事家，陆王心学之集大成者，精通儒家、道家、佛家。</a:t>
            </a:r>
            <a:endParaRPr lang="zh-CN" altLang="zh-CN" sz="2000" kern="100" dirty="0">
              <a:effectLst/>
              <a:latin typeface="+mn-ea"/>
              <a:ea typeface="+mn-ea"/>
              <a:cs typeface="Times New Roman" charset="0"/>
            </a:endParaRPr>
          </a:p>
        </p:txBody>
      </p:sp>
      <p:pic>
        <p:nvPicPr>
          <p:cNvPr id="7" name="图片 6"/>
          <p:cNvPicPr>
            <a:picLocks noChangeAspect="1"/>
          </p:cNvPicPr>
          <p:nvPr/>
        </p:nvPicPr>
        <p:blipFill>
          <a:blip r:embed="rId3"/>
          <a:stretch>
            <a:fillRect/>
          </a:stretch>
        </p:blipFill>
        <p:spPr>
          <a:xfrm>
            <a:off x="609600" y="1708830"/>
            <a:ext cx="3136900" cy="3650640"/>
          </a:xfrm>
          <a:prstGeom prst="rect">
            <a:avLst/>
          </a:prstGeom>
        </p:spPr>
      </p:pic>
    </p:spTree>
    <p:extLst>
      <p:ext uri="{BB962C8B-B14F-4D97-AF65-F5344CB8AC3E}">
        <p14:creationId xmlns:p14="http://schemas.microsoft.com/office/powerpoint/2010/main" val="1196710536"/>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母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母版" id="{DDBD929F-2DE9-6F44-9597-751BA6C6CCA1}" vid="{F6323204-D49E-004A-85F9-7B3C9F3E9CFC}"/>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第 讲】" id="{4CC55C0C-F56B-F847-BA02-BB9DAD035B85}" vid="{29C67527-61BC-5E42-84C7-33614A72CC36}"/>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第 讲】" id="{4CC55C0C-F56B-F847-BA02-BB9DAD035B85}" vid="{2BC0C34A-CEC9-F44A-8C81-0442EE7CB0F6}"/>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母版</Template>
  <TotalTime>8401</TotalTime>
  <Words>8842</Words>
  <Application>Microsoft Macintosh PowerPoint</Application>
  <PresentationFormat>全屏显示(4:3)</PresentationFormat>
  <Paragraphs>585</Paragraphs>
  <Slides>85</Slides>
  <Notes>25</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85</vt:i4>
      </vt:variant>
    </vt:vector>
  </HeadingPairs>
  <TitlesOfParts>
    <vt:vector size="103" baseType="lpstr">
      <vt:lpstr>Calibri</vt:lpstr>
      <vt:lpstr>Cambria</vt:lpstr>
      <vt:lpstr>DengXian</vt:lpstr>
      <vt:lpstr>DengXian Light</vt:lpstr>
      <vt:lpstr>STLiti</vt:lpstr>
      <vt:lpstr>Times New Roman</vt:lpstr>
      <vt:lpstr>Wingdings</vt:lpstr>
      <vt:lpstr>Wingdings 2</vt:lpstr>
      <vt:lpstr>黑体</vt:lpstr>
      <vt:lpstr>华文楷体</vt:lpstr>
      <vt:lpstr>隶书</vt:lpstr>
      <vt:lpstr>宋体</vt:lpstr>
      <vt:lpstr>微软雅黑</vt:lpstr>
      <vt:lpstr>Arial</vt:lpstr>
      <vt:lpstr>母版</vt:lpstr>
      <vt:lpstr>2_自定义设计方案</vt:lpstr>
      <vt:lpstr>自定义设计方案</vt:lpstr>
      <vt:lpstr>1_自定义设计方案</vt:lpstr>
      <vt:lpstr>PowerPoint 演示文稿</vt:lpstr>
      <vt:lpstr>主要内容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黄宗羲定律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二、清代社会经济概况</vt:lpstr>
      <vt:lpstr>PowerPoint 演示文稿</vt:lpstr>
      <vt:lpstr>PowerPoint 演示文稿</vt:lpstr>
      <vt:lpstr>清代社会经济特征 </vt:lpstr>
      <vt:lpstr>清代社会经济特征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李媛</dc:creator>
  <cp:lastModifiedBy>刘凝霜</cp:lastModifiedBy>
  <cp:revision>875</cp:revision>
  <dcterms:created xsi:type="dcterms:W3CDTF">2014-06-11T13:31:29Z</dcterms:created>
  <dcterms:modified xsi:type="dcterms:W3CDTF">2019-02-21T20:16:12Z</dcterms:modified>
</cp:coreProperties>
</file>