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6" r:id="rId8"/>
    <p:sldId id="268" r:id="rId9"/>
    <p:sldId id="267" r:id="rId10"/>
    <p:sldId id="269" r:id="rId11"/>
    <p:sldId id="270" r:id="rId12"/>
    <p:sldId id="279" r:id="rId13"/>
    <p:sldId id="292" r:id="rId14"/>
    <p:sldId id="273" r:id="rId15"/>
    <p:sldId id="290" r:id="rId16"/>
    <p:sldId id="291" r:id="rId17"/>
    <p:sldId id="271" r:id="rId18"/>
    <p:sldId id="280" r:id="rId19"/>
    <p:sldId id="274" r:id="rId20"/>
    <p:sldId id="284" r:id="rId21"/>
    <p:sldId id="275" r:id="rId22"/>
    <p:sldId id="283" r:id="rId23"/>
    <p:sldId id="281" r:id="rId24"/>
    <p:sldId id="285" r:id="rId25"/>
    <p:sldId id="282" r:id="rId26"/>
    <p:sldId id="286" r:id="rId27"/>
    <p:sldId id="287" r:id="rId28"/>
    <p:sldId id="288" r:id="rId29"/>
    <p:sldId id="276" r:id="rId30"/>
    <p:sldId id="303" r:id="rId31"/>
    <p:sldId id="289" r:id="rId32"/>
    <p:sldId id="277" r:id="rId33"/>
    <p:sldId id="304" r:id="rId34"/>
    <p:sldId id="293" r:id="rId35"/>
    <p:sldId id="309" r:id="rId36"/>
    <p:sldId id="310" r:id="rId37"/>
    <p:sldId id="294" r:id="rId38"/>
    <p:sldId id="306" r:id="rId39"/>
    <p:sldId id="300" r:id="rId40"/>
    <p:sldId id="297" r:id="rId41"/>
    <p:sldId id="301" r:id="rId42"/>
    <p:sldId id="295" r:id="rId43"/>
    <p:sldId id="296" r:id="rId44"/>
    <p:sldId id="311" r:id="rId45"/>
    <p:sldId id="305" r:id="rId46"/>
    <p:sldId id="299" r:id="rId47"/>
    <p:sldId id="307" r:id="rId48"/>
    <p:sldId id="302" r:id="rId49"/>
    <p:sldId id="308"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9"/>
    <p:restoredTop sz="94173"/>
  </p:normalViewPr>
  <p:slideViewPr>
    <p:cSldViewPr snapToGrid="0" snapToObjects="1">
      <p:cViewPr varScale="1">
        <p:scale>
          <a:sx n="78" d="100"/>
          <a:sy n="78" d="100"/>
        </p:scale>
        <p:origin x="643"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题注">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标题的引述">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引述">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pPr/>
              <a:t>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pPr/>
              <a:t>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2A54C80-263E-416B-A8E0-580EDEADCBDC}" type="datetimeFigureOut">
              <a:rPr lang="en-US" dirty="0"/>
              <a:pPr/>
              <a:t>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将图片拖动到占位符，或单击添加图标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kumimoji="1" lang="zh-CN" altLang="en-US" dirty="0"/>
              <a:t>第二讲  经济人与异化人</a:t>
            </a:r>
          </a:p>
        </p:txBody>
      </p:sp>
      <p:sp>
        <p:nvSpPr>
          <p:cNvPr id="3" name="副标题 2"/>
          <p:cNvSpPr>
            <a:spLocks noGrp="1"/>
          </p:cNvSpPr>
          <p:nvPr>
            <p:ph type="subTitle" idx="1"/>
          </p:nvPr>
        </p:nvSpPr>
        <p:spPr>
          <a:xfrm>
            <a:off x="1020178" y="3967705"/>
            <a:ext cx="8444455" cy="1096899"/>
          </a:xfrm>
        </p:spPr>
        <p:txBody>
          <a:bodyPr>
            <a:noAutofit/>
          </a:bodyPr>
          <a:lstStyle/>
          <a:p>
            <a:r>
              <a:rPr kumimoji="1" lang="en-US" altLang="zh-CN" sz="3200"/>
              <a:t>——</a:t>
            </a:r>
            <a:r>
              <a:rPr kumimoji="1" lang="zh-CN" altLang="en-US" sz="3200" dirty="0"/>
              <a:t>马克思的</a:t>
            </a:r>
            <a:r>
              <a:rPr kumimoji="1" lang="en-US" altLang="zh-CN" sz="3200" dirty="0"/>
              <a:t>《1844</a:t>
            </a:r>
            <a:r>
              <a:rPr kumimoji="1" lang="zh-CN" altLang="en-US" sz="3200" dirty="0"/>
              <a:t>年经济学哲学手稿</a:t>
            </a:r>
            <a:r>
              <a:rPr kumimoji="1" lang="en-US" altLang="zh-CN" sz="3200" dirty="0"/>
              <a:t>》</a:t>
            </a:r>
            <a:r>
              <a:rPr kumimoji="1" lang="zh-CN" altLang="en-US" sz="3200" dirty="0"/>
              <a:t>选读</a:t>
            </a:r>
          </a:p>
        </p:txBody>
      </p:sp>
    </p:spTree>
    <p:extLst>
      <p:ext uri="{BB962C8B-B14F-4D97-AF65-F5344CB8AC3E}">
        <p14:creationId xmlns:p14="http://schemas.microsoft.com/office/powerpoint/2010/main" val="2000368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二、</a:t>
            </a:r>
            <a:r>
              <a:rPr kumimoji="1" lang="en-US" altLang="zh-CN" dirty="0"/>
              <a:t>《1844</a:t>
            </a:r>
            <a:r>
              <a:rPr kumimoji="1" lang="zh-CN" altLang="en-US" dirty="0"/>
              <a:t>年经济学哲学手稿</a:t>
            </a:r>
            <a:r>
              <a:rPr kumimoji="1" lang="en-US" altLang="zh-CN" dirty="0"/>
              <a:t>》</a:t>
            </a:r>
            <a:r>
              <a:rPr kumimoji="1" lang="zh-CN" altLang="en-US" dirty="0"/>
              <a:t>的写作背景与基本架构</a:t>
            </a:r>
          </a:p>
        </p:txBody>
      </p:sp>
      <p:sp>
        <p:nvSpPr>
          <p:cNvPr id="3" name="内容占位符 2"/>
          <p:cNvSpPr>
            <a:spLocks noGrp="1"/>
          </p:cNvSpPr>
          <p:nvPr>
            <p:ph idx="1"/>
          </p:nvPr>
        </p:nvSpPr>
        <p:spPr>
          <a:xfrm>
            <a:off x="677334" y="2160589"/>
            <a:ext cx="5224702" cy="3880773"/>
          </a:xfrm>
        </p:spPr>
        <p:txBody>
          <a:bodyPr>
            <a:normAutofit fontScale="92500"/>
          </a:bodyPr>
          <a:lstStyle/>
          <a:p>
            <a:r>
              <a:rPr lang="en-US" altLang="zh-CN" sz="2400" dirty="0">
                <a:latin typeface="黑体" charset="-122"/>
                <a:ea typeface="黑体" charset="-122"/>
              </a:rPr>
              <a:t>《1844</a:t>
            </a:r>
            <a:r>
              <a:rPr lang="zh-CN" altLang="en-US" sz="2400" dirty="0">
                <a:latin typeface="黑体" charset="-122"/>
                <a:ea typeface="黑体" charset="-122"/>
              </a:rPr>
              <a:t>年经济学哲学手稿</a:t>
            </a:r>
            <a:r>
              <a:rPr lang="en-US" altLang="zh-CN" sz="2400" dirty="0">
                <a:latin typeface="黑体" charset="-122"/>
                <a:ea typeface="黑体" charset="-122"/>
              </a:rPr>
              <a:t>》</a:t>
            </a:r>
            <a:r>
              <a:rPr lang="zh-CN" altLang="en-US" sz="2400" dirty="0">
                <a:latin typeface="黑体" charset="-122"/>
                <a:ea typeface="黑体" charset="-122"/>
              </a:rPr>
              <a:t>是马克思流寓巴黎时于</a:t>
            </a:r>
            <a:r>
              <a:rPr lang="en-US" altLang="zh-CN" sz="2400" dirty="0">
                <a:latin typeface="黑体" charset="-122"/>
                <a:ea typeface="黑体" charset="-122"/>
              </a:rPr>
              <a:t>1844</a:t>
            </a:r>
            <a:r>
              <a:rPr lang="zh-CN" altLang="en-US" sz="2400" dirty="0">
                <a:latin typeface="黑体" charset="-122"/>
                <a:ea typeface="黑体" charset="-122"/>
              </a:rPr>
              <a:t>年</a:t>
            </a:r>
            <a:r>
              <a:rPr lang="en-US" altLang="zh-CN" sz="2400" dirty="0">
                <a:latin typeface="黑体" charset="-122"/>
                <a:ea typeface="黑体" charset="-122"/>
              </a:rPr>
              <a:t>5</a:t>
            </a:r>
            <a:r>
              <a:rPr lang="zh-CN" altLang="en-US" sz="2400" dirty="0">
                <a:latin typeface="黑体" charset="-122"/>
                <a:ea typeface="黑体" charset="-122"/>
              </a:rPr>
              <a:t>月至</a:t>
            </a:r>
            <a:r>
              <a:rPr lang="en-US" altLang="zh-CN" sz="2400" dirty="0">
                <a:latin typeface="黑体" charset="-122"/>
                <a:ea typeface="黑体" charset="-122"/>
              </a:rPr>
              <a:t>8</a:t>
            </a:r>
            <a:r>
              <a:rPr lang="zh-CN" altLang="en-US" sz="2400" dirty="0">
                <a:latin typeface="黑体" charset="-122"/>
                <a:ea typeface="黑体" charset="-122"/>
              </a:rPr>
              <a:t>月写成的。</a:t>
            </a:r>
            <a:r>
              <a:rPr lang="en-US" altLang="zh-CN" sz="2400" dirty="0">
                <a:latin typeface="黑体" charset="-122"/>
                <a:ea typeface="黑体" charset="-122"/>
              </a:rPr>
              <a:t>1932</a:t>
            </a:r>
            <a:r>
              <a:rPr lang="zh-CN" altLang="en-US" sz="2400" dirty="0">
                <a:latin typeface="黑体" charset="-122"/>
                <a:ea typeface="黑体" charset="-122"/>
              </a:rPr>
              <a:t>年首次发表，发表后立即引起了西方理论界的极大兴趣，并对西方马克思主义的形成和发展产生了实质性的影响。。尽管卢卡奇一度并不这样认为，但西方马克思主义者大都认为，</a:t>
            </a:r>
            <a:r>
              <a:rPr lang="en-US" altLang="zh-CN" sz="2400" dirty="0">
                <a:latin typeface="黑体" charset="-122"/>
                <a:ea typeface="黑体" charset="-122"/>
              </a:rPr>
              <a:t>《1844</a:t>
            </a:r>
            <a:r>
              <a:rPr lang="zh-CN" altLang="en-US" sz="2400" dirty="0">
                <a:latin typeface="黑体" charset="-122"/>
                <a:ea typeface="黑体" charset="-122"/>
              </a:rPr>
              <a:t>年经济学哲学手稿</a:t>
            </a:r>
            <a:r>
              <a:rPr lang="en-US" altLang="zh-CN" sz="2400" dirty="0">
                <a:latin typeface="黑体" charset="-122"/>
                <a:ea typeface="黑体" charset="-122"/>
              </a:rPr>
              <a:t>》</a:t>
            </a:r>
            <a:r>
              <a:rPr lang="zh-CN" altLang="en-US" sz="2400" dirty="0">
                <a:latin typeface="黑体" charset="-122"/>
                <a:ea typeface="黑体" charset="-122"/>
              </a:rPr>
              <a:t>与卢卡奇作为西方马克思主义开山作的</a:t>
            </a:r>
            <a:r>
              <a:rPr lang="en-US" altLang="zh-CN" sz="2400" dirty="0">
                <a:latin typeface="黑体" charset="-122"/>
                <a:ea typeface="黑体" charset="-122"/>
              </a:rPr>
              <a:t>《</a:t>
            </a:r>
            <a:r>
              <a:rPr lang="zh-CN" altLang="en-US" sz="2400" dirty="0">
                <a:latin typeface="黑体" charset="-122"/>
                <a:ea typeface="黑体" charset="-122"/>
              </a:rPr>
              <a:t>历史与阶级意识</a:t>
            </a:r>
            <a:r>
              <a:rPr lang="en-US" altLang="zh-CN" sz="2400" dirty="0">
                <a:latin typeface="黑体" charset="-122"/>
                <a:ea typeface="黑体" charset="-122"/>
              </a:rPr>
              <a:t>》</a:t>
            </a:r>
            <a:r>
              <a:rPr lang="zh-CN" altLang="en-US" sz="2400" dirty="0">
                <a:latin typeface="黑体" charset="-122"/>
                <a:ea typeface="黑体" charset="-122"/>
              </a:rPr>
              <a:t>的主题是高度一致的，即都是哲学人类学的主题。</a:t>
            </a:r>
            <a:endParaRPr lang="zh-CN" altLang="zh-CN" sz="2400" dirty="0">
              <a:latin typeface="黑体" charset="-122"/>
              <a:ea typeface="黑体" charset="-122"/>
            </a:endParaRPr>
          </a:p>
          <a:p>
            <a:endParaRPr kumimoji="1" lang="zh-CN" altLang="en-US" dirty="0"/>
          </a:p>
        </p:txBody>
      </p:sp>
      <p:pic>
        <p:nvPicPr>
          <p:cNvPr id="4" name="图片 3"/>
          <p:cNvPicPr>
            <a:picLocks noChangeAspect="1"/>
          </p:cNvPicPr>
          <p:nvPr/>
        </p:nvPicPr>
        <p:blipFill>
          <a:blip r:embed="rId2"/>
          <a:stretch>
            <a:fillRect/>
          </a:stretch>
        </p:blipFill>
        <p:spPr>
          <a:xfrm>
            <a:off x="5902035" y="2160590"/>
            <a:ext cx="3182587" cy="3777072"/>
          </a:xfrm>
          <a:prstGeom prst="rect">
            <a:avLst/>
          </a:prstGeom>
        </p:spPr>
      </p:pic>
    </p:spTree>
    <p:extLst>
      <p:ext uri="{BB962C8B-B14F-4D97-AF65-F5344CB8AC3E}">
        <p14:creationId xmlns:p14="http://schemas.microsoft.com/office/powerpoint/2010/main" val="427646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写作背景</a:t>
            </a:r>
          </a:p>
        </p:txBody>
      </p:sp>
      <p:sp>
        <p:nvSpPr>
          <p:cNvPr id="3" name="内容占位符 2"/>
          <p:cNvSpPr>
            <a:spLocks noGrp="1"/>
          </p:cNvSpPr>
          <p:nvPr>
            <p:ph idx="1"/>
          </p:nvPr>
        </p:nvSpPr>
        <p:spPr/>
        <p:txBody>
          <a:bodyPr>
            <a:normAutofit/>
          </a:bodyPr>
          <a:lstStyle/>
          <a:p>
            <a:r>
              <a:rPr kumimoji="1" lang="zh-CN" altLang="en-US" sz="2400" dirty="0"/>
              <a:t>一、</a:t>
            </a:r>
            <a:r>
              <a:rPr kumimoji="1" lang="en-US" altLang="zh-CN" sz="2400" dirty="0"/>
              <a:t>《</a:t>
            </a:r>
            <a:r>
              <a:rPr kumimoji="1" lang="zh-CN" altLang="en-US" sz="2400" dirty="0"/>
              <a:t>莱茵报</a:t>
            </a:r>
            <a:r>
              <a:rPr kumimoji="1" lang="en-US" altLang="zh-CN" sz="2400" dirty="0"/>
              <a:t>》</a:t>
            </a:r>
            <a:r>
              <a:rPr kumimoji="1" lang="zh-CN" altLang="en-US" sz="2400" dirty="0"/>
              <a:t>时期的物质利益困惑</a:t>
            </a:r>
            <a:endParaRPr kumimoji="1" lang="en-US" altLang="zh-CN" sz="2400" dirty="0"/>
          </a:p>
          <a:p>
            <a:endParaRPr kumimoji="1" lang="en-US" altLang="zh-CN" sz="2400" dirty="0"/>
          </a:p>
          <a:p>
            <a:r>
              <a:rPr kumimoji="1" lang="zh-CN" altLang="en-US" sz="2400" dirty="0"/>
              <a:t>二、</a:t>
            </a:r>
            <a:r>
              <a:rPr kumimoji="1" lang="en-US" altLang="zh-CN" sz="2400" dirty="0"/>
              <a:t>《</a:t>
            </a:r>
            <a:r>
              <a:rPr kumimoji="1" lang="zh-CN" altLang="en-US" sz="2400" dirty="0"/>
              <a:t>黑格尔法哲学批判</a:t>
            </a:r>
            <a:r>
              <a:rPr kumimoji="1" lang="en-US" altLang="zh-CN" sz="2400" dirty="0"/>
              <a:t>》</a:t>
            </a:r>
            <a:r>
              <a:rPr kumimoji="1" lang="zh-CN" altLang="en-US" sz="2400" dirty="0"/>
              <a:t>：政治经济学批判的呼唤</a:t>
            </a:r>
            <a:endParaRPr kumimoji="1" lang="en-US" altLang="zh-CN" sz="2400" dirty="0"/>
          </a:p>
          <a:p>
            <a:endParaRPr kumimoji="1" lang="en-US" altLang="zh-CN" sz="2400" dirty="0"/>
          </a:p>
          <a:p>
            <a:r>
              <a:rPr kumimoji="1" lang="zh-CN" altLang="en-US" sz="2400" dirty="0"/>
              <a:t>三、</a:t>
            </a:r>
            <a:r>
              <a:rPr kumimoji="1" lang="en-US" altLang="zh-CN" sz="2400" dirty="0"/>
              <a:t>《</a:t>
            </a:r>
            <a:r>
              <a:rPr kumimoji="1" lang="zh-CN" altLang="en-US" sz="2400" dirty="0"/>
              <a:t>德法年鉴</a:t>
            </a:r>
            <a:r>
              <a:rPr kumimoji="1" lang="en-US" altLang="zh-CN" sz="2400" dirty="0"/>
              <a:t>》</a:t>
            </a:r>
            <a:r>
              <a:rPr kumimoji="1" lang="zh-CN" altLang="en-US" sz="2400" dirty="0"/>
              <a:t>：共产主义的初步确立</a:t>
            </a:r>
            <a:endParaRPr kumimoji="1" lang="en-US" altLang="zh-CN" sz="2400" dirty="0"/>
          </a:p>
          <a:p>
            <a:endParaRPr kumimoji="1" lang="en-US" altLang="zh-CN" sz="2400" dirty="0"/>
          </a:p>
          <a:p>
            <a:r>
              <a:rPr kumimoji="1" lang="zh-CN" altLang="en-US" sz="2400" dirty="0"/>
              <a:t>四、恩格斯</a:t>
            </a:r>
            <a:r>
              <a:rPr kumimoji="1" lang="en-US" altLang="zh-CN" sz="2400" dirty="0"/>
              <a:t>《</a:t>
            </a:r>
            <a:r>
              <a:rPr kumimoji="1" lang="zh-CN" altLang="en-US" sz="2400" dirty="0"/>
              <a:t>国民经济学大纲</a:t>
            </a:r>
            <a:r>
              <a:rPr kumimoji="1" lang="en-US" altLang="zh-CN" sz="2400" dirty="0"/>
              <a:t>》</a:t>
            </a:r>
            <a:r>
              <a:rPr kumimoji="1" lang="zh-CN" altLang="en-US" sz="2400" dirty="0"/>
              <a:t>的启发</a:t>
            </a:r>
          </a:p>
        </p:txBody>
      </p:sp>
    </p:spTree>
    <p:extLst>
      <p:ext uri="{BB962C8B-B14F-4D97-AF65-F5344CB8AC3E}">
        <p14:creationId xmlns:p14="http://schemas.microsoft.com/office/powerpoint/2010/main" val="1750678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基本架构</a:t>
            </a:r>
          </a:p>
        </p:txBody>
      </p:sp>
      <p:sp>
        <p:nvSpPr>
          <p:cNvPr id="3" name="内容占位符 2"/>
          <p:cNvSpPr>
            <a:spLocks noGrp="1"/>
          </p:cNvSpPr>
          <p:nvPr>
            <p:ph idx="1"/>
          </p:nvPr>
        </p:nvSpPr>
        <p:spPr>
          <a:xfrm>
            <a:off x="677334" y="2160589"/>
            <a:ext cx="5029783" cy="4481949"/>
          </a:xfrm>
        </p:spPr>
        <p:txBody>
          <a:bodyPr>
            <a:normAutofit lnSpcReduction="10000"/>
          </a:bodyPr>
          <a:lstStyle/>
          <a:p>
            <a:r>
              <a:rPr kumimoji="1" lang="en-US" altLang="zh-CN" sz="2400" dirty="0"/>
              <a:t>1</a:t>
            </a:r>
            <a:r>
              <a:rPr kumimoji="1" lang="zh-CN" altLang="en-US" sz="2400" dirty="0"/>
              <a:t>、以异化劳动为核心的政治经济学批判</a:t>
            </a:r>
            <a:endParaRPr kumimoji="1" lang="en-US" altLang="zh-CN" sz="2400" dirty="0"/>
          </a:p>
          <a:p>
            <a:endParaRPr kumimoji="1" lang="en-US" altLang="zh-CN" sz="2400" dirty="0"/>
          </a:p>
          <a:p>
            <a:endParaRPr kumimoji="1" lang="en-US" altLang="zh-CN" sz="2400" dirty="0"/>
          </a:p>
          <a:p>
            <a:r>
              <a:rPr kumimoji="1" lang="en-US" altLang="zh-CN" sz="2400" dirty="0"/>
              <a:t>2</a:t>
            </a:r>
            <a:r>
              <a:rPr kumimoji="1" lang="zh-CN" altLang="en-US" sz="2400" dirty="0"/>
              <a:t>、以扬弃异化为核心的共产主义学说</a:t>
            </a:r>
            <a:endParaRPr kumimoji="1" lang="en-US" altLang="zh-CN" sz="2400" dirty="0"/>
          </a:p>
          <a:p>
            <a:endParaRPr kumimoji="1" lang="en-US" altLang="zh-CN" sz="2400" dirty="0"/>
          </a:p>
          <a:p>
            <a:endParaRPr kumimoji="1" lang="en-US" altLang="zh-CN" sz="2400" dirty="0"/>
          </a:p>
          <a:p>
            <a:r>
              <a:rPr kumimoji="1" lang="en-US" altLang="zh-CN" sz="2400" dirty="0"/>
              <a:t>3</a:t>
            </a:r>
            <a:r>
              <a:rPr kumimoji="1" lang="zh-CN" altLang="en-US" sz="2400" dirty="0"/>
              <a:t>、异化与对黑格尔辩证法和整个哲学的清算</a:t>
            </a:r>
          </a:p>
          <a:p>
            <a:endParaRPr kumimoji="1" lang="zh-CN" altLang="en-US" dirty="0"/>
          </a:p>
        </p:txBody>
      </p:sp>
      <p:pic>
        <p:nvPicPr>
          <p:cNvPr id="4" name="图片 3"/>
          <p:cNvPicPr>
            <a:picLocks noChangeAspect="1"/>
          </p:cNvPicPr>
          <p:nvPr/>
        </p:nvPicPr>
        <p:blipFill>
          <a:blip r:embed="rId2"/>
          <a:stretch>
            <a:fillRect/>
          </a:stretch>
        </p:blipFill>
        <p:spPr>
          <a:xfrm>
            <a:off x="5812221" y="2160589"/>
            <a:ext cx="3706574" cy="4318032"/>
          </a:xfrm>
          <a:prstGeom prst="rect">
            <a:avLst/>
          </a:prstGeom>
        </p:spPr>
      </p:pic>
    </p:spTree>
    <p:extLst>
      <p:ext uri="{BB962C8B-B14F-4D97-AF65-F5344CB8AC3E}">
        <p14:creationId xmlns:p14="http://schemas.microsoft.com/office/powerpoint/2010/main" val="1095274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国内外理论界的围绕</a:t>
            </a:r>
            <a:r>
              <a:rPr kumimoji="1" lang="en-US" altLang="zh-CN" dirty="0"/>
              <a:t>《1844</a:t>
            </a:r>
            <a:r>
              <a:rPr kumimoji="1" lang="zh-CN" altLang="en-US" dirty="0"/>
              <a:t>手稿</a:t>
            </a:r>
            <a:r>
              <a:rPr kumimoji="1" lang="en-US" altLang="zh-CN" dirty="0"/>
              <a:t>》</a:t>
            </a:r>
            <a:r>
              <a:rPr kumimoji="1" lang="zh-CN" altLang="en-US" dirty="0"/>
              <a:t>的争论</a:t>
            </a:r>
          </a:p>
        </p:txBody>
      </p:sp>
      <p:sp>
        <p:nvSpPr>
          <p:cNvPr id="3" name="内容占位符 2"/>
          <p:cNvSpPr>
            <a:spLocks noGrp="1"/>
          </p:cNvSpPr>
          <p:nvPr>
            <p:ph idx="1"/>
          </p:nvPr>
        </p:nvSpPr>
        <p:spPr/>
        <p:txBody>
          <a:bodyPr/>
          <a:lstStyle/>
          <a:p>
            <a:pPr marL="0" indent="0">
              <a:buNone/>
            </a:pPr>
            <a:r>
              <a:rPr kumimoji="1" lang="en-US" altLang="zh-CN" sz="2400" dirty="0"/>
              <a:t>《1844</a:t>
            </a:r>
            <a:r>
              <a:rPr kumimoji="1" lang="zh-CN" altLang="en-US" sz="2400" dirty="0"/>
              <a:t>手稿</a:t>
            </a:r>
            <a:r>
              <a:rPr kumimoji="1" lang="en-US" altLang="zh-CN" sz="2400" dirty="0"/>
              <a:t>》</a:t>
            </a:r>
            <a:r>
              <a:rPr kumimoji="1" lang="zh-CN" altLang="en-US" sz="2400" dirty="0"/>
              <a:t>的问世影响了</a:t>
            </a:r>
            <a:r>
              <a:rPr kumimoji="1" lang="en-US" altLang="zh-CN" sz="2400" dirty="0"/>
              <a:t>《</a:t>
            </a:r>
            <a:r>
              <a:rPr kumimoji="1" lang="zh-CN" altLang="en-US" sz="2400" dirty="0"/>
              <a:t>资本论</a:t>
            </a:r>
            <a:r>
              <a:rPr kumimoji="1" lang="en-US" altLang="zh-CN" sz="2400" dirty="0"/>
              <a:t>》</a:t>
            </a:r>
            <a:r>
              <a:rPr kumimoji="1" lang="zh-CN" altLang="en-US" sz="2400" dirty="0"/>
              <a:t>的研究：</a:t>
            </a:r>
            <a:endParaRPr kumimoji="1" lang="en-US" altLang="zh-CN" sz="2400" dirty="0"/>
          </a:p>
          <a:p>
            <a:endParaRPr kumimoji="1" lang="en-US" altLang="zh-CN" dirty="0"/>
          </a:p>
          <a:p>
            <a:r>
              <a:rPr kumimoji="1" lang="en-US" altLang="zh-CN" dirty="0"/>
              <a:t>1</a:t>
            </a:r>
            <a:r>
              <a:rPr kumimoji="1" lang="zh-CN" altLang="en-US" dirty="0"/>
              <a:t>、在实证主义传统复兴的背景下，尤其是第二国际的影响下，</a:t>
            </a:r>
            <a:r>
              <a:rPr kumimoji="1" lang="en-US" altLang="zh-CN" dirty="0"/>
              <a:t>《</a:t>
            </a:r>
            <a:r>
              <a:rPr kumimoji="1" lang="zh-CN" altLang="en-US" dirty="0"/>
              <a:t>资本论</a:t>
            </a:r>
            <a:r>
              <a:rPr kumimoji="1" lang="en-US" altLang="zh-CN" dirty="0"/>
              <a:t>》</a:t>
            </a:r>
            <a:r>
              <a:rPr kumimoji="1" lang="zh-CN" altLang="en-US" dirty="0"/>
              <a:t>的研究走入了一种僵化的模式中。相比于</a:t>
            </a:r>
            <a:r>
              <a:rPr kumimoji="1" lang="en-US" altLang="zh-CN" dirty="0"/>
              <a:t>《1844</a:t>
            </a:r>
            <a:r>
              <a:rPr kumimoji="1" lang="zh-CN" altLang="en-US" dirty="0"/>
              <a:t>手稿</a:t>
            </a:r>
            <a:r>
              <a:rPr kumimoji="1" lang="en-US" altLang="zh-CN" dirty="0"/>
              <a:t>》</a:t>
            </a:r>
            <a:r>
              <a:rPr kumimoji="1" lang="zh-CN" altLang="en-US" dirty="0"/>
              <a:t>，</a:t>
            </a:r>
            <a:r>
              <a:rPr kumimoji="1" lang="en-US" altLang="zh-CN" dirty="0"/>
              <a:t>《</a:t>
            </a:r>
            <a:r>
              <a:rPr kumimoji="1" lang="zh-CN" altLang="en-US" dirty="0"/>
              <a:t>资本论</a:t>
            </a:r>
            <a:r>
              <a:rPr kumimoji="1" lang="en-US" altLang="zh-CN" dirty="0"/>
              <a:t>》</a:t>
            </a:r>
            <a:r>
              <a:rPr kumimoji="1" lang="zh-CN" altLang="en-US" dirty="0"/>
              <a:t>的分析显得直观而单调。于是，有些学者认为，以政治经济学批判为主题的</a:t>
            </a:r>
            <a:r>
              <a:rPr kumimoji="1" lang="en-US" altLang="zh-CN" dirty="0"/>
              <a:t>《1844</a:t>
            </a:r>
            <a:r>
              <a:rPr kumimoji="1" lang="zh-CN" altLang="en-US" dirty="0"/>
              <a:t>年手稿</a:t>
            </a:r>
            <a:r>
              <a:rPr kumimoji="1" lang="en-US" altLang="zh-CN" dirty="0"/>
              <a:t>》</a:t>
            </a:r>
            <a:r>
              <a:rPr kumimoji="1" lang="zh-CN" altLang="en-US" dirty="0"/>
              <a:t>甚至于比专门化的以政治经济学批判为主题的</a:t>
            </a:r>
            <a:r>
              <a:rPr kumimoji="1" lang="en-US" altLang="zh-CN" dirty="0"/>
              <a:t>《</a:t>
            </a:r>
            <a:r>
              <a:rPr kumimoji="1" lang="zh-CN" altLang="en-US" dirty="0"/>
              <a:t>资本论</a:t>
            </a:r>
            <a:r>
              <a:rPr kumimoji="1" lang="en-US" altLang="zh-CN" dirty="0"/>
              <a:t>》</a:t>
            </a:r>
            <a:r>
              <a:rPr kumimoji="1" lang="zh-CN" altLang="en-US" dirty="0"/>
              <a:t>更为丰富。这代表了一种抬高</a:t>
            </a:r>
            <a:r>
              <a:rPr kumimoji="1" lang="en-US" altLang="zh-CN" dirty="0"/>
              <a:t>《1844</a:t>
            </a:r>
            <a:r>
              <a:rPr kumimoji="1" lang="zh-CN" altLang="en-US" dirty="0"/>
              <a:t>年手稿</a:t>
            </a:r>
            <a:r>
              <a:rPr kumimoji="1" lang="en-US" altLang="zh-CN" dirty="0"/>
              <a:t>》</a:t>
            </a:r>
            <a:r>
              <a:rPr kumimoji="1" lang="zh-CN" altLang="en-US" dirty="0"/>
              <a:t>而贬低</a:t>
            </a:r>
            <a:r>
              <a:rPr kumimoji="1" lang="en-US" altLang="zh-CN" dirty="0"/>
              <a:t>《</a:t>
            </a:r>
            <a:r>
              <a:rPr kumimoji="1" lang="zh-CN" altLang="en-US" dirty="0"/>
              <a:t>资本论</a:t>
            </a:r>
            <a:r>
              <a:rPr kumimoji="1" lang="en-US" altLang="zh-CN" dirty="0"/>
              <a:t>》</a:t>
            </a:r>
            <a:r>
              <a:rPr kumimoji="1" lang="zh-CN" altLang="en-US" dirty="0"/>
              <a:t>的倾向。</a:t>
            </a:r>
            <a:endParaRPr kumimoji="1" lang="en-US" altLang="zh-CN" dirty="0"/>
          </a:p>
          <a:p>
            <a:r>
              <a:rPr kumimoji="1" lang="en-US" altLang="zh-CN" dirty="0"/>
              <a:t>2</a:t>
            </a:r>
            <a:r>
              <a:rPr kumimoji="1" lang="zh-CN" altLang="en-US" dirty="0"/>
              <a:t>相反，阿尔都塞则走向了另一个极端，他认为，</a:t>
            </a:r>
            <a:r>
              <a:rPr kumimoji="1" lang="en-US" altLang="zh-CN" dirty="0"/>
              <a:t>《1844</a:t>
            </a:r>
            <a:r>
              <a:rPr kumimoji="1" lang="zh-CN" altLang="en-US" dirty="0"/>
              <a:t>年手稿</a:t>
            </a:r>
            <a:r>
              <a:rPr kumimoji="1" lang="en-US" altLang="zh-CN" dirty="0"/>
              <a:t>》</a:t>
            </a:r>
            <a:r>
              <a:rPr kumimoji="1" lang="zh-CN" altLang="en-US" dirty="0"/>
              <a:t>是青年马克思意识形态话语的集中体现，是断裂前的著作，只有到了</a:t>
            </a:r>
            <a:r>
              <a:rPr kumimoji="1" lang="en-US" altLang="zh-CN" dirty="0"/>
              <a:t>《</a:t>
            </a:r>
            <a:r>
              <a:rPr kumimoji="1" lang="zh-CN" altLang="en-US" dirty="0"/>
              <a:t>关于费尔巴哈的提纲</a:t>
            </a:r>
            <a:r>
              <a:rPr kumimoji="1" lang="en-US" altLang="zh-CN" dirty="0"/>
              <a:t>》</a:t>
            </a:r>
            <a:r>
              <a:rPr kumimoji="1" lang="zh-CN" altLang="en-US" dirty="0"/>
              <a:t>、</a:t>
            </a:r>
            <a:r>
              <a:rPr kumimoji="1" lang="en-US" altLang="zh-CN" dirty="0"/>
              <a:t>《</a:t>
            </a:r>
            <a:r>
              <a:rPr kumimoji="1" lang="zh-CN" altLang="en-US" dirty="0"/>
              <a:t>德意志意识形态</a:t>
            </a:r>
            <a:r>
              <a:rPr kumimoji="1" lang="en-US" altLang="zh-CN" dirty="0"/>
              <a:t>》</a:t>
            </a:r>
            <a:r>
              <a:rPr kumimoji="1" lang="zh-CN" altLang="en-US" dirty="0"/>
              <a:t>，马克思才由意识形态进展到科学。因此，</a:t>
            </a:r>
            <a:r>
              <a:rPr kumimoji="1" lang="en-US" altLang="zh-CN" dirty="0"/>
              <a:t>《1844</a:t>
            </a:r>
            <a:r>
              <a:rPr kumimoji="1" lang="zh-CN" altLang="en-US" dirty="0"/>
              <a:t>手稿</a:t>
            </a:r>
            <a:r>
              <a:rPr kumimoji="1" lang="en-US" altLang="zh-CN" dirty="0"/>
              <a:t>》</a:t>
            </a:r>
            <a:r>
              <a:rPr kumimoji="1" lang="zh-CN" altLang="en-US" dirty="0"/>
              <a:t>时期的马克思与成熟时期的马克思是截然不同的。</a:t>
            </a:r>
          </a:p>
          <a:p>
            <a:endParaRPr kumimoji="1" lang="zh-CN" altLang="en-US" dirty="0"/>
          </a:p>
        </p:txBody>
      </p:sp>
    </p:spTree>
    <p:extLst>
      <p:ext uri="{BB962C8B-B14F-4D97-AF65-F5344CB8AC3E}">
        <p14:creationId xmlns:p14="http://schemas.microsoft.com/office/powerpoint/2010/main" val="1101326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三、异化劳动与私有财产</a:t>
            </a:r>
          </a:p>
        </p:txBody>
      </p:sp>
      <p:sp>
        <p:nvSpPr>
          <p:cNvPr id="3" name="内容占位符 2"/>
          <p:cNvSpPr>
            <a:spLocks noGrp="1"/>
          </p:cNvSpPr>
          <p:nvPr>
            <p:ph idx="1"/>
          </p:nvPr>
        </p:nvSpPr>
        <p:spPr/>
        <p:txBody>
          <a:bodyPr>
            <a:normAutofit/>
          </a:bodyPr>
          <a:lstStyle/>
          <a:p>
            <a:r>
              <a:rPr kumimoji="1" lang="zh-CN" altLang="en-US" sz="2400" b="1" dirty="0"/>
              <a:t>异化概念的思想史考察：</a:t>
            </a:r>
            <a:endParaRPr kumimoji="1" lang="en-US" altLang="zh-CN" sz="2400" b="1" dirty="0"/>
          </a:p>
          <a:p>
            <a:endParaRPr kumimoji="1" lang="en-US" altLang="zh-CN" sz="2400" b="1" dirty="0"/>
          </a:p>
          <a:p>
            <a:pPr marL="0" indent="0">
              <a:buNone/>
            </a:pPr>
            <a:r>
              <a:rPr kumimoji="1" lang="zh-CN" altLang="en-US" sz="2400" b="1" dirty="0"/>
              <a:t>异化的英文</a:t>
            </a:r>
            <a:r>
              <a:rPr kumimoji="1" lang="en-US" altLang="zh-CN" sz="2400" b="1" dirty="0"/>
              <a:t>alienation</a:t>
            </a:r>
            <a:r>
              <a:rPr kumimoji="1" lang="zh-CN" altLang="en-US" sz="2400" b="1" dirty="0"/>
              <a:t>译自德文</a:t>
            </a:r>
            <a:r>
              <a:rPr kumimoji="1" lang="en-US" altLang="zh-CN" sz="2400" b="1" dirty="0" err="1"/>
              <a:t>Entfremdung</a:t>
            </a:r>
            <a:r>
              <a:rPr kumimoji="1" lang="en-US" altLang="zh-CN" sz="2400" b="1" dirty="0"/>
              <a:t>,</a:t>
            </a:r>
            <a:r>
              <a:rPr kumimoji="1" lang="zh-CN" altLang="en-US" sz="2400" b="1" dirty="0"/>
              <a:t>德文</a:t>
            </a:r>
            <a:r>
              <a:rPr kumimoji="1" lang="en-US" altLang="zh-CN" sz="2400" b="1" dirty="0" err="1"/>
              <a:t>Entfremdung</a:t>
            </a:r>
            <a:r>
              <a:rPr kumimoji="1" lang="zh-CN" altLang="en-US" sz="2400" b="1" dirty="0"/>
              <a:t>译自希腊文</a:t>
            </a:r>
            <a:r>
              <a:rPr kumimoji="1" lang="en-US" altLang="zh-CN" sz="2400" b="1" dirty="0" err="1"/>
              <a:t>allotriesis</a:t>
            </a:r>
            <a:r>
              <a:rPr kumimoji="1" lang="zh-CN" altLang="en-US" sz="2400" b="1" dirty="0"/>
              <a:t>，表示脱离、转让、出卖、受异己力量的统治、让别人支配等意思。</a:t>
            </a:r>
            <a:r>
              <a:rPr kumimoji="1" lang="en-US" altLang="zh-CN" sz="2400" b="1" dirty="0"/>
              <a:t>《</a:t>
            </a:r>
            <a:r>
              <a:rPr kumimoji="1" lang="zh-CN" altLang="en-US" sz="2400" b="1" dirty="0"/>
              <a:t>圣经</a:t>
            </a:r>
            <a:r>
              <a:rPr kumimoji="1" lang="en-US" altLang="zh-CN" sz="2400" b="1" dirty="0"/>
              <a:t>.</a:t>
            </a:r>
            <a:r>
              <a:rPr kumimoji="1" lang="zh-CN" altLang="en-US" sz="2400" b="1" dirty="0"/>
              <a:t>新约</a:t>
            </a:r>
            <a:r>
              <a:rPr kumimoji="1" lang="en-US" altLang="zh-CN" sz="2400" b="1" dirty="0"/>
              <a:t>》</a:t>
            </a:r>
            <a:r>
              <a:rPr kumimoji="1" lang="zh-CN" altLang="en-US" sz="2400" b="1" dirty="0"/>
              <a:t>记载，使徒保罗传道时，受到里异教徒的包围，他就训斥那些人说，由于你们的愚昧无知，就使你们从上帝的生活中异化了。</a:t>
            </a:r>
            <a:endParaRPr kumimoji="1" lang="en-US" altLang="zh-CN" sz="2400" b="1" dirty="0"/>
          </a:p>
          <a:p>
            <a:endParaRPr kumimoji="1" lang="en-US" altLang="zh-CN" sz="2400" b="1" dirty="0"/>
          </a:p>
          <a:p>
            <a:endParaRPr kumimoji="1" lang="zh-CN" altLang="en-US" sz="2000" dirty="0"/>
          </a:p>
          <a:p>
            <a:endParaRPr kumimoji="1" lang="zh-CN" altLang="en-US" dirty="0"/>
          </a:p>
        </p:txBody>
      </p:sp>
    </p:spTree>
    <p:extLst>
      <p:ext uri="{BB962C8B-B14F-4D97-AF65-F5344CB8AC3E}">
        <p14:creationId xmlns:p14="http://schemas.microsoft.com/office/powerpoint/2010/main" val="1107526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卢梭的异化思想</a:t>
            </a:r>
          </a:p>
        </p:txBody>
      </p:sp>
      <p:sp>
        <p:nvSpPr>
          <p:cNvPr id="3" name="内容占位符 2"/>
          <p:cNvSpPr>
            <a:spLocks noGrp="1"/>
          </p:cNvSpPr>
          <p:nvPr>
            <p:ph idx="1"/>
          </p:nvPr>
        </p:nvSpPr>
        <p:spPr>
          <a:xfrm>
            <a:off x="677334" y="2160589"/>
            <a:ext cx="5870611" cy="3880773"/>
          </a:xfrm>
        </p:spPr>
        <p:txBody>
          <a:bodyPr/>
          <a:lstStyle/>
          <a:p>
            <a:endParaRPr kumimoji="1" lang="en-US" altLang="zh-CN" dirty="0"/>
          </a:p>
          <a:p>
            <a:r>
              <a:rPr kumimoji="1" lang="zh-CN" altLang="en-US" dirty="0"/>
              <a:t>在卢梭那些影响深远的观念中，有一个最具有原创性的词，它是卢梭全部理论框架的奠基石，我们简洁地称它为疏远，和它相近的意思有置换、代替、增补、异化等等。卢梭用异化来描绘文明与自然的背离，当他以自然为标准时，他看到了社会的发展如何使得自然人异化为文明人。一方面，科学与艺术的进步是以道德的沦丧为代价的：“我们的灵魂正是随着我们的科学和我们的艺术之臻于完美而越发腐败。”另一方面，自由和平等本来是人与生俱来的东西，是自然状态下人们天然的具有的权利，然而社会状态中的文明人却失去了。经济的不平等最终带来了奴役和被统治，由此，自由人异化为被奴役者。</a:t>
            </a:r>
          </a:p>
        </p:txBody>
      </p:sp>
      <p:pic>
        <p:nvPicPr>
          <p:cNvPr id="4" name="图片 3"/>
          <p:cNvPicPr>
            <a:picLocks noChangeAspect="1"/>
          </p:cNvPicPr>
          <p:nvPr/>
        </p:nvPicPr>
        <p:blipFill>
          <a:blip r:embed="rId2"/>
          <a:stretch>
            <a:fillRect/>
          </a:stretch>
        </p:blipFill>
        <p:spPr>
          <a:xfrm>
            <a:off x="6547945" y="2648607"/>
            <a:ext cx="2564524" cy="3392755"/>
          </a:xfrm>
          <a:prstGeom prst="rect">
            <a:avLst/>
          </a:prstGeom>
        </p:spPr>
      </p:pic>
    </p:spTree>
    <p:extLst>
      <p:ext uri="{BB962C8B-B14F-4D97-AF65-F5344CB8AC3E}">
        <p14:creationId xmlns:p14="http://schemas.microsoft.com/office/powerpoint/2010/main" val="385036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黑格尔的异化思想</a:t>
            </a:r>
          </a:p>
        </p:txBody>
      </p:sp>
      <p:sp>
        <p:nvSpPr>
          <p:cNvPr id="3" name="内容占位符 2"/>
          <p:cNvSpPr>
            <a:spLocks noGrp="1"/>
          </p:cNvSpPr>
          <p:nvPr>
            <p:ph idx="1"/>
          </p:nvPr>
        </p:nvSpPr>
        <p:spPr>
          <a:xfrm>
            <a:off x="677334" y="2160589"/>
            <a:ext cx="5166418" cy="4597563"/>
          </a:xfrm>
        </p:spPr>
        <p:txBody>
          <a:bodyPr>
            <a:normAutofit/>
          </a:bodyPr>
          <a:lstStyle/>
          <a:p>
            <a:r>
              <a:rPr kumimoji="1" lang="zh-CN" altLang="en-US" dirty="0"/>
              <a:t>黑格尔并未对异化与对象化作出区分，二者都是指：“抽象的思维同感性的现实或现实的感性在思想本身范围内的对立”。由于黑格尔是以自我意识出发点，异化与对象化等同于否定性环节，而异化之扬弃就等同于否定之否定环节。并且，当黑格尔要求克服意识的对象时，这种克服主要是指克服对象性本身。因为，在他看来，并不是对象的一定的性质，而是它的对象性的性质本身，对自我意识来说是一种障碍。</a:t>
            </a:r>
            <a:endParaRPr kumimoji="1" lang="en-US" altLang="zh-CN" dirty="0"/>
          </a:p>
          <a:p>
            <a:r>
              <a:rPr kumimoji="1" lang="zh-CN" altLang="en-US" dirty="0"/>
              <a:t>相反，马克思则区分了对象化与异化，前者是人的本质性的存在方式，而后者则意味着人的本质以非人的方式同自身对立的对象化，换言之，异化意味着对象化遭到扭曲。</a:t>
            </a:r>
          </a:p>
        </p:txBody>
      </p:sp>
      <p:pic>
        <p:nvPicPr>
          <p:cNvPr id="5" name="图片 4"/>
          <p:cNvPicPr>
            <a:picLocks noChangeAspect="1"/>
          </p:cNvPicPr>
          <p:nvPr/>
        </p:nvPicPr>
        <p:blipFill>
          <a:blip r:embed="rId2"/>
          <a:stretch>
            <a:fillRect/>
          </a:stretch>
        </p:blipFill>
        <p:spPr>
          <a:xfrm>
            <a:off x="5969877" y="2259723"/>
            <a:ext cx="2895530" cy="3930869"/>
          </a:xfrm>
          <a:prstGeom prst="rect">
            <a:avLst/>
          </a:prstGeom>
        </p:spPr>
      </p:pic>
    </p:spTree>
    <p:extLst>
      <p:ext uri="{BB962C8B-B14F-4D97-AF65-F5344CB8AC3E}">
        <p14:creationId xmlns:p14="http://schemas.microsoft.com/office/powerpoint/2010/main" val="1468164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异化劳动学说的理论前提</a:t>
            </a:r>
          </a:p>
        </p:txBody>
      </p:sp>
      <p:sp>
        <p:nvSpPr>
          <p:cNvPr id="3" name="内容占位符 2"/>
          <p:cNvSpPr>
            <a:spLocks noGrp="1"/>
          </p:cNvSpPr>
          <p:nvPr>
            <p:ph idx="1"/>
          </p:nvPr>
        </p:nvSpPr>
        <p:spPr>
          <a:xfrm>
            <a:off x="677334" y="2160589"/>
            <a:ext cx="8596668" cy="4358964"/>
          </a:xfrm>
        </p:spPr>
        <p:txBody>
          <a:bodyPr>
            <a:normAutofit/>
          </a:bodyPr>
          <a:lstStyle/>
          <a:p>
            <a:r>
              <a:rPr kumimoji="1" lang="zh-CN" altLang="en-US" sz="2400" dirty="0"/>
              <a:t>关于人的本质的哲学人类学预设</a:t>
            </a:r>
            <a:endParaRPr kumimoji="1" lang="en-US" altLang="zh-CN" sz="2400" dirty="0"/>
          </a:p>
          <a:p>
            <a:pPr marL="0" indent="0">
              <a:buNone/>
            </a:pPr>
            <a:endParaRPr kumimoji="1" lang="en-US" altLang="zh-CN" sz="2000" dirty="0"/>
          </a:p>
          <a:p>
            <a:pPr marL="0" indent="0">
              <a:buNone/>
            </a:pPr>
            <a:r>
              <a:rPr kumimoji="1" lang="zh-CN" altLang="en-US" sz="2000" dirty="0"/>
              <a:t>“动物和自己的生命活动是直接同一的。动物不把自己同自己的生命活动区别开来。它就是自己的生命活动。人则使自己的生命活动本身变成自己意志的和自己意识的对象。</a:t>
            </a:r>
            <a:r>
              <a:rPr kumimoji="1" lang="en-US" altLang="zh-CN" sz="2000" dirty="0"/>
              <a:t>……</a:t>
            </a:r>
            <a:r>
              <a:rPr kumimoji="1" lang="zh-CN" altLang="en-US" sz="2000" dirty="0"/>
              <a:t>有意识的生命活动把人同动物的生命活动直接区别开来。正是由于这一点，人才是类存在物。”</a:t>
            </a:r>
            <a:endParaRPr kumimoji="1" lang="en-US" altLang="zh-CN" sz="2000" dirty="0"/>
          </a:p>
          <a:p>
            <a:pPr marL="0" indent="0">
              <a:buNone/>
            </a:pPr>
            <a:r>
              <a:rPr kumimoji="1" lang="zh-CN" altLang="en-US" sz="2000" dirty="0"/>
              <a:t>“动物的生产是片面的，而人的生产是全面的；动物只是在直接的肉体需要的支配下生产，而人甚至不受这种肉体需要的影响也进行生产，并且只有不受这种需要的影响才进行真正的生产。动物只生产自身，而人再生产整个自然界。</a:t>
            </a:r>
            <a:r>
              <a:rPr kumimoji="1" lang="en-US" altLang="zh-CN" sz="2000" dirty="0"/>
              <a:t>……</a:t>
            </a:r>
            <a:r>
              <a:rPr kumimoji="1" lang="zh-CN" altLang="en-US" sz="2000" dirty="0"/>
              <a:t>动物只是按照它所属的那个种的尺度和需要来改造，而人懂得按照任何一个种的尺度来进行生产，并且懂得处处都把自己内在的尺度运用于对象；因此，人也按照美的规律来构造。”</a:t>
            </a:r>
            <a:endParaRPr kumimoji="1" lang="en-US" altLang="zh-CN" sz="2000" dirty="0"/>
          </a:p>
          <a:p>
            <a:endParaRPr kumimoji="1" lang="en-US" altLang="zh-CN" sz="2400" dirty="0"/>
          </a:p>
          <a:p>
            <a:endParaRPr kumimoji="1" lang="en-US" altLang="zh-CN" sz="2400" dirty="0"/>
          </a:p>
          <a:p>
            <a:endParaRPr kumimoji="1" lang="en-US" altLang="zh-CN" sz="2400" dirty="0"/>
          </a:p>
          <a:p>
            <a:endParaRPr kumimoji="1" lang="en-US" altLang="zh-CN" sz="2400" dirty="0"/>
          </a:p>
          <a:p>
            <a:endParaRPr kumimoji="1" lang="zh-CN" altLang="en-US" sz="2400" dirty="0"/>
          </a:p>
        </p:txBody>
      </p:sp>
    </p:spTree>
    <p:extLst>
      <p:ext uri="{BB962C8B-B14F-4D97-AF65-F5344CB8AC3E}">
        <p14:creationId xmlns:p14="http://schemas.microsoft.com/office/powerpoint/2010/main" val="1211415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评析</a:t>
            </a:r>
          </a:p>
        </p:txBody>
      </p:sp>
      <p:sp>
        <p:nvSpPr>
          <p:cNvPr id="3" name="内容占位符 2"/>
          <p:cNvSpPr>
            <a:spLocks noGrp="1"/>
          </p:cNvSpPr>
          <p:nvPr>
            <p:ph idx="1"/>
          </p:nvPr>
        </p:nvSpPr>
        <p:spPr/>
        <p:txBody>
          <a:bodyPr>
            <a:normAutofit/>
          </a:bodyPr>
          <a:lstStyle/>
          <a:p>
            <a:r>
              <a:rPr kumimoji="1" lang="zh-CN" altLang="en-US" sz="2400" dirty="0"/>
              <a:t>马克思在手稿中展开了对人的本质的思考，他将人的本质理解为劳动的对象化过程。正是在创造性地改造对象世界的过程中，人把自己的生命力对象化，而人类的历史及其对象性存在，最明确不过地表现着人的本质力量。因此，人与自然的现实的、历史的统一，只有在对象化的劳动过程中，才能得到具体的和合理的理解。不难看出，这里已经蕴含着马克思与费尔巴哈的原则分歧，并包含者否定费尔巴哈的基本理由。</a:t>
            </a:r>
          </a:p>
        </p:txBody>
      </p:sp>
    </p:spTree>
    <p:extLst>
      <p:ext uri="{BB962C8B-B14F-4D97-AF65-F5344CB8AC3E}">
        <p14:creationId xmlns:p14="http://schemas.microsoft.com/office/powerpoint/2010/main" val="359106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异化劳动学说试图解决的任务</a:t>
            </a:r>
          </a:p>
        </p:txBody>
      </p:sp>
      <p:sp>
        <p:nvSpPr>
          <p:cNvPr id="3" name="内容占位符 2"/>
          <p:cNvSpPr>
            <a:spLocks noGrp="1"/>
          </p:cNvSpPr>
          <p:nvPr>
            <p:ph idx="1"/>
          </p:nvPr>
        </p:nvSpPr>
        <p:spPr/>
        <p:txBody>
          <a:bodyPr>
            <a:normAutofit/>
          </a:bodyPr>
          <a:lstStyle/>
          <a:p>
            <a:pPr marL="0" indent="0">
              <a:buNone/>
            </a:pPr>
            <a:r>
              <a:rPr kumimoji="1" lang="zh-CN" altLang="en-US" sz="2400" dirty="0"/>
              <a:t>澄清国民经济学的理论前提，揭示国民经济学的根本矛盾：</a:t>
            </a:r>
            <a:endParaRPr kumimoji="1" lang="en-US" altLang="zh-CN" sz="2400" dirty="0"/>
          </a:p>
          <a:p>
            <a:endParaRPr kumimoji="1" lang="en-US" altLang="zh-CN" dirty="0"/>
          </a:p>
          <a:p>
            <a:endParaRPr kumimoji="1" lang="en-US" altLang="zh-CN" dirty="0"/>
          </a:p>
          <a:p>
            <a:r>
              <a:rPr kumimoji="1" lang="zh-CN" altLang="en-US" sz="2000" dirty="0"/>
              <a:t>理论前提：国民经济学从私有财产的事实出发，但它没有为我们说明这个事实。</a:t>
            </a:r>
            <a:endParaRPr kumimoji="1" lang="en-US" altLang="zh-CN" sz="2000" dirty="0"/>
          </a:p>
          <a:p>
            <a:endParaRPr kumimoji="1" lang="en-US" altLang="zh-CN" sz="2000" dirty="0"/>
          </a:p>
          <a:p>
            <a:endParaRPr kumimoji="1" lang="en-US" altLang="zh-CN" sz="2000" dirty="0"/>
          </a:p>
          <a:p>
            <a:r>
              <a:rPr kumimoji="1" lang="zh-CN" altLang="en-US" sz="2000" dirty="0"/>
              <a:t>根本矛盾：国民经济学以劳动价值论为前提，但却把资本家的利益说成是最后的根据。</a:t>
            </a:r>
          </a:p>
        </p:txBody>
      </p:sp>
    </p:spTree>
    <p:extLst>
      <p:ext uri="{BB962C8B-B14F-4D97-AF65-F5344CB8AC3E}">
        <p14:creationId xmlns:p14="http://schemas.microsoft.com/office/powerpoint/2010/main" val="124197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一、马克思（</a:t>
            </a:r>
            <a:r>
              <a:rPr kumimoji="1" lang="en-US" altLang="zh-CN" dirty="0"/>
              <a:t>1818—1883</a:t>
            </a:r>
            <a:r>
              <a:rPr kumimoji="1" lang="zh-CN" altLang="en-US" dirty="0"/>
              <a:t>）其人</a:t>
            </a:r>
          </a:p>
        </p:txBody>
      </p:sp>
      <p:sp>
        <p:nvSpPr>
          <p:cNvPr id="3" name="内容占位符 2"/>
          <p:cNvSpPr>
            <a:spLocks noGrp="1"/>
          </p:cNvSpPr>
          <p:nvPr>
            <p:ph idx="1"/>
          </p:nvPr>
        </p:nvSpPr>
        <p:spPr>
          <a:xfrm>
            <a:off x="677334" y="2160589"/>
            <a:ext cx="5391617" cy="4430216"/>
          </a:xfrm>
        </p:spPr>
        <p:txBody>
          <a:bodyPr>
            <a:normAutofit fontScale="92500" lnSpcReduction="10000"/>
          </a:bodyPr>
          <a:lstStyle/>
          <a:p>
            <a:r>
              <a:rPr lang="zh-CN" altLang="zh-CN" sz="2400" dirty="0"/>
              <a:t>马克思：</a:t>
            </a:r>
            <a:r>
              <a:rPr lang="en-GB" altLang="zh-CN" sz="2400" dirty="0"/>
              <a:t>1818</a:t>
            </a:r>
            <a:r>
              <a:rPr lang="zh-CN" altLang="zh-CN" sz="2400" dirty="0"/>
              <a:t>年生于普鲁士莱茵兰省的特利尔城，长子。父亲是一个相当富有的律师，深受启蒙运动的影响，是一个自由主义者和爱国者。</a:t>
            </a:r>
            <a:r>
              <a:rPr lang="en-GB" altLang="zh-CN" sz="2400" dirty="0"/>
              <a:t>1830</a:t>
            </a:r>
            <a:r>
              <a:rPr lang="zh-CN" altLang="zh-CN" sz="2400" dirty="0"/>
              <a:t>年进入特利尔中学，</a:t>
            </a:r>
            <a:r>
              <a:rPr lang="en-GB" altLang="zh-CN" sz="2400" dirty="0"/>
              <a:t>1835</a:t>
            </a:r>
            <a:r>
              <a:rPr lang="zh-CN" altLang="zh-CN" sz="2400" dirty="0"/>
              <a:t>年毕业。</a:t>
            </a:r>
            <a:r>
              <a:rPr lang="en-GB" altLang="zh-CN" sz="2400" dirty="0"/>
              <a:t>1836</a:t>
            </a:r>
            <a:r>
              <a:rPr lang="zh-CN" altLang="zh-CN" sz="2400" dirty="0"/>
              <a:t>年进入波恩大学，成为一名法学院的学生。</a:t>
            </a:r>
            <a:r>
              <a:rPr lang="en-GB" altLang="zh-CN" sz="2400" dirty="0"/>
              <a:t>1837</a:t>
            </a:r>
            <a:r>
              <a:rPr lang="zh-CN" altLang="zh-CN" sz="2400" dirty="0"/>
              <a:t>年转入柏林的大学，转向黑格尔哲学、与青年黑格尔派开始交往。</a:t>
            </a:r>
            <a:r>
              <a:rPr lang="en-GB" altLang="zh-CN" sz="2400" dirty="0"/>
              <a:t>1841</a:t>
            </a:r>
            <a:r>
              <a:rPr lang="zh-CN" altLang="zh-CN" sz="2400" dirty="0"/>
              <a:t>年夏天，马克思到了波恩，希望通过鲍威尔的关系在波恩获得教职，未能如愿，遂转向新闻业。 </a:t>
            </a:r>
            <a:r>
              <a:rPr lang="zh-CN" altLang="en-US" sz="2400" dirty="0"/>
              <a:t>然而，马克思的编辑生涯始终是不顺利的，由于政治原因，屡屡遭到驱逐。</a:t>
            </a:r>
            <a:endParaRPr kumimoji="1" lang="zh-CN" altLang="en-US" sz="2400"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8951" y="2160589"/>
            <a:ext cx="2735542" cy="3892137"/>
          </a:xfrm>
          <a:prstGeom prst="rect">
            <a:avLst/>
          </a:prstGeom>
        </p:spPr>
      </p:pic>
    </p:spTree>
    <p:extLst>
      <p:ext uri="{BB962C8B-B14F-4D97-AF65-F5344CB8AC3E}">
        <p14:creationId xmlns:p14="http://schemas.microsoft.com/office/powerpoint/2010/main" val="385553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评析</a:t>
            </a:r>
          </a:p>
        </p:txBody>
      </p:sp>
      <p:sp>
        <p:nvSpPr>
          <p:cNvPr id="3" name="内容占位符 2"/>
          <p:cNvSpPr>
            <a:spLocks noGrp="1"/>
          </p:cNvSpPr>
          <p:nvPr>
            <p:ph idx="1"/>
          </p:nvPr>
        </p:nvSpPr>
        <p:spPr/>
        <p:txBody>
          <a:bodyPr>
            <a:normAutofit/>
          </a:bodyPr>
          <a:lstStyle/>
          <a:p>
            <a:r>
              <a:rPr kumimoji="1" lang="zh-CN" altLang="en-US" sz="2400" dirty="0"/>
              <a:t>马克思指出，国民经济学是以私有财产为前提的，但是对此前提却未加反思。它只是将私有财产在现实中所经历的物质过程，放进一般的抽象的公式，然后把这些公式当作规律。但却没有指明这些规律是如何从私有财产的本质中产生出来的。譬如说，国民经济学不懂得，工资规律是如何从私有财产的本质中产生出来的。</a:t>
            </a:r>
            <a:endParaRPr kumimoji="1" lang="en-US" altLang="zh-CN" sz="2400" dirty="0"/>
          </a:p>
          <a:p>
            <a:r>
              <a:rPr kumimoji="1" lang="zh-CN" altLang="en-US" sz="2400" dirty="0"/>
              <a:t>为了说明国民经济学的规律，同时也为了解释它所陷入的工资规律与劳动价值论的矛盾，马克思意识到必须对私有财产展开分析，把握其本质。</a:t>
            </a:r>
            <a:endParaRPr kumimoji="1" lang="en-US" altLang="zh-CN" sz="2400" dirty="0"/>
          </a:p>
          <a:p>
            <a:endParaRPr kumimoji="1" lang="en-US" altLang="zh-CN" sz="2400" dirty="0"/>
          </a:p>
          <a:p>
            <a:endParaRPr kumimoji="1" lang="en-US" altLang="zh-CN" sz="2400" dirty="0"/>
          </a:p>
          <a:p>
            <a:endParaRPr kumimoji="1" lang="en-US" altLang="zh-CN" sz="2400" dirty="0"/>
          </a:p>
          <a:p>
            <a:endParaRPr kumimoji="1" lang="zh-CN" altLang="en-US" sz="2400" dirty="0"/>
          </a:p>
        </p:txBody>
      </p:sp>
    </p:spTree>
    <p:extLst>
      <p:ext uri="{BB962C8B-B14F-4D97-AF65-F5344CB8AC3E}">
        <p14:creationId xmlns:p14="http://schemas.microsoft.com/office/powerpoint/2010/main" val="1812548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异化劳动学说的基本内涵</a:t>
            </a:r>
          </a:p>
        </p:txBody>
      </p:sp>
      <p:sp>
        <p:nvSpPr>
          <p:cNvPr id="3" name="内容占位符 2"/>
          <p:cNvSpPr>
            <a:spLocks noGrp="1"/>
          </p:cNvSpPr>
          <p:nvPr>
            <p:ph idx="1"/>
          </p:nvPr>
        </p:nvSpPr>
        <p:spPr>
          <a:xfrm>
            <a:off x="677333" y="2160589"/>
            <a:ext cx="4903659" cy="4177149"/>
          </a:xfrm>
        </p:spPr>
        <p:txBody>
          <a:bodyPr>
            <a:normAutofit lnSpcReduction="10000"/>
          </a:bodyPr>
          <a:lstStyle/>
          <a:p>
            <a:r>
              <a:rPr kumimoji="1" lang="en-US" altLang="zh-CN" sz="2600" dirty="0"/>
              <a:t>1</a:t>
            </a:r>
            <a:r>
              <a:rPr kumimoji="1" lang="zh-CN" altLang="en-US" sz="2600" dirty="0"/>
              <a:t>、人同劳动产品的异化</a:t>
            </a:r>
            <a:endParaRPr kumimoji="1" lang="en-US" altLang="zh-CN" sz="2600" dirty="0"/>
          </a:p>
          <a:p>
            <a:pPr marL="0" indent="0">
              <a:buNone/>
            </a:pPr>
            <a:endParaRPr kumimoji="1" lang="en-US" altLang="zh-CN" sz="2000" dirty="0"/>
          </a:p>
          <a:p>
            <a:pPr marL="0" indent="0">
              <a:buNone/>
            </a:pPr>
            <a:r>
              <a:rPr kumimoji="1" lang="zh-CN" altLang="en-US" sz="2400" dirty="0"/>
              <a:t>“劳动所生产的对象，即劳动的产品，作为一种异己的存在物，作为不依赖于生产者的力量，同劳动相对立。</a:t>
            </a:r>
            <a:r>
              <a:rPr kumimoji="1" lang="en-US" altLang="zh-CN" sz="2400" dirty="0"/>
              <a:t>……</a:t>
            </a:r>
            <a:r>
              <a:rPr kumimoji="1" lang="zh-CN" altLang="en-US" sz="2400" dirty="0"/>
              <a:t>工人生产得越多，他能够消费得越少；他创造价值越多，他自己越没有价值、越低贱。工人的产品越完美，工人自己越畸形。工人创造的对象越文明，工人自己越野蛮</a:t>
            </a:r>
            <a:r>
              <a:rPr kumimoji="1" lang="en-US" altLang="zh-CN" sz="2400" dirty="0"/>
              <a:t>……</a:t>
            </a:r>
            <a:r>
              <a:rPr kumimoji="1" lang="zh-CN" altLang="en-US" sz="2400" dirty="0"/>
              <a:t>”</a:t>
            </a:r>
            <a:endParaRPr kumimoji="1" lang="en-US" altLang="zh-CN" sz="2400" dirty="0"/>
          </a:p>
        </p:txBody>
      </p:sp>
      <p:pic>
        <p:nvPicPr>
          <p:cNvPr id="4" name="图片 3"/>
          <p:cNvPicPr>
            <a:picLocks noChangeAspect="1"/>
          </p:cNvPicPr>
          <p:nvPr/>
        </p:nvPicPr>
        <p:blipFill>
          <a:blip r:embed="rId2"/>
          <a:stretch>
            <a:fillRect/>
          </a:stretch>
        </p:blipFill>
        <p:spPr>
          <a:xfrm>
            <a:off x="6037752" y="2160589"/>
            <a:ext cx="4052179" cy="4407338"/>
          </a:xfrm>
          <a:prstGeom prst="rect">
            <a:avLst/>
          </a:prstGeom>
        </p:spPr>
      </p:pic>
    </p:spTree>
    <p:extLst>
      <p:ext uri="{BB962C8B-B14F-4D97-AF65-F5344CB8AC3E}">
        <p14:creationId xmlns:p14="http://schemas.microsoft.com/office/powerpoint/2010/main" val="1011174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评析</a:t>
            </a:r>
          </a:p>
        </p:txBody>
      </p:sp>
      <p:sp>
        <p:nvSpPr>
          <p:cNvPr id="3" name="内容占位符 2"/>
          <p:cNvSpPr>
            <a:spLocks noGrp="1"/>
          </p:cNvSpPr>
          <p:nvPr>
            <p:ph idx="1"/>
          </p:nvPr>
        </p:nvSpPr>
        <p:spPr/>
        <p:txBody>
          <a:bodyPr>
            <a:normAutofit/>
          </a:bodyPr>
          <a:lstStyle/>
          <a:p>
            <a:r>
              <a:rPr kumimoji="1" lang="zh-CN" altLang="en-US" sz="2400" dirty="0"/>
              <a:t>人同他的劳动产品的异化意味着“物的异化”，这个规定是表示：工人在劳动中耗费越多，他所创造的反对自身的、异己的对象世界的力量就越强大，他自身、他的内部世界就越贫乏，归他所有的东西就越少。</a:t>
            </a:r>
            <a:endParaRPr kumimoji="1" lang="en-US" altLang="zh-CN" sz="2400" dirty="0"/>
          </a:p>
          <a:p>
            <a:endParaRPr kumimoji="1" lang="en-US" altLang="zh-CN" sz="2400" dirty="0"/>
          </a:p>
          <a:p>
            <a:r>
              <a:rPr kumimoji="1" lang="zh-CN" altLang="en-US" sz="2400" dirty="0"/>
              <a:t>马克思指出，工人同生产的关系构成生产的本质关系，国民经济学正是由于不考察这一关系，才看不到劳动本质的异化。</a:t>
            </a:r>
          </a:p>
        </p:txBody>
      </p:sp>
    </p:spTree>
    <p:extLst>
      <p:ext uri="{BB962C8B-B14F-4D97-AF65-F5344CB8AC3E}">
        <p14:creationId xmlns:p14="http://schemas.microsoft.com/office/powerpoint/2010/main" val="474354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br>
              <a:rPr kumimoji="1" lang="en-US" altLang="zh-CN" sz="2400" dirty="0">
                <a:solidFill>
                  <a:schemeClr val="tx1">
                    <a:lumMod val="75000"/>
                    <a:lumOff val="25000"/>
                  </a:schemeClr>
                </a:solidFill>
                <a:latin typeface="+mn-lt"/>
                <a:ea typeface="+mn-ea"/>
                <a:cs typeface="+mn-cs"/>
              </a:rPr>
            </a:br>
            <a:br>
              <a:rPr kumimoji="1" lang="en-US" altLang="zh-CN" sz="2400" dirty="0">
                <a:solidFill>
                  <a:schemeClr val="tx1">
                    <a:lumMod val="75000"/>
                    <a:lumOff val="25000"/>
                  </a:schemeClr>
                </a:solidFill>
                <a:latin typeface="+mn-lt"/>
                <a:ea typeface="+mn-ea"/>
                <a:cs typeface="+mn-cs"/>
              </a:rPr>
            </a:br>
            <a:r>
              <a:rPr kumimoji="1" lang="en-US" altLang="zh-CN" sz="2400" dirty="0">
                <a:solidFill>
                  <a:schemeClr val="tx1">
                    <a:lumMod val="75000"/>
                    <a:lumOff val="25000"/>
                  </a:schemeClr>
                </a:solidFill>
                <a:latin typeface="+mn-lt"/>
                <a:ea typeface="+mn-ea"/>
                <a:cs typeface="+mn-cs"/>
              </a:rPr>
              <a:t>2</a:t>
            </a:r>
            <a:r>
              <a:rPr kumimoji="1" lang="zh-CN" altLang="en-US" sz="2400" dirty="0">
                <a:solidFill>
                  <a:schemeClr val="tx1">
                    <a:lumMod val="75000"/>
                    <a:lumOff val="25000"/>
                  </a:schemeClr>
                </a:solidFill>
                <a:latin typeface="+mn-lt"/>
                <a:ea typeface="+mn-ea"/>
                <a:cs typeface="+mn-cs"/>
              </a:rPr>
              <a:t>、人同劳动过程的异化</a:t>
            </a:r>
          </a:p>
        </p:txBody>
      </p:sp>
      <p:sp>
        <p:nvSpPr>
          <p:cNvPr id="3" name="内容占位符 2"/>
          <p:cNvSpPr>
            <a:spLocks noGrp="1"/>
          </p:cNvSpPr>
          <p:nvPr>
            <p:ph idx="1"/>
          </p:nvPr>
        </p:nvSpPr>
        <p:spPr>
          <a:xfrm>
            <a:off x="677334" y="2160589"/>
            <a:ext cx="5103356" cy="4219190"/>
          </a:xfrm>
        </p:spPr>
        <p:txBody>
          <a:bodyPr>
            <a:normAutofit lnSpcReduction="10000"/>
          </a:bodyPr>
          <a:lstStyle/>
          <a:p>
            <a:endParaRPr kumimoji="1" lang="en-US" altLang="zh-CN" sz="2400" dirty="0"/>
          </a:p>
          <a:p>
            <a:r>
              <a:rPr kumimoji="1" lang="zh-CN" altLang="en-US" sz="2400" dirty="0"/>
              <a:t>“异化不仅表现在结果上，而且表现在生产行为中，表现在生产活动本身中。如果工人不是在生产行为本身中使自己异化，那么工人活动的产品怎么会作为相异的东西同工人对立呢？产品不过是活动、生产的总结。因此，如果劳动的产品是外化，那么生产本身必然是能动的外化，活动的外化，外化的活动。在劳动对象的异化中不过总结了劳动本身的异化、外化。”</a:t>
            </a:r>
          </a:p>
        </p:txBody>
      </p:sp>
      <p:pic>
        <p:nvPicPr>
          <p:cNvPr id="4" name="图片 3"/>
          <p:cNvPicPr>
            <a:picLocks noChangeAspect="1"/>
          </p:cNvPicPr>
          <p:nvPr/>
        </p:nvPicPr>
        <p:blipFill>
          <a:blip r:embed="rId2"/>
          <a:stretch>
            <a:fillRect/>
          </a:stretch>
        </p:blipFill>
        <p:spPr>
          <a:xfrm>
            <a:off x="5780690" y="2659117"/>
            <a:ext cx="3574393" cy="3636579"/>
          </a:xfrm>
          <a:prstGeom prst="rect">
            <a:avLst/>
          </a:prstGeom>
        </p:spPr>
      </p:pic>
    </p:spTree>
    <p:extLst>
      <p:ext uri="{BB962C8B-B14F-4D97-AF65-F5344CB8AC3E}">
        <p14:creationId xmlns:p14="http://schemas.microsoft.com/office/powerpoint/2010/main" val="297634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评析</a:t>
            </a:r>
          </a:p>
        </p:txBody>
      </p:sp>
      <p:sp>
        <p:nvSpPr>
          <p:cNvPr id="3" name="内容占位符 2"/>
          <p:cNvSpPr>
            <a:spLocks noGrp="1"/>
          </p:cNvSpPr>
          <p:nvPr>
            <p:ph idx="1"/>
          </p:nvPr>
        </p:nvSpPr>
        <p:spPr/>
        <p:txBody>
          <a:bodyPr>
            <a:normAutofit lnSpcReduction="10000"/>
          </a:bodyPr>
          <a:lstStyle/>
          <a:p>
            <a:r>
              <a:rPr kumimoji="1" lang="zh-CN" altLang="en-US" sz="2400" dirty="0"/>
              <a:t>异化劳动的第二个层面可以概括为自我异化，它涉及到处于雇佣关系中的劳动者的切身感受，马克思十分形象地描绘了这一层面：“他（工人）在自己的劳动中不是肯定自己，而是否定自己，不是感到幸福，而是感到不幸，不是自由地发挥自己的体力和智力，而是使自己的肉体受折磨、精神遭摧残。因此工人只有在劳动之外才感到自在，而在劳动中则感到不自在，他在不劳动时觉得舒畅，而在劳动时就觉得不舒畅。”</a:t>
            </a:r>
            <a:endParaRPr kumimoji="1" lang="en-US" altLang="zh-CN" sz="2400" dirty="0"/>
          </a:p>
          <a:p>
            <a:r>
              <a:rPr kumimoji="1" lang="zh-CN" altLang="en-US" sz="2400" dirty="0"/>
              <a:t>自我异化意味着劳动本身是被强制的，是手段而非目的。从而，人只有在不劳动时，在运用动物的机能时，才觉得自己在自由活动。</a:t>
            </a:r>
          </a:p>
        </p:txBody>
      </p:sp>
    </p:spTree>
    <p:extLst>
      <p:ext uri="{BB962C8B-B14F-4D97-AF65-F5344CB8AC3E}">
        <p14:creationId xmlns:p14="http://schemas.microsoft.com/office/powerpoint/2010/main" val="1847530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br>
              <a:rPr kumimoji="1" lang="en-US" altLang="zh-CN" sz="2400" dirty="0">
                <a:solidFill>
                  <a:schemeClr val="tx1">
                    <a:lumMod val="75000"/>
                    <a:lumOff val="25000"/>
                  </a:schemeClr>
                </a:solidFill>
                <a:latin typeface="+mn-lt"/>
                <a:ea typeface="+mn-ea"/>
                <a:cs typeface="+mn-cs"/>
              </a:rPr>
            </a:br>
            <a:br>
              <a:rPr kumimoji="1" lang="en-US" altLang="zh-CN" sz="2400" dirty="0">
                <a:solidFill>
                  <a:schemeClr val="tx1">
                    <a:lumMod val="75000"/>
                    <a:lumOff val="25000"/>
                  </a:schemeClr>
                </a:solidFill>
                <a:latin typeface="+mn-lt"/>
                <a:ea typeface="+mn-ea"/>
                <a:cs typeface="+mn-cs"/>
              </a:rPr>
            </a:br>
            <a:r>
              <a:rPr kumimoji="1" lang="en-US" altLang="zh-CN" sz="2400" dirty="0">
                <a:solidFill>
                  <a:schemeClr val="tx1">
                    <a:lumMod val="75000"/>
                    <a:lumOff val="25000"/>
                  </a:schemeClr>
                </a:solidFill>
                <a:latin typeface="+mn-lt"/>
                <a:ea typeface="+mn-ea"/>
                <a:cs typeface="+mn-cs"/>
              </a:rPr>
              <a:t>3</a:t>
            </a:r>
            <a:r>
              <a:rPr kumimoji="1" lang="zh-CN" altLang="en-US" sz="2400" dirty="0">
                <a:solidFill>
                  <a:schemeClr val="tx1">
                    <a:lumMod val="75000"/>
                    <a:lumOff val="25000"/>
                  </a:schemeClr>
                </a:solidFill>
                <a:latin typeface="+mn-lt"/>
                <a:ea typeface="+mn-ea"/>
                <a:cs typeface="+mn-cs"/>
              </a:rPr>
              <a:t>、人同自身类本质的异化</a:t>
            </a:r>
          </a:p>
        </p:txBody>
      </p:sp>
      <p:sp>
        <p:nvSpPr>
          <p:cNvPr id="3" name="内容占位符 2"/>
          <p:cNvSpPr>
            <a:spLocks noGrp="1"/>
          </p:cNvSpPr>
          <p:nvPr>
            <p:ph idx="1"/>
          </p:nvPr>
        </p:nvSpPr>
        <p:spPr/>
        <p:txBody>
          <a:bodyPr>
            <a:normAutofit/>
          </a:bodyPr>
          <a:lstStyle/>
          <a:p>
            <a:endParaRPr kumimoji="1" lang="en-US" altLang="zh-CN" sz="2400" dirty="0"/>
          </a:p>
          <a:p>
            <a:r>
              <a:rPr kumimoji="1" lang="zh-CN" altLang="en-US" sz="2400" dirty="0"/>
              <a:t>“异化劳动，由于（</a:t>
            </a:r>
            <a:r>
              <a:rPr kumimoji="1" lang="en-US" altLang="zh-CN" sz="2400" dirty="0"/>
              <a:t>1</a:t>
            </a:r>
            <a:r>
              <a:rPr kumimoji="1" lang="zh-CN" altLang="en-US" sz="2400" dirty="0"/>
              <a:t>）使自然界，（</a:t>
            </a:r>
            <a:r>
              <a:rPr kumimoji="1" lang="en-US" altLang="zh-CN" sz="2400" dirty="0"/>
              <a:t>2</a:t>
            </a:r>
            <a:r>
              <a:rPr kumimoji="1" lang="zh-CN" altLang="en-US" sz="2400" dirty="0"/>
              <a:t>）使人本身，使他自己的活动机能，使他的生命活动同人相异化；对人来说，它把类生活变成维持个人生活的手段。第一，它使类生活和个人生活异化；第二，把抽象形式的个人生活变成同样是抽象形式和异化形式的类生活的目的。”</a:t>
            </a:r>
          </a:p>
        </p:txBody>
      </p:sp>
    </p:spTree>
    <p:extLst>
      <p:ext uri="{BB962C8B-B14F-4D97-AF65-F5344CB8AC3E}">
        <p14:creationId xmlns:p14="http://schemas.microsoft.com/office/powerpoint/2010/main" val="1721806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评析</a:t>
            </a:r>
          </a:p>
        </p:txBody>
      </p:sp>
      <p:sp>
        <p:nvSpPr>
          <p:cNvPr id="3" name="内容占位符 2"/>
          <p:cNvSpPr>
            <a:spLocks noGrp="1"/>
          </p:cNvSpPr>
          <p:nvPr>
            <p:ph idx="1"/>
          </p:nvPr>
        </p:nvSpPr>
        <p:spPr/>
        <p:txBody>
          <a:bodyPr>
            <a:normAutofit/>
          </a:bodyPr>
          <a:lstStyle/>
          <a:p>
            <a:r>
              <a:rPr kumimoji="1" lang="zh-CN" altLang="en-US" sz="2400" dirty="0"/>
              <a:t>异化劳动的第三个层面，完全是前两个层面的结果。如果人同活动对象与活动本身相异化，那么，人同类生活及类本质必然是处于异化关系之中。因为，活动对象与活动本身正是构成类生活的两个部分。换言之，类生活即是人的对象性活动。</a:t>
            </a:r>
            <a:endParaRPr kumimoji="1" lang="en-US" altLang="zh-CN" sz="2400" dirty="0"/>
          </a:p>
          <a:p>
            <a:r>
              <a:rPr kumimoji="1" lang="zh-CN" altLang="en-US" sz="2400" dirty="0"/>
              <a:t>事实上，人的类生活相比于动物而言，是最具有普遍性的。因为人与整个自然界发生关系，既有精神关系，又有实践关系。而动物只是与自然界的特定部分发生关系。</a:t>
            </a:r>
            <a:endParaRPr kumimoji="1" lang="en-US" altLang="zh-CN" sz="2400" dirty="0"/>
          </a:p>
          <a:p>
            <a:endParaRPr kumimoji="1" lang="zh-CN" altLang="en-US" sz="2400" dirty="0"/>
          </a:p>
        </p:txBody>
      </p:sp>
    </p:spTree>
    <p:extLst>
      <p:ext uri="{BB962C8B-B14F-4D97-AF65-F5344CB8AC3E}">
        <p14:creationId xmlns:p14="http://schemas.microsoft.com/office/powerpoint/2010/main" val="657713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br>
              <a:rPr kumimoji="1" lang="en-US" altLang="zh-CN" sz="2400" dirty="0">
                <a:solidFill>
                  <a:schemeClr val="tx1">
                    <a:lumMod val="75000"/>
                    <a:lumOff val="25000"/>
                  </a:schemeClr>
                </a:solidFill>
                <a:latin typeface="+mn-lt"/>
                <a:ea typeface="+mn-ea"/>
                <a:cs typeface="+mn-cs"/>
              </a:rPr>
            </a:br>
            <a:br>
              <a:rPr kumimoji="1" lang="en-US" altLang="zh-CN" sz="2400" dirty="0">
                <a:solidFill>
                  <a:schemeClr val="tx1">
                    <a:lumMod val="75000"/>
                    <a:lumOff val="25000"/>
                  </a:schemeClr>
                </a:solidFill>
                <a:latin typeface="+mn-lt"/>
                <a:ea typeface="+mn-ea"/>
                <a:cs typeface="+mn-cs"/>
              </a:rPr>
            </a:br>
            <a:r>
              <a:rPr kumimoji="1" lang="en-US" altLang="zh-CN" sz="2400" dirty="0">
                <a:solidFill>
                  <a:schemeClr val="tx1">
                    <a:lumMod val="75000"/>
                    <a:lumOff val="25000"/>
                  </a:schemeClr>
                </a:solidFill>
                <a:latin typeface="+mn-lt"/>
                <a:ea typeface="+mn-ea"/>
                <a:cs typeface="+mn-cs"/>
              </a:rPr>
              <a:t>4</a:t>
            </a:r>
            <a:r>
              <a:rPr kumimoji="1" lang="zh-CN" altLang="en-US" sz="2400" dirty="0">
                <a:solidFill>
                  <a:schemeClr val="tx1">
                    <a:lumMod val="75000"/>
                    <a:lumOff val="25000"/>
                  </a:schemeClr>
                </a:solidFill>
                <a:latin typeface="+mn-lt"/>
                <a:ea typeface="+mn-ea"/>
                <a:cs typeface="+mn-cs"/>
              </a:rPr>
              <a:t>、人同他人的异化</a:t>
            </a:r>
          </a:p>
        </p:txBody>
      </p:sp>
      <p:sp>
        <p:nvSpPr>
          <p:cNvPr id="3" name="内容占位符 2"/>
          <p:cNvSpPr>
            <a:spLocks noGrp="1"/>
          </p:cNvSpPr>
          <p:nvPr>
            <p:ph idx="1"/>
          </p:nvPr>
        </p:nvSpPr>
        <p:spPr>
          <a:xfrm>
            <a:off x="677334" y="2160589"/>
            <a:ext cx="4977232" cy="4324294"/>
          </a:xfrm>
        </p:spPr>
        <p:txBody>
          <a:bodyPr>
            <a:normAutofit/>
          </a:bodyPr>
          <a:lstStyle/>
          <a:p>
            <a:endParaRPr kumimoji="1" lang="en-US" altLang="zh-CN" sz="2400" dirty="0"/>
          </a:p>
          <a:p>
            <a:r>
              <a:rPr kumimoji="1" lang="zh-CN" altLang="en-US" sz="2400" dirty="0"/>
              <a:t>“人同自己的劳动产品、自己的生命活动、自己的类本质相异化的直接结果就是人同人相异化。当人同自身相对立的时候，他也同他人相对立。凡是适用于人对自己的劳动、对自己的劳动产品和对自身的关系的东西，也都适用于人对他人、对他人的劳动和劳动对象的关系。”</a:t>
            </a:r>
          </a:p>
        </p:txBody>
      </p:sp>
      <p:pic>
        <p:nvPicPr>
          <p:cNvPr id="4" name="图片 3"/>
          <p:cNvPicPr>
            <a:picLocks noChangeAspect="1"/>
          </p:cNvPicPr>
          <p:nvPr/>
        </p:nvPicPr>
        <p:blipFill>
          <a:blip r:embed="rId2"/>
          <a:stretch>
            <a:fillRect/>
          </a:stretch>
        </p:blipFill>
        <p:spPr>
          <a:xfrm>
            <a:off x="5875282" y="2667037"/>
            <a:ext cx="4284936" cy="3607637"/>
          </a:xfrm>
          <a:prstGeom prst="rect">
            <a:avLst/>
          </a:prstGeom>
        </p:spPr>
      </p:pic>
    </p:spTree>
    <p:extLst>
      <p:ext uri="{BB962C8B-B14F-4D97-AF65-F5344CB8AC3E}">
        <p14:creationId xmlns:p14="http://schemas.microsoft.com/office/powerpoint/2010/main" val="148250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评析</a:t>
            </a:r>
          </a:p>
        </p:txBody>
      </p:sp>
      <p:sp>
        <p:nvSpPr>
          <p:cNvPr id="3" name="内容占位符 2"/>
          <p:cNvSpPr>
            <a:spLocks noGrp="1"/>
          </p:cNvSpPr>
          <p:nvPr>
            <p:ph idx="1"/>
          </p:nvPr>
        </p:nvSpPr>
        <p:spPr/>
        <p:txBody>
          <a:bodyPr/>
          <a:lstStyle/>
          <a:p>
            <a:r>
              <a:rPr kumimoji="1" lang="zh-CN" altLang="en-US" sz="2400" dirty="0"/>
              <a:t>异化劳动的第四个层面，是从前三个层面推导出来的。因此，这里的所谓“结果”实际是指逻辑结果。人之所以同他人相异化，直接的原因是人同自己的本质相异化。换言之，异化发生在异化的人与真正的人之间。</a:t>
            </a:r>
            <a:endParaRPr kumimoji="1" lang="en-US" altLang="zh-CN" sz="2400" dirty="0"/>
          </a:p>
          <a:p>
            <a:r>
              <a:rPr kumimoji="1" lang="zh-CN" altLang="en-US" sz="2400" dirty="0"/>
              <a:t>“现在让我们看一看，应该怎样在</a:t>
            </a:r>
            <a:r>
              <a:rPr kumimoji="1" lang="zh-CN" altLang="en-US" sz="2400" dirty="0">
                <a:solidFill>
                  <a:srgbClr val="C00000"/>
                </a:solidFill>
              </a:rPr>
              <a:t>现实</a:t>
            </a:r>
            <a:r>
              <a:rPr kumimoji="1" lang="zh-CN" altLang="en-US" sz="2400" dirty="0"/>
              <a:t>中去</a:t>
            </a:r>
            <a:r>
              <a:rPr kumimoji="1" lang="zh-CN" altLang="en-US" sz="2400" dirty="0">
                <a:solidFill>
                  <a:srgbClr val="C00000"/>
                </a:solidFill>
              </a:rPr>
              <a:t>说明</a:t>
            </a:r>
            <a:r>
              <a:rPr kumimoji="1" lang="zh-CN" altLang="en-US" sz="2400" dirty="0"/>
              <a:t>和表述异化的、外化的劳动这一概念。”当马克思这样说时，意味着对异化的分析从一般的概念分析转向现实性的分析。“不是神也不是自然界，只有人自身才能成为统治人的异己力量。”换言之，人的异化根源在于另一个人的存在，这个人在生产</a:t>
            </a:r>
            <a:r>
              <a:rPr kumimoji="1" lang="zh-CN" altLang="en-US" sz="2400" dirty="0">
                <a:solidFill>
                  <a:srgbClr val="C00000"/>
                </a:solidFill>
              </a:rPr>
              <a:t>现实</a:t>
            </a:r>
            <a:r>
              <a:rPr kumimoji="1" lang="zh-CN" altLang="en-US" sz="2400" dirty="0"/>
              <a:t>中即是指资本家。</a:t>
            </a:r>
          </a:p>
        </p:txBody>
      </p:sp>
    </p:spTree>
    <p:extLst>
      <p:ext uri="{BB962C8B-B14F-4D97-AF65-F5344CB8AC3E}">
        <p14:creationId xmlns:p14="http://schemas.microsoft.com/office/powerpoint/2010/main" val="173973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异化劳动学说的基本结论</a:t>
            </a:r>
          </a:p>
        </p:txBody>
      </p:sp>
      <p:sp>
        <p:nvSpPr>
          <p:cNvPr id="3" name="内容占位符 2"/>
          <p:cNvSpPr>
            <a:spLocks noGrp="1"/>
          </p:cNvSpPr>
          <p:nvPr>
            <p:ph idx="1"/>
          </p:nvPr>
        </p:nvSpPr>
        <p:spPr>
          <a:xfrm>
            <a:off x="677334" y="2160589"/>
            <a:ext cx="8596668" cy="4279122"/>
          </a:xfrm>
        </p:spPr>
        <p:txBody>
          <a:bodyPr>
            <a:normAutofit fontScale="92500" lnSpcReduction="10000"/>
          </a:bodyPr>
          <a:lstStyle/>
          <a:p>
            <a:r>
              <a:rPr lang="zh-CN" altLang="en-US" sz="2000" dirty="0">
                <a:latin typeface="黑体" charset="-122"/>
                <a:ea typeface="黑体" charset="-122"/>
              </a:rPr>
              <a:t> </a:t>
            </a:r>
            <a:r>
              <a:rPr kumimoji="1" lang="en-US" altLang="zh-CN" sz="2400" dirty="0"/>
              <a:t>1</a:t>
            </a:r>
            <a:r>
              <a:rPr kumimoji="1" lang="zh-CN" altLang="zh-CN" sz="2400" dirty="0"/>
              <a:t>、异化劳动</a:t>
            </a:r>
            <a:r>
              <a:rPr kumimoji="1" lang="zh-CN" altLang="en-US" sz="2400" dirty="0"/>
              <a:t>的四个层面存在着一种递进关系，第三个层面是前两个层面的概括，第四个层面则是第三个层面的推论。马克思之所以要将异化的解释推进到人与人的关系层面，根本用意在于过渡工人与资本家的关系。正是这种关系从现实性的角度揭示了异化的本质。马克思反复强调：“人对自身的关系只有通过他对他人的关系，才成为对他来说是对象性的、现实的关系”，绝非无的放矢。</a:t>
            </a:r>
            <a:endParaRPr kumimoji="1" lang="en-US" altLang="zh-CN" sz="2400" dirty="0"/>
          </a:p>
          <a:p>
            <a:endParaRPr kumimoji="1" lang="en-US" altLang="zh-CN" sz="2400" dirty="0"/>
          </a:p>
          <a:p>
            <a:r>
              <a:rPr kumimoji="1" lang="en-US" altLang="zh-CN" sz="2400" dirty="0"/>
              <a:t>2</a:t>
            </a:r>
            <a:r>
              <a:rPr kumimoji="1" lang="zh-CN" altLang="zh-CN" sz="2400" dirty="0"/>
              <a:t>、</a:t>
            </a:r>
            <a:r>
              <a:rPr kumimoji="1" lang="zh-CN" altLang="en-US" sz="2400" dirty="0"/>
              <a:t>私有财产是外化劳动即工人对自然界和对自身的外在关系的产物、结果和必然后果。</a:t>
            </a:r>
            <a:endParaRPr kumimoji="1" lang="en-US" altLang="zh-CN" sz="2400" dirty="0"/>
          </a:p>
          <a:p>
            <a:endParaRPr kumimoji="1" lang="zh-CN" altLang="zh-CN" sz="2400" dirty="0"/>
          </a:p>
          <a:p>
            <a:r>
              <a:rPr kumimoji="1" lang="en-US" altLang="zh-CN" sz="2400" dirty="0"/>
              <a:t> 3</a:t>
            </a:r>
            <a:r>
              <a:rPr kumimoji="1" lang="zh-CN" altLang="zh-CN" sz="2400" dirty="0"/>
              <a:t>、</a:t>
            </a:r>
            <a:r>
              <a:rPr kumimoji="1" lang="zh-CN" altLang="en-US" sz="2400" dirty="0"/>
              <a:t>劳动价值论与工资规律的矛盾根源在于劳动自身的二律背反。</a:t>
            </a:r>
            <a:endParaRPr kumimoji="1" lang="en-US" altLang="zh-CN" sz="2400" dirty="0"/>
          </a:p>
          <a:p>
            <a:endParaRPr kumimoji="1" lang="zh-CN" altLang="en-US" dirty="0"/>
          </a:p>
        </p:txBody>
      </p:sp>
    </p:spTree>
    <p:extLst>
      <p:ext uri="{BB962C8B-B14F-4D97-AF65-F5344CB8AC3E}">
        <p14:creationId xmlns:p14="http://schemas.microsoft.com/office/powerpoint/2010/main" val="866724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r>
              <a:rPr lang="en-GB" altLang="zh-CN" sz="3100" dirty="0"/>
              <a:t>1837</a:t>
            </a:r>
            <a:r>
              <a:rPr lang="zh-CN" altLang="zh-CN" sz="3100" dirty="0"/>
              <a:t>——</a:t>
            </a:r>
            <a:r>
              <a:rPr lang="en-GB" altLang="zh-CN" sz="3100" dirty="0"/>
              <a:t>184</a:t>
            </a:r>
            <a:r>
              <a:rPr lang="en-US" altLang="zh-CN" sz="3100" dirty="0"/>
              <a:t>4</a:t>
            </a:r>
            <a:r>
              <a:rPr lang="zh-CN" altLang="zh-CN" sz="3100" dirty="0"/>
              <a:t>年</a:t>
            </a:r>
            <a:r>
              <a:rPr lang="zh-CN" altLang="en-US" sz="3100" dirty="0"/>
              <a:t>：青年时期</a:t>
            </a:r>
            <a:br>
              <a:rPr lang="zh-CN" altLang="zh-CN" dirty="0"/>
            </a:br>
            <a:endParaRPr kumimoji="1" lang="zh-CN" altLang="en-US" dirty="0"/>
          </a:p>
        </p:txBody>
      </p:sp>
      <p:sp>
        <p:nvSpPr>
          <p:cNvPr id="3" name="内容占位符 2"/>
          <p:cNvSpPr>
            <a:spLocks noGrp="1"/>
          </p:cNvSpPr>
          <p:nvPr>
            <p:ph idx="1"/>
          </p:nvPr>
        </p:nvSpPr>
        <p:spPr>
          <a:xfrm>
            <a:off x="677334" y="1698172"/>
            <a:ext cx="5782843" cy="5159828"/>
          </a:xfrm>
        </p:spPr>
        <p:txBody>
          <a:bodyPr>
            <a:noAutofit/>
          </a:bodyPr>
          <a:lstStyle/>
          <a:p>
            <a:r>
              <a:rPr kumimoji="1" lang="zh-CN" altLang="en-US" sz="2000" dirty="0"/>
              <a:t>传记：</a:t>
            </a:r>
            <a:r>
              <a:rPr lang="en-GB" altLang="zh-CN" sz="2000" dirty="0"/>
              <a:t> 1842</a:t>
            </a:r>
            <a:r>
              <a:rPr lang="zh-CN" altLang="zh-CN" sz="2000" dirty="0"/>
              <a:t>年接任《莱茵报》主编。</a:t>
            </a:r>
            <a:r>
              <a:rPr lang="en-GB" altLang="zh-CN" sz="2000" dirty="0"/>
              <a:t> 1843</a:t>
            </a:r>
            <a:r>
              <a:rPr lang="zh-CN" altLang="zh-CN" sz="2000" dirty="0"/>
              <a:t>年</a:t>
            </a:r>
            <a:r>
              <a:rPr lang="en-GB" altLang="zh-CN" sz="2000" dirty="0"/>
              <a:t>3</a:t>
            </a:r>
            <a:r>
              <a:rPr lang="zh-CN" altLang="zh-CN" sz="2000" dirty="0"/>
              <a:t>月，报纸被查封</a:t>
            </a:r>
            <a:r>
              <a:rPr lang="zh-CN" altLang="en-US" sz="2000" dirty="0"/>
              <a:t>，</a:t>
            </a:r>
            <a:r>
              <a:rPr lang="zh-CN" altLang="zh-CN" sz="2000" dirty="0"/>
              <a:t>写信给卢格商议办一份杂志《德法年鉴》。</a:t>
            </a:r>
            <a:r>
              <a:rPr lang="en-US" altLang="zh-CN" sz="2000" dirty="0"/>
              <a:t>6</a:t>
            </a:r>
            <a:r>
              <a:rPr lang="zh-CN" altLang="en-US" sz="2000" dirty="0"/>
              <a:t>月，在订婚七年之后，与燕妮结婚。</a:t>
            </a:r>
            <a:r>
              <a:rPr lang="en-GB" altLang="zh-CN" sz="2000" dirty="0"/>
              <a:t>10</a:t>
            </a:r>
            <a:r>
              <a:rPr lang="zh-CN" altLang="zh-CN" sz="2000" dirty="0"/>
              <a:t>月前往巴黎，就任《德法年鉴》的编辑之职。这一时期，马克思开始关注斯密和李嘉图的政治经济学，并计划写一系列专论，讨论法学、伦理学、政治学等，这一计划最后体现为《</a:t>
            </a:r>
            <a:r>
              <a:rPr lang="en-GB" altLang="zh-CN" sz="2000" dirty="0"/>
              <a:t>1844</a:t>
            </a:r>
            <a:r>
              <a:rPr lang="zh-CN" altLang="zh-CN" sz="2000" dirty="0"/>
              <a:t>年经济学哲学手稿》。</a:t>
            </a:r>
            <a:r>
              <a:rPr lang="en-GB" altLang="zh-CN" sz="2000" dirty="0"/>
              <a:t>1844</a:t>
            </a:r>
            <a:r>
              <a:rPr lang="zh-CN" altLang="zh-CN" sz="2000" dirty="0"/>
              <a:t>年</a:t>
            </a:r>
            <a:r>
              <a:rPr lang="en-GB" altLang="zh-CN" sz="2000" dirty="0"/>
              <a:t>9</a:t>
            </a:r>
            <a:r>
              <a:rPr lang="zh-CN" altLang="zh-CN" sz="2000" dirty="0"/>
              <a:t>月，恩格斯来到巴黎，与马克思经过长达</a:t>
            </a:r>
            <a:r>
              <a:rPr lang="en-GB" altLang="zh-CN" sz="2000" dirty="0"/>
              <a:t>14</a:t>
            </a:r>
            <a:r>
              <a:rPr lang="zh-CN" altLang="zh-CN" sz="2000" dirty="0"/>
              <a:t>天的长谈，相谈甚欢，</a:t>
            </a:r>
            <a:r>
              <a:rPr lang="zh-CN" altLang="en-US" sz="2000" dirty="0"/>
              <a:t>这成为马恩一生友谊的开端</a:t>
            </a:r>
            <a:r>
              <a:rPr lang="zh-CN" altLang="zh-CN" sz="2000" dirty="0"/>
              <a:t>。</a:t>
            </a:r>
            <a:endParaRPr kumimoji="1" lang="en-US" altLang="zh-CN" sz="2000" dirty="0"/>
          </a:p>
          <a:p>
            <a:r>
              <a:rPr lang="zh-CN" altLang="en-US" sz="2000" dirty="0"/>
              <a:t>主要著作：</a:t>
            </a:r>
            <a:r>
              <a:rPr lang="zh-CN" altLang="zh-CN" sz="2000" dirty="0"/>
              <a:t>《博士论文》</a:t>
            </a:r>
            <a:r>
              <a:rPr lang="zh-CN" altLang="en-US" sz="2000" dirty="0"/>
              <a:t>、</a:t>
            </a:r>
            <a:r>
              <a:rPr lang="zh-CN" altLang="zh-CN" sz="2000" dirty="0"/>
              <a:t> 《黑格尔法哲学批判》</a:t>
            </a:r>
            <a:r>
              <a:rPr lang="zh-CN" altLang="en-US" sz="2000" dirty="0"/>
              <a:t>、</a:t>
            </a:r>
            <a:r>
              <a:rPr lang="zh-CN" altLang="zh-CN" sz="2000" dirty="0"/>
              <a:t>《论犹太人问题》</a:t>
            </a:r>
            <a:r>
              <a:rPr lang="zh-CN" altLang="en-US" sz="2000" dirty="0"/>
              <a:t>、</a:t>
            </a:r>
            <a:r>
              <a:rPr lang="zh-CN" altLang="zh-CN" sz="2000" dirty="0"/>
              <a:t>《</a:t>
            </a:r>
            <a:r>
              <a:rPr lang="en-US" altLang="zh-CN" sz="2000" dirty="0"/>
              <a:t>&lt;</a:t>
            </a:r>
            <a:r>
              <a:rPr lang="zh-CN" altLang="zh-CN" sz="2000" dirty="0"/>
              <a:t>黑格尔法哲学批判</a:t>
            </a:r>
            <a:r>
              <a:rPr lang="en-US" altLang="zh-CN" sz="2000" dirty="0"/>
              <a:t>&gt;</a:t>
            </a:r>
            <a:r>
              <a:rPr lang="zh-CN" altLang="zh-CN" sz="2000" dirty="0"/>
              <a:t>导言》《</a:t>
            </a:r>
            <a:r>
              <a:rPr lang="en-GB" altLang="zh-CN" sz="2000" dirty="0"/>
              <a:t>1844</a:t>
            </a:r>
            <a:r>
              <a:rPr lang="zh-CN" altLang="zh-CN" sz="2000" dirty="0"/>
              <a:t>年经济学哲学手稿》 </a:t>
            </a:r>
            <a:endParaRPr kumimoji="1" lang="en-US" altLang="zh-CN" sz="2000" dirty="0"/>
          </a:p>
        </p:txBody>
      </p:sp>
      <p:pic>
        <p:nvPicPr>
          <p:cNvPr id="5" name="图片 4"/>
          <p:cNvPicPr>
            <a:picLocks noChangeAspect="1"/>
          </p:cNvPicPr>
          <p:nvPr/>
        </p:nvPicPr>
        <p:blipFill>
          <a:blip r:embed="rId2"/>
          <a:stretch>
            <a:fillRect/>
          </a:stretch>
        </p:blipFill>
        <p:spPr>
          <a:xfrm>
            <a:off x="6555179" y="1698173"/>
            <a:ext cx="3384468" cy="4660542"/>
          </a:xfrm>
          <a:prstGeom prst="rect">
            <a:avLst/>
          </a:prstGeom>
        </p:spPr>
      </p:pic>
    </p:spTree>
    <p:extLst>
      <p:ext uri="{BB962C8B-B14F-4D97-AF65-F5344CB8AC3E}">
        <p14:creationId xmlns:p14="http://schemas.microsoft.com/office/powerpoint/2010/main" val="451718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评析</a:t>
            </a:r>
          </a:p>
        </p:txBody>
      </p:sp>
      <p:sp>
        <p:nvSpPr>
          <p:cNvPr id="3" name="内容占位符 2"/>
          <p:cNvSpPr>
            <a:spLocks noGrp="1"/>
          </p:cNvSpPr>
          <p:nvPr>
            <p:ph idx="1"/>
          </p:nvPr>
        </p:nvSpPr>
        <p:spPr/>
        <p:txBody>
          <a:bodyPr>
            <a:normAutofit/>
          </a:bodyPr>
          <a:lstStyle/>
          <a:p>
            <a:r>
              <a:rPr kumimoji="1" lang="zh-CN" altLang="en-US" sz="2800" dirty="0"/>
              <a:t>生产关系的生产：</a:t>
            </a:r>
            <a:endParaRPr kumimoji="1" lang="en-US" altLang="zh-CN" sz="2800" dirty="0"/>
          </a:p>
          <a:p>
            <a:pPr marL="0" indent="0">
              <a:buNone/>
            </a:pPr>
            <a:endParaRPr kumimoji="1" lang="en-US" altLang="zh-CN" dirty="0"/>
          </a:p>
          <a:p>
            <a:pPr marL="0" indent="0">
              <a:buNone/>
            </a:pPr>
            <a:r>
              <a:rPr kumimoji="1" lang="zh-CN" altLang="en-US" sz="2000" dirty="0"/>
              <a:t>马克思异化劳动学说最为重要的理论成果在于，他看到了异化劳动不仅生产出了劳动产品以及工人同自身的异化的关系，同样也看到了，其对于工人与资本家的关系的生产。这一点在</a:t>
            </a:r>
            <a:r>
              <a:rPr kumimoji="1" lang="en-US" altLang="zh-CN" sz="2000" dirty="0"/>
              <a:t>《</a:t>
            </a:r>
            <a:r>
              <a:rPr kumimoji="1" lang="zh-CN" altLang="en-US" sz="2000" dirty="0"/>
              <a:t>哲学的贫困</a:t>
            </a:r>
            <a:r>
              <a:rPr kumimoji="1" lang="en-US" altLang="zh-CN" sz="2000" dirty="0"/>
              <a:t>》</a:t>
            </a:r>
            <a:r>
              <a:rPr kumimoji="1" lang="zh-CN" altLang="en-US" sz="2000" dirty="0"/>
              <a:t>中得到明确表达：“经济学家蒲鲁东先生非常明白，人们是在一定的生产关系中制造呢绒、麻布和丝织的。但是他不明白，这些一定的社会关系同麻布、亚麻等一样，也是人们生产出来的。社会关系和生产力密切关联。”</a:t>
            </a:r>
            <a:endParaRPr kumimoji="1" lang="en-US" altLang="zh-CN" sz="2000" dirty="0"/>
          </a:p>
          <a:p>
            <a:pPr marL="0" indent="0">
              <a:buNone/>
            </a:pPr>
            <a:r>
              <a:rPr kumimoji="1" lang="zh-CN" altLang="en-US" sz="2000" dirty="0"/>
              <a:t>生产关系与生产力的相互依存的辩证关系。</a:t>
            </a:r>
          </a:p>
        </p:txBody>
      </p:sp>
    </p:spTree>
    <p:extLst>
      <p:ext uri="{BB962C8B-B14F-4D97-AF65-F5344CB8AC3E}">
        <p14:creationId xmlns:p14="http://schemas.microsoft.com/office/powerpoint/2010/main" val="799180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异化劳动学说尚未解决的任务</a:t>
            </a:r>
          </a:p>
        </p:txBody>
      </p:sp>
      <p:sp>
        <p:nvSpPr>
          <p:cNvPr id="3" name="内容占位符 2"/>
          <p:cNvSpPr>
            <a:spLocks noGrp="1"/>
          </p:cNvSpPr>
          <p:nvPr>
            <p:ph idx="1"/>
          </p:nvPr>
        </p:nvSpPr>
        <p:spPr/>
        <p:txBody>
          <a:bodyPr>
            <a:normAutofit/>
          </a:bodyPr>
          <a:lstStyle/>
          <a:p>
            <a:r>
              <a:rPr kumimoji="1" lang="en-US" altLang="zh-CN" sz="2400" dirty="0"/>
              <a:t>1</a:t>
            </a:r>
            <a:r>
              <a:rPr kumimoji="1" lang="zh-CN" altLang="en-US" sz="2400" dirty="0"/>
              <a:t>、从私有财产对真正人的和社会的财产的关系来规定作为异化劳动的结果的私有财产的普遍本质。这涉及到对异化和私有财产的普遍根据的解释。</a:t>
            </a:r>
            <a:endParaRPr kumimoji="1" lang="en-US" altLang="zh-CN" sz="2400" dirty="0"/>
          </a:p>
          <a:p>
            <a:r>
              <a:rPr kumimoji="1" lang="en-US" altLang="zh-CN" sz="2400" dirty="0"/>
              <a:t>2</a:t>
            </a:r>
            <a:r>
              <a:rPr kumimoji="1" lang="zh-CN" altLang="en-US" sz="2400" dirty="0"/>
              <a:t>、考察资本与劳动的关系，“现在我们就来考察一下这个同劳动和工人生疏的人（资本家）对工人、劳动和劳动对象的关系。”正是这一关系构成了</a:t>
            </a:r>
            <a:r>
              <a:rPr kumimoji="1" lang="en-US" altLang="zh-CN" sz="2400" dirty="0"/>
              <a:t>《</a:t>
            </a:r>
            <a:r>
              <a:rPr kumimoji="1" lang="zh-CN" altLang="en-US" sz="2400" dirty="0"/>
              <a:t>资本论</a:t>
            </a:r>
            <a:r>
              <a:rPr kumimoji="1" lang="en-US" altLang="zh-CN" sz="2400" dirty="0"/>
              <a:t>》</a:t>
            </a:r>
            <a:r>
              <a:rPr kumimoji="1" lang="zh-CN" altLang="en-US" sz="2400" dirty="0"/>
              <a:t>的伟大主题。</a:t>
            </a:r>
            <a:endParaRPr kumimoji="1" lang="en-US" altLang="zh-CN" sz="2400" dirty="0"/>
          </a:p>
          <a:p>
            <a:r>
              <a:rPr kumimoji="1" lang="en-US" altLang="zh-CN" sz="2400" dirty="0"/>
              <a:t>3</a:t>
            </a:r>
            <a:r>
              <a:rPr kumimoji="1" lang="zh-CN" altLang="en-US" sz="2400" dirty="0"/>
              <a:t>、人怎么使他的劳动外化、异化？这种异化又怎么以人的发展为根据？</a:t>
            </a:r>
          </a:p>
        </p:txBody>
      </p:sp>
    </p:spTree>
    <p:extLst>
      <p:ext uri="{BB962C8B-B14F-4D97-AF65-F5344CB8AC3E}">
        <p14:creationId xmlns:p14="http://schemas.microsoft.com/office/powerpoint/2010/main" val="2100972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异化劳动的原因</a:t>
            </a:r>
          </a:p>
        </p:txBody>
      </p:sp>
      <p:sp>
        <p:nvSpPr>
          <p:cNvPr id="3" name="内容占位符 2"/>
          <p:cNvSpPr>
            <a:spLocks noGrp="1"/>
          </p:cNvSpPr>
          <p:nvPr>
            <p:ph idx="1"/>
          </p:nvPr>
        </p:nvSpPr>
        <p:spPr/>
        <p:txBody>
          <a:bodyPr/>
          <a:lstStyle/>
          <a:p>
            <a:endParaRPr kumimoji="1" lang="en-US" altLang="zh-CN" dirty="0"/>
          </a:p>
          <a:p>
            <a:r>
              <a:rPr kumimoji="1" lang="zh-CN" altLang="en-US" sz="2400" dirty="0"/>
              <a:t>作为一种社会制度的私有制是异化的原因</a:t>
            </a:r>
            <a:endParaRPr kumimoji="1" lang="en-US" altLang="zh-CN" sz="2400" dirty="0"/>
          </a:p>
          <a:p>
            <a:pPr marL="0" indent="0">
              <a:buNone/>
            </a:pPr>
            <a:endParaRPr kumimoji="1" lang="en-US" altLang="zh-CN" dirty="0"/>
          </a:p>
          <a:p>
            <a:pPr marL="0" indent="0">
              <a:buNone/>
            </a:pPr>
            <a:endParaRPr kumimoji="1" lang="en-US" altLang="zh-CN" dirty="0"/>
          </a:p>
          <a:p>
            <a:pPr marL="0" indent="0">
              <a:buNone/>
            </a:pPr>
            <a:r>
              <a:rPr kumimoji="1" lang="zh-CN" altLang="en-US" dirty="0"/>
              <a:t>“私有财产只有发展到最后的、最高的阶段，它的这个秘密才重新暴露出来，就是说，私有财产一方面是外化劳动的产物，另一方面又是外化的手段，是这一外化的实现条件。”</a:t>
            </a:r>
            <a:endParaRPr kumimoji="1" lang="en-US" altLang="zh-CN" dirty="0"/>
          </a:p>
          <a:p>
            <a:pPr marL="0" indent="0">
              <a:buNone/>
            </a:pPr>
            <a:endParaRPr kumimoji="1" lang="en-US" altLang="zh-CN" dirty="0"/>
          </a:p>
        </p:txBody>
      </p:sp>
    </p:spTree>
    <p:extLst>
      <p:ext uri="{BB962C8B-B14F-4D97-AF65-F5344CB8AC3E}">
        <p14:creationId xmlns:p14="http://schemas.microsoft.com/office/powerpoint/2010/main" val="885938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评析</a:t>
            </a:r>
          </a:p>
        </p:txBody>
      </p:sp>
      <p:sp>
        <p:nvSpPr>
          <p:cNvPr id="3" name="内容占位符 2"/>
          <p:cNvSpPr>
            <a:spLocks noGrp="1"/>
          </p:cNvSpPr>
          <p:nvPr>
            <p:ph idx="1"/>
          </p:nvPr>
        </p:nvSpPr>
        <p:spPr>
          <a:xfrm>
            <a:off x="530189" y="1930400"/>
            <a:ext cx="4767025" cy="4649076"/>
          </a:xfrm>
        </p:spPr>
        <p:txBody>
          <a:bodyPr/>
          <a:lstStyle/>
          <a:p>
            <a:endParaRPr kumimoji="1" lang="en-US" altLang="zh-CN" dirty="0"/>
          </a:p>
          <a:p>
            <a:endParaRPr kumimoji="1" lang="en-US" altLang="zh-CN" dirty="0"/>
          </a:p>
          <a:p>
            <a:r>
              <a:rPr kumimoji="1" lang="zh-CN" altLang="en-US" sz="2400" dirty="0"/>
              <a:t>私有制反过来成为异化的原因和根据，是由于私有制必然预设了分工，而分工必然引发交换，反过来说，交换本身又会促进分工。而当交换发生了，异化必然产生，因为，正是交换确证了劳动的异己性。</a:t>
            </a:r>
          </a:p>
        </p:txBody>
      </p:sp>
      <p:pic>
        <p:nvPicPr>
          <p:cNvPr id="4" name="图片 3"/>
          <p:cNvPicPr>
            <a:picLocks noChangeAspect="1"/>
          </p:cNvPicPr>
          <p:nvPr/>
        </p:nvPicPr>
        <p:blipFill>
          <a:blip r:embed="rId2"/>
          <a:stretch>
            <a:fillRect/>
          </a:stretch>
        </p:blipFill>
        <p:spPr>
          <a:xfrm>
            <a:off x="5297214" y="2795750"/>
            <a:ext cx="4268591" cy="3016471"/>
          </a:xfrm>
          <a:prstGeom prst="rect">
            <a:avLst/>
          </a:prstGeom>
        </p:spPr>
      </p:pic>
    </p:spTree>
    <p:extLst>
      <p:ext uri="{BB962C8B-B14F-4D97-AF65-F5344CB8AC3E}">
        <p14:creationId xmlns:p14="http://schemas.microsoft.com/office/powerpoint/2010/main" val="254727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私有制的起源</a:t>
            </a:r>
          </a:p>
        </p:txBody>
      </p:sp>
      <p:sp>
        <p:nvSpPr>
          <p:cNvPr id="3" name="内容占位符 2"/>
          <p:cNvSpPr>
            <a:spLocks noGrp="1"/>
          </p:cNvSpPr>
          <p:nvPr>
            <p:ph idx="1"/>
          </p:nvPr>
        </p:nvSpPr>
        <p:spPr/>
        <p:txBody>
          <a:bodyPr>
            <a:normAutofit lnSpcReduction="10000"/>
          </a:bodyPr>
          <a:lstStyle/>
          <a:p>
            <a:r>
              <a:rPr kumimoji="1" lang="en-US" altLang="zh-CN" sz="2000" dirty="0"/>
              <a:t>《</a:t>
            </a:r>
            <a:r>
              <a:rPr kumimoji="1" lang="zh-CN" altLang="en-US" sz="2000" dirty="0"/>
              <a:t>德意志意识形态</a:t>
            </a:r>
            <a:r>
              <a:rPr kumimoji="1" lang="en-US" altLang="zh-CN" sz="2000" dirty="0"/>
              <a:t>》</a:t>
            </a:r>
            <a:r>
              <a:rPr kumimoji="1" lang="zh-CN" altLang="en-US" sz="2000" dirty="0"/>
              <a:t>中从分工角度给予的说明：“分工和私有制是同一件事情的不同说法，一个是就过程而言，一个就是结果而言。”</a:t>
            </a:r>
            <a:endParaRPr kumimoji="1" lang="en-US" altLang="zh-CN" sz="2000" dirty="0"/>
          </a:p>
          <a:p>
            <a:endParaRPr kumimoji="1" lang="en-US" altLang="zh-CN" sz="2000" dirty="0"/>
          </a:p>
          <a:p>
            <a:endParaRPr kumimoji="1" lang="en-US" altLang="zh-CN" sz="2000" dirty="0"/>
          </a:p>
          <a:p>
            <a:r>
              <a:rPr kumimoji="1" lang="en-US" altLang="zh-CN" sz="2000" dirty="0"/>
              <a:t>《1857</a:t>
            </a:r>
            <a:r>
              <a:rPr kumimoji="1" lang="zh-CN" altLang="en-US" sz="2000" dirty="0"/>
              <a:t>、</a:t>
            </a:r>
            <a:r>
              <a:rPr kumimoji="1" lang="en-US" altLang="zh-CN" sz="2000" dirty="0"/>
              <a:t>1858</a:t>
            </a:r>
            <a:r>
              <a:rPr kumimoji="1" lang="zh-CN" altLang="en-US" sz="2000" dirty="0"/>
              <a:t>年手稿</a:t>
            </a:r>
            <a:r>
              <a:rPr kumimoji="1" lang="en-US" altLang="zh-CN" sz="2000" dirty="0"/>
              <a:t>》</a:t>
            </a:r>
            <a:r>
              <a:rPr kumimoji="1" lang="zh-CN" altLang="en-US" sz="2000" dirty="0"/>
              <a:t>中，马克思在分析“资本主义社会以前的形式”时，主要遵循的就是所有制发展和变迁的线索，换言之，所有制形式的变迁反映了社会形式的变迁。</a:t>
            </a:r>
            <a:endParaRPr kumimoji="1" lang="en-US" altLang="zh-CN" sz="2000" dirty="0"/>
          </a:p>
          <a:p>
            <a:endParaRPr kumimoji="1" lang="en-US" altLang="zh-CN" sz="2000" dirty="0"/>
          </a:p>
          <a:p>
            <a:r>
              <a:rPr kumimoji="1" lang="zh-CN" altLang="en-US" sz="2000" dirty="0"/>
              <a:t>恩格斯在</a:t>
            </a:r>
            <a:r>
              <a:rPr kumimoji="1" lang="en-US" altLang="zh-CN" sz="2000" dirty="0"/>
              <a:t>《</a:t>
            </a:r>
            <a:r>
              <a:rPr kumimoji="1" lang="zh-CN" altLang="en-US" sz="2000" dirty="0"/>
              <a:t>家庭、私有制和国家的起源</a:t>
            </a:r>
            <a:r>
              <a:rPr kumimoji="1" lang="en-US" altLang="zh-CN" sz="2000" dirty="0"/>
              <a:t>》</a:t>
            </a:r>
            <a:r>
              <a:rPr kumimoji="1" lang="zh-CN" altLang="en-US" sz="2000" dirty="0"/>
              <a:t>中的观点：社会分工使得经常的交换关系成为可能，而随着交换关系的发展，交换物成为人的私有财产。</a:t>
            </a:r>
            <a:endParaRPr kumimoji="1" lang="en-US" altLang="zh-CN" sz="2000" dirty="0"/>
          </a:p>
          <a:p>
            <a:endParaRPr kumimoji="1" lang="en-US" altLang="zh-CN" sz="2000" dirty="0"/>
          </a:p>
          <a:p>
            <a:endParaRPr kumimoji="1" lang="zh-CN" altLang="en-US" dirty="0"/>
          </a:p>
        </p:txBody>
      </p:sp>
    </p:spTree>
    <p:extLst>
      <p:ext uri="{BB962C8B-B14F-4D97-AF65-F5344CB8AC3E}">
        <p14:creationId xmlns:p14="http://schemas.microsoft.com/office/powerpoint/2010/main" val="532324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如何看待“</a:t>
            </a:r>
            <a:r>
              <a:rPr kumimoji="1" lang="en-US" altLang="zh-CN" dirty="0"/>
              <a:t>996</a:t>
            </a:r>
            <a:r>
              <a:rPr kumimoji="1" lang="zh-CN" altLang="en-US" dirty="0"/>
              <a:t>”这一热点问题？</a:t>
            </a:r>
          </a:p>
        </p:txBody>
      </p:sp>
      <p:sp>
        <p:nvSpPr>
          <p:cNvPr id="4" name="内容占位符 3"/>
          <p:cNvSpPr>
            <a:spLocks noGrp="1"/>
          </p:cNvSpPr>
          <p:nvPr>
            <p:ph idx="1"/>
          </p:nvPr>
        </p:nvSpPr>
        <p:spPr/>
        <p:txBody>
          <a:bodyPr/>
          <a:lstStyle/>
          <a:p>
            <a:endParaRPr kumimoji="1"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1907612"/>
            <a:ext cx="4273038" cy="4386726"/>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0372" y="1907611"/>
            <a:ext cx="4750676" cy="4386725"/>
          </a:xfrm>
          <a:prstGeom prst="rect">
            <a:avLst/>
          </a:prstGeom>
        </p:spPr>
      </p:pic>
    </p:spTree>
    <p:extLst>
      <p:ext uri="{BB962C8B-B14F-4D97-AF65-F5344CB8AC3E}">
        <p14:creationId xmlns:p14="http://schemas.microsoft.com/office/powerpoint/2010/main" val="345441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异化还有怎样的表现形式？</a:t>
            </a:r>
          </a:p>
        </p:txBody>
      </p:sp>
      <p:sp>
        <p:nvSpPr>
          <p:cNvPr id="3" name="文本框 2"/>
          <p:cNvSpPr txBox="1"/>
          <p:nvPr/>
        </p:nvSpPr>
        <p:spPr>
          <a:xfrm>
            <a:off x="798786" y="2438400"/>
            <a:ext cx="9007366" cy="3108543"/>
          </a:xfrm>
          <a:prstGeom prst="rect">
            <a:avLst/>
          </a:prstGeom>
          <a:noFill/>
        </p:spPr>
        <p:txBody>
          <a:bodyPr wrap="square" rtlCol="0">
            <a:spAutoFit/>
          </a:bodyPr>
          <a:lstStyle/>
          <a:p>
            <a:r>
              <a:rPr kumimoji="1" lang="en-US" altLang="zh-CN" sz="2800" dirty="0"/>
              <a:t>1</a:t>
            </a:r>
            <a:r>
              <a:rPr kumimoji="1" lang="zh-CN" altLang="en-US" sz="2800" dirty="0"/>
              <a:t>、用户习惯的培养。</a:t>
            </a:r>
            <a:endParaRPr kumimoji="1" lang="en-US" altLang="zh-CN" sz="2800" dirty="0"/>
          </a:p>
          <a:p>
            <a:endParaRPr kumimoji="1" lang="en-US" altLang="zh-CN" sz="2800" dirty="0"/>
          </a:p>
          <a:p>
            <a:endParaRPr kumimoji="1" lang="en-US" altLang="zh-CN" sz="2800" dirty="0"/>
          </a:p>
          <a:p>
            <a:r>
              <a:rPr kumimoji="1" lang="en-US" altLang="zh-CN" sz="2800" dirty="0"/>
              <a:t>2</a:t>
            </a:r>
            <a:r>
              <a:rPr kumimoji="1" lang="zh-CN" altLang="en-US" sz="2800" dirty="0"/>
              <a:t>、人际交往中的一味讨好现象。</a:t>
            </a:r>
            <a:endParaRPr kumimoji="1" lang="en-US" altLang="zh-CN" sz="2800" dirty="0"/>
          </a:p>
          <a:p>
            <a:endParaRPr kumimoji="1" lang="en-US" altLang="zh-CN" sz="2800" dirty="0"/>
          </a:p>
          <a:p>
            <a:endParaRPr kumimoji="1" lang="en-US" altLang="zh-CN" sz="2800" dirty="0"/>
          </a:p>
          <a:p>
            <a:r>
              <a:rPr kumimoji="1" lang="en-US" altLang="zh-CN" sz="2800" dirty="0"/>
              <a:t>3</a:t>
            </a:r>
            <a:r>
              <a:rPr kumimoji="1" lang="zh-CN" altLang="en-US" sz="2800" dirty="0"/>
              <a:t>、试图把人生过成别人眼中的幸福模样。</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2706" y="2485148"/>
            <a:ext cx="4149709" cy="3061795"/>
          </a:xfrm>
          <a:prstGeom prst="rect">
            <a:avLst/>
          </a:prstGeom>
        </p:spPr>
      </p:pic>
    </p:spTree>
    <p:extLst>
      <p:ext uri="{BB962C8B-B14F-4D97-AF65-F5344CB8AC3E}">
        <p14:creationId xmlns:p14="http://schemas.microsoft.com/office/powerpoint/2010/main" val="628874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四、从异化到物化：商品拜物教</a:t>
            </a:r>
          </a:p>
        </p:txBody>
      </p:sp>
      <p:sp>
        <p:nvSpPr>
          <p:cNvPr id="3" name="内容占位符 2"/>
          <p:cNvSpPr>
            <a:spLocks noGrp="1"/>
          </p:cNvSpPr>
          <p:nvPr>
            <p:ph idx="1"/>
          </p:nvPr>
        </p:nvSpPr>
        <p:spPr/>
        <p:txBody>
          <a:bodyPr/>
          <a:lstStyle/>
          <a:p>
            <a:r>
              <a:rPr kumimoji="1" lang="zh-CN" altLang="en-US" dirty="0"/>
              <a:t>物化与异化：马克思所谓物化意味着社会关系的异化，由此，有关异化的分析，从直接的物质生产领域进展到流通领域。换言之，物化理论发展和丰富了马克思的异化学说。</a:t>
            </a:r>
            <a:endParaRPr kumimoji="1" lang="en-US" altLang="zh-CN" dirty="0"/>
          </a:p>
          <a:p>
            <a:endParaRPr kumimoji="1" lang="en-US" altLang="zh-CN" dirty="0"/>
          </a:p>
          <a:p>
            <a:endParaRPr kumimoji="1" lang="en-US" altLang="zh-CN" dirty="0"/>
          </a:p>
          <a:p>
            <a:r>
              <a:rPr kumimoji="1" lang="zh-CN" altLang="en-US" dirty="0"/>
              <a:t>物化的内涵：“人类劳动的等同性，取得了劳动产品的等同的价值对象性这种物的形式；用劳动的持续时间来计量的人类劳动力的耗费，取得了劳动产品的价值量的形式；最后，生产者的劳动那些社会规定借以实现的生产者关系，取得了劳动产品的社会关系的形式”</a:t>
            </a:r>
          </a:p>
        </p:txBody>
      </p:sp>
    </p:spTree>
    <p:extLst>
      <p:ext uri="{BB962C8B-B14F-4D97-AF65-F5344CB8AC3E}">
        <p14:creationId xmlns:p14="http://schemas.microsoft.com/office/powerpoint/2010/main" val="259448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卢卡奇的物化理论</a:t>
            </a:r>
          </a:p>
        </p:txBody>
      </p:sp>
      <p:pic>
        <p:nvPicPr>
          <p:cNvPr id="4" name="内容占位符 3"/>
          <p:cNvPicPr>
            <a:picLocks noGrp="1" noChangeAspect="1"/>
          </p:cNvPicPr>
          <p:nvPr>
            <p:ph idx="1"/>
          </p:nvPr>
        </p:nvPicPr>
        <p:blipFill>
          <a:blip r:embed="rId2"/>
          <a:stretch>
            <a:fillRect/>
          </a:stretch>
        </p:blipFill>
        <p:spPr>
          <a:xfrm>
            <a:off x="5790742" y="2286712"/>
            <a:ext cx="2989502" cy="3777757"/>
          </a:xfrm>
          <a:prstGeom prst="rect">
            <a:avLst/>
          </a:prstGeom>
        </p:spPr>
      </p:pic>
      <p:sp>
        <p:nvSpPr>
          <p:cNvPr id="6" name="矩形 5"/>
          <p:cNvSpPr/>
          <p:nvPr/>
        </p:nvSpPr>
        <p:spPr>
          <a:xfrm>
            <a:off x="126124" y="2413337"/>
            <a:ext cx="5171090" cy="3416320"/>
          </a:xfrm>
          <a:prstGeom prst="rect">
            <a:avLst/>
          </a:prstGeom>
        </p:spPr>
        <p:txBody>
          <a:bodyPr wrap="square">
            <a:spAutoFit/>
          </a:bodyPr>
          <a:lstStyle/>
          <a:p>
            <a:r>
              <a:rPr lang="zh-CN" altLang="en-US" dirty="0"/>
              <a:t>物化理论是卢卡奇写作</a:t>
            </a:r>
            <a:r>
              <a:rPr lang="en-US" altLang="zh-CN" dirty="0">
                <a:latin typeface="DLF-32769-4-1794379899+ZEFFbX-273" charset="0"/>
              </a:rPr>
              <a:t>《</a:t>
            </a:r>
            <a:r>
              <a:rPr lang="zh-CN" altLang="en-US" dirty="0"/>
              <a:t>历史与阶级意识</a:t>
            </a:r>
            <a:r>
              <a:rPr lang="en-US" altLang="zh-CN" dirty="0">
                <a:latin typeface="DLF-32769-4-1794379899+ZEFFbX-273" charset="0"/>
              </a:rPr>
              <a:t>》</a:t>
            </a:r>
            <a:r>
              <a:rPr lang="zh-CN" altLang="en-US" dirty="0"/>
              <a:t>的重要主 题之一</a:t>
            </a:r>
            <a:r>
              <a:rPr lang="zh-CN" altLang="en-US" dirty="0">
                <a:latin typeface="DLF-32769-4-1794379899+ZEFFbX-273" charset="0"/>
              </a:rPr>
              <a:t>，</a:t>
            </a:r>
            <a:r>
              <a:rPr lang="zh-CN" altLang="en-US" dirty="0"/>
              <a:t>卢卡奇认为在资本主义制度下</a:t>
            </a:r>
            <a:r>
              <a:rPr lang="zh-CN" altLang="en-US" dirty="0">
                <a:latin typeface="DLF-32769-4-1794379899+ZEFFbX-273" charset="0"/>
              </a:rPr>
              <a:t>，</a:t>
            </a:r>
            <a:r>
              <a:rPr lang="zh-CN" altLang="en-US" dirty="0"/>
              <a:t>人的物化是其存在 的本质特征</a:t>
            </a:r>
            <a:r>
              <a:rPr lang="zh-CN" altLang="en-US" dirty="0">
                <a:latin typeface="DLF-32769-4-1794379899+ZEFFbX-273" charset="0"/>
              </a:rPr>
              <a:t>，</a:t>
            </a:r>
            <a:r>
              <a:rPr lang="zh-CN" altLang="en-US" dirty="0"/>
              <a:t>物化现象不仅是外在客观世界的根本特点</a:t>
            </a:r>
            <a:r>
              <a:rPr lang="zh-CN" altLang="en-US" dirty="0">
                <a:latin typeface="DLF-32769-4-1794379899+ZEFFbX-273" charset="0"/>
              </a:rPr>
              <a:t>，</a:t>
            </a:r>
            <a:r>
              <a:rPr lang="zh-CN" altLang="en-US" dirty="0"/>
              <a:t>也 是人的内在世界的根本特征</a:t>
            </a:r>
            <a:r>
              <a:rPr lang="zh-CN" altLang="en-US" dirty="0">
                <a:latin typeface="DLF-32769-4-1794379899+ZEFFbX-273" charset="0"/>
              </a:rPr>
              <a:t>。 </a:t>
            </a:r>
            <a:r>
              <a:rPr lang="zh-CN" altLang="en-US" dirty="0"/>
              <a:t>在</a:t>
            </a:r>
            <a:r>
              <a:rPr lang="en-US" altLang="zh-CN" dirty="0">
                <a:latin typeface="DLF-32769-4-1794379899+ZEFFbX-273" charset="0"/>
              </a:rPr>
              <a:t>《</a:t>
            </a:r>
            <a:r>
              <a:rPr lang="zh-CN" altLang="en-US" dirty="0"/>
              <a:t>历史与阶级意识</a:t>
            </a:r>
            <a:r>
              <a:rPr lang="en-US" altLang="zh-CN" dirty="0">
                <a:latin typeface="DLF-32769-4-1794379899+ZEFFbX-273" charset="0"/>
              </a:rPr>
              <a:t>》</a:t>
            </a:r>
            <a:r>
              <a:rPr lang="zh-CN" altLang="en-US" dirty="0"/>
              <a:t>公开发 表十年以后</a:t>
            </a:r>
            <a:r>
              <a:rPr lang="zh-CN" altLang="en-US" dirty="0">
                <a:latin typeface="DLF-32769-4-1794379899+ZEFFbX-273" charset="0"/>
              </a:rPr>
              <a:t>，</a:t>
            </a:r>
            <a:r>
              <a:rPr lang="en-US" altLang="zh-CN" dirty="0">
                <a:latin typeface="DLF-32769-4-1794379899+ZEFFbX-273" charset="0"/>
              </a:rPr>
              <a:t>《</a:t>
            </a:r>
            <a:r>
              <a:rPr lang="en-US" altLang="zh-CN" dirty="0">
                <a:latin typeface="DLF-3-0-968186443+ZEFFbX-274" charset="0"/>
              </a:rPr>
              <a:t>1844 </a:t>
            </a:r>
            <a:r>
              <a:rPr lang="zh-CN" altLang="en-US" dirty="0"/>
              <a:t>年经济学哲学手稿</a:t>
            </a:r>
            <a:r>
              <a:rPr lang="en-US" altLang="zh-CN" dirty="0">
                <a:latin typeface="DLF-32769-4-1794379899+ZEFFbX-273" charset="0"/>
              </a:rPr>
              <a:t>》</a:t>
            </a:r>
            <a:r>
              <a:rPr lang="zh-CN" altLang="en-US" dirty="0"/>
              <a:t>才于 </a:t>
            </a:r>
            <a:r>
              <a:rPr lang="en-US" altLang="zh-CN" dirty="0">
                <a:latin typeface="DLF-3-0-968186443+ZEFFbX-274" charset="0"/>
              </a:rPr>
              <a:t>1932 </a:t>
            </a:r>
            <a:r>
              <a:rPr lang="zh-CN" altLang="en-US" dirty="0"/>
              <a:t>年发表</a:t>
            </a:r>
            <a:r>
              <a:rPr lang="zh-CN" altLang="en-US" dirty="0">
                <a:latin typeface="DLF-32769-4-1794379899+ZEFFbX-273" charset="0"/>
              </a:rPr>
              <a:t>， </a:t>
            </a:r>
            <a:r>
              <a:rPr lang="zh-CN" altLang="en-US" dirty="0"/>
              <a:t>卢卡奇的</a:t>
            </a:r>
            <a:r>
              <a:rPr lang="en-US" altLang="zh-CN" dirty="0">
                <a:latin typeface="DLF-32769-4-1794379899+ZEFFbX-273" charset="0"/>
              </a:rPr>
              <a:t>《</a:t>
            </a:r>
            <a:r>
              <a:rPr lang="zh-CN" altLang="en-US" dirty="0"/>
              <a:t>历史与阶级意识</a:t>
            </a:r>
            <a:r>
              <a:rPr lang="en-US" altLang="zh-CN" dirty="0">
                <a:latin typeface="DLF-32769-4-1794379899+ZEFFbX-273" charset="0"/>
              </a:rPr>
              <a:t>》</a:t>
            </a:r>
            <a:r>
              <a:rPr lang="zh-CN" altLang="en-US" dirty="0"/>
              <a:t>是上世纪最早</a:t>
            </a:r>
            <a:r>
              <a:rPr lang="zh-CN" altLang="en-US" dirty="0">
                <a:latin typeface="DLF-32769-4-1794379899+ZEFFbX-273" charset="0"/>
              </a:rPr>
              <a:t>、</a:t>
            </a:r>
            <a:r>
              <a:rPr lang="zh-CN" altLang="en-US" dirty="0"/>
              <a:t>最系统提 出物化理论的一部著作</a:t>
            </a:r>
            <a:r>
              <a:rPr lang="zh-CN" altLang="en-US" dirty="0">
                <a:latin typeface="DLF-32769-4-1794379899+ZEFFbX-273" charset="0"/>
              </a:rPr>
              <a:t>。 卢卡奇对劳动物化的分析与马克思的异化劳动具有极大的相似性，他看到了资本主义生产条件下，劳动者不再成为人，而是作为被物所支配并且用物来衡量价值和尊严的物。</a:t>
            </a:r>
            <a:endParaRPr lang="zh-CN" altLang="en-US" dirty="0"/>
          </a:p>
        </p:txBody>
      </p:sp>
    </p:spTree>
    <p:extLst>
      <p:ext uri="{BB962C8B-B14F-4D97-AF65-F5344CB8AC3E}">
        <p14:creationId xmlns:p14="http://schemas.microsoft.com/office/powerpoint/2010/main" val="702768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评析</a:t>
            </a:r>
          </a:p>
        </p:txBody>
      </p:sp>
      <p:sp>
        <p:nvSpPr>
          <p:cNvPr id="3" name="内容占位符 2"/>
          <p:cNvSpPr>
            <a:spLocks noGrp="1"/>
          </p:cNvSpPr>
          <p:nvPr>
            <p:ph idx="1"/>
          </p:nvPr>
        </p:nvSpPr>
        <p:spPr/>
        <p:txBody>
          <a:bodyPr>
            <a:normAutofit lnSpcReduction="10000"/>
          </a:bodyPr>
          <a:lstStyle/>
          <a:p>
            <a:r>
              <a:rPr kumimoji="1" lang="zh-CN" altLang="en-US" dirty="0"/>
              <a:t>物化主要是指社会关系的物化，即社会关系以物的关系的形式表现出来。正是在物化的状态中，商品变成了可感觉又超感觉的物，换言之，既具有自然的物理化学属性又具有社会属性。例如，一吨铁的价值等同于</a:t>
            </a:r>
            <a:r>
              <a:rPr kumimoji="1" lang="en-US" altLang="zh-CN" dirty="0"/>
              <a:t>2</a:t>
            </a:r>
            <a:r>
              <a:rPr kumimoji="1" lang="zh-CN" altLang="en-US" dirty="0"/>
              <a:t>盎司金的价值，这似乎成了铁天然的社会属性。正是这种社会属性使得商品成为超感觉的神秘物。因此，物化的状态确证了商品拜物教的存在。</a:t>
            </a:r>
            <a:endParaRPr kumimoji="1" lang="en-US" altLang="zh-CN" dirty="0"/>
          </a:p>
          <a:p>
            <a:endParaRPr kumimoji="1" lang="en-US" altLang="zh-CN" dirty="0"/>
          </a:p>
          <a:p>
            <a:r>
              <a:rPr kumimoji="1" lang="zh-CN" altLang="en-US" dirty="0"/>
              <a:t>物化同时意味着，每个人都是以物的形式占有社会权力，而个人的生命活动必需具有交换价值，才能证明自己是社会性存在。</a:t>
            </a:r>
            <a:endParaRPr kumimoji="1" lang="en-US" altLang="zh-CN" dirty="0"/>
          </a:p>
          <a:p>
            <a:endParaRPr kumimoji="1" lang="en-US" altLang="zh-CN" dirty="0"/>
          </a:p>
          <a:p>
            <a:r>
              <a:rPr kumimoji="1" lang="zh-CN" altLang="en-US" dirty="0"/>
              <a:t>物化的积极意义：相比于古代世界单个人的“那种原始的丰富”和个人之间直接的统治与从属关系而言，资产阶级条件下的物化却产生出“个人关系和个人能力的普遍性和全面性”。</a:t>
            </a:r>
            <a:endParaRPr kumimoji="1" lang="en-US" altLang="zh-CN" dirty="0"/>
          </a:p>
          <a:p>
            <a:endParaRPr kumimoji="1" lang="zh-CN" altLang="en-US" dirty="0"/>
          </a:p>
        </p:txBody>
      </p:sp>
    </p:spTree>
    <p:extLst>
      <p:ext uri="{BB962C8B-B14F-4D97-AF65-F5344CB8AC3E}">
        <p14:creationId xmlns:p14="http://schemas.microsoft.com/office/powerpoint/2010/main" val="484363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609600"/>
            <a:ext cx="8596313" cy="1320800"/>
          </a:xfrm>
        </p:spPr>
        <p:txBody>
          <a:bodyPr/>
          <a:lstStyle/>
          <a:p>
            <a:r>
              <a:rPr kumimoji="1" lang="en-US" altLang="zh-CN" dirty="0"/>
              <a:t>1845——1857:</a:t>
            </a:r>
            <a:r>
              <a:rPr kumimoji="1" lang="zh-CN" altLang="en-US" dirty="0"/>
              <a:t>历史唯物主义的创立与运用</a:t>
            </a:r>
          </a:p>
        </p:txBody>
      </p:sp>
      <p:sp>
        <p:nvSpPr>
          <p:cNvPr id="3" name="内容占位符 2"/>
          <p:cNvSpPr>
            <a:spLocks noGrp="1"/>
          </p:cNvSpPr>
          <p:nvPr>
            <p:ph idx="4294967295"/>
          </p:nvPr>
        </p:nvSpPr>
        <p:spPr>
          <a:xfrm>
            <a:off x="0" y="1770063"/>
            <a:ext cx="5948363" cy="4879975"/>
          </a:xfrm>
        </p:spPr>
        <p:txBody>
          <a:bodyPr>
            <a:normAutofit lnSpcReduction="10000"/>
          </a:bodyPr>
          <a:lstStyle/>
          <a:p>
            <a:r>
              <a:rPr lang="zh-CN" altLang="en-US" dirty="0"/>
              <a:t>传记：</a:t>
            </a:r>
            <a:r>
              <a:rPr lang="en-GB" altLang="zh-CN" dirty="0"/>
              <a:t>1845</a:t>
            </a:r>
            <a:r>
              <a:rPr lang="zh-CN" altLang="zh-CN" dirty="0"/>
              <a:t>年</a:t>
            </a:r>
            <a:r>
              <a:rPr lang="en-GB" altLang="zh-CN" dirty="0"/>
              <a:t>1</a:t>
            </a:r>
            <a:r>
              <a:rPr lang="zh-CN" altLang="zh-CN" dirty="0"/>
              <a:t>月，马克思受到</a:t>
            </a:r>
            <a:r>
              <a:rPr lang="zh-CN" altLang="en-US" dirty="0"/>
              <a:t>法国政府</a:t>
            </a:r>
            <a:r>
              <a:rPr lang="zh-CN" altLang="zh-CN" dirty="0"/>
              <a:t>驱逐，</a:t>
            </a:r>
            <a:r>
              <a:rPr lang="en-GB" altLang="zh-CN" dirty="0"/>
              <a:t>2</a:t>
            </a:r>
            <a:r>
              <a:rPr lang="zh-CN" altLang="zh-CN" dirty="0"/>
              <a:t>月份离开巴黎前往布鲁塞尔</a:t>
            </a:r>
            <a:r>
              <a:rPr lang="zh-CN" altLang="en-US" dirty="0"/>
              <a:t>。</a:t>
            </a:r>
            <a:r>
              <a:rPr lang="en-GB" altLang="zh-CN" dirty="0"/>
              <a:t>1845</a:t>
            </a:r>
            <a:r>
              <a:rPr lang="zh-CN" altLang="zh-CN" dirty="0"/>
              <a:t>年的最后三个月里，马克思合恩格斯合写了《德意志意识形态》。</a:t>
            </a:r>
            <a:r>
              <a:rPr lang="en-GB" altLang="zh-CN" dirty="0"/>
              <a:t>1846</a:t>
            </a:r>
            <a:r>
              <a:rPr lang="zh-CN" altLang="zh-CN" dirty="0"/>
              <a:t>年，马恩建立共产主义通讯委员会。</a:t>
            </a:r>
            <a:r>
              <a:rPr lang="en-GB" altLang="zh-CN" dirty="0"/>
              <a:t> 1847</a:t>
            </a:r>
            <a:r>
              <a:rPr lang="zh-CN" altLang="zh-CN" dirty="0"/>
              <a:t>年</a:t>
            </a:r>
            <a:r>
              <a:rPr lang="en-GB" altLang="zh-CN" dirty="0"/>
              <a:t>11</a:t>
            </a:r>
            <a:r>
              <a:rPr lang="zh-CN" altLang="zh-CN" dirty="0"/>
              <a:t>月，马克思设法与恩格斯一起参加了共产主义者同盟第二届年会。</a:t>
            </a:r>
            <a:r>
              <a:rPr lang="en-GB" altLang="zh-CN" dirty="0"/>
              <a:t>1848</a:t>
            </a:r>
            <a:r>
              <a:rPr lang="zh-CN" altLang="zh-CN" dirty="0"/>
              <a:t>年，马克思受到比利时政府的驱逐，前往巴黎。</a:t>
            </a:r>
            <a:r>
              <a:rPr lang="en-GB" altLang="zh-CN" dirty="0"/>
              <a:t>184</a:t>
            </a:r>
            <a:r>
              <a:rPr lang="en-US" altLang="zh-CN" dirty="0"/>
              <a:t>8</a:t>
            </a:r>
            <a:r>
              <a:rPr lang="zh-CN" altLang="zh-CN" dirty="0"/>
              <a:t>年</a:t>
            </a:r>
            <a:r>
              <a:rPr lang="en-GB" altLang="zh-CN" dirty="0"/>
              <a:t>9</a:t>
            </a:r>
            <a:r>
              <a:rPr lang="zh-CN" altLang="zh-CN" dirty="0"/>
              <a:t>月，马克思在朋友的捐款资助下前往伦敦。在伦敦</a:t>
            </a:r>
            <a:r>
              <a:rPr lang="zh-CN" altLang="en-US" dirty="0"/>
              <a:t>，</a:t>
            </a:r>
            <a:r>
              <a:rPr lang="zh-CN" altLang="zh-CN" dirty="0"/>
              <a:t>马克思一家长期处于饥饿的边缘，第四个孩子、第五个孩子先后夭折。</a:t>
            </a:r>
            <a:r>
              <a:rPr lang="en-GB" altLang="zh-CN" dirty="0"/>
              <a:t>1851</a:t>
            </a:r>
            <a:r>
              <a:rPr lang="zh-CN" altLang="zh-CN" dirty="0"/>
              <a:t>年开始，马克思每周为《纽约每日论坛报》写稿，这成为几乎唯一固定的来源。</a:t>
            </a:r>
            <a:r>
              <a:rPr lang="en-GB" altLang="zh-CN" dirty="0"/>
              <a:t>1852</a:t>
            </a:r>
            <a:r>
              <a:rPr lang="zh-CN" altLang="zh-CN" dirty="0"/>
              <a:t>年女儿弗兰西斯卡死去了。</a:t>
            </a:r>
            <a:r>
              <a:rPr lang="en-GB" altLang="zh-CN" dirty="0"/>
              <a:t>1855</a:t>
            </a:r>
            <a:r>
              <a:rPr lang="zh-CN" altLang="zh-CN" dirty="0"/>
              <a:t>年，马克思八岁的儿子埃德加死去，他遭遇了一生最沉重的打击。直到</a:t>
            </a:r>
            <a:r>
              <a:rPr lang="en-GB" altLang="zh-CN" dirty="0"/>
              <a:t>1856</a:t>
            </a:r>
            <a:r>
              <a:rPr lang="zh-CN" altLang="zh-CN" dirty="0"/>
              <a:t>年，由于继承了燕妮母亲的财产，经济状况才得以改善。</a:t>
            </a:r>
            <a:endParaRPr lang="en-US" altLang="zh-CN" dirty="0"/>
          </a:p>
          <a:p>
            <a:r>
              <a:rPr lang="zh-CN" altLang="en-US" dirty="0"/>
              <a:t>主要著作：</a:t>
            </a:r>
            <a:r>
              <a:rPr lang="zh-CN" altLang="zh-CN" dirty="0"/>
              <a:t> 《关于费尔巴哈的提纲》、《德意志意识形态》、《哲学的贫困》</a:t>
            </a:r>
            <a:r>
              <a:rPr lang="zh-CN" altLang="en-US" dirty="0"/>
              <a:t>、</a:t>
            </a:r>
            <a:r>
              <a:rPr lang="zh-CN" altLang="zh-CN" dirty="0"/>
              <a:t>《共产党宣言》</a:t>
            </a:r>
            <a:r>
              <a:rPr lang="zh-CN" altLang="en-US" dirty="0"/>
              <a:t>、</a:t>
            </a:r>
            <a:r>
              <a:rPr lang="zh-CN" altLang="zh-CN" dirty="0"/>
              <a:t>《法兰西阶级斗争》、《路易</a:t>
            </a:r>
            <a:r>
              <a:rPr lang="en-US" altLang="zh-CN" dirty="0"/>
              <a:t>.</a:t>
            </a:r>
            <a:r>
              <a:rPr lang="zh-CN" altLang="zh-CN" dirty="0"/>
              <a:t>波拿巴的雾月十八日》</a:t>
            </a:r>
          </a:p>
          <a:p>
            <a:endParaRPr lang="zh-CN" altLang="zh-CN" dirty="0"/>
          </a:p>
          <a:p>
            <a:endParaRPr kumimoji="1" lang="zh-CN" altLang="en-US" dirty="0"/>
          </a:p>
        </p:txBody>
      </p:sp>
      <p:pic>
        <p:nvPicPr>
          <p:cNvPr id="5" name="图片 4"/>
          <p:cNvPicPr>
            <a:picLocks noChangeAspect="1"/>
          </p:cNvPicPr>
          <p:nvPr/>
        </p:nvPicPr>
        <p:blipFill>
          <a:blip r:embed="rId2"/>
          <a:stretch>
            <a:fillRect/>
          </a:stretch>
        </p:blipFill>
        <p:spPr>
          <a:xfrm>
            <a:off x="6626431" y="1769423"/>
            <a:ext cx="4536374" cy="4518231"/>
          </a:xfrm>
          <a:prstGeom prst="rect">
            <a:avLst/>
          </a:prstGeom>
        </p:spPr>
      </p:pic>
    </p:spTree>
    <p:extLst>
      <p:ext uri="{BB962C8B-B14F-4D97-AF65-F5344CB8AC3E}">
        <p14:creationId xmlns:p14="http://schemas.microsoft.com/office/powerpoint/2010/main" val="582887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商品拜物教的秘密</a:t>
            </a:r>
          </a:p>
        </p:txBody>
      </p:sp>
      <p:sp>
        <p:nvSpPr>
          <p:cNvPr id="3" name="内容占位符 2"/>
          <p:cNvSpPr>
            <a:spLocks noGrp="1"/>
          </p:cNvSpPr>
          <p:nvPr>
            <p:ph idx="1"/>
          </p:nvPr>
        </p:nvSpPr>
        <p:spPr>
          <a:xfrm>
            <a:off x="677334" y="2160589"/>
            <a:ext cx="5239990" cy="4187659"/>
          </a:xfrm>
        </p:spPr>
        <p:txBody>
          <a:bodyPr/>
          <a:lstStyle/>
          <a:p>
            <a:r>
              <a:rPr kumimoji="1" lang="zh-CN" altLang="en-US" dirty="0"/>
              <a:t>商品拜物教的内涵：“在宗教世界中，人脑的产物表现为赋有生命的、彼此发生关系并同人发生关系的独立存在的东西。在商品世界里，人手的产物也是这样。我把这叫作拜物教。劳动产品一旦作为商品来生产，就带上拜物教性质，因此拜物教是同商品生产分不开的。”</a:t>
            </a:r>
            <a:endParaRPr kumimoji="1" lang="en-US" altLang="zh-CN" dirty="0"/>
          </a:p>
          <a:p>
            <a:endParaRPr kumimoji="1" lang="en-US" altLang="zh-CN" dirty="0"/>
          </a:p>
          <a:p>
            <a:r>
              <a:rPr kumimoji="1" lang="zh-CN" altLang="en-US" dirty="0"/>
              <a:t>商品拜物教的秘密：价值形式。正是价值形式给劳动产品打上商品的烙印，赋予劳动产品以社会性质。同样，也正是价值形式遮蔽了私人劳动的社会性质以及私人劳动者的社会关系。</a:t>
            </a:r>
            <a:endParaRPr kumimoji="1" lang="en-US" altLang="zh-CN" dirty="0"/>
          </a:p>
        </p:txBody>
      </p:sp>
      <p:pic>
        <p:nvPicPr>
          <p:cNvPr id="4" name="图片 3"/>
          <p:cNvPicPr>
            <a:picLocks noChangeAspect="1"/>
          </p:cNvPicPr>
          <p:nvPr/>
        </p:nvPicPr>
        <p:blipFill>
          <a:blip r:embed="rId2"/>
          <a:stretch>
            <a:fillRect/>
          </a:stretch>
        </p:blipFill>
        <p:spPr>
          <a:xfrm>
            <a:off x="5757041" y="2160588"/>
            <a:ext cx="3810000" cy="3730459"/>
          </a:xfrm>
          <a:prstGeom prst="rect">
            <a:avLst/>
          </a:prstGeom>
        </p:spPr>
      </p:pic>
    </p:spTree>
    <p:extLst>
      <p:ext uri="{BB962C8B-B14F-4D97-AF65-F5344CB8AC3E}">
        <p14:creationId xmlns:p14="http://schemas.microsoft.com/office/powerpoint/2010/main" val="10210308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评析</a:t>
            </a:r>
          </a:p>
        </p:txBody>
      </p:sp>
      <p:sp>
        <p:nvSpPr>
          <p:cNvPr id="3" name="内容占位符 2"/>
          <p:cNvSpPr>
            <a:spLocks noGrp="1"/>
          </p:cNvSpPr>
          <p:nvPr>
            <p:ph idx="1"/>
          </p:nvPr>
        </p:nvSpPr>
        <p:spPr/>
        <p:txBody>
          <a:bodyPr/>
          <a:lstStyle/>
          <a:p>
            <a:r>
              <a:rPr kumimoji="1" lang="zh-CN" altLang="en-US" dirty="0"/>
              <a:t>古典政治经济学的主要缺陷：从来没有从商品的分析，特别是商品价值的分析中，发现那种正是使价值成为交换价值的价值形式。其所以如此，是因为价值形式意味着人与人之间的社会关系的物化，从而意味着资产阶级生产方式的特殊性，亦即其历史性。由于资产阶级经济学家将资本主义生产方式理解为天然的、永恒的，所以他们必然会忽略对价值形式的分析。</a:t>
            </a:r>
            <a:endParaRPr kumimoji="1" lang="en-US" altLang="zh-CN" dirty="0"/>
          </a:p>
          <a:p>
            <a:endParaRPr kumimoji="1" lang="en-US" altLang="zh-CN" dirty="0"/>
          </a:p>
          <a:p>
            <a:r>
              <a:rPr kumimoji="1" lang="zh-CN" altLang="en-US" dirty="0"/>
              <a:t>商品拜物教、货币拜物教、资本拜物教：既然拜物教的秘密在于价值形式，那么，随着价值形式从商品、货币发展到资本，必然会相应的存在商品拜物教、货币拜物教与资本拜物教。</a:t>
            </a:r>
          </a:p>
        </p:txBody>
      </p:sp>
    </p:spTree>
    <p:extLst>
      <p:ext uri="{BB962C8B-B14F-4D97-AF65-F5344CB8AC3E}">
        <p14:creationId xmlns:p14="http://schemas.microsoft.com/office/powerpoint/2010/main" val="1138680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商品拜物教的历史性</a:t>
            </a:r>
          </a:p>
        </p:txBody>
      </p:sp>
      <p:sp>
        <p:nvSpPr>
          <p:cNvPr id="3" name="内容占位符 2"/>
          <p:cNvSpPr>
            <a:spLocks noGrp="1"/>
          </p:cNvSpPr>
          <p:nvPr>
            <p:ph idx="1"/>
          </p:nvPr>
        </p:nvSpPr>
        <p:spPr>
          <a:xfrm>
            <a:off x="677334" y="2160589"/>
            <a:ext cx="5418666" cy="4513480"/>
          </a:xfrm>
        </p:spPr>
        <p:txBody>
          <a:bodyPr>
            <a:noAutofit/>
          </a:bodyPr>
          <a:lstStyle/>
          <a:p>
            <a:endParaRPr kumimoji="1" lang="en-US" altLang="zh-CN" sz="2000" dirty="0"/>
          </a:p>
          <a:p>
            <a:r>
              <a:rPr kumimoji="1" lang="zh-CN" altLang="en-US" sz="2000" dirty="0"/>
              <a:t>人类社会的三大形态：</a:t>
            </a:r>
            <a:r>
              <a:rPr lang="en-GB" altLang="zh-CN" sz="2000" dirty="0"/>
              <a:t>1</a:t>
            </a:r>
            <a:r>
              <a:rPr lang="zh-CN" altLang="zh-CN" sz="2000" dirty="0"/>
              <a:t>）人对人的依赖</a:t>
            </a:r>
            <a:r>
              <a:rPr lang="en-GB" altLang="zh-CN" sz="2000" dirty="0"/>
              <a:t>——</a:t>
            </a:r>
            <a:r>
              <a:rPr lang="zh-CN" altLang="zh-CN" sz="2000" dirty="0"/>
              <a:t>以自然经济为基础、交换不发达的前资本主义社会，奴隶社会、封建社会都存在着人身依附关系；</a:t>
            </a:r>
            <a:r>
              <a:rPr lang="en-GB" altLang="zh-CN" sz="2000" dirty="0"/>
              <a:t>2</a:t>
            </a:r>
            <a:r>
              <a:rPr lang="zh-CN" altLang="zh-CN" sz="2000" dirty="0"/>
              <a:t>）人对物的依赖</a:t>
            </a:r>
            <a:r>
              <a:rPr lang="en-GB" altLang="zh-CN" sz="2000" dirty="0"/>
              <a:t>——</a:t>
            </a:r>
            <a:r>
              <a:rPr lang="zh-CN" altLang="zh-CN" sz="2000" dirty="0"/>
              <a:t>以市场交换、市场经济为基础的社会，</a:t>
            </a:r>
            <a:r>
              <a:rPr lang="zh-CN" altLang="en-US" sz="2000" dirty="0"/>
              <a:t>资产阶级社会是这一阶段的典型形式</a:t>
            </a:r>
            <a:r>
              <a:rPr lang="zh-CN" altLang="zh-CN" sz="2000" dirty="0"/>
              <a:t>；</a:t>
            </a:r>
            <a:r>
              <a:rPr lang="en-GB" altLang="zh-CN" sz="2000" dirty="0"/>
              <a:t>3</a:t>
            </a:r>
            <a:r>
              <a:rPr lang="zh-CN" altLang="zh-CN" sz="2000" dirty="0"/>
              <a:t>）人的自由全面发展</a:t>
            </a:r>
            <a:r>
              <a:rPr lang="en-GB" altLang="zh-CN" sz="2000" dirty="0"/>
              <a:t>——</a:t>
            </a:r>
            <a:r>
              <a:rPr lang="zh-CN" altLang="zh-CN" sz="2000" dirty="0"/>
              <a:t>以</a:t>
            </a:r>
            <a:r>
              <a:rPr lang="en-GB" altLang="zh-CN" sz="2000" dirty="0"/>
              <a:t>“</a:t>
            </a:r>
            <a:r>
              <a:rPr lang="zh-CN" altLang="zh-CN" sz="2000" dirty="0"/>
              <a:t>建立在个人全面发展和他们共同的社会生产能力成为他们的社会财富这一基础上的自由个性</a:t>
            </a:r>
            <a:r>
              <a:rPr lang="en-GB" altLang="zh-CN" sz="2000" dirty="0"/>
              <a:t>”</a:t>
            </a:r>
            <a:r>
              <a:rPr lang="zh-CN" altLang="zh-CN" sz="2000" dirty="0"/>
              <a:t>为根本特征的社会。 </a:t>
            </a:r>
            <a:endParaRPr lang="en-US" altLang="zh-CN" sz="2000" dirty="0"/>
          </a:p>
          <a:p>
            <a:endParaRPr lang="en-US" altLang="zh-CN" sz="2000" dirty="0"/>
          </a:p>
          <a:p>
            <a:r>
              <a:rPr lang="zh-CN" altLang="en-US" sz="2000" dirty="0"/>
              <a:t>商品拜物教是人类社会第二大阶段</a:t>
            </a:r>
            <a:r>
              <a:rPr lang="en-US" altLang="zh-CN" sz="2000" dirty="0"/>
              <a:t>——</a:t>
            </a:r>
            <a:r>
              <a:rPr lang="zh-CN" altLang="en-US" sz="2000" dirty="0"/>
              <a:t>人对物的依赖阶段的特征。</a:t>
            </a:r>
            <a:endParaRPr lang="en-US" altLang="zh-CN" sz="2000" dirty="0"/>
          </a:p>
          <a:p>
            <a:endParaRPr lang="en-US" altLang="zh-CN" sz="2000" dirty="0"/>
          </a:p>
          <a:p>
            <a:endParaRPr lang="en-US" altLang="zh-CN" sz="2000" dirty="0"/>
          </a:p>
          <a:p>
            <a:endParaRPr kumimoji="1" lang="en-US" altLang="zh-CN" sz="2000" dirty="0"/>
          </a:p>
        </p:txBody>
      </p:sp>
      <p:pic>
        <p:nvPicPr>
          <p:cNvPr id="4" name="图片 3"/>
          <p:cNvPicPr>
            <a:picLocks noChangeAspect="1"/>
          </p:cNvPicPr>
          <p:nvPr/>
        </p:nvPicPr>
        <p:blipFill>
          <a:blip r:embed="rId2"/>
          <a:stretch>
            <a:fillRect/>
          </a:stretch>
        </p:blipFill>
        <p:spPr>
          <a:xfrm>
            <a:off x="6096000" y="2722179"/>
            <a:ext cx="3541986" cy="3951889"/>
          </a:xfrm>
          <a:prstGeom prst="rect">
            <a:avLst/>
          </a:prstGeom>
        </p:spPr>
      </p:pic>
    </p:spTree>
    <p:extLst>
      <p:ext uri="{BB962C8B-B14F-4D97-AF65-F5344CB8AC3E}">
        <p14:creationId xmlns:p14="http://schemas.microsoft.com/office/powerpoint/2010/main" val="61570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评析</a:t>
            </a:r>
          </a:p>
        </p:txBody>
      </p:sp>
      <p:sp>
        <p:nvSpPr>
          <p:cNvPr id="3" name="内容占位符 2"/>
          <p:cNvSpPr>
            <a:spLocks noGrp="1"/>
          </p:cNvSpPr>
          <p:nvPr>
            <p:ph idx="1"/>
          </p:nvPr>
        </p:nvSpPr>
        <p:spPr/>
        <p:txBody>
          <a:bodyPr/>
          <a:lstStyle/>
          <a:p>
            <a:r>
              <a:rPr kumimoji="1" lang="zh-CN" altLang="en-US" dirty="0"/>
              <a:t>人对人的依赖：这对应着前资本主义社会，在这一阶段，我们看到了，奴隶制下的奴隶与奴隶主，中世纪封建制下的农奴和领主、陪臣和诸侯，俗人和牧师，人身依附本身构成了生产领域的特征，由此，人们在生产中的社会关系是他们本身之间的个人关系，而没有采取物之间即劳动产品之间的社会关系的外衣。</a:t>
            </a:r>
            <a:endParaRPr kumimoji="1" lang="en-US" altLang="zh-CN" dirty="0"/>
          </a:p>
          <a:p>
            <a:r>
              <a:rPr kumimoji="1" lang="zh-CN" altLang="en-US" dirty="0"/>
              <a:t>自由人的联合体：联合体的总产品是社会产品，其中一部分重新用作社会生产资料，另一部分则在联合体成员之间分配。分配方式本身会随着历史发展程度而改变。比如说，马克思认为在初级阶段，采取按劳分配原则，而在高级阶段则采取按需分配。但是，无论怎样分配，人们同自己的劳动和产品之间的关系都是简单明了的，人们的劳动产品</a:t>
            </a:r>
            <a:r>
              <a:rPr kumimoji="1" lang="en-US" altLang="zh-CN" dirty="0" err="1"/>
              <a:t>zhi</a:t>
            </a:r>
            <a:r>
              <a:rPr kumimoji="1" lang="en-US" altLang="zh-CN" dirty="0"/>
              <a:t> </a:t>
            </a:r>
            <a:r>
              <a:rPr kumimoji="1" lang="en-US" altLang="zh-CN" dirty="0" err="1"/>
              <a:t>jie</a:t>
            </a:r>
            <a:r>
              <a:rPr kumimoji="1" lang="zh-CN" altLang="en-US" dirty="0"/>
              <a:t>就是社会总产品的一部分。</a:t>
            </a:r>
            <a:endParaRPr kumimoji="1" lang="en-US" altLang="zh-CN" dirty="0"/>
          </a:p>
          <a:p>
            <a:r>
              <a:rPr kumimoji="1" lang="zh-CN" altLang="en-US" dirty="0"/>
              <a:t>相反，在人对物的依赖阶段，人们的劳动产品只有取得交换价值、货币这种物的形式，才能证明自身是社会总产品的部分。</a:t>
            </a:r>
          </a:p>
        </p:txBody>
      </p:sp>
    </p:spTree>
    <p:extLst>
      <p:ext uri="{BB962C8B-B14F-4D97-AF65-F5344CB8AC3E}">
        <p14:creationId xmlns:p14="http://schemas.microsoft.com/office/powerpoint/2010/main" val="5742354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物化世界的宗教信仰</a:t>
            </a:r>
          </a:p>
        </p:txBody>
      </p:sp>
      <p:sp>
        <p:nvSpPr>
          <p:cNvPr id="3" name="内容占位符 2"/>
          <p:cNvSpPr>
            <a:spLocks noGrp="1"/>
          </p:cNvSpPr>
          <p:nvPr>
            <p:ph idx="1"/>
          </p:nvPr>
        </p:nvSpPr>
        <p:spPr>
          <a:xfrm>
            <a:off x="288451" y="1698133"/>
            <a:ext cx="5418666" cy="4513480"/>
          </a:xfrm>
        </p:spPr>
        <p:txBody>
          <a:bodyPr>
            <a:noAutofit/>
          </a:bodyPr>
          <a:lstStyle/>
          <a:p>
            <a:endParaRPr kumimoji="1" lang="en-US" altLang="zh-CN" sz="2000" dirty="0"/>
          </a:p>
          <a:p>
            <a:r>
              <a:rPr lang="zh-CN" altLang="en-US" sz="2000" dirty="0"/>
              <a:t>“对于这种社会来说，崇拜抽象人的基督教，特别是资产阶级发展阶段的基督教，如新教、自然神教等等，是最适当的宗教形式。在古亚细亚的、古代的等等生产方式下，产品转化为商品、从而人作为商品生产者而存在的现象，处于从属地位，但是共同体越是走向没落阶段，这种现象就越是重要。真正的商业民族只存在于古代世界的空隙之中，就像伊壁鸠鲁的神只存在于世界的空隙中，或者犹太人只存在于波兰社会的缝隙中一样。</a:t>
            </a:r>
            <a:r>
              <a:rPr lang="en-US" altLang="zh-CN" sz="2000" dirty="0"/>
              <a:t>……</a:t>
            </a:r>
            <a:r>
              <a:rPr lang="zh-CN" altLang="en-US" sz="2000" dirty="0"/>
              <a:t>只有当实际日常生活的关系，在人们面前表现为人与人之间和人与自然之间极明白而合理的关系时，现实世界的宗教反映才会消失”</a:t>
            </a:r>
            <a:endParaRPr lang="en-US" altLang="zh-CN" sz="2000" dirty="0"/>
          </a:p>
          <a:p>
            <a:endParaRPr lang="en-US" altLang="zh-CN" sz="2000" dirty="0"/>
          </a:p>
          <a:p>
            <a:endParaRPr kumimoji="1" lang="en-US" altLang="zh-CN" sz="2000"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5792" y="2312276"/>
            <a:ext cx="3720663" cy="4014951"/>
          </a:xfrm>
          <a:prstGeom prst="rect">
            <a:avLst/>
          </a:prstGeom>
        </p:spPr>
      </p:pic>
    </p:spTree>
    <p:extLst>
      <p:ext uri="{BB962C8B-B14F-4D97-AF65-F5344CB8AC3E}">
        <p14:creationId xmlns:p14="http://schemas.microsoft.com/office/powerpoint/2010/main" val="1709425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社会主义与商品拜物教</a:t>
            </a:r>
          </a:p>
        </p:txBody>
      </p:sp>
      <p:sp>
        <p:nvSpPr>
          <p:cNvPr id="3" name="内容占位符 2"/>
          <p:cNvSpPr>
            <a:spLocks noGrp="1"/>
          </p:cNvSpPr>
          <p:nvPr>
            <p:ph idx="1"/>
          </p:nvPr>
        </p:nvSpPr>
        <p:spPr>
          <a:xfrm>
            <a:off x="677334" y="2160588"/>
            <a:ext cx="4157425" cy="4697411"/>
          </a:xfrm>
        </p:spPr>
        <p:txBody>
          <a:bodyPr>
            <a:normAutofit/>
          </a:bodyPr>
          <a:lstStyle/>
          <a:p>
            <a:endParaRPr kumimoji="1" lang="en-US" altLang="zh-CN" sz="2400" dirty="0"/>
          </a:p>
          <a:p>
            <a:r>
              <a:rPr kumimoji="1" lang="zh-CN" altLang="en-US" sz="2400" dirty="0"/>
              <a:t>只要社会主义包含市场经济、商品生产，那么商品拜物教就是不可避免的。商品拜物教并非资本主义独有的现象。</a:t>
            </a:r>
            <a:endParaRPr kumimoji="1" lang="en-US" altLang="zh-CN" sz="2400" dirty="0"/>
          </a:p>
          <a:p>
            <a:endParaRPr kumimoji="1" lang="en-US" altLang="zh-CN" sz="2400" dirty="0"/>
          </a:p>
          <a:p>
            <a:endParaRPr kumimoji="1" lang="en-US" altLang="zh-CN" sz="2400" dirty="0"/>
          </a:p>
          <a:p>
            <a:r>
              <a:rPr kumimoji="1" lang="zh-CN" altLang="en-US" sz="2400" dirty="0"/>
              <a:t>延伸讨论：中国特色社会主义如何驾驭资本逻辑？</a:t>
            </a:r>
            <a:endParaRPr kumimoji="1" lang="en-US" altLang="zh-CN" sz="2400" dirty="0"/>
          </a:p>
          <a:p>
            <a:endParaRPr kumimoji="1" lang="en-US" altLang="zh-CN" dirty="0"/>
          </a:p>
          <a:p>
            <a:endParaRPr kumimoji="1" lang="en-US" altLang="zh-CN" dirty="0"/>
          </a:p>
          <a:p>
            <a:endParaRPr kumimoji="1" lang="en-US" altLang="zh-CN" dirty="0"/>
          </a:p>
          <a:p>
            <a:endParaRPr kumimoji="1" lang="en-US" altLang="zh-CN" dirty="0"/>
          </a:p>
          <a:p>
            <a:endParaRPr kumimoji="1" lang="en-US" altLang="zh-CN" dirty="0"/>
          </a:p>
          <a:p>
            <a:endParaRPr kumimoji="1" lang="en-US" altLang="zh-CN" dirty="0"/>
          </a:p>
          <a:p>
            <a:endParaRPr kumimoji="1" lang="en-US" altLang="zh-CN" dirty="0"/>
          </a:p>
          <a:p>
            <a:endParaRPr kumimoji="1" lang="en-US" altLang="zh-CN" dirty="0"/>
          </a:p>
          <a:p>
            <a:endParaRPr kumimoji="1" lang="en-US" altLang="zh-CN" dirty="0"/>
          </a:p>
          <a:p>
            <a:endParaRPr kumimoji="1" lang="en-US" altLang="zh-CN" dirty="0"/>
          </a:p>
        </p:txBody>
      </p:sp>
      <p:pic>
        <p:nvPicPr>
          <p:cNvPr id="4" name="图片 3"/>
          <p:cNvPicPr>
            <a:picLocks noChangeAspect="1"/>
          </p:cNvPicPr>
          <p:nvPr/>
        </p:nvPicPr>
        <p:blipFill>
          <a:blip r:embed="rId2"/>
          <a:stretch>
            <a:fillRect/>
          </a:stretch>
        </p:blipFill>
        <p:spPr>
          <a:xfrm>
            <a:off x="4834759" y="2722533"/>
            <a:ext cx="4271125" cy="3657245"/>
          </a:xfrm>
          <a:prstGeom prst="rect">
            <a:avLst/>
          </a:prstGeom>
        </p:spPr>
      </p:pic>
    </p:spTree>
    <p:extLst>
      <p:ext uri="{BB962C8B-B14F-4D97-AF65-F5344CB8AC3E}">
        <p14:creationId xmlns:p14="http://schemas.microsoft.com/office/powerpoint/2010/main" val="7626057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商品拜物教的根据</a:t>
            </a:r>
          </a:p>
        </p:txBody>
      </p:sp>
      <p:sp>
        <p:nvSpPr>
          <p:cNvPr id="3" name="内容占位符 2"/>
          <p:cNvSpPr>
            <a:spLocks noGrp="1"/>
          </p:cNvSpPr>
          <p:nvPr>
            <p:ph idx="1"/>
          </p:nvPr>
        </p:nvSpPr>
        <p:spPr/>
        <p:txBody>
          <a:bodyPr/>
          <a:lstStyle/>
          <a:p>
            <a:endParaRPr kumimoji="1" lang="en-US" altLang="zh-CN" dirty="0"/>
          </a:p>
          <a:p>
            <a:endParaRPr kumimoji="1" lang="en-US" altLang="zh-CN" dirty="0"/>
          </a:p>
          <a:p>
            <a:r>
              <a:rPr kumimoji="1" lang="zh-CN" altLang="en-US" sz="2400" dirty="0"/>
              <a:t>商品拜物教的根据在于资本主义的历史性的生产关系。生产的目的是价值增值，而价值及其增值只有在交换中才能实现。因此，资本主义生产必然是商品生产，并且将带来商品生产的普遍化。</a:t>
            </a:r>
            <a:endParaRPr kumimoji="1" lang="en-US" altLang="zh-CN" sz="2400" dirty="0"/>
          </a:p>
        </p:txBody>
      </p:sp>
    </p:spTree>
    <p:extLst>
      <p:ext uri="{BB962C8B-B14F-4D97-AF65-F5344CB8AC3E}">
        <p14:creationId xmlns:p14="http://schemas.microsoft.com/office/powerpoint/2010/main" val="1639291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评析</a:t>
            </a:r>
          </a:p>
        </p:txBody>
      </p:sp>
      <p:sp>
        <p:nvSpPr>
          <p:cNvPr id="3" name="内容占位符 2"/>
          <p:cNvSpPr>
            <a:spLocks noGrp="1"/>
          </p:cNvSpPr>
          <p:nvPr>
            <p:ph idx="1"/>
          </p:nvPr>
        </p:nvSpPr>
        <p:spPr/>
        <p:txBody>
          <a:bodyPr/>
          <a:lstStyle/>
          <a:p>
            <a:pPr lvl="0"/>
            <a:endParaRPr kumimoji="1" lang="en-US" altLang="zh-CN" dirty="0"/>
          </a:p>
          <a:p>
            <a:pPr lvl="0"/>
            <a:endParaRPr kumimoji="1" lang="en-US" altLang="zh-CN" dirty="0"/>
          </a:p>
          <a:p>
            <a:pPr lvl="0"/>
            <a:r>
              <a:rPr kumimoji="1" lang="zh-CN" altLang="en-US" sz="2400" dirty="0"/>
              <a:t>生产决定流通：“它（商品拜物教）</a:t>
            </a:r>
            <a:r>
              <a:rPr lang="zh-CN" altLang="zh-CN" sz="2400" dirty="0"/>
              <a:t>是属于生产过程支配人而人还没有支配生产过程的那种社会形态的。</a:t>
            </a:r>
            <a:r>
              <a:rPr lang="zh-CN" altLang="en-US" sz="2400" dirty="0"/>
              <a:t>”如果说商品拜物教意味着一种人们从属于物与物的交换关系的状态：“在交换者看来，他们本身的社会运动具有物的形式，不是他们控制这一运动，而是他们受这一运动控制”，那么，这种状态恰恰是因为人们在生产领域受生产过程支配，换言之，人们在生产中处于资本的支配之下。</a:t>
            </a:r>
            <a:endParaRPr lang="zh-CN" altLang="zh-CN" sz="2400" dirty="0"/>
          </a:p>
          <a:p>
            <a:endParaRPr kumimoji="1" lang="zh-CN" altLang="en-US" sz="2400" dirty="0"/>
          </a:p>
        </p:txBody>
      </p:sp>
    </p:spTree>
    <p:extLst>
      <p:ext uri="{BB962C8B-B14F-4D97-AF65-F5344CB8AC3E}">
        <p14:creationId xmlns:p14="http://schemas.microsoft.com/office/powerpoint/2010/main" val="299930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共产主义作为异化、物化的扬弃</a:t>
            </a:r>
          </a:p>
        </p:txBody>
      </p:sp>
      <p:sp>
        <p:nvSpPr>
          <p:cNvPr id="3" name="内容占位符 2"/>
          <p:cNvSpPr>
            <a:spLocks noGrp="1"/>
          </p:cNvSpPr>
          <p:nvPr>
            <p:ph idx="1"/>
          </p:nvPr>
        </p:nvSpPr>
        <p:spPr/>
        <p:txBody>
          <a:bodyPr>
            <a:noAutofit/>
          </a:bodyPr>
          <a:lstStyle/>
          <a:p>
            <a:r>
              <a:rPr kumimoji="1" lang="zh-CN" altLang="en-US" sz="2000" dirty="0"/>
              <a:t>初级形式的共产主义的经济维度：</a:t>
            </a:r>
            <a:r>
              <a:rPr kumimoji="1" lang="zh-CN" altLang="zh-CN" sz="2000" dirty="0"/>
              <a:t>把不能被所有人作为私有财产占有的一切都消灭</a:t>
            </a:r>
            <a:r>
              <a:rPr kumimoji="1" lang="zh-CN" altLang="en-US" sz="2000" dirty="0"/>
              <a:t>，异化劳动是每个人的天职。</a:t>
            </a:r>
            <a:endParaRPr kumimoji="1" lang="en-US" altLang="zh-CN" sz="2000" dirty="0"/>
          </a:p>
          <a:p>
            <a:endParaRPr kumimoji="1" lang="en-US" altLang="zh-CN" sz="2000" dirty="0"/>
          </a:p>
          <a:p>
            <a:r>
              <a:rPr kumimoji="1" lang="zh-CN" altLang="en-US" sz="2000" dirty="0"/>
              <a:t>初级形式的共产主义的政治维度：还具有政治性质，是民主的或专制的；是废除国家的，但同时还是未完成的。理解了私有财产的概念，但不理解私有财产的本质。</a:t>
            </a:r>
            <a:endParaRPr kumimoji="1" lang="en-US" altLang="zh-CN" sz="2000" dirty="0"/>
          </a:p>
          <a:p>
            <a:endParaRPr kumimoji="1" lang="en-US" altLang="zh-CN" sz="2000" dirty="0"/>
          </a:p>
          <a:p>
            <a:r>
              <a:rPr kumimoji="1" lang="zh-CN" altLang="en-US" sz="2000" dirty="0"/>
              <a:t>马克思意义上的共产主义：作为异化的积极扬弃，是人和自然界、人和人之间的矛盾真正解决，是存在和本质、对象化和自我确证、自由和必然、个体和类之间的斗争的真正解决。</a:t>
            </a:r>
          </a:p>
        </p:txBody>
      </p:sp>
    </p:spTree>
    <p:extLst>
      <p:ext uri="{BB962C8B-B14F-4D97-AF65-F5344CB8AC3E}">
        <p14:creationId xmlns:p14="http://schemas.microsoft.com/office/powerpoint/2010/main" val="158416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参考书目</a:t>
            </a:r>
          </a:p>
        </p:txBody>
      </p:sp>
      <p:sp>
        <p:nvSpPr>
          <p:cNvPr id="3" name="内容占位符 2"/>
          <p:cNvSpPr>
            <a:spLocks noGrp="1"/>
          </p:cNvSpPr>
          <p:nvPr>
            <p:ph idx="1"/>
          </p:nvPr>
        </p:nvSpPr>
        <p:spPr/>
        <p:txBody>
          <a:bodyPr/>
          <a:lstStyle/>
          <a:p>
            <a:r>
              <a:rPr lang="zh-CN" altLang="zh-CN" dirty="0"/>
              <a:t>马克思，《</a:t>
            </a:r>
            <a:r>
              <a:rPr lang="en-US" altLang="zh-CN" dirty="0"/>
              <a:t>1844</a:t>
            </a:r>
            <a:r>
              <a:rPr lang="zh-CN" altLang="zh-CN" dirty="0"/>
              <a:t>年经济学哲学手稿》，人民出版社，</a:t>
            </a:r>
            <a:r>
              <a:rPr lang="en-US" altLang="zh-CN" dirty="0"/>
              <a:t>2002</a:t>
            </a:r>
            <a:r>
              <a:rPr lang="zh-CN" altLang="en-US" dirty="0"/>
              <a:t>年</a:t>
            </a:r>
            <a:endParaRPr lang="zh-CN" altLang="zh-CN" dirty="0"/>
          </a:p>
          <a:p>
            <a:r>
              <a:rPr lang="zh-CN" altLang="zh-CN" dirty="0"/>
              <a:t>马克思，《资本论》，人民出版社，</a:t>
            </a:r>
            <a:r>
              <a:rPr lang="en-US" altLang="zh-CN" dirty="0"/>
              <a:t>2014</a:t>
            </a:r>
            <a:r>
              <a:rPr lang="zh-CN" altLang="en-US" dirty="0"/>
              <a:t>年</a:t>
            </a:r>
            <a:r>
              <a:rPr lang="en-US" altLang="zh-CN" dirty="0"/>
              <a:t> </a:t>
            </a:r>
            <a:endParaRPr lang="zh-CN" altLang="zh-CN" dirty="0"/>
          </a:p>
          <a:p>
            <a:r>
              <a:rPr kumimoji="1" lang="zh-CN" altLang="en-US" dirty="0"/>
              <a:t>马克思：</a:t>
            </a:r>
            <a:r>
              <a:rPr kumimoji="1" lang="en-US" altLang="zh-CN" dirty="0"/>
              <a:t>《</a:t>
            </a:r>
            <a:r>
              <a:rPr kumimoji="1" lang="zh-CN" altLang="en-US" dirty="0"/>
              <a:t>德意志意识形态</a:t>
            </a:r>
            <a:r>
              <a:rPr kumimoji="1" lang="en-US" altLang="zh-CN" dirty="0"/>
              <a:t>》</a:t>
            </a:r>
            <a:r>
              <a:rPr kumimoji="1" lang="zh-CN" altLang="en-US" dirty="0"/>
              <a:t>，人民出版社，</a:t>
            </a:r>
            <a:r>
              <a:rPr kumimoji="1" lang="en-US" altLang="zh-CN" dirty="0"/>
              <a:t>2003</a:t>
            </a:r>
            <a:r>
              <a:rPr kumimoji="1" lang="zh-CN" altLang="en-US" dirty="0"/>
              <a:t>年</a:t>
            </a:r>
            <a:endParaRPr kumimoji="1" lang="en-US" altLang="zh-CN" dirty="0"/>
          </a:p>
          <a:p>
            <a:r>
              <a:rPr kumimoji="1" lang="zh-CN" altLang="en-US" dirty="0"/>
              <a:t>卢卡奇：</a:t>
            </a:r>
            <a:r>
              <a:rPr kumimoji="1" lang="en-US" altLang="zh-CN" dirty="0"/>
              <a:t>《</a:t>
            </a:r>
            <a:r>
              <a:rPr kumimoji="1" lang="zh-CN" altLang="en-US" dirty="0"/>
              <a:t>历史与阶级意识</a:t>
            </a:r>
            <a:r>
              <a:rPr kumimoji="1" lang="en-US" altLang="zh-CN" dirty="0"/>
              <a:t>》</a:t>
            </a:r>
            <a:r>
              <a:rPr kumimoji="1" lang="zh-CN" altLang="en-US" dirty="0"/>
              <a:t>，商务印书馆，</a:t>
            </a:r>
            <a:r>
              <a:rPr kumimoji="1" lang="en-US" altLang="zh-CN" dirty="0"/>
              <a:t>2009</a:t>
            </a:r>
            <a:r>
              <a:rPr kumimoji="1" lang="zh-CN" altLang="en-US" dirty="0"/>
              <a:t>年</a:t>
            </a:r>
            <a:endParaRPr kumimoji="1" lang="en-US" altLang="zh-CN" dirty="0"/>
          </a:p>
          <a:p>
            <a:r>
              <a:rPr kumimoji="1" lang="zh-CN" altLang="en-US" dirty="0"/>
              <a:t>阿尔都塞：</a:t>
            </a:r>
            <a:r>
              <a:rPr kumimoji="1" lang="en-US" altLang="zh-CN" dirty="0"/>
              <a:t>《</a:t>
            </a:r>
            <a:r>
              <a:rPr kumimoji="1" lang="zh-CN" altLang="en-US" dirty="0"/>
              <a:t>保卫马克思</a:t>
            </a:r>
            <a:r>
              <a:rPr kumimoji="1" lang="en-US" altLang="zh-CN" dirty="0"/>
              <a:t>》</a:t>
            </a:r>
            <a:r>
              <a:rPr kumimoji="1" lang="zh-CN" altLang="en-US" dirty="0"/>
              <a:t>，商务印书馆，</a:t>
            </a:r>
            <a:r>
              <a:rPr kumimoji="1" lang="en-US" altLang="zh-CN" dirty="0"/>
              <a:t>2010</a:t>
            </a:r>
            <a:r>
              <a:rPr kumimoji="1" lang="zh-CN" altLang="en-US" dirty="0"/>
              <a:t>年</a:t>
            </a:r>
            <a:endParaRPr kumimoji="1" lang="en-US" altLang="zh-CN" dirty="0"/>
          </a:p>
          <a:p>
            <a:r>
              <a:rPr kumimoji="1" lang="zh-CN" altLang="en-US" dirty="0"/>
              <a:t>张雄：</a:t>
            </a:r>
            <a:r>
              <a:rPr lang="zh-CN" altLang="zh-CN" dirty="0"/>
              <a:t>《经济哲学——从历史哲学向经济哲学的跨越》，云南人民出版社，</a:t>
            </a:r>
            <a:r>
              <a:rPr lang="en-US" altLang="zh-CN" dirty="0"/>
              <a:t>2001.</a:t>
            </a:r>
          </a:p>
          <a:p>
            <a:r>
              <a:rPr lang="zh-CN" altLang="en-US" dirty="0"/>
              <a:t>参考专业刊物：</a:t>
            </a:r>
            <a:r>
              <a:rPr lang="en-US" altLang="zh-CN" dirty="0"/>
              <a:t>《</a:t>
            </a:r>
            <a:r>
              <a:rPr lang="zh-CN" altLang="en-US" dirty="0"/>
              <a:t>哲学研究</a:t>
            </a:r>
            <a:r>
              <a:rPr lang="en-US" altLang="zh-CN" dirty="0"/>
              <a:t>》</a:t>
            </a:r>
            <a:r>
              <a:rPr lang="zh-CN" altLang="en-US" dirty="0"/>
              <a:t>、</a:t>
            </a:r>
            <a:r>
              <a:rPr lang="en-US" altLang="zh-CN" dirty="0"/>
              <a:t>《</a:t>
            </a:r>
            <a:r>
              <a:rPr lang="zh-CN" altLang="en-US" dirty="0"/>
              <a:t>经济研究</a:t>
            </a:r>
            <a:r>
              <a:rPr lang="en-US" altLang="zh-CN" dirty="0"/>
              <a:t>》</a:t>
            </a:r>
            <a:r>
              <a:rPr lang="zh-CN" altLang="en-US" dirty="0"/>
              <a:t>等</a:t>
            </a:r>
            <a:endParaRPr lang="zh-CN" altLang="zh-CN" dirty="0"/>
          </a:p>
          <a:p>
            <a:endParaRPr kumimoji="1" lang="zh-CN" altLang="en-US" dirty="0"/>
          </a:p>
        </p:txBody>
      </p:sp>
    </p:spTree>
    <p:extLst>
      <p:ext uri="{BB962C8B-B14F-4D97-AF65-F5344CB8AC3E}">
        <p14:creationId xmlns:p14="http://schemas.microsoft.com/office/powerpoint/2010/main" val="590057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1857——1867:</a:t>
            </a:r>
            <a:r>
              <a:rPr kumimoji="1" lang="zh-CN" altLang="en-US" dirty="0"/>
              <a:t>创作</a:t>
            </a:r>
            <a:r>
              <a:rPr kumimoji="1" lang="en-US" altLang="zh-CN" dirty="0"/>
              <a:t>《</a:t>
            </a:r>
            <a:r>
              <a:rPr kumimoji="1" lang="zh-CN" altLang="en-US" dirty="0"/>
              <a:t>资本论</a:t>
            </a:r>
            <a:r>
              <a:rPr kumimoji="1" lang="en-US" altLang="zh-CN" dirty="0"/>
              <a:t>》</a:t>
            </a:r>
            <a:r>
              <a:rPr kumimoji="1" lang="zh-CN" altLang="en-US" dirty="0"/>
              <a:t>及其手稿</a:t>
            </a:r>
          </a:p>
        </p:txBody>
      </p:sp>
      <p:sp>
        <p:nvSpPr>
          <p:cNvPr id="3" name="内容占位符 2"/>
          <p:cNvSpPr>
            <a:spLocks noGrp="1"/>
          </p:cNvSpPr>
          <p:nvPr>
            <p:ph idx="1"/>
          </p:nvPr>
        </p:nvSpPr>
        <p:spPr>
          <a:xfrm>
            <a:off x="677334" y="1757548"/>
            <a:ext cx="4927819" cy="4952009"/>
          </a:xfrm>
        </p:spPr>
        <p:txBody>
          <a:bodyPr>
            <a:normAutofit lnSpcReduction="10000"/>
          </a:bodyPr>
          <a:lstStyle/>
          <a:p>
            <a:r>
              <a:rPr lang="zh-CN" altLang="en-US" sz="2000" dirty="0"/>
              <a:t>传记：</a:t>
            </a:r>
            <a:r>
              <a:rPr lang="en-US" altLang="zh-CN" sz="2000" dirty="0"/>
              <a:t>1857</a:t>
            </a:r>
            <a:r>
              <a:rPr lang="zh-CN" altLang="zh-CN" sz="2000" dirty="0"/>
              <a:t>年</a:t>
            </a:r>
            <a:r>
              <a:rPr lang="zh-CN" altLang="en-US" sz="2000" dirty="0"/>
              <a:t>的</a:t>
            </a:r>
            <a:r>
              <a:rPr lang="zh-CN" altLang="zh-CN" sz="2000" dirty="0"/>
              <a:t>经济危机使马克思重新焕发对经济学的热情</a:t>
            </a:r>
            <a:r>
              <a:rPr lang="zh-CN" altLang="en-US" sz="2000" dirty="0"/>
              <a:t>，同时，马克思已经做好巨大的准备工作，这使他能够开始对收集的材料进行系统的整理和概括。</a:t>
            </a:r>
            <a:r>
              <a:rPr lang="en-US" altLang="zh-CN" sz="2000" dirty="0"/>
              <a:t>1857—1858</a:t>
            </a:r>
            <a:r>
              <a:rPr lang="zh-CN" altLang="en-US" sz="2000" dirty="0"/>
              <a:t>、</a:t>
            </a:r>
            <a:r>
              <a:rPr lang="en-US" altLang="zh-CN" sz="2000" dirty="0"/>
              <a:t>1861—1863</a:t>
            </a:r>
            <a:r>
              <a:rPr lang="zh-CN" altLang="en-US" sz="2000" dirty="0"/>
              <a:t>、</a:t>
            </a:r>
            <a:r>
              <a:rPr lang="en-US" altLang="zh-CN" sz="2000" dirty="0"/>
              <a:t>1863——1865</a:t>
            </a:r>
            <a:r>
              <a:rPr lang="zh-CN" altLang="en-US" sz="2000" dirty="0"/>
              <a:t>，马克思先后写成了资本论的三大手稿。其中，</a:t>
            </a:r>
            <a:r>
              <a:rPr lang="en-US" altLang="zh-CN" sz="2000" dirty="0"/>
              <a:t>1859</a:t>
            </a:r>
            <a:r>
              <a:rPr lang="zh-CN" altLang="zh-CN" sz="2000" dirty="0"/>
              <a:t>年，已有的研究成果以《政治经济学批判》为题出版。</a:t>
            </a:r>
            <a:r>
              <a:rPr lang="en-US" altLang="zh-CN" sz="2000" dirty="0"/>
              <a:t>1867</a:t>
            </a:r>
            <a:r>
              <a:rPr lang="zh-CN" altLang="zh-CN" sz="2000" dirty="0"/>
              <a:t>年，《资本论》第一卷出版。</a:t>
            </a:r>
            <a:r>
              <a:rPr lang="en-US" altLang="zh-CN" sz="2000" dirty="0"/>
              <a:t>《</a:t>
            </a:r>
            <a:r>
              <a:rPr lang="zh-CN" altLang="en-US" sz="2000" dirty="0"/>
              <a:t>资本论</a:t>
            </a:r>
            <a:r>
              <a:rPr lang="en-US" altLang="zh-CN" sz="2000" dirty="0"/>
              <a:t>》</a:t>
            </a:r>
            <a:r>
              <a:rPr lang="zh-CN" altLang="en-US" sz="2000" dirty="0"/>
              <a:t>的后两卷是马克思逝世后，由恩格斯准备付印和出版的。第二卷于</a:t>
            </a:r>
            <a:r>
              <a:rPr lang="en-US" altLang="zh-CN" sz="2000" dirty="0"/>
              <a:t>1885</a:t>
            </a:r>
            <a:r>
              <a:rPr lang="zh-CN" altLang="en-US" sz="2000" dirty="0"/>
              <a:t>年出版，第三卷于</a:t>
            </a:r>
            <a:r>
              <a:rPr lang="en-US" altLang="zh-CN" sz="2000" dirty="0"/>
              <a:t>1894</a:t>
            </a:r>
            <a:r>
              <a:rPr lang="zh-CN" altLang="en-US" sz="2000" dirty="0"/>
              <a:t>年出版。</a:t>
            </a:r>
            <a:endParaRPr lang="en-US" altLang="zh-CN" sz="2000" dirty="0"/>
          </a:p>
          <a:p>
            <a:r>
              <a:rPr kumimoji="1" lang="zh-CN" altLang="en-US" sz="2000" dirty="0"/>
              <a:t>主要著作：</a:t>
            </a:r>
            <a:r>
              <a:rPr lang="zh-CN" altLang="zh-CN" sz="2000" dirty="0"/>
              <a:t> 《经济学手稿（</a:t>
            </a:r>
            <a:r>
              <a:rPr lang="en-US" altLang="zh-CN" sz="2000" dirty="0"/>
              <a:t>1857—1858</a:t>
            </a:r>
            <a:r>
              <a:rPr lang="zh-CN" altLang="zh-CN" sz="2000" dirty="0"/>
              <a:t>年）》、《政治经济学批判》、《剩余价值理论》、《工资、价格和利润》、《直接生产过程的结果》、《资本论》第一卷</a:t>
            </a:r>
            <a:endParaRPr kumimoji="1" lang="zh-CN" altLang="en-US" sz="2000" dirty="0"/>
          </a:p>
        </p:txBody>
      </p:sp>
      <p:pic>
        <p:nvPicPr>
          <p:cNvPr id="5" name="图片 4"/>
          <p:cNvPicPr>
            <a:picLocks noChangeAspect="1"/>
          </p:cNvPicPr>
          <p:nvPr/>
        </p:nvPicPr>
        <p:blipFill>
          <a:blip r:embed="rId2"/>
          <a:stretch>
            <a:fillRect/>
          </a:stretch>
        </p:blipFill>
        <p:spPr>
          <a:xfrm>
            <a:off x="5738998" y="1757547"/>
            <a:ext cx="4229100" cy="4952009"/>
          </a:xfrm>
          <a:prstGeom prst="rect">
            <a:avLst/>
          </a:prstGeom>
        </p:spPr>
      </p:pic>
    </p:spTree>
    <p:extLst>
      <p:ext uri="{BB962C8B-B14F-4D97-AF65-F5344CB8AC3E}">
        <p14:creationId xmlns:p14="http://schemas.microsoft.com/office/powerpoint/2010/main" val="1818910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1864——1883:</a:t>
            </a:r>
            <a:r>
              <a:rPr kumimoji="1" lang="zh-CN" altLang="en-US" dirty="0"/>
              <a:t>介入政治</a:t>
            </a:r>
          </a:p>
        </p:txBody>
      </p:sp>
      <p:sp>
        <p:nvSpPr>
          <p:cNvPr id="3" name="内容占位符 2"/>
          <p:cNvSpPr>
            <a:spLocks noGrp="1"/>
          </p:cNvSpPr>
          <p:nvPr>
            <p:ph idx="1"/>
          </p:nvPr>
        </p:nvSpPr>
        <p:spPr/>
        <p:txBody>
          <a:bodyPr/>
          <a:lstStyle/>
          <a:p>
            <a:r>
              <a:rPr lang="zh-CN" altLang="en-US" sz="2000" dirty="0"/>
              <a:t>传记：</a:t>
            </a:r>
            <a:r>
              <a:rPr lang="zh-CN" altLang="zh-CN" sz="2000" dirty="0"/>
              <a:t>马克思生命中最后</a:t>
            </a:r>
            <a:r>
              <a:rPr lang="en-US" altLang="zh-CN" sz="2000" dirty="0"/>
              <a:t>15</a:t>
            </a:r>
            <a:r>
              <a:rPr lang="zh-CN" altLang="zh-CN" sz="2000" dirty="0"/>
              <a:t>年的作品主要是政治方面的，原因在于马克思对国际的参与以及社会主义政党的成长。</a:t>
            </a:r>
            <a:r>
              <a:rPr lang="en-US" altLang="zh-CN" sz="2000" dirty="0"/>
              <a:t>1864</a:t>
            </a:r>
            <a:r>
              <a:rPr lang="zh-CN" altLang="zh-CN" sz="2000" dirty="0"/>
              <a:t>年，马克思参与第一次共产国际的会议，此次会议决定成立国际工人协会，协会的章程和成立宣言就是由马克思撰写的。随后的日子里，国际协会占去了马克思大量的时间。</a:t>
            </a:r>
            <a:r>
              <a:rPr lang="en-US" altLang="zh-CN" sz="2000" dirty="0"/>
              <a:t>1872</a:t>
            </a:r>
            <a:r>
              <a:rPr lang="zh-CN" altLang="zh-CN" sz="2000" dirty="0"/>
              <a:t>年，由于与巴枯宁及其追随者的争论日益激烈，马克思被迫将国际所在地迁往纽约，从而结束了协会的活动。</a:t>
            </a:r>
            <a:r>
              <a:rPr lang="en-US" altLang="zh-CN" sz="2000" dirty="0"/>
              <a:t>19</a:t>
            </a:r>
            <a:r>
              <a:rPr lang="zh-CN" altLang="en-US" sz="2000" dirty="0"/>
              <a:t>世纪</a:t>
            </a:r>
            <a:r>
              <a:rPr lang="en-US" altLang="zh-CN" sz="2000" dirty="0"/>
              <a:t>70</a:t>
            </a:r>
            <a:r>
              <a:rPr lang="zh-CN" altLang="en-US" sz="2000" dirty="0"/>
              <a:t>年代，马克思一边为</a:t>
            </a:r>
            <a:r>
              <a:rPr lang="en-US" altLang="zh-CN" sz="2000" dirty="0"/>
              <a:t>《</a:t>
            </a:r>
            <a:r>
              <a:rPr lang="zh-CN" altLang="en-US" sz="2000" dirty="0"/>
              <a:t>资本论</a:t>
            </a:r>
            <a:r>
              <a:rPr lang="en-US" altLang="zh-CN" sz="2000" dirty="0"/>
              <a:t>》</a:t>
            </a:r>
            <a:r>
              <a:rPr lang="zh-CN" altLang="en-US" sz="2000" dirty="0"/>
              <a:t>第二版及其法文译本忙碌，一边起草对德国社会主义者共同纲领的详细批判。</a:t>
            </a:r>
            <a:r>
              <a:rPr lang="en-US" altLang="zh-CN" sz="2000" dirty="0"/>
              <a:t>1881</a:t>
            </a:r>
            <a:r>
              <a:rPr lang="zh-CN" altLang="zh-CN" sz="2000" dirty="0"/>
              <a:t>年，燕妮去世，马克思受到很大打击，</a:t>
            </a:r>
            <a:r>
              <a:rPr lang="en-US" altLang="zh-CN" sz="2000" dirty="0"/>
              <a:t>1883</a:t>
            </a:r>
            <a:r>
              <a:rPr lang="zh-CN" altLang="zh-CN" sz="2000" dirty="0"/>
              <a:t>年，马克思与世长辞。</a:t>
            </a:r>
            <a:endParaRPr lang="en-US" altLang="zh-CN" sz="2000" dirty="0"/>
          </a:p>
          <a:p>
            <a:r>
              <a:rPr lang="zh-CN" altLang="en-US" sz="2000" dirty="0"/>
              <a:t>主要著作：</a:t>
            </a:r>
            <a:r>
              <a:rPr lang="zh-CN" altLang="zh-CN" sz="2000" dirty="0"/>
              <a:t> 《国际工人协会成立宣言和章程》、（两篇关于普法战争的宣言）、《法兰西内战》、《巴枯宁</a:t>
            </a:r>
            <a:r>
              <a:rPr lang="en-US" altLang="zh-CN" sz="2000" dirty="0"/>
              <a:t>&lt;</a:t>
            </a:r>
            <a:r>
              <a:rPr lang="zh-CN" altLang="zh-CN" sz="2000" dirty="0"/>
              <a:t>国家制度和无政府状态</a:t>
            </a:r>
            <a:r>
              <a:rPr lang="en-US" altLang="zh-CN" sz="2000" dirty="0"/>
              <a:t>&gt;</a:t>
            </a:r>
            <a:r>
              <a:rPr lang="zh-CN" altLang="zh-CN" sz="2000" dirty="0"/>
              <a:t>一书摘要》、《哥达纲领批判》、《给德国社会民主党的通知》</a:t>
            </a:r>
          </a:p>
          <a:p>
            <a:endParaRPr kumimoji="1" lang="zh-CN" altLang="en-US" dirty="0"/>
          </a:p>
        </p:txBody>
      </p:sp>
    </p:spTree>
    <p:extLst>
      <p:ext uri="{BB962C8B-B14F-4D97-AF65-F5344CB8AC3E}">
        <p14:creationId xmlns:p14="http://schemas.microsoft.com/office/powerpoint/2010/main" val="1488705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后世评价</a:t>
            </a:r>
          </a:p>
        </p:txBody>
      </p:sp>
      <p:sp>
        <p:nvSpPr>
          <p:cNvPr id="3" name="内容占位符 2"/>
          <p:cNvSpPr>
            <a:spLocks noGrp="1"/>
          </p:cNvSpPr>
          <p:nvPr>
            <p:ph idx="1"/>
          </p:nvPr>
        </p:nvSpPr>
        <p:spPr>
          <a:xfrm>
            <a:off x="677334" y="1377538"/>
            <a:ext cx="8596668" cy="5296393"/>
          </a:xfrm>
        </p:spPr>
        <p:txBody>
          <a:bodyPr>
            <a:normAutofit fontScale="92500"/>
          </a:bodyPr>
          <a:lstStyle/>
          <a:p>
            <a:r>
              <a:rPr lang="zh-CN" altLang="en-US" sz="2400" dirty="0"/>
              <a:t>哲学大师海德格尔：“因为马克思在体验异化时深入到历史的本质性维度中去了，因此，马克思主义的历史观优越于其他的历史学。但因为胡塞尔没有，据我看来萨特迄今也没有在存在中认识到历史事物的本质性，所以无论是现象学还是存在主义都没有达到可能与马克思主义进行建设性谈话的这一维度。”</a:t>
            </a:r>
            <a:endParaRPr lang="en-US" altLang="zh-CN" sz="2400" dirty="0"/>
          </a:p>
          <a:p>
            <a:r>
              <a:rPr lang="zh-CN" altLang="en-US" sz="2400" dirty="0"/>
              <a:t>经济学大师熊彼特：“绝大部分人类智慧或想象的作品，经过一定的时间之后就永远过时了。这一时间，短的仅如茶余饭后的片刻，长的也不过二三十年。但有些作品却不是这样。它们有时会黯然失色，但是它们会以各自的形式，带着人们能以目睹手触的各自的痕迹，作为文化遗产中可以辨识的成分而恢复其光辉。这些作品我们可以恰当地称之为伟大的作品</a:t>
            </a:r>
            <a:r>
              <a:rPr lang="en-US" altLang="zh-CN" sz="2400" dirty="0"/>
              <a:t>——</a:t>
            </a:r>
            <a:r>
              <a:rPr lang="zh-CN" altLang="en-US" sz="2400" dirty="0"/>
              <a:t>这一定义把伟大和生命力联系在一起并无不利指出。按照这种意义说，‘伟大’一次毫无疑问是适用于马克思的启示的。”</a:t>
            </a:r>
            <a:br>
              <a:rPr lang="zh-CN" altLang="en-US" sz="2400" dirty="0"/>
            </a:br>
            <a:endParaRPr lang="zh-CN" altLang="en-US" sz="2400" dirty="0"/>
          </a:p>
          <a:p>
            <a:endParaRPr lang="zh-CN" altLang="en-US" sz="2400" dirty="0"/>
          </a:p>
        </p:txBody>
      </p:sp>
    </p:spTree>
    <p:extLst>
      <p:ext uri="{BB962C8B-B14F-4D97-AF65-F5344CB8AC3E}">
        <p14:creationId xmlns:p14="http://schemas.microsoft.com/office/powerpoint/2010/main" val="1420540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0010" y="1140032"/>
            <a:ext cx="5391399" cy="5262979"/>
          </a:xfrm>
          <a:prstGeom prst="rect">
            <a:avLst/>
          </a:prstGeom>
          <a:noFill/>
        </p:spPr>
        <p:txBody>
          <a:bodyPr wrap="square" rtlCol="0">
            <a:spAutoFit/>
          </a:bodyPr>
          <a:lstStyle/>
          <a:p>
            <a:r>
              <a:rPr kumimoji="1" lang="zh-CN" altLang="en-US" sz="2400" dirty="0"/>
              <a:t>历史学大师霍布斯鲍姆：“如果说有一位思想家在</a:t>
            </a:r>
            <a:r>
              <a:rPr kumimoji="1" lang="en-US" altLang="zh-CN" sz="2400" dirty="0"/>
              <a:t>20</a:t>
            </a:r>
            <a:r>
              <a:rPr kumimoji="1" lang="zh-CN" altLang="en-US" sz="2400" dirty="0"/>
              <a:t>世纪留下了不可磨灭的痕迹，那么他就是马克思。</a:t>
            </a:r>
            <a:r>
              <a:rPr kumimoji="1" lang="en-US" altLang="zh-CN" sz="2400" dirty="0"/>
              <a:t>19</a:t>
            </a:r>
            <a:r>
              <a:rPr kumimoji="1" lang="zh-CN" altLang="en-US" sz="2400" dirty="0"/>
              <a:t>世纪的卡尔</a:t>
            </a:r>
            <a:r>
              <a:rPr kumimoji="1" lang="en-US" altLang="zh-CN" sz="2400" dirty="0"/>
              <a:t>.</a:t>
            </a:r>
            <a:r>
              <a:rPr kumimoji="1" lang="zh-CN" altLang="en-US" sz="2400" dirty="0"/>
              <a:t>马克思和赫伯特</a:t>
            </a:r>
            <a:r>
              <a:rPr kumimoji="1" lang="en-US" altLang="zh-CN" sz="2400" dirty="0"/>
              <a:t>.</a:t>
            </a:r>
            <a:r>
              <a:rPr kumimoji="1" lang="zh-CN" altLang="en-US" sz="2400" dirty="0"/>
              <a:t>斯宾塞都葬在海格特墓地。走进海格特墓地，令人非常惊讶的是两人的坟墓都在彼此的视线内。在两人都在世的时候，斯宾塞是公认的</a:t>
            </a:r>
            <a:r>
              <a:rPr kumimoji="1" lang="en-US" altLang="zh-CN" sz="2400" dirty="0"/>
              <a:t>19</a:t>
            </a:r>
            <a:r>
              <a:rPr kumimoji="1" lang="zh-CN" altLang="en-US" sz="2400" dirty="0"/>
              <a:t>世纪的亚里士多德，而马克思则是一位依靠朋友资助而生活在汉普斯德低坡的穷人。今天，无人知道斯宾塞也葬在那里，但是来自日本和印度的年老朝圣者络绎不绝地瞻仰马克思的坟墓，流亡的伊朗和伊拉克共产党人坚持葬在他的坟墓旁边。”</a:t>
            </a:r>
          </a:p>
        </p:txBody>
      </p:sp>
      <p:pic>
        <p:nvPicPr>
          <p:cNvPr id="4" name="图片 3"/>
          <p:cNvPicPr>
            <a:picLocks noChangeAspect="1"/>
          </p:cNvPicPr>
          <p:nvPr/>
        </p:nvPicPr>
        <p:blipFill>
          <a:blip r:embed="rId2"/>
          <a:stretch>
            <a:fillRect/>
          </a:stretch>
        </p:blipFill>
        <p:spPr>
          <a:xfrm>
            <a:off x="5878286" y="1140032"/>
            <a:ext cx="4750130" cy="5359400"/>
          </a:xfrm>
          <a:prstGeom prst="rect">
            <a:avLst/>
          </a:prstGeom>
        </p:spPr>
      </p:pic>
    </p:spTree>
    <p:extLst>
      <p:ext uri="{BB962C8B-B14F-4D97-AF65-F5344CB8AC3E}">
        <p14:creationId xmlns:p14="http://schemas.microsoft.com/office/powerpoint/2010/main" val="39179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探寻马克思的当代意义？</a:t>
            </a:r>
          </a:p>
        </p:txBody>
      </p:sp>
      <p:sp>
        <p:nvSpPr>
          <p:cNvPr id="3" name="内容占位符 2"/>
          <p:cNvSpPr>
            <a:spLocks noGrp="1"/>
          </p:cNvSpPr>
          <p:nvPr>
            <p:ph idx="1"/>
          </p:nvPr>
        </p:nvSpPr>
        <p:spPr>
          <a:xfrm>
            <a:off x="677334" y="1579419"/>
            <a:ext cx="8596668" cy="5278582"/>
          </a:xfrm>
        </p:spPr>
        <p:txBody>
          <a:bodyPr>
            <a:noAutofit/>
          </a:bodyPr>
          <a:lstStyle/>
          <a:p>
            <a:r>
              <a:rPr kumimoji="1" lang="zh-CN" altLang="en-US" sz="2400" dirty="0"/>
              <a:t>如果说，在</a:t>
            </a:r>
            <a:r>
              <a:rPr kumimoji="1" lang="en-US" altLang="zh-CN" sz="2400" dirty="0"/>
              <a:t>20</a:t>
            </a:r>
            <a:r>
              <a:rPr kumimoji="1" lang="zh-CN" altLang="en-US" sz="2400" dirty="0"/>
              <a:t>世纪的最后</a:t>
            </a:r>
            <a:r>
              <a:rPr kumimoji="1" lang="en-US" altLang="zh-CN" sz="2400" dirty="0"/>
              <a:t>15</a:t>
            </a:r>
            <a:r>
              <a:rPr kumimoji="1" lang="zh-CN" altLang="en-US" sz="2400" dirty="0"/>
              <a:t>年中，社会主义国家的发展遭遇到了某种困境或挫折。那么，资本主义世界同样遭遇了严峻的挑战。某种意义上，</a:t>
            </a:r>
            <a:r>
              <a:rPr kumimoji="1" lang="en-US" altLang="zh-CN" sz="2400" dirty="0"/>
              <a:t>21</a:t>
            </a:r>
            <a:r>
              <a:rPr kumimoji="1" lang="zh-CN" altLang="en-US" sz="2400" dirty="0"/>
              <a:t>世纪是由“</a:t>
            </a:r>
            <a:r>
              <a:rPr kumimoji="1" lang="en-US" altLang="zh-CN" sz="2400" dirty="0"/>
              <a:t>9.11”</a:t>
            </a:r>
            <a:r>
              <a:rPr kumimoji="1" lang="zh-CN" altLang="en-US" sz="2400" dirty="0"/>
              <a:t>恐怖事件拉开序幕的，</a:t>
            </a:r>
            <a:r>
              <a:rPr kumimoji="1" lang="en-US" altLang="zh-CN" sz="2400" dirty="0"/>
              <a:t>2008</a:t>
            </a:r>
            <a:r>
              <a:rPr kumimoji="1" lang="zh-CN" altLang="en-US" sz="2400" dirty="0"/>
              <a:t>年以来由美国次贷危机引发的全球金融危机，不但粉碎了福山心目中关于资本主义发展的理想图景，也重新唤起了人们对于</a:t>
            </a:r>
            <a:r>
              <a:rPr kumimoji="1" lang="en-US" altLang="zh-CN" sz="2400" dirty="0"/>
              <a:t>《</a:t>
            </a:r>
            <a:r>
              <a:rPr kumimoji="1" lang="zh-CN" altLang="en-US" sz="2400" dirty="0"/>
              <a:t>资本论</a:t>
            </a:r>
            <a:r>
              <a:rPr kumimoji="1" lang="en-US" altLang="zh-CN" sz="2400" dirty="0"/>
              <a:t>》</a:t>
            </a:r>
            <a:r>
              <a:rPr kumimoji="1" lang="zh-CN" altLang="en-US" sz="2400" dirty="0"/>
              <a:t>的缅怀。发人深省的是，作为资本主义社会病理的出色的诊断书，</a:t>
            </a:r>
            <a:r>
              <a:rPr kumimoji="1" lang="en-US" altLang="zh-CN" sz="2400" dirty="0"/>
              <a:t>《</a:t>
            </a:r>
            <a:r>
              <a:rPr kumimoji="1" lang="zh-CN" altLang="en-US" sz="2400" dirty="0"/>
              <a:t>资本论</a:t>
            </a:r>
            <a:r>
              <a:rPr kumimoji="1" lang="en-US" altLang="zh-CN" sz="2400" dirty="0"/>
              <a:t>》</a:t>
            </a:r>
            <a:r>
              <a:rPr kumimoji="1" lang="zh-CN" altLang="en-US" sz="2400" dirty="0"/>
              <a:t>在问世</a:t>
            </a:r>
            <a:r>
              <a:rPr kumimoji="1" lang="en-US" altLang="zh-CN" sz="2400" dirty="0"/>
              <a:t>150</a:t>
            </a:r>
            <a:r>
              <a:rPr kumimoji="1" lang="zh-CN" altLang="en-US" sz="2400" dirty="0"/>
              <a:t>年后重又获得了它的殊荣。</a:t>
            </a:r>
            <a:endParaRPr kumimoji="1" lang="en-US" altLang="zh-CN" sz="2400" dirty="0"/>
          </a:p>
          <a:p>
            <a:r>
              <a:rPr kumimoji="1" lang="zh-CN" altLang="en-US" sz="2400" dirty="0"/>
              <a:t>马克思是我们的同时代人。他对资本主义的富有远见的诊断结果还远远没有被资本主义的最新发展所超越。譬如说，马克思对资本主义经济发展不可阻挡的全球动力和摧毁挡在它面前的一切的能力的分析。以及，他对资本主义通过制造内部矛盾实现增长的机制的分析。</a:t>
            </a:r>
            <a:endParaRPr kumimoji="1" lang="en-US" altLang="zh-CN" sz="2400" dirty="0"/>
          </a:p>
        </p:txBody>
      </p:sp>
    </p:spTree>
    <p:extLst>
      <p:ext uri="{BB962C8B-B14F-4D97-AF65-F5344CB8AC3E}">
        <p14:creationId xmlns:p14="http://schemas.microsoft.com/office/powerpoint/2010/main" val="1055570397"/>
      </p:ext>
    </p:extLst>
  </p:cSld>
  <p:clrMapOvr>
    <a:masterClrMapping/>
  </p:clrMapOvr>
</p:sld>
</file>

<file path=ppt/theme/theme1.xml><?xml version="1.0" encoding="utf-8"?>
<a:theme xmlns:a="http://schemas.openxmlformats.org/drawingml/2006/main" name="平面">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平面</Template>
  <TotalTime>3887</TotalTime>
  <Words>5975</Words>
  <Application>Microsoft Office PowerPoint</Application>
  <PresentationFormat>宽屏</PresentationFormat>
  <Paragraphs>217</Paragraphs>
  <Slides>49</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49</vt:i4>
      </vt:variant>
    </vt:vector>
  </HeadingPairs>
  <TitlesOfParts>
    <vt:vector size="56" baseType="lpstr">
      <vt:lpstr>DLF-3-0-968186443+ZEFFbX-274</vt:lpstr>
      <vt:lpstr>DLF-32769-4-1794379899+ZEFFbX-273</vt:lpstr>
      <vt:lpstr>黑体</vt:lpstr>
      <vt:lpstr>Arial</vt:lpstr>
      <vt:lpstr>Trebuchet MS</vt:lpstr>
      <vt:lpstr>Wingdings 3</vt:lpstr>
      <vt:lpstr>平面</vt:lpstr>
      <vt:lpstr>第二讲  经济人与异化人</vt:lpstr>
      <vt:lpstr>一、马克思（1818—1883）其人</vt:lpstr>
      <vt:lpstr>1837——1844年：青年时期 </vt:lpstr>
      <vt:lpstr>1845——1857:历史唯物主义的创立与运用</vt:lpstr>
      <vt:lpstr>1857——1867:创作《资本论》及其手稿</vt:lpstr>
      <vt:lpstr>1864——1883:介入政治</vt:lpstr>
      <vt:lpstr>后世评价</vt:lpstr>
      <vt:lpstr>PowerPoint 演示文稿</vt:lpstr>
      <vt:lpstr>探寻马克思的当代意义？</vt:lpstr>
      <vt:lpstr>二、《1844年经济学哲学手稿》的写作背景与基本架构</vt:lpstr>
      <vt:lpstr>写作背景</vt:lpstr>
      <vt:lpstr>基本架构</vt:lpstr>
      <vt:lpstr>国内外理论界的围绕《1844手稿》的争论</vt:lpstr>
      <vt:lpstr>三、异化劳动与私有财产</vt:lpstr>
      <vt:lpstr>卢梭的异化思想</vt:lpstr>
      <vt:lpstr>黑格尔的异化思想</vt:lpstr>
      <vt:lpstr>异化劳动学说的理论前提</vt:lpstr>
      <vt:lpstr>评析</vt:lpstr>
      <vt:lpstr>异化劳动学说试图解决的任务</vt:lpstr>
      <vt:lpstr>评析</vt:lpstr>
      <vt:lpstr>异化劳动学说的基本内涵</vt:lpstr>
      <vt:lpstr>评析</vt:lpstr>
      <vt:lpstr>  2、人同劳动过程的异化</vt:lpstr>
      <vt:lpstr>评析</vt:lpstr>
      <vt:lpstr>  3、人同自身类本质的异化</vt:lpstr>
      <vt:lpstr>评析</vt:lpstr>
      <vt:lpstr>  4、人同他人的异化</vt:lpstr>
      <vt:lpstr>评析</vt:lpstr>
      <vt:lpstr>异化劳动学说的基本结论</vt:lpstr>
      <vt:lpstr>评析</vt:lpstr>
      <vt:lpstr>异化劳动学说尚未解决的任务</vt:lpstr>
      <vt:lpstr>异化劳动的原因</vt:lpstr>
      <vt:lpstr>评析</vt:lpstr>
      <vt:lpstr>私有制的起源</vt:lpstr>
      <vt:lpstr>如何看待“996”这一热点问题？</vt:lpstr>
      <vt:lpstr>异化还有怎样的表现形式？</vt:lpstr>
      <vt:lpstr>四、从异化到物化：商品拜物教</vt:lpstr>
      <vt:lpstr>卢卡奇的物化理论</vt:lpstr>
      <vt:lpstr>评析</vt:lpstr>
      <vt:lpstr>商品拜物教的秘密</vt:lpstr>
      <vt:lpstr>评析</vt:lpstr>
      <vt:lpstr>商品拜物教的历史性</vt:lpstr>
      <vt:lpstr>评析</vt:lpstr>
      <vt:lpstr>物化世界的宗教信仰</vt:lpstr>
      <vt:lpstr>社会主义与商品拜物教</vt:lpstr>
      <vt:lpstr>商品拜物教的根据</vt:lpstr>
      <vt:lpstr>评析</vt:lpstr>
      <vt:lpstr>共产主义作为异化、物化的扬弃</vt:lpstr>
      <vt:lpstr>参考书目</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第二讲  经济人与异化人</dc:title>
  <dc:creator>Microsoft Office 用户</dc:creator>
  <cp:lastModifiedBy>wang jie</cp:lastModifiedBy>
  <cp:revision>156</cp:revision>
  <dcterms:created xsi:type="dcterms:W3CDTF">2017-04-06T05:18:15Z</dcterms:created>
  <dcterms:modified xsi:type="dcterms:W3CDTF">2020-11-02T14:43:28Z</dcterms:modified>
</cp:coreProperties>
</file>