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handoutMasterIdLst>
    <p:handoutMasterId r:id="rId93"/>
  </p:handoutMasterIdLst>
  <p:sldIdLst>
    <p:sldId id="256" r:id="rId2"/>
    <p:sldId id="351" r:id="rId3"/>
    <p:sldId id="353" r:id="rId4"/>
    <p:sldId id="299" r:id="rId5"/>
    <p:sldId id="424" r:id="rId6"/>
    <p:sldId id="354" r:id="rId7"/>
    <p:sldId id="404" r:id="rId8"/>
    <p:sldId id="374" r:id="rId9"/>
    <p:sldId id="405" r:id="rId10"/>
    <p:sldId id="355" r:id="rId11"/>
    <p:sldId id="356" r:id="rId12"/>
    <p:sldId id="357" r:id="rId13"/>
    <p:sldId id="375" r:id="rId14"/>
    <p:sldId id="376" r:id="rId15"/>
    <p:sldId id="417" r:id="rId16"/>
    <p:sldId id="377" r:id="rId17"/>
    <p:sldId id="414" r:id="rId18"/>
    <p:sldId id="415" r:id="rId19"/>
    <p:sldId id="416" r:id="rId20"/>
    <p:sldId id="362" r:id="rId21"/>
    <p:sldId id="363" r:id="rId22"/>
    <p:sldId id="364" r:id="rId23"/>
    <p:sldId id="365" r:id="rId24"/>
    <p:sldId id="366" r:id="rId25"/>
    <p:sldId id="367" r:id="rId26"/>
    <p:sldId id="368" r:id="rId27"/>
    <p:sldId id="369" r:id="rId28"/>
    <p:sldId id="370" r:id="rId29"/>
    <p:sldId id="371" r:id="rId30"/>
    <p:sldId id="372" r:id="rId31"/>
    <p:sldId id="373" r:id="rId32"/>
    <p:sldId id="378" r:id="rId33"/>
    <p:sldId id="418" r:id="rId34"/>
    <p:sldId id="419" r:id="rId35"/>
    <p:sldId id="381" r:id="rId36"/>
    <p:sldId id="380" r:id="rId37"/>
    <p:sldId id="382" r:id="rId38"/>
    <p:sldId id="406" r:id="rId39"/>
    <p:sldId id="409" r:id="rId40"/>
    <p:sldId id="300" r:id="rId41"/>
    <p:sldId id="257" r:id="rId42"/>
    <p:sldId id="420" r:id="rId43"/>
    <p:sldId id="421" r:id="rId44"/>
    <p:sldId id="262" r:id="rId45"/>
    <p:sldId id="273" r:id="rId46"/>
    <p:sldId id="390" r:id="rId47"/>
    <p:sldId id="392" r:id="rId48"/>
    <p:sldId id="393" r:id="rId49"/>
    <p:sldId id="277" r:id="rId50"/>
    <p:sldId id="281" r:id="rId51"/>
    <p:sldId id="395" r:id="rId52"/>
    <p:sldId id="396" r:id="rId53"/>
    <p:sldId id="397" r:id="rId54"/>
    <p:sldId id="261" r:id="rId55"/>
    <p:sldId id="422" r:id="rId56"/>
    <p:sldId id="399" r:id="rId57"/>
    <p:sldId id="400" r:id="rId58"/>
    <p:sldId id="423" r:id="rId59"/>
    <p:sldId id="264" r:id="rId60"/>
    <p:sldId id="302" r:id="rId61"/>
    <p:sldId id="303" r:id="rId62"/>
    <p:sldId id="304" r:id="rId63"/>
    <p:sldId id="402" r:id="rId64"/>
    <p:sldId id="403" r:id="rId65"/>
    <p:sldId id="306" r:id="rId66"/>
    <p:sldId id="307" r:id="rId67"/>
    <p:sldId id="266" r:id="rId68"/>
    <p:sldId id="288" r:id="rId69"/>
    <p:sldId id="265" r:id="rId70"/>
    <p:sldId id="267" r:id="rId71"/>
    <p:sldId id="291" r:id="rId72"/>
    <p:sldId id="268" r:id="rId73"/>
    <p:sldId id="292" r:id="rId74"/>
    <p:sldId id="293" r:id="rId75"/>
    <p:sldId id="294" r:id="rId76"/>
    <p:sldId id="295" r:id="rId77"/>
    <p:sldId id="290" r:id="rId78"/>
    <p:sldId id="296" r:id="rId79"/>
    <p:sldId id="297" r:id="rId80"/>
    <p:sldId id="269" r:id="rId81"/>
    <p:sldId id="383" r:id="rId82"/>
    <p:sldId id="270" r:id="rId83"/>
    <p:sldId id="310" r:id="rId84"/>
    <p:sldId id="271" r:id="rId85"/>
    <p:sldId id="387" r:id="rId86"/>
    <p:sldId id="388" r:id="rId87"/>
    <p:sldId id="389" r:id="rId88"/>
    <p:sldId id="384" r:id="rId89"/>
    <p:sldId id="385" r:id="rId90"/>
    <p:sldId id="386" r:id="rId91"/>
    <p:sldId id="413" r:id="rId92"/>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2" autoAdjust="0"/>
  </p:normalViewPr>
  <p:slideViewPr>
    <p:cSldViewPr>
      <p:cViewPr varScale="1">
        <p:scale>
          <a:sx n="74" d="100"/>
          <a:sy n="74" d="100"/>
        </p:scale>
        <p:origin x="874" y="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各险种保费收入!$B$9:$Y$9</c:f>
              <c:numCache>
                <c:formatCode>0%</c:formatCode>
                <c:ptCount val="24"/>
                <c:pt idx="0">
                  <c:v>0.55643564356435649</c:v>
                </c:pt>
                <c:pt idx="1">
                  <c:v>0.58064516129032262</c:v>
                </c:pt>
                <c:pt idx="2">
                  <c:v>0.62240975935828891</c:v>
                </c:pt>
                <c:pt idx="3">
                  <c:v>0.61333255840985701</c:v>
                </c:pt>
                <c:pt idx="4">
                  <c:v>0.6059575887416454</c:v>
                </c:pt>
                <c:pt idx="5">
                  <c:v>0.62128167731105988</c:v>
                </c:pt>
                <c:pt idx="6">
                  <c:v>0.66222222222222227</c:v>
                </c:pt>
                <c:pt idx="7">
                  <c:v>0.69608981175572893</c:v>
                </c:pt>
                <c:pt idx="8">
                  <c:v>0.73373553018463089</c:v>
                </c:pt>
                <c:pt idx="9">
                  <c:v>0.74297842093934741</c:v>
                </c:pt>
                <c:pt idx="10">
                  <c:v>0.72859704456265428</c:v>
                </c:pt>
                <c:pt idx="11">
                  <c:v>0.7495609963036759</c:v>
                </c:pt>
                <c:pt idx="12">
                  <c:v>0.77115698575843772</c:v>
                </c:pt>
                <c:pt idx="13">
                  <c:v>0.75901615914002718</c:v>
                </c:pt>
                <c:pt idx="14">
                  <c:v>0.75130793313736999</c:v>
                </c:pt>
                <c:pt idx="15">
                  <c:v>0.7599150711657271</c:v>
                </c:pt>
                <c:pt idx="16">
                  <c:v>0.68993379587415582</c:v>
                </c:pt>
                <c:pt idx="17">
                  <c:v>0.73593484738760351</c:v>
                </c:pt>
                <c:pt idx="18">
                  <c:v>0.73757951334701821</c:v>
                </c:pt>
                <c:pt idx="19">
                  <c:v>0.71348208017910342</c:v>
                </c:pt>
                <c:pt idx="20">
                  <c:v>0.74316978769423425</c:v>
                </c:pt>
                <c:pt idx="21">
                  <c:v>0.77677538087920017</c:v>
                </c:pt>
                <c:pt idx="22">
                  <c:v>0.78215417306999069</c:v>
                </c:pt>
                <c:pt idx="23">
                  <c:v>0.73737833684330356</c:v>
                </c:pt>
              </c:numCache>
            </c:numRef>
          </c:val>
          <c:smooth val="0"/>
          <c:extLst>
            <c:ext xmlns:c16="http://schemas.microsoft.com/office/drawing/2014/chart" uri="{C3380CC4-5D6E-409C-BE32-E72D297353CC}">
              <c16:uniqueId val="{00000000-5E84-461A-9D32-1B3E083BC85E}"/>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38FA9F38-806C-4FC6-ACBE-835F8E4683A4}" type="datetimeFigureOut">
              <a:rPr lang="zh-CN" altLang="en-US"/>
              <a:pPr>
                <a:defRPr/>
              </a:pPr>
              <a:t>2022/8/27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ACA952FA-6F59-43E1-99B5-BDDAEA029B38}"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07CBC80C-8C29-4CEE-B5C9-1C02A3E4D55D}"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5D3E325-6904-4C01-AB56-52B04F357AD3}"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F638012-FB01-4791-90CF-4961486C8492}"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931863" y="96838"/>
            <a:ext cx="7158037" cy="1412875"/>
          </a:xfrm>
        </p:spPr>
        <p:txBody>
          <a:bodyPr/>
          <a:lstStyle/>
          <a:p>
            <a:r>
              <a:rPr lang="zh-CN" altLang="en-US"/>
              <a:t>单击此处编辑母版标题样式</a:t>
            </a:r>
          </a:p>
        </p:txBody>
      </p:sp>
      <p:sp>
        <p:nvSpPr>
          <p:cNvPr id="3" name="表格占位符 2"/>
          <p:cNvSpPr>
            <a:spLocks noGrp="1"/>
          </p:cNvSpPr>
          <p:nvPr>
            <p:ph type="tbl" idx="1"/>
          </p:nvPr>
        </p:nvSpPr>
        <p:spPr>
          <a:xfrm>
            <a:off x="949325" y="1981200"/>
            <a:ext cx="7661275" cy="4114800"/>
          </a:xfrm>
        </p:spPr>
        <p:txBody>
          <a:bodyPr>
            <a:normAutofit/>
          </a:bodyPr>
          <a:lstStyle/>
          <a:p>
            <a:pPr lvl="0"/>
            <a:endParaRPr lang="zh-CN" altLang="en-US" noProof="0"/>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848EAC19-B741-42CE-9F76-FEFBCE83520E}"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E7ED677C-9674-4942-87E5-E3D2A9F11A85}"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66A360F5-78AF-45DF-9D43-0B897930F8EA}"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4AC77532-001E-4BD7-886F-C75F16AF800F}"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A673CFA9-D25B-4CE7-8B6D-93633103F96D}"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7DFEB1E4-2761-4145-9DEE-B802A1F656B5}"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B1F694D1-C648-414C-999A-D3DE6D54D5C5}"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E63F70D2-E68C-4A61-A50E-05550E018F0C}"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3A74C5E0-BBAF-4059-ABAF-33035B86F3A6}"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A9402AF-A766-4D30-902B-167B3CDCA5CB}"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895" r:id="rId4"/>
    <p:sldLayoutId id="2147483896" r:id="rId5"/>
    <p:sldLayoutId id="2147483904" r:id="rId6"/>
    <p:sldLayoutId id="2147483897" r:id="rId7"/>
    <p:sldLayoutId id="2147483905" r:id="rId8"/>
    <p:sldLayoutId id="2147483906" r:id="rId9"/>
    <p:sldLayoutId id="2147483898" r:id="rId10"/>
    <p:sldLayoutId id="2147483899" r:id="rId11"/>
    <p:sldLayoutId id="2147483900" r:id="rId12"/>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7F7411"/>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7C2AA"/>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EBDB0"/>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第三章</a:t>
            </a:r>
          </a:p>
        </p:txBody>
      </p:sp>
      <p:sp>
        <p:nvSpPr>
          <p:cNvPr id="8195" name="Rectangle 3"/>
          <p:cNvSpPr>
            <a:spLocks noGrp="1" noChangeArrowheads="1"/>
          </p:cNvSpPr>
          <p:nvPr>
            <p:ph type="subTitle" idx="1"/>
          </p:nvPr>
        </p:nvSpPr>
        <p:spPr>
          <a:xfrm>
            <a:off x="2268538" y="3573463"/>
            <a:ext cx="5638800" cy="1905000"/>
          </a:xfrm>
        </p:spPr>
        <p:txBody>
          <a:bodyPr/>
          <a:lstStyle/>
          <a:p>
            <a:pPr eaLnBrk="1" hangingPunct="1"/>
            <a:r>
              <a:rPr lang="zh-CN" altLang="en-US">
                <a:latin typeface="Times New Roman" pitchFamily="18" charset="0"/>
              </a:rPr>
              <a:t>运输工具保险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marL="1016000" indent="-1016000" eaLnBrk="1" fontAlgn="auto" hangingPunct="1">
              <a:spcAft>
                <a:spcPts val="0"/>
              </a:spcAft>
              <a:defRPr/>
            </a:pPr>
            <a:r>
              <a:rPr lang="zh-CN" altLang="en-US"/>
              <a:t>赔偿限额和赔偿处理 </a:t>
            </a:r>
          </a:p>
        </p:txBody>
      </p:sp>
      <p:graphicFrame>
        <p:nvGraphicFramePr>
          <p:cNvPr id="126979" name="Group 3"/>
          <p:cNvGraphicFramePr>
            <a:graphicFrameLocks noGrp="1"/>
          </p:cNvGraphicFramePr>
          <p:nvPr>
            <p:ph type="tbl" idx="1"/>
          </p:nvPr>
        </p:nvGraphicFramePr>
        <p:xfrm>
          <a:off x="539750" y="1628775"/>
          <a:ext cx="7772400" cy="4313238"/>
        </p:xfrm>
        <a:graphic>
          <a:graphicData uri="http://schemas.openxmlformats.org/drawingml/2006/table">
            <a:tbl>
              <a:tblPr/>
              <a:tblGrid>
                <a:gridCol w="2225675">
                  <a:extLst>
                    <a:ext uri="{9D8B030D-6E8A-4147-A177-3AD203B41FA5}">
                      <a16:colId xmlns:a16="http://schemas.microsoft.com/office/drawing/2014/main" val="20000"/>
                    </a:ext>
                  </a:extLst>
                </a:gridCol>
                <a:gridCol w="1963738">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773237">
                  <a:extLst>
                    <a:ext uri="{9D8B030D-6E8A-4147-A177-3AD203B41FA5}">
                      <a16:colId xmlns:a16="http://schemas.microsoft.com/office/drawing/2014/main" val="20003"/>
                    </a:ext>
                  </a:extLst>
                </a:gridCol>
              </a:tblGrid>
              <a:tr h="469900">
                <a:tc gridSpan="2">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死亡伤残</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gridSpan="2">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a:ln>
                            <a:noFill/>
                          </a:ln>
                          <a:solidFill>
                            <a:schemeClr val="tx1"/>
                          </a:solidFill>
                          <a:effectLst/>
                          <a:latin typeface="Times New Roman" pitchFamily="18" charset="0"/>
                          <a:ea typeface="宋体" pitchFamily="2" charset="-122"/>
                        </a:rPr>
                        <a:t>医疗费用（含抢救费）</a:t>
                      </a:r>
                      <a:endParaRPr kumimoji="0" lang="zh-CN" altLang="en-US" sz="24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extLst>
                  <a:ext uri="{0D108BD9-81ED-4DB2-BD59-A6C34878D82A}">
                    <a16:rowId xmlns:a16="http://schemas.microsoft.com/office/drawing/2014/main" val="10000"/>
                  </a:ext>
                </a:extLst>
              </a:tr>
              <a:tr h="574675">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丧葬费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康复费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医药费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必要的后续治疗费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771525">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死亡补偿费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交通费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诊疗费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vMerge="1">
                  <a:txBody>
                    <a:bodyPr/>
                    <a:lstStyle/>
                    <a:p>
                      <a:endParaRPr lang="zh-CN" altLang="en-US"/>
                    </a:p>
                  </a:txBody>
                  <a:tcPr/>
                </a:tc>
                <a:extLst>
                  <a:ext uri="{0D108BD9-81ED-4DB2-BD59-A6C34878D82A}">
                    <a16:rowId xmlns:a16="http://schemas.microsoft.com/office/drawing/2014/main" val="10002"/>
                  </a:ext>
                </a:extLst>
              </a:tr>
              <a:tr h="798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亲属办理丧葬事宜支出的交通费用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被抚养人生活费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住院费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必要的整容费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796925">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残疾赔偿金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chemeClr val="tx1"/>
                          </a:solidFill>
                          <a:effectLst/>
                          <a:latin typeface="Times New Roman" pitchFamily="18" charset="0"/>
                          <a:ea typeface="宋体" pitchFamily="2" charset="-122"/>
                        </a:rPr>
                        <a:t>住宿费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住院伙食补助费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必要的营养费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450850">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残疾辅助器具费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误工费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gridSpan="2">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a:ln>
                            <a:noFill/>
                          </a:ln>
                          <a:solidFill>
                            <a:schemeClr val="tx1"/>
                          </a:solidFill>
                          <a:effectLst/>
                          <a:latin typeface="Arial"/>
                          <a:ea typeface="宋体" pitchFamily="2" charset="-122"/>
                        </a:rPr>
                        <a:t> </a:t>
                      </a:r>
                      <a:endParaRPr kumimoji="0" lang="en-US" altLang="zh-CN" sz="20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tc>
                <a:extLst>
                  <a:ext uri="{0D108BD9-81ED-4DB2-BD59-A6C34878D82A}">
                    <a16:rowId xmlns:a16="http://schemas.microsoft.com/office/drawing/2014/main" val="10005"/>
                  </a:ext>
                </a:extLst>
              </a:tr>
              <a:tr h="450850">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护理费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精神损害抚慰金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gridSpan="2">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Arial"/>
                          <a:ea typeface="宋体" pitchFamily="2" charset="-122"/>
                        </a:rPr>
                        <a:t> </a:t>
                      </a:r>
                      <a:endParaRPr kumimoji="0" lang="en-US" altLang="zh-CN" sz="20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赔偿限额和赔偿处理 </a:t>
            </a:r>
          </a:p>
        </p:txBody>
      </p:sp>
      <p:graphicFrame>
        <p:nvGraphicFramePr>
          <p:cNvPr id="128003" name="Group 3"/>
          <p:cNvGraphicFramePr>
            <a:graphicFrameLocks noGrp="1"/>
          </p:cNvGraphicFramePr>
          <p:nvPr>
            <p:ph type="tbl" idx="1"/>
          </p:nvPr>
        </p:nvGraphicFramePr>
        <p:xfrm>
          <a:off x="949325" y="1981200"/>
          <a:ext cx="7661275" cy="3275014"/>
        </p:xfrm>
        <a:graphic>
          <a:graphicData uri="http://schemas.openxmlformats.org/drawingml/2006/table">
            <a:tbl>
              <a:tblPr/>
              <a:tblGrid>
                <a:gridCol w="1534443">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gridCol w="3390528">
                  <a:extLst>
                    <a:ext uri="{9D8B030D-6E8A-4147-A177-3AD203B41FA5}">
                      <a16:colId xmlns:a16="http://schemas.microsoft.com/office/drawing/2014/main" val="20002"/>
                    </a:ext>
                  </a:extLst>
                </a:gridCol>
              </a:tblGrid>
              <a:tr h="169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赔偿类型</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defRPr/>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r>
                        <a:rPr kumimoji="0" lang="en-US" altLang="zh-CN" sz="2400" b="1" i="0" u="none" strike="noStrike" cap="none" normalizeH="0" baseline="0" dirty="0">
                          <a:ln>
                            <a:noFill/>
                          </a:ln>
                          <a:solidFill>
                            <a:schemeClr val="tx1"/>
                          </a:solidFill>
                          <a:effectLst/>
                          <a:latin typeface="Times New Roman" pitchFamily="18" charset="0"/>
                          <a:ea typeface="宋体" pitchFamily="2" charset="-122"/>
                        </a:rPr>
                        <a:t>20200919</a:t>
                      </a: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54088">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死亡伤残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110000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医疗费用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财产损失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2000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2000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sz="3600"/>
              <a:t>强制性三责险赔偿限额</a:t>
            </a:r>
            <a:r>
              <a:rPr lang="en-US" altLang="zh-CN" sz="3600"/>
              <a:t>(</a:t>
            </a:r>
            <a:r>
              <a:rPr lang="zh-CN" altLang="en-US" sz="3600"/>
              <a:t>无责</a:t>
            </a:r>
            <a:r>
              <a:rPr lang="en-US" altLang="zh-CN" sz="3600"/>
              <a:t>)</a:t>
            </a:r>
          </a:p>
        </p:txBody>
      </p:sp>
      <p:graphicFrame>
        <p:nvGraphicFramePr>
          <p:cNvPr id="129027" name="Group 3"/>
          <p:cNvGraphicFramePr>
            <a:graphicFrameLocks noGrp="1"/>
          </p:cNvGraphicFramePr>
          <p:nvPr>
            <p:ph type="tbl" idx="1"/>
          </p:nvPr>
        </p:nvGraphicFramePr>
        <p:xfrm>
          <a:off x="949325" y="1981200"/>
          <a:ext cx="7661275" cy="3275014"/>
        </p:xfrm>
        <a:graphic>
          <a:graphicData uri="http://schemas.openxmlformats.org/drawingml/2006/table">
            <a:tbl>
              <a:tblPr/>
              <a:tblGrid>
                <a:gridCol w="1678459">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gridCol w="3246512">
                  <a:extLst>
                    <a:ext uri="{9D8B030D-6E8A-4147-A177-3AD203B41FA5}">
                      <a16:colId xmlns:a16="http://schemas.microsoft.com/office/drawing/2014/main" val="20002"/>
                    </a:ext>
                  </a:extLst>
                </a:gridCol>
              </a:tblGrid>
              <a:tr h="169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赔偿类型</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defRPr/>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r>
                        <a:rPr kumimoji="0" lang="en-US" altLang="zh-CN" sz="2400" b="1" i="0" u="none" strike="noStrike" cap="none" normalizeH="0" baseline="0" dirty="0">
                          <a:ln>
                            <a:noFill/>
                          </a:ln>
                          <a:solidFill>
                            <a:schemeClr val="tx1"/>
                          </a:solidFill>
                          <a:effectLst/>
                          <a:latin typeface="Times New Roman" pitchFamily="18" charset="0"/>
                          <a:ea typeface="宋体" pitchFamily="2" charset="-122"/>
                        </a:rPr>
                        <a:t>20200919</a:t>
                      </a: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54088">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死亡伤残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11000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医疗费用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财产损失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t>保费收入和费率优惠 </a:t>
            </a:r>
          </a:p>
        </p:txBody>
      </p:sp>
      <p:sp>
        <p:nvSpPr>
          <p:cNvPr id="17411" name="Rectangle 3"/>
          <p:cNvSpPr>
            <a:spLocks noGrp="1" noChangeArrowheads="1"/>
          </p:cNvSpPr>
          <p:nvPr>
            <p:ph sz="quarter" idx="1"/>
          </p:nvPr>
        </p:nvSpPr>
        <p:spPr>
          <a:xfrm>
            <a:off x="457200" y="1600200"/>
            <a:ext cx="7467600" cy="4873625"/>
          </a:xfrm>
        </p:spPr>
        <p:txBody>
          <a:bodyPr/>
          <a:lstStyle/>
          <a:p>
            <a:pPr eaLnBrk="1" hangingPunct="1"/>
            <a:r>
              <a:rPr lang="zh-CN" altLang="en-US" dirty="0"/>
              <a:t>交强险一年的基础保费为</a:t>
            </a:r>
            <a:r>
              <a:rPr lang="en-US" altLang="zh-CN" dirty="0"/>
              <a:t>950</a:t>
            </a:r>
            <a:r>
              <a:rPr lang="zh-CN" altLang="en-US" dirty="0"/>
              <a:t>元</a:t>
            </a:r>
          </a:p>
          <a:p>
            <a:pPr eaLnBrk="1" hangingPunct="1"/>
            <a:r>
              <a:rPr lang="zh-CN" altLang="en-US" dirty="0"/>
              <a:t>交强险最终保险费</a:t>
            </a:r>
            <a:r>
              <a:rPr lang="en-US" altLang="zh-CN" dirty="0"/>
              <a:t>=</a:t>
            </a:r>
            <a:r>
              <a:rPr lang="zh-CN" altLang="en-US" dirty="0"/>
              <a:t>交强险基础保险费</a:t>
            </a:r>
            <a:r>
              <a:rPr lang="en-US" altLang="zh-CN" dirty="0"/>
              <a:t>×</a:t>
            </a:r>
            <a:r>
              <a:rPr lang="zh-CN" altLang="en-US" dirty="0"/>
              <a:t>（</a:t>
            </a:r>
            <a:r>
              <a:rPr lang="en-US" altLang="zh-CN" dirty="0"/>
              <a:t>1+</a:t>
            </a:r>
            <a:r>
              <a:rPr lang="zh-CN" altLang="en-US" dirty="0"/>
              <a:t>与道路交通事故相联系的浮动比率）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zh-CN" altLang="en-US" b="1" dirty="0"/>
              <a:t>交强险费率浮动因素</a:t>
            </a:r>
            <a:r>
              <a:rPr lang="en-US" altLang="zh-CN" b="1" dirty="0"/>
              <a:t>E</a:t>
            </a:r>
            <a:r>
              <a:rPr lang="zh-CN" altLang="en-US" dirty="0"/>
              <a:t> </a:t>
            </a:r>
          </a:p>
        </p:txBody>
      </p:sp>
      <p:graphicFrame>
        <p:nvGraphicFramePr>
          <p:cNvPr id="148659" name="Group 179"/>
          <p:cNvGraphicFramePr>
            <a:graphicFrameLocks noGrp="1"/>
          </p:cNvGraphicFramePr>
          <p:nvPr>
            <p:ph type="tbl" idx="1"/>
          </p:nvPr>
        </p:nvGraphicFramePr>
        <p:xfrm>
          <a:off x="250825" y="1516752"/>
          <a:ext cx="8375650" cy="2560320"/>
        </p:xfrm>
        <a:graphic>
          <a:graphicData uri="http://schemas.openxmlformats.org/drawingml/2006/table">
            <a:tbl>
              <a:tblPr/>
              <a:tblGrid>
                <a:gridCol w="936799">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5552082">
                  <a:extLst>
                    <a:ext uri="{9D8B030D-6E8A-4147-A177-3AD203B41FA5}">
                      <a16:colId xmlns:a16="http://schemas.microsoft.com/office/drawing/2014/main" val="20002"/>
                    </a:ext>
                  </a:extLst>
                </a:gridCol>
                <a:gridCol w="1382713">
                  <a:extLst>
                    <a:ext uri="{9D8B030D-6E8A-4147-A177-3AD203B41FA5}">
                      <a16:colId xmlns:a16="http://schemas.microsoft.com/office/drawing/2014/main" val="20003"/>
                    </a:ext>
                  </a:extLst>
                </a:gridCol>
              </a:tblGrid>
              <a:tr h="341313">
                <a:tc gridSpan="3">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浮动因素</a:t>
                      </a:r>
                      <a:endParaRPr kumimoji="1"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itchFamily="18" charset="0"/>
                          <a:ea typeface="宋体" pitchFamily="2" charset="-122"/>
                          <a:cs typeface="Times New Roman" pitchFamily="18" charset="0"/>
                        </a:rPr>
                        <a:t>浮动比率</a:t>
                      </a:r>
                      <a:endParaRPr kumimoji="1"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3525">
                <a:tc row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与道路交通事故相联系的浮动</a:t>
                      </a:r>
                      <a:endParaRPr kumimoji="1"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CN"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A1</a:t>
                      </a:r>
                      <a:endParaRPr kumimoji="1"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上一个年度未发生有责任道路交通事故</a:t>
                      </a:r>
                      <a:endParaRPr kumimoji="1"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-10%</a:t>
                      </a:r>
                      <a:endParaRPr kumimoji="1"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241300">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上两个年度未发生有责任道路交通事故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a:ln>
                            <a:noFill/>
                          </a:ln>
                          <a:solidFill>
                            <a:schemeClr val="tx1"/>
                          </a:solidFill>
                          <a:effectLst/>
                          <a:latin typeface="Times New Roman" pitchFamily="18" charset="0"/>
                          <a:ea typeface="宋体" pitchFamily="2" charset="-122"/>
                          <a:cs typeface="Times New Roman" pitchFamily="18" charset="0"/>
                        </a:rPr>
                        <a:t>-20%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70326">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上三个及以上年度未发生有责任道路交通事故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192598">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一个年度发生一次有责任不涉及死亡的道路交通事故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a:ln>
                            <a:noFill/>
                          </a:ln>
                          <a:solidFill>
                            <a:schemeClr val="tx1"/>
                          </a:solidFill>
                          <a:effectLst/>
                          <a:latin typeface="Times New Roman" pitchFamily="18" charset="0"/>
                          <a:ea typeface="宋体" pitchFamily="2" charset="-122"/>
                          <a:cs typeface="Times New Roman" pitchFamily="18"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258886">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上一个年度发生两次及两次以上有责任道路交通事故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a:ln>
                            <a:noFill/>
                          </a:ln>
                          <a:solidFill>
                            <a:schemeClr val="tx1"/>
                          </a:solidFill>
                          <a:effectLst/>
                          <a:latin typeface="Times New Roman" pitchFamily="18" charset="0"/>
                          <a:ea typeface="宋体" pitchFamily="2" charset="-122"/>
                          <a:cs typeface="Times New Roman" pitchFamily="18" charset="0"/>
                        </a:rPr>
                        <a:t>10%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325174">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上一个年度发生有责任道路交通死亡事故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zh-CN" altLang="en-US" b="1" dirty="0"/>
              <a:t>交强险费率浮动因素</a:t>
            </a:r>
            <a:endParaRPr lang="zh-CN" altLang="en-US" dirty="0"/>
          </a:p>
        </p:txBody>
      </p:sp>
      <p:sp>
        <p:nvSpPr>
          <p:cNvPr id="5" name="内容占位符 4"/>
          <p:cNvSpPr>
            <a:spLocks noGrp="1"/>
          </p:cNvSpPr>
          <p:nvPr>
            <p:ph sz="quarter" idx="1"/>
          </p:nvPr>
        </p:nvSpPr>
        <p:spPr/>
        <p:txBody>
          <a:bodyPr/>
          <a:lstStyle/>
          <a:p>
            <a:r>
              <a:rPr lang="zh-CN" altLang="en-US" dirty="0"/>
              <a:t>方案</a:t>
            </a:r>
            <a:r>
              <a:rPr lang="en-US" altLang="zh-CN" dirty="0"/>
              <a:t>A</a:t>
            </a:r>
            <a:r>
              <a:rPr lang="zh-CN" altLang="en-US" dirty="0"/>
              <a:t>：内蒙古、海南、青海、西藏</a:t>
            </a:r>
            <a:r>
              <a:rPr lang="en-US" altLang="zh-CN" dirty="0"/>
              <a:t>4</a:t>
            </a:r>
            <a:r>
              <a:rPr lang="zh-CN" altLang="en-US" dirty="0"/>
              <a:t>个地区（</a:t>
            </a:r>
            <a:r>
              <a:rPr lang="en-US" altLang="zh-CN" dirty="0"/>
              <a:t>-30%</a:t>
            </a:r>
            <a:r>
              <a:rPr lang="zh-CN" altLang="en-US" dirty="0"/>
              <a:t>、</a:t>
            </a:r>
            <a:r>
              <a:rPr lang="en-US" altLang="zh-CN" dirty="0"/>
              <a:t>-40%</a:t>
            </a:r>
            <a:r>
              <a:rPr lang="zh-CN" altLang="en-US" dirty="0"/>
              <a:t>、</a:t>
            </a:r>
            <a:r>
              <a:rPr lang="en-US" altLang="zh-CN" dirty="0"/>
              <a:t>-50%</a:t>
            </a:r>
            <a:r>
              <a:rPr lang="zh-CN" altLang="en-US" dirty="0"/>
              <a:t>）</a:t>
            </a:r>
            <a:endParaRPr lang="en-US" altLang="zh-CN" dirty="0"/>
          </a:p>
          <a:p>
            <a:r>
              <a:rPr lang="zh-CN" altLang="en-US" dirty="0"/>
              <a:t>方案</a:t>
            </a:r>
            <a:r>
              <a:rPr lang="en-US" altLang="zh-CN" dirty="0"/>
              <a:t>B</a:t>
            </a:r>
            <a:r>
              <a:rPr lang="zh-CN" altLang="en-US" dirty="0"/>
              <a:t>：陕西、云南、广西</a:t>
            </a:r>
            <a:r>
              <a:rPr lang="en-US" altLang="zh-CN" dirty="0"/>
              <a:t>3</a:t>
            </a:r>
            <a:r>
              <a:rPr lang="zh-CN" altLang="en-US" dirty="0"/>
              <a:t>个地区（</a:t>
            </a:r>
            <a:r>
              <a:rPr lang="en-US" altLang="zh-CN" dirty="0"/>
              <a:t>-25%</a:t>
            </a:r>
            <a:r>
              <a:rPr lang="zh-CN" altLang="en-US" dirty="0"/>
              <a:t>、</a:t>
            </a:r>
            <a:r>
              <a:rPr lang="en-US" altLang="zh-CN" dirty="0"/>
              <a:t>-35%</a:t>
            </a:r>
            <a:r>
              <a:rPr lang="zh-CN" altLang="en-US" dirty="0"/>
              <a:t>、</a:t>
            </a:r>
            <a:r>
              <a:rPr lang="en-US" altLang="zh-CN" dirty="0"/>
              <a:t>-45%</a:t>
            </a:r>
            <a:r>
              <a:rPr lang="zh-CN" altLang="en-US" dirty="0"/>
              <a:t>）</a:t>
            </a:r>
            <a:endParaRPr lang="en-US" altLang="zh-CN" dirty="0"/>
          </a:p>
          <a:p>
            <a:r>
              <a:rPr lang="zh-CN" altLang="en-US" dirty="0"/>
              <a:t>方案</a:t>
            </a:r>
            <a:r>
              <a:rPr lang="en-US" altLang="zh-CN" dirty="0"/>
              <a:t>C</a:t>
            </a:r>
            <a:r>
              <a:rPr lang="zh-CN" altLang="en-US" dirty="0"/>
              <a:t>：甘肃、吉林、山西、黑龙江、新疆</a:t>
            </a:r>
            <a:r>
              <a:rPr lang="en-US" altLang="zh-CN" dirty="0"/>
              <a:t>5</a:t>
            </a:r>
            <a:r>
              <a:rPr lang="zh-CN" altLang="en-US" dirty="0"/>
              <a:t>个地区（</a:t>
            </a:r>
            <a:r>
              <a:rPr lang="en-US" altLang="zh-CN" dirty="0"/>
              <a:t>-20%</a:t>
            </a:r>
            <a:r>
              <a:rPr lang="zh-CN" altLang="en-US" dirty="0"/>
              <a:t>、</a:t>
            </a:r>
            <a:r>
              <a:rPr lang="en-US" altLang="zh-CN" dirty="0"/>
              <a:t>-30%</a:t>
            </a:r>
            <a:r>
              <a:rPr lang="zh-CN" altLang="en-US" dirty="0"/>
              <a:t>、</a:t>
            </a:r>
            <a:r>
              <a:rPr lang="en-US" altLang="zh-CN" dirty="0"/>
              <a:t>-40%</a:t>
            </a:r>
            <a:r>
              <a:rPr lang="zh-CN" altLang="en-US" dirty="0"/>
              <a:t>）</a:t>
            </a:r>
            <a:endParaRPr lang="en-US" altLang="zh-CN" dirty="0"/>
          </a:p>
          <a:p>
            <a:r>
              <a:rPr lang="zh-CN" altLang="en-US" dirty="0"/>
              <a:t>方案</a:t>
            </a:r>
            <a:r>
              <a:rPr lang="en-US" altLang="zh-CN" dirty="0"/>
              <a:t>D</a:t>
            </a:r>
            <a:r>
              <a:rPr lang="zh-CN" altLang="en-US" dirty="0"/>
              <a:t>：北京、天津、河北、宁夏</a:t>
            </a:r>
            <a:r>
              <a:rPr lang="en-US" altLang="zh-CN" dirty="0"/>
              <a:t>4</a:t>
            </a:r>
            <a:r>
              <a:rPr lang="zh-CN" altLang="en-US" dirty="0"/>
              <a:t>个地区（</a:t>
            </a:r>
            <a:r>
              <a:rPr lang="en-US" altLang="zh-CN" dirty="0"/>
              <a:t>-15%</a:t>
            </a:r>
            <a:r>
              <a:rPr lang="zh-CN" altLang="en-US" dirty="0"/>
              <a:t>、</a:t>
            </a:r>
            <a:r>
              <a:rPr lang="en-US" altLang="zh-CN" dirty="0"/>
              <a:t>-25%</a:t>
            </a:r>
            <a:r>
              <a:rPr lang="zh-CN" altLang="en-US" dirty="0"/>
              <a:t>、</a:t>
            </a:r>
            <a:r>
              <a:rPr lang="en-US" altLang="zh-CN" dirty="0"/>
              <a:t>-35%</a:t>
            </a:r>
            <a:r>
              <a:rPr lang="zh-CN" altLang="en-US" dirty="0"/>
              <a:t>）</a:t>
            </a:r>
            <a:endParaRPr lang="en-US" altLang="zh-CN" dirty="0"/>
          </a:p>
          <a:p>
            <a:r>
              <a:rPr lang="zh-CN" altLang="en-US" dirty="0"/>
              <a:t>方案</a:t>
            </a:r>
            <a:r>
              <a:rPr lang="en-US" altLang="zh-CN" dirty="0"/>
              <a:t>E</a:t>
            </a:r>
            <a:r>
              <a:rPr lang="zh-CN" altLang="en-US" dirty="0"/>
              <a:t>：江苏、浙江、安徽、上海、湖南、湖北、江西、辽宁、河南、福建、重庆、山东、广东、深圳、厦门、四川、贵州、大连、青岛、宁波</a:t>
            </a:r>
            <a:r>
              <a:rPr lang="en-US" altLang="zh-CN" dirty="0"/>
              <a:t>20</a:t>
            </a:r>
            <a:r>
              <a:rPr lang="zh-CN" altLang="en-US" dirty="0"/>
              <a:t>个地区（</a:t>
            </a:r>
            <a:r>
              <a:rPr lang="en-US" altLang="zh-CN" dirty="0"/>
              <a:t>-10%</a:t>
            </a:r>
            <a:r>
              <a:rPr lang="zh-CN" altLang="en-US" dirty="0"/>
              <a:t>、</a:t>
            </a:r>
            <a:r>
              <a:rPr lang="en-US" altLang="zh-CN" dirty="0"/>
              <a:t>-20%</a:t>
            </a:r>
            <a:r>
              <a:rPr lang="zh-CN" altLang="en-US" dirty="0"/>
              <a:t>、</a:t>
            </a:r>
            <a:r>
              <a:rPr lang="en-US" altLang="zh-CN" dirty="0"/>
              <a:t>-30%</a:t>
            </a:r>
            <a:r>
              <a:rPr lang="zh-CN" altLang="en-US"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t>交强险的特点 </a:t>
            </a:r>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r>
              <a:rPr lang="zh-CN" altLang="en-US"/>
              <a:t>交强险实行的是“无过错责任原则”，而商业机动车第三者责任保险采取的“过错责任”原则。 </a:t>
            </a:r>
          </a:p>
          <a:p>
            <a:pPr eaLnBrk="1" hangingPunct="1"/>
            <a:r>
              <a:rPr lang="zh-CN" altLang="en-US"/>
              <a:t>交强险赔偿范围远远大于商业机动车第三者责任保险。 </a:t>
            </a:r>
          </a:p>
          <a:p>
            <a:pPr eaLnBrk="1" hangingPunct="1"/>
            <a:r>
              <a:rPr lang="zh-CN" altLang="en-US"/>
              <a:t>交强险不以盈利为目的。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p:txBody>
          <a:bodyPr/>
          <a:lstStyle/>
          <a:p>
            <a:r>
              <a:rPr lang="zh-CN" altLang="zh-CN" b="1" dirty="0"/>
              <a:t>无责任赔偿</a:t>
            </a:r>
            <a:endParaRPr lang="zh-CN" altLang="zh-CN" dirty="0"/>
          </a:p>
          <a:p>
            <a:pPr lvl="1"/>
            <a:r>
              <a:rPr lang="zh-CN" altLang="zh-CN" dirty="0"/>
              <a:t>法律依据：《道路交通事故处理办法》 第四十四条规定</a:t>
            </a:r>
            <a:r>
              <a:rPr lang="en-US" altLang="zh-CN" dirty="0"/>
              <a:t>“ </a:t>
            </a:r>
            <a:r>
              <a:rPr lang="zh-CN" altLang="zh-CN" dirty="0"/>
              <a:t>机动车与非机动车、行人发生交通事故，造成对方人员死亡或者重伤，机动车一方无过错的，应当分担对方</a:t>
            </a:r>
            <a:r>
              <a:rPr lang="en-US" altLang="zh-CN" dirty="0"/>
              <a:t>10%</a:t>
            </a:r>
            <a:r>
              <a:rPr lang="zh-CN" altLang="zh-CN" dirty="0"/>
              <a:t>的经济损失。但按照</a:t>
            </a:r>
            <a:r>
              <a:rPr lang="en-US" altLang="zh-CN" dirty="0"/>
              <a:t>10%</a:t>
            </a:r>
            <a:r>
              <a:rPr lang="zh-CN" altLang="zh-CN" dirty="0"/>
              <a:t>计算，赔偿额超过交通事故发生地十个月平均生活费的，按十个月的平均生活费支付。前款非机动车、行人一方故意造成自身伤害或者进入高速公路造成损害的除外。</a:t>
            </a:r>
            <a:r>
              <a:rPr lang="en-US" altLang="zh-CN" dirty="0"/>
              <a:t>”</a:t>
            </a:r>
            <a:endParaRPr lang="zh-CN" altLang="zh-CN" dirty="0"/>
          </a:p>
          <a:p>
            <a:pPr lvl="1"/>
            <a:r>
              <a:rPr lang="zh-CN" altLang="zh-CN" dirty="0"/>
              <a:t>意义：保护行人，贯彻“车让人”的文明行车。</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a:xfrm>
            <a:off x="457200" y="1600200"/>
            <a:ext cx="8075240" cy="4873752"/>
          </a:xfrm>
        </p:spPr>
        <p:txBody>
          <a:bodyPr/>
          <a:lstStyle/>
          <a:p>
            <a:r>
              <a:rPr lang="zh-CN" altLang="zh-CN" b="1" dirty="0"/>
              <a:t>垫付医疗费用的含义</a:t>
            </a:r>
            <a:endParaRPr lang="zh-CN" altLang="zh-CN" dirty="0"/>
          </a:p>
          <a:p>
            <a:pPr lvl="1"/>
            <a:r>
              <a:rPr lang="zh-CN" altLang="zh-CN" b="1" dirty="0"/>
              <a:t>相关条款：</a:t>
            </a:r>
            <a:r>
              <a:rPr lang="zh-CN" altLang="zh-CN" dirty="0"/>
              <a:t>被保险机动车</a:t>
            </a:r>
            <a:r>
              <a:rPr lang="zh-CN" altLang="en-US" dirty="0"/>
              <a:t>下列</a:t>
            </a:r>
            <a:r>
              <a:rPr lang="zh-CN" altLang="zh-CN" dirty="0"/>
              <a:t>情形下发生交通事故，造成受害人受伤需要抢救的，保险人对于符合规定的抢救费用，保险人在医疗费用赔偿限额内垫付。被保险人在交通事故中无责任的，保险人在无责任医疗费用赔偿限额内垫付。对于其他损失和费用，保险人不负责垫付和赔偿。</a:t>
            </a:r>
          </a:p>
          <a:p>
            <a:pPr lvl="2"/>
            <a:r>
              <a:rPr lang="zh-CN" altLang="zh-CN" dirty="0"/>
              <a:t>（一）驾驶人未取得驾驶资格的；</a:t>
            </a:r>
          </a:p>
          <a:p>
            <a:pPr lvl="2"/>
            <a:r>
              <a:rPr lang="zh-CN" altLang="zh-CN" dirty="0"/>
              <a:t>（二）驾驶人醉酒的；</a:t>
            </a:r>
          </a:p>
          <a:p>
            <a:pPr lvl="2"/>
            <a:r>
              <a:rPr lang="zh-CN" altLang="zh-CN" dirty="0"/>
              <a:t>（三）被保险机动车被盗抢期间肇事的；</a:t>
            </a:r>
          </a:p>
          <a:p>
            <a:pPr lvl="2"/>
            <a:r>
              <a:rPr lang="zh-CN" altLang="zh-CN" dirty="0"/>
              <a:t>（四）被保险人故意制造交通事故的。</a:t>
            </a:r>
          </a:p>
          <a:p>
            <a:pPr lvl="1"/>
            <a:r>
              <a:rPr lang="zh-CN" altLang="zh-CN" dirty="0"/>
              <a:t>对于垫付的抢救费用，保险人有权向致害人追偿。</a:t>
            </a:r>
            <a:endParaRPr lang="en-US" altLang="zh-CN" dirty="0"/>
          </a:p>
          <a:p>
            <a:pPr lvl="1"/>
            <a:r>
              <a:rPr lang="zh-CN" altLang="zh-CN" dirty="0"/>
              <a:t>注意，“垫付”的范围仅限“医疗费用”</a:t>
            </a:r>
          </a:p>
          <a:p>
            <a:pPr lvl="1"/>
            <a:r>
              <a:rPr lang="zh-CN" altLang="zh-CN" dirty="0"/>
              <a:t>意义：保护受害人。</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a:xfrm>
            <a:off x="457200" y="1600200"/>
            <a:ext cx="8075240" cy="5257800"/>
          </a:xfrm>
        </p:spPr>
        <p:txBody>
          <a:bodyPr/>
          <a:lstStyle/>
          <a:p>
            <a:r>
              <a:rPr lang="zh-CN" altLang="zh-CN" b="1" dirty="0"/>
              <a:t>道路救助基金的意义：</a:t>
            </a:r>
            <a:endParaRPr lang="zh-CN" altLang="zh-CN" dirty="0"/>
          </a:p>
          <a:p>
            <a:pPr lvl="1"/>
            <a:r>
              <a:rPr lang="zh-CN" altLang="zh-CN" dirty="0"/>
              <a:t>《道路交通安全法》第</a:t>
            </a:r>
            <a:r>
              <a:rPr lang="en-US" altLang="zh-CN" dirty="0"/>
              <a:t>17</a:t>
            </a:r>
            <a:r>
              <a:rPr lang="zh-CN" altLang="zh-CN" dirty="0"/>
              <a:t>条</a:t>
            </a:r>
            <a:r>
              <a:rPr lang="zh-CN" altLang="en-US" dirty="0"/>
              <a:t>的</a:t>
            </a:r>
            <a:r>
              <a:rPr lang="zh-CN" altLang="zh-CN" dirty="0"/>
              <a:t>规定。旨在保证道路交通事故中受害人不能按照交强险制度和侵权人得到赔偿时，可以通过救助基金的救助，获得及时抢救或者适当补偿。</a:t>
            </a:r>
          </a:p>
          <a:p>
            <a:pPr lvl="1"/>
            <a:r>
              <a:rPr lang="zh-CN" altLang="zh-CN" dirty="0"/>
              <a:t>救助基金的来源：</a:t>
            </a:r>
            <a:r>
              <a:rPr lang="en-US" altLang="zh-CN" dirty="0"/>
              <a:t>1</a:t>
            </a:r>
            <a:r>
              <a:rPr lang="zh-CN" altLang="zh-CN" dirty="0"/>
              <a:t>、按照交强险保费的一定比例提取的资金；</a:t>
            </a:r>
            <a:r>
              <a:rPr lang="en-US" altLang="zh-CN" dirty="0"/>
              <a:t>2</a:t>
            </a:r>
            <a:r>
              <a:rPr lang="zh-CN" altLang="zh-CN" dirty="0"/>
              <a:t>、地方政府按照保险公司经营交强险缴纳营业税数额给予的财政补助；</a:t>
            </a:r>
            <a:r>
              <a:rPr lang="en-US" altLang="zh-CN" dirty="0"/>
              <a:t>3</a:t>
            </a:r>
            <a:r>
              <a:rPr lang="zh-CN" altLang="zh-CN" dirty="0"/>
              <a:t>、对未按照规定投保交强险的机动车的所有人、管理人的罚款；</a:t>
            </a:r>
            <a:r>
              <a:rPr lang="en-US" altLang="zh-CN" dirty="0"/>
              <a:t>4</a:t>
            </a:r>
            <a:r>
              <a:rPr lang="zh-CN" altLang="zh-CN" dirty="0"/>
              <a:t>、救助基金孳息；</a:t>
            </a:r>
            <a:r>
              <a:rPr lang="en-US" altLang="zh-CN" dirty="0"/>
              <a:t>5</a:t>
            </a:r>
            <a:r>
              <a:rPr lang="zh-CN" altLang="zh-CN" dirty="0"/>
              <a:t>、救助基金管理机构依法向机动车道路交通事故责任人追偿的资金；</a:t>
            </a:r>
            <a:r>
              <a:rPr lang="en-US" altLang="zh-CN" dirty="0"/>
              <a:t>6</a:t>
            </a:r>
            <a:r>
              <a:rPr lang="zh-CN" altLang="zh-CN" dirty="0"/>
              <a:t>、社会捐款；</a:t>
            </a:r>
            <a:r>
              <a:rPr lang="en-US" altLang="zh-CN" dirty="0"/>
              <a:t>7</a:t>
            </a:r>
            <a:r>
              <a:rPr lang="zh-CN" altLang="zh-CN" dirty="0"/>
              <a:t>、其他资金。</a:t>
            </a:r>
          </a:p>
          <a:p>
            <a:pPr lvl="1"/>
            <a:r>
              <a:rPr lang="zh-CN" altLang="zh-CN" dirty="0"/>
              <a:t>使用范围：有下列情形之一时，救助基金垫付道路交通事故中受害人</a:t>
            </a:r>
            <a:r>
              <a:rPr lang="zh-CN" altLang="zh-CN" b="1" u="sng" dirty="0"/>
              <a:t>人身伤亡</a:t>
            </a:r>
            <a:r>
              <a:rPr lang="zh-CN" altLang="zh-CN" dirty="0"/>
              <a:t>的丧葬费用、部分或者全部抢救费用：</a:t>
            </a:r>
            <a:r>
              <a:rPr lang="en-US" altLang="zh-CN" dirty="0"/>
              <a:t>1</a:t>
            </a:r>
            <a:r>
              <a:rPr lang="zh-CN" altLang="zh-CN" dirty="0"/>
              <a:t>、抢救费用超过交强险责任限额的；</a:t>
            </a:r>
            <a:r>
              <a:rPr lang="en-US" altLang="zh-CN" dirty="0"/>
              <a:t>2</a:t>
            </a:r>
            <a:r>
              <a:rPr lang="zh-CN" altLang="zh-CN" dirty="0"/>
              <a:t>、肇事机动车未参加交强险的；</a:t>
            </a:r>
            <a:r>
              <a:rPr lang="en-US" altLang="zh-CN" dirty="0"/>
              <a:t>3</a:t>
            </a:r>
            <a:r>
              <a:rPr lang="zh-CN" altLang="zh-CN" dirty="0"/>
              <a:t>、机动车肇事后逃逸的。</a:t>
            </a:r>
          </a:p>
          <a:p>
            <a:pPr lvl="1"/>
            <a:r>
              <a:rPr lang="zh-CN" altLang="zh-CN" dirty="0"/>
              <a:t>意义：保护受害人</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第一节</a:t>
            </a:r>
            <a:endParaRPr lang="zh-CN" altLang="en-US">
              <a:latin typeface="Times New Roman" pitchFamily="18" charset="0"/>
            </a:endParaRPr>
          </a:p>
        </p:txBody>
      </p:sp>
      <p:sp>
        <p:nvSpPr>
          <p:cNvPr id="9219" name="Rectangle 5"/>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itchFamily="18" charset="0"/>
              </a:rPr>
              <a:t>机动车辆保险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a:t>交强险的赔付</a:t>
            </a:r>
          </a:p>
        </p:txBody>
      </p:sp>
      <p:sp>
        <p:nvSpPr>
          <p:cNvPr id="24579" name="Rectangle 3"/>
          <p:cNvSpPr>
            <a:spLocks noGrp="1" noChangeArrowheads="1"/>
          </p:cNvSpPr>
          <p:nvPr>
            <p:ph sz="quarter" idx="1"/>
          </p:nvPr>
        </p:nvSpPr>
        <p:spPr>
          <a:xfrm>
            <a:off x="971550" y="1557338"/>
            <a:ext cx="7626350" cy="4657725"/>
          </a:xfrm>
        </p:spPr>
        <p:txBody>
          <a:bodyPr/>
          <a:lstStyle/>
          <a:p>
            <a:pPr eaLnBrk="1" hangingPunct="1">
              <a:lnSpc>
                <a:spcPct val="90000"/>
              </a:lnSpc>
            </a:pPr>
            <a:r>
              <a:rPr lang="zh-CN" altLang="en-US"/>
              <a:t>基本计算公式：保险人在交强险各分项赔偿限额内，对受害人死亡伤残费用、医疗费用、财产损失分别计算赔偿：</a:t>
            </a:r>
          </a:p>
          <a:p>
            <a:pPr eaLnBrk="1" hangingPunct="1">
              <a:lnSpc>
                <a:spcPct val="90000"/>
              </a:lnSpc>
            </a:pPr>
            <a:r>
              <a:rPr lang="zh-CN" altLang="en-US"/>
              <a:t>总赔款</a:t>
            </a:r>
            <a:r>
              <a:rPr lang="en-US" altLang="zh-CN"/>
              <a:t>=∑</a:t>
            </a:r>
            <a:r>
              <a:rPr lang="zh-CN" altLang="en-US"/>
              <a:t>各分项损失赔款</a:t>
            </a:r>
            <a:r>
              <a:rPr lang="en-US" altLang="zh-CN"/>
              <a:t>=</a:t>
            </a:r>
            <a:r>
              <a:rPr lang="zh-CN" altLang="en-US"/>
              <a:t>死亡伤残费用赔款</a:t>
            </a:r>
            <a:r>
              <a:rPr lang="en-US" altLang="zh-CN"/>
              <a:t>+</a:t>
            </a:r>
            <a:r>
              <a:rPr lang="zh-CN" altLang="en-US"/>
              <a:t>医疗费用赔款</a:t>
            </a:r>
            <a:r>
              <a:rPr lang="en-US" altLang="zh-CN"/>
              <a:t>+</a:t>
            </a:r>
            <a:r>
              <a:rPr lang="zh-CN" altLang="en-US"/>
              <a:t>财产损失赔款</a:t>
            </a:r>
          </a:p>
          <a:p>
            <a:pPr eaLnBrk="1" hangingPunct="1">
              <a:lnSpc>
                <a:spcPct val="90000"/>
              </a:lnSpc>
            </a:pPr>
            <a:r>
              <a:rPr lang="zh-CN" altLang="en-US"/>
              <a:t>各分项损失赔款</a:t>
            </a:r>
            <a:r>
              <a:rPr lang="en-US" altLang="zh-CN"/>
              <a:t>=</a:t>
            </a:r>
            <a:r>
              <a:rPr lang="zh-CN" altLang="en-US"/>
              <a:t>各分项核定损失承担金额，即：</a:t>
            </a:r>
          </a:p>
          <a:p>
            <a:pPr lvl="1" eaLnBrk="1" hangingPunct="1">
              <a:lnSpc>
                <a:spcPct val="90000"/>
              </a:lnSpc>
            </a:pPr>
            <a:r>
              <a:rPr lang="zh-CN" altLang="en-US" sz="2000"/>
              <a:t>死亡伤残费用赔款</a:t>
            </a:r>
            <a:r>
              <a:rPr lang="en-US" altLang="zh-CN" sz="2000"/>
              <a:t>=</a:t>
            </a:r>
            <a:r>
              <a:rPr lang="zh-CN" altLang="en-US" sz="2000"/>
              <a:t>死亡伤残费用核定承担金额</a:t>
            </a:r>
          </a:p>
          <a:p>
            <a:pPr lvl="1" eaLnBrk="1" hangingPunct="1">
              <a:lnSpc>
                <a:spcPct val="90000"/>
              </a:lnSpc>
            </a:pPr>
            <a:r>
              <a:rPr lang="zh-CN" altLang="en-US" sz="2000"/>
              <a:t>医疗费用赔款</a:t>
            </a:r>
            <a:r>
              <a:rPr lang="en-US" altLang="zh-CN" sz="2000"/>
              <a:t>=</a:t>
            </a:r>
            <a:r>
              <a:rPr lang="zh-CN" altLang="en-US" sz="2000"/>
              <a:t>医疗费用核定承担金额</a:t>
            </a:r>
          </a:p>
          <a:p>
            <a:pPr lvl="1" eaLnBrk="1" hangingPunct="1">
              <a:lnSpc>
                <a:spcPct val="90000"/>
              </a:lnSpc>
            </a:pPr>
            <a:r>
              <a:rPr lang="zh-CN" altLang="en-US" sz="2000"/>
              <a:t>财产损失赔款</a:t>
            </a:r>
            <a:r>
              <a:rPr lang="en-US" altLang="zh-CN" sz="2000"/>
              <a:t>=</a:t>
            </a:r>
            <a:r>
              <a:rPr lang="zh-CN" altLang="en-US" sz="2000"/>
              <a:t>财产损失核定承担金额</a:t>
            </a:r>
          </a:p>
          <a:p>
            <a:pPr eaLnBrk="1" hangingPunct="1">
              <a:lnSpc>
                <a:spcPct val="90000"/>
              </a:lnSpc>
            </a:pPr>
            <a:r>
              <a:rPr lang="zh-CN" altLang="en-US"/>
              <a:t>各分项核定损失承担金额超过交强险各分项赔偿限额的，各分项损失赔款为交强险各分项赔偿限额。</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5603" name="Rectangle 3"/>
          <p:cNvSpPr>
            <a:spLocks noGrp="1" noChangeArrowheads="1"/>
          </p:cNvSpPr>
          <p:nvPr>
            <p:ph sz="quarter" idx="1"/>
          </p:nvPr>
        </p:nvSpPr>
        <p:spPr>
          <a:xfrm>
            <a:off x="1187450" y="1700213"/>
            <a:ext cx="7416800" cy="4824412"/>
          </a:xfrm>
        </p:spPr>
        <p:txBody>
          <a:bodyPr/>
          <a:lstStyle/>
          <a:p>
            <a:pPr eaLnBrk="1" hangingPunct="1">
              <a:lnSpc>
                <a:spcPct val="120000"/>
              </a:lnSpc>
            </a:pPr>
            <a:r>
              <a:rPr lang="zh-CN" altLang="en-US"/>
              <a:t>各被保险机动车的保险人分别在各自的交强险各分项赔偿限额内，对受害人的分项损失计算赔偿。</a:t>
            </a:r>
          </a:p>
          <a:p>
            <a:pPr eaLnBrk="1" hangingPunct="1">
              <a:lnSpc>
                <a:spcPct val="120000"/>
              </a:lnSpc>
            </a:pPr>
            <a:r>
              <a:rPr lang="zh-CN" altLang="en-US"/>
              <a:t>肇事机动车中的无责任车辆，不参与对其他无责任车辆和车外财产损失的赔偿计算，仅仅参与对有责任方车辆损失或者车外人员伤亡损失的赔偿计算。</a:t>
            </a:r>
          </a:p>
          <a:p>
            <a:pPr eaLnBrk="1" hangingPunct="1">
              <a:lnSpc>
                <a:spcPct val="120000"/>
              </a:lnSpc>
            </a:pPr>
            <a:r>
              <a:rPr lang="zh-CN" altLang="en-US"/>
              <a:t>为了简化起见，计算时应该把无责方合并计算。</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6627" name="Rectangle 3"/>
          <p:cNvSpPr>
            <a:spLocks noGrp="1" noChangeArrowheads="1"/>
          </p:cNvSpPr>
          <p:nvPr>
            <p:ph sz="quarter" idx="1"/>
          </p:nvPr>
        </p:nvSpPr>
        <p:spPr>
          <a:xfrm>
            <a:off x="457200" y="1600200"/>
            <a:ext cx="7467600" cy="4873625"/>
          </a:xfrm>
        </p:spPr>
        <p:txBody>
          <a:bodyPr/>
          <a:lstStyle/>
          <a:p>
            <a:pPr eaLnBrk="1" hangingPunct="1">
              <a:lnSpc>
                <a:spcPct val="120000"/>
              </a:lnSpc>
            </a:pPr>
            <a:r>
              <a:rPr lang="zh-CN" altLang="en-US"/>
              <a:t>如果肇事机动车均有责任或均无责任的，简化为各方机动车对受害人的各分项损失进行平均分摊：</a:t>
            </a:r>
          </a:p>
          <a:p>
            <a:pPr lvl="1" eaLnBrk="1" hangingPunct="1">
              <a:lnSpc>
                <a:spcPct val="120000"/>
              </a:lnSpc>
            </a:pPr>
            <a:r>
              <a:rPr lang="zh-CN" altLang="en-US" sz="2000"/>
              <a:t>对于受害人的机动车、机动车上人员、机动车上财产损失：某分项核定损失承担金额</a:t>
            </a:r>
            <a:r>
              <a:rPr lang="en-US" altLang="zh-CN" sz="2000"/>
              <a:t>=</a:t>
            </a:r>
            <a:r>
              <a:rPr lang="zh-CN" altLang="en-US" sz="2000"/>
              <a:t>受害人的该分项损失金额</a:t>
            </a:r>
            <a:r>
              <a:rPr lang="en-US" altLang="zh-CN" sz="2000"/>
              <a:t>÷</a:t>
            </a:r>
            <a:r>
              <a:rPr lang="zh-CN" altLang="en-US" sz="2000"/>
              <a:t>（</a:t>
            </a:r>
            <a:r>
              <a:rPr lang="en-US" altLang="zh-CN" sz="2000"/>
              <a:t>N-1</a:t>
            </a:r>
            <a:r>
              <a:rPr lang="zh-CN" altLang="en-US" sz="2000"/>
              <a:t>）</a:t>
            </a:r>
          </a:p>
          <a:p>
            <a:pPr lvl="1" eaLnBrk="1" hangingPunct="1">
              <a:lnSpc>
                <a:spcPct val="120000"/>
              </a:lnSpc>
            </a:pPr>
            <a:r>
              <a:rPr lang="zh-CN" altLang="en-US" sz="2000"/>
              <a:t>对于受害人的非机动车、非机动车上人员、行人、机动车外财产损失：某分项核定损失承担金额</a:t>
            </a:r>
            <a:r>
              <a:rPr lang="en-US" altLang="zh-CN" sz="2000"/>
              <a:t>=</a:t>
            </a:r>
            <a:r>
              <a:rPr lang="zh-CN" altLang="en-US" sz="2000"/>
              <a:t>受害人的该分项损失金额</a:t>
            </a:r>
            <a:r>
              <a:rPr lang="en-US" altLang="zh-CN" sz="2000"/>
              <a:t>÷N</a:t>
            </a:r>
          </a:p>
          <a:p>
            <a:pPr eaLnBrk="1" hangingPunct="1">
              <a:lnSpc>
                <a:spcPct val="90000"/>
              </a:lnSpc>
            </a:pPr>
            <a:endParaRPr lang="en-US" altLang="zh-CN"/>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lnSpc>
                <a:spcPct val="120000"/>
              </a:lnSpc>
            </a:pPr>
            <a:r>
              <a:rPr lang="zh-CN" altLang="en-US"/>
              <a:t>各方机动车按其适用的交强险分项赔偿限额占总分项赔偿限额的比例，对受害人的各分项损失进行分摊。</a:t>
            </a:r>
          </a:p>
          <a:p>
            <a:pPr lvl="1" eaLnBrk="1" hangingPunct="1">
              <a:lnSpc>
                <a:spcPct val="120000"/>
              </a:lnSpc>
            </a:pPr>
            <a:r>
              <a:rPr lang="zh-CN" altLang="en-US"/>
              <a:t>某分项核定损失承担金额</a:t>
            </a:r>
            <a:r>
              <a:rPr lang="en-US" altLang="zh-CN"/>
              <a:t>=</a:t>
            </a:r>
            <a:r>
              <a:rPr lang="zh-CN" altLang="en-US"/>
              <a:t>该分项损失金额</a:t>
            </a:r>
            <a:r>
              <a:rPr lang="en-US" altLang="zh-CN"/>
              <a:t>×[</a:t>
            </a:r>
            <a:r>
              <a:rPr lang="zh-CN" altLang="en-US"/>
              <a:t>适用的交强险该分项赔偿限额</a:t>
            </a:r>
            <a:r>
              <a:rPr lang="en-US" altLang="zh-CN"/>
              <a:t>/</a:t>
            </a:r>
            <a:r>
              <a:rPr lang="zh-CN" altLang="en-US"/>
              <a:t>（∑各致害方交强险该分项赔偿限额）</a:t>
            </a:r>
            <a:r>
              <a:rPr lang="en-US" altLang="zh-CN"/>
              <a:t>]</a:t>
            </a:r>
          </a:p>
          <a:p>
            <a:pPr eaLnBrk="1" hangingPunct="1"/>
            <a:endParaRPr lang="en-US" altLang="zh-CN"/>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8675" name="Rectangle 3"/>
          <p:cNvSpPr>
            <a:spLocks noGrp="1" noChangeArrowheads="1"/>
          </p:cNvSpPr>
          <p:nvPr>
            <p:ph sz="quarter" idx="1"/>
          </p:nvPr>
        </p:nvSpPr>
        <p:spPr>
          <a:xfrm>
            <a:off x="1116013" y="1557338"/>
            <a:ext cx="7697787" cy="4687887"/>
          </a:xfrm>
        </p:spPr>
        <p:txBody>
          <a:bodyPr/>
          <a:lstStyle/>
          <a:p>
            <a:pPr eaLnBrk="1" hangingPunct="1">
              <a:lnSpc>
                <a:spcPct val="120000"/>
              </a:lnSpc>
            </a:pPr>
            <a:r>
              <a:rPr lang="zh-CN" altLang="en-US"/>
              <a:t>各受害人各分项核定损失承担金额之和超过被保险机动车交强险相应分项赔偿限额的，各受害人在被保险机动车交强险分项赔偿限额内应该得到的赔偿为：</a:t>
            </a:r>
          </a:p>
          <a:p>
            <a:pPr lvl="1" eaLnBrk="1" hangingPunct="1">
              <a:lnSpc>
                <a:spcPct val="120000"/>
              </a:lnSpc>
            </a:pPr>
            <a:r>
              <a:rPr lang="zh-CN" altLang="en-US"/>
              <a:t>被保险机动车对某一受害人分项损失的赔偿金额</a:t>
            </a:r>
            <a:r>
              <a:rPr lang="en-US" altLang="zh-CN"/>
              <a:t>=</a:t>
            </a:r>
            <a:r>
              <a:rPr lang="zh-CN" altLang="en-US"/>
              <a:t>交强险分项赔偿限额</a:t>
            </a:r>
            <a:r>
              <a:rPr lang="en-US" altLang="zh-CN"/>
              <a:t>×</a:t>
            </a:r>
            <a:r>
              <a:rPr lang="zh-CN" altLang="en-US"/>
              <a:t>（事故中某一受害人的分项核定损失承担金额</a:t>
            </a:r>
            <a:r>
              <a:rPr lang="en-US" altLang="zh-CN"/>
              <a:t>/ ∑</a:t>
            </a:r>
            <a:r>
              <a:rPr lang="zh-CN" altLang="en-US"/>
              <a:t>各受害人分项核定损失承担金额之和）。</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zh-CN" altLang="en-US"/>
              <a:t>小结</a:t>
            </a:r>
            <a:r>
              <a:rPr lang="en-US" altLang="zh-CN"/>
              <a:t>1</a:t>
            </a: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无责任车辆，并没有车外人员伤亡</a:t>
            </a:r>
          </a:p>
          <a:p>
            <a:pPr lvl="1" eaLnBrk="1" hangingPunct="1"/>
            <a:r>
              <a:rPr lang="en-US" altLang="zh-CN"/>
              <a:t>1</a:t>
            </a:r>
            <a:r>
              <a:rPr lang="zh-CN" altLang="en-US"/>
              <a:t>、无责方合并计算，在无责财产限额（</a:t>
            </a:r>
            <a:r>
              <a:rPr lang="en-US" altLang="zh-CN"/>
              <a:t>100</a:t>
            </a:r>
            <a:r>
              <a:rPr lang="zh-CN" altLang="en-US"/>
              <a:t>）元内赔偿，赔款在有责方之间进行平均分摊。</a:t>
            </a:r>
          </a:p>
          <a:p>
            <a:pPr lvl="1" eaLnBrk="1" hangingPunct="1"/>
            <a:r>
              <a:rPr lang="en-US" altLang="zh-CN"/>
              <a:t>2</a:t>
            </a:r>
            <a:r>
              <a:rPr lang="zh-CN" altLang="en-US"/>
              <a:t>、有责方的责任限额依据扣减无责赔偿之后各受害人的分项核定损失金额进行比例分摊</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a:t>小结</a:t>
            </a:r>
            <a:r>
              <a:rPr lang="en-US" altLang="zh-CN"/>
              <a:t>2</a:t>
            </a:r>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sz="2800"/>
              <a:t>无责任车辆，涉及车外人员伤亡</a:t>
            </a:r>
          </a:p>
          <a:p>
            <a:pPr lvl="1" eaLnBrk="1" hangingPunct="1"/>
            <a:r>
              <a:rPr lang="en-US" altLang="zh-CN" sz="2400"/>
              <a:t>1</a:t>
            </a:r>
            <a:r>
              <a:rPr lang="zh-CN" altLang="en-US" sz="2400"/>
              <a:t>、人身赔偿：按有责方与无责方的赔偿限额比例分摊车外人员伤亡金额，以此做为分项核定损失金额。</a:t>
            </a:r>
          </a:p>
          <a:p>
            <a:pPr lvl="1" eaLnBrk="1" hangingPunct="1"/>
            <a:r>
              <a:rPr lang="en-US" altLang="zh-CN" sz="2400"/>
              <a:t>2</a:t>
            </a:r>
            <a:r>
              <a:rPr lang="zh-CN" altLang="en-US" sz="2400"/>
              <a:t>、财产赔偿：无责方合并计算，在无责财产限额（</a:t>
            </a:r>
            <a:r>
              <a:rPr lang="en-US" altLang="zh-CN" sz="2400"/>
              <a:t>100</a:t>
            </a:r>
            <a:r>
              <a:rPr lang="zh-CN" altLang="en-US" sz="2400"/>
              <a:t>）元内赔偿，赔款在有责方之间进行平均分摊。</a:t>
            </a:r>
          </a:p>
          <a:p>
            <a:pPr lvl="1" eaLnBrk="1" hangingPunct="1"/>
            <a:r>
              <a:rPr lang="en-US" altLang="zh-CN" sz="2400"/>
              <a:t>3</a:t>
            </a:r>
            <a:r>
              <a:rPr lang="zh-CN" altLang="en-US" sz="2400"/>
              <a:t>、有责方的责任限额依据扣减无责赔偿之后各受害人的分项核定损失金额进行比例分摊</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r>
              <a:rPr lang="zh-CN" altLang="en-US"/>
              <a:t>例：</a:t>
            </a:r>
            <a:r>
              <a:rPr lang="en-US" altLang="zh-CN"/>
              <a:t>A</a:t>
            </a:r>
            <a:r>
              <a:rPr lang="zh-CN" altLang="en-US"/>
              <a:t>、</a:t>
            </a:r>
            <a:r>
              <a:rPr lang="en-US" altLang="zh-CN"/>
              <a:t>B</a:t>
            </a:r>
            <a:r>
              <a:rPr lang="zh-CN" altLang="en-US"/>
              <a:t>两车互碰造成双方车损，</a:t>
            </a:r>
            <a:r>
              <a:rPr lang="en-US" altLang="zh-CN"/>
              <a:t>A</a:t>
            </a:r>
            <a:r>
              <a:rPr lang="zh-CN" altLang="en-US"/>
              <a:t>车主责（损失</a:t>
            </a:r>
            <a:r>
              <a:rPr lang="en-US" altLang="zh-CN"/>
              <a:t>3000</a:t>
            </a:r>
            <a:r>
              <a:rPr lang="zh-CN" altLang="en-US"/>
              <a:t>元），</a:t>
            </a:r>
            <a:r>
              <a:rPr lang="en-US" altLang="zh-CN"/>
              <a:t>B</a:t>
            </a:r>
            <a:r>
              <a:rPr lang="zh-CN" altLang="en-US"/>
              <a:t>车次责（损失</a:t>
            </a:r>
            <a:r>
              <a:rPr lang="en-US" altLang="zh-CN"/>
              <a:t>1500</a:t>
            </a:r>
            <a:r>
              <a:rPr lang="zh-CN" altLang="en-US"/>
              <a:t>元），则两车交强险赔付结果为：</a:t>
            </a:r>
          </a:p>
          <a:p>
            <a:pPr eaLnBrk="1" hangingPunct="1"/>
            <a:r>
              <a:rPr lang="zh-CN" altLang="en-US"/>
              <a:t>　　</a:t>
            </a:r>
            <a:r>
              <a:rPr lang="en-US" altLang="zh-CN"/>
              <a:t>A</a:t>
            </a:r>
            <a:r>
              <a:rPr lang="zh-CN" altLang="en-US"/>
              <a:t>车交强险赔付</a:t>
            </a:r>
            <a:r>
              <a:rPr lang="en-US" altLang="zh-CN"/>
              <a:t>B</a:t>
            </a:r>
            <a:r>
              <a:rPr lang="zh-CN" altLang="en-US"/>
              <a:t>车</a:t>
            </a:r>
            <a:r>
              <a:rPr lang="en-US" altLang="zh-CN"/>
              <a:t>1500</a:t>
            </a:r>
            <a:r>
              <a:rPr lang="zh-CN" altLang="en-US"/>
              <a:t>元，</a:t>
            </a:r>
          </a:p>
          <a:p>
            <a:pPr eaLnBrk="1" hangingPunct="1"/>
            <a:r>
              <a:rPr lang="zh-CN" altLang="en-US"/>
              <a:t>　　</a:t>
            </a:r>
            <a:r>
              <a:rPr lang="en-US" altLang="zh-CN"/>
              <a:t>B</a:t>
            </a:r>
            <a:r>
              <a:rPr lang="zh-CN" altLang="en-US"/>
              <a:t>车交强险赔付</a:t>
            </a:r>
            <a:r>
              <a:rPr lang="en-US" altLang="zh-CN"/>
              <a:t>A</a:t>
            </a:r>
            <a:r>
              <a:rPr lang="zh-CN" altLang="en-US"/>
              <a:t>车</a:t>
            </a:r>
            <a:r>
              <a:rPr lang="en-US" altLang="zh-CN"/>
              <a:t>2000</a:t>
            </a:r>
            <a:r>
              <a:rPr lang="zh-CN" altLang="en-US"/>
              <a:t>元。</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r>
              <a:rPr lang="zh-CN" altLang="en-US"/>
              <a:t>例：</a:t>
            </a:r>
            <a:r>
              <a:rPr lang="en-US" altLang="zh-CN"/>
              <a:t>A</a:t>
            </a:r>
            <a:r>
              <a:rPr lang="zh-CN" altLang="en-US"/>
              <a:t>、</a:t>
            </a:r>
            <a:r>
              <a:rPr lang="en-US" altLang="zh-CN"/>
              <a:t>B</a:t>
            </a:r>
            <a:r>
              <a:rPr lang="zh-CN" altLang="en-US"/>
              <a:t>两车互碰造成双方车损，</a:t>
            </a:r>
            <a:r>
              <a:rPr lang="en-US" altLang="zh-CN"/>
              <a:t>A</a:t>
            </a:r>
            <a:r>
              <a:rPr lang="zh-CN" altLang="en-US"/>
              <a:t>车全责（损失</a:t>
            </a:r>
            <a:r>
              <a:rPr lang="en-US" altLang="zh-CN"/>
              <a:t>1000</a:t>
            </a:r>
            <a:r>
              <a:rPr lang="zh-CN" altLang="en-US"/>
              <a:t>元），</a:t>
            </a:r>
            <a:r>
              <a:rPr lang="en-US" altLang="zh-CN"/>
              <a:t>B</a:t>
            </a:r>
            <a:r>
              <a:rPr lang="zh-CN" altLang="en-US"/>
              <a:t>车无责（损失</a:t>
            </a:r>
            <a:r>
              <a:rPr lang="en-US" altLang="zh-CN"/>
              <a:t>1500</a:t>
            </a:r>
            <a:r>
              <a:rPr lang="zh-CN" altLang="en-US"/>
              <a:t>元），则两车交强险赔付结果为：</a:t>
            </a:r>
          </a:p>
          <a:p>
            <a:pPr eaLnBrk="1" hangingPunct="1"/>
            <a:r>
              <a:rPr lang="zh-CN" altLang="en-US"/>
              <a:t>　　</a:t>
            </a:r>
            <a:r>
              <a:rPr lang="en-US" altLang="zh-CN"/>
              <a:t>A</a:t>
            </a:r>
            <a:r>
              <a:rPr lang="zh-CN" altLang="en-US"/>
              <a:t>车交强险赔付</a:t>
            </a:r>
            <a:r>
              <a:rPr lang="en-US" altLang="zh-CN"/>
              <a:t>B</a:t>
            </a:r>
            <a:r>
              <a:rPr lang="zh-CN" altLang="en-US"/>
              <a:t>车</a:t>
            </a:r>
            <a:r>
              <a:rPr lang="en-US" altLang="zh-CN"/>
              <a:t>1500</a:t>
            </a:r>
            <a:r>
              <a:rPr lang="zh-CN" altLang="en-US"/>
              <a:t>元，</a:t>
            </a:r>
          </a:p>
          <a:p>
            <a:pPr eaLnBrk="1" hangingPunct="1"/>
            <a:r>
              <a:rPr lang="zh-CN" altLang="en-US"/>
              <a:t>　　</a:t>
            </a:r>
            <a:r>
              <a:rPr lang="en-US" altLang="zh-CN"/>
              <a:t>B</a:t>
            </a:r>
            <a:r>
              <a:rPr lang="zh-CN" altLang="en-US"/>
              <a:t>车交强险赔付</a:t>
            </a:r>
            <a:r>
              <a:rPr lang="en-US" altLang="zh-CN"/>
              <a:t>A</a:t>
            </a:r>
            <a:r>
              <a:rPr lang="zh-CN" altLang="en-US"/>
              <a:t>车</a:t>
            </a:r>
            <a:r>
              <a:rPr lang="en-US" altLang="zh-CN"/>
              <a:t>100</a:t>
            </a:r>
            <a:r>
              <a:rPr lang="zh-CN" altLang="en-US"/>
              <a:t>元。</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sz="quarter" idx="1"/>
          </p:nvPr>
        </p:nvSpPr>
        <p:spPr>
          <a:xfrm>
            <a:off x="950913" y="1978025"/>
            <a:ext cx="7659687" cy="4117975"/>
          </a:xfrm>
        </p:spPr>
        <p:txBody>
          <a:bodyPr/>
          <a:lstStyle/>
          <a:p>
            <a:pPr eaLnBrk="1" hangingPunct="1">
              <a:lnSpc>
                <a:spcPct val="90000"/>
              </a:lnSpc>
            </a:pPr>
            <a:r>
              <a:rPr lang="zh-CN" altLang="en-US" sz="2800"/>
              <a:t>例：</a:t>
            </a:r>
            <a:r>
              <a:rPr lang="en-US" altLang="zh-CN" sz="2800"/>
              <a:t>A</a:t>
            </a:r>
            <a:r>
              <a:rPr lang="zh-CN" altLang="en-US" sz="2800"/>
              <a:t>、</a:t>
            </a:r>
            <a:r>
              <a:rPr lang="en-US" altLang="zh-CN" sz="2800"/>
              <a:t>B</a:t>
            </a:r>
            <a:r>
              <a:rPr lang="zh-CN" altLang="en-US" sz="2800"/>
              <a:t>、</a:t>
            </a:r>
            <a:r>
              <a:rPr lang="en-US" altLang="zh-CN" sz="2800"/>
              <a:t>C</a:t>
            </a:r>
            <a:r>
              <a:rPr lang="zh-CN" altLang="en-US" sz="2800"/>
              <a:t>三车互碰造成三方车损，</a:t>
            </a:r>
            <a:r>
              <a:rPr lang="en-US" altLang="zh-CN" sz="2800"/>
              <a:t>A</a:t>
            </a:r>
            <a:r>
              <a:rPr lang="zh-CN" altLang="en-US" sz="2800"/>
              <a:t>车全责（损失</a:t>
            </a:r>
            <a:r>
              <a:rPr lang="en-US" altLang="zh-CN" sz="2800"/>
              <a:t>3000</a:t>
            </a:r>
            <a:r>
              <a:rPr lang="zh-CN" altLang="en-US" sz="2800"/>
              <a:t>元），</a:t>
            </a:r>
            <a:r>
              <a:rPr lang="en-US" altLang="zh-CN" sz="2800"/>
              <a:t>B</a:t>
            </a:r>
            <a:r>
              <a:rPr lang="zh-CN" altLang="en-US" sz="2800"/>
              <a:t>车无责（损失</a:t>
            </a:r>
            <a:r>
              <a:rPr lang="en-US" altLang="zh-CN" sz="2800"/>
              <a:t>600</a:t>
            </a:r>
            <a:r>
              <a:rPr lang="zh-CN" altLang="en-US" sz="2800"/>
              <a:t>元），</a:t>
            </a:r>
            <a:r>
              <a:rPr lang="en-US" altLang="zh-CN" sz="2800"/>
              <a:t>C</a:t>
            </a:r>
            <a:r>
              <a:rPr lang="zh-CN" altLang="en-US" sz="2800"/>
              <a:t>车无责（损失</a:t>
            </a:r>
            <a:r>
              <a:rPr lang="en-US" altLang="zh-CN" sz="2800"/>
              <a:t>800</a:t>
            </a:r>
            <a:r>
              <a:rPr lang="zh-CN" altLang="en-US" sz="2800"/>
              <a:t>元），则赔付结果为：</a:t>
            </a:r>
          </a:p>
          <a:p>
            <a:pPr lvl="1" eaLnBrk="1" hangingPunct="1">
              <a:lnSpc>
                <a:spcPct val="90000"/>
              </a:lnSpc>
            </a:pPr>
            <a:r>
              <a:rPr lang="zh-CN" altLang="en-US" sz="2400"/>
              <a:t>无责方合并计算：</a:t>
            </a:r>
            <a:r>
              <a:rPr lang="en-US" altLang="zh-CN" sz="2400"/>
              <a:t>B</a:t>
            </a:r>
            <a:r>
              <a:rPr lang="zh-CN" altLang="en-US" sz="2400"/>
              <a:t>车、</a:t>
            </a:r>
            <a:r>
              <a:rPr lang="en-US" altLang="zh-CN" sz="2400"/>
              <a:t>C</a:t>
            </a:r>
            <a:r>
              <a:rPr lang="zh-CN" altLang="en-US" sz="2400"/>
              <a:t>车交强险分别赔付</a:t>
            </a:r>
            <a:r>
              <a:rPr lang="en-US" altLang="zh-CN" sz="2400"/>
              <a:t>A</a:t>
            </a:r>
            <a:r>
              <a:rPr lang="zh-CN" altLang="en-US" sz="2400"/>
              <a:t>车</a:t>
            </a:r>
            <a:r>
              <a:rPr lang="en-US" altLang="zh-CN" sz="2400"/>
              <a:t>100</a:t>
            </a:r>
            <a:r>
              <a:rPr lang="zh-CN" altLang="en-US" sz="2400"/>
              <a:t>元。 </a:t>
            </a:r>
          </a:p>
          <a:p>
            <a:pPr lvl="1" eaLnBrk="1" hangingPunct="1">
              <a:lnSpc>
                <a:spcPct val="90000"/>
              </a:lnSpc>
            </a:pPr>
            <a:r>
              <a:rPr lang="en-US" altLang="zh-CN" sz="2400"/>
              <a:t>A</a:t>
            </a:r>
            <a:r>
              <a:rPr lang="zh-CN" altLang="en-US" sz="2400"/>
              <a:t>车交强险赔付</a:t>
            </a:r>
            <a:r>
              <a:rPr lang="en-US" altLang="zh-CN" sz="2400"/>
              <a:t>B</a:t>
            </a:r>
            <a:r>
              <a:rPr lang="zh-CN" altLang="en-US" sz="2400"/>
              <a:t>车</a:t>
            </a:r>
            <a:r>
              <a:rPr lang="en-US" altLang="zh-CN" sz="2400"/>
              <a:t>600</a:t>
            </a:r>
            <a:r>
              <a:rPr lang="zh-CN" altLang="en-US" sz="2400"/>
              <a:t>元，赔付</a:t>
            </a:r>
            <a:r>
              <a:rPr lang="en-US" altLang="zh-CN" sz="2400"/>
              <a:t>C</a:t>
            </a:r>
            <a:r>
              <a:rPr lang="zh-CN" altLang="en-US" sz="2400"/>
              <a:t>车</a:t>
            </a:r>
            <a:r>
              <a:rPr lang="en-US" altLang="zh-CN" sz="2400"/>
              <a:t>800</a:t>
            </a:r>
            <a:r>
              <a:rPr lang="zh-CN" altLang="en-US" sz="2400"/>
              <a:t>元， </a:t>
            </a:r>
          </a:p>
          <a:p>
            <a:pPr lvl="1" eaLnBrk="1" hangingPunct="1">
              <a:lnSpc>
                <a:spcPct val="90000"/>
              </a:lnSpc>
            </a:pPr>
            <a:endParaRPr lang="zh-CN" altLang="en-US" sz="2400"/>
          </a:p>
          <a:p>
            <a:pPr lvl="1" eaLnBrk="1" hangingPunct="1">
              <a:lnSpc>
                <a:spcPct val="90000"/>
              </a:lnSpc>
            </a:pPr>
            <a:endParaRPr lang="zh-CN" altLang="en-US" sz="2400"/>
          </a:p>
          <a:p>
            <a:pPr lvl="1" eaLnBrk="1" hangingPunct="1">
              <a:lnSpc>
                <a:spcPct val="90000"/>
              </a:lnSpc>
            </a:pPr>
            <a:r>
              <a:rPr lang="zh-CN" altLang="en-US" sz="2400"/>
              <a:t>简化的赔付方法</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1042988" y="752475"/>
            <a:ext cx="6553200" cy="519113"/>
          </a:xfrm>
          <a:prstGeom prst="rect">
            <a:avLst/>
          </a:prstGeom>
          <a:noFill/>
          <a:ln w="9525">
            <a:noFill/>
            <a:miter lim="800000"/>
            <a:headEnd/>
            <a:tailEnd/>
          </a:ln>
        </p:spPr>
        <p:txBody>
          <a:bodyPr anchor="ctr">
            <a:spAutoFit/>
          </a:bodyPr>
          <a:lstStyle/>
          <a:p>
            <a:r>
              <a:rPr kumimoji="1" lang="zh-CN" altLang="en-US" sz="2800" b="1">
                <a:solidFill>
                  <a:srgbClr val="000000"/>
                </a:solidFill>
                <a:latin typeface="Times New Roman" pitchFamily="18" charset="0"/>
                <a:cs typeface="Times New Roman" pitchFamily="18" charset="0"/>
              </a:rPr>
              <a:t>机动车辆保险的市场份额及保费收入</a:t>
            </a:r>
            <a:endParaRPr kumimoji="1" lang="zh-CN" altLang="en-US" sz="2800">
              <a:latin typeface="Times New Roman" pitchFamily="18" charset="0"/>
            </a:endParaRPr>
          </a:p>
        </p:txBody>
      </p:sp>
      <p:graphicFrame>
        <p:nvGraphicFramePr>
          <p:cNvPr id="125061" name="Group 133"/>
          <p:cNvGraphicFramePr>
            <a:graphicFrameLocks noGrp="1"/>
          </p:cNvGraphicFramePr>
          <p:nvPr>
            <p:extLst>
              <p:ext uri="{D42A27DB-BD31-4B8C-83A1-F6EECF244321}">
                <p14:modId xmlns:p14="http://schemas.microsoft.com/office/powerpoint/2010/main" val="2720120064"/>
              </p:ext>
            </p:extLst>
          </p:nvPr>
        </p:nvGraphicFramePr>
        <p:xfrm>
          <a:off x="192130" y="5517232"/>
          <a:ext cx="8496942" cy="914400"/>
        </p:xfrm>
        <a:graphic>
          <a:graphicData uri="http://schemas.openxmlformats.org/drawingml/2006/table">
            <a:tbl>
              <a:tblPr/>
              <a:tblGrid>
                <a:gridCol w="1404454">
                  <a:extLst>
                    <a:ext uri="{9D8B030D-6E8A-4147-A177-3AD203B41FA5}">
                      <a16:colId xmlns:a16="http://schemas.microsoft.com/office/drawing/2014/main" val="20000"/>
                    </a:ext>
                  </a:extLst>
                </a:gridCol>
                <a:gridCol w="632004">
                  <a:extLst>
                    <a:ext uri="{9D8B030D-6E8A-4147-A177-3AD203B41FA5}">
                      <a16:colId xmlns:a16="http://schemas.microsoft.com/office/drawing/2014/main" val="20001"/>
                    </a:ext>
                  </a:extLst>
                </a:gridCol>
                <a:gridCol w="632004">
                  <a:extLst>
                    <a:ext uri="{9D8B030D-6E8A-4147-A177-3AD203B41FA5}">
                      <a16:colId xmlns:a16="http://schemas.microsoft.com/office/drawing/2014/main" val="20002"/>
                    </a:ext>
                  </a:extLst>
                </a:gridCol>
                <a:gridCol w="632004">
                  <a:extLst>
                    <a:ext uri="{9D8B030D-6E8A-4147-A177-3AD203B41FA5}">
                      <a16:colId xmlns:a16="http://schemas.microsoft.com/office/drawing/2014/main" val="20003"/>
                    </a:ext>
                  </a:extLst>
                </a:gridCol>
                <a:gridCol w="632004">
                  <a:extLst>
                    <a:ext uri="{9D8B030D-6E8A-4147-A177-3AD203B41FA5}">
                      <a16:colId xmlns:a16="http://schemas.microsoft.com/office/drawing/2014/main" val="20004"/>
                    </a:ext>
                  </a:extLst>
                </a:gridCol>
                <a:gridCol w="632004">
                  <a:extLst>
                    <a:ext uri="{9D8B030D-6E8A-4147-A177-3AD203B41FA5}">
                      <a16:colId xmlns:a16="http://schemas.microsoft.com/office/drawing/2014/main" val="20005"/>
                    </a:ext>
                  </a:extLst>
                </a:gridCol>
                <a:gridCol w="632004">
                  <a:extLst>
                    <a:ext uri="{9D8B030D-6E8A-4147-A177-3AD203B41FA5}">
                      <a16:colId xmlns:a16="http://schemas.microsoft.com/office/drawing/2014/main" val="20006"/>
                    </a:ext>
                  </a:extLst>
                </a:gridCol>
                <a:gridCol w="702227">
                  <a:extLst>
                    <a:ext uri="{9D8B030D-6E8A-4147-A177-3AD203B41FA5}">
                      <a16:colId xmlns:a16="http://schemas.microsoft.com/office/drawing/2014/main" val="20007"/>
                    </a:ext>
                  </a:extLst>
                </a:gridCol>
                <a:gridCol w="632004">
                  <a:extLst>
                    <a:ext uri="{9D8B030D-6E8A-4147-A177-3AD203B41FA5}">
                      <a16:colId xmlns:a16="http://schemas.microsoft.com/office/drawing/2014/main" val="20008"/>
                    </a:ext>
                  </a:extLst>
                </a:gridCol>
                <a:gridCol w="702227">
                  <a:extLst>
                    <a:ext uri="{9D8B030D-6E8A-4147-A177-3AD203B41FA5}">
                      <a16:colId xmlns:a16="http://schemas.microsoft.com/office/drawing/2014/main" val="20009"/>
                    </a:ext>
                  </a:extLst>
                </a:gridCol>
                <a:gridCol w="632003">
                  <a:extLst>
                    <a:ext uri="{9D8B030D-6E8A-4147-A177-3AD203B41FA5}">
                      <a16:colId xmlns:a16="http://schemas.microsoft.com/office/drawing/2014/main" val="20010"/>
                    </a:ext>
                  </a:extLst>
                </a:gridCol>
                <a:gridCol w="632003">
                  <a:extLst>
                    <a:ext uri="{9D8B030D-6E8A-4147-A177-3AD203B41FA5}">
                      <a16:colId xmlns:a16="http://schemas.microsoft.com/office/drawing/2014/main" val="1915824839"/>
                    </a:ext>
                  </a:extLst>
                </a:gridCol>
              </a:tblGrid>
              <a:tr h="24447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defRPr/>
                      </a:pPr>
                      <a:r>
                        <a:rPr kumimoji="1" lang="zh-CN" altLang="en-US" sz="2400" b="0" i="0" u="none" strike="noStrike" cap="none" normalizeH="0" baseline="0" dirty="0">
                          <a:ln>
                            <a:noFill/>
                          </a:ln>
                          <a:solidFill>
                            <a:schemeClr val="tx1"/>
                          </a:solidFill>
                          <a:effectLst/>
                          <a:latin typeface="宋体" pitchFamily="2" charset="-122"/>
                          <a:ea typeface="宋体" pitchFamily="2" charset="-122"/>
                          <a:cs typeface="Times New Roman" pitchFamily="18" charset="0"/>
                        </a:rPr>
                        <a:t>（亿元）</a:t>
                      </a:r>
                      <a:endParaRPr kumimoji="0" lang="zh-CN" altLang="zh-CN" sz="2400" b="0" i="0" u="none" strike="noStrike" cap="none" normalizeH="0" baseline="0" dirty="0">
                        <a:ln>
                          <a:noFill/>
                        </a:ln>
                        <a:solidFill>
                          <a:schemeClr val="tx1"/>
                        </a:solidFill>
                        <a:effectLst/>
                        <a:latin typeface="Arial"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2018</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2019</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2020</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2021</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CN" altLang="en-US" sz="2400" b="0" i="0" u="none" strike="noStrike" cap="none" normalizeH="0" baseline="0" dirty="0">
                          <a:ln>
                            <a:noFill/>
                          </a:ln>
                          <a:solidFill>
                            <a:schemeClr val="tx1"/>
                          </a:solidFill>
                          <a:effectLst/>
                          <a:latin typeface="宋体" pitchFamily="2" charset="-122"/>
                          <a:ea typeface="宋体" pitchFamily="2" charset="-122"/>
                          <a:cs typeface="Times New Roman" pitchFamily="18" charset="0"/>
                        </a:rPr>
                        <a:t>保费收入</a:t>
                      </a:r>
                      <a:endParaRPr kumimoji="1"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3505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4005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4720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5516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6199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6834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7521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7834</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kumimoji="0" lang="en-US" altLang="zh-CN" sz="2400" kern="1200" dirty="0">
                          <a:solidFill>
                            <a:schemeClr val="tx1"/>
                          </a:solidFill>
                          <a:latin typeface="+mn-ea"/>
                          <a:ea typeface="+mn-ea"/>
                          <a:cs typeface="+mn-cs"/>
                        </a:rPr>
                        <a:t>8</a:t>
                      </a: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188</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8245</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1"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7773</a:t>
                      </a:r>
                      <a:endParaRPr kumimoji="1"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2" name="图表 1">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3766911973"/>
              </p:ext>
            </p:extLst>
          </p:nvPr>
        </p:nvGraphicFramePr>
        <p:xfrm>
          <a:off x="192130" y="1271588"/>
          <a:ext cx="8496942" cy="41736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sz="quarter" idx="1"/>
          </p:nvPr>
        </p:nvSpPr>
        <p:spPr>
          <a:xfrm>
            <a:off x="950913" y="2068513"/>
            <a:ext cx="7659687" cy="4027487"/>
          </a:xfrm>
        </p:spPr>
        <p:txBody>
          <a:bodyPr/>
          <a:lstStyle/>
          <a:p>
            <a:pPr eaLnBrk="1" hangingPunct="1"/>
            <a:r>
              <a:rPr lang="zh-CN" altLang="en-US" sz="2800"/>
              <a:t>例：</a:t>
            </a:r>
            <a:r>
              <a:rPr lang="en-US" altLang="zh-CN" sz="2800"/>
              <a:t>A</a:t>
            </a:r>
            <a:r>
              <a:rPr lang="zh-CN" altLang="en-US" sz="2800"/>
              <a:t>、</a:t>
            </a:r>
            <a:r>
              <a:rPr lang="en-US" altLang="zh-CN" sz="2800"/>
              <a:t>B</a:t>
            </a:r>
            <a:r>
              <a:rPr lang="zh-CN" altLang="en-US" sz="2800"/>
              <a:t>、</a:t>
            </a:r>
            <a:r>
              <a:rPr lang="en-US" altLang="zh-CN" sz="2800"/>
              <a:t>C</a:t>
            </a:r>
            <a:r>
              <a:rPr lang="zh-CN" altLang="en-US" sz="2800"/>
              <a:t>三车互碰造成三方车损，</a:t>
            </a:r>
            <a:r>
              <a:rPr lang="en-US" altLang="zh-CN" sz="2800"/>
              <a:t>A</a:t>
            </a:r>
            <a:r>
              <a:rPr lang="zh-CN" altLang="en-US" sz="2800"/>
              <a:t>车主责（损失</a:t>
            </a:r>
            <a:r>
              <a:rPr lang="en-US" altLang="zh-CN" sz="2800"/>
              <a:t>6000</a:t>
            </a:r>
            <a:r>
              <a:rPr lang="zh-CN" altLang="en-US" sz="2800"/>
              <a:t>元），</a:t>
            </a:r>
            <a:r>
              <a:rPr lang="en-US" altLang="zh-CN" sz="2800"/>
              <a:t>B</a:t>
            </a:r>
            <a:r>
              <a:rPr lang="zh-CN" altLang="en-US" sz="2800"/>
              <a:t>车无责（损失</a:t>
            </a:r>
            <a:r>
              <a:rPr lang="en-US" altLang="zh-CN" sz="2800"/>
              <a:t>5000</a:t>
            </a:r>
            <a:r>
              <a:rPr lang="zh-CN" altLang="en-US" sz="2800"/>
              <a:t>元），</a:t>
            </a:r>
            <a:r>
              <a:rPr lang="en-US" altLang="zh-CN" sz="2800"/>
              <a:t>C</a:t>
            </a:r>
            <a:r>
              <a:rPr lang="zh-CN" altLang="en-US" sz="2800"/>
              <a:t>车次责（损失</a:t>
            </a:r>
            <a:r>
              <a:rPr lang="en-US" altLang="zh-CN" sz="2800"/>
              <a:t>3000</a:t>
            </a:r>
            <a:r>
              <a:rPr lang="zh-CN" altLang="en-US" sz="2800"/>
              <a:t>元），则</a:t>
            </a:r>
            <a:r>
              <a:rPr lang="en-US" altLang="zh-CN" sz="2800"/>
              <a:t>A</a:t>
            </a:r>
            <a:r>
              <a:rPr lang="zh-CN" altLang="en-US" sz="2800"/>
              <a:t>车、</a:t>
            </a:r>
            <a:r>
              <a:rPr lang="en-US" altLang="zh-CN" sz="2800"/>
              <a:t>B</a:t>
            </a:r>
            <a:r>
              <a:rPr lang="zh-CN" altLang="en-US" sz="2800"/>
              <a:t>车交强险对</a:t>
            </a:r>
            <a:r>
              <a:rPr lang="en-US" altLang="zh-CN" sz="2800"/>
              <a:t>C</a:t>
            </a:r>
            <a:r>
              <a:rPr lang="zh-CN" altLang="en-US" sz="2800"/>
              <a:t>车的赔付计算结果为：</a:t>
            </a:r>
          </a:p>
          <a:p>
            <a:pPr lvl="1" eaLnBrk="1" hangingPunct="1"/>
            <a:r>
              <a:rPr lang="zh-CN" altLang="en-US" sz="2400"/>
              <a:t>无责方</a:t>
            </a:r>
            <a:r>
              <a:rPr lang="en-US" altLang="zh-CN" sz="2400"/>
              <a:t>B</a:t>
            </a:r>
            <a:r>
              <a:rPr lang="zh-CN" altLang="en-US" sz="2400"/>
              <a:t>先赔</a:t>
            </a:r>
            <a:r>
              <a:rPr lang="en-US" altLang="zh-CN" sz="2400"/>
              <a:t>100</a:t>
            </a:r>
            <a:r>
              <a:rPr lang="zh-CN" altLang="en-US" sz="2400"/>
              <a:t>元。其中</a:t>
            </a:r>
            <a:r>
              <a:rPr lang="en-US" altLang="zh-CN" sz="2400"/>
              <a:t>A</a:t>
            </a:r>
            <a:r>
              <a:rPr lang="zh-CN" altLang="en-US" sz="2400"/>
              <a:t>与</a:t>
            </a:r>
            <a:r>
              <a:rPr lang="en-US" altLang="zh-CN" sz="2400"/>
              <a:t>C</a:t>
            </a:r>
            <a:r>
              <a:rPr lang="zh-CN" altLang="en-US" sz="2400"/>
              <a:t>分别得</a:t>
            </a:r>
            <a:r>
              <a:rPr lang="en-US" altLang="zh-CN" sz="2400"/>
              <a:t>50</a:t>
            </a:r>
            <a:r>
              <a:rPr lang="zh-CN" altLang="en-US" sz="2400"/>
              <a:t>元。</a:t>
            </a:r>
          </a:p>
          <a:p>
            <a:pPr lvl="1" eaLnBrk="1" hangingPunct="1"/>
            <a:r>
              <a:rPr lang="en-US" altLang="zh-CN" sz="2400"/>
              <a:t>A</a:t>
            </a:r>
            <a:r>
              <a:rPr lang="zh-CN" altLang="en-US" sz="2400"/>
              <a:t>车交强险赔付：（</a:t>
            </a:r>
            <a:r>
              <a:rPr lang="en-US" altLang="zh-CN" sz="2400"/>
              <a:t>5000/2</a:t>
            </a:r>
            <a:r>
              <a:rPr lang="zh-CN" altLang="en-US" sz="2400">
                <a:sym typeface="Wingdings" pitchFamily="2" charset="2"/>
              </a:rPr>
              <a:t>）</a:t>
            </a:r>
            <a:r>
              <a:rPr lang="en-US" altLang="zh-CN" sz="2400">
                <a:sym typeface="Wingdings" pitchFamily="2" charset="2"/>
              </a:rPr>
              <a:t>+</a:t>
            </a:r>
            <a:r>
              <a:rPr lang="zh-CN" altLang="en-US" sz="2400">
                <a:sym typeface="Wingdings" pitchFamily="2" charset="2"/>
              </a:rPr>
              <a:t>（</a:t>
            </a:r>
            <a:r>
              <a:rPr lang="en-US" altLang="zh-CN" sz="2400">
                <a:sym typeface="Wingdings" pitchFamily="2" charset="2"/>
              </a:rPr>
              <a:t>3000-50</a:t>
            </a:r>
            <a:r>
              <a:rPr lang="zh-CN" altLang="en-US" sz="2400">
                <a:sym typeface="Wingdings" pitchFamily="2" charset="2"/>
              </a:rPr>
              <a:t>）</a:t>
            </a:r>
            <a:r>
              <a:rPr lang="zh-CN" altLang="en-US" sz="2400"/>
              <a:t>＝</a:t>
            </a:r>
            <a:r>
              <a:rPr lang="en-US" altLang="zh-CN" sz="2400"/>
              <a:t>5450</a:t>
            </a:r>
            <a:r>
              <a:rPr lang="zh-CN" altLang="en-US" sz="2400"/>
              <a:t>元</a:t>
            </a:r>
            <a:r>
              <a:rPr lang="en-US" altLang="zh-CN" sz="2400"/>
              <a:t>&gt;2000</a:t>
            </a:r>
            <a:r>
              <a:rPr lang="zh-CN" altLang="en-US" sz="2400"/>
              <a:t>元</a:t>
            </a:r>
          </a:p>
          <a:p>
            <a:pPr lvl="2" eaLnBrk="1" hangingPunct="1"/>
            <a:r>
              <a:rPr lang="zh-CN" altLang="en-US" sz="2000"/>
              <a:t>则</a:t>
            </a:r>
            <a:r>
              <a:rPr lang="en-US" altLang="zh-CN" sz="2000"/>
              <a:t>A</a:t>
            </a:r>
            <a:r>
              <a:rPr lang="zh-CN" altLang="en-US" sz="2000"/>
              <a:t>赔</a:t>
            </a:r>
            <a:r>
              <a:rPr lang="en-US" altLang="zh-CN" sz="2000"/>
              <a:t>B</a:t>
            </a:r>
            <a:r>
              <a:rPr lang="zh-CN" altLang="en-US" sz="2000"/>
              <a:t>为：</a:t>
            </a:r>
            <a:r>
              <a:rPr lang="en-US" altLang="zh-CN" sz="2000"/>
              <a:t>2000*</a:t>
            </a:r>
            <a:r>
              <a:rPr lang="zh-CN" altLang="en-US" sz="2000"/>
              <a:t>（</a:t>
            </a:r>
            <a:r>
              <a:rPr lang="en-US" altLang="zh-CN" sz="2000"/>
              <a:t>2500/5450</a:t>
            </a:r>
            <a:r>
              <a:rPr lang="zh-CN" altLang="en-US" sz="2000"/>
              <a:t>）</a:t>
            </a:r>
            <a:r>
              <a:rPr lang="en-US" altLang="zh-CN" sz="2000"/>
              <a:t>=917</a:t>
            </a:r>
          </a:p>
          <a:p>
            <a:pPr lvl="2" eaLnBrk="1" hangingPunct="1"/>
            <a:r>
              <a:rPr lang="zh-CN" altLang="en-US" sz="2000"/>
              <a:t>则</a:t>
            </a:r>
            <a:r>
              <a:rPr lang="en-US" altLang="zh-CN" sz="2000"/>
              <a:t>A</a:t>
            </a:r>
            <a:r>
              <a:rPr lang="zh-CN" altLang="en-US" sz="2000"/>
              <a:t>赔</a:t>
            </a:r>
            <a:r>
              <a:rPr lang="en-US" altLang="zh-CN" sz="2000"/>
              <a:t>C</a:t>
            </a:r>
            <a:r>
              <a:rPr lang="zh-CN" altLang="en-US" sz="2000"/>
              <a:t>为： </a:t>
            </a:r>
            <a:r>
              <a:rPr lang="en-US" altLang="zh-CN" sz="2000"/>
              <a:t>2000*</a:t>
            </a:r>
            <a:r>
              <a:rPr lang="zh-CN" altLang="en-US" sz="2000"/>
              <a:t>（</a:t>
            </a:r>
            <a:r>
              <a:rPr lang="en-US" altLang="zh-CN" sz="2000"/>
              <a:t>2950/5450</a:t>
            </a:r>
            <a:r>
              <a:rPr lang="zh-CN" altLang="en-US" sz="2000"/>
              <a:t>）</a:t>
            </a:r>
            <a:r>
              <a:rPr lang="en-US" altLang="zh-CN" sz="2000"/>
              <a:t>=1083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sz="quarter" idx="1"/>
          </p:nvPr>
        </p:nvSpPr>
        <p:spPr>
          <a:xfrm>
            <a:off x="827088" y="1773238"/>
            <a:ext cx="7812087" cy="4011612"/>
          </a:xfrm>
        </p:spPr>
        <p:txBody>
          <a:bodyPr/>
          <a:lstStyle/>
          <a:p>
            <a:pPr eaLnBrk="1" hangingPunct="1">
              <a:lnSpc>
                <a:spcPct val="90000"/>
              </a:lnSpc>
            </a:pPr>
            <a:r>
              <a:rPr lang="zh-CN" altLang="en-US" sz="2800" dirty="0"/>
              <a:t>例：</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三车互碰造成三方车损，</a:t>
            </a:r>
            <a:r>
              <a:rPr lang="en-US" altLang="zh-CN" sz="2800" dirty="0"/>
              <a:t>A</a:t>
            </a:r>
            <a:r>
              <a:rPr lang="zh-CN" altLang="en-US" sz="2800" dirty="0"/>
              <a:t>、</a:t>
            </a:r>
            <a:r>
              <a:rPr lang="en-US" altLang="zh-CN" sz="2800" dirty="0"/>
              <a:t>B</a:t>
            </a:r>
            <a:r>
              <a:rPr lang="zh-CN" altLang="en-US" sz="2800" dirty="0"/>
              <a:t>车同等责任，</a:t>
            </a:r>
            <a:r>
              <a:rPr lang="en-US" altLang="zh-CN" sz="2800" dirty="0"/>
              <a:t>C</a:t>
            </a:r>
            <a:r>
              <a:rPr lang="zh-CN" altLang="en-US" sz="2800" dirty="0"/>
              <a:t>车与受害人甲无责。受害人支出医疗费用</a:t>
            </a:r>
            <a:r>
              <a:rPr lang="en-US" altLang="zh-CN" sz="2800" dirty="0"/>
              <a:t>4500</a:t>
            </a:r>
            <a:r>
              <a:rPr lang="zh-CN" altLang="en-US" sz="2800" dirty="0"/>
              <a:t>元。则</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车的交强险如何赔付：</a:t>
            </a:r>
          </a:p>
          <a:p>
            <a:pPr lvl="1" eaLnBrk="1" hangingPunct="1">
              <a:lnSpc>
                <a:spcPct val="90000"/>
              </a:lnSpc>
            </a:pPr>
            <a:r>
              <a:rPr lang="en-US" altLang="zh-CN" sz="2400" dirty="0"/>
              <a:t>A</a:t>
            </a:r>
            <a:r>
              <a:rPr lang="zh-CN" altLang="en-US" sz="2400" dirty="0"/>
              <a:t>赔甲：</a:t>
            </a:r>
            <a:r>
              <a:rPr lang="en-US" altLang="zh-CN" sz="2400" dirty="0"/>
              <a:t>4500×18000/</a:t>
            </a:r>
            <a:r>
              <a:rPr lang="zh-CN" altLang="en-US" sz="2400" dirty="0"/>
              <a:t>（</a:t>
            </a:r>
            <a:r>
              <a:rPr lang="en-US" altLang="zh-CN" sz="2400" dirty="0"/>
              <a:t>18000</a:t>
            </a:r>
            <a:r>
              <a:rPr lang="zh-CN" altLang="en-US" sz="2400" dirty="0"/>
              <a:t>＋</a:t>
            </a:r>
            <a:r>
              <a:rPr lang="en-US" altLang="zh-CN" sz="2400" dirty="0"/>
              <a:t>18000+1800</a:t>
            </a:r>
            <a:r>
              <a:rPr lang="zh-CN" altLang="en-US" sz="2400" dirty="0"/>
              <a:t>）</a:t>
            </a:r>
            <a:r>
              <a:rPr lang="en-US" altLang="zh-CN" sz="2400" dirty="0"/>
              <a:t>=2142.86</a:t>
            </a:r>
            <a:r>
              <a:rPr lang="zh-CN" altLang="en-US" sz="2400" dirty="0"/>
              <a:t>元</a:t>
            </a:r>
          </a:p>
          <a:p>
            <a:pPr lvl="1" eaLnBrk="1" hangingPunct="1">
              <a:lnSpc>
                <a:spcPct val="90000"/>
              </a:lnSpc>
            </a:pPr>
            <a:r>
              <a:rPr lang="en-US" altLang="zh-CN" sz="2400" dirty="0"/>
              <a:t>B</a:t>
            </a:r>
            <a:r>
              <a:rPr lang="zh-CN" altLang="en-US" sz="2400" dirty="0"/>
              <a:t>赔甲：</a:t>
            </a:r>
            <a:r>
              <a:rPr lang="en-US" altLang="zh-CN" sz="2400" dirty="0"/>
              <a:t> 4500×18000/</a:t>
            </a:r>
            <a:r>
              <a:rPr lang="zh-CN" altLang="en-US" sz="2400" dirty="0"/>
              <a:t>（</a:t>
            </a:r>
            <a:r>
              <a:rPr lang="en-US" altLang="zh-CN" sz="2400" dirty="0"/>
              <a:t>18000</a:t>
            </a:r>
            <a:r>
              <a:rPr lang="zh-CN" altLang="en-US" sz="2400" dirty="0"/>
              <a:t>＋</a:t>
            </a:r>
            <a:r>
              <a:rPr lang="en-US" altLang="zh-CN" sz="2400" dirty="0"/>
              <a:t>18000+1800</a:t>
            </a:r>
            <a:r>
              <a:rPr lang="zh-CN" altLang="en-US" sz="2400" dirty="0"/>
              <a:t>） </a:t>
            </a:r>
            <a:r>
              <a:rPr lang="en-US" altLang="zh-CN" sz="2400" dirty="0"/>
              <a:t>=2142.86</a:t>
            </a:r>
            <a:r>
              <a:rPr lang="zh-CN" altLang="en-US" sz="2400" dirty="0"/>
              <a:t>元</a:t>
            </a:r>
          </a:p>
          <a:p>
            <a:pPr lvl="1" eaLnBrk="1" hangingPunct="1">
              <a:lnSpc>
                <a:spcPct val="90000"/>
              </a:lnSpc>
            </a:pPr>
            <a:r>
              <a:rPr lang="en-US" altLang="zh-CN" sz="2400" dirty="0"/>
              <a:t>C</a:t>
            </a:r>
            <a:r>
              <a:rPr lang="zh-CN" altLang="en-US" sz="2400" dirty="0"/>
              <a:t>赔甲：</a:t>
            </a:r>
            <a:r>
              <a:rPr lang="en-US" altLang="zh-CN" sz="2400" dirty="0"/>
              <a:t> 4500×1800/</a:t>
            </a:r>
            <a:r>
              <a:rPr lang="zh-CN" altLang="en-US" sz="2400" dirty="0"/>
              <a:t>（</a:t>
            </a:r>
            <a:r>
              <a:rPr lang="en-US" altLang="zh-CN" sz="2400" dirty="0"/>
              <a:t>18000</a:t>
            </a:r>
            <a:r>
              <a:rPr lang="zh-CN" altLang="en-US" sz="2400" dirty="0"/>
              <a:t>＋</a:t>
            </a:r>
            <a:r>
              <a:rPr lang="en-US" altLang="zh-CN" sz="2400" dirty="0"/>
              <a:t>18000+1800</a:t>
            </a:r>
            <a:r>
              <a:rPr lang="zh-CN" altLang="en-US" sz="2400" dirty="0"/>
              <a:t>） </a:t>
            </a:r>
            <a:r>
              <a:rPr lang="en-US" altLang="zh-CN" sz="2400" dirty="0"/>
              <a:t>=214.29</a:t>
            </a:r>
            <a:r>
              <a:rPr lang="zh-CN" altLang="en-US" sz="2400" dirty="0"/>
              <a:t>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二、</a:t>
            </a:r>
            <a:r>
              <a:rPr lang="zh-CN" altLang="en-US" b="1"/>
              <a:t>商业性第三者责任保险</a:t>
            </a:r>
            <a:r>
              <a:rPr lang="zh-CN" altLang="en-US"/>
              <a:t> </a:t>
            </a:r>
          </a:p>
        </p:txBody>
      </p:sp>
      <p:sp>
        <p:nvSpPr>
          <p:cNvPr id="36867"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Times New Roman" pitchFamily="18" charset="0"/>
              </a:rPr>
              <a:t>保险责任</a:t>
            </a:r>
          </a:p>
          <a:p>
            <a:pPr lvl="1" eaLnBrk="1" hangingPunct="1"/>
            <a:r>
              <a:rPr lang="zh-CN" altLang="en-US" dirty="0"/>
              <a:t>保险期间内，被保险人或其允许的驾驶人在使用被保险机动车过程中发生意外事故，致使第三者遭受人身伤亡或财产直接损毁，依法应当对第三者承担的损害赔偿责任，且不属于免除保险人责任的范围，保险人依照本保险合同的约定，对于超过机动车交通事故责任强制保险各分项赔偿限额的部分负责赔偿。</a:t>
            </a:r>
            <a:endParaRPr lang="zh-CN" altLang="en-US" dirty="0">
              <a:latin typeface="Times New Roman" pitchFamily="18" charset="0"/>
            </a:endParaRPr>
          </a:p>
          <a:p>
            <a:pPr lvl="1" eaLnBrk="1" hangingPunct="1"/>
            <a:r>
              <a:rPr lang="zh-CN" altLang="en-US" dirty="0">
                <a:latin typeface="Times New Roman" pitchFamily="18" charset="0"/>
              </a:rPr>
              <a:t>但不负责因事故产生的善后工作。</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Times New Roman" pitchFamily="18" charset="0"/>
              </a:rPr>
              <a:t>二、</a:t>
            </a:r>
            <a:r>
              <a:rPr lang="zh-CN" altLang="en-US" b="1" dirty="0"/>
              <a:t>商业性第三者责任保险</a:t>
            </a:r>
            <a:endParaRPr lang="zh-CN" altLang="en-US" dirty="0"/>
          </a:p>
        </p:txBody>
      </p:sp>
      <p:sp>
        <p:nvSpPr>
          <p:cNvPr id="3" name="内容占位符 2"/>
          <p:cNvSpPr>
            <a:spLocks noGrp="1"/>
          </p:cNvSpPr>
          <p:nvPr>
            <p:ph sz="quarter" idx="1"/>
          </p:nvPr>
        </p:nvSpPr>
        <p:spPr/>
        <p:txBody>
          <a:bodyPr/>
          <a:lstStyle/>
          <a:p>
            <a:r>
              <a:rPr lang="zh-CN" altLang="en-US" dirty="0"/>
              <a:t>除外责任：</a:t>
            </a:r>
            <a:endParaRPr lang="en-US" altLang="zh-CN" dirty="0"/>
          </a:p>
          <a:p>
            <a:pPr lvl="1"/>
            <a:r>
              <a:rPr lang="zh-CN" altLang="zh-CN" dirty="0"/>
              <a:t>事故发生后，被保险人或驾驶人故意破坏、伪造现场，毁灭证据；</a:t>
            </a:r>
          </a:p>
          <a:p>
            <a:pPr lvl="1"/>
            <a:r>
              <a:rPr lang="zh-CN" altLang="zh-CN" dirty="0"/>
              <a:t>驾驶人</a:t>
            </a:r>
            <a:r>
              <a:rPr lang="zh-CN" altLang="en-US" dirty="0"/>
              <a:t>不合格</a:t>
            </a:r>
            <a:r>
              <a:rPr lang="zh-CN" altLang="zh-CN" dirty="0"/>
              <a:t>：交通肇事逃逸；饮酒、</a:t>
            </a:r>
            <a:r>
              <a:rPr lang="zh-CN" altLang="en-US" dirty="0"/>
              <a:t>吸毒等；</a:t>
            </a:r>
            <a:r>
              <a:rPr lang="zh-CN" altLang="zh-CN" dirty="0"/>
              <a:t>无驾驶证；驾证</a:t>
            </a:r>
            <a:r>
              <a:rPr lang="zh-CN" altLang="en-US" dirty="0"/>
              <a:t>不合格</a:t>
            </a:r>
            <a:r>
              <a:rPr lang="zh-CN" altLang="zh-CN" dirty="0"/>
              <a:t>；非被保险人允许的驾驶人。</a:t>
            </a:r>
          </a:p>
          <a:p>
            <a:pPr lvl="1"/>
            <a:r>
              <a:rPr lang="zh-CN" altLang="en-US" dirty="0"/>
              <a:t>车辆不合格：无</a:t>
            </a:r>
            <a:r>
              <a:rPr lang="zh-CN" altLang="zh-CN" dirty="0"/>
              <a:t>行驶证</a:t>
            </a:r>
            <a:r>
              <a:rPr lang="zh-CN" altLang="en-US" dirty="0"/>
              <a:t>；</a:t>
            </a:r>
            <a:r>
              <a:rPr lang="zh-CN" altLang="zh-CN" dirty="0"/>
              <a:t>被扣留、收缴、没收期间；竞赛、测试期间</a:t>
            </a:r>
            <a:r>
              <a:rPr lang="zh-CN" altLang="en-US" dirty="0"/>
              <a:t>等；</a:t>
            </a:r>
            <a:r>
              <a:rPr lang="zh-CN" altLang="zh-CN" dirty="0"/>
              <a:t>全车被盗窃</a:t>
            </a:r>
            <a:r>
              <a:rPr lang="zh-CN" altLang="en-US" dirty="0"/>
              <a:t>等</a:t>
            </a:r>
            <a:r>
              <a:rPr lang="zh-CN" altLang="zh-CN" dirty="0"/>
              <a:t>下落不明期间。</a:t>
            </a:r>
          </a:p>
          <a:p>
            <a:pPr lvl="1"/>
            <a:r>
              <a:rPr lang="zh-CN" altLang="en-US" dirty="0"/>
              <a:t>绝对除外责任：</a:t>
            </a:r>
            <a:r>
              <a:rPr lang="zh-CN" altLang="zh-CN" dirty="0"/>
              <a:t>战争、军事冲突、恐怖活动、暴乱、污染、核反应、核辐射；故意</a:t>
            </a:r>
            <a:r>
              <a:rPr lang="zh-CN" altLang="en-US" dirty="0"/>
              <a:t>或</a:t>
            </a:r>
            <a:r>
              <a:rPr lang="zh-CN" altLang="zh-CN" dirty="0"/>
              <a:t>恶意串通</a:t>
            </a:r>
          </a:p>
          <a:p>
            <a:pPr lvl="1"/>
            <a:r>
              <a:rPr lang="zh-CN" altLang="zh-CN" dirty="0"/>
              <a:t>被保险机动车被转让、改装、加装或改变使用性质等，导致被保险机动车危险程度显著增加，且未及时通知保险人，因危险程度显著增加而发生保险事故的。</a:t>
            </a:r>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Times New Roman" pitchFamily="18" charset="0"/>
              </a:rPr>
              <a:t>二、</a:t>
            </a:r>
            <a:r>
              <a:rPr lang="zh-CN" altLang="en-US" b="1" dirty="0"/>
              <a:t>商业性第三者责任保险</a:t>
            </a:r>
            <a:endParaRPr lang="zh-CN" altLang="en-US" dirty="0"/>
          </a:p>
        </p:txBody>
      </p:sp>
      <p:sp>
        <p:nvSpPr>
          <p:cNvPr id="3" name="内容占位符 2"/>
          <p:cNvSpPr>
            <a:spLocks noGrp="1"/>
          </p:cNvSpPr>
          <p:nvPr>
            <p:ph sz="quarter" idx="1"/>
          </p:nvPr>
        </p:nvSpPr>
        <p:spPr/>
        <p:txBody>
          <a:bodyPr/>
          <a:lstStyle/>
          <a:p>
            <a:r>
              <a:rPr lang="zh-CN" altLang="en-US" dirty="0"/>
              <a:t>除外责任：下列</a:t>
            </a:r>
            <a:r>
              <a:rPr lang="zh-CN" altLang="zh-CN" dirty="0"/>
              <a:t>财产损失和费用不赔：</a:t>
            </a:r>
          </a:p>
          <a:p>
            <a:pPr lvl="1"/>
            <a:r>
              <a:rPr lang="zh-CN" altLang="zh-CN" dirty="0"/>
              <a:t>各种间接损失；</a:t>
            </a:r>
          </a:p>
          <a:p>
            <a:pPr lvl="1"/>
            <a:r>
              <a:rPr lang="zh-CN" altLang="zh-CN" dirty="0"/>
              <a:t>贬值</a:t>
            </a:r>
            <a:r>
              <a:rPr lang="zh-CN" altLang="en-US" dirty="0"/>
              <a:t>及</a:t>
            </a:r>
            <a:r>
              <a:rPr lang="zh-CN" altLang="zh-CN" dirty="0"/>
              <a:t>减值损失；</a:t>
            </a:r>
          </a:p>
          <a:p>
            <a:pPr lvl="1"/>
            <a:r>
              <a:rPr lang="zh-CN" altLang="en-US" dirty="0"/>
              <a:t>不是第三者：</a:t>
            </a:r>
            <a:r>
              <a:rPr lang="zh-CN" altLang="zh-CN" dirty="0"/>
              <a:t>被保险人及其家庭成员、驾驶人及其家庭成员所有、承租、使用、管理、运输或代管的财产的损失，以及本车上财产的损失；被保险人、驾驶人、本车车上人员的人身伤亡；</a:t>
            </a:r>
          </a:p>
          <a:p>
            <a:pPr lvl="1"/>
            <a:r>
              <a:rPr lang="zh-CN" altLang="zh-CN" dirty="0"/>
              <a:t>停车费、保管费、扣车费、罚款、罚金或惩罚性赔款；</a:t>
            </a:r>
          </a:p>
          <a:p>
            <a:pPr lvl="1"/>
            <a:r>
              <a:rPr lang="zh-CN" altLang="zh-CN" dirty="0"/>
              <a:t>律师费，未经保险人事先书面同意的诉讼费、仲裁费；精神损害抚慰金；</a:t>
            </a:r>
            <a:endParaRPr lang="en-US" altLang="zh-CN" dirty="0"/>
          </a:p>
          <a:p>
            <a:pPr lvl="1"/>
            <a:r>
              <a:rPr lang="en-US" altLang="zh-CN" dirty="0"/>
              <a:t>……</a:t>
            </a:r>
            <a:endParaRPr lang="zh-CN" altLang="zh-C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二、</a:t>
            </a:r>
            <a:r>
              <a:rPr lang="zh-CN" altLang="en-US" b="1"/>
              <a:t>商业性第三者责任保险</a:t>
            </a:r>
          </a:p>
        </p:txBody>
      </p:sp>
      <p:sp>
        <p:nvSpPr>
          <p:cNvPr id="38915" name="Rectangle 3"/>
          <p:cNvSpPr>
            <a:spLocks noGrp="1" noChangeArrowheads="1"/>
          </p:cNvSpPr>
          <p:nvPr>
            <p:ph sz="quarter" idx="1"/>
          </p:nvPr>
        </p:nvSpPr>
        <p:spPr>
          <a:xfrm>
            <a:off x="457200" y="1600200"/>
            <a:ext cx="7467600" cy="4873625"/>
          </a:xfrm>
        </p:spPr>
        <p:txBody>
          <a:bodyPr/>
          <a:lstStyle/>
          <a:p>
            <a:pPr lvl="1" eaLnBrk="1" hangingPunct="1"/>
            <a:r>
              <a:rPr lang="zh-CN" altLang="en-US" dirty="0">
                <a:latin typeface="宋体" pitchFamily="2" charset="-122"/>
              </a:rPr>
              <a:t>不属于第三者的范围</a:t>
            </a:r>
          </a:p>
          <a:p>
            <a:pPr lvl="2" eaLnBrk="1" hangingPunct="1"/>
            <a:r>
              <a:rPr lang="zh-CN" altLang="zh-CN" dirty="0"/>
              <a:t>被保险人及其家庭成员、被保险人允许的驾驶人及其家庭成员所有、承租、使用、管理、运输或代管的财产的损失，以及本车上财产的损失；</a:t>
            </a:r>
            <a:endParaRPr lang="en-US" altLang="zh-CN" dirty="0"/>
          </a:p>
          <a:p>
            <a:pPr lvl="2" eaLnBrk="1" hangingPunct="1"/>
            <a:r>
              <a:rPr lang="zh-CN" altLang="zh-CN" dirty="0"/>
              <a:t>被保险人、被保险人允许的驾驶人、本车车上人员的人身伤亡。</a:t>
            </a:r>
            <a:endParaRPr lang="en-US" altLang="zh-CN" dirty="0"/>
          </a:p>
          <a:p>
            <a:pPr lvl="2" eaLnBrk="1" hangingPunct="1">
              <a:buNone/>
            </a:pPr>
            <a:endParaRPr lang="en-US" altLang="zh-CN" dirty="0">
              <a:latin typeface="宋体" pitchFamily="2" charset="-122"/>
            </a:endParaRPr>
          </a:p>
          <a:p>
            <a:pPr lvl="2" eaLnBrk="1" hangingPunct="1">
              <a:buNone/>
            </a:pPr>
            <a:endParaRPr lang="en-US" altLang="zh-CN" dirty="0">
              <a:latin typeface="宋体" pitchFamily="2" charset="-122"/>
            </a:endParaRPr>
          </a:p>
          <a:p>
            <a:pPr lvl="2" eaLnBrk="1" hangingPunct="1">
              <a:buNone/>
            </a:pPr>
            <a:endParaRPr lang="en-US" altLang="zh-CN" dirty="0">
              <a:latin typeface="宋体" pitchFamily="2" charset="-122"/>
            </a:endParaRPr>
          </a:p>
          <a:p>
            <a:pPr lvl="2" eaLnBrk="1" hangingPunct="1"/>
            <a:r>
              <a:rPr lang="zh-CN" altLang="en-US" dirty="0">
                <a:latin typeface="宋体" pitchFamily="2" charset="-122"/>
              </a:rPr>
              <a:t>问题：被保险人的家庭成员是否属于第三者？</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zh-CN" altLang="en-US" sz="3600">
                <a:latin typeface="Times New Roman" pitchFamily="18" charset="0"/>
              </a:rPr>
              <a:t>二、</a:t>
            </a:r>
            <a:r>
              <a:rPr lang="zh-CN" altLang="en-US" sz="3600" b="1"/>
              <a:t>商业性第三者责任保险</a:t>
            </a:r>
          </a:p>
        </p:txBody>
      </p:sp>
      <p:sp>
        <p:nvSpPr>
          <p:cNvPr id="39939" name="Rectangle 3"/>
          <p:cNvSpPr>
            <a:spLocks noGrp="1" noChangeArrowheads="1"/>
          </p:cNvSpPr>
          <p:nvPr>
            <p:ph sz="quarter" idx="1"/>
          </p:nvPr>
        </p:nvSpPr>
        <p:spPr>
          <a:xfrm>
            <a:off x="457200" y="1600200"/>
            <a:ext cx="7467600" cy="4873625"/>
          </a:xfrm>
        </p:spPr>
        <p:txBody>
          <a:bodyPr/>
          <a:lstStyle/>
          <a:p>
            <a:pPr eaLnBrk="1" hangingPunct="1"/>
            <a:r>
              <a:rPr lang="zh-CN" altLang="en-US" dirty="0"/>
              <a:t>赔偿限额和赔偿处理</a:t>
            </a:r>
          </a:p>
          <a:p>
            <a:pPr lvl="1" eaLnBrk="1" hangingPunct="1"/>
            <a:r>
              <a:rPr lang="zh-CN" altLang="en-US" dirty="0">
                <a:latin typeface="宋体" pitchFamily="2" charset="-122"/>
              </a:rPr>
              <a:t>第三者责任险中规定每次事故责任限额</a:t>
            </a:r>
            <a:r>
              <a:rPr lang="zh-CN" altLang="en-US" dirty="0"/>
              <a:t> </a:t>
            </a:r>
          </a:p>
          <a:p>
            <a:pPr lvl="1"/>
            <a:r>
              <a:rPr lang="zh-CN" altLang="en-US" dirty="0"/>
              <a:t>赔款＝（依合同约定核定的第三者损失金额－机动车交通事故责任强制保险的分项赔偿限额）</a:t>
            </a:r>
            <a:r>
              <a:rPr lang="en-US" altLang="zh-CN" dirty="0"/>
              <a:t>×</a:t>
            </a:r>
            <a:r>
              <a:rPr lang="zh-CN" altLang="en-US" dirty="0"/>
              <a:t>事故责任比例</a:t>
            </a:r>
            <a:endParaRPr lang="en-US" altLang="zh-CN" dirty="0"/>
          </a:p>
          <a:p>
            <a:r>
              <a:rPr lang="zh-CN" altLang="en-US" dirty="0"/>
              <a:t>当上述计算的赔款高于了每次事故责任限额时，则按每次事故责任限额给付。</a:t>
            </a:r>
          </a:p>
          <a:p>
            <a:r>
              <a:rPr lang="zh-CN" altLang="en-US" dirty="0">
                <a:solidFill>
                  <a:srgbClr val="000000"/>
                </a:solidFill>
                <a:latin typeface="宋体" pitchFamily="2" charset="-122"/>
                <a:cs typeface="Times New Roman" pitchFamily="18" charset="0"/>
              </a:rPr>
              <a:t>在赔偿限额内进行事故赔偿，无论一次赔偿金额是否等于赔偿限额，保险责任都继续有效，直至第三者责任险的保险期满。</a:t>
            </a:r>
            <a:r>
              <a:rPr lang="zh-CN" altLang="en-US" dirty="0">
                <a:solidFill>
                  <a:srgbClr val="000000"/>
                </a:solidFill>
                <a:latin typeface="宋体" pitchFamily="2" charset="-122"/>
              </a:rPr>
              <a:t> </a:t>
            </a:r>
            <a:r>
              <a:rPr lang="zh-CN" altLang="en-US" dirty="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r>
              <a:rPr lang="zh-CN" altLang="en-US" dirty="0"/>
              <a:t>第三者的索赔权：</a:t>
            </a:r>
            <a:endParaRPr lang="en-US" altLang="zh-CN" dirty="0"/>
          </a:p>
          <a:p>
            <a:pPr lvl="1" eaLnBrk="1" hangingPunct="1"/>
            <a:r>
              <a:rPr lang="zh-CN" altLang="en-US" dirty="0"/>
              <a:t>被保险人给第三者造成损害，被保险人对第三者应负的赔偿责任确定的，根据被保险人的请求，保险人应当直接向该第三者赔偿。被保险人怠于请求的，第三者有权就其应获赔偿部分直接向保险人请求赔偿。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zh-CN" altLang="en-US" sz="2800"/>
              <a:t>强制性三责险与商业性三责险的区别</a:t>
            </a:r>
          </a:p>
        </p:txBody>
      </p:sp>
      <p:sp>
        <p:nvSpPr>
          <p:cNvPr id="20483" name="Rectangle 3"/>
          <p:cNvSpPr>
            <a:spLocks noGrp="1" noChangeArrowheads="1"/>
          </p:cNvSpPr>
          <p:nvPr>
            <p:ph sz="quarter" idx="1"/>
          </p:nvPr>
        </p:nvSpPr>
        <p:spPr>
          <a:xfrm>
            <a:off x="827088" y="1484313"/>
            <a:ext cx="7772400" cy="5084762"/>
          </a:xfrm>
        </p:spPr>
        <p:txBody>
          <a:bodyPr/>
          <a:lstStyle/>
          <a:p>
            <a:pPr eaLnBrk="1" hangingPunct="1">
              <a:lnSpc>
                <a:spcPct val="110000"/>
              </a:lnSpc>
            </a:pPr>
            <a:r>
              <a:rPr lang="zh-CN" altLang="en-US" dirty="0"/>
              <a:t>赔偿标准较高。</a:t>
            </a:r>
            <a:endParaRPr lang="en-US" altLang="zh-CN" dirty="0"/>
          </a:p>
          <a:p>
            <a:pPr eaLnBrk="1" hangingPunct="1">
              <a:lnSpc>
                <a:spcPct val="110000"/>
              </a:lnSpc>
            </a:pPr>
            <a:r>
              <a:rPr lang="zh-CN" altLang="en-US" dirty="0"/>
              <a:t>保险责任范围较宽。</a:t>
            </a:r>
            <a:endParaRPr lang="en-US" altLang="zh-CN" dirty="0"/>
          </a:p>
          <a:p>
            <a:pPr eaLnBrk="1" hangingPunct="1">
              <a:lnSpc>
                <a:spcPct val="110000"/>
              </a:lnSpc>
            </a:pPr>
            <a:r>
              <a:rPr lang="zh-CN" altLang="en-US" dirty="0"/>
              <a:t>实行分项责任限额。</a:t>
            </a:r>
          </a:p>
          <a:p>
            <a:pPr eaLnBrk="1" hangingPunct="1">
              <a:lnSpc>
                <a:spcPct val="110000"/>
              </a:lnSpc>
            </a:pPr>
            <a:endParaRPr lang="zh-CN" alt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zh-CN" altLang="en-US" sz="2800"/>
              <a:t>强制性三责险与商业性三责险的区别</a:t>
            </a:r>
          </a:p>
        </p:txBody>
      </p:sp>
      <p:graphicFrame>
        <p:nvGraphicFramePr>
          <p:cNvPr id="130051" name="Group 3"/>
          <p:cNvGraphicFramePr>
            <a:graphicFrameLocks noGrp="1"/>
          </p:cNvGraphicFramePr>
          <p:nvPr>
            <p:ph type="tbl" idx="1"/>
          </p:nvPr>
        </p:nvGraphicFramePr>
        <p:xfrm>
          <a:off x="900113" y="1773238"/>
          <a:ext cx="7786688" cy="4419919"/>
        </p:xfrm>
        <a:graphic>
          <a:graphicData uri="http://schemas.openxmlformats.org/drawingml/2006/table">
            <a:tbl>
              <a:tblPr/>
              <a:tblGrid>
                <a:gridCol w="1301750">
                  <a:extLst>
                    <a:ext uri="{9D8B030D-6E8A-4147-A177-3AD203B41FA5}">
                      <a16:colId xmlns:a16="http://schemas.microsoft.com/office/drawing/2014/main" val="20000"/>
                    </a:ext>
                  </a:extLst>
                </a:gridCol>
                <a:gridCol w="2744788">
                  <a:extLst>
                    <a:ext uri="{9D8B030D-6E8A-4147-A177-3AD203B41FA5}">
                      <a16:colId xmlns:a16="http://schemas.microsoft.com/office/drawing/2014/main" val="20001"/>
                    </a:ext>
                  </a:extLst>
                </a:gridCol>
                <a:gridCol w="3740150">
                  <a:extLst>
                    <a:ext uri="{9D8B030D-6E8A-4147-A177-3AD203B41FA5}">
                      <a16:colId xmlns:a16="http://schemas.microsoft.com/office/drawing/2014/main" val="20002"/>
                    </a:ext>
                  </a:extLst>
                </a:gridCol>
              </a:tblGrid>
              <a:tr h="39211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pPr>
                      <a:endParaRPr kumimoji="0" lang="zh-CN" altLang="zh-CN" sz="1800" b="0" i="0" u="none" strike="noStrike" cap="none" normalizeH="0" baseline="0" dirty="0">
                        <a:ln>
                          <a:noFill/>
                        </a:ln>
                        <a:solidFill>
                          <a:schemeClr val="tx1"/>
                        </a:solidFill>
                        <a:effectLst/>
                        <a:latin typeface="Arial" pitchFamily="34"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交强险</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商 业 三 者</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extLst>
                  <a:ext uri="{0D108BD9-81ED-4DB2-BD59-A6C34878D82A}">
                    <a16:rowId xmlns:a16="http://schemas.microsoft.com/office/drawing/2014/main" val="10000"/>
                  </a:ext>
                </a:extLst>
              </a:tr>
              <a:tr h="763588">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强制性</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机动车所有人或管理人必须投保；保险公司不得拒保或随意解除合同</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自愿投保</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93713">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条款费率</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447675" algn="l"/>
                        </a:tabLst>
                      </a:pPr>
                      <a:r>
                        <a:rPr kumimoji="0" lang="zh-CN" altLang="en-US" sz="1800" b="0" i="0" u="none" strike="noStrike" cap="none" normalizeH="0" baseline="0" dirty="0">
                          <a:ln>
                            <a:noFill/>
                          </a:ln>
                          <a:solidFill>
                            <a:srgbClr val="333333"/>
                          </a:solidFill>
                          <a:effectLst/>
                          <a:latin typeface="Arial" pitchFamily="34" charset="0"/>
                          <a:ea typeface="宋体" pitchFamily="2" charset="-122"/>
                          <a:cs typeface="Arial" pitchFamily="34" charset="0"/>
                        </a:rPr>
                        <a:t>价格、条款全国统一</a:t>
                      </a:r>
                      <a:endParaRPr kumimoji="0"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各公司按照规定确定，各地也有不同</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519113">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定价原则</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不盈利、不亏损</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无特别规定</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806450">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赔偿限额</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全国统一的赔偿额度</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根据需要，保额可自己选择，</a:t>
                      </a:r>
                      <a:r>
                        <a:rPr kumimoji="0" lang="en-US" altLang="zh-CN" sz="1800" b="0" i="0" u="none" strike="noStrike" cap="none" normalizeH="0" baseline="0">
                          <a:ln>
                            <a:noFill/>
                          </a:ln>
                          <a:solidFill>
                            <a:srgbClr val="333333"/>
                          </a:solidFill>
                          <a:effectLst/>
                          <a:latin typeface="Arial" pitchFamily="34" charset="0"/>
                          <a:ea typeface="宋体" pitchFamily="2" charset="-122"/>
                          <a:cs typeface="Arial" pitchFamily="34" charset="0"/>
                        </a:rPr>
                        <a:t>5</a:t>
                      </a: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万元</a:t>
                      </a:r>
                      <a:r>
                        <a:rPr kumimoji="0" lang="en-US" altLang="zh-CN" sz="1800" b="0" i="0" u="none" strike="noStrike" cap="none" normalizeH="0" baseline="0">
                          <a:ln>
                            <a:noFill/>
                          </a:ln>
                          <a:solidFill>
                            <a:srgbClr val="333333"/>
                          </a:solidFill>
                          <a:effectLst/>
                          <a:latin typeface="Arial" pitchFamily="34" charset="0"/>
                          <a:ea typeface="宋体" pitchFamily="2" charset="-122"/>
                          <a:cs typeface="Arial" pitchFamily="34" charset="0"/>
                        </a:rPr>
                        <a:t>-1000</a:t>
                      </a: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万元不等，包含死亡伤残、医疗费用和财产损失</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520700">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经营资格</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dirty="0">
                          <a:ln>
                            <a:noFill/>
                          </a:ln>
                          <a:solidFill>
                            <a:srgbClr val="333333"/>
                          </a:solidFill>
                          <a:effectLst/>
                          <a:latin typeface="Arial" pitchFamily="34" charset="0"/>
                          <a:ea typeface="宋体" pitchFamily="2" charset="-122"/>
                          <a:cs typeface="Arial" pitchFamily="34" charset="0"/>
                        </a:rPr>
                        <a:t>经保监会批准的保险公司</a:t>
                      </a:r>
                      <a:endParaRPr kumimoji="0"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申请获得</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519113">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赔偿顺序</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dirty="0">
                          <a:ln>
                            <a:noFill/>
                          </a:ln>
                          <a:solidFill>
                            <a:schemeClr val="tx1"/>
                          </a:solidFill>
                          <a:effectLst/>
                          <a:latin typeface="Times New Roman" pitchFamily="18" charset="0"/>
                          <a:ea typeface="宋体" pitchFamily="2" charset="-122"/>
                        </a:rPr>
                        <a:t>第一位</a:t>
                      </a:r>
                      <a:endParaRPr kumimoji="0"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dirty="0">
                          <a:ln>
                            <a:noFill/>
                          </a:ln>
                          <a:solidFill>
                            <a:srgbClr val="333333"/>
                          </a:solidFill>
                          <a:effectLst/>
                          <a:latin typeface="Arial" pitchFamily="34" charset="0"/>
                          <a:ea typeface="宋体" pitchFamily="2" charset="-122"/>
                          <a:cs typeface="Arial" pitchFamily="34" charset="0"/>
                        </a:rPr>
                        <a:t>在交强险之后赔付</a:t>
                      </a:r>
                      <a:endParaRPr kumimoji="0"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zh-CN" altLang="en-US" dirty="0"/>
              <a:t>发展历程</a:t>
            </a:r>
            <a:endParaRPr lang="zh-CN" altLang="zh-CN" dirty="0"/>
          </a:p>
        </p:txBody>
      </p:sp>
      <p:sp>
        <p:nvSpPr>
          <p:cNvPr id="11267" name="Rectangle 3"/>
          <p:cNvSpPr>
            <a:spLocks noGrp="1" noChangeArrowheads="1"/>
          </p:cNvSpPr>
          <p:nvPr>
            <p:ph sz="quarter" idx="1"/>
          </p:nvPr>
        </p:nvSpPr>
        <p:spPr>
          <a:xfrm>
            <a:off x="467544" y="1484313"/>
            <a:ext cx="8352927" cy="4824412"/>
          </a:xfrm>
        </p:spPr>
        <p:txBody>
          <a:bodyPr/>
          <a:lstStyle/>
          <a:p>
            <a:pPr eaLnBrk="1" hangingPunct="1">
              <a:lnSpc>
                <a:spcPct val="80000"/>
              </a:lnSpc>
            </a:pPr>
            <a:r>
              <a:rPr lang="zh-CN" altLang="en-US" sz="2800" dirty="0"/>
              <a:t>最早：统一条款和费率</a:t>
            </a:r>
          </a:p>
          <a:p>
            <a:pPr eaLnBrk="1" hangingPunct="1">
              <a:lnSpc>
                <a:spcPct val="80000"/>
              </a:lnSpc>
            </a:pPr>
            <a:r>
              <a:rPr lang="en-US" altLang="zh-CN" sz="2800" dirty="0"/>
              <a:t>2004</a:t>
            </a:r>
            <a:r>
              <a:rPr lang="zh-CN" altLang="en-US" sz="2800" dirty="0"/>
              <a:t>年左右，广东省试点进行费率市场化</a:t>
            </a:r>
          </a:p>
          <a:p>
            <a:pPr lvl="1" eaLnBrk="1" hangingPunct="1">
              <a:lnSpc>
                <a:spcPct val="80000"/>
              </a:lnSpc>
            </a:pPr>
            <a:r>
              <a:rPr lang="zh-CN" altLang="en-US" sz="2400" dirty="0"/>
              <a:t>恶性竞争，大打价格战</a:t>
            </a:r>
          </a:p>
          <a:p>
            <a:pPr lvl="1" eaLnBrk="1" hangingPunct="1">
              <a:lnSpc>
                <a:spcPct val="80000"/>
              </a:lnSpc>
            </a:pPr>
            <a:r>
              <a:rPr lang="zh-CN" altLang="en-US" sz="2500" dirty="0"/>
              <a:t>随后在全国推广，费率、条款同时市场化</a:t>
            </a:r>
          </a:p>
          <a:p>
            <a:pPr lvl="2" eaLnBrk="1" hangingPunct="1">
              <a:lnSpc>
                <a:spcPct val="80000"/>
              </a:lnSpc>
            </a:pPr>
            <a:r>
              <a:rPr lang="zh-CN" altLang="en-US" dirty="0"/>
              <a:t>热点问题：酒后驾车险非议；拒保非议</a:t>
            </a:r>
          </a:p>
          <a:p>
            <a:pPr eaLnBrk="1" hangingPunct="1">
              <a:lnSpc>
                <a:spcPct val="80000"/>
              </a:lnSpc>
            </a:pPr>
            <a:r>
              <a:rPr lang="en-US" altLang="zh-CN" sz="2800" dirty="0"/>
              <a:t>2006</a:t>
            </a:r>
            <a:r>
              <a:rPr lang="zh-CN" altLang="en-US" sz="2800" dirty="0"/>
              <a:t>年</a:t>
            </a:r>
            <a:r>
              <a:rPr lang="en-US" altLang="zh-CN" sz="2800" dirty="0"/>
              <a:t>3</a:t>
            </a:r>
            <a:r>
              <a:rPr lang="zh-CN" altLang="en-US" sz="2800" dirty="0"/>
              <a:t>月</a:t>
            </a:r>
            <a:r>
              <a:rPr lang="en-US" altLang="zh-CN" sz="2800" dirty="0"/>
              <a:t>28</a:t>
            </a:r>
            <a:r>
              <a:rPr lang="zh-CN" altLang="en-US" sz="2800" dirty="0"/>
              <a:t>日，国务院颁布了</a:t>
            </a:r>
            <a:r>
              <a:rPr lang="en-US" altLang="zh-CN" sz="2800" dirty="0"/>
              <a:t>《</a:t>
            </a:r>
            <a:r>
              <a:rPr lang="zh-CN" altLang="en-US" sz="2800" dirty="0"/>
              <a:t>机动车交通事故责任强制保险条例</a:t>
            </a:r>
            <a:r>
              <a:rPr lang="en-US" altLang="zh-CN" sz="2800" dirty="0"/>
              <a:t>》</a:t>
            </a:r>
            <a:r>
              <a:rPr lang="zh-CN" altLang="en-US" sz="2800" dirty="0"/>
              <a:t>，强制三责险从此更名为交强险，</a:t>
            </a:r>
            <a:r>
              <a:rPr lang="en-US" altLang="zh-CN" sz="2800" dirty="0"/>
              <a:t>7</a:t>
            </a:r>
            <a:r>
              <a:rPr lang="zh-CN" altLang="en-US" sz="2800" dirty="0"/>
              <a:t>月</a:t>
            </a:r>
            <a:r>
              <a:rPr lang="en-US" altLang="zh-CN" sz="2800" dirty="0"/>
              <a:t>1</a:t>
            </a:r>
            <a:r>
              <a:rPr lang="zh-CN" altLang="en-US" sz="2800" dirty="0"/>
              <a:t>日开始正式实施。 </a:t>
            </a:r>
            <a:endParaRPr lang="en-US" altLang="zh-CN" sz="2800" dirty="0"/>
          </a:p>
          <a:p>
            <a:pPr eaLnBrk="1" hangingPunct="1">
              <a:lnSpc>
                <a:spcPct val="80000"/>
              </a:lnSpc>
            </a:pPr>
            <a:r>
              <a:rPr lang="en-US" altLang="zh-CN" sz="2800" dirty="0"/>
              <a:t>2006</a:t>
            </a:r>
            <a:r>
              <a:rPr lang="zh-CN" altLang="en-US" sz="2800" dirty="0"/>
              <a:t>年，保险行业协会设计</a:t>
            </a:r>
            <a:r>
              <a:rPr lang="en-US" altLang="zh-CN" sz="2800" dirty="0"/>
              <a:t>《</a:t>
            </a:r>
            <a:r>
              <a:rPr lang="zh-CN" altLang="en-US" sz="2800" dirty="0"/>
              <a:t>机动车辆商业保险示范条款</a:t>
            </a:r>
            <a:r>
              <a:rPr lang="en-US" altLang="zh-CN" sz="2800" dirty="0"/>
              <a:t>》</a:t>
            </a:r>
            <a:r>
              <a:rPr lang="zh-CN" altLang="en-US" sz="2800" dirty="0"/>
              <a:t>，分</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三款</a:t>
            </a:r>
            <a:endParaRPr lang="en-US" altLang="zh-CN" sz="2800" dirty="0"/>
          </a:p>
          <a:p>
            <a:pPr eaLnBrk="1" hangingPunct="1">
              <a:lnSpc>
                <a:spcPct val="80000"/>
              </a:lnSpc>
            </a:pPr>
            <a:r>
              <a:rPr lang="en-US" altLang="zh-CN" sz="2800" dirty="0"/>
              <a:t>2015</a:t>
            </a:r>
            <a:r>
              <a:rPr lang="zh-CN" altLang="en-US" sz="2800" dirty="0"/>
              <a:t>年，商车费改，车险费率市场化；</a:t>
            </a:r>
            <a:endParaRPr lang="en-US" altLang="zh-CN" sz="2800" dirty="0"/>
          </a:p>
          <a:p>
            <a:pPr eaLnBrk="1" hangingPunct="1">
              <a:lnSpc>
                <a:spcPct val="80000"/>
              </a:lnSpc>
            </a:pPr>
            <a:r>
              <a:rPr lang="en-US" altLang="zh-CN" sz="2800" dirty="0"/>
              <a:t>2016</a:t>
            </a:r>
            <a:r>
              <a:rPr lang="zh-CN" altLang="en-US" sz="2800" dirty="0"/>
              <a:t>年全国推开。行业示范条款重新修订</a:t>
            </a:r>
            <a:endParaRPr lang="en-US" altLang="zh-CN" sz="2800" dirty="0"/>
          </a:p>
          <a:p>
            <a:pPr eaLnBrk="1" hangingPunct="1">
              <a:lnSpc>
                <a:spcPct val="80000"/>
              </a:lnSpc>
            </a:pPr>
            <a:r>
              <a:rPr lang="zh-CN" altLang="en-US" sz="2800" dirty="0"/>
              <a:t>随后进行了多轮的市场化改革</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zh-CN" altLang="en-US"/>
              <a:t>保险标的</a:t>
            </a:r>
          </a:p>
          <a:p>
            <a:pPr lvl="1" eaLnBrk="1" hangingPunct="1"/>
            <a:r>
              <a:rPr lang="zh-CN" altLang="en-US"/>
              <a:t>机动车辆本身</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zh-CN" altLang="en-US" dirty="0"/>
              <a:t>三、车辆损失险</a:t>
            </a:r>
          </a:p>
        </p:txBody>
      </p:sp>
      <p:sp>
        <p:nvSpPr>
          <p:cNvPr id="43011" name="Rectangle 3"/>
          <p:cNvSpPr>
            <a:spLocks noGrp="1" noChangeArrowheads="1"/>
          </p:cNvSpPr>
          <p:nvPr>
            <p:ph sz="quarter" idx="1"/>
          </p:nvPr>
        </p:nvSpPr>
        <p:spPr>
          <a:xfrm>
            <a:off x="755650" y="1628800"/>
            <a:ext cx="7772400" cy="4680519"/>
          </a:xfrm>
        </p:spPr>
        <p:txBody>
          <a:bodyPr/>
          <a:lstStyle/>
          <a:p>
            <a:pPr eaLnBrk="1" hangingPunct="1">
              <a:lnSpc>
                <a:spcPct val="90000"/>
              </a:lnSpc>
            </a:pPr>
            <a:r>
              <a:rPr lang="zh-CN" altLang="en-US" sz="2800" dirty="0">
                <a:latin typeface="Times New Roman" pitchFamily="18" charset="0"/>
              </a:rPr>
              <a:t>保险责任</a:t>
            </a:r>
            <a:endParaRPr lang="en-US" altLang="zh-CN" sz="2800" dirty="0">
              <a:latin typeface="Times New Roman" pitchFamily="18" charset="0"/>
            </a:endParaRPr>
          </a:p>
          <a:p>
            <a:pPr lvl="1"/>
            <a:r>
              <a:rPr lang="zh-CN" altLang="en-US" dirty="0"/>
              <a:t>驾驶人在使用被保险机动车过程中，因自然灾害、意外事故造成被保险车直接损失，且不属于免除保险人责任的范围。</a:t>
            </a:r>
          </a:p>
          <a:p>
            <a:pPr lvl="1"/>
            <a:r>
              <a:rPr lang="zh-CN" altLang="en-US" dirty="0"/>
              <a:t>保险期间内，被保险机动车被盗窃、抢劫、抢夺，经出险地县级以上公安刑侦部门立案证明，满</a:t>
            </a:r>
            <a:r>
              <a:rPr lang="en-US" altLang="zh-CN" dirty="0"/>
              <a:t>60</a:t>
            </a:r>
            <a:r>
              <a:rPr lang="zh-CN" altLang="en-US" dirty="0"/>
              <a:t>天未查明下落的全车损失，以及因被盗窃、抢劫、抢夺受到损坏造成的直接损失，且不属于免除保险人责任的范围。</a:t>
            </a:r>
          </a:p>
          <a:p>
            <a:pPr lvl="1"/>
            <a:r>
              <a:rPr lang="zh-CN" altLang="en-US" dirty="0"/>
              <a:t>发生保险事故时，被保险人或驾驶人为防止或者减少被保险机动车的损失所支付的必要的、合理的施救费用，由保险人承担；施救费用数额在被保险机动车损失赔偿金额以外另行计算，最高不超过保险金额。</a:t>
            </a:r>
            <a:endParaRPr lang="zh-CN" altLang="en-US" sz="6300" dirty="0">
              <a:latin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三、车辆损失险</a:t>
            </a:r>
          </a:p>
        </p:txBody>
      </p:sp>
      <p:sp>
        <p:nvSpPr>
          <p:cNvPr id="3" name="内容占位符 2"/>
          <p:cNvSpPr>
            <a:spLocks noGrp="1"/>
          </p:cNvSpPr>
          <p:nvPr>
            <p:ph sz="quarter" idx="1"/>
          </p:nvPr>
        </p:nvSpPr>
        <p:spPr/>
        <p:txBody>
          <a:bodyPr/>
          <a:lstStyle/>
          <a:p>
            <a:r>
              <a:rPr lang="zh-CN" altLang="en-US" dirty="0"/>
              <a:t>除外责任</a:t>
            </a:r>
            <a:r>
              <a:rPr lang="zh-CN" altLang="en-US" dirty="0">
                <a:sym typeface="Wingdings" pitchFamily="2" charset="2"/>
              </a:rPr>
              <a:t>：（与三责险基本相同</a:t>
            </a:r>
            <a:r>
              <a:rPr lang="zh-CN" altLang="en-US" dirty="0"/>
              <a:t>）</a:t>
            </a:r>
            <a:endParaRPr lang="en-US" altLang="zh-CN" dirty="0"/>
          </a:p>
          <a:p>
            <a:pPr lvl="1"/>
            <a:r>
              <a:rPr lang="zh-CN" altLang="zh-CN" dirty="0"/>
              <a:t>事故发生后，被保险人或驾驶人故意破坏、伪造现场，毁灭证据；</a:t>
            </a:r>
          </a:p>
          <a:p>
            <a:pPr lvl="1"/>
            <a:r>
              <a:rPr lang="zh-CN" altLang="zh-CN" dirty="0"/>
              <a:t>驾驶人</a:t>
            </a:r>
            <a:r>
              <a:rPr lang="zh-CN" altLang="en-US" dirty="0"/>
              <a:t>不合格</a:t>
            </a:r>
            <a:r>
              <a:rPr lang="zh-CN" altLang="zh-CN" dirty="0"/>
              <a:t>：交通肇事逃逸；饮酒、</a:t>
            </a:r>
            <a:r>
              <a:rPr lang="zh-CN" altLang="en-US" dirty="0"/>
              <a:t>吸毒等；</a:t>
            </a:r>
            <a:r>
              <a:rPr lang="zh-CN" altLang="zh-CN" dirty="0"/>
              <a:t>无驾驶证；驾证</a:t>
            </a:r>
            <a:r>
              <a:rPr lang="zh-CN" altLang="en-US" dirty="0"/>
              <a:t>不合格</a:t>
            </a:r>
            <a:r>
              <a:rPr lang="zh-CN" altLang="zh-CN" dirty="0"/>
              <a:t>；非被保险人允许的驾驶人。</a:t>
            </a:r>
          </a:p>
          <a:p>
            <a:pPr lvl="1"/>
            <a:r>
              <a:rPr lang="zh-CN" altLang="en-US" dirty="0"/>
              <a:t>车辆不合格：无</a:t>
            </a:r>
            <a:r>
              <a:rPr lang="zh-CN" altLang="zh-CN" dirty="0"/>
              <a:t>行驶证</a:t>
            </a:r>
            <a:r>
              <a:rPr lang="zh-CN" altLang="en-US" dirty="0"/>
              <a:t>；</a:t>
            </a:r>
            <a:r>
              <a:rPr lang="zh-CN" altLang="zh-CN" dirty="0"/>
              <a:t>被扣留、收缴、没收期间；竞赛、测试期间</a:t>
            </a:r>
            <a:r>
              <a:rPr lang="zh-CN" altLang="en-US" dirty="0"/>
              <a:t>等；</a:t>
            </a:r>
            <a:r>
              <a:rPr lang="zh-CN" altLang="zh-CN" dirty="0"/>
              <a:t>全车被盗窃</a:t>
            </a:r>
            <a:r>
              <a:rPr lang="zh-CN" altLang="en-US" dirty="0"/>
              <a:t>等</a:t>
            </a:r>
            <a:r>
              <a:rPr lang="zh-CN" altLang="zh-CN" dirty="0"/>
              <a:t>下落不明期间。</a:t>
            </a:r>
          </a:p>
          <a:p>
            <a:pPr lvl="1"/>
            <a:r>
              <a:rPr lang="zh-CN" altLang="en-US" dirty="0"/>
              <a:t>绝对除外责任：</a:t>
            </a:r>
            <a:r>
              <a:rPr lang="zh-CN" altLang="zh-CN" dirty="0"/>
              <a:t>战争、军事冲突、恐怖活动、暴乱、污染、核反应、核辐射；故意</a:t>
            </a:r>
            <a:r>
              <a:rPr lang="zh-CN" altLang="en-US" dirty="0"/>
              <a:t>或</a:t>
            </a:r>
            <a:r>
              <a:rPr lang="zh-CN" altLang="zh-CN" dirty="0"/>
              <a:t>恶意串通</a:t>
            </a:r>
          </a:p>
          <a:p>
            <a:pPr lvl="1"/>
            <a:r>
              <a:rPr lang="zh-CN" altLang="zh-CN" dirty="0"/>
              <a:t>被保险机动车被转让、改装、加装或改变使用性质等，导致被保险机动车危险程度显著增加，且未及时通知保险人，因危险程度显著增加而发生保险事故的。</a:t>
            </a:r>
          </a:p>
          <a:p>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三、车辆损失险</a:t>
            </a:r>
          </a:p>
        </p:txBody>
      </p:sp>
      <p:sp>
        <p:nvSpPr>
          <p:cNvPr id="3" name="内容占位符 2"/>
          <p:cNvSpPr>
            <a:spLocks noGrp="1"/>
          </p:cNvSpPr>
          <p:nvPr>
            <p:ph sz="quarter" idx="1"/>
          </p:nvPr>
        </p:nvSpPr>
        <p:spPr/>
        <p:txBody>
          <a:bodyPr/>
          <a:lstStyle/>
          <a:p>
            <a:r>
              <a:rPr lang="zh-CN" altLang="en-US" dirty="0"/>
              <a:t>除外责任：下列</a:t>
            </a:r>
            <a:r>
              <a:rPr lang="zh-CN" altLang="zh-CN" dirty="0"/>
              <a:t>财产损失和费用不赔：</a:t>
            </a:r>
          </a:p>
          <a:p>
            <a:pPr lvl="1"/>
            <a:r>
              <a:rPr lang="zh-CN" altLang="en-US" dirty="0"/>
              <a:t>贬值与减值损失；</a:t>
            </a:r>
          </a:p>
          <a:p>
            <a:pPr lvl="1"/>
            <a:r>
              <a:rPr lang="zh-CN" altLang="en-US" dirty="0"/>
              <a:t>自然磨损、朽蚀、腐蚀、故障、本身质量缺陷；</a:t>
            </a:r>
          </a:p>
          <a:p>
            <a:pPr lvl="1"/>
            <a:r>
              <a:rPr lang="zh-CN" altLang="en-US" dirty="0"/>
              <a:t>投保人、被保险人或驾驶人知道保险事故发生后，故意或者因重大过失未及时通知，致使保险事故的性质、原因、损失程度等难以确定的，保险人对无法确定的部分，不承担赔偿责任，但保险人通过其他途径已经知道或者应当及时知道保险事故发生的除外；</a:t>
            </a:r>
          </a:p>
          <a:p>
            <a:pPr lvl="1"/>
            <a:r>
              <a:rPr lang="zh-CN" altLang="en-US" dirty="0"/>
              <a:t>车轮单独损失，无明显碰撞痕迹的车身划痕，以及新增加设备的损失；</a:t>
            </a:r>
          </a:p>
          <a:p>
            <a:pPr lvl="1"/>
            <a:r>
              <a:rPr lang="zh-CN" altLang="en-US" dirty="0"/>
              <a:t>非全车盗抢、仅车上零部件或附属设备被盗窃。</a:t>
            </a:r>
          </a:p>
          <a:p>
            <a:pPr lvl="1"/>
            <a:r>
              <a:rPr lang="en-US" altLang="zh-CN" dirty="0"/>
              <a:t>……</a:t>
            </a:r>
            <a:endParaRPr lang="zh-CN" altLang="zh-CN"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6083" name="Rectangle 3"/>
          <p:cNvSpPr>
            <a:spLocks noGrp="1" noChangeArrowheads="1"/>
          </p:cNvSpPr>
          <p:nvPr>
            <p:ph sz="quarter" idx="1"/>
          </p:nvPr>
        </p:nvSpPr>
        <p:spPr>
          <a:xfrm>
            <a:off x="539552" y="1484784"/>
            <a:ext cx="7776864" cy="4680520"/>
          </a:xfrm>
        </p:spPr>
        <p:txBody>
          <a:bodyPr/>
          <a:lstStyle/>
          <a:p>
            <a:pPr algn="just" eaLnBrk="1" hangingPunct="1"/>
            <a:r>
              <a:rPr lang="zh-CN" altLang="en-US" dirty="0">
                <a:latin typeface="Times New Roman" pitchFamily="18" charset="0"/>
              </a:rPr>
              <a:t>保险金额</a:t>
            </a:r>
          </a:p>
          <a:p>
            <a:pPr lvl="1" algn="just" eaLnBrk="1" hangingPunct="1"/>
            <a:r>
              <a:rPr lang="zh-CN" altLang="en-US" dirty="0">
                <a:solidFill>
                  <a:srgbClr val="000000"/>
                </a:solidFill>
                <a:latin typeface="Times New Roman" pitchFamily="18" charset="0"/>
              </a:rPr>
              <a:t>不定值保险</a:t>
            </a:r>
          </a:p>
          <a:p>
            <a:pPr lvl="1" algn="just" eaLnBrk="1" hangingPunct="1"/>
            <a:r>
              <a:rPr lang="zh-CN" altLang="en-US" dirty="0">
                <a:solidFill>
                  <a:srgbClr val="000000"/>
                </a:solidFill>
                <a:latin typeface="Times New Roman" pitchFamily="18" charset="0"/>
              </a:rPr>
              <a:t>保险金额的确定</a:t>
            </a:r>
            <a:endParaRPr lang="en-US" altLang="zh-CN" dirty="0">
              <a:solidFill>
                <a:srgbClr val="000000"/>
              </a:solidFill>
              <a:latin typeface="Times New Roman" pitchFamily="18" charset="0"/>
            </a:endParaRPr>
          </a:p>
          <a:p>
            <a:pPr lvl="2" algn="just" eaLnBrk="1" hangingPunct="1"/>
            <a:r>
              <a:rPr lang="zh-CN" altLang="en-US" dirty="0">
                <a:latin typeface="Times New Roman" pitchFamily="18" charset="0"/>
              </a:rPr>
              <a:t>按实际价值确定</a:t>
            </a:r>
            <a:endParaRPr lang="en-US" altLang="zh-CN" dirty="0">
              <a:latin typeface="Times New Roman" pitchFamily="18" charset="0"/>
            </a:endParaRPr>
          </a:p>
          <a:p>
            <a:pPr lvl="3" algn="just" eaLnBrk="1" hangingPunct="1"/>
            <a:r>
              <a:rPr lang="zh-CN" altLang="en-US" dirty="0">
                <a:solidFill>
                  <a:srgbClr val="000000"/>
                </a:solidFill>
                <a:latin typeface="Times New Roman" pitchFamily="18" charset="0"/>
              </a:rPr>
              <a:t>新车购置价减去折旧</a:t>
            </a:r>
            <a:endParaRPr lang="zh-CN" altLang="en-US" dirty="0">
              <a:latin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710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赔偿处理</a:t>
            </a:r>
          </a:p>
          <a:p>
            <a:pPr lvl="1" eaLnBrk="1" hangingPunct="1">
              <a:lnSpc>
                <a:spcPct val="90000"/>
              </a:lnSpc>
            </a:pPr>
            <a:r>
              <a:rPr lang="zh-CN" altLang="en-US"/>
              <a:t>所需的资料：</a:t>
            </a:r>
          </a:p>
          <a:p>
            <a:pPr lvl="2" eaLnBrk="1" hangingPunct="1">
              <a:lnSpc>
                <a:spcPct val="90000"/>
              </a:lnSpc>
            </a:pPr>
            <a:r>
              <a:rPr lang="zh-CN" altLang="en-US">
                <a:latin typeface="宋体" pitchFamily="2" charset="-122"/>
              </a:rPr>
              <a:t>保险单、损失清单、有关费用单据、保险车辆行驶证、发生事故时驾驶人员的驾驶证。</a:t>
            </a:r>
          </a:p>
          <a:p>
            <a:pPr lvl="2" eaLnBrk="1" hangingPunct="1">
              <a:lnSpc>
                <a:spcPct val="90000"/>
              </a:lnSpc>
            </a:pPr>
            <a:r>
              <a:rPr lang="zh-CN" altLang="en-US">
                <a:latin typeface="宋体" pitchFamily="2" charset="-122"/>
              </a:rPr>
              <a:t>属于道路交通事故的，被保险人应当提供公安交通管理部门或法院等机构出具的事故证明、法律文书（裁定书、裁决书、调解书、判决书等）。</a:t>
            </a:r>
          </a:p>
          <a:p>
            <a:pPr lvl="2" eaLnBrk="1" hangingPunct="1">
              <a:lnSpc>
                <a:spcPct val="90000"/>
              </a:lnSpc>
            </a:pPr>
            <a:r>
              <a:rPr lang="zh-CN" altLang="en-US">
                <a:latin typeface="宋体" pitchFamily="2" charset="-122"/>
              </a:rPr>
              <a:t>属于非道路交通事故或公安交通管理部门不进行处理的事故的，应提供相关的事故证明。</a:t>
            </a:r>
            <a:r>
              <a:rPr lang="zh-CN" altLang="en-US"/>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赔偿处理</a:t>
            </a:r>
          </a:p>
          <a:p>
            <a:pPr lvl="1" eaLnBrk="1" hangingPunct="1">
              <a:lnSpc>
                <a:spcPct val="90000"/>
              </a:lnSpc>
            </a:pPr>
            <a:r>
              <a:rPr lang="zh-CN" altLang="en-US" dirty="0"/>
              <a:t>全部损失：</a:t>
            </a:r>
          </a:p>
          <a:p>
            <a:pPr lvl="2" eaLnBrk="1" hangingPunct="1">
              <a:lnSpc>
                <a:spcPct val="90000"/>
              </a:lnSpc>
            </a:pPr>
            <a:r>
              <a:rPr lang="zh-CN" altLang="en-US" dirty="0"/>
              <a:t>赔款＝保险金额－被保险人已从第三方获得的赔偿金额－绝对免赔额</a:t>
            </a:r>
            <a:endParaRPr lang="en-US" altLang="zh-CN" dirty="0"/>
          </a:p>
          <a:p>
            <a:pPr lvl="1" eaLnBrk="1" hangingPunct="1">
              <a:lnSpc>
                <a:spcPct val="90000"/>
              </a:lnSpc>
            </a:pPr>
            <a:r>
              <a:rPr lang="zh-CN" altLang="en-US" dirty="0"/>
              <a:t>部分损失：按实际修复费用赔偿：</a:t>
            </a:r>
          </a:p>
          <a:p>
            <a:pPr lvl="2" eaLnBrk="1" hangingPunct="1">
              <a:lnSpc>
                <a:spcPct val="90000"/>
              </a:lnSpc>
            </a:pPr>
            <a:r>
              <a:rPr lang="zh-CN" altLang="en-US" dirty="0"/>
              <a:t>赔款＝实际修复费用－被保险人已从第三方获得的赔偿金额－绝对免赔额</a:t>
            </a:r>
            <a:endParaRPr lang="en-US" altLang="zh-CN" dirty="0"/>
          </a:p>
          <a:p>
            <a:pPr lvl="1" eaLnBrk="1" hangingPunct="1">
              <a:lnSpc>
                <a:spcPct val="90000"/>
              </a:lnSpc>
            </a:pPr>
            <a:r>
              <a:rPr lang="zh-CN" altLang="en-US" dirty="0">
                <a:latin typeface="宋体" pitchFamily="2" charset="-122"/>
              </a:rPr>
              <a:t>施救费用 </a:t>
            </a:r>
          </a:p>
          <a:p>
            <a:pPr lvl="2" eaLnBrk="1" hangingPunct="1"/>
            <a:r>
              <a:rPr lang="zh-CN" altLang="en-US" dirty="0">
                <a:latin typeface="宋体" pitchFamily="2" charset="-122"/>
              </a:rPr>
              <a:t>施救费用最高不能超过保险金额的数额 </a:t>
            </a:r>
            <a:endParaRPr lang="en-US" altLang="zh-CN" dirty="0">
              <a:latin typeface="宋体" pitchFamily="2" charset="-122"/>
            </a:endParaRPr>
          </a:p>
          <a:p>
            <a:pPr eaLnBrk="1" hangingPunct="1"/>
            <a:endParaRPr lang="en-US" altLang="zh-CN" dirty="0">
              <a:latin typeface="宋体" pitchFamily="2" charset="-122"/>
            </a:endParaRPr>
          </a:p>
          <a:p>
            <a:pPr lvl="1" eaLnBrk="1" hangingPunct="1">
              <a:lnSpc>
                <a:spcPct val="90000"/>
              </a:lnSpc>
            </a:pP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solidFill>
                  <a:srgbClr val="000000"/>
                </a:solidFill>
                <a:latin typeface="Times New Roman" pitchFamily="18" charset="0"/>
              </a:rPr>
              <a:t>专题：“高保低赔”的故事</a:t>
            </a:r>
            <a:endParaRPr lang="zh-CN" altLang="en-US" dirty="0"/>
          </a:p>
        </p:txBody>
      </p:sp>
      <p:sp>
        <p:nvSpPr>
          <p:cNvPr id="49155" name="内容占位符 2"/>
          <p:cNvSpPr>
            <a:spLocks noGrp="1"/>
          </p:cNvSpPr>
          <p:nvPr>
            <p:ph sz="quarter" idx="1"/>
          </p:nvPr>
        </p:nvSpPr>
        <p:spPr>
          <a:xfrm>
            <a:off x="457200" y="1600200"/>
            <a:ext cx="7467600" cy="4873625"/>
          </a:xfrm>
        </p:spPr>
        <p:txBody>
          <a:bodyPr/>
          <a:lstStyle/>
          <a:p>
            <a:pPr algn="just" eaLnBrk="1" hangingPunct="1"/>
            <a:r>
              <a:rPr lang="zh-CN" altLang="en-US">
                <a:solidFill>
                  <a:srgbClr val="000000"/>
                </a:solidFill>
                <a:latin typeface="Times New Roman" pitchFamily="18" charset="0"/>
              </a:rPr>
              <a:t>合理的保险金额确定究竟是什么呢？</a:t>
            </a:r>
            <a:endParaRPr lang="en-US" altLang="zh-CN">
              <a:solidFill>
                <a:srgbClr val="000000"/>
              </a:solidFill>
              <a:latin typeface="Times New Roman" pitchFamily="18" charset="0"/>
            </a:endParaRPr>
          </a:p>
          <a:p>
            <a:pPr algn="just" eaLnBrk="1" hangingPunct="1"/>
            <a:endParaRPr lang="en-US" altLang="zh-CN">
              <a:solidFill>
                <a:srgbClr val="000000"/>
              </a:solidFill>
              <a:latin typeface="Times New Roman" pitchFamily="18" charset="0"/>
            </a:endParaRPr>
          </a:p>
          <a:p>
            <a:pPr algn="just" eaLnBrk="1" hangingPunct="1"/>
            <a:r>
              <a:rPr lang="zh-CN" altLang="en-US">
                <a:solidFill>
                  <a:srgbClr val="000000"/>
                </a:solidFill>
                <a:latin typeface="Times New Roman" pitchFamily="18" charset="0"/>
              </a:rPr>
              <a:t>车辆价值的确定方法包括：</a:t>
            </a:r>
            <a:endParaRPr lang="en-US" altLang="zh-CN">
              <a:solidFill>
                <a:srgbClr val="000000"/>
              </a:solidFill>
              <a:latin typeface="Times New Roman" pitchFamily="18" charset="0"/>
            </a:endParaRPr>
          </a:p>
          <a:p>
            <a:pPr lvl="1" algn="just" eaLnBrk="1" hangingPunct="1"/>
            <a:r>
              <a:rPr lang="zh-CN" altLang="en-US">
                <a:solidFill>
                  <a:srgbClr val="000000"/>
                </a:solidFill>
                <a:latin typeface="Times New Roman" pitchFamily="18" charset="0"/>
              </a:rPr>
              <a:t>新车购置价（包括车辆购置税）</a:t>
            </a:r>
          </a:p>
          <a:p>
            <a:pPr lvl="1" algn="just" eaLnBrk="1" hangingPunct="1"/>
            <a:r>
              <a:rPr lang="zh-CN" altLang="en-US">
                <a:solidFill>
                  <a:srgbClr val="000000"/>
                </a:solidFill>
                <a:latin typeface="Times New Roman" pitchFamily="18" charset="0"/>
              </a:rPr>
              <a:t>实际价：新车购置价减去折旧</a:t>
            </a:r>
          </a:p>
          <a:p>
            <a:pPr lvl="1" algn="just" eaLnBrk="1" hangingPunct="1"/>
            <a:r>
              <a:rPr lang="zh-CN" altLang="en-US">
                <a:latin typeface="Times New Roman" pitchFamily="18" charset="0"/>
              </a:rPr>
              <a:t>协商价</a:t>
            </a:r>
            <a:endParaRPr lang="en-US" altLang="zh-CN">
              <a:latin typeface="Times New Roman" pitchFamily="18" charset="0"/>
            </a:endParaRPr>
          </a:p>
          <a:p>
            <a:pPr lvl="2" algn="just" eaLnBrk="1" hangingPunct="1"/>
            <a:endParaRPr lang="en-US" altLang="zh-CN">
              <a:latin typeface="Times New Roman" pitchFamily="18" charset="0"/>
            </a:endParaRPr>
          </a:p>
          <a:p>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“代位求偿原则”的运用</a:t>
            </a:r>
          </a:p>
        </p:txBody>
      </p:sp>
      <p:sp>
        <p:nvSpPr>
          <p:cNvPr id="50179" name="内容占位符 2"/>
          <p:cNvSpPr>
            <a:spLocks noGrp="1"/>
          </p:cNvSpPr>
          <p:nvPr>
            <p:ph sz="quarter" idx="1"/>
          </p:nvPr>
        </p:nvSpPr>
        <p:spPr>
          <a:xfrm>
            <a:off x="457200" y="1600200"/>
            <a:ext cx="7467600" cy="5068888"/>
          </a:xfrm>
        </p:spPr>
        <p:txBody>
          <a:bodyPr/>
          <a:lstStyle/>
          <a:p>
            <a:r>
              <a:rPr lang="zh-CN" altLang="en-US"/>
              <a:t>因第三方对机动车的损害而造成保险事故，被保险人向第三方索赔的，保险人应积极协助；被保险人也可直接向保险人索赔，保险人在保额内先行赔付，并在赔偿金额内代位行使对第三方请求赔偿的权利。 </a:t>
            </a:r>
          </a:p>
          <a:p>
            <a:r>
              <a:rPr lang="zh-CN" altLang="en-US"/>
              <a:t>被保险人已从第三方取得损害赔偿的，保险人赔偿时，相应扣减被保险人从第三方已取得的赔偿金额。 </a:t>
            </a:r>
          </a:p>
          <a:p>
            <a:r>
              <a:rPr lang="zh-CN" altLang="en-US"/>
              <a:t>保险人未赔偿之前，被保险人放弃对第三方请求赔偿的权利的，保险人不承担赔偿责任。 </a:t>
            </a:r>
          </a:p>
          <a:p>
            <a:r>
              <a:rPr lang="zh-CN" altLang="en-US"/>
              <a:t>被保险人故意或因重大过失使保险人不能行使代位请求赔偿权，保险人可扣减或者要求返还相应的赔款。 </a:t>
            </a:r>
          </a:p>
          <a:p>
            <a:r>
              <a:rPr lang="zh-CN" altLang="en-US"/>
              <a:t>保险人向被保险人先行赔付的，保险人向第三方行使代位请求赔偿的权利时，被保险人应当向保险人提供必要的文件和所知道的有关情况。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51203" name="Rectangle 3"/>
          <p:cNvSpPr>
            <a:spLocks noGrp="1" noChangeArrowheads="1"/>
          </p:cNvSpPr>
          <p:nvPr>
            <p:ph sz="quarter" idx="1"/>
          </p:nvPr>
        </p:nvSpPr>
        <p:spPr>
          <a:xfrm>
            <a:off x="457200" y="1600200"/>
            <a:ext cx="7467600" cy="4873625"/>
          </a:xfrm>
        </p:spPr>
        <p:txBody>
          <a:bodyPr/>
          <a:lstStyle/>
          <a:p>
            <a:pPr eaLnBrk="1" hangingPunct="1"/>
            <a:r>
              <a:rPr lang="zh-CN" altLang="en-US" sz="2800"/>
              <a:t>保险期限</a:t>
            </a:r>
          </a:p>
          <a:p>
            <a:pPr lvl="1" eaLnBrk="1" hangingPunct="1"/>
            <a:r>
              <a:rPr lang="zh-CN" altLang="en-US" sz="2400"/>
              <a:t>通常为一年</a:t>
            </a:r>
          </a:p>
          <a:p>
            <a:pPr lvl="1" eaLnBrk="1" hangingPunct="1"/>
            <a:r>
              <a:rPr lang="zh-CN" altLang="en-US" sz="2400">
                <a:solidFill>
                  <a:srgbClr val="000000"/>
                </a:solidFill>
                <a:latin typeface="宋体" pitchFamily="2" charset="-122"/>
              </a:rPr>
              <a:t>保险公司在下列情况下，保险责任终止，并</a:t>
            </a:r>
            <a:r>
              <a:rPr lang="zh-CN" altLang="en-US" sz="2400">
                <a:latin typeface="宋体" pitchFamily="2" charset="-122"/>
              </a:rPr>
              <a:t>不退还车损险的保费</a:t>
            </a:r>
            <a:r>
              <a:rPr lang="zh-CN" altLang="en-US" sz="2400">
                <a:solidFill>
                  <a:srgbClr val="000000"/>
                </a:solidFill>
                <a:latin typeface="宋体" pitchFamily="2" charset="-122"/>
              </a:rPr>
              <a:t>。</a:t>
            </a:r>
          </a:p>
          <a:p>
            <a:pPr lvl="2" eaLnBrk="1" hangingPunct="1"/>
            <a:r>
              <a:rPr lang="zh-CN" altLang="en-US" sz="2000">
                <a:solidFill>
                  <a:srgbClr val="000000"/>
                </a:solidFill>
                <a:latin typeface="宋体" pitchFamily="2" charset="-122"/>
              </a:rPr>
              <a:t>保险车辆发生全部损失</a:t>
            </a:r>
            <a:r>
              <a:rPr lang="zh-CN" altLang="en-US" sz="2000">
                <a:solidFill>
                  <a:srgbClr val="000000"/>
                </a:solidFill>
                <a:latin typeface="宋体" pitchFamily="2" charset="-122"/>
                <a:cs typeface="Times New Roman" pitchFamily="18" charset="0"/>
              </a:rPr>
              <a:t>，保险责任终止</a:t>
            </a:r>
            <a:r>
              <a:rPr lang="zh-CN" altLang="en-US" sz="2000">
                <a:solidFill>
                  <a:srgbClr val="000000"/>
                </a:solidFill>
                <a:latin typeface="宋体" pitchFamily="2" charset="-122"/>
              </a:rPr>
              <a:t> </a:t>
            </a:r>
            <a:r>
              <a:rPr lang="zh-CN" altLang="en-US" sz="2000"/>
              <a:t> </a:t>
            </a:r>
          </a:p>
          <a:p>
            <a:pPr lvl="2" eaLnBrk="1" hangingPunct="1"/>
            <a:r>
              <a:rPr lang="zh-CN" altLang="en-US" sz="2000">
                <a:solidFill>
                  <a:srgbClr val="000000"/>
                </a:solidFill>
                <a:latin typeface="宋体" pitchFamily="2" charset="-122"/>
              </a:rPr>
              <a:t>保险车辆部分损失一次赔款金额与免赔金额之和大于或等于保险金额时，保险责任终止</a:t>
            </a:r>
          </a:p>
          <a:p>
            <a:pPr lvl="1" eaLnBrk="1" hangingPunct="1"/>
            <a:r>
              <a:rPr lang="zh-CN" altLang="en-US" sz="2400">
                <a:latin typeface="宋体" pitchFamily="2" charset="-122"/>
              </a:rPr>
              <a:t>只要每次损失的金额小于保险金额，都可以得到赔偿，而无论累计赔偿是否高于保险金额。</a:t>
            </a:r>
            <a:r>
              <a:rPr lang="zh-CN" altLang="en-US" sz="240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a:t>
            </a:r>
            <a:r>
              <a:rPr lang="zh-CN" altLang="zh-CN" b="1" dirty="0"/>
              <a:t>关于实施车险综合改革的指导意见</a:t>
            </a:r>
            <a:r>
              <a:rPr lang="en-US" altLang="zh-CN" b="1" dirty="0"/>
              <a:t>》</a:t>
            </a:r>
            <a:br>
              <a:rPr lang="en-US" altLang="zh-CN" b="1" dirty="0"/>
            </a:br>
            <a:r>
              <a:rPr lang="en-US" altLang="zh-CN" b="1" dirty="0"/>
              <a:t>2020</a:t>
            </a:r>
            <a:r>
              <a:rPr lang="zh-CN" altLang="en-US" b="1" dirty="0"/>
              <a:t>年</a:t>
            </a:r>
            <a:r>
              <a:rPr lang="en-US" altLang="zh-CN" b="1" dirty="0"/>
              <a:t>9</a:t>
            </a:r>
            <a:r>
              <a:rPr lang="zh-CN" altLang="en-US" b="1" dirty="0"/>
              <a:t>月</a:t>
            </a:r>
            <a:r>
              <a:rPr lang="en-US" altLang="zh-CN" b="1" dirty="0"/>
              <a:t>19</a:t>
            </a:r>
            <a:r>
              <a:rPr lang="zh-CN" altLang="en-US" b="1" dirty="0"/>
              <a:t>日实施</a:t>
            </a:r>
            <a:endParaRPr lang="zh-CN" altLang="en-US" dirty="0"/>
          </a:p>
        </p:txBody>
      </p:sp>
      <p:sp>
        <p:nvSpPr>
          <p:cNvPr id="3" name="内容占位符 2"/>
          <p:cNvSpPr>
            <a:spLocks noGrp="1"/>
          </p:cNvSpPr>
          <p:nvPr>
            <p:ph sz="quarter" idx="1"/>
          </p:nvPr>
        </p:nvSpPr>
        <p:spPr>
          <a:xfrm>
            <a:off x="323528" y="1412776"/>
            <a:ext cx="8352928" cy="5061176"/>
          </a:xfrm>
        </p:spPr>
        <p:txBody>
          <a:bodyPr/>
          <a:lstStyle/>
          <a:p>
            <a:r>
              <a:rPr lang="zh-CN" altLang="zh-CN" b="1" dirty="0"/>
              <a:t>提升交强险保障水平</a:t>
            </a:r>
            <a:endParaRPr lang="zh-CN" altLang="zh-CN" dirty="0"/>
          </a:p>
          <a:p>
            <a:pPr lvl="1"/>
            <a:r>
              <a:rPr lang="zh-CN" altLang="zh-CN" b="1" dirty="0"/>
              <a:t>提高交强险责任限额</a:t>
            </a:r>
            <a:r>
              <a:rPr lang="zh-CN" altLang="en-US" b="1" dirty="0"/>
              <a:t>：</a:t>
            </a:r>
            <a:r>
              <a:rPr lang="zh-CN" altLang="zh-CN" dirty="0"/>
              <a:t>从</a:t>
            </a:r>
            <a:r>
              <a:rPr lang="en-US" altLang="zh-CN" dirty="0"/>
              <a:t>12.2</a:t>
            </a:r>
            <a:r>
              <a:rPr lang="zh-CN" altLang="zh-CN" dirty="0"/>
              <a:t>万元提高到</a:t>
            </a:r>
            <a:r>
              <a:rPr lang="en-US" altLang="zh-CN" dirty="0"/>
              <a:t>20</a:t>
            </a:r>
            <a:r>
              <a:rPr lang="zh-CN" altLang="zh-CN" dirty="0"/>
              <a:t>万元</a:t>
            </a:r>
          </a:p>
          <a:p>
            <a:pPr lvl="1"/>
            <a:r>
              <a:rPr lang="zh-CN" altLang="zh-CN" b="1" dirty="0"/>
              <a:t>优化交强险道路交通事故费率浮动系数</a:t>
            </a:r>
            <a:r>
              <a:rPr lang="zh-CN" altLang="en-US" dirty="0"/>
              <a:t>：</a:t>
            </a:r>
            <a:r>
              <a:rPr lang="zh-CN" altLang="zh-CN" dirty="0"/>
              <a:t>浮动比率中的上限保持</a:t>
            </a:r>
            <a:r>
              <a:rPr lang="en-US" altLang="zh-CN" dirty="0"/>
              <a:t>30%</a:t>
            </a:r>
            <a:r>
              <a:rPr lang="zh-CN" altLang="zh-CN" dirty="0"/>
              <a:t>不变，下浮由原来最低的</a:t>
            </a:r>
            <a:r>
              <a:rPr lang="en-US" altLang="zh-CN" dirty="0"/>
              <a:t>-30%</a:t>
            </a:r>
            <a:r>
              <a:rPr lang="zh-CN" altLang="zh-CN" dirty="0"/>
              <a:t>扩大到</a:t>
            </a:r>
            <a:r>
              <a:rPr lang="en-US" altLang="zh-CN" dirty="0"/>
              <a:t>-50%</a:t>
            </a:r>
            <a:endParaRPr lang="zh-CN" altLang="zh-CN" dirty="0"/>
          </a:p>
          <a:p>
            <a:r>
              <a:rPr lang="zh-CN" altLang="zh-CN" b="1" dirty="0"/>
              <a:t>拓展和优化商车险保障服务</a:t>
            </a:r>
            <a:endParaRPr lang="zh-CN" altLang="zh-CN" dirty="0"/>
          </a:p>
          <a:p>
            <a:pPr lvl="1"/>
            <a:r>
              <a:rPr lang="zh-CN" altLang="zh-CN" b="1" dirty="0"/>
              <a:t>理顺商车险主险和附加险责任</a:t>
            </a:r>
            <a:r>
              <a:rPr lang="zh-CN" altLang="en-US" b="1" dirty="0"/>
              <a:t>：</a:t>
            </a:r>
            <a:r>
              <a:rPr lang="zh-CN" altLang="zh-CN" dirty="0"/>
              <a:t>增加机动车全车盗抢、玻璃单独破碎、自燃、发动机涉水、不计免赔率、无法找到第三方特约。</a:t>
            </a:r>
          </a:p>
          <a:p>
            <a:pPr lvl="1"/>
            <a:r>
              <a:rPr lang="zh-CN" altLang="zh-CN" b="1" dirty="0"/>
              <a:t>优化商车险保障服务</a:t>
            </a:r>
            <a:r>
              <a:rPr lang="zh-CN" altLang="en-US" b="1" dirty="0"/>
              <a:t>：</a:t>
            </a:r>
            <a:r>
              <a:rPr lang="zh-CN" altLang="zh-CN" dirty="0"/>
              <a:t>删减事故责任免赔率、无法找到第三方免赔率等免赔约定。</a:t>
            </a:r>
          </a:p>
          <a:p>
            <a:pPr lvl="1"/>
            <a:r>
              <a:rPr lang="zh-CN" altLang="zh-CN" b="1" dirty="0"/>
              <a:t>提升商车险责任限额</a:t>
            </a:r>
            <a:r>
              <a:rPr lang="zh-CN" altLang="en-US" b="1" dirty="0"/>
              <a:t>：</a:t>
            </a:r>
            <a:r>
              <a:rPr lang="zh-CN" altLang="zh-CN" dirty="0"/>
              <a:t>商业三责险责任限额从</a:t>
            </a:r>
            <a:r>
              <a:rPr lang="en-US" altLang="zh-CN" dirty="0"/>
              <a:t>5</a:t>
            </a:r>
            <a:r>
              <a:rPr lang="zh-CN" altLang="zh-CN" dirty="0"/>
              <a:t>万—</a:t>
            </a:r>
            <a:r>
              <a:rPr lang="en-US" altLang="zh-CN" dirty="0"/>
              <a:t>500</a:t>
            </a:r>
            <a:r>
              <a:rPr lang="zh-CN" altLang="zh-CN" dirty="0"/>
              <a:t>万元档次提升到</a:t>
            </a:r>
            <a:r>
              <a:rPr lang="en-US" altLang="zh-CN" dirty="0"/>
              <a:t>10</a:t>
            </a:r>
            <a:r>
              <a:rPr lang="zh-CN" altLang="zh-CN" dirty="0"/>
              <a:t>万—</a:t>
            </a:r>
            <a:r>
              <a:rPr lang="en-US" altLang="zh-CN" dirty="0"/>
              <a:t>1000</a:t>
            </a:r>
            <a:r>
              <a:rPr lang="zh-CN" altLang="zh-CN" dirty="0"/>
              <a:t>万元。</a:t>
            </a:r>
          </a:p>
          <a:p>
            <a:pPr lvl="1"/>
            <a:r>
              <a:rPr lang="zh-CN" altLang="zh-CN" b="1" dirty="0"/>
              <a:t>丰富商车险产品</a:t>
            </a:r>
            <a:r>
              <a:rPr lang="zh-CN" altLang="en-US" b="1" dirty="0"/>
              <a:t>：</a:t>
            </a:r>
            <a:r>
              <a:rPr lang="zh-CN" altLang="zh-CN" dirty="0"/>
              <a:t>支持新能源车险、驾乘人员意外险、机动车延长保修险示范条款，探索开发机动车里程保险（</a:t>
            </a:r>
            <a:r>
              <a:rPr lang="en-US" altLang="zh-CN" dirty="0"/>
              <a:t>UBI</a:t>
            </a:r>
            <a:r>
              <a:rPr lang="zh-CN" altLang="zh-CN" dirty="0"/>
              <a:t>）等创新产品。引导行业规范增值服务。</a:t>
            </a:r>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sz="quarter" idx="1"/>
          </p:nvPr>
        </p:nvSpPr>
        <p:spPr>
          <a:xfrm>
            <a:off x="611188" y="692150"/>
            <a:ext cx="7772400" cy="5410200"/>
          </a:xfrm>
        </p:spPr>
        <p:txBody>
          <a:bodyPr/>
          <a:lstStyle/>
          <a:p>
            <a:pPr eaLnBrk="1" hangingPunct="1">
              <a:lnSpc>
                <a:spcPct val="90000"/>
              </a:lnSpc>
            </a:pPr>
            <a:r>
              <a:rPr lang="zh-CN" altLang="en-US" sz="2800" dirty="0">
                <a:latin typeface="+mn-ea"/>
              </a:rPr>
              <a:t>甲车和乙车分别属于</a:t>
            </a:r>
            <a:r>
              <a:rPr lang="en-US" altLang="zh-CN" sz="2800" dirty="0">
                <a:latin typeface="+mn-ea"/>
              </a:rPr>
              <a:t>A</a:t>
            </a:r>
            <a:r>
              <a:rPr lang="zh-CN" altLang="en-US" sz="2800" dirty="0">
                <a:latin typeface="+mn-ea"/>
              </a:rPr>
              <a:t>公司的甲、乙两个车队，这两个车队是独立核算、独立经营的。两个车队都为自己车队的车辆购买了交强险车辆损失险和第三者责任险。某日，甲车和乙车相撞，经交通管理部门判定，甲车负主要责任，承担</a:t>
            </a:r>
            <a:r>
              <a:rPr lang="en-US" altLang="zh-CN" sz="2800" dirty="0">
                <a:latin typeface="+mn-ea"/>
              </a:rPr>
              <a:t>70%</a:t>
            </a:r>
            <a:r>
              <a:rPr lang="zh-CN" altLang="en-US" sz="2800" dirty="0">
                <a:latin typeface="+mn-ea"/>
              </a:rPr>
              <a:t>的责任；而乙车负次要责任，承担</a:t>
            </a:r>
            <a:r>
              <a:rPr lang="en-US" altLang="zh-CN" sz="2800" dirty="0">
                <a:latin typeface="+mn-ea"/>
              </a:rPr>
              <a:t>30%</a:t>
            </a:r>
            <a:r>
              <a:rPr lang="zh-CN" altLang="en-US" sz="2800" dirty="0">
                <a:latin typeface="+mn-ea"/>
              </a:rPr>
              <a:t>的责任。在这起事故中，甲车的车辆损失</a:t>
            </a:r>
            <a:r>
              <a:rPr lang="en-US" altLang="zh-CN" sz="2800" dirty="0">
                <a:latin typeface="+mn-ea"/>
              </a:rPr>
              <a:t>6000</a:t>
            </a:r>
            <a:r>
              <a:rPr lang="zh-CN" altLang="en-US" sz="2800" dirty="0">
                <a:latin typeface="+mn-ea"/>
              </a:rPr>
              <a:t>元，甲车上货物的损失为</a:t>
            </a:r>
            <a:r>
              <a:rPr lang="en-US" altLang="zh-CN" sz="2800" dirty="0">
                <a:latin typeface="+mn-ea"/>
              </a:rPr>
              <a:t>5000</a:t>
            </a:r>
            <a:r>
              <a:rPr lang="zh-CN" altLang="en-US" sz="2800" dirty="0">
                <a:latin typeface="+mn-ea"/>
              </a:rPr>
              <a:t>元，甲车驾驶员的医疗费用为</a:t>
            </a:r>
            <a:r>
              <a:rPr lang="en-US" altLang="zh-CN" sz="2800" dirty="0">
                <a:latin typeface="+mn-ea"/>
              </a:rPr>
              <a:t>2000</a:t>
            </a:r>
            <a:r>
              <a:rPr lang="zh-CN" altLang="en-US" sz="2800" dirty="0">
                <a:latin typeface="+mn-ea"/>
              </a:rPr>
              <a:t>元。乙车的车辆损失</a:t>
            </a:r>
            <a:r>
              <a:rPr lang="en-US" altLang="zh-CN" sz="2800" dirty="0">
                <a:latin typeface="+mn-ea"/>
              </a:rPr>
              <a:t>10000</a:t>
            </a:r>
            <a:r>
              <a:rPr lang="zh-CN" altLang="en-US" sz="2800" dirty="0">
                <a:latin typeface="+mn-ea"/>
              </a:rPr>
              <a:t>元，乙车上货物损失为</a:t>
            </a:r>
            <a:r>
              <a:rPr lang="en-US" altLang="zh-CN" sz="2800" dirty="0">
                <a:latin typeface="+mn-ea"/>
              </a:rPr>
              <a:t>15000</a:t>
            </a:r>
            <a:r>
              <a:rPr lang="zh-CN" altLang="en-US" sz="2800" dirty="0">
                <a:latin typeface="+mn-ea"/>
              </a:rPr>
              <a:t>元，而乙车的驾驶员在这起事故中负重伤，发生医疗费用为</a:t>
            </a:r>
            <a:r>
              <a:rPr lang="en-US" altLang="zh-CN" sz="2800" dirty="0">
                <a:latin typeface="+mn-ea"/>
              </a:rPr>
              <a:t>20000</a:t>
            </a:r>
            <a:r>
              <a:rPr lang="zh-CN" altLang="en-US" sz="2800" dirty="0">
                <a:latin typeface="+mn-ea"/>
              </a:rPr>
              <a:t>元。</a:t>
            </a:r>
          </a:p>
          <a:p>
            <a:pPr eaLnBrk="1" hangingPunct="1">
              <a:lnSpc>
                <a:spcPct val="90000"/>
              </a:lnSpc>
            </a:pPr>
            <a:r>
              <a:rPr lang="zh-CN" altLang="en-US" sz="2800" dirty="0">
                <a:latin typeface="+mn-ea"/>
              </a:rPr>
              <a:t>交通管理部门应该如何计算赔款？</a:t>
            </a:r>
          </a:p>
          <a:p>
            <a:pPr eaLnBrk="1" hangingPunct="1">
              <a:lnSpc>
                <a:spcPct val="90000"/>
              </a:lnSpc>
            </a:pPr>
            <a:r>
              <a:rPr lang="zh-CN" altLang="en-US" sz="2800" dirty="0">
                <a:latin typeface="+mn-ea"/>
              </a:rPr>
              <a:t>保险公司应该如何计算赔款？</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p>
        </p:txBody>
      </p:sp>
      <p:sp>
        <p:nvSpPr>
          <p:cNvPr id="56323" name="内容占位符 2"/>
          <p:cNvSpPr>
            <a:spLocks noGrp="1"/>
          </p:cNvSpPr>
          <p:nvPr>
            <p:ph sz="quarter" idx="1"/>
          </p:nvPr>
        </p:nvSpPr>
        <p:spPr>
          <a:xfrm>
            <a:off x="457200" y="1600200"/>
            <a:ext cx="7467600" cy="4873625"/>
          </a:xfrm>
        </p:spPr>
        <p:txBody>
          <a:bodyPr/>
          <a:lstStyle/>
          <a:p>
            <a:r>
              <a:rPr lang="zh-CN" altLang="en-US"/>
              <a:t>保险责任 </a:t>
            </a:r>
          </a:p>
          <a:p>
            <a:pPr lvl="1"/>
            <a:r>
              <a:rPr lang="zh-CN" altLang="en-US"/>
              <a:t>保险期间内，被保险人或其允许的驾驶人在使用被保险机动车过程中发生意外事故，致使车上人员遭受人身伤亡，且不属于免除保险人责任的范围，依法应当对车上人员承担的损害赔偿责任，保险人依照本保险合同的约定负责赔偿。 </a:t>
            </a:r>
          </a:p>
          <a:p>
            <a:pPr lvl="1"/>
            <a:r>
              <a:rPr lang="zh-CN" altLang="en-US"/>
              <a:t>保险人依据被保险机动车一方在事故中所负的事故责任比例，承担相应的赔偿责任。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p>
        </p:txBody>
      </p:sp>
      <p:sp>
        <p:nvSpPr>
          <p:cNvPr id="57347" name="内容占位符 2"/>
          <p:cNvSpPr>
            <a:spLocks noGrp="1"/>
          </p:cNvSpPr>
          <p:nvPr>
            <p:ph sz="quarter" idx="1"/>
          </p:nvPr>
        </p:nvSpPr>
        <p:spPr>
          <a:xfrm>
            <a:off x="457200" y="1600200"/>
            <a:ext cx="7467600" cy="4873625"/>
          </a:xfrm>
        </p:spPr>
        <p:txBody>
          <a:bodyPr/>
          <a:lstStyle/>
          <a:p>
            <a:r>
              <a:rPr lang="zh-CN" altLang="en-US"/>
              <a:t>除外责任：</a:t>
            </a:r>
            <a:endParaRPr lang="en-US" altLang="zh-CN"/>
          </a:p>
          <a:p>
            <a:pPr lvl="1"/>
            <a:r>
              <a:rPr lang="zh-CN" altLang="en-US"/>
              <a:t>绝对除外责任、车辆不合格、驾驶员不合格；</a:t>
            </a:r>
            <a:endParaRPr lang="en-US" altLang="zh-CN"/>
          </a:p>
          <a:p>
            <a:pPr lvl="1"/>
            <a:r>
              <a:rPr lang="zh-CN" altLang="en-US"/>
              <a:t>被保险人及驾驶人以外的其他车上人员的故意行为造成的自身伤亡； </a:t>
            </a:r>
          </a:p>
          <a:p>
            <a:pPr lvl="1"/>
            <a:r>
              <a:rPr lang="zh-CN" altLang="en-US"/>
              <a:t>车上人员因疾病、分娩、自残、斗殴、自杀、犯罪行为造成的自身伤亡； </a:t>
            </a:r>
          </a:p>
          <a:p>
            <a:pPr lvl="1"/>
            <a:r>
              <a:rPr lang="zh-CN" altLang="en-US"/>
              <a:t>违法、违章搭乘人员的人身伤亡； </a:t>
            </a:r>
          </a:p>
          <a:p>
            <a:pPr lvl="1"/>
            <a:r>
              <a:rPr lang="zh-CN" altLang="en-US"/>
              <a:t>罚款、罚金或惩罚性赔款；精神损害抚慰金；</a:t>
            </a:r>
            <a:r>
              <a:rPr lang="en-US" altLang="zh-CN"/>
              <a:t> </a:t>
            </a:r>
          </a:p>
          <a:p>
            <a:pPr lvl="1"/>
            <a:r>
              <a:rPr lang="zh-CN" altLang="en-US"/>
              <a:t>律师费，未经保险人事先书面同意的诉讼费、仲裁费；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p>
        </p:txBody>
      </p:sp>
      <p:sp>
        <p:nvSpPr>
          <p:cNvPr id="58371" name="内容占位符 2"/>
          <p:cNvSpPr>
            <a:spLocks noGrp="1"/>
          </p:cNvSpPr>
          <p:nvPr>
            <p:ph sz="quarter" idx="1"/>
          </p:nvPr>
        </p:nvSpPr>
        <p:spPr>
          <a:xfrm>
            <a:off x="457200" y="1600200"/>
            <a:ext cx="7467600" cy="4873625"/>
          </a:xfrm>
        </p:spPr>
        <p:txBody>
          <a:bodyPr/>
          <a:lstStyle/>
          <a:p>
            <a:r>
              <a:rPr lang="zh-CN" altLang="en-US" dirty="0"/>
              <a:t>赔款计算 </a:t>
            </a:r>
          </a:p>
          <a:p>
            <a:pPr lvl="1"/>
            <a:r>
              <a:rPr lang="zh-CN" altLang="en-US" dirty="0"/>
              <a:t>对每座的受害人，当（依合同约定核定的每座车上人员人身伤亡损失金额－应由机动车交通事故责任强制保险赔偿的金额）</a:t>
            </a:r>
            <a:r>
              <a:rPr lang="en-US" altLang="zh-CN" dirty="0"/>
              <a:t>×</a:t>
            </a:r>
            <a:r>
              <a:rPr lang="zh-CN" altLang="en-US" dirty="0"/>
              <a:t>事故责任比例高于或等于每次事故每座赔偿限额时： </a:t>
            </a:r>
          </a:p>
          <a:p>
            <a:pPr lvl="2"/>
            <a:r>
              <a:rPr lang="zh-CN" altLang="en-US" dirty="0"/>
              <a:t>赔款</a:t>
            </a:r>
            <a:r>
              <a:rPr lang="en-US" altLang="zh-CN" dirty="0"/>
              <a:t>=</a:t>
            </a:r>
            <a:r>
              <a:rPr lang="zh-CN" altLang="en-US" dirty="0"/>
              <a:t>每次事故每座赔偿限额</a:t>
            </a:r>
          </a:p>
          <a:p>
            <a:pPr lvl="1"/>
            <a:r>
              <a:rPr lang="zh-CN" altLang="en-US" dirty="0"/>
              <a:t>对每座的受害人，当（依合同约定核定的每座车上人员人身伤亡损失金额－应由机动车交通事故责任强制保险赔偿的金额）</a:t>
            </a:r>
            <a:r>
              <a:rPr lang="en-US" altLang="zh-CN" dirty="0"/>
              <a:t>×</a:t>
            </a:r>
            <a:r>
              <a:rPr lang="zh-CN" altLang="en-US" dirty="0"/>
              <a:t>事故责任比例低于每次事故每座赔偿限额时： </a:t>
            </a:r>
          </a:p>
          <a:p>
            <a:pPr lvl="2"/>
            <a:r>
              <a:rPr lang="zh-CN" altLang="en-US" dirty="0"/>
              <a:t>赔款</a:t>
            </a:r>
            <a:r>
              <a:rPr lang="en-US" altLang="zh-CN" dirty="0"/>
              <a:t>=</a:t>
            </a:r>
            <a:r>
              <a:rPr lang="zh-CN" altLang="en-US" dirty="0"/>
              <a:t>（依合同约定核定的每座车上人员人身伤亡损失金额－应由机动车交通事故责任强制保险赔偿的金额）</a:t>
            </a:r>
            <a:r>
              <a:rPr lang="en-US" altLang="zh-CN" dirty="0"/>
              <a:t>×</a:t>
            </a:r>
            <a:r>
              <a:rPr lang="zh-CN" altLang="en-US" dirty="0"/>
              <a:t>事故责任比例</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fontAlgn="auto" hangingPunct="1">
              <a:spcAft>
                <a:spcPts val="0"/>
              </a:spcAft>
              <a:defRPr/>
            </a:pPr>
            <a:r>
              <a:rPr lang="zh-CN" altLang="en-US" dirty="0"/>
              <a:t>五、机动车辆保险附加险</a:t>
            </a:r>
          </a:p>
        </p:txBody>
      </p:sp>
      <p:sp>
        <p:nvSpPr>
          <p:cNvPr id="59395" name="Rectangle 3"/>
          <p:cNvSpPr>
            <a:spLocks noGrp="1" noChangeArrowheads="1"/>
          </p:cNvSpPr>
          <p:nvPr>
            <p:ph sz="quarter" idx="1"/>
          </p:nvPr>
        </p:nvSpPr>
        <p:spPr>
          <a:xfrm>
            <a:off x="539750" y="1628775"/>
            <a:ext cx="7391400" cy="4648200"/>
          </a:xfrm>
        </p:spPr>
        <p:txBody>
          <a:bodyPr/>
          <a:lstStyle/>
          <a:p>
            <a:pPr algn="just" eaLnBrk="1" hangingPunct="1"/>
            <a:r>
              <a:rPr lang="zh-CN" altLang="en-US" sz="2800" dirty="0">
                <a:latin typeface="宋体" pitchFamily="2" charset="-122"/>
              </a:rPr>
              <a:t>附加绝对免赔率特约条款</a:t>
            </a:r>
          </a:p>
          <a:p>
            <a:pPr lvl="1" algn="just" eaLnBrk="1" hangingPunct="1"/>
            <a:r>
              <a:rPr lang="zh-CN" altLang="en-US" sz="2500" dirty="0">
                <a:latin typeface="宋体" pitchFamily="2" charset="-122"/>
              </a:rPr>
              <a:t>绝对免赔率为</a:t>
            </a:r>
            <a:r>
              <a:rPr lang="en-US" altLang="zh-CN" sz="2500" dirty="0">
                <a:latin typeface="宋体" pitchFamily="2" charset="-122"/>
              </a:rPr>
              <a:t>5%</a:t>
            </a:r>
            <a:r>
              <a:rPr lang="zh-CN" altLang="en-US" sz="2500" dirty="0">
                <a:latin typeface="宋体" pitchFamily="2" charset="-122"/>
              </a:rPr>
              <a:t>、</a:t>
            </a:r>
            <a:r>
              <a:rPr lang="en-US" altLang="zh-CN" sz="2500" dirty="0">
                <a:latin typeface="宋体" pitchFamily="2" charset="-122"/>
              </a:rPr>
              <a:t>10%</a:t>
            </a:r>
            <a:r>
              <a:rPr lang="zh-CN" altLang="en-US" sz="2500" dirty="0">
                <a:latin typeface="宋体" pitchFamily="2" charset="-122"/>
              </a:rPr>
              <a:t>、</a:t>
            </a:r>
            <a:r>
              <a:rPr lang="en-US" altLang="zh-CN" sz="2500" dirty="0">
                <a:latin typeface="宋体" pitchFamily="2" charset="-122"/>
              </a:rPr>
              <a:t>15%</a:t>
            </a:r>
            <a:r>
              <a:rPr lang="zh-CN" altLang="en-US" sz="2500" dirty="0">
                <a:latin typeface="宋体" pitchFamily="2" charset="-122"/>
              </a:rPr>
              <a:t>、</a:t>
            </a:r>
            <a:r>
              <a:rPr lang="en-US" altLang="zh-CN" sz="2500" dirty="0">
                <a:latin typeface="宋体" pitchFamily="2" charset="-122"/>
              </a:rPr>
              <a:t>20%</a:t>
            </a:r>
            <a:r>
              <a:rPr lang="zh-CN" altLang="en-US" sz="2500" dirty="0">
                <a:latin typeface="宋体" pitchFamily="2" charset="-122"/>
              </a:rPr>
              <a:t>，协商确定</a:t>
            </a:r>
          </a:p>
          <a:p>
            <a:pPr lvl="1" algn="just" eaLnBrk="1" hangingPunct="1"/>
            <a:r>
              <a:rPr lang="zh-CN" altLang="en-US" sz="2500" dirty="0">
                <a:latin typeface="宋体" pitchFamily="2" charset="-122"/>
              </a:rPr>
              <a:t>主险实际赔款 </a:t>
            </a:r>
            <a:r>
              <a:rPr lang="en-US" altLang="zh-CN" sz="2500" dirty="0">
                <a:latin typeface="宋体" pitchFamily="2" charset="-122"/>
              </a:rPr>
              <a:t>=</a:t>
            </a:r>
            <a:r>
              <a:rPr lang="zh-CN" altLang="en-US" sz="2500" dirty="0">
                <a:latin typeface="宋体" pitchFamily="2" charset="-122"/>
              </a:rPr>
              <a:t>按主险约定计算的赔款</a:t>
            </a:r>
            <a:r>
              <a:rPr lang="en-US" altLang="zh-CN" sz="2500" dirty="0">
                <a:latin typeface="宋体" pitchFamily="2" charset="-122"/>
              </a:rPr>
              <a:t>×</a:t>
            </a:r>
            <a:r>
              <a:rPr lang="zh-CN" altLang="en-US" sz="2500" dirty="0">
                <a:latin typeface="宋体" pitchFamily="2" charset="-122"/>
              </a:rPr>
              <a:t>（ </a:t>
            </a:r>
            <a:r>
              <a:rPr lang="en-US" altLang="zh-CN" sz="2500" dirty="0">
                <a:latin typeface="宋体" pitchFamily="2" charset="-122"/>
              </a:rPr>
              <a:t>1-</a:t>
            </a:r>
            <a:r>
              <a:rPr lang="zh-CN" altLang="en-US" sz="2500" dirty="0">
                <a:latin typeface="宋体" pitchFamily="2" charset="-122"/>
              </a:rPr>
              <a:t>绝对免赔率） </a:t>
            </a:r>
            <a:endParaRPr lang="en-US" altLang="zh-CN" sz="2500" dirty="0">
              <a:latin typeface="宋体" pitchFamily="2" charset="-122"/>
            </a:endParaRPr>
          </a:p>
          <a:p>
            <a:pPr algn="just" eaLnBrk="1" hangingPunct="1"/>
            <a:r>
              <a:rPr lang="zh-CN" altLang="en-US" sz="2800" dirty="0">
                <a:latin typeface="宋体" pitchFamily="2" charset="-122"/>
              </a:rPr>
              <a:t>附加车轮单独损失险</a:t>
            </a:r>
            <a:endParaRPr lang="en-US" altLang="zh-CN" sz="2800" dirty="0">
              <a:latin typeface="宋体" pitchFamily="2" charset="-122"/>
            </a:endParaRPr>
          </a:p>
          <a:p>
            <a:pPr lvl="1" algn="just" eaLnBrk="1" hangingPunct="1"/>
            <a:r>
              <a:rPr lang="zh-CN" altLang="en-US" sz="2500" dirty="0">
                <a:latin typeface="宋体" pitchFamily="2" charset="-122"/>
              </a:rPr>
              <a:t>自然灾害、意外事故导致仅车轮（含轮胎、轮毂、轮毂罩）的直接损失。</a:t>
            </a:r>
            <a:endParaRPr lang="en-US" altLang="zh-CN" sz="2500" dirty="0">
              <a:latin typeface="宋体" pitchFamily="2" charset="-122"/>
            </a:endParaRPr>
          </a:p>
          <a:p>
            <a:pPr algn="just" eaLnBrk="1" hangingPunct="1"/>
            <a:r>
              <a:rPr lang="zh-CN" altLang="en-US" sz="2800" dirty="0">
                <a:latin typeface="宋体" pitchFamily="2" charset="-122"/>
              </a:rPr>
              <a:t>新增加设备损失险</a:t>
            </a:r>
            <a:r>
              <a:rPr lang="zh-CN" altLang="en-US" sz="2800" dirty="0"/>
              <a:t> </a:t>
            </a:r>
          </a:p>
          <a:p>
            <a:pPr lvl="1" algn="just" eaLnBrk="1" hangingPunct="1"/>
            <a:r>
              <a:rPr lang="zh-CN" altLang="en-US" sz="2400" dirty="0">
                <a:latin typeface="宋体" pitchFamily="2" charset="-122"/>
              </a:rPr>
              <a:t>新增加设备是指保险车辆出厂时原有各项设备以外，被保险人另外加装的设备及设施。</a:t>
            </a:r>
            <a:r>
              <a:rPr lang="zh-CN" altLang="en-US" sz="2400" dirty="0"/>
              <a:t> </a:t>
            </a:r>
            <a:endParaRPr lang="en-US" altLang="zh-CN"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五、机动车辆保险附加险</a:t>
            </a:r>
          </a:p>
        </p:txBody>
      </p:sp>
      <p:sp>
        <p:nvSpPr>
          <p:cNvPr id="3" name="内容占位符 2"/>
          <p:cNvSpPr>
            <a:spLocks noGrp="1"/>
          </p:cNvSpPr>
          <p:nvPr>
            <p:ph sz="quarter" idx="1"/>
          </p:nvPr>
        </p:nvSpPr>
        <p:spPr/>
        <p:txBody>
          <a:bodyPr/>
          <a:lstStyle/>
          <a:p>
            <a:pPr eaLnBrk="1" hangingPunct="1">
              <a:lnSpc>
                <a:spcPct val="90000"/>
              </a:lnSpc>
            </a:pPr>
            <a:r>
              <a:rPr lang="zh-CN" altLang="en-US" sz="2800" dirty="0">
                <a:latin typeface="宋体" pitchFamily="2" charset="-122"/>
              </a:rPr>
              <a:t>车身划痕损失险</a:t>
            </a:r>
            <a:r>
              <a:rPr lang="zh-CN" altLang="en-US" sz="2800" dirty="0"/>
              <a:t> </a:t>
            </a:r>
          </a:p>
          <a:p>
            <a:pPr lvl="1" eaLnBrk="1" hangingPunct="1">
              <a:lnSpc>
                <a:spcPct val="90000"/>
              </a:lnSpc>
            </a:pPr>
            <a:r>
              <a:rPr lang="zh-CN" altLang="en-US" sz="2400" dirty="0">
                <a:latin typeface="宋体" pitchFamily="2" charset="-122"/>
              </a:rPr>
              <a:t>保障车辆</a:t>
            </a:r>
            <a:r>
              <a:rPr lang="zh-CN" altLang="en-US" sz="2400" dirty="0"/>
              <a:t>无明显碰撞痕迹的车身划痕损失</a:t>
            </a:r>
            <a:endParaRPr lang="en-US" altLang="zh-CN" sz="2400" dirty="0"/>
          </a:p>
          <a:p>
            <a:pPr lvl="1" eaLnBrk="1" hangingPunct="1">
              <a:lnSpc>
                <a:spcPct val="90000"/>
              </a:lnSpc>
            </a:pPr>
            <a:r>
              <a:rPr lang="zh-CN" altLang="en-US" sz="2400" dirty="0"/>
              <a:t>保险金额为</a:t>
            </a:r>
            <a:r>
              <a:rPr lang="en-US" altLang="zh-CN" sz="2400" dirty="0"/>
              <a:t>2000</a:t>
            </a:r>
            <a:r>
              <a:rPr lang="zh-CN" altLang="en-US" sz="2400" dirty="0"/>
              <a:t>元、</a:t>
            </a:r>
            <a:r>
              <a:rPr lang="en-US" altLang="zh-CN" sz="2400" dirty="0"/>
              <a:t>5000</a:t>
            </a:r>
            <a:r>
              <a:rPr lang="zh-CN" altLang="en-US" sz="2400" dirty="0"/>
              <a:t>元、</a:t>
            </a:r>
            <a:r>
              <a:rPr lang="en-US" altLang="zh-CN" sz="2400" dirty="0"/>
              <a:t>10000</a:t>
            </a:r>
            <a:r>
              <a:rPr lang="zh-CN" altLang="en-US" sz="2400" dirty="0"/>
              <a:t>元或</a:t>
            </a:r>
            <a:r>
              <a:rPr lang="en-US" altLang="zh-CN" sz="2400" dirty="0"/>
              <a:t>20000</a:t>
            </a:r>
            <a:r>
              <a:rPr lang="zh-CN" altLang="en-US" sz="2400" dirty="0"/>
              <a:t>元，由投保人和保险人在投保时协商确定。</a:t>
            </a:r>
            <a:endParaRPr lang="en-US" altLang="zh-CN" sz="2400" dirty="0"/>
          </a:p>
          <a:p>
            <a:pPr algn="just" eaLnBrk="1" hangingPunct="1"/>
            <a:r>
              <a:rPr lang="zh-CN" altLang="en-US" sz="2800" dirty="0"/>
              <a:t>修理期间费用补偿险</a:t>
            </a:r>
            <a:endParaRPr lang="en-US" altLang="zh-CN" sz="2800" dirty="0"/>
          </a:p>
          <a:p>
            <a:pPr lvl="1"/>
            <a:r>
              <a:rPr lang="zh-CN" altLang="en-US" dirty="0"/>
              <a:t>保障被保险机动车在使用过程中，发生机动车损失保险责任范围内的事故，造成车身损毁，致使被保险机动车停驶期间的费用或停驶损失。 </a:t>
            </a:r>
            <a:endParaRPr lang="en-US" altLang="zh-CN" dirty="0"/>
          </a:p>
          <a:p>
            <a:pPr algn="just" eaLnBrk="1" hangingPunct="1"/>
            <a:r>
              <a:rPr lang="zh-CN" altLang="en-US" sz="2800" dirty="0"/>
              <a:t>附加发动机进水损坏除外特约条款</a:t>
            </a:r>
            <a:endParaRPr lang="en-US" altLang="zh-CN" sz="2800" dirty="0"/>
          </a:p>
          <a:p>
            <a:pPr lvl="1"/>
            <a:r>
              <a:rPr lang="zh-CN" altLang="en-US" dirty="0"/>
              <a:t>投了本附加的被机动车在使用过程中因发 动机进水后导致的直接损毁，保险人不负责赔偿。</a:t>
            </a:r>
            <a:endParaRPr lang="zh-CN" altLang="en-US" sz="2700" dirty="0"/>
          </a:p>
          <a:p>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fontAlgn="auto" hangingPunct="1">
              <a:spcAft>
                <a:spcPts val="0"/>
              </a:spcAft>
              <a:defRPr/>
            </a:pPr>
            <a:r>
              <a:rPr lang="zh-CN" altLang="en-US" dirty="0"/>
              <a:t>五、机动车辆保险附加险</a:t>
            </a:r>
          </a:p>
        </p:txBody>
      </p:sp>
      <p:sp>
        <p:nvSpPr>
          <p:cNvPr id="60419" name="Rectangle 3"/>
          <p:cNvSpPr>
            <a:spLocks noGrp="1" noChangeArrowheads="1"/>
          </p:cNvSpPr>
          <p:nvPr>
            <p:ph sz="quarter" idx="1"/>
          </p:nvPr>
        </p:nvSpPr>
        <p:spPr>
          <a:xfrm>
            <a:off x="457200" y="1600200"/>
            <a:ext cx="7859216" cy="4873625"/>
          </a:xfrm>
        </p:spPr>
        <p:txBody>
          <a:bodyPr/>
          <a:lstStyle/>
          <a:p>
            <a:pPr algn="just" eaLnBrk="1" hangingPunct="1"/>
            <a:r>
              <a:rPr lang="zh-CN" altLang="en-US" sz="2800" dirty="0"/>
              <a:t>车上货物责任险 </a:t>
            </a:r>
            <a:endParaRPr lang="en-US" altLang="zh-CN" sz="2800" dirty="0"/>
          </a:p>
          <a:p>
            <a:pPr lvl="1"/>
            <a:r>
              <a:rPr lang="zh-CN" altLang="en-US" dirty="0"/>
              <a:t>保险期间内，发生意外事故致使被保险机动车所载货物遭受直接损毁，依法应由被保险人承担的损害赔偿责任</a:t>
            </a:r>
            <a:endParaRPr lang="en-US" altLang="zh-CN" dirty="0"/>
          </a:p>
          <a:p>
            <a:r>
              <a:rPr lang="zh-CN" altLang="en-US" dirty="0"/>
              <a:t>法定节假日限额翻倍险</a:t>
            </a:r>
          </a:p>
          <a:p>
            <a:pPr lvl="1"/>
            <a:r>
              <a:rPr lang="zh-CN" altLang="en-US" dirty="0"/>
              <a:t>在法定节假日期间使用被保险机动车发生机动车第三者责任保险范围内的事故，并经公安部门或保险人查勘确认的，被保险机动车第三者责任保险所适用的责任限额在保险单载明的基础上增加一倍。</a:t>
            </a:r>
          </a:p>
          <a:p>
            <a:r>
              <a:rPr lang="zh-CN" altLang="en-US" dirty="0"/>
              <a:t>附加医保外医疗费用责任险</a:t>
            </a:r>
            <a:endParaRPr lang="en-US" altLang="zh-CN" dirty="0"/>
          </a:p>
          <a:p>
            <a:pPr lvl="1"/>
            <a:r>
              <a:rPr lang="zh-CN" altLang="en-US" dirty="0"/>
              <a:t>保险人对超出</a:t>
            </a:r>
            <a:r>
              <a:rPr lang="en-US" altLang="zh-CN" dirty="0"/>
              <a:t>《</a:t>
            </a:r>
            <a:r>
              <a:rPr lang="zh-CN" altLang="en-US" dirty="0"/>
              <a:t>道路交通事故受伤人员临床诊疗指南</a:t>
            </a:r>
            <a:r>
              <a:rPr lang="en-US" altLang="zh-CN" dirty="0"/>
              <a:t>》</a:t>
            </a:r>
            <a:r>
              <a:rPr lang="zh-CN" altLang="en-US" dirty="0"/>
              <a:t>和国家基本医疗保险同类医疗费用标准的部分负责赔偿。</a:t>
            </a:r>
            <a:endParaRPr lang="en-US" altLang="zh-CN"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五、机动车辆保险附加险</a:t>
            </a:r>
          </a:p>
        </p:txBody>
      </p:sp>
      <p:sp>
        <p:nvSpPr>
          <p:cNvPr id="61443" name="内容占位符 2"/>
          <p:cNvSpPr>
            <a:spLocks noGrp="1"/>
          </p:cNvSpPr>
          <p:nvPr>
            <p:ph sz="quarter" idx="1"/>
          </p:nvPr>
        </p:nvSpPr>
        <p:spPr>
          <a:xfrm>
            <a:off x="457200" y="1600200"/>
            <a:ext cx="7467600" cy="4873625"/>
          </a:xfrm>
        </p:spPr>
        <p:txBody>
          <a:bodyPr/>
          <a:lstStyle/>
          <a:p>
            <a:r>
              <a:rPr lang="zh-CN" altLang="en-US"/>
              <a:t>精神损害抚慰金责任险 </a:t>
            </a:r>
            <a:endParaRPr lang="en-US" altLang="zh-CN"/>
          </a:p>
          <a:p>
            <a:pPr lvl="1"/>
            <a:r>
              <a:rPr lang="zh-CN" altLang="en-US"/>
              <a:t>在仅投保第三者责任保险的基础上附加该附加险时，保险人只负责赔偿第三者的精神损害抚慰金；在投保人仅投保机动车车上人员责任保险的基础上附加该附加险时，保险人只负责赔偿车上人员的精神损害抚慰金。 </a:t>
            </a:r>
            <a:endParaRPr lang="en-US" altLang="zh-CN"/>
          </a:p>
          <a:p>
            <a:pPr lvl="1"/>
            <a:r>
              <a:rPr lang="zh-CN" altLang="en-US"/>
              <a:t>保险期间内，被保险人或其允许的驾驶人在使用被保险机动车的过程中，发生投保的主险约定的保险责任内的事故，造成第三者或车上人员的人身伤亡，受害人据此提出精神损害赔偿请求，保险人依据法院判决及保险合同约定，对应由被保险人或被保险机动车驾驶人支付的精神损害抚慰金，在扣除机动车交通事故责任强制保险应当支付的赔款后，在本保险赔偿限额内负责赔偿。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五、机动车辆保险附加险</a:t>
            </a:r>
          </a:p>
        </p:txBody>
      </p:sp>
      <p:sp>
        <p:nvSpPr>
          <p:cNvPr id="3" name="内容占位符 2"/>
          <p:cNvSpPr>
            <a:spLocks noGrp="1"/>
          </p:cNvSpPr>
          <p:nvPr>
            <p:ph sz="quarter" idx="1"/>
          </p:nvPr>
        </p:nvSpPr>
        <p:spPr/>
        <p:txBody>
          <a:bodyPr/>
          <a:lstStyle/>
          <a:p>
            <a:r>
              <a:rPr lang="zh-CN" altLang="en-US" dirty="0"/>
              <a:t>机动车增值服务特约条款</a:t>
            </a:r>
          </a:p>
          <a:p>
            <a:pPr lvl="1"/>
            <a:r>
              <a:rPr lang="zh-CN" altLang="en-US" dirty="0"/>
              <a:t>道路救援服务特约条款</a:t>
            </a:r>
            <a:endParaRPr lang="en-US" altLang="zh-CN" dirty="0"/>
          </a:p>
          <a:p>
            <a:pPr lvl="1"/>
            <a:r>
              <a:rPr lang="zh-CN" altLang="en-US" dirty="0"/>
              <a:t>车辆安全检测特约条款</a:t>
            </a:r>
            <a:endParaRPr lang="en-US" altLang="zh-CN" dirty="0"/>
          </a:p>
          <a:p>
            <a:pPr lvl="1"/>
            <a:r>
              <a:rPr lang="zh-CN" altLang="en-US" dirty="0"/>
              <a:t>代为驾驶服务特约条款</a:t>
            </a:r>
            <a:endParaRPr lang="en-US" altLang="zh-CN" dirty="0"/>
          </a:p>
          <a:p>
            <a:pPr lvl="1"/>
            <a:r>
              <a:rPr lang="zh-CN" altLang="en-US" dirty="0"/>
              <a:t>代为送检服务特约条款</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fontAlgn="auto" hangingPunct="1">
              <a:spcAft>
                <a:spcPts val="0"/>
              </a:spcAft>
              <a:defRPr/>
            </a:pPr>
            <a:r>
              <a:rPr lang="zh-CN" altLang="en-US" dirty="0">
                <a:latin typeface="Times New Roman" pitchFamily="18" charset="0"/>
              </a:rPr>
              <a:t>六、保险费率因素</a:t>
            </a:r>
            <a:r>
              <a:rPr lang="zh-CN" altLang="en-US" dirty="0"/>
              <a:t> </a:t>
            </a:r>
          </a:p>
        </p:txBody>
      </p:sp>
      <p:sp>
        <p:nvSpPr>
          <p:cNvPr id="63491" name="Rectangle 3"/>
          <p:cNvSpPr>
            <a:spLocks noGrp="1" noChangeArrowheads="1"/>
          </p:cNvSpPr>
          <p:nvPr>
            <p:ph sz="quarter" idx="1"/>
          </p:nvPr>
        </p:nvSpPr>
        <p:spPr>
          <a:xfrm>
            <a:off x="457200" y="1600200"/>
            <a:ext cx="7467600" cy="4873625"/>
          </a:xfrm>
        </p:spPr>
        <p:txBody>
          <a:bodyPr/>
          <a:lstStyle/>
          <a:p>
            <a:pPr eaLnBrk="1" hangingPunct="1"/>
            <a:r>
              <a:rPr lang="zh-CN" altLang="en-US" sz="2800">
                <a:ea typeface="长城仿宋体" charset="-122"/>
              </a:rPr>
              <a:t>风险因素：</a:t>
            </a:r>
            <a:endParaRPr lang="en-US" altLang="zh-CN" sz="2800">
              <a:ea typeface="长城仿宋体" charset="-122"/>
            </a:endParaRPr>
          </a:p>
          <a:p>
            <a:pPr lvl="1" eaLnBrk="1" hangingPunct="1"/>
            <a:r>
              <a:rPr lang="zh-CN" altLang="en-US" sz="2500">
                <a:ea typeface="长城仿宋体" charset="-122"/>
              </a:rPr>
              <a:t>从车因素</a:t>
            </a:r>
          </a:p>
          <a:p>
            <a:pPr lvl="2" eaLnBrk="1" hangingPunct="1"/>
            <a:r>
              <a:rPr lang="zh-CN" altLang="en-US">
                <a:ea typeface="长城仿宋体" charset="-122"/>
              </a:rPr>
              <a:t>车辆使用性质、车辆种类、车辆特征、车型等</a:t>
            </a:r>
            <a:r>
              <a:rPr lang="zh-CN" altLang="en-US"/>
              <a:t> </a:t>
            </a:r>
            <a:endParaRPr lang="zh-CN" altLang="en-US">
              <a:ea typeface="长城仿宋体" charset="-122"/>
            </a:endParaRPr>
          </a:p>
          <a:p>
            <a:pPr lvl="1" eaLnBrk="1" hangingPunct="1"/>
            <a:r>
              <a:rPr lang="zh-CN" altLang="en-US" sz="2500">
                <a:ea typeface="长城仿宋体" charset="-122"/>
              </a:rPr>
              <a:t>从地因素</a:t>
            </a:r>
          </a:p>
          <a:p>
            <a:pPr lvl="2" eaLnBrk="1" hangingPunct="1"/>
            <a:r>
              <a:rPr lang="zh-CN" altLang="en-US">
                <a:ea typeface="长城仿宋体" charset="-122"/>
              </a:rPr>
              <a:t>地区</a:t>
            </a:r>
          </a:p>
          <a:p>
            <a:pPr lvl="1" eaLnBrk="1" hangingPunct="1"/>
            <a:r>
              <a:rPr lang="zh-CN" altLang="en-US" sz="2500">
                <a:ea typeface="长城仿宋体" charset="-122"/>
              </a:rPr>
              <a:t>从人因素</a:t>
            </a:r>
          </a:p>
          <a:p>
            <a:pPr lvl="2" eaLnBrk="1" hangingPunct="1"/>
            <a:r>
              <a:rPr lang="zh-CN" altLang="en-US"/>
              <a:t>是否指定驾驶员、肇事记录、性别、年龄、驾龄、职业、婚姻状况等等</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t>一、强制性三责险</a:t>
            </a:r>
          </a:p>
        </p:txBody>
      </p:sp>
      <p:sp>
        <p:nvSpPr>
          <p:cNvPr id="12291" name="Rectangle 3"/>
          <p:cNvSpPr>
            <a:spLocks noGrp="1" noChangeArrowheads="1"/>
          </p:cNvSpPr>
          <p:nvPr>
            <p:ph sz="quarter" idx="1"/>
          </p:nvPr>
        </p:nvSpPr>
        <p:spPr>
          <a:xfrm>
            <a:off x="395536" y="1556792"/>
            <a:ext cx="7772400" cy="4616450"/>
          </a:xfrm>
        </p:spPr>
        <p:txBody>
          <a:bodyPr/>
          <a:lstStyle/>
          <a:p>
            <a:pPr eaLnBrk="1" hangingPunct="1">
              <a:lnSpc>
                <a:spcPct val="90000"/>
              </a:lnSpc>
            </a:pPr>
            <a:r>
              <a:rPr lang="zh-CN" altLang="en-US" dirty="0"/>
              <a:t>机动车交通事故责任强制保险</a:t>
            </a:r>
            <a:r>
              <a:rPr lang="en-US" altLang="zh-CN" dirty="0"/>
              <a:t>(</a:t>
            </a:r>
            <a:r>
              <a:rPr lang="zh-CN" altLang="en-US" dirty="0"/>
              <a:t>简称交强险</a:t>
            </a:r>
            <a:r>
              <a:rPr lang="en-US" altLang="zh-CN" dirty="0"/>
              <a:t>)</a:t>
            </a:r>
            <a:r>
              <a:rPr lang="zh-CN" altLang="en-US" dirty="0"/>
              <a:t>与机动车第三者责任保险</a:t>
            </a:r>
            <a:r>
              <a:rPr lang="en-US" altLang="zh-CN" dirty="0"/>
              <a:t>(</a:t>
            </a:r>
            <a:r>
              <a:rPr lang="zh-CN" altLang="en-US" dirty="0"/>
              <a:t>即三责险</a:t>
            </a:r>
            <a:r>
              <a:rPr lang="en-US" altLang="zh-CN" dirty="0"/>
              <a:t>)</a:t>
            </a:r>
            <a:r>
              <a:rPr lang="zh-CN" altLang="en-US" dirty="0"/>
              <a:t>在保险种类上属于同一个险种，都是保障道路交通事故中第三方受害人获得及时有效赔偿的险种。</a:t>
            </a:r>
          </a:p>
          <a:p>
            <a:pPr eaLnBrk="1" hangingPunct="1">
              <a:lnSpc>
                <a:spcPct val="90000"/>
              </a:lnSpc>
            </a:pPr>
            <a:r>
              <a:rPr lang="zh-CN" altLang="en-US" dirty="0"/>
              <a:t>交强险是法定强制性，而三责险都是商业性的。 </a:t>
            </a:r>
          </a:p>
          <a:p>
            <a:pPr eaLnBrk="1" hangingPunct="1">
              <a:lnSpc>
                <a:spcPct val="90000"/>
              </a:lnSpc>
            </a:pPr>
            <a:r>
              <a:rPr lang="en-US" altLang="zh-CN" dirty="0"/>
              <a:t>2004</a:t>
            </a:r>
            <a:r>
              <a:rPr lang="zh-CN" altLang="en-US" dirty="0"/>
              <a:t>年</a:t>
            </a:r>
            <a:r>
              <a:rPr lang="en-US" altLang="zh-CN" dirty="0"/>
              <a:t>5</a:t>
            </a:r>
            <a:r>
              <a:rPr lang="zh-CN" altLang="en-US" dirty="0"/>
              <a:t>月</a:t>
            </a:r>
            <a:r>
              <a:rPr lang="en-US" altLang="zh-CN" dirty="0"/>
              <a:t>1</a:t>
            </a:r>
            <a:r>
              <a:rPr lang="zh-CN" altLang="en-US" dirty="0"/>
              <a:t>日起实施的</a:t>
            </a:r>
            <a:r>
              <a:rPr lang="en-US" altLang="zh-CN" dirty="0"/>
              <a:t>《</a:t>
            </a:r>
            <a:r>
              <a:rPr lang="zh-CN" altLang="en-US" dirty="0"/>
              <a:t>中华人民共和国道路交通安全法</a:t>
            </a:r>
            <a:r>
              <a:rPr lang="en-US" altLang="zh-CN" dirty="0"/>
              <a:t>》</a:t>
            </a:r>
            <a:r>
              <a:rPr lang="zh-CN" altLang="en-US" dirty="0"/>
              <a:t>首次提出，“建立机动车第三者责任强制保险制度，设立道路交通事故社会救助基金”。</a:t>
            </a:r>
          </a:p>
          <a:p>
            <a:pPr eaLnBrk="1" hangingPunct="1">
              <a:lnSpc>
                <a:spcPct val="90000"/>
              </a:lnSpc>
            </a:pPr>
            <a:r>
              <a:rPr lang="en-US" altLang="zh-CN" dirty="0"/>
              <a:t>2006</a:t>
            </a:r>
            <a:r>
              <a:rPr lang="zh-CN" altLang="en-US" dirty="0"/>
              <a:t>年</a:t>
            </a:r>
            <a:r>
              <a:rPr lang="en-US" altLang="zh-CN" dirty="0"/>
              <a:t>3</a:t>
            </a:r>
            <a:r>
              <a:rPr lang="zh-CN" altLang="en-US" dirty="0"/>
              <a:t>月</a:t>
            </a:r>
            <a:r>
              <a:rPr lang="en-US" altLang="zh-CN" dirty="0"/>
              <a:t>28</a:t>
            </a:r>
            <a:r>
              <a:rPr lang="zh-CN" altLang="en-US" dirty="0"/>
              <a:t>日，国务院颁布了</a:t>
            </a:r>
            <a:r>
              <a:rPr lang="en-US" altLang="zh-CN" dirty="0"/>
              <a:t>《</a:t>
            </a:r>
            <a:r>
              <a:rPr lang="zh-CN" altLang="en-US" dirty="0"/>
              <a:t>机动车交通事故责任强制保险条例</a:t>
            </a:r>
            <a:r>
              <a:rPr lang="en-US" altLang="zh-CN" dirty="0"/>
              <a:t>》</a:t>
            </a:r>
            <a:r>
              <a:rPr lang="zh-CN" altLang="en-US" dirty="0"/>
              <a:t>，强制三责险从此更名为交强险，</a:t>
            </a:r>
            <a:r>
              <a:rPr lang="en-US" altLang="zh-CN" dirty="0"/>
              <a:t>7</a:t>
            </a:r>
            <a:r>
              <a:rPr lang="zh-CN" altLang="en-US" dirty="0"/>
              <a:t>月</a:t>
            </a:r>
            <a:r>
              <a:rPr lang="en-US" altLang="zh-CN" dirty="0"/>
              <a:t>1</a:t>
            </a:r>
            <a:r>
              <a:rPr lang="zh-CN" altLang="en-US" dirty="0"/>
              <a:t>日起这</a:t>
            </a:r>
            <a:r>
              <a:rPr lang="zh-CN" altLang="en-US"/>
              <a:t>项制度正式</a:t>
            </a:r>
            <a:r>
              <a:rPr lang="zh-CN" altLang="en-US" dirty="0"/>
              <a:t>实施。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fontAlgn="auto" hangingPunct="1">
              <a:spcAft>
                <a:spcPts val="0"/>
              </a:spcAft>
              <a:defRPr/>
            </a:pPr>
            <a:r>
              <a:rPr lang="zh-CN" altLang="en-US"/>
              <a:t>机动车俩保险费率制度 </a:t>
            </a:r>
          </a:p>
        </p:txBody>
      </p:sp>
      <p:sp>
        <p:nvSpPr>
          <p:cNvPr id="64515" name="Rectangle 3"/>
          <p:cNvSpPr>
            <a:spLocks noGrp="1" noChangeArrowheads="1"/>
          </p:cNvSpPr>
          <p:nvPr>
            <p:ph sz="quarter" idx="1"/>
          </p:nvPr>
        </p:nvSpPr>
        <p:spPr>
          <a:xfrm>
            <a:off x="457200" y="1600200"/>
            <a:ext cx="7467600" cy="4873625"/>
          </a:xfrm>
        </p:spPr>
        <p:txBody>
          <a:bodyPr/>
          <a:lstStyle/>
          <a:p>
            <a:pPr eaLnBrk="1" hangingPunct="1"/>
            <a:r>
              <a:rPr lang="zh-CN" altLang="en-US"/>
              <a:t>基本步骤：</a:t>
            </a:r>
          </a:p>
          <a:p>
            <a:pPr lvl="1" eaLnBrk="1" hangingPunct="1"/>
            <a:r>
              <a:rPr lang="zh-CN" altLang="en-US"/>
              <a:t>根据投保车辆所在地区选择费率表</a:t>
            </a:r>
            <a:endParaRPr lang="en-US" altLang="zh-CN"/>
          </a:p>
          <a:p>
            <a:pPr lvl="1" eaLnBrk="1" hangingPunct="1"/>
            <a:r>
              <a:rPr lang="zh-CN" altLang="en-US"/>
              <a:t>根据投保车辆的用途、座位数</a:t>
            </a:r>
            <a:r>
              <a:rPr lang="en-US" altLang="zh-CN"/>
              <a:t>/</a:t>
            </a:r>
            <a:r>
              <a:rPr lang="zh-CN" altLang="en-US"/>
              <a:t>吨位数、车辆使用年限、第三者责任限额等主要费率因子计算基准保费。</a:t>
            </a:r>
          </a:p>
          <a:p>
            <a:pPr lvl="1" eaLnBrk="1" hangingPunct="1"/>
            <a:r>
              <a:rPr lang="zh-CN" altLang="en-US"/>
              <a:t>根据驾驶员年龄、驾龄次要费率因子对基准保费进行调整，得到最终的保费。</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zh-CN" altLang="en-US"/>
              <a:t>计算公式</a:t>
            </a:r>
          </a:p>
        </p:txBody>
      </p:sp>
      <p:sp>
        <p:nvSpPr>
          <p:cNvPr id="65539"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pPr>
            <a:r>
              <a:rPr lang="zh-CN" altLang="en-US" b="1"/>
              <a:t>乘法保费计算公式：</a:t>
            </a:r>
            <a:endParaRPr lang="zh-CN" altLang="en-US"/>
          </a:p>
          <a:p>
            <a:pPr marL="1050925" lvl="1" indent="-609600" eaLnBrk="1" hangingPunct="1">
              <a:lnSpc>
                <a:spcPct val="90000"/>
              </a:lnSpc>
            </a:pPr>
            <a:r>
              <a:rPr lang="zh-CN" altLang="en-US" sz="2000"/>
              <a:t>保险费</a:t>
            </a:r>
            <a:r>
              <a:rPr lang="en-US" altLang="zh-CN" sz="2000"/>
              <a:t>=</a:t>
            </a:r>
            <a:r>
              <a:rPr lang="zh-CN" altLang="en-US" sz="2000"/>
              <a:t>基准保费</a:t>
            </a:r>
            <a:r>
              <a:rPr lang="en-US" altLang="zh-CN" sz="2000"/>
              <a:t>×C1×C2×C3×……Cn</a:t>
            </a:r>
            <a:r>
              <a:rPr lang="zh-CN" altLang="en-US" sz="2000"/>
              <a:t>。</a:t>
            </a:r>
          </a:p>
          <a:p>
            <a:pPr marL="1050925" lvl="1" indent="-609600" eaLnBrk="1" hangingPunct="1">
              <a:lnSpc>
                <a:spcPct val="90000"/>
              </a:lnSpc>
            </a:pPr>
            <a:r>
              <a:rPr lang="zh-CN" altLang="en-US" sz="2000"/>
              <a:t>基准保费来源于基准保费费率表；</a:t>
            </a:r>
            <a:r>
              <a:rPr lang="en-US" altLang="zh-CN" sz="2000"/>
              <a:t>C1</a:t>
            </a:r>
            <a:r>
              <a:rPr lang="zh-CN" altLang="en-US" sz="2000"/>
              <a:t>、</a:t>
            </a:r>
            <a:r>
              <a:rPr lang="en-US" altLang="zh-CN" sz="2000"/>
              <a:t>C2</a:t>
            </a:r>
            <a:r>
              <a:rPr lang="zh-CN" altLang="en-US" sz="2000"/>
              <a:t>、</a:t>
            </a:r>
            <a:r>
              <a:rPr lang="en-US" altLang="zh-CN" sz="2000"/>
              <a:t>C3</a:t>
            </a:r>
            <a:r>
              <a:rPr lang="zh-CN" altLang="en-US" sz="2000"/>
              <a:t>、</a:t>
            </a:r>
            <a:r>
              <a:rPr lang="en-US" altLang="zh-CN" sz="2000"/>
              <a:t>……Cn</a:t>
            </a:r>
            <a:r>
              <a:rPr lang="zh-CN" altLang="en-US" sz="2000"/>
              <a:t>为各种费率因子的系数。</a:t>
            </a:r>
            <a:endParaRPr lang="en-US" altLang="zh-CN" sz="2000"/>
          </a:p>
          <a:p>
            <a:pPr marL="609600" indent="-609600" eaLnBrk="1" hangingPunct="1">
              <a:lnSpc>
                <a:spcPct val="90000"/>
              </a:lnSpc>
            </a:pPr>
            <a:r>
              <a:rPr lang="zh-CN" altLang="en-US" b="1"/>
              <a:t>加法保费计算公式：</a:t>
            </a:r>
            <a:endParaRPr lang="zh-CN" altLang="en-US"/>
          </a:p>
          <a:p>
            <a:pPr marL="1050925" lvl="1" indent="-609600" eaLnBrk="1" hangingPunct="1">
              <a:lnSpc>
                <a:spcPct val="90000"/>
              </a:lnSpc>
            </a:pPr>
            <a:r>
              <a:rPr lang="zh-CN" altLang="en-US" sz="2000"/>
              <a:t>保险费＝基准保费</a:t>
            </a:r>
            <a:r>
              <a:rPr lang="en-US" altLang="zh-CN" sz="2000"/>
              <a:t>×</a:t>
            </a:r>
            <a:r>
              <a:rPr lang="zh-CN" altLang="en-US" sz="2000"/>
              <a:t>（</a:t>
            </a:r>
            <a:r>
              <a:rPr lang="en-US" altLang="zh-CN" sz="2000"/>
              <a:t>1</a:t>
            </a:r>
            <a:r>
              <a:rPr lang="zh-CN" altLang="en-US" sz="2000"/>
              <a:t>＋</a:t>
            </a:r>
            <a:r>
              <a:rPr lang="en-US" altLang="zh-CN" sz="2000"/>
              <a:t>C1+C2+C3+……Cn</a:t>
            </a:r>
            <a:r>
              <a:rPr lang="zh-CN" altLang="en-US" sz="2000"/>
              <a:t>）</a:t>
            </a:r>
          </a:p>
          <a:p>
            <a:pPr marL="1050925" lvl="1" indent="-609600" eaLnBrk="1" hangingPunct="1">
              <a:lnSpc>
                <a:spcPct val="90000"/>
              </a:lnSpc>
            </a:pPr>
            <a:r>
              <a:rPr lang="en-US" altLang="zh-CN" sz="2000"/>
              <a:t>C1</a:t>
            </a:r>
            <a:r>
              <a:rPr lang="zh-CN" altLang="en-US" sz="2000"/>
              <a:t>、</a:t>
            </a:r>
            <a:r>
              <a:rPr lang="en-US" altLang="zh-CN" sz="2000"/>
              <a:t>C2</a:t>
            </a:r>
            <a:r>
              <a:rPr lang="zh-CN" altLang="en-US" sz="2000"/>
              <a:t>、</a:t>
            </a:r>
            <a:r>
              <a:rPr lang="en-US" altLang="zh-CN" sz="2000"/>
              <a:t>C3</a:t>
            </a:r>
            <a:r>
              <a:rPr lang="zh-CN" altLang="en-US" sz="2000"/>
              <a:t>、</a:t>
            </a:r>
            <a:r>
              <a:rPr lang="en-US" altLang="zh-CN" sz="2000"/>
              <a:t>……Cn</a:t>
            </a:r>
            <a:r>
              <a:rPr lang="zh-CN" altLang="en-US" sz="2000"/>
              <a:t>为各种费率因子的系数。</a:t>
            </a:r>
            <a:endParaRPr lang="en-US" altLang="zh-CN" sz="2000"/>
          </a:p>
          <a:p>
            <a:pPr marL="1050925" lvl="1" indent="-609600" eaLnBrk="1" hangingPunct="1">
              <a:lnSpc>
                <a:spcPct val="90000"/>
              </a:lnSpc>
            </a:pPr>
            <a:r>
              <a:rPr lang="zh-CN" altLang="en-US" sz="2000"/>
              <a:t>历史上，太平洋保险曾经是使用加法保费计算公式的唯一一家公司。</a:t>
            </a:r>
            <a:endParaRPr lang="en-US" altLang="zh-CN" sz="2000"/>
          </a:p>
          <a:p>
            <a:pPr marL="609600" indent="-609600" eaLnBrk="1" hangingPunct="1">
              <a:lnSpc>
                <a:spcPct val="90000"/>
              </a:lnSpc>
            </a:pPr>
            <a:endParaRPr lang="en-US" altLang="zh-CN"/>
          </a:p>
          <a:p>
            <a:pPr marL="609600" indent="-609600" eaLnBrk="1" hangingPunct="1">
              <a:lnSpc>
                <a:spcPct val="90000"/>
              </a:lnSpc>
            </a:pPr>
            <a:r>
              <a:rPr lang="zh-CN" altLang="en-US"/>
              <a:t>目前：乘法保费计算公式</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74638"/>
            <a:ext cx="7931150" cy="1143000"/>
          </a:xfrm>
        </p:spPr>
        <p:txBody>
          <a:bodyPr/>
          <a:lstStyle/>
          <a:p>
            <a:pPr eaLnBrk="1" fontAlgn="auto" hangingPunct="1">
              <a:spcAft>
                <a:spcPts val="0"/>
              </a:spcAft>
              <a:defRPr/>
            </a:pPr>
            <a:r>
              <a:rPr lang="zh-CN" altLang="en-US" dirty="0"/>
              <a:t>中国保险行业协会的示范费率制度：基准保费 </a:t>
            </a:r>
          </a:p>
        </p:txBody>
      </p:sp>
      <p:sp>
        <p:nvSpPr>
          <p:cNvPr id="66563" name="Rectangle 3"/>
          <p:cNvSpPr>
            <a:spLocks noGrp="1" noChangeArrowheads="1"/>
          </p:cNvSpPr>
          <p:nvPr>
            <p:ph sz="quarter" idx="1"/>
          </p:nvPr>
        </p:nvSpPr>
        <p:spPr>
          <a:xfrm>
            <a:off x="971550" y="1773238"/>
            <a:ext cx="2830513" cy="3824287"/>
          </a:xfrm>
        </p:spPr>
        <p:txBody>
          <a:bodyPr/>
          <a:lstStyle/>
          <a:p>
            <a:pPr marL="609600" indent="-609600" eaLnBrk="1" hangingPunct="1">
              <a:lnSpc>
                <a:spcPct val="90000"/>
              </a:lnSpc>
            </a:pPr>
            <a:r>
              <a:rPr lang="zh-CN" altLang="en-US" b="1"/>
              <a:t>确定车辆的使用用途和座位数</a:t>
            </a:r>
            <a:endParaRPr lang="en-US" altLang="zh-CN" b="1"/>
          </a:p>
          <a:p>
            <a:pPr marL="609600" indent="-609600" eaLnBrk="1" hangingPunct="1">
              <a:lnSpc>
                <a:spcPct val="90000"/>
              </a:lnSpc>
            </a:pPr>
            <a:r>
              <a:rPr lang="zh-CN" altLang="en-US" b="1"/>
              <a:t>根据车辆的不同类型选择基准保费</a:t>
            </a:r>
            <a:endParaRPr lang="en-US" altLang="zh-CN" b="1"/>
          </a:p>
          <a:p>
            <a:pPr marL="609600" indent="-609600" eaLnBrk="1" hangingPunct="1">
              <a:lnSpc>
                <a:spcPct val="90000"/>
              </a:lnSpc>
            </a:pPr>
            <a:endParaRPr lang="en-US" altLang="zh-CN" b="1"/>
          </a:p>
          <a:p>
            <a:pPr marL="609600" indent="-609600" eaLnBrk="1" hangingPunct="1">
              <a:lnSpc>
                <a:spcPct val="90000"/>
              </a:lnSpc>
            </a:pPr>
            <a:r>
              <a:rPr lang="zh-CN" altLang="en-US" b="1"/>
              <a:t>每个地区有各自的基准保费标准</a:t>
            </a:r>
            <a:endParaRPr lang="en-US" altLang="zh-CN" b="1"/>
          </a:p>
          <a:p>
            <a:pPr marL="609600" indent="-609600" eaLnBrk="1" hangingPunct="1">
              <a:lnSpc>
                <a:spcPct val="90000"/>
              </a:lnSpc>
            </a:pPr>
            <a:endParaRPr lang="zh-CN" altLang="en-US" b="1"/>
          </a:p>
        </p:txBody>
      </p:sp>
      <p:sp>
        <p:nvSpPr>
          <p:cNvPr id="66564" name="Line 83"/>
          <p:cNvSpPr>
            <a:spLocks noChangeShapeType="1"/>
          </p:cNvSpPr>
          <p:nvPr/>
        </p:nvSpPr>
        <p:spPr bwMode="auto">
          <a:xfrm>
            <a:off x="1368425" y="3079750"/>
            <a:ext cx="0" cy="0"/>
          </a:xfrm>
          <a:prstGeom prst="line">
            <a:avLst/>
          </a:prstGeom>
          <a:noFill/>
          <a:ln w="12700" cap="rnd">
            <a:solidFill>
              <a:srgbClr val="000000"/>
            </a:solidFill>
            <a:round/>
            <a:headEnd/>
            <a:tailEnd/>
          </a:ln>
        </p:spPr>
        <p:txBody>
          <a:bodyPr wrap="none"/>
          <a:lstStyle/>
          <a:p>
            <a:endParaRPr lang="zh-CN" altLang="en-US"/>
          </a:p>
        </p:txBody>
      </p:sp>
      <p:pic>
        <p:nvPicPr>
          <p:cNvPr id="66565" name="Picture 50" descr="http://www.bestunion.cn/wp-content/uploads/2015/04/19.jpg"/>
          <p:cNvPicPr>
            <a:picLocks noChangeAspect="1" noChangeArrowheads="1"/>
          </p:cNvPicPr>
          <p:nvPr/>
        </p:nvPicPr>
        <p:blipFill>
          <a:blip r:embed="rId2" cstate="print"/>
          <a:srcRect/>
          <a:stretch>
            <a:fillRect/>
          </a:stretch>
        </p:blipFill>
        <p:spPr bwMode="auto">
          <a:xfrm>
            <a:off x="3995738" y="1628775"/>
            <a:ext cx="4219575" cy="4229100"/>
          </a:xfrm>
          <a:prstGeom prst="rect">
            <a:avLst/>
          </a:prstGeom>
          <a:noFill/>
          <a:ln w="9525">
            <a:noFill/>
            <a:miter lim="800000"/>
            <a:headEnd/>
            <a:tailEnd/>
          </a:ln>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0825" y="260350"/>
            <a:ext cx="8686800" cy="1143000"/>
          </a:xfrm>
        </p:spPr>
        <p:txBody>
          <a:bodyPr/>
          <a:lstStyle/>
          <a:p>
            <a:pPr>
              <a:defRPr/>
            </a:pPr>
            <a:r>
              <a:rPr lang="zh-CN" altLang="en-US" dirty="0"/>
              <a:t>中国</a:t>
            </a:r>
            <a:r>
              <a:rPr lang="zh-CN" altLang="en-US"/>
              <a:t>保险行业协会的</a:t>
            </a:r>
            <a:r>
              <a:rPr lang="zh-CN" altLang="en-US" dirty="0"/>
              <a:t>示范费率制度：费率调整因子 </a:t>
            </a:r>
          </a:p>
        </p:txBody>
      </p:sp>
      <p:graphicFrame>
        <p:nvGraphicFramePr>
          <p:cNvPr id="4" name="表格 3"/>
          <p:cNvGraphicFramePr>
            <a:graphicFrameLocks noGrp="1"/>
          </p:cNvGraphicFramePr>
          <p:nvPr/>
        </p:nvGraphicFramePr>
        <p:xfrm>
          <a:off x="250825" y="1916113"/>
          <a:ext cx="8424936" cy="3657600"/>
        </p:xfrm>
        <a:graphic>
          <a:graphicData uri="http://schemas.openxmlformats.org/drawingml/2006/table">
            <a:tbl>
              <a:tblPr/>
              <a:tblGrid>
                <a:gridCol w="720080">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4304986">
                  <a:extLst>
                    <a:ext uri="{9D8B030D-6E8A-4147-A177-3AD203B41FA5}">
                      <a16:colId xmlns:a16="http://schemas.microsoft.com/office/drawing/2014/main" val="20002"/>
                    </a:ext>
                  </a:extLst>
                </a:gridCol>
                <a:gridCol w="1743686">
                  <a:extLst>
                    <a:ext uri="{9D8B030D-6E8A-4147-A177-3AD203B41FA5}">
                      <a16:colId xmlns:a16="http://schemas.microsoft.com/office/drawing/2014/main" val="20003"/>
                    </a:ext>
                  </a:extLst>
                </a:gridCol>
              </a:tblGrid>
              <a:tr h="194580">
                <a:tc>
                  <a:txBody>
                    <a:bodyPr/>
                    <a:lstStyle/>
                    <a:p>
                      <a:pPr algn="ctr" fontAlgn="ctr"/>
                      <a:r>
                        <a:rPr lang="zh-CN" altLang="en-US" sz="2000" b="1" i="0" u="none" strike="noStrike" dirty="0">
                          <a:solidFill>
                            <a:srgbClr val="000000"/>
                          </a:solidFill>
                          <a:latin typeface="宋体"/>
                        </a:rPr>
                        <a:t>序号</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a:rPr>
                        <a:t>项目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a:rPr>
                        <a:t>内容</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a:rPr>
                        <a:t>系数</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0233">
                <a:tc rowSpan="8">
                  <a:txBody>
                    <a:bodyPr/>
                    <a:lstStyle/>
                    <a:p>
                      <a:pPr algn="ctr" fontAlgn="ctr"/>
                      <a:r>
                        <a:rPr lang="en-US" altLang="zh-CN" sz="2000" b="0" i="0" u="none" strike="noStrike">
                          <a:solidFill>
                            <a:srgbClr val="000000"/>
                          </a:solidFill>
                          <a:latin typeface="Arial"/>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fontAlgn="ctr"/>
                      <a:r>
                        <a:rPr lang="zh-CN" altLang="en-US" sz="2000" b="0" i="0" u="none" strike="noStrike">
                          <a:solidFill>
                            <a:srgbClr val="000000"/>
                          </a:solidFill>
                          <a:latin typeface="宋体"/>
                        </a:rPr>
                        <a:t>无赔款优待及上年赔款记录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latin typeface="宋体"/>
                        </a:rPr>
                        <a:t>连续</a:t>
                      </a:r>
                      <a:r>
                        <a:rPr lang="en-US" altLang="zh-CN" sz="2000" b="0" i="0" u="none" strike="noStrike">
                          <a:solidFill>
                            <a:srgbClr val="000000"/>
                          </a:solidFill>
                          <a:latin typeface="Arial"/>
                        </a:rPr>
                        <a:t>3</a:t>
                      </a:r>
                      <a:r>
                        <a:rPr lang="zh-CN" altLang="en-US" sz="2000" b="0" i="0" u="none" strike="noStrike">
                          <a:solidFill>
                            <a:srgbClr val="000000"/>
                          </a:solidFill>
                          <a:latin typeface="宋体"/>
                        </a:rPr>
                        <a:t>年没有发生赔款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0.60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连续</a:t>
                      </a:r>
                      <a:r>
                        <a:rPr lang="en-US" altLang="zh-CN" sz="2000" b="0" i="0" u="none" strike="noStrike">
                          <a:solidFill>
                            <a:srgbClr val="000000"/>
                          </a:solidFill>
                          <a:latin typeface="Arial"/>
                        </a:rPr>
                        <a:t>2</a:t>
                      </a:r>
                      <a:r>
                        <a:rPr lang="zh-CN" altLang="en-US" sz="2000" b="0" i="0" u="none" strike="noStrike">
                          <a:solidFill>
                            <a:srgbClr val="000000"/>
                          </a:solidFill>
                          <a:latin typeface="宋体"/>
                        </a:rPr>
                        <a:t>年没有发生赔款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0.70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上年没有发生赔款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0.85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新保或上年发生</a:t>
                      </a:r>
                      <a:r>
                        <a:rPr lang="en-US" altLang="zh-CN" sz="2000" b="0" i="0" u="none" strike="noStrike">
                          <a:solidFill>
                            <a:srgbClr val="000000"/>
                          </a:solidFill>
                          <a:latin typeface="Arial"/>
                        </a:rPr>
                        <a:t>1</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1.00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2</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1.25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3</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1.50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4</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1.75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5</a:t>
                      </a:r>
                      <a:r>
                        <a:rPr lang="zh-CN" altLang="en-US" sz="2000" b="0" i="0" u="none" strike="noStrike">
                          <a:solidFill>
                            <a:srgbClr val="000000"/>
                          </a:solidFill>
                          <a:latin typeface="宋体"/>
                        </a:rPr>
                        <a:t>次及以上赔款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2.00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12011">
                <a:tc>
                  <a:txBody>
                    <a:bodyPr/>
                    <a:lstStyle/>
                    <a:p>
                      <a:pPr algn="ctr" fontAlgn="ctr"/>
                      <a:r>
                        <a:rPr lang="en-US" altLang="zh-CN" sz="2000" b="0" i="0" u="none" strike="noStrike">
                          <a:solidFill>
                            <a:srgbClr val="000000"/>
                          </a:solidFill>
                          <a:latin typeface="Arial"/>
                        </a:rPr>
                        <a:t>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a:solidFill>
                            <a:srgbClr val="000000"/>
                          </a:solidFill>
                          <a:latin typeface="宋体"/>
                        </a:rPr>
                        <a:t>自主核保系数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a:rPr>
                        <a:t>公司自主确定</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zh-CN" altLang="en-US"/>
                    </a:p>
                  </a:txBody>
                  <a:tcPr/>
                </a:tc>
                <a:extLst>
                  <a:ext uri="{0D108BD9-81ED-4DB2-BD59-A6C34878D82A}">
                    <a16:rowId xmlns:a16="http://schemas.microsoft.com/office/drawing/2014/main" val="10009"/>
                  </a:ext>
                </a:extLst>
              </a:tr>
              <a:tr h="223790">
                <a:tc>
                  <a:txBody>
                    <a:bodyPr/>
                    <a:lstStyle/>
                    <a:p>
                      <a:pPr algn="ctr" fontAlgn="ctr"/>
                      <a:r>
                        <a:rPr lang="en-US" altLang="zh-CN" sz="2000" b="0" i="0" u="none" strike="noStrike">
                          <a:solidFill>
                            <a:srgbClr val="000000"/>
                          </a:solidFill>
                          <a:latin typeface="Arial"/>
                        </a:rPr>
                        <a:t>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a:solidFill>
                            <a:srgbClr val="000000"/>
                          </a:solidFill>
                          <a:latin typeface="宋体"/>
                        </a:rPr>
                        <a:t>自主渠道系数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a:rPr>
                        <a:t>公司自主确定</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zh-CN" altLang="en-US"/>
                    </a:p>
                  </a:txBody>
                  <a:tcPr/>
                </a:tc>
                <a:extLst>
                  <a:ext uri="{0D108BD9-81ED-4DB2-BD59-A6C34878D82A}">
                    <a16:rowId xmlns:a16="http://schemas.microsoft.com/office/drawing/2014/main" val="10010"/>
                  </a:ext>
                </a:extLst>
              </a:tr>
              <a:tr h="223790">
                <a:tc>
                  <a:txBody>
                    <a:bodyPr/>
                    <a:lstStyle/>
                    <a:p>
                      <a:pPr algn="ctr" fontAlgn="ctr"/>
                      <a:r>
                        <a:rPr lang="en-US" altLang="zh-CN" sz="2000" b="0" i="0" u="none" strike="noStrike" dirty="0">
                          <a:solidFill>
                            <a:srgbClr val="000000"/>
                          </a:solidFill>
                          <a:latin typeface="Arial"/>
                        </a:rPr>
                        <a:t>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dirty="0">
                          <a:solidFill>
                            <a:srgbClr val="000000"/>
                          </a:solidFill>
                          <a:latin typeface="宋体"/>
                        </a:rPr>
                        <a:t>交通违法系数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a:rPr>
                        <a:t>平台提供</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zh-CN" altLang="en-US"/>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各公司的自主因素：费率的从车因素 </a:t>
            </a:r>
          </a:p>
        </p:txBody>
      </p:sp>
      <p:sp>
        <p:nvSpPr>
          <p:cNvPr id="3" name="内容占位符 2"/>
          <p:cNvSpPr>
            <a:spLocks noGrp="1"/>
          </p:cNvSpPr>
          <p:nvPr>
            <p:ph sz="quarter" idx="1"/>
          </p:nvPr>
        </p:nvSpPr>
        <p:spPr>
          <a:xfrm>
            <a:off x="457200" y="1600200"/>
            <a:ext cx="7467600" cy="4873625"/>
          </a:xfrm>
        </p:spPr>
        <p:txBody>
          <a:bodyPr/>
          <a:lstStyle/>
          <a:p>
            <a:pPr>
              <a:defRPr/>
            </a:pPr>
            <a:r>
              <a:rPr lang="zh-CN" altLang="en-US" dirty="0">
                <a:latin typeface="宋体" pitchFamily="2" charset="-122"/>
                <a:cs typeface="Times New Roman" pitchFamily="18" charset="0"/>
              </a:rPr>
              <a:t>车辆用途</a:t>
            </a:r>
          </a:p>
          <a:p>
            <a:pPr>
              <a:defRPr/>
            </a:pPr>
            <a:r>
              <a:rPr lang="zh-CN" altLang="en-US" dirty="0">
                <a:latin typeface="宋体" pitchFamily="2" charset="-122"/>
                <a:cs typeface="Times New Roman" pitchFamily="18" charset="0"/>
              </a:rPr>
              <a:t>车辆种类</a:t>
            </a:r>
          </a:p>
          <a:p>
            <a:pPr>
              <a:defRPr/>
            </a:pPr>
            <a:r>
              <a:rPr lang="zh-CN" altLang="en-US" dirty="0">
                <a:latin typeface="宋体" pitchFamily="2" charset="-122"/>
                <a:cs typeface="Times New Roman" pitchFamily="18" charset="0"/>
              </a:rPr>
              <a:t>产地</a:t>
            </a:r>
          </a:p>
          <a:p>
            <a:pPr>
              <a:defRPr/>
            </a:pPr>
            <a:r>
              <a:rPr lang="zh-CN" altLang="en-US" dirty="0">
                <a:latin typeface="宋体" pitchFamily="2" charset="-122"/>
                <a:cs typeface="Times New Roman" pitchFamily="18" charset="0"/>
              </a:rPr>
              <a:t>车龄（已使用年限相对值）</a:t>
            </a:r>
            <a:r>
              <a:rPr lang="en-US" altLang="zh-CN" dirty="0">
                <a:latin typeface="宋体" pitchFamily="2" charset="-122"/>
                <a:cs typeface="Times New Roman" pitchFamily="18" charset="0"/>
              </a:rPr>
              <a:t>/</a:t>
            </a:r>
            <a:r>
              <a:rPr lang="zh-CN" altLang="en-US" dirty="0">
                <a:latin typeface="宋体" pitchFamily="2" charset="-122"/>
                <a:cs typeface="Times New Roman" pitchFamily="18" charset="0"/>
              </a:rPr>
              <a:t>行使里程（公里）</a:t>
            </a:r>
          </a:p>
          <a:p>
            <a:pPr>
              <a:defRPr/>
            </a:pPr>
            <a:r>
              <a:rPr lang="zh-CN" altLang="en-US" dirty="0">
                <a:latin typeface="宋体" pitchFamily="2" charset="-122"/>
                <a:cs typeface="Times New Roman" pitchFamily="18" charset="0"/>
              </a:rPr>
              <a:t>车辆品牌</a:t>
            </a:r>
            <a:endParaRPr lang="en-US" altLang="zh-CN" dirty="0">
              <a:latin typeface="宋体" pitchFamily="2" charset="-122"/>
              <a:cs typeface="Times New Roman" pitchFamily="18" charset="0"/>
            </a:endParaRPr>
          </a:p>
          <a:p>
            <a:pPr>
              <a:defRPr/>
            </a:pPr>
            <a:r>
              <a:rPr lang="zh-CN" altLang="en-US" dirty="0">
                <a:latin typeface="宋体" pitchFamily="2" charset="-122"/>
                <a:cs typeface="Times New Roman" pitchFamily="18" charset="0"/>
              </a:rPr>
              <a:t>汽车安全性能</a:t>
            </a:r>
            <a:r>
              <a:rPr lang="en-US" altLang="zh-CN" dirty="0">
                <a:latin typeface="宋体" pitchFamily="2" charset="-122"/>
                <a:cs typeface="Times New Roman" pitchFamily="18" charset="0"/>
              </a:rPr>
              <a:t>/</a:t>
            </a:r>
            <a:r>
              <a:rPr lang="zh-CN" altLang="en-US" dirty="0">
                <a:latin typeface="宋体" pitchFamily="2" charset="-122"/>
                <a:cs typeface="Times New Roman" pitchFamily="18" charset="0"/>
              </a:rPr>
              <a:t>安全装置</a:t>
            </a:r>
            <a:r>
              <a:rPr lang="en-US" altLang="zh-CN" dirty="0">
                <a:latin typeface="宋体" pitchFamily="2" charset="-122"/>
                <a:cs typeface="Times New Roman" pitchFamily="18" charset="0"/>
              </a:rPr>
              <a:t>/</a:t>
            </a:r>
            <a:r>
              <a:rPr lang="zh-CN" altLang="en-US" dirty="0">
                <a:latin typeface="宋体" pitchFamily="2" charset="-122"/>
                <a:cs typeface="Times New Roman" pitchFamily="18" charset="0"/>
              </a:rPr>
              <a:t>防盗装置</a:t>
            </a:r>
          </a:p>
          <a:p>
            <a:pPr marL="447675" indent="-447675" algn="ctr" eaLnBrk="1" hangingPunct="1">
              <a:spcBef>
                <a:spcPct val="0"/>
              </a:spcBef>
              <a:buClrTx/>
              <a:buSzTx/>
              <a:buFont typeface="Wingdings" pitchFamily="2" charset="2"/>
              <a:buNone/>
              <a:defRPr/>
            </a:pPr>
            <a:endParaRPr lang="zh-CN" altLang="en-US" dirty="0">
              <a:latin typeface="Times New Roman" pitchFamily="18" charset="0"/>
            </a:endParaRPr>
          </a:p>
          <a:p>
            <a:pPr>
              <a:defRPr/>
            </a:pPr>
            <a:endParaRPr lang="zh-CN" altLang="en-US" dirty="0">
              <a:latin typeface="Times New Roman" pitchFamily="18" charset="0"/>
              <a:ea typeface="长城仿宋体" charset="-122"/>
              <a:cs typeface="Times New Roman" pitchFamily="18" charset="0"/>
            </a:endParaRPr>
          </a:p>
          <a:p>
            <a:pPr>
              <a:defRPr/>
            </a:pPr>
            <a:endParaRPr lang="zh-CN" alt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fontAlgn="auto" hangingPunct="1">
              <a:spcAft>
                <a:spcPts val="0"/>
              </a:spcAft>
              <a:defRPr/>
            </a:pPr>
            <a:r>
              <a:rPr lang="zh-CN" altLang="en-US" dirty="0"/>
              <a:t>各公司的自主因素：费率的从人因素 </a:t>
            </a:r>
          </a:p>
        </p:txBody>
      </p:sp>
      <p:sp>
        <p:nvSpPr>
          <p:cNvPr id="69635" name="内容占位符 3"/>
          <p:cNvSpPr>
            <a:spLocks noGrp="1"/>
          </p:cNvSpPr>
          <p:nvPr>
            <p:ph sz="quarter" idx="1"/>
          </p:nvPr>
        </p:nvSpPr>
        <p:spPr>
          <a:xfrm>
            <a:off x="457200" y="1600200"/>
            <a:ext cx="7467600" cy="4873625"/>
          </a:xfrm>
        </p:spPr>
        <p:txBody>
          <a:bodyPr/>
          <a:lstStyle/>
          <a:p>
            <a:r>
              <a:rPr lang="zh-CN" altLang="en-US">
                <a:latin typeface="宋体" pitchFamily="2" charset="-122"/>
                <a:cs typeface="Times New Roman" pitchFamily="18" charset="0"/>
              </a:rPr>
              <a:t>指定驾驶员</a:t>
            </a:r>
            <a:endParaRPr lang="zh-CN" altLang="en-US">
              <a:latin typeface="Times New Roman" pitchFamily="18" charset="0"/>
            </a:endParaRPr>
          </a:p>
          <a:p>
            <a:r>
              <a:rPr lang="zh-CN" altLang="en-US"/>
              <a:t>年龄</a:t>
            </a:r>
            <a:endParaRPr lang="en-US" altLang="zh-CN"/>
          </a:p>
          <a:p>
            <a:r>
              <a:rPr lang="zh-CN" altLang="en-US"/>
              <a:t>性别</a:t>
            </a:r>
            <a:endParaRPr lang="en-US" altLang="zh-CN"/>
          </a:p>
          <a:p>
            <a:r>
              <a:rPr lang="zh-CN" altLang="en-US"/>
              <a:t>驾龄</a:t>
            </a:r>
            <a:endParaRPr lang="en-US" altLang="zh-CN"/>
          </a:p>
          <a:p>
            <a:r>
              <a:rPr lang="zh-CN" altLang="en-US"/>
              <a:t>违章记录</a:t>
            </a:r>
            <a:endParaRPr lang="en-US" altLang="zh-CN"/>
          </a:p>
          <a:p>
            <a:endParaRPr lang="zh-CN" alt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fontAlgn="auto" hangingPunct="1">
              <a:spcAft>
                <a:spcPts val="0"/>
              </a:spcAft>
              <a:defRPr/>
            </a:pPr>
            <a:r>
              <a:rPr lang="zh-CN" altLang="en-US" dirty="0"/>
              <a:t>各公司的自主因素：费率的从地因素 </a:t>
            </a:r>
          </a:p>
        </p:txBody>
      </p:sp>
      <p:sp>
        <p:nvSpPr>
          <p:cNvPr id="5" name="内容占位符 4"/>
          <p:cNvSpPr>
            <a:spLocks noGrp="1"/>
          </p:cNvSpPr>
          <p:nvPr>
            <p:ph sz="quarter" idx="1"/>
          </p:nvPr>
        </p:nvSpPr>
        <p:spPr>
          <a:xfrm>
            <a:off x="457200" y="1600200"/>
            <a:ext cx="7467600" cy="4873625"/>
          </a:xfrm>
        </p:spPr>
        <p:txBody>
          <a:bodyPr/>
          <a:lstStyle/>
          <a:p>
            <a:pPr marL="447675" indent="-447675" eaLnBrk="1" hangingPunct="1">
              <a:spcBef>
                <a:spcPct val="0"/>
              </a:spcBef>
              <a:buClrTx/>
              <a:buSzTx/>
              <a:buFont typeface="Wingdings" pitchFamily="2" charset="2"/>
              <a:buNone/>
              <a:defRPr/>
            </a:pPr>
            <a:r>
              <a:rPr lang="zh-CN" altLang="en-US" dirty="0"/>
              <a:t>停放场所：</a:t>
            </a:r>
            <a:r>
              <a:rPr lang="zh-CN" altLang="en-US" dirty="0">
                <a:latin typeface="宋体" pitchFamily="2" charset="-122"/>
                <a:cs typeface="Times New Roman" pitchFamily="18" charset="0"/>
              </a:rPr>
              <a:t>考虑固定车库、自用车位、露天社会停车场、无固定停放场所，或考虑无停车场、地上停车场、地下停车场，并适用于全车盗抢险</a:t>
            </a:r>
            <a:endParaRPr lang="zh-CN" altLang="en-US" dirty="0">
              <a:latin typeface="Times New Roman" pitchFamily="18" charset="0"/>
            </a:endParaRPr>
          </a:p>
          <a:p>
            <a:pPr marL="447675" indent="-447675" eaLnBrk="1" hangingPunct="1">
              <a:spcBef>
                <a:spcPct val="0"/>
              </a:spcBef>
              <a:buClrTx/>
              <a:buSzTx/>
              <a:buFont typeface="Wingdings" pitchFamily="2" charset="2"/>
              <a:buNone/>
              <a:defRPr/>
            </a:pPr>
            <a:r>
              <a:rPr lang="zh-CN" altLang="en-US" dirty="0"/>
              <a:t>行驶区域：</a:t>
            </a:r>
            <a:r>
              <a:rPr lang="zh-CN" altLang="en-US" dirty="0">
                <a:latin typeface="宋体" pitchFamily="2" charset="-122"/>
                <a:cs typeface="Times New Roman" pitchFamily="18" charset="0"/>
              </a:rPr>
              <a:t>考虑出入境、境内、省内、指定区域，或考虑本省内或单程</a:t>
            </a:r>
            <a:r>
              <a:rPr lang="en-US" altLang="zh-CN" dirty="0">
                <a:latin typeface="宋体" pitchFamily="2" charset="-122"/>
                <a:cs typeface="Times New Roman" pitchFamily="18" charset="0"/>
              </a:rPr>
              <a:t>500</a:t>
            </a:r>
            <a:r>
              <a:rPr lang="zh-CN" altLang="en-US" dirty="0">
                <a:latin typeface="宋体" pitchFamily="2" charset="-122"/>
                <a:cs typeface="Times New Roman" pitchFamily="18" charset="0"/>
              </a:rPr>
              <a:t>公里以内、中国境内，适用于所有险种</a:t>
            </a:r>
            <a:endParaRPr lang="zh-CN" altLang="en-US" dirty="0">
              <a:latin typeface="Times New Roman" pitchFamily="18" charset="0"/>
            </a:endParaRPr>
          </a:p>
          <a:p>
            <a:pPr>
              <a:defRPr/>
            </a:pPr>
            <a:endParaRPr lang="zh-CN" alt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71683" name="Rectangle 3"/>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itchFamily="18" charset="0"/>
              </a:rPr>
              <a:t>沿海、内河船舶保险</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fontAlgn="auto" hangingPunct="1">
              <a:spcAft>
                <a:spcPts val="0"/>
              </a:spcAft>
              <a:defRPr/>
            </a:pPr>
            <a:r>
              <a:rPr lang="zh-CN" altLang="en-US"/>
              <a:t>一、保险标的</a:t>
            </a:r>
          </a:p>
        </p:txBody>
      </p:sp>
      <p:sp>
        <p:nvSpPr>
          <p:cNvPr id="72707" name="Rectangle 3"/>
          <p:cNvSpPr>
            <a:spLocks noGrp="1" noChangeArrowheads="1"/>
          </p:cNvSpPr>
          <p:nvPr>
            <p:ph sz="quarter" idx="1"/>
          </p:nvPr>
        </p:nvSpPr>
        <p:spPr>
          <a:xfrm>
            <a:off x="1257300" y="1600200"/>
            <a:ext cx="7772400" cy="4876800"/>
          </a:xfrm>
        </p:spPr>
        <p:txBody>
          <a:bodyPr/>
          <a:lstStyle/>
          <a:p>
            <a:pPr eaLnBrk="1" hangingPunct="1">
              <a:lnSpc>
                <a:spcPct val="90000"/>
              </a:lnSpc>
            </a:pPr>
            <a:r>
              <a:rPr lang="zh-CN" altLang="en-US" sz="2800">
                <a:latin typeface="宋体" pitchFamily="2" charset="-122"/>
              </a:rPr>
              <a:t>在中国境内水域，依照中国法律、法规和规章进行合法登记注册，从事合法营运或作业航行的船舶。</a:t>
            </a:r>
          </a:p>
          <a:p>
            <a:pPr eaLnBrk="1" hangingPunct="1">
              <a:lnSpc>
                <a:spcPct val="90000"/>
              </a:lnSpc>
            </a:pPr>
            <a:r>
              <a:rPr lang="zh-CN" altLang="en-US" sz="2800">
                <a:latin typeface="宋体" pitchFamily="2" charset="-122"/>
              </a:rPr>
              <a:t>包括海船、河船和其他可视为船舶的水上移动或浮动的装置。</a:t>
            </a:r>
          </a:p>
          <a:p>
            <a:pPr eaLnBrk="1" hangingPunct="1">
              <a:lnSpc>
                <a:spcPct val="90000"/>
              </a:lnSpc>
            </a:pPr>
            <a:r>
              <a:rPr lang="zh-CN" altLang="en-US" sz="2800">
                <a:latin typeface="宋体" pitchFamily="2" charset="-122"/>
              </a:rPr>
              <a:t>船舶包括船壳应该配备的机器、设备、仪器和索具。</a:t>
            </a:r>
          </a:p>
          <a:p>
            <a:pPr eaLnBrk="1" hangingPunct="1">
              <a:lnSpc>
                <a:spcPct val="90000"/>
              </a:lnSpc>
            </a:pPr>
            <a:r>
              <a:rPr lang="zh-CN" altLang="en-US" sz="2800">
                <a:latin typeface="宋体" pitchFamily="2" charset="-122"/>
              </a:rPr>
              <a:t>船上的燃料、物料、给养、淡水等财产不属于保险标的的范围。</a:t>
            </a:r>
          </a:p>
          <a:p>
            <a:pPr eaLnBrk="1" hangingPunct="1">
              <a:lnSpc>
                <a:spcPct val="90000"/>
              </a:lnSpc>
            </a:pPr>
            <a:r>
              <a:rPr lang="zh-CN" altLang="en-US" sz="2800">
                <a:solidFill>
                  <a:srgbClr val="000000"/>
                </a:solidFill>
                <a:latin typeface="宋体" pitchFamily="2" charset="-122"/>
              </a:rPr>
              <a:t>用于军事目的的船舶和渔业船舶不属于保险标的范围。</a:t>
            </a:r>
            <a:endParaRPr lang="zh-CN" altLang="en-US" sz="28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二、保险责任</a:t>
            </a:r>
            <a:r>
              <a:rPr lang="zh-CN" altLang="en-US"/>
              <a:t> </a:t>
            </a:r>
          </a:p>
        </p:txBody>
      </p:sp>
      <p:sp>
        <p:nvSpPr>
          <p:cNvPr id="73731" name="Rectangle 3"/>
          <p:cNvSpPr>
            <a:spLocks noGrp="1" noChangeArrowheads="1"/>
          </p:cNvSpPr>
          <p:nvPr>
            <p:ph sz="quarter" idx="1"/>
          </p:nvPr>
        </p:nvSpPr>
        <p:spPr>
          <a:xfrm>
            <a:off x="684213" y="1700213"/>
            <a:ext cx="7772400" cy="4616450"/>
          </a:xfrm>
        </p:spPr>
        <p:txBody>
          <a:bodyPr/>
          <a:lstStyle/>
          <a:p>
            <a:pPr algn="just" eaLnBrk="1" hangingPunct="1">
              <a:lnSpc>
                <a:spcPct val="90000"/>
              </a:lnSpc>
            </a:pPr>
            <a:r>
              <a:rPr lang="en-US" altLang="zh-CN" sz="2800">
                <a:solidFill>
                  <a:srgbClr val="000000"/>
                </a:solidFill>
              </a:rPr>
              <a:t>A</a:t>
            </a:r>
            <a:r>
              <a:rPr lang="zh-CN" altLang="en-US" sz="2800">
                <a:solidFill>
                  <a:srgbClr val="000000"/>
                </a:solidFill>
              </a:rPr>
              <a:t>、</a:t>
            </a:r>
            <a:r>
              <a:rPr lang="zh-CN" altLang="en-US" sz="2800">
                <a:solidFill>
                  <a:srgbClr val="000000"/>
                </a:solidFill>
                <a:latin typeface="Times New Roman" pitchFamily="18" charset="0"/>
                <a:cs typeface="Times New Roman" pitchFamily="18" charset="0"/>
              </a:rPr>
              <a:t> </a:t>
            </a:r>
            <a:r>
              <a:rPr lang="zh-CN" altLang="en-US" sz="2800">
                <a:solidFill>
                  <a:srgbClr val="000000"/>
                </a:solidFill>
                <a:latin typeface="Times New Roman" pitchFamily="18" charset="0"/>
              </a:rPr>
              <a:t>全损险：自然灾害和意外事故造成的全损。</a:t>
            </a:r>
          </a:p>
          <a:p>
            <a:pPr lvl="1" algn="just" eaLnBrk="1" hangingPunct="1">
              <a:lnSpc>
                <a:spcPct val="90000"/>
              </a:lnSpc>
            </a:pPr>
            <a:r>
              <a:rPr lang="zh-CN" altLang="en-US" sz="2400">
                <a:solidFill>
                  <a:srgbClr val="000000"/>
                </a:solidFill>
                <a:latin typeface="宋体" pitchFamily="2" charset="-122"/>
                <a:cs typeface="Times New Roman" pitchFamily="18" charset="0"/>
              </a:rPr>
              <a:t>八级以上大风、洪水、地震、海啸、雷击、崖崩、滑坡、泥石流、冰凌；火灾、爆炸；碰撞、触碰；搁浅、触礁；上述灾害或事故引起的船舶倾覆、沉没；</a:t>
            </a:r>
            <a:r>
              <a:rPr lang="zh-CN" altLang="en-US" sz="2400">
                <a:solidFill>
                  <a:srgbClr val="000000"/>
                </a:solidFill>
                <a:latin typeface="宋体" pitchFamily="2" charset="-122"/>
              </a:rPr>
              <a:t>船舶失踪达</a:t>
            </a:r>
            <a:r>
              <a:rPr lang="en-US" altLang="zh-CN" sz="2400">
                <a:solidFill>
                  <a:srgbClr val="000000"/>
                </a:solidFill>
                <a:latin typeface="宋体" pitchFamily="2" charset="-122"/>
              </a:rPr>
              <a:t>6</a:t>
            </a:r>
            <a:r>
              <a:rPr lang="zh-CN" altLang="en-US" sz="2400">
                <a:solidFill>
                  <a:srgbClr val="000000"/>
                </a:solidFill>
                <a:latin typeface="宋体" pitchFamily="2" charset="-122"/>
              </a:rPr>
              <a:t>个月以上仍无下落则为推定全损。</a:t>
            </a:r>
            <a:r>
              <a:rPr lang="zh-CN" altLang="en-US" sz="2400">
                <a:solidFill>
                  <a:srgbClr val="000000"/>
                </a:solidFill>
                <a:latin typeface="Times New Roman" pitchFamily="18" charset="0"/>
              </a:rPr>
              <a:t> </a:t>
            </a:r>
            <a:endParaRPr lang="zh-CN" altLang="en-US" sz="2400">
              <a:solidFill>
                <a:srgbClr val="000000"/>
              </a:solidFill>
            </a:endParaRPr>
          </a:p>
          <a:p>
            <a:pPr algn="just" eaLnBrk="1" hangingPunct="1">
              <a:lnSpc>
                <a:spcPct val="90000"/>
              </a:lnSpc>
            </a:pPr>
            <a:r>
              <a:rPr lang="en-US" altLang="zh-CN" sz="2800">
                <a:solidFill>
                  <a:srgbClr val="000000"/>
                </a:solidFill>
              </a:rPr>
              <a:t>B</a:t>
            </a:r>
            <a:r>
              <a:rPr lang="zh-CN" altLang="en-US" sz="2800">
                <a:solidFill>
                  <a:srgbClr val="000000"/>
                </a:solidFill>
              </a:rPr>
              <a:t>、</a:t>
            </a:r>
            <a:r>
              <a:rPr lang="zh-CN" altLang="en-US" sz="2800">
                <a:solidFill>
                  <a:srgbClr val="000000"/>
                </a:solidFill>
                <a:latin typeface="Times New Roman" pitchFamily="18" charset="0"/>
                <a:cs typeface="Times New Roman" pitchFamily="18" charset="0"/>
              </a:rPr>
              <a:t> </a:t>
            </a:r>
            <a:r>
              <a:rPr lang="zh-CN" altLang="en-US" sz="2800">
                <a:solidFill>
                  <a:srgbClr val="000000"/>
                </a:solidFill>
                <a:latin typeface="Times New Roman" pitchFamily="18" charset="0"/>
              </a:rPr>
              <a:t>一切险</a:t>
            </a:r>
            <a:endParaRPr lang="zh-CN" altLang="en-US" sz="2800">
              <a:solidFill>
                <a:srgbClr val="000000"/>
              </a:solidFill>
            </a:endParaRPr>
          </a:p>
          <a:p>
            <a:pPr lvl="1" eaLnBrk="1" hangingPunct="1">
              <a:lnSpc>
                <a:spcPct val="90000"/>
              </a:lnSpc>
            </a:pPr>
            <a:r>
              <a:rPr lang="zh-CN" altLang="en-US" sz="2400">
                <a:latin typeface="Times New Roman" pitchFamily="18" charset="0"/>
              </a:rPr>
              <a:t>上述六项原因所造成的保险船舶的全损或部分损失</a:t>
            </a:r>
          </a:p>
          <a:p>
            <a:pPr lvl="1" eaLnBrk="1" hangingPunct="1">
              <a:lnSpc>
                <a:spcPct val="90000"/>
              </a:lnSpc>
            </a:pPr>
            <a:r>
              <a:rPr lang="zh-CN" altLang="en-US" sz="2400">
                <a:latin typeface="Times New Roman" pitchFamily="18" charset="0"/>
              </a:rPr>
              <a:t>碰撞、触碰责任；对每次碰撞责任仅负责四分之三 </a:t>
            </a:r>
          </a:p>
          <a:p>
            <a:pPr lvl="1" eaLnBrk="1" hangingPunct="1">
              <a:lnSpc>
                <a:spcPct val="90000"/>
              </a:lnSpc>
            </a:pPr>
            <a:r>
              <a:rPr lang="zh-CN" altLang="en-US" sz="2400">
                <a:latin typeface="Times New Roman" pitchFamily="18" charset="0"/>
              </a:rPr>
              <a:t>共同海损分摊金额；</a:t>
            </a:r>
          </a:p>
          <a:p>
            <a:pPr lvl="1" eaLnBrk="1" hangingPunct="1">
              <a:lnSpc>
                <a:spcPct val="90000"/>
              </a:lnSpc>
            </a:pPr>
            <a:r>
              <a:rPr lang="zh-CN" altLang="en-US" sz="2400">
                <a:latin typeface="Times New Roman" pitchFamily="18" charset="0"/>
              </a:rPr>
              <a:t>合理的施救费用</a:t>
            </a:r>
            <a:r>
              <a:rPr lang="zh-CN" altLang="en-US" sz="240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一、强制性三责险</a:t>
            </a:r>
          </a:p>
        </p:txBody>
      </p:sp>
      <p:sp>
        <p:nvSpPr>
          <p:cNvPr id="3" name="内容占位符 2"/>
          <p:cNvSpPr>
            <a:spLocks noGrp="1"/>
          </p:cNvSpPr>
          <p:nvPr>
            <p:ph sz="quarter" idx="1"/>
          </p:nvPr>
        </p:nvSpPr>
        <p:spPr>
          <a:xfrm>
            <a:off x="457200" y="1600200"/>
            <a:ext cx="7859216" cy="4873752"/>
          </a:xfrm>
        </p:spPr>
        <p:txBody>
          <a:bodyPr/>
          <a:lstStyle/>
          <a:p>
            <a:r>
              <a:rPr lang="zh-CN" altLang="zh-CN" dirty="0"/>
              <a:t>交强险</a:t>
            </a:r>
            <a:r>
              <a:rPr lang="zh-CN" altLang="en-US" dirty="0"/>
              <a:t>的</a:t>
            </a:r>
            <a:r>
              <a:rPr lang="zh-CN" altLang="zh-CN" dirty="0"/>
              <a:t>作用：</a:t>
            </a:r>
          </a:p>
          <a:p>
            <a:pPr lvl="1"/>
            <a:r>
              <a:rPr lang="en-US" altLang="zh-CN" dirty="0"/>
              <a:t>1</a:t>
            </a:r>
            <a:r>
              <a:rPr lang="zh-CN" altLang="zh-CN" dirty="0"/>
              <a:t>、有利于道路交通事故中的受害人获得及时有效的经济保障和医疗救治；</a:t>
            </a:r>
          </a:p>
          <a:p>
            <a:pPr lvl="1"/>
            <a:r>
              <a:rPr lang="en-US" altLang="zh-CN" dirty="0"/>
              <a:t>2</a:t>
            </a:r>
            <a:r>
              <a:rPr lang="zh-CN" altLang="zh-CN" dirty="0"/>
              <a:t>、有利于减轻交通事故肇事方的经济负担，因为交强险具有“不赢不亏”的经营原则；</a:t>
            </a:r>
          </a:p>
          <a:p>
            <a:pPr lvl="1"/>
            <a:r>
              <a:rPr lang="en-US" altLang="zh-CN" dirty="0"/>
              <a:t>3</a:t>
            </a:r>
            <a:r>
              <a:rPr lang="zh-CN" altLang="zh-CN" dirty="0"/>
              <a:t>、有利于促进道路交通安全，降低道路交通事故的发生概率；</a:t>
            </a:r>
          </a:p>
          <a:p>
            <a:pPr lvl="1"/>
            <a:r>
              <a:rPr lang="en-US" altLang="zh-CN" dirty="0"/>
              <a:t>4</a:t>
            </a:r>
            <a:r>
              <a:rPr lang="zh-CN" altLang="zh-CN" dirty="0"/>
              <a:t>、有利于充分发挥保险的社会保障功能，维护社会稳定。</a:t>
            </a:r>
            <a:endParaRPr lang="zh-CN" alt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fontAlgn="auto" hangingPunct="1">
              <a:spcAft>
                <a:spcPts val="0"/>
              </a:spcAft>
              <a:defRPr/>
            </a:pPr>
            <a:r>
              <a:rPr lang="zh-CN" altLang="en-US" dirty="0">
                <a:latin typeface="Times New Roman" pitchFamily="18" charset="0"/>
              </a:rPr>
              <a:t>三、除外责任</a:t>
            </a:r>
            <a:r>
              <a:rPr lang="zh-CN" altLang="en-US" dirty="0"/>
              <a:t> </a:t>
            </a:r>
          </a:p>
        </p:txBody>
      </p:sp>
      <p:sp>
        <p:nvSpPr>
          <p:cNvPr id="74755" name="Rectangle 3"/>
          <p:cNvSpPr>
            <a:spLocks noGrp="1" noChangeArrowheads="1"/>
          </p:cNvSpPr>
          <p:nvPr>
            <p:ph sz="quarter" idx="1"/>
          </p:nvPr>
        </p:nvSpPr>
        <p:spPr>
          <a:xfrm>
            <a:off x="467544" y="1412776"/>
            <a:ext cx="8496944" cy="5184576"/>
          </a:xfrm>
        </p:spPr>
        <p:txBody>
          <a:bodyPr/>
          <a:lstStyle/>
          <a:p>
            <a:r>
              <a:rPr lang="zh-CN" altLang="zh-CN" dirty="0"/>
              <a:t>船舶不适航、船舶不适拖</a:t>
            </a:r>
          </a:p>
          <a:p>
            <a:r>
              <a:rPr lang="zh-CN" altLang="zh-CN" dirty="0"/>
              <a:t>船舶正常的维修、油漆，船体自然磨损、锈蚀、腐烂及机器本身发生的故障和舵、螺旋浆、桅、锚、锚链、橹及子船的单独损失。</a:t>
            </a:r>
          </a:p>
          <a:p>
            <a:r>
              <a:rPr lang="zh-CN" altLang="zh-CN" dirty="0"/>
              <a:t>浪损、座浅。</a:t>
            </a:r>
          </a:p>
          <a:p>
            <a:r>
              <a:rPr lang="zh-CN" altLang="zh-CN" dirty="0"/>
              <a:t>被保险人及其代表（包括船长）故意行为或违法犯罪行为</a:t>
            </a:r>
            <a:r>
              <a:rPr lang="zh-CN" altLang="en-US" dirty="0"/>
              <a:t>。</a:t>
            </a:r>
            <a:endParaRPr lang="zh-CN" altLang="zh-CN" dirty="0"/>
          </a:p>
          <a:p>
            <a:r>
              <a:rPr lang="zh-CN" altLang="zh-CN" dirty="0"/>
              <a:t>清理航道、污染和防止或清除污染的责任和费用，水产养殖及设施、捕捞设施、水下设施、桥的损失和费用。</a:t>
            </a:r>
          </a:p>
          <a:p>
            <a:r>
              <a:rPr lang="zh-CN" altLang="zh-CN" dirty="0"/>
              <a:t>因保险事故引起本船及第三者的间接损失和费用以及人员伤亡或由此引起的责任和费用。</a:t>
            </a:r>
          </a:p>
          <a:p>
            <a:r>
              <a:rPr lang="zh-CN" altLang="zh-CN" dirty="0"/>
              <a:t>战争、军事行动、扣押、骚乱、罢工、哄抢和政府征用没收</a:t>
            </a:r>
          </a:p>
          <a:p>
            <a:r>
              <a:rPr lang="zh-CN" altLang="zh-CN" dirty="0"/>
              <a:t>其他不属于保险责任范围内的损失。</a:t>
            </a:r>
            <a:endParaRPr lang="zh-CN" altLang="en-US" dirty="0">
              <a:solidFill>
                <a:srgbClr val="000000"/>
              </a:solidFill>
              <a:latin typeface="Times New Roman"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sz="quarter" idx="1"/>
          </p:nvPr>
        </p:nvSpPr>
        <p:spPr>
          <a:xfrm>
            <a:off x="182563" y="404664"/>
            <a:ext cx="8493894" cy="6120680"/>
          </a:xfrm>
        </p:spPr>
        <p:txBody>
          <a:bodyPr>
            <a:normAutofit/>
          </a:bodyPr>
          <a:lstStyle/>
          <a:p>
            <a:pPr marL="0" indent="0" algn="just" eaLnBrk="1" fontAlgn="auto" hangingPunct="1">
              <a:lnSpc>
                <a:spcPct val="90000"/>
              </a:lnSpc>
              <a:spcAft>
                <a:spcPts val="0"/>
              </a:spcAft>
              <a:buFont typeface="Wingdings" pitchFamily="2" charset="2"/>
              <a:buNone/>
              <a:defRPr/>
            </a:pPr>
            <a:r>
              <a:rPr lang="zh-CN" altLang="en-US" sz="2600" dirty="0">
                <a:solidFill>
                  <a:srgbClr val="000000"/>
                </a:solidFill>
                <a:latin typeface="+mn-ea"/>
              </a:rPr>
              <a:t>    某年</a:t>
            </a:r>
            <a:r>
              <a:rPr lang="en-US" altLang="zh-CN" sz="2600" dirty="0">
                <a:solidFill>
                  <a:srgbClr val="000000"/>
                </a:solidFill>
                <a:latin typeface="+mn-ea"/>
              </a:rPr>
              <a:t>2</a:t>
            </a:r>
            <a:r>
              <a:rPr lang="zh-CN" altLang="en-US" sz="2600" dirty="0">
                <a:solidFill>
                  <a:srgbClr val="000000"/>
                </a:solidFill>
                <a:latin typeface="+mn-ea"/>
              </a:rPr>
              <a:t>月</a:t>
            </a:r>
            <a:r>
              <a:rPr lang="en-US" altLang="zh-CN" sz="2600" dirty="0">
                <a:solidFill>
                  <a:srgbClr val="000000"/>
                </a:solidFill>
                <a:latin typeface="+mn-ea"/>
              </a:rPr>
              <a:t>22</a:t>
            </a:r>
            <a:r>
              <a:rPr lang="zh-CN" altLang="en-US" sz="2600" dirty="0">
                <a:solidFill>
                  <a:srgbClr val="000000"/>
                </a:solidFill>
                <a:latin typeface="+mn-ea"/>
              </a:rPr>
              <a:t>日，“辽旅渡</a:t>
            </a:r>
            <a:r>
              <a:rPr lang="en-US" altLang="zh-CN" sz="2600" dirty="0">
                <a:solidFill>
                  <a:srgbClr val="000000"/>
                </a:solidFill>
                <a:latin typeface="+mn-ea"/>
              </a:rPr>
              <a:t>7”</a:t>
            </a:r>
            <a:r>
              <a:rPr lang="zh-CN" altLang="en-US" sz="2600" dirty="0">
                <a:solidFill>
                  <a:srgbClr val="000000"/>
                </a:solidFill>
                <a:latin typeface="+mn-ea"/>
              </a:rPr>
              <a:t>客滚船从大连旅顺新港码头出发，前往山东龙口。</a:t>
            </a:r>
            <a:r>
              <a:rPr lang="en-US" altLang="zh-CN" sz="2600" dirty="0">
                <a:solidFill>
                  <a:srgbClr val="000000"/>
                </a:solidFill>
                <a:latin typeface="+mn-ea"/>
              </a:rPr>
              <a:t>17</a:t>
            </a:r>
            <a:r>
              <a:rPr lang="zh-CN" altLang="en-US" sz="2600" dirty="0">
                <a:solidFill>
                  <a:srgbClr val="000000"/>
                </a:solidFill>
                <a:latin typeface="+mn-ea"/>
              </a:rPr>
              <a:t>：</a:t>
            </a:r>
            <a:r>
              <a:rPr lang="en-US" altLang="zh-CN" sz="2600" dirty="0">
                <a:solidFill>
                  <a:srgbClr val="000000"/>
                </a:solidFill>
                <a:latin typeface="+mn-ea"/>
              </a:rPr>
              <a:t>40</a:t>
            </a:r>
            <a:r>
              <a:rPr lang="zh-CN" altLang="en-US" sz="2600" dirty="0">
                <a:solidFill>
                  <a:srgbClr val="000000"/>
                </a:solidFill>
                <a:latin typeface="+mn-ea"/>
              </a:rPr>
              <a:t>分，“辽旅渡</a:t>
            </a:r>
            <a:r>
              <a:rPr lang="en-US" altLang="zh-CN" sz="2600" dirty="0">
                <a:solidFill>
                  <a:srgbClr val="000000"/>
                </a:solidFill>
                <a:latin typeface="+mn-ea"/>
              </a:rPr>
              <a:t>7”</a:t>
            </a:r>
            <a:r>
              <a:rPr lang="zh-CN" altLang="en-US" sz="2600" dirty="0">
                <a:solidFill>
                  <a:srgbClr val="000000"/>
                </a:solidFill>
                <a:latin typeface="+mn-ea"/>
              </a:rPr>
              <a:t>客滚船在渤海海峡北砣矶岛西北</a:t>
            </a:r>
            <a:r>
              <a:rPr lang="en-US" altLang="zh-CN" sz="2600" dirty="0">
                <a:solidFill>
                  <a:srgbClr val="000000"/>
                </a:solidFill>
                <a:latin typeface="+mn-ea"/>
              </a:rPr>
              <a:t>8</a:t>
            </a:r>
            <a:r>
              <a:rPr lang="zh-CN" altLang="en-US" sz="2600" dirty="0">
                <a:solidFill>
                  <a:srgbClr val="000000"/>
                </a:solidFill>
                <a:latin typeface="+mn-ea"/>
              </a:rPr>
              <a:t>海里处沉没，造成至少</a:t>
            </a:r>
            <a:r>
              <a:rPr lang="en-US" altLang="zh-CN" sz="2600" dirty="0">
                <a:solidFill>
                  <a:srgbClr val="000000"/>
                </a:solidFill>
                <a:latin typeface="+mn-ea"/>
              </a:rPr>
              <a:t>4</a:t>
            </a:r>
            <a:r>
              <a:rPr lang="zh-CN" altLang="en-US" sz="2600" dirty="0">
                <a:solidFill>
                  <a:srgbClr val="000000"/>
                </a:solidFill>
                <a:latin typeface="+mn-ea"/>
              </a:rPr>
              <a:t>人死亡。</a:t>
            </a:r>
            <a:endParaRPr lang="en-US" altLang="zh-CN" sz="2600" dirty="0">
              <a:solidFill>
                <a:srgbClr val="000000"/>
              </a:solidFill>
              <a:latin typeface="+mn-ea"/>
            </a:endParaRPr>
          </a:p>
          <a:p>
            <a:pPr marL="0" indent="0" algn="just" eaLnBrk="1" fontAlgn="auto" hangingPunct="1">
              <a:lnSpc>
                <a:spcPct val="90000"/>
              </a:lnSpc>
              <a:spcAft>
                <a:spcPts val="0"/>
              </a:spcAft>
              <a:buFont typeface="Wingdings" pitchFamily="2" charset="2"/>
              <a:buNone/>
              <a:defRPr/>
            </a:pPr>
            <a:r>
              <a:rPr lang="en-US" altLang="zh-CN" sz="2600" dirty="0">
                <a:solidFill>
                  <a:srgbClr val="000000"/>
                </a:solidFill>
                <a:latin typeface="+mn-ea"/>
              </a:rPr>
              <a:t>    </a:t>
            </a:r>
            <a:r>
              <a:rPr lang="zh-CN" altLang="en-US" sz="2600" dirty="0">
                <a:solidFill>
                  <a:srgbClr val="000000"/>
                </a:solidFill>
                <a:latin typeface="+mn-ea"/>
              </a:rPr>
              <a:t>在大连渤海轮船公司就“辽旅渡</a:t>
            </a:r>
            <a:r>
              <a:rPr lang="en-US" altLang="zh-CN" sz="2600" dirty="0">
                <a:solidFill>
                  <a:srgbClr val="000000"/>
                </a:solidFill>
                <a:latin typeface="+mn-ea"/>
              </a:rPr>
              <a:t>7”</a:t>
            </a:r>
            <a:r>
              <a:rPr lang="zh-CN" altLang="en-US" sz="2600" dirty="0">
                <a:solidFill>
                  <a:srgbClr val="000000"/>
                </a:solidFill>
                <a:latin typeface="+mn-ea"/>
              </a:rPr>
              <a:t>客滚船与太平洋保险公司签订的保险合同上显示：“辽旅渡</a:t>
            </a:r>
            <a:r>
              <a:rPr lang="en-US" altLang="zh-CN" sz="2600" dirty="0">
                <a:solidFill>
                  <a:srgbClr val="000000"/>
                </a:solidFill>
                <a:latin typeface="+mn-ea"/>
              </a:rPr>
              <a:t>7”</a:t>
            </a:r>
            <a:r>
              <a:rPr lang="zh-CN" altLang="en-US" sz="2600" dirty="0">
                <a:solidFill>
                  <a:srgbClr val="000000"/>
                </a:solidFill>
                <a:latin typeface="+mn-ea"/>
              </a:rPr>
              <a:t>客滚船重</a:t>
            </a:r>
            <a:r>
              <a:rPr lang="en-US" altLang="zh-CN" sz="2600" dirty="0">
                <a:solidFill>
                  <a:srgbClr val="000000"/>
                </a:solidFill>
                <a:latin typeface="+mn-ea"/>
              </a:rPr>
              <a:t>451</a:t>
            </a:r>
            <a:r>
              <a:rPr lang="zh-CN" altLang="en-US" sz="2600" dirty="0">
                <a:solidFill>
                  <a:srgbClr val="000000"/>
                </a:solidFill>
                <a:latin typeface="+mn-ea"/>
              </a:rPr>
              <a:t>吨，日本制造，已经有</a:t>
            </a:r>
            <a:r>
              <a:rPr lang="en-US" altLang="zh-CN" sz="2600" dirty="0">
                <a:solidFill>
                  <a:srgbClr val="000000"/>
                </a:solidFill>
                <a:latin typeface="+mn-ea"/>
              </a:rPr>
              <a:t>20</a:t>
            </a:r>
            <a:r>
              <a:rPr lang="zh-CN" altLang="en-US" sz="2600" dirty="0">
                <a:solidFill>
                  <a:srgbClr val="000000"/>
                </a:solidFill>
                <a:latin typeface="+mn-ea"/>
              </a:rPr>
              <a:t>多年的船龄。保险内容包括：船舶一切险，保险金额为</a:t>
            </a:r>
            <a:r>
              <a:rPr lang="en-US" altLang="zh-CN" sz="2600" dirty="0">
                <a:solidFill>
                  <a:srgbClr val="000000"/>
                </a:solidFill>
                <a:latin typeface="+mn-ea"/>
              </a:rPr>
              <a:t>1000</a:t>
            </a:r>
            <a:r>
              <a:rPr lang="zh-CN" altLang="en-US" sz="2600" dirty="0">
                <a:solidFill>
                  <a:srgbClr val="000000"/>
                </a:solidFill>
                <a:latin typeface="+mn-ea"/>
              </a:rPr>
              <a:t>万元；附加险：</a:t>
            </a:r>
            <a:r>
              <a:rPr lang="en-US" altLang="zh-CN" sz="2600" dirty="0">
                <a:solidFill>
                  <a:srgbClr val="000000"/>
                </a:solidFill>
                <a:latin typeface="+mn-ea"/>
              </a:rPr>
              <a:t>4/4</a:t>
            </a:r>
            <a:r>
              <a:rPr lang="zh-CN" altLang="en-US" sz="2600" dirty="0">
                <a:solidFill>
                  <a:srgbClr val="000000"/>
                </a:solidFill>
                <a:latin typeface="+mn-ea"/>
              </a:rPr>
              <a:t>碰撞责任</a:t>
            </a:r>
            <a:r>
              <a:rPr lang="en-US" altLang="zh-CN" sz="2600" dirty="0">
                <a:solidFill>
                  <a:srgbClr val="000000"/>
                </a:solidFill>
                <a:latin typeface="+mn-ea"/>
              </a:rPr>
              <a:t>+10</a:t>
            </a:r>
            <a:r>
              <a:rPr lang="zh-CN" altLang="en-US" sz="2600" dirty="0">
                <a:solidFill>
                  <a:srgbClr val="000000"/>
                </a:solidFill>
                <a:latin typeface="+mn-ea"/>
              </a:rPr>
              <a:t>人船员责任险</a:t>
            </a:r>
            <a:r>
              <a:rPr lang="en-US" altLang="zh-CN" sz="2600" dirty="0">
                <a:solidFill>
                  <a:srgbClr val="000000"/>
                </a:solidFill>
                <a:latin typeface="+mn-ea"/>
              </a:rPr>
              <a:t>+20</a:t>
            </a:r>
            <a:r>
              <a:rPr lang="zh-CN" altLang="en-US" sz="2600" dirty="0">
                <a:solidFill>
                  <a:srgbClr val="000000"/>
                </a:solidFill>
                <a:latin typeface="+mn-ea"/>
              </a:rPr>
              <a:t>人旅客责任险等。保险日期从某年</a:t>
            </a:r>
            <a:r>
              <a:rPr lang="en-US" altLang="zh-CN" sz="2600" dirty="0">
                <a:solidFill>
                  <a:srgbClr val="000000"/>
                </a:solidFill>
                <a:latin typeface="+mn-ea"/>
              </a:rPr>
              <a:t>9</a:t>
            </a:r>
            <a:r>
              <a:rPr lang="zh-CN" altLang="en-US" sz="2600" dirty="0">
                <a:solidFill>
                  <a:srgbClr val="000000"/>
                </a:solidFill>
                <a:latin typeface="+mn-ea"/>
              </a:rPr>
              <a:t>月</a:t>
            </a:r>
            <a:r>
              <a:rPr lang="en-US" altLang="zh-CN" sz="2600" dirty="0">
                <a:solidFill>
                  <a:srgbClr val="000000"/>
                </a:solidFill>
                <a:latin typeface="+mn-ea"/>
              </a:rPr>
              <a:t>24</a:t>
            </a:r>
            <a:r>
              <a:rPr lang="zh-CN" altLang="en-US" sz="2600" dirty="0">
                <a:solidFill>
                  <a:srgbClr val="000000"/>
                </a:solidFill>
                <a:latin typeface="+mn-ea"/>
              </a:rPr>
              <a:t>日到次年</a:t>
            </a:r>
            <a:r>
              <a:rPr lang="en-US" altLang="zh-CN" sz="2600" dirty="0">
                <a:solidFill>
                  <a:srgbClr val="000000"/>
                </a:solidFill>
                <a:latin typeface="+mn-ea"/>
              </a:rPr>
              <a:t>9</a:t>
            </a:r>
            <a:r>
              <a:rPr lang="zh-CN" altLang="en-US" sz="2600" dirty="0">
                <a:solidFill>
                  <a:srgbClr val="000000"/>
                </a:solidFill>
                <a:latin typeface="+mn-ea"/>
              </a:rPr>
              <a:t>月</a:t>
            </a:r>
            <a:r>
              <a:rPr lang="en-US" altLang="zh-CN" sz="2600" dirty="0">
                <a:solidFill>
                  <a:srgbClr val="000000"/>
                </a:solidFill>
                <a:latin typeface="+mn-ea"/>
              </a:rPr>
              <a:t>23</a:t>
            </a:r>
            <a:r>
              <a:rPr lang="zh-CN" altLang="en-US" sz="2600" dirty="0">
                <a:solidFill>
                  <a:srgbClr val="000000"/>
                </a:solidFill>
                <a:latin typeface="+mn-ea"/>
              </a:rPr>
              <a:t>日。</a:t>
            </a:r>
            <a:endParaRPr lang="en-US" altLang="zh-CN" sz="2600" dirty="0">
              <a:solidFill>
                <a:srgbClr val="000000"/>
              </a:solidFill>
              <a:latin typeface="+mn-ea"/>
            </a:endParaRPr>
          </a:p>
          <a:p>
            <a:pPr marL="0" indent="0" algn="just" eaLnBrk="1" fontAlgn="auto" hangingPunct="1">
              <a:lnSpc>
                <a:spcPct val="90000"/>
              </a:lnSpc>
              <a:spcAft>
                <a:spcPts val="0"/>
              </a:spcAft>
              <a:buFont typeface="Wingdings" pitchFamily="2" charset="2"/>
              <a:buNone/>
              <a:defRPr/>
            </a:pPr>
            <a:r>
              <a:rPr lang="en-US" altLang="zh-CN" sz="2600" dirty="0">
                <a:solidFill>
                  <a:srgbClr val="000000"/>
                </a:solidFill>
                <a:latin typeface="+mn-ea"/>
              </a:rPr>
              <a:t>    </a:t>
            </a:r>
            <a:r>
              <a:rPr lang="zh-CN" altLang="en-US" sz="2600" dirty="0">
                <a:latin typeface="+mn-ea"/>
              </a:rPr>
              <a:t>调查发现，风大是事故的主要原因。</a:t>
            </a:r>
            <a:r>
              <a:rPr lang="en-US" altLang="zh-CN" sz="2600" dirty="0">
                <a:latin typeface="+mn-ea"/>
              </a:rPr>
              <a:t>22</a:t>
            </a:r>
            <a:r>
              <a:rPr lang="zh-CN" altLang="en-US" sz="2600" dirty="0">
                <a:latin typeface="+mn-ea"/>
              </a:rPr>
              <a:t>日当天的天气预报报告的风向是东风，风力</a:t>
            </a:r>
            <a:r>
              <a:rPr lang="en-US" altLang="zh-CN" sz="2600" dirty="0">
                <a:latin typeface="+mn-ea"/>
              </a:rPr>
              <a:t>6-7</a:t>
            </a:r>
            <a:r>
              <a:rPr lang="zh-CN" altLang="en-US" sz="2600" dirty="0">
                <a:latin typeface="+mn-ea"/>
              </a:rPr>
              <a:t>级，实际上当时的风向是西北风，风力达到了</a:t>
            </a:r>
            <a:r>
              <a:rPr lang="en-US" altLang="zh-CN" sz="2600" dirty="0">
                <a:latin typeface="+mn-ea"/>
              </a:rPr>
              <a:t>8</a:t>
            </a:r>
            <a:r>
              <a:rPr lang="zh-CN" altLang="en-US" sz="2600" dirty="0">
                <a:latin typeface="+mn-ea"/>
              </a:rPr>
              <a:t>级强风。然而，另一种说法是“船上装的货物太多了，并且没有好的固定措施。当时把车开进船仓之后，都是自己去拿木楔子塞住前后轮，木楔子就堆在一边。” 当时，“辽旅渡</a:t>
            </a:r>
            <a:r>
              <a:rPr lang="en-US" altLang="zh-CN" sz="2600" dirty="0">
                <a:latin typeface="+mn-ea"/>
              </a:rPr>
              <a:t>7”</a:t>
            </a:r>
            <a:r>
              <a:rPr lang="zh-CN" altLang="en-US" sz="2600" dirty="0">
                <a:latin typeface="+mn-ea"/>
              </a:rPr>
              <a:t>客滚船装了</a:t>
            </a:r>
            <a:r>
              <a:rPr lang="en-US" altLang="zh-CN" sz="2600" dirty="0">
                <a:latin typeface="+mn-ea"/>
              </a:rPr>
              <a:t>15</a:t>
            </a:r>
            <a:r>
              <a:rPr lang="zh-CN" altLang="en-US" sz="2600" dirty="0">
                <a:latin typeface="+mn-ea"/>
              </a:rPr>
              <a:t>辆汽车，属于超载。</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四、</a:t>
            </a:r>
            <a:r>
              <a:rPr lang="zh-CN" altLang="en-US" b="1"/>
              <a:t>保险期限和保险金额</a:t>
            </a:r>
            <a:r>
              <a:rPr lang="zh-CN" altLang="en-US"/>
              <a:t> </a:t>
            </a:r>
          </a:p>
        </p:txBody>
      </p:sp>
      <p:sp>
        <p:nvSpPr>
          <p:cNvPr id="76803"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Times New Roman" pitchFamily="18" charset="0"/>
              </a:rPr>
              <a:t>船龄在</a:t>
            </a:r>
            <a:r>
              <a:rPr lang="en-US" altLang="zh-CN"/>
              <a:t>3</a:t>
            </a:r>
            <a:r>
              <a:rPr lang="zh-CN" altLang="en-US">
                <a:latin typeface="Times New Roman" pitchFamily="18" charset="0"/>
              </a:rPr>
              <a:t>年以内的视为新船，按照重置价值确定。</a:t>
            </a:r>
          </a:p>
          <a:p>
            <a:pPr eaLnBrk="1" hangingPunct="1"/>
            <a:r>
              <a:rPr lang="zh-CN" altLang="en-US">
                <a:latin typeface="Times New Roman" pitchFamily="18" charset="0"/>
              </a:rPr>
              <a:t>船龄在</a:t>
            </a:r>
            <a:r>
              <a:rPr lang="en-US" altLang="zh-CN"/>
              <a:t>3</a:t>
            </a:r>
            <a:r>
              <a:rPr lang="zh-CN" altLang="en-US">
                <a:latin typeface="Times New Roman" pitchFamily="18" charset="0"/>
              </a:rPr>
              <a:t>年以上的视为旧船，按实际价值确定，或协商确定。</a:t>
            </a:r>
            <a:endParaRPr lang="zh-CN" alt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77827" name="Rectangle 3"/>
          <p:cNvSpPr>
            <a:spLocks noGrp="1" noChangeArrowheads="1"/>
          </p:cNvSpPr>
          <p:nvPr>
            <p:ph sz="quarter" idx="1"/>
          </p:nvPr>
        </p:nvSpPr>
        <p:spPr>
          <a:xfrm>
            <a:off x="457200" y="1600200"/>
            <a:ext cx="7467600" cy="4873625"/>
          </a:xfrm>
        </p:spPr>
        <p:txBody>
          <a:bodyPr/>
          <a:lstStyle/>
          <a:p>
            <a:pPr algn="just" eaLnBrk="1" hangingPunct="1"/>
            <a:r>
              <a:rPr lang="zh-CN" altLang="en-US">
                <a:solidFill>
                  <a:srgbClr val="000000"/>
                </a:solidFill>
                <a:latin typeface="宋体" pitchFamily="2" charset="-122"/>
                <a:cs typeface="Times New Roman" pitchFamily="18" charset="0"/>
              </a:rPr>
              <a:t>沿海、内河船舶保险一切险的保险金额适用于保险船舶本身的损失、碰撞责任所致的损失、以及共同海损及施救救助费用三个方面，因此保险人应严格区分并分别在各自的一个保额（即船舶的保险金额）内计算赔款。</a:t>
            </a:r>
          </a:p>
          <a:p>
            <a:pPr eaLnBrk="1" hangingPunct="1"/>
            <a:r>
              <a:rPr lang="zh-CN" altLang="en-US">
                <a:latin typeface="宋体" pitchFamily="2" charset="-122"/>
              </a:rPr>
              <a:t> 然后再根据赔偿规定计算应赔金额。</a:t>
            </a:r>
            <a:r>
              <a:rPr lang="zh-CN" altLang="en-US"/>
              <a:t>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fontAlgn="auto" hangingPunct="1">
              <a:spcAft>
                <a:spcPts val="0"/>
              </a:spcAft>
              <a:defRPr/>
            </a:pPr>
            <a:r>
              <a:rPr lang="zh-CN" altLang="en-US">
                <a:latin typeface="宋体" pitchFamily="2" charset="-122"/>
              </a:rPr>
              <a:t>全部损失</a:t>
            </a:r>
            <a:r>
              <a:rPr lang="zh-CN" altLang="en-US"/>
              <a:t> </a:t>
            </a:r>
          </a:p>
        </p:txBody>
      </p:sp>
      <p:sp>
        <p:nvSpPr>
          <p:cNvPr id="78851"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宋体" pitchFamily="2" charset="-122"/>
              </a:rPr>
              <a:t>船舶全损按照保险金额赔偿。但保险金额高于实际价值时，计算赔偿时以不超过出险当时的实际价值计算赔偿。</a:t>
            </a:r>
            <a:r>
              <a:rPr lang="zh-CN" altLang="en-US"/>
              <a:t> </a:t>
            </a:r>
          </a:p>
          <a:p>
            <a:pPr eaLnBrk="1" hangingPunct="1"/>
            <a:r>
              <a:rPr lang="zh-CN" altLang="en-US">
                <a:latin typeface="宋体" pitchFamily="2" charset="-122"/>
              </a:rPr>
              <a:t>保险船舶航行中失踪</a:t>
            </a:r>
            <a:r>
              <a:rPr lang="en-US" altLang="zh-CN">
                <a:latin typeface="宋体" pitchFamily="2" charset="-122"/>
              </a:rPr>
              <a:t>6</a:t>
            </a:r>
            <a:r>
              <a:rPr lang="zh-CN" altLang="en-US">
                <a:latin typeface="宋体" pitchFamily="2" charset="-122"/>
              </a:rPr>
              <a:t>个月以上，可作全损处理，按保险金额赔偿</a:t>
            </a:r>
            <a:r>
              <a:rPr lang="zh-CN" altLang="en-US"/>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fontAlgn="auto" hangingPunct="1">
              <a:spcAft>
                <a:spcPts val="0"/>
              </a:spcAft>
              <a:defRPr/>
            </a:pPr>
            <a:r>
              <a:rPr lang="zh-CN" altLang="en-US"/>
              <a:t>部分损失</a:t>
            </a:r>
          </a:p>
        </p:txBody>
      </p:sp>
      <p:sp>
        <p:nvSpPr>
          <p:cNvPr id="7987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latin typeface="宋体" pitchFamily="2" charset="-122"/>
              </a:rPr>
              <a:t>新船按实际发生的损失、费用赔偿，但保险金额低于保险价值时，按保险金额与该保险价值的比例计算赔偿。</a:t>
            </a:r>
          </a:p>
          <a:p>
            <a:pPr eaLnBrk="1" hangingPunct="1">
              <a:lnSpc>
                <a:spcPct val="90000"/>
              </a:lnSpc>
            </a:pPr>
            <a:r>
              <a:rPr lang="zh-CN" altLang="en-US" sz="2800">
                <a:latin typeface="宋体" pitchFamily="2" charset="-122"/>
              </a:rPr>
              <a:t>旧船按保险金额与投保时或出险时的新船重置价值的比例计算赔偿，两者以价高的为准。</a:t>
            </a:r>
          </a:p>
          <a:p>
            <a:pPr eaLnBrk="1" hangingPunct="1">
              <a:lnSpc>
                <a:spcPct val="90000"/>
              </a:lnSpc>
            </a:pPr>
            <a:r>
              <a:rPr lang="zh-CN" altLang="en-US" sz="2800">
                <a:latin typeface="宋体" pitchFamily="2" charset="-122"/>
              </a:rPr>
              <a:t>部分损失的赔偿金额以不超过保险金额或实际价值为限，两者以低的为准。</a:t>
            </a:r>
          </a:p>
          <a:p>
            <a:pPr eaLnBrk="1" hangingPunct="1">
              <a:lnSpc>
                <a:spcPct val="90000"/>
              </a:lnSpc>
            </a:pPr>
            <a:r>
              <a:rPr lang="zh-CN" altLang="en-US" sz="2800">
                <a:latin typeface="宋体" pitchFamily="2" charset="-122"/>
              </a:rPr>
              <a:t>但无论一次或多次累计的赔款等于保险金额的全数时（含免赔额），则保险责任即行终止。</a:t>
            </a:r>
            <a:r>
              <a:rPr lang="zh-CN" altLang="en-US" sz="2800"/>
              <a:t>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fontAlgn="auto" hangingPunct="1">
              <a:spcAft>
                <a:spcPts val="0"/>
              </a:spcAft>
              <a:defRPr/>
            </a:pPr>
            <a:r>
              <a:rPr lang="zh-CN" altLang="en-US">
                <a:latin typeface="宋体" pitchFamily="2" charset="-122"/>
              </a:rPr>
              <a:t>船舶碰撞、触碰责任的赔偿</a:t>
            </a:r>
          </a:p>
        </p:txBody>
      </p:sp>
      <p:sp>
        <p:nvSpPr>
          <p:cNvPr id="80899"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latin typeface="宋体" pitchFamily="2" charset="-122"/>
              </a:rPr>
              <a:t>在保险金额限度内应遵循按过失责任赔偿的原则：</a:t>
            </a:r>
            <a:r>
              <a:rPr lang="zh-CN" altLang="en-US"/>
              <a:t>“</a:t>
            </a:r>
            <a:r>
              <a:rPr lang="zh-CN" altLang="en-US">
                <a:latin typeface="宋体" pitchFamily="2" charset="-122"/>
              </a:rPr>
              <a:t>全过失全赔，无过失不赔，有过失分摊</a:t>
            </a:r>
            <a:r>
              <a:rPr lang="zh-CN" altLang="en-US"/>
              <a:t>”</a:t>
            </a:r>
            <a:r>
              <a:rPr lang="zh-CN" altLang="en-US">
                <a:latin typeface="宋体" pitchFamily="2" charset="-122"/>
              </a:rPr>
              <a:t>。</a:t>
            </a:r>
          </a:p>
          <a:p>
            <a:pPr eaLnBrk="1" hangingPunct="1">
              <a:lnSpc>
                <a:spcPct val="90000"/>
              </a:lnSpc>
            </a:pPr>
            <a:r>
              <a:rPr lang="zh-CN" altLang="en-US">
                <a:latin typeface="宋体" pitchFamily="2" charset="-122"/>
              </a:rPr>
              <a:t>因保险船舶的碰撞责任所致被碰撞船舶及所载货物的损失应合并计算，碰撞责任的累计最高赔偿金额以保险金额为限。</a:t>
            </a:r>
          </a:p>
          <a:p>
            <a:pPr eaLnBrk="1" hangingPunct="1">
              <a:lnSpc>
                <a:spcPct val="90000"/>
              </a:lnSpc>
            </a:pPr>
            <a:r>
              <a:rPr lang="zh-CN" altLang="en-US">
                <a:latin typeface="宋体" pitchFamily="2" charset="-122"/>
              </a:rPr>
              <a:t>每次碰撞、触碰责任仅负责赔偿金额的四分之三。</a:t>
            </a:r>
            <a:r>
              <a:rPr lang="zh-CN" altLang="en-US"/>
              <a:t>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sz="quarter" idx="1"/>
          </p:nvPr>
        </p:nvSpPr>
        <p:spPr>
          <a:xfrm>
            <a:off x="684213" y="1524000"/>
            <a:ext cx="7772400" cy="4857750"/>
          </a:xfrm>
        </p:spPr>
        <p:txBody>
          <a:bodyPr>
            <a:normAutofit/>
          </a:bodyPr>
          <a:lstStyle/>
          <a:p>
            <a:pPr marL="0" indent="0" eaLnBrk="1" fontAlgn="auto" hangingPunct="1">
              <a:spcAft>
                <a:spcPts val="0"/>
              </a:spcAft>
              <a:buFont typeface="Wingdings" pitchFamily="2" charset="2"/>
              <a:buNone/>
              <a:defRPr/>
            </a:pPr>
            <a:r>
              <a:rPr lang="en-US" altLang="zh-CN" dirty="0">
                <a:latin typeface="+mn-ea"/>
              </a:rPr>
              <a:t>  </a:t>
            </a:r>
            <a:r>
              <a:rPr lang="zh-CN" altLang="en-US" dirty="0">
                <a:latin typeface="+mn-ea"/>
              </a:rPr>
              <a:t>甲乙两船碰撞，经港监裁决，甲船负</a:t>
            </a:r>
            <a:r>
              <a:rPr lang="en-US" altLang="zh-CN" dirty="0">
                <a:latin typeface="+mn-ea"/>
              </a:rPr>
              <a:t>70%</a:t>
            </a:r>
            <a:r>
              <a:rPr lang="zh-CN" altLang="en-US" dirty="0">
                <a:latin typeface="+mn-ea"/>
              </a:rPr>
              <a:t>的过失责任，乙船负</a:t>
            </a:r>
            <a:r>
              <a:rPr lang="en-US" altLang="zh-CN" dirty="0">
                <a:latin typeface="+mn-ea"/>
              </a:rPr>
              <a:t>30%</a:t>
            </a:r>
            <a:r>
              <a:rPr lang="zh-CN" altLang="en-US" dirty="0">
                <a:latin typeface="+mn-ea"/>
              </a:rPr>
              <a:t>的过失责任。甲船损失</a:t>
            </a:r>
            <a:r>
              <a:rPr lang="en-US" altLang="zh-CN" dirty="0">
                <a:latin typeface="+mn-ea"/>
              </a:rPr>
              <a:t>30</a:t>
            </a:r>
            <a:r>
              <a:rPr lang="zh-CN" altLang="en-US" dirty="0">
                <a:latin typeface="+mn-ea"/>
              </a:rPr>
              <a:t>万元，甲船所载货物损失</a:t>
            </a:r>
            <a:r>
              <a:rPr lang="en-US" altLang="zh-CN" dirty="0">
                <a:latin typeface="+mn-ea"/>
              </a:rPr>
              <a:t>70</a:t>
            </a:r>
            <a:r>
              <a:rPr lang="zh-CN" altLang="en-US" dirty="0">
                <a:latin typeface="+mn-ea"/>
              </a:rPr>
              <a:t>万元，乙船损失</a:t>
            </a:r>
            <a:r>
              <a:rPr lang="en-US" altLang="zh-CN" dirty="0">
                <a:latin typeface="+mn-ea"/>
              </a:rPr>
              <a:t>60</a:t>
            </a:r>
            <a:r>
              <a:rPr lang="zh-CN" altLang="en-US" dirty="0">
                <a:latin typeface="+mn-ea"/>
              </a:rPr>
              <a:t>万元，乙船所载货物损失</a:t>
            </a:r>
            <a:r>
              <a:rPr lang="en-US" altLang="zh-CN" dirty="0">
                <a:latin typeface="+mn-ea"/>
              </a:rPr>
              <a:t>140</a:t>
            </a:r>
            <a:r>
              <a:rPr lang="zh-CN" altLang="en-US" dirty="0">
                <a:latin typeface="+mn-ea"/>
              </a:rPr>
              <a:t>万元。两船都向保险公司投保了沿海、内河船舶保险一切险，计算各自保险公司的赔偿金额。</a:t>
            </a:r>
          </a:p>
          <a:p>
            <a:pPr marL="274320" indent="-274320" eaLnBrk="1" fontAlgn="auto" hangingPunct="1">
              <a:spcAft>
                <a:spcPts val="0"/>
              </a:spcAft>
              <a:buFont typeface="Wingdings" pitchFamily="2" charset="2"/>
              <a:buNone/>
              <a:defRPr/>
            </a:pPr>
            <a:endParaRPr lang="en-US" altLang="zh-CN" dirty="0">
              <a:latin typeface="+mn-ea"/>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fontAlgn="auto" hangingPunct="1">
              <a:spcAft>
                <a:spcPts val="0"/>
              </a:spcAft>
              <a:defRPr/>
            </a:pPr>
            <a:r>
              <a:rPr lang="zh-CN" altLang="en-US">
                <a:solidFill>
                  <a:srgbClr val="000000"/>
                </a:solidFill>
                <a:latin typeface="宋体" pitchFamily="2" charset="-122"/>
                <a:cs typeface="Times New Roman" pitchFamily="18" charset="0"/>
              </a:rPr>
              <a:t>共同海损、施救及救助费用、救助报酬的赔偿</a:t>
            </a:r>
          </a:p>
        </p:txBody>
      </p:sp>
      <p:sp>
        <p:nvSpPr>
          <p:cNvPr id="82947" name="Rectangle 3"/>
          <p:cNvSpPr>
            <a:spLocks noGrp="1" noChangeArrowheads="1"/>
          </p:cNvSpPr>
          <p:nvPr>
            <p:ph sz="quarter" idx="1"/>
          </p:nvPr>
        </p:nvSpPr>
        <p:spPr>
          <a:xfrm>
            <a:off x="457200" y="1600200"/>
            <a:ext cx="7467600" cy="4873625"/>
          </a:xfrm>
        </p:spPr>
        <p:txBody>
          <a:bodyPr/>
          <a:lstStyle/>
          <a:p>
            <a:pPr algn="just" eaLnBrk="1" hangingPunct="1"/>
            <a:r>
              <a:rPr lang="zh-CN" altLang="en-US">
                <a:solidFill>
                  <a:srgbClr val="000000"/>
                </a:solidFill>
                <a:latin typeface="宋体" pitchFamily="2" charset="-122"/>
                <a:cs typeface="Times New Roman" pitchFamily="18" charset="0"/>
              </a:rPr>
              <a:t>共同海损按</a:t>
            </a:r>
            <a:r>
              <a:rPr lang="en-US" altLang="zh-CN">
                <a:solidFill>
                  <a:srgbClr val="000000"/>
                </a:solidFill>
                <a:latin typeface="宋体" pitchFamily="2" charset="-122"/>
                <a:cs typeface="Times New Roman" pitchFamily="18" charset="0"/>
              </a:rPr>
              <a:t>《</a:t>
            </a:r>
            <a:r>
              <a:rPr lang="zh-CN" altLang="en-US">
                <a:solidFill>
                  <a:srgbClr val="000000"/>
                </a:solidFill>
                <a:latin typeface="宋体" pitchFamily="2" charset="-122"/>
                <a:cs typeface="Times New Roman" pitchFamily="18" charset="0"/>
              </a:rPr>
              <a:t>北京理算规则</a:t>
            </a:r>
            <a:r>
              <a:rPr lang="en-US" altLang="zh-CN">
                <a:solidFill>
                  <a:srgbClr val="000000"/>
                </a:solidFill>
                <a:latin typeface="宋体" pitchFamily="2" charset="-122"/>
                <a:cs typeface="Times New Roman" pitchFamily="18" charset="0"/>
              </a:rPr>
              <a:t>》</a:t>
            </a:r>
            <a:r>
              <a:rPr lang="zh-CN" altLang="en-US">
                <a:solidFill>
                  <a:srgbClr val="000000"/>
                </a:solidFill>
                <a:latin typeface="宋体" pitchFamily="2" charset="-122"/>
                <a:cs typeface="Times New Roman" pitchFamily="18" charset="0"/>
              </a:rPr>
              <a:t>赔偿应当由保险船舶摊负的共同海损牺牲和费用。</a:t>
            </a:r>
          </a:p>
          <a:p>
            <a:pPr algn="just" eaLnBrk="1" hangingPunct="1"/>
            <a:r>
              <a:rPr lang="zh-CN" altLang="en-US">
                <a:solidFill>
                  <a:srgbClr val="000000"/>
                </a:solidFill>
                <a:latin typeface="宋体" pitchFamily="2" charset="-122"/>
                <a:cs typeface="Times New Roman" pitchFamily="18" charset="0"/>
              </a:rPr>
              <a:t>保险船舶发生共同海损事故时，对施救、救助费用、救助报酬的赔偿，保险人只负责获救的船舶价值与获救的船、货、运费总价值的比例分摊部分。</a:t>
            </a:r>
            <a:endParaRPr lang="zh-CN" alt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sz="quarter" idx="1"/>
          </p:nvPr>
        </p:nvSpPr>
        <p:spPr>
          <a:xfrm>
            <a:off x="611188" y="836613"/>
            <a:ext cx="7772400" cy="5410200"/>
          </a:xfrm>
        </p:spPr>
        <p:txBody>
          <a:bodyPr/>
          <a:lstStyle/>
          <a:p>
            <a:pPr algn="just" eaLnBrk="1" hangingPunct="1">
              <a:buFont typeface="Wingdings" pitchFamily="2" charset="2"/>
              <a:buNone/>
            </a:pPr>
            <a:r>
              <a:rPr lang="zh-CN" altLang="en-US">
                <a:solidFill>
                  <a:srgbClr val="000000"/>
                </a:solidFill>
                <a:latin typeface="宋体" pitchFamily="2" charset="-122"/>
                <a:cs typeface="Times New Roman" pitchFamily="18" charset="0"/>
              </a:rPr>
              <a:t>例题：</a:t>
            </a:r>
          </a:p>
          <a:p>
            <a:pPr algn="just" eaLnBrk="1" hangingPunct="1">
              <a:buFont typeface="Wingdings" pitchFamily="2" charset="2"/>
              <a:buNone/>
            </a:pPr>
            <a:r>
              <a:rPr lang="zh-CN" altLang="en-US">
                <a:solidFill>
                  <a:srgbClr val="000000"/>
                </a:solidFill>
                <a:latin typeface="宋体" pitchFamily="2" charset="-122"/>
                <a:cs typeface="Times New Roman" pitchFamily="18" charset="0"/>
              </a:rPr>
              <a:t>  </a:t>
            </a:r>
            <a:r>
              <a:rPr lang="en-US" altLang="zh-CN">
                <a:solidFill>
                  <a:srgbClr val="000000"/>
                </a:solidFill>
                <a:latin typeface="宋体" pitchFamily="2" charset="-122"/>
                <a:cs typeface="Times New Roman" pitchFamily="18" charset="0"/>
              </a:rPr>
              <a:t>A</a:t>
            </a:r>
            <a:r>
              <a:rPr lang="zh-CN" altLang="en-US">
                <a:solidFill>
                  <a:srgbClr val="000000"/>
                </a:solidFill>
                <a:latin typeface="宋体" pitchFamily="2" charset="-122"/>
                <a:cs typeface="Times New Roman" pitchFamily="18" charset="0"/>
              </a:rPr>
              <a:t>轮的保险金额为</a:t>
            </a:r>
            <a:r>
              <a:rPr lang="en-US" altLang="zh-CN">
                <a:solidFill>
                  <a:srgbClr val="000000"/>
                </a:solidFill>
                <a:latin typeface="宋体" pitchFamily="2" charset="-122"/>
                <a:cs typeface="Times New Roman" pitchFamily="18" charset="0"/>
              </a:rPr>
              <a:t>2000</a:t>
            </a:r>
            <a:r>
              <a:rPr lang="zh-CN" altLang="en-US">
                <a:solidFill>
                  <a:srgbClr val="000000"/>
                </a:solidFill>
                <a:latin typeface="宋体" pitchFamily="2" charset="-122"/>
                <a:cs typeface="Times New Roman" pitchFamily="18" charset="0"/>
              </a:rPr>
              <a:t>万元（足额投保），所载货物价值为</a:t>
            </a:r>
            <a:r>
              <a:rPr lang="en-US" altLang="zh-CN">
                <a:solidFill>
                  <a:srgbClr val="000000"/>
                </a:solidFill>
                <a:latin typeface="宋体" pitchFamily="2" charset="-122"/>
                <a:cs typeface="Times New Roman" pitchFamily="18" charset="0"/>
              </a:rPr>
              <a:t>4000</a:t>
            </a:r>
            <a:r>
              <a:rPr lang="zh-CN" altLang="en-US">
                <a:solidFill>
                  <a:srgbClr val="000000"/>
                </a:solidFill>
                <a:latin typeface="宋体" pitchFamily="2" charset="-122"/>
                <a:cs typeface="Times New Roman" pitchFamily="18" charset="0"/>
              </a:rPr>
              <a:t>万元。发生保险事故后，经施救、救助，获救船舶价值为</a:t>
            </a:r>
            <a:r>
              <a:rPr lang="en-US" altLang="zh-CN">
                <a:solidFill>
                  <a:srgbClr val="000000"/>
                </a:solidFill>
                <a:latin typeface="宋体" pitchFamily="2" charset="-122"/>
                <a:cs typeface="Times New Roman" pitchFamily="18" charset="0"/>
              </a:rPr>
              <a:t>1200</a:t>
            </a:r>
            <a:r>
              <a:rPr lang="zh-CN" altLang="en-US">
                <a:solidFill>
                  <a:srgbClr val="000000"/>
                </a:solidFill>
                <a:latin typeface="宋体" pitchFamily="2" charset="-122"/>
                <a:cs typeface="Times New Roman" pitchFamily="18" charset="0"/>
              </a:rPr>
              <a:t>万元，获救货物价值为</a:t>
            </a:r>
            <a:r>
              <a:rPr lang="en-US" altLang="zh-CN">
                <a:solidFill>
                  <a:srgbClr val="000000"/>
                </a:solidFill>
                <a:latin typeface="宋体" pitchFamily="2" charset="-122"/>
                <a:cs typeface="Times New Roman" pitchFamily="18" charset="0"/>
              </a:rPr>
              <a:t>2800</a:t>
            </a:r>
            <a:r>
              <a:rPr lang="zh-CN" altLang="en-US">
                <a:solidFill>
                  <a:srgbClr val="000000"/>
                </a:solidFill>
                <a:latin typeface="宋体" pitchFamily="2" charset="-122"/>
                <a:cs typeface="Times New Roman" pitchFamily="18" charset="0"/>
              </a:rPr>
              <a:t>万元，获救运费为</a:t>
            </a:r>
            <a:r>
              <a:rPr lang="en-US" altLang="zh-CN">
                <a:solidFill>
                  <a:srgbClr val="000000"/>
                </a:solidFill>
                <a:latin typeface="宋体" pitchFamily="2" charset="-122"/>
                <a:cs typeface="Times New Roman" pitchFamily="18" charset="0"/>
              </a:rPr>
              <a:t>200</a:t>
            </a:r>
            <a:r>
              <a:rPr lang="zh-CN" altLang="en-US">
                <a:solidFill>
                  <a:srgbClr val="000000"/>
                </a:solidFill>
                <a:latin typeface="宋体" pitchFamily="2" charset="-122"/>
                <a:cs typeface="Times New Roman" pitchFamily="18" charset="0"/>
              </a:rPr>
              <a:t>万元，施救、救助费用、救助报酬共计</a:t>
            </a:r>
            <a:r>
              <a:rPr lang="en-US" altLang="zh-CN">
                <a:solidFill>
                  <a:srgbClr val="000000"/>
                </a:solidFill>
                <a:latin typeface="宋体" pitchFamily="2" charset="-122"/>
                <a:cs typeface="Times New Roman" pitchFamily="18" charset="0"/>
              </a:rPr>
              <a:t>400</a:t>
            </a:r>
            <a:r>
              <a:rPr lang="zh-CN" altLang="en-US">
                <a:solidFill>
                  <a:srgbClr val="000000"/>
                </a:solidFill>
                <a:latin typeface="宋体" pitchFamily="2" charset="-122"/>
                <a:cs typeface="Times New Roman" pitchFamily="18" charset="0"/>
              </a:rPr>
              <a:t>万元。</a:t>
            </a:r>
            <a:r>
              <a:rPr lang="zh-CN" altLang="en-US">
                <a:solidFill>
                  <a:srgbClr val="000000"/>
                </a:solidFill>
                <a:latin typeface="宋体" pitchFamily="2" charset="-122"/>
              </a:rPr>
              <a:t>计算</a:t>
            </a:r>
            <a:r>
              <a:rPr lang="zh-CN" altLang="en-US">
                <a:solidFill>
                  <a:srgbClr val="000000"/>
                </a:solidFill>
                <a:latin typeface="宋体" pitchFamily="2" charset="-122"/>
                <a:cs typeface="Times New Roman" pitchFamily="18" charset="0"/>
              </a:rPr>
              <a:t>保险人应负责赔偿船舶的施救、救助费用、救助报酬</a:t>
            </a:r>
            <a:r>
              <a:rPr lang="zh-CN" altLang="en-US">
                <a:solidFill>
                  <a:srgbClr val="000000"/>
                </a:solidFill>
                <a:latin typeface="宋体" pitchFamily="2" charset="-122"/>
              </a:rPr>
              <a:t>。</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zh-CN" altLang="en-US" dirty="0"/>
              <a:t>一、强制性三责险</a:t>
            </a:r>
          </a:p>
        </p:txBody>
      </p:sp>
      <p:sp>
        <p:nvSpPr>
          <p:cNvPr id="13315" name="Rectangle 3"/>
          <p:cNvSpPr>
            <a:spLocks noGrp="1" noChangeArrowheads="1"/>
          </p:cNvSpPr>
          <p:nvPr>
            <p:ph sz="quarter" idx="1"/>
          </p:nvPr>
        </p:nvSpPr>
        <p:spPr>
          <a:xfrm>
            <a:off x="457200" y="1600200"/>
            <a:ext cx="8219256" cy="4873625"/>
          </a:xfrm>
        </p:spPr>
        <p:txBody>
          <a:bodyPr/>
          <a:lstStyle/>
          <a:p>
            <a:pPr>
              <a:lnSpc>
                <a:spcPct val="90000"/>
              </a:lnSpc>
            </a:pPr>
            <a:r>
              <a:rPr lang="zh-CN" altLang="en-US" dirty="0"/>
              <a:t>保险责任</a:t>
            </a:r>
          </a:p>
          <a:p>
            <a:pPr lvl="1">
              <a:lnSpc>
                <a:spcPct val="90000"/>
              </a:lnSpc>
            </a:pPr>
            <a:r>
              <a:rPr lang="zh-CN" altLang="en-US" dirty="0"/>
              <a:t>被保险机动车发生道路交通事故造成本车人员、被保险人以外的受害人人身伤亡、财产损失的，保险公司交强险责任限额范围内予以赔偿。</a:t>
            </a:r>
            <a:endParaRPr lang="en-US" altLang="zh-CN" dirty="0"/>
          </a:p>
          <a:p>
            <a:r>
              <a:rPr lang="zh-CN" altLang="en-US" dirty="0"/>
              <a:t>除外责任</a:t>
            </a:r>
            <a:endParaRPr lang="en-US" altLang="zh-CN" dirty="0"/>
          </a:p>
          <a:p>
            <a:pPr lvl="1"/>
            <a:r>
              <a:rPr lang="en-US" altLang="zh-CN" dirty="0"/>
              <a:t>1</a:t>
            </a:r>
            <a:r>
              <a:rPr lang="zh-CN" altLang="zh-CN" dirty="0"/>
              <a:t>、因受害人故意造成的交通事故的损失；</a:t>
            </a:r>
          </a:p>
          <a:p>
            <a:pPr lvl="1"/>
            <a:r>
              <a:rPr lang="en-US" altLang="zh-CN" dirty="0"/>
              <a:t>2</a:t>
            </a:r>
            <a:r>
              <a:rPr lang="zh-CN" altLang="zh-CN" dirty="0"/>
              <a:t>、被保险人所有的财产及被保险机动车上的财产遭受的损失；</a:t>
            </a:r>
          </a:p>
          <a:p>
            <a:pPr lvl="1"/>
            <a:r>
              <a:rPr lang="en-US" altLang="zh-CN" dirty="0"/>
              <a:t>3</a:t>
            </a:r>
            <a:r>
              <a:rPr lang="zh-CN" altLang="zh-CN" dirty="0"/>
              <a:t>、被保险机动车发生交通事故，致使受害人停业、停驶、停电、停水、停气、停产、通讯或网络中断、数据丢失、电压变化等造成的损失以及受害人财产因为市场价格变动造成的贬值、修理后因为价值降低造成的损失等其他各种间接损失</a:t>
            </a:r>
            <a:r>
              <a:rPr lang="zh-CN" altLang="en-US" dirty="0"/>
              <a:t>；</a:t>
            </a:r>
            <a:endParaRPr lang="zh-CN" altLang="zh-CN" dirty="0"/>
          </a:p>
          <a:p>
            <a:pPr lvl="1"/>
            <a:r>
              <a:rPr lang="en-US" altLang="zh-CN" dirty="0"/>
              <a:t>4</a:t>
            </a:r>
            <a:r>
              <a:rPr lang="zh-CN" altLang="zh-CN" dirty="0"/>
              <a:t>、因交通事故产生的仲裁或诉讼费用以及其他相关费用。</a:t>
            </a:r>
            <a:endParaRPr lang="en-US" altLang="zh-CN"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六、</a:t>
            </a:r>
            <a:r>
              <a:rPr lang="zh-CN" altLang="en-US" b="1"/>
              <a:t>沿海、内河船舶</a:t>
            </a:r>
            <a:r>
              <a:rPr lang="zh-CN" altLang="en-US" b="1">
                <a:latin typeface="Times New Roman" pitchFamily="18" charset="0"/>
              </a:rPr>
              <a:t>附加保险</a:t>
            </a:r>
            <a:r>
              <a:rPr lang="zh-CN" altLang="en-US"/>
              <a:t> </a:t>
            </a:r>
          </a:p>
        </p:txBody>
      </p:sp>
      <p:sp>
        <p:nvSpPr>
          <p:cNvPr id="84995"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solidFill>
                  <a:srgbClr val="000000"/>
                </a:solidFill>
                <a:latin typeface="Times New Roman" pitchFamily="18" charset="0"/>
              </a:rPr>
              <a:t>拖轮责任保险：承保保险拖轮拖带他船时发生的保险事故，对被拖带船舶和所载货物的损失。</a:t>
            </a:r>
            <a:endParaRPr lang="zh-CN" altLang="en-US" dirty="0">
              <a:solidFill>
                <a:srgbClr val="000000"/>
              </a:solidFill>
            </a:endParaRPr>
          </a:p>
          <a:p>
            <a:pPr eaLnBrk="1" hangingPunct="1"/>
            <a:r>
              <a:rPr lang="zh-CN" altLang="en-US" dirty="0"/>
              <a:t>船主对旅客责任保险：此保险承保保险船舶在运输过程中发生自然灾害或意外事故造成船舶上旅客死亡或伤残 </a:t>
            </a:r>
            <a:r>
              <a:rPr lang="zh-CN" altLang="en-US" dirty="0">
                <a:latin typeface="Times New Roman" pitchFamily="18" charset="0"/>
              </a:rPr>
              <a:t>。</a:t>
            </a:r>
            <a:r>
              <a:rPr lang="zh-CN" altLang="en-US" dirty="0"/>
              <a:t>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六、</a:t>
            </a:r>
            <a:r>
              <a:rPr lang="zh-CN" altLang="en-US" b="1"/>
              <a:t>沿海、内河船舶</a:t>
            </a:r>
            <a:r>
              <a:rPr lang="zh-CN" altLang="en-US" b="1">
                <a:latin typeface="Times New Roman" pitchFamily="18" charset="0"/>
              </a:rPr>
              <a:t>附加保险</a:t>
            </a:r>
          </a:p>
        </p:txBody>
      </p:sp>
      <p:sp>
        <p:nvSpPr>
          <p:cNvPr id="86019"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dirty="0"/>
              <a:t>船主对船员责任保险：保险船舶在航行运输或停泊中船上在岗船员发生死亡或伤残，根据劳动合同或法律，依法应由船东对船员承担的医疗费、住院费和伤残、死亡补偿费，保险人负责赔偿。</a:t>
            </a:r>
          </a:p>
          <a:p>
            <a:pPr eaLnBrk="1" hangingPunct="1">
              <a:lnSpc>
                <a:spcPct val="80000"/>
              </a:lnSpc>
            </a:pPr>
            <a:r>
              <a:rPr lang="zh-CN" altLang="en-US" dirty="0"/>
              <a:t>附加四分之一碰撞、触碰责任保险</a:t>
            </a:r>
            <a:r>
              <a:rPr lang="en-US" altLang="zh-CN" dirty="0"/>
              <a:t>:</a:t>
            </a:r>
            <a:r>
              <a:rPr lang="zh-CN" altLang="en-US" dirty="0"/>
              <a:t>负责赔偿</a:t>
            </a:r>
            <a:r>
              <a:rPr lang="en-US" altLang="zh-CN" dirty="0"/>
              <a:t>《</a:t>
            </a:r>
            <a:r>
              <a:rPr lang="zh-CN" altLang="en-US" dirty="0"/>
              <a:t>沿海内河船舶保险条款</a:t>
            </a:r>
            <a:r>
              <a:rPr lang="en-US" altLang="zh-CN" dirty="0"/>
              <a:t>》</a:t>
            </a:r>
            <a:r>
              <a:rPr lang="zh-CN" altLang="en-US" dirty="0"/>
              <a:t>中船舶碰撞、触碰责任不负责赔偿的四分之一部分，但在保险期间内一次或累计最高赔偿额以船舶保险金额四分之一为限。</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87043" name="Rectangle 3"/>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itchFamily="18" charset="0"/>
              </a:rPr>
              <a:t>飞机保险</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fontAlgn="auto" hangingPunct="1">
              <a:spcAft>
                <a:spcPts val="0"/>
              </a:spcAft>
              <a:defRPr/>
            </a:pPr>
            <a:r>
              <a:rPr lang="zh-CN" altLang="en-US"/>
              <a:t>空难经常发生</a:t>
            </a:r>
          </a:p>
        </p:txBody>
      </p:sp>
      <p:sp>
        <p:nvSpPr>
          <p:cNvPr id="88067" name="Rectangle 3"/>
          <p:cNvSpPr>
            <a:spLocks noGrp="1" noChangeArrowheads="1"/>
          </p:cNvSpPr>
          <p:nvPr>
            <p:ph sz="quarter" idx="1"/>
          </p:nvPr>
        </p:nvSpPr>
        <p:spPr>
          <a:xfrm>
            <a:off x="755650" y="1557338"/>
            <a:ext cx="7772400" cy="5040312"/>
          </a:xfrm>
        </p:spPr>
        <p:txBody>
          <a:bodyPr/>
          <a:lstStyle/>
          <a:p>
            <a:pPr eaLnBrk="1" hangingPunct="1">
              <a:lnSpc>
                <a:spcPct val="80000"/>
              </a:lnSpc>
            </a:pPr>
            <a:r>
              <a:rPr lang="en-US" altLang="zh-CN" dirty="0"/>
              <a:t>1999</a:t>
            </a:r>
            <a:r>
              <a:rPr lang="zh-CN" altLang="en-US" dirty="0"/>
              <a:t>年</a:t>
            </a:r>
            <a:r>
              <a:rPr lang="en-US" altLang="zh-CN" dirty="0"/>
              <a:t>2</a:t>
            </a:r>
            <a:r>
              <a:rPr lang="zh-CN" altLang="en-US" dirty="0"/>
              <a:t>月</a:t>
            </a:r>
            <a:r>
              <a:rPr lang="en-US" altLang="zh-CN" dirty="0"/>
              <a:t>24</a:t>
            </a:r>
            <a:r>
              <a:rPr lang="zh-CN" altLang="en-US" dirty="0"/>
              <a:t>日，西南航空公司图</a:t>
            </a:r>
            <a:r>
              <a:rPr lang="en-US" altLang="zh-CN" dirty="0"/>
              <a:t>-154</a:t>
            </a:r>
            <a:r>
              <a:rPr lang="zh-CN" altLang="en-US" dirty="0"/>
              <a:t>客机在温州失事。</a:t>
            </a:r>
          </a:p>
          <a:p>
            <a:pPr eaLnBrk="1" hangingPunct="1">
              <a:lnSpc>
                <a:spcPct val="80000"/>
              </a:lnSpc>
            </a:pPr>
            <a:r>
              <a:rPr lang="en-US" altLang="zh-CN" dirty="0"/>
              <a:t>2000</a:t>
            </a:r>
            <a:r>
              <a:rPr lang="zh-CN" altLang="en-US" dirty="0"/>
              <a:t>年</a:t>
            </a:r>
            <a:r>
              <a:rPr lang="en-US" altLang="zh-CN" dirty="0"/>
              <a:t>6</a:t>
            </a:r>
            <a:r>
              <a:rPr lang="zh-CN" altLang="en-US" dirty="0"/>
              <a:t>月</a:t>
            </a:r>
            <a:r>
              <a:rPr lang="en-US" altLang="zh-CN" dirty="0"/>
              <a:t>22</a:t>
            </a:r>
            <a:r>
              <a:rPr lang="zh-CN" altLang="en-US" dirty="0"/>
              <a:t>日，武汉航空公司从恩施飞往武汉的运七客机坠毁，造成</a:t>
            </a:r>
            <a:r>
              <a:rPr lang="en-US" altLang="zh-CN" dirty="0"/>
              <a:t>38</a:t>
            </a:r>
            <a:r>
              <a:rPr lang="zh-CN" altLang="en-US" dirty="0"/>
              <a:t>名机上乘客和</a:t>
            </a:r>
            <a:r>
              <a:rPr lang="en-US" altLang="zh-CN" dirty="0"/>
              <a:t>4</a:t>
            </a:r>
            <a:r>
              <a:rPr lang="zh-CN" altLang="en-US" dirty="0"/>
              <a:t>名机组人员死亡，</a:t>
            </a:r>
            <a:r>
              <a:rPr lang="en-US" altLang="zh-CN" dirty="0"/>
              <a:t>7</a:t>
            </a:r>
            <a:r>
              <a:rPr lang="zh-CN" altLang="en-US" dirty="0"/>
              <a:t>名地面人员遇难，这是当年国内最大的航空事故。</a:t>
            </a:r>
          </a:p>
          <a:p>
            <a:pPr eaLnBrk="1" hangingPunct="1">
              <a:lnSpc>
                <a:spcPct val="80000"/>
              </a:lnSpc>
            </a:pPr>
            <a:r>
              <a:rPr lang="en-US" altLang="zh-CN" dirty="0"/>
              <a:t>2002</a:t>
            </a:r>
            <a:r>
              <a:rPr lang="zh-CN" altLang="en-US" dirty="0"/>
              <a:t>年</a:t>
            </a:r>
            <a:r>
              <a:rPr lang="en-US" altLang="zh-CN" dirty="0"/>
              <a:t>4</a:t>
            </a:r>
            <a:r>
              <a:rPr lang="zh-CN" altLang="en-US" dirty="0"/>
              <a:t>月</a:t>
            </a:r>
            <a:r>
              <a:rPr lang="en-US" altLang="zh-CN" dirty="0"/>
              <a:t>15</a:t>
            </a:r>
            <a:r>
              <a:rPr lang="zh-CN" altLang="en-US" dirty="0"/>
              <a:t>日中国国际航空公司的釜山空难，一架波音</a:t>
            </a:r>
            <a:r>
              <a:rPr lang="en-US" altLang="zh-CN" dirty="0"/>
              <a:t>767</a:t>
            </a:r>
            <a:r>
              <a:rPr lang="zh-CN" altLang="en-US" dirty="0"/>
              <a:t>飞机全损，机身价值</a:t>
            </a:r>
            <a:r>
              <a:rPr lang="en-US" altLang="zh-CN" dirty="0"/>
              <a:t>4500</a:t>
            </a:r>
            <a:r>
              <a:rPr lang="zh-CN" altLang="en-US" dirty="0"/>
              <a:t>万美元；</a:t>
            </a:r>
          </a:p>
          <a:p>
            <a:pPr eaLnBrk="1" hangingPunct="1">
              <a:lnSpc>
                <a:spcPct val="80000"/>
              </a:lnSpc>
            </a:pPr>
            <a:r>
              <a:rPr lang="en-US" altLang="zh-CN" dirty="0"/>
              <a:t>2004</a:t>
            </a:r>
            <a:r>
              <a:rPr lang="zh-CN" altLang="en-US" dirty="0"/>
              <a:t>年</a:t>
            </a:r>
            <a:r>
              <a:rPr lang="en-US" altLang="zh-CN" dirty="0"/>
              <a:t>11</a:t>
            </a:r>
            <a:r>
              <a:rPr lang="zh-CN" altLang="en-US" dirty="0"/>
              <a:t>月</a:t>
            </a:r>
            <a:r>
              <a:rPr lang="en-US" altLang="zh-CN" dirty="0"/>
              <a:t>21</a:t>
            </a:r>
            <a:r>
              <a:rPr lang="zh-CN" altLang="en-US" dirty="0"/>
              <a:t>日，东航公司的小型飞机又在包头坠毁。</a:t>
            </a:r>
          </a:p>
          <a:p>
            <a:pPr eaLnBrk="1" hangingPunct="1">
              <a:lnSpc>
                <a:spcPct val="80000"/>
              </a:lnSpc>
            </a:pPr>
            <a:r>
              <a:rPr lang="en-US" altLang="zh-CN" dirty="0"/>
              <a:t>2010</a:t>
            </a:r>
            <a:r>
              <a:rPr lang="zh-CN" altLang="en-US" dirty="0"/>
              <a:t>年</a:t>
            </a:r>
            <a:r>
              <a:rPr lang="en-US" altLang="zh-CN" dirty="0"/>
              <a:t>8</a:t>
            </a:r>
            <a:r>
              <a:rPr lang="zh-CN" altLang="en-US" dirty="0"/>
              <a:t>月</a:t>
            </a:r>
            <a:r>
              <a:rPr lang="en-US" altLang="zh-CN" dirty="0"/>
              <a:t>24</a:t>
            </a:r>
            <a:r>
              <a:rPr lang="zh-CN" altLang="en-US" dirty="0"/>
              <a:t>日</a:t>
            </a:r>
            <a:r>
              <a:rPr lang="en-US" altLang="zh-CN" dirty="0"/>
              <a:t>21</a:t>
            </a:r>
            <a:r>
              <a:rPr lang="zh-CN" altLang="en-US" dirty="0"/>
              <a:t>时</a:t>
            </a:r>
            <a:r>
              <a:rPr lang="en-US" altLang="zh-CN" dirty="0"/>
              <a:t>38</a:t>
            </a:r>
            <a:r>
              <a:rPr lang="zh-CN" altLang="en-US" dirty="0"/>
              <a:t>分</a:t>
            </a:r>
            <a:r>
              <a:rPr lang="en-US" altLang="zh-CN" dirty="0"/>
              <a:t>08</a:t>
            </a:r>
            <a:r>
              <a:rPr lang="zh-CN" altLang="en-US" dirty="0"/>
              <a:t>秒，河南航空有限公司机型为</a:t>
            </a:r>
            <a:r>
              <a:rPr lang="en-US" altLang="zh-CN" dirty="0"/>
              <a:t>ERJ-190</a:t>
            </a:r>
            <a:r>
              <a:rPr lang="zh-CN" altLang="en-US" dirty="0"/>
              <a:t>的飞机执行哈尔滨至伊春的航班任务时，在距离跑道</a:t>
            </a:r>
            <a:r>
              <a:rPr lang="en-US" altLang="zh-CN" dirty="0"/>
              <a:t>690</a:t>
            </a:r>
            <a:r>
              <a:rPr lang="zh-CN" altLang="en-US" dirty="0"/>
              <a:t>米处坠毁。造成</a:t>
            </a:r>
            <a:r>
              <a:rPr lang="en-US" altLang="zh-CN" dirty="0"/>
              <a:t>44</a:t>
            </a:r>
            <a:r>
              <a:rPr lang="zh-CN" altLang="en-US" dirty="0"/>
              <a:t>人遇难，</a:t>
            </a:r>
            <a:r>
              <a:rPr lang="en-US" altLang="zh-CN" dirty="0"/>
              <a:t>52</a:t>
            </a:r>
            <a:r>
              <a:rPr lang="zh-CN" altLang="en-US" dirty="0"/>
              <a:t>人受伤，直接经济损失</a:t>
            </a:r>
            <a:r>
              <a:rPr lang="en-US" altLang="zh-CN" dirty="0"/>
              <a:t>30891</a:t>
            </a:r>
            <a:r>
              <a:rPr lang="zh-CN" altLang="en-US" dirty="0"/>
              <a:t>万元。该事故属可控飞行撞地，事故原因为飞行员失误</a:t>
            </a:r>
            <a:r>
              <a:rPr lang="en-US" altLang="zh-CN" dirty="0"/>
              <a: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endParaRPr lang="zh-CN" altLang="en-US"/>
          </a:p>
        </p:txBody>
      </p:sp>
      <p:sp>
        <p:nvSpPr>
          <p:cNvPr id="89091"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 </a:t>
            </a:r>
          </a:p>
          <a:p>
            <a:pPr lvl="1" eaLnBrk="1" hangingPunct="1"/>
            <a:r>
              <a:rPr lang="zh-CN" altLang="en-US" sz="2400"/>
              <a:t>保险责任：</a:t>
            </a:r>
          </a:p>
          <a:p>
            <a:pPr lvl="2" eaLnBrk="1" hangingPunct="1"/>
            <a:r>
              <a:rPr lang="zh-CN" altLang="en-US" sz="2000"/>
              <a:t>被保险人拥有、经营或由其负责的飞机在保单期限内由任何原因导致的物质毁灭或损坏；</a:t>
            </a:r>
          </a:p>
          <a:p>
            <a:pPr lvl="2" eaLnBrk="1" hangingPunct="1"/>
            <a:r>
              <a:rPr lang="zh-CN" altLang="en-US" sz="2000"/>
              <a:t>被保险人拥有、经营或属于其它方但由被保险人负责的、已从飞机上拆离并被替代的零备件及设备在保单期限内的任何时候、由任何原因造成的物质毁灭和损坏；</a:t>
            </a:r>
          </a:p>
          <a:p>
            <a:pPr lvl="2" eaLnBrk="1" hangingPunct="1"/>
            <a:r>
              <a:rPr lang="zh-CN" altLang="en-US" sz="2000"/>
              <a:t>在被保险人接受新飞机或者新增飞机之前，飞机上的买方供应设备在安装前和安装完毕后，在保单期限内由任何原因造成的物质毁灭或损坏；</a:t>
            </a:r>
          </a:p>
          <a:p>
            <a:pPr lvl="2" eaLnBrk="1" hangingPunct="1"/>
            <a:r>
              <a:rPr lang="zh-CN" altLang="en-US" sz="2000"/>
              <a:t>被保险飞机起飞后失去联络，并在十天内无任何消息。</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0115"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a:t>
            </a:r>
          </a:p>
          <a:p>
            <a:pPr lvl="1" eaLnBrk="1" hangingPunct="1"/>
            <a:r>
              <a:rPr lang="zh-CN" altLang="en-US" sz="2400"/>
              <a:t>除外责任：</a:t>
            </a:r>
          </a:p>
          <a:p>
            <a:pPr lvl="2" eaLnBrk="1" hangingPunct="1"/>
            <a:r>
              <a:rPr lang="zh-CN" altLang="en-US" sz="2000"/>
              <a:t>机械故障、自然磨损和渐进损坏、内在缺陷和失灵属于除外责任。</a:t>
            </a:r>
          </a:p>
          <a:p>
            <a:pPr lvl="2" eaLnBrk="1" hangingPunct="1"/>
            <a:r>
              <a:rPr lang="zh-CN" altLang="en-US" sz="2000"/>
              <a:t>由于吸入石子、砂砾、尘土、沙子、冰块等造成的发动机的渐进损失（但保障单次事故导致发动机必须停转的损失）。</a:t>
            </a:r>
          </a:p>
          <a:p>
            <a:pPr lvl="2" eaLnBrk="1" hangingPunct="1"/>
            <a:r>
              <a:rPr lang="zh-CN" altLang="en-US" sz="2000"/>
              <a:t>零备件和设备的保险部分还有下列除外责任：保险标的在任何加工过程中以及直接因加工引起的毁灭或损坏；由于不明原因的失踪、不可解释的丢失或在盘点时发现的短缺引起的毁灭或损坏。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1139"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a:t>
            </a:r>
          </a:p>
          <a:p>
            <a:pPr lvl="1" eaLnBrk="1" hangingPunct="1"/>
            <a:r>
              <a:rPr lang="zh-CN" altLang="en-US" sz="2400"/>
              <a:t>扩展责任，例如：</a:t>
            </a:r>
          </a:p>
          <a:p>
            <a:pPr lvl="2" eaLnBrk="1" hangingPunct="1"/>
            <a:r>
              <a:rPr lang="zh-CN" altLang="en-US" sz="2000"/>
              <a:t>无论飞机是否受到损坏，由于不可抗力或判断失误导致飞机降落在无法再次起飞的地点而引起的拆卸飞机的费用，以及将飞机从着陆地点运往最近的适合飞机运行地点并重新组装的费用。但此项费用不得超过该飞机的保额。</a:t>
            </a:r>
          </a:p>
          <a:p>
            <a:pPr lvl="2" eaLnBrk="1" hangingPunct="1"/>
            <a:r>
              <a:rPr lang="zh-CN" altLang="en-US" sz="2000"/>
              <a:t>被保险人或其代理为了防护、保护、保存和修复被保险飞机、零备件和设备而发生的诉讼、人工和交通费用和支出，以及救助费用和开支。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2163" name="Rectangle 3"/>
          <p:cNvSpPr>
            <a:spLocks noGrp="1" noChangeArrowheads="1"/>
          </p:cNvSpPr>
          <p:nvPr>
            <p:ph sz="quarter" idx="1"/>
          </p:nvPr>
        </p:nvSpPr>
        <p:spPr>
          <a:xfrm>
            <a:off x="457200" y="1600200"/>
            <a:ext cx="7467600" cy="4873625"/>
          </a:xfrm>
        </p:spPr>
        <p:txBody>
          <a:bodyPr/>
          <a:lstStyle/>
          <a:p>
            <a:pPr eaLnBrk="1" hangingPunct="1"/>
            <a:r>
              <a:rPr lang="zh-CN" altLang="en-US"/>
              <a:t>机身一切险</a:t>
            </a:r>
            <a:r>
              <a:rPr lang="en-US" altLang="zh-CN"/>
              <a:t>——</a:t>
            </a:r>
            <a:r>
              <a:rPr lang="zh-CN" altLang="en-US"/>
              <a:t>机身</a:t>
            </a:r>
            <a:r>
              <a:rPr lang="en-US" altLang="zh-CN"/>
              <a:t>/</a:t>
            </a:r>
            <a:r>
              <a:rPr lang="zh-CN" altLang="en-US"/>
              <a:t>零备件和设备的毁灭或损坏</a:t>
            </a:r>
          </a:p>
          <a:p>
            <a:pPr lvl="1" eaLnBrk="1" hangingPunct="1"/>
            <a:r>
              <a:rPr lang="zh-CN" altLang="en-US"/>
              <a:t>定值保险</a:t>
            </a:r>
            <a:endParaRPr lang="en-US" altLang="zh-CN"/>
          </a:p>
          <a:p>
            <a:pPr lvl="1" eaLnBrk="1" hangingPunct="1"/>
            <a:endParaRPr lang="en-US" altLang="zh-CN"/>
          </a:p>
          <a:p>
            <a:pPr lvl="1" eaLnBrk="1" hangingPunct="1"/>
            <a:endParaRPr lang="en-US" altLang="zh-CN"/>
          </a:p>
          <a:p>
            <a:pPr lvl="1" eaLnBrk="1" hangingPunct="1"/>
            <a:endParaRPr lang="zh-CN" altLang="en-US"/>
          </a:p>
          <a:p>
            <a:pPr lvl="1" eaLnBrk="1" hangingPunct="1"/>
            <a:r>
              <a:rPr lang="zh-CN" altLang="en-US"/>
              <a:t>有些飞机保险中分别承保飞行、滑行、地面三种情况。</a:t>
            </a:r>
            <a:endParaRPr lang="en-US" altLang="zh-CN"/>
          </a:p>
          <a:p>
            <a:pPr lvl="1" eaLnBrk="1" hangingPunct="1"/>
            <a:r>
              <a:rPr lang="zh-CN" altLang="en-US"/>
              <a:t>有些公司还有停航退费的规定。</a:t>
            </a:r>
            <a:endParaRPr lang="en-US" altLang="zh-CN"/>
          </a:p>
          <a:p>
            <a:pPr lvl="1" eaLnBrk="1" hangingPunct="1"/>
            <a:endParaRPr lang="en-US" altLang="zh-CN"/>
          </a:p>
          <a:p>
            <a:pPr lvl="1" eaLnBrk="1" hangingPunct="1"/>
            <a:endParaRPr lang="en-US" altLang="zh-CN"/>
          </a:p>
          <a:p>
            <a:pPr lvl="1" eaLnBrk="1" hangingPunct="1"/>
            <a:r>
              <a:rPr lang="zh-CN" altLang="en-US"/>
              <a:t>为什么呢？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318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法定责任</a:t>
            </a:r>
            <a:r>
              <a:rPr lang="en-US" altLang="zh-CN"/>
              <a:t>——</a:t>
            </a:r>
            <a:r>
              <a:rPr lang="zh-CN" altLang="en-US"/>
              <a:t>旅客、行李、货物、邮件、飞机第三者责任和航空综合第三者责任</a:t>
            </a:r>
          </a:p>
          <a:p>
            <a:pPr lvl="1" eaLnBrk="1" hangingPunct="1">
              <a:lnSpc>
                <a:spcPct val="90000"/>
              </a:lnSpc>
            </a:pPr>
            <a:r>
              <a:rPr lang="zh-CN" altLang="en-US"/>
              <a:t>负责赔偿被保险人因下述事故造成的人身伤亡或财产损失：</a:t>
            </a:r>
          </a:p>
          <a:p>
            <a:pPr lvl="2" eaLnBrk="1" hangingPunct="1">
              <a:lnSpc>
                <a:spcPct val="90000"/>
              </a:lnSpc>
            </a:pPr>
            <a:r>
              <a:rPr lang="zh-CN" altLang="en-US"/>
              <a:t>涉及飞机或飞机零备件或有关设备的事故</a:t>
            </a:r>
          </a:p>
          <a:p>
            <a:pPr lvl="2" eaLnBrk="1" hangingPunct="1">
              <a:lnSpc>
                <a:spcPct val="90000"/>
              </a:lnSpc>
            </a:pPr>
            <a:r>
              <a:rPr lang="zh-CN" altLang="en-US"/>
              <a:t>在机场区域发生的事故</a:t>
            </a:r>
          </a:p>
          <a:p>
            <a:pPr lvl="2" eaLnBrk="1" hangingPunct="1">
              <a:lnSpc>
                <a:spcPct val="90000"/>
              </a:lnSpc>
            </a:pPr>
            <a:r>
              <a:rPr lang="zh-CN" altLang="en-US"/>
              <a:t>在其它地区发生的、与被保险人从事航空旅客或货物运输业务有关的事故</a:t>
            </a:r>
          </a:p>
          <a:p>
            <a:pPr lvl="2" eaLnBrk="1" hangingPunct="1">
              <a:lnSpc>
                <a:spcPct val="90000"/>
              </a:lnSpc>
            </a:pPr>
            <a:r>
              <a:rPr lang="zh-CN" altLang="en-US"/>
              <a:t>在提供下列货物或服务过程中发生的事故：与使用或者运营飞机有关；涉及航空运输业务。</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421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人身侵害保险</a:t>
            </a:r>
          </a:p>
          <a:p>
            <a:pPr lvl="1" eaLnBrk="1" hangingPunct="1">
              <a:lnSpc>
                <a:spcPct val="90000"/>
              </a:lnSpc>
            </a:pPr>
            <a:r>
              <a:rPr lang="zh-CN" altLang="en-US" sz="2000"/>
              <a:t>保障被保险人因以下一种或几种行为导致要对任何人受到的损害：</a:t>
            </a:r>
          </a:p>
          <a:p>
            <a:pPr lvl="2" eaLnBrk="1" hangingPunct="1">
              <a:lnSpc>
                <a:spcPct val="90000"/>
              </a:lnSpc>
            </a:pPr>
            <a:r>
              <a:rPr lang="zh-CN" altLang="en-US"/>
              <a:t>非法逮捕、扣留、拘留或关押</a:t>
            </a:r>
          </a:p>
          <a:p>
            <a:pPr lvl="2" eaLnBrk="1" hangingPunct="1">
              <a:lnSpc>
                <a:spcPct val="90000"/>
              </a:lnSpc>
            </a:pPr>
            <a:r>
              <a:rPr lang="zh-CN" altLang="en-US"/>
              <a:t>恶意诉讼</a:t>
            </a:r>
          </a:p>
          <a:p>
            <a:pPr lvl="2" eaLnBrk="1" hangingPunct="1">
              <a:lnSpc>
                <a:spcPct val="90000"/>
              </a:lnSpc>
            </a:pPr>
            <a:r>
              <a:rPr lang="zh-CN" altLang="en-US"/>
              <a:t>错误进入、逐出或其他侵犯私人占有权的行为</a:t>
            </a:r>
          </a:p>
          <a:p>
            <a:pPr lvl="2" eaLnBrk="1" hangingPunct="1">
              <a:lnSpc>
                <a:spcPct val="90000"/>
              </a:lnSpc>
            </a:pPr>
            <a:r>
              <a:rPr lang="zh-CN" altLang="en-US"/>
              <a:t>由于推迟或拒绝运送而造成非故意的歧视，但不包括客票超售的情况</a:t>
            </a:r>
          </a:p>
          <a:p>
            <a:pPr lvl="2" eaLnBrk="1" hangingPunct="1">
              <a:lnSpc>
                <a:spcPct val="90000"/>
              </a:lnSpc>
            </a:pPr>
            <a:r>
              <a:rPr lang="zh-CN" altLang="en-US"/>
              <a:t>公布或发表污蔑、诽谤或其他毁坏名誉或侵犯个人隐私权的贬损材料，但明细表所列被保险人或其代理人做出的与其广告、广播或电视节目活动有关的公布或发表行为除外</a:t>
            </a:r>
          </a:p>
          <a:p>
            <a:pPr lvl="2" eaLnBrk="1" hangingPunct="1">
              <a:lnSpc>
                <a:spcPct val="90000"/>
              </a:lnSpc>
            </a:pPr>
            <a:r>
              <a:rPr lang="zh-CN" altLang="en-US"/>
              <a:t>内科医生、外科医生、护士、药剂师、医疗技术人员或其他参与医护的人员在为被保险人或代表被保险人提供紧急医疗救护服务时发生的意外医疗过失、错误或失误。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一、强制性三责险</a:t>
            </a:r>
          </a:p>
        </p:txBody>
      </p:sp>
      <p:sp>
        <p:nvSpPr>
          <p:cNvPr id="3" name="内容占位符 2"/>
          <p:cNvSpPr>
            <a:spLocks noGrp="1"/>
          </p:cNvSpPr>
          <p:nvPr>
            <p:ph sz="quarter" idx="1"/>
          </p:nvPr>
        </p:nvSpPr>
        <p:spPr>
          <a:xfrm>
            <a:off x="457200" y="1600200"/>
            <a:ext cx="8219256" cy="4873752"/>
          </a:xfrm>
        </p:spPr>
        <p:txBody>
          <a:bodyPr/>
          <a:lstStyle/>
          <a:p>
            <a:r>
              <a:rPr lang="zh-CN" altLang="zh-CN" dirty="0"/>
              <a:t>垫付与追偿</a:t>
            </a:r>
            <a:endParaRPr lang="en-US" altLang="zh-CN" dirty="0"/>
          </a:p>
          <a:p>
            <a:pPr lvl="1"/>
            <a:r>
              <a:rPr lang="zh-CN" altLang="zh-CN" dirty="0"/>
              <a:t>被保险机动车在下列情况下发生交通事故，造成受害人受伤需要抢救的，保险人在接到公安机关交通管理部门的书面通知和医疗机构出具的抢救费用清单后，按照国务院卫生主管部门组织制定的交通事故人员创伤临床诊疗指南和国家基本医疗保险标准进行核实。对于符合规定的抢救费用，保险人在医疗费用赔偿限额内垫付。倘若被保险人在交通事故中无责任的，则保险人在无责任医疗费用赔偿限额内垫付。对于其他损失和费用，保险人不负责垫付和赔偿”： </a:t>
            </a:r>
          </a:p>
          <a:p>
            <a:pPr lvl="2"/>
            <a:r>
              <a:rPr lang="zh-CN" altLang="zh-CN" dirty="0"/>
              <a:t>驾驶人未取得驾驶资格；</a:t>
            </a:r>
          </a:p>
          <a:p>
            <a:pPr lvl="2"/>
            <a:r>
              <a:rPr lang="zh-CN" altLang="zh-CN" dirty="0"/>
              <a:t>驾驶人醉酒的； </a:t>
            </a:r>
          </a:p>
          <a:p>
            <a:pPr lvl="2"/>
            <a:r>
              <a:rPr lang="zh-CN" altLang="zh-CN" dirty="0"/>
              <a:t>被保险机动车被盗抢期间肇事的； </a:t>
            </a:r>
          </a:p>
          <a:p>
            <a:pPr lvl="2"/>
            <a:r>
              <a:rPr lang="zh-CN" altLang="zh-CN" dirty="0"/>
              <a:t>被保险人故意制造道路交通事故的。 </a:t>
            </a:r>
          </a:p>
          <a:p>
            <a:pPr lvl="1"/>
            <a:endParaRPr lang="zh-CN" alt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fontAlgn="auto" hangingPunct="1">
              <a:spcAft>
                <a:spcPts val="0"/>
              </a:spcAft>
              <a:defRPr/>
            </a:pPr>
            <a:r>
              <a:rPr lang="zh-CN" altLang="en-US" b="1"/>
              <a:t>二、附加险</a:t>
            </a:r>
            <a:r>
              <a:rPr lang="zh-CN" altLang="en-US"/>
              <a:t> </a:t>
            </a:r>
          </a:p>
        </p:txBody>
      </p:sp>
      <p:sp>
        <p:nvSpPr>
          <p:cNvPr id="95235"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承运货物责任险：装载于保险飞机上已经办妥托运手续的声明或未声明价值的货物，从交由承运人承运时起，到在目的地交付收货人或办妥转运手续时止的整个过程中的损失。</a:t>
            </a:r>
          </a:p>
          <a:p>
            <a:pPr eaLnBrk="1" hangingPunct="1">
              <a:lnSpc>
                <a:spcPct val="80000"/>
              </a:lnSpc>
            </a:pPr>
            <a:r>
              <a:rPr lang="zh-CN" altLang="en-US" sz="2800"/>
              <a:t>战争、劫持险：凡由于下列原因造成被保险飞机的损失、费用以及引起的法律责任、费用：</a:t>
            </a:r>
          </a:p>
          <a:p>
            <a:pPr lvl="1" eaLnBrk="1" hangingPunct="1">
              <a:lnSpc>
                <a:spcPct val="80000"/>
              </a:lnSpc>
            </a:pPr>
            <a:r>
              <a:rPr lang="zh-CN" altLang="en-US" sz="2400"/>
              <a:t>战争、敌对行为或武装冲突；</a:t>
            </a:r>
          </a:p>
          <a:p>
            <a:pPr lvl="1" eaLnBrk="1" hangingPunct="1">
              <a:lnSpc>
                <a:spcPct val="80000"/>
              </a:lnSpc>
            </a:pPr>
            <a:r>
              <a:rPr lang="zh-CN" altLang="en-US" sz="2400"/>
              <a:t>拘留、扣押、没收，但这种赔案必须从损失发生日起满三个月后才能受理；</a:t>
            </a:r>
          </a:p>
          <a:p>
            <a:pPr lvl="1" eaLnBrk="1" hangingPunct="1">
              <a:lnSpc>
                <a:spcPct val="80000"/>
              </a:lnSpc>
            </a:pPr>
            <a:r>
              <a:rPr lang="zh-CN" altLang="en-US" sz="2400"/>
              <a:t>保险飞机被劫持或被第三者破坏。</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三、停航退费</a:t>
            </a:r>
          </a:p>
        </p:txBody>
      </p:sp>
      <p:sp>
        <p:nvSpPr>
          <p:cNvPr id="3" name="内容占位符 2"/>
          <p:cNvSpPr>
            <a:spLocks noGrp="1"/>
          </p:cNvSpPr>
          <p:nvPr>
            <p:ph sz="quarter" idx="1"/>
          </p:nvPr>
        </p:nvSpPr>
        <p:spPr/>
        <p:txBody>
          <a:bodyPr/>
          <a:lstStyle/>
          <a:p>
            <a:r>
              <a:rPr lang="zh-CN" altLang="zh-CN" dirty="0"/>
              <a:t>倘若飞机连续停航达到或超过</a:t>
            </a:r>
            <a:r>
              <a:rPr lang="en-US" altLang="zh-CN" dirty="0"/>
              <a:t>14</a:t>
            </a:r>
            <a:r>
              <a:rPr lang="zh-CN" altLang="zh-CN" dirty="0"/>
              <a:t>天，且被保险人在本保险年度结束时将停航情况通知保险人，则保险人在保险期限结束时会将部分保费退还。</a:t>
            </a:r>
            <a:endParaRPr lang="en-US" altLang="zh-CN" dirty="0"/>
          </a:p>
          <a:p>
            <a:endParaRPr lang="en-US" altLang="zh-CN" dirty="0"/>
          </a:p>
          <a:p>
            <a:endParaRPr lang="en-US" altLang="zh-CN" dirty="0"/>
          </a:p>
          <a:p>
            <a:r>
              <a:rPr lang="zh-CN" altLang="en-US"/>
              <a:t>为什么呢？</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themeOverride>
</file>

<file path=docProps/app.xml><?xml version="1.0" encoding="utf-8"?>
<Properties xmlns="http://schemas.openxmlformats.org/officeDocument/2006/extended-properties" xmlns:vt="http://schemas.openxmlformats.org/officeDocument/2006/docPropsVTypes">
  <Template>Oriel</Template>
  <TotalTime>2999</TotalTime>
  <Words>8582</Words>
  <Application>Microsoft Office PowerPoint</Application>
  <PresentationFormat>全屏显示(4:3)</PresentationFormat>
  <Paragraphs>608</Paragraphs>
  <Slides>91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91</vt:i4>
      </vt:variant>
    </vt:vector>
  </HeadingPairs>
  <TitlesOfParts>
    <vt:vector size="98" baseType="lpstr">
      <vt:lpstr>宋体</vt:lpstr>
      <vt:lpstr>Arial</vt:lpstr>
      <vt:lpstr>Century Schoolbook</vt:lpstr>
      <vt:lpstr>Times New Roman</vt:lpstr>
      <vt:lpstr>Wingdings</vt:lpstr>
      <vt:lpstr>Wingdings 2</vt:lpstr>
      <vt:lpstr>凸显</vt:lpstr>
      <vt:lpstr>第三章</vt:lpstr>
      <vt:lpstr>第一节</vt:lpstr>
      <vt:lpstr>PowerPoint 演示文稿</vt:lpstr>
      <vt:lpstr>发展历程</vt:lpstr>
      <vt:lpstr>《关于实施车险综合改革的指导意见》 2020年9月19日实施</vt:lpstr>
      <vt:lpstr>一、强制性三责险</vt:lpstr>
      <vt:lpstr>一、强制性三责险</vt:lpstr>
      <vt:lpstr>一、强制性三责险</vt:lpstr>
      <vt:lpstr>一、强制性三责险</vt:lpstr>
      <vt:lpstr>赔偿限额和赔偿处理 </vt:lpstr>
      <vt:lpstr>赔偿限额和赔偿处理 </vt:lpstr>
      <vt:lpstr>强制性三责险赔偿限额(无责)</vt:lpstr>
      <vt:lpstr>保费收入和费率优惠 </vt:lpstr>
      <vt:lpstr>交强险费率浮动因素E </vt:lpstr>
      <vt:lpstr>交强险费率浮动因素</vt:lpstr>
      <vt:lpstr>交强险的特点 </vt:lpstr>
      <vt:lpstr>案例：交强险中蕴含的行车礼仪、文明与安全</vt:lpstr>
      <vt:lpstr>案例：交强险中蕴含的行车礼仪、文明与安全</vt:lpstr>
      <vt:lpstr>案例：交强险中蕴含的行车礼仪、文明与安全</vt:lpstr>
      <vt:lpstr>交强险的赔付</vt:lpstr>
      <vt:lpstr>保险事故涉及多辆肇事机动车</vt:lpstr>
      <vt:lpstr>保险事故涉及多辆肇事机动车</vt:lpstr>
      <vt:lpstr>保险事故涉及多辆肇事机动车</vt:lpstr>
      <vt:lpstr>保险事故涉及多辆肇事机动车</vt:lpstr>
      <vt:lpstr>小结1</vt:lpstr>
      <vt:lpstr>小结2</vt:lpstr>
      <vt:lpstr>PowerPoint 演示文稿</vt:lpstr>
      <vt:lpstr>PowerPoint 演示文稿</vt:lpstr>
      <vt:lpstr>PowerPoint 演示文稿</vt:lpstr>
      <vt:lpstr>PowerPoint 演示文稿</vt:lpstr>
      <vt:lpstr>PowerPoint 演示文稿</vt:lpstr>
      <vt:lpstr>二、商业性第三者责任保险 </vt:lpstr>
      <vt:lpstr>二、商业性第三者责任保险</vt:lpstr>
      <vt:lpstr>二、商业性第三者责任保险</vt:lpstr>
      <vt:lpstr>二、商业性第三者责任保险</vt:lpstr>
      <vt:lpstr>二、商业性第三者责任保险</vt:lpstr>
      <vt:lpstr>PowerPoint 演示文稿</vt:lpstr>
      <vt:lpstr>强制性三责险与商业性三责险的区别</vt:lpstr>
      <vt:lpstr>强制性三责险与商业性三责险的区别</vt:lpstr>
      <vt:lpstr>三、车辆损失险</vt:lpstr>
      <vt:lpstr>三、车辆损失险</vt:lpstr>
      <vt:lpstr>三、车辆损失险</vt:lpstr>
      <vt:lpstr>三、车辆损失险</vt:lpstr>
      <vt:lpstr>三、车辆损失险</vt:lpstr>
      <vt:lpstr>三、车辆损失险</vt:lpstr>
      <vt:lpstr>三、车辆损失险</vt:lpstr>
      <vt:lpstr>专题：“高保低赔”的故事</vt:lpstr>
      <vt:lpstr>“代位求偿原则”的运用</vt:lpstr>
      <vt:lpstr>三、车辆损失险</vt:lpstr>
      <vt:lpstr>PowerPoint 演示文稿</vt:lpstr>
      <vt:lpstr>四、车上人员责任险</vt:lpstr>
      <vt:lpstr>四、车上人员责任险</vt:lpstr>
      <vt:lpstr>四、车上人员责任险</vt:lpstr>
      <vt:lpstr>五、机动车辆保险附加险</vt:lpstr>
      <vt:lpstr>五、机动车辆保险附加险</vt:lpstr>
      <vt:lpstr>五、机动车辆保险附加险</vt:lpstr>
      <vt:lpstr>五、机动车辆保险附加险</vt:lpstr>
      <vt:lpstr>五、机动车辆保险附加险</vt:lpstr>
      <vt:lpstr>六、保险费率因素 </vt:lpstr>
      <vt:lpstr>机动车俩保险费率制度 </vt:lpstr>
      <vt:lpstr>计算公式</vt:lpstr>
      <vt:lpstr>中国保险行业协会的示范费率制度：基准保费 </vt:lpstr>
      <vt:lpstr>中国保险行业协会的示范费率制度：费率调整因子 </vt:lpstr>
      <vt:lpstr>各公司的自主因素：费率的从车因素 </vt:lpstr>
      <vt:lpstr>各公司的自主因素：费率的从人因素 </vt:lpstr>
      <vt:lpstr>各公司的自主因素：费率的从地因素 </vt:lpstr>
      <vt:lpstr>第二节</vt:lpstr>
      <vt:lpstr>一、保险标的</vt:lpstr>
      <vt:lpstr>二、保险责任 </vt:lpstr>
      <vt:lpstr>三、除外责任 </vt:lpstr>
      <vt:lpstr>PowerPoint 演示文稿</vt:lpstr>
      <vt:lpstr>四、保险期限和保险金额 </vt:lpstr>
      <vt:lpstr>五、赔偿处理</vt:lpstr>
      <vt:lpstr>全部损失 </vt:lpstr>
      <vt:lpstr>部分损失</vt:lpstr>
      <vt:lpstr>船舶碰撞、触碰责任的赔偿</vt:lpstr>
      <vt:lpstr>PowerPoint 演示文稿</vt:lpstr>
      <vt:lpstr>共同海损、施救及救助费用、救助报酬的赔偿</vt:lpstr>
      <vt:lpstr>PowerPoint 演示文稿</vt:lpstr>
      <vt:lpstr>六、沿海、内河船舶附加保险 </vt:lpstr>
      <vt:lpstr>六、沿海、内河船舶附加保险</vt:lpstr>
      <vt:lpstr>第三节</vt:lpstr>
      <vt:lpstr>空难经常发生</vt:lpstr>
      <vt:lpstr>一、保险责任</vt:lpstr>
      <vt:lpstr>一、保险责任</vt:lpstr>
      <vt:lpstr>一、保险责任</vt:lpstr>
      <vt:lpstr>一、保险责任</vt:lpstr>
      <vt:lpstr>一、保险责任</vt:lpstr>
      <vt:lpstr>一、保险责任</vt:lpstr>
      <vt:lpstr>二、附加险 </vt:lpstr>
      <vt:lpstr>三、停航退费</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运输工具保险</dc:title>
  <dc:creator>魏陆</dc:creator>
  <cp:lastModifiedBy>粟 芳</cp:lastModifiedBy>
  <cp:revision>126</cp:revision>
  <dcterms:created xsi:type="dcterms:W3CDTF">2003-04-30T08:43:45Z</dcterms:created>
  <dcterms:modified xsi:type="dcterms:W3CDTF">2022-08-27T03:23:05Z</dcterms:modified>
</cp:coreProperties>
</file>