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0" r:id="rId4"/>
    <p:sldId id="286" r:id="rId5"/>
    <p:sldId id="293" r:id="rId6"/>
    <p:sldId id="298" r:id="rId7"/>
    <p:sldId id="299" r:id="rId8"/>
    <p:sldId id="294" r:id="rId9"/>
    <p:sldId id="295" r:id="rId10"/>
    <p:sldId id="296" r:id="rId11"/>
    <p:sldId id="297" r:id="rId12"/>
    <p:sldId id="287" r:id="rId13"/>
    <p:sldId id="300" r:id="rId14"/>
    <p:sldId id="301" r:id="rId15"/>
    <p:sldId id="302" r:id="rId16"/>
    <p:sldId id="288" r:id="rId17"/>
    <p:sldId id="303" r:id="rId18"/>
    <p:sldId id="304" r:id="rId19"/>
    <p:sldId id="289" r:id="rId20"/>
    <p:sldId id="305" r:id="rId21"/>
    <p:sldId id="306" r:id="rId22"/>
    <p:sldId id="290" r:id="rId23"/>
    <p:sldId id="291" r:id="rId24"/>
    <p:sldId id="307" r:id="rId25"/>
    <p:sldId id="308" r:id="rId26"/>
    <p:sldId id="280" r:id="rId27"/>
    <p:sldId id="311" r:id="rId28"/>
    <p:sldId id="281" r:id="rId29"/>
    <p:sldId id="282" r:id="rId30"/>
    <p:sldId id="283" r:id="rId31"/>
    <p:sldId id="284" r:id="rId32"/>
    <p:sldId id="285" r:id="rId33"/>
    <p:sldId id="365" r:id="rId34"/>
    <p:sldId id="366" r:id="rId35"/>
    <p:sldId id="368" r:id="rId36"/>
    <p:sldId id="369" r:id="rId37"/>
    <p:sldId id="370" r:id="rId38"/>
    <p:sldId id="371" r:id="rId39"/>
    <p:sldId id="372" r:id="rId40"/>
    <p:sldId id="373" r:id="rId41"/>
    <p:sldId id="374" r:id="rId42"/>
    <p:sldId id="321" r:id="rId43"/>
    <p:sldId id="325" r:id="rId44"/>
    <p:sldId id="322" r:id="rId45"/>
    <p:sldId id="326" r:id="rId46"/>
    <p:sldId id="323" r:id="rId47"/>
    <p:sldId id="327" r:id="rId48"/>
    <p:sldId id="328" r:id="rId49"/>
    <p:sldId id="331" r:id="rId50"/>
    <p:sldId id="332" r:id="rId51"/>
    <p:sldId id="333" r:id="rId52"/>
    <p:sldId id="337" r:id="rId53"/>
    <p:sldId id="334" r:id="rId54"/>
    <p:sldId id="335" r:id="rId55"/>
    <p:sldId id="336" r:id="rId56"/>
    <p:sldId id="338" r:id="rId57"/>
    <p:sldId id="342" r:id="rId58"/>
    <p:sldId id="339" r:id="rId59"/>
    <p:sldId id="343" r:id="rId60"/>
    <p:sldId id="344" r:id="rId61"/>
    <p:sldId id="340" r:id="rId62"/>
    <p:sldId id="341" r:id="rId63"/>
    <p:sldId id="330" r:id="rId64"/>
    <p:sldId id="345" r:id="rId65"/>
    <p:sldId id="346" r:id="rId66"/>
    <p:sldId id="349" r:id="rId67"/>
    <p:sldId id="347" r:id="rId68"/>
    <p:sldId id="350" r:id="rId69"/>
    <p:sldId id="351" r:id="rId70"/>
    <p:sldId id="258" r:id="rId71"/>
  </p:sldIdLst>
  <p:sldSz cx="12190413" cy="6859588"/>
  <p:notesSz cx="6858000" cy="9144000"/>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1" d="100"/>
          <a:sy n="51" d="100"/>
        </p:scale>
        <p:origin x="754" y="43"/>
      </p:cViewPr>
      <p:guideLst>
        <p:guide orient="horz" pos="2161"/>
        <p:guide pos="3840"/>
      </p:guideLst>
    </p:cSldViewPr>
  </p:slideViewPr>
  <p:notesTextViewPr>
    <p:cViewPr>
      <p:scale>
        <a:sx n="100" d="100"/>
        <a:sy n="100" d="100"/>
      </p:scale>
      <p:origin x="0" y="0"/>
    </p:cViewPr>
  </p:notesTextViewPr>
  <p:sorterViewPr>
    <p:cViewPr>
      <p:scale>
        <a:sx n="148" d="100"/>
        <a:sy n="148" d="100"/>
      </p:scale>
      <p:origin x="0" y="-6281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2021/10/11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2021/10/11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2021/10/11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2021/10/11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2021/10/11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2021/10/11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104306" tIns="52153" rIns="104306" bIns="52153" rtlCol="0" anchor="ctr"/>
          <a:lstStyle>
            <a:lvl1pPr algn="l">
              <a:defRPr sz="1400">
                <a:solidFill>
                  <a:schemeClr val="tx1">
                    <a:tint val="75000"/>
                  </a:schemeClr>
                </a:solidFill>
              </a:defRPr>
            </a:lvl1pPr>
          </a:lstStyle>
          <a:p>
            <a:fld id="{C9CB1C42-1154-4835-8469-74CEE61A2023}" type="datetimeFigureOut">
              <a:rPr lang="zh-CN" altLang="en-US" smtClean="0"/>
              <a:pPr/>
              <a:t>2021/10/11</a:t>
            </a:fld>
            <a:endParaRPr lang="zh-CN" altLang="en-US"/>
          </a:p>
        </p:txBody>
      </p:sp>
      <p:sp>
        <p:nvSpPr>
          <p:cNvPr id="5" name="页脚占位符 4"/>
          <p:cNvSpPr>
            <a:spLocks noGrp="1"/>
          </p:cNvSpPr>
          <p:nvPr>
            <p:ph type="ftr" sz="quarter" idx="3"/>
          </p:nvPr>
        </p:nvSpPr>
        <p:spPr>
          <a:xfrm>
            <a:off x="4165059" y="6357823"/>
            <a:ext cx="3860297" cy="365209"/>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3"/>
            <a:ext cx="2844430" cy="365209"/>
          </a:xfrm>
          <a:prstGeom prst="rect">
            <a:avLst/>
          </a:prstGeom>
        </p:spPr>
        <p:txBody>
          <a:bodyPr vert="horz" lIns="104306" tIns="52153" rIns="104306" bIns="52153" rtlCol="0" anchor="ctr"/>
          <a:lstStyle>
            <a:lvl1pPr algn="r">
              <a:defRPr sz="140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dministrator\Desktop\财大ppt模板\B10PPT模板（二）宽屏-08.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ctrTitle"/>
          </p:nvPr>
        </p:nvSpPr>
        <p:spPr>
          <a:xfrm>
            <a:off x="964556" y="2328047"/>
            <a:ext cx="10361851" cy="1470366"/>
          </a:xfrm>
        </p:spPr>
        <p:txBody>
          <a:bodyPr>
            <a:normAutofit/>
          </a:bodyPr>
          <a:lstStyle/>
          <a:p>
            <a:r>
              <a:rPr lang="zh-CN" altLang="en-US" sz="7200" b="1" dirty="0" smtClean="0">
                <a:solidFill>
                  <a:srgbClr val="7C1D20"/>
                </a:solidFill>
                <a:latin typeface="华文楷体" panose="02010600040101010101" pitchFamily="2" charset="-122"/>
                <a:ea typeface="华文楷体" panose="02010600040101010101" pitchFamily="2" charset="-122"/>
              </a:rPr>
              <a:t>法学经典与法律制度</a:t>
            </a:r>
            <a:endParaRPr lang="zh-CN" altLang="en-US" sz="7200" b="1" dirty="0">
              <a:solidFill>
                <a:srgbClr val="7C1D20"/>
              </a:solidFill>
              <a:latin typeface="华文楷体" panose="02010600040101010101" pitchFamily="2" charset="-122"/>
              <a:ea typeface="华文楷体" panose="02010600040101010101" pitchFamily="2" charset="-122"/>
            </a:endParaRPr>
          </a:p>
        </p:txBody>
      </p:sp>
      <p:sp>
        <p:nvSpPr>
          <p:cNvPr id="6" name="标题 1"/>
          <p:cNvSpPr txBox="1">
            <a:spLocks/>
          </p:cNvSpPr>
          <p:nvPr/>
        </p:nvSpPr>
        <p:spPr>
          <a:xfrm>
            <a:off x="964556" y="4356870"/>
            <a:ext cx="10361851" cy="648087"/>
          </a:xfrm>
          <a:prstGeom prst="rect">
            <a:avLst/>
          </a:prstGeom>
        </p:spPr>
        <p:txBody>
          <a:bodyPr vert="horz" lIns="104306" tIns="52153" rIns="104306" bIns="52153" rtlCol="0" anchor="ctr">
            <a:normAutofit/>
          </a:bodyPr>
          <a:lstStyle/>
          <a:p>
            <a:pPr marL="0" marR="0" lvl="0" indent="0" algn="ctr" defTabSz="1043056"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j-cs"/>
              </a:rPr>
              <a:t>上海财经大学法学院 何佳馨</a:t>
            </a:r>
            <a:endParaRPr kumimoji="0" lang="zh-CN" altLang="en-US" sz="32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1954</a:t>
            </a:r>
            <a:r>
              <a:rPr lang="zh-CN" altLang="en-US" sz="4000" b="1" dirty="0">
                <a:solidFill>
                  <a:srgbClr val="7C1D20"/>
                </a:solidFill>
                <a:latin typeface="+mn-ea"/>
              </a:rPr>
              <a:t>年宪法的制定</a:t>
            </a:r>
            <a:r>
              <a:rPr lang="zh-CN" altLang="en-US" sz="4000" b="1" dirty="0" smtClean="0">
                <a:solidFill>
                  <a:srgbClr val="7C1D20"/>
                </a:solidFill>
                <a:latin typeface="+mn-ea"/>
              </a:rPr>
              <a:t>目的</a:t>
            </a:r>
            <a:endParaRPr lang="en-US" altLang="zh-CN" sz="4000" b="1" dirty="0">
              <a:solidFill>
                <a:srgbClr val="7C1D20"/>
              </a:solidFill>
              <a:latin typeface="+mn-ea"/>
            </a:endParaRPr>
          </a:p>
        </p:txBody>
      </p:sp>
      <p:sp>
        <p:nvSpPr>
          <p:cNvPr id="3" name="内容占位符 2"/>
          <p:cNvSpPr>
            <a:spLocks noGrp="1"/>
          </p:cNvSpPr>
          <p:nvPr>
            <p:ph idx="1"/>
          </p:nvPr>
        </p:nvSpPr>
        <p:spPr>
          <a:xfrm>
            <a:off x="1342678" y="2205658"/>
            <a:ext cx="10225136" cy="4104456"/>
          </a:xfrm>
        </p:spPr>
        <p:txBody>
          <a:bodyPr>
            <a:noAutofit/>
          </a:bodyPr>
          <a:lstStyle/>
          <a:p>
            <a:r>
              <a:rPr lang="en-US" altLang="zh-CN" sz="3200" dirty="0" smtClean="0">
                <a:latin typeface="+mn-ea"/>
              </a:rPr>
              <a:t>1954</a:t>
            </a:r>
            <a:r>
              <a:rPr lang="zh-CN" altLang="en-US" sz="3200" dirty="0" smtClean="0">
                <a:latin typeface="+mn-ea"/>
              </a:rPr>
              <a:t>年</a:t>
            </a:r>
            <a:r>
              <a:rPr lang="en-US" altLang="zh-CN" sz="3200" dirty="0" smtClean="0">
                <a:latin typeface="+mn-ea"/>
              </a:rPr>
              <a:t>6</a:t>
            </a:r>
            <a:r>
              <a:rPr lang="zh-CN" altLang="en-US" sz="3200" dirty="0" smtClean="0">
                <a:latin typeface="+mn-ea"/>
              </a:rPr>
              <a:t>月</a:t>
            </a:r>
            <a:r>
              <a:rPr lang="en-US" altLang="zh-CN" sz="3200" dirty="0" smtClean="0">
                <a:latin typeface="+mn-ea"/>
              </a:rPr>
              <a:t>21</a:t>
            </a:r>
            <a:r>
              <a:rPr lang="zh-CN" altLang="en-US" sz="3200" dirty="0" smtClean="0">
                <a:latin typeface="+mn-ea"/>
              </a:rPr>
              <a:t>日的</a:t>
            </a:r>
            <a:r>
              <a:rPr lang="en-US" altLang="zh-CN" sz="3200" dirty="0" smtClean="0">
                <a:latin typeface="+mn-ea"/>
              </a:rPr>
              <a:t>《</a:t>
            </a:r>
            <a:r>
              <a:rPr lang="zh-CN" altLang="en-US" sz="3200" dirty="0" smtClean="0">
                <a:latin typeface="+mn-ea"/>
              </a:rPr>
              <a:t>人民日报</a:t>
            </a:r>
            <a:r>
              <a:rPr lang="en-US" altLang="zh-CN" sz="3200" dirty="0" smtClean="0">
                <a:latin typeface="+mn-ea"/>
              </a:rPr>
              <a:t>》</a:t>
            </a:r>
            <a:r>
              <a:rPr lang="zh-CN" altLang="en-US" sz="3200" dirty="0" smtClean="0">
                <a:latin typeface="+mn-ea"/>
              </a:rPr>
              <a:t>在社论中对制宪目的作了如下说明：</a:t>
            </a:r>
            <a:endParaRPr lang="en-US" altLang="zh-CN" sz="3200" dirty="0" smtClean="0">
              <a:latin typeface="+mn-ea"/>
            </a:endParaRPr>
          </a:p>
          <a:p>
            <a:pPr marL="0" indent="0">
              <a:buNone/>
            </a:pPr>
            <a:r>
              <a:rPr lang="zh-CN" altLang="en-US" sz="3200" dirty="0" smtClean="0">
                <a:latin typeface="+mn-ea"/>
              </a:rPr>
              <a:t>“现在，社会主义已经不只是先进人们的理想而是广大人民的共同愿望，并且已经不只是一种美好的理想而是在大规模地有计划地建设着的美好的现实，它正在逐步成长和壮大，它将逐步在我国取得完全的胜利。这种以确认与保障为基本价值趋向的制宪目的通过宪法规范的具体内容得到了进一步的确认和发展。”</a:t>
            </a:r>
            <a:endParaRPr lang="en-US" altLang="zh-CN" sz="3200" dirty="0">
              <a:latin typeface="+mn-ea"/>
            </a:endParaRPr>
          </a:p>
        </p:txBody>
      </p:sp>
    </p:spTree>
    <p:extLst>
      <p:ext uri="{BB962C8B-B14F-4D97-AF65-F5344CB8AC3E}">
        <p14:creationId xmlns:p14="http://schemas.microsoft.com/office/powerpoint/2010/main" val="367471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smtClean="0">
                <a:solidFill>
                  <a:srgbClr val="7C1D20"/>
                </a:solidFill>
                <a:latin typeface="+mn-ea"/>
              </a:rPr>
              <a:t>制定</a:t>
            </a:r>
            <a:r>
              <a:rPr lang="en-US" altLang="zh-CN" sz="4000" b="1" dirty="0">
                <a:solidFill>
                  <a:srgbClr val="7C1D20"/>
                </a:solidFill>
                <a:latin typeface="+mn-ea"/>
              </a:rPr>
              <a:t>1954</a:t>
            </a:r>
            <a:r>
              <a:rPr lang="zh-CN" altLang="en-US" sz="4000" b="1" dirty="0">
                <a:solidFill>
                  <a:srgbClr val="7C1D20"/>
                </a:solidFill>
                <a:latin typeface="+mn-ea"/>
              </a:rPr>
              <a:t>年宪法的正当性</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349674"/>
            <a:ext cx="10225136" cy="4104456"/>
          </a:xfrm>
        </p:spPr>
        <p:txBody>
          <a:bodyPr>
            <a:noAutofit/>
          </a:bodyPr>
          <a:lstStyle/>
          <a:p>
            <a:r>
              <a:rPr lang="zh-CN" altLang="en-US" sz="3200" dirty="0" smtClean="0">
                <a:latin typeface="+mn-ea"/>
              </a:rPr>
              <a:t>具体表现在作为制宪权主体的人民获得国家政权和国家独立的客观事实</a:t>
            </a:r>
            <a:endParaRPr lang="en-US" altLang="zh-CN" sz="3200" dirty="0" smtClean="0">
              <a:latin typeface="+mn-ea"/>
            </a:endParaRPr>
          </a:p>
          <a:p>
            <a:r>
              <a:rPr lang="en-US" altLang="zh-CN" sz="3200" dirty="0" smtClean="0">
                <a:latin typeface="+mn-ea"/>
              </a:rPr>
              <a:t>1949</a:t>
            </a:r>
            <a:r>
              <a:rPr lang="zh-CN" altLang="en-US" sz="3200" dirty="0" smtClean="0">
                <a:latin typeface="+mn-ea"/>
              </a:rPr>
              <a:t>年：大陆还未全部解放；反革命势力猖獗；社会秩序不够安定；国民经济尚未恢复；人民群众的组织程度和觉悟程度尚未达到应有的水平</a:t>
            </a:r>
            <a:endParaRPr lang="en-US" altLang="zh-CN" sz="3200" dirty="0" smtClean="0">
              <a:latin typeface="+mn-ea"/>
            </a:endParaRPr>
          </a:p>
          <a:p>
            <a:r>
              <a:rPr lang="en-US" altLang="zh-CN" sz="3200" dirty="0" smtClean="0">
                <a:latin typeface="+mn-ea"/>
              </a:rPr>
              <a:t>1954</a:t>
            </a:r>
            <a:r>
              <a:rPr lang="zh-CN" altLang="en-US" sz="3200" dirty="0" smtClean="0">
                <a:latin typeface="+mn-ea"/>
              </a:rPr>
              <a:t>年宪法是运用制宪权制定的宪法</a:t>
            </a:r>
            <a:endParaRPr lang="en-US" altLang="zh-CN" sz="3200" dirty="0">
              <a:latin typeface="+mn-ea"/>
            </a:endParaRPr>
          </a:p>
        </p:txBody>
      </p:sp>
    </p:spTree>
    <p:extLst>
      <p:ext uri="{BB962C8B-B14F-4D97-AF65-F5344CB8AC3E}">
        <p14:creationId xmlns:p14="http://schemas.microsoft.com/office/powerpoint/2010/main" val="12650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a:solidFill>
                  <a:srgbClr val="7C1D20"/>
                </a:solidFill>
                <a:latin typeface="+mn-ea"/>
              </a:rPr>
              <a:t>1954</a:t>
            </a:r>
            <a:r>
              <a:rPr lang="zh-CN" altLang="en-US" sz="4000" b="1" dirty="0">
                <a:solidFill>
                  <a:srgbClr val="7C1D20"/>
                </a:solidFill>
                <a:latin typeface="+mn-ea"/>
              </a:rPr>
              <a:t>年宪法的</a:t>
            </a:r>
            <a:r>
              <a:rPr lang="zh-CN" altLang="en-US" sz="4000" b="1" dirty="0" smtClean="0">
                <a:solidFill>
                  <a:srgbClr val="7C1D20"/>
                </a:solidFill>
                <a:latin typeface="+mn-ea"/>
              </a:rPr>
              <a:t>起草</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061642"/>
            <a:ext cx="10225136" cy="4104456"/>
          </a:xfrm>
        </p:spPr>
        <p:txBody>
          <a:bodyPr>
            <a:noAutofit/>
          </a:bodyPr>
          <a:lstStyle/>
          <a:p>
            <a:r>
              <a:rPr lang="zh-CN" altLang="en-US" sz="2800" dirty="0" smtClean="0">
                <a:latin typeface="+mn-ea"/>
              </a:rPr>
              <a:t>中共中央向中央人民政府委员会提出制宪建议</a:t>
            </a:r>
            <a:endParaRPr lang="en-US" altLang="zh-CN" sz="2800" dirty="0" smtClean="0">
              <a:latin typeface="+mn-ea"/>
            </a:endParaRPr>
          </a:p>
          <a:p>
            <a:pPr marL="0" indent="0">
              <a:buNone/>
            </a:pPr>
            <a:r>
              <a:rPr lang="en-US" altLang="zh-CN" sz="2800" dirty="0" smtClean="0">
                <a:latin typeface="+mn-ea"/>
              </a:rPr>
              <a:t>1952</a:t>
            </a:r>
            <a:r>
              <a:rPr lang="zh-CN" altLang="en-US" sz="2800" dirty="0" smtClean="0">
                <a:latin typeface="+mn-ea"/>
              </a:rPr>
              <a:t>年</a:t>
            </a:r>
            <a:r>
              <a:rPr lang="en-US" altLang="zh-CN" sz="2800" dirty="0" smtClean="0">
                <a:latin typeface="+mn-ea"/>
              </a:rPr>
              <a:t>12</a:t>
            </a:r>
            <a:r>
              <a:rPr lang="zh-CN" altLang="en-US" sz="2800" dirty="0" smtClean="0">
                <a:latin typeface="+mn-ea"/>
              </a:rPr>
              <a:t>月</a:t>
            </a:r>
            <a:r>
              <a:rPr lang="en-US" altLang="zh-CN" sz="2800" dirty="0" smtClean="0">
                <a:latin typeface="+mn-ea"/>
              </a:rPr>
              <a:t>24</a:t>
            </a:r>
            <a:r>
              <a:rPr lang="zh-CN" altLang="en-US" sz="2800" dirty="0" smtClean="0">
                <a:latin typeface="+mn-ea"/>
              </a:rPr>
              <a:t>日，中共中央向全国政协提议，由全国政协向中央人民政府委员会建议，于</a:t>
            </a:r>
            <a:r>
              <a:rPr lang="en-US" altLang="zh-CN" sz="2800" dirty="0" smtClean="0">
                <a:latin typeface="+mn-ea"/>
              </a:rPr>
              <a:t>1953</a:t>
            </a:r>
            <a:r>
              <a:rPr lang="zh-CN" altLang="en-US" sz="2800" dirty="0" smtClean="0">
                <a:latin typeface="+mn-ea"/>
              </a:rPr>
              <a:t>年召开全国和地方各级人民代表大会，并制定宪法。</a:t>
            </a:r>
            <a:endParaRPr lang="en-US" altLang="zh-CN" sz="2800" dirty="0" smtClean="0">
              <a:latin typeface="+mn-ea"/>
            </a:endParaRPr>
          </a:p>
          <a:p>
            <a:r>
              <a:rPr lang="zh-CN" altLang="en-US" sz="2800" dirty="0" smtClean="0">
                <a:latin typeface="+mn-ea"/>
              </a:rPr>
              <a:t>中华人民共和国宪法起草委员会的成立</a:t>
            </a:r>
            <a:endParaRPr lang="en-US" altLang="zh-CN" sz="2800" dirty="0" smtClean="0">
              <a:latin typeface="+mn-ea"/>
            </a:endParaRPr>
          </a:p>
          <a:p>
            <a:pPr marL="0" indent="0">
              <a:buNone/>
            </a:pPr>
            <a:r>
              <a:rPr lang="en-US" altLang="zh-CN" sz="2800" dirty="0" smtClean="0">
                <a:latin typeface="+mn-ea"/>
              </a:rPr>
              <a:t>1953</a:t>
            </a:r>
            <a:r>
              <a:rPr lang="zh-CN" altLang="en-US" sz="2800" dirty="0" smtClean="0">
                <a:latin typeface="+mn-ea"/>
              </a:rPr>
              <a:t>年</a:t>
            </a:r>
            <a:r>
              <a:rPr lang="en-US" altLang="zh-CN" sz="2800" dirty="0" smtClean="0">
                <a:latin typeface="+mn-ea"/>
              </a:rPr>
              <a:t>1</a:t>
            </a:r>
            <a:r>
              <a:rPr lang="zh-CN" altLang="en-US" sz="2800" dirty="0" smtClean="0">
                <a:latin typeface="+mn-ea"/>
              </a:rPr>
              <a:t>月</a:t>
            </a:r>
            <a:r>
              <a:rPr lang="en-US" altLang="zh-CN" sz="2800" dirty="0" smtClean="0">
                <a:latin typeface="+mn-ea"/>
              </a:rPr>
              <a:t>13</a:t>
            </a:r>
            <a:r>
              <a:rPr lang="zh-CN" altLang="en-US" sz="2800" dirty="0" smtClean="0">
                <a:latin typeface="+mn-ea"/>
              </a:rPr>
              <a:t>日，中央人民政府委员会决定成立中华人民共和国宪法起草委员会，负责宪法的起草工作。</a:t>
            </a:r>
            <a:endParaRPr lang="en-US" altLang="zh-CN" sz="2800" dirty="0" smtClean="0">
              <a:latin typeface="+mn-ea"/>
            </a:endParaRPr>
          </a:p>
        </p:txBody>
      </p:sp>
    </p:spTree>
    <p:extLst>
      <p:ext uri="{BB962C8B-B14F-4D97-AF65-F5344CB8AC3E}">
        <p14:creationId xmlns:p14="http://schemas.microsoft.com/office/powerpoint/2010/main" val="303280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41597"/>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a:solidFill>
                  <a:srgbClr val="7C1D20"/>
                </a:solidFill>
                <a:latin typeface="+mn-ea"/>
              </a:rPr>
              <a:t>1954</a:t>
            </a:r>
            <a:r>
              <a:rPr lang="zh-CN" altLang="en-US" sz="4000" b="1" dirty="0">
                <a:solidFill>
                  <a:srgbClr val="7C1D20"/>
                </a:solidFill>
                <a:latin typeface="+mn-ea"/>
              </a:rPr>
              <a:t>年宪法的</a:t>
            </a:r>
            <a:r>
              <a:rPr lang="zh-CN" altLang="en-US" sz="4000" b="1" dirty="0" smtClean="0">
                <a:solidFill>
                  <a:srgbClr val="7C1D20"/>
                </a:solidFill>
                <a:latin typeface="+mn-ea"/>
              </a:rPr>
              <a:t>起草</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061642"/>
            <a:ext cx="10225136" cy="4104456"/>
          </a:xfrm>
        </p:spPr>
        <p:txBody>
          <a:bodyPr>
            <a:noAutofit/>
          </a:bodyPr>
          <a:lstStyle/>
          <a:p>
            <a:r>
              <a:rPr lang="zh-CN" altLang="en-US" sz="3200" dirty="0" smtClean="0">
                <a:latin typeface="+mn-ea"/>
              </a:rPr>
              <a:t>中共中央成立宪法起草小组</a:t>
            </a:r>
            <a:endParaRPr lang="en-US" altLang="zh-CN" sz="3200" dirty="0" smtClean="0">
              <a:latin typeface="+mn-ea"/>
            </a:endParaRPr>
          </a:p>
          <a:p>
            <a:pPr marL="0" indent="0">
              <a:buNone/>
            </a:pPr>
            <a:endParaRPr lang="en-US" altLang="zh-CN" sz="3200" dirty="0" smtClean="0">
              <a:latin typeface="+mn-ea"/>
            </a:endParaRPr>
          </a:p>
        </p:txBody>
      </p:sp>
      <p:sp>
        <p:nvSpPr>
          <p:cNvPr id="5" name="文本框 4"/>
          <p:cNvSpPr txBox="1"/>
          <p:nvPr/>
        </p:nvSpPr>
        <p:spPr>
          <a:xfrm>
            <a:off x="1861177" y="2999334"/>
            <a:ext cx="553998" cy="2448272"/>
          </a:xfrm>
          <a:prstGeom prst="rect">
            <a:avLst/>
          </a:prstGeom>
          <a:noFill/>
        </p:spPr>
        <p:txBody>
          <a:bodyPr vert="eaVert" wrap="square" rtlCol="0">
            <a:spAutoFit/>
          </a:bodyPr>
          <a:lstStyle/>
          <a:p>
            <a:r>
              <a:rPr lang="zh-CN" altLang="en-US" sz="2400" b="1" dirty="0" smtClean="0"/>
              <a:t>中共中央政治局</a:t>
            </a:r>
            <a:endParaRPr lang="zh-CN" altLang="en-US" sz="2400" b="1" dirty="0"/>
          </a:p>
        </p:txBody>
      </p:sp>
      <p:sp>
        <p:nvSpPr>
          <p:cNvPr id="6" name="文本框 5"/>
          <p:cNvSpPr txBox="1"/>
          <p:nvPr/>
        </p:nvSpPr>
        <p:spPr>
          <a:xfrm>
            <a:off x="3071664" y="2925738"/>
            <a:ext cx="7416030" cy="830997"/>
          </a:xfrm>
          <a:prstGeom prst="rect">
            <a:avLst/>
          </a:prstGeom>
          <a:noFill/>
        </p:spPr>
        <p:txBody>
          <a:bodyPr wrap="square" rtlCol="0">
            <a:spAutoFit/>
          </a:bodyPr>
          <a:lstStyle/>
          <a:p>
            <a:r>
              <a:rPr lang="zh-CN" altLang="en-US" sz="2400" b="1" dirty="0" smtClean="0"/>
              <a:t>宪法初稿起草小组</a:t>
            </a:r>
            <a:endParaRPr lang="en-US" altLang="zh-CN" sz="2400" b="1" dirty="0" smtClean="0"/>
          </a:p>
          <a:p>
            <a:r>
              <a:rPr lang="zh-CN" altLang="en-US" sz="2400" b="1" dirty="0" smtClean="0"/>
              <a:t>（陈伯达、李维汉、胡乔木、田家英等）</a:t>
            </a:r>
            <a:endParaRPr lang="zh-CN" altLang="en-US" sz="2400" b="1" dirty="0"/>
          </a:p>
        </p:txBody>
      </p:sp>
      <p:sp>
        <p:nvSpPr>
          <p:cNvPr id="8" name="文本框 7"/>
          <p:cNvSpPr txBox="1"/>
          <p:nvPr/>
        </p:nvSpPr>
        <p:spPr>
          <a:xfrm>
            <a:off x="3071664" y="4872193"/>
            <a:ext cx="3024336" cy="461665"/>
          </a:xfrm>
          <a:prstGeom prst="rect">
            <a:avLst/>
          </a:prstGeom>
          <a:noFill/>
        </p:spPr>
        <p:txBody>
          <a:bodyPr wrap="square" rtlCol="0">
            <a:spAutoFit/>
          </a:bodyPr>
          <a:lstStyle/>
          <a:p>
            <a:r>
              <a:rPr lang="zh-CN" altLang="en-US" sz="2400" b="1" dirty="0" smtClean="0"/>
              <a:t>宪法起草委员会会议</a:t>
            </a:r>
            <a:endParaRPr lang="zh-CN" altLang="en-US" sz="2400" b="1" dirty="0"/>
          </a:p>
        </p:txBody>
      </p:sp>
      <p:sp>
        <p:nvSpPr>
          <p:cNvPr id="9" name="文本框 8"/>
          <p:cNvSpPr txBox="1"/>
          <p:nvPr/>
        </p:nvSpPr>
        <p:spPr>
          <a:xfrm>
            <a:off x="7041285" y="3977035"/>
            <a:ext cx="3024336" cy="830997"/>
          </a:xfrm>
          <a:prstGeom prst="rect">
            <a:avLst/>
          </a:prstGeom>
          <a:noFill/>
        </p:spPr>
        <p:txBody>
          <a:bodyPr wrap="square" rtlCol="0">
            <a:spAutoFit/>
          </a:bodyPr>
          <a:lstStyle/>
          <a:p>
            <a:r>
              <a:rPr lang="zh-CN" altLang="en-US" sz="2400" b="1" dirty="0" smtClean="0"/>
              <a:t>宪法起草委员委员</a:t>
            </a:r>
            <a:endParaRPr lang="en-US" altLang="zh-CN" sz="2400" b="1" dirty="0" smtClean="0"/>
          </a:p>
          <a:p>
            <a:r>
              <a:rPr lang="zh-CN" altLang="en-US" sz="2400" b="1" dirty="0" smtClean="0"/>
              <a:t>（主席：毛泽东）</a:t>
            </a:r>
            <a:endParaRPr lang="en-US" altLang="zh-CN" sz="2400" b="1" dirty="0"/>
          </a:p>
        </p:txBody>
      </p:sp>
      <p:sp>
        <p:nvSpPr>
          <p:cNvPr id="10" name="文本框 9"/>
          <p:cNvSpPr txBox="1"/>
          <p:nvPr/>
        </p:nvSpPr>
        <p:spPr>
          <a:xfrm>
            <a:off x="7041285" y="5194400"/>
            <a:ext cx="4382513" cy="1200329"/>
          </a:xfrm>
          <a:prstGeom prst="rect">
            <a:avLst/>
          </a:prstGeom>
          <a:noFill/>
        </p:spPr>
        <p:txBody>
          <a:bodyPr wrap="square" rtlCol="0">
            <a:spAutoFit/>
          </a:bodyPr>
          <a:lstStyle/>
          <a:p>
            <a:r>
              <a:rPr lang="zh-CN" altLang="en-US" sz="2400" b="1" dirty="0" smtClean="0"/>
              <a:t>中共人民政府委员会委员</a:t>
            </a:r>
            <a:endParaRPr lang="en-US" altLang="zh-CN" sz="2400" b="1" dirty="0" smtClean="0"/>
          </a:p>
          <a:p>
            <a:r>
              <a:rPr lang="zh-CN" altLang="en-US" sz="2400" b="1" dirty="0" smtClean="0"/>
              <a:t>（法律顾问：钱端升、周鲠生；语言顾问：叶圣陶、吕叔湘）</a:t>
            </a:r>
            <a:endParaRPr lang="zh-CN" altLang="en-US" sz="2400" b="1" dirty="0"/>
          </a:p>
        </p:txBody>
      </p:sp>
      <p:sp>
        <p:nvSpPr>
          <p:cNvPr id="7" name="左中括号 6"/>
          <p:cNvSpPr/>
          <p:nvPr/>
        </p:nvSpPr>
        <p:spPr>
          <a:xfrm>
            <a:off x="2566814" y="2999334"/>
            <a:ext cx="222844" cy="2302668"/>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1" name="左中括号 10"/>
          <p:cNvSpPr/>
          <p:nvPr/>
        </p:nvSpPr>
        <p:spPr>
          <a:xfrm>
            <a:off x="6311230" y="4113716"/>
            <a:ext cx="504056" cy="1548326"/>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41518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95611"/>
            <a:ext cx="8469646" cy="748258"/>
          </a:xfrm>
        </p:spPr>
        <p:txBody>
          <a:bodyPr>
            <a:noAutofit/>
          </a:bodyPr>
          <a:lstStyle/>
          <a:p>
            <a:r>
              <a:rPr lang="en-US" altLang="zh-CN" sz="4000" b="1" dirty="0">
                <a:solidFill>
                  <a:srgbClr val="7C1D20"/>
                </a:solidFill>
                <a:latin typeface="+mn-ea"/>
              </a:rPr>
              <a:t>1954</a:t>
            </a:r>
            <a:r>
              <a:rPr lang="zh-CN" altLang="en-US" sz="4000" b="1" dirty="0">
                <a:solidFill>
                  <a:srgbClr val="7C1D20"/>
                </a:solidFill>
                <a:latin typeface="+mn-ea"/>
              </a:rPr>
              <a:t>年宪法的</a:t>
            </a:r>
            <a:r>
              <a:rPr lang="zh-CN" altLang="en-US" sz="4000" b="1" dirty="0" smtClean="0">
                <a:solidFill>
                  <a:srgbClr val="7C1D20"/>
                </a:solidFill>
                <a:latin typeface="+mn-ea"/>
              </a:rPr>
              <a:t>起草</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17626"/>
            <a:ext cx="10225136" cy="4104456"/>
          </a:xfrm>
        </p:spPr>
        <p:txBody>
          <a:bodyPr>
            <a:noAutofit/>
          </a:bodyPr>
          <a:lstStyle/>
          <a:p>
            <a:r>
              <a:rPr lang="zh-CN" altLang="en-US" sz="3200" dirty="0" smtClean="0">
                <a:latin typeface="+mn-ea"/>
              </a:rPr>
              <a:t>宪法起草工作被推迟</a:t>
            </a:r>
            <a:endParaRPr lang="en-US" altLang="zh-CN" sz="3200" dirty="0" smtClean="0">
              <a:latin typeface="+mn-ea"/>
            </a:endParaRPr>
          </a:p>
          <a:p>
            <a:pPr marL="0" indent="0">
              <a:buNone/>
            </a:pPr>
            <a:r>
              <a:rPr lang="zh-CN" altLang="en-US" sz="3200" dirty="0" smtClean="0">
                <a:latin typeface="+mn-ea"/>
              </a:rPr>
              <a:t>正式启动：</a:t>
            </a:r>
            <a:r>
              <a:rPr lang="en-US" altLang="zh-CN" sz="3200" dirty="0" smtClean="0">
                <a:latin typeface="+mn-ea"/>
              </a:rPr>
              <a:t>1954</a:t>
            </a:r>
            <a:r>
              <a:rPr lang="zh-CN" altLang="en-US" sz="3200" dirty="0" smtClean="0">
                <a:latin typeface="+mn-ea"/>
              </a:rPr>
              <a:t>年</a:t>
            </a:r>
            <a:r>
              <a:rPr lang="en-US" altLang="zh-CN" sz="3200" dirty="0" smtClean="0">
                <a:latin typeface="+mn-ea"/>
              </a:rPr>
              <a:t>1</a:t>
            </a:r>
            <a:r>
              <a:rPr lang="zh-CN" altLang="en-US" sz="3200" dirty="0" smtClean="0">
                <a:latin typeface="+mn-ea"/>
              </a:rPr>
              <a:t>月</a:t>
            </a:r>
            <a:r>
              <a:rPr lang="en-US" altLang="zh-CN" sz="3200" dirty="0" smtClean="0">
                <a:latin typeface="+mn-ea"/>
              </a:rPr>
              <a:t>9</a:t>
            </a:r>
            <a:r>
              <a:rPr lang="zh-CN" altLang="en-US" sz="3200" dirty="0" smtClean="0">
                <a:latin typeface="+mn-ea"/>
              </a:rPr>
              <a:t>日；推迟原因：过渡时期总路线的制定；过渡时期涌现的大量新问题；自然灾害；高饶事件</a:t>
            </a:r>
            <a:endParaRPr lang="en-US" altLang="zh-CN" sz="3200" dirty="0" smtClean="0">
              <a:latin typeface="+mn-ea"/>
            </a:endParaRPr>
          </a:p>
          <a:p>
            <a:r>
              <a:rPr lang="zh-CN" altLang="en-US" sz="3200" dirty="0" smtClean="0">
                <a:latin typeface="+mn-ea"/>
              </a:rPr>
              <a:t>宪法起草工作计划的提出</a:t>
            </a:r>
            <a:endParaRPr lang="en-US" altLang="zh-CN" sz="3200" dirty="0" smtClean="0">
              <a:latin typeface="+mn-ea"/>
            </a:endParaRPr>
          </a:p>
          <a:p>
            <a:pPr marL="0" indent="0">
              <a:buNone/>
            </a:pPr>
            <a:r>
              <a:rPr lang="en-US" altLang="zh-CN" sz="3200" dirty="0" smtClean="0">
                <a:latin typeface="+mn-ea"/>
              </a:rPr>
              <a:t>1954</a:t>
            </a:r>
            <a:r>
              <a:rPr lang="zh-CN" altLang="en-US" sz="3200" dirty="0" smtClean="0">
                <a:latin typeface="+mn-ea"/>
              </a:rPr>
              <a:t>年</a:t>
            </a:r>
            <a:r>
              <a:rPr lang="en-US" altLang="zh-CN" sz="3200" dirty="0" smtClean="0">
                <a:latin typeface="+mn-ea"/>
              </a:rPr>
              <a:t>1</a:t>
            </a:r>
            <a:r>
              <a:rPr lang="zh-CN" altLang="en-US" sz="3200" dirty="0" smtClean="0">
                <a:latin typeface="+mn-ea"/>
              </a:rPr>
              <a:t>月</a:t>
            </a:r>
            <a:r>
              <a:rPr lang="en-US" altLang="zh-CN" sz="3200" dirty="0" smtClean="0">
                <a:latin typeface="+mn-ea"/>
              </a:rPr>
              <a:t>9</a:t>
            </a:r>
            <a:r>
              <a:rPr lang="zh-CN" altLang="en-US" sz="3200" dirty="0" smtClean="0">
                <a:latin typeface="+mn-ea"/>
              </a:rPr>
              <a:t>日正式提出，</a:t>
            </a:r>
            <a:r>
              <a:rPr lang="en-US" altLang="zh-CN" sz="3200" dirty="0" smtClean="0">
                <a:latin typeface="+mn-ea"/>
              </a:rPr>
              <a:t>1</a:t>
            </a:r>
            <a:r>
              <a:rPr lang="zh-CN" altLang="en-US" sz="3200" dirty="0" smtClean="0">
                <a:latin typeface="+mn-ea"/>
              </a:rPr>
              <a:t>月</a:t>
            </a:r>
            <a:r>
              <a:rPr lang="en-US" altLang="zh-CN" sz="3200" dirty="0" smtClean="0">
                <a:latin typeface="+mn-ea"/>
              </a:rPr>
              <a:t>15</a:t>
            </a:r>
            <a:r>
              <a:rPr lang="zh-CN" altLang="en-US" sz="3200" dirty="0" smtClean="0">
                <a:latin typeface="+mn-ea"/>
              </a:rPr>
              <a:t>日，毛泽东发给刘少奇电报中通报了宪法起草小组的工作计划：时间安排与进度、基本程序和所依据的基本参考资料。</a:t>
            </a:r>
            <a:endParaRPr lang="en-US" altLang="zh-CN" sz="3200" dirty="0" smtClean="0">
              <a:latin typeface="+mn-ea"/>
            </a:endParaRPr>
          </a:p>
        </p:txBody>
      </p:sp>
    </p:spTree>
    <p:extLst>
      <p:ext uri="{BB962C8B-B14F-4D97-AF65-F5344CB8AC3E}">
        <p14:creationId xmlns:p14="http://schemas.microsoft.com/office/powerpoint/2010/main" val="115412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a:solidFill>
                  <a:srgbClr val="7C1D20"/>
                </a:solidFill>
                <a:latin typeface="+mn-ea"/>
              </a:rPr>
              <a:t>1954</a:t>
            </a:r>
            <a:r>
              <a:rPr lang="zh-CN" altLang="en-US" sz="4000" b="1" dirty="0">
                <a:solidFill>
                  <a:srgbClr val="7C1D20"/>
                </a:solidFill>
                <a:latin typeface="+mn-ea"/>
              </a:rPr>
              <a:t>年宪法的</a:t>
            </a:r>
            <a:r>
              <a:rPr lang="zh-CN" altLang="en-US" sz="4000" b="1" dirty="0" smtClean="0">
                <a:solidFill>
                  <a:srgbClr val="7C1D20"/>
                </a:solidFill>
                <a:latin typeface="+mn-ea"/>
              </a:rPr>
              <a:t>起草</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061642"/>
            <a:ext cx="10225136" cy="4104456"/>
          </a:xfrm>
        </p:spPr>
        <p:txBody>
          <a:bodyPr>
            <a:noAutofit/>
          </a:bodyPr>
          <a:lstStyle/>
          <a:p>
            <a:r>
              <a:rPr lang="zh-CN" altLang="en-US" sz="3200" dirty="0" smtClean="0">
                <a:latin typeface="+mn-ea"/>
              </a:rPr>
              <a:t>宪法草案初稿的起草</a:t>
            </a:r>
            <a:endParaRPr lang="en-US" altLang="zh-CN" sz="3200" dirty="0" smtClean="0">
              <a:latin typeface="+mn-ea"/>
            </a:endParaRPr>
          </a:p>
          <a:p>
            <a:pPr marL="0" indent="0">
              <a:buNone/>
            </a:pPr>
            <a:r>
              <a:rPr lang="zh-CN" altLang="en-US" sz="3200" dirty="0" smtClean="0">
                <a:latin typeface="+mn-ea"/>
              </a:rPr>
              <a:t>毛泽东</a:t>
            </a:r>
            <a:endParaRPr lang="en-US" altLang="zh-CN" sz="3200" dirty="0" smtClean="0">
              <a:latin typeface="+mn-ea"/>
            </a:endParaRPr>
          </a:p>
          <a:p>
            <a:pPr marL="0" indent="0">
              <a:buNone/>
            </a:pPr>
            <a:r>
              <a:rPr lang="zh-CN" altLang="en-US" sz="3200" dirty="0" smtClean="0">
                <a:latin typeface="+mn-ea"/>
              </a:rPr>
              <a:t>田家英、胡乔木</a:t>
            </a:r>
            <a:endParaRPr lang="en-US" altLang="zh-CN" sz="3200" dirty="0" smtClean="0">
              <a:latin typeface="+mn-ea"/>
            </a:endParaRPr>
          </a:p>
          <a:p>
            <a:r>
              <a:rPr lang="zh-CN" altLang="en-US" sz="3200" dirty="0" smtClean="0">
                <a:latin typeface="+mn-ea"/>
              </a:rPr>
              <a:t>中共中央宪法草案（初稿）的出台</a:t>
            </a:r>
            <a:endParaRPr lang="en-US" altLang="zh-CN" sz="3200" dirty="0" smtClean="0">
              <a:latin typeface="+mn-ea"/>
            </a:endParaRPr>
          </a:p>
          <a:p>
            <a:pPr marL="0" indent="0">
              <a:buNone/>
            </a:pPr>
            <a:r>
              <a:rPr lang="en-US" altLang="zh-CN" sz="3200" dirty="0" smtClean="0">
                <a:latin typeface="+mn-ea"/>
              </a:rPr>
              <a:t>1954</a:t>
            </a:r>
            <a:r>
              <a:rPr lang="zh-CN" altLang="en-US" sz="3200" dirty="0" smtClean="0">
                <a:latin typeface="+mn-ea"/>
              </a:rPr>
              <a:t>年</a:t>
            </a:r>
            <a:r>
              <a:rPr lang="en-US" altLang="zh-CN" sz="3200" dirty="0" smtClean="0">
                <a:latin typeface="+mn-ea"/>
              </a:rPr>
              <a:t>2</a:t>
            </a:r>
            <a:r>
              <a:rPr lang="zh-CN" altLang="en-US" sz="3200" dirty="0" smtClean="0">
                <a:latin typeface="+mn-ea"/>
              </a:rPr>
              <a:t>月</a:t>
            </a:r>
            <a:endParaRPr lang="en-US" altLang="zh-CN" sz="3200" dirty="0">
              <a:latin typeface="+mn-ea"/>
            </a:endParaRPr>
          </a:p>
        </p:txBody>
      </p:sp>
    </p:spTree>
    <p:extLst>
      <p:ext uri="{BB962C8B-B14F-4D97-AF65-F5344CB8AC3E}">
        <p14:creationId xmlns:p14="http://schemas.microsoft.com/office/powerpoint/2010/main" val="178707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48258"/>
          </a:xfrm>
        </p:spPr>
        <p:txBody>
          <a:bodyPr>
            <a:noAutofit/>
          </a:bodyPr>
          <a:lstStyle/>
          <a:p>
            <a:r>
              <a:rPr lang="en-US" altLang="zh-CN" sz="4000" b="1" dirty="0" smtClean="0">
                <a:solidFill>
                  <a:srgbClr val="7C1D20"/>
                </a:solidFill>
                <a:latin typeface="+mn-ea"/>
              </a:rPr>
              <a:t>1954</a:t>
            </a:r>
            <a:r>
              <a:rPr lang="zh-CN" altLang="en-US" sz="4000" b="1" dirty="0">
                <a:solidFill>
                  <a:srgbClr val="7C1D20"/>
                </a:solidFill>
                <a:latin typeface="+mn-ea"/>
              </a:rPr>
              <a:t>年宪法草案的</a:t>
            </a:r>
            <a:r>
              <a:rPr lang="zh-CN" altLang="en-US" sz="4000" b="1" dirty="0" smtClean="0">
                <a:solidFill>
                  <a:srgbClr val="7C1D20"/>
                </a:solidFill>
                <a:latin typeface="+mn-ea"/>
              </a:rPr>
              <a:t>审议</a:t>
            </a:r>
            <a:endParaRPr lang="en-US" altLang="zh-CN" sz="4000" b="1" dirty="0">
              <a:solidFill>
                <a:srgbClr val="7C1D20"/>
              </a:solidFill>
              <a:latin typeface="+mn-ea"/>
            </a:endParaRPr>
          </a:p>
        </p:txBody>
      </p:sp>
      <p:sp>
        <p:nvSpPr>
          <p:cNvPr id="3" name="内容占位符 2"/>
          <p:cNvSpPr>
            <a:spLocks noGrp="1"/>
          </p:cNvSpPr>
          <p:nvPr>
            <p:ph idx="1"/>
          </p:nvPr>
        </p:nvSpPr>
        <p:spPr>
          <a:xfrm>
            <a:off x="1414686" y="1845618"/>
            <a:ext cx="10225136" cy="4536504"/>
          </a:xfrm>
        </p:spPr>
        <p:txBody>
          <a:bodyPr>
            <a:noAutofit/>
          </a:bodyPr>
          <a:lstStyle/>
          <a:p>
            <a:r>
              <a:rPr lang="zh-CN" altLang="en-US" sz="3200" dirty="0" smtClean="0">
                <a:latin typeface="+mn-ea"/>
              </a:rPr>
              <a:t>全国政协宪法草案座谈会的讨论</a:t>
            </a:r>
            <a:endParaRPr lang="en-US" altLang="zh-CN" sz="3200" dirty="0" smtClean="0">
              <a:latin typeface="+mn-ea"/>
            </a:endParaRPr>
          </a:p>
          <a:p>
            <a:pPr marL="0" indent="0">
              <a:buNone/>
            </a:pPr>
            <a:r>
              <a:rPr lang="en-US" altLang="zh-CN" sz="3200" dirty="0" smtClean="0">
                <a:latin typeface="+mn-ea"/>
              </a:rPr>
              <a:t>17</a:t>
            </a:r>
            <a:r>
              <a:rPr lang="zh-CN" altLang="en-US" sz="3200" dirty="0" smtClean="0">
                <a:latin typeface="+mn-ea"/>
              </a:rPr>
              <a:t>个座谈小组，每组</a:t>
            </a:r>
            <a:r>
              <a:rPr lang="en-US" altLang="zh-CN" sz="3200" dirty="0" smtClean="0">
                <a:latin typeface="+mn-ea"/>
              </a:rPr>
              <a:t>2—4</a:t>
            </a:r>
            <a:r>
              <a:rPr lang="zh-CN" altLang="en-US" sz="3200" dirty="0">
                <a:latin typeface="+mn-ea"/>
              </a:rPr>
              <a:t>人</a:t>
            </a:r>
            <a:r>
              <a:rPr lang="zh-CN" altLang="en-US" sz="3200" dirty="0" smtClean="0">
                <a:latin typeface="+mn-ea"/>
              </a:rPr>
              <a:t>（何香凝、宋庆龄、沈钧儒、黄炎培、陈嘉庚、郭沫若、沈雁冰、马寅初等等）</a:t>
            </a:r>
            <a:endParaRPr lang="en-US" altLang="zh-CN" sz="3200" dirty="0" smtClean="0">
              <a:latin typeface="+mn-ea"/>
            </a:endParaRPr>
          </a:p>
          <a:p>
            <a:r>
              <a:rPr lang="zh-CN" altLang="en-US" sz="3200" dirty="0" smtClean="0">
                <a:latin typeface="+mn-ea"/>
              </a:rPr>
              <a:t>地方单位与军事单位对草案的讨论</a:t>
            </a:r>
            <a:endParaRPr lang="en-US" altLang="zh-CN" sz="3200" dirty="0" smtClean="0">
              <a:latin typeface="+mn-ea"/>
            </a:endParaRPr>
          </a:p>
          <a:p>
            <a:pPr marL="0" indent="0">
              <a:buNone/>
            </a:pPr>
            <a:r>
              <a:rPr lang="zh-CN" altLang="en-US" sz="3200" dirty="0" smtClean="0">
                <a:latin typeface="+mn-ea"/>
              </a:rPr>
              <a:t>地方单位</a:t>
            </a:r>
            <a:r>
              <a:rPr lang="en-US" altLang="zh-CN" sz="3200" dirty="0" smtClean="0">
                <a:latin typeface="+mn-ea"/>
              </a:rPr>
              <a:t>44</a:t>
            </a:r>
            <a:r>
              <a:rPr lang="zh-CN" altLang="en-US" sz="3200" dirty="0" smtClean="0">
                <a:latin typeface="+mn-ea"/>
              </a:rPr>
              <a:t>个，军事单位</a:t>
            </a:r>
            <a:r>
              <a:rPr lang="en-US" altLang="zh-CN" sz="3200" dirty="0" smtClean="0">
                <a:latin typeface="+mn-ea"/>
              </a:rPr>
              <a:t>7</a:t>
            </a:r>
            <a:r>
              <a:rPr lang="zh-CN" altLang="en-US" sz="3200" dirty="0" smtClean="0">
                <a:latin typeface="+mn-ea"/>
              </a:rPr>
              <a:t>个</a:t>
            </a:r>
            <a:endParaRPr lang="en-US" altLang="zh-CN" sz="3200" dirty="0" smtClean="0">
              <a:latin typeface="+mn-ea"/>
            </a:endParaRPr>
          </a:p>
          <a:p>
            <a:r>
              <a:rPr lang="zh-CN" altLang="en-US" sz="3200" dirty="0" smtClean="0">
                <a:latin typeface="+mn-ea"/>
              </a:rPr>
              <a:t>宪法起草座谈会各组召集人联席会议的讨论（纪要）</a:t>
            </a:r>
            <a:endParaRPr lang="en-US" altLang="zh-CN" sz="3200" dirty="0" smtClean="0">
              <a:latin typeface="+mn-ea"/>
            </a:endParaRPr>
          </a:p>
          <a:p>
            <a:pPr marL="0" indent="0">
              <a:buNone/>
            </a:pPr>
            <a:r>
              <a:rPr lang="en-US" altLang="zh-CN" sz="3200" dirty="0" smtClean="0">
                <a:latin typeface="+mn-ea"/>
              </a:rPr>
              <a:t>1954</a:t>
            </a:r>
            <a:r>
              <a:rPr lang="zh-CN" altLang="en-US" sz="3200" dirty="0" smtClean="0">
                <a:latin typeface="+mn-ea"/>
              </a:rPr>
              <a:t>年</a:t>
            </a:r>
            <a:r>
              <a:rPr lang="en-US" altLang="zh-CN" sz="3200" dirty="0" smtClean="0">
                <a:latin typeface="+mn-ea"/>
              </a:rPr>
              <a:t>5</a:t>
            </a:r>
            <a:r>
              <a:rPr lang="zh-CN" altLang="en-US" sz="3200" dirty="0" smtClean="0">
                <a:latin typeface="+mn-ea"/>
              </a:rPr>
              <a:t>月</a:t>
            </a:r>
            <a:r>
              <a:rPr lang="en-US" altLang="zh-CN" sz="3200" dirty="0" smtClean="0">
                <a:latin typeface="+mn-ea"/>
              </a:rPr>
              <a:t>6</a:t>
            </a:r>
            <a:r>
              <a:rPr lang="zh-CN" altLang="en-US" sz="3200" dirty="0" smtClean="0">
                <a:latin typeface="+mn-ea"/>
              </a:rPr>
              <a:t>日</a:t>
            </a:r>
            <a:r>
              <a:rPr lang="en-US" altLang="zh-CN" sz="3200" dirty="0" smtClean="0">
                <a:latin typeface="+mn-ea"/>
              </a:rPr>
              <a:t>——22</a:t>
            </a:r>
            <a:r>
              <a:rPr lang="zh-CN" altLang="en-US" sz="3200" dirty="0" smtClean="0">
                <a:latin typeface="+mn-ea"/>
              </a:rPr>
              <a:t>日</a:t>
            </a:r>
            <a:endParaRPr lang="en-US" altLang="zh-CN" sz="3200" dirty="0" smtClean="0">
              <a:latin typeface="+mn-ea"/>
            </a:endParaRPr>
          </a:p>
          <a:p>
            <a:r>
              <a:rPr lang="zh-CN" altLang="en-US" sz="3200" dirty="0">
                <a:latin typeface="+mn-ea"/>
              </a:rPr>
              <a:t>宪法起草座谈会各组召集人联席会议的修改</a:t>
            </a:r>
            <a:r>
              <a:rPr lang="zh-CN" altLang="en-US" sz="3200" dirty="0" smtClean="0">
                <a:latin typeface="+mn-ea"/>
              </a:rPr>
              <a:t>意见</a:t>
            </a:r>
            <a:endParaRPr lang="en-US" altLang="zh-CN" sz="3200" dirty="0" smtClean="0">
              <a:latin typeface="+mn-ea"/>
            </a:endParaRPr>
          </a:p>
        </p:txBody>
      </p:sp>
    </p:spTree>
    <p:extLst>
      <p:ext uri="{BB962C8B-B14F-4D97-AF65-F5344CB8AC3E}">
        <p14:creationId xmlns:p14="http://schemas.microsoft.com/office/powerpoint/2010/main" val="1653330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48258"/>
          </a:xfrm>
        </p:spPr>
        <p:txBody>
          <a:bodyPr>
            <a:noAutofit/>
          </a:bodyPr>
          <a:lstStyle/>
          <a:p>
            <a:r>
              <a:rPr lang="en-US" altLang="zh-CN" sz="4000" b="1" dirty="0" smtClean="0">
                <a:solidFill>
                  <a:srgbClr val="7C1D20"/>
                </a:solidFill>
                <a:latin typeface="+mn-ea"/>
              </a:rPr>
              <a:t>1954</a:t>
            </a:r>
            <a:r>
              <a:rPr lang="zh-CN" altLang="en-US" sz="4000" b="1" dirty="0">
                <a:solidFill>
                  <a:srgbClr val="7C1D20"/>
                </a:solidFill>
                <a:latin typeface="+mn-ea"/>
              </a:rPr>
              <a:t>年宪法草案的</a:t>
            </a:r>
            <a:r>
              <a:rPr lang="zh-CN" altLang="en-US" sz="4000" b="1" dirty="0" smtClean="0">
                <a:solidFill>
                  <a:srgbClr val="7C1D20"/>
                </a:solidFill>
                <a:latin typeface="+mn-ea"/>
              </a:rPr>
              <a:t>审议</a:t>
            </a:r>
            <a:endParaRPr lang="en-US" altLang="zh-CN" sz="4000" b="1" dirty="0">
              <a:solidFill>
                <a:srgbClr val="7C1D20"/>
              </a:solidFill>
              <a:latin typeface="+mn-ea"/>
            </a:endParaRPr>
          </a:p>
        </p:txBody>
      </p:sp>
      <p:sp>
        <p:nvSpPr>
          <p:cNvPr id="3" name="内容占位符 2"/>
          <p:cNvSpPr>
            <a:spLocks noGrp="1"/>
          </p:cNvSpPr>
          <p:nvPr>
            <p:ph idx="1"/>
          </p:nvPr>
        </p:nvSpPr>
        <p:spPr>
          <a:xfrm>
            <a:off x="1414686" y="2061642"/>
            <a:ext cx="10225136" cy="4320480"/>
          </a:xfrm>
        </p:spPr>
        <p:txBody>
          <a:bodyPr>
            <a:noAutofit/>
          </a:bodyPr>
          <a:lstStyle/>
          <a:p>
            <a:r>
              <a:rPr lang="zh-CN" altLang="en-US" sz="3200" dirty="0" smtClean="0">
                <a:latin typeface="+mn-ea"/>
              </a:rPr>
              <a:t>宪法起草委员会审议宪法草案</a:t>
            </a:r>
            <a:endParaRPr lang="en-US" altLang="zh-CN" sz="3200" dirty="0" smtClean="0">
              <a:latin typeface="+mn-ea"/>
            </a:endParaRPr>
          </a:p>
          <a:p>
            <a:r>
              <a:rPr lang="zh-CN" altLang="en-US" sz="3200" dirty="0" smtClean="0">
                <a:latin typeface="+mn-ea"/>
              </a:rPr>
              <a:t>宪法</a:t>
            </a:r>
            <a:r>
              <a:rPr lang="zh-CN" altLang="en-US" sz="3200" dirty="0">
                <a:latin typeface="+mn-ea"/>
              </a:rPr>
              <a:t>起草</a:t>
            </a:r>
            <a:r>
              <a:rPr lang="zh-CN" altLang="en-US" sz="3200" dirty="0" smtClean="0">
                <a:latin typeface="+mn-ea"/>
              </a:rPr>
              <a:t>委员会通过关于宪法起草经过的报告</a:t>
            </a:r>
            <a:endParaRPr lang="en-US" altLang="zh-CN" sz="3200" dirty="0" smtClean="0">
              <a:latin typeface="+mn-ea"/>
            </a:endParaRPr>
          </a:p>
          <a:p>
            <a:pPr marL="0" indent="0">
              <a:buNone/>
            </a:pPr>
            <a:r>
              <a:rPr lang="en-US" altLang="zh-CN" sz="3200" dirty="0" smtClean="0">
                <a:latin typeface="+mn-ea"/>
              </a:rPr>
              <a:t>1954</a:t>
            </a:r>
            <a:r>
              <a:rPr lang="zh-CN" altLang="en-US" sz="3200" dirty="0" smtClean="0">
                <a:latin typeface="+mn-ea"/>
              </a:rPr>
              <a:t>年</a:t>
            </a:r>
            <a:r>
              <a:rPr lang="en-US" altLang="zh-CN" sz="3200" dirty="0" smtClean="0">
                <a:latin typeface="+mn-ea"/>
              </a:rPr>
              <a:t>6</a:t>
            </a:r>
            <a:r>
              <a:rPr lang="zh-CN" altLang="en-US" sz="3200" dirty="0" smtClean="0">
                <a:latin typeface="+mn-ea"/>
              </a:rPr>
              <a:t>月</a:t>
            </a:r>
            <a:r>
              <a:rPr lang="en-US" altLang="zh-CN" sz="3200" dirty="0" smtClean="0">
                <a:latin typeface="+mn-ea"/>
              </a:rPr>
              <a:t>11</a:t>
            </a:r>
            <a:r>
              <a:rPr lang="zh-CN" altLang="en-US" sz="3200" dirty="0" smtClean="0">
                <a:latin typeface="+mn-ea"/>
              </a:rPr>
              <a:t>日，向中央人民政府委员会</a:t>
            </a:r>
            <a:endParaRPr lang="en-US" altLang="zh-CN" sz="3200" dirty="0" smtClean="0">
              <a:latin typeface="+mn-ea"/>
            </a:endParaRPr>
          </a:p>
          <a:p>
            <a:r>
              <a:rPr lang="zh-CN" altLang="en-US" sz="3200" dirty="0" smtClean="0">
                <a:latin typeface="+mn-ea"/>
              </a:rPr>
              <a:t>中央人民政府委员会通过宪法草案</a:t>
            </a:r>
            <a:endParaRPr lang="en-US" altLang="zh-CN" sz="3200" dirty="0" smtClean="0">
              <a:latin typeface="+mn-ea"/>
            </a:endParaRPr>
          </a:p>
          <a:p>
            <a:pPr marL="0" indent="0">
              <a:buNone/>
            </a:pPr>
            <a:r>
              <a:rPr lang="en-US" altLang="zh-CN" sz="3200" dirty="0" smtClean="0">
                <a:latin typeface="+mn-ea"/>
              </a:rPr>
              <a:t>1954</a:t>
            </a:r>
            <a:r>
              <a:rPr lang="zh-CN" altLang="en-US" sz="3200" dirty="0" smtClean="0">
                <a:latin typeface="+mn-ea"/>
              </a:rPr>
              <a:t>年</a:t>
            </a:r>
            <a:r>
              <a:rPr lang="en-US" altLang="zh-CN" sz="3200" dirty="0" smtClean="0">
                <a:latin typeface="+mn-ea"/>
              </a:rPr>
              <a:t>6</a:t>
            </a:r>
            <a:r>
              <a:rPr lang="zh-CN" altLang="en-US" sz="3200" dirty="0" smtClean="0">
                <a:latin typeface="+mn-ea"/>
              </a:rPr>
              <a:t>月</a:t>
            </a:r>
            <a:r>
              <a:rPr lang="en-US" altLang="zh-CN" sz="3200" dirty="0" smtClean="0">
                <a:latin typeface="+mn-ea"/>
              </a:rPr>
              <a:t>14</a:t>
            </a:r>
            <a:r>
              <a:rPr lang="zh-CN" altLang="en-US" sz="3200" dirty="0" smtClean="0">
                <a:latin typeface="+mn-ea"/>
              </a:rPr>
              <a:t>日</a:t>
            </a:r>
            <a:endParaRPr lang="en-US" altLang="zh-CN" sz="3200" dirty="0" smtClean="0">
              <a:latin typeface="+mn-ea"/>
            </a:endParaRPr>
          </a:p>
        </p:txBody>
      </p:sp>
    </p:spTree>
    <p:extLst>
      <p:ext uri="{BB962C8B-B14F-4D97-AF65-F5344CB8AC3E}">
        <p14:creationId xmlns:p14="http://schemas.microsoft.com/office/powerpoint/2010/main" val="44487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48258"/>
          </a:xfrm>
        </p:spPr>
        <p:txBody>
          <a:bodyPr>
            <a:noAutofit/>
          </a:bodyPr>
          <a:lstStyle/>
          <a:p>
            <a:r>
              <a:rPr lang="en-US" altLang="zh-CN" sz="4000" b="1" dirty="0" smtClean="0">
                <a:solidFill>
                  <a:srgbClr val="7C1D20"/>
                </a:solidFill>
                <a:latin typeface="+mn-ea"/>
              </a:rPr>
              <a:t>1954</a:t>
            </a:r>
            <a:r>
              <a:rPr lang="zh-CN" altLang="en-US" sz="4000" b="1" dirty="0">
                <a:solidFill>
                  <a:srgbClr val="7C1D20"/>
                </a:solidFill>
                <a:latin typeface="+mn-ea"/>
              </a:rPr>
              <a:t>年宪法草案的</a:t>
            </a:r>
            <a:r>
              <a:rPr lang="zh-CN" altLang="en-US" sz="4000" b="1" dirty="0" smtClean="0">
                <a:solidFill>
                  <a:srgbClr val="7C1D20"/>
                </a:solidFill>
                <a:latin typeface="+mn-ea"/>
              </a:rPr>
              <a:t>审议</a:t>
            </a:r>
            <a:endParaRPr lang="en-US" altLang="zh-CN" sz="4000" b="1" dirty="0">
              <a:solidFill>
                <a:srgbClr val="7C1D20"/>
              </a:solidFill>
              <a:latin typeface="+mn-ea"/>
            </a:endParaRPr>
          </a:p>
        </p:txBody>
      </p:sp>
      <p:sp>
        <p:nvSpPr>
          <p:cNvPr id="3" name="内容占位符 2"/>
          <p:cNvSpPr>
            <a:spLocks noGrp="1"/>
          </p:cNvSpPr>
          <p:nvPr>
            <p:ph idx="1"/>
          </p:nvPr>
        </p:nvSpPr>
        <p:spPr>
          <a:xfrm>
            <a:off x="1414686" y="1845618"/>
            <a:ext cx="10225136" cy="4536504"/>
          </a:xfrm>
        </p:spPr>
        <p:txBody>
          <a:bodyPr>
            <a:noAutofit/>
          </a:bodyPr>
          <a:lstStyle/>
          <a:p>
            <a:r>
              <a:rPr lang="zh-CN" altLang="en-US" sz="3200" dirty="0" smtClean="0">
                <a:latin typeface="+mn-ea"/>
              </a:rPr>
              <a:t>宪法草案的全民讨论</a:t>
            </a:r>
            <a:endParaRPr lang="en-US" altLang="zh-CN" sz="3200" dirty="0" smtClean="0">
              <a:latin typeface="+mn-ea"/>
            </a:endParaRPr>
          </a:p>
          <a:p>
            <a:pPr marL="514350" indent="-514350">
              <a:buFont typeface="+mj-lt"/>
              <a:buAutoNum type="arabicPeriod"/>
            </a:pPr>
            <a:r>
              <a:rPr lang="zh-CN" altLang="en-US" sz="3200" dirty="0" smtClean="0">
                <a:latin typeface="+mn-ea"/>
              </a:rPr>
              <a:t>参照苏联的经验，决定宪法草案的全民讨论</a:t>
            </a:r>
            <a:endParaRPr lang="en-US" altLang="zh-CN" sz="3200" dirty="0" smtClean="0">
              <a:latin typeface="+mn-ea"/>
            </a:endParaRPr>
          </a:p>
          <a:p>
            <a:pPr marL="514350" indent="-514350">
              <a:buFont typeface="+mj-lt"/>
              <a:buAutoNum type="arabicPeriod"/>
            </a:pPr>
            <a:r>
              <a:rPr lang="en-US" altLang="zh-CN" sz="3200" dirty="0" smtClean="0">
                <a:latin typeface="+mn-ea"/>
              </a:rPr>
              <a:t>1954</a:t>
            </a:r>
            <a:r>
              <a:rPr lang="zh-CN" altLang="en-US" sz="3200" dirty="0" smtClean="0">
                <a:latin typeface="+mn-ea"/>
              </a:rPr>
              <a:t>年</a:t>
            </a:r>
            <a:r>
              <a:rPr lang="en-US" altLang="zh-CN" sz="3200" dirty="0" smtClean="0">
                <a:latin typeface="+mn-ea"/>
              </a:rPr>
              <a:t>6</a:t>
            </a:r>
            <a:r>
              <a:rPr lang="zh-CN" altLang="en-US" sz="3200" dirty="0" smtClean="0">
                <a:latin typeface="+mn-ea"/>
              </a:rPr>
              <a:t>月</a:t>
            </a:r>
            <a:r>
              <a:rPr lang="en-US" altLang="zh-CN" sz="3200" dirty="0" smtClean="0">
                <a:latin typeface="+mn-ea"/>
              </a:rPr>
              <a:t>16</a:t>
            </a:r>
            <a:r>
              <a:rPr lang="zh-CN" altLang="en-US" sz="3200" dirty="0" smtClean="0">
                <a:latin typeface="+mn-ea"/>
              </a:rPr>
              <a:t>日，向社会公布</a:t>
            </a:r>
            <a:endParaRPr lang="en-US" altLang="zh-CN" sz="3200" dirty="0" smtClean="0">
              <a:latin typeface="+mn-ea"/>
            </a:endParaRPr>
          </a:p>
          <a:p>
            <a:pPr marL="514350" indent="-514350">
              <a:buFont typeface="+mj-lt"/>
              <a:buAutoNum type="arabicPeriod"/>
            </a:pPr>
            <a:r>
              <a:rPr lang="en-US" altLang="zh-CN" sz="3200" dirty="0" smtClean="0">
                <a:latin typeface="+mn-ea"/>
              </a:rPr>
              <a:t>1954</a:t>
            </a:r>
            <a:r>
              <a:rPr lang="zh-CN" altLang="en-US" sz="3200" dirty="0" smtClean="0">
                <a:latin typeface="+mn-ea"/>
              </a:rPr>
              <a:t>年</a:t>
            </a:r>
            <a:r>
              <a:rPr lang="en-US" altLang="zh-CN" sz="3200" dirty="0" smtClean="0">
                <a:latin typeface="+mn-ea"/>
              </a:rPr>
              <a:t>6</a:t>
            </a:r>
            <a:r>
              <a:rPr lang="zh-CN" altLang="en-US" sz="3200" dirty="0" smtClean="0">
                <a:latin typeface="+mn-ea"/>
              </a:rPr>
              <a:t>月</a:t>
            </a:r>
            <a:r>
              <a:rPr lang="en-US" altLang="zh-CN" sz="3200" dirty="0" smtClean="0">
                <a:latin typeface="+mn-ea"/>
              </a:rPr>
              <a:t>16</a:t>
            </a:r>
            <a:r>
              <a:rPr lang="zh-CN" altLang="en-US" sz="3200" dirty="0" smtClean="0">
                <a:latin typeface="+mn-ea"/>
              </a:rPr>
              <a:t>日</a:t>
            </a:r>
            <a:r>
              <a:rPr lang="en-US" altLang="zh-CN" sz="3200" dirty="0" smtClean="0">
                <a:latin typeface="+mn-ea"/>
              </a:rPr>
              <a:t>—9</a:t>
            </a:r>
            <a:r>
              <a:rPr lang="zh-CN" altLang="en-US" sz="3200" dirty="0" smtClean="0">
                <a:latin typeface="+mn-ea"/>
              </a:rPr>
              <a:t>月</a:t>
            </a:r>
            <a:r>
              <a:rPr lang="en-US" altLang="zh-CN" sz="3200" dirty="0" smtClean="0">
                <a:latin typeface="+mn-ea"/>
              </a:rPr>
              <a:t>11</a:t>
            </a:r>
            <a:r>
              <a:rPr lang="zh-CN" altLang="en-US" sz="3200" dirty="0" smtClean="0">
                <a:latin typeface="+mn-ea"/>
              </a:rPr>
              <a:t>日，全民讨论</a:t>
            </a:r>
            <a:endParaRPr lang="en-US" altLang="zh-CN" sz="3200" dirty="0" smtClean="0">
              <a:latin typeface="+mn-ea"/>
            </a:endParaRPr>
          </a:p>
          <a:p>
            <a:pPr marL="514350" indent="-514350">
              <a:buFont typeface="+mj-lt"/>
              <a:buAutoNum type="arabicPeriod"/>
            </a:pPr>
            <a:r>
              <a:rPr lang="zh-CN" altLang="en-US" sz="3200" dirty="0" smtClean="0">
                <a:latin typeface="+mn-ea"/>
              </a:rPr>
              <a:t>全国宪法学的理论宣传</a:t>
            </a:r>
            <a:endParaRPr lang="en-US" altLang="zh-CN" sz="3200" dirty="0">
              <a:latin typeface="+mn-ea"/>
            </a:endParaRPr>
          </a:p>
        </p:txBody>
      </p:sp>
    </p:spTree>
    <p:extLst>
      <p:ext uri="{BB962C8B-B14F-4D97-AF65-F5344CB8AC3E}">
        <p14:creationId xmlns:p14="http://schemas.microsoft.com/office/powerpoint/2010/main" val="3873245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1954</a:t>
            </a:r>
            <a:r>
              <a:rPr lang="zh-CN" altLang="en-US" sz="4000" b="1" dirty="0">
                <a:solidFill>
                  <a:srgbClr val="7C1D20"/>
                </a:solidFill>
                <a:latin typeface="+mn-ea"/>
              </a:rPr>
              <a:t>年宪法的</a:t>
            </a:r>
            <a:r>
              <a:rPr lang="zh-CN" altLang="en-US" sz="4000" b="1" dirty="0" smtClean="0">
                <a:solidFill>
                  <a:srgbClr val="7C1D20"/>
                </a:solidFill>
                <a:latin typeface="+mn-ea"/>
              </a:rPr>
              <a:t>诞生</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349674"/>
            <a:ext cx="10225136" cy="4104456"/>
          </a:xfrm>
        </p:spPr>
        <p:txBody>
          <a:bodyPr>
            <a:noAutofit/>
          </a:bodyPr>
          <a:lstStyle/>
          <a:p>
            <a:r>
              <a:rPr lang="zh-CN" altLang="en-US" sz="3200" dirty="0" smtClean="0">
                <a:latin typeface="+mn-ea"/>
              </a:rPr>
              <a:t>全国普选工作</a:t>
            </a:r>
            <a:endParaRPr lang="en-US" altLang="zh-CN" sz="3200" dirty="0" smtClean="0">
              <a:latin typeface="+mn-ea"/>
            </a:endParaRPr>
          </a:p>
          <a:p>
            <a:pPr marL="514350" indent="-514350">
              <a:buFont typeface="+mj-lt"/>
              <a:buAutoNum type="arabicPeriod"/>
            </a:pPr>
            <a:r>
              <a:rPr lang="en-US" altLang="zh-CN" sz="3200" dirty="0" smtClean="0">
                <a:latin typeface="+mn-ea"/>
              </a:rPr>
              <a:t>《</a:t>
            </a:r>
            <a:r>
              <a:rPr lang="zh-CN" altLang="en-US" sz="3200" dirty="0" smtClean="0">
                <a:latin typeface="+mn-ea"/>
              </a:rPr>
              <a:t>全国人大及地方各级人大选举法</a:t>
            </a:r>
            <a:r>
              <a:rPr lang="en-US" altLang="zh-CN" sz="3200" dirty="0" smtClean="0">
                <a:latin typeface="+mn-ea"/>
              </a:rPr>
              <a:t>》</a:t>
            </a:r>
            <a:r>
              <a:rPr lang="zh-CN" altLang="en-US" sz="3200" dirty="0" smtClean="0">
                <a:latin typeface="+mn-ea"/>
              </a:rPr>
              <a:t>（</a:t>
            </a:r>
            <a:r>
              <a:rPr lang="en-US" altLang="zh-CN" sz="3200" dirty="0" smtClean="0">
                <a:latin typeface="+mn-ea"/>
              </a:rPr>
              <a:t>1953</a:t>
            </a:r>
            <a:r>
              <a:rPr lang="zh-CN" altLang="en-US" sz="3200" dirty="0" smtClean="0">
                <a:latin typeface="+mn-ea"/>
              </a:rPr>
              <a:t>年</a:t>
            </a:r>
            <a:r>
              <a:rPr lang="en-US" altLang="zh-CN" sz="3200" dirty="0" smtClean="0">
                <a:latin typeface="+mn-ea"/>
              </a:rPr>
              <a:t>2</a:t>
            </a:r>
            <a:r>
              <a:rPr lang="zh-CN" altLang="en-US" sz="3200" dirty="0" smtClean="0">
                <a:latin typeface="+mn-ea"/>
              </a:rPr>
              <a:t>月）：年满</a:t>
            </a:r>
            <a:r>
              <a:rPr lang="en-US" altLang="zh-CN" sz="3200" dirty="0" smtClean="0">
                <a:latin typeface="+mn-ea"/>
              </a:rPr>
              <a:t>18</a:t>
            </a:r>
            <a:r>
              <a:rPr lang="zh-CN" altLang="en-US" sz="3200" dirty="0" smtClean="0">
                <a:latin typeface="+mn-ea"/>
              </a:rPr>
              <a:t>周岁以上的，都有选举权和被选举权</a:t>
            </a:r>
            <a:endParaRPr lang="en-US" altLang="zh-CN" sz="3200" dirty="0" smtClean="0">
              <a:latin typeface="+mn-ea"/>
            </a:endParaRPr>
          </a:p>
          <a:p>
            <a:pPr marL="514350" indent="-514350">
              <a:buFont typeface="+mj-lt"/>
              <a:buAutoNum type="arabicPeriod"/>
            </a:pPr>
            <a:r>
              <a:rPr lang="en-US" altLang="zh-CN" sz="3200" dirty="0" smtClean="0">
                <a:latin typeface="+mn-ea"/>
              </a:rPr>
              <a:t>《</a:t>
            </a:r>
            <a:r>
              <a:rPr lang="zh-CN" altLang="en-US" sz="3200" dirty="0" smtClean="0">
                <a:latin typeface="+mn-ea"/>
              </a:rPr>
              <a:t>中央人民政府为准备普选进行人口调查登记的指示</a:t>
            </a:r>
            <a:r>
              <a:rPr lang="en-US" altLang="zh-CN" sz="3200" dirty="0" smtClean="0">
                <a:latin typeface="+mn-ea"/>
              </a:rPr>
              <a:t>》</a:t>
            </a:r>
            <a:r>
              <a:rPr lang="zh-CN" altLang="en-US" sz="3200" dirty="0" smtClean="0">
                <a:latin typeface="+mn-ea"/>
              </a:rPr>
              <a:t>（</a:t>
            </a:r>
            <a:r>
              <a:rPr lang="en-US" altLang="zh-CN" sz="3200" dirty="0" smtClean="0">
                <a:latin typeface="+mn-ea"/>
              </a:rPr>
              <a:t>1953</a:t>
            </a:r>
            <a:r>
              <a:rPr lang="zh-CN" altLang="en-US" sz="3200" dirty="0" smtClean="0">
                <a:latin typeface="+mn-ea"/>
              </a:rPr>
              <a:t>年</a:t>
            </a:r>
            <a:r>
              <a:rPr lang="en-US" altLang="zh-CN" sz="3200" dirty="0" smtClean="0">
                <a:latin typeface="+mn-ea"/>
              </a:rPr>
              <a:t>4</a:t>
            </a:r>
            <a:r>
              <a:rPr lang="zh-CN" altLang="en-US" sz="3200" dirty="0" smtClean="0">
                <a:latin typeface="+mn-ea"/>
              </a:rPr>
              <a:t>月）</a:t>
            </a:r>
            <a:endParaRPr lang="en-US" altLang="zh-CN" sz="3200" dirty="0" smtClean="0">
              <a:latin typeface="+mn-ea"/>
            </a:endParaRPr>
          </a:p>
          <a:p>
            <a:pPr marL="514350" indent="-514350">
              <a:buFont typeface="+mj-lt"/>
              <a:buAutoNum type="arabicPeriod"/>
            </a:pPr>
            <a:r>
              <a:rPr lang="en-US" altLang="zh-CN" sz="3200" dirty="0" smtClean="0">
                <a:latin typeface="+mn-ea"/>
              </a:rPr>
              <a:t>《</a:t>
            </a:r>
            <a:r>
              <a:rPr lang="zh-CN" altLang="en-US" sz="3200" dirty="0" smtClean="0">
                <a:latin typeface="+mn-ea"/>
              </a:rPr>
              <a:t>关于选民资格若干问题的解答</a:t>
            </a:r>
            <a:r>
              <a:rPr lang="en-US" altLang="zh-CN" sz="3200" dirty="0" smtClean="0">
                <a:latin typeface="+mn-ea"/>
              </a:rPr>
              <a:t>》</a:t>
            </a:r>
            <a:r>
              <a:rPr lang="zh-CN" altLang="en-US" sz="3200" dirty="0" smtClean="0">
                <a:latin typeface="+mn-ea"/>
              </a:rPr>
              <a:t>（</a:t>
            </a:r>
            <a:r>
              <a:rPr lang="en-US" altLang="zh-CN" sz="3200" dirty="0" smtClean="0">
                <a:latin typeface="+mn-ea"/>
              </a:rPr>
              <a:t>1953</a:t>
            </a:r>
            <a:r>
              <a:rPr lang="zh-CN" altLang="en-US" sz="3200" dirty="0" smtClean="0">
                <a:latin typeface="+mn-ea"/>
              </a:rPr>
              <a:t>年</a:t>
            </a:r>
            <a:r>
              <a:rPr lang="en-US" altLang="zh-CN" sz="3200" dirty="0" smtClean="0">
                <a:latin typeface="+mn-ea"/>
              </a:rPr>
              <a:t>6</a:t>
            </a:r>
            <a:r>
              <a:rPr lang="zh-CN" altLang="en-US" sz="3200" dirty="0" smtClean="0">
                <a:latin typeface="+mn-ea"/>
              </a:rPr>
              <a:t>月）</a:t>
            </a:r>
            <a:endParaRPr lang="en-US" altLang="zh-CN" sz="3200" dirty="0" smtClean="0">
              <a:latin typeface="+mn-ea"/>
            </a:endParaRPr>
          </a:p>
        </p:txBody>
      </p:sp>
    </p:spTree>
    <p:extLst>
      <p:ext uri="{BB962C8B-B14F-4D97-AF65-F5344CB8AC3E}">
        <p14:creationId xmlns:p14="http://schemas.microsoft.com/office/powerpoint/2010/main" val="309739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469646" cy="796572"/>
          </a:xfrm>
        </p:spPr>
        <p:txBody>
          <a:bodyPr>
            <a:noAutofit/>
          </a:bodyPr>
          <a:lstStyle/>
          <a:p>
            <a:r>
              <a:rPr lang="zh-CN" altLang="en-US" sz="4000" b="1" dirty="0" smtClean="0">
                <a:solidFill>
                  <a:srgbClr val="7C1D20"/>
                </a:solidFill>
                <a:latin typeface="+mn-ea"/>
              </a:rPr>
              <a:t>专题二：</a:t>
            </a:r>
            <a:r>
              <a:rPr lang="zh-CN" altLang="en-US" sz="4000" b="1" dirty="0">
                <a:solidFill>
                  <a:srgbClr val="7C1D20"/>
                </a:solidFill>
                <a:latin typeface="+mn-ea"/>
              </a:rPr>
              <a:t>我国宪法的历史</a:t>
            </a:r>
            <a:r>
              <a:rPr lang="zh-CN" altLang="en-US" sz="4000" b="1" dirty="0" smtClean="0">
                <a:solidFill>
                  <a:srgbClr val="7C1D20"/>
                </a:solidFill>
                <a:latin typeface="+mn-ea"/>
              </a:rPr>
              <a:t>沿革</a:t>
            </a:r>
            <a:endParaRPr lang="zh-CN" altLang="en-US" sz="4000" dirty="0">
              <a:solidFill>
                <a:srgbClr val="7C1D20"/>
              </a:solidFill>
              <a:latin typeface="微软雅黑" pitchFamily="34" charset="-122"/>
              <a:ea typeface="微软雅黑" pitchFamily="34" charset="-122"/>
            </a:endParaRPr>
          </a:p>
        </p:txBody>
      </p:sp>
      <p:sp>
        <p:nvSpPr>
          <p:cNvPr id="3" name="内容占位符 2"/>
          <p:cNvSpPr>
            <a:spLocks noGrp="1"/>
          </p:cNvSpPr>
          <p:nvPr>
            <p:ph idx="1"/>
          </p:nvPr>
        </p:nvSpPr>
        <p:spPr>
          <a:xfrm>
            <a:off x="1860384" y="2781721"/>
            <a:ext cx="9275382" cy="2880321"/>
          </a:xfrm>
        </p:spPr>
        <p:txBody>
          <a:bodyPr>
            <a:normAutofit/>
          </a:bodyPr>
          <a:lstStyle/>
          <a:p>
            <a:r>
              <a:rPr lang="en-US" altLang="zh-CN" sz="3200" dirty="0" smtClean="0">
                <a:latin typeface="+mn-ea"/>
              </a:rPr>
              <a:t>1954</a:t>
            </a:r>
            <a:r>
              <a:rPr lang="zh-CN" altLang="en-US" sz="3200" dirty="0" smtClean="0">
                <a:latin typeface="+mn-ea"/>
              </a:rPr>
              <a:t>年宪法的诞生过程</a:t>
            </a:r>
            <a:endParaRPr lang="en-US" altLang="zh-CN" sz="3200" dirty="0" smtClean="0">
              <a:latin typeface="+mn-ea"/>
            </a:endParaRPr>
          </a:p>
          <a:p>
            <a:r>
              <a:rPr lang="zh-CN" altLang="en-US" sz="3200" dirty="0" smtClean="0">
                <a:latin typeface="+mn-ea"/>
              </a:rPr>
              <a:t>我国宪法的历史沿革</a:t>
            </a:r>
            <a:endParaRPr lang="en-US" altLang="zh-CN" sz="3200" dirty="0" smtClean="0">
              <a:latin typeface="+mn-ea"/>
            </a:endParaRPr>
          </a:p>
          <a:p>
            <a:r>
              <a:rPr lang="zh-CN" altLang="en-US" sz="3200" dirty="0" smtClean="0">
                <a:latin typeface="+mn-ea"/>
              </a:rPr>
              <a:t>我国法学家介绍</a:t>
            </a:r>
            <a:r>
              <a:rPr lang="zh-CN" altLang="en-US" sz="3200" dirty="0">
                <a:latin typeface="+mn-ea"/>
              </a:rPr>
              <a:t>：</a:t>
            </a:r>
            <a:r>
              <a:rPr lang="zh-CN" altLang="en-US" sz="3200" dirty="0" smtClean="0">
                <a:latin typeface="+mn-ea"/>
              </a:rPr>
              <a:t>董必武、沈钧儒、钱端升</a:t>
            </a:r>
            <a:endParaRPr lang="en-US" altLang="zh-CN" sz="3200" dirty="0" smtClean="0">
              <a:latin typeface="+mn-ea"/>
            </a:endParaRPr>
          </a:p>
          <a:p>
            <a:r>
              <a:rPr lang="zh-CN" altLang="en-US" sz="3200" dirty="0" smtClean="0">
                <a:latin typeface="+mn-ea"/>
              </a:rPr>
              <a:t>法学名著选读与法学家介绍：洛克</a:t>
            </a:r>
            <a:r>
              <a:rPr lang="en-US" altLang="zh-CN" sz="3200" dirty="0" smtClean="0">
                <a:latin typeface="+mn-ea"/>
              </a:rPr>
              <a:t>《</a:t>
            </a:r>
            <a:r>
              <a:rPr lang="zh-CN" altLang="en-US" sz="3200" dirty="0" smtClean="0">
                <a:latin typeface="+mn-ea"/>
              </a:rPr>
              <a:t>政府论</a:t>
            </a:r>
            <a:r>
              <a:rPr lang="en-US" altLang="zh-CN" sz="3200" dirty="0" smtClean="0">
                <a:latin typeface="+mn-ea"/>
              </a:rPr>
              <a:t>》</a:t>
            </a:r>
            <a:r>
              <a:rPr lang="zh-CN" altLang="en-US" sz="3200" dirty="0" smtClean="0">
                <a:latin typeface="+mn-ea"/>
              </a:rPr>
              <a:t>、戴雪</a:t>
            </a:r>
            <a:r>
              <a:rPr lang="en-US" altLang="zh-CN" sz="3200" dirty="0" smtClean="0">
                <a:latin typeface="+mn-ea"/>
              </a:rPr>
              <a:t>《</a:t>
            </a:r>
            <a:r>
              <a:rPr lang="zh-CN" altLang="en-US" sz="3200" dirty="0" smtClean="0">
                <a:latin typeface="+mn-ea"/>
              </a:rPr>
              <a:t>英宪精义</a:t>
            </a:r>
            <a:r>
              <a:rPr lang="en-US" altLang="zh-CN" sz="3200" dirty="0" smtClean="0">
                <a:latin typeface="+mn-ea"/>
              </a:rPr>
              <a:t>》</a:t>
            </a:r>
          </a:p>
          <a:p>
            <a:pPr>
              <a:buNone/>
            </a:pPr>
            <a:endParaRPr lang="en-US" altLang="zh-CN" sz="1800" dirty="0" smtClean="0">
              <a:latin typeface="微软雅黑" pitchFamily="34" charset="-122"/>
              <a:ea typeface="微软雅黑" pitchFamily="34" charset="-122"/>
            </a:endParaRPr>
          </a:p>
          <a:p>
            <a:pPr>
              <a:buNone/>
            </a:pP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42383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1954</a:t>
            </a:r>
            <a:r>
              <a:rPr lang="zh-CN" altLang="en-US" sz="4000" b="1" dirty="0">
                <a:solidFill>
                  <a:srgbClr val="7C1D20"/>
                </a:solidFill>
                <a:latin typeface="+mn-ea"/>
              </a:rPr>
              <a:t>年宪法的</a:t>
            </a:r>
            <a:r>
              <a:rPr lang="zh-CN" altLang="en-US" sz="4000" b="1" dirty="0" smtClean="0">
                <a:solidFill>
                  <a:srgbClr val="7C1D20"/>
                </a:solidFill>
                <a:latin typeface="+mn-ea"/>
              </a:rPr>
              <a:t>诞生</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349674"/>
            <a:ext cx="10225136" cy="4104456"/>
          </a:xfrm>
        </p:spPr>
        <p:txBody>
          <a:bodyPr>
            <a:noAutofit/>
          </a:bodyPr>
          <a:lstStyle/>
          <a:p>
            <a:r>
              <a:rPr lang="zh-CN" altLang="en-US" sz="3200" dirty="0" smtClean="0">
                <a:latin typeface="+mn-ea"/>
              </a:rPr>
              <a:t>第一届全国人大代表选举</a:t>
            </a:r>
            <a:endParaRPr lang="en-US" altLang="zh-CN" sz="3200" dirty="0" smtClean="0">
              <a:latin typeface="+mn-ea"/>
            </a:endParaRPr>
          </a:p>
          <a:p>
            <a:pPr marL="0" indent="0">
              <a:buNone/>
            </a:pPr>
            <a:r>
              <a:rPr lang="en-US" altLang="zh-CN" sz="3200" dirty="0" smtClean="0">
                <a:latin typeface="+mn-ea"/>
              </a:rPr>
              <a:t>1954</a:t>
            </a:r>
            <a:r>
              <a:rPr lang="zh-CN" altLang="en-US" sz="3200" dirty="0" smtClean="0">
                <a:latin typeface="+mn-ea"/>
              </a:rPr>
              <a:t>年</a:t>
            </a:r>
            <a:r>
              <a:rPr lang="en-US" altLang="zh-CN" sz="3200" dirty="0" smtClean="0">
                <a:latin typeface="+mn-ea"/>
              </a:rPr>
              <a:t>4</a:t>
            </a:r>
            <a:r>
              <a:rPr lang="zh-CN" altLang="en-US" sz="3200" dirty="0" smtClean="0">
                <a:latin typeface="+mn-ea"/>
              </a:rPr>
              <a:t>月开始，基层选举工作</a:t>
            </a:r>
            <a:endParaRPr lang="en-US" altLang="zh-CN" sz="3200" dirty="0" smtClean="0">
              <a:latin typeface="+mn-ea"/>
            </a:endParaRPr>
          </a:p>
          <a:p>
            <a:pPr marL="0" indent="0">
              <a:buNone/>
            </a:pPr>
            <a:r>
              <a:rPr lang="en-US" altLang="zh-CN" sz="3200" dirty="0" smtClean="0">
                <a:latin typeface="+mn-ea"/>
              </a:rPr>
              <a:t>1954</a:t>
            </a:r>
            <a:r>
              <a:rPr lang="zh-CN" altLang="en-US" sz="3200" dirty="0" smtClean="0">
                <a:latin typeface="+mn-ea"/>
              </a:rPr>
              <a:t>年</a:t>
            </a:r>
            <a:r>
              <a:rPr lang="en-US" altLang="zh-CN" sz="3200" dirty="0" smtClean="0">
                <a:latin typeface="+mn-ea"/>
              </a:rPr>
              <a:t>6</a:t>
            </a:r>
            <a:r>
              <a:rPr lang="zh-CN" altLang="en-US" sz="3200" dirty="0" smtClean="0">
                <a:latin typeface="+mn-ea"/>
              </a:rPr>
              <a:t>月开始，县一级以上召开人民代表大会</a:t>
            </a:r>
            <a:endParaRPr lang="en-US" altLang="zh-CN" sz="3200" dirty="0" smtClean="0">
              <a:latin typeface="+mn-ea"/>
            </a:endParaRPr>
          </a:p>
          <a:p>
            <a:pPr marL="0" indent="0">
              <a:buNone/>
            </a:pPr>
            <a:r>
              <a:rPr lang="en-US" altLang="zh-CN" sz="3200" dirty="0" smtClean="0">
                <a:latin typeface="+mn-ea"/>
              </a:rPr>
              <a:t>1954</a:t>
            </a:r>
            <a:r>
              <a:rPr lang="zh-CN" altLang="en-US" sz="3200" dirty="0" smtClean="0">
                <a:latin typeface="+mn-ea"/>
              </a:rPr>
              <a:t>年</a:t>
            </a:r>
            <a:r>
              <a:rPr lang="en-US" altLang="zh-CN" sz="3200" dirty="0" smtClean="0">
                <a:latin typeface="+mn-ea"/>
              </a:rPr>
              <a:t>9</a:t>
            </a:r>
            <a:r>
              <a:rPr lang="zh-CN" altLang="en-US" sz="3200" dirty="0" smtClean="0">
                <a:latin typeface="+mn-ea"/>
              </a:rPr>
              <a:t>月，全国人民代表大会召开</a:t>
            </a:r>
            <a:endParaRPr lang="en-US" altLang="zh-CN" sz="3200" dirty="0" smtClean="0">
              <a:latin typeface="+mn-ea"/>
            </a:endParaRPr>
          </a:p>
          <a:p>
            <a:r>
              <a:rPr lang="zh-CN" altLang="en-US" sz="3200" dirty="0" smtClean="0">
                <a:latin typeface="+mn-ea"/>
              </a:rPr>
              <a:t>宪法起草委员会继续修订宪法草案</a:t>
            </a:r>
            <a:endParaRPr lang="en-US" altLang="zh-CN" sz="3200" dirty="0" smtClean="0">
              <a:latin typeface="+mn-ea"/>
            </a:endParaRPr>
          </a:p>
          <a:p>
            <a:r>
              <a:rPr lang="zh-CN" altLang="en-US" sz="3200" dirty="0">
                <a:latin typeface="+mn-ea"/>
              </a:rPr>
              <a:t>第一届全国人大第一次会议召开</a:t>
            </a:r>
            <a:endParaRPr lang="en-US" altLang="zh-CN" sz="3200" dirty="0">
              <a:latin typeface="+mn-ea"/>
            </a:endParaRPr>
          </a:p>
          <a:p>
            <a:pPr marL="0" indent="0">
              <a:buNone/>
            </a:pPr>
            <a:r>
              <a:rPr lang="en-US" altLang="zh-CN" sz="3200" dirty="0">
                <a:latin typeface="+mn-ea"/>
              </a:rPr>
              <a:t>1954</a:t>
            </a:r>
            <a:r>
              <a:rPr lang="zh-CN" altLang="en-US" sz="3200" dirty="0">
                <a:latin typeface="+mn-ea"/>
              </a:rPr>
              <a:t>年</a:t>
            </a:r>
            <a:r>
              <a:rPr lang="en-US" altLang="zh-CN" sz="3200" dirty="0">
                <a:latin typeface="+mn-ea"/>
              </a:rPr>
              <a:t>9</a:t>
            </a:r>
            <a:r>
              <a:rPr lang="zh-CN" altLang="en-US" sz="3200" dirty="0">
                <a:latin typeface="+mn-ea"/>
              </a:rPr>
              <a:t>月</a:t>
            </a:r>
            <a:r>
              <a:rPr lang="en-US" altLang="zh-CN" sz="3200" dirty="0">
                <a:latin typeface="+mn-ea"/>
              </a:rPr>
              <a:t>15</a:t>
            </a:r>
            <a:r>
              <a:rPr lang="zh-CN" altLang="en-US" sz="3200" dirty="0">
                <a:latin typeface="+mn-ea"/>
              </a:rPr>
              <a:t>日</a:t>
            </a:r>
            <a:r>
              <a:rPr lang="en-US" altLang="zh-CN" sz="3200" dirty="0">
                <a:latin typeface="+mn-ea"/>
              </a:rPr>
              <a:t>——28</a:t>
            </a:r>
            <a:r>
              <a:rPr lang="zh-CN" altLang="en-US" sz="3200" dirty="0">
                <a:latin typeface="+mn-ea"/>
              </a:rPr>
              <a:t>日（会议议程</a:t>
            </a:r>
            <a:r>
              <a:rPr lang="zh-CN" altLang="en-US" sz="3200" dirty="0" smtClean="0">
                <a:latin typeface="+mn-ea"/>
              </a:rPr>
              <a:t>）</a:t>
            </a:r>
            <a:endParaRPr lang="en-US" altLang="zh-CN" sz="3200" dirty="0">
              <a:latin typeface="+mn-ea"/>
            </a:endParaRPr>
          </a:p>
        </p:txBody>
      </p:sp>
    </p:spTree>
    <p:extLst>
      <p:ext uri="{BB962C8B-B14F-4D97-AF65-F5344CB8AC3E}">
        <p14:creationId xmlns:p14="http://schemas.microsoft.com/office/powerpoint/2010/main" val="45958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1954</a:t>
            </a:r>
            <a:r>
              <a:rPr lang="zh-CN" altLang="en-US" sz="4000" b="1" dirty="0">
                <a:solidFill>
                  <a:srgbClr val="7C1D20"/>
                </a:solidFill>
                <a:latin typeface="+mn-ea"/>
              </a:rPr>
              <a:t>年宪法的</a:t>
            </a:r>
            <a:r>
              <a:rPr lang="zh-CN" altLang="en-US" sz="4000" b="1" dirty="0" smtClean="0">
                <a:solidFill>
                  <a:srgbClr val="7C1D20"/>
                </a:solidFill>
                <a:latin typeface="+mn-ea"/>
              </a:rPr>
              <a:t>诞生</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349674"/>
            <a:ext cx="10225136" cy="4104456"/>
          </a:xfrm>
        </p:spPr>
        <p:txBody>
          <a:bodyPr>
            <a:noAutofit/>
          </a:bodyPr>
          <a:lstStyle/>
          <a:p>
            <a:r>
              <a:rPr lang="en-US" altLang="zh-CN" sz="3200" dirty="0" smtClean="0">
                <a:latin typeface="+mn-ea"/>
              </a:rPr>
              <a:t>1954</a:t>
            </a:r>
            <a:r>
              <a:rPr lang="zh-CN" altLang="en-US" sz="3200" dirty="0" smtClean="0">
                <a:latin typeface="+mn-ea"/>
              </a:rPr>
              <a:t>年宪法的表决与通过</a:t>
            </a:r>
            <a:endParaRPr lang="en-US" altLang="zh-CN" sz="3200" dirty="0" smtClean="0">
              <a:latin typeface="+mn-ea"/>
            </a:endParaRPr>
          </a:p>
          <a:p>
            <a:pPr marL="514350" indent="-514350">
              <a:buFont typeface="+mj-lt"/>
              <a:buAutoNum type="arabicPeriod"/>
            </a:pPr>
            <a:r>
              <a:rPr lang="zh-CN" altLang="en-US" sz="3200" dirty="0" smtClean="0">
                <a:latin typeface="+mn-ea"/>
              </a:rPr>
              <a:t>宪法通过，第一届全国人大第一次会议，</a:t>
            </a:r>
            <a:r>
              <a:rPr lang="en-US" altLang="zh-CN" sz="3200" dirty="0" smtClean="0">
                <a:latin typeface="+mn-ea"/>
              </a:rPr>
              <a:t>1954</a:t>
            </a:r>
            <a:r>
              <a:rPr lang="zh-CN" altLang="en-US" sz="3200" dirty="0" smtClean="0">
                <a:latin typeface="+mn-ea"/>
              </a:rPr>
              <a:t>年</a:t>
            </a:r>
            <a:r>
              <a:rPr lang="en-US" altLang="zh-CN" sz="3200" dirty="0" smtClean="0">
                <a:latin typeface="+mn-ea"/>
              </a:rPr>
              <a:t>9</a:t>
            </a:r>
            <a:r>
              <a:rPr lang="zh-CN" altLang="en-US" sz="3200" dirty="0" smtClean="0">
                <a:latin typeface="+mn-ea"/>
              </a:rPr>
              <a:t>月</a:t>
            </a:r>
            <a:r>
              <a:rPr lang="en-US" altLang="zh-CN" sz="3200" dirty="0" smtClean="0">
                <a:latin typeface="+mn-ea"/>
              </a:rPr>
              <a:t>20</a:t>
            </a:r>
            <a:r>
              <a:rPr lang="zh-CN" altLang="en-US" sz="3200" dirty="0" smtClean="0">
                <a:latin typeface="+mn-ea"/>
              </a:rPr>
              <a:t>日</a:t>
            </a:r>
            <a:endParaRPr lang="en-US" altLang="zh-CN" sz="3200" dirty="0" smtClean="0">
              <a:latin typeface="+mn-ea"/>
            </a:endParaRPr>
          </a:p>
          <a:p>
            <a:pPr marL="514350" indent="-514350">
              <a:buFont typeface="+mj-lt"/>
              <a:buAutoNum type="arabicPeriod"/>
            </a:pPr>
            <a:r>
              <a:rPr lang="en-US" altLang="zh-CN" sz="3200" dirty="0" smtClean="0">
                <a:latin typeface="+mn-ea"/>
              </a:rPr>
              <a:t>《</a:t>
            </a:r>
            <a:r>
              <a:rPr lang="zh-CN" altLang="en-US" sz="3200" dirty="0">
                <a:latin typeface="+mn-ea"/>
              </a:rPr>
              <a:t>人大组织法</a:t>
            </a:r>
            <a:r>
              <a:rPr lang="en-US" altLang="zh-CN" sz="3200" dirty="0" smtClean="0">
                <a:latin typeface="+mn-ea"/>
              </a:rPr>
              <a:t>》</a:t>
            </a:r>
            <a:r>
              <a:rPr lang="zh-CN" altLang="en-US" sz="3200" dirty="0" smtClean="0">
                <a:latin typeface="+mn-ea"/>
              </a:rPr>
              <a:t>、</a:t>
            </a:r>
            <a:r>
              <a:rPr lang="en-US" altLang="zh-CN" sz="3200" dirty="0" smtClean="0">
                <a:latin typeface="+mn-ea"/>
              </a:rPr>
              <a:t>《</a:t>
            </a:r>
            <a:r>
              <a:rPr lang="zh-CN" altLang="en-US" sz="3200" dirty="0" smtClean="0">
                <a:latin typeface="+mn-ea"/>
              </a:rPr>
              <a:t>国务院组织法</a:t>
            </a:r>
            <a:r>
              <a:rPr lang="en-US" altLang="zh-CN" sz="3200" dirty="0" smtClean="0">
                <a:latin typeface="+mn-ea"/>
              </a:rPr>
              <a:t>》</a:t>
            </a:r>
            <a:r>
              <a:rPr lang="zh-CN" altLang="en-US" sz="3200" dirty="0" smtClean="0">
                <a:latin typeface="+mn-ea"/>
              </a:rPr>
              <a:t>、</a:t>
            </a:r>
            <a:r>
              <a:rPr lang="en-US" altLang="zh-CN" sz="3200" dirty="0" smtClean="0">
                <a:latin typeface="+mn-ea"/>
              </a:rPr>
              <a:t>《</a:t>
            </a:r>
            <a:r>
              <a:rPr lang="zh-CN" altLang="en-US" sz="3200" dirty="0" smtClean="0">
                <a:latin typeface="+mn-ea"/>
              </a:rPr>
              <a:t>人民法院组织法</a:t>
            </a:r>
            <a:r>
              <a:rPr lang="en-US" altLang="zh-CN" sz="3200" dirty="0" smtClean="0">
                <a:latin typeface="+mn-ea"/>
              </a:rPr>
              <a:t>》</a:t>
            </a:r>
            <a:r>
              <a:rPr lang="zh-CN" altLang="en-US" sz="3200" dirty="0" smtClean="0">
                <a:latin typeface="+mn-ea"/>
              </a:rPr>
              <a:t>、</a:t>
            </a:r>
            <a:r>
              <a:rPr lang="en-US" altLang="zh-CN" sz="3200" dirty="0" smtClean="0">
                <a:latin typeface="+mn-ea"/>
              </a:rPr>
              <a:t>《</a:t>
            </a:r>
            <a:r>
              <a:rPr lang="zh-CN" altLang="en-US" sz="3200" dirty="0" smtClean="0">
                <a:latin typeface="+mn-ea"/>
              </a:rPr>
              <a:t>人民检察院组织法</a:t>
            </a:r>
            <a:r>
              <a:rPr lang="en-US" altLang="zh-CN" sz="3200" dirty="0" smtClean="0">
                <a:latin typeface="+mn-ea"/>
              </a:rPr>
              <a:t>》</a:t>
            </a:r>
            <a:r>
              <a:rPr lang="zh-CN" altLang="en-US" sz="3200" dirty="0" smtClean="0">
                <a:latin typeface="+mn-ea"/>
              </a:rPr>
              <a:t>陆续通过</a:t>
            </a:r>
            <a:endParaRPr lang="en-US" altLang="zh-CN" sz="3200" dirty="0" smtClean="0">
              <a:latin typeface="+mn-ea"/>
            </a:endParaRPr>
          </a:p>
          <a:p>
            <a:r>
              <a:rPr lang="zh-CN" altLang="en-US" sz="3200" dirty="0" smtClean="0">
                <a:latin typeface="+mn-ea"/>
              </a:rPr>
              <a:t>宪法的公布</a:t>
            </a:r>
            <a:endParaRPr lang="en-US" altLang="zh-CN" sz="3200" dirty="0" smtClean="0">
              <a:latin typeface="+mn-ea"/>
            </a:endParaRPr>
          </a:p>
          <a:p>
            <a:pPr marL="0" indent="0">
              <a:buNone/>
            </a:pPr>
            <a:r>
              <a:rPr lang="en-US" altLang="zh-CN" sz="3200" dirty="0" smtClean="0">
                <a:latin typeface="+mn-ea"/>
              </a:rPr>
              <a:t>1954</a:t>
            </a:r>
            <a:r>
              <a:rPr lang="zh-CN" altLang="en-US" sz="3200" dirty="0" smtClean="0">
                <a:latin typeface="+mn-ea"/>
              </a:rPr>
              <a:t>年</a:t>
            </a:r>
            <a:r>
              <a:rPr lang="en-US" altLang="zh-CN" sz="3200" dirty="0" smtClean="0">
                <a:latin typeface="+mn-ea"/>
              </a:rPr>
              <a:t>9</a:t>
            </a:r>
            <a:r>
              <a:rPr lang="zh-CN" altLang="en-US" sz="3200" dirty="0" smtClean="0">
                <a:latin typeface="+mn-ea"/>
              </a:rPr>
              <a:t>月</a:t>
            </a:r>
            <a:r>
              <a:rPr lang="en-US" altLang="zh-CN" sz="3200" dirty="0" smtClean="0">
                <a:latin typeface="+mn-ea"/>
              </a:rPr>
              <a:t>21</a:t>
            </a:r>
            <a:r>
              <a:rPr lang="zh-CN" altLang="en-US" sz="3200" dirty="0" smtClean="0">
                <a:latin typeface="+mn-ea"/>
              </a:rPr>
              <a:t>日，</a:t>
            </a:r>
            <a:r>
              <a:rPr lang="en-US" altLang="zh-CN" sz="3200" dirty="0" smtClean="0">
                <a:latin typeface="+mn-ea"/>
              </a:rPr>
              <a:t>《</a:t>
            </a:r>
            <a:r>
              <a:rPr lang="zh-CN" altLang="en-US" sz="3200" dirty="0">
                <a:latin typeface="+mn-ea"/>
              </a:rPr>
              <a:t>人民日报</a:t>
            </a:r>
            <a:r>
              <a:rPr lang="en-US" altLang="zh-CN" sz="3200" dirty="0" smtClean="0">
                <a:latin typeface="+mn-ea"/>
              </a:rPr>
              <a:t>》</a:t>
            </a:r>
            <a:r>
              <a:rPr lang="zh-CN" altLang="en-US" sz="3200" dirty="0" smtClean="0">
                <a:latin typeface="+mn-ea"/>
              </a:rPr>
              <a:t>头版刊登</a:t>
            </a:r>
            <a:endParaRPr lang="en-US" altLang="zh-CN" sz="3200" dirty="0">
              <a:latin typeface="+mn-ea"/>
            </a:endParaRPr>
          </a:p>
        </p:txBody>
      </p:sp>
    </p:spTree>
    <p:extLst>
      <p:ext uri="{BB962C8B-B14F-4D97-AF65-F5344CB8AC3E}">
        <p14:creationId xmlns:p14="http://schemas.microsoft.com/office/powerpoint/2010/main" val="308702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1954</a:t>
            </a:r>
            <a:r>
              <a:rPr lang="zh-CN" altLang="en-US" sz="4000" b="1" dirty="0">
                <a:solidFill>
                  <a:srgbClr val="7C1D20"/>
                </a:solidFill>
                <a:latin typeface="+mn-ea"/>
              </a:rPr>
              <a:t>年宪法</a:t>
            </a:r>
            <a:r>
              <a:rPr lang="zh-CN" altLang="en-US" sz="4000" b="1" dirty="0" smtClean="0">
                <a:solidFill>
                  <a:srgbClr val="7C1D20"/>
                </a:solidFill>
                <a:latin typeface="+mn-ea"/>
              </a:rPr>
              <a:t>文本</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349674"/>
            <a:ext cx="10225136" cy="4104456"/>
          </a:xfrm>
        </p:spPr>
        <p:txBody>
          <a:bodyPr>
            <a:noAutofit/>
          </a:bodyPr>
          <a:lstStyle/>
          <a:p>
            <a:r>
              <a:rPr lang="zh-CN" altLang="en-US" sz="3200" dirty="0" smtClean="0">
                <a:latin typeface="+mn-ea"/>
              </a:rPr>
              <a:t>宪法的基本结构</a:t>
            </a:r>
            <a:endParaRPr lang="en-US" altLang="zh-CN" sz="3200" dirty="0" smtClean="0">
              <a:latin typeface="+mn-ea"/>
            </a:endParaRPr>
          </a:p>
          <a:p>
            <a:r>
              <a:rPr lang="zh-CN" altLang="en-US" sz="3200" dirty="0" smtClean="0">
                <a:latin typeface="+mn-ea"/>
              </a:rPr>
              <a:t>宪法序言</a:t>
            </a:r>
            <a:endParaRPr lang="en-US" altLang="zh-CN" sz="3200" dirty="0" smtClean="0">
              <a:latin typeface="+mn-ea"/>
            </a:endParaRPr>
          </a:p>
          <a:p>
            <a:r>
              <a:rPr lang="zh-CN" altLang="en-US" sz="3200" dirty="0" smtClean="0">
                <a:latin typeface="+mn-ea"/>
              </a:rPr>
              <a:t>宪法总纲</a:t>
            </a:r>
            <a:endParaRPr lang="en-US" altLang="zh-CN" sz="3200" dirty="0" smtClean="0">
              <a:latin typeface="+mn-ea"/>
            </a:endParaRPr>
          </a:p>
          <a:p>
            <a:r>
              <a:rPr lang="zh-CN" altLang="en-US" sz="3200" dirty="0" smtClean="0">
                <a:latin typeface="+mn-ea"/>
              </a:rPr>
              <a:t>国家机构</a:t>
            </a:r>
            <a:endParaRPr lang="en-US" altLang="zh-CN" sz="3200" dirty="0" smtClean="0">
              <a:latin typeface="+mn-ea"/>
            </a:endParaRPr>
          </a:p>
          <a:p>
            <a:r>
              <a:rPr lang="zh-CN" altLang="en-US" sz="3200" dirty="0" smtClean="0">
                <a:latin typeface="+mn-ea"/>
              </a:rPr>
              <a:t>公民的基本权利与义务</a:t>
            </a:r>
            <a:endParaRPr lang="en-US" altLang="zh-CN" sz="3200" dirty="0" smtClean="0">
              <a:latin typeface="+mn-ea"/>
            </a:endParaRPr>
          </a:p>
          <a:p>
            <a:r>
              <a:rPr lang="zh-CN" altLang="en-US" sz="3200" dirty="0" smtClean="0">
                <a:latin typeface="+mn-ea"/>
              </a:rPr>
              <a:t>国号与国家标志</a:t>
            </a:r>
            <a:endParaRPr lang="en-US" altLang="zh-CN" sz="3200" dirty="0">
              <a:latin typeface="+mn-ea"/>
            </a:endParaRPr>
          </a:p>
        </p:txBody>
      </p:sp>
    </p:spTree>
    <p:extLst>
      <p:ext uri="{BB962C8B-B14F-4D97-AF65-F5344CB8AC3E}">
        <p14:creationId xmlns:p14="http://schemas.microsoft.com/office/powerpoint/2010/main" val="39421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a:solidFill>
                  <a:srgbClr val="7C1D20"/>
                </a:solidFill>
                <a:latin typeface="+mn-ea"/>
              </a:rPr>
              <a:t>1954</a:t>
            </a:r>
            <a:r>
              <a:rPr lang="zh-CN" altLang="en-US" sz="4000" b="1" dirty="0">
                <a:solidFill>
                  <a:srgbClr val="7C1D20"/>
                </a:solidFill>
                <a:latin typeface="+mn-ea"/>
              </a:rPr>
              <a:t>年宪法的实施与影响</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349674"/>
            <a:ext cx="10225136" cy="4104456"/>
          </a:xfrm>
        </p:spPr>
        <p:txBody>
          <a:bodyPr>
            <a:noAutofit/>
          </a:bodyPr>
          <a:lstStyle/>
          <a:p>
            <a:r>
              <a:rPr lang="en-US" altLang="zh-CN" sz="3200" dirty="0" smtClean="0">
                <a:latin typeface="+mn-ea"/>
              </a:rPr>
              <a:t>1954</a:t>
            </a:r>
            <a:r>
              <a:rPr lang="zh-CN" altLang="en-US" sz="3200" dirty="0" smtClean="0">
                <a:latin typeface="+mn-ea"/>
              </a:rPr>
              <a:t>年宪法的实施保障</a:t>
            </a:r>
            <a:endParaRPr lang="en-US" altLang="zh-CN" sz="3200" dirty="0" smtClean="0">
              <a:latin typeface="+mn-ea"/>
            </a:endParaRPr>
          </a:p>
          <a:p>
            <a:pPr marL="0" indent="0">
              <a:buNone/>
            </a:pPr>
            <a:r>
              <a:rPr lang="en-US" altLang="zh-CN" sz="3200" dirty="0" smtClean="0">
                <a:latin typeface="+mn-ea"/>
              </a:rPr>
              <a:t>1954—1956</a:t>
            </a:r>
            <a:r>
              <a:rPr lang="zh-CN" altLang="en-US" sz="3200" dirty="0" smtClean="0">
                <a:latin typeface="+mn-ea"/>
              </a:rPr>
              <a:t>年</a:t>
            </a:r>
            <a:endParaRPr lang="en-US" altLang="zh-CN" sz="3200" dirty="0" smtClean="0">
              <a:latin typeface="+mn-ea"/>
            </a:endParaRPr>
          </a:p>
          <a:p>
            <a:pPr marL="0" indent="0">
              <a:buNone/>
            </a:pPr>
            <a:r>
              <a:rPr lang="en-US" altLang="zh-CN" sz="3200" dirty="0" smtClean="0">
                <a:latin typeface="+mn-ea"/>
              </a:rPr>
              <a:t>1957—1965</a:t>
            </a:r>
            <a:r>
              <a:rPr lang="zh-CN" altLang="en-US" sz="3200" dirty="0" smtClean="0">
                <a:latin typeface="+mn-ea"/>
              </a:rPr>
              <a:t>年</a:t>
            </a:r>
            <a:endParaRPr lang="en-US" altLang="zh-CN" sz="3200" dirty="0" smtClean="0">
              <a:latin typeface="+mn-ea"/>
            </a:endParaRPr>
          </a:p>
          <a:p>
            <a:pPr marL="0" indent="0">
              <a:buNone/>
            </a:pPr>
            <a:r>
              <a:rPr lang="en-US" altLang="zh-CN" sz="3200" dirty="0" smtClean="0">
                <a:latin typeface="+mn-ea"/>
              </a:rPr>
              <a:t>1966—1975</a:t>
            </a:r>
            <a:r>
              <a:rPr lang="zh-CN" altLang="en-US" sz="3200" dirty="0" smtClean="0">
                <a:latin typeface="+mn-ea"/>
              </a:rPr>
              <a:t>年</a:t>
            </a:r>
            <a:endParaRPr lang="en-US" altLang="zh-CN" sz="3200" dirty="0" smtClean="0">
              <a:latin typeface="+mn-ea"/>
            </a:endParaRPr>
          </a:p>
          <a:p>
            <a:r>
              <a:rPr lang="en-US" altLang="zh-CN" sz="3200" dirty="0" smtClean="0">
                <a:latin typeface="+mn-ea"/>
              </a:rPr>
              <a:t>1954</a:t>
            </a:r>
            <a:r>
              <a:rPr lang="zh-CN" altLang="en-US" sz="3200" dirty="0" smtClean="0">
                <a:latin typeface="+mn-ea"/>
              </a:rPr>
              <a:t>年宪法的历史地位</a:t>
            </a:r>
            <a:endParaRPr lang="en-US" altLang="zh-CN" sz="3200" dirty="0" smtClean="0">
              <a:latin typeface="+mn-ea"/>
            </a:endParaRPr>
          </a:p>
          <a:p>
            <a:pPr marL="0" indent="0">
              <a:buNone/>
            </a:pPr>
            <a:r>
              <a:rPr lang="zh-CN" altLang="en-US" sz="3200" dirty="0" smtClean="0">
                <a:latin typeface="+mn-ea"/>
              </a:rPr>
              <a:t>新中国宪政体制的奠基</a:t>
            </a:r>
            <a:endParaRPr lang="en-US" altLang="zh-CN" sz="3200" dirty="0" smtClean="0">
              <a:latin typeface="+mn-ea"/>
            </a:endParaRPr>
          </a:p>
        </p:txBody>
      </p:sp>
    </p:spTree>
    <p:extLst>
      <p:ext uri="{BB962C8B-B14F-4D97-AF65-F5344CB8AC3E}">
        <p14:creationId xmlns:p14="http://schemas.microsoft.com/office/powerpoint/2010/main" val="392058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a:solidFill>
                  <a:srgbClr val="7C1D20"/>
                </a:solidFill>
                <a:latin typeface="+mn-ea"/>
              </a:rPr>
              <a:t>1954</a:t>
            </a:r>
            <a:r>
              <a:rPr lang="zh-CN" altLang="en-US" sz="4000" b="1" dirty="0">
                <a:solidFill>
                  <a:srgbClr val="7C1D20"/>
                </a:solidFill>
                <a:latin typeface="+mn-ea"/>
              </a:rPr>
              <a:t>年宪法的实施与影响</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349674"/>
            <a:ext cx="10225136" cy="4104456"/>
          </a:xfrm>
        </p:spPr>
        <p:txBody>
          <a:bodyPr>
            <a:noAutofit/>
          </a:bodyPr>
          <a:lstStyle/>
          <a:p>
            <a:r>
              <a:rPr lang="en-US" altLang="zh-CN" sz="3200" dirty="0" smtClean="0">
                <a:latin typeface="+mn-ea"/>
              </a:rPr>
              <a:t>1954</a:t>
            </a:r>
            <a:r>
              <a:rPr lang="zh-CN" altLang="en-US" sz="3200" dirty="0" smtClean="0">
                <a:latin typeface="+mn-ea"/>
              </a:rPr>
              <a:t>年宪法与其之后的三部宪法</a:t>
            </a:r>
            <a:endParaRPr lang="en-US" altLang="zh-CN" sz="3200" dirty="0" smtClean="0">
              <a:latin typeface="+mn-ea"/>
            </a:endParaRPr>
          </a:p>
          <a:p>
            <a:pPr marL="514350" indent="-514350">
              <a:buFont typeface="+mj-lt"/>
              <a:buAutoNum type="arabicPeriod"/>
            </a:pPr>
            <a:r>
              <a:rPr lang="en-US" altLang="zh-CN" sz="3200" dirty="0">
                <a:latin typeface="+mn-ea"/>
              </a:rPr>
              <a:t>1975</a:t>
            </a:r>
            <a:r>
              <a:rPr lang="zh-CN" altLang="en-US" sz="3200" dirty="0">
                <a:latin typeface="+mn-ea"/>
              </a:rPr>
              <a:t>年宪法：宪法与现实冲突</a:t>
            </a:r>
            <a:endParaRPr lang="en-US" altLang="zh-CN" sz="3200" dirty="0">
              <a:latin typeface="+mn-ea"/>
            </a:endParaRPr>
          </a:p>
          <a:p>
            <a:pPr marL="514350" indent="-514350">
              <a:buFont typeface="+mj-lt"/>
              <a:buAutoNum type="arabicPeriod"/>
            </a:pPr>
            <a:r>
              <a:rPr lang="en-US" altLang="zh-CN" sz="3200" dirty="0">
                <a:latin typeface="+mn-ea"/>
              </a:rPr>
              <a:t>1978</a:t>
            </a:r>
            <a:r>
              <a:rPr lang="zh-CN" altLang="en-US" sz="3200" dirty="0">
                <a:latin typeface="+mn-ea"/>
              </a:rPr>
              <a:t>年宪法：曲折中发展</a:t>
            </a:r>
            <a:endParaRPr lang="en-US" altLang="zh-CN" sz="3200" dirty="0">
              <a:latin typeface="+mn-ea"/>
            </a:endParaRPr>
          </a:p>
          <a:p>
            <a:pPr marL="514350" indent="-514350">
              <a:buFont typeface="+mj-lt"/>
              <a:buAutoNum type="arabicPeriod"/>
            </a:pPr>
            <a:r>
              <a:rPr lang="en-US" altLang="zh-CN" sz="3200" dirty="0">
                <a:latin typeface="+mn-ea"/>
              </a:rPr>
              <a:t>1982</a:t>
            </a:r>
            <a:r>
              <a:rPr lang="zh-CN" altLang="en-US" sz="3200" dirty="0">
                <a:latin typeface="+mn-ea"/>
              </a:rPr>
              <a:t>年宪法：</a:t>
            </a:r>
            <a:r>
              <a:rPr lang="zh-CN" altLang="en-US" sz="3200" dirty="0" smtClean="0">
                <a:latin typeface="+mn-ea"/>
              </a:rPr>
              <a:t>改革开放</a:t>
            </a:r>
            <a:endParaRPr lang="en-US" altLang="zh-CN" sz="3200" dirty="0" smtClean="0">
              <a:latin typeface="+mn-ea"/>
            </a:endParaRPr>
          </a:p>
          <a:p>
            <a:r>
              <a:rPr lang="en-US" altLang="zh-CN" sz="3200" dirty="0" smtClean="0">
                <a:latin typeface="+mn-ea"/>
              </a:rPr>
              <a:t>1954</a:t>
            </a:r>
            <a:r>
              <a:rPr lang="zh-CN" altLang="en-US" sz="3200" dirty="0" smtClean="0">
                <a:latin typeface="+mn-ea"/>
              </a:rPr>
              <a:t>年宪法对新中国宪政的影响</a:t>
            </a:r>
            <a:endParaRPr lang="en-US" altLang="zh-CN" sz="3200" dirty="0" smtClean="0">
              <a:latin typeface="+mn-ea"/>
            </a:endParaRPr>
          </a:p>
        </p:txBody>
      </p:sp>
    </p:spTree>
    <p:extLst>
      <p:ext uri="{BB962C8B-B14F-4D97-AF65-F5344CB8AC3E}">
        <p14:creationId xmlns:p14="http://schemas.microsoft.com/office/powerpoint/2010/main" val="373272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a:solidFill>
                  <a:srgbClr val="7C1D20"/>
                </a:solidFill>
                <a:latin typeface="+mn-ea"/>
              </a:rPr>
              <a:t>1954</a:t>
            </a:r>
            <a:r>
              <a:rPr lang="zh-CN" altLang="en-US" sz="4000" b="1" dirty="0">
                <a:solidFill>
                  <a:srgbClr val="7C1D20"/>
                </a:solidFill>
                <a:latin typeface="+mn-ea"/>
              </a:rPr>
              <a:t>年宪法的实施与影响</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349674"/>
            <a:ext cx="10225136" cy="4104456"/>
          </a:xfrm>
        </p:spPr>
        <p:txBody>
          <a:bodyPr>
            <a:noAutofit/>
          </a:bodyPr>
          <a:lstStyle/>
          <a:p>
            <a:r>
              <a:rPr lang="en-US" altLang="zh-CN" sz="3200" dirty="0" smtClean="0">
                <a:latin typeface="+mn-ea"/>
              </a:rPr>
              <a:t>1954</a:t>
            </a:r>
            <a:r>
              <a:rPr lang="zh-CN" altLang="en-US" sz="3200" dirty="0" smtClean="0">
                <a:latin typeface="+mn-ea"/>
              </a:rPr>
              <a:t>年宪法的历史经验与启示</a:t>
            </a:r>
            <a:endParaRPr lang="en-US" altLang="zh-CN" sz="3200" dirty="0" smtClean="0">
              <a:latin typeface="+mn-ea"/>
            </a:endParaRPr>
          </a:p>
          <a:p>
            <a:pPr marL="514350" indent="-514350">
              <a:buFont typeface="+mj-lt"/>
              <a:buAutoNum type="arabicPeriod"/>
            </a:pPr>
            <a:r>
              <a:rPr lang="zh-CN" altLang="en-US" sz="3200" dirty="0" smtClean="0">
                <a:latin typeface="+mn-ea"/>
              </a:rPr>
              <a:t>更加重视宪法在国家治理体系中的作用</a:t>
            </a:r>
            <a:endParaRPr lang="en-US" altLang="zh-CN" sz="3200" dirty="0" smtClean="0">
              <a:latin typeface="+mn-ea"/>
            </a:endParaRPr>
          </a:p>
          <a:p>
            <a:pPr marL="514350" indent="-514350">
              <a:buFont typeface="+mj-lt"/>
              <a:buAutoNum type="arabicPeriod"/>
            </a:pPr>
            <a:r>
              <a:rPr lang="zh-CN" altLang="en-US" sz="3200" dirty="0" smtClean="0">
                <a:latin typeface="+mn-ea"/>
              </a:rPr>
              <a:t>通过宪法凝聚社会共识</a:t>
            </a:r>
            <a:endParaRPr lang="en-US" altLang="zh-CN" sz="3200" dirty="0" smtClean="0">
              <a:latin typeface="+mn-ea"/>
            </a:endParaRPr>
          </a:p>
          <a:p>
            <a:pPr marL="514350" indent="-514350">
              <a:buFont typeface="+mj-lt"/>
              <a:buAutoNum type="arabicPeriod"/>
            </a:pPr>
            <a:r>
              <a:rPr lang="zh-CN" altLang="en-US" sz="3200" dirty="0" smtClean="0">
                <a:latin typeface="+mn-ea"/>
              </a:rPr>
              <a:t>真正实施宪法</a:t>
            </a:r>
            <a:endParaRPr lang="en-US" altLang="zh-CN" sz="3200" dirty="0">
              <a:latin typeface="+mn-ea"/>
            </a:endParaRPr>
          </a:p>
        </p:txBody>
      </p:sp>
    </p:spTree>
    <p:extLst>
      <p:ext uri="{BB962C8B-B14F-4D97-AF65-F5344CB8AC3E}">
        <p14:creationId xmlns:p14="http://schemas.microsoft.com/office/powerpoint/2010/main" val="320468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25724"/>
            <a:ext cx="8469646" cy="648072"/>
          </a:xfrm>
        </p:spPr>
        <p:txBody>
          <a:bodyPr>
            <a:noAutofit/>
          </a:bodyPr>
          <a:lstStyle/>
          <a:p>
            <a:r>
              <a:rPr lang="zh-CN" altLang="en-US" sz="4000" b="1" dirty="0">
                <a:solidFill>
                  <a:srgbClr val="7C1D20"/>
                </a:solidFill>
                <a:latin typeface="+mn-ea"/>
              </a:rPr>
              <a:t>我国宪法的历史沿革</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133650"/>
            <a:ext cx="10225136" cy="4320480"/>
          </a:xfrm>
        </p:spPr>
        <p:txBody>
          <a:bodyPr>
            <a:noAutofit/>
          </a:bodyPr>
          <a:lstStyle/>
          <a:p>
            <a:pPr marL="457200" indent="-457200">
              <a:buFontTx/>
              <a:buChar char="•"/>
            </a:pPr>
            <a:r>
              <a:rPr lang="en-US" altLang="zh-CN" sz="3200" dirty="0">
                <a:latin typeface="+mn-ea"/>
              </a:rPr>
              <a:t>1949</a:t>
            </a:r>
            <a:r>
              <a:rPr lang="zh-CN" altLang="en-US" sz="3200" dirty="0">
                <a:latin typeface="+mn-ea"/>
              </a:rPr>
              <a:t>年临时宪法性质的文件</a:t>
            </a:r>
            <a:r>
              <a:rPr lang="en-US" altLang="zh-CN" sz="3200" dirty="0">
                <a:latin typeface="+mn-ea"/>
              </a:rPr>
              <a:t>《</a:t>
            </a:r>
            <a:r>
              <a:rPr lang="zh-CN" altLang="en-US" sz="3200" dirty="0">
                <a:latin typeface="+mn-ea"/>
              </a:rPr>
              <a:t>中国人民政治协商会议共同纲领</a:t>
            </a:r>
            <a:r>
              <a:rPr lang="en-US" altLang="zh-CN" sz="3200" dirty="0">
                <a:latin typeface="+mn-ea"/>
              </a:rPr>
              <a:t>》</a:t>
            </a:r>
          </a:p>
          <a:p>
            <a:pPr marL="457200" indent="-457200">
              <a:buFontTx/>
              <a:buChar char="•"/>
            </a:pPr>
            <a:r>
              <a:rPr lang="en-US" altLang="zh-CN" sz="3200" dirty="0">
                <a:latin typeface="+mn-ea"/>
              </a:rPr>
              <a:t>1954</a:t>
            </a:r>
            <a:r>
              <a:rPr lang="zh-CN" altLang="en-US" sz="3200" dirty="0">
                <a:latin typeface="+mn-ea"/>
              </a:rPr>
              <a:t>年宪法</a:t>
            </a:r>
          </a:p>
          <a:p>
            <a:pPr marL="457200" indent="-457200">
              <a:buFontTx/>
              <a:buChar char="•"/>
            </a:pPr>
            <a:r>
              <a:rPr lang="en-US" altLang="zh-CN" sz="3200" dirty="0">
                <a:latin typeface="+mn-ea"/>
              </a:rPr>
              <a:t>1975</a:t>
            </a:r>
            <a:r>
              <a:rPr lang="zh-CN" altLang="en-US" sz="3200" dirty="0">
                <a:latin typeface="+mn-ea"/>
              </a:rPr>
              <a:t>年宪法</a:t>
            </a:r>
          </a:p>
          <a:p>
            <a:pPr marL="457200" indent="-457200">
              <a:buFontTx/>
              <a:buChar char="•"/>
            </a:pPr>
            <a:r>
              <a:rPr lang="en-US" altLang="zh-CN" sz="3200" dirty="0">
                <a:latin typeface="+mn-ea"/>
              </a:rPr>
              <a:t>1978</a:t>
            </a:r>
            <a:r>
              <a:rPr lang="zh-CN" altLang="en-US" sz="3200" dirty="0">
                <a:latin typeface="+mn-ea"/>
              </a:rPr>
              <a:t>年宪法</a:t>
            </a:r>
          </a:p>
          <a:p>
            <a:pPr marL="457200" indent="-457200">
              <a:buFontTx/>
              <a:buChar char="•"/>
            </a:pPr>
            <a:r>
              <a:rPr lang="en-US" altLang="zh-CN" sz="3200" dirty="0">
                <a:latin typeface="+mn-ea"/>
              </a:rPr>
              <a:t>1982</a:t>
            </a:r>
            <a:r>
              <a:rPr lang="zh-CN" altLang="en-US" sz="3200" dirty="0">
                <a:latin typeface="+mn-ea"/>
              </a:rPr>
              <a:t>年宪法（现行宪法），后经历过</a:t>
            </a:r>
            <a:r>
              <a:rPr lang="en-US" altLang="zh-CN" sz="3200" dirty="0">
                <a:latin typeface="+mn-ea"/>
              </a:rPr>
              <a:t>1988</a:t>
            </a:r>
            <a:r>
              <a:rPr lang="zh-CN" altLang="en-US" sz="3200" dirty="0">
                <a:latin typeface="+mn-ea"/>
              </a:rPr>
              <a:t>年，</a:t>
            </a:r>
            <a:r>
              <a:rPr lang="en-US" altLang="zh-CN" sz="3200" dirty="0">
                <a:latin typeface="+mn-ea"/>
              </a:rPr>
              <a:t>1993</a:t>
            </a:r>
            <a:r>
              <a:rPr lang="zh-CN" altLang="en-US" sz="3200" dirty="0">
                <a:latin typeface="+mn-ea"/>
              </a:rPr>
              <a:t>年，</a:t>
            </a:r>
            <a:r>
              <a:rPr lang="en-US" altLang="zh-CN" sz="3200" dirty="0">
                <a:latin typeface="+mn-ea"/>
              </a:rPr>
              <a:t>1999</a:t>
            </a:r>
            <a:r>
              <a:rPr lang="zh-CN" altLang="en-US" sz="3200" dirty="0">
                <a:latin typeface="+mn-ea"/>
              </a:rPr>
              <a:t>年，</a:t>
            </a:r>
            <a:r>
              <a:rPr lang="en-US" altLang="zh-CN" sz="3200" dirty="0">
                <a:latin typeface="+mn-ea"/>
              </a:rPr>
              <a:t>2004</a:t>
            </a:r>
            <a:r>
              <a:rPr lang="zh-CN" altLang="en-US" sz="3200" dirty="0">
                <a:latin typeface="+mn-ea"/>
              </a:rPr>
              <a:t>，</a:t>
            </a:r>
            <a:r>
              <a:rPr lang="en-US" altLang="zh-CN" sz="3200" dirty="0">
                <a:latin typeface="+mn-ea"/>
              </a:rPr>
              <a:t>2018</a:t>
            </a:r>
            <a:r>
              <a:rPr lang="zh-CN" altLang="en-US" sz="3200" dirty="0">
                <a:latin typeface="+mn-ea"/>
              </a:rPr>
              <a:t>年五次</a:t>
            </a:r>
            <a:r>
              <a:rPr lang="zh-CN" altLang="en-US" sz="3200" dirty="0" smtClean="0">
                <a:latin typeface="+mn-ea"/>
              </a:rPr>
              <a:t>修改</a:t>
            </a:r>
            <a:endParaRPr lang="en-US" altLang="zh-CN" sz="3200" dirty="0">
              <a:latin typeface="+mn-ea"/>
            </a:endParaRPr>
          </a:p>
        </p:txBody>
      </p:sp>
    </p:spTree>
    <p:extLst>
      <p:ext uri="{BB962C8B-B14F-4D97-AF65-F5344CB8AC3E}">
        <p14:creationId xmlns:p14="http://schemas.microsoft.com/office/powerpoint/2010/main" val="63590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09514"/>
            <a:ext cx="8469646" cy="504056"/>
          </a:xfrm>
        </p:spPr>
        <p:txBody>
          <a:bodyPr>
            <a:noAutofit/>
          </a:bodyPr>
          <a:lstStyle/>
          <a:p>
            <a:r>
              <a:rPr lang="en-US" altLang="zh-CN" sz="4000" b="1" dirty="0" smtClean="0">
                <a:solidFill>
                  <a:srgbClr val="7C1D20"/>
                </a:solidFill>
                <a:latin typeface="+mn-ea"/>
              </a:rPr>
              <a:t>1982</a:t>
            </a:r>
            <a:r>
              <a:rPr lang="zh-CN" altLang="en-US" sz="4000" b="1" dirty="0" smtClean="0">
                <a:solidFill>
                  <a:srgbClr val="7C1D20"/>
                </a:solidFill>
                <a:latin typeface="+mn-ea"/>
              </a:rPr>
              <a:t>年</a:t>
            </a:r>
            <a:r>
              <a:rPr lang="en-US" altLang="zh-CN" sz="4000" b="1" dirty="0" smtClean="0">
                <a:solidFill>
                  <a:srgbClr val="7C1D20"/>
                </a:solidFill>
                <a:latin typeface="+mn-ea"/>
              </a:rPr>
              <a:t>《</a:t>
            </a:r>
            <a:r>
              <a:rPr lang="zh-CN" altLang="en-US" sz="4000" b="1" dirty="0" smtClean="0">
                <a:solidFill>
                  <a:srgbClr val="7C1D20"/>
                </a:solidFill>
                <a:latin typeface="+mn-ea"/>
              </a:rPr>
              <a:t>宪法</a:t>
            </a:r>
            <a:r>
              <a:rPr lang="en-US" altLang="zh-CN" sz="4000" b="1" dirty="0" smtClean="0">
                <a:solidFill>
                  <a:srgbClr val="7C1D20"/>
                </a:solidFill>
                <a:latin typeface="+mn-ea"/>
              </a:rPr>
              <a:t>》</a:t>
            </a:r>
            <a:endParaRPr lang="en-US" altLang="zh-CN" sz="4000" b="1" dirty="0">
              <a:solidFill>
                <a:srgbClr val="7C1D20"/>
              </a:solidFill>
              <a:latin typeface="+mn-ea"/>
            </a:endParaRPr>
          </a:p>
        </p:txBody>
      </p:sp>
      <p:sp>
        <p:nvSpPr>
          <p:cNvPr id="3" name="内容占位符 2"/>
          <p:cNvSpPr>
            <a:spLocks noGrp="1"/>
          </p:cNvSpPr>
          <p:nvPr>
            <p:ph idx="1"/>
          </p:nvPr>
        </p:nvSpPr>
        <p:spPr>
          <a:xfrm>
            <a:off x="1091444" y="1557586"/>
            <a:ext cx="10476370" cy="4968552"/>
          </a:xfrm>
        </p:spPr>
        <p:txBody>
          <a:bodyPr>
            <a:noAutofit/>
          </a:bodyPr>
          <a:lstStyle/>
          <a:p>
            <a:pPr>
              <a:lnSpc>
                <a:spcPct val="90000"/>
              </a:lnSpc>
              <a:buFontTx/>
              <a:buNone/>
            </a:pPr>
            <a:r>
              <a:rPr lang="zh-CN" altLang="en-US" sz="2400" b="1" dirty="0"/>
              <a:t>序　言</a:t>
            </a:r>
          </a:p>
          <a:p>
            <a:pPr>
              <a:lnSpc>
                <a:spcPct val="90000"/>
              </a:lnSpc>
              <a:buFontTx/>
              <a:buNone/>
            </a:pPr>
            <a:r>
              <a:rPr lang="zh-CN" altLang="en-US" sz="2400" b="1" dirty="0"/>
              <a:t>第一章　总　　纲</a:t>
            </a:r>
          </a:p>
          <a:p>
            <a:pPr>
              <a:lnSpc>
                <a:spcPct val="90000"/>
              </a:lnSpc>
              <a:buFontTx/>
              <a:buNone/>
            </a:pPr>
            <a:r>
              <a:rPr lang="zh-CN" altLang="en-US" sz="2400" b="1" dirty="0"/>
              <a:t>第二章　公民的基本权利和义务</a:t>
            </a:r>
          </a:p>
          <a:p>
            <a:pPr>
              <a:lnSpc>
                <a:spcPct val="90000"/>
              </a:lnSpc>
              <a:buFontTx/>
              <a:buNone/>
            </a:pPr>
            <a:r>
              <a:rPr lang="zh-CN" altLang="en-US" sz="2400" b="1" dirty="0"/>
              <a:t>第三章　国家机构</a:t>
            </a:r>
          </a:p>
          <a:p>
            <a:pPr>
              <a:lnSpc>
                <a:spcPct val="90000"/>
              </a:lnSpc>
              <a:buFontTx/>
              <a:buNone/>
            </a:pPr>
            <a:r>
              <a:rPr lang="zh-CN" altLang="en-US" sz="2200" b="1" dirty="0" smtClean="0"/>
              <a:t>    第一</a:t>
            </a:r>
            <a:r>
              <a:rPr lang="zh-CN" altLang="en-US" sz="2200" b="1" dirty="0"/>
              <a:t>节　全国人民代表大会</a:t>
            </a:r>
          </a:p>
          <a:p>
            <a:pPr>
              <a:lnSpc>
                <a:spcPct val="90000"/>
              </a:lnSpc>
              <a:buFontTx/>
              <a:buNone/>
            </a:pPr>
            <a:r>
              <a:rPr lang="zh-CN" altLang="en-US" sz="2200" b="1" dirty="0" smtClean="0"/>
              <a:t>    第二</a:t>
            </a:r>
            <a:r>
              <a:rPr lang="zh-CN" altLang="en-US" sz="2200" b="1" dirty="0"/>
              <a:t>节　中华人民共和国主席</a:t>
            </a:r>
          </a:p>
          <a:p>
            <a:pPr>
              <a:lnSpc>
                <a:spcPct val="90000"/>
              </a:lnSpc>
              <a:buFontTx/>
              <a:buNone/>
            </a:pPr>
            <a:r>
              <a:rPr lang="zh-CN" altLang="en-US" sz="2200" b="1" dirty="0" smtClean="0"/>
              <a:t>    第三</a:t>
            </a:r>
            <a:r>
              <a:rPr lang="zh-CN" altLang="en-US" sz="2200" b="1" dirty="0"/>
              <a:t>节　国务院</a:t>
            </a:r>
          </a:p>
          <a:p>
            <a:pPr>
              <a:lnSpc>
                <a:spcPct val="90000"/>
              </a:lnSpc>
              <a:buFontTx/>
              <a:buNone/>
            </a:pPr>
            <a:r>
              <a:rPr lang="zh-CN" altLang="en-US" sz="2200" b="1" dirty="0" smtClean="0"/>
              <a:t>    第四</a:t>
            </a:r>
            <a:r>
              <a:rPr lang="zh-CN" altLang="en-US" sz="2200" b="1" dirty="0"/>
              <a:t>节　中央军事委员会</a:t>
            </a:r>
          </a:p>
          <a:p>
            <a:pPr>
              <a:lnSpc>
                <a:spcPct val="90000"/>
              </a:lnSpc>
              <a:buFontTx/>
              <a:buNone/>
            </a:pPr>
            <a:r>
              <a:rPr lang="zh-CN" altLang="en-US" sz="2200" b="1" dirty="0" smtClean="0"/>
              <a:t>    第五</a:t>
            </a:r>
            <a:r>
              <a:rPr lang="zh-CN" altLang="en-US" sz="2200" b="1" dirty="0"/>
              <a:t>节　地方各级人民代表大会和地方各级人民政府</a:t>
            </a:r>
          </a:p>
          <a:p>
            <a:pPr>
              <a:lnSpc>
                <a:spcPct val="90000"/>
              </a:lnSpc>
              <a:buFontTx/>
              <a:buNone/>
            </a:pPr>
            <a:r>
              <a:rPr lang="zh-CN" altLang="en-US" sz="2200" b="1" dirty="0" smtClean="0"/>
              <a:t>    第六</a:t>
            </a:r>
            <a:r>
              <a:rPr lang="zh-CN" altLang="en-US" sz="2200" b="1" dirty="0"/>
              <a:t>节　民族自治地方的自治机关</a:t>
            </a:r>
            <a:endParaRPr lang="en-US" altLang="zh-CN" sz="2200" b="1" dirty="0"/>
          </a:p>
          <a:p>
            <a:pPr>
              <a:lnSpc>
                <a:spcPct val="90000"/>
              </a:lnSpc>
              <a:buFontTx/>
              <a:buNone/>
            </a:pPr>
            <a:r>
              <a:rPr lang="zh-CN" altLang="en-US" sz="2200" b="1" dirty="0" smtClean="0"/>
              <a:t>    第七</a:t>
            </a:r>
            <a:r>
              <a:rPr lang="zh-CN" altLang="en-US" sz="2200" b="1" dirty="0"/>
              <a:t>节    监察委员会</a:t>
            </a:r>
          </a:p>
          <a:p>
            <a:pPr>
              <a:lnSpc>
                <a:spcPct val="90000"/>
              </a:lnSpc>
              <a:buFontTx/>
              <a:buNone/>
            </a:pPr>
            <a:r>
              <a:rPr lang="zh-CN" altLang="en-US" sz="2200" b="1" dirty="0" smtClean="0"/>
              <a:t>    第</a:t>
            </a:r>
            <a:r>
              <a:rPr lang="zh-CN" altLang="en-US" sz="2200" b="1" dirty="0"/>
              <a:t>八节　人民法院和人民检察院</a:t>
            </a:r>
          </a:p>
          <a:p>
            <a:pPr>
              <a:lnSpc>
                <a:spcPct val="90000"/>
              </a:lnSpc>
              <a:buFontTx/>
              <a:buNone/>
            </a:pPr>
            <a:r>
              <a:rPr lang="zh-CN" altLang="en-US" sz="2400" b="1" dirty="0"/>
              <a:t>第四章　国旗、国歌、国徽、首都</a:t>
            </a:r>
          </a:p>
        </p:txBody>
      </p:sp>
    </p:spTree>
    <p:extLst>
      <p:ext uri="{BB962C8B-B14F-4D97-AF65-F5344CB8AC3E}">
        <p14:creationId xmlns:p14="http://schemas.microsoft.com/office/powerpoint/2010/main" val="85211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内容占位符 5"/>
          <p:cNvGraphicFramePr>
            <a:graphicFrameLocks noGrp="1"/>
          </p:cNvGraphicFramePr>
          <p:nvPr>
            <p:ph idx="1"/>
            <p:extLst>
              <p:ext uri="{D42A27DB-BD31-4B8C-83A1-F6EECF244321}">
                <p14:modId xmlns:p14="http://schemas.microsoft.com/office/powerpoint/2010/main" val="1000466414"/>
              </p:ext>
            </p:extLst>
          </p:nvPr>
        </p:nvGraphicFramePr>
        <p:xfrm>
          <a:off x="550590" y="1413570"/>
          <a:ext cx="11318256" cy="5112568"/>
        </p:xfrm>
        <a:graphic>
          <a:graphicData uri="http://schemas.openxmlformats.org/drawingml/2006/table">
            <a:tbl>
              <a:tblPr firstRow="1" bandRow="1">
                <a:tableStyleId>{5940675A-B579-460E-94D1-54222C63F5DA}</a:tableStyleId>
              </a:tblPr>
              <a:tblGrid>
                <a:gridCol w="805086">
                  <a:extLst>
                    <a:ext uri="{9D8B030D-6E8A-4147-A177-3AD203B41FA5}">
                      <a16:colId xmlns="" xmlns:a16="http://schemas.microsoft.com/office/drawing/2014/main" val="20000"/>
                    </a:ext>
                  </a:extLst>
                </a:gridCol>
                <a:gridCol w="923106">
                  <a:extLst>
                    <a:ext uri="{9D8B030D-6E8A-4147-A177-3AD203B41FA5}">
                      <a16:colId xmlns="" xmlns:a16="http://schemas.microsoft.com/office/drawing/2014/main" val="20001"/>
                    </a:ext>
                  </a:extLst>
                </a:gridCol>
                <a:gridCol w="2808312">
                  <a:extLst>
                    <a:ext uri="{9D8B030D-6E8A-4147-A177-3AD203B41FA5}">
                      <a16:colId xmlns="" xmlns:a16="http://schemas.microsoft.com/office/drawing/2014/main" val="20002"/>
                    </a:ext>
                  </a:extLst>
                </a:gridCol>
                <a:gridCol w="1584176">
                  <a:extLst>
                    <a:ext uri="{9D8B030D-6E8A-4147-A177-3AD203B41FA5}">
                      <a16:colId xmlns="" xmlns:a16="http://schemas.microsoft.com/office/drawing/2014/main" val="20003"/>
                    </a:ext>
                  </a:extLst>
                </a:gridCol>
                <a:gridCol w="2232248">
                  <a:extLst>
                    <a:ext uri="{9D8B030D-6E8A-4147-A177-3AD203B41FA5}">
                      <a16:colId xmlns="" xmlns:a16="http://schemas.microsoft.com/office/drawing/2014/main" val="20004"/>
                    </a:ext>
                  </a:extLst>
                </a:gridCol>
                <a:gridCol w="2965328">
                  <a:extLst>
                    <a:ext uri="{9D8B030D-6E8A-4147-A177-3AD203B41FA5}">
                      <a16:colId xmlns="" xmlns:a16="http://schemas.microsoft.com/office/drawing/2014/main" val="20005"/>
                    </a:ext>
                  </a:extLst>
                </a:gridCol>
              </a:tblGrid>
              <a:tr h="432048">
                <a:tc>
                  <a:txBody>
                    <a:bodyPr/>
                    <a:lstStyle/>
                    <a:p>
                      <a:pPr algn="ctr"/>
                      <a:endParaRPr lang="zh-CN" altLang="en-US" sz="2400" dirty="0">
                        <a:solidFill>
                          <a:schemeClr val="tx1"/>
                        </a:solidFill>
                      </a:endParaRPr>
                    </a:p>
                  </a:txBody>
                  <a:tcPr anchor="ctr"/>
                </a:tc>
                <a:tc>
                  <a:txBody>
                    <a:bodyPr/>
                    <a:lstStyle/>
                    <a:p>
                      <a:pPr algn="ctr"/>
                      <a:r>
                        <a:rPr lang="en-US" altLang="zh-CN" sz="2400" dirty="0" smtClean="0">
                          <a:solidFill>
                            <a:schemeClr val="tx1"/>
                          </a:solidFill>
                        </a:rPr>
                        <a:t>1988</a:t>
                      </a:r>
                      <a:endParaRPr lang="zh-CN" altLang="en-US" sz="2400" dirty="0">
                        <a:solidFill>
                          <a:schemeClr val="tx1"/>
                        </a:solidFill>
                      </a:endParaRPr>
                    </a:p>
                  </a:txBody>
                  <a:tcPr anchor="ctr"/>
                </a:tc>
                <a:tc>
                  <a:txBody>
                    <a:bodyPr/>
                    <a:lstStyle/>
                    <a:p>
                      <a:pPr algn="ctr"/>
                      <a:r>
                        <a:rPr lang="en-US" altLang="zh-CN" sz="2400" dirty="0" smtClean="0">
                          <a:solidFill>
                            <a:schemeClr val="tx1"/>
                          </a:solidFill>
                        </a:rPr>
                        <a:t>1993</a:t>
                      </a:r>
                      <a:endParaRPr lang="zh-CN" altLang="en-US" sz="2400" dirty="0">
                        <a:solidFill>
                          <a:schemeClr val="tx1"/>
                        </a:solidFill>
                      </a:endParaRPr>
                    </a:p>
                  </a:txBody>
                  <a:tcPr anchor="ctr"/>
                </a:tc>
                <a:tc>
                  <a:txBody>
                    <a:bodyPr/>
                    <a:lstStyle/>
                    <a:p>
                      <a:pPr algn="ctr"/>
                      <a:r>
                        <a:rPr lang="en-US" altLang="zh-CN" sz="2400" dirty="0" smtClean="0">
                          <a:solidFill>
                            <a:schemeClr val="tx1"/>
                          </a:solidFill>
                        </a:rPr>
                        <a:t>1999</a:t>
                      </a:r>
                      <a:endParaRPr lang="zh-CN" altLang="en-US" sz="2400" dirty="0">
                        <a:solidFill>
                          <a:schemeClr val="tx1"/>
                        </a:solidFill>
                      </a:endParaRPr>
                    </a:p>
                  </a:txBody>
                  <a:tcPr anchor="ctr"/>
                </a:tc>
                <a:tc>
                  <a:txBody>
                    <a:bodyPr/>
                    <a:lstStyle/>
                    <a:p>
                      <a:pPr algn="ctr"/>
                      <a:r>
                        <a:rPr lang="en-US" altLang="zh-CN" sz="2400" dirty="0" smtClean="0">
                          <a:solidFill>
                            <a:schemeClr val="tx1"/>
                          </a:solidFill>
                        </a:rPr>
                        <a:t>2004</a:t>
                      </a:r>
                      <a:endParaRPr lang="zh-CN" altLang="en-US" sz="2400" dirty="0">
                        <a:solidFill>
                          <a:schemeClr val="tx1"/>
                        </a:solidFill>
                      </a:endParaRPr>
                    </a:p>
                  </a:txBody>
                  <a:tcPr anchor="ctr"/>
                </a:tc>
                <a:tc>
                  <a:txBody>
                    <a:bodyPr/>
                    <a:lstStyle/>
                    <a:p>
                      <a:pPr algn="ctr"/>
                      <a:r>
                        <a:rPr lang="en-US" altLang="zh-CN" sz="2400" dirty="0" smtClean="0">
                          <a:solidFill>
                            <a:schemeClr val="tx1"/>
                          </a:solidFill>
                        </a:rPr>
                        <a:t>2018</a:t>
                      </a:r>
                      <a:endParaRPr lang="zh-CN" altLang="en-US" sz="2400" dirty="0">
                        <a:solidFill>
                          <a:schemeClr val="tx1"/>
                        </a:solidFill>
                      </a:endParaRPr>
                    </a:p>
                  </a:txBody>
                  <a:tcPr anchor="ctr"/>
                </a:tc>
                <a:extLst>
                  <a:ext uri="{0D108BD9-81ED-4DB2-BD59-A6C34878D82A}">
                    <a16:rowId xmlns="" xmlns:a16="http://schemas.microsoft.com/office/drawing/2014/main" val="10000"/>
                  </a:ext>
                </a:extLst>
              </a:tr>
              <a:tr h="2592288">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Arial" panose="020B0604020202020204" pitchFamily="34" charset="0"/>
                          <a:ea typeface="+mn-ea"/>
                        </a:rPr>
                        <a:t>指导思想</a:t>
                      </a:r>
                    </a:p>
                    <a:p>
                      <a:pPr algn="ctr"/>
                      <a:endParaRPr lang="zh-CN" altLang="en-US" sz="2400" dirty="0">
                        <a:solidFill>
                          <a:schemeClr val="tx1"/>
                        </a:solidFill>
                      </a:endParaRPr>
                    </a:p>
                  </a:txBody>
                  <a:tcPr anchor="ctr"/>
                </a:tc>
                <a:tc>
                  <a:txBody>
                    <a:bodyPr/>
                    <a:lstStyle/>
                    <a:p>
                      <a:pPr algn="ctr"/>
                      <a:endParaRPr lang="zh-CN" altLang="en-US" sz="2400">
                        <a:solidFill>
                          <a:schemeClr val="tx1"/>
                        </a:solidFill>
                      </a:endParaRPr>
                    </a:p>
                  </a:txBody>
                  <a:tcPr anchor="ctr"/>
                </a:tc>
                <a:tc>
                  <a:txBody>
                    <a:bodyPr/>
                    <a:lstStyle/>
                    <a:p>
                      <a:pPr algn="ctr"/>
                      <a:endParaRPr lang="zh-CN" altLang="en-US" sz="2400">
                        <a:solidFill>
                          <a:schemeClr val="tx1"/>
                        </a:solidFill>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Arial" panose="020B0604020202020204" pitchFamily="34" charset="0"/>
                          <a:ea typeface="+mn-ea"/>
                        </a:rPr>
                        <a:t>在邓小平理论指引下</a:t>
                      </a:r>
                    </a:p>
                    <a:p>
                      <a:pPr algn="ctr"/>
                      <a:endParaRPr lang="zh-CN" altLang="en-US" sz="2400" dirty="0">
                        <a:solidFill>
                          <a:schemeClr val="tx1"/>
                        </a:solidFill>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Arial" panose="020B0604020202020204" pitchFamily="34" charset="0"/>
                          <a:ea typeface="+mn-ea"/>
                        </a:rPr>
                        <a:t>在“三个代表”重要思想指引下，推动物质文明、政治文明、精神文明协调发展</a:t>
                      </a:r>
                      <a:endParaRPr lang="zh-CN" altLang="en-US" sz="2400" dirty="0">
                        <a:solidFill>
                          <a:schemeClr val="tx1"/>
                        </a:solidFill>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Arial" panose="020B0604020202020204" pitchFamily="34" charset="0"/>
                          <a:ea typeface="+mn-ea"/>
                          <a:cs typeface="+mn-cs"/>
                        </a:rPr>
                        <a:t>科学发展观、</a:t>
                      </a:r>
                      <a:r>
                        <a:rPr kumimoji="0" lang="en-US" altLang="zh-CN" sz="2400" b="1" i="0" u="none" strike="noStrike" kern="1200" cap="none" normalizeH="0" baseline="0" dirty="0" err="1" smtClean="0">
                          <a:ln>
                            <a:noFill/>
                          </a:ln>
                          <a:solidFill>
                            <a:schemeClr val="tx1"/>
                          </a:solidFill>
                          <a:effectLst/>
                          <a:latin typeface="Arial" panose="020B0604020202020204" pitchFamily="34" charset="0"/>
                          <a:ea typeface="+mn-ea"/>
                          <a:cs typeface="+mn-cs"/>
                        </a:rPr>
                        <a:t>习近平新时代中国特色社会主义思想</a:t>
                      </a:r>
                      <a:r>
                        <a:rPr kumimoji="0" lang="zh-CN" altLang="en-US" sz="2400" b="1" i="0" u="none" strike="noStrike" kern="1200" cap="none" normalizeH="0" baseline="0" dirty="0" smtClean="0">
                          <a:ln>
                            <a:noFill/>
                          </a:ln>
                          <a:solidFill>
                            <a:schemeClr val="tx1"/>
                          </a:solidFill>
                          <a:effectLst/>
                          <a:latin typeface="Arial" panose="020B0604020202020204" pitchFamily="34" charset="0"/>
                          <a:ea typeface="+mn-ea"/>
                          <a:cs typeface="+mn-cs"/>
                        </a:rPr>
                        <a:t>；</a:t>
                      </a:r>
                      <a:r>
                        <a:rPr kumimoji="0" lang="en-US" altLang="zh-CN" sz="2400" b="1" i="0" u="none" strike="noStrike" kern="1200" cap="none" normalizeH="0" baseline="0" dirty="0" smtClean="0">
                          <a:ln>
                            <a:noFill/>
                          </a:ln>
                          <a:solidFill>
                            <a:schemeClr val="tx1"/>
                          </a:solidFill>
                          <a:effectLst/>
                          <a:latin typeface="Arial" panose="020B0604020202020204" pitchFamily="34" charset="0"/>
                          <a:ea typeface="+mn-ea"/>
                          <a:cs typeface="+mn-cs"/>
                        </a:rPr>
                        <a:t>推动物质文明、政治文明、精神文明、社会文明、生态文明协调发展</a:t>
                      </a:r>
                      <a:endParaRPr lang="zh-CN" altLang="en-US" sz="2400" dirty="0">
                        <a:solidFill>
                          <a:schemeClr val="tx1"/>
                        </a:solidFill>
                      </a:endParaRPr>
                    </a:p>
                  </a:txBody>
                  <a:tcPr anchor="ctr"/>
                </a:tc>
                <a:extLst>
                  <a:ext uri="{0D108BD9-81ED-4DB2-BD59-A6C34878D82A}">
                    <a16:rowId xmlns="" xmlns:a16="http://schemas.microsoft.com/office/drawing/2014/main" val="10001"/>
                  </a:ext>
                </a:extLst>
              </a:tr>
              <a:tr h="2063080">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Arial" panose="020B0604020202020204" pitchFamily="34" charset="0"/>
                          <a:ea typeface="+mn-ea"/>
                        </a:rPr>
                        <a:t>国家发展道路</a:t>
                      </a:r>
                    </a:p>
                    <a:p>
                      <a:pPr algn="ctr"/>
                      <a:endParaRPr lang="zh-CN" altLang="en-US" sz="2400" dirty="0">
                        <a:solidFill>
                          <a:schemeClr val="tx1"/>
                        </a:solidFill>
                      </a:endParaRPr>
                    </a:p>
                  </a:txBody>
                  <a:tcPr anchor="ctr"/>
                </a:tc>
                <a:tc>
                  <a:txBody>
                    <a:bodyPr/>
                    <a:lstStyle/>
                    <a:p>
                      <a:pPr algn="ctr"/>
                      <a:endParaRPr lang="zh-CN" altLang="en-US" sz="2400">
                        <a:solidFill>
                          <a:schemeClr val="tx1"/>
                        </a:solidFill>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Arial" panose="020B0604020202020204" pitchFamily="34" charset="0"/>
                          <a:ea typeface="+mn-ea"/>
                        </a:rPr>
                        <a:t>我国正处于社会主义初级阶段，坚持改革开放，把我国建设成为富强、民主、文明的国家</a:t>
                      </a:r>
                      <a:endParaRPr lang="zh-CN" altLang="en-US" sz="2400" dirty="0">
                        <a:solidFill>
                          <a:schemeClr val="tx1"/>
                        </a:solidFill>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Arial" panose="020B0604020202020204" pitchFamily="34" charset="0"/>
                          <a:ea typeface="+mn-ea"/>
                        </a:rPr>
                        <a:t>我国将长期处于社会主义初级阶段</a:t>
                      </a:r>
                    </a:p>
                    <a:p>
                      <a:pPr algn="ctr"/>
                      <a:endParaRPr lang="zh-CN" altLang="en-US" sz="2400" dirty="0">
                        <a:solidFill>
                          <a:schemeClr val="tx1"/>
                        </a:solidFill>
                      </a:endParaRPr>
                    </a:p>
                  </a:txBody>
                  <a:tcPr anchor="ctr"/>
                </a:tc>
                <a:tc>
                  <a:txBody>
                    <a:bodyPr/>
                    <a:lstStyle/>
                    <a:p>
                      <a:pPr algn="ctr"/>
                      <a:endParaRPr lang="zh-CN" altLang="en-US" sz="2400">
                        <a:solidFill>
                          <a:schemeClr val="tx1"/>
                        </a:solidFill>
                      </a:endParaRPr>
                    </a:p>
                  </a:txBody>
                  <a:tcPr anchor="ctr"/>
                </a:tc>
                <a:tc>
                  <a:txBody>
                    <a:bodyPr/>
                    <a:lstStyle/>
                    <a:p>
                      <a:pPr algn="ctr"/>
                      <a:endParaRPr lang="zh-CN" altLang="en-US" sz="2400" dirty="0">
                        <a:solidFill>
                          <a:schemeClr val="tx1"/>
                        </a:solidFill>
                      </a:endParaRPr>
                    </a:p>
                  </a:txBody>
                  <a:tcPr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41722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内容占位符 5"/>
          <p:cNvGraphicFramePr>
            <a:graphicFrameLocks noGrp="1"/>
          </p:cNvGraphicFramePr>
          <p:nvPr>
            <p:ph idx="1"/>
            <p:extLst>
              <p:ext uri="{D42A27DB-BD31-4B8C-83A1-F6EECF244321}">
                <p14:modId xmlns:p14="http://schemas.microsoft.com/office/powerpoint/2010/main" val="4151982161"/>
              </p:ext>
            </p:extLst>
          </p:nvPr>
        </p:nvGraphicFramePr>
        <p:xfrm>
          <a:off x="550590" y="1413570"/>
          <a:ext cx="11420562" cy="5272445"/>
        </p:xfrm>
        <a:graphic>
          <a:graphicData uri="http://schemas.openxmlformats.org/drawingml/2006/table">
            <a:tbl>
              <a:tblPr firstRow="1" bandRow="1">
                <a:tableStyleId>{5940675A-B579-460E-94D1-54222C63F5DA}</a:tableStyleId>
              </a:tblPr>
              <a:tblGrid>
                <a:gridCol w="380895">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2653874">
                  <a:extLst>
                    <a:ext uri="{9D8B030D-6E8A-4147-A177-3AD203B41FA5}">
                      <a16:colId xmlns="" xmlns:a16="http://schemas.microsoft.com/office/drawing/2014/main" val="20002"/>
                    </a:ext>
                  </a:extLst>
                </a:gridCol>
                <a:gridCol w="3342309">
                  <a:extLst>
                    <a:ext uri="{9D8B030D-6E8A-4147-A177-3AD203B41FA5}">
                      <a16:colId xmlns="" xmlns:a16="http://schemas.microsoft.com/office/drawing/2014/main" val="20003"/>
                    </a:ext>
                  </a:extLst>
                </a:gridCol>
                <a:gridCol w="2767938">
                  <a:extLst>
                    <a:ext uri="{9D8B030D-6E8A-4147-A177-3AD203B41FA5}">
                      <a16:colId xmlns="" xmlns:a16="http://schemas.microsoft.com/office/drawing/2014/main" val="20004"/>
                    </a:ext>
                  </a:extLst>
                </a:gridCol>
                <a:gridCol w="763378">
                  <a:extLst>
                    <a:ext uri="{9D8B030D-6E8A-4147-A177-3AD203B41FA5}">
                      <a16:colId xmlns="" xmlns:a16="http://schemas.microsoft.com/office/drawing/2014/main" val="20005"/>
                    </a:ext>
                  </a:extLst>
                </a:gridCol>
              </a:tblGrid>
              <a:tr h="382957">
                <a:tc>
                  <a:txBody>
                    <a:bodyPr/>
                    <a:lstStyle/>
                    <a:p>
                      <a:pPr algn="ctr"/>
                      <a:endParaRPr lang="zh-CN" altLang="en-US" sz="2000" dirty="0">
                        <a:solidFill>
                          <a:schemeClr val="tx1"/>
                        </a:solidFill>
                        <a:latin typeface="+mn-ea"/>
                        <a:ea typeface="+mn-ea"/>
                      </a:endParaRPr>
                    </a:p>
                  </a:txBody>
                  <a:tcPr anchor="ctr"/>
                </a:tc>
                <a:tc>
                  <a:txBody>
                    <a:bodyPr/>
                    <a:lstStyle/>
                    <a:p>
                      <a:pPr algn="ctr"/>
                      <a:r>
                        <a:rPr lang="en-US" altLang="zh-CN" sz="2000" dirty="0" smtClean="0">
                          <a:solidFill>
                            <a:schemeClr val="tx1"/>
                          </a:solidFill>
                          <a:latin typeface="+mn-ea"/>
                          <a:ea typeface="+mn-ea"/>
                        </a:rPr>
                        <a:t>1988</a:t>
                      </a:r>
                      <a:endParaRPr lang="zh-CN" altLang="en-US" sz="2000" dirty="0">
                        <a:solidFill>
                          <a:schemeClr val="tx1"/>
                        </a:solidFill>
                        <a:latin typeface="+mn-ea"/>
                        <a:ea typeface="+mn-ea"/>
                      </a:endParaRPr>
                    </a:p>
                  </a:txBody>
                  <a:tcPr anchor="ctr"/>
                </a:tc>
                <a:tc>
                  <a:txBody>
                    <a:bodyPr/>
                    <a:lstStyle/>
                    <a:p>
                      <a:pPr algn="ctr"/>
                      <a:r>
                        <a:rPr lang="en-US" altLang="zh-CN" sz="2000" dirty="0" smtClean="0">
                          <a:solidFill>
                            <a:schemeClr val="tx1"/>
                          </a:solidFill>
                          <a:latin typeface="+mn-ea"/>
                          <a:ea typeface="+mn-ea"/>
                        </a:rPr>
                        <a:t>1993</a:t>
                      </a:r>
                      <a:endParaRPr lang="zh-CN" altLang="en-US" sz="2000" dirty="0">
                        <a:solidFill>
                          <a:schemeClr val="tx1"/>
                        </a:solidFill>
                        <a:latin typeface="+mn-ea"/>
                        <a:ea typeface="+mn-ea"/>
                      </a:endParaRPr>
                    </a:p>
                  </a:txBody>
                  <a:tcPr anchor="ctr"/>
                </a:tc>
                <a:tc>
                  <a:txBody>
                    <a:bodyPr/>
                    <a:lstStyle/>
                    <a:p>
                      <a:pPr algn="ctr"/>
                      <a:r>
                        <a:rPr lang="en-US" altLang="zh-CN" sz="2000" dirty="0" smtClean="0">
                          <a:solidFill>
                            <a:schemeClr val="tx1"/>
                          </a:solidFill>
                          <a:latin typeface="+mn-ea"/>
                          <a:ea typeface="+mn-ea"/>
                        </a:rPr>
                        <a:t>1999</a:t>
                      </a:r>
                      <a:endParaRPr lang="zh-CN" altLang="en-US" sz="2000" dirty="0">
                        <a:solidFill>
                          <a:schemeClr val="tx1"/>
                        </a:solidFill>
                        <a:latin typeface="+mn-ea"/>
                        <a:ea typeface="+mn-ea"/>
                      </a:endParaRPr>
                    </a:p>
                  </a:txBody>
                  <a:tcPr anchor="ctr"/>
                </a:tc>
                <a:tc>
                  <a:txBody>
                    <a:bodyPr/>
                    <a:lstStyle/>
                    <a:p>
                      <a:pPr algn="ctr"/>
                      <a:r>
                        <a:rPr lang="en-US" altLang="zh-CN" sz="2000" dirty="0" smtClean="0">
                          <a:solidFill>
                            <a:schemeClr val="tx1"/>
                          </a:solidFill>
                          <a:latin typeface="+mn-ea"/>
                          <a:ea typeface="+mn-ea"/>
                        </a:rPr>
                        <a:t>2004</a:t>
                      </a:r>
                      <a:endParaRPr lang="zh-CN" altLang="en-US" sz="2000" dirty="0">
                        <a:solidFill>
                          <a:schemeClr val="tx1"/>
                        </a:solidFill>
                        <a:latin typeface="+mn-ea"/>
                        <a:ea typeface="+mn-ea"/>
                      </a:endParaRPr>
                    </a:p>
                  </a:txBody>
                  <a:tcPr anchor="ctr"/>
                </a:tc>
                <a:tc>
                  <a:txBody>
                    <a:bodyPr/>
                    <a:lstStyle/>
                    <a:p>
                      <a:pPr algn="ctr"/>
                      <a:r>
                        <a:rPr lang="en-US" altLang="zh-CN" sz="2000" dirty="0" smtClean="0">
                          <a:solidFill>
                            <a:schemeClr val="tx1"/>
                          </a:solidFill>
                          <a:latin typeface="+mn-ea"/>
                          <a:ea typeface="+mn-ea"/>
                        </a:rPr>
                        <a:t>2018</a:t>
                      </a:r>
                      <a:endParaRPr lang="zh-CN" altLang="en-US" sz="2000" dirty="0">
                        <a:solidFill>
                          <a:schemeClr val="tx1"/>
                        </a:solidFill>
                        <a:latin typeface="+mn-ea"/>
                        <a:ea typeface="+mn-ea"/>
                      </a:endParaRPr>
                    </a:p>
                  </a:txBody>
                  <a:tcPr anchor="ctr"/>
                </a:tc>
                <a:extLst>
                  <a:ext uri="{0D108BD9-81ED-4DB2-BD59-A6C34878D82A}">
                    <a16:rowId xmlns="" xmlns:a16="http://schemas.microsoft.com/office/drawing/2014/main" val="10000"/>
                  </a:ext>
                </a:extLst>
              </a:tr>
              <a:tr h="2052031">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000" b="1" i="0" u="none" strike="noStrike" cap="none" normalizeH="0" baseline="0" dirty="0" smtClean="0">
                          <a:ln>
                            <a:noFill/>
                          </a:ln>
                          <a:solidFill>
                            <a:schemeClr val="tx1"/>
                          </a:solidFill>
                          <a:effectLst/>
                          <a:latin typeface="+mn-ea"/>
                          <a:ea typeface="+mn-ea"/>
                        </a:rPr>
                        <a:t>非公有制经济</a:t>
                      </a:r>
                    </a:p>
                    <a:p>
                      <a:pPr algn="ctr"/>
                      <a:endParaRPr lang="zh-CN" altLang="en-US" sz="20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000" b="1" i="0" u="none" strike="noStrike" cap="none" normalizeH="0" baseline="0" dirty="0" smtClean="0">
                          <a:ln>
                            <a:noFill/>
                          </a:ln>
                          <a:solidFill>
                            <a:schemeClr val="tx1"/>
                          </a:solidFill>
                          <a:effectLst/>
                          <a:latin typeface="+mn-ea"/>
                          <a:ea typeface="+mn-ea"/>
                        </a:rPr>
                        <a:t>私营经济是补充，对私营经济实行引导、监督、管理</a:t>
                      </a:r>
                      <a:endParaRPr lang="zh-CN" altLang="en-US" sz="2000" dirty="0">
                        <a:solidFill>
                          <a:schemeClr val="tx1"/>
                        </a:solidFill>
                        <a:latin typeface="+mn-ea"/>
                        <a:ea typeface="+mn-ea"/>
                      </a:endParaRPr>
                    </a:p>
                  </a:txBody>
                  <a:tcPr anchor="ctr"/>
                </a:tc>
                <a:tc>
                  <a:txBody>
                    <a:bodyPr/>
                    <a:lstStyle/>
                    <a:p>
                      <a:pPr algn="ctr"/>
                      <a:endParaRPr lang="zh-CN" altLang="en-US" sz="20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000" b="1" i="0" u="none" strike="noStrike" cap="none" normalizeH="0" baseline="0" dirty="0" smtClean="0">
                          <a:ln>
                            <a:noFill/>
                          </a:ln>
                          <a:solidFill>
                            <a:schemeClr val="tx1"/>
                          </a:solidFill>
                          <a:effectLst/>
                          <a:latin typeface="+mn-ea"/>
                          <a:ea typeface="+mn-ea"/>
                        </a:rPr>
                        <a:t>非公有制经济是重要组成部分，国家保护个体经济、私营经济的合法的权利和利益，对个体经济、私营经济实行引导、监督和管理</a:t>
                      </a:r>
                      <a:endParaRPr lang="zh-CN" altLang="en-US" sz="20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000" b="1" i="0" u="none" strike="noStrike" cap="none" normalizeH="0" baseline="0" dirty="0" smtClean="0">
                          <a:ln>
                            <a:noFill/>
                          </a:ln>
                          <a:solidFill>
                            <a:schemeClr val="tx1"/>
                          </a:solidFill>
                          <a:effectLst/>
                          <a:latin typeface="+mn-ea"/>
                          <a:ea typeface="+mn-ea"/>
                        </a:rPr>
                        <a:t>国家保护非公有制经济的合法的权利和利益，对非公有制经济进行鼓励、支持、引导、监督、管理</a:t>
                      </a:r>
                      <a:endParaRPr lang="zh-CN" altLang="en-US" sz="20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mn-ea"/>
                        <a:ea typeface="+mn-ea"/>
                      </a:endParaRPr>
                    </a:p>
                  </a:txBody>
                  <a:tcPr anchor="ctr"/>
                </a:tc>
                <a:extLst>
                  <a:ext uri="{0D108BD9-81ED-4DB2-BD59-A6C34878D82A}">
                    <a16:rowId xmlns="" xmlns:a16="http://schemas.microsoft.com/office/drawing/2014/main" val="10001"/>
                  </a:ext>
                </a:extLst>
              </a:tr>
              <a:tr h="2651165">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000" b="1" i="0" u="none" strike="noStrike" cap="none" normalizeH="0" baseline="0" dirty="0" smtClean="0">
                          <a:ln>
                            <a:noFill/>
                          </a:ln>
                          <a:solidFill>
                            <a:schemeClr val="tx1"/>
                          </a:solidFill>
                          <a:effectLst/>
                          <a:latin typeface="+mn-ea"/>
                          <a:ea typeface="+mn-ea"/>
                        </a:rPr>
                        <a:t>基本经济制度</a:t>
                      </a:r>
                    </a:p>
                    <a:p>
                      <a:pPr algn="ctr"/>
                      <a:endParaRPr lang="zh-CN" altLang="en-US" sz="2000" dirty="0">
                        <a:solidFill>
                          <a:schemeClr val="tx1"/>
                        </a:solidFill>
                        <a:latin typeface="+mn-ea"/>
                        <a:ea typeface="+mn-ea"/>
                      </a:endParaRPr>
                    </a:p>
                  </a:txBody>
                  <a:tcPr anchor="ctr"/>
                </a:tc>
                <a:tc>
                  <a:txBody>
                    <a:bodyPr/>
                    <a:lstStyle/>
                    <a:p>
                      <a:pPr algn="ctr"/>
                      <a:endParaRPr lang="zh-CN" altLang="en-US" sz="2000">
                        <a:solidFill>
                          <a:schemeClr val="tx1"/>
                        </a:solidFill>
                        <a:latin typeface="+mn-ea"/>
                        <a:ea typeface="+mn-ea"/>
                      </a:endParaRPr>
                    </a:p>
                  </a:txBody>
                  <a:tcPr anchor="ct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mn-ea"/>
                          <a:ea typeface="+mn-ea"/>
                        </a:rPr>
                        <a:t>1</a:t>
                      </a:r>
                      <a:r>
                        <a:rPr kumimoji="0" lang="zh-CN" altLang="en-US" sz="2000" b="1" i="0" u="none" strike="noStrike" cap="none" normalizeH="0" baseline="0" dirty="0" smtClean="0">
                          <a:ln>
                            <a:noFill/>
                          </a:ln>
                          <a:solidFill>
                            <a:schemeClr val="tx1"/>
                          </a:solidFill>
                          <a:effectLst/>
                          <a:latin typeface="+mn-ea"/>
                          <a:ea typeface="+mn-ea"/>
                        </a:rPr>
                        <a:t>、国家实行社会主义市场经济，加强经济立法，完善宏观调控</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mn-ea"/>
                          <a:ea typeface="+mn-ea"/>
                        </a:rPr>
                        <a:t>2</a:t>
                      </a:r>
                      <a:r>
                        <a:rPr kumimoji="0" lang="zh-CN" altLang="en-US" sz="2000" b="1" i="0" u="none" strike="noStrike" cap="none" normalizeH="0" baseline="0" dirty="0" smtClean="0">
                          <a:ln>
                            <a:noFill/>
                          </a:ln>
                          <a:solidFill>
                            <a:schemeClr val="tx1"/>
                          </a:solidFill>
                          <a:effectLst/>
                          <a:latin typeface="+mn-ea"/>
                          <a:ea typeface="+mn-ea"/>
                        </a:rPr>
                        <a:t>、废除“集体经济组织受国家计划指导”</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mn-ea"/>
                          <a:ea typeface="+mn-ea"/>
                        </a:rPr>
                        <a:t>3</a:t>
                      </a:r>
                      <a:r>
                        <a:rPr kumimoji="0" lang="zh-CN" altLang="en-US" sz="2000" b="1" i="0" u="none" strike="noStrike" cap="none" normalizeH="0" baseline="0" dirty="0" smtClean="0">
                          <a:ln>
                            <a:noFill/>
                          </a:ln>
                          <a:solidFill>
                            <a:schemeClr val="tx1"/>
                          </a:solidFill>
                          <a:effectLst/>
                          <a:latin typeface="+mn-ea"/>
                          <a:ea typeface="+mn-ea"/>
                        </a:rPr>
                        <a:t>、“国营经济”改为“国有经济”</a:t>
                      </a:r>
                      <a:endParaRPr lang="zh-CN" altLang="en-US" sz="2000" dirty="0">
                        <a:solidFill>
                          <a:schemeClr val="tx1"/>
                        </a:solidFill>
                        <a:latin typeface="+mn-ea"/>
                        <a:ea typeface="+mn-ea"/>
                      </a:endParaRPr>
                    </a:p>
                  </a:txBody>
                  <a:tcPr anchor="ct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mn-ea"/>
                          <a:ea typeface="+mn-ea"/>
                        </a:rPr>
                        <a:t>1</a:t>
                      </a:r>
                      <a:r>
                        <a:rPr kumimoji="0" lang="zh-CN" altLang="en-US" sz="2000" b="1" i="0" u="none" strike="noStrike" cap="none" normalizeH="0" baseline="0" dirty="0" smtClean="0">
                          <a:ln>
                            <a:noFill/>
                          </a:ln>
                          <a:solidFill>
                            <a:schemeClr val="tx1"/>
                          </a:solidFill>
                          <a:effectLst/>
                          <a:latin typeface="+mn-ea"/>
                          <a:ea typeface="+mn-ea"/>
                        </a:rPr>
                        <a:t>、发展社会主义市场经济</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mn-ea"/>
                          <a:ea typeface="+mn-ea"/>
                        </a:rPr>
                        <a:t>2</a:t>
                      </a:r>
                      <a:r>
                        <a:rPr kumimoji="0" lang="zh-CN" altLang="en-US" sz="2000" b="1" i="0" u="none" strike="noStrike" cap="none" normalizeH="0" baseline="0" dirty="0" smtClean="0">
                          <a:ln>
                            <a:noFill/>
                          </a:ln>
                          <a:solidFill>
                            <a:schemeClr val="tx1"/>
                          </a:solidFill>
                          <a:effectLst/>
                          <a:latin typeface="+mn-ea"/>
                          <a:ea typeface="+mn-ea"/>
                        </a:rPr>
                        <a:t>、公有制经济为主体、多种所有制经济共同发展的基本经济制度和按劳分配为主体、多种分配方式并存的分配制度</a:t>
                      </a:r>
                      <a:endParaRPr lang="zh-CN" altLang="en-US" sz="20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000" b="1" i="0" u="none" strike="noStrike" cap="none" normalizeH="0" baseline="0" dirty="0" smtClean="0">
                          <a:ln>
                            <a:noFill/>
                          </a:ln>
                          <a:solidFill>
                            <a:schemeClr val="tx1"/>
                          </a:solidFill>
                          <a:effectLst/>
                          <a:latin typeface="+mn-ea"/>
                          <a:ea typeface="+mn-ea"/>
                        </a:rPr>
                        <a:t>公民合法的私有财产不受侵犯；国家保护公民的私有财产权和继承权；为了公共利益的需要可以依照法律规定征收或征用公民私有财产并给与补偿</a:t>
                      </a:r>
                      <a:endParaRPr lang="zh-CN" altLang="en-US" sz="2000" dirty="0">
                        <a:solidFill>
                          <a:schemeClr val="tx1"/>
                        </a:solidFill>
                        <a:latin typeface="+mn-ea"/>
                        <a:ea typeface="+mn-ea"/>
                      </a:endParaRPr>
                    </a:p>
                  </a:txBody>
                  <a:tcPr anchor="ctr"/>
                </a:tc>
                <a:tc>
                  <a:txBody>
                    <a:bodyPr/>
                    <a:lstStyle/>
                    <a:p>
                      <a:pPr algn="ctr"/>
                      <a:endParaRPr lang="zh-CN" altLang="en-US" sz="2000" dirty="0">
                        <a:solidFill>
                          <a:schemeClr val="tx1"/>
                        </a:solidFill>
                        <a:latin typeface="+mn-ea"/>
                        <a:ea typeface="+mn-ea"/>
                      </a:endParaRPr>
                    </a:p>
                  </a:txBody>
                  <a:tcPr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6515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a:solidFill>
                  <a:srgbClr val="7C1D20"/>
                </a:solidFill>
                <a:latin typeface="+mn-ea"/>
              </a:rPr>
              <a:t>1954</a:t>
            </a:r>
            <a:r>
              <a:rPr lang="zh-CN" altLang="en-US" sz="4000" b="1" dirty="0">
                <a:solidFill>
                  <a:srgbClr val="7C1D20"/>
                </a:solidFill>
                <a:latin typeface="+mn-ea"/>
              </a:rPr>
              <a:t>年宪法的诞生</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349674"/>
            <a:ext cx="10225136" cy="4104456"/>
          </a:xfrm>
        </p:spPr>
        <p:txBody>
          <a:bodyPr>
            <a:noAutofit/>
          </a:bodyPr>
          <a:lstStyle/>
          <a:p>
            <a:r>
              <a:rPr lang="zh-CN" altLang="en-US" sz="3200" dirty="0" smtClean="0">
                <a:latin typeface="+mn-ea"/>
              </a:rPr>
              <a:t>社会背景</a:t>
            </a:r>
            <a:endParaRPr lang="en-US" altLang="zh-CN" sz="3200" dirty="0" smtClean="0">
              <a:latin typeface="+mn-ea"/>
            </a:endParaRPr>
          </a:p>
          <a:p>
            <a:r>
              <a:rPr lang="en-US" altLang="zh-CN" sz="3200" dirty="0">
                <a:latin typeface="+mn-ea"/>
              </a:rPr>
              <a:t>1954</a:t>
            </a:r>
            <a:r>
              <a:rPr lang="zh-CN" altLang="en-US" sz="3200" dirty="0">
                <a:latin typeface="+mn-ea"/>
              </a:rPr>
              <a:t>年</a:t>
            </a:r>
            <a:r>
              <a:rPr lang="zh-CN" altLang="en-US" sz="3200" dirty="0" smtClean="0">
                <a:latin typeface="+mn-ea"/>
              </a:rPr>
              <a:t>宪法的起草</a:t>
            </a:r>
            <a:endParaRPr lang="en-US" altLang="zh-CN" sz="3200" dirty="0" smtClean="0">
              <a:latin typeface="+mn-ea"/>
            </a:endParaRPr>
          </a:p>
          <a:p>
            <a:r>
              <a:rPr lang="zh-CN" altLang="en-US" sz="3200" dirty="0" smtClean="0">
                <a:latin typeface="+mn-ea"/>
              </a:rPr>
              <a:t>宪法草案的审议</a:t>
            </a:r>
            <a:endParaRPr lang="en-US" altLang="zh-CN" sz="3200" dirty="0" smtClean="0">
              <a:latin typeface="+mn-ea"/>
            </a:endParaRPr>
          </a:p>
          <a:p>
            <a:r>
              <a:rPr lang="en-US" altLang="zh-CN" sz="3200" dirty="0" smtClean="0">
                <a:latin typeface="+mn-ea"/>
              </a:rPr>
              <a:t>1954</a:t>
            </a:r>
            <a:r>
              <a:rPr lang="zh-CN" altLang="en-US" sz="3200" dirty="0" smtClean="0">
                <a:latin typeface="+mn-ea"/>
              </a:rPr>
              <a:t>年宪法的诞生</a:t>
            </a:r>
            <a:endParaRPr lang="en-US" altLang="zh-CN" sz="3200" dirty="0" smtClean="0">
              <a:latin typeface="+mn-ea"/>
            </a:endParaRPr>
          </a:p>
          <a:p>
            <a:r>
              <a:rPr lang="en-US" altLang="zh-CN" sz="3200" dirty="0">
                <a:latin typeface="+mn-ea"/>
              </a:rPr>
              <a:t>1954</a:t>
            </a:r>
            <a:r>
              <a:rPr lang="zh-CN" altLang="en-US" sz="3200" dirty="0">
                <a:latin typeface="+mn-ea"/>
              </a:rPr>
              <a:t>年</a:t>
            </a:r>
            <a:r>
              <a:rPr lang="zh-CN" altLang="en-US" sz="3200" dirty="0" smtClean="0">
                <a:latin typeface="+mn-ea"/>
              </a:rPr>
              <a:t>宪法文本</a:t>
            </a:r>
            <a:endParaRPr lang="en-US" altLang="zh-CN" sz="3200" dirty="0" smtClean="0">
              <a:latin typeface="+mn-ea"/>
            </a:endParaRPr>
          </a:p>
          <a:p>
            <a:r>
              <a:rPr lang="en-US" altLang="zh-CN" sz="3200" dirty="0">
                <a:latin typeface="+mn-ea"/>
              </a:rPr>
              <a:t>1954</a:t>
            </a:r>
            <a:r>
              <a:rPr lang="zh-CN" altLang="en-US" sz="3200" dirty="0">
                <a:latin typeface="+mn-ea"/>
              </a:rPr>
              <a:t>年宪法</a:t>
            </a:r>
            <a:r>
              <a:rPr lang="zh-CN" altLang="en-US" sz="3200" dirty="0" smtClean="0">
                <a:latin typeface="+mn-ea"/>
              </a:rPr>
              <a:t>的实施与</a:t>
            </a:r>
            <a:r>
              <a:rPr lang="zh-CN" altLang="en-US" sz="3200" dirty="0">
                <a:latin typeface="+mn-ea"/>
              </a:rPr>
              <a:t>影响</a:t>
            </a:r>
            <a:endParaRPr lang="en-US" altLang="zh-CN" sz="3200" dirty="0" smtClean="0">
              <a:latin typeface="+mn-ea"/>
            </a:endParaRPr>
          </a:p>
          <a:p>
            <a:endParaRPr lang="en-US" altLang="zh-CN" sz="3200" dirty="0">
              <a:latin typeface="+mn-ea"/>
            </a:endParaRPr>
          </a:p>
        </p:txBody>
      </p:sp>
    </p:spTree>
    <p:extLst>
      <p:ext uri="{BB962C8B-B14F-4D97-AF65-F5344CB8AC3E}">
        <p14:creationId xmlns:p14="http://schemas.microsoft.com/office/powerpoint/2010/main" val="2180578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内容占位符 5"/>
          <p:cNvGraphicFramePr>
            <a:graphicFrameLocks noGrp="1"/>
          </p:cNvGraphicFramePr>
          <p:nvPr>
            <p:ph idx="1"/>
            <p:extLst>
              <p:ext uri="{D42A27DB-BD31-4B8C-83A1-F6EECF244321}">
                <p14:modId xmlns:p14="http://schemas.microsoft.com/office/powerpoint/2010/main" val="4048912080"/>
              </p:ext>
            </p:extLst>
          </p:nvPr>
        </p:nvGraphicFramePr>
        <p:xfrm>
          <a:off x="436872" y="1413570"/>
          <a:ext cx="11490982" cy="5034383"/>
        </p:xfrm>
        <a:graphic>
          <a:graphicData uri="http://schemas.openxmlformats.org/drawingml/2006/table">
            <a:tbl>
              <a:tblPr firstRow="1" bandRow="1">
                <a:tableStyleId>{5940675A-B579-460E-94D1-54222C63F5DA}</a:tableStyleId>
              </a:tblPr>
              <a:tblGrid>
                <a:gridCol w="864096">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2088232">
                  <a:extLst>
                    <a:ext uri="{9D8B030D-6E8A-4147-A177-3AD203B41FA5}">
                      <a16:colId xmlns="" xmlns:a16="http://schemas.microsoft.com/office/drawing/2014/main" val="20002"/>
                    </a:ext>
                  </a:extLst>
                </a:gridCol>
                <a:gridCol w="2088232">
                  <a:extLst>
                    <a:ext uri="{9D8B030D-6E8A-4147-A177-3AD203B41FA5}">
                      <a16:colId xmlns="" xmlns:a16="http://schemas.microsoft.com/office/drawing/2014/main" val="20003"/>
                    </a:ext>
                  </a:extLst>
                </a:gridCol>
                <a:gridCol w="4680520">
                  <a:extLst>
                    <a:ext uri="{9D8B030D-6E8A-4147-A177-3AD203B41FA5}">
                      <a16:colId xmlns="" xmlns:a16="http://schemas.microsoft.com/office/drawing/2014/main" val="20004"/>
                    </a:ext>
                  </a:extLst>
                </a:gridCol>
                <a:gridCol w="905806">
                  <a:extLst>
                    <a:ext uri="{9D8B030D-6E8A-4147-A177-3AD203B41FA5}">
                      <a16:colId xmlns="" xmlns:a16="http://schemas.microsoft.com/office/drawing/2014/main" val="20005"/>
                    </a:ext>
                  </a:extLst>
                </a:gridCol>
              </a:tblGrid>
              <a:tr h="663551">
                <a:tc>
                  <a:txBody>
                    <a:bodyPr/>
                    <a:lstStyle/>
                    <a:p>
                      <a:pPr algn="ct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1988</a:t>
                      </a: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1993</a:t>
                      </a: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1999</a:t>
                      </a: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2004</a:t>
                      </a: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2018</a:t>
                      </a:r>
                      <a:endParaRPr lang="zh-CN" altLang="en-US" sz="2400" dirty="0">
                        <a:solidFill>
                          <a:schemeClr val="tx1"/>
                        </a:solidFill>
                        <a:latin typeface="+mn-ea"/>
                        <a:ea typeface="+mn-ea"/>
                      </a:endParaRPr>
                    </a:p>
                  </a:txBody>
                  <a:tcPr anchor="ctr"/>
                </a:tc>
                <a:extLst>
                  <a:ext uri="{0D108BD9-81ED-4DB2-BD59-A6C34878D82A}">
                    <a16:rowId xmlns="" xmlns:a16="http://schemas.microsoft.com/office/drawing/2014/main" val="10000"/>
                  </a:ext>
                </a:extLst>
              </a:tr>
              <a:tr h="1136649">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mn-ea"/>
                          <a:ea typeface="+mn-ea"/>
                        </a:rPr>
                        <a:t>农村经济制度</a:t>
                      </a: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mn-ea"/>
                          <a:ea typeface="+mn-ea"/>
                        </a:rPr>
                        <a:t>家庭联产承包为主的责任制</a:t>
                      </a: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mn-ea"/>
                          <a:ea typeface="+mn-ea"/>
                        </a:rPr>
                        <a:t>家庭联产承包经营为基础，统分结合的双层经营体制</a:t>
                      </a: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zh-CN" altLang="en-US" sz="2400" dirty="0">
                        <a:solidFill>
                          <a:schemeClr val="tx1"/>
                        </a:solidFill>
                        <a:latin typeface="+mn-ea"/>
                        <a:ea typeface="+mn-ea"/>
                      </a:endParaRPr>
                    </a:p>
                  </a:txBody>
                  <a:tcPr anchor="ctr"/>
                </a:tc>
                <a:extLst>
                  <a:ext uri="{0D108BD9-81ED-4DB2-BD59-A6C34878D82A}">
                    <a16:rowId xmlns="" xmlns:a16="http://schemas.microsoft.com/office/drawing/2014/main" val="10001"/>
                  </a:ext>
                </a:extLst>
              </a:tr>
              <a:tr h="1224136">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mn-ea"/>
                          <a:ea typeface="+mn-ea"/>
                        </a:rPr>
                        <a:t>人大制度</a:t>
                      </a: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mn-ea"/>
                          <a:ea typeface="+mn-ea"/>
                        </a:rPr>
                        <a:t>县级人大任期从三年改为五年</a:t>
                      </a: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n-ea"/>
                          <a:ea typeface="+mn-ea"/>
                        </a:rPr>
                        <a:t>1</a:t>
                      </a:r>
                      <a:r>
                        <a:rPr kumimoji="0" lang="zh-CN" altLang="en-US" sz="2400" b="1" i="0" u="none" strike="noStrike" cap="none" normalizeH="0" baseline="0" dirty="0" smtClean="0">
                          <a:ln>
                            <a:noFill/>
                          </a:ln>
                          <a:solidFill>
                            <a:schemeClr val="tx1"/>
                          </a:solidFill>
                          <a:effectLst/>
                          <a:latin typeface="+mn-ea"/>
                          <a:ea typeface="+mn-ea"/>
                        </a:rPr>
                        <a:t>、乡级人大任期从三年改为五年</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n-ea"/>
                          <a:ea typeface="+mn-ea"/>
                        </a:rPr>
                        <a:t>2</a:t>
                      </a:r>
                      <a:r>
                        <a:rPr kumimoji="0" lang="zh-CN" altLang="en-US" sz="2400" b="1" i="0" u="none" strike="noStrike" cap="none" normalizeH="0" baseline="0" dirty="0" smtClean="0">
                          <a:ln>
                            <a:noFill/>
                          </a:ln>
                          <a:solidFill>
                            <a:schemeClr val="tx1"/>
                          </a:solidFill>
                          <a:effectLst/>
                          <a:latin typeface="+mn-ea"/>
                          <a:ea typeface="+mn-ea"/>
                        </a:rPr>
                        <a:t>、全国人大中增加特别行政区选出的人大代表</a:t>
                      </a: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extLst>
                  <a:ext uri="{0D108BD9-81ED-4DB2-BD59-A6C34878D82A}">
                    <a16:rowId xmlns="" xmlns:a16="http://schemas.microsoft.com/office/drawing/2014/main" val="10002"/>
                  </a:ext>
                </a:extLst>
              </a:tr>
              <a:tr h="1224136">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mn-ea"/>
                          <a:ea typeface="+mn-ea"/>
                        </a:rPr>
                        <a:t>政协制度</a:t>
                      </a: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mn-ea"/>
                          <a:ea typeface="+mn-ea"/>
                        </a:rPr>
                        <a:t>中国共产党领导的多党合作和政治协商制度</a:t>
                      </a: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mn-ea"/>
                          <a:ea typeface="+mn-ea"/>
                        </a:rPr>
                        <a:t>爱国统一战线中增加“社会主义建设者”</a:t>
                      </a: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4597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内容占位符 5"/>
          <p:cNvGraphicFramePr>
            <a:graphicFrameLocks noGrp="1"/>
          </p:cNvGraphicFramePr>
          <p:nvPr>
            <p:ph idx="1"/>
            <p:extLst>
              <p:ext uri="{D42A27DB-BD31-4B8C-83A1-F6EECF244321}">
                <p14:modId xmlns:p14="http://schemas.microsoft.com/office/powerpoint/2010/main" val="1529042801"/>
              </p:ext>
            </p:extLst>
          </p:nvPr>
        </p:nvGraphicFramePr>
        <p:xfrm>
          <a:off x="550590" y="1413570"/>
          <a:ext cx="11318256" cy="5154880"/>
        </p:xfrm>
        <a:graphic>
          <a:graphicData uri="http://schemas.openxmlformats.org/drawingml/2006/table">
            <a:tbl>
              <a:tblPr firstRow="1" bandRow="1">
                <a:tableStyleId>{5940675A-B579-460E-94D1-54222C63F5DA}</a:tableStyleId>
              </a:tblPr>
              <a:tblGrid>
                <a:gridCol w="805086">
                  <a:extLst>
                    <a:ext uri="{9D8B030D-6E8A-4147-A177-3AD203B41FA5}">
                      <a16:colId xmlns="" xmlns:a16="http://schemas.microsoft.com/office/drawing/2014/main" val="20000"/>
                    </a:ext>
                  </a:extLst>
                </a:gridCol>
                <a:gridCol w="1643186">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152128">
                  <a:extLst>
                    <a:ext uri="{9D8B030D-6E8A-4147-A177-3AD203B41FA5}">
                      <a16:colId xmlns="" xmlns:a16="http://schemas.microsoft.com/office/drawing/2014/main" val="20003"/>
                    </a:ext>
                  </a:extLst>
                </a:gridCol>
                <a:gridCol w="3384376">
                  <a:extLst>
                    <a:ext uri="{9D8B030D-6E8A-4147-A177-3AD203B41FA5}">
                      <a16:colId xmlns="" xmlns:a16="http://schemas.microsoft.com/office/drawing/2014/main" val="20004"/>
                    </a:ext>
                  </a:extLst>
                </a:gridCol>
                <a:gridCol w="3109344">
                  <a:extLst>
                    <a:ext uri="{9D8B030D-6E8A-4147-A177-3AD203B41FA5}">
                      <a16:colId xmlns="" xmlns:a16="http://schemas.microsoft.com/office/drawing/2014/main" val="20005"/>
                    </a:ext>
                  </a:extLst>
                </a:gridCol>
              </a:tblGrid>
              <a:tr h="663551">
                <a:tc>
                  <a:txBody>
                    <a:bodyPr/>
                    <a:lstStyle/>
                    <a:p>
                      <a:pPr algn="ct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1988</a:t>
                      </a: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1993</a:t>
                      </a: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1999</a:t>
                      </a: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2004</a:t>
                      </a: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2018</a:t>
                      </a:r>
                      <a:endParaRPr lang="zh-CN" altLang="en-US" sz="2400" dirty="0">
                        <a:solidFill>
                          <a:schemeClr val="tx1"/>
                        </a:solidFill>
                        <a:latin typeface="+mn-ea"/>
                        <a:ea typeface="+mn-ea"/>
                      </a:endParaRPr>
                    </a:p>
                  </a:txBody>
                  <a:tcPr anchor="ctr"/>
                </a:tc>
                <a:extLst>
                  <a:ext uri="{0D108BD9-81ED-4DB2-BD59-A6C34878D82A}">
                    <a16:rowId xmlns="" xmlns:a16="http://schemas.microsoft.com/office/drawing/2014/main" val="10000"/>
                  </a:ext>
                </a:extLst>
              </a:tr>
              <a:tr h="1568697">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mn-ea"/>
                          <a:ea typeface="+mn-ea"/>
                          <a:cs typeface="+mn-cs"/>
                        </a:rPr>
                        <a:t>土地制度</a:t>
                      </a:r>
                    </a:p>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mn-ea"/>
                          <a:ea typeface="+mn-ea"/>
                          <a:cs typeface="+mn-cs"/>
                        </a:rPr>
                        <a:t>允许出租、转让土地的使用权</a:t>
                      </a: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mn-ea"/>
                          <a:ea typeface="+mn-ea"/>
                          <a:cs typeface="+mn-cs"/>
                        </a:rPr>
                        <a:t>国家为了公共利益的需要可以依照法律规定征收或征用土地并给与补偿</a:t>
                      </a: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zh-CN" altLang="en-US" sz="2400" dirty="0">
                        <a:solidFill>
                          <a:schemeClr val="tx1"/>
                        </a:solidFill>
                        <a:latin typeface="+mn-ea"/>
                        <a:ea typeface="+mn-ea"/>
                      </a:endParaRPr>
                    </a:p>
                  </a:txBody>
                  <a:tcPr anchor="ctr"/>
                </a:tc>
                <a:extLst>
                  <a:ext uri="{0D108BD9-81ED-4DB2-BD59-A6C34878D82A}">
                    <a16:rowId xmlns="" xmlns:a16="http://schemas.microsoft.com/office/drawing/2014/main" val="10001"/>
                  </a:ext>
                </a:extLst>
              </a:tr>
              <a:tr h="1368152">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mn-ea"/>
                          <a:ea typeface="+mn-ea"/>
                        </a:rPr>
                        <a:t>国家主席</a:t>
                      </a:r>
                    </a:p>
                    <a:p>
                      <a:pPr algn="ct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mn-ea"/>
                          <a:ea typeface="+mn-ea"/>
                        </a:rPr>
                        <a:t>国家主席代表国家进行国事活动，接受外国使节建立</a:t>
                      </a: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normalizeH="0" baseline="0" dirty="0" smtClean="0">
                          <a:ln>
                            <a:noFill/>
                          </a:ln>
                          <a:solidFill>
                            <a:schemeClr val="tx1"/>
                          </a:solidFill>
                          <a:effectLst/>
                          <a:latin typeface="+mn-ea"/>
                          <a:ea typeface="+mn-ea"/>
                          <a:cs typeface="+mn-cs"/>
                        </a:rPr>
                        <a:t>中华人民共和国主席、副主席每届任期同全国人民代表大会每届任期相同。</a:t>
                      </a:r>
                      <a:endParaRPr lang="zh-CN" altLang="en-US" sz="2400" dirty="0">
                        <a:solidFill>
                          <a:schemeClr val="tx1"/>
                        </a:solidFill>
                        <a:latin typeface="+mn-ea"/>
                        <a:ea typeface="+mn-ea"/>
                      </a:endParaRPr>
                    </a:p>
                  </a:txBody>
                  <a:tcPr anchor="ctr"/>
                </a:tc>
                <a:extLst>
                  <a:ext uri="{0D108BD9-81ED-4DB2-BD59-A6C34878D82A}">
                    <a16:rowId xmlns="" xmlns:a16="http://schemas.microsoft.com/office/drawing/2014/main" val="10002"/>
                  </a:ext>
                </a:extLst>
              </a:tr>
              <a:tr h="1368152">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mn-ea"/>
                          <a:ea typeface="+mn-ea"/>
                        </a:rPr>
                        <a:t>国家机构</a:t>
                      </a:r>
                    </a:p>
                    <a:p>
                      <a:pPr algn="ct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cap="none" normalizeH="0" baseline="0" dirty="0" smtClean="0">
                          <a:ln>
                            <a:noFill/>
                          </a:ln>
                          <a:solidFill>
                            <a:schemeClr val="tx1"/>
                          </a:solidFill>
                          <a:effectLst/>
                          <a:latin typeface="+mn-ea"/>
                          <a:ea typeface="+mn-ea"/>
                        </a:rPr>
                        <a:t>增加“监察委员会”</a:t>
                      </a:r>
                      <a:endParaRPr lang="zh-CN" altLang="en-US" sz="2400" dirty="0">
                        <a:solidFill>
                          <a:schemeClr val="tx1"/>
                        </a:solidFill>
                        <a:latin typeface="+mn-ea"/>
                        <a:ea typeface="+mn-ea"/>
                      </a:endParaRP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70318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内容占位符 5"/>
          <p:cNvGraphicFramePr>
            <a:graphicFrameLocks noGrp="1"/>
          </p:cNvGraphicFramePr>
          <p:nvPr>
            <p:ph idx="1"/>
            <p:extLst>
              <p:ext uri="{D42A27DB-BD31-4B8C-83A1-F6EECF244321}">
                <p14:modId xmlns:p14="http://schemas.microsoft.com/office/powerpoint/2010/main" val="1961432187"/>
              </p:ext>
            </p:extLst>
          </p:nvPr>
        </p:nvGraphicFramePr>
        <p:xfrm>
          <a:off x="550590" y="1413570"/>
          <a:ext cx="11318256" cy="4723976"/>
        </p:xfrm>
        <a:graphic>
          <a:graphicData uri="http://schemas.openxmlformats.org/drawingml/2006/table">
            <a:tbl>
              <a:tblPr firstRow="1" bandRow="1">
                <a:tableStyleId>{5940675A-B579-460E-94D1-54222C63F5DA}</a:tableStyleId>
              </a:tblPr>
              <a:tblGrid>
                <a:gridCol w="805086">
                  <a:extLst>
                    <a:ext uri="{9D8B030D-6E8A-4147-A177-3AD203B41FA5}">
                      <a16:colId xmlns="" xmlns:a16="http://schemas.microsoft.com/office/drawing/2014/main" val="20000"/>
                    </a:ext>
                  </a:extLst>
                </a:gridCol>
                <a:gridCol w="923106">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2952328">
                  <a:extLst>
                    <a:ext uri="{9D8B030D-6E8A-4147-A177-3AD203B41FA5}">
                      <a16:colId xmlns="" xmlns:a16="http://schemas.microsoft.com/office/drawing/2014/main" val="20003"/>
                    </a:ext>
                  </a:extLst>
                </a:gridCol>
                <a:gridCol w="2893318">
                  <a:extLst>
                    <a:ext uri="{9D8B030D-6E8A-4147-A177-3AD203B41FA5}">
                      <a16:colId xmlns="" xmlns:a16="http://schemas.microsoft.com/office/drawing/2014/main" val="20004"/>
                    </a:ext>
                  </a:extLst>
                </a:gridCol>
                <a:gridCol w="2736306">
                  <a:extLst>
                    <a:ext uri="{9D8B030D-6E8A-4147-A177-3AD203B41FA5}">
                      <a16:colId xmlns="" xmlns:a16="http://schemas.microsoft.com/office/drawing/2014/main" val="20005"/>
                    </a:ext>
                  </a:extLst>
                </a:gridCol>
              </a:tblGrid>
              <a:tr h="663551">
                <a:tc>
                  <a:txBody>
                    <a:bodyPr/>
                    <a:lstStyle/>
                    <a:p>
                      <a:pPr algn="ct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1988</a:t>
                      </a: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1993</a:t>
                      </a: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1999</a:t>
                      </a: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2004</a:t>
                      </a:r>
                      <a:endParaRPr lang="zh-CN" altLang="en-US" sz="2400" dirty="0">
                        <a:solidFill>
                          <a:schemeClr val="tx1"/>
                        </a:solidFill>
                        <a:latin typeface="+mn-ea"/>
                        <a:ea typeface="+mn-ea"/>
                      </a:endParaRPr>
                    </a:p>
                  </a:txBody>
                  <a:tcPr anchor="ctr"/>
                </a:tc>
                <a:tc>
                  <a:txBody>
                    <a:bodyPr/>
                    <a:lstStyle/>
                    <a:p>
                      <a:pPr algn="ctr"/>
                      <a:r>
                        <a:rPr lang="en-US" altLang="zh-CN" sz="2400" dirty="0" smtClean="0">
                          <a:solidFill>
                            <a:schemeClr val="tx1"/>
                          </a:solidFill>
                          <a:latin typeface="+mn-ea"/>
                          <a:ea typeface="+mn-ea"/>
                        </a:rPr>
                        <a:t>2018</a:t>
                      </a:r>
                      <a:endParaRPr lang="zh-CN" altLang="en-US" sz="2400" dirty="0">
                        <a:solidFill>
                          <a:schemeClr val="tx1"/>
                        </a:solidFill>
                        <a:latin typeface="+mn-ea"/>
                        <a:ea typeface="+mn-ea"/>
                      </a:endParaRPr>
                    </a:p>
                  </a:txBody>
                  <a:tcPr anchor="ctr"/>
                </a:tc>
                <a:extLst>
                  <a:ext uri="{0D108BD9-81ED-4DB2-BD59-A6C34878D82A}">
                    <a16:rowId xmlns="" xmlns:a16="http://schemas.microsoft.com/office/drawing/2014/main" val="10000"/>
                  </a:ext>
                </a:extLst>
              </a:tr>
              <a:tr h="1136649">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mn-ea"/>
                          <a:ea typeface="+mn-ea"/>
                          <a:cs typeface="+mn-cs"/>
                        </a:rPr>
                        <a:t>政治</a:t>
                      </a: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mn-ea"/>
                          <a:ea typeface="+mn-ea"/>
                          <a:cs typeface="+mn-cs"/>
                        </a:rPr>
                        <a:t>“反革命活动”改为“危害国家安全罪”</a:t>
                      </a: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mn-ea"/>
                          <a:ea typeface="+mn-ea"/>
                          <a:cs typeface="+mn-cs"/>
                        </a:rPr>
                        <a:t>“戒严”改为“紧急状态”</a:t>
                      </a: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zh-CN" altLang="en-US" sz="2400" dirty="0">
                        <a:solidFill>
                          <a:schemeClr val="tx1"/>
                        </a:solidFill>
                        <a:latin typeface="+mn-ea"/>
                        <a:ea typeface="+mn-ea"/>
                      </a:endParaRPr>
                    </a:p>
                  </a:txBody>
                  <a:tcPr anchor="ctr"/>
                </a:tc>
                <a:extLst>
                  <a:ext uri="{0D108BD9-81ED-4DB2-BD59-A6C34878D82A}">
                    <a16:rowId xmlns="" xmlns:a16="http://schemas.microsoft.com/office/drawing/2014/main" val="10001"/>
                  </a:ext>
                </a:extLst>
              </a:tr>
              <a:tr h="1296144">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mn-ea"/>
                          <a:ea typeface="+mn-ea"/>
                          <a:cs typeface="+mn-cs"/>
                        </a:rPr>
                        <a:t>法治与人治</a:t>
                      </a: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mn-ea"/>
                          <a:ea typeface="+mn-ea"/>
                          <a:cs typeface="+mn-cs"/>
                        </a:rPr>
                        <a:t>依法治国，建设社会主义法治国家</a:t>
                      </a: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mn-ea"/>
                          <a:ea typeface="+mn-ea"/>
                          <a:cs typeface="+mn-cs"/>
                        </a:rPr>
                        <a:t>国家尊重和保障人权</a:t>
                      </a: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mn-ea"/>
                          <a:ea typeface="+mn-ea"/>
                          <a:cs typeface="+mn-cs"/>
                        </a:rPr>
                        <a:t>健全社会主义“法治”</a:t>
                      </a:r>
                      <a:endParaRPr lang="zh-CN" altLang="en-US" sz="2400" dirty="0">
                        <a:solidFill>
                          <a:schemeClr val="tx1"/>
                        </a:solidFill>
                        <a:latin typeface="+mn-ea"/>
                        <a:ea typeface="+mn-ea"/>
                      </a:endParaRPr>
                    </a:p>
                  </a:txBody>
                  <a:tcPr anchor="ctr"/>
                </a:tc>
                <a:extLst>
                  <a:ext uri="{0D108BD9-81ED-4DB2-BD59-A6C34878D82A}">
                    <a16:rowId xmlns="" xmlns:a16="http://schemas.microsoft.com/office/drawing/2014/main" val="10002"/>
                  </a:ext>
                </a:extLst>
              </a:tr>
              <a:tr h="1296144">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mn-ea"/>
                          <a:ea typeface="+mn-ea"/>
                          <a:cs typeface="+mn-cs"/>
                        </a:rPr>
                        <a:t>其他</a:t>
                      </a: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zh-CN" altLang="en-US" sz="2400" dirty="0">
                        <a:solidFill>
                          <a:schemeClr val="tx1"/>
                        </a:solidFill>
                        <a:latin typeface="+mn-ea"/>
                        <a:ea typeface="+mn-ea"/>
                      </a:endParaRPr>
                    </a:p>
                  </a:txBody>
                  <a:tcPr anchor="ctr"/>
                </a:tc>
                <a:tc>
                  <a:txBody>
                    <a:bodyPr/>
                    <a:lstStyle/>
                    <a:p>
                      <a:pPr algn="ctr"/>
                      <a:endParaRPr lang="zh-CN" altLang="en-US" sz="2400" dirty="0">
                        <a:solidFill>
                          <a:schemeClr val="tx1"/>
                        </a:solidFill>
                        <a:latin typeface="+mn-ea"/>
                        <a:ea typeface="+mn-ea"/>
                      </a:endParaRPr>
                    </a:p>
                  </a:txBody>
                  <a:tcPr anchor="ct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kern="1200" cap="none" normalizeH="0" baseline="0" dirty="0" smtClean="0">
                          <a:ln>
                            <a:noFill/>
                          </a:ln>
                          <a:solidFill>
                            <a:schemeClr val="tx1"/>
                          </a:solidFill>
                          <a:effectLst/>
                          <a:latin typeface="+mn-ea"/>
                          <a:ea typeface="+mn-ea"/>
                          <a:cs typeface="+mn-cs"/>
                        </a:rPr>
                        <a:t>1</a:t>
                      </a:r>
                      <a:r>
                        <a:rPr kumimoji="0" lang="zh-CN" altLang="en-US" sz="2400" b="1" i="0" u="none" strike="noStrike" kern="1200" cap="none" normalizeH="0" baseline="0" dirty="0" smtClean="0">
                          <a:ln>
                            <a:noFill/>
                          </a:ln>
                          <a:solidFill>
                            <a:schemeClr val="tx1"/>
                          </a:solidFill>
                          <a:effectLst/>
                          <a:latin typeface="+mn-ea"/>
                          <a:ea typeface="+mn-ea"/>
                          <a:cs typeface="+mn-cs"/>
                        </a:rPr>
                        <a:t>、国家建立健全同经济发展水平相适应的社会保障制度</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kern="1200" cap="none" normalizeH="0" baseline="0" dirty="0" smtClean="0">
                          <a:ln>
                            <a:noFill/>
                          </a:ln>
                          <a:solidFill>
                            <a:schemeClr val="tx1"/>
                          </a:solidFill>
                          <a:effectLst/>
                          <a:latin typeface="+mn-ea"/>
                          <a:ea typeface="+mn-ea"/>
                          <a:cs typeface="+mn-cs"/>
                        </a:rPr>
                        <a:t>2</a:t>
                      </a:r>
                      <a:r>
                        <a:rPr kumimoji="0" lang="zh-CN" altLang="en-US" sz="2400" b="1" i="0" u="none" strike="noStrike" kern="1200" cap="none" normalizeH="0" baseline="0" dirty="0" smtClean="0">
                          <a:ln>
                            <a:noFill/>
                          </a:ln>
                          <a:solidFill>
                            <a:schemeClr val="tx1"/>
                          </a:solidFill>
                          <a:effectLst/>
                          <a:latin typeface="+mn-ea"/>
                          <a:ea typeface="+mn-ea"/>
                          <a:cs typeface="+mn-cs"/>
                        </a:rPr>
                        <a:t>、增加国歌</a:t>
                      </a:r>
                      <a:endParaRPr lang="zh-CN" altLang="en-US" sz="2400" dirty="0">
                        <a:solidFill>
                          <a:schemeClr val="tx1"/>
                        </a:solidFill>
                        <a:latin typeface="+mn-ea"/>
                        <a:ea typeface="+mn-ea"/>
                      </a:endParaRPr>
                    </a:p>
                  </a:txBody>
                  <a:tcPr anchor="ct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mn-ea"/>
                          <a:ea typeface="+mn-ea"/>
                          <a:cs typeface="+mn-cs"/>
                        </a:rPr>
                        <a:t>在序言中增加“坚持和平发展道路”、“推动构建人类命运共同体”</a:t>
                      </a:r>
                      <a:endParaRPr lang="zh-CN" altLang="en-US" sz="2400" dirty="0">
                        <a:solidFill>
                          <a:schemeClr val="tx1"/>
                        </a:solidFill>
                        <a:latin typeface="+mn-ea"/>
                        <a:ea typeface="+mn-ea"/>
                      </a:endParaRP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87252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a:ln>
            <a:solidFill>
              <a:schemeClr val="tx1"/>
            </a:solidFill>
          </a:ln>
        </p:spPr>
      </p:pic>
      <p:sp>
        <p:nvSpPr>
          <p:cNvPr id="5" name="Text Box 3"/>
          <p:cNvSpPr txBox="1">
            <a:spLocks noChangeArrowheads="1"/>
          </p:cNvSpPr>
          <p:nvPr/>
        </p:nvSpPr>
        <p:spPr bwMode="auto">
          <a:xfrm>
            <a:off x="766614" y="5908766"/>
            <a:ext cx="1025323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Lst>
        </p:spPr>
        <p:txBody>
          <a:bodyPr wrap="square">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kumimoji="1" lang="zh-CN" altLang="en-US" sz="2800" dirty="0">
                <a:solidFill>
                  <a:srgbClr val="C00000"/>
                </a:solidFill>
                <a:latin typeface="楷体_GB2312" pitchFamily="49" charset="-122"/>
                <a:ea typeface="楷体_GB2312" pitchFamily="49" charset="-122"/>
              </a:rPr>
              <a:t>现行宪法规定的中央国家机构组织系统简表</a:t>
            </a:r>
          </a:p>
        </p:txBody>
      </p:sp>
      <p:grpSp>
        <p:nvGrpSpPr>
          <p:cNvPr id="6" name="Group 4"/>
          <p:cNvGrpSpPr>
            <a:grpSpLocks/>
          </p:cNvGrpSpPr>
          <p:nvPr/>
        </p:nvGrpSpPr>
        <p:grpSpPr bwMode="auto">
          <a:xfrm>
            <a:off x="967834" y="951002"/>
            <a:ext cx="10997688" cy="4316413"/>
            <a:chOff x="59" y="592"/>
            <a:chExt cx="5200" cy="2719"/>
          </a:xfrm>
        </p:grpSpPr>
        <p:sp>
          <p:nvSpPr>
            <p:cNvPr id="7" name="Text Box 5"/>
            <p:cNvSpPr txBox="1">
              <a:spLocks noChangeArrowheads="1"/>
            </p:cNvSpPr>
            <p:nvPr/>
          </p:nvSpPr>
          <p:spPr bwMode="auto">
            <a:xfrm>
              <a:off x="1927" y="592"/>
              <a:ext cx="1968" cy="288"/>
            </a:xfrm>
            <a:prstGeom prst="rect">
              <a:avLst/>
            </a:prstGeom>
            <a:noFill/>
            <a:ln w="9525">
              <a:solidFill>
                <a:schemeClr val="tx1"/>
              </a:solidFill>
              <a:miter lim="800000"/>
              <a:headEnd/>
              <a:tailEnd/>
            </a:ln>
            <a:effectLst/>
            <a:extLst/>
          </p:spPr>
          <p:txBody>
            <a:bodyPr>
              <a:spAutoFit/>
            </a:bodyPr>
            <a:lstStyle/>
            <a:p>
              <a:pPr algn="ctr">
                <a:spcBef>
                  <a:spcPct val="50000"/>
                </a:spcBef>
                <a:defRPr/>
              </a:pPr>
              <a:r>
                <a:rPr kumimoji="1" lang="zh-CN" altLang="en-US" sz="2400" b="1" dirty="0">
                  <a:latin typeface="Times New Roman" panose="02020603050405020304" pitchFamily="18" charset="0"/>
                  <a:ea typeface="宋体" panose="02010600030101010101" pitchFamily="2" charset="-122"/>
                </a:rPr>
                <a:t>全国人民代表大会</a:t>
              </a:r>
            </a:p>
          </p:txBody>
        </p:sp>
        <p:sp>
          <p:nvSpPr>
            <p:cNvPr id="8" name="Text Box 6"/>
            <p:cNvSpPr txBox="1">
              <a:spLocks noChangeArrowheads="1"/>
            </p:cNvSpPr>
            <p:nvPr/>
          </p:nvSpPr>
          <p:spPr bwMode="auto">
            <a:xfrm>
              <a:off x="1927" y="1046"/>
              <a:ext cx="1989" cy="291"/>
            </a:xfrm>
            <a:prstGeom prst="rect">
              <a:avLst/>
            </a:prstGeom>
            <a:noFill/>
            <a:ln w="9525">
              <a:solidFill>
                <a:schemeClr val="tx1"/>
              </a:solidFill>
              <a:miter lim="800000"/>
              <a:headEnd/>
              <a:tailEnd/>
            </a:ln>
            <a:effectLst/>
            <a:extLst/>
          </p:spPr>
          <p:txBody>
            <a:bodyPr wrap="square">
              <a:spAutoFit/>
            </a:bodyPr>
            <a:lstStyle/>
            <a:p>
              <a:pPr algn="ctr">
                <a:spcBef>
                  <a:spcPct val="50000"/>
                </a:spcBef>
                <a:defRPr/>
              </a:pPr>
              <a:r>
                <a:rPr kumimoji="1" lang="zh-CN" altLang="en-US" sz="2400" b="1" dirty="0">
                  <a:latin typeface="Times New Roman" panose="02020603050405020304" pitchFamily="18" charset="0"/>
                  <a:ea typeface="宋体" panose="02010600030101010101" pitchFamily="2" charset="-122"/>
                </a:rPr>
                <a:t>全国人民代表大会常务委员会</a:t>
              </a:r>
            </a:p>
          </p:txBody>
        </p:sp>
        <p:sp>
          <p:nvSpPr>
            <p:cNvPr id="9" name="Text Box 7"/>
            <p:cNvSpPr txBox="1">
              <a:spLocks noChangeArrowheads="1"/>
            </p:cNvSpPr>
            <p:nvPr/>
          </p:nvSpPr>
          <p:spPr bwMode="auto">
            <a:xfrm>
              <a:off x="4251" y="1079"/>
              <a:ext cx="1008" cy="288"/>
            </a:xfrm>
            <a:prstGeom prst="rect">
              <a:avLst/>
            </a:prstGeom>
            <a:noFill/>
            <a:ln w="9525">
              <a:solidFill>
                <a:schemeClr val="tx1"/>
              </a:solidFill>
              <a:miter lim="800000"/>
              <a:headEnd/>
              <a:tailEnd/>
            </a:ln>
            <a:effectLst/>
            <a:extLst/>
          </p:spPr>
          <p:txBody>
            <a:bodyPr>
              <a:spAutoFit/>
            </a:bodyPr>
            <a:lstStyle/>
            <a:p>
              <a:pPr algn="ctr" eaLnBrk="1" hangingPunct="1">
                <a:spcBef>
                  <a:spcPct val="50000"/>
                </a:spcBef>
                <a:defRPr/>
              </a:pPr>
              <a:r>
                <a:rPr kumimoji="1" lang="zh-CN" altLang="en-US" sz="2400" b="1" dirty="0">
                  <a:latin typeface="黑体" panose="02010609060101010101" pitchFamily="49" charset="-122"/>
                  <a:ea typeface="黑体" panose="02010609060101010101" pitchFamily="49" charset="-122"/>
                </a:rPr>
                <a:t>国家主席</a:t>
              </a:r>
            </a:p>
          </p:txBody>
        </p:sp>
        <p:sp>
          <p:nvSpPr>
            <p:cNvPr id="10" name="Text Box 8"/>
            <p:cNvSpPr txBox="1">
              <a:spLocks noChangeArrowheads="1"/>
            </p:cNvSpPr>
            <p:nvPr/>
          </p:nvSpPr>
          <p:spPr bwMode="auto">
            <a:xfrm>
              <a:off x="1178" y="2369"/>
              <a:ext cx="1156" cy="291"/>
            </a:xfrm>
            <a:prstGeom prst="rect">
              <a:avLst/>
            </a:prstGeom>
            <a:noFill/>
            <a:ln w="9525">
              <a:solidFill>
                <a:schemeClr val="tx1"/>
              </a:solidFill>
              <a:miter lim="800000"/>
              <a:headEnd/>
              <a:tailEnd/>
            </a:ln>
            <a:effectLst/>
            <a:extLst/>
          </p:spPr>
          <p:txBody>
            <a:bodyPr wrap="square">
              <a:spAutoFit/>
            </a:bodyPr>
            <a:lstStyle/>
            <a:p>
              <a:pPr algn="ctr" eaLnBrk="1" hangingPunct="1">
                <a:spcBef>
                  <a:spcPct val="50000"/>
                </a:spcBef>
                <a:defRPr/>
              </a:pPr>
              <a:r>
                <a:rPr kumimoji="1" lang="zh-CN" altLang="en-US" sz="2400" b="1" dirty="0">
                  <a:latin typeface="黑体" panose="02010609060101010101" pitchFamily="49" charset="-122"/>
                  <a:ea typeface="黑体" panose="02010609060101010101" pitchFamily="49" charset="-122"/>
                </a:rPr>
                <a:t>最高人民检察院</a:t>
              </a:r>
            </a:p>
          </p:txBody>
        </p:sp>
        <p:sp>
          <p:nvSpPr>
            <p:cNvPr id="11" name="Text Box 9"/>
            <p:cNvSpPr txBox="1">
              <a:spLocks noChangeArrowheads="1"/>
            </p:cNvSpPr>
            <p:nvPr/>
          </p:nvSpPr>
          <p:spPr bwMode="auto">
            <a:xfrm>
              <a:off x="59" y="2358"/>
              <a:ext cx="997" cy="291"/>
            </a:xfrm>
            <a:prstGeom prst="rect">
              <a:avLst/>
            </a:prstGeom>
            <a:noFill/>
            <a:ln w="9525">
              <a:solidFill>
                <a:schemeClr val="tx1"/>
              </a:solidFill>
              <a:miter lim="800000"/>
              <a:headEnd/>
              <a:tailEnd/>
            </a:ln>
            <a:effectLst/>
            <a:extLst/>
          </p:spPr>
          <p:txBody>
            <a:bodyPr wrap="square">
              <a:spAutoFit/>
            </a:bodyPr>
            <a:lstStyle/>
            <a:p>
              <a:pPr algn="ctr" eaLnBrk="1" hangingPunct="1">
                <a:spcBef>
                  <a:spcPct val="50000"/>
                </a:spcBef>
                <a:defRPr/>
              </a:pPr>
              <a:r>
                <a:rPr kumimoji="1" lang="zh-CN" altLang="en-US" sz="2400" b="1" dirty="0">
                  <a:latin typeface="黑体" panose="02010609060101010101" pitchFamily="49" charset="-122"/>
                  <a:ea typeface="黑体" panose="02010609060101010101" pitchFamily="49" charset="-122"/>
                </a:rPr>
                <a:t>最高人民法院</a:t>
              </a:r>
            </a:p>
          </p:txBody>
        </p:sp>
        <p:sp>
          <p:nvSpPr>
            <p:cNvPr id="12" name="Text Box 10"/>
            <p:cNvSpPr txBox="1">
              <a:spLocks noChangeArrowheads="1"/>
            </p:cNvSpPr>
            <p:nvPr/>
          </p:nvSpPr>
          <p:spPr bwMode="auto">
            <a:xfrm>
              <a:off x="2560" y="2285"/>
              <a:ext cx="809" cy="343"/>
            </a:xfrm>
            <a:prstGeom prst="rect">
              <a:avLst/>
            </a:prstGeom>
            <a:noFill/>
            <a:ln w="9525">
              <a:solidFill>
                <a:schemeClr val="tx1"/>
              </a:solidFill>
              <a:miter lim="800000"/>
              <a:headEnd/>
              <a:tailEnd/>
            </a:ln>
            <a:effectLst/>
            <a:extLst/>
          </p:spPr>
          <p:txBody>
            <a:bodyPr anchor="ctr"/>
            <a:lstStyle/>
            <a:p>
              <a:pPr algn="ctr" eaLnBrk="1" hangingPunct="1">
                <a:spcBef>
                  <a:spcPct val="50000"/>
                </a:spcBef>
                <a:defRPr/>
              </a:pPr>
              <a:r>
                <a:rPr kumimoji="1" lang="zh-CN" altLang="en-US" sz="2400" b="1" dirty="0">
                  <a:latin typeface="黑体" panose="02010609060101010101" pitchFamily="49" charset="-122"/>
                  <a:ea typeface="黑体" panose="02010609060101010101" pitchFamily="49" charset="-122"/>
                </a:rPr>
                <a:t>国务院</a:t>
              </a:r>
            </a:p>
          </p:txBody>
        </p:sp>
        <p:sp>
          <p:nvSpPr>
            <p:cNvPr id="13" name="Text Box 11"/>
            <p:cNvSpPr txBox="1">
              <a:spLocks noChangeArrowheads="1"/>
            </p:cNvSpPr>
            <p:nvPr/>
          </p:nvSpPr>
          <p:spPr bwMode="auto">
            <a:xfrm>
              <a:off x="1644" y="3023"/>
              <a:ext cx="2352" cy="288"/>
            </a:xfrm>
            <a:prstGeom prst="rect">
              <a:avLst/>
            </a:prstGeom>
            <a:noFill/>
            <a:ln w="9525">
              <a:solidFill>
                <a:schemeClr val="tx1"/>
              </a:solidFill>
              <a:miter lim="800000"/>
              <a:headEnd/>
              <a:tailEnd/>
            </a:ln>
            <a:effectLst/>
            <a:extLst/>
          </p:spPr>
          <p:txBody>
            <a:bodyPr>
              <a:spAutoFit/>
            </a:bodyPr>
            <a:lstStyle/>
            <a:p>
              <a:pPr algn="ctr" eaLnBrk="1" hangingPunct="1">
                <a:spcBef>
                  <a:spcPct val="50000"/>
                </a:spcBef>
                <a:defRPr/>
              </a:pPr>
              <a:r>
                <a:rPr kumimoji="1" lang="zh-CN" altLang="en-US" sz="2400" b="1" dirty="0">
                  <a:latin typeface="黑体" panose="02010609060101010101" pitchFamily="49" charset="-122"/>
                  <a:ea typeface="黑体" panose="02010609060101010101" pitchFamily="49" charset="-122"/>
                </a:rPr>
                <a:t>各部、委、各直属机构</a:t>
              </a:r>
            </a:p>
          </p:txBody>
        </p:sp>
        <p:sp>
          <p:nvSpPr>
            <p:cNvPr id="14" name="Line 12"/>
            <p:cNvSpPr>
              <a:spLocks noChangeShapeType="1"/>
            </p:cNvSpPr>
            <p:nvPr/>
          </p:nvSpPr>
          <p:spPr bwMode="auto">
            <a:xfrm>
              <a:off x="1745" y="739"/>
              <a:ext cx="7" cy="517"/>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16" name="Line 14"/>
            <p:cNvSpPr>
              <a:spLocks noChangeShapeType="1"/>
            </p:cNvSpPr>
            <p:nvPr/>
          </p:nvSpPr>
          <p:spPr bwMode="auto">
            <a:xfrm>
              <a:off x="4097" y="746"/>
              <a:ext cx="0" cy="481"/>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17" name="Line 15"/>
            <p:cNvSpPr>
              <a:spLocks noChangeShapeType="1"/>
            </p:cNvSpPr>
            <p:nvPr/>
          </p:nvSpPr>
          <p:spPr bwMode="auto">
            <a:xfrm flipV="1">
              <a:off x="1752" y="1246"/>
              <a:ext cx="161" cy="10"/>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18" name="Line 16"/>
            <p:cNvSpPr>
              <a:spLocks noChangeShapeType="1"/>
            </p:cNvSpPr>
            <p:nvPr/>
          </p:nvSpPr>
          <p:spPr bwMode="auto">
            <a:xfrm flipV="1">
              <a:off x="3910" y="1218"/>
              <a:ext cx="187" cy="9"/>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19" name="Line 17"/>
            <p:cNvSpPr>
              <a:spLocks noChangeShapeType="1"/>
            </p:cNvSpPr>
            <p:nvPr/>
          </p:nvSpPr>
          <p:spPr bwMode="auto">
            <a:xfrm flipH="1">
              <a:off x="2864" y="1339"/>
              <a:ext cx="1" cy="538"/>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0" name="Line 18"/>
            <p:cNvSpPr>
              <a:spLocks noChangeShapeType="1"/>
            </p:cNvSpPr>
            <p:nvPr/>
          </p:nvSpPr>
          <p:spPr bwMode="auto">
            <a:xfrm>
              <a:off x="2864" y="1608"/>
              <a:ext cx="1600" cy="0"/>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1" name="Line 19"/>
            <p:cNvSpPr>
              <a:spLocks noChangeShapeType="1"/>
            </p:cNvSpPr>
            <p:nvPr/>
          </p:nvSpPr>
          <p:spPr bwMode="auto">
            <a:xfrm>
              <a:off x="4464" y="1368"/>
              <a:ext cx="0" cy="240"/>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2" name="Line 20"/>
            <p:cNvSpPr>
              <a:spLocks noChangeShapeType="1"/>
            </p:cNvSpPr>
            <p:nvPr/>
          </p:nvSpPr>
          <p:spPr bwMode="auto">
            <a:xfrm flipH="1" flipV="1">
              <a:off x="558" y="1912"/>
              <a:ext cx="3530" cy="24"/>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3" name="Line 21"/>
            <p:cNvSpPr>
              <a:spLocks noChangeShapeType="1"/>
            </p:cNvSpPr>
            <p:nvPr/>
          </p:nvSpPr>
          <p:spPr bwMode="auto">
            <a:xfrm>
              <a:off x="558" y="1926"/>
              <a:ext cx="0" cy="420"/>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4" name="Line 22"/>
            <p:cNvSpPr>
              <a:spLocks noChangeShapeType="1"/>
            </p:cNvSpPr>
            <p:nvPr/>
          </p:nvSpPr>
          <p:spPr bwMode="auto">
            <a:xfrm>
              <a:off x="1739" y="1916"/>
              <a:ext cx="17" cy="449"/>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27" name="Line 25"/>
            <p:cNvSpPr>
              <a:spLocks noChangeShapeType="1"/>
            </p:cNvSpPr>
            <p:nvPr/>
          </p:nvSpPr>
          <p:spPr bwMode="auto">
            <a:xfrm>
              <a:off x="2864" y="2628"/>
              <a:ext cx="3" cy="395"/>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grpSp>
      <p:grpSp>
        <p:nvGrpSpPr>
          <p:cNvPr id="28" name="Group 26"/>
          <p:cNvGrpSpPr>
            <a:grpSpLocks/>
          </p:cNvGrpSpPr>
          <p:nvPr/>
        </p:nvGrpSpPr>
        <p:grpSpPr bwMode="auto">
          <a:xfrm>
            <a:off x="1662330" y="925601"/>
            <a:ext cx="2030343" cy="914400"/>
            <a:chOff x="384" y="576"/>
            <a:chExt cx="960" cy="576"/>
          </a:xfrm>
        </p:grpSpPr>
        <p:sp>
          <p:nvSpPr>
            <p:cNvPr id="30" name="Text Box 28"/>
            <p:cNvSpPr txBox="1">
              <a:spLocks noChangeArrowheads="1"/>
            </p:cNvSpPr>
            <p:nvPr/>
          </p:nvSpPr>
          <p:spPr bwMode="auto">
            <a:xfrm>
              <a:off x="384" y="624"/>
              <a:ext cx="960" cy="523"/>
            </a:xfrm>
            <a:prstGeom prst="rect">
              <a:avLst/>
            </a:prstGeom>
            <a:gradFill>
              <a:gsLst>
                <a:gs pos="0">
                  <a:srgbClr val="FFFF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kumimoji="1" lang="zh-CN" altLang="en-US" sz="2400" dirty="0">
                  <a:solidFill>
                    <a:srgbClr val="FF3300"/>
                  </a:solidFill>
                  <a:latin typeface="Times New Roman" panose="02020603050405020304" pitchFamily="18" charset="0"/>
                </a:rPr>
                <a:t>最高国家权力机关</a:t>
              </a:r>
            </a:p>
          </p:txBody>
        </p:sp>
        <p:sp>
          <p:nvSpPr>
            <p:cNvPr id="29" name="AutoShape 27"/>
            <p:cNvSpPr>
              <a:spLocks noChangeArrowheads="1"/>
            </p:cNvSpPr>
            <p:nvPr/>
          </p:nvSpPr>
          <p:spPr bwMode="auto">
            <a:xfrm>
              <a:off x="384" y="576"/>
              <a:ext cx="960" cy="576"/>
            </a:xfrm>
            <a:prstGeom prst="wedgeRectCallout">
              <a:avLst>
                <a:gd name="adj1" fmla="val 91642"/>
                <a:gd name="adj2" fmla="val 26182"/>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kumimoji="1" lang="zh-CN" altLang="en-US" sz="2400" b="0">
                <a:solidFill>
                  <a:schemeClr val="tx1"/>
                </a:solidFill>
                <a:latin typeface="Times New Roman" panose="02020603050405020304" pitchFamily="18" charset="0"/>
              </a:endParaRPr>
            </a:p>
          </p:txBody>
        </p:sp>
      </p:grpSp>
      <p:grpSp>
        <p:nvGrpSpPr>
          <p:cNvPr id="31" name="Group 29"/>
          <p:cNvGrpSpPr>
            <a:grpSpLocks/>
          </p:cNvGrpSpPr>
          <p:nvPr/>
        </p:nvGrpSpPr>
        <p:grpSpPr bwMode="auto">
          <a:xfrm>
            <a:off x="3373705" y="2351580"/>
            <a:ext cx="3433478" cy="565058"/>
            <a:chOff x="1067" y="681"/>
            <a:chExt cx="960" cy="576"/>
          </a:xfrm>
        </p:grpSpPr>
        <p:sp>
          <p:nvSpPr>
            <p:cNvPr id="32" name="AutoShape 30"/>
            <p:cNvSpPr>
              <a:spLocks noChangeArrowheads="1"/>
            </p:cNvSpPr>
            <p:nvPr/>
          </p:nvSpPr>
          <p:spPr bwMode="auto">
            <a:xfrm>
              <a:off x="1067" y="681"/>
              <a:ext cx="960" cy="576"/>
            </a:xfrm>
            <a:prstGeom prst="wedgeRectCallout">
              <a:avLst>
                <a:gd name="adj1" fmla="val 39201"/>
                <a:gd name="adj2" fmla="val 175399"/>
              </a:avLst>
            </a:prstGeom>
            <a:gradFill rotWithShape="1">
              <a:gsLst>
                <a:gs pos="0">
                  <a:srgbClr val="FFFFFF"/>
                </a:gs>
                <a:gs pos="100000">
                  <a:schemeClr val="bg1"/>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kumimoji="1" lang="zh-CN" altLang="en-US" sz="2400" b="0">
                <a:solidFill>
                  <a:schemeClr val="tx1"/>
                </a:solidFill>
                <a:latin typeface="Times New Roman" panose="02020603050405020304" pitchFamily="18" charset="0"/>
              </a:endParaRPr>
            </a:p>
          </p:txBody>
        </p:sp>
        <p:sp>
          <p:nvSpPr>
            <p:cNvPr id="33" name="Text Box 31"/>
            <p:cNvSpPr txBox="1">
              <a:spLocks noChangeArrowheads="1"/>
            </p:cNvSpPr>
            <p:nvPr/>
          </p:nvSpPr>
          <p:spPr bwMode="auto">
            <a:xfrm>
              <a:off x="1143" y="703"/>
              <a:ext cx="786" cy="471"/>
            </a:xfrm>
            <a:prstGeom prst="rect">
              <a:avLst/>
            </a:prstGeom>
            <a:gradFill rotWithShape="1">
              <a:gsLst>
                <a:gs pos="0">
                  <a:srgbClr val="FFFF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a:spcBef>
                  <a:spcPct val="50000"/>
                </a:spcBef>
                <a:buNone/>
              </a:pPr>
              <a:r>
                <a:rPr kumimoji="1" lang="zh-CN" altLang="en-US" sz="2400" dirty="0">
                  <a:solidFill>
                    <a:srgbClr val="FF3300"/>
                  </a:solidFill>
                  <a:latin typeface="Times New Roman" panose="02020603050405020304" pitchFamily="18" charset="0"/>
                </a:rPr>
                <a:t>最高国家行政机关</a:t>
              </a:r>
            </a:p>
          </p:txBody>
        </p:sp>
      </p:grpSp>
      <p:grpSp>
        <p:nvGrpSpPr>
          <p:cNvPr id="34" name="Group 32"/>
          <p:cNvGrpSpPr>
            <a:grpSpLocks/>
          </p:cNvGrpSpPr>
          <p:nvPr/>
        </p:nvGrpSpPr>
        <p:grpSpPr bwMode="auto">
          <a:xfrm>
            <a:off x="524406" y="2364912"/>
            <a:ext cx="2551262" cy="609600"/>
            <a:chOff x="466" y="3010"/>
            <a:chExt cx="1102" cy="384"/>
          </a:xfrm>
        </p:grpSpPr>
        <p:sp>
          <p:nvSpPr>
            <p:cNvPr id="35" name="AutoShape 33"/>
            <p:cNvSpPr>
              <a:spLocks noChangeArrowheads="1"/>
            </p:cNvSpPr>
            <p:nvPr/>
          </p:nvSpPr>
          <p:spPr bwMode="auto">
            <a:xfrm rot="10800000">
              <a:off x="466" y="3010"/>
              <a:ext cx="1102" cy="384"/>
            </a:xfrm>
            <a:prstGeom prst="wedgeRectCallout">
              <a:avLst>
                <a:gd name="adj1" fmla="val 7575"/>
                <a:gd name="adj2" fmla="val -158548"/>
              </a:avLst>
            </a:prstGeom>
            <a:gradFill rotWithShape="1">
              <a:gsLst>
                <a:gs pos="0">
                  <a:srgbClr val="FFFFFF"/>
                </a:gs>
                <a:gs pos="100000">
                  <a:schemeClr val="bg1"/>
                </a:gs>
              </a:gsLst>
              <a:path path="rect">
                <a:fillToRect l="50000" t="50000" r="50000" b="50000"/>
              </a:path>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kumimoji="1" lang="zh-CN" altLang="en-US" sz="2400" b="0">
                <a:solidFill>
                  <a:schemeClr val="tx1"/>
                </a:solidFill>
                <a:latin typeface="Times New Roman" panose="02020603050405020304" pitchFamily="18" charset="0"/>
              </a:endParaRPr>
            </a:p>
          </p:txBody>
        </p:sp>
        <p:sp>
          <p:nvSpPr>
            <p:cNvPr id="36" name="Text Box 34"/>
            <p:cNvSpPr txBox="1">
              <a:spLocks noChangeArrowheads="1"/>
            </p:cNvSpPr>
            <p:nvPr/>
          </p:nvSpPr>
          <p:spPr bwMode="auto">
            <a:xfrm>
              <a:off x="526" y="3051"/>
              <a:ext cx="920" cy="291"/>
            </a:xfrm>
            <a:prstGeom prst="rect">
              <a:avLst/>
            </a:prstGeom>
            <a:gradFill rotWithShape="1">
              <a:gsLst>
                <a:gs pos="0">
                  <a:srgbClr val="FFFF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a:spcBef>
                  <a:spcPct val="50000"/>
                </a:spcBef>
                <a:buNone/>
              </a:pPr>
              <a:r>
                <a:rPr kumimoji="1" lang="zh-CN" altLang="en-US" sz="2400" dirty="0">
                  <a:solidFill>
                    <a:srgbClr val="FF3300"/>
                  </a:solidFill>
                  <a:latin typeface="Times New Roman" panose="02020603050405020304" pitchFamily="18" charset="0"/>
                </a:rPr>
                <a:t>国家审判机关</a:t>
              </a:r>
            </a:p>
          </p:txBody>
        </p:sp>
      </p:grpSp>
      <p:grpSp>
        <p:nvGrpSpPr>
          <p:cNvPr id="37" name="Group 35"/>
          <p:cNvGrpSpPr>
            <a:grpSpLocks/>
          </p:cNvGrpSpPr>
          <p:nvPr/>
        </p:nvGrpSpPr>
        <p:grpSpPr bwMode="auto">
          <a:xfrm>
            <a:off x="967832" y="4738776"/>
            <a:ext cx="3010055" cy="600649"/>
            <a:chOff x="4429" y="2842"/>
            <a:chExt cx="1152" cy="576"/>
          </a:xfrm>
        </p:grpSpPr>
        <p:sp>
          <p:nvSpPr>
            <p:cNvPr id="38" name="AutoShape 36"/>
            <p:cNvSpPr>
              <a:spLocks noChangeArrowheads="1"/>
            </p:cNvSpPr>
            <p:nvPr/>
          </p:nvSpPr>
          <p:spPr bwMode="auto">
            <a:xfrm>
              <a:off x="4429" y="2842"/>
              <a:ext cx="1152" cy="576"/>
            </a:xfrm>
            <a:prstGeom prst="wedgeRectCallout">
              <a:avLst>
                <a:gd name="adj1" fmla="val 52916"/>
                <a:gd name="adj2" fmla="val -127758"/>
              </a:avLst>
            </a:prstGeom>
            <a:gradFill rotWithShape="1">
              <a:gsLst>
                <a:gs pos="0">
                  <a:srgbClr val="FFFFFF"/>
                </a:gs>
                <a:gs pos="100000">
                  <a:schemeClr val="bg1"/>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kumimoji="1" lang="zh-CN" altLang="en-US" sz="2400" b="0">
                <a:solidFill>
                  <a:schemeClr val="tx1"/>
                </a:solidFill>
                <a:latin typeface="Times New Roman" panose="02020603050405020304" pitchFamily="18" charset="0"/>
              </a:endParaRPr>
            </a:p>
          </p:txBody>
        </p:sp>
        <p:sp>
          <p:nvSpPr>
            <p:cNvPr id="39" name="Text Box 37"/>
            <p:cNvSpPr txBox="1">
              <a:spLocks noChangeArrowheads="1"/>
            </p:cNvSpPr>
            <p:nvPr/>
          </p:nvSpPr>
          <p:spPr bwMode="auto">
            <a:xfrm>
              <a:off x="4440" y="2959"/>
              <a:ext cx="1065" cy="443"/>
            </a:xfrm>
            <a:prstGeom prst="rect">
              <a:avLst/>
            </a:prstGeom>
            <a:gradFill rotWithShape="1">
              <a:gsLst>
                <a:gs pos="0">
                  <a:srgbClr val="FFFF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a:spcBef>
                  <a:spcPct val="50000"/>
                </a:spcBef>
                <a:buNone/>
              </a:pPr>
              <a:r>
                <a:rPr kumimoji="1" lang="zh-CN" altLang="en-US" sz="2400" dirty="0">
                  <a:solidFill>
                    <a:srgbClr val="FF3300"/>
                  </a:solidFill>
                  <a:latin typeface="Times New Roman" panose="02020603050405020304" pitchFamily="18" charset="0"/>
                </a:rPr>
                <a:t>国家法律监督机关</a:t>
              </a:r>
            </a:p>
          </p:txBody>
        </p:sp>
      </p:grpSp>
      <p:cxnSp>
        <p:nvCxnSpPr>
          <p:cNvPr id="40" name="直接连接符 39"/>
          <p:cNvCxnSpPr/>
          <p:nvPr/>
        </p:nvCxnSpPr>
        <p:spPr>
          <a:xfrm>
            <a:off x="6906806" y="3046502"/>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Line 22"/>
          <p:cNvSpPr>
            <a:spLocks noChangeShapeType="1"/>
          </p:cNvSpPr>
          <p:nvPr/>
        </p:nvSpPr>
        <p:spPr bwMode="auto">
          <a:xfrm>
            <a:off x="9488454" y="3090824"/>
            <a:ext cx="0" cy="533400"/>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42" name="Text Box 8"/>
          <p:cNvSpPr txBox="1">
            <a:spLocks noChangeArrowheads="1"/>
          </p:cNvSpPr>
          <p:nvPr/>
        </p:nvSpPr>
        <p:spPr bwMode="auto">
          <a:xfrm>
            <a:off x="8422525" y="3670033"/>
            <a:ext cx="2131859" cy="461665"/>
          </a:xfrm>
          <a:prstGeom prst="rect">
            <a:avLst/>
          </a:prstGeom>
          <a:noFill/>
          <a:ln>
            <a:solidFill>
              <a:schemeClr val="tx1"/>
            </a:solidFill>
          </a:ln>
          <a:effectLst/>
          <a:extLst/>
        </p:spPr>
        <p:txBody>
          <a:bodyPr wrap="square">
            <a:spAutoFit/>
          </a:bodyPr>
          <a:lstStyle/>
          <a:p>
            <a:pPr algn="ctr" eaLnBrk="1" hangingPunct="1">
              <a:spcBef>
                <a:spcPct val="50000"/>
              </a:spcBef>
              <a:defRPr/>
            </a:pPr>
            <a:r>
              <a:rPr kumimoji="1" lang="zh-CN" altLang="en-US" sz="2400" b="1" dirty="0">
                <a:latin typeface="黑体" panose="02010609060101010101" pitchFamily="49" charset="-122"/>
                <a:ea typeface="黑体" panose="02010609060101010101" pitchFamily="49" charset="-122"/>
              </a:rPr>
              <a:t>监察委员会</a:t>
            </a:r>
          </a:p>
        </p:txBody>
      </p:sp>
      <p:grpSp>
        <p:nvGrpSpPr>
          <p:cNvPr id="43" name="Group 35"/>
          <p:cNvGrpSpPr>
            <a:grpSpLocks/>
          </p:cNvGrpSpPr>
          <p:nvPr/>
        </p:nvGrpSpPr>
        <p:grpSpPr bwMode="auto">
          <a:xfrm>
            <a:off x="9691878" y="2740017"/>
            <a:ext cx="2294426" cy="573088"/>
            <a:chOff x="8227" y="3131"/>
            <a:chExt cx="950" cy="361"/>
          </a:xfrm>
        </p:grpSpPr>
        <p:sp>
          <p:nvSpPr>
            <p:cNvPr id="44" name="AutoShape 36"/>
            <p:cNvSpPr>
              <a:spLocks noChangeArrowheads="1"/>
            </p:cNvSpPr>
            <p:nvPr/>
          </p:nvSpPr>
          <p:spPr bwMode="auto">
            <a:xfrm>
              <a:off x="8227" y="3131"/>
              <a:ext cx="950" cy="361"/>
            </a:xfrm>
            <a:prstGeom prst="wedgeRectCallout">
              <a:avLst>
                <a:gd name="adj1" fmla="val -37670"/>
                <a:gd name="adj2" fmla="val 109687"/>
              </a:avLst>
            </a:prstGeom>
            <a:gradFill rotWithShape="1">
              <a:gsLst>
                <a:gs pos="0">
                  <a:srgbClr val="FFFFFF"/>
                </a:gs>
                <a:gs pos="100000">
                  <a:schemeClr val="bg1"/>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kumimoji="1" lang="zh-CN" altLang="en-US" sz="2400" b="0">
                <a:solidFill>
                  <a:schemeClr val="tx1"/>
                </a:solidFill>
                <a:latin typeface="Times New Roman" panose="02020603050405020304" pitchFamily="18" charset="0"/>
              </a:endParaRPr>
            </a:p>
          </p:txBody>
        </p:sp>
        <p:sp>
          <p:nvSpPr>
            <p:cNvPr id="45" name="Text Box 37"/>
            <p:cNvSpPr txBox="1">
              <a:spLocks noChangeArrowheads="1"/>
            </p:cNvSpPr>
            <p:nvPr/>
          </p:nvSpPr>
          <p:spPr bwMode="auto">
            <a:xfrm>
              <a:off x="8259" y="3201"/>
              <a:ext cx="897" cy="291"/>
            </a:xfrm>
            <a:prstGeom prst="rect">
              <a:avLst/>
            </a:prstGeom>
            <a:gradFill rotWithShape="1">
              <a:gsLst>
                <a:gs pos="0">
                  <a:srgbClr val="FFFF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a:spcBef>
                  <a:spcPct val="50000"/>
                </a:spcBef>
                <a:buNone/>
              </a:pPr>
              <a:r>
                <a:rPr kumimoji="1" lang="zh-CN" altLang="en-US" sz="2400" dirty="0">
                  <a:solidFill>
                    <a:srgbClr val="FF3300"/>
                  </a:solidFill>
                  <a:latin typeface="Times New Roman" panose="02020603050405020304" pitchFamily="18" charset="0"/>
                </a:rPr>
                <a:t>最高监察机关</a:t>
              </a:r>
            </a:p>
          </p:txBody>
        </p:sp>
      </p:grpSp>
      <p:sp>
        <p:nvSpPr>
          <p:cNvPr id="48" name="Line 16"/>
          <p:cNvSpPr>
            <a:spLocks noChangeShapeType="1"/>
          </p:cNvSpPr>
          <p:nvPr/>
        </p:nvSpPr>
        <p:spPr bwMode="auto">
          <a:xfrm flipV="1">
            <a:off x="9096606" y="1184045"/>
            <a:ext cx="395494" cy="14288"/>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
        <p:nvSpPr>
          <p:cNvPr id="49" name="Line 15"/>
          <p:cNvSpPr>
            <a:spLocks noChangeShapeType="1"/>
          </p:cNvSpPr>
          <p:nvPr/>
        </p:nvSpPr>
        <p:spPr bwMode="auto">
          <a:xfrm flipV="1">
            <a:off x="4563232" y="1163727"/>
            <a:ext cx="340505" cy="15875"/>
          </a:xfrm>
          <a:prstGeom prst="line">
            <a:avLst/>
          </a:prstGeom>
          <a:noFill/>
          <a:ln w="952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lstStyle/>
          <a:p>
            <a:endParaRPr lang="zh-CN" altLang="en-US"/>
          </a:p>
        </p:txBody>
      </p:sp>
    </p:spTree>
    <p:extLst>
      <p:ext uri="{BB962C8B-B14F-4D97-AF65-F5344CB8AC3E}">
        <p14:creationId xmlns:p14="http://schemas.microsoft.com/office/powerpoint/2010/main" val="271251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strips(up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strips(upLeft)">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strips(downRigh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strips(downLeft)">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strips(downLeft)">
                                      <p:cBhvr>
                                        <p:cTn id="3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5" name="表格 4"/>
          <p:cNvGraphicFramePr>
            <a:graphicFrameLocks noGrp="1"/>
          </p:cNvGraphicFramePr>
          <p:nvPr>
            <p:extLst>
              <p:ext uri="{D42A27DB-BD31-4B8C-83A1-F6EECF244321}">
                <p14:modId xmlns:p14="http://schemas.microsoft.com/office/powerpoint/2010/main" val="283224212"/>
              </p:ext>
            </p:extLst>
          </p:nvPr>
        </p:nvGraphicFramePr>
        <p:xfrm>
          <a:off x="1342678" y="1197546"/>
          <a:ext cx="10369156" cy="5198962"/>
        </p:xfrm>
        <a:graphic>
          <a:graphicData uri="http://schemas.openxmlformats.org/drawingml/2006/table">
            <a:tbl>
              <a:tblPr firstRow="1" bandRow="1">
                <a:effectLst/>
                <a:tableStyleId>{5940675A-B579-460E-94D1-54222C63F5DA}</a:tableStyleId>
              </a:tblPr>
              <a:tblGrid>
                <a:gridCol w="1440160"/>
                <a:gridCol w="3024336"/>
                <a:gridCol w="2808312"/>
                <a:gridCol w="3096348"/>
              </a:tblGrid>
              <a:tr h="573350">
                <a:tc>
                  <a:txBody>
                    <a:bodyPr/>
                    <a:lstStyle/>
                    <a:p>
                      <a:endParaRPr lang="zh-CN" altLang="en-US" sz="2400" dirty="0">
                        <a:solidFill>
                          <a:schemeClr val="tx1"/>
                        </a:solidFill>
                      </a:endParaRPr>
                    </a:p>
                  </a:txBody>
                  <a:tcPr/>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全国人大</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政协会议</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中央全会</a:t>
                      </a:r>
                    </a:p>
                  </a:txBody>
                  <a:tcPr marT="45705" marB="45705" anchor="ctr" horzOverflow="overflow"/>
                </a:tc>
              </a:tr>
              <a:tr h="867439">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全称</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中华人民共和国全国人民代表大会</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中国人民政治协商会议</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中国共产党中央委员会</a:t>
                      </a:r>
                    </a:p>
                  </a:txBody>
                  <a:tcPr marT="45705" marB="45705" anchor="ctr" horzOverflow="overflow"/>
                </a:tc>
              </a:tr>
              <a:tr h="891861">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第一届</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1954</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年</a:t>
                      </a: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9</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月</a:t>
                      </a: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15</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日</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1949</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年</a:t>
                      </a: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9</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月</a:t>
                      </a: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21</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日</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1921</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年</a:t>
                      </a: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7</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月</a:t>
                      </a: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23</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日  </a:t>
                      </a: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（中共一大）</a:t>
                      </a:r>
                    </a:p>
                  </a:txBody>
                  <a:tcPr marT="45705" marB="45705" anchor="ctr" horzOverflow="overflow"/>
                </a:tc>
              </a:tr>
              <a:tr h="1255898">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最近</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十三届全国人大四次会议</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(20210305)</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政协第十三届第四次会议</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(20210304)</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中共十九届四中全会</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(20201026)</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05" marB="45705" anchor="ctr" horzOverflow="overflow"/>
                </a:tc>
              </a:tr>
              <a:tr h="891861">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任期</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五年一届</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一年一次会议</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五年一届</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一年一次会议</a:t>
                      </a: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五年一届</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一届六次会议</a:t>
                      </a: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05" marB="45705" anchor="ctr" horzOverflow="overflow"/>
                </a:tc>
              </a:tr>
              <a:tr h="704167">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召开时间</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每年三月</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每年三月</a:t>
                      </a:r>
                    </a:p>
                  </a:txBody>
                  <a:tcPr marT="45705" marB="45705"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不定</a:t>
                      </a:r>
                    </a:p>
                  </a:txBody>
                  <a:tcPr marT="45705" marB="45705" anchor="ctr" horzOverflow="overflow"/>
                </a:tc>
              </a:tr>
            </a:tbl>
          </a:graphicData>
        </a:graphic>
      </p:graphicFrame>
    </p:spTree>
    <p:extLst>
      <p:ext uri="{BB962C8B-B14F-4D97-AF65-F5344CB8AC3E}">
        <p14:creationId xmlns:p14="http://schemas.microsoft.com/office/powerpoint/2010/main" val="2631215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09514"/>
            <a:ext cx="8469646" cy="720080"/>
          </a:xfrm>
        </p:spPr>
        <p:txBody>
          <a:bodyPr>
            <a:noAutofit/>
          </a:bodyPr>
          <a:lstStyle/>
          <a:p>
            <a:r>
              <a:rPr lang="zh-CN" altLang="en-US" sz="4000" b="1" dirty="0">
                <a:solidFill>
                  <a:srgbClr val="7C1D20"/>
                </a:solidFill>
                <a:latin typeface="+mn-ea"/>
              </a:rPr>
              <a:t>公民基本权利</a:t>
            </a:r>
            <a:endParaRPr lang="en-US" altLang="zh-CN" sz="4000" b="1" dirty="0">
              <a:solidFill>
                <a:srgbClr val="7C1D20"/>
              </a:solidFill>
              <a:latin typeface="+mn-ea"/>
            </a:endParaRPr>
          </a:p>
        </p:txBody>
      </p:sp>
      <p:graphicFrame>
        <p:nvGraphicFramePr>
          <p:cNvPr id="5" name="表格 4"/>
          <p:cNvGraphicFramePr>
            <a:graphicFrameLocks noGrp="1"/>
          </p:cNvGraphicFramePr>
          <p:nvPr>
            <p:extLst>
              <p:ext uri="{D42A27DB-BD31-4B8C-83A1-F6EECF244321}">
                <p14:modId xmlns:p14="http://schemas.microsoft.com/office/powerpoint/2010/main" val="2891219046"/>
              </p:ext>
            </p:extLst>
          </p:nvPr>
        </p:nvGraphicFramePr>
        <p:xfrm>
          <a:off x="766614" y="1773610"/>
          <a:ext cx="10729192" cy="4464496"/>
        </p:xfrm>
        <a:graphic>
          <a:graphicData uri="http://schemas.openxmlformats.org/drawingml/2006/table">
            <a:tbl>
              <a:tblPr firstRow="1" bandRow="1">
                <a:tableStyleId>{5940675A-B579-460E-94D1-54222C63F5DA}</a:tableStyleId>
              </a:tblPr>
              <a:tblGrid>
                <a:gridCol w="1950762"/>
                <a:gridCol w="8778430"/>
              </a:tblGrid>
              <a:tr h="557587">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类型</a:t>
                      </a:r>
                    </a:p>
                  </a:txBody>
                  <a:tcPr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内容</a:t>
                      </a:r>
                    </a:p>
                  </a:txBody>
                  <a:tcPr anchor="ctr" horzOverflow="overflow"/>
                </a:tc>
              </a:tr>
              <a:tr h="1137503">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平等权</a:t>
                      </a:r>
                    </a:p>
                  </a:txBody>
                  <a:tcPr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公民在法律面前一律平等。任何公民享有宪法和法律规定的权利，同时必须履行宪法和法律规定的义务</a:t>
                      </a:r>
                    </a:p>
                  </a:txBody>
                  <a:tcPr anchor="ctr" horzOverflow="overflow"/>
                </a:tc>
              </a:tr>
              <a:tr h="1977318">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选举权和被选举权</a:t>
                      </a:r>
                    </a:p>
                  </a:txBody>
                  <a:tcPr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中华人民共和国年满十八周岁的公民，不分民族、种族、性别、职业、家庭出身、宗教信仰、教育程度、财产状况、居住期限，都有选举权和被选举权；但是依照法律被剥夺政治权利的除外</a:t>
                      </a:r>
                    </a:p>
                  </a:txBody>
                  <a:tcPr anchor="ctr" horzOverflow="overflow"/>
                </a:tc>
              </a:tr>
              <a:tr h="792088">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政治自由</a:t>
                      </a:r>
                    </a:p>
                  </a:txBody>
                  <a:tcPr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公民有言论、出版、集会、结社、游行、示威的自由</a:t>
                      </a:r>
                    </a:p>
                  </a:txBody>
                  <a:tcPr anchor="ctr" horzOverflow="overflow"/>
                </a:tc>
              </a:tr>
            </a:tbl>
          </a:graphicData>
        </a:graphic>
      </p:graphicFrame>
    </p:spTree>
    <p:extLst>
      <p:ext uri="{BB962C8B-B14F-4D97-AF65-F5344CB8AC3E}">
        <p14:creationId xmlns:p14="http://schemas.microsoft.com/office/powerpoint/2010/main" val="213508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5" name="表格 4"/>
          <p:cNvGraphicFramePr>
            <a:graphicFrameLocks noGrp="1"/>
          </p:cNvGraphicFramePr>
          <p:nvPr>
            <p:extLst>
              <p:ext uri="{D42A27DB-BD31-4B8C-83A1-F6EECF244321}">
                <p14:modId xmlns:p14="http://schemas.microsoft.com/office/powerpoint/2010/main" val="1129073351"/>
              </p:ext>
            </p:extLst>
          </p:nvPr>
        </p:nvGraphicFramePr>
        <p:xfrm>
          <a:off x="551384" y="1197546"/>
          <a:ext cx="11089232" cy="5436629"/>
        </p:xfrm>
        <a:graphic>
          <a:graphicData uri="http://schemas.openxmlformats.org/drawingml/2006/table">
            <a:tbl>
              <a:tblPr firstRow="1" bandRow="1">
                <a:tableStyleId>{5940675A-B579-460E-94D1-54222C63F5DA}</a:tableStyleId>
              </a:tblPr>
              <a:tblGrid>
                <a:gridCol w="2735510"/>
                <a:gridCol w="8353722"/>
              </a:tblGrid>
              <a:tr h="504056">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类型</a:t>
                      </a:r>
                    </a:p>
                  </a:txBody>
                  <a:tcPr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内容</a:t>
                      </a:r>
                    </a:p>
                  </a:txBody>
                  <a:tcPr anchor="ctr" horzOverflow="overflow"/>
                </a:tc>
              </a:tr>
              <a:tr h="1137503">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宗教信仰自由</a:t>
                      </a:r>
                    </a:p>
                  </a:txBody>
                  <a:tcPr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、不得强制公民信仰宗教或不信仰宗教，不得歧视信仰宗教的公民和不信仰宗教的公民</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a:t>
                      </a: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、不得利用宗教进行破坏社会秩序、损害公民身体健康、妨碍教育制度的活动</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3</a:t>
                      </a: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、宗教团体和宗教事务不受外国势力的支配</a:t>
                      </a:r>
                    </a:p>
                  </a:txBody>
                  <a:tcPr anchor="ctr" horzOverflow="overflow"/>
                </a:tc>
              </a:tr>
              <a:tr h="1151141">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人身自由</a:t>
                      </a:r>
                    </a:p>
                  </a:txBody>
                  <a:tcPr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禁止非法拘禁和以其他方式限制公民人身自由，禁止非法搜查公民的身体</a:t>
                      </a:r>
                    </a:p>
                  </a:txBody>
                  <a:tcPr anchor="ctr" horzOverflow="overflow"/>
                </a:tc>
              </a:tr>
              <a:tr h="792088">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人格尊严（姓名、肖像、荣誉、名誉、隐私）</a:t>
                      </a:r>
                    </a:p>
                  </a:txBody>
                  <a:tcPr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禁止对公民进行侮辱、诽谤和诬告陷害</a:t>
                      </a:r>
                    </a:p>
                  </a:txBody>
                  <a:tcPr anchor="ctr" horzOverflow="overflow"/>
                </a:tc>
              </a:tr>
            </a:tbl>
          </a:graphicData>
        </a:graphic>
      </p:graphicFrame>
    </p:spTree>
    <p:extLst>
      <p:ext uri="{BB962C8B-B14F-4D97-AF65-F5344CB8AC3E}">
        <p14:creationId xmlns:p14="http://schemas.microsoft.com/office/powerpoint/2010/main" val="57038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5" name="表格 4"/>
          <p:cNvGraphicFramePr>
            <a:graphicFrameLocks noGrp="1"/>
          </p:cNvGraphicFramePr>
          <p:nvPr>
            <p:extLst>
              <p:ext uri="{D42A27DB-BD31-4B8C-83A1-F6EECF244321}">
                <p14:modId xmlns:p14="http://schemas.microsoft.com/office/powerpoint/2010/main" val="1908677960"/>
              </p:ext>
            </p:extLst>
          </p:nvPr>
        </p:nvGraphicFramePr>
        <p:xfrm>
          <a:off x="694606" y="1701602"/>
          <a:ext cx="11089232" cy="4258947"/>
        </p:xfrm>
        <a:graphic>
          <a:graphicData uri="http://schemas.openxmlformats.org/drawingml/2006/table">
            <a:tbl>
              <a:tblPr firstRow="1" bandRow="1">
                <a:tableStyleId>{5940675A-B579-460E-94D1-54222C63F5DA}</a:tableStyleId>
              </a:tblPr>
              <a:tblGrid>
                <a:gridCol w="2087438"/>
                <a:gridCol w="9001794"/>
              </a:tblGrid>
              <a:tr h="504056">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类型</a:t>
                      </a:r>
                    </a:p>
                  </a:txBody>
                  <a:tcPr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内容</a:t>
                      </a:r>
                    </a:p>
                  </a:txBody>
                  <a:tcPr anchor="ctr" horzOverflow="overflow"/>
                </a:tc>
              </a:tr>
              <a:tr h="705976">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住宅自由</a:t>
                      </a:r>
                    </a:p>
                  </a:txBody>
                  <a:tcPr marT="45723" marB="45723"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禁止非法搜查或者非法侵入公民的住宅</a:t>
                      </a:r>
                    </a:p>
                  </a:txBody>
                  <a:tcPr marT="45723" marB="45723" anchor="ctr" horzOverflow="overflow"/>
                </a:tc>
              </a:tr>
              <a:tr h="1151141">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通信自由和通信秘密</a:t>
                      </a:r>
                    </a:p>
                  </a:txBody>
                  <a:tcPr marT="45723" marB="45723"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除因国家安全或者追查犯罪的需要，公安机关或者检察机关依照法律规定的程序对通信检查外</a:t>
                      </a:r>
                    </a:p>
                  </a:txBody>
                  <a:tcPr marT="45723" marB="45723" anchor="ctr" horzOverflow="overflow"/>
                </a:tc>
              </a:tr>
              <a:tr h="792088">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监督权</a:t>
                      </a:r>
                    </a:p>
                  </a:txBody>
                  <a:tcPr marT="45723" marB="45723"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、对任何国家机关或者国家工作人员，提出批评和建议</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a:t>
                      </a: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、对任何国家机关或者国家工作人员的违法失职行为，提出申诉、控告、检举，有关国家机关必须查清事实，负责处理，不得压制和打击报复</a:t>
                      </a:r>
                    </a:p>
                  </a:txBody>
                  <a:tcPr marT="45723" marB="45723" anchor="ctr" horzOverflow="overflow"/>
                </a:tc>
              </a:tr>
            </a:tbl>
          </a:graphicData>
        </a:graphic>
      </p:graphicFrame>
    </p:spTree>
    <p:extLst>
      <p:ext uri="{BB962C8B-B14F-4D97-AF65-F5344CB8AC3E}">
        <p14:creationId xmlns:p14="http://schemas.microsoft.com/office/powerpoint/2010/main" val="118165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5" name="表格 4"/>
          <p:cNvGraphicFramePr>
            <a:graphicFrameLocks noGrp="1"/>
          </p:cNvGraphicFramePr>
          <p:nvPr>
            <p:extLst>
              <p:ext uri="{D42A27DB-BD31-4B8C-83A1-F6EECF244321}">
                <p14:modId xmlns:p14="http://schemas.microsoft.com/office/powerpoint/2010/main" val="4219599380"/>
              </p:ext>
            </p:extLst>
          </p:nvPr>
        </p:nvGraphicFramePr>
        <p:xfrm>
          <a:off x="1054646" y="1341562"/>
          <a:ext cx="10584382" cy="5078559"/>
        </p:xfrm>
        <a:graphic>
          <a:graphicData uri="http://schemas.openxmlformats.org/drawingml/2006/table">
            <a:tbl>
              <a:tblPr firstRow="1" bandRow="1">
                <a:tableStyleId>{5940675A-B579-460E-94D1-54222C63F5DA}</a:tableStyleId>
              </a:tblPr>
              <a:tblGrid>
                <a:gridCol w="1151334"/>
                <a:gridCol w="9433048"/>
              </a:tblGrid>
              <a:tr h="566907">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类型</a:t>
                      </a:r>
                    </a:p>
                  </a:txBody>
                  <a:tcPr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内容</a:t>
                      </a:r>
                    </a:p>
                  </a:txBody>
                  <a:tcPr anchor="ctr" horzOverflow="overflow"/>
                </a:tc>
              </a:tr>
              <a:tr h="925569">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获得赔偿权</a:t>
                      </a:r>
                    </a:p>
                  </a:txBody>
                  <a:tcPr marT="45717" marB="45717"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由于国家机关和国家工作人员侵犯公民权利而受到损失的人，有依照法律规定取得赔偿的权利</a:t>
                      </a:r>
                    </a:p>
                  </a:txBody>
                  <a:tcPr marT="45717" marB="45717" anchor="ctr" horzOverflow="overflow"/>
                </a:tc>
              </a:tr>
              <a:tr h="2324217">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劳动权</a:t>
                      </a:r>
                    </a:p>
                  </a:txBody>
                  <a:tcPr marT="45717" marB="45717"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、公民有劳动的权利和义务</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、国家通过各种途径，创造劳动就业条件，加强劳动保护，改善劳动条件，并在发展生产的基础上，提高劳动报酬和福利待遇</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3</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、劳动是一切有劳动能力的公民的光荣职责。国有企业和城乡集体经济组织的劳动者都应当以国家主人翁的态度对待自己的劳动</a:t>
                      </a:r>
                    </a:p>
                  </a:txBody>
                  <a:tcPr marT="45717" marB="45717" anchor="ctr" horzOverflow="overflow"/>
                </a:tc>
              </a:tr>
              <a:tr h="1007843">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休息权</a:t>
                      </a:r>
                    </a:p>
                  </a:txBody>
                  <a:tcPr marT="45717" marB="45717"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、劳动者有休息的权利</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、国家发展劳动者休息和休养的设施，规定职工的工作时间和休假制度</a:t>
                      </a:r>
                    </a:p>
                  </a:txBody>
                  <a:tcPr marT="45717" marB="45717" anchor="ctr" horzOverflow="overflow"/>
                </a:tc>
              </a:tr>
            </a:tbl>
          </a:graphicData>
        </a:graphic>
      </p:graphicFrame>
    </p:spTree>
    <p:extLst>
      <p:ext uri="{BB962C8B-B14F-4D97-AF65-F5344CB8AC3E}">
        <p14:creationId xmlns:p14="http://schemas.microsoft.com/office/powerpoint/2010/main" val="283796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5" name="表格 4"/>
          <p:cNvGraphicFramePr>
            <a:graphicFrameLocks noGrp="1"/>
          </p:cNvGraphicFramePr>
          <p:nvPr>
            <p:extLst>
              <p:ext uri="{D42A27DB-BD31-4B8C-83A1-F6EECF244321}">
                <p14:modId xmlns:p14="http://schemas.microsoft.com/office/powerpoint/2010/main" val="2223209773"/>
              </p:ext>
            </p:extLst>
          </p:nvPr>
        </p:nvGraphicFramePr>
        <p:xfrm>
          <a:off x="406574" y="1341562"/>
          <a:ext cx="11449272" cy="5184577"/>
        </p:xfrm>
        <a:graphic>
          <a:graphicData uri="http://schemas.openxmlformats.org/drawingml/2006/table">
            <a:tbl>
              <a:tblPr firstRow="1" bandRow="1">
                <a:tableStyleId>{5940675A-B579-460E-94D1-54222C63F5DA}</a:tableStyleId>
              </a:tblPr>
              <a:tblGrid>
                <a:gridCol w="1496638"/>
                <a:gridCol w="9952634"/>
              </a:tblGrid>
              <a:tr h="475876">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类型</a:t>
                      </a:r>
                    </a:p>
                  </a:txBody>
                  <a:tcPr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内容</a:t>
                      </a:r>
                    </a:p>
                  </a:txBody>
                  <a:tcPr anchor="ctr" horzOverflow="overflow"/>
                </a:tc>
              </a:tr>
              <a:tr h="893333">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获得物质帮助权</a:t>
                      </a:r>
                    </a:p>
                  </a:txBody>
                  <a:tcPr marT="45714" marB="45714"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年老、疾病或者丧失劳动能力</a:t>
                      </a:r>
                    </a:p>
                  </a:txBody>
                  <a:tcPr marT="45714" marB="45714" anchor="ctr" horzOverflow="overflow"/>
                </a:tc>
              </a:tr>
              <a:tr h="2842626">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社会保障权</a:t>
                      </a:r>
                    </a:p>
                  </a:txBody>
                  <a:tcPr marT="45714" marB="45714"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、企业事业组织的职工、国家机关人员的退休生活受国家和社会的保障</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、国家发展为公民享受这些权利所需要的社会保险、社会救济和医疗卫生事业</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3</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、国家和社会保障残疾军人的生活，抚恤烈士家属，优待军人家属</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4</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、国家和社会帮助安排盲、聋、哑和其他有残疾的公民的劳动、生活和教育</a:t>
                      </a:r>
                    </a:p>
                  </a:txBody>
                  <a:tcPr marT="45714" marB="45714" anchor="ctr" horzOverflow="overflow"/>
                </a:tc>
              </a:tr>
              <a:tr h="972742">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受教育权</a:t>
                      </a:r>
                    </a:p>
                  </a:txBody>
                  <a:tcPr marT="45714" marB="45714"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、公民有受教育的权利和义务</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、国家培养青年、少年、儿童在品德、智力、体质等方面全面发展</a:t>
                      </a:r>
                    </a:p>
                  </a:txBody>
                  <a:tcPr marT="45714" marB="45714" anchor="ctr" horzOverflow="overflow"/>
                </a:tc>
              </a:tr>
            </a:tbl>
          </a:graphicData>
        </a:graphic>
      </p:graphicFrame>
    </p:spTree>
    <p:extLst>
      <p:ext uri="{BB962C8B-B14F-4D97-AF65-F5344CB8AC3E}">
        <p14:creationId xmlns:p14="http://schemas.microsoft.com/office/powerpoint/2010/main" val="97324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社会背景</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349674"/>
            <a:ext cx="10225136" cy="4104456"/>
          </a:xfrm>
        </p:spPr>
        <p:txBody>
          <a:bodyPr>
            <a:noAutofit/>
          </a:bodyPr>
          <a:lstStyle/>
          <a:p>
            <a:r>
              <a:rPr lang="zh-CN" altLang="en-US" sz="3200" dirty="0" smtClean="0">
                <a:latin typeface="+mn-ea"/>
              </a:rPr>
              <a:t>制宪的国内背景</a:t>
            </a:r>
            <a:endParaRPr lang="en-US" altLang="zh-CN" sz="3200" dirty="0" smtClean="0">
              <a:latin typeface="+mn-ea"/>
            </a:endParaRPr>
          </a:p>
          <a:p>
            <a:r>
              <a:rPr lang="zh-CN" altLang="en-US" sz="3200" dirty="0" smtClean="0">
                <a:latin typeface="+mn-ea"/>
              </a:rPr>
              <a:t>制宪的国际环境</a:t>
            </a:r>
            <a:endParaRPr lang="en-US" altLang="zh-CN" sz="3200" dirty="0" smtClean="0">
              <a:latin typeface="+mn-ea"/>
            </a:endParaRPr>
          </a:p>
          <a:p>
            <a:r>
              <a:rPr lang="zh-CN" altLang="en-US" sz="3200" dirty="0" smtClean="0">
                <a:latin typeface="+mn-ea"/>
              </a:rPr>
              <a:t>斯大林的制宪建议与中共中央的制宪决定</a:t>
            </a:r>
            <a:endParaRPr lang="en-US" altLang="zh-CN" sz="3200" dirty="0" smtClean="0">
              <a:latin typeface="+mn-ea"/>
            </a:endParaRPr>
          </a:p>
          <a:p>
            <a:r>
              <a:rPr lang="en-US" altLang="zh-CN" sz="3200" dirty="0" smtClean="0">
                <a:latin typeface="+mn-ea"/>
              </a:rPr>
              <a:t>1954</a:t>
            </a:r>
            <a:r>
              <a:rPr lang="zh-CN" altLang="en-US" sz="3200" dirty="0" smtClean="0">
                <a:latin typeface="+mn-ea"/>
              </a:rPr>
              <a:t>年宪法的制定目的</a:t>
            </a:r>
            <a:endParaRPr lang="en-US" altLang="zh-CN" sz="3200" dirty="0" smtClean="0">
              <a:latin typeface="+mn-ea"/>
            </a:endParaRPr>
          </a:p>
          <a:p>
            <a:r>
              <a:rPr lang="zh-CN" altLang="en-US" sz="3200" dirty="0" smtClean="0">
                <a:latin typeface="+mn-ea"/>
              </a:rPr>
              <a:t>制定</a:t>
            </a:r>
            <a:r>
              <a:rPr lang="en-US" altLang="zh-CN" sz="3200" dirty="0" smtClean="0">
                <a:latin typeface="+mn-ea"/>
              </a:rPr>
              <a:t>1954</a:t>
            </a:r>
            <a:r>
              <a:rPr lang="zh-CN" altLang="en-US" sz="3200" dirty="0" smtClean="0">
                <a:latin typeface="+mn-ea"/>
              </a:rPr>
              <a:t>年宪法的正当性</a:t>
            </a:r>
            <a:endParaRPr lang="en-US" altLang="zh-CN" sz="3200" dirty="0">
              <a:latin typeface="+mn-ea"/>
            </a:endParaRPr>
          </a:p>
        </p:txBody>
      </p:sp>
    </p:spTree>
    <p:extLst>
      <p:ext uri="{BB962C8B-B14F-4D97-AF65-F5344CB8AC3E}">
        <p14:creationId xmlns:p14="http://schemas.microsoft.com/office/powerpoint/2010/main" val="3842574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5" name="表格 4"/>
          <p:cNvGraphicFramePr>
            <a:graphicFrameLocks noGrp="1"/>
          </p:cNvGraphicFramePr>
          <p:nvPr>
            <p:extLst>
              <p:ext uri="{D42A27DB-BD31-4B8C-83A1-F6EECF244321}">
                <p14:modId xmlns:p14="http://schemas.microsoft.com/office/powerpoint/2010/main" val="715997212"/>
              </p:ext>
            </p:extLst>
          </p:nvPr>
        </p:nvGraphicFramePr>
        <p:xfrm>
          <a:off x="910630" y="1413570"/>
          <a:ext cx="10801200" cy="4897066"/>
        </p:xfrm>
        <a:graphic>
          <a:graphicData uri="http://schemas.openxmlformats.org/drawingml/2006/table">
            <a:tbl>
              <a:tblPr firstRow="1" bandRow="1">
                <a:tableStyleId>{5940675A-B579-460E-94D1-54222C63F5DA}</a:tableStyleId>
              </a:tblPr>
              <a:tblGrid>
                <a:gridCol w="1086914"/>
                <a:gridCol w="9714286"/>
              </a:tblGrid>
              <a:tr h="464398">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类型</a:t>
                      </a:r>
                    </a:p>
                  </a:txBody>
                  <a:tcPr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内容</a:t>
                      </a:r>
                    </a:p>
                  </a:txBody>
                  <a:tcPr anchor="ctr" horzOverflow="overflow"/>
                </a:tc>
              </a:tr>
              <a:tr h="1261352">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文化自由</a:t>
                      </a:r>
                    </a:p>
                  </a:txBody>
                  <a:tcPr marT="45721" marB="45721"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、公民有进行科学研究、文化艺术创作和其他文化活动的自由</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、国家对于从事教育、科学、技术、文学、艺术和其他文化事业的公民的有益于人民的创造性工作，给以鼓励和帮助</a:t>
                      </a:r>
                    </a:p>
                  </a:txBody>
                  <a:tcPr marT="45721" marB="45721" anchor="ctr" horzOverflow="overflow"/>
                </a:tc>
              </a:tr>
              <a:tr h="3170794">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特定人的权利</a:t>
                      </a:r>
                    </a:p>
                  </a:txBody>
                  <a:tcPr marT="45721" marB="45721" anchor="ctr" horzOverflow="overflow"/>
                </a:tc>
                <a:tc>
                  <a:txBody>
                    <a:bodyPr/>
                    <a:lstStyle>
                      <a:lvl1pPr eaLnBrk="0" hangingPunct="0">
                        <a:spcBef>
                          <a:spcPct val="20000"/>
                        </a:spcBef>
                        <a:defRPr sz="2800" b="1">
                          <a:solidFill>
                            <a:schemeClr val="bg1"/>
                          </a:solidFill>
                          <a:latin typeface="Arial" panose="020B0604020202020204" pitchFamily="34" charset="0"/>
                          <a:ea typeface="宋体" panose="02010600030101010101" pitchFamily="2" charset="-122"/>
                        </a:defRPr>
                      </a:lvl1pPr>
                      <a:lvl2pPr eaLnBrk="0" hangingPunct="0">
                        <a:spcBef>
                          <a:spcPct val="20000"/>
                        </a:spcBef>
                        <a:defRPr sz="2400" b="1">
                          <a:solidFill>
                            <a:schemeClr val="bg1"/>
                          </a:solidFill>
                          <a:latin typeface="Arial" panose="020B0604020202020204" pitchFamily="34" charset="0"/>
                          <a:ea typeface="宋体" panose="02010600030101010101" pitchFamily="2" charset="-122"/>
                        </a:defRPr>
                      </a:lvl2pPr>
                      <a:lvl3pPr eaLnBrk="0" hangingPunct="0">
                        <a:spcBef>
                          <a:spcPct val="20000"/>
                        </a:spcBef>
                        <a:defRPr sz="2000" b="1">
                          <a:solidFill>
                            <a:schemeClr val="bg1"/>
                          </a:solidFill>
                          <a:latin typeface="Arial" panose="020B0604020202020204" pitchFamily="34" charset="0"/>
                          <a:ea typeface="宋体" panose="02010600030101010101" pitchFamily="2" charset="-122"/>
                        </a:defRPr>
                      </a:lvl3pPr>
                      <a:lvl4pPr eaLnBrk="0" hangingPunct="0">
                        <a:spcBef>
                          <a:spcPct val="20000"/>
                        </a:spcBef>
                        <a:defRPr b="1">
                          <a:solidFill>
                            <a:schemeClr val="bg1"/>
                          </a:solidFill>
                          <a:latin typeface="Arial" panose="020B0604020202020204" pitchFamily="34" charset="0"/>
                          <a:ea typeface="宋体" panose="02010600030101010101" pitchFamily="2" charset="-122"/>
                        </a:defRPr>
                      </a:lvl4pPr>
                      <a:lvl5pPr eaLnBrk="0" hangingPunct="0">
                        <a:spcBef>
                          <a:spcPct val="20000"/>
                        </a:spcBef>
                        <a:defRPr b="1">
                          <a:solidFill>
                            <a:schemeClr val="bg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b="1">
                          <a:solidFill>
                            <a:schemeClr val="bg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、妇女在政治的、经济的、文化的、社会的和家庭的生活等方面享有同男子平等的权利。国家保护妇女的权利和利益，实行男女同工同酬，培养和选拔妇女干部</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、婚姻、家庭、母亲和儿童受国家的保护。禁止破坏婚姻自由，禁止虐待老人、妇女和儿童</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3</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、中华人民共和国保护华侨的正当权利和利益，保护归侨和侨眷的合法的权利和利益</a:t>
                      </a:r>
                    </a:p>
                  </a:txBody>
                  <a:tcPr marT="45721" marB="45721" anchor="ctr" horzOverflow="overflow"/>
                </a:tc>
              </a:tr>
            </a:tbl>
          </a:graphicData>
        </a:graphic>
      </p:graphicFrame>
    </p:spTree>
    <p:extLst>
      <p:ext uri="{BB962C8B-B14F-4D97-AF65-F5344CB8AC3E}">
        <p14:creationId xmlns:p14="http://schemas.microsoft.com/office/powerpoint/2010/main" val="12877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648072"/>
          </a:xfrm>
        </p:spPr>
        <p:txBody>
          <a:bodyPr>
            <a:noAutofit/>
          </a:bodyPr>
          <a:lstStyle/>
          <a:p>
            <a:r>
              <a:rPr lang="zh-CN" altLang="en-US" sz="4000" b="1" dirty="0">
                <a:solidFill>
                  <a:srgbClr val="7C1D20"/>
                </a:solidFill>
                <a:latin typeface="+mn-ea"/>
              </a:rPr>
              <a:t>公民基本义务</a:t>
            </a:r>
            <a:endParaRPr lang="en-US" altLang="zh-CN" sz="4000" b="1" dirty="0">
              <a:solidFill>
                <a:srgbClr val="7C1D20"/>
              </a:solidFill>
              <a:latin typeface="+mn-ea"/>
            </a:endParaRPr>
          </a:p>
        </p:txBody>
      </p:sp>
      <p:sp>
        <p:nvSpPr>
          <p:cNvPr id="3" name="内容占位符 2"/>
          <p:cNvSpPr>
            <a:spLocks noGrp="1"/>
          </p:cNvSpPr>
          <p:nvPr>
            <p:ph idx="1"/>
          </p:nvPr>
        </p:nvSpPr>
        <p:spPr>
          <a:xfrm>
            <a:off x="1342678" y="1989634"/>
            <a:ext cx="10297144" cy="4176464"/>
          </a:xfrm>
        </p:spPr>
        <p:txBody>
          <a:bodyPr>
            <a:noAutofit/>
          </a:bodyPr>
          <a:lstStyle/>
          <a:p>
            <a:r>
              <a:rPr lang="zh-CN" altLang="en-US" sz="3200" dirty="0"/>
              <a:t>维护国家统一和全国各民族团结的义务</a:t>
            </a:r>
          </a:p>
          <a:p>
            <a:r>
              <a:rPr lang="zh-CN" altLang="en-US" sz="3200" dirty="0"/>
              <a:t>遵守宪法和法律，保守国家秘密，爱护公共财产，遵守劳动纪律，遵守公共秩序，尊重社会公德的义务</a:t>
            </a:r>
          </a:p>
          <a:p>
            <a:r>
              <a:rPr lang="zh-CN" altLang="en-US" sz="3200" dirty="0"/>
              <a:t>维护祖国的安全、荣誉和利益的义务，不得有危害</a:t>
            </a:r>
            <a:r>
              <a:rPr lang="zh-CN" altLang="en-US" sz="3200" dirty="0" smtClean="0"/>
              <a:t>祖国的</a:t>
            </a:r>
            <a:r>
              <a:rPr lang="zh-CN" altLang="en-US" sz="3200" dirty="0"/>
              <a:t>安全、荣誉和利益的行为</a:t>
            </a:r>
          </a:p>
          <a:p>
            <a:r>
              <a:rPr lang="zh-CN" altLang="en-US" sz="3200" dirty="0"/>
              <a:t>保卫祖国，依法服兵役和参加民兵组织的义务</a:t>
            </a:r>
          </a:p>
          <a:p>
            <a:r>
              <a:rPr lang="zh-CN" altLang="en-US" sz="3200" dirty="0"/>
              <a:t>依法纳税的义务</a:t>
            </a:r>
          </a:p>
          <a:p>
            <a:r>
              <a:rPr lang="zh-CN" altLang="en-US" sz="3200" dirty="0"/>
              <a:t>其他方面的义务</a:t>
            </a:r>
          </a:p>
        </p:txBody>
      </p:sp>
    </p:spTree>
    <p:extLst>
      <p:ext uri="{BB962C8B-B14F-4D97-AF65-F5344CB8AC3E}">
        <p14:creationId xmlns:p14="http://schemas.microsoft.com/office/powerpoint/2010/main" val="323483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720080"/>
          </a:xfrm>
        </p:spPr>
        <p:txBody>
          <a:bodyPr>
            <a:noAutofit/>
          </a:bodyPr>
          <a:lstStyle/>
          <a:p>
            <a:r>
              <a:rPr lang="zh-CN" altLang="en-US" sz="4000" b="1" dirty="0">
                <a:solidFill>
                  <a:srgbClr val="7C1D20"/>
                </a:solidFill>
                <a:latin typeface="+mn-ea"/>
              </a:rPr>
              <a:t>董必武</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360924" y="2355015"/>
            <a:ext cx="4558818" cy="3523051"/>
          </a:xfrm>
        </p:spPr>
        <p:txBody>
          <a:bodyPr>
            <a:noAutofit/>
          </a:bodyPr>
          <a:lstStyle/>
          <a:p>
            <a:r>
              <a:rPr lang="en-US" altLang="zh-CN" sz="3200" dirty="0" smtClean="0">
                <a:latin typeface="+mn-ea"/>
              </a:rPr>
              <a:t>1886—1975</a:t>
            </a:r>
          </a:p>
          <a:p>
            <a:r>
              <a:rPr lang="zh-CN" altLang="en-US" sz="3200" dirty="0" smtClean="0">
                <a:latin typeface="+mn-ea"/>
              </a:rPr>
              <a:t>中国共产党创始人之一，无产阶级革命家、马克思主义政治家和法学家</a:t>
            </a:r>
            <a:endParaRPr lang="en-US" altLang="zh-CN" sz="3200" dirty="0" smtClean="0">
              <a:latin typeface="+mn-ea"/>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90" y="2205658"/>
            <a:ext cx="2381250" cy="333375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593" y="2218944"/>
            <a:ext cx="2441517" cy="3320463"/>
          </a:xfrm>
          <a:prstGeom prst="rect">
            <a:avLst/>
          </a:prstGeom>
        </p:spPr>
      </p:pic>
    </p:spTree>
    <p:extLst>
      <p:ext uri="{BB962C8B-B14F-4D97-AF65-F5344CB8AC3E}">
        <p14:creationId xmlns:p14="http://schemas.microsoft.com/office/powerpoint/2010/main" val="211183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25724"/>
            <a:ext cx="8469646" cy="648072"/>
          </a:xfrm>
        </p:spPr>
        <p:txBody>
          <a:bodyPr>
            <a:noAutofit/>
          </a:bodyPr>
          <a:lstStyle/>
          <a:p>
            <a:r>
              <a:rPr lang="zh-CN" altLang="en-US" sz="4000" b="1" dirty="0">
                <a:solidFill>
                  <a:srgbClr val="7C1D20"/>
                </a:solidFill>
                <a:latin typeface="+mn-ea"/>
              </a:rPr>
              <a:t>董必武</a:t>
            </a:r>
            <a:endParaRPr lang="en-US" altLang="zh-CN" sz="4000" b="1" dirty="0">
              <a:solidFill>
                <a:srgbClr val="7C1D20"/>
              </a:solidFill>
              <a:latin typeface="+mn-ea"/>
            </a:endParaRPr>
          </a:p>
        </p:txBody>
      </p:sp>
      <p:sp>
        <p:nvSpPr>
          <p:cNvPr id="3" name="内容占位符 2"/>
          <p:cNvSpPr>
            <a:spLocks noGrp="1"/>
          </p:cNvSpPr>
          <p:nvPr>
            <p:ph idx="1"/>
          </p:nvPr>
        </p:nvSpPr>
        <p:spPr>
          <a:xfrm>
            <a:off x="1631504" y="2133650"/>
            <a:ext cx="8928992" cy="4176464"/>
          </a:xfrm>
        </p:spPr>
        <p:txBody>
          <a:bodyPr>
            <a:noAutofit/>
          </a:bodyPr>
          <a:lstStyle/>
          <a:p>
            <a:r>
              <a:rPr lang="zh-CN" altLang="en-US" sz="3200" dirty="0">
                <a:latin typeface="+mn-ea"/>
              </a:rPr>
              <a:t>留学日本法政大学，法律专业</a:t>
            </a:r>
            <a:endParaRPr lang="en-US" altLang="zh-CN" sz="3200" dirty="0">
              <a:latin typeface="+mn-ea"/>
            </a:endParaRPr>
          </a:p>
          <a:p>
            <a:pPr marL="457200" indent="-457200">
              <a:buFontTx/>
              <a:buChar char="•"/>
            </a:pPr>
            <a:r>
              <a:rPr lang="zh-CN" altLang="en-US" sz="3200" dirty="0" smtClean="0">
                <a:latin typeface="+mn-ea"/>
              </a:rPr>
              <a:t>参加过辛亥革命、五四运动，在武汉建立共产主义小组，出席中共一大</a:t>
            </a:r>
            <a:endParaRPr lang="en-US" altLang="zh-CN" sz="3200" dirty="0" smtClean="0">
              <a:latin typeface="+mn-ea"/>
            </a:endParaRPr>
          </a:p>
          <a:p>
            <a:pPr marL="457200" indent="-457200">
              <a:buFontTx/>
              <a:buChar char="•"/>
            </a:pPr>
            <a:r>
              <a:rPr lang="en-US" altLang="zh-CN" sz="3200" b="1" dirty="0" smtClean="0">
                <a:latin typeface="+mn-ea"/>
              </a:rPr>
              <a:t>1954</a:t>
            </a:r>
            <a:r>
              <a:rPr lang="zh-CN" altLang="en-US" sz="3200" b="1" dirty="0" smtClean="0">
                <a:latin typeface="+mn-ea"/>
              </a:rPr>
              <a:t>年宪法的主要起草人之一</a:t>
            </a:r>
            <a:endParaRPr lang="en-US" altLang="zh-CN" sz="3200" b="1" dirty="0" smtClean="0">
              <a:latin typeface="+mn-ea"/>
            </a:endParaRPr>
          </a:p>
          <a:p>
            <a:pPr marL="457200" indent="-457200">
              <a:buFontTx/>
              <a:buChar char="•"/>
            </a:pPr>
            <a:r>
              <a:rPr lang="zh-CN" altLang="en-US" sz="3200" dirty="0"/>
              <a:t>历任政务院政法委员会主任、最高人民法院院长、全国政协副主席、中共中央监委书记、中华人民共和国副主席和代理主席、全国人大常委会副委员长</a:t>
            </a:r>
            <a:endParaRPr lang="en-US" altLang="zh-CN" sz="3200" dirty="0">
              <a:latin typeface="+mn-ea"/>
            </a:endParaRPr>
          </a:p>
        </p:txBody>
      </p:sp>
    </p:spTree>
    <p:extLst>
      <p:ext uri="{BB962C8B-B14F-4D97-AF65-F5344CB8AC3E}">
        <p14:creationId xmlns:p14="http://schemas.microsoft.com/office/powerpoint/2010/main" val="242903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720080"/>
          </a:xfrm>
        </p:spPr>
        <p:txBody>
          <a:bodyPr>
            <a:noAutofit/>
          </a:bodyPr>
          <a:lstStyle/>
          <a:p>
            <a:r>
              <a:rPr lang="zh-CN" altLang="en-US" sz="4000" b="1" dirty="0">
                <a:solidFill>
                  <a:srgbClr val="7C1D20"/>
                </a:solidFill>
                <a:latin typeface="+mn-ea"/>
              </a:rPr>
              <a:t>沈钧儒</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360924" y="2355015"/>
            <a:ext cx="4558818" cy="3523051"/>
          </a:xfrm>
        </p:spPr>
        <p:txBody>
          <a:bodyPr>
            <a:noAutofit/>
          </a:bodyPr>
          <a:lstStyle/>
          <a:p>
            <a:r>
              <a:rPr lang="en-US" altLang="zh-CN" sz="3200" dirty="0" smtClean="0">
                <a:latin typeface="+mn-ea"/>
              </a:rPr>
              <a:t>1875—1963</a:t>
            </a:r>
          </a:p>
          <a:p>
            <a:r>
              <a:rPr lang="zh-CN" altLang="en-US" sz="3200" dirty="0"/>
              <a:t>第一任最高人民法院院长 </a:t>
            </a:r>
            <a:endParaRPr lang="en-US" altLang="zh-CN" sz="3200" dirty="0" smtClean="0"/>
          </a:p>
          <a:p>
            <a:r>
              <a:rPr lang="zh-CN" altLang="en-US" sz="3200" dirty="0" smtClean="0"/>
              <a:t>中国民主同盟中央主席 </a:t>
            </a:r>
            <a:endParaRPr lang="en-US" altLang="zh-CN" sz="3200" dirty="0" smtClean="0">
              <a:latin typeface="+mn-ea"/>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646" y="2132899"/>
            <a:ext cx="3923051" cy="4461826"/>
          </a:xfrm>
          <a:prstGeom prst="rect">
            <a:avLst/>
          </a:prstGeom>
        </p:spPr>
      </p:pic>
    </p:spTree>
    <p:extLst>
      <p:ext uri="{BB962C8B-B14F-4D97-AF65-F5344CB8AC3E}">
        <p14:creationId xmlns:p14="http://schemas.microsoft.com/office/powerpoint/2010/main" val="15281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25724"/>
            <a:ext cx="8469646" cy="648072"/>
          </a:xfrm>
        </p:spPr>
        <p:txBody>
          <a:bodyPr>
            <a:noAutofit/>
          </a:bodyPr>
          <a:lstStyle/>
          <a:p>
            <a:r>
              <a:rPr lang="zh-CN" altLang="en-US" sz="4000" b="1" dirty="0">
                <a:solidFill>
                  <a:srgbClr val="7C1D20"/>
                </a:solidFill>
                <a:latin typeface="+mn-ea"/>
              </a:rPr>
              <a:t>沈钧儒</a:t>
            </a:r>
            <a:endParaRPr lang="en-US" altLang="zh-CN" sz="4000" b="1" dirty="0">
              <a:solidFill>
                <a:srgbClr val="7C1D20"/>
              </a:solidFill>
              <a:latin typeface="+mn-ea"/>
            </a:endParaRPr>
          </a:p>
        </p:txBody>
      </p:sp>
      <p:sp>
        <p:nvSpPr>
          <p:cNvPr id="3" name="内容占位符 2"/>
          <p:cNvSpPr>
            <a:spLocks noGrp="1"/>
          </p:cNvSpPr>
          <p:nvPr>
            <p:ph idx="1"/>
          </p:nvPr>
        </p:nvSpPr>
        <p:spPr>
          <a:xfrm>
            <a:off x="1631504" y="2133650"/>
            <a:ext cx="8928992" cy="4176464"/>
          </a:xfrm>
        </p:spPr>
        <p:txBody>
          <a:bodyPr>
            <a:noAutofit/>
          </a:bodyPr>
          <a:lstStyle/>
          <a:p>
            <a:r>
              <a:rPr lang="zh-CN" altLang="en-US" sz="3200" dirty="0">
                <a:latin typeface="+mn-ea"/>
              </a:rPr>
              <a:t>留学日本法政大学，法律专业</a:t>
            </a:r>
            <a:endParaRPr lang="en-US" altLang="zh-CN" sz="3200" dirty="0">
              <a:latin typeface="+mn-ea"/>
            </a:endParaRPr>
          </a:p>
          <a:p>
            <a:pPr marL="457200" indent="-457200">
              <a:buFontTx/>
              <a:buChar char="•"/>
            </a:pPr>
            <a:r>
              <a:rPr lang="zh-CN" altLang="en-US" sz="3200" dirty="0" smtClean="0">
                <a:latin typeface="+mn-ea"/>
              </a:rPr>
              <a:t>参加过辛亥革命，后加入中国国民党</a:t>
            </a:r>
            <a:endParaRPr lang="en-US" altLang="zh-CN" sz="3200" dirty="0" smtClean="0">
              <a:latin typeface="+mn-ea"/>
            </a:endParaRPr>
          </a:p>
          <a:p>
            <a:pPr marL="457200" indent="-457200">
              <a:buFontTx/>
              <a:buChar char="•"/>
            </a:pPr>
            <a:r>
              <a:rPr lang="en-US" altLang="zh-CN" sz="3200" b="1" dirty="0" smtClean="0">
                <a:latin typeface="+mn-ea"/>
              </a:rPr>
              <a:t>1954</a:t>
            </a:r>
            <a:r>
              <a:rPr lang="zh-CN" altLang="en-US" sz="3200" b="1" dirty="0" smtClean="0">
                <a:latin typeface="+mn-ea"/>
              </a:rPr>
              <a:t>年宪法的主要起草人之一</a:t>
            </a:r>
            <a:endParaRPr lang="en-US" altLang="zh-CN" sz="3200" b="1" dirty="0" smtClean="0">
              <a:latin typeface="+mn-ea"/>
            </a:endParaRPr>
          </a:p>
        </p:txBody>
      </p:sp>
    </p:spTree>
    <p:extLst>
      <p:ext uri="{BB962C8B-B14F-4D97-AF65-F5344CB8AC3E}">
        <p14:creationId xmlns:p14="http://schemas.microsoft.com/office/powerpoint/2010/main" val="115532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720080"/>
          </a:xfrm>
        </p:spPr>
        <p:txBody>
          <a:bodyPr>
            <a:noAutofit/>
          </a:bodyPr>
          <a:lstStyle/>
          <a:p>
            <a:r>
              <a:rPr lang="zh-CN" altLang="en-US" sz="4000" b="1" dirty="0">
                <a:solidFill>
                  <a:srgbClr val="7C1D20"/>
                </a:solidFill>
                <a:latin typeface="+mn-ea"/>
              </a:rPr>
              <a:t>钱端升</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743278" y="2327683"/>
            <a:ext cx="4824536" cy="3478376"/>
          </a:xfrm>
        </p:spPr>
        <p:txBody>
          <a:bodyPr>
            <a:noAutofit/>
          </a:bodyPr>
          <a:lstStyle/>
          <a:p>
            <a:r>
              <a:rPr lang="en-US" altLang="zh-CN" sz="3200" dirty="0" smtClean="0">
                <a:latin typeface="+mn-ea"/>
              </a:rPr>
              <a:t>1900—1990</a:t>
            </a:r>
          </a:p>
          <a:p>
            <a:r>
              <a:rPr lang="zh-CN" altLang="en-US" sz="3200" dirty="0" smtClean="0">
                <a:latin typeface="+mn-ea"/>
              </a:rPr>
              <a:t>中国著名法学家</a:t>
            </a:r>
            <a:endParaRPr lang="en-US" altLang="zh-CN" sz="3200" dirty="0" smtClean="0">
              <a:latin typeface="+mn-ea"/>
            </a:endParaRPr>
          </a:p>
          <a:p>
            <a:r>
              <a:rPr lang="zh-CN" altLang="en-US" sz="3200" dirty="0" smtClean="0">
                <a:latin typeface="+mn-ea"/>
              </a:rPr>
              <a:t>新中国</a:t>
            </a:r>
            <a:r>
              <a:rPr lang="zh-CN" altLang="en-US" sz="3200" dirty="0">
                <a:latin typeface="+mn-ea"/>
              </a:rPr>
              <a:t>第</a:t>
            </a:r>
            <a:r>
              <a:rPr lang="zh-CN" altLang="en-US" sz="3200" dirty="0" smtClean="0">
                <a:latin typeface="+mn-ea"/>
              </a:rPr>
              <a:t>一代宪法学家</a:t>
            </a:r>
            <a:endParaRPr lang="en-US" altLang="zh-CN" sz="3200" dirty="0" smtClean="0">
              <a:latin typeface="+mn-ea"/>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90" y="2022283"/>
            <a:ext cx="2857500" cy="413385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108" y="2167207"/>
            <a:ext cx="2883561" cy="3988926"/>
          </a:xfrm>
          <a:prstGeom prst="rect">
            <a:avLst/>
          </a:prstGeom>
        </p:spPr>
      </p:pic>
    </p:spTree>
    <p:extLst>
      <p:ext uri="{BB962C8B-B14F-4D97-AF65-F5344CB8AC3E}">
        <p14:creationId xmlns:p14="http://schemas.microsoft.com/office/powerpoint/2010/main" val="139814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25724"/>
            <a:ext cx="8469646" cy="648072"/>
          </a:xfrm>
        </p:spPr>
        <p:txBody>
          <a:bodyPr>
            <a:noAutofit/>
          </a:bodyPr>
          <a:lstStyle/>
          <a:p>
            <a:r>
              <a:rPr lang="zh-CN" altLang="en-US" sz="4000" b="1" dirty="0">
                <a:solidFill>
                  <a:srgbClr val="7C1D20"/>
                </a:solidFill>
                <a:latin typeface="+mn-ea"/>
              </a:rPr>
              <a:t>钱端升</a:t>
            </a:r>
            <a:endParaRPr lang="en-US" altLang="zh-CN" sz="4000" b="1" dirty="0">
              <a:solidFill>
                <a:srgbClr val="7C1D20"/>
              </a:solidFill>
              <a:latin typeface="+mn-ea"/>
            </a:endParaRPr>
          </a:p>
        </p:txBody>
      </p:sp>
      <p:sp>
        <p:nvSpPr>
          <p:cNvPr id="3" name="内容占位符 2"/>
          <p:cNvSpPr>
            <a:spLocks noGrp="1"/>
          </p:cNvSpPr>
          <p:nvPr>
            <p:ph idx="1"/>
          </p:nvPr>
        </p:nvSpPr>
        <p:spPr>
          <a:xfrm>
            <a:off x="1631504" y="2133650"/>
            <a:ext cx="8928992" cy="4176464"/>
          </a:xfrm>
        </p:spPr>
        <p:txBody>
          <a:bodyPr>
            <a:noAutofit/>
          </a:bodyPr>
          <a:lstStyle/>
          <a:p>
            <a:r>
              <a:rPr lang="zh-CN" altLang="en-US" sz="3200" dirty="0" smtClean="0">
                <a:latin typeface="+mn-ea"/>
              </a:rPr>
              <a:t>留学美国，在哈佛大学取得博士学位</a:t>
            </a:r>
            <a:endParaRPr lang="en-US" altLang="zh-CN" sz="3200" dirty="0">
              <a:latin typeface="+mn-ea"/>
            </a:endParaRPr>
          </a:p>
          <a:p>
            <a:pPr marL="457200" indent="-457200">
              <a:buFontTx/>
              <a:buChar char="•"/>
            </a:pPr>
            <a:r>
              <a:rPr lang="zh-CN" altLang="en-US" sz="3200" b="1" dirty="0" smtClean="0">
                <a:latin typeface="+mn-ea"/>
              </a:rPr>
              <a:t>参与</a:t>
            </a:r>
            <a:r>
              <a:rPr lang="en-US" altLang="zh-CN" sz="3200" b="1" dirty="0" smtClean="0">
                <a:latin typeface="+mn-ea"/>
              </a:rPr>
              <a:t>1954</a:t>
            </a:r>
            <a:r>
              <a:rPr lang="zh-CN" altLang="en-US" sz="3200" b="1" dirty="0" smtClean="0">
                <a:latin typeface="+mn-ea"/>
              </a:rPr>
              <a:t>年宪法的制定</a:t>
            </a:r>
            <a:endParaRPr lang="en-US" altLang="zh-CN" sz="3200" b="1" dirty="0" smtClean="0">
              <a:latin typeface="+mn-ea"/>
            </a:endParaRPr>
          </a:p>
          <a:p>
            <a:pPr marL="457200" indent="-457200">
              <a:buFontTx/>
              <a:buChar char="•"/>
            </a:pPr>
            <a:r>
              <a:rPr lang="zh-CN" altLang="en-US" sz="3200" dirty="0" smtClean="0">
                <a:latin typeface="+mn-ea"/>
              </a:rPr>
              <a:t>时任北京大学法学院院长，</a:t>
            </a:r>
            <a:r>
              <a:rPr lang="zh-CN" altLang="en-US" sz="3200" dirty="0" smtClean="0"/>
              <a:t>北京政法学院</a:t>
            </a:r>
            <a:r>
              <a:rPr lang="zh-CN" altLang="en-US" sz="3200" dirty="0"/>
              <a:t>（今中国政法大学</a:t>
            </a:r>
            <a:r>
              <a:rPr lang="zh-CN" altLang="en-US" sz="3200" dirty="0" smtClean="0"/>
              <a:t>）首任院长</a:t>
            </a:r>
            <a:endParaRPr lang="en-US" altLang="zh-CN" sz="3200" dirty="0" smtClean="0">
              <a:latin typeface="+mn-ea"/>
            </a:endParaRPr>
          </a:p>
        </p:txBody>
      </p:sp>
    </p:spTree>
    <p:extLst>
      <p:ext uri="{BB962C8B-B14F-4D97-AF65-F5344CB8AC3E}">
        <p14:creationId xmlns:p14="http://schemas.microsoft.com/office/powerpoint/2010/main" val="310290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5591150" y="1917626"/>
            <a:ext cx="5400600" cy="4248472"/>
          </a:xfrm>
        </p:spPr>
        <p:txBody>
          <a:bodyPr>
            <a:noAutofit/>
          </a:bodyPr>
          <a:lstStyle/>
          <a:p>
            <a:r>
              <a:rPr lang="zh-CN" altLang="en-US" sz="3200" dirty="0" smtClean="0">
                <a:latin typeface="+mn-ea"/>
              </a:rPr>
              <a:t>王世杰、钱端升著，商务出版社，</a:t>
            </a:r>
            <a:r>
              <a:rPr lang="en-US" altLang="zh-CN" sz="3200" dirty="0" smtClean="0">
                <a:latin typeface="+mn-ea"/>
              </a:rPr>
              <a:t>2010</a:t>
            </a:r>
            <a:r>
              <a:rPr lang="zh-CN" altLang="en-US" sz="3200" dirty="0" smtClean="0">
                <a:latin typeface="+mn-ea"/>
              </a:rPr>
              <a:t>年版</a:t>
            </a:r>
            <a:endParaRPr lang="en-US" altLang="zh-CN" sz="3200" dirty="0" smtClean="0">
              <a:latin typeface="+mn-ea"/>
            </a:endParaRPr>
          </a:p>
          <a:p>
            <a:r>
              <a:rPr lang="zh-CN" altLang="en-US" sz="3200" dirty="0" smtClean="0">
                <a:latin typeface="+mn-ea"/>
              </a:rPr>
              <a:t>首次出版于</a:t>
            </a:r>
            <a:r>
              <a:rPr lang="en-US" altLang="zh-CN" sz="3200" dirty="0" smtClean="0">
                <a:latin typeface="+mn-ea"/>
              </a:rPr>
              <a:t>1927</a:t>
            </a:r>
            <a:r>
              <a:rPr lang="zh-CN" altLang="en-US" sz="3200" dirty="0" smtClean="0">
                <a:latin typeface="+mn-ea"/>
              </a:rPr>
              <a:t>年（王世杰）</a:t>
            </a:r>
            <a:endParaRPr lang="en-US" altLang="zh-CN" sz="3200" dirty="0" smtClean="0">
              <a:latin typeface="+mn-ea"/>
            </a:endParaRPr>
          </a:p>
          <a:p>
            <a:r>
              <a:rPr lang="en-US" altLang="zh-CN" sz="3200" dirty="0" smtClean="0">
                <a:latin typeface="+mn-ea"/>
              </a:rPr>
              <a:t>1938</a:t>
            </a:r>
            <a:r>
              <a:rPr lang="zh-CN" altLang="en-US" sz="3200" dirty="0" smtClean="0">
                <a:latin typeface="+mn-ea"/>
              </a:rPr>
              <a:t>年第二版（王世杰、钱端升）</a:t>
            </a:r>
            <a:endParaRPr lang="en-US" altLang="zh-CN" sz="3200" dirty="0" smtClean="0">
              <a:latin typeface="+mn-ea"/>
            </a:endParaRPr>
          </a:p>
          <a:p>
            <a:endParaRPr lang="en-US" altLang="zh-CN" sz="3200" dirty="0" smtClean="0">
              <a:latin typeface="+mn-ea"/>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670" y="1701602"/>
            <a:ext cx="3384376" cy="4741281"/>
          </a:xfrm>
          <a:prstGeom prst="rect">
            <a:avLst/>
          </a:prstGeom>
        </p:spPr>
      </p:pic>
      <p:sp>
        <p:nvSpPr>
          <p:cNvPr id="7" name="标题 6"/>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4135448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5474" y="28178"/>
            <a:ext cx="12188825" cy="6858000"/>
          </a:xfrm>
          <a:prstGeom prst="rect">
            <a:avLst/>
          </a:prstGeom>
          <a:noFill/>
        </p:spPr>
      </p:pic>
      <p:sp>
        <p:nvSpPr>
          <p:cNvPr id="2" name="标题 1"/>
          <p:cNvSpPr>
            <a:spLocks noGrp="1"/>
          </p:cNvSpPr>
          <p:nvPr>
            <p:ph type="title"/>
          </p:nvPr>
        </p:nvSpPr>
        <p:spPr>
          <a:xfrm>
            <a:off x="1861177" y="1015041"/>
            <a:ext cx="8469646" cy="720080"/>
          </a:xfrm>
        </p:spPr>
        <p:txBody>
          <a:bodyPr>
            <a:noAutofit/>
          </a:bodyPr>
          <a:lstStyle/>
          <a:p>
            <a:r>
              <a:rPr lang="zh-CN" altLang="en-US" sz="4000" b="1" dirty="0" smtClean="0">
                <a:solidFill>
                  <a:srgbClr val="7C1D20"/>
                </a:solidFill>
                <a:latin typeface="+mn-ea"/>
              </a:rPr>
              <a:t>洛克</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959302" y="2329318"/>
            <a:ext cx="4752528" cy="3888432"/>
          </a:xfrm>
        </p:spPr>
        <p:txBody>
          <a:bodyPr>
            <a:noAutofit/>
          </a:bodyPr>
          <a:lstStyle/>
          <a:p>
            <a:r>
              <a:rPr lang="zh-CN" altLang="en-US" sz="3200" dirty="0" smtClean="0"/>
              <a:t>约翰</a:t>
            </a:r>
            <a:r>
              <a:rPr lang="en-US" altLang="zh-CN" sz="3200" dirty="0" smtClean="0"/>
              <a:t>·</a:t>
            </a:r>
            <a:r>
              <a:rPr lang="zh-CN" altLang="en-US" sz="3200" dirty="0" smtClean="0"/>
              <a:t>洛克（</a:t>
            </a:r>
            <a:r>
              <a:rPr lang="en-US" altLang="zh-CN" sz="3200" dirty="0" smtClean="0"/>
              <a:t>John Locke</a:t>
            </a:r>
            <a:r>
              <a:rPr lang="zh-CN" altLang="en-US" sz="3200" dirty="0" smtClean="0"/>
              <a:t>），</a:t>
            </a:r>
            <a:r>
              <a:rPr lang="en-US" altLang="zh-CN" sz="3200" dirty="0" smtClean="0"/>
              <a:t>1632—1704</a:t>
            </a:r>
          </a:p>
          <a:p>
            <a:r>
              <a:rPr lang="zh-CN" altLang="en-US" sz="3200" dirty="0" smtClean="0"/>
              <a:t>哲学家</a:t>
            </a:r>
            <a:r>
              <a:rPr lang="zh-CN" altLang="en-US" sz="3200" dirty="0"/>
              <a:t>、</a:t>
            </a:r>
            <a:r>
              <a:rPr lang="zh-CN" altLang="en-US" sz="3200" dirty="0" smtClean="0"/>
              <a:t>医生</a:t>
            </a:r>
            <a:endParaRPr lang="en-US" altLang="zh-CN" sz="3200" dirty="0" smtClean="0"/>
          </a:p>
          <a:p>
            <a:r>
              <a:rPr lang="zh-CN" altLang="en-US" sz="3200" dirty="0" smtClean="0"/>
              <a:t>英国</a:t>
            </a:r>
            <a:r>
              <a:rPr lang="zh-CN" altLang="en-US" sz="3200" dirty="0"/>
              <a:t>资产阶级革命时期著名的政治理论家，古典自然法学派的主要代表，自由主义的奠基人</a:t>
            </a:r>
            <a:endParaRPr lang="en-US" altLang="zh-CN" sz="3200" dirty="0"/>
          </a:p>
          <a:p>
            <a:endParaRPr lang="en-US" altLang="zh-CN" sz="3200" dirty="0" smtClean="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74" y="2349674"/>
            <a:ext cx="3096344" cy="367207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2918" y="2352969"/>
            <a:ext cx="2917730" cy="3668775"/>
          </a:xfrm>
          <a:prstGeom prst="rect">
            <a:avLst/>
          </a:prstGeom>
        </p:spPr>
      </p:pic>
    </p:spTree>
    <p:extLst>
      <p:ext uri="{BB962C8B-B14F-4D97-AF65-F5344CB8AC3E}">
        <p14:creationId xmlns:p14="http://schemas.microsoft.com/office/powerpoint/2010/main" val="248791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制宪的国内</a:t>
            </a:r>
            <a:r>
              <a:rPr lang="zh-CN" altLang="en-US" sz="4000" b="1" dirty="0" smtClean="0">
                <a:solidFill>
                  <a:srgbClr val="7C1D20"/>
                </a:solidFill>
                <a:latin typeface="+mn-ea"/>
              </a:rPr>
              <a:t>背景</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en-US" altLang="zh-CN" sz="3200" dirty="0" smtClean="0">
                <a:latin typeface="+mn-ea"/>
              </a:rPr>
              <a:t>《</a:t>
            </a:r>
            <a:r>
              <a:rPr lang="zh-CN" altLang="en-US" sz="3200" dirty="0" smtClean="0">
                <a:latin typeface="+mn-ea"/>
              </a:rPr>
              <a:t>共同纲领</a:t>
            </a:r>
            <a:r>
              <a:rPr lang="en-US" altLang="zh-CN" sz="3200" dirty="0" smtClean="0">
                <a:latin typeface="+mn-ea"/>
              </a:rPr>
              <a:t>》</a:t>
            </a:r>
            <a:endParaRPr lang="en-US" altLang="zh-CN" sz="3200" dirty="0">
              <a:latin typeface="+mn-ea"/>
            </a:endParaRPr>
          </a:p>
          <a:p>
            <a:pPr marL="457200" indent="-457200">
              <a:buFont typeface="+mj-lt"/>
              <a:buAutoNum type="arabicPeriod"/>
            </a:pPr>
            <a:r>
              <a:rPr lang="zh-CN" altLang="en-US" sz="2800" dirty="0" smtClean="0">
                <a:latin typeface="+mn-ea"/>
              </a:rPr>
              <a:t>政权性质：由各阶级、各方面人士参加的人民民主统一战线的政权，是各民主党派、各社会团体和无党派对新民主主义理念取得的共识。（</a:t>
            </a:r>
            <a:r>
              <a:rPr lang="zh-CN" altLang="en-US" sz="2800" i="1" dirty="0" smtClean="0">
                <a:latin typeface="+mn-ea"/>
              </a:rPr>
              <a:t>建立一个以工人阶级为领导的，以工农联盟为基础的人民民主专政</a:t>
            </a:r>
            <a:r>
              <a:rPr lang="zh-CN" altLang="en-US" sz="2800" dirty="0" smtClean="0">
                <a:latin typeface="+mn-ea"/>
              </a:rPr>
              <a:t>）</a:t>
            </a:r>
            <a:endParaRPr lang="en-US" altLang="zh-CN" sz="2800" dirty="0" smtClean="0">
              <a:latin typeface="+mn-ea"/>
            </a:endParaRPr>
          </a:p>
          <a:p>
            <a:pPr marL="457200" indent="-457200">
              <a:buFont typeface="+mj-lt"/>
              <a:buAutoNum type="arabicPeriod"/>
            </a:pPr>
            <a:r>
              <a:rPr lang="zh-CN" altLang="en-US" sz="2800" dirty="0" smtClean="0">
                <a:latin typeface="+mn-ea"/>
              </a:rPr>
              <a:t>人民代表机关：无，暂由政治协商会议代行人民代表大会的职权；地方上，有些实行的是军事管制的体制</a:t>
            </a:r>
            <a:endParaRPr lang="en-US" altLang="zh-CN" sz="2800" dirty="0" smtClean="0">
              <a:latin typeface="+mn-ea"/>
            </a:endParaRPr>
          </a:p>
          <a:p>
            <a:pPr marL="457200" indent="-457200">
              <a:buFont typeface="+mj-lt"/>
              <a:buAutoNum type="arabicPeriod"/>
            </a:pPr>
            <a:r>
              <a:rPr lang="zh-CN" altLang="en-US" sz="2800" dirty="0" smtClean="0">
                <a:latin typeface="+mn-ea"/>
              </a:rPr>
              <a:t>经济制度：恢复经济体制，既不是社会主义的经济制度，也不是资本主义的经济制度，而是两者并存、并行发展</a:t>
            </a:r>
            <a:endParaRPr lang="en-US" altLang="zh-CN" sz="2800" dirty="0">
              <a:latin typeface="+mn-ea"/>
            </a:endParaRPr>
          </a:p>
        </p:txBody>
      </p:sp>
    </p:spTree>
    <p:extLst>
      <p:ext uri="{BB962C8B-B14F-4D97-AF65-F5344CB8AC3E}">
        <p14:creationId xmlns:p14="http://schemas.microsoft.com/office/powerpoint/2010/main" val="7647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648072"/>
          </a:xfrm>
        </p:spPr>
        <p:txBody>
          <a:bodyPr>
            <a:noAutofit/>
          </a:bodyPr>
          <a:lstStyle/>
          <a:p>
            <a:r>
              <a:rPr lang="zh-CN" altLang="en-US" sz="4000" b="1" dirty="0" smtClean="0">
                <a:solidFill>
                  <a:srgbClr val="7C1D20"/>
                </a:solidFill>
                <a:latin typeface="+mn-ea"/>
              </a:rPr>
              <a:t>洛克生平</a:t>
            </a:r>
            <a:endParaRPr lang="en-US" altLang="zh-CN" sz="4000" b="1" dirty="0">
              <a:solidFill>
                <a:srgbClr val="7C1D20"/>
              </a:solidFill>
              <a:latin typeface="+mn-ea"/>
            </a:endParaRPr>
          </a:p>
        </p:txBody>
      </p:sp>
      <p:sp>
        <p:nvSpPr>
          <p:cNvPr id="3" name="内容占位符 2"/>
          <p:cNvSpPr>
            <a:spLocks noGrp="1"/>
          </p:cNvSpPr>
          <p:nvPr>
            <p:ph idx="1"/>
          </p:nvPr>
        </p:nvSpPr>
        <p:spPr>
          <a:xfrm>
            <a:off x="910630" y="2133650"/>
            <a:ext cx="10882945" cy="3888432"/>
          </a:xfrm>
        </p:spPr>
        <p:txBody>
          <a:bodyPr>
            <a:noAutofit/>
          </a:bodyPr>
          <a:lstStyle/>
          <a:p>
            <a:r>
              <a:rPr lang="zh-CN" altLang="en-US" sz="3200" dirty="0" smtClean="0">
                <a:latin typeface="+mn-ea"/>
              </a:rPr>
              <a:t>出生于一个商人家庭，其父亲是一个小土地所有者，也当过律师</a:t>
            </a:r>
            <a:endParaRPr lang="en-US" altLang="zh-CN" sz="3200" dirty="0" smtClean="0">
              <a:latin typeface="+mn-ea"/>
            </a:endParaRPr>
          </a:p>
          <a:p>
            <a:r>
              <a:rPr lang="en-US" altLang="zh-CN" sz="3200" dirty="0" smtClean="0">
                <a:latin typeface="+mn-ea"/>
              </a:rPr>
              <a:t>1652</a:t>
            </a:r>
            <a:r>
              <a:rPr lang="zh-CN" altLang="en-US" sz="3200" dirty="0" smtClean="0">
                <a:latin typeface="+mn-ea"/>
              </a:rPr>
              <a:t>年，进入牛津大学学习，后又学习医学，毕业后留校任教</a:t>
            </a:r>
            <a:endParaRPr lang="en-US" altLang="zh-CN" sz="3200" dirty="0" smtClean="0">
              <a:latin typeface="+mn-ea"/>
            </a:endParaRPr>
          </a:p>
          <a:p>
            <a:r>
              <a:rPr lang="en-US" altLang="zh-CN" sz="3200" dirty="0" smtClean="0">
                <a:latin typeface="+mn-ea"/>
              </a:rPr>
              <a:t>1667</a:t>
            </a:r>
            <a:r>
              <a:rPr lang="zh-CN" altLang="en-US" sz="3200" dirty="0" smtClean="0">
                <a:latin typeface="+mn-ea"/>
              </a:rPr>
              <a:t>年，成为</a:t>
            </a:r>
            <a:r>
              <a:rPr lang="zh-CN" altLang="en-US" sz="3200" dirty="0"/>
              <a:t>沙夫茨伯里</a:t>
            </a:r>
            <a:r>
              <a:rPr lang="zh-CN" altLang="en-US" sz="3200" dirty="0" smtClean="0"/>
              <a:t>伯爵（辉格党创立人）的助手和个人医师</a:t>
            </a:r>
            <a:endParaRPr lang="en-US" altLang="zh-CN" sz="3200" dirty="0" smtClean="0"/>
          </a:p>
        </p:txBody>
      </p:sp>
    </p:spTree>
    <p:extLst>
      <p:ext uri="{BB962C8B-B14F-4D97-AF65-F5344CB8AC3E}">
        <p14:creationId xmlns:p14="http://schemas.microsoft.com/office/powerpoint/2010/main" val="139859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648072"/>
          </a:xfrm>
        </p:spPr>
        <p:txBody>
          <a:bodyPr>
            <a:noAutofit/>
          </a:bodyPr>
          <a:lstStyle/>
          <a:p>
            <a:r>
              <a:rPr lang="zh-CN" altLang="en-US" sz="4000" b="1" dirty="0" smtClean="0">
                <a:solidFill>
                  <a:srgbClr val="7C1D20"/>
                </a:solidFill>
                <a:latin typeface="+mn-ea"/>
              </a:rPr>
              <a:t>洛克生平</a:t>
            </a:r>
            <a:endParaRPr lang="en-US" altLang="zh-CN" sz="4000" b="1" dirty="0">
              <a:solidFill>
                <a:srgbClr val="7C1D20"/>
              </a:solidFill>
              <a:latin typeface="+mn-ea"/>
            </a:endParaRPr>
          </a:p>
        </p:txBody>
      </p:sp>
      <p:sp>
        <p:nvSpPr>
          <p:cNvPr id="3" name="内容占位符 2"/>
          <p:cNvSpPr>
            <a:spLocks noGrp="1"/>
          </p:cNvSpPr>
          <p:nvPr>
            <p:ph idx="1"/>
          </p:nvPr>
        </p:nvSpPr>
        <p:spPr>
          <a:xfrm>
            <a:off x="515380" y="2265577"/>
            <a:ext cx="11161240" cy="3960440"/>
          </a:xfrm>
        </p:spPr>
        <p:txBody>
          <a:bodyPr>
            <a:noAutofit/>
          </a:bodyPr>
          <a:lstStyle/>
          <a:p>
            <a:r>
              <a:rPr lang="en-US" altLang="zh-CN" sz="3200" dirty="0">
                <a:latin typeface="+mn-ea"/>
              </a:rPr>
              <a:t>1681</a:t>
            </a:r>
            <a:r>
              <a:rPr lang="zh-CN" altLang="en-US" sz="3200" dirty="0">
                <a:latin typeface="+mn-ea"/>
              </a:rPr>
              <a:t>年受</a:t>
            </a:r>
            <a:r>
              <a:rPr lang="zh-CN" altLang="en-US" sz="3200" dirty="0"/>
              <a:t>沙夫茨伯里伯爵牵连而遭迫害，</a:t>
            </a:r>
            <a:r>
              <a:rPr lang="en-US" altLang="zh-CN" sz="3200" dirty="0"/>
              <a:t>1684</a:t>
            </a:r>
            <a:r>
              <a:rPr lang="zh-CN" altLang="en-US" sz="3200" dirty="0"/>
              <a:t>年逃亡</a:t>
            </a:r>
            <a:r>
              <a:rPr lang="zh-CN" altLang="en-US" sz="3200" dirty="0" smtClean="0"/>
              <a:t>荷兰</a:t>
            </a:r>
            <a:endParaRPr lang="en-US" altLang="zh-CN" sz="3200" dirty="0" smtClean="0">
              <a:latin typeface="+mn-ea"/>
            </a:endParaRPr>
          </a:p>
          <a:p>
            <a:r>
              <a:rPr lang="en-US" altLang="zh-CN" sz="3200" dirty="0" smtClean="0">
                <a:latin typeface="+mn-ea"/>
              </a:rPr>
              <a:t>1688</a:t>
            </a:r>
            <a:r>
              <a:rPr lang="zh-CN" altLang="en-US" sz="3200" dirty="0" smtClean="0">
                <a:latin typeface="+mn-ea"/>
              </a:rPr>
              <a:t>年，英国“光荣革命”后获得自由，回到英国</a:t>
            </a:r>
            <a:endParaRPr lang="en-US" altLang="zh-CN" sz="3200" dirty="0" smtClean="0">
              <a:latin typeface="+mn-ea"/>
            </a:endParaRPr>
          </a:p>
          <a:p>
            <a:r>
              <a:rPr lang="zh-CN" altLang="en-US" sz="3200" dirty="0" smtClean="0">
                <a:latin typeface="+mn-ea"/>
              </a:rPr>
              <a:t>之后，先后担任过高等法院法官，贸易、垦殖部专员等职务。后由于身体</a:t>
            </a:r>
            <a:r>
              <a:rPr lang="zh-CN" altLang="en-US" sz="3200" dirty="0">
                <a:latin typeface="+mn-ea"/>
              </a:rPr>
              <a:t>原因</a:t>
            </a:r>
            <a:r>
              <a:rPr lang="zh-CN" altLang="en-US" sz="3200" dirty="0" smtClean="0">
                <a:latin typeface="+mn-ea"/>
              </a:rPr>
              <a:t>，辞去政职，归居乡里。</a:t>
            </a:r>
            <a:endParaRPr lang="en-US" altLang="zh-CN" sz="3200" dirty="0" smtClean="0">
              <a:latin typeface="+mn-ea"/>
            </a:endParaRPr>
          </a:p>
          <a:p>
            <a:r>
              <a:rPr lang="zh-CN" altLang="en-US" sz="3200" dirty="0" smtClean="0">
                <a:latin typeface="+mn-ea"/>
              </a:rPr>
              <a:t>终身未婚，也没有子女</a:t>
            </a:r>
            <a:endParaRPr lang="en-US" altLang="zh-CN" sz="3200" dirty="0" smtClean="0">
              <a:latin typeface="+mn-ea"/>
            </a:endParaRPr>
          </a:p>
        </p:txBody>
      </p:sp>
    </p:spTree>
    <p:extLst>
      <p:ext uri="{BB962C8B-B14F-4D97-AF65-F5344CB8AC3E}">
        <p14:creationId xmlns:p14="http://schemas.microsoft.com/office/powerpoint/2010/main" val="364888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648072"/>
          </a:xfrm>
        </p:spPr>
        <p:txBody>
          <a:bodyPr>
            <a:noAutofit/>
          </a:bodyPr>
          <a:lstStyle/>
          <a:p>
            <a:r>
              <a:rPr lang="zh-CN" altLang="en-US" sz="4000" b="1" dirty="0" smtClean="0">
                <a:solidFill>
                  <a:srgbClr val="7C1D20"/>
                </a:solidFill>
                <a:latin typeface="+mn-ea"/>
              </a:rPr>
              <a:t>洛克主要著作</a:t>
            </a:r>
            <a:endParaRPr lang="en-US" altLang="zh-CN" sz="4000" b="1" dirty="0">
              <a:solidFill>
                <a:srgbClr val="7C1D20"/>
              </a:solidFill>
              <a:latin typeface="+mn-ea"/>
            </a:endParaRPr>
          </a:p>
        </p:txBody>
      </p:sp>
      <p:sp>
        <p:nvSpPr>
          <p:cNvPr id="3" name="内容占位符 2"/>
          <p:cNvSpPr>
            <a:spLocks noGrp="1"/>
          </p:cNvSpPr>
          <p:nvPr>
            <p:ph idx="1"/>
          </p:nvPr>
        </p:nvSpPr>
        <p:spPr>
          <a:xfrm>
            <a:off x="2422798" y="2311719"/>
            <a:ext cx="6947978" cy="3960440"/>
          </a:xfrm>
        </p:spPr>
        <p:txBody>
          <a:bodyPr>
            <a:noAutofit/>
          </a:bodyPr>
          <a:lstStyle/>
          <a:p>
            <a:r>
              <a:rPr lang="en-US" altLang="zh-CN" sz="3200" dirty="0" smtClean="0">
                <a:latin typeface="+mn-ea"/>
              </a:rPr>
              <a:t>《</a:t>
            </a:r>
            <a:r>
              <a:rPr lang="zh-CN" altLang="en-US" sz="3200" dirty="0" smtClean="0">
                <a:latin typeface="+mn-ea"/>
              </a:rPr>
              <a:t>论宽容</a:t>
            </a:r>
            <a:r>
              <a:rPr lang="en-US" altLang="zh-CN" sz="3200" dirty="0" smtClean="0">
                <a:latin typeface="+mn-ea"/>
              </a:rPr>
              <a:t>》</a:t>
            </a:r>
          </a:p>
          <a:p>
            <a:r>
              <a:rPr lang="en-US" altLang="zh-CN" sz="3200" dirty="0" smtClean="0">
                <a:latin typeface="+mn-ea"/>
              </a:rPr>
              <a:t>《</a:t>
            </a:r>
            <a:r>
              <a:rPr lang="zh-CN" altLang="en-US" sz="3200" dirty="0" smtClean="0">
                <a:latin typeface="+mn-ea"/>
              </a:rPr>
              <a:t>人类理解论</a:t>
            </a:r>
            <a:r>
              <a:rPr lang="en-US" altLang="zh-CN" sz="3200" dirty="0" smtClean="0">
                <a:latin typeface="+mn-ea"/>
              </a:rPr>
              <a:t>》</a:t>
            </a:r>
          </a:p>
          <a:p>
            <a:r>
              <a:rPr lang="en-US" altLang="zh-CN" sz="3200" dirty="0" smtClean="0">
                <a:latin typeface="+mn-ea"/>
              </a:rPr>
              <a:t>《</a:t>
            </a:r>
            <a:r>
              <a:rPr lang="zh-CN" altLang="en-US" sz="3200" dirty="0" smtClean="0">
                <a:latin typeface="+mn-ea"/>
              </a:rPr>
              <a:t>政府论</a:t>
            </a:r>
            <a:r>
              <a:rPr lang="en-US" altLang="zh-CN" sz="3200" dirty="0" smtClean="0">
                <a:latin typeface="+mn-ea"/>
              </a:rPr>
              <a:t>》</a:t>
            </a:r>
          </a:p>
          <a:p>
            <a:endParaRPr lang="en-US" altLang="zh-CN" sz="3200" dirty="0" smtClean="0">
              <a:latin typeface="+mn-ea"/>
            </a:endParaRPr>
          </a:p>
        </p:txBody>
      </p:sp>
    </p:spTree>
    <p:extLst>
      <p:ext uri="{BB962C8B-B14F-4D97-AF65-F5344CB8AC3E}">
        <p14:creationId xmlns:p14="http://schemas.microsoft.com/office/powerpoint/2010/main" val="292197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648072"/>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政府论</a:t>
            </a:r>
            <a:r>
              <a:rPr lang="en-US" altLang="zh-CN" sz="4000" b="1" dirty="0" smtClean="0">
                <a:solidFill>
                  <a:srgbClr val="7C1D20"/>
                </a:solidFill>
                <a:latin typeface="+mn-ea"/>
              </a:rPr>
              <a:t>》</a:t>
            </a:r>
            <a:r>
              <a:rPr lang="zh-CN" altLang="en-US" sz="4000" b="1" dirty="0" smtClean="0">
                <a:solidFill>
                  <a:srgbClr val="7C1D20"/>
                </a:solidFill>
                <a:latin typeface="+mn-ea"/>
              </a:rPr>
              <a:t>的写作背景</a:t>
            </a:r>
            <a:endParaRPr lang="en-US" altLang="zh-CN" sz="4000" b="1" dirty="0">
              <a:solidFill>
                <a:srgbClr val="7C1D20"/>
              </a:solidFill>
              <a:latin typeface="+mn-ea"/>
            </a:endParaRPr>
          </a:p>
        </p:txBody>
      </p:sp>
      <p:sp>
        <p:nvSpPr>
          <p:cNvPr id="3" name="内容占位符 2"/>
          <p:cNvSpPr>
            <a:spLocks noGrp="1"/>
          </p:cNvSpPr>
          <p:nvPr>
            <p:ph idx="1"/>
          </p:nvPr>
        </p:nvSpPr>
        <p:spPr>
          <a:xfrm>
            <a:off x="515380" y="2265577"/>
            <a:ext cx="11161240" cy="3960440"/>
          </a:xfrm>
        </p:spPr>
        <p:txBody>
          <a:bodyPr>
            <a:noAutofit/>
          </a:bodyPr>
          <a:lstStyle/>
          <a:p>
            <a:r>
              <a:rPr lang="zh-CN" altLang="en-US" sz="3200" dirty="0" smtClean="0">
                <a:latin typeface="+mn-ea"/>
              </a:rPr>
              <a:t>生活在英国资产阶级革命年代</a:t>
            </a:r>
            <a:endParaRPr lang="en-US" altLang="zh-CN" sz="3200" dirty="0" smtClean="0">
              <a:latin typeface="+mn-ea"/>
            </a:endParaRPr>
          </a:p>
          <a:p>
            <a:r>
              <a:rPr lang="en-US" altLang="zh-CN" sz="3200" dirty="0" smtClean="0">
                <a:latin typeface="+mn-ea"/>
              </a:rPr>
              <a:t>1642—1649</a:t>
            </a:r>
            <a:r>
              <a:rPr lang="zh-CN" altLang="en-US" sz="3200" dirty="0" smtClean="0">
                <a:latin typeface="+mn-ea"/>
              </a:rPr>
              <a:t>：封建势力的国王 </a:t>
            </a:r>
            <a:r>
              <a:rPr lang="en-US" altLang="zh-CN" sz="3200" dirty="0" smtClean="0">
                <a:latin typeface="+mn-ea"/>
              </a:rPr>
              <a:t>VS</a:t>
            </a:r>
            <a:r>
              <a:rPr lang="zh-CN" altLang="en-US" sz="3200" dirty="0" smtClean="0">
                <a:latin typeface="+mn-ea"/>
              </a:rPr>
              <a:t> 资产阶级和新贵族</a:t>
            </a:r>
            <a:endParaRPr lang="en-US" altLang="zh-CN" sz="3200" dirty="0" smtClean="0">
              <a:latin typeface="+mn-ea"/>
            </a:endParaRPr>
          </a:p>
          <a:p>
            <a:r>
              <a:rPr lang="en-US" altLang="zh-CN" sz="3200" dirty="0" smtClean="0">
                <a:latin typeface="+mn-ea"/>
              </a:rPr>
              <a:t>1649—1660</a:t>
            </a:r>
            <a:r>
              <a:rPr lang="zh-CN" altLang="en-US" sz="3200" dirty="0" smtClean="0">
                <a:latin typeface="+mn-ea"/>
              </a:rPr>
              <a:t>：建立共和国（资产阶级和新贵族），克伦威尔实行军事独裁统治</a:t>
            </a:r>
            <a:endParaRPr lang="en-US" altLang="zh-CN" sz="3200" dirty="0" smtClean="0">
              <a:latin typeface="+mn-ea"/>
            </a:endParaRPr>
          </a:p>
          <a:p>
            <a:r>
              <a:rPr lang="en-US" altLang="zh-CN" sz="3200" dirty="0" smtClean="0">
                <a:latin typeface="+mn-ea"/>
              </a:rPr>
              <a:t>1660</a:t>
            </a:r>
            <a:r>
              <a:rPr lang="zh-CN" altLang="en-US" sz="3200" dirty="0" smtClean="0">
                <a:latin typeface="+mn-ea"/>
              </a:rPr>
              <a:t>年：封建王朝复辟成功（查理二世）</a:t>
            </a:r>
            <a:endParaRPr lang="en-US" altLang="zh-CN" sz="3200" dirty="0" smtClean="0">
              <a:latin typeface="+mn-ea"/>
            </a:endParaRPr>
          </a:p>
        </p:txBody>
      </p:sp>
    </p:spTree>
    <p:extLst>
      <p:ext uri="{BB962C8B-B14F-4D97-AF65-F5344CB8AC3E}">
        <p14:creationId xmlns:p14="http://schemas.microsoft.com/office/powerpoint/2010/main" val="139177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648072"/>
          </a:xfrm>
        </p:spPr>
        <p:txBody>
          <a:bodyPr>
            <a:noAutofit/>
          </a:bodyPr>
          <a:lstStyle/>
          <a:p>
            <a:r>
              <a:rPr lang="en-US" altLang="zh-CN" sz="4000" b="1" dirty="0">
                <a:solidFill>
                  <a:srgbClr val="7C1D20"/>
                </a:solidFill>
                <a:latin typeface="+mn-ea"/>
              </a:rPr>
              <a:t>《</a:t>
            </a:r>
            <a:r>
              <a:rPr lang="zh-CN" altLang="en-US" sz="4000" b="1" dirty="0">
                <a:solidFill>
                  <a:srgbClr val="7C1D20"/>
                </a:solidFill>
                <a:latin typeface="+mn-ea"/>
              </a:rPr>
              <a:t>政府论</a:t>
            </a:r>
            <a:r>
              <a:rPr lang="en-US" altLang="zh-CN" sz="4000" b="1" dirty="0">
                <a:solidFill>
                  <a:srgbClr val="7C1D20"/>
                </a:solidFill>
                <a:latin typeface="+mn-ea"/>
              </a:rPr>
              <a:t>》</a:t>
            </a:r>
            <a:r>
              <a:rPr lang="zh-CN" altLang="en-US" sz="4000" b="1" dirty="0">
                <a:solidFill>
                  <a:srgbClr val="7C1D20"/>
                </a:solidFill>
                <a:latin typeface="+mn-ea"/>
              </a:rPr>
              <a:t>的写作背景</a:t>
            </a:r>
            <a:endParaRPr lang="en-US" altLang="zh-CN" sz="4000" b="1" dirty="0">
              <a:solidFill>
                <a:srgbClr val="7C1D20"/>
              </a:solidFill>
              <a:latin typeface="+mn-ea"/>
            </a:endParaRPr>
          </a:p>
        </p:txBody>
      </p:sp>
      <p:sp>
        <p:nvSpPr>
          <p:cNvPr id="3" name="内容占位符 2"/>
          <p:cNvSpPr>
            <a:spLocks noGrp="1"/>
          </p:cNvSpPr>
          <p:nvPr>
            <p:ph idx="1"/>
          </p:nvPr>
        </p:nvSpPr>
        <p:spPr>
          <a:xfrm>
            <a:off x="515380" y="2265577"/>
            <a:ext cx="11161240" cy="3960440"/>
          </a:xfrm>
        </p:spPr>
        <p:txBody>
          <a:bodyPr>
            <a:noAutofit/>
          </a:bodyPr>
          <a:lstStyle/>
          <a:p>
            <a:r>
              <a:rPr lang="zh-CN" altLang="en-US" sz="3200" dirty="0" smtClean="0">
                <a:latin typeface="+mn-ea"/>
              </a:rPr>
              <a:t>辉</a:t>
            </a:r>
            <a:r>
              <a:rPr lang="zh-CN" altLang="en-US" sz="3200" dirty="0">
                <a:latin typeface="+mn-ea"/>
              </a:rPr>
              <a:t>格</a:t>
            </a:r>
            <a:r>
              <a:rPr lang="zh-CN" altLang="en-US" sz="3200" dirty="0" smtClean="0">
                <a:latin typeface="+mn-ea"/>
              </a:rPr>
              <a:t>党 </a:t>
            </a:r>
            <a:r>
              <a:rPr lang="en-US" altLang="zh-CN" sz="3200" dirty="0" smtClean="0">
                <a:latin typeface="+mn-ea"/>
              </a:rPr>
              <a:t>VS</a:t>
            </a:r>
            <a:r>
              <a:rPr lang="zh-CN" altLang="en-US" sz="3200" dirty="0" smtClean="0">
                <a:latin typeface="+mn-ea"/>
              </a:rPr>
              <a:t> 托利党</a:t>
            </a:r>
            <a:endParaRPr lang="en-US" altLang="zh-CN" sz="3200" dirty="0">
              <a:latin typeface="+mn-ea"/>
            </a:endParaRPr>
          </a:p>
          <a:p>
            <a:pPr marL="0" indent="0">
              <a:buNone/>
            </a:pPr>
            <a:r>
              <a:rPr lang="zh-CN" altLang="en-US" sz="3200" dirty="0" smtClean="0">
                <a:latin typeface="+mn-ea"/>
              </a:rPr>
              <a:t>辉格党：反对王权、力主议会至上（资产阶级和新贵族）</a:t>
            </a:r>
            <a:endParaRPr lang="en-US" altLang="zh-CN" sz="3200" dirty="0" smtClean="0">
              <a:latin typeface="+mn-ea"/>
            </a:endParaRPr>
          </a:p>
          <a:p>
            <a:pPr marL="0" indent="0">
              <a:buNone/>
            </a:pPr>
            <a:r>
              <a:rPr lang="zh-CN" altLang="en-US" sz="3200" dirty="0">
                <a:latin typeface="+mn-ea"/>
              </a:rPr>
              <a:t>托利</a:t>
            </a:r>
            <a:r>
              <a:rPr lang="zh-CN" altLang="en-US" sz="3200" dirty="0" smtClean="0">
                <a:latin typeface="+mn-ea"/>
              </a:rPr>
              <a:t>党：拥护王权、主张君主专制（大土地所有者）</a:t>
            </a:r>
            <a:endParaRPr lang="en-US" altLang="zh-CN" sz="3200" dirty="0" smtClean="0">
              <a:latin typeface="+mn-ea"/>
            </a:endParaRPr>
          </a:p>
          <a:p>
            <a:r>
              <a:rPr lang="en-US" altLang="zh-CN" sz="3200" dirty="0" smtClean="0">
                <a:latin typeface="+mn-ea"/>
              </a:rPr>
              <a:t>1685</a:t>
            </a:r>
            <a:r>
              <a:rPr lang="zh-CN" altLang="en-US" sz="3200" dirty="0" smtClean="0">
                <a:latin typeface="+mn-ea"/>
              </a:rPr>
              <a:t>年，詹姆士二世上台，加强专制统治</a:t>
            </a:r>
            <a:endParaRPr lang="en-US" altLang="zh-CN" sz="3200" dirty="0" smtClean="0">
              <a:latin typeface="+mn-ea"/>
            </a:endParaRPr>
          </a:p>
          <a:p>
            <a:r>
              <a:rPr lang="en-US" altLang="zh-CN" sz="3200" dirty="0" smtClean="0">
                <a:latin typeface="+mn-ea"/>
              </a:rPr>
              <a:t>1688</a:t>
            </a:r>
            <a:r>
              <a:rPr lang="zh-CN" altLang="en-US" sz="3200" dirty="0" smtClean="0">
                <a:latin typeface="+mn-ea"/>
              </a:rPr>
              <a:t>年，辉格党和托利党联手发动政变，史称“光荣革命”</a:t>
            </a:r>
            <a:endParaRPr lang="en-US" altLang="zh-CN" sz="3200" dirty="0" smtClean="0">
              <a:latin typeface="+mn-ea"/>
            </a:endParaRPr>
          </a:p>
          <a:p>
            <a:r>
              <a:rPr lang="en-US" altLang="zh-CN" sz="3200" dirty="0" smtClean="0">
                <a:latin typeface="+mn-ea"/>
              </a:rPr>
              <a:t>1689</a:t>
            </a:r>
            <a:r>
              <a:rPr lang="zh-CN" altLang="en-US" sz="3200" dirty="0" smtClean="0">
                <a:latin typeface="+mn-ea"/>
              </a:rPr>
              <a:t>年，</a:t>
            </a:r>
            <a:r>
              <a:rPr lang="en-US" altLang="zh-CN" sz="3200" dirty="0" smtClean="0">
                <a:latin typeface="+mn-ea"/>
              </a:rPr>
              <a:t>《</a:t>
            </a:r>
            <a:r>
              <a:rPr lang="zh-CN" altLang="en-US" sz="3200" dirty="0" smtClean="0">
                <a:latin typeface="+mn-ea"/>
              </a:rPr>
              <a:t>权利法案</a:t>
            </a:r>
            <a:r>
              <a:rPr lang="en-US" altLang="zh-CN" sz="3200" dirty="0" smtClean="0">
                <a:latin typeface="+mn-ea"/>
              </a:rPr>
              <a:t>》</a:t>
            </a:r>
            <a:r>
              <a:rPr lang="zh-CN" altLang="en-US" sz="3200" dirty="0" smtClean="0">
                <a:latin typeface="+mn-ea"/>
              </a:rPr>
              <a:t>，建立君主立宪制度</a:t>
            </a:r>
            <a:endParaRPr lang="en-US" altLang="zh-CN" sz="3200" dirty="0" smtClean="0">
              <a:latin typeface="+mn-ea"/>
            </a:endParaRPr>
          </a:p>
        </p:txBody>
      </p:sp>
    </p:spTree>
    <p:extLst>
      <p:ext uri="{BB962C8B-B14F-4D97-AF65-F5344CB8AC3E}">
        <p14:creationId xmlns:p14="http://schemas.microsoft.com/office/powerpoint/2010/main" val="64109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648072"/>
          </a:xfrm>
        </p:spPr>
        <p:txBody>
          <a:bodyPr>
            <a:noAutofit/>
          </a:bodyPr>
          <a:lstStyle/>
          <a:p>
            <a:r>
              <a:rPr lang="en-US" altLang="zh-CN" sz="4000" b="1" dirty="0">
                <a:solidFill>
                  <a:srgbClr val="7C1D20"/>
                </a:solidFill>
                <a:latin typeface="+mn-ea"/>
              </a:rPr>
              <a:t>《</a:t>
            </a:r>
            <a:r>
              <a:rPr lang="zh-CN" altLang="en-US" sz="4000" b="1" dirty="0">
                <a:solidFill>
                  <a:srgbClr val="7C1D20"/>
                </a:solidFill>
                <a:latin typeface="+mn-ea"/>
              </a:rPr>
              <a:t>政府论</a:t>
            </a:r>
            <a:r>
              <a:rPr lang="en-US" altLang="zh-CN" sz="4000" b="1" dirty="0">
                <a:solidFill>
                  <a:srgbClr val="7C1D20"/>
                </a:solidFill>
                <a:latin typeface="+mn-ea"/>
              </a:rPr>
              <a:t>》</a:t>
            </a:r>
            <a:r>
              <a:rPr lang="zh-CN" altLang="en-US" sz="4000" b="1" dirty="0">
                <a:solidFill>
                  <a:srgbClr val="7C1D20"/>
                </a:solidFill>
                <a:latin typeface="+mn-ea"/>
              </a:rPr>
              <a:t>的写作背景</a:t>
            </a:r>
            <a:endParaRPr lang="en-US" altLang="zh-CN" sz="4000" b="1" dirty="0">
              <a:solidFill>
                <a:srgbClr val="7C1D20"/>
              </a:solidFill>
              <a:latin typeface="+mn-ea"/>
            </a:endParaRPr>
          </a:p>
        </p:txBody>
      </p:sp>
      <p:sp>
        <p:nvSpPr>
          <p:cNvPr id="3" name="内容占位符 2"/>
          <p:cNvSpPr>
            <a:spLocks noGrp="1"/>
          </p:cNvSpPr>
          <p:nvPr>
            <p:ph idx="1"/>
          </p:nvPr>
        </p:nvSpPr>
        <p:spPr>
          <a:xfrm>
            <a:off x="515380" y="2265577"/>
            <a:ext cx="11161240" cy="3960440"/>
          </a:xfrm>
        </p:spPr>
        <p:txBody>
          <a:bodyPr>
            <a:noAutofit/>
          </a:bodyPr>
          <a:lstStyle/>
          <a:p>
            <a:r>
              <a:rPr lang="zh-CN" altLang="en-US" sz="3200" dirty="0" smtClean="0">
                <a:latin typeface="+mn-ea"/>
              </a:rPr>
              <a:t>“保皇派”代表菲尔麦：君权神授，王位世袭</a:t>
            </a:r>
            <a:endParaRPr lang="en-US" altLang="zh-CN" sz="3200" dirty="0" smtClean="0">
              <a:latin typeface="+mn-ea"/>
            </a:endParaRPr>
          </a:p>
          <a:p>
            <a:r>
              <a:rPr lang="en-US" altLang="zh-CN" sz="3200" dirty="0" smtClean="0">
                <a:latin typeface="+mn-ea"/>
              </a:rPr>
              <a:t>《</a:t>
            </a:r>
            <a:r>
              <a:rPr lang="zh-CN" altLang="en-US" sz="3200" dirty="0" smtClean="0">
                <a:latin typeface="+mn-ea"/>
              </a:rPr>
              <a:t>政府论</a:t>
            </a:r>
            <a:r>
              <a:rPr lang="en-US" altLang="zh-CN" sz="3200" dirty="0" smtClean="0">
                <a:latin typeface="+mn-ea"/>
              </a:rPr>
              <a:t>》</a:t>
            </a:r>
            <a:r>
              <a:rPr lang="zh-CN" altLang="en-US" sz="3200" dirty="0" smtClean="0">
                <a:latin typeface="+mn-ea"/>
              </a:rPr>
              <a:t>（上）（</a:t>
            </a:r>
            <a:r>
              <a:rPr lang="en-US" altLang="zh-CN" sz="3200" dirty="0" smtClean="0">
                <a:latin typeface="+mn-ea"/>
              </a:rPr>
              <a:t>1680</a:t>
            </a:r>
            <a:r>
              <a:rPr lang="zh-CN" altLang="en-US" sz="3200" dirty="0" smtClean="0">
                <a:latin typeface="+mn-ea"/>
              </a:rPr>
              <a:t>年）：批判</a:t>
            </a:r>
            <a:r>
              <a:rPr lang="zh-CN" altLang="en-US" sz="3200" dirty="0">
                <a:latin typeface="+mn-ea"/>
              </a:rPr>
              <a:t>菲尔</a:t>
            </a:r>
            <a:r>
              <a:rPr lang="zh-CN" altLang="en-US" sz="3200" dirty="0" smtClean="0">
                <a:latin typeface="+mn-ea"/>
              </a:rPr>
              <a:t>麦的“君权神授”学说</a:t>
            </a:r>
            <a:endParaRPr lang="en-US" altLang="zh-CN" sz="3200" dirty="0" smtClean="0">
              <a:latin typeface="+mn-ea"/>
            </a:endParaRPr>
          </a:p>
          <a:p>
            <a:r>
              <a:rPr lang="en-US" altLang="zh-CN" sz="3200" dirty="0">
                <a:latin typeface="+mn-ea"/>
              </a:rPr>
              <a:t>《</a:t>
            </a:r>
            <a:r>
              <a:rPr lang="zh-CN" altLang="en-US" sz="3200" dirty="0">
                <a:latin typeface="+mn-ea"/>
              </a:rPr>
              <a:t>政府论</a:t>
            </a:r>
            <a:r>
              <a:rPr lang="en-US" altLang="zh-CN" sz="3200" dirty="0">
                <a:latin typeface="+mn-ea"/>
              </a:rPr>
              <a:t>》</a:t>
            </a:r>
            <a:r>
              <a:rPr lang="zh-CN" altLang="en-US" sz="3200" dirty="0" smtClean="0">
                <a:latin typeface="+mn-ea"/>
              </a:rPr>
              <a:t>（下）（</a:t>
            </a:r>
            <a:r>
              <a:rPr lang="en-US" altLang="zh-CN" sz="3200" dirty="0" smtClean="0">
                <a:latin typeface="+mn-ea"/>
              </a:rPr>
              <a:t>1690</a:t>
            </a:r>
            <a:r>
              <a:rPr lang="zh-CN" altLang="en-US" sz="3200" dirty="0" smtClean="0">
                <a:latin typeface="+mn-ea"/>
              </a:rPr>
              <a:t>年）：具体阐述自然法理论、社会契约论、分权学说、国家政体学说、自由思想等</a:t>
            </a:r>
            <a:endParaRPr lang="en-US" altLang="zh-CN" sz="3200" dirty="0">
              <a:latin typeface="+mn-ea"/>
            </a:endParaRPr>
          </a:p>
          <a:p>
            <a:endParaRPr lang="en-US" altLang="zh-CN" sz="3200" dirty="0" smtClean="0">
              <a:latin typeface="+mn-ea"/>
            </a:endParaRPr>
          </a:p>
          <a:p>
            <a:endParaRPr lang="en-US" altLang="zh-CN" sz="3200" dirty="0" smtClean="0">
              <a:latin typeface="+mn-ea"/>
            </a:endParaRPr>
          </a:p>
        </p:txBody>
      </p:sp>
    </p:spTree>
    <p:extLst>
      <p:ext uri="{BB962C8B-B14F-4D97-AF65-F5344CB8AC3E}">
        <p14:creationId xmlns:p14="http://schemas.microsoft.com/office/powerpoint/2010/main" val="211608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29"/>
            <a:ext cx="8469646" cy="1080121"/>
          </a:xfrm>
        </p:spPr>
        <p:txBody>
          <a:bodyPr>
            <a:noAutofit/>
          </a:bodyPr>
          <a:lstStyle/>
          <a:p>
            <a:r>
              <a:rPr lang="en-US" altLang="zh-CN" sz="4000" b="1" dirty="0">
                <a:solidFill>
                  <a:srgbClr val="7C1D20"/>
                </a:solidFill>
                <a:latin typeface="+mn-ea"/>
              </a:rPr>
              <a:t>《</a:t>
            </a:r>
            <a:r>
              <a:rPr lang="zh-CN" altLang="en-US" sz="4000" b="1" dirty="0">
                <a:solidFill>
                  <a:srgbClr val="7C1D20"/>
                </a:solidFill>
                <a:latin typeface="+mn-ea"/>
              </a:rPr>
              <a:t>政府论</a:t>
            </a:r>
            <a:r>
              <a:rPr lang="en-US" altLang="zh-CN" sz="4000" b="1" dirty="0" smtClean="0">
                <a:solidFill>
                  <a:srgbClr val="7C1D20"/>
                </a:solidFill>
                <a:latin typeface="+mn-ea"/>
              </a:rPr>
              <a:t>》</a:t>
            </a:r>
            <a:r>
              <a:rPr lang="zh-CN" altLang="en-US" sz="4000" b="1" dirty="0" smtClean="0">
                <a:solidFill>
                  <a:srgbClr val="7C1D20"/>
                </a:solidFill>
                <a:latin typeface="+mn-ea"/>
              </a:rPr>
              <a:t>中的重要学说（一）</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自然法理论</a:t>
            </a:r>
            <a:endParaRPr lang="en-US" altLang="zh-CN" sz="4000" b="1" dirty="0">
              <a:solidFill>
                <a:srgbClr val="7C1D20"/>
              </a:solidFill>
              <a:latin typeface="+mn-ea"/>
            </a:endParaRPr>
          </a:p>
        </p:txBody>
      </p:sp>
      <p:sp>
        <p:nvSpPr>
          <p:cNvPr id="3" name="内容占位符 2"/>
          <p:cNvSpPr>
            <a:spLocks noGrp="1"/>
          </p:cNvSpPr>
          <p:nvPr>
            <p:ph idx="1"/>
          </p:nvPr>
        </p:nvSpPr>
        <p:spPr>
          <a:xfrm>
            <a:off x="515380" y="2493689"/>
            <a:ext cx="11161240" cy="3732327"/>
          </a:xfrm>
        </p:spPr>
        <p:txBody>
          <a:bodyPr>
            <a:noAutofit/>
          </a:bodyPr>
          <a:lstStyle/>
          <a:p>
            <a:r>
              <a:rPr lang="en-US" altLang="zh-CN" sz="3200" dirty="0" smtClean="0">
                <a:latin typeface="+mn-ea"/>
              </a:rPr>
              <a:t>“</a:t>
            </a:r>
            <a:r>
              <a:rPr lang="zh-CN" altLang="en-US" sz="3200" dirty="0" smtClean="0">
                <a:latin typeface="+mn-ea"/>
              </a:rPr>
              <a:t>人人生来就享有自然的一切权力，不存在从属和受制的关系。</a:t>
            </a:r>
            <a:r>
              <a:rPr lang="en-US" altLang="zh-CN" sz="3200" dirty="0" smtClean="0">
                <a:latin typeface="+mn-ea"/>
              </a:rPr>
              <a:t>”</a:t>
            </a:r>
          </a:p>
          <a:p>
            <a:r>
              <a:rPr lang="zh-CN" altLang="en-US" sz="3200" dirty="0" smtClean="0">
                <a:latin typeface="+mn-ea"/>
              </a:rPr>
              <a:t>“人身权、平等权、自由权、财产权、自卫权和自行裁判权是自然赋予的、不可剥夺、不可转让的权利，即自然的</a:t>
            </a:r>
            <a:r>
              <a:rPr lang="zh-CN" altLang="en-US" sz="3200" dirty="0">
                <a:latin typeface="+mn-ea"/>
              </a:rPr>
              <a:t>权利</a:t>
            </a:r>
            <a:r>
              <a:rPr lang="zh-CN" altLang="en-US" sz="3200" dirty="0" smtClean="0">
                <a:latin typeface="+mn-ea"/>
              </a:rPr>
              <a:t>”</a:t>
            </a:r>
            <a:endParaRPr lang="en-US" altLang="zh-CN" sz="3200" dirty="0" smtClean="0">
              <a:latin typeface="+mn-ea"/>
            </a:endParaRPr>
          </a:p>
          <a:p>
            <a:r>
              <a:rPr lang="zh-CN" altLang="en-US" sz="3200" dirty="0" smtClean="0">
                <a:latin typeface="+mn-ea"/>
              </a:rPr>
              <a:t>自然法</a:t>
            </a:r>
            <a:r>
              <a:rPr lang="zh-CN" altLang="en-US" sz="3200" dirty="0">
                <a:latin typeface="+mn-ea"/>
              </a:rPr>
              <a:t>是一种理性的法则</a:t>
            </a:r>
            <a:endParaRPr lang="en-US" altLang="zh-CN" sz="3200" dirty="0">
              <a:latin typeface="+mn-ea"/>
            </a:endParaRPr>
          </a:p>
          <a:p>
            <a:endParaRPr lang="en-US" altLang="zh-CN" sz="3200" dirty="0" smtClean="0">
              <a:latin typeface="+mn-ea"/>
            </a:endParaRPr>
          </a:p>
        </p:txBody>
      </p:sp>
    </p:spTree>
    <p:extLst>
      <p:ext uri="{BB962C8B-B14F-4D97-AF65-F5344CB8AC3E}">
        <p14:creationId xmlns:p14="http://schemas.microsoft.com/office/powerpoint/2010/main" val="1784070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29"/>
            <a:ext cx="8469646" cy="1080121"/>
          </a:xfrm>
        </p:spPr>
        <p:txBody>
          <a:bodyPr>
            <a:noAutofit/>
          </a:bodyPr>
          <a:lstStyle/>
          <a:p>
            <a:r>
              <a:rPr lang="en-US" altLang="zh-CN" sz="4000" b="1" dirty="0">
                <a:solidFill>
                  <a:srgbClr val="7C1D20"/>
                </a:solidFill>
                <a:latin typeface="+mn-ea"/>
              </a:rPr>
              <a:t>《</a:t>
            </a:r>
            <a:r>
              <a:rPr lang="zh-CN" altLang="en-US" sz="4000" b="1" dirty="0">
                <a:solidFill>
                  <a:srgbClr val="7C1D20"/>
                </a:solidFill>
                <a:latin typeface="+mn-ea"/>
              </a:rPr>
              <a:t>政府论</a:t>
            </a:r>
            <a:r>
              <a:rPr lang="en-US" altLang="zh-CN" sz="4000" b="1" dirty="0" smtClean="0">
                <a:solidFill>
                  <a:srgbClr val="7C1D20"/>
                </a:solidFill>
                <a:latin typeface="+mn-ea"/>
              </a:rPr>
              <a:t>》</a:t>
            </a:r>
            <a:r>
              <a:rPr lang="zh-CN" altLang="en-US" sz="4000" b="1" dirty="0" smtClean="0">
                <a:solidFill>
                  <a:srgbClr val="7C1D20"/>
                </a:solidFill>
                <a:latin typeface="+mn-ea"/>
              </a:rPr>
              <a:t>中的重要学说（一）</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自然法理论</a:t>
            </a:r>
            <a:endParaRPr lang="en-US" altLang="zh-CN" sz="4000" b="1" dirty="0">
              <a:solidFill>
                <a:srgbClr val="7C1D20"/>
              </a:solidFill>
              <a:latin typeface="+mn-ea"/>
            </a:endParaRPr>
          </a:p>
        </p:txBody>
      </p:sp>
      <p:sp>
        <p:nvSpPr>
          <p:cNvPr id="3" name="内容占位符 2"/>
          <p:cNvSpPr>
            <a:spLocks noGrp="1"/>
          </p:cNvSpPr>
          <p:nvPr>
            <p:ph idx="1"/>
          </p:nvPr>
        </p:nvSpPr>
        <p:spPr>
          <a:xfrm>
            <a:off x="515380" y="2565698"/>
            <a:ext cx="11161240" cy="3660318"/>
          </a:xfrm>
        </p:spPr>
        <p:txBody>
          <a:bodyPr>
            <a:noAutofit/>
          </a:bodyPr>
          <a:lstStyle/>
          <a:p>
            <a:r>
              <a:rPr lang="zh-CN" altLang="en-US" sz="3200" dirty="0" smtClean="0">
                <a:latin typeface="+mn-ea"/>
              </a:rPr>
              <a:t>“人定法必然以自然法为基础”</a:t>
            </a:r>
            <a:endParaRPr lang="en-US" altLang="zh-CN" sz="3200" dirty="0" smtClean="0">
              <a:latin typeface="+mn-ea"/>
            </a:endParaRPr>
          </a:p>
          <a:p>
            <a:r>
              <a:rPr lang="zh-CN" altLang="en-US" sz="3200" dirty="0" smtClean="0">
                <a:latin typeface="+mn-ea"/>
              </a:rPr>
              <a:t>“法律只有以自然法为根据时才是公开的，它们的规定和解释必须以自然法为依据”</a:t>
            </a:r>
            <a:endParaRPr lang="en-US" altLang="zh-CN" sz="3200" dirty="0" smtClean="0">
              <a:latin typeface="+mn-ea"/>
            </a:endParaRPr>
          </a:p>
          <a:p>
            <a:endParaRPr lang="en-US" altLang="zh-CN" sz="3200" dirty="0" smtClean="0">
              <a:latin typeface="+mn-ea"/>
            </a:endParaRPr>
          </a:p>
        </p:txBody>
      </p:sp>
    </p:spTree>
    <p:extLst>
      <p:ext uri="{BB962C8B-B14F-4D97-AF65-F5344CB8AC3E}">
        <p14:creationId xmlns:p14="http://schemas.microsoft.com/office/powerpoint/2010/main" val="304632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1368152"/>
          </a:xfrm>
        </p:spPr>
        <p:txBody>
          <a:bodyPr>
            <a:noAutofit/>
          </a:bodyPr>
          <a:lstStyle/>
          <a:p>
            <a:r>
              <a:rPr lang="en-US" altLang="zh-CN" sz="4000" b="1" dirty="0">
                <a:solidFill>
                  <a:srgbClr val="7C1D20"/>
                </a:solidFill>
                <a:latin typeface="+mn-ea"/>
              </a:rPr>
              <a:t>《</a:t>
            </a:r>
            <a:r>
              <a:rPr lang="zh-CN" altLang="en-US" sz="4000" b="1" dirty="0">
                <a:solidFill>
                  <a:srgbClr val="7C1D20"/>
                </a:solidFill>
                <a:latin typeface="+mn-ea"/>
              </a:rPr>
              <a:t>政府论</a:t>
            </a:r>
            <a:r>
              <a:rPr lang="en-US" altLang="zh-CN" sz="4000" b="1" dirty="0" smtClean="0">
                <a:solidFill>
                  <a:srgbClr val="7C1D20"/>
                </a:solidFill>
                <a:latin typeface="+mn-ea"/>
              </a:rPr>
              <a:t>》</a:t>
            </a:r>
            <a:r>
              <a:rPr lang="zh-CN" altLang="en-US" sz="4000" b="1" dirty="0" smtClean="0">
                <a:solidFill>
                  <a:srgbClr val="7C1D20"/>
                </a:solidFill>
                <a:latin typeface="+mn-ea"/>
              </a:rPr>
              <a:t>中的重要学说（二）</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社会契约论</a:t>
            </a:r>
            <a:endParaRPr lang="en-US" altLang="zh-CN" sz="4000" b="1" dirty="0">
              <a:solidFill>
                <a:srgbClr val="7C1D20"/>
              </a:solidFill>
              <a:latin typeface="+mn-ea"/>
            </a:endParaRPr>
          </a:p>
        </p:txBody>
      </p:sp>
      <p:sp>
        <p:nvSpPr>
          <p:cNvPr id="3" name="内容占位符 2"/>
          <p:cNvSpPr>
            <a:spLocks noGrp="1"/>
          </p:cNvSpPr>
          <p:nvPr>
            <p:ph idx="1"/>
          </p:nvPr>
        </p:nvSpPr>
        <p:spPr>
          <a:xfrm>
            <a:off x="515380" y="2709713"/>
            <a:ext cx="11161240" cy="3516303"/>
          </a:xfrm>
        </p:spPr>
        <p:txBody>
          <a:bodyPr>
            <a:noAutofit/>
          </a:bodyPr>
          <a:lstStyle/>
          <a:p>
            <a:r>
              <a:rPr lang="zh-CN" altLang="en-US" sz="3200" dirty="0" smtClean="0">
                <a:latin typeface="+mn-ea"/>
              </a:rPr>
              <a:t>洛克认为，自然状态虽然是一个理想社会状态，人类享有生命、自由、财产等自然权利，但是，这种享有很不稳定，还存在某些缺陷：“第一，在自然状态中缺少一种确定的、规定了的众所周知的法律</a:t>
            </a:r>
            <a:r>
              <a:rPr lang="en-US" altLang="zh-CN" sz="3200" dirty="0" smtClean="0">
                <a:latin typeface="+mn-ea"/>
              </a:rPr>
              <a:t>……</a:t>
            </a:r>
            <a:r>
              <a:rPr lang="zh-CN" altLang="en-US" sz="3200" dirty="0" smtClean="0">
                <a:latin typeface="+mn-ea"/>
              </a:rPr>
              <a:t>第二，在自然状态中，缺少一个有权依照既定的法律来裁判一切争执的知命的和公正的裁判者</a:t>
            </a:r>
            <a:r>
              <a:rPr lang="en-US" altLang="zh-CN" sz="3200" dirty="0" smtClean="0">
                <a:latin typeface="+mn-ea"/>
              </a:rPr>
              <a:t>……</a:t>
            </a:r>
            <a:r>
              <a:rPr lang="zh-CN" altLang="en-US" sz="3200" dirty="0" smtClean="0">
                <a:latin typeface="+mn-ea"/>
              </a:rPr>
              <a:t>第三，在自然状态中，往往缺少权利来支持正确的判决，使它得到应有的执行。”</a:t>
            </a:r>
            <a:endParaRPr lang="en-US" altLang="zh-CN" sz="3200" dirty="0" smtClean="0">
              <a:latin typeface="+mn-ea"/>
            </a:endParaRPr>
          </a:p>
        </p:txBody>
      </p:sp>
    </p:spTree>
    <p:extLst>
      <p:ext uri="{BB962C8B-B14F-4D97-AF65-F5344CB8AC3E}">
        <p14:creationId xmlns:p14="http://schemas.microsoft.com/office/powerpoint/2010/main" val="2069477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1368152"/>
          </a:xfrm>
        </p:spPr>
        <p:txBody>
          <a:bodyPr>
            <a:noAutofit/>
          </a:bodyPr>
          <a:lstStyle/>
          <a:p>
            <a:r>
              <a:rPr lang="en-US" altLang="zh-CN" sz="4000" b="1" dirty="0">
                <a:solidFill>
                  <a:srgbClr val="7C1D20"/>
                </a:solidFill>
                <a:latin typeface="+mn-ea"/>
              </a:rPr>
              <a:t>《</a:t>
            </a:r>
            <a:r>
              <a:rPr lang="zh-CN" altLang="en-US" sz="4000" b="1" dirty="0">
                <a:solidFill>
                  <a:srgbClr val="7C1D20"/>
                </a:solidFill>
                <a:latin typeface="+mn-ea"/>
              </a:rPr>
              <a:t>政府论</a:t>
            </a:r>
            <a:r>
              <a:rPr lang="en-US" altLang="zh-CN" sz="4000" b="1" dirty="0" smtClean="0">
                <a:solidFill>
                  <a:srgbClr val="7C1D20"/>
                </a:solidFill>
                <a:latin typeface="+mn-ea"/>
              </a:rPr>
              <a:t>》</a:t>
            </a:r>
            <a:r>
              <a:rPr lang="zh-CN" altLang="en-US" sz="4000" b="1" dirty="0" smtClean="0">
                <a:solidFill>
                  <a:srgbClr val="7C1D20"/>
                </a:solidFill>
                <a:latin typeface="+mn-ea"/>
              </a:rPr>
              <a:t>中的重要学说（二）</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社会契约论</a:t>
            </a:r>
            <a:endParaRPr lang="en-US" altLang="zh-CN" sz="4000" b="1" dirty="0">
              <a:solidFill>
                <a:srgbClr val="7C1D20"/>
              </a:solidFill>
              <a:latin typeface="+mn-ea"/>
            </a:endParaRPr>
          </a:p>
        </p:txBody>
      </p:sp>
      <p:sp>
        <p:nvSpPr>
          <p:cNvPr id="3" name="内容占位符 2"/>
          <p:cNvSpPr>
            <a:spLocks noGrp="1"/>
          </p:cNvSpPr>
          <p:nvPr>
            <p:ph idx="1"/>
          </p:nvPr>
        </p:nvSpPr>
        <p:spPr>
          <a:xfrm>
            <a:off x="515380" y="2709713"/>
            <a:ext cx="11161240" cy="3516303"/>
          </a:xfrm>
        </p:spPr>
        <p:txBody>
          <a:bodyPr>
            <a:noAutofit/>
          </a:bodyPr>
          <a:lstStyle/>
          <a:p>
            <a:r>
              <a:rPr lang="zh-CN" altLang="en-US" sz="3200" dirty="0" smtClean="0">
                <a:latin typeface="+mn-ea"/>
              </a:rPr>
              <a:t>由此，洛克认为，人们为了克服自然状态的这些缺点，保护自己的权利，于是就相互</a:t>
            </a:r>
            <a:r>
              <a:rPr lang="zh-CN" altLang="en-US" sz="3200" b="1" dirty="0" smtClean="0">
                <a:latin typeface="+mn-ea"/>
              </a:rPr>
              <a:t>订立契约</a:t>
            </a:r>
            <a:r>
              <a:rPr lang="zh-CN" altLang="en-US" sz="3200" dirty="0" smtClean="0">
                <a:latin typeface="+mn-ea"/>
              </a:rPr>
              <a:t>，放弃自己惩罚他人的权利，并交给他们中间指定的人，按照社会成员全体或者大多数人的代表所一致同意的规定而行使。这样，人们就脱离了自然状态而建立了政治社会，建立了国家。</a:t>
            </a:r>
            <a:endParaRPr lang="en-US" altLang="zh-CN" sz="3200" dirty="0" smtClean="0">
              <a:latin typeface="+mn-ea"/>
            </a:endParaRPr>
          </a:p>
        </p:txBody>
      </p:sp>
    </p:spTree>
    <p:extLst>
      <p:ext uri="{BB962C8B-B14F-4D97-AF65-F5344CB8AC3E}">
        <p14:creationId xmlns:p14="http://schemas.microsoft.com/office/powerpoint/2010/main" val="221313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制宪的国内</a:t>
            </a:r>
            <a:r>
              <a:rPr lang="zh-CN" altLang="en-US" sz="4000" b="1" dirty="0" smtClean="0">
                <a:solidFill>
                  <a:srgbClr val="7C1D20"/>
                </a:solidFill>
                <a:latin typeface="+mn-ea"/>
              </a:rPr>
              <a:t>背景</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latin typeface="+mn-ea"/>
              </a:rPr>
              <a:t>政权建设发展的需要</a:t>
            </a:r>
            <a:endParaRPr lang="en-US" altLang="zh-CN" sz="2800" dirty="0" smtClean="0">
              <a:latin typeface="+mn-ea"/>
            </a:endParaRPr>
          </a:p>
          <a:p>
            <a:pPr marL="0" indent="0">
              <a:buNone/>
            </a:pPr>
            <a:r>
              <a:rPr lang="en-US" altLang="zh-CN" sz="2800" dirty="0" smtClean="0">
                <a:latin typeface="+mn-ea"/>
              </a:rPr>
              <a:t>1949—1954</a:t>
            </a:r>
            <a:r>
              <a:rPr lang="zh-CN" altLang="en-US" sz="2800" dirty="0" smtClean="0">
                <a:latin typeface="+mn-ea"/>
              </a:rPr>
              <a:t>年，人民民主政权在全国各地普遍建立并日渐巩固，各地建立人民代表大会制度</a:t>
            </a:r>
            <a:endParaRPr lang="en-US" altLang="zh-CN" sz="2800" dirty="0" smtClean="0">
              <a:latin typeface="+mn-ea"/>
            </a:endParaRPr>
          </a:p>
          <a:p>
            <a:pPr marL="0" indent="0">
              <a:buNone/>
            </a:pPr>
            <a:r>
              <a:rPr lang="en-US" altLang="zh-CN" sz="2800" dirty="0" smtClean="0">
                <a:latin typeface="+mn-ea"/>
              </a:rPr>
              <a:t>1950—1953</a:t>
            </a:r>
            <a:r>
              <a:rPr lang="zh-CN" altLang="en-US" sz="2800" dirty="0" smtClean="0">
                <a:latin typeface="+mn-ea"/>
              </a:rPr>
              <a:t>年，抗美援朝战争的胜利</a:t>
            </a:r>
            <a:endParaRPr lang="en-US" altLang="zh-CN" sz="2800" dirty="0" smtClean="0">
              <a:latin typeface="+mn-ea"/>
            </a:endParaRPr>
          </a:p>
          <a:p>
            <a:pPr marL="0" indent="0">
              <a:buNone/>
            </a:pPr>
            <a:r>
              <a:rPr lang="en-US" altLang="zh-CN" sz="2800" dirty="0" smtClean="0">
                <a:latin typeface="+mn-ea"/>
              </a:rPr>
              <a:t>1950—1953</a:t>
            </a:r>
            <a:r>
              <a:rPr lang="zh-CN" altLang="en-US" sz="2800" dirty="0" smtClean="0">
                <a:latin typeface="+mn-ea"/>
              </a:rPr>
              <a:t>年底，一半的农村完成了土地制度的改革，消灭了在我国延续了几千年的封建制度的基础</a:t>
            </a:r>
            <a:r>
              <a:rPr lang="en-US" altLang="zh-CN" sz="2800" dirty="0" smtClean="0">
                <a:latin typeface="+mn-ea"/>
              </a:rPr>
              <a:t>——</a:t>
            </a:r>
            <a:r>
              <a:rPr lang="zh-CN" altLang="en-US" sz="2800" dirty="0" smtClean="0">
                <a:latin typeface="+mn-ea"/>
              </a:rPr>
              <a:t>地主阶级的土地所有制</a:t>
            </a:r>
            <a:endParaRPr lang="en-US" altLang="zh-CN" sz="2800" dirty="0" smtClean="0">
              <a:latin typeface="+mn-ea"/>
            </a:endParaRPr>
          </a:p>
          <a:p>
            <a:r>
              <a:rPr lang="zh-CN" altLang="en-US" sz="2800" dirty="0" smtClean="0">
                <a:latin typeface="+mn-ea"/>
              </a:rPr>
              <a:t>新中国成立</a:t>
            </a:r>
            <a:r>
              <a:rPr lang="en-US" altLang="zh-CN" sz="2800" dirty="0" smtClean="0">
                <a:latin typeface="+mn-ea"/>
              </a:rPr>
              <a:t>5</a:t>
            </a:r>
            <a:r>
              <a:rPr lang="zh-CN" altLang="en-US" sz="2800" dirty="0" smtClean="0">
                <a:latin typeface="+mn-ea"/>
              </a:rPr>
              <a:t>年中人民政权建设的发展，为人民行使制宪权奠定了坚实的政治与法律基础</a:t>
            </a:r>
            <a:endParaRPr lang="en-US" altLang="zh-CN" sz="2800" dirty="0" smtClean="0">
              <a:latin typeface="+mn-ea"/>
            </a:endParaRPr>
          </a:p>
          <a:p>
            <a:pPr marL="0" indent="0">
              <a:buNone/>
            </a:pPr>
            <a:endParaRPr lang="en-US" altLang="zh-CN" sz="2800" dirty="0">
              <a:latin typeface="+mn-ea"/>
            </a:endParaRPr>
          </a:p>
        </p:txBody>
      </p:sp>
    </p:spTree>
    <p:extLst>
      <p:ext uri="{BB962C8B-B14F-4D97-AF65-F5344CB8AC3E}">
        <p14:creationId xmlns:p14="http://schemas.microsoft.com/office/powerpoint/2010/main" val="1718803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1368152"/>
          </a:xfrm>
        </p:spPr>
        <p:txBody>
          <a:bodyPr>
            <a:noAutofit/>
          </a:bodyPr>
          <a:lstStyle/>
          <a:p>
            <a:r>
              <a:rPr lang="en-US" altLang="zh-CN" sz="4000" b="1" dirty="0">
                <a:solidFill>
                  <a:srgbClr val="7C1D20"/>
                </a:solidFill>
                <a:latin typeface="+mn-ea"/>
              </a:rPr>
              <a:t>《</a:t>
            </a:r>
            <a:r>
              <a:rPr lang="zh-CN" altLang="en-US" sz="4000" b="1" dirty="0">
                <a:solidFill>
                  <a:srgbClr val="7C1D20"/>
                </a:solidFill>
                <a:latin typeface="+mn-ea"/>
              </a:rPr>
              <a:t>政府论</a:t>
            </a:r>
            <a:r>
              <a:rPr lang="en-US" altLang="zh-CN" sz="4000" b="1" dirty="0" smtClean="0">
                <a:solidFill>
                  <a:srgbClr val="7C1D20"/>
                </a:solidFill>
                <a:latin typeface="+mn-ea"/>
              </a:rPr>
              <a:t>》</a:t>
            </a:r>
            <a:r>
              <a:rPr lang="zh-CN" altLang="en-US" sz="4000" b="1" dirty="0" smtClean="0">
                <a:solidFill>
                  <a:srgbClr val="7C1D20"/>
                </a:solidFill>
                <a:latin typeface="+mn-ea"/>
              </a:rPr>
              <a:t>中的重要学说（二）</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社会契约论</a:t>
            </a:r>
            <a:endParaRPr lang="en-US" altLang="zh-CN" sz="4000" b="1" dirty="0">
              <a:solidFill>
                <a:srgbClr val="7C1D20"/>
              </a:solidFill>
              <a:latin typeface="+mn-ea"/>
            </a:endParaRPr>
          </a:p>
        </p:txBody>
      </p:sp>
      <p:sp>
        <p:nvSpPr>
          <p:cNvPr id="3" name="内容占位符 2"/>
          <p:cNvSpPr>
            <a:spLocks noGrp="1"/>
          </p:cNvSpPr>
          <p:nvPr>
            <p:ph idx="1"/>
          </p:nvPr>
        </p:nvSpPr>
        <p:spPr>
          <a:xfrm>
            <a:off x="262558" y="2442787"/>
            <a:ext cx="11737304" cy="4083351"/>
          </a:xfrm>
        </p:spPr>
        <p:txBody>
          <a:bodyPr>
            <a:noAutofit/>
          </a:bodyPr>
          <a:lstStyle/>
          <a:p>
            <a:r>
              <a:rPr lang="zh-CN" altLang="en-US" sz="3200" dirty="0" smtClean="0">
                <a:latin typeface="+mn-ea"/>
              </a:rPr>
              <a:t>洛克强调，人们订立</a:t>
            </a:r>
            <a:r>
              <a:rPr lang="zh-CN" altLang="en-US" sz="3200" b="1" dirty="0" smtClean="0">
                <a:latin typeface="+mn-ea"/>
              </a:rPr>
              <a:t>契约</a:t>
            </a:r>
            <a:r>
              <a:rPr lang="zh-CN" altLang="en-US" sz="3200" dirty="0" smtClean="0">
                <a:latin typeface="+mn-ea"/>
              </a:rPr>
              <a:t>，组成一个共同体，只有经过大多数人的同意才能得到，而人们订立契约，组成国家的主要目的是保护他们的财产权利，以及生命、自由等自然权利。</a:t>
            </a:r>
            <a:endParaRPr lang="en-US" altLang="zh-CN" sz="3200" dirty="0" smtClean="0">
              <a:latin typeface="+mn-ea"/>
            </a:endParaRPr>
          </a:p>
          <a:p>
            <a:r>
              <a:rPr lang="zh-CN" altLang="en-US" sz="3200" dirty="0" smtClean="0">
                <a:latin typeface="+mn-ea"/>
              </a:rPr>
              <a:t>同时，他认为，国家（政府）基于社会大多数人的合意建立并按大多数人的委托行使权力。如果政府违背了人民订立契约的宗旨，人民有权改变和废除社会契约，重新组织政府。因为，人民始终保有“</a:t>
            </a:r>
            <a:r>
              <a:rPr lang="zh-CN" altLang="en-US" sz="3200" dirty="0">
                <a:latin typeface="+mn-ea"/>
              </a:rPr>
              <a:t>最高的权力</a:t>
            </a:r>
            <a:r>
              <a:rPr lang="zh-CN" altLang="en-US" sz="3200" dirty="0" smtClean="0">
                <a:latin typeface="+mn-ea"/>
              </a:rPr>
              <a:t>” 。</a:t>
            </a:r>
            <a:endParaRPr lang="en-US" altLang="zh-CN" sz="3200" dirty="0" smtClean="0">
              <a:latin typeface="+mn-ea"/>
            </a:endParaRPr>
          </a:p>
        </p:txBody>
      </p:sp>
    </p:spTree>
    <p:extLst>
      <p:ext uri="{BB962C8B-B14F-4D97-AF65-F5344CB8AC3E}">
        <p14:creationId xmlns:p14="http://schemas.microsoft.com/office/powerpoint/2010/main" val="1434449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09514"/>
            <a:ext cx="8469646" cy="1212047"/>
          </a:xfrm>
        </p:spPr>
        <p:txBody>
          <a:bodyPr>
            <a:noAutofit/>
          </a:bodyPr>
          <a:lstStyle/>
          <a:p>
            <a:r>
              <a:rPr lang="en-US" altLang="zh-CN" sz="4000" b="1" dirty="0">
                <a:solidFill>
                  <a:srgbClr val="7C1D20"/>
                </a:solidFill>
                <a:latin typeface="+mn-ea"/>
              </a:rPr>
              <a:t>《</a:t>
            </a:r>
            <a:r>
              <a:rPr lang="zh-CN" altLang="en-US" sz="4000" b="1" dirty="0">
                <a:solidFill>
                  <a:srgbClr val="7C1D20"/>
                </a:solidFill>
                <a:latin typeface="+mn-ea"/>
              </a:rPr>
              <a:t>政府论</a:t>
            </a:r>
            <a:r>
              <a:rPr lang="en-US" altLang="zh-CN" sz="4000" b="1" dirty="0" smtClean="0">
                <a:solidFill>
                  <a:srgbClr val="7C1D20"/>
                </a:solidFill>
                <a:latin typeface="+mn-ea"/>
              </a:rPr>
              <a:t>》</a:t>
            </a:r>
            <a:r>
              <a:rPr lang="zh-CN" altLang="en-US" sz="4000" b="1" dirty="0" smtClean="0">
                <a:solidFill>
                  <a:srgbClr val="7C1D20"/>
                </a:solidFill>
                <a:latin typeface="+mn-ea"/>
              </a:rPr>
              <a:t>中的重要学说（三）</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国家政体学说</a:t>
            </a:r>
            <a:endParaRPr lang="en-US" altLang="zh-CN" sz="4000" b="1" dirty="0">
              <a:solidFill>
                <a:srgbClr val="7C1D20"/>
              </a:solidFill>
              <a:latin typeface="+mn-ea"/>
            </a:endParaRPr>
          </a:p>
        </p:txBody>
      </p:sp>
      <p:sp>
        <p:nvSpPr>
          <p:cNvPr id="3" name="内容占位符 2"/>
          <p:cNvSpPr>
            <a:spLocks noGrp="1"/>
          </p:cNvSpPr>
          <p:nvPr>
            <p:ph idx="1"/>
          </p:nvPr>
        </p:nvSpPr>
        <p:spPr>
          <a:xfrm>
            <a:off x="515380" y="2381333"/>
            <a:ext cx="11161240" cy="4032449"/>
          </a:xfrm>
        </p:spPr>
        <p:txBody>
          <a:bodyPr>
            <a:noAutofit/>
          </a:bodyPr>
          <a:lstStyle/>
          <a:p>
            <a:r>
              <a:rPr lang="zh-CN" altLang="en-US" sz="3200" dirty="0" smtClean="0">
                <a:latin typeface="+mn-ea"/>
              </a:rPr>
              <a:t>近代分权学说的首创者</a:t>
            </a:r>
            <a:endParaRPr lang="en-US" altLang="zh-CN" sz="3200" dirty="0" smtClean="0">
              <a:latin typeface="+mn-ea"/>
            </a:endParaRPr>
          </a:p>
          <a:p>
            <a:r>
              <a:rPr lang="zh-CN" altLang="en-US" sz="3200" dirty="0" smtClean="0">
                <a:latin typeface="+mn-ea"/>
              </a:rPr>
              <a:t>将国家的权力分为立法权、执行权、对外权（或称联盟权）</a:t>
            </a:r>
            <a:endParaRPr lang="en-US" altLang="zh-CN" sz="3200" dirty="0" smtClean="0">
              <a:latin typeface="+mn-ea"/>
            </a:endParaRPr>
          </a:p>
          <a:p>
            <a:r>
              <a:rPr lang="zh-CN" altLang="en-US" sz="3200" dirty="0" smtClean="0">
                <a:latin typeface="+mn-ea"/>
              </a:rPr>
              <a:t>洛克强调立法权和执行权的分离，建议立法权由代表人民的国会行使，执行权和对外权由君主行使</a:t>
            </a:r>
            <a:endParaRPr lang="en-US" altLang="zh-CN" sz="3200" dirty="0" smtClean="0">
              <a:latin typeface="+mn-ea"/>
            </a:endParaRPr>
          </a:p>
          <a:p>
            <a:r>
              <a:rPr lang="zh-CN" altLang="en-US" sz="3200" dirty="0" smtClean="0">
                <a:latin typeface="+mn-ea"/>
              </a:rPr>
              <a:t>洛克认为立法权是最高权力，执行权和对外权都是从属的权力</a:t>
            </a:r>
            <a:endParaRPr lang="en-US" altLang="zh-CN" sz="3200" dirty="0" smtClean="0">
              <a:latin typeface="+mn-ea"/>
            </a:endParaRPr>
          </a:p>
          <a:p>
            <a:r>
              <a:rPr lang="zh-CN" altLang="en-US" sz="3200" dirty="0" smtClean="0">
                <a:latin typeface="+mn-ea"/>
              </a:rPr>
              <a:t>实际上是“两权分立”，且两权的地位不是平等的</a:t>
            </a:r>
            <a:endParaRPr lang="en-US" altLang="zh-CN" sz="3200" dirty="0" smtClean="0">
              <a:latin typeface="+mn-ea"/>
            </a:endParaRPr>
          </a:p>
          <a:p>
            <a:endParaRPr lang="en-US" altLang="zh-CN" sz="3200" dirty="0" smtClean="0">
              <a:latin typeface="+mn-ea"/>
            </a:endParaRPr>
          </a:p>
          <a:p>
            <a:endParaRPr lang="en-US" altLang="zh-CN" sz="3200" dirty="0" smtClean="0">
              <a:latin typeface="+mn-ea"/>
            </a:endParaRPr>
          </a:p>
        </p:txBody>
      </p:sp>
    </p:spTree>
    <p:extLst>
      <p:ext uri="{BB962C8B-B14F-4D97-AF65-F5344CB8AC3E}">
        <p14:creationId xmlns:p14="http://schemas.microsoft.com/office/powerpoint/2010/main" val="66474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1368152"/>
          </a:xfrm>
        </p:spPr>
        <p:txBody>
          <a:bodyPr>
            <a:noAutofit/>
          </a:bodyPr>
          <a:lstStyle/>
          <a:p>
            <a:r>
              <a:rPr lang="en-US" altLang="zh-CN" sz="4000" b="1" dirty="0">
                <a:solidFill>
                  <a:srgbClr val="7C1D20"/>
                </a:solidFill>
                <a:latin typeface="+mn-ea"/>
              </a:rPr>
              <a:t>《</a:t>
            </a:r>
            <a:r>
              <a:rPr lang="zh-CN" altLang="en-US" sz="4000" b="1" dirty="0">
                <a:solidFill>
                  <a:srgbClr val="7C1D20"/>
                </a:solidFill>
                <a:latin typeface="+mn-ea"/>
              </a:rPr>
              <a:t>政府论</a:t>
            </a:r>
            <a:r>
              <a:rPr lang="en-US" altLang="zh-CN" sz="4000" b="1" dirty="0" smtClean="0">
                <a:solidFill>
                  <a:srgbClr val="7C1D20"/>
                </a:solidFill>
                <a:latin typeface="+mn-ea"/>
              </a:rPr>
              <a:t>》</a:t>
            </a:r>
            <a:r>
              <a:rPr lang="zh-CN" altLang="en-US" sz="4000" b="1" dirty="0" smtClean="0">
                <a:solidFill>
                  <a:srgbClr val="7C1D20"/>
                </a:solidFill>
                <a:latin typeface="+mn-ea"/>
              </a:rPr>
              <a:t>中的重要学说（四）</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自由</a:t>
            </a:r>
            <a:r>
              <a:rPr lang="zh-CN" altLang="en-US" sz="4000" b="1" dirty="0">
                <a:solidFill>
                  <a:srgbClr val="7C1D20"/>
                </a:solidFill>
                <a:latin typeface="+mn-ea"/>
              </a:rPr>
              <a:t>思想</a:t>
            </a:r>
            <a:endParaRPr lang="en-US" altLang="zh-CN" sz="4000" b="1" dirty="0">
              <a:solidFill>
                <a:srgbClr val="7C1D20"/>
              </a:solidFill>
              <a:latin typeface="+mn-ea"/>
            </a:endParaRPr>
          </a:p>
        </p:txBody>
      </p:sp>
      <p:sp>
        <p:nvSpPr>
          <p:cNvPr id="3" name="内容占位符 2"/>
          <p:cNvSpPr>
            <a:spLocks noGrp="1"/>
          </p:cNvSpPr>
          <p:nvPr>
            <p:ph idx="1"/>
          </p:nvPr>
        </p:nvSpPr>
        <p:spPr>
          <a:xfrm>
            <a:off x="515380" y="2421681"/>
            <a:ext cx="11161240" cy="3804335"/>
          </a:xfrm>
        </p:spPr>
        <p:txBody>
          <a:bodyPr>
            <a:noAutofit/>
          </a:bodyPr>
          <a:lstStyle/>
          <a:p>
            <a:r>
              <a:rPr lang="zh-CN" altLang="en-US" sz="3200" dirty="0" smtClean="0">
                <a:latin typeface="+mn-ea"/>
              </a:rPr>
              <a:t>洛克认为，自由必须和“法治”联系在一起</a:t>
            </a:r>
            <a:endParaRPr lang="en-US" altLang="zh-CN" sz="3200" dirty="0" smtClean="0">
              <a:latin typeface="+mn-ea"/>
            </a:endParaRPr>
          </a:p>
          <a:p>
            <a:r>
              <a:rPr lang="zh-CN" altLang="en-US" sz="3200" dirty="0">
                <a:latin typeface="+mn-ea"/>
              </a:rPr>
              <a:t>“哪里没有法律，哪里就没有自由</a:t>
            </a:r>
            <a:r>
              <a:rPr lang="zh-CN" altLang="en-US" sz="3200" dirty="0" smtClean="0">
                <a:latin typeface="+mn-ea"/>
              </a:rPr>
              <a:t>”</a:t>
            </a:r>
            <a:endParaRPr lang="en-US" altLang="zh-CN" sz="3200" dirty="0" smtClean="0">
              <a:latin typeface="+mn-ea"/>
            </a:endParaRPr>
          </a:p>
          <a:p>
            <a:r>
              <a:rPr lang="zh-CN" altLang="en-US" sz="3200" dirty="0" smtClean="0">
                <a:latin typeface="+mn-ea"/>
              </a:rPr>
              <a:t>洛克认为，自由需要受法律的约束，但是法律的目的不是废除或限制自由，而是保护和扩大自由</a:t>
            </a:r>
            <a:endParaRPr lang="en-US" altLang="zh-CN" sz="3200" dirty="0">
              <a:latin typeface="+mn-ea"/>
            </a:endParaRPr>
          </a:p>
          <a:p>
            <a:endParaRPr lang="en-US" altLang="zh-CN" sz="3200" dirty="0" smtClean="0">
              <a:latin typeface="+mn-ea"/>
            </a:endParaRPr>
          </a:p>
        </p:txBody>
      </p:sp>
    </p:spTree>
    <p:extLst>
      <p:ext uri="{BB962C8B-B14F-4D97-AF65-F5344CB8AC3E}">
        <p14:creationId xmlns:p14="http://schemas.microsoft.com/office/powerpoint/2010/main" val="1922654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5474" y="28178"/>
            <a:ext cx="12188825" cy="6858000"/>
          </a:xfrm>
          <a:prstGeom prst="rect">
            <a:avLst/>
          </a:prstGeom>
          <a:noFill/>
        </p:spPr>
      </p:pic>
      <p:sp>
        <p:nvSpPr>
          <p:cNvPr id="2" name="标题 1"/>
          <p:cNvSpPr>
            <a:spLocks noGrp="1"/>
          </p:cNvSpPr>
          <p:nvPr>
            <p:ph type="title"/>
          </p:nvPr>
        </p:nvSpPr>
        <p:spPr>
          <a:xfrm>
            <a:off x="1861177" y="1015041"/>
            <a:ext cx="8469646" cy="720080"/>
          </a:xfrm>
        </p:spPr>
        <p:txBody>
          <a:bodyPr>
            <a:noAutofit/>
          </a:bodyPr>
          <a:lstStyle/>
          <a:p>
            <a:r>
              <a:rPr lang="zh-CN" altLang="en-US" sz="4000" b="1" dirty="0" smtClean="0">
                <a:solidFill>
                  <a:srgbClr val="7C1D20"/>
                </a:solidFill>
                <a:latin typeface="+mn-ea"/>
              </a:rPr>
              <a:t>戴雪</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360924" y="2355015"/>
            <a:ext cx="4558818" cy="3523051"/>
          </a:xfrm>
        </p:spPr>
        <p:txBody>
          <a:bodyPr>
            <a:noAutofit/>
          </a:bodyPr>
          <a:lstStyle/>
          <a:p>
            <a:r>
              <a:rPr lang="zh-CN" altLang="en-US" sz="3200" dirty="0"/>
              <a:t>阿尔伯特</a:t>
            </a:r>
            <a:r>
              <a:rPr lang="en-US" altLang="zh-CN" sz="3200" dirty="0"/>
              <a:t>·</a:t>
            </a:r>
            <a:r>
              <a:rPr lang="zh-CN" altLang="en-US" sz="3200" dirty="0"/>
              <a:t>韦恩</a:t>
            </a:r>
            <a:r>
              <a:rPr lang="en-US" altLang="zh-CN" sz="3200" dirty="0"/>
              <a:t>·</a:t>
            </a:r>
            <a:r>
              <a:rPr lang="zh-CN" altLang="en-US" sz="3200" dirty="0"/>
              <a:t>戴</a:t>
            </a:r>
            <a:r>
              <a:rPr lang="zh-CN" altLang="en-US" sz="3200" dirty="0" smtClean="0"/>
              <a:t>雪（</a:t>
            </a:r>
            <a:r>
              <a:rPr lang="en-US" altLang="zh-CN" sz="3200" dirty="0" smtClean="0"/>
              <a:t>Albert Venn Dicey</a:t>
            </a:r>
            <a:r>
              <a:rPr lang="zh-CN" altLang="en-US" sz="3200" dirty="0" smtClean="0"/>
              <a:t>），</a:t>
            </a:r>
            <a:r>
              <a:rPr lang="en-US" altLang="zh-CN" sz="3200" dirty="0" smtClean="0"/>
              <a:t>1835—1922</a:t>
            </a:r>
          </a:p>
          <a:p>
            <a:r>
              <a:rPr lang="zh-CN" altLang="en-US" sz="3200" dirty="0" smtClean="0"/>
              <a:t>英国法学家</a:t>
            </a:r>
            <a:endParaRPr lang="en-US" altLang="zh-CN" sz="3200" dirty="0" smtClean="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662" y="1917626"/>
            <a:ext cx="3029322" cy="4277403"/>
          </a:xfrm>
          <a:prstGeom prst="rect">
            <a:avLst/>
          </a:prstGeom>
        </p:spPr>
      </p:pic>
    </p:spTree>
    <p:extLst>
      <p:ext uri="{BB962C8B-B14F-4D97-AF65-F5344CB8AC3E}">
        <p14:creationId xmlns:p14="http://schemas.microsoft.com/office/powerpoint/2010/main" val="233089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648072"/>
          </a:xfrm>
        </p:spPr>
        <p:txBody>
          <a:bodyPr>
            <a:noAutofit/>
          </a:bodyPr>
          <a:lstStyle/>
          <a:p>
            <a:r>
              <a:rPr lang="zh-CN" altLang="en-US" sz="4000" b="1" dirty="0" smtClean="0">
                <a:solidFill>
                  <a:srgbClr val="7C1D20"/>
                </a:solidFill>
                <a:latin typeface="+mn-ea"/>
              </a:rPr>
              <a:t>戴雪生平</a:t>
            </a:r>
            <a:endParaRPr lang="en-US" altLang="zh-CN" sz="4000" b="1" dirty="0">
              <a:solidFill>
                <a:srgbClr val="7C1D20"/>
              </a:solidFill>
              <a:latin typeface="+mn-ea"/>
            </a:endParaRPr>
          </a:p>
        </p:txBody>
      </p:sp>
      <p:sp>
        <p:nvSpPr>
          <p:cNvPr id="3" name="内容占位符 2"/>
          <p:cNvSpPr>
            <a:spLocks noGrp="1"/>
          </p:cNvSpPr>
          <p:nvPr>
            <p:ph idx="1"/>
          </p:nvPr>
        </p:nvSpPr>
        <p:spPr>
          <a:xfrm>
            <a:off x="910630" y="2133650"/>
            <a:ext cx="10882945" cy="3888432"/>
          </a:xfrm>
        </p:spPr>
        <p:txBody>
          <a:bodyPr>
            <a:noAutofit/>
          </a:bodyPr>
          <a:lstStyle/>
          <a:p>
            <a:r>
              <a:rPr lang="zh-CN" altLang="en-US" sz="3200" dirty="0" smtClean="0"/>
              <a:t>出生于英国上流社会的一个家庭，父亲是当地周刊的总编辑，母亲是出生贵族的衡平法院院长之女</a:t>
            </a:r>
            <a:endParaRPr lang="en-US" altLang="zh-CN" sz="3200" dirty="0" smtClean="0"/>
          </a:p>
          <a:p>
            <a:r>
              <a:rPr lang="zh-CN" altLang="en-US" sz="3200" dirty="0" smtClean="0"/>
              <a:t>就读于牛津大学，研习法律、哲学、史学</a:t>
            </a:r>
            <a:endParaRPr lang="en-US" altLang="zh-CN" sz="3200" dirty="0" smtClean="0"/>
          </a:p>
          <a:p>
            <a:r>
              <a:rPr lang="en-US" altLang="zh-CN" sz="3200" dirty="0" smtClean="0"/>
              <a:t>188</a:t>
            </a:r>
            <a:r>
              <a:rPr lang="en-US" altLang="zh-CN" sz="3200" dirty="0"/>
              <a:t>2</a:t>
            </a:r>
            <a:r>
              <a:rPr lang="zh-CN" altLang="en-US" sz="3200" dirty="0" smtClean="0"/>
              <a:t>年起，担任牛津大学教授直至退休</a:t>
            </a:r>
            <a:endParaRPr lang="en-US" altLang="zh-CN" sz="3200" dirty="0" smtClean="0"/>
          </a:p>
        </p:txBody>
      </p:sp>
    </p:spTree>
    <p:extLst>
      <p:ext uri="{BB962C8B-B14F-4D97-AF65-F5344CB8AC3E}">
        <p14:creationId xmlns:p14="http://schemas.microsoft.com/office/powerpoint/2010/main" val="4132539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648072"/>
          </a:xfrm>
        </p:spPr>
        <p:txBody>
          <a:bodyPr>
            <a:noAutofit/>
          </a:bodyPr>
          <a:lstStyle/>
          <a:p>
            <a:r>
              <a:rPr lang="zh-CN" altLang="en-US" sz="4000" b="1" dirty="0" smtClean="0">
                <a:solidFill>
                  <a:srgbClr val="7C1D20"/>
                </a:solidFill>
                <a:latin typeface="+mn-ea"/>
              </a:rPr>
              <a:t>戴雪主要著作</a:t>
            </a:r>
            <a:endParaRPr lang="en-US" altLang="zh-CN" sz="4000" b="1" dirty="0">
              <a:solidFill>
                <a:srgbClr val="7C1D20"/>
              </a:solidFill>
              <a:latin typeface="+mn-ea"/>
            </a:endParaRPr>
          </a:p>
        </p:txBody>
      </p:sp>
      <p:sp>
        <p:nvSpPr>
          <p:cNvPr id="3" name="内容占位符 2"/>
          <p:cNvSpPr>
            <a:spLocks noGrp="1"/>
          </p:cNvSpPr>
          <p:nvPr>
            <p:ph idx="1"/>
          </p:nvPr>
        </p:nvSpPr>
        <p:spPr>
          <a:xfrm>
            <a:off x="910630" y="2133650"/>
            <a:ext cx="10882945" cy="3888432"/>
          </a:xfrm>
        </p:spPr>
        <p:txBody>
          <a:bodyPr>
            <a:noAutofit/>
          </a:bodyPr>
          <a:lstStyle/>
          <a:p>
            <a:r>
              <a:rPr lang="en-US" altLang="zh-CN" sz="3200" dirty="0" smtClean="0"/>
              <a:t>《</a:t>
            </a:r>
            <a:r>
              <a:rPr lang="zh-CN" altLang="en-US" sz="3200" dirty="0"/>
              <a:t>论枢密院</a:t>
            </a:r>
            <a:r>
              <a:rPr lang="en-US" altLang="zh-CN" sz="3200" dirty="0" smtClean="0"/>
              <a:t>》</a:t>
            </a:r>
            <a:r>
              <a:rPr lang="zh-CN" altLang="en-US" sz="3200" dirty="0" smtClean="0"/>
              <a:t>（论文）</a:t>
            </a:r>
            <a:endParaRPr lang="en-US" altLang="zh-CN" sz="3200" dirty="0" smtClean="0"/>
          </a:p>
          <a:p>
            <a:r>
              <a:rPr lang="en-US" altLang="zh-CN" sz="3200" dirty="0" smtClean="0"/>
              <a:t>《</a:t>
            </a:r>
            <a:r>
              <a:rPr lang="zh-CN" altLang="en-US" sz="3200" dirty="0" smtClean="0"/>
              <a:t>政党运作的选择规范</a:t>
            </a:r>
            <a:r>
              <a:rPr lang="en-US" altLang="zh-CN" sz="3200" dirty="0" smtClean="0"/>
              <a:t>》</a:t>
            </a:r>
          </a:p>
          <a:p>
            <a:r>
              <a:rPr lang="en-US" altLang="zh-CN" sz="3200" dirty="0" smtClean="0"/>
              <a:t>《</a:t>
            </a:r>
            <a:r>
              <a:rPr lang="zh-CN" altLang="en-US" sz="3200" dirty="0" smtClean="0"/>
              <a:t>英国法中的户籍法</a:t>
            </a:r>
            <a:r>
              <a:rPr lang="en-US" altLang="zh-CN" sz="3200" dirty="0" smtClean="0"/>
              <a:t>》</a:t>
            </a:r>
          </a:p>
          <a:p>
            <a:r>
              <a:rPr lang="en-US" altLang="zh-CN" sz="3200" b="1" dirty="0" smtClean="0"/>
              <a:t>《</a:t>
            </a:r>
            <a:r>
              <a:rPr lang="zh-CN" altLang="en-US" sz="3200" b="1" dirty="0" smtClean="0"/>
              <a:t>英宪精义</a:t>
            </a:r>
            <a:r>
              <a:rPr lang="en-US" altLang="zh-CN" sz="3200" b="1" dirty="0" smtClean="0"/>
              <a:t>》</a:t>
            </a:r>
          </a:p>
          <a:p>
            <a:r>
              <a:rPr lang="en-US" altLang="zh-CN" sz="3200" b="1" dirty="0" smtClean="0"/>
              <a:t>《</a:t>
            </a:r>
            <a:r>
              <a:rPr lang="zh-CN" altLang="en-US" sz="3200" b="1" dirty="0" smtClean="0"/>
              <a:t>有关冲突法的英国法律汇编</a:t>
            </a:r>
            <a:r>
              <a:rPr lang="en-US" altLang="zh-CN" sz="3200" b="1" dirty="0" smtClean="0"/>
              <a:t>》</a:t>
            </a:r>
          </a:p>
          <a:p>
            <a:r>
              <a:rPr lang="en-US" altLang="zh-CN" sz="3200" b="1" dirty="0" smtClean="0"/>
              <a:t>《19</a:t>
            </a:r>
            <a:r>
              <a:rPr lang="zh-CN" altLang="en-US" sz="3200" b="1" dirty="0" smtClean="0"/>
              <a:t>世纪英国法律和舆论关系演讲集</a:t>
            </a:r>
            <a:r>
              <a:rPr lang="en-US" altLang="zh-CN" sz="3200" b="1" dirty="0" smtClean="0"/>
              <a:t>》</a:t>
            </a:r>
          </a:p>
          <a:p>
            <a:endParaRPr lang="en-US" altLang="zh-CN" sz="3200" dirty="0" smtClean="0"/>
          </a:p>
        </p:txBody>
      </p:sp>
    </p:spTree>
    <p:extLst>
      <p:ext uri="{BB962C8B-B14F-4D97-AF65-F5344CB8AC3E}">
        <p14:creationId xmlns:p14="http://schemas.microsoft.com/office/powerpoint/2010/main" val="1150051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英宪精义</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535366" y="2355015"/>
            <a:ext cx="3456384" cy="3857705"/>
          </a:xfrm>
        </p:spPr>
        <p:txBody>
          <a:bodyPr>
            <a:noAutofit/>
          </a:bodyPr>
          <a:lstStyle/>
          <a:p>
            <a:pPr lvl="0"/>
            <a:r>
              <a:rPr lang="zh-CN" altLang="zh-CN" sz="3200" dirty="0" smtClean="0"/>
              <a:t>《英宪精义》</a:t>
            </a:r>
            <a:endParaRPr lang="en-US" altLang="zh-CN" sz="3200" dirty="0" smtClean="0"/>
          </a:p>
          <a:p>
            <a:pPr lvl="0"/>
            <a:r>
              <a:rPr lang="zh-CN" altLang="zh-CN" sz="3200" dirty="0" smtClean="0"/>
              <a:t>戴雪著</a:t>
            </a:r>
            <a:r>
              <a:rPr lang="zh-CN" altLang="zh-CN" sz="3200" dirty="0"/>
              <a:t>，雷宾南</a:t>
            </a:r>
            <a:r>
              <a:rPr lang="zh-CN" altLang="zh-CN" sz="3200" dirty="0" smtClean="0"/>
              <a:t>译</a:t>
            </a:r>
            <a:endParaRPr lang="en-US" altLang="zh-CN" sz="3200" dirty="0" smtClean="0"/>
          </a:p>
          <a:p>
            <a:pPr lvl="0"/>
            <a:r>
              <a:rPr lang="zh-CN" altLang="zh-CN" sz="3200" dirty="0" smtClean="0"/>
              <a:t>中国</a:t>
            </a:r>
            <a:r>
              <a:rPr lang="zh-CN" altLang="zh-CN" sz="3200" dirty="0"/>
              <a:t>法制出版社</a:t>
            </a:r>
            <a:r>
              <a:rPr lang="en-US" altLang="zh-CN" sz="3200" dirty="0"/>
              <a:t>2017</a:t>
            </a:r>
            <a:r>
              <a:rPr lang="zh-CN" altLang="zh-CN" sz="3200" dirty="0"/>
              <a:t>年版</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710" y="1691546"/>
            <a:ext cx="3390900" cy="4752975"/>
          </a:xfrm>
          <a:prstGeom prst="rect">
            <a:avLst/>
          </a:prstGeom>
        </p:spPr>
      </p:pic>
    </p:spTree>
    <p:extLst>
      <p:ext uri="{BB962C8B-B14F-4D97-AF65-F5344CB8AC3E}">
        <p14:creationId xmlns:p14="http://schemas.microsoft.com/office/powerpoint/2010/main" val="402443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648072"/>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英宪精义</a:t>
            </a:r>
            <a:r>
              <a:rPr lang="en-US" altLang="zh-CN" sz="4000" b="1" dirty="0" smtClean="0">
                <a:solidFill>
                  <a:srgbClr val="7C1D20"/>
                </a:solidFill>
                <a:latin typeface="+mn-ea"/>
              </a:rPr>
              <a:t>》</a:t>
            </a:r>
            <a:r>
              <a:rPr lang="zh-CN" altLang="en-US" sz="4000" b="1" dirty="0" smtClean="0">
                <a:solidFill>
                  <a:srgbClr val="7C1D20"/>
                </a:solidFill>
                <a:latin typeface="+mn-ea"/>
              </a:rPr>
              <a:t>的译者和主要内容</a:t>
            </a:r>
            <a:endParaRPr lang="en-US" altLang="zh-CN" sz="4000" b="1" dirty="0">
              <a:solidFill>
                <a:srgbClr val="7C1D20"/>
              </a:solidFill>
              <a:latin typeface="+mn-ea"/>
            </a:endParaRPr>
          </a:p>
        </p:txBody>
      </p:sp>
      <p:sp>
        <p:nvSpPr>
          <p:cNvPr id="3" name="内容占位符 2"/>
          <p:cNvSpPr>
            <a:spLocks noGrp="1"/>
          </p:cNvSpPr>
          <p:nvPr>
            <p:ph idx="1"/>
          </p:nvPr>
        </p:nvSpPr>
        <p:spPr>
          <a:xfrm>
            <a:off x="910630" y="2205658"/>
            <a:ext cx="10945216" cy="4176464"/>
          </a:xfrm>
        </p:spPr>
        <p:txBody>
          <a:bodyPr>
            <a:noAutofit/>
          </a:bodyPr>
          <a:lstStyle/>
          <a:p>
            <a:endParaRPr lang="en-US" altLang="zh-CN" sz="3200" dirty="0" smtClean="0"/>
          </a:p>
          <a:p>
            <a:r>
              <a:rPr lang="zh-CN" altLang="en-US" sz="3200" dirty="0" smtClean="0"/>
              <a:t>译者</a:t>
            </a:r>
            <a:r>
              <a:rPr lang="zh-CN" altLang="en-US" sz="3200" b="1" dirty="0"/>
              <a:t>雷沛鸿</a:t>
            </a:r>
            <a:r>
              <a:rPr lang="zh-CN" altLang="en-US" sz="3200" dirty="0"/>
              <a:t>（</a:t>
            </a:r>
            <a:r>
              <a:rPr lang="en-US" altLang="zh-CN" sz="3200" dirty="0"/>
              <a:t>1888—1967</a:t>
            </a:r>
            <a:r>
              <a:rPr lang="zh-CN" altLang="en-US" sz="3200" dirty="0"/>
              <a:t>），字宾南，中国现代杰出的教育改革家和教育思想家。早年加入中国同盟会。曾任广西教育厅厅长、广西大学校长、广西教育科学研究所所长。</a:t>
            </a:r>
            <a:endParaRPr lang="en-US" altLang="zh-CN" sz="3200" dirty="0"/>
          </a:p>
          <a:p>
            <a:r>
              <a:rPr lang="zh-CN" altLang="en-US" sz="3200" dirty="0" smtClean="0"/>
              <a:t>该书从分析法学出发阐述了英国宪法的主要原理，论证了英国宪法的正统性</a:t>
            </a:r>
            <a:endParaRPr lang="en-US" altLang="zh-CN" sz="3200" dirty="0" smtClean="0"/>
          </a:p>
        </p:txBody>
      </p:sp>
    </p:spTree>
    <p:extLst>
      <p:ext uri="{BB962C8B-B14F-4D97-AF65-F5344CB8AC3E}">
        <p14:creationId xmlns:p14="http://schemas.microsoft.com/office/powerpoint/2010/main" val="242011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648072"/>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英宪精义</a:t>
            </a:r>
            <a:r>
              <a:rPr lang="en-US" altLang="zh-CN" sz="4000" b="1" dirty="0" smtClean="0">
                <a:solidFill>
                  <a:srgbClr val="7C1D20"/>
                </a:solidFill>
                <a:latin typeface="+mn-ea"/>
              </a:rPr>
              <a:t>》</a:t>
            </a:r>
            <a:r>
              <a:rPr lang="zh-CN" altLang="en-US" sz="4000" b="1" dirty="0" smtClean="0">
                <a:solidFill>
                  <a:srgbClr val="7C1D20"/>
                </a:solidFill>
                <a:latin typeface="+mn-ea"/>
              </a:rPr>
              <a:t>一书结构</a:t>
            </a:r>
            <a:endParaRPr lang="en-US" altLang="zh-CN" sz="4000" b="1" dirty="0">
              <a:solidFill>
                <a:srgbClr val="7C1D20"/>
              </a:solidFill>
              <a:latin typeface="+mn-ea"/>
            </a:endParaRPr>
          </a:p>
        </p:txBody>
      </p:sp>
      <p:sp>
        <p:nvSpPr>
          <p:cNvPr id="3" name="内容占位符 2"/>
          <p:cNvSpPr>
            <a:spLocks noGrp="1"/>
          </p:cNvSpPr>
          <p:nvPr>
            <p:ph idx="1"/>
          </p:nvPr>
        </p:nvSpPr>
        <p:spPr>
          <a:xfrm>
            <a:off x="910630" y="2277666"/>
            <a:ext cx="10945216" cy="4104456"/>
          </a:xfrm>
        </p:spPr>
        <p:txBody>
          <a:bodyPr>
            <a:noAutofit/>
          </a:bodyPr>
          <a:lstStyle/>
          <a:p>
            <a:r>
              <a:rPr lang="zh-CN" altLang="en-US" sz="3200" dirty="0"/>
              <a:t>这本著作开篇是数万字的导言，虽然放在各章之首，却写于全书著成之后约</a:t>
            </a:r>
            <a:r>
              <a:rPr lang="en-US" altLang="zh-CN" sz="3200" dirty="0"/>
              <a:t>30</a:t>
            </a:r>
            <a:r>
              <a:rPr lang="zh-CN" altLang="en-US" sz="3200" dirty="0"/>
              <a:t>年，是对原书发表后，英宪变迁的补充研究</a:t>
            </a:r>
            <a:endParaRPr lang="en-US" altLang="zh-CN" sz="3200" dirty="0"/>
          </a:p>
          <a:p>
            <a:r>
              <a:rPr lang="zh-CN" altLang="en-US" sz="3200" dirty="0" smtClean="0"/>
              <a:t>全书共三篇</a:t>
            </a:r>
            <a:r>
              <a:rPr lang="zh-CN" altLang="en-US" sz="3200" dirty="0"/>
              <a:t>：“巴力门的主权</a:t>
            </a:r>
            <a:r>
              <a:rPr lang="zh-CN" altLang="en-US" sz="3200" dirty="0" smtClean="0"/>
              <a:t>” 、“</a:t>
            </a:r>
            <a:r>
              <a:rPr lang="zh-CN" altLang="en-US" sz="3200" dirty="0"/>
              <a:t>法律主治</a:t>
            </a:r>
            <a:r>
              <a:rPr lang="zh-CN" altLang="en-US" sz="3200" dirty="0" smtClean="0"/>
              <a:t>” </a:t>
            </a:r>
            <a:r>
              <a:rPr lang="zh-CN" altLang="en-US" sz="3200" dirty="0"/>
              <a:t>和</a:t>
            </a:r>
            <a:r>
              <a:rPr lang="zh-CN" altLang="en-US" sz="3200" dirty="0" smtClean="0"/>
              <a:t>“</a:t>
            </a:r>
            <a:r>
              <a:rPr lang="zh-CN" altLang="en-US" sz="3200" dirty="0"/>
              <a:t>宪法与宪典的</a:t>
            </a:r>
            <a:r>
              <a:rPr lang="zh-CN" altLang="en-US" sz="3200" dirty="0" smtClean="0"/>
              <a:t>联络”</a:t>
            </a:r>
            <a:endParaRPr lang="en-US" altLang="zh-CN" sz="3200" dirty="0" smtClean="0"/>
          </a:p>
          <a:p>
            <a:r>
              <a:rPr lang="zh-CN" altLang="en-US" sz="3200" dirty="0" smtClean="0"/>
              <a:t>这</a:t>
            </a:r>
            <a:r>
              <a:rPr lang="zh-CN" altLang="en-US" sz="3200" dirty="0"/>
              <a:t>也</a:t>
            </a:r>
            <a:r>
              <a:rPr lang="zh-CN" altLang="en-US" sz="3200" dirty="0" smtClean="0"/>
              <a:t>是戴雪所认为的英宪的三大特征</a:t>
            </a:r>
            <a:endParaRPr lang="en-US" altLang="zh-CN" sz="3200" dirty="0" smtClean="0"/>
          </a:p>
        </p:txBody>
      </p:sp>
    </p:spTree>
    <p:extLst>
      <p:ext uri="{BB962C8B-B14F-4D97-AF65-F5344CB8AC3E}">
        <p14:creationId xmlns:p14="http://schemas.microsoft.com/office/powerpoint/2010/main" val="149497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53530"/>
            <a:ext cx="8469646" cy="648072"/>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英宪精义</a:t>
            </a:r>
            <a:r>
              <a:rPr lang="en-US" altLang="zh-CN" sz="4000" b="1" dirty="0" smtClean="0">
                <a:solidFill>
                  <a:srgbClr val="7C1D20"/>
                </a:solidFill>
                <a:latin typeface="+mn-ea"/>
              </a:rPr>
              <a:t>》</a:t>
            </a:r>
            <a:r>
              <a:rPr lang="zh-CN" altLang="en-US" sz="4000" b="1" dirty="0" smtClean="0">
                <a:solidFill>
                  <a:srgbClr val="7C1D20"/>
                </a:solidFill>
                <a:latin typeface="+mn-ea"/>
              </a:rPr>
              <a:t>主要内容</a:t>
            </a:r>
            <a:endParaRPr lang="en-US" altLang="zh-CN" sz="4000" b="1" dirty="0">
              <a:solidFill>
                <a:srgbClr val="7C1D20"/>
              </a:solidFill>
              <a:latin typeface="+mn-ea"/>
            </a:endParaRPr>
          </a:p>
        </p:txBody>
      </p:sp>
      <p:sp>
        <p:nvSpPr>
          <p:cNvPr id="3" name="内容占位符 2"/>
          <p:cNvSpPr>
            <a:spLocks noGrp="1"/>
          </p:cNvSpPr>
          <p:nvPr>
            <p:ph idx="1"/>
          </p:nvPr>
        </p:nvSpPr>
        <p:spPr>
          <a:xfrm>
            <a:off x="910630" y="2421682"/>
            <a:ext cx="10945216" cy="3960440"/>
          </a:xfrm>
        </p:spPr>
        <p:txBody>
          <a:bodyPr>
            <a:noAutofit/>
          </a:bodyPr>
          <a:lstStyle/>
          <a:p>
            <a:r>
              <a:rPr lang="zh-CN" altLang="en-US" sz="3200" dirty="0" smtClean="0"/>
              <a:t>“</a:t>
            </a:r>
            <a:r>
              <a:rPr lang="zh-CN" altLang="en-US" sz="3200" dirty="0"/>
              <a:t>巴力门的主权</a:t>
            </a:r>
            <a:r>
              <a:rPr lang="zh-CN" altLang="en-US" sz="3200" dirty="0" smtClean="0"/>
              <a:t>” （</a:t>
            </a:r>
            <a:r>
              <a:rPr lang="en-US" altLang="zh-CN" sz="3200" dirty="0" smtClean="0"/>
              <a:t>Parliament</a:t>
            </a:r>
            <a:r>
              <a:rPr lang="zh-CN" altLang="en-US" sz="3200" dirty="0" smtClean="0"/>
              <a:t>，议会）</a:t>
            </a:r>
            <a:endParaRPr lang="en-US" altLang="zh-CN" sz="3200" dirty="0" smtClean="0"/>
          </a:p>
          <a:p>
            <a:r>
              <a:rPr lang="zh-CN" altLang="en-US" sz="3200" dirty="0" smtClean="0"/>
              <a:t>“法律主治” ：法治（</a:t>
            </a:r>
            <a:r>
              <a:rPr lang="zh-CN" altLang="en-US" sz="3200" b="1" dirty="0" smtClean="0"/>
              <a:t>保障人权、普通法院的重要性</a:t>
            </a:r>
            <a:r>
              <a:rPr lang="zh-CN" altLang="en-US" sz="3200" dirty="0" smtClean="0"/>
              <a:t>）</a:t>
            </a:r>
            <a:endParaRPr lang="en-US" altLang="zh-CN" sz="3200" dirty="0" smtClean="0"/>
          </a:p>
          <a:p>
            <a:r>
              <a:rPr lang="zh-CN" altLang="en-US" sz="3200" dirty="0" smtClean="0"/>
              <a:t>“</a:t>
            </a:r>
            <a:r>
              <a:rPr lang="zh-CN" altLang="en-US" sz="3200" dirty="0"/>
              <a:t>宪法与宪典的</a:t>
            </a:r>
            <a:r>
              <a:rPr lang="zh-CN" altLang="en-US" sz="3200" dirty="0" smtClean="0"/>
              <a:t>联络”：英宪的两大部分</a:t>
            </a:r>
            <a:endParaRPr lang="en-US" altLang="zh-CN" sz="3200" dirty="0" smtClean="0"/>
          </a:p>
        </p:txBody>
      </p:sp>
    </p:spTree>
    <p:extLst>
      <p:ext uri="{BB962C8B-B14F-4D97-AF65-F5344CB8AC3E}">
        <p14:creationId xmlns:p14="http://schemas.microsoft.com/office/powerpoint/2010/main" val="347377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制宪的国内</a:t>
            </a:r>
            <a:r>
              <a:rPr lang="zh-CN" altLang="en-US" sz="4000" b="1" dirty="0" smtClean="0">
                <a:solidFill>
                  <a:srgbClr val="7C1D20"/>
                </a:solidFill>
                <a:latin typeface="+mn-ea"/>
              </a:rPr>
              <a:t>背景</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latin typeface="+mn-ea"/>
              </a:rPr>
              <a:t>经济结构的变化</a:t>
            </a:r>
            <a:endParaRPr lang="en-US" altLang="zh-CN" sz="2800" dirty="0" smtClean="0">
              <a:latin typeface="+mn-ea"/>
            </a:endParaRPr>
          </a:p>
          <a:p>
            <a:pPr marL="514350" indent="-514350">
              <a:buFont typeface="+mj-lt"/>
              <a:buAutoNum type="arabicPeriod"/>
            </a:pPr>
            <a:r>
              <a:rPr lang="en-US" altLang="zh-CN" sz="2800" dirty="0" smtClean="0">
                <a:latin typeface="+mn-ea"/>
              </a:rPr>
              <a:t>1949—1952</a:t>
            </a:r>
            <a:r>
              <a:rPr lang="zh-CN" altLang="en-US" sz="2800" dirty="0" smtClean="0">
                <a:latin typeface="+mn-ea"/>
              </a:rPr>
              <a:t>年，国民经济迅速恢复</a:t>
            </a:r>
            <a:endParaRPr lang="en-US" altLang="zh-CN" sz="2800" dirty="0" smtClean="0">
              <a:latin typeface="+mn-ea"/>
            </a:endParaRPr>
          </a:p>
          <a:p>
            <a:pPr marL="514350" indent="-514350">
              <a:buFont typeface="+mj-lt"/>
              <a:buAutoNum type="arabicPeriod"/>
            </a:pPr>
            <a:r>
              <a:rPr lang="zh-CN" altLang="en-US" sz="2800" dirty="0" smtClean="0">
                <a:latin typeface="+mn-ea"/>
              </a:rPr>
              <a:t>国营经济在总工业生产总值中的占比迅速提升，已处于国民经济的领导地位</a:t>
            </a:r>
            <a:endParaRPr lang="en-US" altLang="zh-CN" sz="2800" dirty="0" smtClean="0">
              <a:latin typeface="+mn-ea"/>
            </a:endParaRPr>
          </a:p>
          <a:p>
            <a:r>
              <a:rPr lang="zh-CN" altLang="en-US" sz="2800" dirty="0" smtClean="0">
                <a:latin typeface="+mn-ea"/>
              </a:rPr>
              <a:t>民主需求与文化水平的提高</a:t>
            </a:r>
            <a:endParaRPr lang="en-US" altLang="zh-CN" sz="2800" dirty="0" smtClean="0">
              <a:latin typeface="+mn-ea"/>
            </a:endParaRPr>
          </a:p>
          <a:p>
            <a:pPr marL="0" indent="0">
              <a:buNone/>
            </a:pPr>
            <a:r>
              <a:rPr lang="zh-CN" altLang="en-US" sz="2800" dirty="0" smtClean="0">
                <a:latin typeface="+mn-ea"/>
              </a:rPr>
              <a:t>“扫盲活动”</a:t>
            </a:r>
            <a:endParaRPr lang="en-US" altLang="zh-CN" sz="2800" dirty="0" smtClean="0">
              <a:latin typeface="+mn-ea"/>
            </a:endParaRPr>
          </a:p>
          <a:p>
            <a:r>
              <a:rPr lang="zh-CN" altLang="en-US" sz="2800" dirty="0" smtClean="0">
                <a:latin typeface="+mn-ea"/>
              </a:rPr>
              <a:t>过渡时期总路线的提出</a:t>
            </a:r>
            <a:endParaRPr lang="en-US" altLang="zh-CN" sz="2800" dirty="0" smtClean="0">
              <a:latin typeface="+mn-ea"/>
            </a:endParaRPr>
          </a:p>
          <a:p>
            <a:pPr marL="0" indent="0">
              <a:buNone/>
            </a:pPr>
            <a:r>
              <a:rPr lang="zh-CN" altLang="en-US" sz="2800" dirty="0" smtClean="0">
                <a:latin typeface="+mn-ea"/>
              </a:rPr>
              <a:t>“社会主义建设”，五年计划</a:t>
            </a:r>
            <a:endParaRPr lang="en-US" altLang="zh-CN" sz="2800" dirty="0">
              <a:latin typeface="+mn-ea"/>
            </a:endParaRPr>
          </a:p>
        </p:txBody>
      </p:sp>
    </p:spTree>
    <p:extLst>
      <p:ext uri="{BB962C8B-B14F-4D97-AF65-F5344CB8AC3E}">
        <p14:creationId xmlns:p14="http://schemas.microsoft.com/office/powerpoint/2010/main" val="295802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strator\Desktop\财大ppt模板\B10PPT模板（二）宽屏-10.jpg"/>
          <p:cNvPicPr>
            <a:picLocks noChangeAspect="1" noChangeArrowheads="1"/>
          </p:cNvPicPr>
          <p:nvPr/>
        </p:nvPicPr>
        <p:blipFill>
          <a:blip r:embed="rId2"/>
          <a:srcRect/>
          <a:stretch>
            <a:fillRect/>
          </a:stretch>
        </p:blipFill>
        <p:spPr bwMode="auto">
          <a:xfrm>
            <a:off x="1587" y="0"/>
            <a:ext cx="12188826" cy="7050087"/>
          </a:xfrm>
          <a:prstGeom prst="rect">
            <a:avLst/>
          </a:prstGeom>
          <a:noFill/>
        </p:spPr>
      </p:pic>
      <p:sp>
        <p:nvSpPr>
          <p:cNvPr id="2" name="标题 1"/>
          <p:cNvSpPr>
            <a:spLocks noGrp="1"/>
          </p:cNvSpPr>
          <p:nvPr>
            <p:ph type="title"/>
          </p:nvPr>
        </p:nvSpPr>
        <p:spPr>
          <a:xfrm>
            <a:off x="557361" y="2587282"/>
            <a:ext cx="10971372" cy="1143265"/>
          </a:xfrm>
        </p:spPr>
        <p:txBody>
          <a:bodyPr>
            <a:normAutofit fontScale="90000"/>
          </a:bodyPr>
          <a:lstStyle/>
          <a:p>
            <a:r>
              <a:rPr lang="zh-CN" altLang="en-US" sz="7200"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609521" y="3624219"/>
            <a:ext cx="10971372" cy="648087"/>
          </a:xfrm>
        </p:spPr>
        <p:txBody>
          <a:bodyPr>
            <a:normAutofit lnSpcReduction="10000"/>
          </a:bodyPr>
          <a:lstStyle/>
          <a:p>
            <a:pPr algn="ctr">
              <a:buNone/>
            </a:pPr>
            <a:r>
              <a:rPr lang="en-US" altLang="zh-CN" dirty="0">
                <a:solidFill>
                  <a:srgbClr val="7C1D20"/>
                </a:solidFill>
                <a:latin typeface="微软雅黑" pitchFamily="34" charset="-122"/>
                <a:ea typeface="微软雅黑" pitchFamily="34" charset="-122"/>
              </a:rPr>
              <a:t>Thank You</a:t>
            </a:r>
            <a:endParaRPr lang="zh-CN" altLang="en-US" dirty="0">
              <a:solidFill>
                <a:srgbClr val="7C1D2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smtClean="0">
                <a:solidFill>
                  <a:srgbClr val="7C1D20"/>
                </a:solidFill>
                <a:latin typeface="+mn-ea"/>
              </a:rPr>
              <a:t>制宪</a:t>
            </a:r>
            <a:r>
              <a:rPr lang="zh-CN" altLang="en-US" sz="4000" b="1" dirty="0">
                <a:solidFill>
                  <a:srgbClr val="7C1D20"/>
                </a:solidFill>
                <a:latin typeface="+mn-ea"/>
              </a:rPr>
              <a:t>的国际</a:t>
            </a:r>
            <a:r>
              <a:rPr lang="zh-CN" altLang="en-US" sz="4000" b="1" dirty="0" smtClean="0">
                <a:solidFill>
                  <a:srgbClr val="7C1D20"/>
                </a:solidFill>
                <a:latin typeface="+mn-ea"/>
              </a:rPr>
              <a:t>环境</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349674"/>
            <a:ext cx="10225136" cy="4104456"/>
          </a:xfrm>
        </p:spPr>
        <p:txBody>
          <a:bodyPr>
            <a:noAutofit/>
          </a:bodyPr>
          <a:lstStyle/>
          <a:p>
            <a:r>
              <a:rPr lang="zh-CN" altLang="en-US" sz="3200" dirty="0" smtClean="0">
                <a:latin typeface="+mn-ea"/>
              </a:rPr>
              <a:t>第一次世界大战之后，许多新兴国家不断涌现，纷纷通过颁布宪法来确认其政权的合法性与正当性</a:t>
            </a:r>
            <a:endParaRPr lang="en-US" altLang="zh-CN" sz="3200" dirty="0" smtClean="0">
              <a:latin typeface="+mn-ea"/>
            </a:endParaRPr>
          </a:p>
          <a:p>
            <a:r>
              <a:rPr lang="zh-CN" altLang="en-US" sz="3200" dirty="0" smtClean="0">
                <a:latin typeface="+mn-ea"/>
              </a:rPr>
              <a:t>根据当时的国际形势，新中国的外交政策：“打扫干净屋子再请客”“一边倒”</a:t>
            </a:r>
            <a:endParaRPr lang="en-US" altLang="zh-CN" sz="3200" dirty="0" smtClean="0">
              <a:latin typeface="+mn-ea"/>
            </a:endParaRPr>
          </a:p>
          <a:p>
            <a:r>
              <a:rPr lang="zh-CN" altLang="en-US" sz="3200" dirty="0" smtClean="0">
                <a:latin typeface="+mn-ea"/>
              </a:rPr>
              <a:t>坚持从中国的具体情况出发，但苏联的社会主义制度仍然对中国具有重大的榜样作用</a:t>
            </a:r>
            <a:endParaRPr lang="en-US" altLang="zh-CN" sz="3200" dirty="0" smtClean="0">
              <a:latin typeface="+mn-ea"/>
            </a:endParaRPr>
          </a:p>
          <a:p>
            <a:pPr marL="0" indent="0">
              <a:buNone/>
            </a:pPr>
            <a:endParaRPr lang="en-US" altLang="zh-CN" sz="3200" dirty="0">
              <a:latin typeface="+mn-ea"/>
            </a:endParaRPr>
          </a:p>
        </p:txBody>
      </p:sp>
    </p:spTree>
    <p:extLst>
      <p:ext uri="{BB962C8B-B14F-4D97-AF65-F5344CB8AC3E}">
        <p14:creationId xmlns:p14="http://schemas.microsoft.com/office/powerpoint/2010/main" val="273024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6" y="1125538"/>
            <a:ext cx="9418605" cy="748258"/>
          </a:xfrm>
        </p:spPr>
        <p:txBody>
          <a:bodyPr>
            <a:noAutofit/>
          </a:bodyPr>
          <a:lstStyle/>
          <a:p>
            <a:r>
              <a:rPr lang="zh-CN" altLang="en-US" sz="4000" b="1" dirty="0" smtClean="0">
                <a:solidFill>
                  <a:srgbClr val="7C1D20"/>
                </a:solidFill>
                <a:latin typeface="+mn-ea"/>
              </a:rPr>
              <a:t>斯大林</a:t>
            </a:r>
            <a:r>
              <a:rPr lang="zh-CN" altLang="en-US" sz="4000" b="1" dirty="0">
                <a:solidFill>
                  <a:srgbClr val="7C1D20"/>
                </a:solidFill>
                <a:latin typeface="+mn-ea"/>
              </a:rPr>
              <a:t>的制宪建议与中共中央的制宪</a:t>
            </a:r>
            <a:r>
              <a:rPr lang="zh-CN" altLang="en-US" sz="4000" b="1" dirty="0" smtClean="0">
                <a:solidFill>
                  <a:srgbClr val="7C1D20"/>
                </a:solidFill>
                <a:latin typeface="+mn-ea"/>
              </a:rPr>
              <a:t>决定</a:t>
            </a:r>
            <a:endParaRPr lang="en-US" altLang="zh-CN" sz="4000" b="1" dirty="0">
              <a:solidFill>
                <a:srgbClr val="7C1D20"/>
              </a:solidFill>
              <a:latin typeface="+mn-ea"/>
            </a:endParaRPr>
          </a:p>
        </p:txBody>
      </p:sp>
      <p:sp>
        <p:nvSpPr>
          <p:cNvPr id="3" name="内容占位符 2"/>
          <p:cNvSpPr>
            <a:spLocks noGrp="1"/>
          </p:cNvSpPr>
          <p:nvPr>
            <p:ph idx="1"/>
          </p:nvPr>
        </p:nvSpPr>
        <p:spPr>
          <a:xfrm>
            <a:off x="1126654" y="1873796"/>
            <a:ext cx="10225136" cy="4104456"/>
          </a:xfrm>
        </p:spPr>
        <p:txBody>
          <a:bodyPr>
            <a:noAutofit/>
          </a:bodyPr>
          <a:lstStyle/>
          <a:p>
            <a:r>
              <a:rPr lang="zh-CN" altLang="en-US" sz="2800" dirty="0" smtClean="0">
                <a:latin typeface="+mn-ea"/>
              </a:rPr>
              <a:t>“如果你们不制定宪法，不进行选举，敌人可以用两种说法向工农群众进行宣传反对你们：一是你们的政府不是人民选举产生的；二是说你们国家没有宪法。因政协不是人民经选举的，人家就可以说你们的政权是建立在刺刀上的，是自封的。此外，</a:t>
            </a:r>
            <a:r>
              <a:rPr lang="en-US" altLang="zh-CN" sz="2800" dirty="0" smtClean="0">
                <a:latin typeface="+mn-ea"/>
              </a:rPr>
              <a:t>《</a:t>
            </a:r>
            <a:r>
              <a:rPr lang="zh-CN" altLang="en-US" sz="2800" dirty="0" smtClean="0">
                <a:latin typeface="+mn-ea"/>
              </a:rPr>
              <a:t>共同纲领</a:t>
            </a:r>
            <a:r>
              <a:rPr lang="en-US" altLang="zh-CN" sz="2800" dirty="0" smtClean="0">
                <a:latin typeface="+mn-ea"/>
              </a:rPr>
              <a:t>》</a:t>
            </a:r>
            <a:r>
              <a:rPr lang="zh-CN" altLang="en-US" sz="2800" dirty="0" smtClean="0">
                <a:latin typeface="+mn-ea"/>
              </a:rPr>
              <a:t>也不是人民选举的代表大会通过的，而是由一党提出，其他党派同意的东西。人家可以说你们国家没有法律。</a:t>
            </a:r>
            <a:r>
              <a:rPr lang="en-US" altLang="zh-CN" sz="2800" dirty="0" smtClean="0">
                <a:latin typeface="+mn-ea"/>
              </a:rPr>
              <a:t>……</a:t>
            </a:r>
            <a:r>
              <a:rPr lang="zh-CN" altLang="en-US" sz="2800" dirty="0" smtClean="0">
                <a:latin typeface="+mn-ea"/>
              </a:rPr>
              <a:t>阿尔巴尼亚是落后的，现在也有了宪法并实行了选举，中国不应比阿尔巴尼亚落后</a:t>
            </a:r>
            <a:r>
              <a:rPr lang="en-US" altLang="zh-CN" sz="2800" dirty="0" smtClean="0">
                <a:latin typeface="+mn-ea"/>
              </a:rPr>
              <a:t>……</a:t>
            </a:r>
            <a:r>
              <a:rPr lang="zh-CN" altLang="en-US" sz="2800" dirty="0" smtClean="0">
                <a:latin typeface="+mn-ea"/>
              </a:rPr>
              <a:t>”（斯大林）</a:t>
            </a:r>
            <a:endParaRPr lang="en-US" altLang="zh-CN" sz="2800" dirty="0" smtClean="0">
              <a:latin typeface="+mn-ea"/>
            </a:endParaRPr>
          </a:p>
          <a:p>
            <a:r>
              <a:rPr lang="zh-CN" altLang="en-US" sz="2800" dirty="0" smtClean="0">
                <a:latin typeface="+mn-ea"/>
              </a:rPr>
              <a:t>综合各种因素后，中共中央决定制定宪法</a:t>
            </a:r>
            <a:endParaRPr lang="en-US" altLang="zh-CN" sz="2800" dirty="0">
              <a:latin typeface="+mn-ea"/>
            </a:endParaRPr>
          </a:p>
        </p:txBody>
      </p:sp>
    </p:spTree>
    <p:extLst>
      <p:ext uri="{BB962C8B-B14F-4D97-AF65-F5344CB8AC3E}">
        <p14:creationId xmlns:p14="http://schemas.microsoft.com/office/powerpoint/2010/main" val="83470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5991</TotalTime>
  <Words>4271</Words>
  <Application>Microsoft Office PowerPoint</Application>
  <PresentationFormat>自定义</PresentationFormat>
  <Paragraphs>462</Paragraphs>
  <Slides>70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70</vt:i4>
      </vt:variant>
    </vt:vector>
  </HeadingPairs>
  <TitlesOfParts>
    <vt:vector size="80" baseType="lpstr">
      <vt:lpstr>黑体</vt:lpstr>
      <vt:lpstr>华文楷体</vt:lpstr>
      <vt:lpstr>楷体</vt:lpstr>
      <vt:lpstr>楷体_GB2312</vt:lpstr>
      <vt:lpstr>宋体</vt:lpstr>
      <vt:lpstr>微软雅黑</vt:lpstr>
      <vt:lpstr>Arial</vt:lpstr>
      <vt:lpstr>Calibri</vt:lpstr>
      <vt:lpstr>Times New Roman</vt:lpstr>
      <vt:lpstr>Office 主题</vt:lpstr>
      <vt:lpstr>法学经典与法律制度</vt:lpstr>
      <vt:lpstr>专题二：我国宪法的历史沿革</vt:lpstr>
      <vt:lpstr>1954年宪法的诞生</vt:lpstr>
      <vt:lpstr>社会背景</vt:lpstr>
      <vt:lpstr>制宪的国内背景</vt:lpstr>
      <vt:lpstr>制宪的国内背景</vt:lpstr>
      <vt:lpstr>制宪的国内背景</vt:lpstr>
      <vt:lpstr>制宪的国际环境</vt:lpstr>
      <vt:lpstr>斯大林的制宪建议与中共中央的制宪决定</vt:lpstr>
      <vt:lpstr>1954年宪法的制定目的</vt:lpstr>
      <vt:lpstr>制定1954年宪法的正当性</vt:lpstr>
      <vt:lpstr>1954年宪法的起草</vt:lpstr>
      <vt:lpstr>1954年宪法的起草</vt:lpstr>
      <vt:lpstr>1954年宪法的起草</vt:lpstr>
      <vt:lpstr>1954年宪法的起草</vt:lpstr>
      <vt:lpstr>1954年宪法草案的审议</vt:lpstr>
      <vt:lpstr>1954年宪法草案的审议</vt:lpstr>
      <vt:lpstr>1954年宪法草案的审议</vt:lpstr>
      <vt:lpstr>1954年宪法的诞生</vt:lpstr>
      <vt:lpstr>1954年宪法的诞生</vt:lpstr>
      <vt:lpstr>1954年宪法的诞生</vt:lpstr>
      <vt:lpstr>1954年宪法文本</vt:lpstr>
      <vt:lpstr>1954年宪法的实施与影响</vt:lpstr>
      <vt:lpstr>1954年宪法的实施与影响</vt:lpstr>
      <vt:lpstr>1954年宪法的实施与影响</vt:lpstr>
      <vt:lpstr>我国宪法的历史沿革</vt:lpstr>
      <vt:lpstr>1982年《宪法》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公民基本权利</vt:lpstr>
      <vt:lpstr>PowerPoint 演示文稿</vt:lpstr>
      <vt:lpstr>PowerPoint 演示文稿</vt:lpstr>
      <vt:lpstr>PowerPoint 演示文稿</vt:lpstr>
      <vt:lpstr>PowerPoint 演示文稿</vt:lpstr>
      <vt:lpstr>PowerPoint 演示文稿</vt:lpstr>
      <vt:lpstr>公民基本义务</vt:lpstr>
      <vt:lpstr>董必武</vt:lpstr>
      <vt:lpstr>董必武</vt:lpstr>
      <vt:lpstr>沈钧儒</vt:lpstr>
      <vt:lpstr>沈钧儒</vt:lpstr>
      <vt:lpstr>钱端升</vt:lpstr>
      <vt:lpstr>钱端升</vt:lpstr>
      <vt:lpstr>PowerPoint 演示文稿</vt:lpstr>
      <vt:lpstr>洛克</vt:lpstr>
      <vt:lpstr>洛克生平</vt:lpstr>
      <vt:lpstr>洛克生平</vt:lpstr>
      <vt:lpstr>洛克主要著作</vt:lpstr>
      <vt:lpstr>《政府论》的写作背景</vt:lpstr>
      <vt:lpstr>《政府论》的写作背景</vt:lpstr>
      <vt:lpstr>《政府论》的写作背景</vt:lpstr>
      <vt:lpstr>《政府论》中的重要学说（一） 自然法理论</vt:lpstr>
      <vt:lpstr>《政府论》中的重要学说（一） 自然法理论</vt:lpstr>
      <vt:lpstr>《政府论》中的重要学说（二） 社会契约论</vt:lpstr>
      <vt:lpstr>《政府论》中的重要学说（二） 社会契约论</vt:lpstr>
      <vt:lpstr>《政府论》中的重要学说（二） 社会契约论</vt:lpstr>
      <vt:lpstr>《政府论》中的重要学说（三） 国家政体学说</vt:lpstr>
      <vt:lpstr>《政府论》中的重要学说（四） 自由思想</vt:lpstr>
      <vt:lpstr>戴雪</vt:lpstr>
      <vt:lpstr>戴雪生平</vt:lpstr>
      <vt:lpstr>戴雪主要著作</vt:lpstr>
      <vt:lpstr>英宪精义</vt:lpstr>
      <vt:lpstr>《英宪精义》的译者和主要内容</vt:lpstr>
      <vt:lpstr>《英宪精义》一书结构</vt:lpstr>
      <vt:lpstr>《英宪精义》主要内容</vt:lpstr>
      <vt:lpstr>   谢  谢！</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helen</cp:lastModifiedBy>
  <cp:revision>176</cp:revision>
  <dcterms:created xsi:type="dcterms:W3CDTF">2016-12-19T01:38:36Z</dcterms:created>
  <dcterms:modified xsi:type="dcterms:W3CDTF">2021-10-11T02:12:54Z</dcterms:modified>
</cp:coreProperties>
</file>