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337" r:id="rId4"/>
    <p:sldId id="286" r:id="rId5"/>
    <p:sldId id="338" r:id="rId6"/>
    <p:sldId id="358" r:id="rId7"/>
    <p:sldId id="329" r:id="rId8"/>
    <p:sldId id="339" r:id="rId9"/>
    <p:sldId id="330" r:id="rId10"/>
    <p:sldId id="333" r:id="rId11"/>
    <p:sldId id="331" r:id="rId12"/>
    <p:sldId id="359" r:id="rId13"/>
    <p:sldId id="360" r:id="rId14"/>
    <p:sldId id="340" r:id="rId15"/>
    <p:sldId id="293" r:id="rId16"/>
    <p:sldId id="334" r:id="rId17"/>
    <p:sldId id="335" r:id="rId18"/>
    <p:sldId id="341" r:id="rId19"/>
    <p:sldId id="336" r:id="rId20"/>
    <p:sldId id="344" r:id="rId21"/>
    <p:sldId id="345" r:id="rId22"/>
    <p:sldId id="298" r:id="rId23"/>
    <p:sldId id="346" r:id="rId24"/>
    <p:sldId id="348" r:id="rId25"/>
    <p:sldId id="350" r:id="rId26"/>
    <p:sldId id="347" r:id="rId27"/>
    <p:sldId id="351" r:id="rId28"/>
    <p:sldId id="349" r:id="rId29"/>
    <p:sldId id="352" r:id="rId30"/>
    <p:sldId id="299" r:id="rId31"/>
    <p:sldId id="353" r:id="rId32"/>
    <p:sldId id="370" r:id="rId33"/>
    <p:sldId id="372" r:id="rId34"/>
    <p:sldId id="373" r:id="rId35"/>
    <p:sldId id="371" r:id="rId36"/>
    <p:sldId id="374" r:id="rId37"/>
    <p:sldId id="375" r:id="rId38"/>
    <p:sldId id="376" r:id="rId39"/>
    <p:sldId id="378" r:id="rId40"/>
    <p:sldId id="361" r:id="rId41"/>
    <p:sldId id="362" r:id="rId42"/>
    <p:sldId id="363" r:id="rId43"/>
    <p:sldId id="366" r:id="rId44"/>
    <p:sldId id="364" r:id="rId45"/>
    <p:sldId id="367" r:id="rId46"/>
    <p:sldId id="369" r:id="rId47"/>
    <p:sldId id="368" r:id="rId48"/>
    <p:sldId id="384" r:id="rId49"/>
    <p:sldId id="385" r:id="rId50"/>
    <p:sldId id="379" r:id="rId51"/>
    <p:sldId id="383" r:id="rId52"/>
    <p:sldId id="380" r:id="rId53"/>
    <p:sldId id="391" r:id="rId54"/>
    <p:sldId id="392" r:id="rId55"/>
    <p:sldId id="381" r:id="rId56"/>
    <p:sldId id="382" r:id="rId57"/>
    <p:sldId id="393" r:id="rId58"/>
    <p:sldId id="386" r:id="rId59"/>
    <p:sldId id="388" r:id="rId60"/>
    <p:sldId id="390" r:id="rId61"/>
    <p:sldId id="394" r:id="rId62"/>
    <p:sldId id="395" r:id="rId63"/>
    <p:sldId id="387" r:id="rId64"/>
    <p:sldId id="398" r:id="rId65"/>
    <p:sldId id="389" r:id="rId66"/>
    <p:sldId id="396" r:id="rId67"/>
    <p:sldId id="397" r:id="rId68"/>
    <p:sldId id="399" r:id="rId69"/>
    <p:sldId id="258" r:id="rId70"/>
  </p:sldIdLst>
  <p:sldSz cx="12190413" cy="6859588"/>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754" y="43"/>
      </p:cViewPr>
      <p:guideLst>
        <p:guide orient="horz" pos="2161"/>
        <p:guide pos="3840"/>
      </p:guideLst>
    </p:cSldViewPr>
  </p:slideViewPr>
  <p:notesTextViewPr>
    <p:cViewPr>
      <p:scale>
        <a:sx n="100" d="100"/>
        <a:sy n="100" d="100"/>
      </p:scale>
      <p:origin x="0" y="0"/>
    </p:cViewPr>
  </p:notesTextViewPr>
  <p:sorterViewPr>
    <p:cViewPr varScale="1">
      <p:scale>
        <a:sx n="1" d="1"/>
        <a:sy n="1" d="1"/>
      </p:scale>
      <p:origin x="0" y="-428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2021/4/20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2021/4/20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2021/4/20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2021/4/20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2021/4/20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2021/4/20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2021/4/20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104306" tIns="52153" rIns="104306" bIns="52153" rtlCol="0" anchor="ctr"/>
          <a:lstStyle>
            <a:lvl1pPr algn="l">
              <a:defRPr sz="1400">
                <a:solidFill>
                  <a:schemeClr val="tx1">
                    <a:tint val="75000"/>
                  </a:schemeClr>
                </a:solidFill>
              </a:defRPr>
            </a:lvl1pPr>
          </a:lstStyle>
          <a:p>
            <a:fld id="{C9CB1C42-1154-4835-8469-74CEE61A2023}" type="datetimeFigureOut">
              <a:rPr lang="zh-CN" altLang="en-US" smtClean="0"/>
              <a:pPr/>
              <a:t>2021/4/20</a:t>
            </a:fld>
            <a:endParaRPr lang="zh-CN" altLang="en-US"/>
          </a:p>
        </p:txBody>
      </p:sp>
      <p:sp>
        <p:nvSpPr>
          <p:cNvPr id="5" name="页脚占位符 4"/>
          <p:cNvSpPr>
            <a:spLocks noGrp="1"/>
          </p:cNvSpPr>
          <p:nvPr>
            <p:ph type="ftr" sz="quarter" idx="3"/>
          </p:nvPr>
        </p:nvSpPr>
        <p:spPr>
          <a:xfrm>
            <a:off x="4165059" y="6357823"/>
            <a:ext cx="3860297" cy="365209"/>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3"/>
            <a:ext cx="2844430" cy="365209"/>
          </a:xfrm>
          <a:prstGeom prst="rect">
            <a:avLst/>
          </a:prstGeom>
        </p:spPr>
        <p:txBody>
          <a:bodyPr vert="horz" lIns="104306" tIns="52153" rIns="104306" bIns="52153" rtlCol="0" anchor="ctr"/>
          <a:lstStyle>
            <a:lvl1pPr algn="r">
              <a:defRPr sz="140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dministrator\Desktop\财大ppt模板\B10PPT模板（二）宽屏-08.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ctrTitle"/>
          </p:nvPr>
        </p:nvSpPr>
        <p:spPr>
          <a:xfrm>
            <a:off x="964556" y="2328047"/>
            <a:ext cx="10361851" cy="1470366"/>
          </a:xfrm>
        </p:spPr>
        <p:txBody>
          <a:bodyPr>
            <a:normAutofit/>
          </a:bodyPr>
          <a:lstStyle/>
          <a:p>
            <a:r>
              <a:rPr lang="zh-CN" altLang="en-US" sz="7200" b="1" dirty="0" smtClean="0">
                <a:solidFill>
                  <a:srgbClr val="7C1D20"/>
                </a:solidFill>
                <a:latin typeface="华文楷体" panose="02010600040101010101" pitchFamily="2" charset="-122"/>
                <a:ea typeface="华文楷体" panose="02010600040101010101" pitchFamily="2" charset="-122"/>
              </a:rPr>
              <a:t>法学经典与法律制度</a:t>
            </a:r>
            <a:endParaRPr lang="zh-CN" altLang="en-US" sz="7200" b="1" dirty="0">
              <a:solidFill>
                <a:srgbClr val="7C1D20"/>
              </a:solidFill>
              <a:latin typeface="华文楷体" panose="02010600040101010101" pitchFamily="2" charset="-122"/>
              <a:ea typeface="华文楷体" panose="02010600040101010101" pitchFamily="2" charset="-122"/>
            </a:endParaRPr>
          </a:p>
        </p:txBody>
      </p:sp>
      <p:sp>
        <p:nvSpPr>
          <p:cNvPr id="6" name="标题 1"/>
          <p:cNvSpPr txBox="1">
            <a:spLocks/>
          </p:cNvSpPr>
          <p:nvPr/>
        </p:nvSpPr>
        <p:spPr>
          <a:xfrm>
            <a:off x="964556" y="4356870"/>
            <a:ext cx="10361851" cy="648087"/>
          </a:xfrm>
          <a:prstGeom prst="rect">
            <a:avLst/>
          </a:prstGeom>
        </p:spPr>
        <p:txBody>
          <a:bodyPr vert="horz" lIns="104306" tIns="52153" rIns="104306" bIns="52153" rtlCol="0" anchor="ctr">
            <a:normAutofit/>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j-cs"/>
              </a:rPr>
              <a:t>上海财经大学法学院 何佳馨</a:t>
            </a:r>
            <a:endParaRPr kumimoji="0" lang="zh-CN" altLang="en-US" sz="32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zh-CN" altLang="en-US" sz="4000" b="1" dirty="0">
                <a:solidFill>
                  <a:srgbClr val="7C1D20"/>
                </a:solidFill>
                <a:latin typeface="+mn-ea"/>
              </a:rPr>
              <a:t>罗马法的复兴</a:t>
            </a:r>
            <a:endParaRPr lang="en-US" altLang="zh-CN" sz="4000" b="1" dirty="0">
              <a:solidFill>
                <a:srgbClr val="7C1D20"/>
              </a:solidFill>
              <a:latin typeface="+mn-ea"/>
            </a:endParaRPr>
          </a:p>
        </p:txBody>
      </p:sp>
      <p:sp>
        <p:nvSpPr>
          <p:cNvPr id="3" name="内容占位符 2"/>
          <p:cNvSpPr>
            <a:spLocks noGrp="1"/>
          </p:cNvSpPr>
          <p:nvPr>
            <p:ph idx="1"/>
          </p:nvPr>
        </p:nvSpPr>
        <p:spPr>
          <a:xfrm>
            <a:off x="1054646" y="1917626"/>
            <a:ext cx="10513168" cy="4464496"/>
          </a:xfrm>
        </p:spPr>
        <p:txBody>
          <a:bodyPr>
            <a:noAutofit/>
          </a:bodyPr>
          <a:lstStyle/>
          <a:p>
            <a:r>
              <a:rPr lang="en-US" altLang="zh-CN" sz="3200" dirty="0" smtClean="0">
                <a:latin typeface="+mn-ea"/>
              </a:rPr>
              <a:t>11</a:t>
            </a:r>
            <a:r>
              <a:rPr lang="zh-CN" altLang="en-US" sz="3200" dirty="0" smtClean="0">
                <a:latin typeface="+mn-ea"/>
              </a:rPr>
              <a:t>世纪，在意大利的一个教堂的地下室中，被一位传教士发现</a:t>
            </a:r>
            <a:endParaRPr lang="en-US" altLang="zh-CN" sz="3200" dirty="0" smtClean="0">
              <a:latin typeface="+mn-ea"/>
            </a:endParaRPr>
          </a:p>
          <a:p>
            <a:r>
              <a:rPr lang="zh-CN" altLang="en-US" sz="3200" b="1" dirty="0" smtClean="0">
                <a:latin typeface="+mn-ea"/>
              </a:rPr>
              <a:t>国法大全</a:t>
            </a:r>
            <a:endParaRPr lang="en-US" altLang="zh-CN" sz="3200" b="1" dirty="0" smtClean="0">
              <a:latin typeface="+mn-ea"/>
            </a:endParaRPr>
          </a:p>
          <a:p>
            <a:r>
              <a:rPr lang="zh-CN" altLang="en-US" sz="3200" b="1" dirty="0" smtClean="0">
                <a:solidFill>
                  <a:srgbClr val="FF0000"/>
                </a:solidFill>
                <a:latin typeface="+mn-ea"/>
              </a:rPr>
              <a:t>共同</a:t>
            </a:r>
            <a:r>
              <a:rPr lang="zh-CN" altLang="en-US" sz="3200" b="1" dirty="0">
                <a:solidFill>
                  <a:srgbClr val="FF0000"/>
                </a:solidFill>
                <a:latin typeface="+mn-ea"/>
              </a:rPr>
              <a:t>法</a:t>
            </a:r>
            <a:r>
              <a:rPr lang="zh-CN" altLang="en-US" sz="3200" b="1" dirty="0" smtClean="0">
                <a:solidFill>
                  <a:srgbClr val="FF0000"/>
                </a:solidFill>
                <a:latin typeface="+mn-ea"/>
              </a:rPr>
              <a:t>时代</a:t>
            </a:r>
            <a:r>
              <a:rPr lang="zh-CN" altLang="zh-CN" sz="3200" dirty="0">
                <a:latin typeface="+mn-ea"/>
              </a:rPr>
              <a:t>（从罗马法复兴，到近代资产阶级革命爆发。</a:t>
            </a:r>
            <a:r>
              <a:rPr lang="en-US" altLang="zh-CN" sz="3200" dirty="0">
                <a:latin typeface="+mn-ea"/>
              </a:rPr>
              <a:t>12</a:t>
            </a:r>
            <a:r>
              <a:rPr lang="zh-CN" altLang="zh-CN" sz="3200" dirty="0">
                <a:latin typeface="+mn-ea"/>
              </a:rPr>
              <a:t>世纪</a:t>
            </a:r>
            <a:r>
              <a:rPr lang="en-US" altLang="zh-CN" sz="3200" dirty="0">
                <a:latin typeface="+mn-ea"/>
              </a:rPr>
              <a:t>—18</a:t>
            </a:r>
            <a:r>
              <a:rPr lang="zh-CN" altLang="zh-CN" sz="3200" dirty="0">
                <a:latin typeface="+mn-ea"/>
              </a:rPr>
              <a:t>世纪）</a:t>
            </a:r>
            <a:endParaRPr lang="en-US" altLang="zh-CN" sz="3200" dirty="0">
              <a:latin typeface="+mn-ea"/>
            </a:endParaRPr>
          </a:p>
          <a:p>
            <a:pPr marL="0" indent="0">
              <a:buNone/>
            </a:pPr>
            <a:endParaRPr lang="en-US" altLang="zh-CN" sz="3200" dirty="0" smtClean="0"/>
          </a:p>
          <a:p>
            <a:endParaRPr lang="en-US" altLang="zh-CN" sz="3200" dirty="0">
              <a:latin typeface="+mn-ea"/>
            </a:endParaRPr>
          </a:p>
          <a:p>
            <a:endParaRPr lang="en-US" altLang="zh-CN" sz="3200" dirty="0" smtClean="0">
              <a:latin typeface="+mn-ea"/>
            </a:endParaRPr>
          </a:p>
          <a:p>
            <a:endParaRPr lang="en-US" altLang="zh-CN" sz="3200" dirty="0">
              <a:latin typeface="+mn-ea"/>
            </a:endParaRPr>
          </a:p>
        </p:txBody>
      </p:sp>
    </p:spTree>
    <p:extLst>
      <p:ext uri="{BB962C8B-B14F-4D97-AF65-F5344CB8AC3E}">
        <p14:creationId xmlns:p14="http://schemas.microsoft.com/office/powerpoint/2010/main" val="598306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罗马法的复兴</a:t>
            </a:r>
            <a:endParaRPr lang="en-US" altLang="zh-CN" sz="4000" b="1" dirty="0">
              <a:solidFill>
                <a:srgbClr val="7C1D20"/>
              </a:solidFill>
              <a:latin typeface="+mn-ea"/>
            </a:endParaRPr>
          </a:p>
        </p:txBody>
      </p:sp>
      <p:sp>
        <p:nvSpPr>
          <p:cNvPr id="3" name="内容占位符 2"/>
          <p:cNvSpPr>
            <a:spLocks noGrp="1"/>
          </p:cNvSpPr>
          <p:nvPr>
            <p:ph idx="1"/>
          </p:nvPr>
        </p:nvSpPr>
        <p:spPr>
          <a:xfrm>
            <a:off x="1486694" y="2349674"/>
            <a:ext cx="10225136" cy="4104456"/>
          </a:xfrm>
        </p:spPr>
        <p:txBody>
          <a:bodyPr>
            <a:noAutofit/>
          </a:bodyPr>
          <a:lstStyle/>
          <a:p>
            <a:pPr marL="0" indent="0">
              <a:buNone/>
            </a:pPr>
            <a:r>
              <a:rPr lang="zh-CN" altLang="en-US" sz="3200" dirty="0" smtClean="0">
                <a:latin typeface="+mn-ea"/>
              </a:rPr>
              <a:t>欧洲大陆国家</a:t>
            </a:r>
            <a:r>
              <a:rPr lang="en-US" altLang="zh-CN" sz="3200" dirty="0" smtClean="0">
                <a:latin typeface="+mn-ea"/>
              </a:rPr>
              <a:t>14—16</a:t>
            </a:r>
            <a:r>
              <a:rPr lang="zh-CN" altLang="en-US" sz="3200" dirty="0" smtClean="0">
                <a:latin typeface="+mn-ea"/>
              </a:rPr>
              <a:t>世纪时出现的“</a:t>
            </a:r>
            <a:r>
              <a:rPr lang="en-US" altLang="zh-CN" sz="3200" dirty="0">
                <a:latin typeface="+mn-ea"/>
              </a:rPr>
              <a:t>3R</a:t>
            </a:r>
            <a:r>
              <a:rPr lang="zh-CN" altLang="en-US" sz="3200" dirty="0" smtClean="0">
                <a:latin typeface="+mn-ea"/>
              </a:rPr>
              <a:t>”现象</a:t>
            </a:r>
            <a:r>
              <a:rPr lang="en-US" altLang="zh-CN" sz="3200" dirty="0" smtClean="0">
                <a:latin typeface="+mn-ea"/>
              </a:rPr>
              <a:t> </a:t>
            </a:r>
            <a:r>
              <a:rPr lang="zh-CN" altLang="en-US" sz="3200" dirty="0" smtClean="0">
                <a:latin typeface="+mn-ea"/>
              </a:rPr>
              <a:t>：</a:t>
            </a:r>
            <a:endParaRPr lang="en-US" altLang="zh-CN" sz="3200" dirty="0" smtClean="0">
              <a:latin typeface="+mn-ea"/>
            </a:endParaRPr>
          </a:p>
          <a:p>
            <a:r>
              <a:rPr lang="zh-CN" altLang="en-US" sz="3200" dirty="0" smtClean="0">
                <a:latin typeface="+mn-ea"/>
              </a:rPr>
              <a:t>文艺复兴（</a:t>
            </a:r>
            <a:r>
              <a:rPr lang="en-US" altLang="zh-CN" sz="3200" dirty="0" smtClean="0">
                <a:latin typeface="+mn-ea"/>
              </a:rPr>
              <a:t>Renaissance</a:t>
            </a:r>
            <a:r>
              <a:rPr lang="zh-CN" altLang="en-US" sz="3200" dirty="0" smtClean="0">
                <a:latin typeface="+mn-ea"/>
              </a:rPr>
              <a:t>）</a:t>
            </a:r>
            <a:endParaRPr lang="en-US" altLang="zh-CN" sz="3200" dirty="0" smtClean="0">
              <a:latin typeface="+mn-ea"/>
            </a:endParaRPr>
          </a:p>
          <a:p>
            <a:r>
              <a:rPr lang="zh-CN" altLang="en-US" sz="3200" dirty="0" smtClean="0">
                <a:latin typeface="+mn-ea"/>
              </a:rPr>
              <a:t>宗教改革（</a:t>
            </a:r>
            <a:r>
              <a:rPr lang="en-US" altLang="zh-CN" sz="3200" dirty="0" smtClean="0">
                <a:latin typeface="+mn-ea"/>
              </a:rPr>
              <a:t>Religion Reform</a:t>
            </a:r>
            <a:r>
              <a:rPr lang="zh-CN" altLang="en-US" sz="3200" dirty="0" smtClean="0">
                <a:latin typeface="+mn-ea"/>
              </a:rPr>
              <a:t>）</a:t>
            </a:r>
            <a:endParaRPr lang="en-US" altLang="zh-CN" sz="3200" dirty="0" smtClean="0">
              <a:latin typeface="+mn-ea"/>
            </a:endParaRPr>
          </a:p>
          <a:p>
            <a:r>
              <a:rPr lang="zh-CN" altLang="en-US" sz="3200" b="1" dirty="0" smtClean="0">
                <a:latin typeface="+mn-ea"/>
              </a:rPr>
              <a:t>罗马法复兴</a:t>
            </a:r>
            <a:r>
              <a:rPr lang="zh-CN" altLang="en-US" sz="3200" dirty="0" smtClean="0">
                <a:latin typeface="+mn-ea"/>
              </a:rPr>
              <a:t>（</a:t>
            </a:r>
            <a:r>
              <a:rPr lang="en-US" altLang="zh-CN" sz="3200" dirty="0" smtClean="0">
                <a:latin typeface="+mn-ea"/>
              </a:rPr>
              <a:t>Recovery of Roman Law</a:t>
            </a:r>
            <a:r>
              <a:rPr lang="zh-CN" altLang="en-US" sz="3200" dirty="0" smtClean="0">
                <a:latin typeface="+mn-ea"/>
              </a:rPr>
              <a:t>）</a:t>
            </a:r>
            <a:endParaRPr lang="en-US" altLang="zh-CN" sz="3200" dirty="0">
              <a:latin typeface="+mn-ea"/>
            </a:endParaRPr>
          </a:p>
          <a:p>
            <a:pPr marL="0" indent="0">
              <a:buNone/>
            </a:pPr>
            <a:endParaRPr lang="en-US" altLang="zh-CN" sz="3200" dirty="0">
              <a:latin typeface="+mn-ea"/>
            </a:endParaRPr>
          </a:p>
        </p:txBody>
      </p:sp>
    </p:spTree>
    <p:extLst>
      <p:ext uri="{BB962C8B-B14F-4D97-AF65-F5344CB8AC3E}">
        <p14:creationId xmlns:p14="http://schemas.microsoft.com/office/powerpoint/2010/main" val="861116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zh-CN" altLang="en-US" sz="4000" b="1" dirty="0" smtClean="0">
                <a:solidFill>
                  <a:srgbClr val="7C1D20"/>
                </a:solidFill>
                <a:latin typeface="+mn-ea"/>
              </a:rPr>
              <a:t>同时期的英国</a:t>
            </a:r>
            <a:endParaRPr lang="en-US" altLang="zh-CN" sz="4000" b="1" dirty="0">
              <a:solidFill>
                <a:srgbClr val="7C1D20"/>
              </a:solidFill>
              <a:latin typeface="+mn-ea"/>
            </a:endParaRPr>
          </a:p>
        </p:txBody>
      </p:sp>
      <p:sp>
        <p:nvSpPr>
          <p:cNvPr id="3" name="内容占位符 2"/>
          <p:cNvSpPr>
            <a:spLocks noGrp="1"/>
          </p:cNvSpPr>
          <p:nvPr>
            <p:ph idx="1"/>
          </p:nvPr>
        </p:nvSpPr>
        <p:spPr>
          <a:xfrm>
            <a:off x="334566" y="1917626"/>
            <a:ext cx="11233248" cy="4464496"/>
          </a:xfrm>
        </p:spPr>
        <p:txBody>
          <a:bodyPr>
            <a:noAutofit/>
          </a:bodyPr>
          <a:lstStyle/>
          <a:p>
            <a:r>
              <a:rPr lang="zh-CN" altLang="en-US" sz="3200" dirty="0" smtClean="0"/>
              <a:t>公元</a:t>
            </a:r>
            <a:r>
              <a:rPr lang="en-US" altLang="zh-CN" sz="3200" dirty="0" smtClean="0"/>
              <a:t>7</a:t>
            </a:r>
            <a:r>
              <a:rPr lang="zh-CN" altLang="en-US" sz="3200" dirty="0" smtClean="0"/>
              <a:t>世纪，</a:t>
            </a:r>
            <a:r>
              <a:rPr lang="zh-CN" altLang="en-US" sz="3200" b="1" dirty="0" smtClean="0"/>
              <a:t>盎</a:t>
            </a:r>
            <a:r>
              <a:rPr lang="zh-CN" altLang="en-US" sz="3200" b="1" dirty="0"/>
              <a:t>格鲁</a:t>
            </a:r>
            <a:r>
              <a:rPr lang="en-US" altLang="zh-CN" sz="3200" b="1" dirty="0"/>
              <a:t>—</a:t>
            </a:r>
            <a:r>
              <a:rPr lang="zh-CN" altLang="en-US" sz="3200" b="1" dirty="0" smtClean="0"/>
              <a:t>撒克逊时代</a:t>
            </a:r>
            <a:r>
              <a:rPr lang="zh-CN" altLang="en-US" sz="3200" dirty="0" smtClean="0"/>
              <a:t>：</a:t>
            </a:r>
            <a:r>
              <a:rPr lang="zh-CN" altLang="en-US" sz="3200" dirty="0"/>
              <a:t>属于日耳曼民族的一支。盎格鲁</a:t>
            </a:r>
            <a:r>
              <a:rPr lang="en-US" altLang="zh-CN" sz="3200" dirty="0"/>
              <a:t>—</a:t>
            </a:r>
            <a:r>
              <a:rPr lang="zh-CN" altLang="en-US" sz="3200" dirty="0"/>
              <a:t>撒克逊王国（英格兰</a:t>
            </a:r>
            <a:r>
              <a:rPr lang="zh-CN" altLang="en-US" sz="3200" dirty="0" smtClean="0"/>
              <a:t>）</a:t>
            </a:r>
            <a:endParaRPr lang="en-US" altLang="zh-CN" sz="3200" dirty="0" smtClean="0">
              <a:latin typeface="+mn-ea"/>
            </a:endParaRPr>
          </a:p>
          <a:p>
            <a:r>
              <a:rPr lang="zh-CN" altLang="en-US" sz="3200" b="1" dirty="0" smtClean="0">
                <a:latin typeface="+mn-ea"/>
              </a:rPr>
              <a:t>诺曼征服（</a:t>
            </a:r>
            <a:r>
              <a:rPr lang="en-US" altLang="zh-CN" sz="3200" b="1" dirty="0">
                <a:latin typeface="+mn-ea"/>
              </a:rPr>
              <a:t>1066</a:t>
            </a:r>
            <a:r>
              <a:rPr lang="zh-CN" altLang="en-US" sz="3200" b="1" dirty="0">
                <a:latin typeface="+mn-ea"/>
              </a:rPr>
              <a:t>年</a:t>
            </a:r>
            <a:r>
              <a:rPr lang="zh-CN" altLang="en-US" sz="3200" b="1" dirty="0" smtClean="0">
                <a:latin typeface="+mn-ea"/>
              </a:rPr>
              <a:t>）</a:t>
            </a:r>
            <a:endParaRPr lang="en-US" altLang="zh-CN" sz="3200" b="1" dirty="0" smtClean="0">
              <a:latin typeface="+mn-ea"/>
            </a:endParaRPr>
          </a:p>
          <a:p>
            <a:pPr marL="0" indent="0">
              <a:buNone/>
            </a:pPr>
            <a:r>
              <a:rPr lang="zh-CN" altLang="en-US" sz="3200" dirty="0" smtClean="0">
                <a:latin typeface="+mn-ea"/>
              </a:rPr>
              <a:t>忏悔者爱德华：英王（</a:t>
            </a:r>
            <a:r>
              <a:rPr lang="en-US" altLang="zh-CN" sz="3200" dirty="0" smtClean="0"/>
              <a:t>1042—1066</a:t>
            </a:r>
            <a:r>
              <a:rPr lang="zh-CN" altLang="en-US" sz="3200" dirty="0"/>
              <a:t>年</a:t>
            </a:r>
            <a:r>
              <a:rPr lang="zh-CN" altLang="en-US" sz="3200" dirty="0" smtClean="0">
                <a:latin typeface="+mn-ea"/>
              </a:rPr>
              <a:t>）</a:t>
            </a:r>
            <a:endParaRPr lang="en-US" altLang="zh-CN" sz="3200" dirty="0" smtClean="0">
              <a:latin typeface="+mn-ea"/>
            </a:endParaRPr>
          </a:p>
          <a:p>
            <a:pPr marL="0" indent="0">
              <a:buNone/>
            </a:pPr>
            <a:r>
              <a:rPr lang="zh-CN" altLang="en-US" sz="3200" dirty="0" smtClean="0">
                <a:latin typeface="+mn-ea"/>
              </a:rPr>
              <a:t>哈罗德二世：埃塞克斯伯爵，</a:t>
            </a:r>
            <a:r>
              <a:rPr lang="en-US" altLang="zh-CN" sz="3200" dirty="0" smtClean="0">
                <a:latin typeface="+mn-ea"/>
              </a:rPr>
              <a:t>1066</a:t>
            </a:r>
            <a:r>
              <a:rPr lang="zh-CN" altLang="en-US" sz="3200" dirty="0" smtClean="0">
                <a:latin typeface="+mn-ea"/>
              </a:rPr>
              <a:t>年初，爱德华死后被推选为国王</a:t>
            </a:r>
            <a:endParaRPr lang="en-US" altLang="zh-CN" sz="3200" dirty="0" smtClean="0">
              <a:latin typeface="+mn-ea"/>
            </a:endParaRPr>
          </a:p>
          <a:p>
            <a:pPr marL="0" indent="0">
              <a:buNone/>
            </a:pPr>
            <a:r>
              <a:rPr lang="zh-CN" altLang="en-US" sz="3200" dirty="0" smtClean="0">
                <a:latin typeface="+mn-ea"/>
              </a:rPr>
              <a:t>威廉（</a:t>
            </a:r>
            <a:r>
              <a:rPr lang="zh-CN" altLang="en-US" sz="3200" dirty="0"/>
              <a:t>约</a:t>
            </a:r>
            <a:r>
              <a:rPr lang="en-US" altLang="zh-CN" sz="3200" dirty="0" smtClean="0"/>
              <a:t>1028—1087</a:t>
            </a:r>
            <a:r>
              <a:rPr lang="zh-CN" altLang="en-US" sz="3200" dirty="0"/>
              <a:t>年</a:t>
            </a:r>
            <a:r>
              <a:rPr lang="zh-CN" altLang="en-US" sz="3200" dirty="0" smtClean="0">
                <a:latin typeface="+mn-ea"/>
              </a:rPr>
              <a:t>）：诺曼底公爵，法国的一个封建主（爱德华的母亲和威廉的祖母是姐妹）</a:t>
            </a:r>
            <a:endParaRPr lang="en-US" altLang="zh-CN" sz="3200" dirty="0" smtClean="0">
              <a:latin typeface="+mn-ea"/>
            </a:endParaRPr>
          </a:p>
          <a:p>
            <a:endParaRPr lang="en-US" altLang="zh-CN" sz="3200" dirty="0">
              <a:latin typeface="+mn-ea"/>
            </a:endParaRPr>
          </a:p>
          <a:p>
            <a:endParaRPr lang="en-US" altLang="zh-CN" sz="3200" dirty="0" smtClean="0">
              <a:latin typeface="+mn-ea"/>
            </a:endParaRPr>
          </a:p>
          <a:p>
            <a:endParaRPr lang="en-US" altLang="zh-CN" sz="3200" dirty="0">
              <a:latin typeface="+mn-ea"/>
            </a:endParaRPr>
          </a:p>
        </p:txBody>
      </p:sp>
    </p:spTree>
    <p:extLst>
      <p:ext uri="{BB962C8B-B14F-4D97-AF65-F5344CB8AC3E}">
        <p14:creationId xmlns:p14="http://schemas.microsoft.com/office/powerpoint/2010/main" val="220366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zh-CN" altLang="en-US" sz="4000" b="1" dirty="0">
                <a:solidFill>
                  <a:srgbClr val="7C1D20"/>
                </a:solidFill>
                <a:latin typeface="+mn-ea"/>
              </a:rPr>
              <a:t>同时期的英国</a:t>
            </a:r>
            <a:endParaRPr lang="en-US" altLang="zh-CN" sz="4000" b="1" dirty="0">
              <a:solidFill>
                <a:srgbClr val="7C1D20"/>
              </a:solidFill>
              <a:latin typeface="+mn-ea"/>
            </a:endParaRPr>
          </a:p>
        </p:txBody>
      </p:sp>
      <p:sp>
        <p:nvSpPr>
          <p:cNvPr id="3" name="内容占位符 2"/>
          <p:cNvSpPr>
            <a:spLocks noGrp="1"/>
          </p:cNvSpPr>
          <p:nvPr>
            <p:ph idx="1"/>
          </p:nvPr>
        </p:nvSpPr>
        <p:spPr>
          <a:xfrm>
            <a:off x="334566" y="2133650"/>
            <a:ext cx="11233248" cy="4248472"/>
          </a:xfrm>
        </p:spPr>
        <p:txBody>
          <a:bodyPr>
            <a:noAutofit/>
          </a:bodyPr>
          <a:lstStyle/>
          <a:p>
            <a:r>
              <a:rPr lang="en-US" altLang="zh-CN" sz="3200" dirty="0" smtClean="0">
                <a:latin typeface="+mn-ea"/>
              </a:rPr>
              <a:t>1066</a:t>
            </a:r>
            <a:r>
              <a:rPr lang="zh-CN" altLang="en-US" sz="3200" dirty="0" smtClean="0">
                <a:latin typeface="+mn-ea"/>
              </a:rPr>
              <a:t>年</a:t>
            </a:r>
            <a:r>
              <a:rPr lang="en-US" altLang="zh-CN" sz="3200" dirty="0" smtClean="0">
                <a:latin typeface="+mn-ea"/>
              </a:rPr>
              <a:t>9</a:t>
            </a:r>
            <a:r>
              <a:rPr lang="zh-CN" altLang="en-US" sz="3200" dirty="0" smtClean="0">
                <a:latin typeface="+mn-ea"/>
              </a:rPr>
              <a:t>月，</a:t>
            </a:r>
            <a:r>
              <a:rPr lang="zh-CN" altLang="en-US" sz="3200" dirty="0">
                <a:latin typeface="+mn-ea"/>
              </a:rPr>
              <a:t>诺曼底</a:t>
            </a:r>
            <a:r>
              <a:rPr lang="zh-CN" altLang="en-US" sz="3200" dirty="0" smtClean="0">
                <a:latin typeface="+mn-ea"/>
              </a:rPr>
              <a:t>公爵</a:t>
            </a:r>
            <a:r>
              <a:rPr lang="zh-CN" altLang="en-US" sz="3200" dirty="0">
                <a:latin typeface="+mn-ea"/>
              </a:rPr>
              <a:t>威廉</a:t>
            </a:r>
            <a:r>
              <a:rPr lang="zh-CN" altLang="en-US" sz="3200" dirty="0" smtClean="0">
                <a:latin typeface="+mn-ea"/>
              </a:rPr>
              <a:t>率兵入侵英国，英军战败。</a:t>
            </a:r>
            <a:endParaRPr lang="en-US" altLang="zh-CN" sz="3200" dirty="0" smtClean="0">
              <a:latin typeface="+mn-ea"/>
            </a:endParaRPr>
          </a:p>
          <a:p>
            <a:r>
              <a:rPr lang="en-US" altLang="zh-CN" sz="3200" dirty="0" smtClean="0">
                <a:latin typeface="+mn-ea"/>
              </a:rPr>
              <a:t>1066</a:t>
            </a:r>
            <a:r>
              <a:rPr lang="zh-CN" altLang="en-US" sz="3200" dirty="0" smtClean="0">
                <a:latin typeface="+mn-ea"/>
              </a:rPr>
              <a:t>年</a:t>
            </a:r>
            <a:r>
              <a:rPr lang="en-US" altLang="zh-CN" sz="3200" dirty="0" smtClean="0">
                <a:latin typeface="+mn-ea"/>
              </a:rPr>
              <a:t>12</a:t>
            </a:r>
            <a:r>
              <a:rPr lang="zh-CN" altLang="en-US" sz="3200" dirty="0" smtClean="0">
                <a:latin typeface="+mn-ea"/>
              </a:rPr>
              <a:t>月，威廉在</a:t>
            </a:r>
            <a:r>
              <a:rPr lang="zh-CN" altLang="en-US" sz="3200" dirty="0"/>
              <a:t>伦敦威斯敏斯特教堂</a:t>
            </a:r>
            <a:r>
              <a:rPr lang="zh-CN" altLang="en-US" sz="3200" dirty="0" smtClean="0">
                <a:latin typeface="+mn-ea"/>
              </a:rPr>
              <a:t>加冕为英国国王，即威廉一世</a:t>
            </a:r>
            <a:endParaRPr lang="en-US" altLang="zh-CN" sz="3200" dirty="0" smtClean="0">
              <a:latin typeface="+mn-ea"/>
            </a:endParaRPr>
          </a:p>
          <a:p>
            <a:r>
              <a:rPr lang="zh-CN" altLang="en-US" sz="3200" dirty="0" smtClean="0"/>
              <a:t>诺曼征服标志着，英国</a:t>
            </a:r>
            <a:r>
              <a:rPr lang="zh-CN" altLang="en-US" sz="3200" dirty="0"/>
              <a:t>盎格鲁</a:t>
            </a:r>
            <a:r>
              <a:rPr lang="en-US" altLang="zh-CN" sz="3200" dirty="0"/>
              <a:t>—</a:t>
            </a:r>
            <a:r>
              <a:rPr lang="zh-CN" altLang="en-US" sz="3200" dirty="0"/>
              <a:t>撒克逊时代结束，诺曼底王朝</a:t>
            </a:r>
            <a:r>
              <a:rPr lang="zh-CN" altLang="en-US" sz="3200" dirty="0" smtClean="0"/>
              <a:t>建立</a:t>
            </a:r>
            <a:endParaRPr lang="en-US" altLang="zh-CN" sz="3200" dirty="0" smtClean="0"/>
          </a:p>
          <a:p>
            <a:endParaRPr lang="en-US" altLang="zh-CN" sz="3200" dirty="0">
              <a:latin typeface="+mn-ea"/>
            </a:endParaRPr>
          </a:p>
          <a:p>
            <a:endParaRPr lang="en-US" altLang="zh-CN" sz="3200" dirty="0" smtClean="0">
              <a:latin typeface="+mn-ea"/>
            </a:endParaRPr>
          </a:p>
          <a:p>
            <a:endParaRPr lang="en-US" altLang="zh-CN" sz="3200" dirty="0">
              <a:latin typeface="+mn-ea"/>
            </a:endParaRPr>
          </a:p>
        </p:txBody>
      </p:sp>
    </p:spTree>
    <p:extLst>
      <p:ext uri="{BB962C8B-B14F-4D97-AF65-F5344CB8AC3E}">
        <p14:creationId xmlns:p14="http://schemas.microsoft.com/office/powerpoint/2010/main" val="2723129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79709"/>
            <a:ext cx="8469646" cy="748258"/>
          </a:xfrm>
        </p:spPr>
        <p:txBody>
          <a:bodyPr>
            <a:noAutofit/>
          </a:bodyPr>
          <a:lstStyle/>
          <a:p>
            <a:r>
              <a:rPr lang="zh-CN" altLang="en-US" sz="4000" b="1" dirty="0">
                <a:solidFill>
                  <a:srgbClr val="7C1D20"/>
                </a:solidFill>
                <a:latin typeface="+mn-ea"/>
              </a:rPr>
              <a:t>同时期的英国</a:t>
            </a:r>
            <a:endParaRPr lang="en-US" altLang="zh-CN" sz="4000" b="1" dirty="0">
              <a:solidFill>
                <a:srgbClr val="7C1D20"/>
              </a:solidFill>
              <a:latin typeface="+mn-ea"/>
            </a:endParaRPr>
          </a:p>
        </p:txBody>
      </p:sp>
      <p:sp>
        <p:nvSpPr>
          <p:cNvPr id="3" name="内容占位符 2"/>
          <p:cNvSpPr>
            <a:spLocks noGrp="1"/>
          </p:cNvSpPr>
          <p:nvPr>
            <p:ph idx="1"/>
          </p:nvPr>
        </p:nvSpPr>
        <p:spPr>
          <a:xfrm>
            <a:off x="1054646" y="2277666"/>
            <a:ext cx="10513168" cy="4104456"/>
          </a:xfrm>
        </p:spPr>
        <p:txBody>
          <a:bodyPr>
            <a:noAutofit/>
          </a:bodyPr>
          <a:lstStyle/>
          <a:p>
            <a:r>
              <a:rPr lang="zh-CN" altLang="en-US" sz="3200" dirty="0" smtClean="0">
                <a:latin typeface="+mn-ea"/>
              </a:rPr>
              <a:t>普通法（</a:t>
            </a:r>
            <a:r>
              <a:rPr lang="en-US" altLang="zh-CN" sz="3200" dirty="0" smtClean="0">
                <a:latin typeface="+mn-ea"/>
              </a:rPr>
              <a:t>Common Law</a:t>
            </a:r>
            <a:r>
              <a:rPr lang="zh-CN" altLang="en-US" sz="3200" dirty="0" smtClean="0">
                <a:latin typeface="+mn-ea"/>
              </a:rPr>
              <a:t>）</a:t>
            </a:r>
            <a:r>
              <a:rPr lang="en-US" altLang="zh-CN" sz="3200" dirty="0" smtClean="0">
                <a:latin typeface="+mn-ea"/>
              </a:rPr>
              <a:t>:</a:t>
            </a:r>
            <a:r>
              <a:rPr lang="zh-CN" altLang="en-US" sz="3200" dirty="0" smtClean="0">
                <a:latin typeface="+mn-ea"/>
              </a:rPr>
              <a:t>巡回法庭，判例法</a:t>
            </a:r>
            <a:endParaRPr lang="en-US" altLang="zh-CN" sz="3200" dirty="0" smtClean="0">
              <a:latin typeface="+mn-ea"/>
            </a:endParaRPr>
          </a:p>
          <a:p>
            <a:r>
              <a:rPr lang="zh-CN" altLang="en-US" sz="3200" dirty="0">
                <a:latin typeface="+mn-ea"/>
              </a:rPr>
              <a:t>大陆</a:t>
            </a:r>
            <a:r>
              <a:rPr lang="zh-CN" altLang="en-US" sz="3200" dirty="0" smtClean="0">
                <a:latin typeface="+mn-ea"/>
              </a:rPr>
              <a:t>法系，英美法系</a:t>
            </a:r>
            <a:endParaRPr lang="en-US" altLang="zh-CN" sz="3200" dirty="0" smtClean="0"/>
          </a:p>
          <a:p>
            <a:endParaRPr lang="en-US" altLang="zh-CN" sz="3200" dirty="0">
              <a:latin typeface="+mn-ea"/>
            </a:endParaRPr>
          </a:p>
          <a:p>
            <a:endParaRPr lang="en-US" altLang="zh-CN" sz="3200" dirty="0" smtClean="0">
              <a:latin typeface="+mn-ea"/>
            </a:endParaRPr>
          </a:p>
          <a:p>
            <a:endParaRPr lang="en-US" altLang="zh-CN" sz="3200" dirty="0">
              <a:latin typeface="+mn-ea"/>
            </a:endParaRPr>
          </a:p>
        </p:txBody>
      </p:sp>
    </p:spTree>
    <p:extLst>
      <p:ext uri="{BB962C8B-B14F-4D97-AF65-F5344CB8AC3E}">
        <p14:creationId xmlns:p14="http://schemas.microsoft.com/office/powerpoint/2010/main" val="947170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波塔利斯与法国民法典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838622" y="2277666"/>
            <a:ext cx="11017224" cy="4392488"/>
          </a:xfrm>
        </p:spPr>
        <p:txBody>
          <a:bodyPr>
            <a:noAutofit/>
          </a:bodyPr>
          <a:lstStyle/>
          <a:p>
            <a:r>
              <a:rPr lang="zh-CN" altLang="en-US" sz="2800" dirty="0">
                <a:latin typeface="+mn-ea"/>
              </a:rPr>
              <a:t>法国民</a:t>
            </a:r>
            <a:r>
              <a:rPr lang="zh-CN" altLang="en-US" sz="2800" dirty="0" smtClean="0">
                <a:latin typeface="+mn-ea"/>
              </a:rPr>
              <a:t>法典，</a:t>
            </a:r>
            <a:r>
              <a:rPr lang="zh-CN" altLang="en-US" sz="2800" dirty="0">
                <a:latin typeface="+mn-ea"/>
              </a:rPr>
              <a:t>又</a:t>
            </a:r>
            <a:r>
              <a:rPr lang="zh-CN" altLang="en-US" sz="2800" dirty="0" smtClean="0">
                <a:latin typeface="+mn-ea"/>
              </a:rPr>
              <a:t>称为拿破仑法典</a:t>
            </a:r>
            <a:endParaRPr lang="en-US" altLang="zh-CN" sz="2800" dirty="0" smtClean="0">
              <a:latin typeface="+mn-ea"/>
            </a:endParaRPr>
          </a:p>
          <a:p>
            <a:r>
              <a:rPr lang="en-US" altLang="zh-CN" sz="2800" dirty="0" smtClean="0">
                <a:latin typeface="+mn-ea"/>
              </a:rPr>
              <a:t>1804</a:t>
            </a:r>
            <a:r>
              <a:rPr lang="zh-CN" altLang="en-US" sz="2800" dirty="0" smtClean="0">
                <a:latin typeface="+mn-ea"/>
              </a:rPr>
              <a:t>年</a:t>
            </a:r>
            <a:r>
              <a:rPr lang="en-US" altLang="zh-CN" sz="2800" dirty="0" smtClean="0">
                <a:latin typeface="+mn-ea"/>
              </a:rPr>
              <a:t>3</a:t>
            </a:r>
            <a:r>
              <a:rPr lang="zh-CN" altLang="en-US" sz="2800" dirty="0" smtClean="0">
                <a:latin typeface="+mn-ea"/>
              </a:rPr>
              <a:t>月</a:t>
            </a:r>
            <a:r>
              <a:rPr lang="en-US" altLang="zh-CN" sz="2800" dirty="0" smtClean="0">
                <a:latin typeface="+mn-ea"/>
              </a:rPr>
              <a:t>21</a:t>
            </a:r>
            <a:r>
              <a:rPr lang="zh-CN" altLang="en-US" sz="2800" dirty="0" smtClean="0">
                <a:latin typeface="+mn-ea"/>
              </a:rPr>
              <a:t>日颁布</a:t>
            </a:r>
            <a:endParaRPr lang="en-US" altLang="zh-CN" sz="2800" dirty="0" smtClean="0">
              <a:latin typeface="+mn-ea"/>
            </a:endParaRPr>
          </a:p>
          <a:p>
            <a:r>
              <a:rPr lang="zh-CN" altLang="en-US" sz="2800" dirty="0" smtClean="0">
                <a:latin typeface="+mn-ea"/>
              </a:rPr>
              <a:t>分为三个部分，共</a:t>
            </a:r>
            <a:r>
              <a:rPr lang="en-US" altLang="zh-CN" sz="2800" dirty="0" smtClean="0">
                <a:latin typeface="+mn-ea"/>
              </a:rPr>
              <a:t>2281</a:t>
            </a:r>
            <a:r>
              <a:rPr lang="zh-CN" altLang="en-US" sz="2800" dirty="0" smtClean="0">
                <a:latin typeface="+mn-ea"/>
              </a:rPr>
              <a:t>条法律条文</a:t>
            </a:r>
            <a:endParaRPr lang="en-US" altLang="zh-CN" sz="2800" dirty="0" smtClean="0">
              <a:latin typeface="+mn-ea"/>
            </a:endParaRPr>
          </a:p>
          <a:p>
            <a:pPr marL="0" indent="0">
              <a:buNone/>
            </a:pPr>
            <a:r>
              <a:rPr lang="zh-CN" altLang="en-US" sz="2800" dirty="0" smtClean="0">
                <a:latin typeface="+mn-ea"/>
              </a:rPr>
              <a:t>人法；物法；获取各类所有权的方法的规定</a:t>
            </a:r>
            <a:endParaRPr lang="en-US" altLang="zh-CN" sz="2800" dirty="0" smtClean="0">
              <a:latin typeface="+mn-ea"/>
            </a:endParaRPr>
          </a:p>
          <a:p>
            <a:endParaRPr lang="en-US" altLang="zh-CN" sz="2800" dirty="0">
              <a:latin typeface="+mn-ea"/>
            </a:endParaRPr>
          </a:p>
        </p:txBody>
      </p:sp>
    </p:spTree>
    <p:extLst>
      <p:ext uri="{BB962C8B-B14F-4D97-AF65-F5344CB8AC3E}">
        <p14:creationId xmlns:p14="http://schemas.microsoft.com/office/powerpoint/2010/main" val="76476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smtClean="0">
                <a:solidFill>
                  <a:srgbClr val="7C1D20"/>
                </a:solidFill>
                <a:latin typeface="+mn-ea"/>
              </a:rPr>
              <a:t>波塔利斯与</a:t>
            </a:r>
            <a:r>
              <a:rPr lang="zh-CN" altLang="en-US" sz="4000" b="1" dirty="0">
                <a:solidFill>
                  <a:srgbClr val="7C1D20"/>
                </a:solidFill>
                <a:latin typeface="+mn-ea"/>
              </a:rPr>
              <a:t>法国民法典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7823398" y="2277666"/>
            <a:ext cx="3741319" cy="3440395"/>
          </a:xfrm>
        </p:spPr>
        <p:txBody>
          <a:bodyPr>
            <a:noAutofit/>
          </a:bodyPr>
          <a:lstStyle/>
          <a:p>
            <a:r>
              <a:rPr lang="zh-CN" altLang="en-US" sz="2800" dirty="0" smtClean="0"/>
              <a:t>让</a:t>
            </a:r>
            <a:r>
              <a:rPr lang="en-US" altLang="zh-CN" sz="2800" dirty="0"/>
              <a:t>·</a:t>
            </a:r>
            <a:r>
              <a:rPr lang="zh-CN" altLang="en-US" sz="2800" dirty="0"/>
              <a:t>埃蒂安</a:t>
            </a:r>
            <a:r>
              <a:rPr lang="en-US" altLang="zh-CN" sz="2800" dirty="0"/>
              <a:t>·</a:t>
            </a:r>
            <a:r>
              <a:rPr lang="zh-CN" altLang="en-US" sz="2800" dirty="0"/>
              <a:t>玛丽</a:t>
            </a:r>
            <a:r>
              <a:rPr lang="en-US" altLang="zh-CN" sz="2800" dirty="0"/>
              <a:t>-</a:t>
            </a:r>
            <a:r>
              <a:rPr lang="zh-CN" altLang="en-US" sz="2800" dirty="0" smtClean="0"/>
              <a:t>波塔利斯，</a:t>
            </a:r>
            <a:r>
              <a:rPr lang="en-US" altLang="zh-CN" sz="2800" dirty="0" smtClean="0"/>
              <a:t>1745—1807</a:t>
            </a:r>
            <a:endParaRPr lang="en-US" altLang="zh-CN" sz="2800" dirty="0"/>
          </a:p>
          <a:p>
            <a:r>
              <a:rPr lang="zh-CN" altLang="en-US" sz="2800" dirty="0" smtClean="0"/>
              <a:t>法国</a:t>
            </a:r>
            <a:r>
              <a:rPr lang="zh-CN" altLang="en-US" sz="2800" dirty="0"/>
              <a:t>大革命时期的著名律师、法学家、法</a:t>
            </a:r>
            <a:r>
              <a:rPr lang="zh-CN" altLang="en-US" sz="2800" dirty="0" smtClean="0"/>
              <a:t>哲学家</a:t>
            </a:r>
            <a:endParaRPr lang="en-US" altLang="zh-CN" sz="2800" dirty="0" smtClean="0"/>
          </a:p>
          <a:p>
            <a:r>
              <a:rPr lang="zh-CN" altLang="en-US" sz="2800" dirty="0" smtClean="0">
                <a:latin typeface="+mn-ea"/>
              </a:rPr>
              <a:t>被誉为法国民法典之父 </a:t>
            </a:r>
            <a:endParaRPr lang="en-US" altLang="zh-CN" sz="2800" dirty="0">
              <a:latin typeface="+mn-ea"/>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990" y="2047365"/>
            <a:ext cx="3312368" cy="4637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73" y="2029308"/>
            <a:ext cx="3267397" cy="4673179"/>
          </a:xfrm>
          <a:prstGeom prst="rect">
            <a:avLst/>
          </a:prstGeom>
        </p:spPr>
      </p:pic>
    </p:spTree>
    <p:extLst>
      <p:ext uri="{BB962C8B-B14F-4D97-AF65-F5344CB8AC3E}">
        <p14:creationId xmlns:p14="http://schemas.microsoft.com/office/powerpoint/2010/main" val="1901951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波塔利斯与法国民法典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694606" y="2133650"/>
            <a:ext cx="10513168" cy="4176464"/>
          </a:xfrm>
        </p:spPr>
        <p:txBody>
          <a:bodyPr>
            <a:noAutofit/>
          </a:bodyPr>
          <a:lstStyle/>
          <a:p>
            <a:r>
              <a:rPr lang="zh-CN" altLang="en-US" sz="2800" dirty="0"/>
              <a:t>波塔利斯于</a:t>
            </a:r>
            <a:r>
              <a:rPr lang="en-US" altLang="zh-CN" sz="2800" dirty="0"/>
              <a:t>1795</a:t>
            </a:r>
            <a:r>
              <a:rPr lang="zh-CN" altLang="en-US" sz="2800" dirty="0"/>
              <a:t>年当选为元老院（督政府时期上议院）议员，成为反雅各宾派的温和派力量领袖</a:t>
            </a:r>
            <a:r>
              <a:rPr lang="zh-CN" altLang="en-US" sz="2800" dirty="0" smtClean="0"/>
              <a:t>。</a:t>
            </a:r>
            <a:endParaRPr lang="en-US" altLang="zh-CN" sz="2800" dirty="0" smtClean="0"/>
          </a:p>
          <a:p>
            <a:r>
              <a:rPr lang="en-US" altLang="zh-CN" sz="2800" dirty="0"/>
              <a:t>1799</a:t>
            </a:r>
            <a:r>
              <a:rPr lang="zh-CN" altLang="en-US" sz="2800" dirty="0" smtClean="0"/>
              <a:t>年，拿破仑发动</a:t>
            </a:r>
            <a:r>
              <a:rPr lang="zh-CN" altLang="en-US" sz="2800" dirty="0"/>
              <a:t>雾月</a:t>
            </a:r>
            <a:r>
              <a:rPr lang="zh-CN" altLang="en-US" sz="2800" dirty="0" smtClean="0"/>
              <a:t>政变上台后，邀请</a:t>
            </a:r>
            <a:r>
              <a:rPr lang="zh-CN" altLang="en-US" sz="2800" dirty="0"/>
              <a:t>波塔利斯</a:t>
            </a:r>
            <a:r>
              <a:rPr lang="zh-CN" altLang="en-US" sz="2800" dirty="0" smtClean="0"/>
              <a:t>担任海军法院</a:t>
            </a:r>
            <a:r>
              <a:rPr lang="zh-CN" altLang="en-US" sz="2800" dirty="0"/>
              <a:t>推事和立法院立法委员</a:t>
            </a:r>
            <a:r>
              <a:rPr lang="zh-CN" altLang="en-US" sz="2800" dirty="0" smtClean="0"/>
              <a:t>。</a:t>
            </a:r>
            <a:endParaRPr lang="en-US" altLang="zh-CN" sz="2800" dirty="0" smtClean="0"/>
          </a:p>
          <a:p>
            <a:r>
              <a:rPr lang="en-US" altLang="zh-CN" sz="2800" dirty="0" smtClean="0"/>
              <a:t>1800</a:t>
            </a:r>
            <a:r>
              <a:rPr lang="zh-CN" altLang="en-US" sz="2800" dirty="0" smtClean="0"/>
              <a:t>年，为</a:t>
            </a:r>
            <a:r>
              <a:rPr lang="zh-CN" altLang="en-US" sz="2800" dirty="0"/>
              <a:t>巩固法国大革命的胜利果实，拿破仑授命波塔利斯和其他三位法学家：最高院院长</a:t>
            </a:r>
            <a:r>
              <a:rPr lang="zh-CN" altLang="en-US" sz="2800" dirty="0" smtClean="0"/>
              <a:t>特隆歇；最高</a:t>
            </a:r>
            <a:r>
              <a:rPr lang="zh-CN" altLang="en-US" sz="2800" dirty="0"/>
              <a:t>院大法官、罗马法</a:t>
            </a:r>
            <a:r>
              <a:rPr lang="zh-CN" altLang="en-US" sz="2800" dirty="0" smtClean="0"/>
              <a:t>专家马勒维；国务院</a:t>
            </a:r>
            <a:r>
              <a:rPr lang="zh-CN" altLang="en-US" sz="2800" dirty="0"/>
              <a:t>司法行政长官普勒亚门</a:t>
            </a:r>
            <a:r>
              <a:rPr lang="zh-CN" altLang="en-US" sz="2800" dirty="0" smtClean="0"/>
              <a:t>农组成</a:t>
            </a:r>
            <a:r>
              <a:rPr lang="zh-CN" altLang="en-US" sz="2800" dirty="0"/>
              <a:t>法典起草委员会，开始组织法国民法典起草这一永载史册的工作</a:t>
            </a:r>
            <a:r>
              <a:rPr lang="zh-CN" altLang="en-US" sz="2800" dirty="0" smtClean="0"/>
              <a:t>。</a:t>
            </a:r>
            <a:endParaRPr lang="en-US" altLang="zh-CN" sz="2800" dirty="0" smtClean="0">
              <a:latin typeface="+mn-ea"/>
            </a:endParaRPr>
          </a:p>
        </p:txBody>
      </p:sp>
    </p:spTree>
    <p:extLst>
      <p:ext uri="{BB962C8B-B14F-4D97-AF65-F5344CB8AC3E}">
        <p14:creationId xmlns:p14="http://schemas.microsoft.com/office/powerpoint/2010/main" val="1875627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波塔利斯与法国民法典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6527254" y="2184966"/>
            <a:ext cx="4968552" cy="4053139"/>
          </a:xfrm>
        </p:spPr>
        <p:txBody>
          <a:bodyPr>
            <a:noAutofit/>
          </a:bodyPr>
          <a:lstStyle/>
          <a:p>
            <a:r>
              <a:rPr lang="zh-CN" altLang="zh-CN" sz="2800" dirty="0"/>
              <a:t>在法典起草委员会中，波塔利斯起到了主导作用，也直接担任多个重要部门法的起草人，尤其是婚姻法和继承法部分，均为他的作品。</a:t>
            </a:r>
            <a:endParaRPr lang="en-US" altLang="zh-CN" sz="2800" dirty="0" smtClean="0">
              <a:latin typeface="+mn-ea"/>
            </a:endParaRPr>
          </a:p>
          <a:p>
            <a:r>
              <a:rPr lang="zh-CN" altLang="zh-CN" sz="2800" dirty="0"/>
              <a:t>《法国新教徒婚姻合法性考察》</a:t>
            </a:r>
            <a:endParaRPr lang="en-US" altLang="zh-CN" sz="2800" dirty="0"/>
          </a:p>
          <a:p>
            <a:r>
              <a:rPr lang="en-US" altLang="zh-CN" sz="2800" dirty="0"/>
              <a:t>《</a:t>
            </a:r>
            <a:r>
              <a:rPr lang="zh-CN" altLang="en-US" sz="2800" dirty="0"/>
              <a:t>民法典草案说明</a:t>
            </a:r>
            <a:r>
              <a:rPr lang="en-US" altLang="zh-CN" sz="2800" dirty="0"/>
              <a:t>》</a:t>
            </a:r>
            <a:r>
              <a:rPr lang="zh-CN" altLang="en-US" sz="2800" dirty="0"/>
              <a:t>（</a:t>
            </a:r>
            <a:r>
              <a:rPr lang="en-US" altLang="zh-CN" sz="2800" dirty="0"/>
              <a:t>1801</a:t>
            </a:r>
            <a:r>
              <a:rPr lang="zh-CN" altLang="en-US" sz="2800" dirty="0"/>
              <a:t>年</a:t>
            </a:r>
            <a:r>
              <a:rPr lang="en-US" altLang="zh-CN" sz="2800" dirty="0"/>
              <a:t>8</a:t>
            </a:r>
            <a:r>
              <a:rPr lang="zh-CN" altLang="en-US" sz="2800" dirty="0" smtClean="0"/>
              <a:t>月起草）</a:t>
            </a:r>
            <a:endParaRPr lang="en-US" altLang="zh-CN" sz="2800" dirty="0"/>
          </a:p>
          <a:p>
            <a:endParaRPr lang="en-US" altLang="zh-CN" sz="2800" dirty="0">
              <a:latin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670" y="2169060"/>
            <a:ext cx="4943078" cy="4249660"/>
          </a:xfrm>
          <a:prstGeom prst="rect">
            <a:avLst/>
          </a:prstGeom>
        </p:spPr>
      </p:pic>
    </p:spTree>
    <p:extLst>
      <p:ext uri="{BB962C8B-B14F-4D97-AF65-F5344CB8AC3E}">
        <p14:creationId xmlns:p14="http://schemas.microsoft.com/office/powerpoint/2010/main" val="194862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波塔利斯与法国民法典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pPr marL="0" indent="0">
              <a:buNone/>
            </a:pPr>
            <a:r>
              <a:rPr lang="zh-CN" altLang="en-US" sz="2800" dirty="0" smtClean="0"/>
              <a:t>法国民法典的意义：</a:t>
            </a:r>
            <a:endParaRPr lang="en-US" altLang="zh-CN" sz="2800" dirty="0" smtClean="0"/>
          </a:p>
          <a:p>
            <a:r>
              <a:rPr lang="zh-CN" altLang="en-US" sz="2800" dirty="0" smtClean="0"/>
              <a:t>在法国民法典制定之前，</a:t>
            </a:r>
            <a:r>
              <a:rPr lang="zh-CN" altLang="zh-CN" sz="2800" dirty="0" smtClean="0"/>
              <a:t>由于</a:t>
            </a:r>
            <a:r>
              <a:rPr lang="zh-CN" altLang="zh-CN" sz="2800" dirty="0"/>
              <a:t>等级制度，行会的存在和地方对习惯法的坚持，法国不曾出现一部统一的民</a:t>
            </a:r>
            <a:r>
              <a:rPr lang="zh-CN" altLang="zh-CN" sz="2800" dirty="0" smtClean="0"/>
              <a:t>法典</a:t>
            </a:r>
            <a:r>
              <a:rPr lang="zh-CN" altLang="en-US" sz="2800" dirty="0" smtClean="0"/>
              <a:t>。</a:t>
            </a:r>
            <a:endParaRPr lang="en-US" altLang="zh-CN" sz="2800" dirty="0" smtClean="0"/>
          </a:p>
          <a:p>
            <a:pPr marL="0" indent="0">
              <a:buNone/>
            </a:pPr>
            <a:r>
              <a:rPr lang="zh-CN" altLang="en-US" sz="2800" dirty="0" smtClean="0"/>
              <a:t>“在法国旅行需要经常更换法律，就像经常更换马匹一样。”（伏尔泰）</a:t>
            </a:r>
            <a:endParaRPr lang="en-US" altLang="zh-CN" sz="2800" dirty="0" smtClean="0"/>
          </a:p>
          <a:p>
            <a:r>
              <a:rPr lang="zh-CN" altLang="zh-CN" sz="2800" dirty="0" smtClean="0"/>
              <a:t>《</a:t>
            </a:r>
            <a:r>
              <a:rPr lang="zh-CN" altLang="en-US" sz="2800" dirty="0" smtClean="0"/>
              <a:t>法国</a:t>
            </a:r>
            <a:r>
              <a:rPr lang="zh-CN" altLang="zh-CN" sz="2800" dirty="0" smtClean="0"/>
              <a:t>民法典》</a:t>
            </a:r>
            <a:r>
              <a:rPr lang="zh-CN" altLang="zh-CN" sz="2800" dirty="0"/>
              <a:t>第</a:t>
            </a:r>
            <a:r>
              <a:rPr lang="en-US" altLang="zh-CN" sz="2800" dirty="0"/>
              <a:t>1</a:t>
            </a:r>
            <a:r>
              <a:rPr lang="zh-CN" altLang="zh-CN" sz="2800" dirty="0"/>
              <a:t>条规定公布的法律在法国全境内实施，法律统一的原则终结了封建法律的地域性和分散性</a:t>
            </a:r>
            <a:r>
              <a:rPr lang="zh-CN" altLang="zh-CN" sz="2800" dirty="0" smtClean="0"/>
              <a:t>。</a:t>
            </a:r>
            <a:endParaRPr lang="en-US" altLang="zh-CN" sz="2800" dirty="0" smtClean="0"/>
          </a:p>
          <a:p>
            <a:pPr marL="0" indent="0">
              <a:buNone/>
            </a:pPr>
            <a:endParaRPr lang="en-US" altLang="zh-CN" sz="2800" dirty="0" smtClean="0"/>
          </a:p>
          <a:p>
            <a:pPr marL="0" indent="0">
              <a:buNone/>
            </a:pPr>
            <a:endParaRPr lang="en-US" altLang="zh-CN" sz="2800" dirty="0" smtClean="0"/>
          </a:p>
          <a:p>
            <a:pPr marL="0" indent="0">
              <a:buNone/>
            </a:pPr>
            <a:endParaRPr lang="en-US" altLang="zh-CN" sz="2800" dirty="0" smtClean="0"/>
          </a:p>
          <a:p>
            <a:pPr marL="0" indent="0">
              <a:buNone/>
            </a:pPr>
            <a:endParaRPr lang="en-US" altLang="zh-CN" sz="2800" dirty="0">
              <a:latin typeface="+mn-ea"/>
            </a:endParaRPr>
          </a:p>
        </p:txBody>
      </p:sp>
    </p:spTree>
    <p:extLst>
      <p:ext uri="{BB962C8B-B14F-4D97-AF65-F5344CB8AC3E}">
        <p14:creationId xmlns:p14="http://schemas.microsoft.com/office/powerpoint/2010/main" val="41501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469646" cy="796572"/>
          </a:xfrm>
        </p:spPr>
        <p:txBody>
          <a:bodyPr>
            <a:noAutofit/>
          </a:bodyPr>
          <a:lstStyle/>
          <a:p>
            <a:r>
              <a:rPr lang="zh-CN" altLang="en-US" sz="4000" b="1" dirty="0" smtClean="0">
                <a:solidFill>
                  <a:srgbClr val="7C1D20"/>
                </a:solidFill>
                <a:latin typeface="+mn-ea"/>
              </a:rPr>
              <a:t>专题三：民法典的前世今生</a:t>
            </a:r>
            <a:endParaRPr lang="zh-CN" altLang="en-US" sz="4000" dirty="0">
              <a:solidFill>
                <a:srgbClr val="7C1D20"/>
              </a:solidFill>
              <a:latin typeface="微软雅黑" pitchFamily="34" charset="-122"/>
              <a:ea typeface="微软雅黑" pitchFamily="34" charset="-122"/>
            </a:endParaRPr>
          </a:p>
        </p:txBody>
      </p:sp>
      <p:sp>
        <p:nvSpPr>
          <p:cNvPr id="3" name="内容占位符 2"/>
          <p:cNvSpPr>
            <a:spLocks noGrp="1"/>
          </p:cNvSpPr>
          <p:nvPr>
            <p:ph idx="1"/>
          </p:nvPr>
        </p:nvSpPr>
        <p:spPr>
          <a:xfrm>
            <a:off x="1860384" y="2781721"/>
            <a:ext cx="9275382" cy="3240361"/>
          </a:xfrm>
        </p:spPr>
        <p:txBody>
          <a:bodyPr>
            <a:normAutofit lnSpcReduction="10000"/>
          </a:bodyPr>
          <a:lstStyle/>
          <a:p>
            <a:r>
              <a:rPr lang="zh-CN" altLang="en-US" sz="3200" dirty="0" smtClean="0">
                <a:latin typeface="+mn-ea"/>
              </a:rPr>
              <a:t>罗马法的复兴</a:t>
            </a:r>
            <a:endParaRPr lang="en-US" altLang="zh-CN" sz="3200" dirty="0" smtClean="0">
              <a:latin typeface="+mn-ea"/>
            </a:endParaRPr>
          </a:p>
          <a:p>
            <a:r>
              <a:rPr lang="zh-CN" altLang="en-US" sz="3200" dirty="0" smtClean="0">
                <a:latin typeface="+mn-ea"/>
              </a:rPr>
              <a:t>波塔利斯与法国民法典</a:t>
            </a:r>
            <a:endParaRPr lang="en-US" altLang="zh-CN" sz="3200" dirty="0" smtClean="0">
              <a:latin typeface="+mn-ea"/>
            </a:endParaRPr>
          </a:p>
          <a:p>
            <a:r>
              <a:rPr lang="zh-CN" altLang="en-US" sz="3200" dirty="0" smtClean="0">
                <a:latin typeface="+mn-ea"/>
              </a:rPr>
              <a:t>萨维尼与德国民法典</a:t>
            </a:r>
            <a:endParaRPr lang="en-US" altLang="zh-CN" sz="3200" dirty="0" smtClean="0">
              <a:latin typeface="+mn-ea"/>
            </a:endParaRPr>
          </a:p>
          <a:p>
            <a:r>
              <a:rPr lang="zh-CN" altLang="en-US" sz="3200" dirty="0" smtClean="0">
                <a:latin typeface="+mn-ea"/>
              </a:rPr>
              <a:t>我国民法典新规介绍</a:t>
            </a:r>
            <a:endParaRPr lang="en-US" altLang="zh-CN" sz="3200" dirty="0" smtClean="0">
              <a:latin typeface="+mn-ea"/>
            </a:endParaRPr>
          </a:p>
          <a:p>
            <a:r>
              <a:rPr lang="zh-CN" altLang="en-US" sz="3200" dirty="0" smtClean="0">
                <a:latin typeface="+mn-ea"/>
              </a:rPr>
              <a:t>法学经典名著</a:t>
            </a:r>
            <a:r>
              <a:rPr lang="zh-CN" altLang="en-US" sz="3200" dirty="0">
                <a:latin typeface="+mn-ea"/>
              </a:rPr>
              <a:t>介绍</a:t>
            </a:r>
            <a:r>
              <a:rPr lang="en-US" altLang="zh-CN" sz="3200" dirty="0">
                <a:latin typeface="+mn-ea"/>
              </a:rPr>
              <a:t>:</a:t>
            </a:r>
            <a:r>
              <a:rPr lang="zh-CN" altLang="en-US" sz="3200" dirty="0">
                <a:latin typeface="+mn-ea"/>
              </a:rPr>
              <a:t> </a:t>
            </a:r>
            <a:r>
              <a:rPr lang="zh-CN" altLang="en-US" sz="3200" dirty="0" smtClean="0">
                <a:latin typeface="+mn-ea"/>
              </a:rPr>
              <a:t>梅利曼</a:t>
            </a:r>
            <a:r>
              <a:rPr lang="en-US" altLang="zh-CN" sz="3200" dirty="0" smtClean="0">
                <a:latin typeface="+mn-ea"/>
              </a:rPr>
              <a:t>《</a:t>
            </a:r>
            <a:r>
              <a:rPr lang="zh-CN" altLang="en-US" sz="3200" dirty="0" smtClean="0">
                <a:latin typeface="+mn-ea"/>
              </a:rPr>
              <a:t>大陆法系</a:t>
            </a:r>
            <a:r>
              <a:rPr lang="en-US" altLang="zh-CN" sz="3200" dirty="0" smtClean="0">
                <a:latin typeface="+mn-ea"/>
              </a:rPr>
              <a:t>》</a:t>
            </a:r>
            <a:r>
              <a:rPr lang="zh-CN" altLang="en-US" sz="3200" dirty="0" smtClean="0">
                <a:latin typeface="+mn-ea"/>
              </a:rPr>
              <a:t>、萨维尼</a:t>
            </a:r>
            <a:r>
              <a:rPr lang="en-US" altLang="zh-CN" sz="3200" dirty="0" smtClean="0">
                <a:latin typeface="+mn-ea"/>
              </a:rPr>
              <a:t>《</a:t>
            </a:r>
            <a:r>
              <a:rPr lang="zh-CN" altLang="en-US" sz="3200" dirty="0" smtClean="0">
                <a:latin typeface="+mn-ea"/>
              </a:rPr>
              <a:t>当代罗马法体系</a:t>
            </a:r>
            <a:r>
              <a:rPr lang="en-US" altLang="zh-CN" sz="3200" dirty="0" smtClean="0">
                <a:latin typeface="+mn-ea"/>
              </a:rPr>
              <a:t>Ⅰ》</a:t>
            </a:r>
            <a:endParaRPr lang="en-US" altLang="zh-CN" sz="3200" dirty="0">
              <a:latin typeface="+mn-ea"/>
            </a:endParaRPr>
          </a:p>
        </p:txBody>
      </p:sp>
    </p:spTree>
    <p:extLst>
      <p:ext uri="{BB962C8B-B14F-4D97-AF65-F5344CB8AC3E}">
        <p14:creationId xmlns:p14="http://schemas.microsoft.com/office/powerpoint/2010/main" val="423831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波塔利斯与法国民法典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pPr marL="0" indent="0">
              <a:buNone/>
            </a:pPr>
            <a:r>
              <a:rPr lang="zh-CN" altLang="en-US" sz="2800" dirty="0" smtClean="0"/>
              <a:t>法国民法典的意义：</a:t>
            </a:r>
            <a:endParaRPr lang="en-US" altLang="zh-CN" sz="2800" dirty="0" smtClean="0"/>
          </a:p>
          <a:p>
            <a:r>
              <a:rPr lang="zh-CN" altLang="zh-CN" sz="2800" dirty="0"/>
              <a:t>民</a:t>
            </a:r>
            <a:r>
              <a:rPr lang="zh-CN" altLang="zh-CN" sz="2800" dirty="0" smtClean="0"/>
              <a:t>法典是</a:t>
            </a:r>
            <a:r>
              <a:rPr lang="zh-CN" altLang="zh-CN" sz="2800" dirty="0"/>
              <a:t>调解和确定属于同一国家内的人与人之间利益、家庭关系和社会关系的法律</a:t>
            </a:r>
            <a:r>
              <a:rPr lang="zh-CN" altLang="zh-CN" sz="2800" dirty="0" smtClean="0"/>
              <a:t>集合</a:t>
            </a:r>
            <a:r>
              <a:rPr lang="zh-CN" altLang="en-US" sz="2800" dirty="0" smtClean="0"/>
              <a:t>。</a:t>
            </a:r>
            <a:r>
              <a:rPr lang="zh-CN" altLang="zh-CN" sz="2800" dirty="0"/>
              <a:t>一部法典如果切实能够协调个人、家庭和社会关系的矛盾，那么国家自然稳固发展，社会自然安康</a:t>
            </a:r>
            <a:r>
              <a:rPr lang="zh-CN" altLang="zh-CN" sz="2800" dirty="0" smtClean="0"/>
              <a:t>。</a:t>
            </a:r>
            <a:r>
              <a:rPr lang="zh-CN" altLang="en-US" sz="2800" dirty="0" smtClean="0"/>
              <a:t>（“公民宪法”）</a:t>
            </a:r>
            <a:endParaRPr lang="en-US" altLang="zh-CN" sz="2800" dirty="0" smtClean="0"/>
          </a:p>
          <a:p>
            <a:r>
              <a:rPr lang="zh-CN" altLang="zh-CN" sz="2800" dirty="0"/>
              <a:t>波塔利斯认为人类更换统治者要比更换法律容易的多</a:t>
            </a:r>
            <a:r>
              <a:rPr lang="zh-CN" altLang="en-US" sz="2800" dirty="0" smtClean="0"/>
              <a:t>。</a:t>
            </a:r>
            <a:r>
              <a:rPr lang="zh-CN" altLang="zh-CN" sz="2800" dirty="0" smtClean="0"/>
              <a:t> </a:t>
            </a:r>
            <a:endParaRPr lang="en-US" altLang="zh-CN" sz="2800" dirty="0" smtClean="0"/>
          </a:p>
          <a:p>
            <a:r>
              <a:rPr lang="zh-CN" altLang="zh-CN" sz="2800" dirty="0"/>
              <a:t>成文法和习惯法的折中</a:t>
            </a:r>
            <a:endParaRPr lang="en-US" altLang="zh-CN" sz="2800" dirty="0" smtClean="0"/>
          </a:p>
          <a:p>
            <a:r>
              <a:rPr lang="zh-CN" altLang="en-US" sz="2800" dirty="0" smtClean="0"/>
              <a:t>“</a:t>
            </a:r>
            <a:r>
              <a:rPr lang="zh-CN" altLang="zh-CN" sz="2800" dirty="0" smtClean="0"/>
              <a:t>我</a:t>
            </a:r>
            <a:r>
              <a:rPr lang="zh-CN" altLang="zh-CN" sz="2800" dirty="0"/>
              <a:t>的荣光不在于战场上那四十多次胜利，滑铁卢一役已将其全部抹杀，我的荣光在于我所立下的民法典，她将永远庇护法兰西人民得享</a:t>
            </a:r>
            <a:r>
              <a:rPr lang="zh-CN" altLang="zh-CN" sz="2800" dirty="0" smtClean="0"/>
              <a:t>自由</a:t>
            </a:r>
            <a:r>
              <a:rPr lang="zh-CN" altLang="en-US" sz="2800" dirty="0" smtClean="0"/>
              <a:t> ”（拿破仑</a:t>
            </a:r>
            <a:r>
              <a:rPr lang="en-US" altLang="zh-CN" sz="2800" dirty="0" smtClean="0"/>
              <a:t>《</a:t>
            </a:r>
            <a:r>
              <a:rPr lang="zh-CN" altLang="en-US" sz="2800" dirty="0" smtClean="0"/>
              <a:t>回忆录</a:t>
            </a:r>
            <a:r>
              <a:rPr lang="en-US" altLang="zh-CN" sz="2800" dirty="0" smtClean="0"/>
              <a:t>》</a:t>
            </a:r>
            <a:r>
              <a:rPr lang="zh-CN" altLang="en-US" sz="2800" dirty="0" smtClean="0"/>
              <a:t>）</a:t>
            </a:r>
            <a:endParaRPr lang="en-US" altLang="zh-CN" sz="2800" dirty="0" smtClean="0"/>
          </a:p>
          <a:p>
            <a:endParaRPr lang="en-US" altLang="zh-CN" sz="2800" dirty="0">
              <a:latin typeface="+mn-ea"/>
            </a:endParaRPr>
          </a:p>
        </p:txBody>
      </p:sp>
    </p:spTree>
    <p:extLst>
      <p:ext uri="{BB962C8B-B14F-4D97-AF65-F5344CB8AC3E}">
        <p14:creationId xmlns:p14="http://schemas.microsoft.com/office/powerpoint/2010/main" val="805950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波塔利斯与法国民法典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pPr marL="0" indent="0">
              <a:buNone/>
            </a:pPr>
            <a:r>
              <a:rPr lang="zh-CN" altLang="en-US" sz="2800" dirty="0" smtClean="0"/>
              <a:t>法国民法典的意义：</a:t>
            </a:r>
            <a:endParaRPr lang="en-US" altLang="zh-CN" sz="2800" dirty="0" smtClean="0"/>
          </a:p>
          <a:p>
            <a:r>
              <a:rPr lang="zh-CN" altLang="zh-CN" sz="2800" dirty="0" smtClean="0"/>
              <a:t>人类</a:t>
            </a:r>
            <a:r>
              <a:rPr lang="zh-CN" altLang="zh-CN" sz="2800" dirty="0"/>
              <a:t>历史上资产阶级国家的第一部民</a:t>
            </a:r>
            <a:r>
              <a:rPr lang="zh-CN" altLang="zh-CN" sz="2800" dirty="0" smtClean="0"/>
              <a:t>法典</a:t>
            </a:r>
            <a:r>
              <a:rPr lang="zh-CN" altLang="en-US" sz="2800" dirty="0" smtClean="0"/>
              <a:t>：</a:t>
            </a:r>
            <a:endParaRPr lang="en-US" altLang="zh-CN" sz="2800" dirty="0" smtClean="0"/>
          </a:p>
          <a:p>
            <a:pPr marL="0" indent="0">
              <a:buNone/>
            </a:pPr>
            <a:r>
              <a:rPr lang="zh-CN" altLang="en-US" sz="2800" dirty="0" smtClean="0"/>
              <a:t>承继了</a:t>
            </a:r>
            <a:r>
              <a:rPr lang="zh-CN" altLang="zh-CN" sz="2800" dirty="0" smtClean="0"/>
              <a:t>启蒙运动</a:t>
            </a:r>
            <a:r>
              <a:rPr lang="zh-CN" altLang="zh-CN" sz="2800" dirty="0"/>
              <a:t>自由、平等的思想，明确了法律面前人人平等、私有财产不可侵犯和契约自由等基本法律</a:t>
            </a:r>
            <a:r>
              <a:rPr lang="zh-CN" altLang="zh-CN" sz="2800" dirty="0" smtClean="0"/>
              <a:t>精神</a:t>
            </a:r>
            <a:endParaRPr lang="en-US" altLang="zh-CN" sz="2800" dirty="0" smtClean="0"/>
          </a:p>
          <a:p>
            <a:r>
              <a:rPr lang="zh-CN" altLang="zh-CN" sz="2800" dirty="0"/>
              <a:t>法国民法典的核心原则</a:t>
            </a:r>
            <a:r>
              <a:rPr lang="zh-CN" altLang="zh-CN" sz="2800" dirty="0" smtClean="0"/>
              <a:t>：</a:t>
            </a:r>
            <a:endParaRPr lang="en-US" altLang="zh-CN" sz="2800" dirty="0" smtClean="0"/>
          </a:p>
          <a:p>
            <a:pPr marL="0" indent="0">
              <a:buNone/>
            </a:pPr>
            <a:r>
              <a:rPr lang="zh-CN" altLang="zh-CN" sz="2800" dirty="0" smtClean="0"/>
              <a:t>法</a:t>
            </a:r>
            <a:r>
              <a:rPr lang="zh-CN" altLang="zh-CN" sz="2800" dirty="0"/>
              <a:t>的确定性（非追溯性）原则、公共秩序原则和法治</a:t>
            </a:r>
            <a:r>
              <a:rPr lang="zh-CN" altLang="zh-CN" sz="2800" dirty="0" smtClean="0"/>
              <a:t>原则</a:t>
            </a:r>
            <a:endParaRPr lang="en-US" altLang="zh-CN" sz="2800" dirty="0" smtClean="0"/>
          </a:p>
          <a:p>
            <a:r>
              <a:rPr lang="zh-CN" altLang="en-US" sz="2800" dirty="0" smtClean="0"/>
              <a:t>波塔利斯：</a:t>
            </a:r>
            <a:endParaRPr lang="en-US" altLang="zh-CN" sz="2800" dirty="0" smtClean="0"/>
          </a:p>
          <a:p>
            <a:pPr marL="0" indent="0">
              <a:buNone/>
            </a:pPr>
            <a:r>
              <a:rPr lang="zh-CN" altLang="en-US" sz="2800" dirty="0" smtClean="0"/>
              <a:t>引入离婚制度（宗教自由）</a:t>
            </a:r>
            <a:endParaRPr lang="en-US" altLang="zh-CN" sz="2800" dirty="0" smtClean="0"/>
          </a:p>
          <a:p>
            <a:pPr marL="0" indent="0">
              <a:buNone/>
            </a:pPr>
            <a:r>
              <a:rPr lang="zh-CN" altLang="en-US" sz="2800" dirty="0" smtClean="0"/>
              <a:t>绝对所有权（</a:t>
            </a:r>
            <a:r>
              <a:rPr lang="en-US" altLang="zh-CN" sz="2800" dirty="0" smtClean="0"/>
              <a:t>《</a:t>
            </a:r>
            <a:r>
              <a:rPr lang="zh-CN" altLang="en-US" sz="2800" dirty="0" smtClean="0"/>
              <a:t>人权宣言</a:t>
            </a:r>
            <a:r>
              <a:rPr lang="en-US" altLang="zh-CN" sz="2800" dirty="0" smtClean="0"/>
              <a:t>》</a:t>
            </a:r>
            <a:r>
              <a:rPr lang="zh-CN" altLang="en-US" sz="2800" dirty="0" smtClean="0"/>
              <a:t>第</a:t>
            </a:r>
            <a:r>
              <a:rPr lang="en-US" altLang="zh-CN" sz="2800" dirty="0" smtClean="0"/>
              <a:t>17</a:t>
            </a:r>
            <a:r>
              <a:rPr lang="zh-CN" altLang="en-US" sz="2800" dirty="0" smtClean="0"/>
              <a:t>条，彻底清除了封建财产权利）</a:t>
            </a:r>
            <a:endParaRPr lang="en-US" altLang="zh-CN" sz="2800" dirty="0" smtClean="0"/>
          </a:p>
          <a:p>
            <a:pPr marL="0" indent="0">
              <a:buNone/>
            </a:pPr>
            <a:endParaRPr lang="en-US" altLang="zh-CN" sz="2800" dirty="0">
              <a:latin typeface="+mn-ea"/>
            </a:endParaRPr>
          </a:p>
        </p:txBody>
      </p:sp>
    </p:spTree>
    <p:extLst>
      <p:ext uri="{BB962C8B-B14F-4D97-AF65-F5344CB8AC3E}">
        <p14:creationId xmlns:p14="http://schemas.microsoft.com/office/powerpoint/2010/main" val="268889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萨维尼与德国民法典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6743278" y="2418470"/>
            <a:ext cx="4896544" cy="3384376"/>
          </a:xfrm>
        </p:spPr>
        <p:txBody>
          <a:bodyPr>
            <a:noAutofit/>
          </a:bodyPr>
          <a:lstStyle/>
          <a:p>
            <a:r>
              <a:rPr lang="zh-CN" altLang="en-US" sz="2800" dirty="0" smtClean="0">
                <a:latin typeface="+mn-ea"/>
              </a:rPr>
              <a:t>萨维尼：</a:t>
            </a:r>
            <a:r>
              <a:rPr lang="en-US" altLang="zh-CN" sz="2800" dirty="0"/>
              <a:t>Friedrich Carl von </a:t>
            </a:r>
            <a:r>
              <a:rPr lang="en-US" altLang="zh-CN" sz="2800" dirty="0" err="1" smtClean="0"/>
              <a:t>Savigny</a:t>
            </a:r>
            <a:r>
              <a:rPr lang="zh-CN" altLang="en-US" sz="2800" dirty="0" smtClean="0"/>
              <a:t>，</a:t>
            </a:r>
            <a:r>
              <a:rPr lang="en-US" altLang="zh-CN" sz="2800" dirty="0" smtClean="0"/>
              <a:t>1779—1861</a:t>
            </a:r>
            <a:r>
              <a:rPr lang="zh-CN" altLang="en-US" sz="2800" dirty="0" smtClean="0"/>
              <a:t>年</a:t>
            </a:r>
            <a:endParaRPr lang="en-US" altLang="zh-CN" sz="2800" dirty="0" smtClean="0"/>
          </a:p>
          <a:p>
            <a:r>
              <a:rPr lang="zh-CN" altLang="en-US" sz="2800" dirty="0" smtClean="0">
                <a:latin typeface="+mn-ea"/>
              </a:rPr>
              <a:t>德国最伟大的法学家之一</a:t>
            </a:r>
            <a:endParaRPr lang="en-US" altLang="zh-CN" sz="2800" dirty="0" smtClean="0">
              <a:latin typeface="+mn-ea"/>
            </a:endParaRPr>
          </a:p>
          <a:p>
            <a:r>
              <a:rPr lang="zh-CN" altLang="en-US" sz="2800" dirty="0" smtClean="0">
                <a:latin typeface="+mn-ea"/>
              </a:rPr>
              <a:t>历史</a:t>
            </a:r>
            <a:r>
              <a:rPr lang="zh-CN" altLang="en-US" sz="2800" dirty="0">
                <a:latin typeface="+mn-ea"/>
              </a:rPr>
              <a:t>法</a:t>
            </a:r>
            <a:r>
              <a:rPr lang="zh-CN" altLang="en-US" sz="2800" dirty="0" smtClean="0">
                <a:latin typeface="+mn-ea"/>
              </a:rPr>
              <a:t>学派代表人物</a:t>
            </a:r>
            <a:endParaRPr lang="en-US" altLang="zh-CN" sz="2800" dirty="0" smtClean="0">
              <a:latin typeface="+mn-ea"/>
            </a:endParaRPr>
          </a:p>
          <a:p>
            <a:r>
              <a:rPr lang="zh-CN" altLang="en-US" sz="2800" dirty="0" smtClean="0">
                <a:latin typeface="+mn-ea"/>
              </a:rPr>
              <a:t>贵族</a:t>
            </a:r>
            <a:r>
              <a:rPr lang="zh-CN" altLang="en-US" sz="2800" dirty="0">
                <a:latin typeface="+mn-ea"/>
              </a:rPr>
              <a:t>孤儿</a:t>
            </a:r>
            <a:endParaRPr lang="en-US" altLang="zh-CN" sz="2800" dirty="0">
              <a:latin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959" y="2401490"/>
            <a:ext cx="3456384" cy="3810000"/>
          </a:xfrm>
          <a:prstGeom prst="rect">
            <a:avLst/>
          </a:prstGeom>
        </p:spPr>
      </p:pic>
    </p:spTree>
    <p:extLst>
      <p:ext uri="{BB962C8B-B14F-4D97-AF65-F5344CB8AC3E}">
        <p14:creationId xmlns:p14="http://schemas.microsoft.com/office/powerpoint/2010/main" val="1718803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萨维尼与德国民法典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pPr marL="0" indent="0">
              <a:buNone/>
            </a:pPr>
            <a:r>
              <a:rPr lang="zh-CN" altLang="en-US" sz="2800" dirty="0" smtClean="0">
                <a:latin typeface="+mn-ea"/>
              </a:rPr>
              <a:t>萨维尼的主要著作</a:t>
            </a:r>
            <a:r>
              <a:rPr lang="en-US" altLang="zh-CN" sz="2800" dirty="0" smtClean="0">
                <a:latin typeface="+mn-ea"/>
              </a:rPr>
              <a:t>:</a:t>
            </a:r>
          </a:p>
          <a:p>
            <a:r>
              <a:rPr lang="en-US" altLang="zh-CN" sz="2800" dirty="0" smtClean="0">
                <a:latin typeface="+mn-ea"/>
              </a:rPr>
              <a:t>1803</a:t>
            </a:r>
            <a:r>
              <a:rPr lang="zh-CN" altLang="en-US" sz="2800" dirty="0" smtClean="0">
                <a:latin typeface="+mn-ea"/>
              </a:rPr>
              <a:t>年：</a:t>
            </a:r>
            <a:r>
              <a:rPr lang="en-US" altLang="zh-CN" sz="2800" dirty="0" smtClean="0">
                <a:latin typeface="+mn-ea"/>
              </a:rPr>
              <a:t>《</a:t>
            </a:r>
            <a:r>
              <a:rPr lang="zh-CN" altLang="en-US" sz="2800" dirty="0" smtClean="0">
                <a:latin typeface="+mn-ea"/>
              </a:rPr>
              <a:t>论占有：或民法的占有</a:t>
            </a:r>
            <a:r>
              <a:rPr lang="en-US" altLang="zh-CN" sz="2800" dirty="0" smtClean="0">
                <a:latin typeface="+mn-ea"/>
              </a:rPr>
              <a:t>》</a:t>
            </a:r>
            <a:r>
              <a:rPr lang="zh-CN" altLang="en-US" sz="2800" dirty="0" smtClean="0">
                <a:latin typeface="+mn-ea"/>
              </a:rPr>
              <a:t>（</a:t>
            </a:r>
            <a:r>
              <a:rPr lang="en-US" altLang="zh-CN" sz="2800" dirty="0" smtClean="0">
                <a:latin typeface="+mn-ea"/>
              </a:rPr>
              <a:t>《</a:t>
            </a:r>
            <a:r>
              <a:rPr lang="zh-CN" altLang="en-US" sz="2800" dirty="0" smtClean="0">
                <a:latin typeface="+mn-ea"/>
              </a:rPr>
              <a:t>占有权论</a:t>
            </a:r>
            <a:r>
              <a:rPr lang="en-US" altLang="zh-CN" sz="2800" dirty="0" smtClean="0">
                <a:latin typeface="+mn-ea"/>
              </a:rPr>
              <a:t>》</a:t>
            </a:r>
            <a:r>
              <a:rPr lang="zh-CN" altLang="en-US" sz="2800" dirty="0" smtClean="0">
                <a:latin typeface="+mn-ea"/>
              </a:rPr>
              <a:t>）</a:t>
            </a:r>
            <a:endParaRPr lang="en-US" altLang="zh-CN" sz="2800" dirty="0" smtClean="0">
              <a:latin typeface="+mn-ea"/>
            </a:endParaRPr>
          </a:p>
          <a:p>
            <a:r>
              <a:rPr lang="en-US" altLang="zh-CN" sz="2800" dirty="0" smtClean="0">
                <a:latin typeface="+mn-ea"/>
              </a:rPr>
              <a:t>1814</a:t>
            </a:r>
            <a:r>
              <a:rPr lang="zh-CN" altLang="en-US" sz="2800" dirty="0" smtClean="0">
                <a:latin typeface="+mn-ea"/>
              </a:rPr>
              <a:t>年：</a:t>
            </a:r>
            <a:r>
              <a:rPr lang="en-US" altLang="zh-CN" sz="2800" dirty="0" smtClean="0">
                <a:latin typeface="+mn-ea"/>
              </a:rPr>
              <a:t>《</a:t>
            </a:r>
            <a:r>
              <a:rPr lang="zh-CN" altLang="en-US" sz="2800" dirty="0">
                <a:latin typeface="+mn-ea"/>
              </a:rPr>
              <a:t>论当代立法与法哲学的任务</a:t>
            </a:r>
            <a:r>
              <a:rPr lang="en-US" altLang="zh-CN" sz="2800" dirty="0">
                <a:latin typeface="+mn-ea"/>
              </a:rPr>
              <a:t>》</a:t>
            </a:r>
            <a:r>
              <a:rPr lang="zh-CN" altLang="en-US" sz="2800" dirty="0">
                <a:latin typeface="+mn-ea"/>
              </a:rPr>
              <a:t>（</a:t>
            </a:r>
            <a:r>
              <a:rPr lang="en-US" altLang="zh-CN" sz="2800" dirty="0">
                <a:latin typeface="+mn-ea"/>
              </a:rPr>
              <a:t>《</a:t>
            </a:r>
            <a:r>
              <a:rPr lang="zh-CN" altLang="en-US" sz="2800" dirty="0">
                <a:latin typeface="+mn-ea"/>
              </a:rPr>
              <a:t>论立法与法学的现代使命</a:t>
            </a:r>
            <a:r>
              <a:rPr lang="en-US" altLang="zh-CN" sz="2800" dirty="0">
                <a:latin typeface="+mn-ea"/>
              </a:rPr>
              <a:t>》</a:t>
            </a:r>
            <a:r>
              <a:rPr lang="zh-CN" altLang="en-US" sz="2800" dirty="0" smtClean="0">
                <a:latin typeface="+mn-ea"/>
              </a:rPr>
              <a:t>）</a:t>
            </a:r>
            <a:r>
              <a:rPr lang="zh-CN" altLang="en-US" sz="2800" dirty="0">
                <a:latin typeface="+mn-ea"/>
              </a:rPr>
              <a:t> </a:t>
            </a:r>
            <a:r>
              <a:rPr lang="zh-CN" altLang="en-US" sz="2800" dirty="0" smtClean="0">
                <a:latin typeface="+mn-ea"/>
              </a:rPr>
              <a:t>（</a:t>
            </a:r>
            <a:r>
              <a:rPr lang="zh-CN" altLang="en-US" sz="2800" dirty="0">
                <a:latin typeface="+mn-ea"/>
              </a:rPr>
              <a:t>“</a:t>
            </a:r>
            <a:r>
              <a:rPr lang="zh-CN" altLang="zh-CN" sz="2800" dirty="0"/>
              <a:t>立法常常是对法的一种有害无益的侵蚀</a:t>
            </a:r>
            <a:r>
              <a:rPr lang="zh-CN" altLang="en-US" sz="2800" dirty="0" smtClean="0">
                <a:latin typeface="+mn-ea"/>
              </a:rPr>
              <a:t>”）</a:t>
            </a:r>
            <a:endParaRPr lang="en-US" altLang="zh-CN" sz="2800" dirty="0" smtClean="0">
              <a:latin typeface="+mn-ea"/>
            </a:endParaRPr>
          </a:p>
          <a:p>
            <a:r>
              <a:rPr lang="en-US" altLang="zh-CN" sz="2800" dirty="0" smtClean="0">
                <a:latin typeface="+mn-ea"/>
              </a:rPr>
              <a:t>1815—1831</a:t>
            </a:r>
            <a:r>
              <a:rPr lang="zh-CN" altLang="en-US" sz="2800" dirty="0" smtClean="0">
                <a:latin typeface="+mn-ea"/>
              </a:rPr>
              <a:t>年：</a:t>
            </a:r>
            <a:r>
              <a:rPr lang="en-US" altLang="zh-CN" sz="2800" dirty="0" smtClean="0">
                <a:latin typeface="+mn-ea"/>
              </a:rPr>
              <a:t>《</a:t>
            </a:r>
            <a:r>
              <a:rPr lang="zh-CN" altLang="en-US" sz="2800" dirty="0" smtClean="0">
                <a:latin typeface="+mn-ea"/>
              </a:rPr>
              <a:t>中世纪罗马法史</a:t>
            </a:r>
            <a:r>
              <a:rPr lang="en-US" altLang="zh-CN" sz="2800" dirty="0" smtClean="0">
                <a:latin typeface="+mn-ea"/>
              </a:rPr>
              <a:t>》</a:t>
            </a:r>
            <a:endParaRPr lang="en-US" altLang="zh-CN" sz="2800" dirty="0">
              <a:latin typeface="+mn-ea"/>
            </a:endParaRPr>
          </a:p>
          <a:p>
            <a:r>
              <a:rPr lang="en-US" altLang="zh-CN" sz="2800" dirty="0" smtClean="0">
                <a:latin typeface="+mn-ea"/>
              </a:rPr>
              <a:t>1840—1849</a:t>
            </a:r>
            <a:r>
              <a:rPr lang="zh-CN" altLang="en-US" sz="2800" dirty="0" smtClean="0">
                <a:latin typeface="+mn-ea"/>
              </a:rPr>
              <a:t>年：</a:t>
            </a:r>
            <a:r>
              <a:rPr lang="en-US" altLang="zh-CN" sz="2800" dirty="0" smtClean="0">
                <a:latin typeface="+mn-ea"/>
              </a:rPr>
              <a:t>《</a:t>
            </a:r>
            <a:r>
              <a:rPr lang="zh-CN" altLang="en-US" sz="2800" dirty="0">
                <a:latin typeface="+mn-ea"/>
              </a:rPr>
              <a:t>现代</a:t>
            </a:r>
            <a:r>
              <a:rPr lang="zh-CN" altLang="en-US" sz="2800" dirty="0" smtClean="0">
                <a:latin typeface="+mn-ea"/>
              </a:rPr>
              <a:t>罗马法制度</a:t>
            </a:r>
            <a:r>
              <a:rPr lang="en-US" altLang="zh-CN" sz="2800" dirty="0" smtClean="0">
                <a:latin typeface="+mn-ea"/>
              </a:rPr>
              <a:t>》</a:t>
            </a:r>
            <a:r>
              <a:rPr lang="zh-CN" altLang="en-US" sz="2800" dirty="0" smtClean="0">
                <a:latin typeface="+mn-ea"/>
              </a:rPr>
              <a:t>（</a:t>
            </a:r>
            <a:r>
              <a:rPr lang="en-US" altLang="zh-CN" sz="2800" dirty="0" smtClean="0">
                <a:latin typeface="+mn-ea"/>
              </a:rPr>
              <a:t>8</a:t>
            </a:r>
            <a:r>
              <a:rPr lang="zh-CN" altLang="en-US" sz="2800" dirty="0" smtClean="0">
                <a:latin typeface="+mn-ea"/>
              </a:rPr>
              <a:t>卷本）</a:t>
            </a:r>
            <a:endParaRPr lang="en-US" altLang="zh-CN" sz="2800" dirty="0">
              <a:latin typeface="+mn-ea"/>
            </a:endParaRPr>
          </a:p>
          <a:p>
            <a:endParaRPr lang="en-US" altLang="zh-CN" sz="2800" dirty="0" smtClean="0">
              <a:latin typeface="+mn-ea"/>
            </a:endParaRPr>
          </a:p>
        </p:txBody>
      </p:sp>
    </p:spTree>
    <p:extLst>
      <p:ext uri="{BB962C8B-B14F-4D97-AF65-F5344CB8AC3E}">
        <p14:creationId xmlns:p14="http://schemas.microsoft.com/office/powerpoint/2010/main" val="719819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萨维尼与德国民法典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latin typeface="+mn-ea"/>
              </a:rPr>
              <a:t>“法律只能是土生土长和几乎是盲目地发展，不能通过正式理性的立法手段来创建。”</a:t>
            </a:r>
            <a:endParaRPr lang="en-US" altLang="zh-CN" sz="2800" dirty="0" smtClean="0">
              <a:latin typeface="+mn-ea"/>
            </a:endParaRPr>
          </a:p>
          <a:p>
            <a:r>
              <a:rPr lang="zh-CN" altLang="en-US" sz="2800" dirty="0" smtClean="0">
                <a:latin typeface="+mn-ea"/>
              </a:rPr>
              <a:t>“一个民族的法律制度，像艺术和音乐一样，都是他们的文化的自然体现，不能从外部强加给他们。”</a:t>
            </a:r>
            <a:endParaRPr lang="en-US" altLang="zh-CN" sz="2800" dirty="0" smtClean="0">
              <a:latin typeface="+mn-ea"/>
            </a:endParaRPr>
          </a:p>
          <a:p>
            <a:r>
              <a:rPr lang="zh-CN" altLang="en-US" sz="2800" dirty="0" smtClean="0">
                <a:latin typeface="+mn-ea"/>
              </a:rPr>
              <a:t>“在任何地方，法律都是由内部的力量推动的，而不是由立法者的专断意志推动。”</a:t>
            </a:r>
            <a:endParaRPr lang="en-US" altLang="zh-CN" sz="2800" dirty="0" smtClean="0">
              <a:latin typeface="+mn-ea"/>
            </a:endParaRPr>
          </a:p>
          <a:p>
            <a:r>
              <a:rPr lang="zh-CN" altLang="en-US" sz="2800" dirty="0" smtClean="0">
                <a:latin typeface="+mn-ea"/>
              </a:rPr>
              <a:t>“法律如同语言一样，没有绝对停息的时候，它同其它的民族意识一样，总是在运动和发展中。</a:t>
            </a:r>
            <a:r>
              <a:rPr lang="en-US" altLang="zh-CN" sz="2800" dirty="0" smtClean="0">
                <a:latin typeface="+mn-ea"/>
              </a:rPr>
              <a:t>……</a:t>
            </a:r>
            <a:r>
              <a:rPr lang="zh-CN" altLang="en-US" sz="2800" dirty="0" smtClean="0">
                <a:latin typeface="+mn-ea"/>
              </a:rPr>
              <a:t>法律随着民族的成长而成长，随着民族的壮大而壮大，当这一民族丧失其个性时，法便趋于消逝”</a:t>
            </a:r>
            <a:endParaRPr lang="en-US" altLang="zh-CN" sz="2800" dirty="0" smtClean="0">
              <a:latin typeface="+mn-ea"/>
            </a:endParaRPr>
          </a:p>
        </p:txBody>
      </p:sp>
    </p:spTree>
    <p:extLst>
      <p:ext uri="{BB962C8B-B14F-4D97-AF65-F5344CB8AC3E}">
        <p14:creationId xmlns:p14="http://schemas.microsoft.com/office/powerpoint/2010/main" val="2166007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萨维尼与德国民法典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latin typeface="+mn-ea"/>
              </a:rPr>
              <a:t>关于法的本质，萨维尼认为，法并不是立法者有意创制的，而是世代相传的“民族精神”的体现；只有“民族精神”或“民族共同意识”才是实在法的真正创造者。</a:t>
            </a:r>
            <a:endParaRPr lang="en-US" altLang="zh-CN" sz="2800" dirty="0" smtClean="0">
              <a:latin typeface="+mn-ea"/>
            </a:endParaRPr>
          </a:p>
          <a:p>
            <a:r>
              <a:rPr lang="zh-CN" altLang="en-US" sz="2800" dirty="0" smtClean="0">
                <a:latin typeface="+mn-ea"/>
              </a:rPr>
              <a:t>萨维尼指出，法律的存在与民族的存在以及民族的特征是有机联系在一起的，法律反映了一个民族的共同意识和信念。</a:t>
            </a:r>
            <a:endParaRPr lang="en-US" altLang="zh-CN" sz="2800" dirty="0" smtClean="0">
              <a:latin typeface="+mn-ea"/>
            </a:endParaRPr>
          </a:p>
          <a:p>
            <a:r>
              <a:rPr lang="zh-CN" altLang="en-US" sz="2800" dirty="0" smtClean="0">
                <a:latin typeface="+mn-ea"/>
              </a:rPr>
              <a:t>关于法的基础，萨维尼认为，法的基础就是习惯法。法的最好来源不是立法，而是习惯，只有在人民中活着的法才是唯一合理的法；习惯法是最有生命力的，其地位远远超过立法；只有习惯法最容易达到法律规范的固定性和明确性。它是体现民族意识最好的法律。</a:t>
            </a:r>
            <a:endParaRPr lang="en-US" altLang="zh-CN" sz="2800" dirty="0" smtClean="0">
              <a:latin typeface="+mn-ea"/>
            </a:endParaRPr>
          </a:p>
        </p:txBody>
      </p:sp>
    </p:spTree>
    <p:extLst>
      <p:ext uri="{BB962C8B-B14F-4D97-AF65-F5344CB8AC3E}">
        <p14:creationId xmlns:p14="http://schemas.microsoft.com/office/powerpoint/2010/main" val="1724936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576064"/>
          </a:xfrm>
        </p:spPr>
        <p:txBody>
          <a:bodyPr>
            <a:noAutofit/>
          </a:bodyPr>
          <a:lstStyle/>
          <a:p>
            <a:r>
              <a:rPr lang="zh-CN" altLang="en-US" sz="4000" b="1" dirty="0">
                <a:solidFill>
                  <a:srgbClr val="7C1D20"/>
                </a:solidFill>
                <a:latin typeface="+mn-ea"/>
              </a:rPr>
              <a:t>萨维尼与德国民法典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838622" y="1962727"/>
            <a:ext cx="11017224" cy="4608512"/>
          </a:xfrm>
        </p:spPr>
        <p:txBody>
          <a:bodyPr>
            <a:noAutofit/>
          </a:bodyPr>
          <a:lstStyle/>
          <a:p>
            <a:r>
              <a:rPr lang="zh-CN" altLang="en-US" sz="2800" dirty="0" smtClean="0">
                <a:latin typeface="+mn-ea"/>
              </a:rPr>
              <a:t>德国民法典：</a:t>
            </a:r>
            <a:r>
              <a:rPr lang="en-US" altLang="zh-CN" sz="2800" dirty="0" smtClean="0">
                <a:latin typeface="+mn-ea"/>
              </a:rPr>
              <a:t>1900</a:t>
            </a:r>
            <a:r>
              <a:rPr lang="zh-CN" altLang="en-US" sz="2800" dirty="0" smtClean="0">
                <a:latin typeface="+mn-ea"/>
              </a:rPr>
              <a:t>年</a:t>
            </a:r>
            <a:r>
              <a:rPr lang="en-US" altLang="zh-CN" sz="2800" dirty="0" smtClean="0">
                <a:latin typeface="+mn-ea"/>
              </a:rPr>
              <a:t>1</a:t>
            </a:r>
            <a:r>
              <a:rPr lang="zh-CN" altLang="en-US" sz="2800" dirty="0" smtClean="0">
                <a:latin typeface="+mn-ea"/>
              </a:rPr>
              <a:t>月</a:t>
            </a:r>
            <a:r>
              <a:rPr lang="en-US" altLang="zh-CN" sz="2800" dirty="0" smtClean="0">
                <a:latin typeface="+mn-ea"/>
              </a:rPr>
              <a:t>1</a:t>
            </a:r>
            <a:r>
              <a:rPr lang="zh-CN" altLang="en-US" sz="2800" dirty="0" smtClean="0">
                <a:latin typeface="+mn-ea"/>
              </a:rPr>
              <a:t>日实施</a:t>
            </a:r>
            <a:endParaRPr lang="en-US" altLang="zh-CN" sz="2800" dirty="0" smtClean="0">
              <a:latin typeface="+mn-ea"/>
            </a:endParaRPr>
          </a:p>
          <a:p>
            <a:r>
              <a:rPr lang="zh-CN" altLang="en-US" sz="2800" dirty="0" smtClean="0"/>
              <a:t>被称之为</a:t>
            </a:r>
            <a:r>
              <a:rPr lang="zh-CN" altLang="zh-CN" sz="2800" dirty="0" smtClean="0"/>
              <a:t>“民法教科书”</a:t>
            </a:r>
            <a:r>
              <a:rPr lang="zh-CN" altLang="en-US" sz="2800" dirty="0" smtClean="0"/>
              <a:t>：</a:t>
            </a:r>
            <a:r>
              <a:rPr lang="zh-CN" altLang="zh-CN" sz="2800" dirty="0" smtClean="0"/>
              <a:t>其</a:t>
            </a:r>
            <a:r>
              <a:rPr lang="zh-CN" altLang="zh-CN" sz="2800" dirty="0"/>
              <a:t>不仅构造出精深的概念理论、缜密的逻辑体例以及准确的法律术语，还有着能彰显其赞誉世界的立法技术</a:t>
            </a:r>
            <a:r>
              <a:rPr lang="zh-CN" altLang="zh-CN" sz="2800" dirty="0" smtClean="0"/>
              <a:t>。</a:t>
            </a:r>
            <a:endParaRPr lang="en-US" altLang="zh-CN" sz="2800" dirty="0" smtClean="0"/>
          </a:p>
          <a:p>
            <a:r>
              <a:rPr lang="en-US" altLang="zh-CN" sz="2800" dirty="0" smtClean="0">
                <a:latin typeface="+mn-ea"/>
              </a:rPr>
              <a:t>《</a:t>
            </a:r>
            <a:r>
              <a:rPr lang="zh-CN" altLang="en-US" sz="2800" dirty="0">
                <a:latin typeface="+mn-ea"/>
              </a:rPr>
              <a:t>法国民法典</a:t>
            </a:r>
            <a:r>
              <a:rPr lang="en-US" altLang="zh-CN" sz="2800" dirty="0" smtClean="0">
                <a:latin typeface="+mn-ea"/>
              </a:rPr>
              <a:t>》</a:t>
            </a:r>
            <a:r>
              <a:rPr lang="zh-CN" altLang="en-US" sz="2800" dirty="0" smtClean="0">
                <a:latin typeface="+mn-ea"/>
              </a:rPr>
              <a:t>：三</a:t>
            </a:r>
            <a:r>
              <a:rPr lang="zh-CN" altLang="en-US" sz="2800" dirty="0">
                <a:latin typeface="+mn-ea"/>
              </a:rPr>
              <a:t>编</a:t>
            </a:r>
            <a:r>
              <a:rPr lang="zh-CN" altLang="en-US" sz="2800" dirty="0" smtClean="0">
                <a:latin typeface="+mn-ea"/>
              </a:rPr>
              <a:t>制</a:t>
            </a:r>
            <a:r>
              <a:rPr lang="zh-CN" altLang="en-US" sz="2800" dirty="0">
                <a:latin typeface="+mn-ea"/>
              </a:rPr>
              <a:t>的立法</a:t>
            </a:r>
            <a:r>
              <a:rPr lang="zh-CN" altLang="en-US" sz="2800" dirty="0" smtClean="0">
                <a:latin typeface="+mn-ea"/>
              </a:rPr>
              <a:t>体例（国法大全中的</a:t>
            </a:r>
            <a:r>
              <a:rPr lang="en-US" altLang="zh-CN" sz="2800" dirty="0" smtClean="0">
                <a:latin typeface="+mn-ea"/>
              </a:rPr>
              <a:t>《</a:t>
            </a:r>
            <a:r>
              <a:rPr lang="zh-CN" altLang="en-US" sz="2800" dirty="0" smtClean="0">
                <a:latin typeface="+mn-ea"/>
              </a:rPr>
              <a:t>法学阶梯</a:t>
            </a:r>
            <a:r>
              <a:rPr lang="en-US" altLang="zh-CN" sz="2800" dirty="0" smtClean="0">
                <a:latin typeface="+mn-ea"/>
              </a:rPr>
              <a:t>》</a:t>
            </a:r>
            <a:r>
              <a:rPr lang="zh-CN" altLang="en-US" sz="2800" dirty="0" smtClean="0">
                <a:latin typeface="+mn-ea"/>
              </a:rPr>
              <a:t>）</a:t>
            </a:r>
            <a:endParaRPr lang="en-US" altLang="zh-CN" sz="2800" dirty="0" smtClean="0">
              <a:latin typeface="+mn-ea"/>
            </a:endParaRPr>
          </a:p>
          <a:p>
            <a:pPr marL="0" indent="0">
              <a:buNone/>
            </a:pPr>
            <a:r>
              <a:rPr lang="zh-CN" altLang="en-US" sz="2800" dirty="0" smtClean="0">
                <a:latin typeface="+mn-ea"/>
              </a:rPr>
              <a:t>  </a:t>
            </a:r>
            <a:r>
              <a:rPr lang="en-US" altLang="zh-CN" sz="2800" dirty="0" smtClean="0">
                <a:latin typeface="+mn-ea"/>
              </a:rPr>
              <a:t>《</a:t>
            </a:r>
            <a:r>
              <a:rPr lang="zh-CN" altLang="en-US" sz="2800" dirty="0" smtClean="0">
                <a:latin typeface="+mn-ea"/>
              </a:rPr>
              <a:t>德国</a:t>
            </a:r>
            <a:r>
              <a:rPr lang="zh-CN" altLang="en-US" sz="2800" dirty="0">
                <a:latin typeface="+mn-ea"/>
              </a:rPr>
              <a:t>民</a:t>
            </a:r>
            <a:r>
              <a:rPr lang="zh-CN" altLang="en-US" sz="2800" dirty="0" smtClean="0">
                <a:latin typeface="+mn-ea"/>
              </a:rPr>
              <a:t>法典</a:t>
            </a:r>
            <a:r>
              <a:rPr lang="en-US" altLang="zh-CN" sz="2800" dirty="0" smtClean="0">
                <a:latin typeface="+mn-ea"/>
              </a:rPr>
              <a:t>》</a:t>
            </a:r>
            <a:r>
              <a:rPr lang="zh-CN" altLang="en-US" sz="2800" smtClean="0">
                <a:latin typeface="+mn-ea"/>
              </a:rPr>
              <a:t>：五编制</a:t>
            </a:r>
            <a:r>
              <a:rPr lang="zh-CN" altLang="en-US" sz="2800" dirty="0">
                <a:latin typeface="+mn-ea"/>
              </a:rPr>
              <a:t>的立法体例（</a:t>
            </a:r>
            <a:r>
              <a:rPr lang="zh-CN" altLang="zh-CN" sz="2800" dirty="0"/>
              <a:t>总则</a:t>
            </a:r>
            <a:r>
              <a:rPr lang="zh-CN" altLang="en-US" sz="2800" dirty="0"/>
              <a:t>、</a:t>
            </a:r>
            <a:r>
              <a:rPr lang="zh-CN" altLang="zh-CN" sz="2800" dirty="0"/>
              <a:t>债法</a:t>
            </a:r>
            <a:r>
              <a:rPr lang="zh-CN" altLang="en-US" sz="2800" dirty="0"/>
              <a:t>、</a:t>
            </a:r>
            <a:r>
              <a:rPr lang="zh-CN" altLang="zh-CN" sz="2800" dirty="0"/>
              <a:t>物权法</a:t>
            </a:r>
            <a:r>
              <a:rPr lang="zh-CN" altLang="en-US" sz="2800" dirty="0"/>
              <a:t>、</a:t>
            </a:r>
            <a:r>
              <a:rPr lang="zh-CN" altLang="zh-CN" sz="2800" dirty="0"/>
              <a:t>亲属法</a:t>
            </a:r>
            <a:r>
              <a:rPr lang="zh-CN" altLang="en-US" sz="2800" dirty="0"/>
              <a:t>、</a:t>
            </a:r>
            <a:r>
              <a:rPr lang="zh-CN" altLang="zh-CN" sz="2800" dirty="0"/>
              <a:t>继承法</a:t>
            </a:r>
            <a:r>
              <a:rPr lang="zh-CN" altLang="en-US" sz="2800" dirty="0" smtClean="0">
                <a:latin typeface="+mn-ea"/>
              </a:rPr>
              <a:t>）</a:t>
            </a:r>
            <a:endParaRPr lang="en-US" altLang="zh-CN" sz="2800" dirty="0" smtClean="0">
              <a:latin typeface="+mn-ea"/>
            </a:endParaRPr>
          </a:p>
          <a:p>
            <a:endParaRPr lang="en-US" altLang="zh-CN" sz="2800" dirty="0" smtClean="0">
              <a:latin typeface="+mn-ea"/>
            </a:endParaRPr>
          </a:p>
        </p:txBody>
      </p:sp>
    </p:spTree>
    <p:extLst>
      <p:ext uri="{BB962C8B-B14F-4D97-AF65-F5344CB8AC3E}">
        <p14:creationId xmlns:p14="http://schemas.microsoft.com/office/powerpoint/2010/main" val="4224342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萨维尼与德国民法典</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a:latin typeface="+mn-ea"/>
              </a:rPr>
              <a:t>德国民法典一方面</a:t>
            </a:r>
            <a:r>
              <a:rPr lang="zh-CN" altLang="zh-CN" sz="2800" dirty="0"/>
              <a:t>继承了过往邦国的法典编纂的体例和理论</a:t>
            </a:r>
            <a:r>
              <a:rPr lang="zh-CN" altLang="en-US" sz="2800" dirty="0"/>
              <a:t>，同时又汲取了当时</a:t>
            </a:r>
            <a:r>
              <a:rPr lang="zh-CN" altLang="zh-CN" sz="2800" dirty="0"/>
              <a:t>学者的著述、论说</a:t>
            </a:r>
            <a:r>
              <a:rPr lang="zh-CN" altLang="en-US" sz="2800" dirty="0"/>
              <a:t>；另一方面，又</a:t>
            </a:r>
            <a:r>
              <a:rPr lang="zh-CN" altLang="zh-CN" sz="2800" dirty="0"/>
              <a:t>采取提取公因式的方法，将概念分为一般的概念和特别的概念，从而将各编内容分成总则和分则，再进一步划分分则</a:t>
            </a:r>
            <a:r>
              <a:rPr lang="zh-CN" altLang="zh-CN" sz="2800" dirty="0" smtClean="0"/>
              <a:t>的体例 。</a:t>
            </a:r>
            <a:endParaRPr lang="zh-CN" altLang="zh-CN" sz="2800" dirty="0"/>
          </a:p>
          <a:p>
            <a:endParaRPr lang="en-US" altLang="zh-CN" sz="2800" dirty="0">
              <a:latin typeface="+mn-ea"/>
            </a:endParaRPr>
          </a:p>
        </p:txBody>
      </p:sp>
    </p:spTree>
    <p:extLst>
      <p:ext uri="{BB962C8B-B14F-4D97-AF65-F5344CB8AC3E}">
        <p14:creationId xmlns:p14="http://schemas.microsoft.com/office/powerpoint/2010/main" val="3620672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smtClean="0">
                <a:solidFill>
                  <a:srgbClr val="7C1D20"/>
                </a:solidFill>
                <a:latin typeface="+mn-ea"/>
              </a:rPr>
              <a:t>德国</a:t>
            </a:r>
            <a:r>
              <a:rPr lang="zh-CN" altLang="en-US" sz="4000" b="1" dirty="0">
                <a:solidFill>
                  <a:srgbClr val="7C1D20"/>
                </a:solidFill>
                <a:latin typeface="+mn-ea"/>
              </a:rPr>
              <a:t>民</a:t>
            </a:r>
            <a:r>
              <a:rPr lang="zh-CN" altLang="en-US" sz="4000" b="1" dirty="0" smtClean="0">
                <a:solidFill>
                  <a:srgbClr val="7C1D20"/>
                </a:solidFill>
                <a:latin typeface="+mn-ea"/>
              </a:rPr>
              <a:t>法典与中国</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zh-CN" sz="2800" dirty="0" smtClean="0"/>
              <a:t>清末</a:t>
            </a:r>
            <a:r>
              <a:rPr lang="zh-CN" altLang="zh-CN" sz="2800" dirty="0"/>
              <a:t>间接借鉴德国民法（</a:t>
            </a:r>
            <a:r>
              <a:rPr lang="en-US" altLang="zh-CN" sz="2800" dirty="0"/>
              <a:t>1839-1911</a:t>
            </a:r>
            <a:r>
              <a:rPr lang="zh-CN" altLang="zh-CN" sz="2800" dirty="0" smtClean="0"/>
              <a:t>）</a:t>
            </a:r>
            <a:endParaRPr lang="en-US" altLang="zh-CN" sz="2800" dirty="0" smtClean="0"/>
          </a:p>
          <a:p>
            <a:pPr marL="514350" indent="-514350">
              <a:buFont typeface="+mj-lt"/>
              <a:buAutoNum type="arabicPeriod"/>
            </a:pPr>
            <a:r>
              <a:rPr lang="zh-CN" altLang="zh-CN" sz="2800" dirty="0"/>
              <a:t>清末自东瀛而归的法科留学生，直接学习了日本民法，从而成为间接学习德国民法的</a:t>
            </a:r>
            <a:r>
              <a:rPr lang="zh-CN" altLang="zh-CN" sz="2800" dirty="0" smtClean="0"/>
              <a:t>开端</a:t>
            </a:r>
            <a:endParaRPr lang="en-US" altLang="zh-CN" sz="2800" dirty="0" smtClean="0"/>
          </a:p>
          <a:p>
            <a:pPr marL="514350" indent="-514350">
              <a:buFont typeface="+mj-lt"/>
              <a:buAutoNum type="arabicPeriod"/>
            </a:pPr>
            <a:r>
              <a:rPr lang="zh-CN" altLang="zh-CN" sz="2800" dirty="0" smtClean="0"/>
              <a:t>清末</a:t>
            </a:r>
            <a:r>
              <a:rPr lang="zh-CN" altLang="zh-CN" sz="2800" dirty="0"/>
              <a:t>立法继受日本民法的内容，从而间接继受德国</a:t>
            </a:r>
            <a:r>
              <a:rPr lang="zh-CN" altLang="zh-CN" sz="2800" dirty="0" smtClean="0"/>
              <a:t>民法</a:t>
            </a:r>
            <a:endParaRPr lang="en-US" altLang="zh-CN" sz="2800" dirty="0" smtClean="0"/>
          </a:p>
          <a:p>
            <a:pPr marL="514350" indent="-514350">
              <a:buFont typeface="+mj-lt"/>
              <a:buAutoNum type="arabicPeriod"/>
            </a:pPr>
            <a:r>
              <a:rPr lang="en-US" altLang="zh-CN" sz="2800" dirty="0"/>
              <a:t>1911</a:t>
            </a:r>
            <a:r>
              <a:rPr lang="zh-CN" altLang="zh-CN" sz="2800" dirty="0"/>
              <a:t>年由修订法律馆编纂的</a:t>
            </a:r>
            <a:r>
              <a:rPr lang="zh-CN" altLang="zh-CN" sz="2800" dirty="0" smtClean="0"/>
              <a:t>《大清民律草案》</a:t>
            </a:r>
            <a:r>
              <a:rPr lang="zh-CN" altLang="en-US" sz="2800" dirty="0" smtClean="0"/>
              <a:t>（五编制）</a:t>
            </a:r>
            <a:endParaRPr lang="en-US" altLang="zh-CN" sz="2800" dirty="0" smtClean="0"/>
          </a:p>
          <a:p>
            <a:r>
              <a:rPr lang="zh-CN" altLang="zh-CN" sz="2800" dirty="0"/>
              <a:t>民国直接借鉴德国民法（</a:t>
            </a:r>
            <a:r>
              <a:rPr lang="en-US" altLang="zh-CN" sz="2800" dirty="0"/>
              <a:t>1912-1949</a:t>
            </a:r>
            <a:r>
              <a:rPr lang="zh-CN" altLang="zh-CN" sz="2800" dirty="0" smtClean="0"/>
              <a:t>）</a:t>
            </a:r>
            <a:endParaRPr lang="en-US" altLang="zh-CN" sz="2800" dirty="0" smtClean="0"/>
          </a:p>
          <a:p>
            <a:pPr marL="0" indent="0">
              <a:buNone/>
            </a:pPr>
            <a:r>
              <a:rPr lang="en-US" altLang="zh-CN" sz="2800" dirty="0"/>
              <a:t>1931</a:t>
            </a:r>
            <a:r>
              <a:rPr lang="zh-CN" altLang="zh-CN" sz="2800" dirty="0"/>
              <a:t>年南京国民政府制定颁布的</a:t>
            </a:r>
            <a:r>
              <a:rPr lang="zh-CN" altLang="zh-CN" sz="2800" dirty="0" smtClean="0"/>
              <a:t>《中华民国民法》</a:t>
            </a:r>
            <a:endParaRPr lang="en-US" altLang="zh-CN" sz="2800" dirty="0" smtClean="0"/>
          </a:p>
          <a:p>
            <a:endParaRPr lang="en-US" altLang="zh-CN" sz="2800" dirty="0" smtClean="0">
              <a:latin typeface="+mn-ea"/>
            </a:endParaRPr>
          </a:p>
        </p:txBody>
      </p:sp>
    </p:spTree>
    <p:extLst>
      <p:ext uri="{BB962C8B-B14F-4D97-AF65-F5344CB8AC3E}">
        <p14:creationId xmlns:p14="http://schemas.microsoft.com/office/powerpoint/2010/main" val="3449894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smtClean="0">
                <a:solidFill>
                  <a:srgbClr val="7C1D20"/>
                </a:solidFill>
                <a:latin typeface="+mn-ea"/>
              </a:rPr>
              <a:t>德国</a:t>
            </a:r>
            <a:r>
              <a:rPr lang="zh-CN" altLang="en-US" sz="4000" b="1" dirty="0">
                <a:solidFill>
                  <a:srgbClr val="7C1D20"/>
                </a:solidFill>
                <a:latin typeface="+mn-ea"/>
              </a:rPr>
              <a:t>民</a:t>
            </a:r>
            <a:r>
              <a:rPr lang="zh-CN" altLang="en-US" sz="4000" b="1" dirty="0" smtClean="0">
                <a:solidFill>
                  <a:srgbClr val="7C1D20"/>
                </a:solidFill>
                <a:latin typeface="+mn-ea"/>
              </a:rPr>
              <a:t>法典与中国</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zh-CN" sz="2800" dirty="0" smtClean="0"/>
              <a:t>新中国</a:t>
            </a:r>
            <a:r>
              <a:rPr lang="zh-CN" altLang="zh-CN" sz="2800" dirty="0"/>
              <a:t>建立后民事立法对德国法的继受（</a:t>
            </a:r>
            <a:r>
              <a:rPr lang="en-US" altLang="zh-CN" sz="2800" dirty="0"/>
              <a:t>1949-1977</a:t>
            </a:r>
            <a:r>
              <a:rPr lang="zh-CN" altLang="zh-CN" sz="2800" dirty="0" smtClean="0"/>
              <a:t>）</a:t>
            </a:r>
            <a:endParaRPr lang="en-US" altLang="zh-CN" sz="2800" dirty="0" smtClean="0"/>
          </a:p>
          <a:p>
            <a:pPr marL="514350" indent="-514350">
              <a:buFont typeface="+mj-lt"/>
              <a:buAutoNum type="arabicPeriod"/>
            </a:pPr>
            <a:r>
              <a:rPr lang="en-US" altLang="zh-CN" sz="2800" dirty="0" smtClean="0"/>
              <a:t>1956</a:t>
            </a:r>
            <a:r>
              <a:rPr lang="zh-CN" altLang="zh-CN" sz="2800" dirty="0"/>
              <a:t>年</a:t>
            </a:r>
            <a:r>
              <a:rPr lang="en-US" altLang="zh-CN" sz="2800" dirty="0"/>
              <a:t>12</a:t>
            </a:r>
            <a:r>
              <a:rPr lang="zh-CN" altLang="zh-CN" sz="2800" dirty="0"/>
              <a:t>月，新中国第一部《民法草案》编纂</a:t>
            </a:r>
            <a:r>
              <a:rPr lang="zh-CN" altLang="zh-CN" sz="2800" dirty="0" smtClean="0"/>
              <a:t>完成</a:t>
            </a:r>
            <a:r>
              <a:rPr lang="zh-CN" altLang="en-US" sz="2800" dirty="0" smtClean="0"/>
              <a:t>，</a:t>
            </a:r>
            <a:r>
              <a:rPr lang="zh-CN" altLang="zh-CN" sz="2800" dirty="0" smtClean="0"/>
              <a:t>其</a:t>
            </a:r>
            <a:r>
              <a:rPr lang="zh-CN" altLang="zh-CN" sz="2800" dirty="0"/>
              <a:t>编纂主要借鉴了</a:t>
            </a:r>
            <a:r>
              <a:rPr lang="zh-CN" altLang="zh-CN" sz="2800" dirty="0" smtClean="0"/>
              <a:t>苏联</a:t>
            </a:r>
            <a:r>
              <a:rPr lang="en-US" altLang="zh-CN" sz="2800" dirty="0"/>
              <a:t>1922</a:t>
            </a:r>
            <a:r>
              <a:rPr lang="zh-CN" altLang="zh-CN" sz="2800" dirty="0"/>
              <a:t>年</a:t>
            </a:r>
            <a:r>
              <a:rPr lang="zh-CN" altLang="zh-CN" sz="2800" dirty="0" smtClean="0"/>
              <a:t>《苏俄民法典》</a:t>
            </a:r>
            <a:endParaRPr lang="en-US" altLang="zh-CN" sz="2800" dirty="0" smtClean="0"/>
          </a:p>
          <a:p>
            <a:pPr marL="514350" indent="-514350">
              <a:buFont typeface="+mj-lt"/>
              <a:buAutoNum type="arabicPeriod"/>
            </a:pPr>
            <a:r>
              <a:rPr lang="zh-CN" altLang="zh-CN" sz="2800" dirty="0"/>
              <a:t>第二部民法草案是由国家最高立法机关在</a:t>
            </a:r>
            <a:r>
              <a:rPr lang="en-US" altLang="zh-CN" sz="2800" dirty="0"/>
              <a:t>1964</a:t>
            </a:r>
            <a:r>
              <a:rPr lang="zh-CN" altLang="zh-CN" sz="2800" dirty="0"/>
              <a:t>年</a:t>
            </a:r>
            <a:r>
              <a:rPr lang="en-US" altLang="zh-CN" sz="2800" dirty="0"/>
              <a:t>7</a:t>
            </a:r>
            <a:r>
              <a:rPr lang="zh-CN" altLang="zh-CN" sz="2800" dirty="0"/>
              <a:t>月拟定完成</a:t>
            </a:r>
            <a:r>
              <a:rPr lang="zh-CN" altLang="zh-CN" sz="2800" dirty="0" smtClean="0"/>
              <a:t>的</a:t>
            </a:r>
            <a:r>
              <a:rPr lang="zh-CN" altLang="en-US" sz="2800" dirty="0" smtClean="0"/>
              <a:t>，</a:t>
            </a:r>
            <a:r>
              <a:rPr lang="zh-CN" altLang="zh-CN" sz="2800" dirty="0"/>
              <a:t>采取了既不同于德国民法也不同于苏联民法的三编制</a:t>
            </a:r>
            <a:r>
              <a:rPr lang="zh-CN" altLang="zh-CN" sz="2800" dirty="0" smtClean="0"/>
              <a:t>体系</a:t>
            </a:r>
            <a:endParaRPr lang="en-US" altLang="zh-CN" sz="2800" dirty="0" smtClean="0"/>
          </a:p>
          <a:p>
            <a:pPr marL="514350" indent="-514350">
              <a:buFont typeface="+mj-lt"/>
              <a:buAutoNum type="arabicPeriod"/>
            </a:pPr>
            <a:r>
              <a:rPr lang="zh-CN" altLang="en-US" sz="2800" dirty="0" smtClean="0"/>
              <a:t>这</a:t>
            </a:r>
            <a:r>
              <a:rPr lang="zh-CN" altLang="zh-CN" sz="2800" dirty="0" smtClean="0"/>
              <a:t>两</a:t>
            </a:r>
            <a:r>
              <a:rPr lang="zh-CN" altLang="zh-CN" sz="2800" dirty="0"/>
              <a:t>部民法典草案，但是均未颁布</a:t>
            </a:r>
            <a:r>
              <a:rPr lang="zh-CN" altLang="zh-CN" sz="2800" dirty="0" smtClean="0"/>
              <a:t>施行</a:t>
            </a:r>
            <a:endParaRPr lang="en-US" altLang="zh-CN" sz="2800" dirty="0" smtClean="0"/>
          </a:p>
          <a:p>
            <a:pPr marL="514350" indent="-514350">
              <a:buFont typeface="+mj-lt"/>
              <a:buAutoNum type="arabicPeriod"/>
            </a:pPr>
            <a:r>
              <a:rPr lang="zh-CN" altLang="en-US" sz="2800" dirty="0" smtClean="0">
                <a:latin typeface="+mn-ea"/>
              </a:rPr>
              <a:t>平等主体，意思自治</a:t>
            </a:r>
            <a:endParaRPr lang="en-US" altLang="zh-CN" sz="2800" dirty="0" smtClean="0">
              <a:latin typeface="+mn-ea"/>
            </a:endParaRPr>
          </a:p>
        </p:txBody>
      </p:sp>
    </p:spTree>
    <p:extLst>
      <p:ext uri="{BB962C8B-B14F-4D97-AF65-F5344CB8AC3E}">
        <p14:creationId xmlns:p14="http://schemas.microsoft.com/office/powerpoint/2010/main" val="4236061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7619"/>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罗马法的复兴</a:t>
            </a:r>
            <a:endParaRPr lang="en-US" altLang="zh-CN" sz="4000" b="1" dirty="0">
              <a:solidFill>
                <a:srgbClr val="7C1D20"/>
              </a:solidFill>
              <a:latin typeface="+mn-ea"/>
            </a:endParaRPr>
          </a:p>
        </p:txBody>
      </p:sp>
      <p:sp>
        <p:nvSpPr>
          <p:cNvPr id="3" name="内容占位符 2"/>
          <p:cNvSpPr>
            <a:spLocks noGrp="1"/>
          </p:cNvSpPr>
          <p:nvPr>
            <p:ph idx="1"/>
          </p:nvPr>
        </p:nvSpPr>
        <p:spPr>
          <a:xfrm>
            <a:off x="6257012" y="2061642"/>
            <a:ext cx="5814858" cy="4464496"/>
          </a:xfrm>
        </p:spPr>
        <p:txBody>
          <a:bodyPr>
            <a:noAutofit/>
          </a:bodyPr>
          <a:lstStyle/>
          <a:p>
            <a:pPr marL="0" indent="0">
              <a:buNone/>
            </a:pPr>
            <a:r>
              <a:rPr lang="zh-CN" altLang="en-US" sz="3200" dirty="0" smtClean="0">
                <a:latin typeface="+mn-ea"/>
              </a:rPr>
              <a:t>古罗马历史发展</a:t>
            </a:r>
            <a:r>
              <a:rPr lang="en-US" altLang="zh-CN" sz="3200" dirty="0" smtClean="0">
                <a:latin typeface="+mn-ea"/>
              </a:rPr>
              <a:t>:</a:t>
            </a:r>
          </a:p>
          <a:p>
            <a:r>
              <a:rPr lang="zh-CN" altLang="en-US" sz="3200" dirty="0" smtClean="0">
                <a:latin typeface="+mn-ea"/>
              </a:rPr>
              <a:t>罗马共和国（前</a:t>
            </a:r>
            <a:r>
              <a:rPr lang="en-US" altLang="zh-CN" sz="3200" dirty="0">
                <a:latin typeface="+mn-ea"/>
              </a:rPr>
              <a:t>509</a:t>
            </a:r>
            <a:r>
              <a:rPr lang="zh-CN" altLang="en-US" sz="3200" dirty="0">
                <a:latin typeface="+mn-ea"/>
              </a:rPr>
              <a:t>年</a:t>
            </a:r>
            <a:r>
              <a:rPr lang="en-US" altLang="zh-CN" sz="3200" dirty="0" smtClean="0">
                <a:latin typeface="+mn-ea"/>
              </a:rPr>
              <a:t>-</a:t>
            </a:r>
            <a:r>
              <a:rPr lang="zh-CN" altLang="en-US" sz="3200" dirty="0" smtClean="0">
                <a:latin typeface="+mn-ea"/>
              </a:rPr>
              <a:t>前</a:t>
            </a:r>
            <a:r>
              <a:rPr lang="en-US" altLang="zh-CN" sz="3200" dirty="0">
                <a:latin typeface="+mn-ea"/>
              </a:rPr>
              <a:t>27</a:t>
            </a:r>
            <a:r>
              <a:rPr lang="zh-CN" altLang="en-US" sz="3200" dirty="0">
                <a:latin typeface="+mn-ea"/>
              </a:rPr>
              <a:t>年</a:t>
            </a:r>
            <a:r>
              <a:rPr lang="zh-CN" altLang="en-US" sz="3200" dirty="0" smtClean="0">
                <a:latin typeface="+mn-ea"/>
              </a:rPr>
              <a:t>）</a:t>
            </a:r>
            <a:endParaRPr lang="en-US" altLang="zh-CN" sz="3200" dirty="0" smtClean="0">
              <a:latin typeface="+mn-ea"/>
            </a:endParaRPr>
          </a:p>
          <a:p>
            <a:r>
              <a:rPr lang="zh-CN" altLang="en-US" sz="3200" dirty="0" smtClean="0">
                <a:latin typeface="+mn-ea"/>
              </a:rPr>
              <a:t>罗马帝国（前</a:t>
            </a:r>
            <a:r>
              <a:rPr lang="en-US" altLang="zh-CN" sz="3200" dirty="0">
                <a:latin typeface="+mn-ea"/>
              </a:rPr>
              <a:t>27</a:t>
            </a:r>
            <a:r>
              <a:rPr lang="zh-CN" altLang="en-US" sz="3200" dirty="0">
                <a:latin typeface="+mn-ea"/>
              </a:rPr>
              <a:t>年</a:t>
            </a:r>
            <a:r>
              <a:rPr lang="en-US" altLang="zh-CN" sz="3200" dirty="0" smtClean="0">
                <a:latin typeface="+mn-ea"/>
              </a:rPr>
              <a:t>-1453</a:t>
            </a:r>
            <a:r>
              <a:rPr lang="zh-CN" altLang="en-US" sz="3200" dirty="0">
                <a:latin typeface="+mn-ea"/>
              </a:rPr>
              <a:t>年）</a:t>
            </a:r>
            <a:endParaRPr lang="en-US" altLang="zh-CN" sz="3200" dirty="0">
              <a:latin typeface="+mn-ea"/>
            </a:endParaRPr>
          </a:p>
          <a:p>
            <a:pPr marL="0" indent="0">
              <a:buNone/>
            </a:pPr>
            <a:r>
              <a:rPr lang="zh-CN" altLang="en-US" sz="3200" dirty="0" smtClean="0">
                <a:latin typeface="+mn-ea"/>
              </a:rPr>
              <a:t>西罗马帝国（</a:t>
            </a:r>
            <a:r>
              <a:rPr lang="en-US" altLang="zh-CN" sz="3200" dirty="0" smtClean="0">
                <a:latin typeface="+mn-ea"/>
              </a:rPr>
              <a:t>395</a:t>
            </a:r>
            <a:r>
              <a:rPr lang="zh-CN" altLang="en-US" sz="3200" dirty="0" smtClean="0">
                <a:latin typeface="+mn-ea"/>
              </a:rPr>
              <a:t>年</a:t>
            </a:r>
            <a:r>
              <a:rPr lang="en-US" altLang="zh-CN" sz="3200" dirty="0" smtClean="0">
                <a:latin typeface="+mn-ea"/>
              </a:rPr>
              <a:t>-476</a:t>
            </a:r>
            <a:r>
              <a:rPr lang="zh-CN" altLang="en-US" sz="3200" dirty="0" smtClean="0">
                <a:latin typeface="+mn-ea"/>
              </a:rPr>
              <a:t>年）</a:t>
            </a:r>
            <a:endParaRPr lang="en-US" altLang="zh-CN" sz="3200" dirty="0" smtClean="0">
              <a:latin typeface="+mn-ea"/>
            </a:endParaRPr>
          </a:p>
          <a:p>
            <a:pPr marL="0" indent="0">
              <a:buNone/>
            </a:pPr>
            <a:r>
              <a:rPr lang="zh-CN" altLang="en-US" sz="3200" dirty="0" smtClean="0">
                <a:latin typeface="+mn-ea"/>
              </a:rPr>
              <a:t>东罗马帝国（</a:t>
            </a:r>
            <a:r>
              <a:rPr lang="en-US" altLang="zh-CN" sz="3200" dirty="0" smtClean="0">
                <a:latin typeface="+mn-ea"/>
              </a:rPr>
              <a:t>395</a:t>
            </a:r>
            <a:r>
              <a:rPr lang="zh-CN" altLang="en-US" sz="3200" dirty="0">
                <a:latin typeface="+mn-ea"/>
              </a:rPr>
              <a:t>年</a:t>
            </a:r>
            <a:r>
              <a:rPr lang="en-US" altLang="zh-CN" sz="3200" dirty="0" smtClean="0">
                <a:latin typeface="+mn-ea"/>
              </a:rPr>
              <a:t>-1453</a:t>
            </a:r>
            <a:r>
              <a:rPr lang="zh-CN" altLang="en-US" sz="3200" dirty="0" smtClean="0">
                <a:latin typeface="+mn-ea"/>
              </a:rPr>
              <a:t>年）</a:t>
            </a:r>
            <a:endParaRPr lang="en-US" altLang="zh-CN" sz="3200" dirty="0" smtClean="0">
              <a:latin typeface="+mn-ea"/>
            </a:endParaRPr>
          </a:p>
          <a:p>
            <a:r>
              <a:rPr lang="zh-CN" altLang="en-US" sz="3200" dirty="0">
                <a:latin typeface="+mn-ea"/>
              </a:rPr>
              <a:t>西罗马帝国灭亡后，欧洲进入中世纪</a:t>
            </a:r>
            <a:r>
              <a:rPr lang="zh-CN" altLang="en-US" sz="3200" dirty="0" smtClean="0">
                <a:latin typeface="+mn-ea"/>
              </a:rPr>
              <a:t>（</a:t>
            </a:r>
            <a:r>
              <a:rPr lang="en-US" altLang="zh-CN" sz="3200" dirty="0" smtClean="0">
                <a:latin typeface="+mn-ea"/>
              </a:rPr>
              <a:t>476</a:t>
            </a:r>
            <a:r>
              <a:rPr lang="zh-CN" altLang="en-US" sz="3200" dirty="0">
                <a:latin typeface="+mn-ea"/>
              </a:rPr>
              <a:t>年</a:t>
            </a:r>
            <a:r>
              <a:rPr lang="en-US" altLang="zh-CN" sz="3200" dirty="0" smtClean="0">
                <a:latin typeface="+mn-ea"/>
              </a:rPr>
              <a:t>-1453</a:t>
            </a:r>
            <a:r>
              <a:rPr lang="zh-CN" altLang="en-US" sz="3200" dirty="0">
                <a:latin typeface="+mn-ea"/>
              </a:rPr>
              <a:t>年）</a:t>
            </a:r>
            <a:endParaRPr lang="en-US" altLang="zh-CN" sz="3200" dirty="0">
              <a:latin typeface="+mn-ea"/>
            </a:endParaRPr>
          </a:p>
          <a:p>
            <a:pPr marL="0" indent="0">
              <a:buNone/>
            </a:pPr>
            <a:endParaRPr lang="en-US" altLang="zh-CN" sz="3200" dirty="0" smtClean="0">
              <a:latin typeface="+mn-ea"/>
            </a:endParaRPr>
          </a:p>
          <a:p>
            <a:pPr marL="0" indent="0">
              <a:buNone/>
            </a:pPr>
            <a:endParaRPr lang="en-US" altLang="zh-CN" sz="3200" dirty="0">
              <a:latin typeface="+mn-ea"/>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5" y="2444561"/>
            <a:ext cx="5646211" cy="3834106"/>
          </a:xfrm>
          <a:prstGeom prst="rect">
            <a:avLst/>
          </a:prstGeom>
        </p:spPr>
      </p:pic>
    </p:spTree>
    <p:extLst>
      <p:ext uri="{BB962C8B-B14F-4D97-AF65-F5344CB8AC3E}">
        <p14:creationId xmlns:p14="http://schemas.microsoft.com/office/powerpoint/2010/main" val="1577364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我国民法典的颁布</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pPr>
              <a:buFontTx/>
              <a:buNone/>
            </a:pPr>
            <a:r>
              <a:rPr lang="zh-CN" altLang="en-US" sz="2800" dirty="0" smtClean="0"/>
              <a:t>我国民事</a:t>
            </a:r>
            <a:r>
              <a:rPr lang="zh-CN" altLang="en-US" sz="2800" dirty="0"/>
              <a:t>制度的建立和</a:t>
            </a:r>
            <a:r>
              <a:rPr lang="zh-CN" altLang="en-US" sz="2800" dirty="0" smtClean="0"/>
              <a:t>发展：</a:t>
            </a:r>
            <a:endParaRPr lang="en-US" altLang="zh-CN" sz="2800" dirty="0"/>
          </a:p>
          <a:p>
            <a:r>
              <a:rPr lang="en-US" altLang="zh-CN" sz="2800" dirty="0"/>
              <a:t>1986</a:t>
            </a:r>
            <a:r>
              <a:rPr lang="zh-CN" altLang="en-US" sz="2800" dirty="0"/>
              <a:t>年</a:t>
            </a:r>
            <a:r>
              <a:rPr lang="en-US" altLang="zh-CN" sz="2800" dirty="0"/>
              <a:t>4</a:t>
            </a:r>
            <a:r>
              <a:rPr lang="zh-CN" altLang="en-US" sz="2800" dirty="0"/>
              <a:t>月</a:t>
            </a:r>
            <a:r>
              <a:rPr lang="en-US" altLang="zh-CN" sz="2800" dirty="0"/>
              <a:t>《</a:t>
            </a:r>
            <a:r>
              <a:rPr lang="zh-CN" altLang="en-US" sz="2800" dirty="0"/>
              <a:t>民法通则</a:t>
            </a:r>
            <a:r>
              <a:rPr lang="en-US" altLang="zh-CN" sz="2800" dirty="0"/>
              <a:t>》</a:t>
            </a:r>
            <a:r>
              <a:rPr lang="zh-CN" altLang="en-US" sz="2800" dirty="0"/>
              <a:t>（</a:t>
            </a:r>
            <a:r>
              <a:rPr lang="en-US" altLang="zh-CN" sz="2800" dirty="0"/>
              <a:t>2009</a:t>
            </a:r>
            <a:r>
              <a:rPr lang="zh-CN" altLang="en-US" sz="2800" dirty="0"/>
              <a:t>年修正）</a:t>
            </a:r>
            <a:endParaRPr lang="en-US" altLang="zh-CN" sz="2800" dirty="0"/>
          </a:p>
          <a:p>
            <a:r>
              <a:rPr lang="en-US" altLang="zh-CN" sz="2800" dirty="0"/>
              <a:t>2007</a:t>
            </a:r>
            <a:r>
              <a:rPr lang="zh-CN" altLang="en-US" sz="2800" dirty="0"/>
              <a:t>年</a:t>
            </a:r>
            <a:r>
              <a:rPr lang="en-US" altLang="zh-CN" sz="2800" dirty="0"/>
              <a:t>3</a:t>
            </a:r>
            <a:r>
              <a:rPr lang="zh-CN" altLang="en-US" sz="2800" dirty="0"/>
              <a:t>月</a:t>
            </a:r>
            <a:r>
              <a:rPr lang="en-US" altLang="zh-CN" sz="2800" dirty="0"/>
              <a:t>《</a:t>
            </a:r>
            <a:r>
              <a:rPr lang="zh-CN" altLang="en-US" sz="2800" dirty="0"/>
              <a:t>物权法</a:t>
            </a:r>
            <a:r>
              <a:rPr lang="en-US" altLang="zh-CN" sz="2800" dirty="0"/>
              <a:t>》</a:t>
            </a:r>
          </a:p>
          <a:p>
            <a:r>
              <a:rPr lang="en-US" altLang="zh-CN" sz="2800" dirty="0"/>
              <a:t>2009</a:t>
            </a:r>
            <a:r>
              <a:rPr lang="zh-CN" altLang="en-US" sz="2800" dirty="0"/>
              <a:t>年</a:t>
            </a:r>
            <a:r>
              <a:rPr lang="en-US" altLang="zh-CN" sz="2800" dirty="0"/>
              <a:t>12</a:t>
            </a:r>
            <a:r>
              <a:rPr lang="zh-CN" altLang="en-US" sz="2800" dirty="0"/>
              <a:t>月</a:t>
            </a:r>
            <a:r>
              <a:rPr lang="en-US" altLang="zh-CN" sz="2800" dirty="0"/>
              <a:t>《</a:t>
            </a:r>
            <a:r>
              <a:rPr lang="zh-CN" altLang="en-US" sz="2800" dirty="0"/>
              <a:t>侵权责任法</a:t>
            </a:r>
            <a:r>
              <a:rPr lang="en-US" altLang="zh-CN" sz="2800" dirty="0"/>
              <a:t>》</a:t>
            </a:r>
          </a:p>
          <a:p>
            <a:r>
              <a:rPr lang="en-US" altLang="zh-CN" sz="2800" dirty="0"/>
              <a:t>2017</a:t>
            </a:r>
            <a:r>
              <a:rPr lang="zh-CN" altLang="en-US" sz="2800" dirty="0"/>
              <a:t>年</a:t>
            </a:r>
            <a:r>
              <a:rPr lang="en-US" altLang="zh-CN" sz="2800" dirty="0"/>
              <a:t>3</a:t>
            </a:r>
            <a:r>
              <a:rPr lang="zh-CN" altLang="en-US" sz="2800" dirty="0"/>
              <a:t>月</a:t>
            </a:r>
            <a:r>
              <a:rPr lang="en-US" altLang="zh-CN" sz="2800" dirty="0"/>
              <a:t>15</a:t>
            </a:r>
            <a:r>
              <a:rPr lang="zh-CN" altLang="en-US" sz="2800" dirty="0"/>
              <a:t>日</a:t>
            </a:r>
            <a:r>
              <a:rPr lang="en-US" altLang="zh-CN" sz="2800" dirty="0"/>
              <a:t>《</a:t>
            </a:r>
            <a:r>
              <a:rPr lang="zh-CN" altLang="en-US" sz="2800" dirty="0"/>
              <a:t>民法总则</a:t>
            </a:r>
            <a:r>
              <a:rPr lang="en-US" altLang="zh-CN" sz="2800" dirty="0"/>
              <a:t>》</a:t>
            </a:r>
            <a:r>
              <a:rPr lang="zh-CN" altLang="en-US" sz="2800" dirty="0"/>
              <a:t>（</a:t>
            </a:r>
            <a:r>
              <a:rPr lang="en-US" altLang="zh-CN" sz="2800" dirty="0"/>
              <a:t>2017</a:t>
            </a:r>
            <a:r>
              <a:rPr lang="zh-CN" altLang="en-US" sz="2800" dirty="0"/>
              <a:t>年</a:t>
            </a:r>
            <a:r>
              <a:rPr lang="en-US" altLang="zh-CN" sz="2800" dirty="0"/>
              <a:t>10</a:t>
            </a:r>
            <a:r>
              <a:rPr lang="zh-CN" altLang="en-US" sz="2800" dirty="0"/>
              <a:t>月</a:t>
            </a:r>
            <a:r>
              <a:rPr lang="en-US" altLang="zh-CN" sz="2800" dirty="0"/>
              <a:t>1</a:t>
            </a:r>
            <a:r>
              <a:rPr lang="zh-CN" altLang="en-US" sz="2800" dirty="0"/>
              <a:t>日实施）</a:t>
            </a:r>
            <a:endParaRPr lang="en-US" altLang="zh-CN" sz="2800" dirty="0"/>
          </a:p>
          <a:p>
            <a:r>
              <a:rPr lang="en-US" altLang="zh-CN" sz="2800" dirty="0"/>
              <a:t>2020</a:t>
            </a:r>
            <a:r>
              <a:rPr lang="zh-CN" altLang="en-US" sz="2800" dirty="0"/>
              <a:t>年</a:t>
            </a:r>
            <a:r>
              <a:rPr lang="en-US" altLang="zh-CN" sz="2800" dirty="0"/>
              <a:t>5</a:t>
            </a:r>
            <a:r>
              <a:rPr lang="zh-CN" altLang="en-US" sz="2800" dirty="0"/>
              <a:t>月</a:t>
            </a:r>
            <a:r>
              <a:rPr lang="en-US" altLang="zh-CN" sz="2800" dirty="0"/>
              <a:t>28</a:t>
            </a:r>
            <a:r>
              <a:rPr lang="zh-CN" altLang="en-US" sz="2800" dirty="0"/>
              <a:t>日</a:t>
            </a:r>
            <a:r>
              <a:rPr lang="en-US" altLang="zh-CN" sz="2800" dirty="0"/>
              <a:t>《</a:t>
            </a:r>
            <a:r>
              <a:rPr lang="zh-CN" altLang="en-US" sz="2800" dirty="0"/>
              <a:t>民法典</a:t>
            </a:r>
            <a:r>
              <a:rPr lang="en-US" altLang="zh-CN" sz="2800" dirty="0"/>
              <a:t>》</a:t>
            </a:r>
            <a:r>
              <a:rPr lang="zh-CN" altLang="en-US" sz="2800" dirty="0"/>
              <a:t>（</a:t>
            </a:r>
            <a:r>
              <a:rPr lang="en-US" altLang="zh-CN" sz="2800" dirty="0"/>
              <a:t>2021</a:t>
            </a:r>
            <a:r>
              <a:rPr lang="zh-CN" altLang="en-US" sz="2800" dirty="0"/>
              <a:t>年</a:t>
            </a:r>
            <a:r>
              <a:rPr lang="en-US" altLang="zh-CN" sz="2800" dirty="0"/>
              <a:t>1</a:t>
            </a:r>
            <a:r>
              <a:rPr lang="zh-CN" altLang="en-US" sz="2800" dirty="0"/>
              <a:t>月</a:t>
            </a:r>
            <a:r>
              <a:rPr lang="en-US" altLang="zh-CN" sz="2800" dirty="0"/>
              <a:t>1</a:t>
            </a:r>
            <a:r>
              <a:rPr lang="zh-CN" altLang="en-US" sz="2800" dirty="0"/>
              <a:t>日实施）</a:t>
            </a:r>
            <a:endParaRPr lang="en-US" altLang="zh-CN" sz="2800" dirty="0"/>
          </a:p>
        </p:txBody>
      </p:sp>
    </p:spTree>
    <p:extLst>
      <p:ext uri="{BB962C8B-B14F-4D97-AF65-F5344CB8AC3E}">
        <p14:creationId xmlns:p14="http://schemas.microsoft.com/office/powerpoint/2010/main" val="2958026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我国民</a:t>
            </a:r>
            <a:r>
              <a:rPr lang="zh-CN" altLang="en-US" sz="4000" b="1" dirty="0" smtClean="0">
                <a:solidFill>
                  <a:srgbClr val="7C1D20"/>
                </a:solidFill>
                <a:latin typeface="+mn-ea"/>
              </a:rPr>
              <a:t>法典新规介绍</a:t>
            </a:r>
            <a:endParaRPr lang="en-US" altLang="zh-CN" sz="4000" b="1" dirty="0">
              <a:solidFill>
                <a:srgbClr val="7C1D20"/>
              </a:solidFill>
              <a:latin typeface="+mn-ea"/>
            </a:endParaRPr>
          </a:p>
        </p:txBody>
      </p:sp>
      <p:sp>
        <p:nvSpPr>
          <p:cNvPr id="3" name="内容占位符 2"/>
          <p:cNvSpPr>
            <a:spLocks noGrp="1"/>
          </p:cNvSpPr>
          <p:nvPr>
            <p:ph idx="1"/>
          </p:nvPr>
        </p:nvSpPr>
        <p:spPr>
          <a:xfrm>
            <a:off x="1702718" y="2103415"/>
            <a:ext cx="4752528" cy="4608512"/>
          </a:xfrm>
        </p:spPr>
        <p:txBody>
          <a:bodyPr>
            <a:noAutofit/>
          </a:bodyPr>
          <a:lstStyle/>
          <a:p>
            <a:r>
              <a:rPr lang="zh-CN" altLang="en-US" sz="2800" dirty="0"/>
              <a:t>互联网侵权</a:t>
            </a:r>
            <a:endParaRPr lang="en-US" altLang="zh-CN" sz="2800" dirty="0"/>
          </a:p>
          <a:p>
            <a:r>
              <a:rPr lang="zh-CN" altLang="en-US" sz="2800" dirty="0" smtClean="0"/>
              <a:t>高空</a:t>
            </a:r>
            <a:r>
              <a:rPr lang="zh-CN" altLang="en-US" sz="2800" dirty="0"/>
              <a:t>抛物</a:t>
            </a:r>
            <a:endParaRPr lang="en-US" altLang="zh-CN" sz="2800" dirty="0"/>
          </a:p>
          <a:p>
            <a:r>
              <a:rPr lang="zh-CN" altLang="en-US" sz="2800" dirty="0"/>
              <a:t>个人信息安全</a:t>
            </a:r>
            <a:endParaRPr lang="en-US" altLang="zh-CN" sz="2800" dirty="0"/>
          </a:p>
          <a:p>
            <a:r>
              <a:rPr lang="zh-CN" altLang="en-US" sz="2800" dirty="0" smtClean="0"/>
              <a:t>农村土地高效</a:t>
            </a:r>
            <a:r>
              <a:rPr lang="zh-CN" altLang="en-US" sz="2800" dirty="0"/>
              <a:t>利用</a:t>
            </a:r>
            <a:endParaRPr lang="en-US" altLang="zh-CN" sz="2800" dirty="0" smtClean="0"/>
          </a:p>
          <a:p>
            <a:r>
              <a:rPr lang="zh-CN" altLang="en-US" sz="2800" dirty="0" smtClean="0"/>
              <a:t>禁止高利放贷</a:t>
            </a:r>
            <a:endParaRPr lang="en-US" altLang="zh-CN" sz="2800" dirty="0" smtClean="0"/>
          </a:p>
          <a:p>
            <a:r>
              <a:rPr lang="zh-CN" altLang="en-US" sz="2800" dirty="0" smtClean="0"/>
              <a:t>胎儿权利保障</a:t>
            </a:r>
            <a:endParaRPr lang="en-US" altLang="zh-CN" sz="2800" dirty="0" smtClean="0"/>
          </a:p>
          <a:p>
            <a:r>
              <a:rPr lang="zh-CN" altLang="en-US" sz="2800" dirty="0" smtClean="0"/>
              <a:t>未成年人监护问题</a:t>
            </a:r>
            <a:endParaRPr lang="en-US" altLang="zh-CN" sz="2800" dirty="0" smtClean="0"/>
          </a:p>
          <a:p>
            <a:r>
              <a:rPr lang="zh-CN" altLang="en-US" sz="2800" dirty="0" smtClean="0"/>
              <a:t>居住</a:t>
            </a:r>
            <a:r>
              <a:rPr lang="zh-CN" altLang="en-US" sz="2800" dirty="0" smtClean="0"/>
              <a:t>权规范设计</a:t>
            </a:r>
            <a:endParaRPr lang="en-US" altLang="zh-CN" sz="2800" dirty="0" smtClean="0"/>
          </a:p>
          <a:p>
            <a:pPr>
              <a:buFontTx/>
              <a:buNone/>
            </a:pPr>
            <a:endParaRPr lang="en-US" altLang="zh-CN" sz="280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5406" y="2199288"/>
            <a:ext cx="3647994" cy="4333220"/>
          </a:xfrm>
          <a:prstGeom prst="rect">
            <a:avLst/>
          </a:prstGeom>
        </p:spPr>
      </p:pic>
    </p:spTree>
    <p:extLst>
      <p:ext uri="{BB962C8B-B14F-4D97-AF65-F5344CB8AC3E}">
        <p14:creationId xmlns:p14="http://schemas.microsoft.com/office/powerpoint/2010/main" val="3513883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296144"/>
          </a:xfrm>
        </p:spPr>
        <p:txBody>
          <a:bodyPr>
            <a:noAutofit/>
          </a:bodyPr>
          <a:lstStyle/>
          <a:p>
            <a:r>
              <a:rPr lang="zh-CN" altLang="en-US" sz="4000" b="1" dirty="0">
                <a:solidFill>
                  <a:srgbClr val="7C1D20"/>
                </a:solidFill>
                <a:latin typeface="+mn-ea"/>
              </a:rPr>
              <a:t>互联网</a:t>
            </a:r>
            <a:r>
              <a:rPr lang="zh-CN" altLang="en-US" sz="4000" b="1" dirty="0" smtClean="0">
                <a:solidFill>
                  <a:srgbClr val="7C1D20"/>
                </a:solidFill>
                <a:latin typeface="+mn-ea"/>
              </a:rPr>
              <a:t>侵权（一）</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电子合同</a:t>
            </a:r>
            <a:endParaRPr lang="en-US" altLang="zh-CN" sz="4000" b="1" dirty="0">
              <a:solidFill>
                <a:srgbClr val="7C1D20"/>
              </a:solidFill>
              <a:latin typeface="+mn-ea"/>
            </a:endParaRPr>
          </a:p>
        </p:txBody>
      </p:sp>
      <p:sp>
        <p:nvSpPr>
          <p:cNvPr id="3" name="内容占位符 2"/>
          <p:cNvSpPr>
            <a:spLocks noGrp="1"/>
          </p:cNvSpPr>
          <p:nvPr>
            <p:ph idx="1"/>
          </p:nvPr>
        </p:nvSpPr>
        <p:spPr>
          <a:xfrm>
            <a:off x="838622" y="2853730"/>
            <a:ext cx="11017224" cy="3816424"/>
          </a:xfrm>
        </p:spPr>
        <p:txBody>
          <a:bodyPr>
            <a:noAutofit/>
          </a:bodyPr>
          <a:lstStyle/>
          <a:p>
            <a:r>
              <a:rPr lang="zh-CN" altLang="en-US" sz="2800" dirty="0" smtClean="0"/>
              <a:t>合同的基本三要素：</a:t>
            </a:r>
            <a:r>
              <a:rPr lang="zh-CN" altLang="en-US" sz="2800" b="1" dirty="0" smtClean="0"/>
              <a:t>要约</a:t>
            </a:r>
            <a:r>
              <a:rPr lang="zh-CN" altLang="en-US" sz="2800" dirty="0" smtClean="0"/>
              <a:t>（</a:t>
            </a:r>
            <a:r>
              <a:rPr lang="en-US" altLang="zh-CN" sz="2800" dirty="0" smtClean="0"/>
              <a:t>Offer</a:t>
            </a:r>
            <a:r>
              <a:rPr lang="zh-CN" altLang="en-US" sz="2800" dirty="0" smtClean="0"/>
              <a:t>），</a:t>
            </a:r>
            <a:r>
              <a:rPr lang="zh-CN" altLang="en-US" sz="2800" b="1" dirty="0" smtClean="0"/>
              <a:t>承诺</a:t>
            </a:r>
            <a:r>
              <a:rPr lang="zh-CN" altLang="en-US" sz="2800" dirty="0" smtClean="0"/>
              <a:t>（</a:t>
            </a:r>
            <a:r>
              <a:rPr lang="en-US" altLang="zh-CN" sz="2800" dirty="0" smtClean="0"/>
              <a:t>Acceptance</a:t>
            </a:r>
            <a:r>
              <a:rPr lang="zh-CN" altLang="en-US" sz="2800" dirty="0" smtClean="0"/>
              <a:t>），</a:t>
            </a:r>
            <a:r>
              <a:rPr lang="zh-CN" altLang="en-US" sz="2800" b="1" dirty="0" smtClean="0"/>
              <a:t>对价</a:t>
            </a:r>
            <a:r>
              <a:rPr lang="zh-CN" altLang="en-US" sz="2800" dirty="0" smtClean="0"/>
              <a:t>（</a:t>
            </a:r>
            <a:r>
              <a:rPr lang="en-US" altLang="zh-CN" sz="2800" dirty="0" smtClean="0"/>
              <a:t>Consideration</a:t>
            </a:r>
            <a:r>
              <a:rPr lang="zh-CN" altLang="en-US" sz="2800" dirty="0" smtClean="0"/>
              <a:t>）</a:t>
            </a:r>
            <a:endParaRPr lang="en-US" altLang="zh-CN" sz="2800" dirty="0" smtClean="0"/>
          </a:p>
          <a:p>
            <a:r>
              <a:rPr lang="zh-CN" altLang="en-US" sz="2800" dirty="0" smtClean="0"/>
              <a:t>合同订立形式在互联网时代下的变化：</a:t>
            </a:r>
            <a:r>
              <a:rPr lang="zh-CN" altLang="en-US" sz="2800" b="1" dirty="0" smtClean="0"/>
              <a:t>网络直播卖货</a:t>
            </a:r>
            <a:endParaRPr lang="en-US" altLang="zh-CN" sz="2800" b="1" dirty="0" smtClean="0"/>
          </a:p>
          <a:p>
            <a:r>
              <a:rPr lang="zh-CN" altLang="en-US" sz="2800" dirty="0" smtClean="0"/>
              <a:t>电子合同</a:t>
            </a:r>
            <a:endParaRPr lang="en-US" altLang="zh-CN" sz="2800" dirty="0" smtClean="0"/>
          </a:p>
          <a:p>
            <a:pPr marL="514350" indent="-514350">
              <a:buFont typeface="+mj-lt"/>
              <a:buAutoNum type="arabicPeriod"/>
            </a:pPr>
            <a:r>
              <a:rPr lang="zh-CN" altLang="en-US" sz="2800" dirty="0" smtClean="0"/>
              <a:t>通过电报、传真订立的合同</a:t>
            </a:r>
            <a:endParaRPr lang="en-US" altLang="zh-CN" sz="2800" dirty="0" smtClean="0"/>
          </a:p>
          <a:p>
            <a:pPr marL="514350" indent="-514350">
              <a:buFont typeface="+mj-lt"/>
              <a:buAutoNum type="arabicPeriod"/>
            </a:pPr>
            <a:r>
              <a:rPr lang="zh-CN" altLang="en-US" sz="2800" b="1" dirty="0" smtClean="0"/>
              <a:t>通过互联网订立的合同</a:t>
            </a:r>
            <a:endParaRPr lang="en-US" altLang="zh-CN" sz="2800" b="1" dirty="0" smtClean="0"/>
          </a:p>
          <a:p>
            <a:endParaRPr lang="en-US" altLang="zh-CN" sz="2800" b="1" dirty="0" smtClean="0"/>
          </a:p>
          <a:p>
            <a:endParaRPr lang="en-US" altLang="zh-CN" sz="2800" b="1" dirty="0"/>
          </a:p>
        </p:txBody>
      </p:sp>
    </p:spTree>
    <p:extLst>
      <p:ext uri="{BB962C8B-B14F-4D97-AF65-F5344CB8AC3E}">
        <p14:creationId xmlns:p14="http://schemas.microsoft.com/office/powerpoint/2010/main" val="828792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296144"/>
          </a:xfrm>
        </p:spPr>
        <p:txBody>
          <a:bodyPr>
            <a:noAutofit/>
          </a:bodyPr>
          <a:lstStyle/>
          <a:p>
            <a:r>
              <a:rPr lang="zh-CN" altLang="en-US" sz="4000" b="1" dirty="0">
                <a:solidFill>
                  <a:srgbClr val="7C1D20"/>
                </a:solidFill>
                <a:latin typeface="+mn-ea"/>
              </a:rPr>
              <a:t>互联网</a:t>
            </a:r>
            <a:r>
              <a:rPr lang="zh-CN" altLang="en-US" sz="4000" b="1" dirty="0" smtClean="0">
                <a:solidFill>
                  <a:srgbClr val="7C1D20"/>
                </a:solidFill>
                <a:latin typeface="+mn-ea"/>
              </a:rPr>
              <a:t>侵权（一）</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电子合同</a:t>
            </a:r>
            <a:endParaRPr lang="en-US" altLang="zh-CN" sz="4000" b="1" dirty="0">
              <a:solidFill>
                <a:srgbClr val="7C1D20"/>
              </a:solidFill>
              <a:latin typeface="+mn-ea"/>
            </a:endParaRPr>
          </a:p>
        </p:txBody>
      </p:sp>
      <p:sp>
        <p:nvSpPr>
          <p:cNvPr id="3" name="内容占位符 2"/>
          <p:cNvSpPr>
            <a:spLocks noGrp="1"/>
          </p:cNvSpPr>
          <p:nvPr>
            <p:ph idx="1"/>
          </p:nvPr>
        </p:nvSpPr>
        <p:spPr>
          <a:xfrm>
            <a:off x="550590" y="2853730"/>
            <a:ext cx="11305256" cy="3816424"/>
          </a:xfrm>
        </p:spPr>
        <p:txBody>
          <a:bodyPr>
            <a:noAutofit/>
          </a:bodyPr>
          <a:lstStyle/>
          <a:p>
            <a:r>
              <a:rPr lang="zh-CN" altLang="en-US" sz="2800" dirty="0" smtClean="0"/>
              <a:t>“</a:t>
            </a:r>
            <a:r>
              <a:rPr lang="en-US" altLang="zh-CN" sz="2800" dirty="0" err="1"/>
              <a:t>当事人订立合同，可以采用书面形式、口头形式或者其他形式</a:t>
            </a:r>
            <a:r>
              <a:rPr lang="en-US" altLang="zh-CN" sz="2800" dirty="0"/>
              <a:t>。</a:t>
            </a:r>
            <a:r>
              <a:rPr lang="zh-CN" altLang="en-US" sz="2800" dirty="0" smtClean="0"/>
              <a:t>”</a:t>
            </a:r>
            <a:endParaRPr lang="en-US" altLang="zh-CN" sz="2800" dirty="0" smtClean="0"/>
          </a:p>
          <a:p>
            <a:r>
              <a:rPr lang="zh-CN" altLang="en-US" sz="2800" dirty="0" smtClean="0"/>
              <a:t>“</a:t>
            </a:r>
            <a:r>
              <a:rPr lang="en-US" altLang="zh-CN" sz="2800" dirty="0" err="1"/>
              <a:t>当事人采用信件、数据电文等形式订立合同要求签订确认书的，签订确认书时合同成立</a:t>
            </a:r>
            <a:r>
              <a:rPr lang="en-US" altLang="zh-CN" sz="2800" dirty="0"/>
              <a:t>。</a:t>
            </a:r>
            <a:r>
              <a:rPr lang="zh-CN" altLang="en-US" sz="2800" dirty="0" smtClean="0"/>
              <a:t>”</a:t>
            </a:r>
            <a:endParaRPr lang="en-US" altLang="zh-CN" sz="2800" dirty="0" smtClean="0"/>
          </a:p>
          <a:p>
            <a:r>
              <a:rPr lang="zh-CN" altLang="en-US" sz="2800" dirty="0" smtClean="0"/>
              <a:t>“</a:t>
            </a:r>
            <a:r>
              <a:rPr lang="en-US" altLang="zh-CN" sz="2800" dirty="0"/>
              <a:t>通过互联网等信息网络订立的电子合同的标的为交付商品并采用快递物流方式交付的，收货人的签收时间为</a:t>
            </a:r>
            <a:r>
              <a:rPr lang="en-US" altLang="zh-CN" sz="2800" b="1" dirty="0"/>
              <a:t>交付时间</a:t>
            </a:r>
            <a:r>
              <a:rPr lang="en-US" altLang="zh-CN" sz="2800" dirty="0"/>
              <a:t>。电子合同的标的为提供服务的，生成的电子凭证或者实物凭证中载明的时间为</a:t>
            </a:r>
            <a:r>
              <a:rPr lang="en-US" altLang="zh-CN" sz="2800" b="1" dirty="0"/>
              <a:t>提供服务时间</a:t>
            </a:r>
            <a:r>
              <a:rPr lang="en-US" altLang="zh-CN" sz="2800" dirty="0"/>
              <a:t>；前述凭证没有载明时间或者载明时间与实际提供服务时间不一致的，以</a:t>
            </a:r>
            <a:r>
              <a:rPr lang="en-US" altLang="zh-CN" sz="2800" b="1" dirty="0"/>
              <a:t>实际提供服务的时间</a:t>
            </a:r>
            <a:r>
              <a:rPr lang="en-US" altLang="zh-CN" sz="2800" dirty="0"/>
              <a:t>为准。</a:t>
            </a:r>
            <a:r>
              <a:rPr lang="zh-CN" altLang="en-US" sz="2800" dirty="0" smtClean="0"/>
              <a:t>”</a:t>
            </a:r>
            <a:endParaRPr lang="en-US" altLang="zh-CN" sz="2800" dirty="0" smtClean="0"/>
          </a:p>
          <a:p>
            <a:endParaRPr lang="en-US" altLang="zh-CN" sz="2800" b="1" dirty="0"/>
          </a:p>
        </p:txBody>
      </p:sp>
    </p:spTree>
    <p:extLst>
      <p:ext uri="{BB962C8B-B14F-4D97-AF65-F5344CB8AC3E}">
        <p14:creationId xmlns:p14="http://schemas.microsoft.com/office/powerpoint/2010/main" val="2438400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296144"/>
          </a:xfrm>
        </p:spPr>
        <p:txBody>
          <a:bodyPr>
            <a:noAutofit/>
          </a:bodyPr>
          <a:lstStyle/>
          <a:p>
            <a:r>
              <a:rPr lang="zh-CN" altLang="en-US" sz="4000" b="1" dirty="0">
                <a:solidFill>
                  <a:srgbClr val="7C1D20"/>
                </a:solidFill>
                <a:latin typeface="+mn-ea"/>
              </a:rPr>
              <a:t>互联网</a:t>
            </a:r>
            <a:r>
              <a:rPr lang="zh-CN" altLang="en-US" sz="4000" b="1" dirty="0" smtClean="0">
                <a:solidFill>
                  <a:srgbClr val="7C1D20"/>
                </a:solidFill>
                <a:latin typeface="+mn-ea"/>
              </a:rPr>
              <a:t>侵权（一）</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电子合同</a:t>
            </a:r>
            <a:endParaRPr lang="en-US" altLang="zh-CN" sz="4000" b="1" dirty="0">
              <a:solidFill>
                <a:srgbClr val="7C1D20"/>
              </a:solidFill>
              <a:latin typeface="+mn-ea"/>
            </a:endParaRPr>
          </a:p>
        </p:txBody>
      </p:sp>
      <p:sp>
        <p:nvSpPr>
          <p:cNvPr id="3" name="内容占位符 2"/>
          <p:cNvSpPr>
            <a:spLocks noGrp="1"/>
          </p:cNvSpPr>
          <p:nvPr>
            <p:ph idx="1"/>
          </p:nvPr>
        </p:nvSpPr>
        <p:spPr>
          <a:xfrm>
            <a:off x="550590" y="2853730"/>
            <a:ext cx="11305256" cy="3816424"/>
          </a:xfrm>
        </p:spPr>
        <p:txBody>
          <a:bodyPr>
            <a:noAutofit/>
          </a:bodyPr>
          <a:lstStyle/>
          <a:p>
            <a:r>
              <a:rPr lang="en-US" altLang="zh-CN" sz="2800" dirty="0" smtClean="0"/>
              <a:t> </a:t>
            </a:r>
            <a:r>
              <a:rPr lang="zh-CN" altLang="en-US" sz="2800" dirty="0" smtClean="0"/>
              <a:t>案例一：消费者在直播中购买翡翠，直播销售员在介绍翡翠时，说是真翡翠，结果消费者买回后，经过鉴定，发现不是真货</a:t>
            </a:r>
            <a:endParaRPr lang="en-US" altLang="zh-CN" sz="2800" dirty="0" smtClean="0"/>
          </a:p>
          <a:p>
            <a:r>
              <a:rPr lang="zh-CN" altLang="en-US" sz="2800" dirty="0"/>
              <a:t>案例</a:t>
            </a:r>
            <a:r>
              <a:rPr lang="zh-CN" altLang="en-US" sz="2800" dirty="0" smtClean="0"/>
              <a:t>二：“辛巴燕窝售假事件”，“假一赔一百万”</a:t>
            </a:r>
            <a:endParaRPr lang="en-US" altLang="zh-CN" sz="2800" dirty="0" smtClean="0"/>
          </a:p>
          <a:p>
            <a:r>
              <a:rPr lang="zh-CN" altLang="en-US" sz="2800" dirty="0" smtClean="0"/>
              <a:t>案例三：超市搞白酒促销活动，每瓶茅台优惠</a:t>
            </a:r>
            <a:r>
              <a:rPr lang="en-US" altLang="zh-CN" sz="2800" dirty="0" smtClean="0"/>
              <a:t>200</a:t>
            </a:r>
            <a:r>
              <a:rPr lang="zh-CN" altLang="en-US" sz="2800" dirty="0" smtClean="0"/>
              <a:t>元（每人限购</a:t>
            </a:r>
            <a:r>
              <a:rPr lang="en-US" altLang="zh-CN" sz="2800" dirty="0" smtClean="0"/>
              <a:t>1</a:t>
            </a:r>
            <a:r>
              <a:rPr lang="zh-CN" altLang="en-US" sz="2800" dirty="0" smtClean="0"/>
              <a:t>瓶）。但在超市手机</a:t>
            </a:r>
            <a:r>
              <a:rPr lang="en-US" altLang="zh-CN" sz="2800" dirty="0" smtClean="0"/>
              <a:t>APP</a:t>
            </a:r>
            <a:r>
              <a:rPr lang="zh-CN" altLang="en-US" sz="2800" dirty="0" smtClean="0"/>
              <a:t>中，忘记</a:t>
            </a:r>
            <a:r>
              <a:rPr lang="zh-CN" altLang="en-US" sz="2800" dirty="0"/>
              <a:t>加“每人限购</a:t>
            </a:r>
            <a:r>
              <a:rPr lang="en-US" altLang="zh-CN" sz="2800" dirty="0"/>
              <a:t>1</a:t>
            </a:r>
            <a:r>
              <a:rPr lang="zh-CN" altLang="en-US" sz="2800" dirty="0"/>
              <a:t>瓶</a:t>
            </a:r>
            <a:r>
              <a:rPr lang="zh-CN" altLang="en-US" sz="2800" dirty="0" smtClean="0"/>
              <a:t>”的限制。王先生通过</a:t>
            </a:r>
            <a:r>
              <a:rPr lang="en-US" altLang="zh-CN" sz="2800" dirty="0" smtClean="0"/>
              <a:t>APP</a:t>
            </a:r>
            <a:r>
              <a:rPr lang="zh-CN" altLang="en-US" sz="2800" dirty="0" smtClean="0"/>
              <a:t>购买了</a:t>
            </a:r>
            <a:r>
              <a:rPr lang="en-US" altLang="zh-CN" sz="2800" dirty="0" smtClean="0"/>
              <a:t>94</a:t>
            </a:r>
            <a:r>
              <a:rPr lang="zh-CN" altLang="en-US" sz="2800" dirty="0" smtClean="0"/>
              <a:t>瓶优惠价的茅台酒，结果被超市以断货为名拒绝发货。</a:t>
            </a:r>
            <a:endParaRPr lang="en-US" altLang="zh-CN" sz="2800" dirty="0" smtClean="0"/>
          </a:p>
          <a:p>
            <a:endParaRPr lang="en-US" altLang="zh-CN" sz="2800" b="1" dirty="0"/>
          </a:p>
        </p:txBody>
      </p:sp>
    </p:spTree>
    <p:extLst>
      <p:ext uri="{BB962C8B-B14F-4D97-AF65-F5344CB8AC3E}">
        <p14:creationId xmlns:p14="http://schemas.microsoft.com/office/powerpoint/2010/main" val="1340176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368152"/>
          </a:xfrm>
        </p:spPr>
        <p:txBody>
          <a:bodyPr>
            <a:noAutofit/>
          </a:bodyPr>
          <a:lstStyle/>
          <a:p>
            <a:r>
              <a:rPr lang="zh-CN" altLang="en-US" sz="4000" b="1" dirty="0">
                <a:solidFill>
                  <a:srgbClr val="7C1D20"/>
                </a:solidFill>
                <a:latin typeface="+mn-ea"/>
              </a:rPr>
              <a:t>互联网</a:t>
            </a:r>
            <a:r>
              <a:rPr lang="zh-CN" altLang="en-US" sz="4000" b="1" dirty="0" smtClean="0">
                <a:solidFill>
                  <a:srgbClr val="7C1D20"/>
                </a:solidFill>
                <a:latin typeface="+mn-ea"/>
              </a:rPr>
              <a:t>侵权（二）</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虚拟财产</a:t>
            </a:r>
            <a:endParaRPr lang="en-US" altLang="zh-CN" sz="4000" b="1" dirty="0">
              <a:solidFill>
                <a:srgbClr val="7C1D20"/>
              </a:solidFill>
              <a:latin typeface="+mn-ea"/>
            </a:endParaRPr>
          </a:p>
        </p:txBody>
      </p:sp>
      <p:sp>
        <p:nvSpPr>
          <p:cNvPr id="3" name="内容占位符 2"/>
          <p:cNvSpPr>
            <a:spLocks noGrp="1"/>
          </p:cNvSpPr>
          <p:nvPr>
            <p:ph idx="1"/>
          </p:nvPr>
        </p:nvSpPr>
        <p:spPr>
          <a:xfrm>
            <a:off x="838622" y="2999334"/>
            <a:ext cx="11017224" cy="3670820"/>
          </a:xfrm>
        </p:spPr>
        <p:txBody>
          <a:bodyPr>
            <a:noAutofit/>
          </a:bodyPr>
          <a:lstStyle/>
          <a:p>
            <a:r>
              <a:rPr lang="zh-CN" altLang="en-US" sz="2800" dirty="0"/>
              <a:t>民</a:t>
            </a:r>
            <a:r>
              <a:rPr lang="zh-CN" altLang="en-US" sz="2800" dirty="0" smtClean="0"/>
              <a:t>法典是世界上第一部把“虚拟财产”列入保护对象的法典</a:t>
            </a:r>
            <a:endParaRPr lang="en-US" altLang="zh-CN" sz="2800" dirty="0" smtClean="0"/>
          </a:p>
          <a:p>
            <a:r>
              <a:rPr lang="zh-CN" altLang="en-US" sz="2800" dirty="0" smtClean="0"/>
              <a:t>“</a:t>
            </a:r>
            <a:r>
              <a:rPr lang="en-US" altLang="zh-CN" sz="2800" dirty="0" err="1"/>
              <a:t>法律对数据、网络虚拟财产的保护有规定的，依照其规定</a:t>
            </a:r>
            <a:r>
              <a:rPr lang="en-US" altLang="zh-CN" sz="2800" dirty="0"/>
              <a:t>。</a:t>
            </a:r>
            <a:r>
              <a:rPr lang="zh-CN" altLang="en-US" sz="2800" dirty="0" smtClean="0"/>
              <a:t>”（</a:t>
            </a:r>
            <a:r>
              <a:rPr lang="en-US" altLang="zh-CN" sz="2800" dirty="0" smtClean="0"/>
              <a:t>127</a:t>
            </a:r>
            <a:r>
              <a:rPr lang="zh-CN" altLang="en-US" sz="2800" dirty="0" smtClean="0"/>
              <a:t>）</a:t>
            </a:r>
            <a:endParaRPr lang="en-US" altLang="zh-CN" sz="2800" dirty="0" smtClean="0"/>
          </a:p>
          <a:p>
            <a:r>
              <a:rPr lang="zh-CN" altLang="en-US" sz="2800" dirty="0" smtClean="0"/>
              <a:t>案例：</a:t>
            </a:r>
            <a:endParaRPr lang="en-US" altLang="zh-CN" sz="2800" dirty="0" smtClean="0"/>
          </a:p>
          <a:p>
            <a:pPr marL="514350" indent="-514350">
              <a:buFont typeface="+mj-lt"/>
              <a:buAutoNum type="arabicPeriod"/>
            </a:pPr>
            <a:r>
              <a:rPr lang="zh-CN" altLang="en-US" sz="2800" dirty="0"/>
              <a:t>游戏</a:t>
            </a:r>
            <a:r>
              <a:rPr lang="zh-CN" altLang="en-US" sz="2800" dirty="0" smtClean="0"/>
              <a:t>币、装备遭窃</a:t>
            </a:r>
            <a:endParaRPr lang="en-US" altLang="zh-CN" sz="2800" dirty="0" smtClean="0"/>
          </a:p>
          <a:p>
            <a:pPr marL="514350" indent="-514350">
              <a:buFont typeface="+mj-lt"/>
              <a:buAutoNum type="arabicPeriod"/>
            </a:pPr>
            <a:r>
              <a:rPr lang="zh-CN" altLang="en-US" sz="2800" dirty="0" smtClean="0"/>
              <a:t>网络账号、网络店铺</a:t>
            </a:r>
            <a:endParaRPr lang="en-US" altLang="zh-CN" sz="2800" dirty="0" smtClean="0"/>
          </a:p>
          <a:p>
            <a:pPr marL="514350" indent="-514350">
              <a:buFont typeface="+mj-lt"/>
              <a:buAutoNum type="arabicPeriod"/>
            </a:pPr>
            <a:r>
              <a:rPr lang="zh-CN" altLang="en-US" sz="2800" dirty="0" smtClean="0"/>
              <a:t>数字遗产</a:t>
            </a:r>
            <a:endParaRPr lang="en-US" altLang="zh-CN" sz="2800" dirty="0"/>
          </a:p>
        </p:txBody>
      </p:sp>
    </p:spTree>
    <p:extLst>
      <p:ext uri="{BB962C8B-B14F-4D97-AF65-F5344CB8AC3E}">
        <p14:creationId xmlns:p14="http://schemas.microsoft.com/office/powerpoint/2010/main" val="2318326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296144"/>
          </a:xfrm>
        </p:spPr>
        <p:txBody>
          <a:bodyPr>
            <a:noAutofit/>
          </a:bodyPr>
          <a:lstStyle/>
          <a:p>
            <a:r>
              <a:rPr lang="zh-CN" altLang="en-US" sz="4000" b="1" dirty="0">
                <a:solidFill>
                  <a:srgbClr val="7C1D20"/>
                </a:solidFill>
                <a:latin typeface="+mn-ea"/>
              </a:rPr>
              <a:t>互联网</a:t>
            </a:r>
            <a:r>
              <a:rPr lang="zh-CN" altLang="en-US" sz="4000" b="1" dirty="0" smtClean="0">
                <a:solidFill>
                  <a:srgbClr val="7C1D20"/>
                </a:solidFill>
                <a:latin typeface="+mn-ea"/>
              </a:rPr>
              <a:t>侵权（三）</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网络暴力</a:t>
            </a:r>
            <a:endParaRPr lang="en-US" altLang="zh-CN" sz="4000" b="1" dirty="0">
              <a:solidFill>
                <a:srgbClr val="7C1D20"/>
              </a:solidFill>
              <a:latin typeface="+mn-ea"/>
            </a:endParaRPr>
          </a:p>
        </p:txBody>
      </p:sp>
      <p:sp>
        <p:nvSpPr>
          <p:cNvPr id="3" name="内容占位符 2"/>
          <p:cNvSpPr>
            <a:spLocks noGrp="1"/>
          </p:cNvSpPr>
          <p:nvPr>
            <p:ph idx="1"/>
          </p:nvPr>
        </p:nvSpPr>
        <p:spPr>
          <a:xfrm>
            <a:off x="838622" y="2853730"/>
            <a:ext cx="11017224" cy="3816424"/>
          </a:xfrm>
        </p:spPr>
        <p:txBody>
          <a:bodyPr>
            <a:noAutofit/>
          </a:bodyPr>
          <a:lstStyle/>
          <a:p>
            <a:r>
              <a:rPr lang="zh-CN" altLang="en-US" sz="2800" dirty="0"/>
              <a:t>人肉搜索（社会性死亡）</a:t>
            </a:r>
            <a:endParaRPr lang="en-US" altLang="zh-CN" sz="2800" dirty="0"/>
          </a:p>
          <a:p>
            <a:r>
              <a:rPr lang="zh-CN" altLang="en-US" sz="2800" b="1" dirty="0" smtClean="0"/>
              <a:t>“</a:t>
            </a:r>
            <a:r>
              <a:rPr lang="en-US" altLang="zh-CN" sz="2800" dirty="0" err="1"/>
              <a:t>人格权是民事主体享有的生命权、身体权、健康权、姓名权、名称权、肖像权、</a:t>
            </a:r>
            <a:r>
              <a:rPr lang="en-US" altLang="zh-CN" sz="2800" b="1" dirty="0" err="1"/>
              <a:t>名誉权</a:t>
            </a:r>
            <a:r>
              <a:rPr lang="en-US" altLang="zh-CN" sz="2800" dirty="0" err="1"/>
              <a:t>、荣誉权、</a:t>
            </a:r>
            <a:r>
              <a:rPr lang="en-US" altLang="zh-CN" sz="2800" b="1" dirty="0" err="1"/>
              <a:t>隐私权</a:t>
            </a:r>
            <a:r>
              <a:rPr lang="en-US" altLang="zh-CN" sz="2800" dirty="0" err="1"/>
              <a:t>等权利</a:t>
            </a:r>
            <a:r>
              <a:rPr lang="en-US" altLang="zh-CN" sz="2800" dirty="0"/>
              <a:t>。</a:t>
            </a:r>
            <a:r>
              <a:rPr lang="zh-CN" altLang="en-US" sz="2800" b="1" dirty="0" smtClean="0"/>
              <a:t>”</a:t>
            </a:r>
            <a:r>
              <a:rPr lang="zh-CN" altLang="en-US" sz="2800" dirty="0" smtClean="0"/>
              <a:t>（</a:t>
            </a:r>
            <a:r>
              <a:rPr lang="en-US" altLang="zh-CN" sz="2800" dirty="0" smtClean="0"/>
              <a:t>990</a:t>
            </a:r>
            <a:r>
              <a:rPr lang="zh-CN" altLang="en-US" sz="2800" dirty="0" smtClean="0"/>
              <a:t>）</a:t>
            </a:r>
            <a:endParaRPr lang="en-US" altLang="zh-CN" sz="2800" dirty="0" smtClean="0"/>
          </a:p>
          <a:p>
            <a:endParaRPr lang="en-US" altLang="zh-CN" sz="2800" b="1" dirty="0"/>
          </a:p>
        </p:txBody>
      </p:sp>
    </p:spTree>
    <p:extLst>
      <p:ext uri="{BB962C8B-B14F-4D97-AF65-F5344CB8AC3E}">
        <p14:creationId xmlns:p14="http://schemas.microsoft.com/office/powerpoint/2010/main" val="3562505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296144"/>
          </a:xfrm>
        </p:spPr>
        <p:txBody>
          <a:bodyPr>
            <a:noAutofit/>
          </a:bodyPr>
          <a:lstStyle/>
          <a:p>
            <a:r>
              <a:rPr lang="zh-CN" altLang="en-US" sz="4000" b="1" dirty="0">
                <a:solidFill>
                  <a:srgbClr val="7C1D20"/>
                </a:solidFill>
                <a:latin typeface="+mn-ea"/>
              </a:rPr>
              <a:t>互联网</a:t>
            </a:r>
            <a:r>
              <a:rPr lang="zh-CN" altLang="en-US" sz="4000" b="1" dirty="0" smtClean="0">
                <a:solidFill>
                  <a:srgbClr val="7C1D20"/>
                </a:solidFill>
                <a:latin typeface="+mn-ea"/>
              </a:rPr>
              <a:t>侵权（三）</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网络暴力</a:t>
            </a:r>
            <a:endParaRPr lang="en-US" altLang="zh-CN" sz="4000" b="1" dirty="0">
              <a:solidFill>
                <a:srgbClr val="7C1D20"/>
              </a:solidFill>
              <a:latin typeface="+mn-ea"/>
            </a:endParaRPr>
          </a:p>
        </p:txBody>
      </p:sp>
      <p:sp>
        <p:nvSpPr>
          <p:cNvPr id="3" name="内容占位符 2"/>
          <p:cNvSpPr>
            <a:spLocks noGrp="1"/>
          </p:cNvSpPr>
          <p:nvPr>
            <p:ph idx="1"/>
          </p:nvPr>
        </p:nvSpPr>
        <p:spPr>
          <a:xfrm>
            <a:off x="838622" y="2853730"/>
            <a:ext cx="11017224" cy="3816424"/>
          </a:xfrm>
        </p:spPr>
        <p:txBody>
          <a:bodyPr>
            <a:noAutofit/>
          </a:bodyPr>
          <a:lstStyle/>
          <a:p>
            <a:r>
              <a:rPr lang="zh-CN" altLang="en-US" sz="2800" dirty="0" smtClean="0"/>
              <a:t>“</a:t>
            </a:r>
            <a:r>
              <a:rPr lang="en-US" altLang="zh-CN" sz="2800" dirty="0" err="1"/>
              <a:t>行为人为公共利益实施新闻报道、舆论监督等行为，影响他人名誉的，不承担民事责任，但是有下列情形之一的除外</a:t>
            </a:r>
            <a:r>
              <a:rPr lang="en-US" altLang="zh-CN" sz="2800" dirty="0" smtClean="0"/>
              <a:t>：</a:t>
            </a:r>
            <a:endParaRPr lang="en-US" altLang="zh-CN" sz="2800" dirty="0"/>
          </a:p>
          <a:p>
            <a:pPr marL="0" indent="0">
              <a:buNone/>
            </a:pPr>
            <a:r>
              <a:rPr lang="en-US" altLang="zh-CN" sz="2800" dirty="0" smtClean="0"/>
              <a:t>（</a:t>
            </a:r>
            <a:r>
              <a:rPr lang="en-US" altLang="zh-CN" sz="2800" dirty="0" err="1"/>
              <a:t>一）捏造、歪曲事实</a:t>
            </a:r>
            <a:r>
              <a:rPr lang="en-US" altLang="zh-CN" sz="2800" dirty="0"/>
              <a:t>；</a:t>
            </a:r>
            <a:br>
              <a:rPr lang="en-US" altLang="zh-CN" sz="2800" dirty="0"/>
            </a:br>
            <a:r>
              <a:rPr lang="en-US" altLang="zh-CN" sz="2800" dirty="0" smtClean="0"/>
              <a:t>（</a:t>
            </a:r>
            <a:r>
              <a:rPr lang="en-US" altLang="zh-CN" sz="2800" dirty="0" err="1"/>
              <a:t>二）对他人提供的严重失实内容未尽到合理核实义务</a:t>
            </a:r>
            <a:r>
              <a:rPr lang="en-US" altLang="zh-CN" sz="2800" dirty="0"/>
              <a:t>；</a:t>
            </a:r>
            <a:br>
              <a:rPr lang="en-US" altLang="zh-CN" sz="2800" dirty="0"/>
            </a:br>
            <a:r>
              <a:rPr lang="en-US" altLang="zh-CN" sz="2800" dirty="0" smtClean="0"/>
              <a:t>（</a:t>
            </a:r>
            <a:r>
              <a:rPr lang="en-US" altLang="zh-CN" sz="2800" dirty="0" err="1"/>
              <a:t>三）使用侮辱性言辞等贬损他人名誉</a:t>
            </a:r>
            <a:r>
              <a:rPr lang="en-US" altLang="zh-CN" sz="2800" dirty="0" smtClean="0"/>
              <a:t>。</a:t>
            </a:r>
            <a:r>
              <a:rPr lang="zh-CN" altLang="en-US" sz="2800" dirty="0" smtClean="0"/>
              <a:t>”</a:t>
            </a:r>
            <a:endParaRPr lang="en-US" altLang="zh-CN" sz="2800" b="1" dirty="0" smtClean="0"/>
          </a:p>
          <a:p>
            <a:pPr marL="0" indent="0">
              <a:buNone/>
            </a:pPr>
            <a:r>
              <a:rPr lang="zh-CN" altLang="en-US" sz="2800" dirty="0" smtClean="0"/>
              <a:t>（</a:t>
            </a:r>
            <a:r>
              <a:rPr lang="en-US" altLang="zh-CN" sz="2800" dirty="0" smtClean="0"/>
              <a:t>1025</a:t>
            </a:r>
            <a:r>
              <a:rPr lang="zh-CN" altLang="en-US" sz="2800" dirty="0" smtClean="0"/>
              <a:t>）</a:t>
            </a:r>
            <a:endParaRPr lang="en-US" altLang="zh-CN" sz="2800" dirty="0"/>
          </a:p>
        </p:txBody>
      </p:sp>
    </p:spTree>
    <p:extLst>
      <p:ext uri="{BB962C8B-B14F-4D97-AF65-F5344CB8AC3E}">
        <p14:creationId xmlns:p14="http://schemas.microsoft.com/office/powerpoint/2010/main" val="234646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296144"/>
          </a:xfrm>
        </p:spPr>
        <p:txBody>
          <a:bodyPr>
            <a:noAutofit/>
          </a:bodyPr>
          <a:lstStyle/>
          <a:p>
            <a:r>
              <a:rPr lang="zh-CN" altLang="en-US" sz="4000" b="1" dirty="0">
                <a:solidFill>
                  <a:srgbClr val="7C1D20"/>
                </a:solidFill>
                <a:latin typeface="+mn-ea"/>
              </a:rPr>
              <a:t>互联网</a:t>
            </a:r>
            <a:r>
              <a:rPr lang="zh-CN" altLang="en-US" sz="4000" b="1" dirty="0" smtClean="0">
                <a:solidFill>
                  <a:srgbClr val="7C1D20"/>
                </a:solidFill>
                <a:latin typeface="+mn-ea"/>
              </a:rPr>
              <a:t>侵权（三）</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网络暴力</a:t>
            </a:r>
            <a:endParaRPr lang="en-US" altLang="zh-CN" sz="4000" b="1" dirty="0">
              <a:solidFill>
                <a:srgbClr val="7C1D20"/>
              </a:solidFill>
              <a:latin typeface="+mn-ea"/>
            </a:endParaRPr>
          </a:p>
        </p:txBody>
      </p:sp>
      <p:sp>
        <p:nvSpPr>
          <p:cNvPr id="3" name="内容占位符 2"/>
          <p:cNvSpPr>
            <a:spLocks noGrp="1"/>
          </p:cNvSpPr>
          <p:nvPr>
            <p:ph idx="1"/>
          </p:nvPr>
        </p:nvSpPr>
        <p:spPr>
          <a:xfrm>
            <a:off x="838622" y="2853730"/>
            <a:ext cx="11017224" cy="3816424"/>
          </a:xfrm>
        </p:spPr>
        <p:txBody>
          <a:bodyPr>
            <a:noAutofit/>
          </a:bodyPr>
          <a:lstStyle/>
          <a:p>
            <a:r>
              <a:rPr lang="zh-CN" altLang="en-US" sz="2800" dirty="0" smtClean="0"/>
              <a:t>网络平台的责任和义务</a:t>
            </a:r>
            <a:endParaRPr lang="en-US" altLang="zh-CN" sz="2800" dirty="0" smtClean="0"/>
          </a:p>
          <a:p>
            <a:r>
              <a:rPr lang="zh-CN" altLang="en-US" sz="2800" b="1" dirty="0" smtClean="0"/>
              <a:t>“</a:t>
            </a:r>
            <a:r>
              <a:rPr lang="en-US" altLang="zh-CN" sz="2800" dirty="0" err="1"/>
              <a:t>网络用户、网络服务提供者利用网络侵害他人民事权益的，应当承担侵权责任。法律另有规定的，依照其规定</a:t>
            </a:r>
            <a:r>
              <a:rPr lang="en-US" altLang="zh-CN" sz="2800" dirty="0"/>
              <a:t>。</a:t>
            </a:r>
            <a:r>
              <a:rPr lang="zh-CN" altLang="en-US" sz="2800" b="1" dirty="0" smtClean="0"/>
              <a:t>”</a:t>
            </a:r>
            <a:r>
              <a:rPr lang="zh-CN" altLang="en-US" sz="2800" dirty="0" smtClean="0"/>
              <a:t>（</a:t>
            </a:r>
            <a:r>
              <a:rPr lang="en-US" altLang="zh-CN" sz="2800" dirty="0" smtClean="0"/>
              <a:t>1194</a:t>
            </a:r>
            <a:r>
              <a:rPr lang="zh-CN" altLang="en-US" sz="2800" dirty="0" smtClean="0"/>
              <a:t>）</a:t>
            </a:r>
            <a:endParaRPr lang="en-US" altLang="zh-CN" sz="2800" dirty="0" smtClean="0"/>
          </a:p>
          <a:p>
            <a:r>
              <a:rPr lang="zh-CN" altLang="en-US" sz="2800" dirty="0" smtClean="0"/>
              <a:t>“</a:t>
            </a:r>
            <a:r>
              <a:rPr lang="en-US" altLang="zh-CN" sz="2800" dirty="0"/>
              <a:t>网络用户利用网络服务实施侵权行为的，权利人有权通知网络服务提供者采取删除、屏蔽、断开链接等必要措施。通知应当包括构成侵权的初步证据及权利人的真实身份信息</a:t>
            </a:r>
            <a:r>
              <a:rPr lang="en-US" altLang="zh-CN" sz="2800" dirty="0" smtClean="0"/>
              <a:t>。</a:t>
            </a:r>
            <a:r>
              <a:rPr lang="zh-CN" altLang="en-US" sz="2800" dirty="0" smtClean="0"/>
              <a:t>”</a:t>
            </a:r>
            <a:r>
              <a:rPr lang="zh-CN" altLang="en-US" sz="2800" dirty="0"/>
              <a:t> （</a:t>
            </a:r>
            <a:r>
              <a:rPr lang="en-US" altLang="zh-CN" sz="2800" dirty="0" smtClean="0"/>
              <a:t>1195</a:t>
            </a:r>
            <a:r>
              <a:rPr lang="zh-CN" altLang="en-US" sz="2800" dirty="0" smtClean="0"/>
              <a:t>）</a:t>
            </a:r>
            <a:endParaRPr lang="en-US" altLang="zh-CN" sz="2800" dirty="0"/>
          </a:p>
          <a:p>
            <a:endParaRPr lang="en-US" altLang="zh-CN" sz="2800" dirty="0" smtClean="0"/>
          </a:p>
          <a:p>
            <a:endParaRPr lang="en-US" altLang="zh-CN" sz="2800" b="1" dirty="0"/>
          </a:p>
        </p:txBody>
      </p:sp>
    </p:spTree>
    <p:extLst>
      <p:ext uri="{BB962C8B-B14F-4D97-AF65-F5344CB8AC3E}">
        <p14:creationId xmlns:p14="http://schemas.microsoft.com/office/powerpoint/2010/main" val="737254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296144"/>
          </a:xfrm>
        </p:spPr>
        <p:txBody>
          <a:bodyPr>
            <a:noAutofit/>
          </a:bodyPr>
          <a:lstStyle/>
          <a:p>
            <a:r>
              <a:rPr lang="zh-CN" altLang="en-US" sz="4000" b="1" dirty="0">
                <a:solidFill>
                  <a:srgbClr val="7C1D20"/>
                </a:solidFill>
                <a:latin typeface="+mn-ea"/>
              </a:rPr>
              <a:t>互联网</a:t>
            </a:r>
            <a:r>
              <a:rPr lang="zh-CN" altLang="en-US" sz="4000" b="1" dirty="0" smtClean="0">
                <a:solidFill>
                  <a:srgbClr val="7C1D20"/>
                </a:solidFill>
                <a:latin typeface="+mn-ea"/>
              </a:rPr>
              <a:t>侵权（三）</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网络暴力</a:t>
            </a:r>
            <a:endParaRPr lang="en-US" altLang="zh-CN" sz="4000" b="1" dirty="0">
              <a:solidFill>
                <a:srgbClr val="7C1D20"/>
              </a:solidFill>
              <a:latin typeface="+mn-ea"/>
            </a:endParaRPr>
          </a:p>
        </p:txBody>
      </p:sp>
      <p:sp>
        <p:nvSpPr>
          <p:cNvPr id="3" name="内容占位符 2"/>
          <p:cNvSpPr>
            <a:spLocks noGrp="1"/>
          </p:cNvSpPr>
          <p:nvPr>
            <p:ph idx="1"/>
          </p:nvPr>
        </p:nvSpPr>
        <p:spPr>
          <a:xfrm>
            <a:off x="838622" y="2853730"/>
            <a:ext cx="11017224" cy="3816424"/>
          </a:xfrm>
        </p:spPr>
        <p:txBody>
          <a:bodyPr>
            <a:noAutofit/>
          </a:bodyPr>
          <a:lstStyle/>
          <a:p>
            <a:r>
              <a:rPr lang="zh-CN" altLang="en-US" sz="2800" b="1" dirty="0" smtClean="0"/>
              <a:t>“</a:t>
            </a:r>
            <a:r>
              <a:rPr lang="en-US" altLang="zh-CN" sz="2800" dirty="0"/>
              <a:t>网络服务提供者接到通知后，应当及时将该通知转送相关网络用户，并根据构成侵权的初步证据和服务类型采取必要措施；未及时采取必要措施的，对损害的扩大部分与该网络用户承担连带责任。</a:t>
            </a:r>
            <a:r>
              <a:rPr lang="zh-CN" altLang="en-US" sz="2800" b="1" dirty="0" smtClean="0"/>
              <a:t>”</a:t>
            </a:r>
            <a:r>
              <a:rPr lang="zh-CN" altLang="en-US" sz="2800" dirty="0" smtClean="0"/>
              <a:t>（</a:t>
            </a:r>
            <a:r>
              <a:rPr lang="en-US" altLang="zh-CN" sz="2800" dirty="0" smtClean="0"/>
              <a:t>1195</a:t>
            </a:r>
            <a:r>
              <a:rPr lang="zh-CN" altLang="en-US" sz="2800" dirty="0" smtClean="0"/>
              <a:t>）</a:t>
            </a:r>
            <a:endParaRPr lang="en-US" altLang="zh-CN" sz="2800" dirty="0" smtClean="0"/>
          </a:p>
          <a:p>
            <a:r>
              <a:rPr lang="zh-CN" altLang="en-US" sz="2800" dirty="0" smtClean="0"/>
              <a:t>“</a:t>
            </a:r>
            <a:r>
              <a:rPr lang="en-US" altLang="zh-CN" sz="2800" dirty="0" err="1"/>
              <a:t>权利人因错误通知造成网络用户或者网络服务提供者损害的，应当承担侵权责任。法律另有规定的，依照其规定</a:t>
            </a:r>
            <a:r>
              <a:rPr lang="en-US" altLang="zh-CN" sz="2800" dirty="0"/>
              <a:t>。</a:t>
            </a:r>
            <a:r>
              <a:rPr lang="zh-CN" altLang="en-US" sz="2800" dirty="0" smtClean="0"/>
              <a:t>” </a:t>
            </a:r>
            <a:r>
              <a:rPr lang="zh-CN" altLang="en-US" sz="2800" dirty="0"/>
              <a:t>（</a:t>
            </a:r>
            <a:r>
              <a:rPr lang="en-US" altLang="zh-CN" sz="2800" dirty="0" smtClean="0"/>
              <a:t>1195</a:t>
            </a:r>
            <a:r>
              <a:rPr lang="zh-CN" altLang="en-US" sz="2800" dirty="0" smtClean="0"/>
              <a:t>）</a:t>
            </a:r>
            <a:endParaRPr lang="en-US" altLang="zh-CN" sz="2800" dirty="0"/>
          </a:p>
          <a:p>
            <a:endParaRPr lang="en-US" altLang="zh-CN" sz="2800" dirty="0" smtClean="0"/>
          </a:p>
          <a:p>
            <a:endParaRPr lang="en-US" altLang="zh-CN" sz="2800" b="1" dirty="0"/>
          </a:p>
        </p:txBody>
      </p:sp>
    </p:spTree>
    <p:extLst>
      <p:ext uri="{BB962C8B-B14F-4D97-AF65-F5344CB8AC3E}">
        <p14:creationId xmlns:p14="http://schemas.microsoft.com/office/powerpoint/2010/main" val="3606724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罗马法的复兴</a:t>
            </a:r>
            <a:endParaRPr lang="en-US" altLang="zh-CN" sz="4000" b="1" dirty="0">
              <a:solidFill>
                <a:srgbClr val="7C1D20"/>
              </a:solidFill>
              <a:latin typeface="+mn-ea"/>
            </a:endParaRPr>
          </a:p>
        </p:txBody>
      </p:sp>
      <p:sp>
        <p:nvSpPr>
          <p:cNvPr id="3" name="内容占位符 2"/>
          <p:cNvSpPr>
            <a:spLocks noGrp="1"/>
          </p:cNvSpPr>
          <p:nvPr>
            <p:ph idx="1"/>
          </p:nvPr>
        </p:nvSpPr>
        <p:spPr>
          <a:xfrm>
            <a:off x="1486694" y="1989634"/>
            <a:ext cx="10225136" cy="4392488"/>
          </a:xfrm>
        </p:spPr>
        <p:txBody>
          <a:bodyPr>
            <a:noAutofit/>
          </a:bodyPr>
          <a:lstStyle/>
          <a:p>
            <a:pPr marL="0" indent="0">
              <a:buNone/>
            </a:pPr>
            <a:r>
              <a:rPr lang="zh-CN" altLang="en-US" sz="3200" dirty="0" smtClean="0">
                <a:latin typeface="+mn-ea"/>
              </a:rPr>
              <a:t>西罗马</a:t>
            </a:r>
            <a:r>
              <a:rPr lang="zh-CN" altLang="en-US" sz="3200" dirty="0">
                <a:latin typeface="+mn-ea"/>
              </a:rPr>
              <a:t>：</a:t>
            </a:r>
            <a:endParaRPr lang="en-US" altLang="zh-CN" sz="3200" dirty="0" smtClean="0">
              <a:latin typeface="+mn-ea"/>
            </a:endParaRPr>
          </a:p>
          <a:p>
            <a:r>
              <a:rPr lang="zh-CN" altLang="en-US" sz="3200" dirty="0" smtClean="0">
                <a:latin typeface="+mn-ea"/>
              </a:rPr>
              <a:t>蛮族入侵（日尔曼人，灭西罗马帝国）</a:t>
            </a:r>
            <a:endParaRPr lang="en-US" altLang="zh-CN" sz="3200" dirty="0" smtClean="0">
              <a:latin typeface="+mn-ea"/>
            </a:endParaRPr>
          </a:p>
          <a:p>
            <a:r>
              <a:rPr lang="zh-CN" altLang="en-US" sz="3200" dirty="0" smtClean="0">
                <a:latin typeface="+mn-ea"/>
              </a:rPr>
              <a:t>日耳曼部族建立了很多小国（东哥特王国、西哥特王国、法兰克王国等）</a:t>
            </a:r>
            <a:endParaRPr lang="en-US" altLang="zh-CN" sz="3200" dirty="0" smtClean="0">
              <a:latin typeface="+mn-ea"/>
            </a:endParaRPr>
          </a:p>
          <a:p>
            <a:r>
              <a:rPr lang="zh-CN" altLang="en-US" sz="3200" dirty="0" smtClean="0">
                <a:latin typeface="+mn-ea"/>
              </a:rPr>
              <a:t>查理大帝（查理曼，公元</a:t>
            </a:r>
            <a:r>
              <a:rPr lang="en-US" altLang="zh-CN" sz="3200" dirty="0" smtClean="0">
                <a:latin typeface="+mn-ea"/>
              </a:rPr>
              <a:t>742—814</a:t>
            </a:r>
            <a:r>
              <a:rPr lang="zh-CN" altLang="en-US" sz="3200" dirty="0" smtClean="0">
                <a:latin typeface="+mn-ea"/>
              </a:rPr>
              <a:t>年）：法兰克王国</a:t>
            </a:r>
            <a:endParaRPr lang="en-US" altLang="zh-CN" sz="3200" dirty="0" smtClean="0">
              <a:latin typeface="+mn-ea"/>
            </a:endParaRPr>
          </a:p>
          <a:p>
            <a:r>
              <a:rPr lang="zh-CN" altLang="en-US" sz="3200" dirty="0" smtClean="0">
                <a:latin typeface="+mn-ea"/>
              </a:rPr>
              <a:t>查</a:t>
            </a:r>
            <a:r>
              <a:rPr lang="zh-CN" altLang="en-US" sz="3200" dirty="0">
                <a:latin typeface="+mn-ea"/>
              </a:rPr>
              <a:t>理</a:t>
            </a:r>
            <a:r>
              <a:rPr lang="zh-CN" altLang="en-US" sz="3200" dirty="0" smtClean="0">
                <a:latin typeface="+mn-ea"/>
              </a:rPr>
              <a:t>大帝死后，帝国分裂，他的三个孙子各自为王，帝国一分为三（现法国、德国、意大利）</a:t>
            </a:r>
            <a:endParaRPr lang="en-US" altLang="zh-CN" sz="3200" dirty="0" smtClean="0">
              <a:latin typeface="+mn-ea"/>
            </a:endParaRPr>
          </a:p>
          <a:p>
            <a:endParaRPr lang="en-US" altLang="zh-CN" sz="3200" dirty="0" smtClean="0">
              <a:latin typeface="+mn-ea"/>
            </a:endParaRPr>
          </a:p>
          <a:p>
            <a:endParaRPr lang="en-US" altLang="zh-CN" sz="3200" dirty="0">
              <a:latin typeface="+mn-ea"/>
            </a:endParaRPr>
          </a:p>
        </p:txBody>
      </p:sp>
    </p:spTree>
    <p:extLst>
      <p:ext uri="{BB962C8B-B14F-4D97-AF65-F5344CB8AC3E}">
        <p14:creationId xmlns:p14="http://schemas.microsoft.com/office/powerpoint/2010/main" val="3842574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smtClean="0">
                <a:solidFill>
                  <a:srgbClr val="7C1D20"/>
                </a:solidFill>
                <a:latin typeface="+mn-ea"/>
              </a:rPr>
              <a:t>高空抛物</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latin typeface="Arial" panose="020B0604020202020204" pitchFamily="34" charset="0"/>
              </a:rPr>
              <a:t>高空</a:t>
            </a:r>
            <a:r>
              <a:rPr lang="zh-CN" altLang="en-US" sz="2800" dirty="0">
                <a:latin typeface="Arial" panose="020B0604020202020204" pitchFamily="34" charset="0"/>
              </a:rPr>
              <a:t>抛</a:t>
            </a:r>
            <a:r>
              <a:rPr lang="zh-CN" altLang="en-US" sz="2800" dirty="0" smtClean="0">
                <a:latin typeface="Arial" panose="020B0604020202020204" pitchFamily="34" charset="0"/>
              </a:rPr>
              <a:t>物案件近年来频发</a:t>
            </a:r>
            <a:endParaRPr lang="en-US" altLang="zh-CN" sz="2800" dirty="0" smtClean="0">
              <a:latin typeface="Arial" panose="020B0604020202020204" pitchFamily="34" charset="0"/>
            </a:endParaRPr>
          </a:p>
          <a:p>
            <a:r>
              <a:rPr lang="zh-CN" altLang="en-US" sz="2800" dirty="0" smtClean="0">
                <a:latin typeface="Arial" panose="020B0604020202020204" pitchFamily="34" charset="0"/>
              </a:rPr>
              <a:t>民法典颁布前：</a:t>
            </a:r>
            <a:endParaRPr lang="en-US" altLang="zh-CN" sz="2800" dirty="0" smtClean="0">
              <a:latin typeface="Arial" panose="020B0604020202020204" pitchFamily="34" charset="0"/>
            </a:endParaRPr>
          </a:p>
          <a:p>
            <a:pPr marL="0" indent="0">
              <a:buNone/>
            </a:pPr>
            <a:r>
              <a:rPr lang="zh-CN" altLang="en-US" sz="2800" dirty="0" smtClean="0">
                <a:latin typeface="Arial" panose="020B0604020202020204" pitchFamily="34" charset="0"/>
              </a:rPr>
              <a:t>高空</a:t>
            </a:r>
            <a:r>
              <a:rPr lang="zh-CN" altLang="en-US" sz="2800" dirty="0">
                <a:latin typeface="Arial" panose="020B0604020202020204" pitchFamily="34" charset="0"/>
              </a:rPr>
              <a:t>抛物致损，除能够证明自己不是侵权人的外，由可能加害的建筑物使用人给予</a:t>
            </a:r>
            <a:r>
              <a:rPr lang="zh-CN" altLang="en-US" sz="2800" dirty="0" smtClean="0">
                <a:latin typeface="Arial" panose="020B0604020202020204" pitchFamily="34" charset="0"/>
              </a:rPr>
              <a:t>补偿（公平分担损失原则）</a:t>
            </a:r>
            <a:endParaRPr lang="zh-CN" altLang="en-US" sz="2800" dirty="0">
              <a:latin typeface="Arial" panose="020B0604020202020204" pitchFamily="34" charset="0"/>
            </a:endParaRPr>
          </a:p>
          <a:p>
            <a:r>
              <a:rPr lang="zh-CN" altLang="en-US" sz="2800" dirty="0" smtClean="0"/>
              <a:t>民法典：</a:t>
            </a:r>
            <a:endParaRPr lang="en-US" altLang="zh-CN" sz="2800" dirty="0" smtClean="0"/>
          </a:p>
          <a:p>
            <a:pPr marL="0" indent="0">
              <a:buNone/>
            </a:pPr>
            <a:r>
              <a:rPr lang="zh-CN" altLang="en-US" sz="2800" b="1" dirty="0" smtClean="0">
                <a:solidFill>
                  <a:srgbClr val="FF0000"/>
                </a:solidFill>
              </a:rPr>
              <a:t>物业</a:t>
            </a:r>
            <a:endParaRPr lang="en-US" altLang="zh-CN" sz="2800" b="1" dirty="0" smtClean="0">
              <a:solidFill>
                <a:srgbClr val="FF0000"/>
              </a:solidFill>
            </a:endParaRPr>
          </a:p>
          <a:p>
            <a:pPr marL="0" indent="0">
              <a:buNone/>
            </a:pPr>
            <a:r>
              <a:rPr lang="zh-CN" altLang="en-US" sz="2800" b="1" dirty="0">
                <a:solidFill>
                  <a:srgbClr val="FF0000"/>
                </a:solidFill>
              </a:rPr>
              <a:t>公安机关</a:t>
            </a:r>
            <a:endParaRPr lang="en-US" altLang="zh-CN" sz="2800" b="1" dirty="0">
              <a:solidFill>
                <a:srgbClr val="FF0000"/>
              </a:solidFill>
            </a:endParaRPr>
          </a:p>
        </p:txBody>
      </p:sp>
    </p:spTree>
    <p:extLst>
      <p:ext uri="{BB962C8B-B14F-4D97-AF65-F5344CB8AC3E}">
        <p14:creationId xmlns:p14="http://schemas.microsoft.com/office/powerpoint/2010/main" val="8264402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zh-CN" altLang="en-US" sz="4000" b="1" dirty="0" smtClean="0">
                <a:solidFill>
                  <a:srgbClr val="7C1D20"/>
                </a:solidFill>
                <a:latin typeface="+mn-ea"/>
              </a:rPr>
              <a:t>高空抛物</a:t>
            </a:r>
            <a:endParaRPr lang="en-US" altLang="zh-CN" sz="4000" b="1" dirty="0">
              <a:solidFill>
                <a:srgbClr val="7C1D20"/>
              </a:solidFill>
              <a:latin typeface="+mn-ea"/>
            </a:endParaRPr>
          </a:p>
        </p:txBody>
      </p:sp>
      <p:sp>
        <p:nvSpPr>
          <p:cNvPr id="3" name="内容占位符 2"/>
          <p:cNvSpPr>
            <a:spLocks noGrp="1"/>
          </p:cNvSpPr>
          <p:nvPr>
            <p:ph idx="1"/>
          </p:nvPr>
        </p:nvSpPr>
        <p:spPr>
          <a:xfrm>
            <a:off x="587388" y="1874626"/>
            <a:ext cx="11017224" cy="4608512"/>
          </a:xfrm>
        </p:spPr>
        <p:txBody>
          <a:bodyPr>
            <a:noAutofit/>
          </a:bodyPr>
          <a:lstStyle/>
          <a:p>
            <a:pPr marL="0" indent="0">
              <a:buNone/>
            </a:pPr>
            <a:r>
              <a:rPr lang="zh-CN" altLang="en-US" sz="2800" dirty="0"/>
              <a:t>“</a:t>
            </a:r>
            <a:r>
              <a:rPr lang="en-US" altLang="zh-CN" sz="2800" dirty="0"/>
              <a:t>禁止从建筑物中抛掷物品。从建筑物中抛掷物品或者从建筑物上坠落的物品造成他人损害的，由侵权人依法承担侵权责任；经调查难以确定具体侵权人的，除能够证明自己不是侵权人的外，</a:t>
            </a:r>
            <a:r>
              <a:rPr lang="en-US" altLang="zh-CN" sz="2800" dirty="0">
                <a:solidFill>
                  <a:srgbClr val="FF0000"/>
                </a:solidFill>
              </a:rPr>
              <a:t>由可能加害的建筑物使用人给予补偿。可能加害的建筑物使用人补偿后，有权向侵权人追偿。</a:t>
            </a:r>
          </a:p>
          <a:p>
            <a:pPr marL="0" indent="0">
              <a:buNone/>
            </a:pPr>
            <a:r>
              <a:rPr lang="zh-CN" altLang="en-US" sz="2800" dirty="0" smtClean="0">
                <a:solidFill>
                  <a:srgbClr val="FF0000"/>
                </a:solidFill>
              </a:rPr>
              <a:t>         </a:t>
            </a:r>
            <a:r>
              <a:rPr lang="en-US" altLang="zh-CN" sz="2800" dirty="0" smtClean="0">
                <a:solidFill>
                  <a:srgbClr val="FF0000"/>
                </a:solidFill>
              </a:rPr>
              <a:t>物业服务企业</a:t>
            </a:r>
            <a:r>
              <a:rPr lang="en-US" altLang="zh-CN" sz="2800" dirty="0" smtClean="0"/>
              <a:t>等建筑物管理人应当采取必要的安全保障措施防止前款规定情形的发生</a:t>
            </a:r>
            <a:r>
              <a:rPr lang="en-US" altLang="zh-CN" sz="2800" dirty="0"/>
              <a:t>；未采取必要的安全保障措施的，应当依法承担未履行安全保障义务的侵权责任。</a:t>
            </a:r>
          </a:p>
          <a:p>
            <a:pPr marL="0" indent="0">
              <a:buNone/>
            </a:pPr>
            <a:r>
              <a:rPr lang="zh-CN" altLang="en-US" sz="2800" dirty="0" smtClean="0"/>
              <a:t>         </a:t>
            </a:r>
            <a:r>
              <a:rPr lang="en-US" altLang="zh-CN" sz="2800" dirty="0" err="1" smtClean="0"/>
              <a:t>发生本条第一款规定的情形的</a:t>
            </a:r>
            <a:r>
              <a:rPr lang="en-US" altLang="zh-CN" sz="2800" dirty="0" err="1"/>
              <a:t>，</a:t>
            </a:r>
            <a:r>
              <a:rPr lang="en-US" altLang="zh-CN" sz="2800" dirty="0" err="1">
                <a:solidFill>
                  <a:srgbClr val="FF0000"/>
                </a:solidFill>
              </a:rPr>
              <a:t>公安等机关</a:t>
            </a:r>
            <a:r>
              <a:rPr lang="en-US" altLang="zh-CN" sz="2800" dirty="0" err="1"/>
              <a:t>应当依法及时调查，查清责任人</a:t>
            </a:r>
            <a:r>
              <a:rPr lang="en-US" altLang="zh-CN" sz="2800" dirty="0"/>
              <a:t>。</a:t>
            </a:r>
            <a:r>
              <a:rPr lang="zh-CN" altLang="en-US" sz="2800" dirty="0"/>
              <a:t>”（</a:t>
            </a:r>
            <a:r>
              <a:rPr lang="en-US" altLang="zh-CN" sz="2800" dirty="0"/>
              <a:t>《</a:t>
            </a:r>
            <a:r>
              <a:rPr lang="zh-CN" altLang="en-US" sz="2800" dirty="0"/>
              <a:t>民法典</a:t>
            </a:r>
            <a:r>
              <a:rPr lang="en-US" altLang="zh-CN" sz="2800" dirty="0"/>
              <a:t>》1254</a:t>
            </a:r>
            <a:r>
              <a:rPr lang="zh-CN" altLang="en-US" sz="2800" dirty="0"/>
              <a:t>条）</a:t>
            </a:r>
          </a:p>
          <a:p>
            <a:endParaRPr lang="en-US" altLang="zh-CN" sz="2800" b="1" dirty="0"/>
          </a:p>
        </p:txBody>
      </p:sp>
    </p:spTree>
    <p:extLst>
      <p:ext uri="{BB962C8B-B14F-4D97-AF65-F5344CB8AC3E}">
        <p14:creationId xmlns:p14="http://schemas.microsoft.com/office/powerpoint/2010/main" val="1708663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smtClean="0">
                <a:solidFill>
                  <a:srgbClr val="7C1D20"/>
                </a:solidFill>
                <a:latin typeface="+mn-ea"/>
              </a:rPr>
              <a:t>高空抛物罪入刑</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t>刑法第</a:t>
            </a:r>
            <a:r>
              <a:rPr lang="en-US" altLang="zh-CN" sz="2800" dirty="0" smtClean="0"/>
              <a:t>291</a:t>
            </a:r>
            <a:r>
              <a:rPr lang="zh-CN" altLang="en-US" sz="2800" dirty="0" smtClean="0"/>
              <a:t>条之一后增加之二：</a:t>
            </a:r>
            <a:endParaRPr lang="en-US" altLang="zh-CN" sz="2800" dirty="0" smtClean="0"/>
          </a:p>
          <a:p>
            <a:pPr marL="0" indent="0">
              <a:buNone/>
            </a:pPr>
            <a:r>
              <a:rPr lang="zh-CN" altLang="en-US" sz="2800" dirty="0" smtClean="0"/>
              <a:t>“</a:t>
            </a:r>
            <a:r>
              <a:rPr lang="en-US" altLang="zh-CN" sz="2800" dirty="0" err="1"/>
              <a:t>从建筑物或者其他高空抛掷物品，情节严重的，处一年以下有期徒刑、拘役或者管制，并处或者单处罚金</a:t>
            </a:r>
            <a:r>
              <a:rPr lang="en-US" altLang="zh-CN" sz="2800" dirty="0" smtClean="0"/>
              <a:t>。</a:t>
            </a:r>
          </a:p>
          <a:p>
            <a:pPr marL="0" indent="0">
              <a:buNone/>
            </a:pPr>
            <a:r>
              <a:rPr lang="zh-CN" altLang="en-US" sz="2800" dirty="0"/>
              <a:t> </a:t>
            </a:r>
            <a:r>
              <a:rPr lang="zh-CN" altLang="en-US" sz="2800" dirty="0" smtClean="0"/>
              <a:t>     </a:t>
            </a:r>
            <a:r>
              <a:rPr lang="en-US" altLang="zh-CN" sz="2800" dirty="0" err="1" smtClean="0"/>
              <a:t>有前款行为</a:t>
            </a:r>
            <a:r>
              <a:rPr lang="en-US" altLang="zh-CN" sz="2800" dirty="0" err="1"/>
              <a:t>，同时构成其他犯罪的，依照处罚较重的规定定罪处罚</a:t>
            </a:r>
            <a:r>
              <a:rPr lang="en-US" altLang="zh-CN" sz="2800" dirty="0"/>
              <a:t>。</a:t>
            </a:r>
            <a:r>
              <a:rPr lang="zh-CN" altLang="en-US" sz="2800" dirty="0" smtClean="0"/>
              <a:t>”</a:t>
            </a:r>
            <a:endParaRPr lang="en-US" altLang="zh-CN" sz="2800" dirty="0" smtClean="0"/>
          </a:p>
          <a:p>
            <a:pPr marL="0" indent="0">
              <a:buNone/>
            </a:pPr>
            <a:r>
              <a:rPr lang="zh-CN" altLang="en-US" sz="2800" dirty="0" smtClean="0"/>
              <a:t>（</a:t>
            </a:r>
            <a:r>
              <a:rPr lang="en-US" altLang="zh-CN" sz="2800" dirty="0" smtClean="0"/>
              <a:t>《</a:t>
            </a:r>
            <a:r>
              <a:rPr lang="zh-CN" altLang="en-US" sz="2800" dirty="0" smtClean="0"/>
              <a:t>刑法修正案（十一）</a:t>
            </a:r>
            <a:r>
              <a:rPr lang="en-US" altLang="zh-CN" sz="2800" dirty="0" smtClean="0"/>
              <a:t>》2020</a:t>
            </a:r>
            <a:r>
              <a:rPr lang="zh-CN" altLang="en-US" sz="2800" dirty="0" smtClean="0"/>
              <a:t>年</a:t>
            </a:r>
            <a:r>
              <a:rPr lang="en-US" altLang="zh-CN" sz="2800" dirty="0" smtClean="0"/>
              <a:t>12</a:t>
            </a:r>
            <a:r>
              <a:rPr lang="zh-CN" altLang="en-US" sz="2800" dirty="0" smtClean="0"/>
              <a:t>月</a:t>
            </a:r>
            <a:r>
              <a:rPr lang="en-US" altLang="zh-CN" sz="2800" dirty="0" smtClean="0"/>
              <a:t>26</a:t>
            </a:r>
            <a:r>
              <a:rPr lang="zh-CN" altLang="en-US" sz="2800" dirty="0" smtClean="0"/>
              <a:t>日发布，</a:t>
            </a:r>
            <a:r>
              <a:rPr lang="en-US" altLang="zh-CN" sz="2800" dirty="0" smtClean="0"/>
              <a:t>2021</a:t>
            </a:r>
            <a:r>
              <a:rPr lang="zh-CN" altLang="en-US" sz="2800" dirty="0" smtClean="0"/>
              <a:t>年</a:t>
            </a:r>
            <a:r>
              <a:rPr lang="en-US" altLang="zh-CN" sz="2800" dirty="0" smtClean="0"/>
              <a:t>3</a:t>
            </a:r>
            <a:r>
              <a:rPr lang="zh-CN" altLang="en-US" sz="2800" dirty="0" smtClean="0"/>
              <a:t>月</a:t>
            </a:r>
            <a:r>
              <a:rPr lang="en-US" altLang="zh-CN" sz="2800" dirty="0" smtClean="0"/>
              <a:t>1</a:t>
            </a:r>
            <a:r>
              <a:rPr lang="zh-CN" altLang="en-US" sz="2800" dirty="0" smtClean="0"/>
              <a:t>日起实施）</a:t>
            </a:r>
            <a:endParaRPr lang="en-US" altLang="zh-CN" sz="2800" dirty="0"/>
          </a:p>
        </p:txBody>
      </p:sp>
    </p:spTree>
    <p:extLst>
      <p:ext uri="{BB962C8B-B14F-4D97-AF65-F5344CB8AC3E}">
        <p14:creationId xmlns:p14="http://schemas.microsoft.com/office/powerpoint/2010/main" val="752133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smtClean="0">
                <a:solidFill>
                  <a:srgbClr val="7C1D20"/>
                </a:solidFill>
                <a:latin typeface="+mn-ea"/>
              </a:rPr>
              <a:t>高空抛物罪入刑</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t>如果</a:t>
            </a:r>
            <a:r>
              <a:rPr lang="zh-CN" altLang="en-US" sz="2800" dirty="0"/>
              <a:t>只是危险行为，危及公共安全，或是造成轻伤，那么依然是以高空抛物罪定罪处罚，一年以下</a:t>
            </a:r>
            <a:r>
              <a:rPr lang="zh-CN" altLang="en-US" sz="2800" dirty="0" smtClean="0"/>
              <a:t>。</a:t>
            </a:r>
            <a:endParaRPr lang="en-US" altLang="zh-CN" sz="2800" dirty="0" smtClean="0"/>
          </a:p>
          <a:p>
            <a:r>
              <a:rPr lang="zh-CN" altLang="en-US" sz="2800" dirty="0"/>
              <a:t>如果是重伤以及死亡</a:t>
            </a:r>
            <a:r>
              <a:rPr lang="zh-CN" altLang="en-US" sz="2800" dirty="0" smtClean="0"/>
              <a:t>，又分为</a:t>
            </a:r>
            <a:r>
              <a:rPr lang="zh-CN" altLang="en-US" sz="2800" dirty="0"/>
              <a:t>两种情况</a:t>
            </a:r>
            <a:r>
              <a:rPr lang="zh-CN" altLang="en-US" sz="2800" dirty="0" smtClean="0"/>
              <a:t>：</a:t>
            </a:r>
            <a:endParaRPr lang="zh-CN" altLang="en-US" sz="2800" dirty="0"/>
          </a:p>
          <a:p>
            <a:pPr marL="0" indent="0">
              <a:buNone/>
            </a:pPr>
            <a:r>
              <a:rPr lang="zh-CN" altLang="en-US" sz="2800" dirty="0"/>
              <a:t>如果是故意，那么就是故意伤害罪（致人重伤或死亡），或者故意杀人罪，处三年以上有期徒刑直至</a:t>
            </a:r>
            <a:r>
              <a:rPr lang="zh-CN" altLang="en-US" sz="2800" dirty="0" smtClean="0"/>
              <a:t>死刑。</a:t>
            </a:r>
            <a:endParaRPr lang="en-US" altLang="zh-CN" sz="2800" dirty="0" smtClean="0"/>
          </a:p>
          <a:p>
            <a:pPr marL="0" indent="0">
              <a:buNone/>
            </a:pPr>
            <a:r>
              <a:rPr lang="zh-CN" altLang="en-US" sz="2800" dirty="0" smtClean="0"/>
              <a:t>如果</a:t>
            </a:r>
            <a:r>
              <a:rPr lang="zh-CN" altLang="en-US" sz="2800" dirty="0"/>
              <a:t>是过失，那么就是过失致人重伤或死亡罪，处三年以上七年以下有期徒刑；情节较轻的，处三年以下有期徒刑。</a:t>
            </a:r>
            <a:endParaRPr lang="en-US" altLang="zh-CN" sz="2800" dirty="0"/>
          </a:p>
        </p:txBody>
      </p:sp>
    </p:spTree>
    <p:extLst>
      <p:ext uri="{BB962C8B-B14F-4D97-AF65-F5344CB8AC3E}">
        <p14:creationId xmlns:p14="http://schemas.microsoft.com/office/powerpoint/2010/main" val="24229626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smtClean="0">
                <a:solidFill>
                  <a:srgbClr val="7C1D20"/>
                </a:solidFill>
                <a:latin typeface="+mn-ea"/>
              </a:rPr>
              <a:t>个人信息安全</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t>案例一：倒卖母婴信息</a:t>
            </a:r>
            <a:endParaRPr lang="en-US" altLang="zh-CN" sz="2800" dirty="0" smtClean="0"/>
          </a:p>
          <a:p>
            <a:pPr marL="0" indent="0">
              <a:buNone/>
            </a:pPr>
            <a:r>
              <a:rPr lang="zh-CN" altLang="en-US" sz="2800" b="1" dirty="0" smtClean="0"/>
              <a:t>侵犯公民个人信息罪</a:t>
            </a:r>
            <a:r>
              <a:rPr lang="zh-CN" altLang="en-US" sz="2800" dirty="0" smtClean="0"/>
              <a:t>（</a:t>
            </a:r>
            <a:r>
              <a:rPr lang="en-US" altLang="zh-CN" sz="2800" dirty="0" smtClean="0"/>
              <a:t>2015</a:t>
            </a:r>
            <a:r>
              <a:rPr lang="zh-CN" altLang="en-US" sz="2800" dirty="0" smtClean="0"/>
              <a:t>年，刑法修正案九）（刑法）</a:t>
            </a:r>
            <a:endParaRPr lang="en-US" altLang="zh-CN" sz="2800" dirty="0" smtClean="0"/>
          </a:p>
          <a:p>
            <a:r>
              <a:rPr lang="zh-CN" altLang="en-US" sz="2800" dirty="0" smtClean="0"/>
              <a:t>案例二：会计师个人信息被盗</a:t>
            </a:r>
            <a:endParaRPr lang="en-US" altLang="zh-CN" sz="2800" dirty="0" smtClean="0"/>
          </a:p>
          <a:p>
            <a:pPr marL="0" indent="0">
              <a:buNone/>
            </a:pPr>
            <a:r>
              <a:rPr lang="zh-CN" altLang="en-US" sz="2800" dirty="0" smtClean="0"/>
              <a:t>根据</a:t>
            </a:r>
            <a:r>
              <a:rPr lang="en-US" altLang="zh-CN" sz="2800" dirty="0" smtClean="0"/>
              <a:t>《</a:t>
            </a:r>
            <a:r>
              <a:rPr lang="zh-CN" altLang="en-US" sz="2800" dirty="0" smtClean="0"/>
              <a:t>民法典</a:t>
            </a:r>
            <a:r>
              <a:rPr lang="en-US" altLang="zh-CN" sz="2800" dirty="0" smtClean="0"/>
              <a:t>》</a:t>
            </a:r>
            <a:r>
              <a:rPr lang="zh-CN" altLang="en-US" sz="2800" dirty="0" smtClean="0"/>
              <a:t>，提起民事赔偿</a:t>
            </a:r>
            <a:endParaRPr lang="en-US" altLang="zh-CN" sz="2800" dirty="0" smtClean="0"/>
          </a:p>
          <a:p>
            <a:r>
              <a:rPr lang="zh-CN" altLang="en-US" sz="2800" dirty="0" smtClean="0"/>
              <a:t>案例三：个人信息被泄露后的民事维权</a:t>
            </a:r>
            <a:endParaRPr lang="en-US" altLang="zh-CN" sz="2800" dirty="0" smtClean="0"/>
          </a:p>
          <a:p>
            <a:pPr marL="0" indent="0">
              <a:buNone/>
            </a:pPr>
            <a:r>
              <a:rPr lang="zh-CN" altLang="en-US" sz="2800" b="1" dirty="0" smtClean="0"/>
              <a:t>民事公益</a:t>
            </a:r>
            <a:r>
              <a:rPr lang="zh-CN" altLang="en-US" sz="2800" b="1" dirty="0"/>
              <a:t>诉讼</a:t>
            </a:r>
            <a:endParaRPr lang="en-US" altLang="zh-CN" sz="2800" b="1" dirty="0" smtClean="0"/>
          </a:p>
          <a:p>
            <a:endParaRPr lang="en-US" altLang="zh-CN" sz="2800" dirty="0"/>
          </a:p>
        </p:txBody>
      </p:sp>
    </p:spTree>
    <p:extLst>
      <p:ext uri="{BB962C8B-B14F-4D97-AF65-F5344CB8AC3E}">
        <p14:creationId xmlns:p14="http://schemas.microsoft.com/office/powerpoint/2010/main" val="4168904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smtClean="0">
                <a:solidFill>
                  <a:srgbClr val="7C1D20"/>
                </a:solidFill>
                <a:latin typeface="+mn-ea"/>
              </a:rPr>
              <a:t>个人信息安全</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en-US" altLang="zh-CN" sz="2800" dirty="0" smtClean="0"/>
              <a:t>《</a:t>
            </a:r>
            <a:r>
              <a:rPr lang="zh-CN" altLang="en-US" sz="2800" dirty="0" smtClean="0"/>
              <a:t>民法典</a:t>
            </a:r>
            <a:r>
              <a:rPr lang="en-US" altLang="zh-CN" sz="2800" dirty="0" smtClean="0"/>
              <a:t>》</a:t>
            </a:r>
            <a:r>
              <a:rPr lang="zh-CN" altLang="en-US" sz="2800" dirty="0" smtClean="0"/>
              <a:t>：人格权独立成编</a:t>
            </a:r>
            <a:endParaRPr lang="en-US" altLang="zh-CN" sz="2800" dirty="0" smtClean="0"/>
          </a:p>
          <a:p>
            <a:pPr marL="0" indent="0">
              <a:buNone/>
            </a:pPr>
            <a:r>
              <a:rPr lang="zh-CN" altLang="en-US" sz="2800" b="1" dirty="0" smtClean="0"/>
              <a:t>我国民法典结构</a:t>
            </a:r>
            <a:r>
              <a:rPr lang="zh-CN" altLang="en-US" sz="2800" dirty="0" smtClean="0"/>
              <a:t>：                                   </a:t>
            </a:r>
            <a:r>
              <a:rPr lang="zh-CN" altLang="en-US" sz="2800" b="1" dirty="0" smtClean="0"/>
              <a:t>德国民法典结构</a:t>
            </a:r>
            <a:endParaRPr lang="en-US" altLang="zh-CN" sz="2800" b="1" dirty="0" smtClean="0"/>
          </a:p>
          <a:p>
            <a:pPr marL="0" indent="0">
              <a:buNone/>
            </a:pPr>
            <a:r>
              <a:rPr lang="zh-CN" altLang="en-US" sz="2800" dirty="0" smtClean="0"/>
              <a:t>第一编 总则                                                第一</a:t>
            </a:r>
            <a:r>
              <a:rPr lang="zh-CN" altLang="en-US" sz="2800" dirty="0"/>
              <a:t>编 </a:t>
            </a:r>
            <a:r>
              <a:rPr lang="zh-CN" altLang="en-US" sz="2800" dirty="0" smtClean="0"/>
              <a:t>总则</a:t>
            </a:r>
            <a:endParaRPr lang="en-US" altLang="zh-CN" sz="2800" dirty="0" smtClean="0"/>
          </a:p>
          <a:p>
            <a:pPr marL="0" indent="0">
              <a:buNone/>
            </a:pPr>
            <a:r>
              <a:rPr lang="zh-CN" altLang="en-US" sz="2800" dirty="0" smtClean="0"/>
              <a:t>第二编 物权                                                第二</a:t>
            </a:r>
            <a:r>
              <a:rPr lang="zh-CN" altLang="en-US" sz="2800" dirty="0"/>
              <a:t>编 </a:t>
            </a:r>
            <a:r>
              <a:rPr lang="zh-CN" altLang="en-US" sz="2800" dirty="0" smtClean="0"/>
              <a:t>债务关系法</a:t>
            </a:r>
            <a:endParaRPr lang="en-US" altLang="zh-CN" sz="2800" dirty="0" smtClean="0"/>
          </a:p>
          <a:p>
            <a:pPr marL="0" indent="0">
              <a:buNone/>
            </a:pPr>
            <a:r>
              <a:rPr lang="zh-CN" altLang="en-US" sz="2800" dirty="0" smtClean="0"/>
              <a:t>第三编 合同                                                第三</a:t>
            </a:r>
            <a:r>
              <a:rPr lang="zh-CN" altLang="en-US" sz="2800" dirty="0"/>
              <a:t>编 </a:t>
            </a:r>
            <a:r>
              <a:rPr lang="zh-CN" altLang="en-US" sz="2800" dirty="0" smtClean="0"/>
              <a:t>物权法</a:t>
            </a:r>
            <a:endParaRPr lang="en-US" altLang="zh-CN" sz="2800" dirty="0" smtClean="0"/>
          </a:p>
          <a:p>
            <a:pPr marL="0" indent="0">
              <a:buNone/>
            </a:pPr>
            <a:r>
              <a:rPr lang="zh-CN" altLang="en-US" sz="2800" b="1" dirty="0" smtClean="0"/>
              <a:t>第四编 人格权                                           </a:t>
            </a:r>
            <a:r>
              <a:rPr lang="zh-CN" altLang="en-US" sz="2800" dirty="0" smtClean="0"/>
              <a:t>第三</a:t>
            </a:r>
            <a:r>
              <a:rPr lang="zh-CN" altLang="en-US" sz="2800" dirty="0"/>
              <a:t>编 </a:t>
            </a:r>
            <a:r>
              <a:rPr lang="zh-CN" altLang="en-US" sz="2800" dirty="0" smtClean="0"/>
              <a:t>家庭法</a:t>
            </a:r>
            <a:endParaRPr lang="en-US" altLang="zh-CN" sz="2800" b="1" dirty="0"/>
          </a:p>
          <a:p>
            <a:pPr marL="0" indent="0">
              <a:buNone/>
            </a:pPr>
            <a:r>
              <a:rPr lang="zh-CN" altLang="en-US" sz="2800" dirty="0" smtClean="0"/>
              <a:t>第五编 婚姻家庭                                       第三</a:t>
            </a:r>
            <a:r>
              <a:rPr lang="zh-CN" altLang="en-US" sz="2800" dirty="0"/>
              <a:t>编 </a:t>
            </a:r>
            <a:r>
              <a:rPr lang="zh-CN" altLang="en-US" sz="2800" dirty="0" smtClean="0"/>
              <a:t>继承法</a:t>
            </a:r>
            <a:endParaRPr lang="en-US" altLang="zh-CN" sz="2800" dirty="0"/>
          </a:p>
          <a:p>
            <a:pPr marL="0" indent="0">
              <a:buNone/>
            </a:pPr>
            <a:r>
              <a:rPr lang="zh-CN" altLang="en-US" sz="2800" dirty="0" smtClean="0"/>
              <a:t>第六编 继承</a:t>
            </a:r>
            <a:endParaRPr lang="en-US" altLang="zh-CN" sz="2800" dirty="0" smtClean="0"/>
          </a:p>
          <a:p>
            <a:pPr marL="0" indent="0">
              <a:buNone/>
            </a:pPr>
            <a:r>
              <a:rPr lang="zh-CN" altLang="en-US" sz="2800" dirty="0" smtClean="0"/>
              <a:t>第七编 侵权责任</a:t>
            </a:r>
            <a:endParaRPr lang="en-US" altLang="zh-CN" sz="2800" dirty="0"/>
          </a:p>
          <a:p>
            <a:pPr marL="0" indent="0">
              <a:buNone/>
            </a:pPr>
            <a:endParaRPr lang="en-US" altLang="zh-CN" sz="2800" dirty="0" smtClean="0"/>
          </a:p>
          <a:p>
            <a:pPr marL="0" indent="0">
              <a:buNone/>
            </a:pPr>
            <a:endParaRPr lang="en-US" altLang="zh-CN" sz="2800" dirty="0"/>
          </a:p>
        </p:txBody>
      </p:sp>
    </p:spTree>
    <p:extLst>
      <p:ext uri="{BB962C8B-B14F-4D97-AF65-F5344CB8AC3E}">
        <p14:creationId xmlns:p14="http://schemas.microsoft.com/office/powerpoint/2010/main" val="3286609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农村土地高效利用</a:t>
            </a:r>
            <a:endParaRPr lang="en-US" altLang="zh-CN" sz="4000" b="1" dirty="0">
              <a:solidFill>
                <a:srgbClr val="7C1D20"/>
              </a:solidFill>
              <a:latin typeface="+mn-ea"/>
            </a:endParaRPr>
          </a:p>
        </p:txBody>
      </p:sp>
      <p:pic>
        <p:nvPicPr>
          <p:cNvPr id="5"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5089" y="2056487"/>
            <a:ext cx="8061821" cy="4608512"/>
          </a:xfrm>
        </p:spPr>
      </p:pic>
    </p:spTree>
    <p:extLst>
      <p:ext uri="{BB962C8B-B14F-4D97-AF65-F5344CB8AC3E}">
        <p14:creationId xmlns:p14="http://schemas.microsoft.com/office/powerpoint/2010/main" val="19434390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农村土地高效利用</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t>“小岗村红手印故事”：</a:t>
            </a:r>
            <a:r>
              <a:rPr lang="en-US" altLang="zh-CN" sz="2800" dirty="0" smtClean="0"/>
              <a:t>1978</a:t>
            </a:r>
            <a:r>
              <a:rPr lang="zh-CN" altLang="en-US" sz="2800" dirty="0" smtClean="0"/>
              <a:t>年，安徽遭遇到百年一遇的特大旱灾，为了实现土地丰收，不出去讨饭，凤阳小岗村</a:t>
            </a:r>
            <a:r>
              <a:rPr lang="zh-CN" altLang="en-US" sz="2800" dirty="0"/>
              <a:t>的</a:t>
            </a:r>
            <a:r>
              <a:rPr lang="en-US" altLang="zh-CN" sz="2800" dirty="0" smtClean="0"/>
              <a:t>18</a:t>
            </a:r>
            <a:r>
              <a:rPr lang="zh-CN" altLang="en-US" sz="2800" dirty="0" smtClean="0"/>
              <a:t>位庄稼汉，</a:t>
            </a:r>
            <a:r>
              <a:rPr lang="zh-CN" altLang="en-US" sz="2800" dirty="0"/>
              <a:t>把分田到组“秘密”改为分田到户，搞“大包干”</a:t>
            </a:r>
            <a:r>
              <a:rPr lang="zh-CN" altLang="en-US" sz="2800" dirty="0" smtClean="0"/>
              <a:t>。</a:t>
            </a:r>
            <a:endParaRPr lang="en-US" altLang="zh-CN" sz="2800" dirty="0" smtClean="0"/>
          </a:p>
          <a:p>
            <a:r>
              <a:rPr lang="zh-CN" altLang="en-US" sz="2800" dirty="0" smtClean="0"/>
              <a:t>在</a:t>
            </a:r>
            <a:r>
              <a:rPr lang="zh-CN" altLang="en-US" sz="2800" dirty="0"/>
              <a:t>十一届三中全会召开前，为中国农村改革提供了</a:t>
            </a:r>
            <a:r>
              <a:rPr lang="zh-CN" altLang="en-US" sz="2800" dirty="0" smtClean="0"/>
              <a:t>范本</a:t>
            </a:r>
            <a:endParaRPr lang="en-US" altLang="zh-CN" sz="2800" dirty="0" smtClean="0"/>
          </a:p>
          <a:p>
            <a:r>
              <a:rPr lang="zh-CN" altLang="en-US" sz="2800" b="1" dirty="0" smtClean="0"/>
              <a:t>家庭</a:t>
            </a:r>
            <a:r>
              <a:rPr lang="zh-CN" altLang="en-US" sz="2800" b="1" dirty="0"/>
              <a:t>联产承包</a:t>
            </a:r>
            <a:r>
              <a:rPr lang="zh-CN" altLang="en-US" sz="2800" b="1" dirty="0" smtClean="0"/>
              <a:t>制</a:t>
            </a:r>
            <a:endParaRPr lang="en-US" altLang="zh-CN" sz="2800" dirty="0" smtClean="0"/>
          </a:p>
          <a:p>
            <a:r>
              <a:rPr lang="zh-CN" altLang="en-US" sz="2800" dirty="0" smtClean="0"/>
              <a:t>农民开始对土地享有经营管理权</a:t>
            </a:r>
            <a:endParaRPr lang="en-US" altLang="zh-CN" sz="2800" dirty="0"/>
          </a:p>
        </p:txBody>
      </p:sp>
    </p:spTree>
    <p:extLst>
      <p:ext uri="{BB962C8B-B14F-4D97-AF65-F5344CB8AC3E}">
        <p14:creationId xmlns:p14="http://schemas.microsoft.com/office/powerpoint/2010/main" val="2277189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农村土地高效利用</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t>小岗村土地改革（</a:t>
            </a:r>
            <a:r>
              <a:rPr lang="en-US" altLang="zh-CN" sz="2800" dirty="0" smtClean="0"/>
              <a:t>2015</a:t>
            </a:r>
            <a:r>
              <a:rPr lang="zh-CN" altLang="en-US" sz="2800" dirty="0" smtClean="0"/>
              <a:t>年）</a:t>
            </a:r>
            <a:endParaRPr lang="en-US" altLang="zh-CN" sz="2800" dirty="0" smtClean="0"/>
          </a:p>
          <a:p>
            <a:pPr marL="0" indent="0">
              <a:buNone/>
            </a:pPr>
            <a:r>
              <a:rPr lang="zh-CN" altLang="en-US" sz="2800" dirty="0" smtClean="0"/>
              <a:t>土地所有权：村集体</a:t>
            </a:r>
            <a:endParaRPr lang="en-US" altLang="zh-CN" sz="2800" dirty="0" smtClean="0"/>
          </a:p>
          <a:p>
            <a:pPr marL="0" indent="0">
              <a:buNone/>
            </a:pPr>
            <a:r>
              <a:rPr lang="zh-CN" altLang="en-US" sz="2800" dirty="0" smtClean="0"/>
              <a:t>土地承包经营权：农户</a:t>
            </a:r>
            <a:endParaRPr lang="en-US" altLang="zh-CN" sz="2800" dirty="0" smtClean="0"/>
          </a:p>
          <a:p>
            <a:pPr marL="0" indent="0">
              <a:buNone/>
            </a:pPr>
            <a:r>
              <a:rPr lang="zh-CN" altLang="en-US" sz="2800" b="1" dirty="0" smtClean="0"/>
              <a:t>土地经营权（单独分离）：可以转包、出租、担保、抵押</a:t>
            </a:r>
            <a:endParaRPr lang="en-US" altLang="zh-CN" sz="2800" b="1" dirty="0" smtClean="0"/>
          </a:p>
          <a:p>
            <a:pPr marL="0" indent="0">
              <a:buNone/>
            </a:pPr>
            <a:endParaRPr lang="en-US" altLang="zh-CN" sz="2800" dirty="0" smtClean="0"/>
          </a:p>
          <a:p>
            <a:endParaRPr lang="en-US" altLang="zh-CN" sz="2800" dirty="0"/>
          </a:p>
        </p:txBody>
      </p:sp>
    </p:spTree>
    <p:extLst>
      <p:ext uri="{BB962C8B-B14F-4D97-AF65-F5344CB8AC3E}">
        <p14:creationId xmlns:p14="http://schemas.microsoft.com/office/powerpoint/2010/main" val="1745717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农村土地高效利用</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t>民法典：农村土地“三权分置”</a:t>
            </a:r>
            <a:endParaRPr lang="en-US" altLang="zh-CN" sz="2800" dirty="0" smtClean="0"/>
          </a:p>
          <a:p>
            <a:pPr marL="0" indent="0">
              <a:buNone/>
            </a:pPr>
            <a:r>
              <a:rPr lang="zh-CN" altLang="en-US" sz="2800" dirty="0" smtClean="0"/>
              <a:t>所有权、承包权、经营权</a:t>
            </a:r>
            <a:endParaRPr lang="en-US" altLang="zh-CN" sz="2800" dirty="0" smtClean="0"/>
          </a:p>
          <a:p>
            <a:pPr marL="0" indent="0">
              <a:buNone/>
            </a:pPr>
            <a:r>
              <a:rPr lang="zh-CN" altLang="en-US" sz="2800" dirty="0" smtClean="0"/>
              <a:t>“</a:t>
            </a:r>
            <a:r>
              <a:rPr lang="en-US" altLang="zh-CN" sz="2800" b="1" dirty="0" err="1" smtClean="0"/>
              <a:t>耕地</a:t>
            </a:r>
            <a:r>
              <a:rPr lang="en-US" altLang="zh-CN" sz="2800" dirty="0" err="1" smtClean="0"/>
              <a:t>的承包期为</a:t>
            </a:r>
            <a:r>
              <a:rPr lang="en-US" altLang="zh-CN" sz="2800" b="1" dirty="0" err="1" smtClean="0"/>
              <a:t>三十</a:t>
            </a:r>
            <a:r>
              <a:rPr lang="en-US" altLang="zh-CN" sz="2800" dirty="0" err="1" smtClean="0"/>
              <a:t>年。草地的承包期为三十年至五十年。林地的承包期为三十年至七十年</a:t>
            </a:r>
            <a:r>
              <a:rPr lang="en-US" altLang="zh-CN" sz="2800" dirty="0" smtClean="0"/>
              <a:t>。</a:t>
            </a:r>
            <a:r>
              <a:rPr lang="zh-CN" altLang="en-US" sz="2800" dirty="0" smtClean="0"/>
              <a:t>”（</a:t>
            </a:r>
            <a:r>
              <a:rPr lang="en-US" altLang="zh-CN" sz="2800" dirty="0" smtClean="0"/>
              <a:t>332</a:t>
            </a:r>
            <a:r>
              <a:rPr lang="zh-CN" altLang="en-US" sz="2800" dirty="0" smtClean="0"/>
              <a:t>）</a:t>
            </a:r>
            <a:endParaRPr lang="en-US" altLang="zh-CN" sz="2800" dirty="0" smtClean="0"/>
          </a:p>
          <a:p>
            <a:pPr marL="0" indent="0">
              <a:buNone/>
            </a:pPr>
            <a:r>
              <a:rPr lang="zh-CN" altLang="en-US" sz="2800" dirty="0" smtClean="0"/>
              <a:t>“</a:t>
            </a:r>
            <a:r>
              <a:rPr lang="en-US" altLang="zh-CN" sz="2800" dirty="0" err="1"/>
              <a:t>土地承包经营权人依照法律规定，有权将土地承包经营权</a:t>
            </a:r>
            <a:r>
              <a:rPr lang="en-US" altLang="zh-CN" sz="2800" b="1" dirty="0" err="1"/>
              <a:t>互换、转让</a:t>
            </a:r>
            <a:r>
              <a:rPr lang="en-US" altLang="zh-CN" sz="2800" dirty="0" err="1"/>
              <a:t>。未经依法批准，不得将承包地用于非农建设</a:t>
            </a:r>
            <a:r>
              <a:rPr lang="en-US" altLang="zh-CN" sz="2800" dirty="0"/>
              <a:t>。</a:t>
            </a:r>
            <a:r>
              <a:rPr lang="zh-CN" altLang="en-US" sz="2800" dirty="0" smtClean="0"/>
              <a:t>”（</a:t>
            </a:r>
            <a:r>
              <a:rPr lang="en-US" altLang="zh-CN" sz="2800" dirty="0" smtClean="0"/>
              <a:t>334</a:t>
            </a:r>
            <a:r>
              <a:rPr lang="zh-CN" altLang="en-US" sz="2800" dirty="0" smtClean="0"/>
              <a:t>）</a:t>
            </a:r>
            <a:endParaRPr lang="en-US" altLang="zh-CN" sz="2800" dirty="0" smtClean="0"/>
          </a:p>
          <a:p>
            <a:pPr marL="0" indent="0">
              <a:buNone/>
            </a:pPr>
            <a:r>
              <a:rPr lang="zh-CN" altLang="en-US" sz="2800" dirty="0" smtClean="0"/>
              <a:t>“</a:t>
            </a:r>
            <a:r>
              <a:rPr lang="en-US" altLang="zh-CN" sz="2800" dirty="0" err="1"/>
              <a:t>土地承包经营权人可以自主决定依法采取</a:t>
            </a:r>
            <a:r>
              <a:rPr lang="en-US" altLang="zh-CN" sz="2800" b="1" dirty="0" err="1"/>
              <a:t>出租、入股</a:t>
            </a:r>
            <a:r>
              <a:rPr lang="en-US" altLang="zh-CN" sz="2800" dirty="0" err="1"/>
              <a:t>或者</a:t>
            </a:r>
            <a:r>
              <a:rPr lang="en-US" altLang="zh-CN" sz="2800" b="1" dirty="0" err="1"/>
              <a:t>其他方式</a:t>
            </a:r>
            <a:r>
              <a:rPr lang="en-US" altLang="zh-CN" sz="2800" dirty="0" err="1"/>
              <a:t>向他人流转土地经营权</a:t>
            </a:r>
            <a:r>
              <a:rPr lang="en-US" altLang="zh-CN" sz="2800" dirty="0"/>
              <a:t>。</a:t>
            </a:r>
            <a:r>
              <a:rPr lang="zh-CN" altLang="en-US" sz="2800" dirty="0" smtClean="0"/>
              <a:t>”</a:t>
            </a:r>
            <a:r>
              <a:rPr lang="zh-CN" altLang="en-US" sz="2800" dirty="0"/>
              <a:t> </a:t>
            </a:r>
            <a:r>
              <a:rPr lang="zh-CN" altLang="en-US" sz="2800" dirty="0" smtClean="0"/>
              <a:t>（</a:t>
            </a:r>
            <a:r>
              <a:rPr lang="en-US" altLang="zh-CN" sz="2800" dirty="0" smtClean="0"/>
              <a:t>339</a:t>
            </a:r>
            <a:r>
              <a:rPr lang="zh-CN" altLang="en-US" sz="2800" dirty="0" smtClean="0"/>
              <a:t>）</a:t>
            </a:r>
            <a:endParaRPr lang="en-US" altLang="zh-CN" sz="2800" dirty="0"/>
          </a:p>
          <a:p>
            <a:pPr marL="0" indent="0">
              <a:buNone/>
            </a:pPr>
            <a:endParaRPr lang="en-US" altLang="zh-CN" sz="2800" dirty="0" smtClean="0"/>
          </a:p>
          <a:p>
            <a:pPr marL="0" indent="0">
              <a:buNone/>
            </a:pPr>
            <a:endParaRPr lang="en-US" altLang="zh-CN" sz="2800" dirty="0" smtClean="0"/>
          </a:p>
          <a:p>
            <a:endParaRPr lang="en-US" altLang="zh-CN" sz="2800" dirty="0"/>
          </a:p>
        </p:txBody>
      </p:sp>
    </p:spTree>
    <p:extLst>
      <p:ext uri="{BB962C8B-B14F-4D97-AF65-F5344CB8AC3E}">
        <p14:creationId xmlns:p14="http://schemas.microsoft.com/office/powerpoint/2010/main" val="4220573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罗马法的复兴</a:t>
            </a:r>
            <a:endParaRPr lang="en-US" altLang="zh-CN" sz="4000" b="1" dirty="0">
              <a:solidFill>
                <a:srgbClr val="7C1D20"/>
              </a:solidFill>
              <a:latin typeface="+mn-ea"/>
            </a:endParaRPr>
          </a:p>
        </p:txBody>
      </p:sp>
      <p:sp>
        <p:nvSpPr>
          <p:cNvPr id="3" name="内容占位符 2"/>
          <p:cNvSpPr>
            <a:spLocks noGrp="1"/>
          </p:cNvSpPr>
          <p:nvPr>
            <p:ph idx="1"/>
          </p:nvPr>
        </p:nvSpPr>
        <p:spPr>
          <a:xfrm>
            <a:off x="1126654" y="2097646"/>
            <a:ext cx="10801200" cy="4536504"/>
          </a:xfrm>
        </p:spPr>
        <p:txBody>
          <a:bodyPr>
            <a:noAutofit/>
          </a:bodyPr>
          <a:lstStyle/>
          <a:p>
            <a:pPr marL="0" indent="0">
              <a:buNone/>
            </a:pPr>
            <a:r>
              <a:rPr lang="zh-CN" altLang="en-US" sz="3200" dirty="0" smtClean="0">
                <a:latin typeface="+mn-ea"/>
              </a:rPr>
              <a:t>东罗马：</a:t>
            </a:r>
            <a:endParaRPr lang="en-US" altLang="zh-CN" sz="3200" dirty="0" smtClean="0">
              <a:latin typeface="+mn-ea"/>
            </a:endParaRPr>
          </a:p>
          <a:p>
            <a:r>
              <a:rPr lang="zh-CN" altLang="en-US" sz="3200" dirty="0" smtClean="0">
                <a:latin typeface="+mn-ea"/>
              </a:rPr>
              <a:t>君士坦丁堡（现土耳其，古希腊时称为拜占庭）</a:t>
            </a:r>
            <a:endParaRPr lang="en-US" altLang="zh-CN" sz="3200" dirty="0" smtClean="0">
              <a:latin typeface="+mn-ea"/>
            </a:endParaRPr>
          </a:p>
          <a:p>
            <a:r>
              <a:rPr lang="zh-CN" altLang="en-US" sz="3200" dirty="0" smtClean="0">
                <a:latin typeface="+mn-ea"/>
              </a:rPr>
              <a:t>查士丁尼</a:t>
            </a:r>
            <a:r>
              <a:rPr lang="zh-CN" altLang="en-US" sz="3200" dirty="0">
                <a:latin typeface="+mn-ea"/>
              </a:rPr>
              <a:t>（约</a:t>
            </a:r>
            <a:r>
              <a:rPr lang="en-US" altLang="zh-CN" sz="3200" dirty="0">
                <a:latin typeface="+mn-ea"/>
              </a:rPr>
              <a:t>482</a:t>
            </a:r>
            <a:r>
              <a:rPr lang="zh-CN" altLang="en-US" sz="3200" dirty="0">
                <a:latin typeface="+mn-ea"/>
              </a:rPr>
              <a:t>年</a:t>
            </a:r>
            <a:r>
              <a:rPr lang="en-US" altLang="zh-CN" sz="3200" dirty="0">
                <a:latin typeface="+mn-ea"/>
              </a:rPr>
              <a:t>—565</a:t>
            </a:r>
            <a:r>
              <a:rPr lang="zh-CN" altLang="en-US" sz="3200" dirty="0">
                <a:latin typeface="+mn-ea"/>
              </a:rPr>
              <a:t>年</a:t>
            </a:r>
            <a:r>
              <a:rPr lang="zh-CN" altLang="en-US" sz="3200" dirty="0" smtClean="0">
                <a:latin typeface="+mn-ea"/>
              </a:rPr>
              <a:t>）：在位时，版图一度包括西罗马领土；逝世后，征服地区大都丧失</a:t>
            </a:r>
            <a:endParaRPr lang="en-US" altLang="zh-CN" sz="3200" dirty="0" smtClean="0">
              <a:latin typeface="+mn-ea"/>
            </a:endParaRPr>
          </a:p>
          <a:p>
            <a:r>
              <a:rPr lang="zh-CN" altLang="en-US" sz="3200" dirty="0" smtClean="0">
                <a:latin typeface="+mn-ea"/>
              </a:rPr>
              <a:t>拜占庭帝国（</a:t>
            </a:r>
            <a:r>
              <a:rPr lang="en-US" altLang="zh-CN" sz="3200" dirty="0" smtClean="0">
                <a:latin typeface="+mn-ea"/>
              </a:rPr>
              <a:t>—1453</a:t>
            </a:r>
            <a:r>
              <a:rPr lang="zh-CN" altLang="en-US" sz="3200" dirty="0">
                <a:latin typeface="+mn-ea"/>
              </a:rPr>
              <a:t>年）</a:t>
            </a:r>
            <a:endParaRPr lang="en-US" altLang="zh-CN" sz="3200" dirty="0">
              <a:latin typeface="+mn-ea"/>
            </a:endParaRPr>
          </a:p>
          <a:p>
            <a:endParaRPr lang="en-US" altLang="zh-CN" sz="3200" dirty="0">
              <a:latin typeface="+mn-ea"/>
            </a:endParaRPr>
          </a:p>
          <a:p>
            <a:endParaRPr lang="en-US" altLang="zh-CN" sz="3200" dirty="0">
              <a:latin typeface="+mn-ea"/>
            </a:endParaRPr>
          </a:p>
        </p:txBody>
      </p:sp>
    </p:spTree>
    <p:extLst>
      <p:ext uri="{BB962C8B-B14F-4D97-AF65-F5344CB8AC3E}">
        <p14:creationId xmlns:p14="http://schemas.microsoft.com/office/powerpoint/2010/main" val="247329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禁止高利放贷</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t>案例一</a:t>
            </a:r>
            <a:r>
              <a:rPr lang="zh-CN" altLang="en-US" sz="2800" b="1" dirty="0" smtClean="0"/>
              <a:t>：大学生校园</a:t>
            </a:r>
            <a:r>
              <a:rPr lang="zh-CN" altLang="en-US" sz="2800" b="1" dirty="0" smtClean="0"/>
              <a:t>贷（套路贷）</a:t>
            </a:r>
            <a:endParaRPr lang="en-US" altLang="zh-CN" sz="2800" b="1" dirty="0" smtClean="0"/>
          </a:p>
          <a:p>
            <a:pPr marL="0" indent="0">
              <a:buNone/>
            </a:pPr>
            <a:r>
              <a:rPr lang="en-US" altLang="zh-CN" sz="2800" b="1" dirty="0" smtClean="0"/>
              <a:t>      </a:t>
            </a:r>
            <a:r>
              <a:rPr lang="zh-CN" altLang="en-US" sz="2800" dirty="0" smtClean="0"/>
              <a:t>到底是民事经济纠纷还是刑事案件？</a:t>
            </a:r>
            <a:endParaRPr lang="en-US" altLang="zh-CN" sz="2800" dirty="0" smtClean="0"/>
          </a:p>
          <a:p>
            <a:r>
              <a:rPr lang="zh-CN" altLang="en-US" sz="2800" b="1" dirty="0" smtClean="0"/>
              <a:t>套路贷入刑（</a:t>
            </a:r>
            <a:r>
              <a:rPr lang="en-US" altLang="zh-CN" sz="2800" b="1" dirty="0" smtClean="0"/>
              <a:t>2019</a:t>
            </a:r>
            <a:r>
              <a:rPr lang="zh-CN" altLang="en-US" sz="2800" b="1" dirty="0" smtClean="0"/>
              <a:t>）</a:t>
            </a:r>
            <a:endParaRPr lang="en-US" altLang="zh-CN" sz="2800" b="1" dirty="0" smtClean="0"/>
          </a:p>
          <a:p>
            <a:r>
              <a:rPr lang="zh-CN" altLang="en-US" sz="2800" b="1" dirty="0" smtClean="0"/>
              <a:t>民事权利的优先保护（民事案件的审判无需再等到刑事案件的审结）</a:t>
            </a:r>
            <a:endParaRPr lang="en-US" altLang="zh-CN" sz="2800" b="1" dirty="0" smtClean="0"/>
          </a:p>
          <a:p>
            <a:pPr marL="0" indent="0">
              <a:buNone/>
            </a:pPr>
            <a:r>
              <a:rPr lang="en-US" altLang="zh-CN" sz="2800" b="1" dirty="0" smtClean="0"/>
              <a:t>      </a:t>
            </a:r>
            <a:endParaRPr lang="en-US" altLang="zh-CN" sz="2800" b="1" dirty="0"/>
          </a:p>
        </p:txBody>
      </p:sp>
    </p:spTree>
    <p:extLst>
      <p:ext uri="{BB962C8B-B14F-4D97-AF65-F5344CB8AC3E}">
        <p14:creationId xmlns:p14="http://schemas.microsoft.com/office/powerpoint/2010/main" val="7273428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禁止高利放贷</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t>放贷利息：</a:t>
            </a:r>
            <a:endParaRPr lang="en-US" altLang="zh-CN" sz="2800" dirty="0" smtClean="0"/>
          </a:p>
          <a:p>
            <a:pPr marL="0" indent="0">
              <a:buNone/>
            </a:pPr>
            <a:r>
              <a:rPr lang="en-US" altLang="zh-CN" sz="2800" b="1" dirty="0" smtClean="0"/>
              <a:t>24%—36%</a:t>
            </a:r>
            <a:r>
              <a:rPr lang="zh-CN" altLang="en-US" sz="2800" dirty="0" smtClean="0"/>
              <a:t>（</a:t>
            </a:r>
            <a:r>
              <a:rPr lang="en-US" altLang="zh-CN" sz="2800" dirty="0" smtClean="0"/>
              <a:t>2015</a:t>
            </a:r>
            <a:r>
              <a:rPr lang="zh-CN" altLang="en-US" sz="2800" dirty="0" smtClean="0"/>
              <a:t>年的规定）</a:t>
            </a:r>
            <a:endParaRPr lang="en-US" altLang="zh-CN" sz="2800" dirty="0" smtClean="0"/>
          </a:p>
          <a:p>
            <a:pPr marL="0" indent="0">
              <a:buNone/>
            </a:pPr>
            <a:r>
              <a:rPr lang="zh-CN" altLang="en-US" sz="2800" dirty="0" smtClean="0"/>
              <a:t>年利率不得超过一年期贷款市场报价利率的</a:t>
            </a:r>
            <a:r>
              <a:rPr lang="zh-CN" altLang="en-US" sz="2800" b="1" dirty="0" smtClean="0"/>
              <a:t>四</a:t>
            </a:r>
            <a:r>
              <a:rPr lang="zh-CN" altLang="en-US" sz="2800" dirty="0" smtClean="0"/>
              <a:t>倍（</a:t>
            </a:r>
            <a:r>
              <a:rPr lang="en-US" altLang="zh-CN" sz="2800" dirty="0" smtClean="0"/>
              <a:t>2020</a:t>
            </a:r>
            <a:r>
              <a:rPr lang="zh-CN" altLang="en-US" sz="2800" dirty="0" smtClean="0"/>
              <a:t>年的规定）</a:t>
            </a:r>
            <a:endParaRPr lang="en-US" altLang="zh-CN" sz="2800" dirty="0" smtClean="0"/>
          </a:p>
          <a:p>
            <a:r>
              <a:rPr lang="zh-CN" altLang="en-US" sz="2800" dirty="0" smtClean="0"/>
              <a:t>“</a:t>
            </a:r>
            <a:r>
              <a:rPr lang="en-US" altLang="zh-CN" sz="2800" b="1" dirty="0" err="1" smtClean="0"/>
              <a:t>禁止高利放贷</a:t>
            </a:r>
            <a:r>
              <a:rPr lang="en-US" altLang="zh-CN" sz="2800" dirty="0" err="1"/>
              <a:t>，借款的利率不得违反国家有关规定</a:t>
            </a:r>
            <a:r>
              <a:rPr lang="en-US" altLang="zh-CN" sz="2800" dirty="0" smtClean="0"/>
              <a:t>。</a:t>
            </a:r>
            <a:r>
              <a:rPr lang="zh-CN" altLang="en-US" sz="2800" dirty="0" smtClean="0"/>
              <a:t>”</a:t>
            </a:r>
            <a:endParaRPr lang="en-US" altLang="zh-CN" sz="2800" dirty="0" smtClean="0"/>
          </a:p>
          <a:p>
            <a:pPr marL="0" indent="0">
              <a:buNone/>
            </a:pPr>
            <a:r>
              <a:rPr lang="zh-CN" altLang="en-US" sz="2800" dirty="0" smtClean="0"/>
              <a:t>（</a:t>
            </a:r>
            <a:r>
              <a:rPr lang="en-US" altLang="zh-CN" sz="2800" dirty="0" smtClean="0"/>
              <a:t>《</a:t>
            </a:r>
            <a:r>
              <a:rPr lang="zh-CN" altLang="en-US" sz="2800" dirty="0" smtClean="0"/>
              <a:t>民法典</a:t>
            </a:r>
            <a:r>
              <a:rPr lang="en-US" altLang="zh-CN" sz="2800" dirty="0" smtClean="0"/>
              <a:t>》</a:t>
            </a:r>
            <a:r>
              <a:rPr lang="zh-CN" altLang="en-US" sz="2800" dirty="0" smtClean="0"/>
              <a:t>第</a:t>
            </a:r>
            <a:r>
              <a:rPr lang="en-US" altLang="zh-CN" sz="2800" dirty="0" smtClean="0"/>
              <a:t>680</a:t>
            </a:r>
            <a:r>
              <a:rPr lang="zh-CN" altLang="en-US" sz="2800" dirty="0" smtClean="0"/>
              <a:t>条）</a:t>
            </a:r>
            <a:endParaRPr lang="en-US" altLang="zh-CN" sz="2800" dirty="0"/>
          </a:p>
        </p:txBody>
      </p:sp>
    </p:spTree>
    <p:extLst>
      <p:ext uri="{BB962C8B-B14F-4D97-AF65-F5344CB8AC3E}">
        <p14:creationId xmlns:p14="http://schemas.microsoft.com/office/powerpoint/2010/main" val="11127466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胎儿权利保障</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a:t>问题：</a:t>
            </a:r>
            <a:r>
              <a:rPr lang="zh-CN" altLang="en-US" sz="2800" b="1" dirty="0"/>
              <a:t>胎儿是否具有民事权利能力，如果没有，是否有例外</a:t>
            </a:r>
            <a:r>
              <a:rPr lang="zh-CN" altLang="en-US" sz="2800" b="1" dirty="0" smtClean="0"/>
              <a:t>情</a:t>
            </a:r>
            <a:endParaRPr lang="en-US" altLang="zh-CN" sz="2800" b="1" dirty="0" smtClean="0"/>
          </a:p>
          <a:p>
            <a:pPr marL="514350" indent="-514350">
              <a:buFont typeface="+mj-lt"/>
              <a:buAutoNum type="arabicPeriod"/>
            </a:pPr>
            <a:r>
              <a:rPr lang="zh-CN" altLang="en-US" sz="2800" dirty="0" smtClean="0"/>
              <a:t>国外：胎儿大多都具有民事权利能力</a:t>
            </a:r>
            <a:endParaRPr lang="en-US" altLang="zh-CN" sz="2800" dirty="0" smtClean="0"/>
          </a:p>
          <a:p>
            <a:pPr marL="514350" indent="-514350">
              <a:buFont typeface="+mj-lt"/>
              <a:buAutoNum type="arabicPeriod"/>
            </a:pPr>
            <a:r>
              <a:rPr lang="zh-CN" altLang="en-US" sz="2800" dirty="0" smtClean="0"/>
              <a:t>我国：胎儿不具有民事权利能力</a:t>
            </a:r>
            <a:endParaRPr lang="en-US" altLang="zh-CN" sz="2800" dirty="0" smtClean="0"/>
          </a:p>
          <a:p>
            <a:pPr marL="0" indent="0">
              <a:buNone/>
            </a:pPr>
            <a:r>
              <a:rPr lang="zh-CN" altLang="en-US" sz="2800" dirty="0"/>
              <a:t>“</a:t>
            </a:r>
            <a:r>
              <a:rPr lang="en-US" altLang="zh-CN" sz="2800" dirty="0" err="1"/>
              <a:t>自然人从出生时起到死亡时止，具有</a:t>
            </a:r>
            <a:r>
              <a:rPr lang="en-US" altLang="zh-CN" sz="2800" b="1" dirty="0" err="1"/>
              <a:t>民事权利能力</a:t>
            </a:r>
            <a:r>
              <a:rPr lang="en-US" altLang="zh-CN" sz="2800" dirty="0" err="1"/>
              <a:t>，依法享有民事权利，承担民事义务</a:t>
            </a:r>
            <a:r>
              <a:rPr lang="en-US" altLang="zh-CN" sz="2800" dirty="0"/>
              <a:t>。</a:t>
            </a:r>
            <a:r>
              <a:rPr lang="zh-CN" altLang="en-US" sz="2800" dirty="0"/>
              <a:t>”（民法典第</a:t>
            </a:r>
            <a:r>
              <a:rPr lang="en-US" altLang="zh-CN" sz="2800" dirty="0"/>
              <a:t>13</a:t>
            </a:r>
            <a:r>
              <a:rPr lang="zh-CN" altLang="en-US" sz="2800" dirty="0"/>
              <a:t>条</a:t>
            </a:r>
            <a:r>
              <a:rPr lang="zh-CN" altLang="en-US" sz="2800" dirty="0" smtClean="0"/>
              <a:t>）</a:t>
            </a:r>
            <a:endParaRPr lang="en-US" altLang="zh-CN" sz="2800" dirty="0" smtClean="0"/>
          </a:p>
          <a:p>
            <a:r>
              <a:rPr lang="zh-CN" altLang="en-US" sz="2800" b="1" dirty="0"/>
              <a:t>案例：交通肇事赔偿是否需要为遗腹子留出份额</a:t>
            </a:r>
            <a:endParaRPr lang="en-US" altLang="zh-CN" sz="2800" b="1" dirty="0"/>
          </a:p>
          <a:p>
            <a:pPr marL="0" indent="0">
              <a:buNone/>
            </a:pPr>
            <a:endParaRPr lang="en-US" altLang="zh-CN" sz="2800" dirty="0"/>
          </a:p>
          <a:p>
            <a:pPr marL="0" indent="0">
              <a:buNone/>
            </a:pPr>
            <a:endParaRPr lang="en-US" altLang="zh-CN" sz="2800" dirty="0" smtClean="0"/>
          </a:p>
        </p:txBody>
      </p:sp>
    </p:spTree>
    <p:extLst>
      <p:ext uri="{BB962C8B-B14F-4D97-AF65-F5344CB8AC3E}">
        <p14:creationId xmlns:p14="http://schemas.microsoft.com/office/powerpoint/2010/main" val="112056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胎儿权利保障</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dirty="0" smtClean="0"/>
              <a:t>胎儿具有民事权利能力的</a:t>
            </a:r>
            <a:r>
              <a:rPr lang="zh-CN" altLang="en-US" sz="2800" b="1" dirty="0" smtClean="0"/>
              <a:t>例外情形</a:t>
            </a:r>
            <a:endParaRPr lang="en-US" altLang="zh-CN" sz="2800" b="1" dirty="0" smtClean="0"/>
          </a:p>
          <a:p>
            <a:pPr marL="0" indent="0">
              <a:buNone/>
            </a:pPr>
            <a:r>
              <a:rPr lang="zh-CN" altLang="en-US" sz="2800" dirty="0" smtClean="0"/>
              <a:t>“</a:t>
            </a:r>
            <a:r>
              <a:rPr lang="en-US" altLang="zh-CN" sz="2800" dirty="0" err="1"/>
              <a:t>涉及</a:t>
            </a:r>
            <a:r>
              <a:rPr lang="en-US" altLang="zh-CN" sz="2800" b="1" dirty="0" err="1"/>
              <a:t>遗产继承</a:t>
            </a:r>
            <a:r>
              <a:rPr lang="en-US" altLang="zh-CN" sz="2800" dirty="0" err="1"/>
              <a:t>、</a:t>
            </a:r>
            <a:r>
              <a:rPr lang="en-US" altLang="zh-CN" sz="2800" b="1" dirty="0" err="1"/>
              <a:t>接受赠与</a:t>
            </a:r>
            <a:r>
              <a:rPr lang="en-US" altLang="zh-CN" sz="2800" dirty="0" err="1"/>
              <a:t>等</a:t>
            </a:r>
            <a:r>
              <a:rPr lang="en-US" altLang="zh-CN" sz="2800" b="1" dirty="0" err="1"/>
              <a:t>胎儿利益保护</a:t>
            </a:r>
            <a:r>
              <a:rPr lang="en-US" altLang="zh-CN" sz="2800" dirty="0" err="1"/>
              <a:t>的，胎儿</a:t>
            </a:r>
            <a:r>
              <a:rPr lang="en-US" altLang="zh-CN" sz="2800" b="1" dirty="0" err="1"/>
              <a:t>视为</a:t>
            </a:r>
            <a:r>
              <a:rPr lang="en-US" altLang="zh-CN" sz="2800" dirty="0" err="1"/>
              <a:t>具有民事权利能力。但是，</a:t>
            </a:r>
            <a:r>
              <a:rPr lang="en-US" altLang="zh-CN" sz="2800" dirty="0" err="1" smtClean="0"/>
              <a:t>胎儿娩出时为</a:t>
            </a:r>
            <a:r>
              <a:rPr lang="en-US" altLang="zh-CN" sz="2800" b="1" dirty="0" err="1" smtClean="0"/>
              <a:t>死体</a:t>
            </a:r>
            <a:r>
              <a:rPr lang="en-US" altLang="zh-CN" sz="2800" dirty="0" err="1" smtClean="0"/>
              <a:t>的</a:t>
            </a:r>
            <a:r>
              <a:rPr lang="en-US" altLang="zh-CN" sz="2800" dirty="0" err="1"/>
              <a:t>，其民事权利能力自始不存在</a:t>
            </a:r>
            <a:r>
              <a:rPr lang="en-US" altLang="zh-CN" sz="2800" dirty="0" smtClean="0"/>
              <a:t>。</a:t>
            </a:r>
            <a:r>
              <a:rPr lang="zh-CN" altLang="en-US" sz="2800" dirty="0" smtClean="0"/>
              <a:t>”（民</a:t>
            </a:r>
            <a:r>
              <a:rPr lang="zh-CN" altLang="en-US" sz="2800" dirty="0"/>
              <a:t>法典第</a:t>
            </a:r>
            <a:r>
              <a:rPr lang="en-US" altLang="zh-CN" sz="2800" dirty="0"/>
              <a:t>16</a:t>
            </a:r>
            <a:r>
              <a:rPr lang="zh-CN" altLang="en-US" sz="2800" dirty="0" smtClean="0"/>
              <a:t>条</a:t>
            </a:r>
            <a:r>
              <a:rPr lang="zh-CN" altLang="en-US" sz="2800" b="1" dirty="0" smtClean="0"/>
              <a:t>）</a:t>
            </a:r>
            <a:endParaRPr lang="en-US" altLang="zh-CN" sz="2800" b="1" dirty="0"/>
          </a:p>
          <a:p>
            <a:endParaRPr lang="en-US" altLang="zh-CN" sz="2800" b="1" dirty="0"/>
          </a:p>
        </p:txBody>
      </p:sp>
    </p:spTree>
    <p:extLst>
      <p:ext uri="{BB962C8B-B14F-4D97-AF65-F5344CB8AC3E}">
        <p14:creationId xmlns:p14="http://schemas.microsoft.com/office/powerpoint/2010/main" val="29997694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224136"/>
          </a:xfrm>
        </p:spPr>
        <p:txBody>
          <a:bodyPr>
            <a:noAutofit/>
          </a:bodyPr>
          <a:lstStyle/>
          <a:p>
            <a:r>
              <a:rPr lang="zh-CN" altLang="en-US" sz="4000" b="1" dirty="0" smtClean="0">
                <a:solidFill>
                  <a:srgbClr val="7C1D20"/>
                </a:solidFill>
                <a:latin typeface="+mn-ea"/>
              </a:rPr>
              <a:t>未成年人监护问题之一：</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临时</a:t>
            </a:r>
            <a:r>
              <a:rPr lang="zh-CN" altLang="en-US" sz="4000" b="1" dirty="0">
                <a:solidFill>
                  <a:srgbClr val="7C1D20"/>
                </a:solidFill>
                <a:latin typeface="+mn-ea"/>
              </a:rPr>
              <a:t>监护职责</a:t>
            </a:r>
            <a:endParaRPr lang="en-US" altLang="zh-CN" sz="4000" b="1" dirty="0">
              <a:solidFill>
                <a:srgbClr val="7C1D20"/>
              </a:solidFill>
              <a:latin typeface="+mn-ea"/>
            </a:endParaRPr>
          </a:p>
        </p:txBody>
      </p:sp>
      <p:sp>
        <p:nvSpPr>
          <p:cNvPr id="3" name="内容占位符 2"/>
          <p:cNvSpPr>
            <a:spLocks noGrp="1"/>
          </p:cNvSpPr>
          <p:nvPr>
            <p:ph idx="1"/>
          </p:nvPr>
        </p:nvSpPr>
        <p:spPr>
          <a:xfrm>
            <a:off x="838622" y="2349674"/>
            <a:ext cx="11017224" cy="4320480"/>
          </a:xfrm>
        </p:spPr>
        <p:txBody>
          <a:bodyPr>
            <a:noAutofit/>
          </a:bodyPr>
          <a:lstStyle/>
          <a:p>
            <a:r>
              <a:rPr lang="zh-CN" altLang="en-US" sz="2800" dirty="0" smtClean="0"/>
              <a:t>监护制度</a:t>
            </a:r>
            <a:endParaRPr lang="en-US" altLang="zh-CN" sz="2800" dirty="0" smtClean="0"/>
          </a:p>
          <a:p>
            <a:r>
              <a:rPr lang="zh-CN" altLang="en-US" sz="2800" dirty="0" smtClean="0"/>
              <a:t>事件</a:t>
            </a:r>
            <a:r>
              <a:rPr lang="en-US" altLang="zh-CN" sz="2800" dirty="0" smtClean="0"/>
              <a:t>1</a:t>
            </a:r>
            <a:r>
              <a:rPr lang="zh-CN" altLang="en-US" sz="2800" dirty="0" smtClean="0"/>
              <a:t>：</a:t>
            </a:r>
            <a:r>
              <a:rPr lang="zh-CN" altLang="en-US" sz="2800" dirty="0" smtClean="0"/>
              <a:t>疫情中，因为父亲和弟弟被隔离，导致脑瘫儿哥哥一人在家，因无人照料而被饿死</a:t>
            </a:r>
            <a:endParaRPr lang="en-US" altLang="zh-CN" sz="2800" dirty="0" smtClean="0"/>
          </a:p>
          <a:p>
            <a:r>
              <a:rPr lang="zh-CN" altLang="en-US" sz="2800" b="1" dirty="0" smtClean="0"/>
              <a:t>临时监护职责</a:t>
            </a:r>
            <a:endParaRPr lang="en-US" altLang="zh-CN" sz="2800" b="1" dirty="0" smtClean="0"/>
          </a:p>
          <a:p>
            <a:r>
              <a:rPr lang="zh-CN" altLang="en-US" sz="2800" dirty="0"/>
              <a:t>“</a:t>
            </a:r>
            <a:r>
              <a:rPr lang="en-US" altLang="zh-CN" sz="2800" dirty="0"/>
              <a:t>因发生突发事件等</a:t>
            </a:r>
            <a:r>
              <a:rPr lang="en-US" altLang="zh-CN" sz="2800" b="1" dirty="0"/>
              <a:t>紧急情况</a:t>
            </a:r>
            <a:r>
              <a:rPr lang="en-US" altLang="zh-CN" sz="2800" dirty="0"/>
              <a:t>，监护人</a:t>
            </a:r>
            <a:r>
              <a:rPr lang="en-US" altLang="zh-CN" sz="2800" b="1" dirty="0"/>
              <a:t>暂时</a:t>
            </a:r>
            <a:r>
              <a:rPr lang="en-US" altLang="zh-CN" sz="2800" dirty="0"/>
              <a:t>无法履行监护职责，被监护人的生活处于</a:t>
            </a:r>
            <a:r>
              <a:rPr lang="en-US" altLang="zh-CN" sz="2800" b="1" dirty="0"/>
              <a:t>无人照料状态</a:t>
            </a:r>
            <a:r>
              <a:rPr lang="en-US" altLang="zh-CN" sz="2800" dirty="0"/>
              <a:t>的，被监护人住所地的</a:t>
            </a:r>
            <a:r>
              <a:rPr lang="en-US" altLang="zh-CN" sz="2800" u="sng" dirty="0"/>
              <a:t>居民委员会、村民委员会或者民政部门</a:t>
            </a:r>
            <a:r>
              <a:rPr lang="en-US" altLang="zh-CN" sz="2800" dirty="0"/>
              <a:t>应当为被监护人</a:t>
            </a:r>
            <a:r>
              <a:rPr lang="en-US" altLang="zh-CN" sz="2800" b="1" dirty="0"/>
              <a:t>安排必要的临时生活照料措施。</a:t>
            </a:r>
            <a:r>
              <a:rPr lang="zh-CN" altLang="en-US" sz="2800" dirty="0"/>
              <a:t>”（民法典第</a:t>
            </a:r>
            <a:r>
              <a:rPr lang="en-US" altLang="zh-CN" sz="2800" dirty="0"/>
              <a:t>34</a:t>
            </a:r>
            <a:r>
              <a:rPr lang="zh-CN" altLang="en-US" sz="2800" dirty="0"/>
              <a:t>条第</a:t>
            </a:r>
            <a:r>
              <a:rPr lang="en-US" altLang="zh-CN" sz="2800" dirty="0"/>
              <a:t>4</a:t>
            </a:r>
            <a:r>
              <a:rPr lang="zh-CN" altLang="en-US" sz="2800" dirty="0"/>
              <a:t>款）</a:t>
            </a:r>
            <a:endParaRPr lang="en-US" altLang="zh-CN" sz="2800" dirty="0"/>
          </a:p>
          <a:p>
            <a:endParaRPr lang="en-US" altLang="zh-CN" sz="2800" b="1" dirty="0" smtClean="0"/>
          </a:p>
          <a:p>
            <a:endParaRPr lang="en-US" altLang="zh-CN" sz="2800" dirty="0"/>
          </a:p>
        </p:txBody>
      </p:sp>
    </p:spTree>
    <p:extLst>
      <p:ext uri="{BB962C8B-B14F-4D97-AF65-F5344CB8AC3E}">
        <p14:creationId xmlns:p14="http://schemas.microsoft.com/office/powerpoint/2010/main" val="41817010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296144"/>
          </a:xfrm>
        </p:spPr>
        <p:txBody>
          <a:bodyPr>
            <a:noAutofit/>
          </a:bodyPr>
          <a:lstStyle/>
          <a:p>
            <a:r>
              <a:rPr lang="zh-CN" altLang="en-US" sz="4000" b="1" dirty="0">
                <a:solidFill>
                  <a:srgbClr val="7C1D20"/>
                </a:solidFill>
                <a:latin typeface="+mn-ea"/>
              </a:rPr>
              <a:t>未成年人监护问题</a:t>
            </a:r>
            <a:r>
              <a:rPr lang="zh-CN" altLang="en-US" sz="4000" b="1" dirty="0" smtClean="0">
                <a:solidFill>
                  <a:srgbClr val="7C1D20"/>
                </a:solidFill>
                <a:latin typeface="+mn-ea"/>
              </a:rPr>
              <a:t>之二：</a:t>
            </a:r>
            <a:r>
              <a:rPr lang="en-US" altLang="zh-CN" sz="4000" b="1" dirty="0">
                <a:solidFill>
                  <a:srgbClr val="7C1D20"/>
                </a:solidFill>
                <a:latin typeface="+mn-ea"/>
              </a:rPr>
              <a:t/>
            </a:r>
            <a:br>
              <a:rPr lang="en-US" altLang="zh-CN" sz="4000" b="1" dirty="0">
                <a:solidFill>
                  <a:srgbClr val="7C1D20"/>
                </a:solidFill>
                <a:latin typeface="+mn-ea"/>
              </a:rPr>
            </a:br>
            <a:r>
              <a:rPr lang="zh-CN" altLang="en-US" sz="4000" b="1" dirty="0" smtClean="0">
                <a:solidFill>
                  <a:srgbClr val="7C1D20"/>
                </a:solidFill>
                <a:latin typeface="+mn-ea"/>
              </a:rPr>
              <a:t>监护权变更</a:t>
            </a:r>
            <a:endParaRPr lang="en-US" altLang="zh-CN" sz="4000" b="1" dirty="0">
              <a:solidFill>
                <a:srgbClr val="7C1D20"/>
              </a:solidFill>
              <a:latin typeface="+mn-ea"/>
            </a:endParaRPr>
          </a:p>
        </p:txBody>
      </p:sp>
      <p:sp>
        <p:nvSpPr>
          <p:cNvPr id="3" name="内容占位符 2"/>
          <p:cNvSpPr>
            <a:spLocks noGrp="1"/>
          </p:cNvSpPr>
          <p:nvPr>
            <p:ph idx="1"/>
          </p:nvPr>
        </p:nvSpPr>
        <p:spPr>
          <a:xfrm>
            <a:off x="838622" y="2637706"/>
            <a:ext cx="11017224" cy="3670820"/>
          </a:xfrm>
        </p:spPr>
        <p:txBody>
          <a:bodyPr>
            <a:noAutofit/>
          </a:bodyPr>
          <a:lstStyle/>
          <a:p>
            <a:r>
              <a:rPr lang="zh-CN" altLang="en-US" sz="2800" dirty="0" smtClean="0"/>
              <a:t>事件</a:t>
            </a:r>
            <a:r>
              <a:rPr lang="en-US" altLang="zh-CN" sz="2800" dirty="0"/>
              <a:t>2</a:t>
            </a:r>
            <a:r>
              <a:rPr lang="zh-CN" altLang="en-US" sz="2800" dirty="0" smtClean="0"/>
              <a:t>：父母遗弃孩子</a:t>
            </a:r>
            <a:endParaRPr lang="en-US" altLang="zh-CN" sz="2800" dirty="0" smtClean="0"/>
          </a:p>
          <a:p>
            <a:pPr marL="0" indent="0">
              <a:buNone/>
            </a:pPr>
            <a:r>
              <a:rPr lang="en-US" altLang="zh-CN" sz="2800" dirty="0"/>
              <a:t> </a:t>
            </a:r>
            <a:r>
              <a:rPr lang="en-US" altLang="zh-CN" sz="2800" dirty="0" smtClean="0"/>
              <a:t>    </a:t>
            </a:r>
            <a:r>
              <a:rPr lang="zh-CN" altLang="en-US" sz="2800" dirty="0" smtClean="0"/>
              <a:t>母亲马某在生下孩子就把孩子遗弃（后因遗弃罪服刑），马某拒不告知孩子的父亲是谁，女方这边的亲戚没有人愿意或有能力抚养这个孩子</a:t>
            </a:r>
            <a:endParaRPr lang="en-US" altLang="zh-CN" sz="2800" dirty="0" smtClean="0"/>
          </a:p>
          <a:p>
            <a:pPr marL="0" indent="0">
              <a:buNone/>
            </a:pPr>
            <a:r>
              <a:rPr lang="zh-CN" altLang="en-US" sz="2800" dirty="0" smtClean="0"/>
              <a:t>      法院起诉，检察院支持起诉，判决撤销马某的监护资格，指定由</a:t>
            </a:r>
            <a:r>
              <a:rPr lang="en-US" altLang="zh-CN" sz="2800" dirty="0" smtClean="0"/>
              <a:t>XX</a:t>
            </a:r>
            <a:r>
              <a:rPr lang="zh-CN" altLang="en-US" sz="2800" dirty="0" smtClean="0"/>
              <a:t>市民政局为孩子的监护人</a:t>
            </a:r>
            <a:endParaRPr lang="en-US" altLang="zh-CN" sz="2800" dirty="0" smtClean="0"/>
          </a:p>
          <a:p>
            <a:r>
              <a:rPr lang="zh-CN" altLang="en-US" sz="2800" b="1" dirty="0" smtClean="0"/>
              <a:t>把孩子的监护权从孩子的亲生母亲手里拿走</a:t>
            </a:r>
            <a:endParaRPr lang="en-US" altLang="zh-CN" sz="2800" b="1" dirty="0" smtClean="0"/>
          </a:p>
          <a:p>
            <a:endParaRPr lang="en-US" altLang="zh-CN" sz="2800" dirty="0"/>
          </a:p>
          <a:p>
            <a:endParaRPr lang="en-US" altLang="zh-CN" sz="2800" dirty="0"/>
          </a:p>
        </p:txBody>
      </p:sp>
    </p:spTree>
    <p:extLst>
      <p:ext uri="{BB962C8B-B14F-4D97-AF65-F5344CB8AC3E}">
        <p14:creationId xmlns:p14="http://schemas.microsoft.com/office/powerpoint/2010/main" val="15538882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1512168"/>
          </a:xfrm>
        </p:spPr>
        <p:txBody>
          <a:bodyPr>
            <a:noAutofit/>
          </a:bodyPr>
          <a:lstStyle/>
          <a:p>
            <a:r>
              <a:rPr lang="zh-CN" altLang="en-US" sz="4000" b="1" dirty="0">
                <a:solidFill>
                  <a:srgbClr val="7C1D20"/>
                </a:solidFill>
                <a:latin typeface="+mn-ea"/>
              </a:rPr>
              <a:t>居住权规范</a:t>
            </a:r>
            <a:r>
              <a:rPr lang="zh-CN" altLang="en-US" sz="4000" b="1" dirty="0" smtClean="0">
                <a:solidFill>
                  <a:srgbClr val="7C1D20"/>
                </a:solidFill>
                <a:latin typeface="+mn-ea"/>
              </a:rPr>
              <a:t>设计</a:t>
            </a:r>
            <a:r>
              <a:rPr lang="en-US" altLang="zh-CN" sz="4000" b="1" dirty="0" smtClean="0">
                <a:solidFill>
                  <a:srgbClr val="7C1D20"/>
                </a:solidFill>
                <a:latin typeface="+mn-ea"/>
              </a:rPr>
              <a:t/>
            </a:r>
            <a:br>
              <a:rPr lang="en-US" altLang="zh-CN" sz="4000" b="1" dirty="0" smtClean="0">
                <a:solidFill>
                  <a:srgbClr val="7C1D20"/>
                </a:solidFill>
                <a:latin typeface="+mn-ea"/>
              </a:rPr>
            </a:br>
            <a:r>
              <a:rPr lang="zh-CN" altLang="en-US" sz="4000" b="1" dirty="0" smtClean="0">
                <a:solidFill>
                  <a:srgbClr val="7C1D20"/>
                </a:solidFill>
                <a:latin typeface="+mn-ea"/>
              </a:rPr>
              <a:t>（老年人权利保障）</a:t>
            </a:r>
            <a:endParaRPr lang="en-US" altLang="zh-CN" sz="4000" b="1" dirty="0">
              <a:solidFill>
                <a:srgbClr val="7C1D20"/>
              </a:solidFill>
              <a:latin typeface="+mn-ea"/>
            </a:endParaRPr>
          </a:p>
        </p:txBody>
      </p:sp>
      <p:sp>
        <p:nvSpPr>
          <p:cNvPr id="3" name="内容占位符 2"/>
          <p:cNvSpPr>
            <a:spLocks noGrp="1"/>
          </p:cNvSpPr>
          <p:nvPr>
            <p:ph idx="1"/>
          </p:nvPr>
        </p:nvSpPr>
        <p:spPr>
          <a:xfrm>
            <a:off x="838622" y="2999334"/>
            <a:ext cx="11017224" cy="3670820"/>
          </a:xfrm>
        </p:spPr>
        <p:txBody>
          <a:bodyPr>
            <a:noAutofit/>
          </a:bodyPr>
          <a:lstStyle/>
          <a:p>
            <a:r>
              <a:rPr lang="zh-CN" altLang="en-US" sz="2800" dirty="0" smtClean="0"/>
              <a:t>案例：在没有房屋所有权的情况，是否继续能够居住</a:t>
            </a:r>
            <a:endParaRPr lang="en-US" altLang="zh-CN" sz="2800" dirty="0" smtClean="0"/>
          </a:p>
          <a:p>
            <a:r>
              <a:rPr lang="zh-CN" altLang="en-US" sz="2800" dirty="0" smtClean="0"/>
              <a:t>房屋所有权与</a:t>
            </a:r>
            <a:r>
              <a:rPr lang="zh-CN" altLang="en-US" sz="2800" b="1" dirty="0" smtClean="0"/>
              <a:t>居住权</a:t>
            </a:r>
            <a:r>
              <a:rPr lang="zh-CN" altLang="en-US" sz="2800" dirty="0" smtClean="0"/>
              <a:t>：解决</a:t>
            </a:r>
            <a:r>
              <a:rPr lang="zh-CN" altLang="en-US" sz="2800" b="1" dirty="0" smtClean="0"/>
              <a:t>无房老人</a:t>
            </a:r>
            <a:r>
              <a:rPr lang="zh-CN" altLang="en-US" sz="2800" dirty="0" smtClean="0"/>
              <a:t>的</a:t>
            </a:r>
            <a:r>
              <a:rPr lang="zh-CN" altLang="en-US" sz="2800" b="1" dirty="0" smtClean="0"/>
              <a:t>居住</a:t>
            </a:r>
            <a:r>
              <a:rPr lang="zh-CN" altLang="en-US" sz="2800" dirty="0" smtClean="0"/>
              <a:t>问题，和</a:t>
            </a:r>
            <a:r>
              <a:rPr lang="zh-CN" altLang="en-US" sz="2800" b="1" dirty="0" smtClean="0"/>
              <a:t>有房老人</a:t>
            </a:r>
            <a:r>
              <a:rPr lang="zh-CN" altLang="en-US" sz="2800" dirty="0" smtClean="0"/>
              <a:t>的</a:t>
            </a:r>
            <a:r>
              <a:rPr lang="zh-CN" altLang="en-US" sz="2800" b="1" dirty="0" smtClean="0"/>
              <a:t>养老</a:t>
            </a:r>
            <a:r>
              <a:rPr lang="zh-CN" altLang="en-US" sz="2800" dirty="0" smtClean="0"/>
              <a:t>问题</a:t>
            </a:r>
            <a:endParaRPr lang="en-US" altLang="zh-CN" sz="2800" dirty="0" smtClean="0"/>
          </a:p>
          <a:p>
            <a:endParaRPr lang="en-US" altLang="zh-CN" sz="2800" dirty="0"/>
          </a:p>
        </p:txBody>
      </p:sp>
    </p:spTree>
    <p:extLst>
      <p:ext uri="{BB962C8B-B14F-4D97-AF65-F5344CB8AC3E}">
        <p14:creationId xmlns:p14="http://schemas.microsoft.com/office/powerpoint/2010/main" val="36787603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居住权规范设计</a:t>
            </a:r>
            <a:endParaRPr lang="en-US" altLang="zh-CN" sz="4000" b="1" dirty="0">
              <a:solidFill>
                <a:srgbClr val="7C1D20"/>
              </a:solidFill>
              <a:latin typeface="+mn-ea"/>
            </a:endParaRPr>
          </a:p>
        </p:txBody>
      </p:sp>
      <p:sp>
        <p:nvSpPr>
          <p:cNvPr id="3" name="内容占位符 2"/>
          <p:cNvSpPr>
            <a:spLocks noGrp="1"/>
          </p:cNvSpPr>
          <p:nvPr>
            <p:ph idx="1"/>
          </p:nvPr>
        </p:nvSpPr>
        <p:spPr>
          <a:xfrm>
            <a:off x="838622" y="2061642"/>
            <a:ext cx="11017224" cy="4608512"/>
          </a:xfrm>
        </p:spPr>
        <p:txBody>
          <a:bodyPr>
            <a:noAutofit/>
          </a:bodyPr>
          <a:lstStyle/>
          <a:p>
            <a:r>
              <a:rPr lang="zh-CN" altLang="en-US" sz="2800" b="1" dirty="0" smtClean="0"/>
              <a:t>居住权条款</a:t>
            </a:r>
            <a:endParaRPr lang="en-US" altLang="zh-CN" sz="2800" b="1" dirty="0" smtClean="0"/>
          </a:p>
          <a:p>
            <a:pPr marL="0" indent="0">
              <a:buNone/>
            </a:pPr>
            <a:r>
              <a:rPr lang="zh-CN" altLang="en-US" sz="2800" dirty="0" smtClean="0"/>
              <a:t>“</a:t>
            </a:r>
            <a:r>
              <a:rPr lang="en-US" altLang="zh-CN" sz="2800" dirty="0" err="1" smtClean="0"/>
              <a:t>居住权人有权按照合同约定</a:t>
            </a:r>
            <a:r>
              <a:rPr lang="en-US" altLang="zh-CN" sz="2800" dirty="0" err="1"/>
              <a:t>，对他人的住宅享有占有、使用的用益物权，以满足生活居住的需要</a:t>
            </a:r>
            <a:r>
              <a:rPr lang="en-US" altLang="zh-CN" sz="2800" dirty="0" smtClean="0"/>
              <a:t>。</a:t>
            </a:r>
            <a:r>
              <a:rPr lang="zh-CN" altLang="en-US" sz="2800" dirty="0" smtClean="0"/>
              <a:t>”（</a:t>
            </a:r>
            <a:r>
              <a:rPr lang="zh-CN" altLang="en-US" sz="2800" dirty="0"/>
              <a:t>民</a:t>
            </a:r>
            <a:r>
              <a:rPr lang="zh-CN" altLang="en-US" sz="2800" dirty="0" smtClean="0"/>
              <a:t>法典第</a:t>
            </a:r>
            <a:r>
              <a:rPr lang="en-US" altLang="zh-CN" sz="2800" dirty="0" smtClean="0"/>
              <a:t>366</a:t>
            </a:r>
            <a:r>
              <a:rPr lang="zh-CN" altLang="en-US" sz="2800" dirty="0" smtClean="0"/>
              <a:t>条）</a:t>
            </a:r>
            <a:endParaRPr lang="en-US" altLang="zh-CN" sz="2800" dirty="0" smtClean="0"/>
          </a:p>
          <a:p>
            <a:r>
              <a:rPr lang="zh-CN" altLang="en-US" sz="2800" b="1" dirty="0"/>
              <a:t>居住</a:t>
            </a:r>
            <a:r>
              <a:rPr lang="zh-CN" altLang="en-US" sz="2800" b="1" dirty="0" smtClean="0"/>
              <a:t>权登记制度</a:t>
            </a:r>
            <a:r>
              <a:rPr lang="zh-CN" altLang="en-US" sz="2800" dirty="0" smtClean="0"/>
              <a:t>：房屋管理部门</a:t>
            </a:r>
            <a:endParaRPr lang="en-US" altLang="zh-CN" sz="2800" dirty="0"/>
          </a:p>
        </p:txBody>
      </p:sp>
    </p:spTree>
    <p:extLst>
      <p:ext uri="{BB962C8B-B14F-4D97-AF65-F5344CB8AC3E}">
        <p14:creationId xmlns:p14="http://schemas.microsoft.com/office/powerpoint/2010/main" val="34052230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9654"/>
            <a:ext cx="8469646" cy="720080"/>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大陆法系</a:t>
            </a:r>
            <a:r>
              <a:rPr lang="en-US" altLang="zh-CN" sz="4000" b="1" dirty="0" smtClean="0">
                <a:solidFill>
                  <a:srgbClr val="7C1D20"/>
                </a:solidFill>
                <a:latin typeface="+mn-ea"/>
              </a:rPr>
              <a:t>》</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023198" y="2355015"/>
            <a:ext cx="4968552" cy="3857705"/>
          </a:xfrm>
        </p:spPr>
        <p:txBody>
          <a:bodyPr>
            <a:noAutofit/>
          </a:bodyPr>
          <a:lstStyle/>
          <a:p>
            <a:pPr lvl="0"/>
            <a:r>
              <a:rPr lang="zh-CN" altLang="zh-CN" sz="3200" dirty="0" smtClean="0"/>
              <a:t>《</a:t>
            </a:r>
            <a:r>
              <a:rPr lang="zh-CN" altLang="en-US" sz="3200" dirty="0" smtClean="0"/>
              <a:t>大陆法系</a:t>
            </a:r>
            <a:r>
              <a:rPr lang="en-US" altLang="zh-CN" sz="3200" dirty="0" smtClean="0"/>
              <a:t>——</a:t>
            </a:r>
            <a:r>
              <a:rPr lang="zh-CN" altLang="en-US" sz="3200" dirty="0" smtClean="0"/>
              <a:t>西欧拉丁美洲法律制度介绍</a:t>
            </a:r>
            <a:r>
              <a:rPr lang="zh-CN" altLang="zh-CN" sz="3200" dirty="0" smtClean="0"/>
              <a:t>》</a:t>
            </a:r>
            <a:endParaRPr lang="en-US" altLang="zh-CN" sz="3200" dirty="0" smtClean="0"/>
          </a:p>
          <a:p>
            <a:pPr lvl="0"/>
            <a:r>
              <a:rPr lang="en-US" altLang="zh-CN" sz="3200" dirty="0" smtClean="0"/>
              <a:t>[</a:t>
            </a:r>
            <a:r>
              <a:rPr lang="zh-CN" altLang="en-US" sz="3200" dirty="0" smtClean="0"/>
              <a:t>美</a:t>
            </a:r>
            <a:r>
              <a:rPr lang="en-US" altLang="zh-CN" sz="3200" dirty="0" smtClean="0"/>
              <a:t>]</a:t>
            </a:r>
            <a:r>
              <a:rPr lang="zh-CN" altLang="zh-CN" sz="3200" dirty="0" smtClean="0"/>
              <a:t>约翰</a:t>
            </a:r>
            <a:r>
              <a:rPr lang="en-US" altLang="zh-CN" sz="3200" dirty="0"/>
              <a:t>·</a:t>
            </a:r>
            <a:r>
              <a:rPr lang="zh-CN" altLang="zh-CN" sz="3200" dirty="0"/>
              <a:t>亨利</a:t>
            </a:r>
            <a:r>
              <a:rPr lang="en-US" altLang="zh-CN" sz="3200" dirty="0"/>
              <a:t>·</a:t>
            </a:r>
            <a:r>
              <a:rPr lang="zh-CN" altLang="zh-CN" sz="3200" dirty="0" smtClean="0"/>
              <a:t>梅利曼</a:t>
            </a:r>
            <a:r>
              <a:rPr lang="zh-CN" altLang="en-US" sz="3200" dirty="0" smtClean="0"/>
              <a:t>著，顾培东、禄正平译</a:t>
            </a:r>
            <a:endParaRPr lang="en-US" altLang="zh-CN" sz="3200" dirty="0" smtClean="0"/>
          </a:p>
          <a:p>
            <a:pPr lvl="0"/>
            <a:r>
              <a:rPr lang="zh-CN" altLang="en-US" sz="3200" dirty="0" smtClean="0"/>
              <a:t>法律出版社</a:t>
            </a:r>
            <a:r>
              <a:rPr lang="zh-CN" altLang="en-US" sz="3200" dirty="0"/>
              <a:t>，</a:t>
            </a:r>
            <a:r>
              <a:rPr lang="en-US" altLang="zh-CN" sz="3200" dirty="0" smtClean="0"/>
              <a:t>2004</a:t>
            </a:r>
            <a:r>
              <a:rPr lang="zh-CN" altLang="en-US" sz="3200" dirty="0" smtClean="0"/>
              <a:t>年</a:t>
            </a:r>
            <a:r>
              <a:rPr lang="zh-CN" altLang="en-US" sz="3200" dirty="0" smtClean="0"/>
              <a:t>第二版</a:t>
            </a:r>
            <a:endParaRPr lang="zh-CN" altLang="zh-CN" sz="3200"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54" y="1557586"/>
            <a:ext cx="3673202" cy="5059507"/>
          </a:xfrm>
          <a:prstGeom prst="rect">
            <a:avLst/>
          </a:prstGeom>
        </p:spPr>
      </p:pic>
    </p:spTree>
    <p:extLst>
      <p:ext uri="{BB962C8B-B14F-4D97-AF65-F5344CB8AC3E}">
        <p14:creationId xmlns:p14="http://schemas.microsoft.com/office/powerpoint/2010/main" val="188830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9655"/>
            <a:ext cx="8469646" cy="720080"/>
          </a:xfrm>
        </p:spPr>
        <p:txBody>
          <a:bodyPr>
            <a:noAutofit/>
          </a:bodyPr>
          <a:lstStyle/>
          <a:p>
            <a:pPr lvl="0"/>
            <a:r>
              <a:rPr lang="zh-CN" altLang="zh-CN" sz="4000" b="1" dirty="0">
                <a:solidFill>
                  <a:srgbClr val="7C1D20"/>
                </a:solidFill>
                <a:latin typeface="+mn-ea"/>
              </a:rPr>
              <a:t>约翰</a:t>
            </a:r>
            <a:r>
              <a:rPr lang="en-US" altLang="zh-CN" sz="4000" b="1" dirty="0">
                <a:solidFill>
                  <a:srgbClr val="7C1D20"/>
                </a:solidFill>
                <a:latin typeface="+mn-ea"/>
              </a:rPr>
              <a:t>·</a:t>
            </a:r>
            <a:r>
              <a:rPr lang="zh-CN" altLang="zh-CN" sz="4000" b="1" dirty="0">
                <a:solidFill>
                  <a:srgbClr val="7C1D20"/>
                </a:solidFill>
                <a:latin typeface="+mn-ea"/>
              </a:rPr>
              <a:t>亨利</a:t>
            </a:r>
            <a:r>
              <a:rPr lang="en-US" altLang="zh-CN" sz="4000" b="1" dirty="0">
                <a:solidFill>
                  <a:srgbClr val="7C1D20"/>
                </a:solidFill>
                <a:latin typeface="+mn-ea"/>
              </a:rPr>
              <a:t>·</a:t>
            </a:r>
            <a:r>
              <a:rPr lang="zh-CN" altLang="zh-CN" sz="4000" b="1" dirty="0">
                <a:solidFill>
                  <a:srgbClr val="7C1D20"/>
                </a:solidFill>
                <a:latin typeface="+mn-ea"/>
              </a:rPr>
              <a:t>梅利曼</a:t>
            </a:r>
            <a:endParaRPr lang="en-US" altLang="zh-CN" sz="4000" b="1" dirty="0">
              <a:solidFill>
                <a:srgbClr val="7C1D20"/>
              </a:solidFill>
              <a:latin typeface="+mn-ea"/>
            </a:endParaRPr>
          </a:p>
        </p:txBody>
      </p:sp>
      <p:sp>
        <p:nvSpPr>
          <p:cNvPr id="3" name="内容占位符 2"/>
          <p:cNvSpPr>
            <a:spLocks noGrp="1"/>
          </p:cNvSpPr>
          <p:nvPr>
            <p:ph idx="1"/>
          </p:nvPr>
        </p:nvSpPr>
        <p:spPr>
          <a:xfrm>
            <a:off x="4977260" y="1914457"/>
            <a:ext cx="7022602" cy="4746421"/>
          </a:xfrm>
        </p:spPr>
        <p:txBody>
          <a:bodyPr>
            <a:noAutofit/>
          </a:bodyPr>
          <a:lstStyle/>
          <a:p>
            <a:pPr lvl="0"/>
            <a:r>
              <a:rPr lang="zh-CN" altLang="zh-CN" sz="3200" dirty="0" smtClean="0"/>
              <a:t>约翰</a:t>
            </a:r>
            <a:r>
              <a:rPr lang="en-US" altLang="zh-CN" sz="3200" dirty="0"/>
              <a:t>·</a:t>
            </a:r>
            <a:r>
              <a:rPr lang="zh-CN" altLang="zh-CN" sz="3200" dirty="0"/>
              <a:t>亨利</a:t>
            </a:r>
            <a:r>
              <a:rPr lang="en-US" altLang="zh-CN" sz="3200" dirty="0"/>
              <a:t>·</a:t>
            </a:r>
            <a:r>
              <a:rPr lang="zh-CN" altLang="zh-CN" sz="3200" dirty="0" smtClean="0"/>
              <a:t>梅利曼</a:t>
            </a:r>
            <a:endParaRPr lang="en-US" altLang="zh-CN" sz="3200" dirty="0" smtClean="0"/>
          </a:p>
          <a:p>
            <a:pPr lvl="0"/>
            <a:r>
              <a:rPr lang="zh-CN" altLang="en-US" sz="3200" dirty="0" smtClean="0"/>
              <a:t>美国著名比较法学家</a:t>
            </a:r>
            <a:endParaRPr lang="en-US" altLang="zh-CN" sz="3200" dirty="0" smtClean="0"/>
          </a:p>
          <a:p>
            <a:pPr lvl="0"/>
            <a:r>
              <a:rPr lang="zh-CN" altLang="en-US" sz="3200" dirty="0"/>
              <a:t>美国斯坦福大学斯韦策荣休讲座教授及艺术系荣休</a:t>
            </a:r>
            <a:r>
              <a:rPr lang="zh-CN" altLang="en-US" sz="3200" dirty="0" smtClean="0"/>
              <a:t>教授</a:t>
            </a:r>
            <a:endParaRPr lang="en-US" altLang="zh-CN" sz="3200" dirty="0" smtClean="0"/>
          </a:p>
          <a:p>
            <a:pPr lvl="0"/>
            <a:r>
              <a:rPr lang="en-US" altLang="zh-CN" sz="3200" dirty="0"/>
              <a:t>1953</a:t>
            </a:r>
            <a:r>
              <a:rPr lang="zh-CN" altLang="en-US" sz="3200" dirty="0"/>
              <a:t>年起任教于斯坦福大学法学院， </a:t>
            </a:r>
            <a:r>
              <a:rPr lang="en-US" altLang="zh-CN" sz="3200" dirty="0"/>
              <a:t>1980</a:t>
            </a:r>
            <a:r>
              <a:rPr lang="zh-CN" altLang="en-US" sz="3200" dirty="0"/>
              <a:t>年起兼任斯坦大学艺术系</a:t>
            </a:r>
            <a:r>
              <a:rPr lang="zh-CN" altLang="en-US" sz="3200" dirty="0" smtClean="0"/>
              <a:t>教授</a:t>
            </a:r>
            <a:endParaRPr lang="en-US" altLang="zh-CN" sz="3200" dirty="0" smtClean="0"/>
          </a:p>
          <a:p>
            <a:pPr lvl="0"/>
            <a:r>
              <a:rPr lang="zh-CN" altLang="en-US" sz="3200" dirty="0"/>
              <a:t>主要研究领域为比较</a:t>
            </a:r>
            <a:r>
              <a:rPr lang="zh-CN" altLang="en-US" sz="3200" dirty="0" smtClean="0"/>
              <a:t>法学、艺术</a:t>
            </a:r>
            <a:r>
              <a:rPr lang="zh-CN" altLang="en-US" sz="3200" dirty="0"/>
              <a:t>与法律</a:t>
            </a:r>
            <a:endParaRPr lang="zh-CN" altLang="zh-CN" sz="320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90" y="1906857"/>
            <a:ext cx="3877668" cy="4754021"/>
          </a:xfrm>
          <a:prstGeom prst="rect">
            <a:avLst/>
          </a:prstGeom>
        </p:spPr>
      </p:pic>
    </p:spTree>
    <p:extLst>
      <p:ext uri="{BB962C8B-B14F-4D97-AF65-F5344CB8AC3E}">
        <p14:creationId xmlns:p14="http://schemas.microsoft.com/office/powerpoint/2010/main" val="418911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7619"/>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罗马法的复兴</a:t>
            </a:r>
            <a:endParaRPr lang="en-US" altLang="zh-CN" sz="4000" b="1" dirty="0">
              <a:solidFill>
                <a:srgbClr val="7C1D20"/>
              </a:solidFill>
              <a:latin typeface="+mn-ea"/>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90" y="2111716"/>
            <a:ext cx="6192688" cy="4205196"/>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166" y="2111716"/>
            <a:ext cx="6197674" cy="4363162"/>
          </a:xfrm>
          <a:prstGeom prst="rect">
            <a:avLst/>
          </a:prstGeom>
        </p:spPr>
      </p:pic>
    </p:spTree>
    <p:extLst>
      <p:ext uri="{BB962C8B-B14F-4D97-AF65-F5344CB8AC3E}">
        <p14:creationId xmlns:p14="http://schemas.microsoft.com/office/powerpoint/2010/main" val="255956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9654"/>
            <a:ext cx="8469646" cy="720080"/>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大陆法系</a:t>
            </a:r>
            <a:r>
              <a:rPr lang="en-US" altLang="zh-CN" sz="4000" b="1" dirty="0" smtClean="0">
                <a:solidFill>
                  <a:srgbClr val="7C1D20"/>
                </a:solidFill>
                <a:latin typeface="+mn-ea"/>
              </a:rPr>
              <a:t>》</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66614" y="2355015"/>
            <a:ext cx="10225136" cy="3857705"/>
          </a:xfrm>
        </p:spPr>
        <p:txBody>
          <a:bodyPr>
            <a:noAutofit/>
          </a:bodyPr>
          <a:lstStyle/>
          <a:p>
            <a:r>
              <a:rPr lang="zh-CN" altLang="en-US" sz="3200" dirty="0" smtClean="0"/>
              <a:t>英文原著第一版完成于</a:t>
            </a:r>
            <a:r>
              <a:rPr lang="en-US" altLang="zh-CN" sz="3200" dirty="0" smtClean="0"/>
              <a:t>1969</a:t>
            </a:r>
            <a:r>
              <a:rPr lang="zh-CN" altLang="en-US" sz="3200" dirty="0" smtClean="0"/>
              <a:t>年（中译本</a:t>
            </a:r>
            <a:r>
              <a:rPr lang="en-US" altLang="zh-CN" sz="3200" dirty="0" smtClean="0"/>
              <a:t>1983</a:t>
            </a:r>
            <a:r>
              <a:rPr lang="zh-CN" altLang="en-US" sz="3200" dirty="0" smtClean="0"/>
              <a:t>年），增补的第二版完成于</a:t>
            </a:r>
            <a:r>
              <a:rPr lang="en-US" altLang="zh-CN" sz="3200" dirty="0" smtClean="0"/>
              <a:t>1984</a:t>
            </a:r>
            <a:r>
              <a:rPr lang="zh-CN" altLang="en-US" sz="3200" dirty="0" smtClean="0"/>
              <a:t>年（中译本</a:t>
            </a:r>
            <a:r>
              <a:rPr lang="en-US" altLang="zh-CN" sz="3200" dirty="0" smtClean="0"/>
              <a:t>2004</a:t>
            </a:r>
            <a:r>
              <a:rPr lang="zh-CN" altLang="en-US" sz="3200" dirty="0" smtClean="0"/>
              <a:t>年）</a:t>
            </a:r>
            <a:endParaRPr lang="en-US" altLang="zh-CN" sz="3200" dirty="0" smtClean="0"/>
          </a:p>
          <a:p>
            <a:r>
              <a:rPr lang="zh-CN" altLang="en-US" sz="3200" dirty="0" smtClean="0"/>
              <a:t>“</a:t>
            </a:r>
            <a:r>
              <a:rPr lang="zh-CN" altLang="zh-CN" sz="3200" dirty="0" smtClean="0"/>
              <a:t>本</a:t>
            </a:r>
            <a:r>
              <a:rPr lang="zh-CN" altLang="zh-CN" sz="3200" dirty="0"/>
              <a:t>书专为业余读者而为非法律专业人士所</a:t>
            </a:r>
            <a:r>
              <a:rPr lang="zh-CN" altLang="zh-CN" sz="3200" dirty="0" smtClean="0"/>
              <a:t>撰写</a:t>
            </a:r>
            <a:r>
              <a:rPr lang="zh-CN" altLang="en-US" sz="3200" dirty="0"/>
              <a:t>”</a:t>
            </a:r>
            <a:endParaRPr lang="en-US" altLang="zh-CN" sz="3200" dirty="0" smtClean="0"/>
          </a:p>
          <a:p>
            <a:r>
              <a:rPr lang="zh-CN" altLang="en-US" sz="3200" dirty="0" smtClean="0"/>
              <a:t>简明而系统地阐述了大陆法系的历史、发展情况和西欧、拉美等一些属于大陆法系国家的法律制度概貌，以及大陆法系和英美法系的异同</a:t>
            </a:r>
            <a:endParaRPr lang="en-US" altLang="zh-CN" sz="3200" dirty="0" smtClean="0"/>
          </a:p>
        </p:txBody>
      </p:sp>
    </p:spTree>
    <p:extLst>
      <p:ext uri="{BB962C8B-B14F-4D97-AF65-F5344CB8AC3E}">
        <p14:creationId xmlns:p14="http://schemas.microsoft.com/office/powerpoint/2010/main" val="168996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9654"/>
            <a:ext cx="8469646" cy="720080"/>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大陆法系</a:t>
            </a:r>
            <a:r>
              <a:rPr lang="en-US" altLang="zh-CN" sz="4000" b="1" dirty="0" smtClean="0">
                <a:solidFill>
                  <a:srgbClr val="7C1D20"/>
                </a:solidFill>
                <a:latin typeface="+mn-ea"/>
              </a:rPr>
              <a:t>》</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66614" y="2355015"/>
            <a:ext cx="10225136" cy="3857705"/>
          </a:xfrm>
        </p:spPr>
        <p:txBody>
          <a:bodyPr>
            <a:noAutofit/>
          </a:bodyPr>
          <a:lstStyle/>
          <a:p>
            <a:pPr lvl="0"/>
            <a:r>
              <a:rPr lang="zh-CN" altLang="en-US" sz="3200" dirty="0" smtClean="0"/>
              <a:t>大陆法系，起源于罗马法</a:t>
            </a:r>
            <a:endParaRPr lang="en-US" altLang="zh-CN" sz="3200" dirty="0" smtClean="0"/>
          </a:p>
          <a:p>
            <a:pPr lvl="0"/>
            <a:r>
              <a:rPr lang="zh-CN" altLang="en-US" sz="3200" dirty="0" smtClean="0"/>
              <a:t>西欧多数国家、整个拉丁美洲以及亚洲、非洲、中东部分地区</a:t>
            </a:r>
            <a:endParaRPr lang="en-US" altLang="zh-CN" sz="3200" dirty="0" smtClean="0"/>
          </a:p>
          <a:p>
            <a:pPr lvl="0"/>
            <a:r>
              <a:rPr lang="zh-CN" altLang="en-US" sz="3200" dirty="0" smtClean="0"/>
              <a:t>除了大陆法系以外，世界上另有两大法系：</a:t>
            </a:r>
            <a:endParaRPr lang="en-US" altLang="zh-CN" sz="3200" dirty="0" smtClean="0"/>
          </a:p>
          <a:p>
            <a:pPr marL="514350" lvl="0" indent="-514350">
              <a:buFont typeface="+mj-lt"/>
              <a:buAutoNum type="arabicPeriod"/>
            </a:pPr>
            <a:r>
              <a:rPr lang="zh-CN" altLang="en-US" sz="3200" dirty="0" smtClean="0"/>
              <a:t>英美法系</a:t>
            </a:r>
            <a:endParaRPr lang="en-US" altLang="zh-CN" sz="3200" dirty="0" smtClean="0"/>
          </a:p>
          <a:p>
            <a:pPr marL="514350" lvl="0" indent="-514350">
              <a:buFont typeface="+mj-lt"/>
              <a:buAutoNum type="arabicPeriod"/>
            </a:pPr>
            <a:r>
              <a:rPr lang="zh-CN" altLang="en-US" sz="3200" dirty="0" smtClean="0"/>
              <a:t>苏联和其他社会主义国家的社会主义法系</a:t>
            </a:r>
            <a:endParaRPr lang="zh-CN" altLang="zh-CN" sz="3200" dirty="0"/>
          </a:p>
        </p:txBody>
      </p:sp>
    </p:spTree>
    <p:extLst>
      <p:ext uri="{BB962C8B-B14F-4D97-AF65-F5344CB8AC3E}">
        <p14:creationId xmlns:p14="http://schemas.microsoft.com/office/powerpoint/2010/main" val="681563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9654"/>
            <a:ext cx="8469646" cy="720080"/>
          </a:xfrm>
        </p:spPr>
        <p:txBody>
          <a:bodyPr>
            <a:noAutofit/>
          </a:bodyPr>
          <a:lstStyle/>
          <a:p>
            <a:r>
              <a:rPr lang="en-US" altLang="zh-CN" sz="4000" b="1" dirty="0" smtClean="0">
                <a:solidFill>
                  <a:srgbClr val="7C1D20"/>
                </a:solidFill>
                <a:latin typeface="+mn-ea"/>
              </a:rPr>
              <a:t>《</a:t>
            </a:r>
            <a:r>
              <a:rPr lang="zh-CN" altLang="en-US" sz="4000" b="1" dirty="0" smtClean="0">
                <a:solidFill>
                  <a:srgbClr val="7C1D20"/>
                </a:solidFill>
                <a:latin typeface="+mn-ea"/>
              </a:rPr>
              <a:t>大陆法系</a:t>
            </a:r>
            <a:r>
              <a:rPr lang="en-US" altLang="zh-CN" sz="4000" b="1" dirty="0" smtClean="0">
                <a:solidFill>
                  <a:srgbClr val="7C1D20"/>
                </a:solidFill>
                <a:latin typeface="+mn-ea"/>
              </a:rPr>
              <a:t>》</a:t>
            </a:r>
            <a:r>
              <a:rPr lang="zh-CN" altLang="en-US" sz="4000" b="1" dirty="0" smtClean="0">
                <a:solidFill>
                  <a:srgbClr val="7C1D20"/>
                </a:solidFill>
                <a:latin typeface="+mn-ea"/>
              </a:rPr>
              <a:t>目录</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406574" y="1917626"/>
            <a:ext cx="11593288" cy="4536504"/>
          </a:xfrm>
        </p:spPr>
        <p:txBody>
          <a:bodyPr>
            <a:noAutofit/>
          </a:bodyPr>
          <a:lstStyle/>
          <a:p>
            <a:pPr marL="0" indent="0">
              <a:lnSpc>
                <a:spcPct val="150000"/>
              </a:lnSpc>
              <a:spcBef>
                <a:spcPts val="0"/>
              </a:spcBef>
              <a:buNone/>
            </a:pPr>
            <a:r>
              <a:rPr lang="zh-CN" altLang="en-US" sz="2800" dirty="0"/>
              <a:t>第一</a:t>
            </a:r>
            <a:r>
              <a:rPr lang="zh-CN" altLang="en-US" sz="2800" dirty="0" smtClean="0"/>
              <a:t>章 三大法系概说 第二章 历史起源       第三章 革命对大陆法系的影响</a:t>
            </a:r>
            <a:endParaRPr lang="zh-CN" altLang="zh-CN" sz="2800" dirty="0"/>
          </a:p>
          <a:p>
            <a:pPr marL="0" indent="0">
              <a:lnSpc>
                <a:spcPct val="150000"/>
              </a:lnSpc>
              <a:spcBef>
                <a:spcPts val="0"/>
              </a:spcBef>
              <a:buNone/>
            </a:pPr>
            <a:r>
              <a:rPr lang="zh-CN" altLang="en-US" sz="2800" dirty="0" smtClean="0"/>
              <a:t>第四章 法律渊源          第五章 法典与法典编纂            第六章 法官</a:t>
            </a:r>
            <a:endParaRPr lang="zh-CN" altLang="zh-CN" sz="2800" dirty="0"/>
          </a:p>
          <a:p>
            <a:pPr marL="0" indent="0">
              <a:lnSpc>
                <a:spcPct val="150000"/>
              </a:lnSpc>
              <a:spcBef>
                <a:spcPts val="0"/>
              </a:spcBef>
              <a:buNone/>
            </a:pPr>
            <a:r>
              <a:rPr lang="zh-CN" altLang="en-US" sz="2800" dirty="0" smtClean="0"/>
              <a:t>第七章 法律解释          第八章 确定与衡平                     第九章  法学家</a:t>
            </a:r>
            <a:endParaRPr lang="zh-CN" altLang="zh-CN" sz="2800" dirty="0"/>
          </a:p>
          <a:p>
            <a:pPr marL="0" indent="0">
              <a:lnSpc>
                <a:spcPct val="150000"/>
              </a:lnSpc>
              <a:spcBef>
                <a:spcPts val="0"/>
              </a:spcBef>
              <a:buNone/>
            </a:pPr>
            <a:r>
              <a:rPr lang="zh-CN" altLang="en-US" sz="2800" dirty="0" smtClean="0"/>
              <a:t>第十章 法学                   第十一章民法一般原理             第十二章   法律活动</a:t>
            </a:r>
            <a:endParaRPr lang="zh-CN" altLang="zh-CN" sz="2800" dirty="0"/>
          </a:p>
          <a:p>
            <a:pPr marL="0" indent="0">
              <a:lnSpc>
                <a:spcPct val="150000"/>
              </a:lnSpc>
              <a:spcBef>
                <a:spcPts val="0"/>
              </a:spcBef>
              <a:buNone/>
            </a:pPr>
            <a:r>
              <a:rPr lang="zh-CN" altLang="en-US" sz="2800" dirty="0" smtClean="0"/>
              <a:t>第十三章 法院系统      第十四章 公法与私法的划分   第十五章 法律职业</a:t>
            </a:r>
            <a:endParaRPr lang="zh-CN" altLang="zh-CN" sz="2800" dirty="0"/>
          </a:p>
          <a:p>
            <a:pPr marL="0" indent="0">
              <a:lnSpc>
                <a:spcPct val="150000"/>
              </a:lnSpc>
              <a:spcBef>
                <a:spcPts val="0"/>
              </a:spcBef>
              <a:buNone/>
            </a:pPr>
            <a:r>
              <a:rPr lang="zh-CN" altLang="en-US" sz="2800" dirty="0" smtClean="0"/>
              <a:t>第十六章 民事诉讼程序 第十七章 刑事诉讼制度        第十八章   公法</a:t>
            </a:r>
            <a:endParaRPr lang="zh-CN" altLang="zh-CN" sz="2800" dirty="0"/>
          </a:p>
          <a:p>
            <a:pPr marL="0" indent="0">
              <a:lnSpc>
                <a:spcPct val="150000"/>
              </a:lnSpc>
              <a:spcBef>
                <a:spcPts val="0"/>
              </a:spcBef>
              <a:buNone/>
            </a:pPr>
            <a:r>
              <a:rPr lang="zh-CN" altLang="en-US" sz="2800" dirty="0" smtClean="0"/>
              <a:t>第十九章  回顾与展望    </a:t>
            </a:r>
            <a:r>
              <a:rPr lang="zh-CN" altLang="en-US" sz="2800" b="1" dirty="0" smtClean="0"/>
              <a:t>第二十章 大陆法系的未来</a:t>
            </a:r>
            <a:endParaRPr lang="zh-CN" altLang="zh-CN" sz="2800" b="1" dirty="0"/>
          </a:p>
          <a:p>
            <a:pPr marL="0" lvl="0" indent="0">
              <a:buNone/>
            </a:pPr>
            <a:endParaRPr lang="zh-CN" altLang="zh-CN" sz="3200" dirty="0"/>
          </a:p>
        </p:txBody>
      </p:sp>
    </p:spTree>
    <p:extLst>
      <p:ext uri="{BB962C8B-B14F-4D97-AF65-F5344CB8AC3E}">
        <p14:creationId xmlns:p14="http://schemas.microsoft.com/office/powerpoint/2010/main" val="161712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a:solidFill>
                  <a:srgbClr val="7C1D20"/>
                </a:solidFill>
                <a:latin typeface="+mn-ea"/>
              </a:rPr>
              <a:t>当代罗马法体系</a:t>
            </a:r>
            <a:r>
              <a:rPr lang="en-US" altLang="zh-CN" sz="4000" b="1" dirty="0">
                <a:solidFill>
                  <a:srgbClr val="7C1D20"/>
                </a:solidFill>
                <a:latin typeface="+mn-ea"/>
              </a:rPr>
              <a:t>Ⅰ</a:t>
            </a:r>
            <a:endParaRPr lang="zh-CN" altLang="en-US" sz="4000" b="1" dirty="0">
              <a:solidFill>
                <a:srgbClr val="7C1D20"/>
              </a:solidFill>
              <a:latin typeface="+mn-ea"/>
            </a:endParaRPr>
          </a:p>
        </p:txBody>
      </p:sp>
      <p:sp>
        <p:nvSpPr>
          <p:cNvPr id="3" name="内容占位符 2"/>
          <p:cNvSpPr>
            <a:spLocks noGrp="1"/>
          </p:cNvSpPr>
          <p:nvPr>
            <p:ph idx="1"/>
          </p:nvPr>
        </p:nvSpPr>
        <p:spPr>
          <a:xfrm>
            <a:off x="6671270" y="2355015"/>
            <a:ext cx="4320480" cy="3857705"/>
          </a:xfrm>
        </p:spPr>
        <p:txBody>
          <a:bodyPr>
            <a:noAutofit/>
          </a:bodyPr>
          <a:lstStyle/>
          <a:p>
            <a:pPr lvl="0"/>
            <a:r>
              <a:rPr lang="en-US" altLang="zh-CN" sz="3200" dirty="0"/>
              <a:t>[</a:t>
            </a:r>
            <a:r>
              <a:rPr lang="zh-CN" altLang="zh-CN" sz="3200" dirty="0"/>
              <a:t>德</a:t>
            </a:r>
            <a:r>
              <a:rPr lang="en-US" altLang="zh-CN" sz="3200" dirty="0"/>
              <a:t>]</a:t>
            </a:r>
            <a:r>
              <a:rPr lang="zh-CN" altLang="en-US" sz="3200" dirty="0" smtClean="0"/>
              <a:t>萨</a:t>
            </a:r>
            <a:r>
              <a:rPr lang="zh-CN" altLang="en-US" sz="3200" dirty="0"/>
              <a:t>维</a:t>
            </a:r>
            <a:r>
              <a:rPr lang="zh-CN" altLang="en-US" sz="3200" dirty="0" smtClean="0"/>
              <a:t>尼著</a:t>
            </a:r>
            <a:endParaRPr lang="en-US" altLang="zh-CN" sz="3200" dirty="0" smtClean="0"/>
          </a:p>
          <a:p>
            <a:pPr lvl="0"/>
            <a:r>
              <a:rPr lang="zh-CN" altLang="en-US" sz="3200" dirty="0" smtClean="0"/>
              <a:t>朱虎</a:t>
            </a:r>
            <a:r>
              <a:rPr lang="zh-CN" altLang="zh-CN" sz="3200" dirty="0" smtClean="0"/>
              <a:t>译</a:t>
            </a:r>
            <a:endParaRPr lang="en-US" altLang="zh-CN" sz="3200" dirty="0" smtClean="0"/>
          </a:p>
          <a:p>
            <a:pPr lvl="0"/>
            <a:r>
              <a:rPr lang="zh-CN" altLang="zh-CN" sz="3200" dirty="0" smtClean="0"/>
              <a:t>中国</a:t>
            </a:r>
            <a:r>
              <a:rPr lang="zh-CN" altLang="zh-CN" sz="3200" dirty="0"/>
              <a:t>法制出版社</a:t>
            </a:r>
            <a:r>
              <a:rPr lang="en-US" altLang="zh-CN" sz="3200" dirty="0" smtClean="0"/>
              <a:t>2010</a:t>
            </a:r>
            <a:r>
              <a:rPr lang="zh-CN" altLang="zh-CN" sz="3200" dirty="0" smtClean="0"/>
              <a:t>年</a:t>
            </a:r>
            <a:r>
              <a:rPr lang="zh-CN" altLang="zh-CN" sz="3200" dirty="0"/>
              <a:t>版</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678" y="1941942"/>
            <a:ext cx="3384376" cy="4670385"/>
          </a:xfrm>
          <a:prstGeom prst="rect">
            <a:avLst/>
          </a:prstGeom>
        </p:spPr>
      </p:pic>
    </p:spTree>
    <p:extLst>
      <p:ext uri="{BB962C8B-B14F-4D97-AF65-F5344CB8AC3E}">
        <p14:creationId xmlns:p14="http://schemas.microsoft.com/office/powerpoint/2010/main" val="334013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萨维</a:t>
            </a:r>
            <a:r>
              <a:rPr lang="zh-CN" altLang="en-US" sz="4000" b="1" dirty="0" smtClean="0">
                <a:solidFill>
                  <a:srgbClr val="7C1D20"/>
                </a:solidFill>
                <a:latin typeface="+mn-ea"/>
              </a:rPr>
              <a:t>尼</a:t>
            </a:r>
            <a:endParaRPr lang="en-US" altLang="zh-CN" sz="4000" b="1" dirty="0">
              <a:solidFill>
                <a:srgbClr val="7C1D20"/>
              </a:solidFill>
              <a:latin typeface="+mn-ea"/>
            </a:endParaRPr>
          </a:p>
        </p:txBody>
      </p:sp>
      <p:sp>
        <p:nvSpPr>
          <p:cNvPr id="3" name="内容占位符 2"/>
          <p:cNvSpPr>
            <a:spLocks noGrp="1"/>
          </p:cNvSpPr>
          <p:nvPr>
            <p:ph idx="1"/>
          </p:nvPr>
        </p:nvSpPr>
        <p:spPr>
          <a:xfrm>
            <a:off x="6743278" y="2418470"/>
            <a:ext cx="4896544" cy="3384376"/>
          </a:xfrm>
        </p:spPr>
        <p:txBody>
          <a:bodyPr>
            <a:noAutofit/>
          </a:bodyPr>
          <a:lstStyle/>
          <a:p>
            <a:r>
              <a:rPr lang="zh-CN" altLang="en-US" sz="2800" dirty="0" smtClean="0">
                <a:latin typeface="+mn-ea"/>
              </a:rPr>
              <a:t>萨维尼：</a:t>
            </a:r>
            <a:r>
              <a:rPr lang="en-US" altLang="zh-CN" sz="2800" dirty="0"/>
              <a:t>Friedrich Carl von </a:t>
            </a:r>
            <a:r>
              <a:rPr lang="en-US" altLang="zh-CN" sz="2800" dirty="0" err="1" smtClean="0"/>
              <a:t>Savigny</a:t>
            </a:r>
            <a:r>
              <a:rPr lang="zh-CN" altLang="en-US" sz="2800" dirty="0" smtClean="0"/>
              <a:t>，</a:t>
            </a:r>
            <a:r>
              <a:rPr lang="en-US" altLang="zh-CN" sz="2800" dirty="0" smtClean="0"/>
              <a:t>1779—1861</a:t>
            </a:r>
            <a:r>
              <a:rPr lang="zh-CN" altLang="en-US" sz="2800" dirty="0" smtClean="0"/>
              <a:t>年</a:t>
            </a:r>
            <a:endParaRPr lang="en-US" altLang="zh-CN" sz="2800" dirty="0" smtClean="0"/>
          </a:p>
          <a:p>
            <a:r>
              <a:rPr lang="zh-CN" altLang="en-US" sz="2800" dirty="0" smtClean="0">
                <a:latin typeface="+mn-ea"/>
              </a:rPr>
              <a:t>德国最伟大的法学家之一</a:t>
            </a:r>
            <a:endParaRPr lang="en-US" altLang="zh-CN" sz="2800" dirty="0" smtClean="0">
              <a:latin typeface="+mn-ea"/>
            </a:endParaRPr>
          </a:p>
          <a:p>
            <a:r>
              <a:rPr lang="zh-CN" altLang="en-US" sz="2800" dirty="0" smtClean="0">
                <a:latin typeface="+mn-ea"/>
              </a:rPr>
              <a:t>历史</a:t>
            </a:r>
            <a:r>
              <a:rPr lang="zh-CN" altLang="en-US" sz="2800" dirty="0">
                <a:latin typeface="+mn-ea"/>
              </a:rPr>
              <a:t>法</a:t>
            </a:r>
            <a:r>
              <a:rPr lang="zh-CN" altLang="en-US" sz="2800" dirty="0" smtClean="0">
                <a:latin typeface="+mn-ea"/>
              </a:rPr>
              <a:t>学派代表人物</a:t>
            </a:r>
            <a:endParaRPr lang="en-US" altLang="zh-CN" sz="2800" dirty="0" smtClean="0">
              <a:latin typeface="+mn-ea"/>
            </a:endParaRPr>
          </a:p>
          <a:p>
            <a:r>
              <a:rPr lang="zh-CN" altLang="en-US" sz="2800" dirty="0" smtClean="0">
                <a:latin typeface="+mn-ea"/>
              </a:rPr>
              <a:t>贵族</a:t>
            </a:r>
            <a:r>
              <a:rPr lang="zh-CN" altLang="en-US" sz="2800" dirty="0">
                <a:latin typeface="+mn-ea"/>
              </a:rPr>
              <a:t>孤儿</a:t>
            </a:r>
            <a:endParaRPr lang="en-US" altLang="zh-CN" sz="2800" dirty="0">
              <a:latin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959" y="2401490"/>
            <a:ext cx="3456384" cy="3810000"/>
          </a:xfrm>
          <a:prstGeom prst="rect">
            <a:avLst/>
          </a:prstGeom>
        </p:spPr>
      </p:pic>
    </p:spTree>
    <p:extLst>
      <p:ext uri="{BB962C8B-B14F-4D97-AF65-F5344CB8AC3E}">
        <p14:creationId xmlns:p14="http://schemas.microsoft.com/office/powerpoint/2010/main" val="19506635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a:solidFill>
                  <a:srgbClr val="7C1D20"/>
                </a:solidFill>
                <a:latin typeface="+mn-ea"/>
              </a:rPr>
              <a:t>当代罗马法体系</a:t>
            </a:r>
            <a:r>
              <a:rPr lang="en-US" altLang="zh-CN" sz="4000" b="1" dirty="0">
                <a:solidFill>
                  <a:srgbClr val="7C1D20"/>
                </a:solidFill>
                <a:latin typeface="+mn-ea"/>
              </a:rPr>
              <a:t>Ⅰ</a:t>
            </a:r>
            <a:endParaRPr lang="zh-CN" altLang="en-US" sz="4000" b="1" dirty="0">
              <a:solidFill>
                <a:srgbClr val="7C1D20"/>
              </a:solidFill>
              <a:latin typeface="+mn-ea"/>
            </a:endParaRPr>
          </a:p>
        </p:txBody>
      </p:sp>
      <p:sp>
        <p:nvSpPr>
          <p:cNvPr id="3" name="内容占位符 2"/>
          <p:cNvSpPr>
            <a:spLocks noGrp="1"/>
          </p:cNvSpPr>
          <p:nvPr>
            <p:ph idx="1"/>
          </p:nvPr>
        </p:nvSpPr>
        <p:spPr>
          <a:xfrm>
            <a:off x="334566" y="1917626"/>
            <a:ext cx="11521280" cy="4608512"/>
          </a:xfrm>
        </p:spPr>
        <p:txBody>
          <a:bodyPr>
            <a:noAutofit/>
          </a:bodyPr>
          <a:lstStyle/>
          <a:p>
            <a:r>
              <a:rPr lang="zh-CN" altLang="zh-CN" sz="3200" dirty="0"/>
              <a:t>按照萨维尼</a:t>
            </a:r>
            <a:r>
              <a:rPr lang="en-US" altLang="zh-CN" sz="3200" dirty="0"/>
              <a:t>1855</a:t>
            </a:r>
            <a:r>
              <a:rPr lang="zh-CN" altLang="zh-CN" sz="3200" dirty="0"/>
              <a:t>年的构想，《当代罗马法体系》应当涵盖整个私法（民法）的内容，共有七篇（编</a:t>
            </a:r>
            <a:r>
              <a:rPr lang="zh-CN" altLang="zh-CN" sz="3200" dirty="0" smtClean="0"/>
              <a:t>）</a:t>
            </a:r>
            <a:r>
              <a:rPr lang="zh-CN" altLang="en-US" sz="3200" dirty="0" smtClean="0"/>
              <a:t>：</a:t>
            </a:r>
            <a:endParaRPr lang="en-US" altLang="zh-CN" sz="3200" dirty="0" smtClean="0"/>
          </a:p>
          <a:p>
            <a:pPr marL="514350" indent="-514350">
              <a:buFont typeface="+mj-lt"/>
              <a:buAutoNum type="arabicPeriod"/>
            </a:pPr>
            <a:r>
              <a:rPr lang="zh-CN" altLang="zh-CN" sz="3200" dirty="0" smtClean="0"/>
              <a:t>第一</a:t>
            </a:r>
            <a:r>
              <a:rPr lang="zh-CN" altLang="zh-CN" sz="3200" dirty="0"/>
              <a:t>篇 法律</a:t>
            </a:r>
            <a:r>
              <a:rPr lang="zh-CN" altLang="zh-CN" sz="3200" dirty="0" smtClean="0"/>
              <a:t>渊源：第一章 本</a:t>
            </a:r>
            <a:r>
              <a:rPr lang="zh-CN" altLang="zh-CN" sz="3200" dirty="0"/>
              <a:t>著作的任务</a:t>
            </a:r>
            <a:r>
              <a:rPr lang="zh-CN" altLang="zh-CN" sz="3200" dirty="0" smtClean="0"/>
              <a:t>；第二章 法律</a:t>
            </a:r>
            <a:r>
              <a:rPr lang="zh-CN" altLang="zh-CN" sz="3200" dirty="0"/>
              <a:t>渊源的一般性质</a:t>
            </a:r>
            <a:r>
              <a:rPr lang="zh-CN" altLang="zh-CN" sz="3200" dirty="0" smtClean="0"/>
              <a:t>；第三章 当代</a:t>
            </a:r>
            <a:r>
              <a:rPr lang="zh-CN" altLang="zh-CN" sz="3200" dirty="0"/>
              <a:t>罗马法的渊源</a:t>
            </a:r>
            <a:r>
              <a:rPr lang="zh-CN" altLang="zh-CN" sz="3200" dirty="0" smtClean="0"/>
              <a:t>；第四章 制定</a:t>
            </a:r>
            <a:r>
              <a:rPr lang="zh-CN" altLang="zh-CN" sz="3200" dirty="0"/>
              <a:t>法的解释</a:t>
            </a:r>
            <a:r>
              <a:rPr lang="zh-CN" altLang="zh-CN" sz="3200" dirty="0" smtClean="0"/>
              <a:t>。</a:t>
            </a:r>
            <a:endParaRPr lang="en-US" altLang="zh-CN" sz="3200" dirty="0" smtClean="0"/>
          </a:p>
          <a:p>
            <a:pPr marL="514350" indent="-514350">
              <a:buFont typeface="+mj-lt"/>
              <a:buAutoNum type="arabicPeriod"/>
            </a:pPr>
            <a:r>
              <a:rPr lang="zh-CN" altLang="zh-CN" sz="3200" dirty="0" smtClean="0"/>
              <a:t>第二</a:t>
            </a:r>
            <a:r>
              <a:rPr lang="zh-CN" altLang="zh-CN" sz="3200" dirty="0"/>
              <a:t>篇 法律</a:t>
            </a:r>
            <a:r>
              <a:rPr lang="zh-CN" altLang="zh-CN" sz="3200" dirty="0" smtClean="0"/>
              <a:t>关系：</a:t>
            </a:r>
            <a:r>
              <a:rPr lang="zh-CN" altLang="zh-CN" sz="3200" dirty="0"/>
              <a:t>第五章 法律关系的本质和种类；第六章 作为法律关系承担着的人； 第七章 法律关系的产生和消灭；第八章 对法律关系的</a:t>
            </a:r>
            <a:r>
              <a:rPr lang="zh-CN" altLang="zh-CN" sz="3200" dirty="0" smtClean="0"/>
              <a:t>侵害</a:t>
            </a:r>
            <a:endParaRPr lang="en-US" altLang="zh-CN" sz="3200" dirty="0" smtClean="0"/>
          </a:p>
        </p:txBody>
      </p:sp>
    </p:spTree>
    <p:extLst>
      <p:ext uri="{BB962C8B-B14F-4D97-AF65-F5344CB8AC3E}">
        <p14:creationId xmlns:p14="http://schemas.microsoft.com/office/powerpoint/2010/main" val="93508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a:solidFill>
                  <a:srgbClr val="7C1D20"/>
                </a:solidFill>
                <a:latin typeface="+mn-ea"/>
              </a:rPr>
              <a:t>当代罗马法体系</a:t>
            </a:r>
            <a:r>
              <a:rPr lang="en-US" altLang="zh-CN" sz="4000" b="1" dirty="0">
                <a:solidFill>
                  <a:srgbClr val="7C1D20"/>
                </a:solidFill>
                <a:latin typeface="+mn-ea"/>
              </a:rPr>
              <a:t>Ⅰ</a:t>
            </a:r>
            <a:endParaRPr lang="zh-CN" altLang="en-US" sz="4000" b="1" dirty="0">
              <a:solidFill>
                <a:srgbClr val="7C1D20"/>
              </a:solidFill>
              <a:latin typeface="+mn-ea"/>
            </a:endParaRPr>
          </a:p>
        </p:txBody>
      </p:sp>
      <p:sp>
        <p:nvSpPr>
          <p:cNvPr id="3" name="内容占位符 2"/>
          <p:cNvSpPr>
            <a:spLocks noGrp="1"/>
          </p:cNvSpPr>
          <p:nvPr>
            <p:ph idx="1"/>
          </p:nvPr>
        </p:nvSpPr>
        <p:spPr>
          <a:xfrm>
            <a:off x="1868444" y="2133650"/>
            <a:ext cx="9073008" cy="3312368"/>
          </a:xfrm>
        </p:spPr>
        <p:txBody>
          <a:bodyPr>
            <a:noAutofit/>
          </a:bodyPr>
          <a:lstStyle/>
          <a:p>
            <a:pPr marL="514350" indent="-514350">
              <a:buFont typeface="+mj-lt"/>
              <a:buAutoNum type="arabicPeriod" startAt="3"/>
            </a:pPr>
            <a:r>
              <a:rPr lang="zh-CN" altLang="zh-CN" sz="3200" dirty="0"/>
              <a:t>第三篇 法律规则对法律关系的</a:t>
            </a:r>
            <a:r>
              <a:rPr lang="zh-CN" altLang="zh-CN" sz="3200" dirty="0" smtClean="0"/>
              <a:t>适用</a:t>
            </a:r>
            <a:endParaRPr lang="en-US" altLang="zh-CN" sz="3200" dirty="0" smtClean="0"/>
          </a:p>
          <a:p>
            <a:pPr marL="514350" indent="-514350">
              <a:buFont typeface="+mj-lt"/>
              <a:buAutoNum type="arabicPeriod" startAt="3"/>
            </a:pPr>
            <a:r>
              <a:rPr lang="zh-CN" altLang="zh-CN" sz="3200" dirty="0" smtClean="0"/>
              <a:t>第四</a:t>
            </a:r>
            <a:r>
              <a:rPr lang="zh-CN" altLang="zh-CN" sz="3200" dirty="0"/>
              <a:t>篇 物权</a:t>
            </a:r>
            <a:r>
              <a:rPr lang="zh-CN" altLang="zh-CN" sz="3200" dirty="0" smtClean="0"/>
              <a:t>法</a:t>
            </a:r>
            <a:endParaRPr lang="en-US" altLang="zh-CN" sz="3200" dirty="0" smtClean="0"/>
          </a:p>
          <a:p>
            <a:pPr marL="514350" indent="-514350">
              <a:buFont typeface="+mj-lt"/>
              <a:buAutoNum type="arabicPeriod" startAt="3"/>
            </a:pPr>
            <a:r>
              <a:rPr lang="zh-CN" altLang="zh-CN" sz="3200" dirty="0" smtClean="0"/>
              <a:t>第五</a:t>
            </a:r>
            <a:r>
              <a:rPr lang="zh-CN" altLang="zh-CN" sz="3200" dirty="0"/>
              <a:t>篇 债</a:t>
            </a:r>
            <a:r>
              <a:rPr lang="zh-CN" altLang="zh-CN" sz="3200" dirty="0" smtClean="0"/>
              <a:t>法</a:t>
            </a:r>
            <a:endParaRPr lang="en-US" altLang="zh-CN" sz="3200" dirty="0" smtClean="0"/>
          </a:p>
          <a:p>
            <a:pPr marL="514350" indent="-514350">
              <a:buFont typeface="+mj-lt"/>
              <a:buAutoNum type="arabicPeriod" startAt="3"/>
            </a:pPr>
            <a:r>
              <a:rPr lang="zh-CN" altLang="zh-CN" sz="3200" dirty="0" smtClean="0"/>
              <a:t>第六</a:t>
            </a:r>
            <a:r>
              <a:rPr lang="zh-CN" altLang="zh-CN" sz="3200" dirty="0"/>
              <a:t>篇 亲属</a:t>
            </a:r>
            <a:r>
              <a:rPr lang="zh-CN" altLang="zh-CN" sz="3200" dirty="0" smtClean="0"/>
              <a:t>法</a:t>
            </a:r>
            <a:endParaRPr lang="en-US" altLang="zh-CN" sz="3200" dirty="0" smtClean="0"/>
          </a:p>
          <a:p>
            <a:pPr marL="514350" indent="-514350">
              <a:buFont typeface="+mj-lt"/>
              <a:buAutoNum type="arabicPeriod" startAt="3"/>
            </a:pPr>
            <a:r>
              <a:rPr lang="zh-CN" altLang="zh-CN" sz="3200" dirty="0" smtClean="0"/>
              <a:t>第七</a:t>
            </a:r>
            <a:r>
              <a:rPr lang="zh-CN" altLang="zh-CN" sz="3200" dirty="0"/>
              <a:t>篇 </a:t>
            </a:r>
            <a:r>
              <a:rPr lang="zh-CN" altLang="zh-CN" sz="3200" dirty="0" smtClean="0"/>
              <a:t>继承法</a:t>
            </a:r>
            <a:endParaRPr lang="en-US" altLang="zh-CN" sz="3200" dirty="0" smtClean="0"/>
          </a:p>
        </p:txBody>
      </p:sp>
    </p:spTree>
    <p:extLst>
      <p:ext uri="{BB962C8B-B14F-4D97-AF65-F5344CB8AC3E}">
        <p14:creationId xmlns:p14="http://schemas.microsoft.com/office/powerpoint/2010/main" val="392914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a:solidFill>
                  <a:srgbClr val="7C1D20"/>
                </a:solidFill>
                <a:latin typeface="+mn-ea"/>
              </a:rPr>
              <a:t>当代罗马法体系</a:t>
            </a:r>
            <a:r>
              <a:rPr lang="en-US" altLang="zh-CN" sz="4000" b="1" dirty="0">
                <a:solidFill>
                  <a:srgbClr val="7C1D20"/>
                </a:solidFill>
                <a:latin typeface="+mn-ea"/>
              </a:rPr>
              <a:t>Ⅰ</a:t>
            </a:r>
            <a:endParaRPr lang="zh-CN" altLang="en-US" sz="4000" b="1" dirty="0">
              <a:solidFill>
                <a:srgbClr val="7C1D20"/>
              </a:solidFill>
              <a:latin typeface="+mn-ea"/>
            </a:endParaRPr>
          </a:p>
        </p:txBody>
      </p:sp>
      <p:sp>
        <p:nvSpPr>
          <p:cNvPr id="3" name="内容占位符 2"/>
          <p:cNvSpPr>
            <a:spLocks noGrp="1"/>
          </p:cNvSpPr>
          <p:nvPr>
            <p:ph idx="1"/>
          </p:nvPr>
        </p:nvSpPr>
        <p:spPr>
          <a:xfrm>
            <a:off x="766614" y="2349674"/>
            <a:ext cx="10729192" cy="3312368"/>
          </a:xfrm>
        </p:spPr>
        <p:txBody>
          <a:bodyPr>
            <a:noAutofit/>
          </a:bodyPr>
          <a:lstStyle/>
          <a:p>
            <a:r>
              <a:rPr lang="zh-CN" altLang="zh-CN" sz="3200" dirty="0" smtClean="0"/>
              <a:t>由于公事</a:t>
            </a:r>
            <a:r>
              <a:rPr lang="zh-CN" altLang="zh-CN" sz="3200" dirty="0"/>
              <a:t>繁忙且年事已高，萨维尼只完成了前三篇和《债法》</a:t>
            </a:r>
            <a:r>
              <a:rPr lang="en-US" altLang="zh-CN" sz="3200" dirty="0"/>
              <a:t>2</a:t>
            </a:r>
            <a:r>
              <a:rPr lang="zh-CN" altLang="zh-CN" sz="3200" dirty="0"/>
              <a:t>卷本</a:t>
            </a:r>
            <a:r>
              <a:rPr lang="zh-CN" altLang="zh-CN" sz="3200" dirty="0" smtClean="0"/>
              <a:t>。</a:t>
            </a:r>
            <a:endParaRPr lang="en-US" altLang="zh-CN" sz="3200" dirty="0" smtClean="0"/>
          </a:p>
          <a:p>
            <a:r>
              <a:rPr lang="zh-CN" altLang="zh-CN" sz="3200" dirty="0" smtClean="0"/>
              <a:t>本</a:t>
            </a:r>
            <a:r>
              <a:rPr lang="zh-CN" altLang="zh-CN" sz="3200" dirty="0"/>
              <a:t>书介绍的是的前五章的中译本，由朱虎</a:t>
            </a:r>
            <a:r>
              <a:rPr lang="zh-CN" altLang="zh-CN" sz="3200" dirty="0" smtClean="0"/>
              <a:t>翻译</a:t>
            </a:r>
            <a:endParaRPr lang="zh-CN" altLang="zh-CN" sz="3200" dirty="0"/>
          </a:p>
        </p:txBody>
      </p:sp>
    </p:spTree>
    <p:extLst>
      <p:ext uri="{BB962C8B-B14F-4D97-AF65-F5344CB8AC3E}">
        <p14:creationId xmlns:p14="http://schemas.microsoft.com/office/powerpoint/2010/main" val="153007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a:solidFill>
                  <a:srgbClr val="7C1D20"/>
                </a:solidFill>
                <a:latin typeface="+mn-ea"/>
              </a:rPr>
              <a:t>当代罗马法体系</a:t>
            </a:r>
            <a:r>
              <a:rPr lang="en-US" altLang="zh-CN" sz="4000" b="1" dirty="0">
                <a:solidFill>
                  <a:srgbClr val="7C1D20"/>
                </a:solidFill>
                <a:latin typeface="+mn-ea"/>
              </a:rPr>
              <a:t>Ⅰ</a:t>
            </a:r>
            <a:endParaRPr lang="zh-CN" altLang="en-US" sz="4000" b="1" dirty="0">
              <a:solidFill>
                <a:srgbClr val="7C1D20"/>
              </a:solidFill>
              <a:latin typeface="+mn-ea"/>
            </a:endParaRPr>
          </a:p>
        </p:txBody>
      </p:sp>
      <p:sp>
        <p:nvSpPr>
          <p:cNvPr id="3" name="内容占位符 2"/>
          <p:cNvSpPr>
            <a:spLocks noGrp="1"/>
          </p:cNvSpPr>
          <p:nvPr>
            <p:ph idx="1"/>
          </p:nvPr>
        </p:nvSpPr>
        <p:spPr>
          <a:xfrm>
            <a:off x="766614" y="2349674"/>
            <a:ext cx="10729192" cy="3312368"/>
          </a:xfrm>
        </p:spPr>
        <p:txBody>
          <a:bodyPr>
            <a:noAutofit/>
          </a:bodyPr>
          <a:lstStyle/>
          <a:p>
            <a:r>
              <a:rPr lang="zh-CN" altLang="zh-CN" sz="3200" dirty="0" smtClean="0"/>
              <a:t>由于公事</a:t>
            </a:r>
            <a:r>
              <a:rPr lang="zh-CN" altLang="zh-CN" sz="3200" dirty="0"/>
              <a:t>繁忙且年事已高，萨维尼只完成了前三篇和《债法》</a:t>
            </a:r>
            <a:r>
              <a:rPr lang="en-US" altLang="zh-CN" sz="3200" dirty="0"/>
              <a:t>2</a:t>
            </a:r>
            <a:r>
              <a:rPr lang="zh-CN" altLang="zh-CN" sz="3200" dirty="0"/>
              <a:t>卷本</a:t>
            </a:r>
            <a:r>
              <a:rPr lang="zh-CN" altLang="zh-CN" sz="3200" dirty="0" smtClean="0"/>
              <a:t>。</a:t>
            </a:r>
            <a:endParaRPr lang="en-US" altLang="zh-CN" sz="3200" dirty="0" smtClean="0"/>
          </a:p>
          <a:p>
            <a:r>
              <a:rPr lang="zh-CN" altLang="zh-CN" sz="3200" dirty="0" smtClean="0"/>
              <a:t>本</a:t>
            </a:r>
            <a:r>
              <a:rPr lang="zh-CN" altLang="zh-CN" sz="3200" dirty="0"/>
              <a:t>书介绍的是的前五章的中译本，由朱虎</a:t>
            </a:r>
            <a:r>
              <a:rPr lang="zh-CN" altLang="zh-CN" sz="3200" dirty="0" smtClean="0"/>
              <a:t>翻译</a:t>
            </a:r>
            <a:endParaRPr lang="zh-CN" altLang="zh-CN" sz="3200" dirty="0"/>
          </a:p>
        </p:txBody>
      </p:sp>
    </p:spTree>
    <p:extLst>
      <p:ext uri="{BB962C8B-B14F-4D97-AF65-F5344CB8AC3E}">
        <p14:creationId xmlns:p14="http://schemas.microsoft.com/office/powerpoint/2010/main" val="307654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财大ppt模板\B10PPT模板（二）宽屏-10.jpg"/>
          <p:cNvPicPr>
            <a:picLocks noChangeAspect="1" noChangeArrowheads="1"/>
          </p:cNvPicPr>
          <p:nvPr/>
        </p:nvPicPr>
        <p:blipFill>
          <a:blip r:embed="rId2"/>
          <a:srcRect/>
          <a:stretch>
            <a:fillRect/>
          </a:stretch>
        </p:blipFill>
        <p:spPr bwMode="auto">
          <a:xfrm>
            <a:off x="1587" y="0"/>
            <a:ext cx="12188826" cy="7050087"/>
          </a:xfrm>
          <a:prstGeom prst="rect">
            <a:avLst/>
          </a:prstGeom>
          <a:noFill/>
        </p:spPr>
      </p:pic>
      <p:sp>
        <p:nvSpPr>
          <p:cNvPr id="2" name="标题 1"/>
          <p:cNvSpPr>
            <a:spLocks noGrp="1"/>
          </p:cNvSpPr>
          <p:nvPr>
            <p:ph type="title"/>
          </p:nvPr>
        </p:nvSpPr>
        <p:spPr>
          <a:xfrm>
            <a:off x="557361" y="2587282"/>
            <a:ext cx="10971372" cy="1143265"/>
          </a:xfrm>
        </p:spPr>
        <p:txBody>
          <a:bodyPr>
            <a:normAutofit fontScale="90000"/>
          </a:bodyPr>
          <a:lstStyle/>
          <a:p>
            <a:r>
              <a:rPr lang="zh-CN" altLang="en-US" sz="7200"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09521" y="3624219"/>
            <a:ext cx="10971372" cy="648087"/>
          </a:xfrm>
        </p:spPr>
        <p:txBody>
          <a:bodyPr>
            <a:normAutofit lnSpcReduction="10000"/>
          </a:bodyPr>
          <a:lstStyle/>
          <a:p>
            <a:pPr algn="ctr">
              <a:buNone/>
            </a:pPr>
            <a:r>
              <a:rPr lang="en-US" altLang="zh-CN" dirty="0">
                <a:solidFill>
                  <a:srgbClr val="7C1D20"/>
                </a:solidFill>
                <a:latin typeface="微软雅黑" pitchFamily="34" charset="-122"/>
                <a:ea typeface="微软雅黑" pitchFamily="34" charset="-122"/>
              </a:rPr>
              <a:t>Thank You</a:t>
            </a:r>
            <a:endParaRPr lang="zh-CN" altLang="en-US" dirty="0">
              <a:solidFill>
                <a:srgbClr val="7C1D2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zh-CN" altLang="en-US" sz="4000" b="1" dirty="0">
                <a:solidFill>
                  <a:srgbClr val="7C1D20"/>
                </a:solidFill>
                <a:latin typeface="+mn-ea"/>
              </a:rPr>
              <a:t>罗马法的复兴</a:t>
            </a:r>
            <a:endParaRPr lang="en-US" altLang="zh-CN" sz="4000" b="1" dirty="0">
              <a:solidFill>
                <a:srgbClr val="7C1D20"/>
              </a:solidFill>
              <a:latin typeface="+mn-ea"/>
            </a:endParaRPr>
          </a:p>
        </p:txBody>
      </p:sp>
      <p:sp>
        <p:nvSpPr>
          <p:cNvPr id="3" name="内容占位符 2"/>
          <p:cNvSpPr>
            <a:spLocks noGrp="1"/>
          </p:cNvSpPr>
          <p:nvPr>
            <p:ph idx="1"/>
          </p:nvPr>
        </p:nvSpPr>
        <p:spPr>
          <a:xfrm>
            <a:off x="1054646" y="1917626"/>
            <a:ext cx="10513168" cy="4464496"/>
          </a:xfrm>
        </p:spPr>
        <p:txBody>
          <a:bodyPr>
            <a:noAutofit/>
          </a:bodyPr>
          <a:lstStyle/>
          <a:p>
            <a:r>
              <a:rPr lang="zh-CN" altLang="en-US" sz="3200" dirty="0" smtClean="0">
                <a:latin typeface="+mn-ea"/>
              </a:rPr>
              <a:t>东罗马帝国皇帝查士丁尼</a:t>
            </a:r>
            <a:endParaRPr lang="en-US" altLang="zh-CN" sz="3200" dirty="0" smtClean="0">
              <a:latin typeface="+mn-ea"/>
            </a:endParaRPr>
          </a:p>
          <a:p>
            <a:pPr marL="514350" indent="-514350">
              <a:buFont typeface="+mj-lt"/>
              <a:buAutoNum type="arabicPeriod"/>
            </a:pPr>
            <a:r>
              <a:rPr lang="zh-CN" altLang="en-US" sz="3200" dirty="0" smtClean="0">
                <a:latin typeface="+mn-ea"/>
              </a:rPr>
              <a:t>学说汇纂（当时最著名的</a:t>
            </a:r>
            <a:r>
              <a:rPr lang="en-US" altLang="zh-CN" sz="3200" dirty="0" smtClean="0"/>
              <a:t>41</a:t>
            </a:r>
            <a:r>
              <a:rPr lang="zh-CN" altLang="en-US" sz="3200" dirty="0" smtClean="0"/>
              <a:t>位</a:t>
            </a:r>
            <a:r>
              <a:rPr lang="zh-CN" altLang="zh-CN" sz="3200" dirty="0" smtClean="0"/>
              <a:t>罗马</a:t>
            </a:r>
            <a:r>
              <a:rPr lang="zh-CN" altLang="zh-CN" sz="3200" dirty="0"/>
              <a:t>法学家著作中摘录出的</a:t>
            </a:r>
            <a:r>
              <a:rPr lang="en-US" altLang="zh-CN" sz="3200" dirty="0"/>
              <a:t>9000</a:t>
            </a:r>
            <a:r>
              <a:rPr lang="zh-CN" altLang="zh-CN" sz="3200" dirty="0"/>
              <a:t>多</a:t>
            </a:r>
            <a:r>
              <a:rPr lang="zh-CN" altLang="zh-CN" sz="3200" dirty="0" smtClean="0"/>
              <a:t>条语录</a:t>
            </a:r>
            <a:r>
              <a:rPr lang="zh-CN" altLang="en-US" sz="3200" dirty="0" smtClean="0">
                <a:latin typeface="+mn-ea"/>
              </a:rPr>
              <a:t>）</a:t>
            </a:r>
            <a:endParaRPr lang="en-US" altLang="zh-CN" sz="3200" dirty="0" smtClean="0">
              <a:latin typeface="+mn-ea"/>
            </a:endParaRPr>
          </a:p>
          <a:p>
            <a:pPr marL="514350" indent="-514350">
              <a:buFont typeface="+mj-lt"/>
              <a:buAutoNum type="arabicPeriod"/>
            </a:pPr>
            <a:r>
              <a:rPr lang="zh-CN" altLang="en-US" sz="3200" dirty="0" smtClean="0">
                <a:latin typeface="+mn-ea"/>
              </a:rPr>
              <a:t>法学阶梯</a:t>
            </a:r>
            <a:r>
              <a:rPr lang="zh-CN" altLang="zh-CN" sz="3200" dirty="0" smtClean="0"/>
              <a:t>（</a:t>
            </a:r>
            <a:r>
              <a:rPr lang="zh-CN" altLang="en-US" sz="3200" dirty="0" smtClean="0"/>
              <a:t>当时的法学</a:t>
            </a:r>
            <a:r>
              <a:rPr lang="zh-CN" altLang="zh-CN" sz="3200" dirty="0" smtClean="0"/>
              <a:t>教科书）</a:t>
            </a:r>
            <a:endParaRPr lang="en-US" altLang="zh-CN" sz="3200" dirty="0" smtClean="0"/>
          </a:p>
          <a:p>
            <a:pPr marL="514350" indent="-514350">
              <a:buFont typeface="+mj-lt"/>
              <a:buAutoNum type="arabicPeriod"/>
            </a:pPr>
            <a:r>
              <a:rPr lang="zh-CN" altLang="en-US" sz="3200" dirty="0">
                <a:latin typeface="+mn-ea"/>
              </a:rPr>
              <a:t>查士丁尼法典（查士丁尼在位时编撰的，查士丁尼之前的历任皇帝在位时的法律）</a:t>
            </a:r>
            <a:endParaRPr lang="en-US" altLang="zh-CN" sz="3200" dirty="0">
              <a:latin typeface="+mn-ea"/>
            </a:endParaRPr>
          </a:p>
          <a:p>
            <a:pPr marL="514350" indent="-514350">
              <a:buFont typeface="+mj-lt"/>
              <a:buAutoNum type="arabicPeriod"/>
            </a:pPr>
            <a:r>
              <a:rPr lang="zh-CN" altLang="en-US" sz="3200" dirty="0">
                <a:latin typeface="+mn-ea"/>
              </a:rPr>
              <a:t>查士丁尼新律（查士丁尼过世之后编撰的，查士丁尼在位时的法律</a:t>
            </a:r>
            <a:r>
              <a:rPr lang="zh-CN" altLang="en-US" sz="3200" dirty="0" smtClean="0">
                <a:latin typeface="+mn-ea"/>
              </a:rPr>
              <a:t>）</a:t>
            </a:r>
            <a:endParaRPr lang="en-US" altLang="zh-CN" sz="3200" dirty="0" smtClean="0"/>
          </a:p>
          <a:p>
            <a:pPr marL="514350" indent="-514350">
              <a:buFont typeface="+mj-lt"/>
              <a:buAutoNum type="arabicPeriod"/>
            </a:pPr>
            <a:endParaRPr lang="en-US" altLang="zh-CN" sz="3200" dirty="0" smtClean="0">
              <a:latin typeface="+mn-ea"/>
            </a:endParaRPr>
          </a:p>
          <a:p>
            <a:pPr marL="0" indent="0">
              <a:buNone/>
            </a:pPr>
            <a:endParaRPr lang="en-US" altLang="zh-CN" sz="3200" dirty="0">
              <a:latin typeface="+mn-ea"/>
            </a:endParaRPr>
          </a:p>
        </p:txBody>
      </p:sp>
    </p:spTree>
    <p:extLst>
      <p:ext uri="{BB962C8B-B14F-4D97-AF65-F5344CB8AC3E}">
        <p14:creationId xmlns:p14="http://schemas.microsoft.com/office/powerpoint/2010/main" val="1092348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48258"/>
          </a:xfrm>
        </p:spPr>
        <p:txBody>
          <a:bodyPr>
            <a:noAutofit/>
          </a:bodyPr>
          <a:lstStyle/>
          <a:p>
            <a:r>
              <a:rPr lang="zh-CN" altLang="en-US" sz="4000" b="1" dirty="0">
                <a:solidFill>
                  <a:srgbClr val="7C1D20"/>
                </a:solidFill>
                <a:latin typeface="+mn-ea"/>
              </a:rPr>
              <a:t>罗马法的复兴</a:t>
            </a:r>
            <a:endParaRPr lang="en-US" altLang="zh-CN" sz="4000" b="1" dirty="0">
              <a:solidFill>
                <a:srgbClr val="7C1D20"/>
              </a:solidFill>
              <a:latin typeface="+mn-ea"/>
            </a:endParaRPr>
          </a:p>
        </p:txBody>
      </p:sp>
      <p:sp>
        <p:nvSpPr>
          <p:cNvPr id="3" name="内容占位符 2"/>
          <p:cNvSpPr>
            <a:spLocks noGrp="1"/>
          </p:cNvSpPr>
          <p:nvPr>
            <p:ph idx="1"/>
          </p:nvPr>
        </p:nvSpPr>
        <p:spPr>
          <a:xfrm>
            <a:off x="1054646" y="2565698"/>
            <a:ext cx="10513168" cy="3816424"/>
          </a:xfrm>
        </p:spPr>
        <p:txBody>
          <a:bodyPr>
            <a:noAutofit/>
          </a:bodyPr>
          <a:lstStyle/>
          <a:p>
            <a:r>
              <a:rPr lang="zh-CN" altLang="en-US" sz="3200" dirty="0" smtClean="0">
                <a:latin typeface="+mn-ea"/>
              </a:rPr>
              <a:t>国法</a:t>
            </a:r>
            <a:r>
              <a:rPr lang="zh-CN" altLang="en-US" sz="3200" dirty="0">
                <a:latin typeface="+mn-ea"/>
              </a:rPr>
              <a:t>大全（罗马法</a:t>
            </a:r>
            <a:r>
              <a:rPr lang="zh-CN" altLang="en-US" sz="3200" dirty="0" smtClean="0">
                <a:latin typeface="+mn-ea"/>
              </a:rPr>
              <a:t>大全</a:t>
            </a:r>
            <a:r>
              <a:rPr lang="en-US" altLang="zh-CN" sz="3200" dirty="0" smtClean="0">
                <a:latin typeface="+mn-ea"/>
              </a:rPr>
              <a:t>/</a:t>
            </a:r>
            <a:r>
              <a:rPr lang="zh-CN" altLang="en-US" sz="3200" dirty="0" smtClean="0">
                <a:latin typeface="+mn-ea"/>
              </a:rPr>
              <a:t>民法大全）</a:t>
            </a:r>
            <a:r>
              <a:rPr lang="zh-CN" altLang="en-US" sz="3200" dirty="0">
                <a:latin typeface="+mn-ea"/>
              </a:rPr>
              <a:t>：过去</a:t>
            </a:r>
            <a:r>
              <a:rPr lang="zh-CN" altLang="zh-CN" sz="3200" dirty="0"/>
              <a:t>一千多年罗马</a:t>
            </a:r>
            <a:r>
              <a:rPr lang="zh-CN" altLang="zh-CN" sz="3200" dirty="0" smtClean="0"/>
              <a:t>国</a:t>
            </a:r>
            <a:r>
              <a:rPr lang="zh-CN" altLang="en-US" sz="3200" dirty="0" smtClean="0"/>
              <a:t>的</a:t>
            </a:r>
            <a:r>
              <a:rPr lang="zh-CN" altLang="zh-CN" sz="3200" dirty="0" smtClean="0"/>
              <a:t>法律集大成</a:t>
            </a:r>
            <a:endParaRPr lang="en-US" altLang="zh-CN" sz="3200" dirty="0" smtClean="0"/>
          </a:p>
          <a:p>
            <a:pPr marL="0" indent="0">
              <a:buNone/>
            </a:pPr>
            <a:endParaRPr lang="en-US" altLang="zh-CN" sz="3200" dirty="0" smtClean="0"/>
          </a:p>
          <a:p>
            <a:endParaRPr lang="en-US" altLang="zh-CN" sz="3200" dirty="0">
              <a:latin typeface="+mn-ea"/>
            </a:endParaRPr>
          </a:p>
          <a:p>
            <a:endParaRPr lang="en-US" altLang="zh-CN" sz="3200" dirty="0" smtClean="0">
              <a:latin typeface="+mn-ea"/>
            </a:endParaRPr>
          </a:p>
          <a:p>
            <a:endParaRPr lang="en-US" altLang="zh-CN" sz="3200" dirty="0">
              <a:latin typeface="+mn-ea"/>
            </a:endParaRPr>
          </a:p>
        </p:txBody>
      </p:sp>
    </p:spTree>
    <p:extLst>
      <p:ext uri="{BB962C8B-B14F-4D97-AF65-F5344CB8AC3E}">
        <p14:creationId xmlns:p14="http://schemas.microsoft.com/office/powerpoint/2010/main" val="3330778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125538"/>
            <a:ext cx="8469646" cy="748258"/>
          </a:xfrm>
        </p:spPr>
        <p:txBody>
          <a:bodyPr>
            <a:noAutofit/>
          </a:bodyPr>
          <a:lstStyle/>
          <a:p>
            <a:r>
              <a:rPr lang="zh-CN" altLang="en-US" sz="4000" b="1" dirty="0">
                <a:solidFill>
                  <a:srgbClr val="7C1D20"/>
                </a:solidFill>
                <a:latin typeface="+mn-ea"/>
              </a:rPr>
              <a:t>罗马法的复兴</a:t>
            </a:r>
            <a:endParaRPr lang="en-US" altLang="zh-CN" sz="4000" b="1" dirty="0">
              <a:solidFill>
                <a:srgbClr val="7C1D20"/>
              </a:solidFill>
              <a:latin typeface="+mn-ea"/>
            </a:endParaRPr>
          </a:p>
        </p:txBody>
      </p:sp>
      <p:sp>
        <p:nvSpPr>
          <p:cNvPr id="3" name="内容占位符 2"/>
          <p:cNvSpPr>
            <a:spLocks noGrp="1"/>
          </p:cNvSpPr>
          <p:nvPr>
            <p:ph idx="1"/>
          </p:nvPr>
        </p:nvSpPr>
        <p:spPr>
          <a:xfrm>
            <a:off x="1342678" y="2313670"/>
            <a:ext cx="10225136" cy="4104456"/>
          </a:xfrm>
        </p:spPr>
        <p:txBody>
          <a:bodyPr>
            <a:noAutofit/>
          </a:bodyPr>
          <a:lstStyle/>
          <a:p>
            <a:r>
              <a:rPr lang="zh-CN" altLang="en-US" sz="3200" dirty="0" smtClean="0">
                <a:latin typeface="+mn-ea"/>
              </a:rPr>
              <a:t>罗马帝国：罗马法</a:t>
            </a:r>
            <a:endParaRPr lang="en-US" altLang="zh-CN" sz="3200" dirty="0" smtClean="0">
              <a:latin typeface="+mn-ea"/>
            </a:endParaRPr>
          </a:p>
          <a:p>
            <a:r>
              <a:rPr lang="zh-CN" altLang="en-US" sz="3200" dirty="0" smtClean="0">
                <a:latin typeface="+mn-ea"/>
              </a:rPr>
              <a:t>日耳曼人：习惯法，日耳曼法（</a:t>
            </a:r>
            <a:r>
              <a:rPr lang="en-US" altLang="zh-CN" sz="3200" dirty="0" smtClean="0">
                <a:latin typeface="+mn-ea"/>
              </a:rPr>
              <a:t>6</a:t>
            </a:r>
            <a:r>
              <a:rPr lang="zh-CN" altLang="en-US" sz="3200" dirty="0" smtClean="0">
                <a:latin typeface="+mn-ea"/>
              </a:rPr>
              <a:t>世纪自己制定的法典）</a:t>
            </a:r>
            <a:endParaRPr lang="en-US" altLang="zh-CN" sz="3200" dirty="0" smtClean="0">
              <a:latin typeface="+mn-ea"/>
            </a:endParaRPr>
          </a:p>
          <a:p>
            <a:r>
              <a:rPr lang="zh-CN" altLang="en-US" sz="3200" dirty="0" smtClean="0">
                <a:latin typeface="+mn-ea"/>
              </a:rPr>
              <a:t>宗教：</a:t>
            </a:r>
            <a:r>
              <a:rPr lang="zh-CN" altLang="en-US" sz="3200" dirty="0">
                <a:latin typeface="+mn-ea"/>
              </a:rPr>
              <a:t>教会</a:t>
            </a:r>
            <a:r>
              <a:rPr lang="zh-CN" altLang="en-US" sz="3200" dirty="0" smtClean="0">
                <a:latin typeface="+mn-ea"/>
              </a:rPr>
              <a:t>法</a:t>
            </a:r>
            <a:endParaRPr lang="en-US" altLang="zh-CN" sz="3200" dirty="0" smtClean="0">
              <a:latin typeface="+mn-ea"/>
            </a:endParaRPr>
          </a:p>
          <a:p>
            <a:pPr marL="514350" indent="-514350">
              <a:buFont typeface="+mj-lt"/>
              <a:buAutoNum type="arabicPeriod"/>
            </a:pPr>
            <a:r>
              <a:rPr lang="zh-CN" altLang="en-US" sz="3200" dirty="0" smtClean="0">
                <a:latin typeface="+mn-ea"/>
              </a:rPr>
              <a:t>公元</a:t>
            </a:r>
            <a:r>
              <a:rPr lang="en-US" altLang="zh-CN" sz="3200" dirty="0" smtClean="0">
                <a:latin typeface="+mn-ea"/>
              </a:rPr>
              <a:t>392</a:t>
            </a:r>
            <a:r>
              <a:rPr lang="zh-CN" altLang="en-US" sz="3200" dirty="0" smtClean="0">
                <a:latin typeface="+mn-ea"/>
              </a:rPr>
              <a:t>年，罗马以基督教为国教</a:t>
            </a:r>
            <a:endParaRPr lang="en-US" altLang="zh-CN" sz="3200" dirty="0" smtClean="0">
              <a:latin typeface="+mn-ea"/>
            </a:endParaRPr>
          </a:p>
          <a:p>
            <a:pPr marL="514350" indent="-514350">
              <a:buFont typeface="+mj-lt"/>
              <a:buAutoNum type="arabicPeriod"/>
            </a:pPr>
            <a:r>
              <a:rPr lang="en-US" altLang="zh-CN" sz="3200" dirty="0" smtClean="0">
                <a:latin typeface="+mn-ea"/>
              </a:rPr>
              <a:t>—</a:t>
            </a:r>
            <a:r>
              <a:rPr lang="zh-CN" altLang="en-US" sz="3200" dirty="0" smtClean="0">
                <a:latin typeface="+mn-ea"/>
              </a:rPr>
              <a:t>公元</a:t>
            </a:r>
            <a:r>
              <a:rPr lang="en-US" altLang="zh-CN" sz="3200" dirty="0" smtClean="0">
                <a:latin typeface="+mn-ea"/>
              </a:rPr>
              <a:t>13</a:t>
            </a:r>
            <a:r>
              <a:rPr lang="zh-CN" altLang="en-US" sz="3200" dirty="0" smtClean="0">
                <a:latin typeface="+mn-ea"/>
              </a:rPr>
              <a:t>世纪，基督教开始衰败：王权开始高于教皇的权利（十字军东征失败）</a:t>
            </a:r>
            <a:endParaRPr lang="en-US" altLang="zh-CN" sz="3200" dirty="0" smtClean="0">
              <a:latin typeface="+mn-ea"/>
            </a:endParaRPr>
          </a:p>
          <a:p>
            <a:endParaRPr lang="en-US" altLang="zh-CN" sz="3200" dirty="0">
              <a:latin typeface="+mn-ea"/>
            </a:endParaRPr>
          </a:p>
        </p:txBody>
      </p:sp>
    </p:spTree>
    <p:extLst>
      <p:ext uri="{BB962C8B-B14F-4D97-AF65-F5344CB8AC3E}">
        <p14:creationId xmlns:p14="http://schemas.microsoft.com/office/powerpoint/2010/main" val="4203978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7741</TotalTime>
  <Words>3989</Words>
  <Application>Microsoft Office PowerPoint</Application>
  <PresentationFormat>自定义</PresentationFormat>
  <Paragraphs>349</Paragraphs>
  <Slides>69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69</vt:i4>
      </vt:variant>
    </vt:vector>
  </HeadingPairs>
  <TitlesOfParts>
    <vt:vector size="76" baseType="lpstr">
      <vt:lpstr>华文楷体</vt:lpstr>
      <vt:lpstr>楷体</vt:lpstr>
      <vt:lpstr>宋体</vt:lpstr>
      <vt:lpstr>微软雅黑</vt:lpstr>
      <vt:lpstr>Arial</vt:lpstr>
      <vt:lpstr>Calibri</vt:lpstr>
      <vt:lpstr>Office 主题</vt:lpstr>
      <vt:lpstr>法学经典与法律制度</vt:lpstr>
      <vt:lpstr>专题三：民法典的前世今生</vt:lpstr>
      <vt:lpstr>罗马法的复兴</vt:lpstr>
      <vt:lpstr>罗马法的复兴</vt:lpstr>
      <vt:lpstr>罗马法的复兴</vt:lpstr>
      <vt:lpstr>罗马法的复兴</vt:lpstr>
      <vt:lpstr>罗马法的复兴</vt:lpstr>
      <vt:lpstr>罗马法的复兴</vt:lpstr>
      <vt:lpstr>罗马法的复兴</vt:lpstr>
      <vt:lpstr>罗马法的复兴</vt:lpstr>
      <vt:lpstr>罗马法的复兴</vt:lpstr>
      <vt:lpstr>同时期的英国</vt:lpstr>
      <vt:lpstr>同时期的英国</vt:lpstr>
      <vt:lpstr>同时期的英国</vt:lpstr>
      <vt:lpstr>波塔利斯与法国民法典</vt:lpstr>
      <vt:lpstr>波塔利斯与法国民法典</vt:lpstr>
      <vt:lpstr>波塔利斯与法国民法典</vt:lpstr>
      <vt:lpstr>波塔利斯与法国民法典</vt:lpstr>
      <vt:lpstr>波塔利斯与法国民法典</vt:lpstr>
      <vt:lpstr>波塔利斯与法国民法典</vt:lpstr>
      <vt:lpstr>波塔利斯与法国民法典</vt:lpstr>
      <vt:lpstr>萨维尼与德国民法典</vt:lpstr>
      <vt:lpstr>萨维尼与德国民法典</vt:lpstr>
      <vt:lpstr>萨维尼与德国民法典</vt:lpstr>
      <vt:lpstr>萨维尼与德国民法典</vt:lpstr>
      <vt:lpstr>萨维尼与德国民法典</vt:lpstr>
      <vt:lpstr>萨维尼与德国民法典</vt:lpstr>
      <vt:lpstr>德国民法典与中国</vt:lpstr>
      <vt:lpstr>德国民法典与中国</vt:lpstr>
      <vt:lpstr>我国民法典的颁布</vt:lpstr>
      <vt:lpstr>我国民法典新规介绍</vt:lpstr>
      <vt:lpstr>互联网侵权（一） 电子合同</vt:lpstr>
      <vt:lpstr>互联网侵权（一） 电子合同</vt:lpstr>
      <vt:lpstr>互联网侵权（一） 电子合同</vt:lpstr>
      <vt:lpstr>互联网侵权（二） 虚拟财产</vt:lpstr>
      <vt:lpstr>互联网侵权（三） 网络暴力</vt:lpstr>
      <vt:lpstr>互联网侵权（三） 网络暴力</vt:lpstr>
      <vt:lpstr>互联网侵权（三） 网络暴力</vt:lpstr>
      <vt:lpstr>互联网侵权（三） 网络暴力</vt:lpstr>
      <vt:lpstr>高空抛物</vt:lpstr>
      <vt:lpstr>高空抛物</vt:lpstr>
      <vt:lpstr>高空抛物罪入刑</vt:lpstr>
      <vt:lpstr>高空抛物罪入刑</vt:lpstr>
      <vt:lpstr>个人信息安全</vt:lpstr>
      <vt:lpstr>个人信息安全</vt:lpstr>
      <vt:lpstr>农村土地高效利用</vt:lpstr>
      <vt:lpstr>农村土地高效利用</vt:lpstr>
      <vt:lpstr>农村土地高效利用</vt:lpstr>
      <vt:lpstr>农村土地高效利用</vt:lpstr>
      <vt:lpstr>禁止高利放贷</vt:lpstr>
      <vt:lpstr>禁止高利放贷</vt:lpstr>
      <vt:lpstr>胎儿权利保障</vt:lpstr>
      <vt:lpstr>胎儿权利保障</vt:lpstr>
      <vt:lpstr>未成年人监护问题之一： 临时监护职责</vt:lpstr>
      <vt:lpstr>未成年人监护问题之二： 监护权变更</vt:lpstr>
      <vt:lpstr>居住权规范设计 （老年人权利保障）</vt:lpstr>
      <vt:lpstr>居住权规范设计</vt:lpstr>
      <vt:lpstr>《大陆法系》</vt:lpstr>
      <vt:lpstr>约翰·亨利·梅利曼</vt:lpstr>
      <vt:lpstr>《大陆法系》</vt:lpstr>
      <vt:lpstr>《大陆法系》</vt:lpstr>
      <vt:lpstr>《大陆法系》目录</vt:lpstr>
      <vt:lpstr>当代罗马法体系Ⅰ</vt:lpstr>
      <vt:lpstr>萨维尼</vt:lpstr>
      <vt:lpstr>当代罗马法体系Ⅰ</vt:lpstr>
      <vt:lpstr>当代罗马法体系Ⅰ</vt:lpstr>
      <vt:lpstr>当代罗马法体系Ⅰ</vt:lpstr>
      <vt:lpstr>当代罗马法体系Ⅰ</vt:lpstr>
      <vt:lpstr>   谢  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helen</cp:lastModifiedBy>
  <cp:revision>238</cp:revision>
  <dcterms:created xsi:type="dcterms:W3CDTF">2016-12-19T01:38:36Z</dcterms:created>
  <dcterms:modified xsi:type="dcterms:W3CDTF">2021-04-20T00:51:48Z</dcterms:modified>
</cp:coreProperties>
</file>