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6" r:id="rId4"/>
    <p:sldId id="358" r:id="rId5"/>
    <p:sldId id="398" r:id="rId6"/>
    <p:sldId id="363" r:id="rId7"/>
    <p:sldId id="399" r:id="rId8"/>
    <p:sldId id="401" r:id="rId9"/>
    <p:sldId id="402" r:id="rId10"/>
    <p:sldId id="400" r:id="rId11"/>
    <p:sldId id="403" r:id="rId12"/>
    <p:sldId id="404" r:id="rId13"/>
    <p:sldId id="364" r:id="rId14"/>
    <p:sldId id="366" r:id="rId15"/>
    <p:sldId id="370" r:id="rId16"/>
    <p:sldId id="371" r:id="rId17"/>
    <p:sldId id="372" r:id="rId18"/>
    <p:sldId id="373" r:id="rId19"/>
    <p:sldId id="374" r:id="rId20"/>
    <p:sldId id="367" r:id="rId21"/>
    <p:sldId id="375" r:id="rId22"/>
    <p:sldId id="365" r:id="rId23"/>
    <p:sldId id="378" r:id="rId24"/>
    <p:sldId id="379" r:id="rId25"/>
    <p:sldId id="376" r:id="rId26"/>
    <p:sldId id="377" r:id="rId27"/>
    <p:sldId id="381" r:id="rId28"/>
    <p:sldId id="382" r:id="rId29"/>
    <p:sldId id="380" r:id="rId30"/>
    <p:sldId id="383" r:id="rId31"/>
    <p:sldId id="387" r:id="rId32"/>
    <p:sldId id="385" r:id="rId33"/>
    <p:sldId id="395" r:id="rId34"/>
    <p:sldId id="406" r:id="rId35"/>
    <p:sldId id="407" r:id="rId36"/>
    <p:sldId id="408" r:id="rId37"/>
    <p:sldId id="409" r:id="rId38"/>
    <p:sldId id="384" r:id="rId39"/>
    <p:sldId id="388" r:id="rId40"/>
    <p:sldId id="391" r:id="rId41"/>
    <p:sldId id="389" r:id="rId42"/>
    <p:sldId id="390" r:id="rId43"/>
    <p:sldId id="392" r:id="rId44"/>
    <p:sldId id="393" r:id="rId45"/>
    <p:sldId id="394" r:id="rId46"/>
    <p:sldId id="405" r:id="rId47"/>
    <p:sldId id="410" r:id="rId48"/>
    <p:sldId id="411" r:id="rId49"/>
    <p:sldId id="412" r:id="rId50"/>
    <p:sldId id="413" r:id="rId51"/>
    <p:sldId id="258" r:id="rId52"/>
  </p:sldIdLst>
  <p:sldSz cx="12190413" cy="6859588"/>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754" y="43"/>
      </p:cViewPr>
      <p:guideLst>
        <p:guide orient="horz" pos="2161"/>
        <p:guide pos="3840"/>
      </p:guideLst>
    </p:cSldViewPr>
  </p:slideViewPr>
  <p:notesTextViewPr>
    <p:cViewPr>
      <p:scale>
        <a:sx n="100" d="100"/>
        <a:sy n="100" d="100"/>
      </p:scale>
      <p:origin x="0" y="0"/>
    </p:cViewPr>
  </p:notesTextViewPr>
  <p:sorterViewPr>
    <p:cViewPr>
      <p:scale>
        <a:sx n="126" d="100"/>
        <a:sy n="126" d="100"/>
      </p:scale>
      <p:origin x="0" y="-149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2021/4/26</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6" y="2328047"/>
            <a:ext cx="10361851" cy="1470366"/>
          </a:xfrm>
        </p:spPr>
        <p:txBody>
          <a:bodyPr>
            <a:normAutofit/>
          </a:bodyPr>
          <a:lstStyle/>
          <a:p>
            <a:r>
              <a:rPr lang="zh-CN" altLang="en-US" sz="7200" b="1" dirty="0" smtClean="0">
                <a:solidFill>
                  <a:srgbClr val="7C1D20"/>
                </a:solidFill>
                <a:latin typeface="华文楷体" panose="02010600040101010101" pitchFamily="2" charset="-122"/>
                <a:ea typeface="华文楷体" panose="02010600040101010101" pitchFamily="2" charset="-122"/>
              </a:rPr>
              <a:t>法学经典与法律制度</a:t>
            </a:r>
            <a:endParaRPr lang="zh-CN" altLang="en-US" sz="7200" b="1" dirty="0">
              <a:solidFill>
                <a:srgbClr val="7C1D20"/>
              </a:solidFill>
              <a:latin typeface="华文楷体" panose="02010600040101010101" pitchFamily="2" charset="-122"/>
              <a:ea typeface="华文楷体" panose="02010600040101010101" pitchFamily="2" charset="-122"/>
            </a:endParaRPr>
          </a:p>
        </p:txBody>
      </p:sp>
      <p:sp>
        <p:nvSpPr>
          <p:cNvPr id="6" name="标题 1"/>
          <p:cNvSpPr txBox="1">
            <a:spLocks/>
          </p:cNvSpPr>
          <p:nvPr/>
        </p:nvSpPr>
        <p:spPr>
          <a:xfrm>
            <a:off x="964556" y="435687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j-cs"/>
              </a:rPr>
              <a:t>上海财经大学法学院 何佳馨</a:t>
            </a:r>
            <a:endPar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b="1" dirty="0" smtClean="0"/>
              <a:t>第三章  夫妻间的权利和义务</a:t>
            </a:r>
            <a:endParaRPr lang="en-US" altLang="zh-CN" sz="3200" b="1" dirty="0" smtClean="0"/>
          </a:p>
          <a:p>
            <a:pPr marL="0" indent="0">
              <a:buNone/>
            </a:pPr>
            <a:r>
              <a:rPr lang="zh-CN" altLang="en-US" sz="3200" b="1" dirty="0" smtClean="0"/>
              <a:t>第七</a:t>
            </a:r>
            <a:r>
              <a:rPr lang="en-US" altLang="zh-CN" sz="3200" b="1" dirty="0" smtClean="0"/>
              <a:t>——</a:t>
            </a:r>
            <a:r>
              <a:rPr lang="zh-CN" altLang="en-US" sz="3200" b="1" dirty="0" smtClean="0"/>
              <a:t>十二条：</a:t>
            </a:r>
            <a:endParaRPr lang="en-US" altLang="zh-CN" sz="3200" b="1" dirty="0" smtClean="0"/>
          </a:p>
          <a:p>
            <a:pPr marL="0" indent="0">
              <a:buNone/>
            </a:pPr>
            <a:r>
              <a:rPr lang="zh-CN" altLang="en-US" sz="3200" dirty="0" smtClean="0"/>
              <a:t>地位平等、互爱互敬</a:t>
            </a:r>
            <a:endParaRPr lang="en-US" altLang="zh-CN" sz="3200" dirty="0" smtClean="0"/>
          </a:p>
          <a:p>
            <a:pPr marL="0" indent="0">
              <a:buNone/>
            </a:pPr>
            <a:r>
              <a:rPr lang="zh-CN" altLang="en-US" sz="3200" dirty="0" smtClean="0"/>
              <a:t>对于家庭财产有平等的所有权与处理权</a:t>
            </a:r>
            <a:endParaRPr lang="en-US" altLang="zh-CN" sz="3200" dirty="0" smtClean="0"/>
          </a:p>
          <a:p>
            <a:pPr marL="0" indent="0">
              <a:buNone/>
            </a:pPr>
            <a:r>
              <a:rPr lang="zh-CN" altLang="en-US" sz="3200" dirty="0"/>
              <a:t>均</a:t>
            </a:r>
            <a:r>
              <a:rPr lang="zh-CN" altLang="en-US" sz="3200" dirty="0" smtClean="0"/>
              <a:t>有工作、使用自己名字、互相继承遗产的权利</a:t>
            </a:r>
            <a:endParaRPr lang="en-US" altLang="zh-CN" sz="3200" dirty="0" smtClean="0"/>
          </a:p>
        </p:txBody>
      </p:sp>
    </p:spTree>
    <p:extLst>
      <p:ext uri="{BB962C8B-B14F-4D97-AF65-F5344CB8AC3E}">
        <p14:creationId xmlns:p14="http://schemas.microsoft.com/office/powerpoint/2010/main" val="2457659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b="1" dirty="0" smtClean="0"/>
              <a:t>第四章  父母</a:t>
            </a:r>
            <a:r>
              <a:rPr lang="zh-CN" altLang="en-US" sz="3200" b="1" dirty="0"/>
              <a:t>子女间的</a:t>
            </a:r>
            <a:r>
              <a:rPr lang="zh-CN" altLang="en-US" sz="3200" b="1" dirty="0" smtClean="0"/>
              <a:t>关系</a:t>
            </a:r>
            <a:endParaRPr lang="en-US" altLang="zh-CN" sz="3200" b="1" dirty="0" smtClean="0"/>
          </a:p>
          <a:p>
            <a:pPr marL="0" indent="0">
              <a:buNone/>
            </a:pPr>
            <a:r>
              <a:rPr lang="zh-CN" altLang="en-US" sz="3200" dirty="0" smtClean="0"/>
              <a:t>严禁溺婴</a:t>
            </a:r>
            <a:endParaRPr lang="en-US" altLang="zh-CN" sz="3200" dirty="0" smtClean="0"/>
          </a:p>
          <a:p>
            <a:pPr marL="0" indent="0">
              <a:buNone/>
            </a:pPr>
            <a:r>
              <a:rPr lang="zh-CN" altLang="en-US" sz="3200" dirty="0"/>
              <a:t>婚</a:t>
            </a:r>
            <a:r>
              <a:rPr lang="zh-CN" altLang="en-US" sz="3200" dirty="0" smtClean="0"/>
              <a:t>生与非婚生子女具有同等的权利</a:t>
            </a:r>
            <a:endParaRPr lang="en-US" altLang="zh-CN" sz="3200" dirty="0" smtClean="0"/>
          </a:p>
          <a:p>
            <a:r>
              <a:rPr lang="zh-CN" altLang="en-US" sz="3200" b="1" dirty="0"/>
              <a:t>第五</a:t>
            </a:r>
            <a:r>
              <a:rPr lang="zh-CN" altLang="en-US" sz="3200" b="1" dirty="0" smtClean="0"/>
              <a:t>章  离 婚</a:t>
            </a:r>
            <a:endParaRPr lang="en-US" altLang="zh-CN" sz="3200" b="1" dirty="0" smtClean="0"/>
          </a:p>
          <a:p>
            <a:pPr marL="0" indent="0">
              <a:buNone/>
            </a:pPr>
            <a:r>
              <a:rPr lang="zh-CN" altLang="en-US" sz="3200" dirty="0" smtClean="0"/>
              <a:t>自愿离婚</a:t>
            </a:r>
            <a:endParaRPr lang="en-US" altLang="zh-CN" sz="3200" dirty="0" smtClean="0"/>
          </a:p>
          <a:p>
            <a:pPr marL="0" indent="0">
              <a:buNone/>
            </a:pPr>
            <a:r>
              <a:rPr lang="zh-CN" altLang="en-US" sz="3200" dirty="0"/>
              <a:t>现役</a:t>
            </a:r>
            <a:r>
              <a:rPr lang="zh-CN" altLang="en-US" sz="3200" dirty="0" smtClean="0"/>
              <a:t>军人与女方的特殊规定</a:t>
            </a:r>
            <a:endParaRPr lang="en-US" altLang="zh-CN" sz="3200" dirty="0" smtClean="0"/>
          </a:p>
        </p:txBody>
      </p:sp>
    </p:spTree>
    <p:extLst>
      <p:ext uri="{BB962C8B-B14F-4D97-AF65-F5344CB8AC3E}">
        <p14:creationId xmlns:p14="http://schemas.microsoft.com/office/powerpoint/2010/main" val="104577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983432" y="1755702"/>
            <a:ext cx="10584382" cy="4770435"/>
          </a:xfrm>
        </p:spPr>
        <p:txBody>
          <a:bodyPr>
            <a:noAutofit/>
          </a:bodyPr>
          <a:lstStyle/>
          <a:p>
            <a:r>
              <a:rPr lang="zh-CN" altLang="en-US" sz="3200" b="1" dirty="0" smtClean="0"/>
              <a:t>第六章  离婚</a:t>
            </a:r>
            <a:r>
              <a:rPr lang="zh-CN" altLang="en-US" sz="3200" b="1" dirty="0"/>
              <a:t>后子女的抚养和</a:t>
            </a:r>
            <a:r>
              <a:rPr lang="zh-CN" altLang="en-US" sz="3200" b="1" dirty="0" smtClean="0"/>
              <a:t>教育</a:t>
            </a:r>
            <a:endParaRPr lang="en-US" altLang="zh-CN" sz="3200" b="1" dirty="0" smtClean="0"/>
          </a:p>
          <a:p>
            <a:r>
              <a:rPr lang="zh-CN" altLang="en-US" sz="3200" b="1" dirty="0" smtClean="0"/>
              <a:t>第七章  离婚</a:t>
            </a:r>
            <a:r>
              <a:rPr lang="zh-CN" altLang="en-US" sz="3200" b="1" dirty="0"/>
              <a:t>后的财产和</a:t>
            </a:r>
            <a:r>
              <a:rPr lang="zh-CN" altLang="en-US" sz="3200" b="1" dirty="0" smtClean="0"/>
              <a:t>生活</a:t>
            </a:r>
            <a:endParaRPr lang="en-US" altLang="zh-CN" sz="3200" b="1" dirty="0" smtClean="0"/>
          </a:p>
          <a:p>
            <a:pPr marL="0" indent="0">
              <a:buNone/>
            </a:pPr>
            <a:r>
              <a:rPr lang="zh-CN" altLang="en-US" sz="3200" dirty="0" smtClean="0"/>
              <a:t>夫妻共同财产</a:t>
            </a:r>
            <a:endParaRPr lang="en-US" altLang="zh-CN" sz="3200" dirty="0" smtClean="0"/>
          </a:p>
          <a:p>
            <a:pPr marL="0" indent="0">
              <a:buNone/>
            </a:pPr>
            <a:r>
              <a:rPr lang="zh-CN" altLang="en-US" sz="3200" dirty="0" smtClean="0"/>
              <a:t>夫妻共同债务</a:t>
            </a:r>
            <a:endParaRPr lang="en-US" altLang="zh-CN" sz="3200" dirty="0" smtClean="0"/>
          </a:p>
          <a:p>
            <a:r>
              <a:rPr lang="zh-CN" altLang="en-US" sz="3200" b="1" dirty="0"/>
              <a:t>第八</a:t>
            </a:r>
            <a:r>
              <a:rPr lang="zh-CN" altLang="en-US" sz="3200" b="1" dirty="0" smtClean="0"/>
              <a:t>章  附则</a:t>
            </a:r>
            <a:endParaRPr lang="en-US" altLang="zh-CN" sz="3200" b="1" dirty="0" smtClean="0"/>
          </a:p>
          <a:p>
            <a:pPr marL="0" indent="0">
              <a:buNone/>
            </a:pPr>
            <a:r>
              <a:rPr lang="zh-CN" altLang="en-US" sz="3200" dirty="0"/>
              <a:t>在</a:t>
            </a:r>
            <a:r>
              <a:rPr lang="zh-CN" altLang="en-US" sz="3200" b="1" dirty="0"/>
              <a:t>少数民族聚居</a:t>
            </a:r>
            <a:r>
              <a:rPr lang="zh-CN" altLang="en-US" sz="3200" dirty="0"/>
              <a:t>的地区，大行政区人民政府（或军政委员会）或省人民政府得依据当地少数民族婚姻问题的具体情况，对本法制定某些</a:t>
            </a:r>
            <a:r>
              <a:rPr lang="zh-CN" altLang="en-US" sz="3200" b="1" dirty="0"/>
              <a:t>变通的或补充</a:t>
            </a:r>
            <a:r>
              <a:rPr lang="zh-CN" altLang="en-US" sz="3200" dirty="0"/>
              <a:t>的规定，提请政务院批准施行。</a:t>
            </a:r>
            <a:endParaRPr lang="en-US" altLang="zh-CN" sz="3200" b="1" dirty="0" smtClean="0"/>
          </a:p>
        </p:txBody>
      </p:sp>
    </p:spTree>
    <p:extLst>
      <p:ext uri="{BB962C8B-B14F-4D97-AF65-F5344CB8AC3E}">
        <p14:creationId xmlns:p14="http://schemas.microsoft.com/office/powerpoint/2010/main" val="27134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1980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14686" y="2267723"/>
            <a:ext cx="10225136" cy="4176464"/>
          </a:xfrm>
        </p:spPr>
        <p:txBody>
          <a:bodyPr>
            <a:noAutofit/>
          </a:bodyPr>
          <a:lstStyle/>
          <a:p>
            <a:r>
              <a:rPr lang="en-US" altLang="zh-CN" sz="3200" dirty="0" smtClean="0">
                <a:latin typeface="+mn-ea"/>
              </a:rPr>
              <a:t>1980</a:t>
            </a:r>
            <a:r>
              <a:rPr lang="zh-CN" altLang="en-US" sz="3200" dirty="0" smtClean="0">
                <a:latin typeface="+mn-ea"/>
              </a:rPr>
              <a:t>年</a:t>
            </a:r>
            <a:r>
              <a:rPr lang="en-US" altLang="zh-CN" sz="3200" dirty="0" smtClean="0">
                <a:latin typeface="+mn-ea"/>
              </a:rPr>
              <a:t>9</a:t>
            </a:r>
            <a:r>
              <a:rPr lang="zh-CN" altLang="en-US" sz="3200" dirty="0" smtClean="0">
                <a:latin typeface="+mn-ea"/>
              </a:rPr>
              <a:t>月</a:t>
            </a:r>
            <a:r>
              <a:rPr lang="en-US" altLang="zh-CN" sz="3200" dirty="0" smtClean="0">
                <a:latin typeface="+mn-ea"/>
              </a:rPr>
              <a:t>1</a:t>
            </a:r>
            <a:r>
              <a:rPr lang="zh-CN" altLang="en-US" sz="3200" dirty="0" smtClean="0">
                <a:latin typeface="+mn-ea"/>
              </a:rPr>
              <a:t>日发布，</a:t>
            </a:r>
            <a:r>
              <a:rPr lang="en-US" altLang="zh-CN" sz="3200" dirty="0" smtClean="0">
                <a:latin typeface="+mn-ea"/>
              </a:rPr>
              <a:t>1981</a:t>
            </a:r>
            <a:r>
              <a:rPr lang="zh-CN" altLang="en-US" sz="3200" dirty="0" smtClean="0">
                <a:latin typeface="+mn-ea"/>
              </a:rPr>
              <a:t>年</a:t>
            </a:r>
            <a:r>
              <a:rPr lang="en-US" altLang="zh-CN" sz="3200" dirty="0" smtClean="0">
                <a:latin typeface="+mn-ea"/>
              </a:rPr>
              <a:t>1</a:t>
            </a:r>
            <a:r>
              <a:rPr lang="zh-CN" altLang="en-US" sz="3200" dirty="0" smtClean="0">
                <a:latin typeface="+mn-ea"/>
              </a:rPr>
              <a:t>月</a:t>
            </a:r>
            <a:r>
              <a:rPr lang="en-US" altLang="zh-CN" sz="3200" dirty="0" smtClean="0">
                <a:latin typeface="+mn-ea"/>
              </a:rPr>
              <a:t>1</a:t>
            </a:r>
            <a:r>
              <a:rPr lang="zh-CN" altLang="en-US" sz="3200" dirty="0" smtClean="0">
                <a:latin typeface="+mn-ea"/>
              </a:rPr>
              <a:t>日实施，共</a:t>
            </a:r>
            <a:r>
              <a:rPr lang="en-US" altLang="zh-CN" sz="3200" dirty="0">
                <a:latin typeface="+mn-ea"/>
              </a:rPr>
              <a:t>5</a:t>
            </a:r>
            <a:r>
              <a:rPr lang="zh-CN" altLang="en-US" sz="3200" dirty="0">
                <a:latin typeface="+mn-ea"/>
              </a:rPr>
              <a:t>章</a:t>
            </a:r>
            <a:r>
              <a:rPr lang="en-US" altLang="zh-CN" sz="3200" dirty="0">
                <a:latin typeface="+mn-ea"/>
              </a:rPr>
              <a:t>37</a:t>
            </a:r>
            <a:r>
              <a:rPr lang="zh-CN" altLang="en-US" sz="3200" dirty="0" smtClean="0">
                <a:latin typeface="+mn-ea"/>
              </a:rPr>
              <a:t>条</a:t>
            </a:r>
            <a:endParaRPr lang="en-US" altLang="zh-CN" sz="3200" dirty="0" smtClean="0">
              <a:latin typeface="+mn-ea"/>
            </a:endParaRPr>
          </a:p>
          <a:p>
            <a:r>
              <a:rPr lang="en-US" altLang="zh-CN" sz="3200" dirty="0" smtClean="0">
                <a:latin typeface="+mn-ea"/>
              </a:rPr>
              <a:t>2001</a:t>
            </a:r>
            <a:r>
              <a:rPr lang="zh-CN" altLang="en-US" sz="3200" dirty="0" smtClean="0">
                <a:latin typeface="+mn-ea"/>
              </a:rPr>
              <a:t>年</a:t>
            </a:r>
            <a:r>
              <a:rPr lang="en-US" altLang="zh-CN" sz="3200" dirty="0" smtClean="0">
                <a:latin typeface="+mn-ea"/>
              </a:rPr>
              <a:t>4</a:t>
            </a:r>
            <a:r>
              <a:rPr lang="zh-CN" altLang="en-US" sz="3200" dirty="0" smtClean="0">
                <a:latin typeface="+mn-ea"/>
              </a:rPr>
              <a:t>月修正，共</a:t>
            </a:r>
            <a:r>
              <a:rPr lang="en-US" altLang="zh-CN" sz="3200" dirty="0" smtClean="0">
                <a:latin typeface="+mn-ea"/>
              </a:rPr>
              <a:t>6</a:t>
            </a:r>
            <a:r>
              <a:rPr lang="zh-CN" altLang="en-US" sz="3200" dirty="0" smtClean="0">
                <a:latin typeface="+mn-ea"/>
              </a:rPr>
              <a:t>章</a:t>
            </a:r>
            <a:r>
              <a:rPr lang="en-US" altLang="zh-CN" sz="3200" dirty="0" smtClean="0">
                <a:latin typeface="+mn-ea"/>
              </a:rPr>
              <a:t>51</a:t>
            </a:r>
            <a:r>
              <a:rPr lang="zh-CN" altLang="en-US" sz="3200" dirty="0" smtClean="0">
                <a:latin typeface="+mn-ea"/>
              </a:rPr>
              <a:t>条</a:t>
            </a:r>
            <a:endParaRPr lang="en-US" altLang="zh-CN" sz="3200" dirty="0" smtClean="0">
              <a:latin typeface="+mn-ea"/>
            </a:endParaRPr>
          </a:p>
          <a:p>
            <a:r>
              <a:rPr lang="zh-CN" altLang="en-US" sz="3200" dirty="0" smtClean="0">
                <a:latin typeface="+mn-ea"/>
              </a:rPr>
              <a:t>婚姻法司法解释（一）（二）（三）</a:t>
            </a:r>
            <a:endParaRPr lang="en-US" altLang="zh-CN" sz="3200" dirty="0" smtClean="0">
              <a:latin typeface="+mn-ea"/>
            </a:endParaRPr>
          </a:p>
          <a:p>
            <a:r>
              <a:rPr lang="en-US" altLang="zh-CN" sz="3200" dirty="0" smtClean="0">
                <a:latin typeface="+mn-ea"/>
              </a:rPr>
              <a:t>2021</a:t>
            </a:r>
            <a:r>
              <a:rPr lang="zh-CN" altLang="en-US" sz="3200" dirty="0" smtClean="0">
                <a:latin typeface="+mn-ea"/>
              </a:rPr>
              <a:t>年</a:t>
            </a:r>
            <a:r>
              <a:rPr lang="en-US" altLang="zh-CN" sz="3200" dirty="0" smtClean="0">
                <a:latin typeface="+mn-ea"/>
              </a:rPr>
              <a:t>1</a:t>
            </a:r>
            <a:r>
              <a:rPr lang="zh-CN" altLang="en-US" sz="3200" dirty="0" smtClean="0">
                <a:latin typeface="+mn-ea"/>
              </a:rPr>
              <a:t>月</a:t>
            </a:r>
            <a:r>
              <a:rPr lang="en-US" altLang="zh-CN" sz="3200" dirty="0" smtClean="0">
                <a:latin typeface="+mn-ea"/>
              </a:rPr>
              <a:t>1</a:t>
            </a:r>
            <a:r>
              <a:rPr lang="zh-CN" altLang="en-US" sz="3200" dirty="0" smtClean="0">
                <a:latin typeface="+mn-ea"/>
              </a:rPr>
              <a:t>日失效（</a:t>
            </a:r>
            <a:r>
              <a:rPr lang="en-US" altLang="zh-CN" sz="3200" dirty="0" smtClean="0">
                <a:latin typeface="+mn-ea"/>
              </a:rPr>
              <a:t>《</a:t>
            </a:r>
            <a:r>
              <a:rPr lang="zh-CN" altLang="en-US" sz="3200" dirty="0" smtClean="0">
                <a:latin typeface="+mn-ea"/>
              </a:rPr>
              <a:t>民法典</a:t>
            </a:r>
            <a:r>
              <a:rPr lang="en-US" altLang="zh-CN" sz="3200" dirty="0" smtClean="0">
                <a:latin typeface="+mn-ea"/>
              </a:rPr>
              <a:t>》</a:t>
            </a:r>
            <a:r>
              <a:rPr lang="zh-CN" altLang="en-US" sz="3200" dirty="0" smtClean="0">
                <a:latin typeface="+mn-ea"/>
              </a:rPr>
              <a:t>实施）</a:t>
            </a:r>
            <a:endParaRPr lang="en-US" altLang="zh-CN" sz="3200" dirty="0" smtClean="0">
              <a:latin typeface="+mn-ea"/>
            </a:endParaRPr>
          </a:p>
        </p:txBody>
      </p:sp>
    </p:spTree>
    <p:extLst>
      <p:ext uri="{BB962C8B-B14F-4D97-AF65-F5344CB8AC3E}">
        <p14:creationId xmlns:p14="http://schemas.microsoft.com/office/powerpoint/2010/main" val="1196415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1980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t>实行计划生育</a:t>
            </a:r>
            <a:endParaRPr lang="en-US" altLang="zh-CN" sz="3200" dirty="0" smtClean="0"/>
          </a:p>
          <a:p>
            <a:r>
              <a:rPr lang="zh-CN" altLang="en-US" sz="3200" dirty="0" smtClean="0"/>
              <a:t>保护</a:t>
            </a:r>
            <a:r>
              <a:rPr lang="zh-CN" altLang="en-US" sz="3200" dirty="0"/>
              <a:t>老年人</a:t>
            </a:r>
            <a:r>
              <a:rPr lang="zh-CN" altLang="en-US" sz="3200" dirty="0" smtClean="0"/>
              <a:t>合法权益</a:t>
            </a:r>
            <a:endParaRPr lang="en-US" altLang="zh-CN" sz="3200" dirty="0" smtClean="0"/>
          </a:p>
          <a:p>
            <a:r>
              <a:rPr lang="zh-CN" altLang="en-US" sz="3200" dirty="0" smtClean="0"/>
              <a:t>结婚条件的修改，“</a:t>
            </a:r>
            <a:r>
              <a:rPr lang="zh-CN" altLang="en-US" sz="3200" dirty="0"/>
              <a:t>男</a:t>
            </a:r>
            <a:r>
              <a:rPr lang="en-US" altLang="zh-CN" sz="3200" dirty="0"/>
              <a:t>20</a:t>
            </a:r>
            <a:r>
              <a:rPr lang="zh-CN" altLang="en-US" sz="3200" dirty="0"/>
              <a:t>岁、女</a:t>
            </a:r>
            <a:r>
              <a:rPr lang="en-US" altLang="zh-CN" sz="3200" dirty="0"/>
              <a:t>18</a:t>
            </a:r>
            <a:r>
              <a:rPr lang="zh-CN" altLang="en-US" sz="3200" dirty="0"/>
              <a:t>岁</a:t>
            </a:r>
            <a:r>
              <a:rPr lang="zh-CN" altLang="en-US" sz="3200" dirty="0" smtClean="0"/>
              <a:t>” 改成“</a:t>
            </a:r>
            <a:r>
              <a:rPr lang="zh-CN" altLang="en-US" sz="3200" dirty="0"/>
              <a:t>男</a:t>
            </a:r>
            <a:r>
              <a:rPr lang="en-US" altLang="zh-CN" sz="3200" dirty="0"/>
              <a:t>22</a:t>
            </a:r>
            <a:r>
              <a:rPr lang="zh-CN" altLang="en-US" sz="3200" dirty="0"/>
              <a:t>岁、女</a:t>
            </a:r>
            <a:r>
              <a:rPr lang="en-US" altLang="zh-CN" sz="3200" dirty="0"/>
              <a:t>20</a:t>
            </a:r>
            <a:r>
              <a:rPr lang="zh-CN" altLang="en-US" sz="3200" dirty="0"/>
              <a:t>岁</a:t>
            </a:r>
            <a:r>
              <a:rPr lang="zh-CN" altLang="en-US" sz="3200" dirty="0" smtClean="0"/>
              <a:t>”</a:t>
            </a:r>
            <a:endParaRPr lang="en-US" altLang="zh-CN" sz="3200" dirty="0" smtClean="0"/>
          </a:p>
          <a:p>
            <a:r>
              <a:rPr lang="zh-CN" altLang="en-US" sz="3200" dirty="0" smtClean="0"/>
              <a:t>增加</a:t>
            </a:r>
            <a:r>
              <a:rPr lang="zh-CN" altLang="en-US" sz="3200" dirty="0"/>
              <a:t>了禁止</a:t>
            </a:r>
            <a:r>
              <a:rPr lang="zh-CN" altLang="en-US" sz="3200" b="1" dirty="0"/>
              <a:t>三代以内旁系血亲</a:t>
            </a:r>
            <a:r>
              <a:rPr lang="zh-CN" altLang="en-US" sz="3200" dirty="0"/>
              <a:t>结婚的</a:t>
            </a:r>
            <a:r>
              <a:rPr lang="zh-CN" altLang="en-US" sz="3200" dirty="0" smtClean="0"/>
              <a:t>规定</a:t>
            </a:r>
            <a:endParaRPr lang="en-US" altLang="zh-CN" sz="3200" dirty="0" smtClean="0"/>
          </a:p>
        </p:txBody>
      </p:sp>
    </p:spTree>
    <p:extLst>
      <p:ext uri="{BB962C8B-B14F-4D97-AF65-F5344CB8AC3E}">
        <p14:creationId xmlns:p14="http://schemas.microsoft.com/office/powerpoint/2010/main" val="1316561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53955" y="909826"/>
            <a:ext cx="9490613" cy="604242"/>
          </a:xfrm>
        </p:spPr>
        <p:txBody>
          <a:bodyPr>
            <a:noAutofit/>
          </a:bodyPr>
          <a:lstStyle/>
          <a:p>
            <a:pPr>
              <a:spcBef>
                <a:spcPct val="50000"/>
              </a:spcBef>
            </a:pPr>
            <a:r>
              <a:rPr lang="zh-CN" altLang="en-US" sz="4000" b="1" dirty="0">
                <a:solidFill>
                  <a:srgbClr val="7C1D20"/>
                </a:solidFill>
                <a:latin typeface="+mn-ea"/>
              </a:rPr>
              <a:t>中国三代以内直系血亲和旁系血亲示意图</a:t>
            </a:r>
          </a:p>
        </p:txBody>
      </p:sp>
      <p:grpSp>
        <p:nvGrpSpPr>
          <p:cNvPr id="6" name="Group 3"/>
          <p:cNvGrpSpPr>
            <a:grpSpLocks/>
          </p:cNvGrpSpPr>
          <p:nvPr/>
        </p:nvGrpSpPr>
        <p:grpSpPr bwMode="auto">
          <a:xfrm>
            <a:off x="4150990" y="1743893"/>
            <a:ext cx="4039535" cy="647850"/>
            <a:chOff x="1200" y="576"/>
            <a:chExt cx="2544" cy="408"/>
          </a:xfrm>
        </p:grpSpPr>
        <p:sp>
          <p:nvSpPr>
            <p:cNvPr id="7" name="Text Box 4"/>
            <p:cNvSpPr txBox="1">
              <a:spLocks noChangeArrowheads="1"/>
            </p:cNvSpPr>
            <p:nvPr/>
          </p:nvSpPr>
          <p:spPr bwMode="auto">
            <a:xfrm>
              <a:off x="1200" y="576"/>
              <a:ext cx="960"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dirty="0">
                  <a:solidFill>
                    <a:schemeClr val="tx1"/>
                  </a:solidFill>
                  <a:latin typeface="黑体" panose="02010609060101010101" pitchFamily="49" charset="-122"/>
                  <a:ea typeface="黑体" panose="02010609060101010101" pitchFamily="49" charset="-122"/>
                </a:rPr>
                <a:t>祖父母</a:t>
              </a:r>
            </a:p>
          </p:txBody>
        </p:sp>
        <p:sp>
          <p:nvSpPr>
            <p:cNvPr id="8" name="Text Box 5"/>
            <p:cNvSpPr txBox="1">
              <a:spLocks noChangeArrowheads="1"/>
            </p:cNvSpPr>
            <p:nvPr/>
          </p:nvSpPr>
          <p:spPr bwMode="auto">
            <a:xfrm>
              <a:off x="2160" y="576"/>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3</a:t>
              </a:r>
            </a:p>
          </p:txBody>
        </p:sp>
        <p:sp>
          <p:nvSpPr>
            <p:cNvPr id="9" name="Text Box 6"/>
            <p:cNvSpPr txBox="1">
              <a:spLocks noChangeArrowheads="1"/>
            </p:cNvSpPr>
            <p:nvPr/>
          </p:nvSpPr>
          <p:spPr bwMode="auto">
            <a:xfrm>
              <a:off x="2592" y="576"/>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外祖父母</a:t>
              </a:r>
            </a:p>
          </p:txBody>
        </p:sp>
      </p:grpSp>
      <p:grpSp>
        <p:nvGrpSpPr>
          <p:cNvPr id="10" name="Group 7"/>
          <p:cNvGrpSpPr>
            <a:grpSpLocks/>
          </p:cNvGrpSpPr>
          <p:nvPr/>
        </p:nvGrpSpPr>
        <p:grpSpPr bwMode="auto">
          <a:xfrm>
            <a:off x="4803603" y="2817292"/>
            <a:ext cx="2438964" cy="647850"/>
            <a:chOff x="1440" y="1248"/>
            <a:chExt cx="1536" cy="408"/>
          </a:xfrm>
        </p:grpSpPr>
        <p:sp>
          <p:nvSpPr>
            <p:cNvPr id="11" name="Text Box 8"/>
            <p:cNvSpPr txBox="1">
              <a:spLocks noChangeArrowheads="1"/>
            </p:cNvSpPr>
            <p:nvPr/>
          </p:nvSpPr>
          <p:spPr bwMode="auto">
            <a:xfrm>
              <a:off x="1440" y="1248"/>
              <a:ext cx="52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父</a:t>
              </a:r>
            </a:p>
          </p:txBody>
        </p:sp>
        <p:sp>
          <p:nvSpPr>
            <p:cNvPr id="12" name="Text Box 9"/>
            <p:cNvSpPr txBox="1">
              <a:spLocks noChangeArrowheads="1"/>
            </p:cNvSpPr>
            <p:nvPr/>
          </p:nvSpPr>
          <p:spPr bwMode="auto">
            <a:xfrm>
              <a:off x="1968" y="1248"/>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2</a:t>
              </a:r>
            </a:p>
          </p:txBody>
        </p:sp>
        <p:sp>
          <p:nvSpPr>
            <p:cNvPr id="13" name="Text Box 10"/>
            <p:cNvSpPr txBox="1">
              <a:spLocks noChangeArrowheads="1"/>
            </p:cNvSpPr>
            <p:nvPr/>
          </p:nvSpPr>
          <p:spPr bwMode="auto">
            <a:xfrm>
              <a:off x="2400" y="1248"/>
              <a:ext cx="576"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母</a:t>
              </a:r>
            </a:p>
          </p:txBody>
        </p:sp>
      </p:grpSp>
      <p:grpSp>
        <p:nvGrpSpPr>
          <p:cNvPr id="14" name="Group 11"/>
          <p:cNvGrpSpPr>
            <a:grpSpLocks/>
          </p:cNvGrpSpPr>
          <p:nvPr/>
        </p:nvGrpSpPr>
        <p:grpSpPr bwMode="auto">
          <a:xfrm>
            <a:off x="2212203" y="3884339"/>
            <a:ext cx="1295700" cy="2743835"/>
            <a:chOff x="336" y="1560"/>
            <a:chExt cx="816" cy="1660"/>
          </a:xfrm>
        </p:grpSpPr>
        <p:sp>
          <p:nvSpPr>
            <p:cNvPr id="15" name="Text Box 12"/>
            <p:cNvSpPr txBox="1">
              <a:spLocks noChangeArrowheads="1"/>
            </p:cNvSpPr>
            <p:nvPr/>
          </p:nvSpPr>
          <p:spPr bwMode="auto">
            <a:xfrm>
              <a:off x="336" y="1560"/>
              <a:ext cx="816" cy="40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3</a:t>
              </a:r>
            </a:p>
          </p:txBody>
        </p:sp>
        <p:sp>
          <p:nvSpPr>
            <p:cNvPr id="16" name="Text Box 13"/>
            <p:cNvSpPr txBox="1">
              <a:spLocks noChangeArrowheads="1"/>
            </p:cNvSpPr>
            <p:nvPr/>
          </p:nvSpPr>
          <p:spPr bwMode="auto">
            <a:xfrm>
              <a:off x="336" y="1968"/>
              <a:ext cx="816" cy="125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祖父母的其他直系血亲亲属</a:t>
              </a:r>
            </a:p>
          </p:txBody>
        </p:sp>
      </p:grpSp>
      <p:grpSp>
        <p:nvGrpSpPr>
          <p:cNvPr id="17" name="Group 14"/>
          <p:cNvGrpSpPr>
            <a:grpSpLocks/>
          </p:cNvGrpSpPr>
          <p:nvPr/>
        </p:nvGrpSpPr>
        <p:grpSpPr bwMode="auto">
          <a:xfrm>
            <a:off x="3888991" y="3884339"/>
            <a:ext cx="2515182" cy="647850"/>
            <a:chOff x="1392" y="1920"/>
            <a:chExt cx="1584" cy="408"/>
          </a:xfrm>
        </p:grpSpPr>
        <p:sp>
          <p:nvSpPr>
            <p:cNvPr id="18" name="Text Box 15"/>
            <p:cNvSpPr txBox="1">
              <a:spLocks noChangeArrowheads="1"/>
            </p:cNvSpPr>
            <p:nvPr/>
          </p:nvSpPr>
          <p:spPr bwMode="auto">
            <a:xfrm>
              <a:off x="1392" y="1920"/>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1</a:t>
              </a:r>
            </a:p>
          </p:txBody>
        </p:sp>
        <p:sp>
          <p:nvSpPr>
            <p:cNvPr id="19" name="Text Box 16"/>
            <p:cNvSpPr txBox="1">
              <a:spLocks noChangeArrowheads="1"/>
            </p:cNvSpPr>
            <p:nvPr/>
          </p:nvSpPr>
          <p:spPr bwMode="auto">
            <a:xfrm>
              <a:off x="1824" y="1920"/>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己身</a:t>
              </a:r>
            </a:p>
          </p:txBody>
        </p:sp>
      </p:grpSp>
      <p:grpSp>
        <p:nvGrpSpPr>
          <p:cNvPr id="20" name="Group 17"/>
          <p:cNvGrpSpPr>
            <a:grpSpLocks/>
          </p:cNvGrpSpPr>
          <p:nvPr/>
        </p:nvGrpSpPr>
        <p:grpSpPr bwMode="auto">
          <a:xfrm>
            <a:off x="3888991" y="4744963"/>
            <a:ext cx="2515182" cy="647850"/>
            <a:chOff x="1440" y="2448"/>
            <a:chExt cx="1584" cy="408"/>
          </a:xfrm>
        </p:grpSpPr>
        <p:sp>
          <p:nvSpPr>
            <p:cNvPr id="21" name="Text Box 18"/>
            <p:cNvSpPr txBox="1">
              <a:spLocks noChangeArrowheads="1"/>
            </p:cNvSpPr>
            <p:nvPr/>
          </p:nvSpPr>
          <p:spPr bwMode="auto">
            <a:xfrm>
              <a:off x="1440" y="2448"/>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2</a:t>
              </a:r>
            </a:p>
          </p:txBody>
        </p:sp>
        <p:sp>
          <p:nvSpPr>
            <p:cNvPr id="22" name="Text Box 19"/>
            <p:cNvSpPr txBox="1">
              <a:spLocks noChangeArrowheads="1"/>
            </p:cNvSpPr>
            <p:nvPr/>
          </p:nvSpPr>
          <p:spPr bwMode="auto">
            <a:xfrm>
              <a:off x="1872" y="2448"/>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子女</a:t>
              </a:r>
            </a:p>
          </p:txBody>
        </p:sp>
      </p:grpSp>
      <p:grpSp>
        <p:nvGrpSpPr>
          <p:cNvPr id="23" name="Group 20"/>
          <p:cNvGrpSpPr>
            <a:grpSpLocks/>
          </p:cNvGrpSpPr>
          <p:nvPr/>
        </p:nvGrpSpPr>
        <p:grpSpPr bwMode="auto">
          <a:xfrm>
            <a:off x="3888991" y="5637345"/>
            <a:ext cx="2591400" cy="955896"/>
            <a:chOff x="1536" y="3072"/>
            <a:chExt cx="1632" cy="602"/>
          </a:xfrm>
        </p:grpSpPr>
        <p:sp>
          <p:nvSpPr>
            <p:cNvPr id="24" name="Text Box 21"/>
            <p:cNvSpPr txBox="1">
              <a:spLocks noChangeArrowheads="1"/>
            </p:cNvSpPr>
            <p:nvPr/>
          </p:nvSpPr>
          <p:spPr bwMode="auto">
            <a:xfrm>
              <a:off x="1536" y="3072"/>
              <a:ext cx="432" cy="5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3</a:t>
              </a:r>
            </a:p>
          </p:txBody>
        </p:sp>
        <p:sp>
          <p:nvSpPr>
            <p:cNvPr id="25" name="Text Box 22"/>
            <p:cNvSpPr txBox="1">
              <a:spLocks noChangeArrowheads="1"/>
            </p:cNvSpPr>
            <p:nvPr/>
          </p:nvSpPr>
          <p:spPr bwMode="auto">
            <a:xfrm>
              <a:off x="1968" y="3072"/>
              <a:ext cx="1200" cy="6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dirty="0">
                  <a:solidFill>
                    <a:schemeClr val="tx1"/>
                  </a:solidFill>
                  <a:latin typeface="黑体" panose="02010609060101010101" pitchFamily="49" charset="-122"/>
                  <a:ea typeface="黑体" panose="02010609060101010101" pitchFamily="49" charset="-122"/>
                </a:rPr>
                <a:t> 孙子女</a:t>
              </a:r>
              <a:r>
                <a:rPr lang="en-US" altLang="zh-CN" sz="2801" b="0" dirty="0">
                  <a:solidFill>
                    <a:schemeClr val="tx1"/>
                  </a:solidFill>
                  <a:latin typeface="黑体" panose="02010609060101010101" pitchFamily="49" charset="-122"/>
                  <a:ea typeface="黑体" panose="02010609060101010101" pitchFamily="49" charset="-122"/>
                </a:rPr>
                <a:t>(</a:t>
              </a:r>
              <a:r>
                <a:rPr lang="zh-CN" altLang="en-US" sz="2801" b="0" dirty="0">
                  <a:solidFill>
                    <a:schemeClr val="tx1"/>
                  </a:solidFill>
                  <a:latin typeface="黑体" panose="02010609060101010101" pitchFamily="49" charset="-122"/>
                  <a:ea typeface="黑体" panose="02010609060101010101" pitchFamily="49" charset="-122"/>
                </a:rPr>
                <a:t>外孙子女</a:t>
              </a:r>
              <a:r>
                <a:rPr lang="en-US" altLang="zh-CN" sz="2801" b="0" dirty="0">
                  <a:solidFill>
                    <a:schemeClr val="tx1"/>
                  </a:solidFill>
                  <a:latin typeface="黑体" panose="02010609060101010101" pitchFamily="49" charset="-122"/>
                  <a:ea typeface="黑体" panose="02010609060101010101" pitchFamily="49" charset="-122"/>
                </a:rPr>
                <a:t>)</a:t>
              </a:r>
            </a:p>
          </p:txBody>
        </p:sp>
      </p:grpSp>
      <p:grpSp>
        <p:nvGrpSpPr>
          <p:cNvPr id="26" name="Group 23"/>
          <p:cNvGrpSpPr>
            <a:grpSpLocks/>
          </p:cNvGrpSpPr>
          <p:nvPr/>
        </p:nvGrpSpPr>
        <p:grpSpPr bwMode="auto">
          <a:xfrm>
            <a:off x="6785261" y="3884339"/>
            <a:ext cx="1295700" cy="2705726"/>
            <a:chOff x="3360" y="1944"/>
            <a:chExt cx="816" cy="1704"/>
          </a:xfrm>
        </p:grpSpPr>
        <p:sp>
          <p:nvSpPr>
            <p:cNvPr id="27" name="Text Box 24"/>
            <p:cNvSpPr txBox="1">
              <a:spLocks noChangeArrowheads="1"/>
            </p:cNvSpPr>
            <p:nvPr/>
          </p:nvSpPr>
          <p:spPr bwMode="auto">
            <a:xfrm>
              <a:off x="3360" y="1944"/>
              <a:ext cx="816" cy="40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2</a:t>
              </a:r>
            </a:p>
          </p:txBody>
        </p:sp>
        <p:sp>
          <p:nvSpPr>
            <p:cNvPr id="28" name="Text Box 25"/>
            <p:cNvSpPr txBox="1">
              <a:spLocks noChangeArrowheads="1"/>
            </p:cNvSpPr>
            <p:nvPr/>
          </p:nvSpPr>
          <p:spPr bwMode="auto">
            <a:xfrm>
              <a:off x="3360" y="2352"/>
              <a:ext cx="816" cy="129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父母的其他直系血亲亲属</a:t>
              </a:r>
            </a:p>
          </p:txBody>
        </p:sp>
      </p:grpSp>
      <p:grpSp>
        <p:nvGrpSpPr>
          <p:cNvPr id="29" name="Group 26"/>
          <p:cNvGrpSpPr>
            <a:grpSpLocks/>
          </p:cNvGrpSpPr>
          <p:nvPr/>
        </p:nvGrpSpPr>
        <p:grpSpPr bwMode="auto">
          <a:xfrm>
            <a:off x="8462049" y="3900218"/>
            <a:ext cx="1371918" cy="2708902"/>
            <a:chOff x="4416" y="1930"/>
            <a:chExt cx="864" cy="1706"/>
          </a:xfrm>
        </p:grpSpPr>
        <p:sp>
          <p:nvSpPr>
            <p:cNvPr id="30" name="Text Box 27"/>
            <p:cNvSpPr txBox="1">
              <a:spLocks noChangeArrowheads="1"/>
            </p:cNvSpPr>
            <p:nvPr/>
          </p:nvSpPr>
          <p:spPr bwMode="auto">
            <a:xfrm>
              <a:off x="4416" y="1930"/>
              <a:ext cx="864" cy="40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1" b="0">
                  <a:solidFill>
                    <a:schemeClr val="tx1"/>
                  </a:solidFill>
                  <a:latin typeface="黑体" panose="02010609060101010101" pitchFamily="49" charset="-122"/>
                  <a:ea typeface="黑体" panose="02010609060101010101" pitchFamily="49" charset="-122"/>
                </a:rPr>
                <a:t>3</a:t>
              </a:r>
            </a:p>
          </p:txBody>
        </p:sp>
        <p:sp>
          <p:nvSpPr>
            <p:cNvPr id="31" name="Text Box 28"/>
            <p:cNvSpPr txBox="1">
              <a:spLocks noChangeArrowheads="1"/>
            </p:cNvSpPr>
            <p:nvPr/>
          </p:nvSpPr>
          <p:spPr bwMode="auto">
            <a:xfrm>
              <a:off x="4416" y="2340"/>
              <a:ext cx="864" cy="129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1" b="0">
                  <a:solidFill>
                    <a:schemeClr val="tx1"/>
                  </a:solidFill>
                  <a:latin typeface="黑体" panose="02010609060101010101" pitchFamily="49" charset="-122"/>
                  <a:ea typeface="黑体" panose="02010609060101010101" pitchFamily="49" charset="-122"/>
                </a:rPr>
                <a:t>外祖父母的其他直系血亲</a:t>
              </a:r>
            </a:p>
          </p:txBody>
        </p:sp>
      </p:grpSp>
      <p:sp>
        <p:nvSpPr>
          <p:cNvPr id="32" name="Line 29"/>
          <p:cNvSpPr>
            <a:spLocks noChangeShapeType="1"/>
          </p:cNvSpPr>
          <p:nvPr/>
        </p:nvSpPr>
        <p:spPr bwMode="auto">
          <a:xfrm>
            <a:off x="5260909" y="2436204"/>
            <a:ext cx="0" cy="3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30"/>
          <p:cNvSpPr>
            <a:spLocks noChangeShapeType="1"/>
          </p:cNvSpPr>
          <p:nvPr/>
        </p:nvSpPr>
        <p:spPr bwMode="auto">
          <a:xfrm>
            <a:off x="6709044" y="2436204"/>
            <a:ext cx="0" cy="3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31"/>
          <p:cNvSpPr>
            <a:spLocks noChangeShapeType="1"/>
          </p:cNvSpPr>
          <p:nvPr/>
        </p:nvSpPr>
        <p:spPr bwMode="auto">
          <a:xfrm>
            <a:off x="2821944" y="2610869"/>
            <a:ext cx="24389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32"/>
          <p:cNvSpPr>
            <a:spLocks noChangeShapeType="1"/>
          </p:cNvSpPr>
          <p:nvPr/>
        </p:nvSpPr>
        <p:spPr bwMode="auto">
          <a:xfrm>
            <a:off x="6709044" y="2610869"/>
            <a:ext cx="23627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33"/>
          <p:cNvSpPr>
            <a:spLocks noChangeShapeType="1"/>
          </p:cNvSpPr>
          <p:nvPr/>
        </p:nvSpPr>
        <p:spPr bwMode="auto">
          <a:xfrm>
            <a:off x="2821944" y="2610869"/>
            <a:ext cx="0" cy="1295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34"/>
          <p:cNvSpPr>
            <a:spLocks noChangeShapeType="1"/>
          </p:cNvSpPr>
          <p:nvPr/>
        </p:nvSpPr>
        <p:spPr bwMode="auto">
          <a:xfrm>
            <a:off x="9071791" y="2620396"/>
            <a:ext cx="0" cy="1295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35"/>
          <p:cNvSpPr>
            <a:spLocks noChangeShapeType="1"/>
          </p:cNvSpPr>
          <p:nvPr/>
        </p:nvSpPr>
        <p:spPr bwMode="auto">
          <a:xfrm>
            <a:off x="5946867" y="3484196"/>
            <a:ext cx="0" cy="4001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36"/>
          <p:cNvSpPr>
            <a:spLocks noChangeShapeType="1"/>
          </p:cNvSpPr>
          <p:nvPr/>
        </p:nvSpPr>
        <p:spPr bwMode="auto">
          <a:xfrm>
            <a:off x="5946867" y="3655686"/>
            <a:ext cx="15243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37"/>
          <p:cNvSpPr>
            <a:spLocks noChangeShapeType="1"/>
          </p:cNvSpPr>
          <p:nvPr/>
        </p:nvSpPr>
        <p:spPr bwMode="auto">
          <a:xfrm>
            <a:off x="7471220" y="3654099"/>
            <a:ext cx="0" cy="261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38"/>
          <p:cNvSpPr>
            <a:spLocks noChangeShapeType="1"/>
          </p:cNvSpPr>
          <p:nvPr/>
        </p:nvSpPr>
        <p:spPr bwMode="auto">
          <a:xfrm>
            <a:off x="5489562" y="4529013"/>
            <a:ext cx="0" cy="2286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39"/>
          <p:cNvSpPr>
            <a:spLocks noChangeShapeType="1"/>
          </p:cNvSpPr>
          <p:nvPr/>
        </p:nvSpPr>
        <p:spPr bwMode="auto">
          <a:xfrm>
            <a:off x="5489562" y="5389637"/>
            <a:ext cx="0" cy="266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40478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slide(fromTop)">
                                      <p:cBhvr>
                                        <p:cTn id="13" dur="500"/>
                                        <p:tgtEl>
                                          <p:spTgt spid="38"/>
                                        </p:tgtEl>
                                      </p:cBhvr>
                                    </p:animEffect>
                                  </p:child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To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lide(fromTop)">
                                      <p:cBhvr>
                                        <p:cTn id="22" dur="500"/>
                                        <p:tgtEl>
                                          <p:spTgt spid="32"/>
                                        </p:tgtEl>
                                      </p:cBhvr>
                                    </p:animEffect>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Top)">
                                      <p:cBhvr>
                                        <p:cTn id="26" dur="500"/>
                                        <p:tgtEl>
                                          <p:spTgt spid="33"/>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To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lide(fromTop)">
                                      <p:cBhvr>
                                        <p:cTn id="35" dur="500"/>
                                        <p:tgtEl>
                                          <p:spTgt spid="41"/>
                                        </p:tgtEl>
                                      </p:cBhvr>
                                    </p:animEffect>
                                  </p:childTnLst>
                                </p:cTn>
                              </p:par>
                            </p:childTnLst>
                          </p:cTn>
                        </p:par>
                        <p:par>
                          <p:cTn id="36" fill="hold">
                            <p:stCondLst>
                              <p:cond delay="500"/>
                            </p:stCondLst>
                            <p:childTnLst>
                              <p:par>
                                <p:cTn id="37" presetID="1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lide(fromTop)">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slide(fromTop)">
                                      <p:cBhvr>
                                        <p:cTn id="44" dur="500"/>
                                        <p:tgtEl>
                                          <p:spTgt spid="42"/>
                                        </p:tgtEl>
                                      </p:cBhvr>
                                    </p:animEffect>
                                  </p:childTnLst>
                                </p:cTn>
                              </p:par>
                            </p:childTnLst>
                          </p:cTn>
                        </p:par>
                        <p:par>
                          <p:cTn id="45" fill="hold">
                            <p:stCondLst>
                              <p:cond delay="500"/>
                            </p:stCondLst>
                            <p:childTnLst>
                              <p:par>
                                <p:cTn id="46" presetID="12" presetClass="entr" presetSubtype="1"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slide(fromTop)">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2"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slide(fromRight)">
                                      <p:cBhvr>
                                        <p:cTn id="53" dur="500"/>
                                        <p:tgtEl>
                                          <p:spTgt spid="34"/>
                                        </p:tgtEl>
                                      </p:cBhvr>
                                    </p:animEffect>
                                  </p:childTnLst>
                                </p:cTn>
                              </p:par>
                            </p:childTnLst>
                          </p:cTn>
                        </p:par>
                        <p:par>
                          <p:cTn id="54" fill="hold">
                            <p:stCondLst>
                              <p:cond delay="500"/>
                            </p:stCondLst>
                            <p:childTnLst>
                              <p:par>
                                <p:cTn id="55" presetID="12" presetClass="entr" presetSubtype="1"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slide(fromTop)">
                                      <p:cBhvr>
                                        <p:cTn id="57" dur="500"/>
                                        <p:tgtEl>
                                          <p:spTgt spid="36"/>
                                        </p:tgtEl>
                                      </p:cBhvr>
                                    </p:animEffect>
                                  </p:childTnLst>
                                </p:cTn>
                              </p:par>
                            </p:childTnLst>
                          </p:cTn>
                        </p:par>
                        <p:par>
                          <p:cTn id="58" fill="hold">
                            <p:stCondLst>
                              <p:cond delay="1000"/>
                            </p:stCondLst>
                            <p:childTnLst>
                              <p:par>
                                <p:cTn id="59" presetID="12" presetClass="entr" presetSubtype="1"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lide(fromTop)">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slide(fromLeft)">
                                      <p:cBhvr>
                                        <p:cTn id="66" dur="500"/>
                                        <p:tgtEl>
                                          <p:spTgt spid="39"/>
                                        </p:tgtEl>
                                      </p:cBhvr>
                                    </p:animEffect>
                                  </p:childTnLst>
                                </p:cTn>
                              </p:par>
                            </p:childTnLst>
                          </p:cTn>
                        </p:par>
                        <p:par>
                          <p:cTn id="67" fill="hold">
                            <p:stCondLst>
                              <p:cond delay="500"/>
                            </p:stCondLst>
                            <p:childTnLst>
                              <p:par>
                                <p:cTn id="68" presetID="12" presetClass="entr" presetSubtype="1"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lide(fromTop)">
                                      <p:cBhvr>
                                        <p:cTn id="70" dur="500"/>
                                        <p:tgtEl>
                                          <p:spTgt spid="40"/>
                                        </p:tgtEl>
                                      </p:cBhvr>
                                    </p:animEffect>
                                  </p:childTnLst>
                                </p:cTn>
                              </p:par>
                            </p:childTnLst>
                          </p:cTn>
                        </p:par>
                        <p:par>
                          <p:cTn id="71" fill="hold">
                            <p:stCondLst>
                              <p:cond delay="1000"/>
                            </p:stCondLst>
                            <p:childTnLst>
                              <p:par>
                                <p:cTn id="72" presetID="12" presetClass="entr" presetSubtype="1"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slide(fromTo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slide(fromLeft)">
                                      <p:cBhvr>
                                        <p:cTn id="79" dur="500"/>
                                        <p:tgtEl>
                                          <p:spTgt spid="35"/>
                                        </p:tgtEl>
                                      </p:cBhvr>
                                    </p:animEffect>
                                  </p:childTnLst>
                                </p:cTn>
                              </p:par>
                            </p:childTnLst>
                          </p:cTn>
                        </p:par>
                        <p:par>
                          <p:cTn id="80" fill="hold">
                            <p:stCondLst>
                              <p:cond delay="500"/>
                            </p:stCondLst>
                            <p:childTnLst>
                              <p:par>
                                <p:cTn id="81" presetID="12" presetClass="entr" presetSubtype="1"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slide(fromTop)">
                                      <p:cBhvr>
                                        <p:cTn id="83" dur="500"/>
                                        <p:tgtEl>
                                          <p:spTgt spid="37"/>
                                        </p:tgtEl>
                                      </p:cBhvr>
                                    </p:animEffect>
                                  </p:childTnLst>
                                </p:cTn>
                              </p:par>
                            </p:childTnLst>
                          </p:cTn>
                        </p:par>
                        <p:par>
                          <p:cTn id="84" fill="hold">
                            <p:stCondLst>
                              <p:cond delay="1000"/>
                            </p:stCondLst>
                            <p:childTnLst>
                              <p:par>
                                <p:cTn id="85" presetID="12" presetClass="entr" presetSubtype="1"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slide(fromTo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中国三代以内直系血亲和旁系血亲</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277666"/>
            <a:ext cx="10225136" cy="4104456"/>
          </a:xfrm>
        </p:spPr>
        <p:txBody>
          <a:bodyPr>
            <a:noAutofit/>
          </a:bodyPr>
          <a:lstStyle/>
          <a:p>
            <a:pPr marL="514350" indent="-514350">
              <a:buFont typeface="+mj-lt"/>
              <a:buAutoNum type="arabicPeriod"/>
            </a:pPr>
            <a:r>
              <a:rPr lang="zh-CN" altLang="en-US" sz="3200" dirty="0" smtClean="0"/>
              <a:t>所谓</a:t>
            </a:r>
            <a:r>
              <a:rPr lang="zh-CN" altLang="en-US" sz="3200" dirty="0"/>
              <a:t>的直系血亲就是生我的和我生的</a:t>
            </a:r>
            <a:endParaRPr lang="en-US" altLang="zh-CN" sz="3200" dirty="0"/>
          </a:p>
          <a:p>
            <a:pPr marL="0" indent="0">
              <a:buNone/>
            </a:pPr>
            <a:r>
              <a:rPr lang="en-US" altLang="zh-CN" sz="3200" dirty="0" err="1"/>
              <a:t>eg</a:t>
            </a:r>
            <a:r>
              <a:rPr lang="en-US" altLang="zh-CN" sz="3200" dirty="0"/>
              <a:t>. </a:t>
            </a:r>
            <a:r>
              <a:rPr lang="zh-CN" altLang="en-US" sz="3200" dirty="0"/>
              <a:t>父母和子女；祖父母与孙子女；外祖父母与外孙子女</a:t>
            </a:r>
            <a:endParaRPr lang="en-US" altLang="zh-CN" sz="3200" dirty="0"/>
          </a:p>
          <a:p>
            <a:pPr marL="514350" indent="-514350">
              <a:buFont typeface="+mj-lt"/>
              <a:buAutoNum type="arabicPeriod" startAt="2"/>
            </a:pPr>
            <a:r>
              <a:rPr lang="zh-CN" altLang="en-US" sz="3200" dirty="0" smtClean="0"/>
              <a:t>直系血亲</a:t>
            </a:r>
            <a:r>
              <a:rPr lang="zh-CN" altLang="en-US" sz="3200" dirty="0"/>
              <a:t>以外的有血缘关系的就属于旁系血亲</a:t>
            </a:r>
            <a:endParaRPr lang="en-US" altLang="zh-CN" sz="3200" dirty="0"/>
          </a:p>
          <a:p>
            <a:pPr marL="0" indent="0">
              <a:buNone/>
            </a:pPr>
            <a:r>
              <a:rPr lang="en-US" altLang="zh-CN" sz="3200" dirty="0" err="1"/>
              <a:t>eg</a:t>
            </a:r>
            <a:r>
              <a:rPr lang="en-US" altLang="zh-CN" sz="3200" dirty="0"/>
              <a:t>. </a:t>
            </a:r>
            <a:r>
              <a:rPr lang="zh-CN" altLang="en-US" sz="3200" dirty="0"/>
              <a:t>兄弟姐妹</a:t>
            </a:r>
            <a:endParaRPr lang="en-US" altLang="zh-CN" sz="3200" dirty="0"/>
          </a:p>
          <a:p>
            <a:endParaRPr lang="en-US" altLang="zh-CN" sz="3200" dirty="0" smtClean="0"/>
          </a:p>
        </p:txBody>
      </p:sp>
    </p:spTree>
    <p:extLst>
      <p:ext uri="{BB962C8B-B14F-4D97-AF65-F5344CB8AC3E}">
        <p14:creationId xmlns:p14="http://schemas.microsoft.com/office/powerpoint/2010/main" val="3831113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中国三代以内直系血亲和旁系血亲</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pPr marL="514350" indent="-514350">
              <a:buFont typeface="+mj-lt"/>
              <a:buAutoNum type="arabicPeriod" startAt="3"/>
              <a:defRPr/>
            </a:pPr>
            <a:r>
              <a:rPr lang="zh-CN" altLang="en-US" sz="3200" dirty="0"/>
              <a:t>代数的推算：</a:t>
            </a:r>
            <a:endParaRPr lang="en-US" altLang="zh-CN" sz="3200" dirty="0"/>
          </a:p>
          <a:p>
            <a:pPr marL="457200" indent="-457200">
              <a:defRPr/>
            </a:pPr>
            <a:r>
              <a:rPr lang="zh-CN" altLang="en-US" sz="3200" dirty="0"/>
              <a:t>直系血亲：</a:t>
            </a:r>
            <a:endParaRPr lang="en-US" altLang="zh-CN" sz="3200" dirty="0"/>
          </a:p>
          <a:p>
            <a:pPr marL="0" indent="0">
              <a:buNone/>
              <a:defRPr/>
            </a:pPr>
            <a:r>
              <a:rPr lang="zh-CN" altLang="en-US" sz="3200" dirty="0" smtClean="0"/>
              <a:t>本人</a:t>
            </a:r>
            <a:r>
              <a:rPr lang="zh-CN" altLang="en-US" sz="3200" dirty="0"/>
              <a:t>算一代，父母（子女）算二代，外</a:t>
            </a:r>
            <a:r>
              <a:rPr lang="en-US" altLang="zh-CN" sz="3200" dirty="0"/>
              <a:t>/</a:t>
            </a:r>
            <a:r>
              <a:rPr lang="zh-CN" altLang="en-US" sz="3200" dirty="0"/>
              <a:t>祖父母（外</a:t>
            </a:r>
            <a:r>
              <a:rPr lang="en-US" altLang="zh-CN" sz="3200" dirty="0"/>
              <a:t>/</a:t>
            </a:r>
            <a:r>
              <a:rPr lang="zh-CN" altLang="en-US" sz="3200" dirty="0"/>
              <a:t>孙子女）算三代</a:t>
            </a:r>
            <a:endParaRPr lang="en-US" altLang="zh-CN" sz="3200" dirty="0"/>
          </a:p>
          <a:p>
            <a:pPr marL="457200" indent="-457200">
              <a:defRPr/>
            </a:pPr>
            <a:r>
              <a:rPr lang="zh-CN" altLang="en-US" sz="3200" dirty="0"/>
              <a:t>旁系血亲</a:t>
            </a:r>
            <a:r>
              <a:rPr lang="zh-CN" altLang="en-US" sz="3200" dirty="0" smtClean="0"/>
              <a:t>：</a:t>
            </a:r>
            <a:endParaRPr lang="en-US" altLang="zh-CN" sz="3200" dirty="0" smtClean="0"/>
          </a:p>
          <a:p>
            <a:pPr marL="0" indent="0">
              <a:buNone/>
              <a:defRPr/>
            </a:pPr>
            <a:r>
              <a:rPr lang="zh-CN" altLang="en-US" sz="3200" dirty="0" smtClean="0"/>
              <a:t>从两个旁系亲属分别往上数至双方同源血亲，其本身为一代，如果两边数目相等，则任何一边的数目即为他们的代数；如果两边数目不相等，则以大的数目为其代数。</a:t>
            </a:r>
            <a:endParaRPr lang="en-US" altLang="zh-CN" sz="3200" dirty="0"/>
          </a:p>
        </p:txBody>
      </p:sp>
    </p:spTree>
    <p:extLst>
      <p:ext uri="{BB962C8B-B14F-4D97-AF65-F5344CB8AC3E}">
        <p14:creationId xmlns:p14="http://schemas.microsoft.com/office/powerpoint/2010/main" val="1483836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5762" y="-13480"/>
            <a:ext cx="12188825" cy="6858000"/>
          </a:xfrm>
          <a:prstGeom prst="rect">
            <a:avLst/>
          </a:prstGeom>
          <a:noFill/>
        </p:spPr>
      </p:pic>
      <p:sp>
        <p:nvSpPr>
          <p:cNvPr id="2" name="标题 1"/>
          <p:cNvSpPr>
            <a:spLocks noGrp="1"/>
          </p:cNvSpPr>
          <p:nvPr>
            <p:ph type="title"/>
          </p:nvPr>
        </p:nvSpPr>
        <p:spPr>
          <a:xfrm>
            <a:off x="1853955" y="909826"/>
            <a:ext cx="9490613" cy="604242"/>
          </a:xfrm>
        </p:spPr>
        <p:txBody>
          <a:bodyPr>
            <a:noAutofit/>
          </a:bodyPr>
          <a:lstStyle/>
          <a:p>
            <a:pPr>
              <a:spcBef>
                <a:spcPct val="50000"/>
              </a:spcBef>
            </a:pPr>
            <a:r>
              <a:rPr lang="zh-CN" altLang="en-US" sz="4000" b="1" dirty="0">
                <a:solidFill>
                  <a:srgbClr val="7C1D20"/>
                </a:solidFill>
                <a:latin typeface="+mn-ea"/>
              </a:rPr>
              <a:t>堂兄妹、表兄妹血亲示意图</a:t>
            </a:r>
          </a:p>
        </p:txBody>
      </p:sp>
      <p:grpSp>
        <p:nvGrpSpPr>
          <p:cNvPr id="43" name="Group 3"/>
          <p:cNvGrpSpPr>
            <a:grpSpLocks/>
          </p:cNvGrpSpPr>
          <p:nvPr/>
        </p:nvGrpSpPr>
        <p:grpSpPr bwMode="auto">
          <a:xfrm>
            <a:off x="4078982" y="1869000"/>
            <a:ext cx="4038600" cy="647700"/>
            <a:chOff x="1200" y="576"/>
            <a:chExt cx="2544" cy="408"/>
          </a:xfrm>
        </p:grpSpPr>
        <p:sp>
          <p:nvSpPr>
            <p:cNvPr id="44" name="Text Box 4"/>
            <p:cNvSpPr txBox="1">
              <a:spLocks noChangeArrowheads="1"/>
            </p:cNvSpPr>
            <p:nvPr/>
          </p:nvSpPr>
          <p:spPr bwMode="auto">
            <a:xfrm>
              <a:off x="1200" y="576"/>
              <a:ext cx="960"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祖父母</a:t>
              </a:r>
            </a:p>
          </p:txBody>
        </p:sp>
        <p:sp>
          <p:nvSpPr>
            <p:cNvPr id="45" name="Text Box 5"/>
            <p:cNvSpPr txBox="1">
              <a:spLocks noChangeArrowheads="1"/>
            </p:cNvSpPr>
            <p:nvPr/>
          </p:nvSpPr>
          <p:spPr bwMode="auto">
            <a:xfrm>
              <a:off x="2160" y="576"/>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3</a:t>
              </a:r>
            </a:p>
          </p:txBody>
        </p:sp>
        <p:sp>
          <p:nvSpPr>
            <p:cNvPr id="46" name="Text Box 6"/>
            <p:cNvSpPr txBox="1">
              <a:spLocks noChangeArrowheads="1"/>
            </p:cNvSpPr>
            <p:nvPr/>
          </p:nvSpPr>
          <p:spPr bwMode="auto">
            <a:xfrm>
              <a:off x="2592" y="576"/>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外祖父母</a:t>
              </a:r>
            </a:p>
          </p:txBody>
        </p:sp>
      </p:grpSp>
      <p:grpSp>
        <p:nvGrpSpPr>
          <p:cNvPr id="47" name="Group 7"/>
          <p:cNvGrpSpPr>
            <a:grpSpLocks/>
          </p:cNvGrpSpPr>
          <p:nvPr/>
        </p:nvGrpSpPr>
        <p:grpSpPr bwMode="auto">
          <a:xfrm>
            <a:off x="4848920" y="2918337"/>
            <a:ext cx="1998662" cy="647700"/>
            <a:chOff x="1440" y="1248"/>
            <a:chExt cx="1536" cy="408"/>
          </a:xfrm>
        </p:grpSpPr>
        <p:sp>
          <p:nvSpPr>
            <p:cNvPr id="48" name="Text Box 8"/>
            <p:cNvSpPr txBox="1">
              <a:spLocks noChangeArrowheads="1"/>
            </p:cNvSpPr>
            <p:nvPr/>
          </p:nvSpPr>
          <p:spPr bwMode="auto">
            <a:xfrm>
              <a:off x="1440" y="1248"/>
              <a:ext cx="528"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父</a:t>
              </a:r>
            </a:p>
          </p:txBody>
        </p:sp>
        <p:sp>
          <p:nvSpPr>
            <p:cNvPr id="49" name="Text Box 9"/>
            <p:cNvSpPr txBox="1">
              <a:spLocks noChangeArrowheads="1"/>
            </p:cNvSpPr>
            <p:nvPr/>
          </p:nvSpPr>
          <p:spPr bwMode="auto">
            <a:xfrm>
              <a:off x="1968" y="1248"/>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2</a:t>
              </a:r>
            </a:p>
          </p:txBody>
        </p:sp>
        <p:sp>
          <p:nvSpPr>
            <p:cNvPr id="50" name="Text Box 10"/>
            <p:cNvSpPr txBox="1">
              <a:spLocks noChangeArrowheads="1"/>
            </p:cNvSpPr>
            <p:nvPr/>
          </p:nvSpPr>
          <p:spPr bwMode="auto">
            <a:xfrm>
              <a:off x="2400" y="1248"/>
              <a:ext cx="576"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母</a:t>
              </a:r>
            </a:p>
          </p:txBody>
        </p:sp>
      </p:grpSp>
      <p:grpSp>
        <p:nvGrpSpPr>
          <p:cNvPr id="51" name="Group 14"/>
          <p:cNvGrpSpPr>
            <a:grpSpLocks/>
          </p:cNvGrpSpPr>
          <p:nvPr/>
        </p:nvGrpSpPr>
        <p:grpSpPr bwMode="auto">
          <a:xfrm>
            <a:off x="4840982" y="4021650"/>
            <a:ext cx="2070100" cy="647700"/>
            <a:chOff x="1392" y="1920"/>
            <a:chExt cx="1584" cy="408"/>
          </a:xfrm>
        </p:grpSpPr>
        <p:sp>
          <p:nvSpPr>
            <p:cNvPr id="52" name="Text Box 15"/>
            <p:cNvSpPr txBox="1">
              <a:spLocks noChangeArrowheads="1"/>
            </p:cNvSpPr>
            <p:nvPr/>
          </p:nvSpPr>
          <p:spPr bwMode="auto">
            <a:xfrm>
              <a:off x="1392" y="1920"/>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1</a:t>
              </a:r>
            </a:p>
          </p:txBody>
        </p:sp>
        <p:sp>
          <p:nvSpPr>
            <p:cNvPr id="53" name="Text Box 16"/>
            <p:cNvSpPr txBox="1">
              <a:spLocks noChangeArrowheads="1"/>
            </p:cNvSpPr>
            <p:nvPr/>
          </p:nvSpPr>
          <p:spPr bwMode="auto">
            <a:xfrm>
              <a:off x="1824" y="1920"/>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己身</a:t>
              </a:r>
            </a:p>
          </p:txBody>
        </p:sp>
      </p:grpSp>
      <p:sp>
        <p:nvSpPr>
          <p:cNvPr id="54" name="Line 29"/>
          <p:cNvSpPr>
            <a:spLocks noChangeShapeType="1"/>
          </p:cNvSpPr>
          <p:nvPr/>
        </p:nvSpPr>
        <p:spPr bwMode="auto">
          <a:xfrm>
            <a:off x="5123557" y="2515112"/>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30"/>
          <p:cNvSpPr>
            <a:spLocks noChangeShapeType="1"/>
          </p:cNvSpPr>
          <p:nvPr/>
        </p:nvSpPr>
        <p:spPr bwMode="auto">
          <a:xfrm>
            <a:off x="6593582" y="255162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Line 31"/>
          <p:cNvSpPr>
            <a:spLocks noChangeShapeType="1"/>
          </p:cNvSpPr>
          <p:nvPr/>
        </p:nvSpPr>
        <p:spPr bwMode="auto">
          <a:xfrm flipV="1">
            <a:off x="3332857" y="2659575"/>
            <a:ext cx="1795463"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32"/>
          <p:cNvSpPr>
            <a:spLocks noChangeShapeType="1"/>
          </p:cNvSpPr>
          <p:nvPr/>
        </p:nvSpPr>
        <p:spPr bwMode="auto">
          <a:xfrm flipV="1">
            <a:off x="6609457" y="26945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33"/>
          <p:cNvSpPr>
            <a:spLocks noChangeShapeType="1"/>
          </p:cNvSpPr>
          <p:nvPr/>
        </p:nvSpPr>
        <p:spPr bwMode="auto">
          <a:xfrm flipH="1">
            <a:off x="3356670" y="2631000"/>
            <a:ext cx="0" cy="35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Line 34"/>
          <p:cNvSpPr>
            <a:spLocks noChangeShapeType="1"/>
          </p:cNvSpPr>
          <p:nvPr/>
        </p:nvSpPr>
        <p:spPr bwMode="auto">
          <a:xfrm>
            <a:off x="8117582" y="2719900"/>
            <a:ext cx="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 name="Line 35"/>
          <p:cNvSpPr>
            <a:spLocks noChangeShapeType="1"/>
          </p:cNvSpPr>
          <p:nvPr/>
        </p:nvSpPr>
        <p:spPr bwMode="auto">
          <a:xfrm>
            <a:off x="5885557" y="3588262"/>
            <a:ext cx="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 name="Line 33"/>
          <p:cNvSpPr>
            <a:spLocks noChangeShapeType="1"/>
          </p:cNvSpPr>
          <p:nvPr/>
        </p:nvSpPr>
        <p:spPr bwMode="auto">
          <a:xfrm flipH="1">
            <a:off x="3351907" y="3788287"/>
            <a:ext cx="0" cy="1114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Line 33"/>
          <p:cNvSpPr>
            <a:spLocks noChangeShapeType="1"/>
          </p:cNvSpPr>
          <p:nvPr/>
        </p:nvSpPr>
        <p:spPr bwMode="auto">
          <a:xfrm flipH="1">
            <a:off x="8644632" y="3802575"/>
            <a:ext cx="0" cy="1116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3" name="Group 7"/>
          <p:cNvGrpSpPr>
            <a:grpSpLocks/>
          </p:cNvGrpSpPr>
          <p:nvPr/>
        </p:nvGrpSpPr>
        <p:grpSpPr bwMode="auto">
          <a:xfrm>
            <a:off x="1718370" y="2970725"/>
            <a:ext cx="2640012" cy="781050"/>
            <a:chOff x="1968" y="1248"/>
            <a:chExt cx="1008" cy="408"/>
          </a:xfrm>
        </p:grpSpPr>
        <p:sp>
          <p:nvSpPr>
            <p:cNvPr id="64" name="Text Box 9"/>
            <p:cNvSpPr txBox="1">
              <a:spLocks noChangeArrowheads="1"/>
            </p:cNvSpPr>
            <p:nvPr/>
          </p:nvSpPr>
          <p:spPr bwMode="auto">
            <a:xfrm>
              <a:off x="1968" y="1248"/>
              <a:ext cx="217"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2</a:t>
              </a:r>
            </a:p>
          </p:txBody>
        </p:sp>
        <p:sp>
          <p:nvSpPr>
            <p:cNvPr id="65" name="Text Box 10"/>
            <p:cNvSpPr txBox="1">
              <a:spLocks noChangeArrowheads="1"/>
            </p:cNvSpPr>
            <p:nvPr/>
          </p:nvSpPr>
          <p:spPr bwMode="auto">
            <a:xfrm>
              <a:off x="2185" y="1248"/>
              <a:ext cx="791"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叔、伯、姑</a:t>
              </a:r>
            </a:p>
          </p:txBody>
        </p:sp>
      </p:grpSp>
      <p:grpSp>
        <p:nvGrpSpPr>
          <p:cNvPr id="66" name="Group 7"/>
          <p:cNvGrpSpPr>
            <a:grpSpLocks/>
          </p:cNvGrpSpPr>
          <p:nvPr/>
        </p:nvGrpSpPr>
        <p:grpSpPr bwMode="auto">
          <a:xfrm>
            <a:off x="7307957" y="3005650"/>
            <a:ext cx="2640013" cy="782637"/>
            <a:chOff x="1968" y="1248"/>
            <a:chExt cx="1008" cy="408"/>
          </a:xfrm>
        </p:grpSpPr>
        <p:sp>
          <p:nvSpPr>
            <p:cNvPr id="67" name="Text Box 9"/>
            <p:cNvSpPr txBox="1">
              <a:spLocks noChangeArrowheads="1"/>
            </p:cNvSpPr>
            <p:nvPr/>
          </p:nvSpPr>
          <p:spPr bwMode="auto">
            <a:xfrm>
              <a:off x="1968" y="1248"/>
              <a:ext cx="217"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2</a:t>
              </a:r>
            </a:p>
          </p:txBody>
        </p:sp>
        <p:sp>
          <p:nvSpPr>
            <p:cNvPr id="68" name="Text Box 10"/>
            <p:cNvSpPr txBox="1">
              <a:spLocks noChangeArrowheads="1"/>
            </p:cNvSpPr>
            <p:nvPr/>
          </p:nvSpPr>
          <p:spPr bwMode="auto">
            <a:xfrm>
              <a:off x="2185" y="1248"/>
              <a:ext cx="791"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舅、姨</a:t>
              </a:r>
            </a:p>
          </p:txBody>
        </p:sp>
      </p:grpSp>
      <p:grpSp>
        <p:nvGrpSpPr>
          <p:cNvPr id="69" name="Group 7"/>
          <p:cNvGrpSpPr>
            <a:grpSpLocks/>
          </p:cNvGrpSpPr>
          <p:nvPr/>
        </p:nvGrpSpPr>
        <p:grpSpPr bwMode="auto">
          <a:xfrm>
            <a:off x="1712020" y="4918587"/>
            <a:ext cx="3008312" cy="1522413"/>
            <a:chOff x="1965" y="1248"/>
            <a:chExt cx="1011" cy="408"/>
          </a:xfrm>
        </p:grpSpPr>
        <p:sp>
          <p:nvSpPr>
            <p:cNvPr id="70" name="Text Box 9"/>
            <p:cNvSpPr txBox="1">
              <a:spLocks noChangeArrowheads="1"/>
            </p:cNvSpPr>
            <p:nvPr/>
          </p:nvSpPr>
          <p:spPr bwMode="auto">
            <a:xfrm>
              <a:off x="1965" y="1248"/>
              <a:ext cx="217"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1</a:t>
              </a:r>
            </a:p>
          </p:txBody>
        </p:sp>
        <p:sp>
          <p:nvSpPr>
            <p:cNvPr id="71" name="Text Box 10"/>
            <p:cNvSpPr txBox="1">
              <a:spLocks noChangeArrowheads="1"/>
            </p:cNvSpPr>
            <p:nvPr/>
          </p:nvSpPr>
          <p:spPr bwMode="auto">
            <a:xfrm>
              <a:off x="2182" y="1248"/>
              <a:ext cx="794"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堂兄弟姐妹</a:t>
              </a:r>
              <a:endParaRPr lang="en-US" altLang="zh-CN" sz="2800" b="0">
                <a:solidFill>
                  <a:schemeClr val="tx1"/>
                </a:solidFill>
                <a:latin typeface="黑体" panose="02010609060101010101" pitchFamily="49" charset="-122"/>
                <a:ea typeface="黑体" panose="02010609060101010101" pitchFamily="49" charset="-122"/>
              </a:endParaRPr>
            </a:p>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姑表兄弟姐妹</a:t>
              </a:r>
              <a:endParaRPr lang="en-US" altLang="zh-CN" sz="2800" b="0">
                <a:solidFill>
                  <a:schemeClr val="tx1"/>
                </a:solidFill>
                <a:latin typeface="黑体" panose="02010609060101010101" pitchFamily="49" charset="-122"/>
                <a:ea typeface="黑体" panose="02010609060101010101" pitchFamily="49" charset="-122"/>
              </a:endParaRPr>
            </a:p>
          </p:txBody>
        </p:sp>
      </p:grpSp>
      <p:grpSp>
        <p:nvGrpSpPr>
          <p:cNvPr id="72" name="Group 7"/>
          <p:cNvGrpSpPr>
            <a:grpSpLocks/>
          </p:cNvGrpSpPr>
          <p:nvPr/>
        </p:nvGrpSpPr>
        <p:grpSpPr bwMode="auto">
          <a:xfrm>
            <a:off x="7153970" y="4907475"/>
            <a:ext cx="2982912" cy="1582737"/>
            <a:chOff x="1968" y="1248"/>
            <a:chExt cx="1008" cy="408"/>
          </a:xfrm>
        </p:grpSpPr>
        <p:sp>
          <p:nvSpPr>
            <p:cNvPr id="73" name="Text Box 9"/>
            <p:cNvSpPr txBox="1">
              <a:spLocks noChangeArrowheads="1"/>
            </p:cNvSpPr>
            <p:nvPr/>
          </p:nvSpPr>
          <p:spPr bwMode="auto">
            <a:xfrm>
              <a:off x="1968" y="1248"/>
              <a:ext cx="217"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1</a:t>
              </a:r>
            </a:p>
          </p:txBody>
        </p:sp>
        <p:sp>
          <p:nvSpPr>
            <p:cNvPr id="74" name="Text Box 10"/>
            <p:cNvSpPr txBox="1">
              <a:spLocks noChangeArrowheads="1"/>
            </p:cNvSpPr>
            <p:nvPr/>
          </p:nvSpPr>
          <p:spPr bwMode="auto">
            <a:xfrm>
              <a:off x="2185" y="1248"/>
              <a:ext cx="791"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舅表兄弟姐妹</a:t>
              </a:r>
              <a:endParaRPr lang="en-US" altLang="zh-CN" sz="2800" b="0">
                <a:solidFill>
                  <a:schemeClr val="tx1"/>
                </a:solidFill>
                <a:latin typeface="黑体" panose="02010609060101010101" pitchFamily="49" charset="-122"/>
                <a:ea typeface="黑体" panose="02010609060101010101" pitchFamily="49" charset="-122"/>
              </a:endParaRPr>
            </a:p>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姨表兄弟姐妹</a:t>
              </a:r>
              <a:endParaRPr lang="en-US" altLang="zh-CN" sz="2800" b="0">
                <a:solidFill>
                  <a:schemeClr val="tx1"/>
                </a:solidFill>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224398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slide(fromTop)">
                                      <p:cBhvr>
                                        <p:cTn id="13" dur="500"/>
                                        <p:tgtEl>
                                          <p:spTgt spid="60"/>
                                        </p:tgtEl>
                                      </p:cBhvr>
                                    </p:animEffect>
                                  </p:child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slide(fromTop)">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slide(fromTop)">
                                      <p:cBhvr>
                                        <p:cTn id="22" dur="500"/>
                                        <p:tgtEl>
                                          <p:spTgt spid="54"/>
                                        </p:tgtEl>
                                      </p:cBhvr>
                                    </p:animEffect>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slide(fromTop)">
                                      <p:cBhvr>
                                        <p:cTn id="26" dur="500"/>
                                        <p:tgtEl>
                                          <p:spTgt spid="5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slide(fromTop)">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slide(fromRight)">
                                      <p:cBhvr>
                                        <p:cTn id="35" dur="500"/>
                                        <p:tgtEl>
                                          <p:spTgt spid="56"/>
                                        </p:tgtEl>
                                      </p:cBhvr>
                                    </p:animEffect>
                                  </p:childTnLst>
                                </p:cTn>
                              </p:par>
                            </p:childTnLst>
                          </p:cTn>
                        </p:par>
                        <p:par>
                          <p:cTn id="36" fill="hold">
                            <p:stCondLst>
                              <p:cond delay="500"/>
                            </p:stCondLst>
                            <p:childTnLst>
                              <p:par>
                                <p:cTn id="37" presetID="12" presetClass="entr" presetSubtype="1"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lide(fromTop)">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slide(fromLeft)">
                                      <p:cBhvr>
                                        <p:cTn id="44" dur="500"/>
                                        <p:tgtEl>
                                          <p:spTgt spid="57"/>
                                        </p:tgtEl>
                                      </p:cBhvr>
                                    </p:animEffect>
                                  </p:childTnLst>
                                </p:cTn>
                              </p:par>
                            </p:childTnLst>
                          </p:cTn>
                        </p:par>
                        <p:par>
                          <p:cTn id="45" fill="hold">
                            <p:stCondLst>
                              <p:cond delay="500"/>
                            </p:stCondLst>
                            <p:childTnLst>
                              <p:par>
                                <p:cTn id="46" presetID="12" presetClass="entr" presetSubtype="1"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slide(fromTop)">
                                      <p:cBhvr>
                                        <p:cTn id="48" dur="500"/>
                                        <p:tgtEl>
                                          <p:spTgt spid="59"/>
                                        </p:tgtEl>
                                      </p:cBhvr>
                                    </p:animEffect>
                                  </p:childTnLst>
                                </p:cTn>
                              </p:par>
                            </p:childTnLst>
                          </p:cTn>
                        </p:par>
                        <p:par>
                          <p:cTn id="49" fill="hold">
                            <p:stCondLst>
                              <p:cond delay="1000"/>
                            </p:stCondLst>
                            <p:childTnLst>
                              <p:par>
                                <p:cTn id="50" presetID="12" presetClass="entr" presetSubtype="1"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slide(fromTop)">
                                      <p:cBhvr>
                                        <p:cTn id="52" dur="500"/>
                                        <p:tgtEl>
                                          <p:spTgt spid="61"/>
                                        </p:tgtEl>
                                      </p:cBhvr>
                                    </p:animEffect>
                                  </p:childTnLst>
                                </p:cTn>
                              </p:par>
                            </p:childTnLst>
                          </p:cTn>
                        </p:par>
                        <p:par>
                          <p:cTn id="53" fill="hold">
                            <p:stCondLst>
                              <p:cond delay="1500"/>
                            </p:stCondLst>
                            <p:childTnLst>
                              <p:par>
                                <p:cTn id="54" presetID="12" presetClass="entr" presetSubtype="1"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slide(fromTop)">
                                      <p:cBhvr>
                                        <p:cTn id="56" dur="500"/>
                                        <p:tgtEl>
                                          <p:spTgt spid="62"/>
                                        </p:tgtEl>
                                      </p:cBhvr>
                                    </p:animEffect>
                                  </p:childTnLst>
                                </p:cTn>
                              </p:par>
                            </p:childTnLst>
                          </p:cTn>
                        </p:par>
                        <p:par>
                          <p:cTn id="57" fill="hold">
                            <p:stCondLst>
                              <p:cond delay="2000"/>
                            </p:stCondLst>
                            <p:childTnLst>
                              <p:par>
                                <p:cTn id="58" presetID="12" presetClass="entr" presetSubtype="1"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lide(fromTop)">
                                      <p:cBhvr>
                                        <p:cTn id="60" dur="500"/>
                                        <p:tgtEl>
                                          <p:spTgt spid="63"/>
                                        </p:tgtEl>
                                      </p:cBhvr>
                                    </p:animEffect>
                                  </p:childTnLst>
                                </p:cTn>
                              </p:par>
                            </p:childTnLst>
                          </p:cTn>
                        </p:par>
                        <p:par>
                          <p:cTn id="61" fill="hold">
                            <p:stCondLst>
                              <p:cond delay="2500"/>
                            </p:stCondLst>
                            <p:childTnLst>
                              <p:par>
                                <p:cTn id="62" presetID="12" presetClass="entr" presetSubtype="1"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slide(fromTop)">
                                      <p:cBhvr>
                                        <p:cTn id="64" dur="500"/>
                                        <p:tgtEl>
                                          <p:spTgt spid="66"/>
                                        </p:tgtEl>
                                      </p:cBhvr>
                                    </p:animEffect>
                                  </p:childTnLst>
                                </p:cTn>
                              </p:par>
                            </p:childTnLst>
                          </p:cTn>
                        </p:par>
                        <p:par>
                          <p:cTn id="65" fill="hold">
                            <p:stCondLst>
                              <p:cond delay="3000"/>
                            </p:stCondLst>
                            <p:childTnLst>
                              <p:par>
                                <p:cTn id="66" presetID="12" presetClass="entr" presetSubtype="1"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slide(fromTop)">
                                      <p:cBhvr>
                                        <p:cTn id="68" dur="500"/>
                                        <p:tgtEl>
                                          <p:spTgt spid="69"/>
                                        </p:tgtEl>
                                      </p:cBhvr>
                                    </p:animEffect>
                                  </p:childTnLst>
                                </p:cTn>
                              </p:par>
                            </p:childTnLst>
                          </p:cTn>
                        </p:par>
                        <p:par>
                          <p:cTn id="69" fill="hold">
                            <p:stCondLst>
                              <p:cond delay="3500"/>
                            </p:stCondLst>
                            <p:childTnLst>
                              <p:par>
                                <p:cTn id="70" presetID="12" presetClass="entr" presetSubtype="1" fill="hold"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slide(fromTop)">
                                      <p:cBhvr>
                                        <p:cTn id="7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53955" y="909826"/>
            <a:ext cx="9490613" cy="604242"/>
          </a:xfrm>
        </p:spPr>
        <p:txBody>
          <a:bodyPr>
            <a:noAutofit/>
          </a:bodyPr>
          <a:lstStyle/>
          <a:p>
            <a:pPr>
              <a:spcBef>
                <a:spcPct val="50000"/>
              </a:spcBef>
            </a:pPr>
            <a:r>
              <a:rPr lang="zh-CN" altLang="en-US" sz="4000" b="1" dirty="0">
                <a:solidFill>
                  <a:srgbClr val="7C1D20"/>
                </a:solidFill>
                <a:latin typeface="+mn-ea"/>
              </a:rPr>
              <a:t>舅甥、姨甥、侄子女血亲示意图</a:t>
            </a:r>
          </a:p>
        </p:txBody>
      </p:sp>
      <p:grpSp>
        <p:nvGrpSpPr>
          <p:cNvPr id="43" name="Group 7"/>
          <p:cNvGrpSpPr>
            <a:grpSpLocks/>
          </p:cNvGrpSpPr>
          <p:nvPr/>
        </p:nvGrpSpPr>
        <p:grpSpPr bwMode="auto">
          <a:xfrm>
            <a:off x="3567930" y="2155621"/>
            <a:ext cx="4829175" cy="647700"/>
            <a:chOff x="1440" y="1248"/>
            <a:chExt cx="1536" cy="408"/>
          </a:xfrm>
        </p:grpSpPr>
        <p:sp>
          <p:nvSpPr>
            <p:cNvPr id="44" name="Text Box 8"/>
            <p:cNvSpPr txBox="1">
              <a:spLocks noChangeArrowheads="1"/>
            </p:cNvSpPr>
            <p:nvPr/>
          </p:nvSpPr>
          <p:spPr bwMode="auto">
            <a:xfrm>
              <a:off x="1440" y="1248"/>
              <a:ext cx="300"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2</a:t>
              </a:r>
              <a:endParaRPr lang="zh-CN" altLang="en-US" sz="2800" b="0">
                <a:solidFill>
                  <a:schemeClr val="tx1"/>
                </a:solidFill>
                <a:latin typeface="黑体" panose="02010609060101010101" pitchFamily="49" charset="-122"/>
                <a:ea typeface="黑体" panose="02010609060101010101" pitchFamily="49" charset="-122"/>
              </a:endParaRPr>
            </a:p>
          </p:txBody>
        </p:sp>
        <p:sp>
          <p:nvSpPr>
            <p:cNvPr id="45" name="Text Box 9"/>
            <p:cNvSpPr txBox="1">
              <a:spLocks noChangeArrowheads="1"/>
            </p:cNvSpPr>
            <p:nvPr/>
          </p:nvSpPr>
          <p:spPr bwMode="auto">
            <a:xfrm>
              <a:off x="1743" y="1248"/>
              <a:ext cx="913"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dirty="0" smtClean="0">
                  <a:solidFill>
                    <a:schemeClr val="tx1"/>
                  </a:solidFill>
                  <a:latin typeface="黑体" panose="02010609060101010101" pitchFamily="49" charset="-122"/>
                  <a:ea typeface="黑体" panose="02010609060101010101" pitchFamily="49" charset="-122"/>
                </a:rPr>
                <a:t>父母</a:t>
              </a:r>
              <a:r>
                <a:rPr lang="en-US" altLang="zh-CN" sz="2800" b="0" dirty="0" smtClean="0">
                  <a:solidFill>
                    <a:schemeClr val="tx1"/>
                  </a:solidFill>
                  <a:latin typeface="黑体" panose="02010609060101010101" pitchFamily="49" charset="-122"/>
                  <a:ea typeface="黑体" panose="02010609060101010101" pitchFamily="49" charset="-122"/>
                </a:rPr>
                <a:t>/</a:t>
              </a:r>
              <a:r>
                <a:rPr lang="zh-CN" altLang="en-US" sz="2800" b="0" dirty="0" smtClean="0">
                  <a:solidFill>
                    <a:schemeClr val="tx1"/>
                  </a:solidFill>
                  <a:latin typeface="黑体" panose="02010609060101010101" pitchFamily="49" charset="-122"/>
                  <a:ea typeface="黑体" panose="02010609060101010101" pitchFamily="49" charset="-122"/>
                </a:rPr>
                <a:t>祖父母</a:t>
              </a:r>
              <a:endParaRPr lang="en-US" altLang="zh-CN" sz="2800" b="0" dirty="0">
                <a:solidFill>
                  <a:schemeClr val="tx1"/>
                </a:solidFill>
                <a:latin typeface="黑体" panose="02010609060101010101" pitchFamily="49" charset="-122"/>
                <a:ea typeface="黑体" panose="02010609060101010101" pitchFamily="49" charset="-122"/>
              </a:endParaRPr>
            </a:p>
          </p:txBody>
        </p:sp>
        <p:sp>
          <p:nvSpPr>
            <p:cNvPr id="46" name="Text Box 10"/>
            <p:cNvSpPr txBox="1">
              <a:spLocks noChangeArrowheads="1"/>
            </p:cNvSpPr>
            <p:nvPr/>
          </p:nvSpPr>
          <p:spPr bwMode="auto">
            <a:xfrm>
              <a:off x="2656" y="1248"/>
              <a:ext cx="320"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3</a:t>
              </a:r>
              <a:endParaRPr lang="zh-CN" altLang="en-US" sz="2800" b="0">
                <a:solidFill>
                  <a:schemeClr val="tx1"/>
                </a:solidFill>
                <a:latin typeface="黑体" panose="02010609060101010101" pitchFamily="49" charset="-122"/>
                <a:ea typeface="黑体" panose="02010609060101010101" pitchFamily="49" charset="-122"/>
              </a:endParaRPr>
            </a:p>
          </p:txBody>
        </p:sp>
      </p:grpSp>
      <p:grpSp>
        <p:nvGrpSpPr>
          <p:cNvPr id="47" name="Group 14"/>
          <p:cNvGrpSpPr>
            <a:grpSpLocks/>
          </p:cNvGrpSpPr>
          <p:nvPr/>
        </p:nvGrpSpPr>
        <p:grpSpPr bwMode="auto">
          <a:xfrm>
            <a:off x="2704330" y="3773284"/>
            <a:ext cx="2514600" cy="647700"/>
            <a:chOff x="1392" y="1920"/>
            <a:chExt cx="1584" cy="408"/>
          </a:xfrm>
        </p:grpSpPr>
        <p:sp>
          <p:nvSpPr>
            <p:cNvPr id="48" name="Text Box 15"/>
            <p:cNvSpPr txBox="1">
              <a:spLocks noChangeArrowheads="1"/>
            </p:cNvSpPr>
            <p:nvPr/>
          </p:nvSpPr>
          <p:spPr bwMode="auto">
            <a:xfrm>
              <a:off x="1392" y="1920"/>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1</a:t>
              </a:r>
            </a:p>
          </p:txBody>
        </p:sp>
        <p:sp>
          <p:nvSpPr>
            <p:cNvPr id="49" name="Text Box 16"/>
            <p:cNvSpPr txBox="1">
              <a:spLocks noChangeArrowheads="1"/>
            </p:cNvSpPr>
            <p:nvPr/>
          </p:nvSpPr>
          <p:spPr bwMode="auto">
            <a:xfrm>
              <a:off x="1824" y="1920"/>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己身</a:t>
              </a:r>
            </a:p>
          </p:txBody>
        </p:sp>
      </p:grpSp>
      <p:sp>
        <p:nvSpPr>
          <p:cNvPr id="50" name="Line 35"/>
          <p:cNvSpPr>
            <a:spLocks noChangeShapeType="1"/>
          </p:cNvSpPr>
          <p:nvPr/>
        </p:nvSpPr>
        <p:spPr bwMode="auto">
          <a:xfrm>
            <a:off x="5982038" y="2784960"/>
            <a:ext cx="8816" cy="5406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Line 36"/>
          <p:cNvSpPr>
            <a:spLocks noChangeShapeType="1"/>
          </p:cNvSpPr>
          <p:nvPr/>
        </p:nvSpPr>
        <p:spPr bwMode="auto">
          <a:xfrm>
            <a:off x="3596505" y="3311321"/>
            <a:ext cx="4386262" cy="14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37"/>
          <p:cNvSpPr>
            <a:spLocks noChangeShapeType="1"/>
          </p:cNvSpPr>
          <p:nvPr/>
        </p:nvSpPr>
        <p:spPr bwMode="auto">
          <a:xfrm>
            <a:off x="7982767" y="3328784"/>
            <a:ext cx="0" cy="450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3" name="Group 14"/>
          <p:cNvGrpSpPr>
            <a:grpSpLocks/>
          </p:cNvGrpSpPr>
          <p:nvPr/>
        </p:nvGrpSpPr>
        <p:grpSpPr bwMode="auto">
          <a:xfrm>
            <a:off x="6868342" y="3773284"/>
            <a:ext cx="2514600" cy="647700"/>
            <a:chOff x="1392" y="1920"/>
            <a:chExt cx="1584" cy="408"/>
          </a:xfrm>
        </p:grpSpPr>
        <p:sp>
          <p:nvSpPr>
            <p:cNvPr id="54" name="Text Box 15"/>
            <p:cNvSpPr txBox="1">
              <a:spLocks noChangeArrowheads="1"/>
            </p:cNvSpPr>
            <p:nvPr/>
          </p:nvSpPr>
          <p:spPr bwMode="auto">
            <a:xfrm>
              <a:off x="1392" y="1920"/>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2</a:t>
              </a:r>
            </a:p>
          </p:txBody>
        </p:sp>
        <p:sp>
          <p:nvSpPr>
            <p:cNvPr id="55" name="Text Box 16"/>
            <p:cNvSpPr txBox="1">
              <a:spLocks noChangeArrowheads="1"/>
            </p:cNvSpPr>
            <p:nvPr/>
          </p:nvSpPr>
          <p:spPr bwMode="auto">
            <a:xfrm>
              <a:off x="1824" y="1920"/>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兄弟姐妹</a:t>
              </a:r>
            </a:p>
          </p:txBody>
        </p:sp>
      </p:grpSp>
      <p:sp>
        <p:nvSpPr>
          <p:cNvPr id="56" name="Line 37"/>
          <p:cNvSpPr>
            <a:spLocks noChangeShapeType="1"/>
          </p:cNvSpPr>
          <p:nvPr/>
        </p:nvSpPr>
        <p:spPr bwMode="auto">
          <a:xfrm>
            <a:off x="3567930" y="3285921"/>
            <a:ext cx="0"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37"/>
          <p:cNvSpPr>
            <a:spLocks noChangeShapeType="1"/>
          </p:cNvSpPr>
          <p:nvPr/>
        </p:nvSpPr>
        <p:spPr bwMode="auto">
          <a:xfrm>
            <a:off x="7982767" y="4408284"/>
            <a:ext cx="0" cy="450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8" name="Group 14"/>
          <p:cNvGrpSpPr>
            <a:grpSpLocks/>
          </p:cNvGrpSpPr>
          <p:nvPr/>
        </p:nvGrpSpPr>
        <p:grpSpPr bwMode="auto">
          <a:xfrm>
            <a:off x="6782617" y="4843259"/>
            <a:ext cx="3562350" cy="1373187"/>
            <a:chOff x="1392" y="1920"/>
            <a:chExt cx="1584" cy="408"/>
          </a:xfrm>
        </p:grpSpPr>
        <p:sp>
          <p:nvSpPr>
            <p:cNvPr id="59" name="Text Box 15"/>
            <p:cNvSpPr txBox="1">
              <a:spLocks noChangeArrowheads="1"/>
            </p:cNvSpPr>
            <p:nvPr/>
          </p:nvSpPr>
          <p:spPr bwMode="auto">
            <a:xfrm>
              <a:off x="1392" y="1920"/>
              <a:ext cx="43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800" b="0">
                  <a:solidFill>
                    <a:schemeClr val="tx1"/>
                  </a:solidFill>
                  <a:latin typeface="黑体" panose="02010609060101010101" pitchFamily="49" charset="-122"/>
                  <a:ea typeface="黑体" panose="02010609060101010101" pitchFamily="49" charset="-122"/>
                </a:rPr>
                <a:t>1</a:t>
              </a:r>
            </a:p>
          </p:txBody>
        </p:sp>
        <p:sp>
          <p:nvSpPr>
            <p:cNvPr id="60" name="Text Box 16"/>
            <p:cNvSpPr txBox="1">
              <a:spLocks noChangeArrowheads="1"/>
            </p:cNvSpPr>
            <p:nvPr/>
          </p:nvSpPr>
          <p:spPr bwMode="auto">
            <a:xfrm>
              <a:off x="1824" y="1920"/>
              <a:ext cx="1152"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外甥</a:t>
              </a:r>
              <a:endParaRPr lang="en-US" altLang="zh-CN" sz="2800" b="0">
                <a:solidFill>
                  <a:schemeClr val="tx1"/>
                </a:solidFill>
                <a:latin typeface="黑体" panose="02010609060101010101" pitchFamily="49" charset="-122"/>
                <a:ea typeface="黑体" panose="02010609060101010101" pitchFamily="49" charset="-122"/>
              </a:endParaRPr>
            </a:p>
            <a:p>
              <a:pPr algn="ctr" eaLnBrk="1" hangingPunct="1">
                <a:spcBef>
                  <a:spcPct val="50000"/>
                </a:spcBef>
                <a:buFontTx/>
                <a:buNone/>
              </a:pPr>
              <a:r>
                <a:rPr lang="zh-CN" altLang="en-US" sz="2800" b="0">
                  <a:solidFill>
                    <a:schemeClr val="tx1"/>
                  </a:solidFill>
                  <a:latin typeface="黑体" panose="02010609060101010101" pitchFamily="49" charset="-122"/>
                  <a:ea typeface="黑体" panose="02010609060101010101" pitchFamily="49" charset="-122"/>
                </a:rPr>
                <a:t>侄子女</a:t>
              </a:r>
            </a:p>
          </p:txBody>
        </p:sp>
      </p:grpSp>
    </p:spTree>
    <p:extLst>
      <p:ext uri="{BB962C8B-B14F-4D97-AF65-F5344CB8AC3E}">
        <p14:creationId xmlns:p14="http://schemas.microsoft.com/office/powerpoint/2010/main" val="170482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slide(fromTop)">
                                      <p:cBhvr>
                                        <p:cTn id="13" dur="500"/>
                                        <p:tgtEl>
                                          <p:spTgt spid="50"/>
                                        </p:tgtEl>
                                      </p:cBhvr>
                                    </p:animEffect>
                                  </p:child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slide(fromTop)">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lide(fromLeft)">
                                      <p:cBhvr>
                                        <p:cTn id="22" dur="500"/>
                                        <p:tgtEl>
                                          <p:spTgt spid="51"/>
                                        </p:tgtEl>
                                      </p:cBhvr>
                                    </p:animEffect>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slide(fromTop)">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2" presetClass="entr" presetSubtype="1"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slide(fromTop)">
                                      <p:cBhvr>
                                        <p:cTn id="36" dur="500"/>
                                        <p:tgtEl>
                                          <p:spTgt spid="56"/>
                                        </p:tgtEl>
                                      </p:cBhvr>
                                    </p:animEffect>
                                  </p:childTnLst>
                                </p:cTn>
                              </p:par>
                            </p:childTnLst>
                          </p:cTn>
                        </p:par>
                        <p:par>
                          <p:cTn id="37" fill="hold">
                            <p:stCondLst>
                              <p:cond delay="1000"/>
                            </p:stCondLst>
                            <p:childTnLst>
                              <p:par>
                                <p:cTn id="38" presetID="1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lide(fromTop)">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0-#ppt_w/2"/>
                                          </p:val>
                                        </p:tav>
                                        <p:tav tm="100000">
                                          <p:val>
                                            <p:strVal val="#ppt_x"/>
                                          </p:val>
                                        </p:tav>
                                      </p:tavLst>
                                    </p:anim>
                                    <p:anim calcmode="lin" valueType="num">
                                      <p:cBhvr additive="base">
                                        <p:cTn id="46"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269554"/>
            <a:ext cx="8469646" cy="1368152"/>
          </a:xfrm>
        </p:spPr>
        <p:txBody>
          <a:bodyPr>
            <a:noAutofit/>
          </a:bodyPr>
          <a:lstStyle/>
          <a:p>
            <a:r>
              <a:rPr lang="zh-CN" altLang="en-US" sz="4000" b="1" smtClean="0">
                <a:solidFill>
                  <a:srgbClr val="7C1D20"/>
                </a:solidFill>
                <a:latin typeface="+mn-ea"/>
              </a:rPr>
              <a:t>专题四：</a:t>
            </a:r>
            <a:r>
              <a:rPr lang="zh-CN" altLang="zh-CN" sz="4000" b="1" dirty="0" smtClean="0">
                <a:solidFill>
                  <a:srgbClr val="7C1D20"/>
                </a:solidFill>
                <a:latin typeface="+mn-ea"/>
              </a:rPr>
              <a:t>新中国</a:t>
            </a:r>
            <a:r>
              <a:rPr lang="zh-CN" altLang="zh-CN" sz="4000" b="1" dirty="0">
                <a:solidFill>
                  <a:srgbClr val="7C1D20"/>
                </a:solidFill>
                <a:latin typeface="+mn-ea"/>
              </a:rPr>
              <a:t>的第一部</a:t>
            </a:r>
            <a:r>
              <a:rPr lang="zh-CN" altLang="zh-CN" sz="4000" b="1" dirty="0" smtClean="0">
                <a:solidFill>
                  <a:srgbClr val="7C1D20"/>
                </a:solidFill>
                <a:latin typeface="+mn-ea"/>
              </a:rPr>
              <a:t>大法</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zh-CN" sz="4000" b="1" dirty="0" smtClean="0">
                <a:solidFill>
                  <a:srgbClr val="7C1D20"/>
                </a:solidFill>
                <a:latin typeface="+mn-ea"/>
              </a:rPr>
              <a:t>（</a:t>
            </a:r>
            <a:r>
              <a:rPr lang="zh-CN" altLang="zh-CN" sz="4000" b="1" dirty="0">
                <a:solidFill>
                  <a:srgbClr val="7C1D20"/>
                </a:solidFill>
                <a:latin typeface="+mn-ea"/>
              </a:rPr>
              <a:t>婚姻家庭继承制度</a:t>
            </a:r>
            <a:r>
              <a:rPr lang="zh-CN" altLang="zh-CN" sz="4000" b="1" dirty="0" smtClean="0">
                <a:solidFill>
                  <a:srgbClr val="7C1D20"/>
                </a:solidFill>
                <a:latin typeface="+mn-ea"/>
              </a:rPr>
              <a:t>）</a:t>
            </a:r>
            <a:endParaRPr lang="zh-CN" altLang="en-US" sz="4000" b="1" dirty="0">
              <a:solidFill>
                <a:srgbClr val="7C1D20"/>
              </a:solidFill>
              <a:latin typeface="+mn-ea"/>
            </a:endParaRPr>
          </a:p>
        </p:txBody>
      </p:sp>
      <p:sp>
        <p:nvSpPr>
          <p:cNvPr id="3" name="内容占位符 2"/>
          <p:cNvSpPr>
            <a:spLocks noGrp="1"/>
          </p:cNvSpPr>
          <p:nvPr>
            <p:ph idx="1"/>
          </p:nvPr>
        </p:nvSpPr>
        <p:spPr>
          <a:xfrm>
            <a:off x="1860384" y="2925738"/>
            <a:ext cx="9275382" cy="2880321"/>
          </a:xfrm>
        </p:spPr>
        <p:txBody>
          <a:bodyPr>
            <a:normAutofit/>
          </a:bodyPr>
          <a:lstStyle/>
          <a:p>
            <a:r>
              <a:rPr lang="zh-CN" altLang="en-US" sz="3200" dirty="0" smtClean="0">
                <a:latin typeface="+mn-ea"/>
              </a:rPr>
              <a:t>婚姻家庭继承法的历史</a:t>
            </a:r>
            <a:r>
              <a:rPr lang="zh-CN" altLang="en-US" sz="3200" dirty="0">
                <a:latin typeface="+mn-ea"/>
              </a:rPr>
              <a:t>沿革</a:t>
            </a:r>
            <a:endParaRPr lang="en-US" altLang="zh-CN" sz="3200" dirty="0" smtClean="0">
              <a:latin typeface="+mn-ea"/>
            </a:endParaRPr>
          </a:p>
          <a:p>
            <a:r>
              <a:rPr lang="en-US" altLang="zh-CN" sz="3200" dirty="0">
                <a:latin typeface="+mn-ea"/>
              </a:rPr>
              <a:t>《</a:t>
            </a:r>
            <a:r>
              <a:rPr lang="zh-CN" altLang="en-US" sz="3200" dirty="0">
                <a:latin typeface="+mn-ea"/>
              </a:rPr>
              <a:t>民法典</a:t>
            </a:r>
            <a:r>
              <a:rPr lang="en-US" altLang="zh-CN" sz="3200" dirty="0">
                <a:latin typeface="+mn-ea"/>
              </a:rPr>
              <a:t>》</a:t>
            </a:r>
            <a:r>
              <a:rPr lang="zh-CN" altLang="en-US" sz="3200" dirty="0">
                <a:latin typeface="+mn-ea"/>
              </a:rPr>
              <a:t>中的婚姻家庭继承</a:t>
            </a:r>
            <a:r>
              <a:rPr lang="zh-CN" altLang="en-US" sz="3200" dirty="0" smtClean="0">
                <a:latin typeface="+mn-ea"/>
              </a:rPr>
              <a:t>制度</a:t>
            </a:r>
            <a:endParaRPr lang="en-US" altLang="zh-CN" sz="3200" dirty="0" smtClean="0">
              <a:latin typeface="+mn-ea"/>
            </a:endParaRPr>
          </a:p>
          <a:p>
            <a:r>
              <a:rPr lang="zh-CN" altLang="en-US" sz="3200" dirty="0" smtClean="0">
                <a:latin typeface="+mn-ea"/>
              </a:rPr>
              <a:t>法学名著选读：恩格斯</a:t>
            </a:r>
            <a:r>
              <a:rPr lang="zh-CN" altLang="zh-CN" sz="3200" dirty="0" smtClean="0"/>
              <a:t>《家庭、私有制和国家的起源》</a:t>
            </a:r>
            <a:endParaRPr lang="en-US" altLang="zh-CN" sz="3200" dirty="0">
              <a:latin typeface="+mn-ea"/>
            </a:endParaRPr>
          </a:p>
          <a:p>
            <a:pPr>
              <a:buNone/>
            </a:pP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42383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1980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262558" y="1989634"/>
            <a:ext cx="11665296" cy="4392488"/>
          </a:xfrm>
        </p:spPr>
        <p:txBody>
          <a:bodyPr>
            <a:noAutofit/>
          </a:bodyPr>
          <a:lstStyle/>
          <a:p>
            <a:r>
              <a:rPr lang="zh-CN" altLang="en-US" sz="3200" dirty="0" smtClean="0"/>
              <a:t>扩大</a:t>
            </a:r>
            <a:r>
              <a:rPr lang="zh-CN" altLang="en-US" sz="3200" dirty="0"/>
              <a:t>了对婚姻家庭关系的法律调整，将亲属关系的调整范围扩大到了祖父母</a:t>
            </a:r>
            <a:r>
              <a:rPr lang="en-US" altLang="zh-CN" sz="3200" dirty="0"/>
              <a:t>(</a:t>
            </a:r>
            <a:r>
              <a:rPr lang="zh-CN" altLang="en-US" sz="3200" dirty="0"/>
              <a:t>外祖父母</a:t>
            </a:r>
            <a:r>
              <a:rPr lang="en-US" altLang="zh-CN" sz="3200" dirty="0"/>
              <a:t>)</a:t>
            </a:r>
            <a:r>
              <a:rPr lang="zh-CN" altLang="en-US" sz="3200" dirty="0"/>
              <a:t>和孙子女</a:t>
            </a:r>
            <a:r>
              <a:rPr lang="en-US" altLang="zh-CN" sz="3200" dirty="0"/>
              <a:t>(</a:t>
            </a:r>
            <a:r>
              <a:rPr lang="zh-CN" altLang="en-US" sz="3200" dirty="0"/>
              <a:t>外孙子女</a:t>
            </a:r>
            <a:r>
              <a:rPr lang="en-US" altLang="zh-CN" sz="3200" dirty="0"/>
              <a:t>)</a:t>
            </a:r>
            <a:r>
              <a:rPr lang="zh-CN" altLang="en-US" sz="3200" dirty="0"/>
              <a:t>以及兄弟姐妹之间</a:t>
            </a:r>
            <a:r>
              <a:rPr lang="zh-CN" altLang="en-US" sz="3200" dirty="0" smtClean="0"/>
              <a:t>。</a:t>
            </a:r>
            <a:endParaRPr lang="en-US" altLang="zh-CN" sz="3200" dirty="0" smtClean="0"/>
          </a:p>
          <a:p>
            <a:r>
              <a:rPr lang="zh-CN" altLang="en-US" sz="3200" dirty="0" smtClean="0"/>
              <a:t>对离婚的修改：</a:t>
            </a:r>
            <a:endParaRPr lang="en-US" altLang="zh-CN" sz="3200" dirty="0" smtClean="0"/>
          </a:p>
          <a:p>
            <a:pPr marL="0" indent="0">
              <a:buNone/>
            </a:pPr>
            <a:r>
              <a:rPr lang="en-US" altLang="zh-CN" sz="3200" dirty="0" smtClean="0"/>
              <a:t>1950</a:t>
            </a:r>
            <a:r>
              <a:rPr lang="zh-CN" altLang="en-US" sz="3200" dirty="0"/>
              <a:t>年</a:t>
            </a:r>
            <a:r>
              <a:rPr lang="en-US" altLang="zh-CN" sz="3200" dirty="0"/>
              <a:t>《</a:t>
            </a:r>
            <a:r>
              <a:rPr lang="zh-CN" altLang="en-US" sz="3200" dirty="0"/>
              <a:t>婚姻法</a:t>
            </a:r>
            <a:r>
              <a:rPr lang="en-US" altLang="zh-CN" sz="3200" dirty="0" smtClean="0"/>
              <a:t>》</a:t>
            </a:r>
            <a:r>
              <a:rPr lang="zh-CN" altLang="en-US" sz="3200" dirty="0" smtClean="0"/>
              <a:t>只有程序</a:t>
            </a:r>
            <a:r>
              <a:rPr lang="zh-CN" altLang="en-US" sz="3200" dirty="0"/>
              <a:t>性的规定：如果夫妻一方要求离婚，可以由区人民政府调解，如果调解无效，可以起诉到基层人民法院，人民法院可以依法判决</a:t>
            </a:r>
            <a:r>
              <a:rPr lang="zh-CN" altLang="en-US" sz="3200" dirty="0" smtClean="0"/>
              <a:t>。</a:t>
            </a:r>
            <a:endParaRPr lang="en-US" altLang="zh-CN" sz="3200" dirty="0" smtClean="0"/>
          </a:p>
          <a:p>
            <a:pPr marL="0" indent="0">
              <a:buNone/>
            </a:pPr>
            <a:r>
              <a:rPr lang="en-US" altLang="zh-CN" sz="3200" dirty="0" smtClean="0"/>
              <a:t>1980</a:t>
            </a:r>
            <a:r>
              <a:rPr lang="zh-CN" altLang="en-US" sz="3200" dirty="0"/>
              <a:t>年</a:t>
            </a:r>
            <a:r>
              <a:rPr lang="en-US" altLang="zh-CN" sz="3200" dirty="0"/>
              <a:t>《</a:t>
            </a:r>
            <a:r>
              <a:rPr lang="zh-CN" altLang="en-US" sz="3200" dirty="0"/>
              <a:t>婚姻法</a:t>
            </a:r>
            <a:r>
              <a:rPr lang="en-US" altLang="zh-CN" sz="3200" dirty="0"/>
              <a:t>》</a:t>
            </a:r>
            <a:r>
              <a:rPr lang="zh-CN" altLang="en-US" sz="3200" dirty="0"/>
              <a:t>增加了一个实体性规定：如果夫妻感情破裂，调解无效，应准予离婚</a:t>
            </a:r>
            <a:r>
              <a:rPr lang="zh-CN" altLang="en-US" sz="3200" dirty="0" smtClean="0"/>
              <a:t>。</a:t>
            </a:r>
            <a:endParaRPr lang="en-US" altLang="zh-CN" sz="3200" dirty="0" smtClean="0">
              <a:latin typeface="+mn-ea"/>
            </a:endParaRPr>
          </a:p>
        </p:txBody>
      </p:sp>
    </p:spTree>
    <p:extLst>
      <p:ext uri="{BB962C8B-B14F-4D97-AF65-F5344CB8AC3E}">
        <p14:creationId xmlns:p14="http://schemas.microsoft.com/office/powerpoint/2010/main" val="3074874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en-US" altLang="zh-CN" sz="3200" dirty="0" smtClean="0">
                <a:latin typeface="+mn-ea"/>
              </a:rPr>
              <a:t>2001</a:t>
            </a:r>
            <a:r>
              <a:rPr lang="zh-CN" altLang="en-US" sz="3200" dirty="0" smtClean="0">
                <a:latin typeface="+mn-ea"/>
              </a:rPr>
              <a:t>年</a:t>
            </a:r>
            <a:r>
              <a:rPr lang="en-US" altLang="zh-CN" sz="3200" dirty="0" smtClean="0">
                <a:latin typeface="+mn-ea"/>
              </a:rPr>
              <a:t>4</a:t>
            </a:r>
            <a:r>
              <a:rPr lang="zh-CN" altLang="en-US" sz="3200" dirty="0" smtClean="0">
                <a:latin typeface="+mn-ea"/>
              </a:rPr>
              <a:t>月</a:t>
            </a:r>
            <a:r>
              <a:rPr lang="en-US" altLang="zh-CN" sz="3200" dirty="0" smtClean="0">
                <a:latin typeface="+mn-ea"/>
              </a:rPr>
              <a:t>28</a:t>
            </a:r>
            <a:r>
              <a:rPr lang="zh-CN" altLang="en-US" sz="3200" dirty="0" smtClean="0">
                <a:latin typeface="+mn-ea"/>
              </a:rPr>
              <a:t>日发布实施</a:t>
            </a:r>
            <a:endParaRPr lang="en-US" altLang="zh-CN" sz="3200" dirty="0" smtClean="0">
              <a:latin typeface="+mn-ea"/>
            </a:endParaRPr>
          </a:p>
          <a:p>
            <a:r>
              <a:rPr lang="zh-CN" altLang="en-US" sz="3200" dirty="0" smtClean="0">
                <a:latin typeface="+mn-ea"/>
              </a:rPr>
              <a:t>共</a:t>
            </a:r>
            <a:r>
              <a:rPr lang="en-US" altLang="zh-CN" sz="3200" dirty="0" smtClean="0">
                <a:latin typeface="+mn-ea"/>
              </a:rPr>
              <a:t>6</a:t>
            </a:r>
            <a:r>
              <a:rPr lang="zh-CN" altLang="en-US" sz="3200" dirty="0" smtClean="0">
                <a:latin typeface="+mn-ea"/>
              </a:rPr>
              <a:t>章</a:t>
            </a:r>
            <a:r>
              <a:rPr lang="en-US" altLang="zh-CN" sz="3200" dirty="0" smtClean="0">
                <a:latin typeface="+mn-ea"/>
              </a:rPr>
              <a:t>51</a:t>
            </a:r>
            <a:r>
              <a:rPr lang="zh-CN" altLang="en-US" sz="3200" dirty="0" smtClean="0">
                <a:latin typeface="+mn-ea"/>
              </a:rPr>
              <a:t>条</a:t>
            </a:r>
            <a:endParaRPr lang="en-US" altLang="zh-CN" sz="3200" dirty="0" smtClean="0">
              <a:latin typeface="+mn-ea"/>
            </a:endParaRPr>
          </a:p>
          <a:p>
            <a:r>
              <a:rPr lang="zh-CN" altLang="en-US" sz="3200" dirty="0" smtClean="0">
                <a:latin typeface="+mn-ea"/>
              </a:rPr>
              <a:t>“救助措施与法律责任”</a:t>
            </a:r>
            <a:endParaRPr lang="en-US" altLang="zh-CN" sz="3200" dirty="0">
              <a:latin typeface="+mn-ea"/>
            </a:endParaRPr>
          </a:p>
        </p:txBody>
      </p:sp>
    </p:spTree>
    <p:extLst>
      <p:ext uri="{BB962C8B-B14F-4D97-AF65-F5344CB8AC3E}">
        <p14:creationId xmlns:p14="http://schemas.microsoft.com/office/powerpoint/2010/main" val="227794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t>总则：</a:t>
            </a:r>
            <a:endParaRPr lang="en-US" altLang="zh-CN" sz="3200" dirty="0" smtClean="0"/>
          </a:p>
          <a:p>
            <a:pPr marL="514350" indent="-514350">
              <a:buFont typeface="+mj-lt"/>
              <a:buAutoNum type="arabicPeriod"/>
            </a:pPr>
            <a:r>
              <a:rPr lang="zh-CN" altLang="en-US" sz="3200" dirty="0" smtClean="0"/>
              <a:t>“</a:t>
            </a:r>
            <a:r>
              <a:rPr lang="zh-CN" altLang="en-US" sz="3200" dirty="0"/>
              <a:t>禁止有配偶者与他人同居</a:t>
            </a:r>
            <a:r>
              <a:rPr lang="zh-CN" altLang="en-US" sz="3200" dirty="0" smtClean="0"/>
              <a:t>”</a:t>
            </a:r>
            <a:endParaRPr lang="en-US" altLang="zh-CN" sz="3200" dirty="0" smtClean="0"/>
          </a:p>
          <a:p>
            <a:pPr marL="514350" indent="-514350">
              <a:buFont typeface="+mj-lt"/>
              <a:buAutoNum type="arabicPeriod"/>
            </a:pPr>
            <a:r>
              <a:rPr lang="zh-CN" altLang="en-US" sz="3200" dirty="0" smtClean="0"/>
              <a:t>“禁止家庭暴力”（</a:t>
            </a:r>
            <a:r>
              <a:rPr lang="en-US" altLang="zh-CN" sz="3200" dirty="0" smtClean="0"/>
              <a:t>《</a:t>
            </a:r>
            <a:r>
              <a:rPr lang="zh-CN" altLang="en-US" sz="3200" smtClean="0"/>
              <a:t>反家庭暴力法</a:t>
            </a:r>
            <a:r>
              <a:rPr lang="en-US" altLang="zh-CN" sz="3200" dirty="0" smtClean="0"/>
              <a:t>》2016</a:t>
            </a:r>
            <a:r>
              <a:rPr lang="zh-CN" altLang="en-US" sz="3200" dirty="0" smtClean="0"/>
              <a:t>年</a:t>
            </a:r>
            <a:r>
              <a:rPr lang="en-US" altLang="zh-CN" sz="3200" dirty="0" smtClean="0"/>
              <a:t>3</a:t>
            </a:r>
            <a:r>
              <a:rPr lang="zh-CN" altLang="en-US" sz="3200" dirty="0" smtClean="0"/>
              <a:t>月</a:t>
            </a:r>
            <a:r>
              <a:rPr lang="en-US" altLang="zh-CN" sz="3200" dirty="0" smtClean="0"/>
              <a:t>1</a:t>
            </a:r>
            <a:r>
              <a:rPr lang="zh-CN" altLang="en-US" sz="3200" dirty="0" smtClean="0"/>
              <a:t>日实施）</a:t>
            </a:r>
            <a:endParaRPr lang="en-US" altLang="zh-CN" sz="3200" dirty="0"/>
          </a:p>
          <a:p>
            <a:pPr marL="514350" indent="-514350">
              <a:buFont typeface="+mj-lt"/>
              <a:buAutoNum type="arabicPeriod"/>
            </a:pPr>
            <a:r>
              <a:rPr lang="zh-CN" altLang="en-US" sz="3200" dirty="0" smtClean="0"/>
              <a:t>在</a:t>
            </a:r>
            <a:r>
              <a:rPr lang="zh-CN" altLang="en-US" sz="3200" dirty="0"/>
              <a:t>新增的第四条中，规定了婚姻双方和家庭成员的共同责任</a:t>
            </a:r>
            <a:r>
              <a:rPr lang="zh-CN" altLang="en-US" sz="3200" dirty="0" smtClean="0"/>
              <a:t>”</a:t>
            </a:r>
            <a:endParaRPr lang="en-US" altLang="zh-CN" sz="3200" dirty="0" smtClean="0"/>
          </a:p>
          <a:p>
            <a:pPr marL="0" indent="0">
              <a:buNone/>
            </a:pPr>
            <a:endParaRPr lang="en-US" altLang="zh-CN" sz="3200" dirty="0">
              <a:latin typeface="+mn-ea"/>
            </a:endParaRPr>
          </a:p>
        </p:txBody>
      </p:sp>
    </p:spTree>
    <p:extLst>
      <p:ext uri="{BB962C8B-B14F-4D97-AF65-F5344CB8AC3E}">
        <p14:creationId xmlns:p14="http://schemas.microsoft.com/office/powerpoint/2010/main" val="2530653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t>关于</a:t>
            </a:r>
            <a:r>
              <a:rPr lang="zh-CN" altLang="en-US" sz="3200" dirty="0"/>
              <a:t>结婚制度</a:t>
            </a:r>
            <a:r>
              <a:rPr lang="zh-CN" altLang="en-US" sz="3200" dirty="0" smtClean="0"/>
              <a:t>：</a:t>
            </a:r>
            <a:endParaRPr lang="en-US" altLang="zh-CN" sz="3200" dirty="0" smtClean="0"/>
          </a:p>
          <a:p>
            <a:pPr marL="0" indent="0">
              <a:buNone/>
            </a:pPr>
            <a:r>
              <a:rPr lang="zh-CN" altLang="en-US" sz="3200" dirty="0" smtClean="0"/>
              <a:t>增设</a:t>
            </a:r>
            <a:r>
              <a:rPr lang="zh-CN" altLang="en-US" sz="3200" dirty="0"/>
              <a:t>了无效婚姻和可撤销婚姻的规定</a:t>
            </a:r>
            <a:r>
              <a:rPr lang="zh-CN" altLang="en-US" sz="3200" dirty="0" smtClean="0"/>
              <a:t>。</a:t>
            </a:r>
            <a:endParaRPr lang="en-US" altLang="zh-CN" sz="3200" dirty="0" smtClean="0"/>
          </a:p>
          <a:p>
            <a:pPr marL="514350" indent="-514350">
              <a:buFont typeface="+mj-lt"/>
              <a:buAutoNum type="arabicPeriod"/>
            </a:pPr>
            <a:r>
              <a:rPr lang="zh-CN" altLang="en-US" sz="3200" dirty="0"/>
              <a:t>无效</a:t>
            </a:r>
            <a:r>
              <a:rPr lang="zh-CN" altLang="en-US" sz="3200" dirty="0" smtClean="0"/>
              <a:t>婚姻：</a:t>
            </a:r>
            <a:endParaRPr lang="en-US" altLang="zh-CN" sz="3200" dirty="0" smtClean="0"/>
          </a:p>
          <a:p>
            <a:pPr marL="514350" indent="-514350">
              <a:buFont typeface="+mj-ea"/>
              <a:buAutoNum type="circleNumDbPlain"/>
            </a:pPr>
            <a:r>
              <a:rPr lang="zh-CN" altLang="en-US" sz="3200" dirty="0" smtClean="0"/>
              <a:t>重婚</a:t>
            </a:r>
            <a:endParaRPr lang="en-US" altLang="zh-CN" sz="3200" dirty="0" smtClean="0"/>
          </a:p>
          <a:p>
            <a:pPr marL="514350" indent="-514350">
              <a:buFont typeface="+mj-ea"/>
              <a:buAutoNum type="circleNumDbPlain"/>
            </a:pPr>
            <a:r>
              <a:rPr lang="zh-CN" altLang="en-US" sz="3200" dirty="0" smtClean="0"/>
              <a:t>有禁止结婚的亲属关系的</a:t>
            </a:r>
            <a:endParaRPr lang="en-US" altLang="zh-CN" sz="3200" dirty="0" smtClean="0"/>
          </a:p>
          <a:p>
            <a:pPr marL="514350" indent="-514350">
              <a:buFont typeface="+mj-ea"/>
              <a:buAutoNum type="circleNumDbPlain"/>
            </a:pPr>
            <a:r>
              <a:rPr lang="zh-CN" altLang="en-US" sz="3200" dirty="0" smtClean="0"/>
              <a:t>未到法定婚龄的</a:t>
            </a:r>
            <a:endParaRPr lang="en-US" altLang="zh-CN" sz="3200" dirty="0" smtClean="0"/>
          </a:p>
          <a:p>
            <a:pPr marL="514350" indent="-514350">
              <a:buFont typeface="+mj-ea"/>
              <a:buAutoNum type="circleNumDbPlain"/>
            </a:pPr>
            <a:r>
              <a:rPr lang="zh-CN" altLang="en-US" sz="3200" dirty="0" smtClean="0"/>
              <a:t>婚前</a:t>
            </a:r>
            <a:r>
              <a:rPr lang="zh-CN" altLang="en-US" sz="3200" dirty="0"/>
              <a:t>患有医学上认为不应当结婚的疾病，婚后尚未治愈的 </a:t>
            </a:r>
          </a:p>
          <a:p>
            <a:pPr marL="0" indent="0">
              <a:buNone/>
            </a:pPr>
            <a:endParaRPr lang="en-US" altLang="zh-CN" sz="3200" dirty="0">
              <a:latin typeface="+mn-ea"/>
            </a:endParaRPr>
          </a:p>
        </p:txBody>
      </p:sp>
    </p:spTree>
    <p:extLst>
      <p:ext uri="{BB962C8B-B14F-4D97-AF65-F5344CB8AC3E}">
        <p14:creationId xmlns:p14="http://schemas.microsoft.com/office/powerpoint/2010/main" val="1597657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pPr marL="514350" indent="-514350">
              <a:buFont typeface="+mj-lt"/>
              <a:buAutoNum type="arabicPeriod" startAt="2"/>
            </a:pPr>
            <a:r>
              <a:rPr lang="zh-CN" altLang="en-US" sz="3200" dirty="0" smtClean="0"/>
              <a:t>可撤销婚姻</a:t>
            </a:r>
            <a:endParaRPr lang="en-US" altLang="zh-CN" sz="3200" dirty="0" smtClean="0"/>
          </a:p>
          <a:p>
            <a:r>
              <a:rPr lang="zh-CN" altLang="en-US" sz="3200" dirty="0">
                <a:latin typeface="Times New Roman" panose="02020603050405020304" pitchFamily="18" charset="0"/>
              </a:rPr>
              <a:t>因胁迫结婚的，受胁迫的一方可以向婚姻登记机关或人民法院请求撤销该婚姻 </a:t>
            </a:r>
          </a:p>
          <a:p>
            <a:r>
              <a:rPr lang="zh-CN" altLang="en-US" sz="3200" dirty="0">
                <a:latin typeface="Times New Roman" panose="02020603050405020304" pitchFamily="18" charset="0"/>
              </a:rPr>
              <a:t>请求撤销时限</a:t>
            </a:r>
            <a:r>
              <a:rPr lang="zh-CN" altLang="en-US" sz="3200" dirty="0" smtClean="0">
                <a:latin typeface="Times New Roman" panose="02020603050405020304" pitchFamily="18" charset="0"/>
              </a:rPr>
              <a:t>：自</a:t>
            </a:r>
            <a:r>
              <a:rPr lang="zh-CN" altLang="en-US" sz="3200" dirty="0">
                <a:latin typeface="Times New Roman" panose="02020603050405020304" pitchFamily="18" charset="0"/>
              </a:rPr>
              <a:t>结婚登记之日起一年内提出 </a:t>
            </a:r>
          </a:p>
          <a:p>
            <a:pPr marL="0" indent="0">
              <a:buNone/>
            </a:pPr>
            <a:endParaRPr lang="en-US" altLang="zh-CN" sz="3200" dirty="0">
              <a:latin typeface="+mn-ea"/>
            </a:endParaRPr>
          </a:p>
        </p:txBody>
      </p:sp>
    </p:spTree>
    <p:extLst>
      <p:ext uri="{BB962C8B-B14F-4D97-AF65-F5344CB8AC3E}">
        <p14:creationId xmlns:p14="http://schemas.microsoft.com/office/powerpoint/2010/main" val="1099977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t>关于</a:t>
            </a:r>
            <a:r>
              <a:rPr lang="zh-CN" altLang="en-US" sz="3200" dirty="0"/>
              <a:t>家庭关系</a:t>
            </a:r>
            <a:r>
              <a:rPr lang="zh-CN" altLang="en-US" sz="3200" dirty="0" smtClean="0"/>
              <a:t>：</a:t>
            </a:r>
            <a:endParaRPr lang="en-US" altLang="zh-CN" sz="3200" dirty="0" smtClean="0"/>
          </a:p>
          <a:p>
            <a:pPr marL="0" indent="0">
              <a:buNone/>
            </a:pPr>
            <a:r>
              <a:rPr lang="zh-CN" altLang="en-US" sz="3200" dirty="0" smtClean="0"/>
              <a:t>法定</a:t>
            </a:r>
            <a:r>
              <a:rPr lang="zh-CN" altLang="en-US" sz="3200" dirty="0"/>
              <a:t>夫妻财产</a:t>
            </a:r>
            <a:r>
              <a:rPr lang="zh-CN" altLang="en-US" sz="3200" dirty="0" smtClean="0"/>
              <a:t>制：分别</a:t>
            </a:r>
            <a:r>
              <a:rPr lang="zh-CN" altLang="en-US" sz="3200" dirty="0"/>
              <a:t>列举了法定夫妻财产制中双方共有财产和一方个人财产的种类和范围</a:t>
            </a:r>
            <a:r>
              <a:rPr lang="zh-CN" altLang="en-US" sz="3200" dirty="0" smtClean="0"/>
              <a:t>。</a:t>
            </a:r>
            <a:endParaRPr lang="en-US" altLang="zh-CN" sz="3200" dirty="0" smtClean="0"/>
          </a:p>
          <a:p>
            <a:pPr marL="0" indent="0">
              <a:buNone/>
            </a:pPr>
            <a:r>
              <a:rPr lang="zh-CN" altLang="en-US" sz="3200" dirty="0" smtClean="0"/>
              <a:t>夫妻</a:t>
            </a:r>
            <a:r>
              <a:rPr lang="zh-CN" altLang="en-US" sz="3200" dirty="0"/>
              <a:t>财产</a:t>
            </a:r>
            <a:r>
              <a:rPr lang="zh-CN" altLang="en-US" sz="3200" dirty="0" smtClean="0"/>
              <a:t>约定：包括</a:t>
            </a:r>
            <a:r>
              <a:rPr lang="zh-CN" altLang="en-US" sz="3200" dirty="0"/>
              <a:t>约定的内容、形式和效力等</a:t>
            </a:r>
            <a:r>
              <a:rPr lang="zh-CN" altLang="en-US" sz="3200" dirty="0" smtClean="0"/>
              <a:t>。</a:t>
            </a:r>
            <a:endParaRPr lang="en-US" altLang="zh-CN" sz="3200" dirty="0" smtClean="0"/>
          </a:p>
        </p:txBody>
      </p:sp>
    </p:spTree>
    <p:extLst>
      <p:ext uri="{BB962C8B-B14F-4D97-AF65-F5344CB8AC3E}">
        <p14:creationId xmlns:p14="http://schemas.microsoft.com/office/powerpoint/2010/main" val="848390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t>关于</a:t>
            </a:r>
            <a:r>
              <a:rPr lang="zh-CN" altLang="en-US" sz="3200" dirty="0"/>
              <a:t>离婚制度</a:t>
            </a:r>
            <a:r>
              <a:rPr lang="zh-CN" altLang="en-US" sz="3200" dirty="0" smtClean="0"/>
              <a:t>：</a:t>
            </a:r>
            <a:endParaRPr lang="en-US" altLang="zh-CN" sz="3200" dirty="0" smtClean="0"/>
          </a:p>
          <a:p>
            <a:pPr marL="0" indent="0">
              <a:buNone/>
            </a:pPr>
            <a:r>
              <a:rPr lang="zh-CN" altLang="en-US" sz="3200" dirty="0" smtClean="0"/>
              <a:t>对</a:t>
            </a:r>
            <a:r>
              <a:rPr lang="zh-CN" altLang="en-US" sz="3200" dirty="0"/>
              <a:t>离婚的法定理由增设了若干列举性、例示性的规定</a:t>
            </a:r>
            <a:r>
              <a:rPr lang="zh-CN" altLang="en-US" sz="3200" dirty="0" smtClean="0"/>
              <a:t>。</a:t>
            </a:r>
            <a:endParaRPr lang="en-US" altLang="zh-CN" sz="3200" dirty="0" smtClean="0"/>
          </a:p>
          <a:p>
            <a:pPr marL="514350" indent="-514350">
              <a:buFont typeface="+mj-lt"/>
              <a:buAutoNum type="arabicPeriod"/>
            </a:pPr>
            <a:r>
              <a:rPr lang="zh-CN" altLang="en-US" sz="3200" dirty="0" smtClean="0"/>
              <a:t>双方</a:t>
            </a:r>
            <a:r>
              <a:rPr lang="zh-CN" altLang="en-US" sz="3200" dirty="0"/>
              <a:t>自愿离婚：离婚登记程序 </a:t>
            </a:r>
          </a:p>
          <a:p>
            <a:pPr marL="514350" indent="-514350">
              <a:buFont typeface="+mj-lt"/>
              <a:buAutoNum type="arabicPeriod"/>
            </a:pPr>
            <a:r>
              <a:rPr lang="zh-CN" altLang="en-US" sz="3200" dirty="0" smtClean="0"/>
              <a:t>一方</a:t>
            </a:r>
            <a:r>
              <a:rPr lang="zh-CN" altLang="en-US" sz="3200" dirty="0"/>
              <a:t>要求离婚：离婚诉讼程序 </a:t>
            </a:r>
          </a:p>
          <a:p>
            <a:pPr marL="0" indent="0">
              <a:buNone/>
            </a:pPr>
            <a:endParaRPr lang="zh-CN" altLang="en-US" sz="3200" dirty="0">
              <a:latin typeface="Times New Roman" panose="02020603050405020304" pitchFamily="18" charset="0"/>
              <a:ea typeface="黑体" panose="02010609060101010101" pitchFamily="49" charset="-122"/>
            </a:endParaRPr>
          </a:p>
          <a:p>
            <a:pPr marL="0" indent="0">
              <a:buNone/>
            </a:pPr>
            <a:endParaRPr lang="en-US" altLang="zh-CN" sz="3200" dirty="0" smtClean="0"/>
          </a:p>
        </p:txBody>
      </p:sp>
    </p:spTree>
    <p:extLst>
      <p:ext uri="{BB962C8B-B14F-4D97-AF65-F5344CB8AC3E}">
        <p14:creationId xmlns:p14="http://schemas.microsoft.com/office/powerpoint/2010/main" val="2926429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pPr>
              <a:spcBef>
                <a:spcPct val="0"/>
              </a:spcBef>
            </a:pPr>
            <a:r>
              <a:rPr lang="zh-CN" altLang="en-US" sz="3200" dirty="0">
                <a:latin typeface="Times New Roman" panose="02020603050405020304" pitchFamily="18" charset="0"/>
              </a:rPr>
              <a:t>人民法院调解无效，应予离婚的几种情况 </a:t>
            </a:r>
            <a:r>
              <a:rPr lang="zh-CN" altLang="en-US" sz="3200" dirty="0" smtClean="0">
                <a:latin typeface="Times New Roman" panose="02020603050405020304" pitchFamily="18" charset="0"/>
              </a:rPr>
              <a:t>：</a:t>
            </a:r>
            <a:endParaRPr lang="zh-CN" altLang="en-US" sz="3200" dirty="0">
              <a:latin typeface="Times New Roman" panose="02020603050405020304" pitchFamily="18" charset="0"/>
            </a:endParaRPr>
          </a:p>
          <a:p>
            <a:pPr marL="514350" indent="-514350">
              <a:spcBef>
                <a:spcPct val="0"/>
              </a:spcBef>
              <a:buFont typeface="+mj-lt"/>
              <a:buAutoNum type="arabicPeriod"/>
            </a:pPr>
            <a:r>
              <a:rPr lang="zh-CN" altLang="en-US" sz="3200" dirty="0" smtClean="0">
                <a:latin typeface="Times New Roman" panose="02020603050405020304" pitchFamily="18" charset="0"/>
              </a:rPr>
              <a:t>重婚</a:t>
            </a:r>
            <a:r>
              <a:rPr lang="zh-CN" altLang="en-US" sz="3200" dirty="0">
                <a:latin typeface="Times New Roman" panose="02020603050405020304" pitchFamily="18" charset="0"/>
              </a:rPr>
              <a:t>或有配偶者与他人同居的</a:t>
            </a:r>
            <a:r>
              <a:rPr lang="zh-CN" altLang="en-US" sz="3200" dirty="0" smtClean="0">
                <a:latin typeface="Times New Roman" panose="02020603050405020304" pitchFamily="18" charset="0"/>
              </a:rPr>
              <a:t>；</a:t>
            </a:r>
            <a:endParaRPr lang="en-US" altLang="zh-CN" sz="3200" dirty="0" smtClean="0">
              <a:latin typeface="Times New Roman" panose="02020603050405020304" pitchFamily="18" charset="0"/>
            </a:endParaRPr>
          </a:p>
          <a:p>
            <a:pPr marL="514350" indent="-514350">
              <a:spcBef>
                <a:spcPct val="0"/>
              </a:spcBef>
              <a:buFont typeface="+mj-lt"/>
              <a:buAutoNum type="arabicPeriod"/>
            </a:pPr>
            <a:r>
              <a:rPr lang="zh-CN" altLang="en-US" sz="3200" dirty="0" smtClean="0">
                <a:latin typeface="Times New Roman" panose="02020603050405020304" pitchFamily="18" charset="0"/>
              </a:rPr>
              <a:t>实施</a:t>
            </a:r>
            <a:r>
              <a:rPr lang="zh-CN" altLang="en-US" sz="3200" dirty="0">
                <a:latin typeface="Times New Roman" panose="02020603050405020304" pitchFamily="18" charset="0"/>
              </a:rPr>
              <a:t>家庭暴力或虐待、遗弃家庭成员的</a:t>
            </a:r>
            <a:r>
              <a:rPr lang="en-US" altLang="zh-CN" sz="3200" dirty="0" smtClean="0">
                <a:latin typeface="Times New Roman" panose="02020603050405020304" pitchFamily="18" charset="0"/>
              </a:rPr>
              <a:t>;</a:t>
            </a:r>
          </a:p>
          <a:p>
            <a:pPr marL="514350" indent="-514350">
              <a:spcBef>
                <a:spcPct val="0"/>
              </a:spcBef>
              <a:buFont typeface="+mj-lt"/>
              <a:buAutoNum type="arabicPeriod"/>
            </a:pPr>
            <a:r>
              <a:rPr lang="zh-CN" altLang="en-US" sz="3200" dirty="0" smtClean="0">
                <a:latin typeface="Times New Roman" panose="02020603050405020304" pitchFamily="18" charset="0"/>
              </a:rPr>
              <a:t>有</a:t>
            </a:r>
            <a:r>
              <a:rPr lang="zh-CN" altLang="en-US" sz="3200" dirty="0">
                <a:latin typeface="Times New Roman" panose="02020603050405020304" pitchFamily="18" charset="0"/>
              </a:rPr>
              <a:t>赌博、吸毒等恶习屡教不改的</a:t>
            </a:r>
            <a:r>
              <a:rPr lang="zh-CN" altLang="en-US" sz="3200" dirty="0" smtClean="0">
                <a:latin typeface="Times New Roman" panose="02020603050405020304" pitchFamily="18" charset="0"/>
              </a:rPr>
              <a:t>；</a:t>
            </a:r>
            <a:endParaRPr lang="en-US" altLang="zh-CN" sz="3200" dirty="0" smtClean="0">
              <a:latin typeface="Times New Roman" panose="02020603050405020304" pitchFamily="18" charset="0"/>
            </a:endParaRPr>
          </a:p>
          <a:p>
            <a:pPr marL="514350" indent="-514350">
              <a:spcBef>
                <a:spcPct val="0"/>
              </a:spcBef>
              <a:buFont typeface="+mj-lt"/>
              <a:buAutoNum type="arabicPeriod"/>
            </a:pPr>
            <a:r>
              <a:rPr lang="zh-CN" altLang="en-US" sz="3200" dirty="0" smtClean="0">
                <a:latin typeface="Times New Roman" panose="02020603050405020304" pitchFamily="18" charset="0"/>
              </a:rPr>
              <a:t>因</a:t>
            </a:r>
            <a:r>
              <a:rPr lang="zh-CN" altLang="en-US" sz="3200" dirty="0">
                <a:latin typeface="Times New Roman" panose="02020603050405020304" pitchFamily="18" charset="0"/>
              </a:rPr>
              <a:t>感情不和分居满</a:t>
            </a:r>
            <a:r>
              <a:rPr lang="en-US" altLang="zh-CN" sz="3200" dirty="0">
                <a:latin typeface="Times New Roman" panose="02020603050405020304" pitchFamily="18" charset="0"/>
              </a:rPr>
              <a:t>2</a:t>
            </a:r>
            <a:r>
              <a:rPr lang="zh-CN" altLang="en-US" sz="3200" dirty="0">
                <a:latin typeface="Times New Roman" panose="02020603050405020304" pitchFamily="18" charset="0"/>
              </a:rPr>
              <a:t>年的</a:t>
            </a:r>
            <a:r>
              <a:rPr lang="zh-CN" altLang="en-US" sz="3200" dirty="0" smtClean="0">
                <a:latin typeface="Times New Roman" panose="02020603050405020304" pitchFamily="18" charset="0"/>
              </a:rPr>
              <a:t>；</a:t>
            </a:r>
            <a:endParaRPr lang="en-US" altLang="zh-CN" sz="3200" dirty="0" smtClean="0">
              <a:latin typeface="Times New Roman" panose="02020603050405020304" pitchFamily="18" charset="0"/>
            </a:endParaRPr>
          </a:p>
          <a:p>
            <a:pPr marL="514350" indent="-514350">
              <a:spcBef>
                <a:spcPct val="0"/>
              </a:spcBef>
              <a:buFont typeface="+mj-lt"/>
              <a:buAutoNum type="arabicPeriod"/>
            </a:pPr>
            <a:r>
              <a:rPr lang="zh-CN" altLang="en-US" sz="3200" dirty="0" smtClean="0">
                <a:latin typeface="Times New Roman" panose="02020603050405020304" pitchFamily="18" charset="0"/>
              </a:rPr>
              <a:t>其他</a:t>
            </a:r>
            <a:r>
              <a:rPr lang="zh-CN" altLang="en-US" sz="3200" dirty="0">
                <a:latin typeface="Times New Roman" panose="02020603050405020304" pitchFamily="18" charset="0"/>
              </a:rPr>
              <a:t>导致夫妻感情破裂的情形。</a:t>
            </a:r>
            <a:endParaRPr lang="en-US" altLang="zh-CN" sz="3200" dirty="0">
              <a:latin typeface="Times New Roman" panose="02020603050405020304" pitchFamily="18" charset="0"/>
            </a:endParaRPr>
          </a:p>
          <a:p>
            <a:pPr>
              <a:spcBef>
                <a:spcPct val="0"/>
              </a:spcBef>
              <a:buNone/>
            </a:pPr>
            <a:endParaRPr lang="en-US" altLang="zh-CN" sz="3200" dirty="0">
              <a:latin typeface="Times New Roman" panose="02020603050405020304" pitchFamily="18" charset="0"/>
            </a:endParaRPr>
          </a:p>
          <a:p>
            <a:pPr>
              <a:spcBef>
                <a:spcPct val="0"/>
              </a:spcBef>
            </a:pPr>
            <a:r>
              <a:rPr lang="zh-CN" altLang="en-US" sz="3200" dirty="0">
                <a:latin typeface="Times New Roman" panose="02020603050405020304" pitchFamily="18" charset="0"/>
              </a:rPr>
              <a:t>夫妻一方被宣告失踪，另一方提出离婚诉讼的 </a:t>
            </a:r>
          </a:p>
          <a:p>
            <a:pPr marL="0" indent="0">
              <a:buNone/>
            </a:pPr>
            <a:endParaRPr lang="en-US" altLang="zh-CN" sz="3200" dirty="0" smtClean="0"/>
          </a:p>
        </p:txBody>
      </p:sp>
    </p:spTree>
    <p:extLst>
      <p:ext uri="{BB962C8B-B14F-4D97-AF65-F5344CB8AC3E}">
        <p14:creationId xmlns:p14="http://schemas.microsoft.com/office/powerpoint/2010/main" val="247994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pPr>
              <a:spcBef>
                <a:spcPct val="50000"/>
              </a:spcBef>
            </a:pPr>
            <a:r>
              <a:rPr lang="zh-CN" altLang="en-US" sz="4000" b="1" dirty="0">
                <a:solidFill>
                  <a:srgbClr val="7C1D20"/>
                </a:solidFill>
                <a:latin typeface="+mn-ea"/>
              </a:rPr>
              <a:t>关于离婚的特别规定 </a:t>
            </a:r>
          </a:p>
        </p:txBody>
      </p:sp>
      <p:sp>
        <p:nvSpPr>
          <p:cNvPr id="3" name="内容占位符 2"/>
          <p:cNvSpPr>
            <a:spLocks noGrp="1"/>
          </p:cNvSpPr>
          <p:nvPr>
            <p:ph idx="1"/>
          </p:nvPr>
        </p:nvSpPr>
        <p:spPr>
          <a:xfrm>
            <a:off x="1486694" y="1989634"/>
            <a:ext cx="10225136" cy="4392488"/>
          </a:xfrm>
        </p:spPr>
        <p:txBody>
          <a:bodyPr>
            <a:noAutofit/>
          </a:bodyPr>
          <a:lstStyle/>
          <a:p>
            <a:pPr>
              <a:spcBef>
                <a:spcPct val="50000"/>
              </a:spcBef>
            </a:pPr>
            <a:r>
              <a:rPr lang="zh-CN" altLang="en-US" sz="3200" dirty="0">
                <a:latin typeface="Times New Roman" panose="02020603050405020304" pitchFamily="18" charset="0"/>
              </a:rPr>
              <a:t>现役军人的配偶要求离婚，须得军人同意，但军人一方有重大过错的除外</a:t>
            </a:r>
            <a:r>
              <a:rPr lang="zh-CN" altLang="en-US" sz="3200" dirty="0" smtClean="0">
                <a:latin typeface="Times New Roman" panose="02020603050405020304" pitchFamily="18" charset="0"/>
              </a:rPr>
              <a:t>。</a:t>
            </a:r>
            <a:endParaRPr lang="en-US" altLang="zh-CN" sz="3200" smtClean="0">
              <a:latin typeface="Times New Roman" panose="02020603050405020304" pitchFamily="18" charset="0"/>
            </a:endParaRPr>
          </a:p>
          <a:p>
            <a:pPr>
              <a:spcBef>
                <a:spcPct val="50000"/>
              </a:spcBef>
            </a:pPr>
            <a:r>
              <a:rPr lang="zh-CN" altLang="en-US" sz="3200" smtClean="0">
                <a:latin typeface="Times New Roman" panose="02020603050405020304" pitchFamily="18" charset="0"/>
              </a:rPr>
              <a:t>女方</a:t>
            </a:r>
            <a:r>
              <a:rPr lang="zh-CN" altLang="en-US" sz="3200" dirty="0">
                <a:latin typeface="Times New Roman" panose="02020603050405020304" pitchFamily="18" charset="0"/>
              </a:rPr>
              <a:t>在怀孕期间、分娩后</a:t>
            </a:r>
            <a:r>
              <a:rPr lang="en-US" altLang="zh-CN" sz="3200" dirty="0">
                <a:latin typeface="Times New Roman" panose="02020603050405020304" pitchFamily="18" charset="0"/>
              </a:rPr>
              <a:t>1</a:t>
            </a:r>
            <a:r>
              <a:rPr lang="zh-CN" altLang="en-US" sz="3200" dirty="0">
                <a:latin typeface="Times New Roman" panose="02020603050405020304" pitchFamily="18" charset="0"/>
              </a:rPr>
              <a:t>年内或中止妊娠后</a:t>
            </a:r>
            <a:r>
              <a:rPr lang="en-US" altLang="zh-CN" sz="3200" dirty="0">
                <a:latin typeface="Times New Roman" panose="02020603050405020304" pitchFamily="18" charset="0"/>
              </a:rPr>
              <a:t>6</a:t>
            </a:r>
            <a:r>
              <a:rPr lang="zh-CN" altLang="en-US" sz="3200" dirty="0">
                <a:latin typeface="Times New Roman" panose="02020603050405020304" pitchFamily="18" charset="0"/>
              </a:rPr>
              <a:t>个月内，男方不得提出离婚。 </a:t>
            </a:r>
          </a:p>
          <a:p>
            <a:pPr marL="0" indent="0">
              <a:buNone/>
            </a:pPr>
            <a:endParaRPr lang="en-US" altLang="zh-CN" sz="3200" dirty="0" smtClean="0"/>
          </a:p>
        </p:txBody>
      </p:sp>
    </p:spTree>
    <p:extLst>
      <p:ext uri="{BB962C8B-B14F-4D97-AF65-F5344CB8AC3E}">
        <p14:creationId xmlns:p14="http://schemas.microsoft.com/office/powerpoint/2010/main" val="3668635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2001</a:t>
            </a:r>
            <a:r>
              <a:rPr lang="zh-CN" altLang="en-US" sz="4000" b="1" dirty="0" smtClean="0">
                <a:solidFill>
                  <a:srgbClr val="7C1D20"/>
                </a:solidFill>
                <a:latin typeface="+mn-ea"/>
              </a:rPr>
              <a:t>年修订的婚姻法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t>关于</a:t>
            </a:r>
            <a:r>
              <a:rPr lang="zh-CN" altLang="en-US" sz="3200" dirty="0"/>
              <a:t>救助措施和法律责任</a:t>
            </a:r>
            <a:r>
              <a:rPr lang="zh-CN" altLang="en-US" sz="3200" dirty="0" smtClean="0"/>
              <a:t>：</a:t>
            </a:r>
            <a:endParaRPr lang="en-US" altLang="zh-CN" sz="3200" dirty="0" smtClean="0"/>
          </a:p>
          <a:p>
            <a:pPr marL="0" indent="0">
              <a:buNone/>
            </a:pPr>
            <a:r>
              <a:rPr lang="zh-CN" altLang="en-US" sz="3200" dirty="0" smtClean="0"/>
              <a:t>对</a:t>
            </a:r>
            <a:r>
              <a:rPr lang="zh-CN" altLang="en-US" sz="3200" dirty="0"/>
              <a:t>违反婚姻家庭法行为的受害人，规定了各种必要的救助措施。 </a:t>
            </a:r>
            <a:endParaRPr lang="en-US" altLang="zh-CN" sz="3200" dirty="0">
              <a:latin typeface="+mn-ea"/>
            </a:endParaRPr>
          </a:p>
        </p:txBody>
      </p:sp>
    </p:spTree>
    <p:extLst>
      <p:ext uri="{BB962C8B-B14F-4D97-AF65-F5344CB8AC3E}">
        <p14:creationId xmlns:p14="http://schemas.microsoft.com/office/powerpoint/2010/main" val="112701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婚姻家庭继承法的</a:t>
            </a:r>
            <a:r>
              <a:rPr lang="zh-CN" altLang="en-US" sz="4000" b="1" dirty="0">
                <a:solidFill>
                  <a:srgbClr val="7C1D20"/>
                </a:solidFill>
                <a:latin typeface="+mn-ea"/>
              </a:rPr>
              <a:t>历史沿革</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565698"/>
            <a:ext cx="9217024" cy="3168352"/>
          </a:xfrm>
        </p:spPr>
        <p:txBody>
          <a:bodyPr>
            <a:noAutofit/>
          </a:bodyPr>
          <a:lstStyle/>
          <a:p>
            <a:r>
              <a:rPr lang="en-US" altLang="zh-CN" sz="3200" dirty="0" smtClean="0">
                <a:latin typeface="+mn-ea"/>
              </a:rPr>
              <a:t>1950</a:t>
            </a:r>
            <a:r>
              <a:rPr lang="zh-CN" altLang="en-US" sz="3200" dirty="0" smtClean="0">
                <a:latin typeface="+mn-ea"/>
              </a:rPr>
              <a:t>年婚姻法</a:t>
            </a:r>
            <a:endParaRPr lang="en-US" altLang="zh-CN" sz="3200" dirty="0" smtClean="0">
              <a:latin typeface="+mn-ea"/>
            </a:endParaRPr>
          </a:p>
          <a:p>
            <a:r>
              <a:rPr lang="en-US" altLang="zh-CN" sz="3200" dirty="0" smtClean="0">
                <a:latin typeface="+mn-ea"/>
              </a:rPr>
              <a:t>1980</a:t>
            </a:r>
            <a:r>
              <a:rPr lang="zh-CN" altLang="en-US" sz="3200" dirty="0" smtClean="0">
                <a:latin typeface="+mn-ea"/>
              </a:rPr>
              <a:t>年婚姻法（</a:t>
            </a:r>
            <a:r>
              <a:rPr lang="en-US" altLang="zh-CN" sz="3200" dirty="0" smtClean="0">
                <a:latin typeface="+mn-ea"/>
              </a:rPr>
              <a:t>2001</a:t>
            </a:r>
            <a:r>
              <a:rPr lang="zh-CN" altLang="en-US" sz="3200" dirty="0" smtClean="0">
                <a:latin typeface="+mn-ea"/>
              </a:rPr>
              <a:t>年修正）</a:t>
            </a:r>
            <a:endParaRPr lang="en-US" altLang="zh-CN" sz="3200" dirty="0" smtClean="0">
              <a:latin typeface="+mn-ea"/>
            </a:endParaRPr>
          </a:p>
          <a:p>
            <a:r>
              <a:rPr lang="zh-CN" altLang="en-US" sz="3200" dirty="0" smtClean="0">
                <a:latin typeface="+mn-ea"/>
              </a:rPr>
              <a:t>继承法（</a:t>
            </a:r>
            <a:r>
              <a:rPr lang="en-US" altLang="zh-CN" sz="3200" dirty="0" smtClean="0">
                <a:latin typeface="+mn-ea"/>
              </a:rPr>
              <a:t>1985</a:t>
            </a:r>
            <a:r>
              <a:rPr lang="zh-CN" altLang="en-US" sz="3200" dirty="0" smtClean="0">
                <a:latin typeface="+mn-ea"/>
              </a:rPr>
              <a:t>年）</a:t>
            </a:r>
            <a:endParaRPr lang="en-US" altLang="zh-CN" sz="3200" dirty="0" smtClean="0">
              <a:latin typeface="+mn-ea"/>
            </a:endParaRPr>
          </a:p>
          <a:p>
            <a:r>
              <a:rPr lang="zh-CN" altLang="en-US" sz="3200" dirty="0">
                <a:latin typeface="+mn-ea"/>
              </a:rPr>
              <a:t>民</a:t>
            </a:r>
            <a:r>
              <a:rPr lang="zh-CN" altLang="en-US" sz="3200" dirty="0" smtClean="0">
                <a:latin typeface="+mn-ea"/>
              </a:rPr>
              <a:t>法典</a:t>
            </a:r>
            <a:r>
              <a:rPr lang="zh-CN" altLang="en-US" sz="3200" dirty="0">
                <a:latin typeface="+mn-ea"/>
              </a:rPr>
              <a:t>（现行法，</a:t>
            </a:r>
            <a:r>
              <a:rPr lang="en-US" altLang="zh-CN" sz="3200" dirty="0" smtClean="0">
                <a:latin typeface="+mn-ea"/>
              </a:rPr>
              <a:t>2020</a:t>
            </a:r>
            <a:r>
              <a:rPr lang="zh-CN" altLang="en-US" sz="3200" dirty="0" smtClean="0">
                <a:latin typeface="+mn-ea"/>
              </a:rPr>
              <a:t>年）</a:t>
            </a:r>
            <a:endParaRPr lang="en-US" altLang="zh-CN" sz="3200" dirty="0" smtClean="0">
              <a:latin typeface="+mn-ea"/>
            </a:endParaRPr>
          </a:p>
        </p:txBody>
      </p:sp>
    </p:spTree>
    <p:extLst>
      <p:ext uri="{BB962C8B-B14F-4D97-AF65-F5344CB8AC3E}">
        <p14:creationId xmlns:p14="http://schemas.microsoft.com/office/powerpoint/2010/main" val="384257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latin typeface="+mn-ea"/>
              </a:rPr>
              <a:t>无效婚姻：由</a:t>
            </a:r>
            <a:r>
              <a:rPr lang="en-US" altLang="zh-CN" sz="3200" dirty="0" smtClean="0">
                <a:latin typeface="+mn-ea"/>
              </a:rPr>
              <a:t>4</a:t>
            </a:r>
            <a:r>
              <a:rPr lang="zh-CN" altLang="en-US" sz="3200" dirty="0" smtClean="0">
                <a:latin typeface="+mn-ea"/>
              </a:rPr>
              <a:t>项变成</a:t>
            </a:r>
            <a:r>
              <a:rPr lang="en-US" altLang="zh-CN" sz="3200" dirty="0" smtClean="0">
                <a:latin typeface="+mn-ea"/>
              </a:rPr>
              <a:t>3</a:t>
            </a:r>
            <a:r>
              <a:rPr lang="zh-CN" altLang="en-US" sz="3200" dirty="0" smtClean="0">
                <a:latin typeface="+mn-ea"/>
              </a:rPr>
              <a:t>项</a:t>
            </a:r>
            <a:endParaRPr lang="en-US" altLang="zh-CN" sz="3200" dirty="0" smtClean="0">
              <a:latin typeface="+mn-ea"/>
            </a:endParaRPr>
          </a:p>
          <a:p>
            <a:pPr marL="0" indent="0">
              <a:buNone/>
            </a:pPr>
            <a:r>
              <a:rPr lang="zh-CN" altLang="en-US" sz="3200" dirty="0" smtClean="0">
                <a:latin typeface="+mn-ea"/>
              </a:rPr>
              <a:t>把“重病禁止结婚”条款改为“</a:t>
            </a:r>
            <a:r>
              <a:rPr lang="zh-CN" altLang="en-US" sz="3200" dirty="0"/>
              <a:t>隐瞒重病的可撤销</a:t>
            </a:r>
            <a:r>
              <a:rPr lang="zh-CN" altLang="en-US" sz="3200" dirty="0" smtClean="0">
                <a:latin typeface="+mn-ea"/>
              </a:rPr>
              <a:t>”</a:t>
            </a:r>
            <a:endParaRPr lang="en-US" altLang="zh-CN" sz="3200" dirty="0" smtClean="0">
              <a:latin typeface="+mn-ea"/>
            </a:endParaRPr>
          </a:p>
          <a:p>
            <a:pPr marL="0" indent="0">
              <a:buNone/>
            </a:pPr>
            <a:r>
              <a:rPr lang="zh-CN" altLang="en-US" sz="3200" dirty="0" smtClean="0"/>
              <a:t>“</a:t>
            </a:r>
            <a:r>
              <a:rPr lang="en-US" altLang="zh-CN" sz="3200" dirty="0" err="1"/>
              <a:t>一方患有重大疾病的，应当在结婚登记前如实告知另一方；不如实告知的，另一方可以向人民法院请求撤销婚姻</a:t>
            </a:r>
            <a:r>
              <a:rPr lang="en-US" altLang="zh-CN" sz="3200" dirty="0"/>
              <a:t>。</a:t>
            </a:r>
            <a:r>
              <a:rPr lang="zh-CN" altLang="en-US" sz="3200" dirty="0" smtClean="0"/>
              <a:t>”（</a:t>
            </a:r>
            <a:r>
              <a:rPr lang="en-US" altLang="zh-CN" sz="3200" dirty="0" smtClean="0"/>
              <a:t>《</a:t>
            </a:r>
            <a:r>
              <a:rPr lang="zh-CN" altLang="en-US" sz="3200" dirty="0" smtClean="0"/>
              <a:t>民法典</a:t>
            </a:r>
            <a:r>
              <a:rPr lang="en-US" altLang="zh-CN" sz="3200" dirty="0" smtClean="0"/>
              <a:t>》1053</a:t>
            </a:r>
            <a:r>
              <a:rPr lang="zh-CN" altLang="en-US" sz="3200" dirty="0" smtClean="0"/>
              <a:t>条）</a:t>
            </a:r>
          </a:p>
          <a:p>
            <a:r>
              <a:rPr lang="zh-CN" altLang="en-US" sz="3200" dirty="0" smtClean="0">
                <a:latin typeface="+mn-ea"/>
              </a:rPr>
              <a:t>可撤销婚姻：由</a:t>
            </a:r>
            <a:r>
              <a:rPr lang="en-US" altLang="zh-CN" sz="3200" dirty="0" smtClean="0">
                <a:latin typeface="+mn-ea"/>
              </a:rPr>
              <a:t>1</a:t>
            </a:r>
            <a:r>
              <a:rPr lang="zh-CN" altLang="en-US" sz="3200" dirty="0" smtClean="0">
                <a:latin typeface="+mn-ea"/>
              </a:rPr>
              <a:t>项变为</a:t>
            </a:r>
            <a:r>
              <a:rPr lang="en-US" altLang="zh-CN" sz="3200" dirty="0" smtClean="0">
                <a:latin typeface="+mn-ea"/>
              </a:rPr>
              <a:t>2</a:t>
            </a:r>
            <a:r>
              <a:rPr lang="zh-CN" altLang="en-US" sz="3200" dirty="0" smtClean="0">
                <a:latin typeface="+mn-ea"/>
              </a:rPr>
              <a:t>项</a:t>
            </a:r>
            <a:endParaRPr lang="en-US" altLang="zh-CN" sz="3200" dirty="0">
              <a:latin typeface="+mn-ea"/>
            </a:endParaRPr>
          </a:p>
        </p:txBody>
      </p:sp>
    </p:spTree>
    <p:extLst>
      <p:ext uri="{BB962C8B-B14F-4D97-AF65-F5344CB8AC3E}">
        <p14:creationId xmlns:p14="http://schemas.microsoft.com/office/powerpoint/2010/main" val="2474472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latin typeface="+mn-ea"/>
              </a:rPr>
              <a:t>新增“离婚冷静期”的规定</a:t>
            </a:r>
            <a:endParaRPr lang="en-US" altLang="zh-CN" sz="3200" dirty="0" smtClean="0">
              <a:latin typeface="+mn-ea"/>
            </a:endParaRPr>
          </a:p>
          <a:p>
            <a:pPr marL="0" indent="0">
              <a:buNone/>
            </a:pPr>
            <a:r>
              <a:rPr lang="zh-CN" altLang="en-US" sz="3200" dirty="0" smtClean="0"/>
              <a:t>“</a:t>
            </a:r>
            <a:r>
              <a:rPr lang="en-US" altLang="zh-CN" sz="3200" dirty="0" err="1"/>
              <a:t>自婚姻登记机关收到离婚登记申请之日起</a:t>
            </a:r>
            <a:r>
              <a:rPr lang="en-US" altLang="zh-CN" sz="3200" b="1" dirty="0" err="1">
                <a:solidFill>
                  <a:srgbClr val="FF0000"/>
                </a:solidFill>
              </a:rPr>
              <a:t>三十日</a:t>
            </a:r>
            <a:r>
              <a:rPr lang="en-US" altLang="zh-CN" sz="3200" dirty="0" err="1"/>
              <a:t>内，任何一方不愿意离婚的，可以向婚姻登记机关撤回离婚登记申请</a:t>
            </a:r>
            <a:r>
              <a:rPr lang="en-US" altLang="zh-CN" sz="3200" dirty="0" smtClean="0"/>
              <a:t>。</a:t>
            </a:r>
          </a:p>
          <a:p>
            <a:pPr marL="0" indent="0">
              <a:buNone/>
            </a:pPr>
            <a:r>
              <a:rPr lang="zh-CN" altLang="en-US" sz="3200" dirty="0"/>
              <a:t> </a:t>
            </a:r>
            <a:r>
              <a:rPr lang="zh-CN" altLang="en-US" sz="3200" dirty="0" smtClean="0"/>
              <a:t>    </a:t>
            </a:r>
            <a:r>
              <a:rPr lang="en-US" altLang="zh-CN" sz="3200" dirty="0" err="1" smtClean="0"/>
              <a:t>前款规定期限届满后三十日内</a:t>
            </a:r>
            <a:r>
              <a:rPr lang="en-US" altLang="zh-CN" sz="3200" dirty="0" err="1"/>
              <a:t>，双方应当亲自到婚姻登记机关申请发给离婚证；未申请的，视为撤回离婚登记申请</a:t>
            </a:r>
            <a:r>
              <a:rPr lang="en-US" altLang="zh-CN" sz="3200" dirty="0" smtClean="0"/>
              <a:t>。</a:t>
            </a:r>
            <a:r>
              <a:rPr lang="zh-CN" altLang="en-US" sz="3200" dirty="0" smtClean="0"/>
              <a:t>”</a:t>
            </a:r>
            <a:r>
              <a:rPr lang="en-US" altLang="zh-CN" sz="3200" dirty="0" smtClean="0"/>
              <a:t> </a:t>
            </a:r>
            <a:r>
              <a:rPr lang="zh-CN" altLang="en-US" sz="3200" dirty="0" smtClean="0"/>
              <a:t>（</a:t>
            </a:r>
            <a:r>
              <a:rPr lang="en-US" altLang="zh-CN" sz="3200" dirty="0"/>
              <a:t>《</a:t>
            </a:r>
            <a:r>
              <a:rPr lang="zh-CN" altLang="en-US" sz="3200" dirty="0"/>
              <a:t>民法典</a:t>
            </a:r>
            <a:r>
              <a:rPr lang="en-US" altLang="zh-CN" sz="3200" dirty="0"/>
              <a:t>》</a:t>
            </a:r>
            <a:r>
              <a:rPr lang="en-US" altLang="zh-CN" sz="3200" dirty="0" smtClean="0"/>
              <a:t>1077</a:t>
            </a:r>
            <a:r>
              <a:rPr lang="zh-CN" altLang="en-US" sz="3200" dirty="0" smtClean="0"/>
              <a:t>条</a:t>
            </a:r>
            <a:r>
              <a:rPr lang="zh-CN" altLang="en-US" sz="3200" dirty="0"/>
              <a:t>）</a:t>
            </a:r>
          </a:p>
          <a:p>
            <a:pPr marL="0" indent="0">
              <a:buNone/>
            </a:pPr>
            <a:endParaRPr lang="en-US" altLang="zh-CN" sz="3200" dirty="0">
              <a:latin typeface="+mn-ea"/>
            </a:endParaRPr>
          </a:p>
        </p:txBody>
      </p:sp>
    </p:spTree>
    <p:extLst>
      <p:ext uri="{BB962C8B-B14F-4D97-AF65-F5344CB8AC3E}">
        <p14:creationId xmlns:p14="http://schemas.microsoft.com/office/powerpoint/2010/main" val="420850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latin typeface="+mn-ea"/>
              </a:rPr>
              <a:t>新增“应当判决离婚的情况”</a:t>
            </a:r>
            <a:endParaRPr lang="en-US" altLang="zh-CN" sz="3200" dirty="0" smtClean="0">
              <a:latin typeface="+mn-ea"/>
            </a:endParaRPr>
          </a:p>
          <a:p>
            <a:pPr marL="0" indent="0">
              <a:buNone/>
            </a:pPr>
            <a:r>
              <a:rPr lang="zh-CN" altLang="en-US" sz="3200" dirty="0" smtClean="0">
                <a:latin typeface="+mn-ea"/>
              </a:rPr>
              <a:t>“</a:t>
            </a:r>
            <a:r>
              <a:rPr lang="en-US" altLang="zh-CN" sz="3200" dirty="0" err="1"/>
              <a:t>经人民法院判决不准离婚后，双方又</a:t>
            </a:r>
            <a:r>
              <a:rPr lang="en-US" altLang="zh-CN" sz="3200" b="1" dirty="0" err="1">
                <a:solidFill>
                  <a:srgbClr val="FF0000"/>
                </a:solidFill>
              </a:rPr>
              <a:t>分居满一年</a:t>
            </a:r>
            <a:r>
              <a:rPr lang="en-US" altLang="zh-CN" sz="3200" dirty="0" err="1"/>
              <a:t>，一方再次提起离婚诉讼的，应当准予离婚</a:t>
            </a:r>
            <a:r>
              <a:rPr lang="en-US" altLang="zh-CN" sz="3200" dirty="0"/>
              <a:t>。</a:t>
            </a:r>
            <a:r>
              <a:rPr lang="zh-CN" altLang="en-US" sz="3200" dirty="0" smtClean="0">
                <a:latin typeface="+mn-ea"/>
              </a:rPr>
              <a:t>”</a:t>
            </a:r>
            <a:r>
              <a:rPr lang="zh-CN" altLang="en-US" sz="3200" dirty="0"/>
              <a:t> （</a:t>
            </a:r>
            <a:r>
              <a:rPr lang="en-US" altLang="zh-CN" sz="3200" dirty="0"/>
              <a:t>《</a:t>
            </a:r>
            <a:r>
              <a:rPr lang="zh-CN" altLang="en-US" sz="3200" dirty="0"/>
              <a:t>民法典</a:t>
            </a:r>
            <a:r>
              <a:rPr lang="en-US" altLang="zh-CN" sz="3200" dirty="0"/>
              <a:t>》</a:t>
            </a:r>
            <a:r>
              <a:rPr lang="en-US" altLang="zh-CN" sz="3200" dirty="0" smtClean="0"/>
              <a:t>1079</a:t>
            </a:r>
            <a:r>
              <a:rPr lang="zh-CN" altLang="en-US" sz="3200" dirty="0" smtClean="0"/>
              <a:t>条第</a:t>
            </a:r>
            <a:r>
              <a:rPr lang="en-US" altLang="zh-CN" sz="3200" dirty="0" smtClean="0"/>
              <a:t>5</a:t>
            </a:r>
            <a:r>
              <a:rPr lang="zh-CN" altLang="en-US" sz="3200" dirty="0" smtClean="0"/>
              <a:t>款）</a:t>
            </a:r>
            <a:endParaRPr lang="zh-CN" altLang="en-US" sz="3200" dirty="0"/>
          </a:p>
          <a:p>
            <a:endParaRPr lang="en-US" altLang="zh-CN" sz="3200" dirty="0">
              <a:latin typeface="+mn-ea"/>
            </a:endParaRPr>
          </a:p>
        </p:txBody>
      </p:sp>
    </p:spTree>
    <p:extLst>
      <p:ext uri="{BB962C8B-B14F-4D97-AF65-F5344CB8AC3E}">
        <p14:creationId xmlns:p14="http://schemas.microsoft.com/office/powerpoint/2010/main" val="3726338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t>民法典告诉你，哪些是“</a:t>
            </a:r>
            <a:r>
              <a:rPr lang="zh-CN" altLang="en-US" sz="3200" b="1" dirty="0" smtClean="0">
                <a:solidFill>
                  <a:srgbClr val="FF0000"/>
                </a:solidFill>
              </a:rPr>
              <a:t>亲人</a:t>
            </a:r>
            <a:r>
              <a:rPr lang="zh-CN" altLang="en-US" sz="3200" dirty="0" smtClean="0"/>
              <a:t>” </a:t>
            </a:r>
            <a:endParaRPr lang="en-US" altLang="zh-CN" sz="3200" dirty="0" smtClean="0"/>
          </a:p>
          <a:p>
            <a:pPr marL="0" indent="0">
              <a:buNone/>
            </a:pPr>
            <a:r>
              <a:rPr lang="zh-CN" altLang="en-US" sz="3200" dirty="0" smtClean="0"/>
              <a:t>“</a:t>
            </a:r>
            <a:r>
              <a:rPr lang="en-US" altLang="zh-CN" sz="3200" dirty="0" err="1" smtClean="0"/>
              <a:t>亲属包括配偶</a:t>
            </a:r>
            <a:r>
              <a:rPr lang="en-US" altLang="zh-CN" sz="3200" dirty="0" err="1"/>
              <a:t>、血亲和姻亲</a:t>
            </a:r>
            <a:r>
              <a:rPr lang="en-US" altLang="zh-CN" sz="3200" dirty="0"/>
              <a:t>。</a:t>
            </a:r>
            <a:br>
              <a:rPr lang="en-US" altLang="zh-CN" sz="3200" dirty="0"/>
            </a:br>
            <a:r>
              <a:rPr lang="en-US" altLang="zh-CN" sz="3200" dirty="0"/>
              <a:t>　</a:t>
            </a:r>
            <a:r>
              <a:rPr lang="en-US" altLang="zh-CN" sz="3200" dirty="0" err="1" smtClean="0"/>
              <a:t>配偶</a:t>
            </a:r>
            <a:r>
              <a:rPr lang="en-US" altLang="zh-CN" sz="3200" dirty="0" err="1"/>
              <a:t>、父母、子女、兄弟姐妹、祖父母、外祖父母、孙子女、外孙子女为近亲属</a:t>
            </a:r>
            <a:r>
              <a:rPr lang="en-US" altLang="zh-CN" sz="3200" dirty="0"/>
              <a:t>。</a:t>
            </a:r>
            <a:br>
              <a:rPr lang="en-US" altLang="zh-CN" sz="3200" dirty="0"/>
            </a:br>
            <a:r>
              <a:rPr lang="en-US" altLang="zh-CN" sz="3200" dirty="0"/>
              <a:t>　</a:t>
            </a:r>
            <a:r>
              <a:rPr lang="en-US" altLang="zh-CN" sz="3200" dirty="0" err="1" smtClean="0"/>
              <a:t>配偶</a:t>
            </a:r>
            <a:r>
              <a:rPr lang="en-US" altLang="zh-CN" sz="3200" dirty="0" err="1"/>
              <a:t>、父母、子女和其他共同生活的近亲属为家庭成员</a:t>
            </a:r>
            <a:r>
              <a:rPr lang="en-US" altLang="zh-CN" sz="3200" dirty="0" smtClean="0"/>
              <a:t>。</a:t>
            </a:r>
            <a:r>
              <a:rPr lang="zh-CN" altLang="en-US" sz="3200" dirty="0" smtClean="0"/>
              <a:t>”</a:t>
            </a:r>
            <a:r>
              <a:rPr lang="zh-CN" altLang="en-US" sz="3200" dirty="0"/>
              <a:t> （</a:t>
            </a:r>
            <a:r>
              <a:rPr lang="en-US" altLang="zh-CN" sz="3200" dirty="0"/>
              <a:t>《</a:t>
            </a:r>
            <a:r>
              <a:rPr lang="zh-CN" altLang="en-US" sz="3200" dirty="0"/>
              <a:t>民法典</a:t>
            </a:r>
            <a:r>
              <a:rPr lang="en-US" altLang="zh-CN" sz="3200" dirty="0"/>
              <a:t>》</a:t>
            </a:r>
            <a:r>
              <a:rPr lang="en-US" altLang="zh-CN" sz="3200" dirty="0" smtClean="0"/>
              <a:t>1045</a:t>
            </a:r>
            <a:r>
              <a:rPr lang="zh-CN" altLang="en-US" sz="3200" dirty="0" smtClean="0"/>
              <a:t>条</a:t>
            </a:r>
            <a:r>
              <a:rPr lang="zh-CN" altLang="en-US" sz="3200" dirty="0"/>
              <a:t>）</a:t>
            </a:r>
          </a:p>
          <a:p>
            <a:endParaRPr lang="en-US" altLang="zh-CN" sz="3200" dirty="0">
              <a:latin typeface="+mn-ea"/>
            </a:endParaRPr>
          </a:p>
        </p:txBody>
      </p:sp>
    </p:spTree>
    <p:extLst>
      <p:ext uri="{BB962C8B-B14F-4D97-AF65-F5344CB8AC3E}">
        <p14:creationId xmlns:p14="http://schemas.microsoft.com/office/powerpoint/2010/main" val="2854491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277666"/>
            <a:ext cx="10225136" cy="4104456"/>
          </a:xfrm>
        </p:spPr>
        <p:txBody>
          <a:bodyPr>
            <a:noAutofit/>
          </a:bodyPr>
          <a:lstStyle/>
          <a:p>
            <a:r>
              <a:rPr lang="zh-CN" altLang="en-US" sz="3200" b="1" dirty="0" smtClean="0">
                <a:latin typeface="+mn-ea"/>
              </a:rPr>
              <a:t>夫妻共同债务</a:t>
            </a:r>
            <a:endParaRPr lang="en-US" altLang="zh-CN" sz="3200" b="1" dirty="0" smtClean="0">
              <a:latin typeface="+mn-ea"/>
            </a:endParaRPr>
          </a:p>
          <a:p>
            <a:pPr marL="0" indent="0">
              <a:buNone/>
            </a:pPr>
            <a:r>
              <a:rPr lang="zh-CN" altLang="en-US" sz="3200" dirty="0" smtClean="0">
                <a:latin typeface="+mn-ea"/>
              </a:rPr>
              <a:t>原：</a:t>
            </a:r>
            <a:r>
              <a:rPr lang="zh-CN" altLang="en-US" sz="3200" dirty="0"/>
              <a:t> “</a:t>
            </a:r>
            <a:r>
              <a:rPr lang="zh-CN" altLang="en-US" sz="3200" b="1" dirty="0"/>
              <a:t>共债推定</a:t>
            </a:r>
            <a:r>
              <a:rPr lang="zh-CN" altLang="en-US" sz="3200" dirty="0"/>
              <a:t>”</a:t>
            </a:r>
            <a:endParaRPr lang="en-US" altLang="zh-CN" sz="3200" dirty="0" smtClean="0">
              <a:latin typeface="+mn-ea"/>
            </a:endParaRPr>
          </a:p>
          <a:p>
            <a:pPr marL="0" indent="0">
              <a:buNone/>
            </a:pPr>
            <a:r>
              <a:rPr lang="en-US" altLang="zh-CN" sz="3200" dirty="0"/>
              <a:t>《</a:t>
            </a:r>
            <a:r>
              <a:rPr lang="zh-CN" altLang="en-US" sz="3200" dirty="0"/>
              <a:t>婚姻法</a:t>
            </a:r>
            <a:r>
              <a:rPr lang="en-US" altLang="zh-CN" sz="3200" dirty="0"/>
              <a:t>》</a:t>
            </a:r>
            <a:r>
              <a:rPr lang="zh-CN" altLang="en-US" sz="3200" dirty="0"/>
              <a:t>司法解释（二）第</a:t>
            </a:r>
            <a:r>
              <a:rPr lang="en-US" altLang="zh-CN" sz="3200" dirty="0"/>
              <a:t>24</a:t>
            </a:r>
            <a:r>
              <a:rPr lang="zh-CN" altLang="en-US" sz="3200" dirty="0"/>
              <a:t>条（</a:t>
            </a:r>
            <a:r>
              <a:rPr lang="en-US" altLang="zh-CN" sz="3200" dirty="0"/>
              <a:t>2003</a:t>
            </a:r>
            <a:r>
              <a:rPr lang="zh-CN" altLang="en-US" sz="3200" dirty="0"/>
              <a:t>年颁布，</a:t>
            </a:r>
            <a:r>
              <a:rPr lang="en-US" altLang="zh-CN" sz="3200" dirty="0"/>
              <a:t>2004</a:t>
            </a:r>
            <a:r>
              <a:rPr lang="zh-CN" altLang="en-US" sz="3200" dirty="0"/>
              <a:t>年</a:t>
            </a:r>
            <a:r>
              <a:rPr lang="en-US" altLang="zh-CN" sz="3200" dirty="0"/>
              <a:t>4</a:t>
            </a:r>
            <a:r>
              <a:rPr lang="zh-CN" altLang="en-US" sz="3200" dirty="0"/>
              <a:t>月</a:t>
            </a:r>
            <a:r>
              <a:rPr lang="en-US" altLang="zh-CN" sz="3200" dirty="0"/>
              <a:t>1</a:t>
            </a:r>
            <a:r>
              <a:rPr lang="zh-CN" altLang="en-US" sz="3200" dirty="0"/>
              <a:t>日起实行）</a:t>
            </a:r>
            <a:endParaRPr lang="en-US" altLang="zh-CN" sz="3200" dirty="0"/>
          </a:p>
          <a:p>
            <a:pPr marL="0" indent="0">
              <a:buNone/>
            </a:pPr>
            <a:r>
              <a:rPr lang="zh-CN" altLang="en-US" sz="3200" dirty="0"/>
              <a:t>“债权人就婚姻关系存续期间夫妻一方以个人名义所负债务主张权利的，应当按夫妻共同债务处理。但夫妻一方能够证明债权人与债务人明确约定为个人债务，或者能够证明属于婚姻法第十九条第三款规定情形的除外。”</a:t>
            </a:r>
            <a:endParaRPr lang="en-US" altLang="zh-CN" sz="3200" dirty="0">
              <a:latin typeface="+mn-ea"/>
            </a:endParaRPr>
          </a:p>
        </p:txBody>
      </p:sp>
    </p:spTree>
    <p:extLst>
      <p:ext uri="{BB962C8B-B14F-4D97-AF65-F5344CB8AC3E}">
        <p14:creationId xmlns:p14="http://schemas.microsoft.com/office/powerpoint/2010/main" val="2596563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277666"/>
            <a:ext cx="10225136" cy="4104456"/>
          </a:xfrm>
        </p:spPr>
        <p:txBody>
          <a:bodyPr>
            <a:noAutofit/>
          </a:bodyPr>
          <a:lstStyle/>
          <a:p>
            <a:pPr marL="0" indent="0">
              <a:buNone/>
            </a:pPr>
            <a:r>
              <a:rPr lang="en-US" altLang="zh-CN" sz="3200" dirty="0"/>
              <a:t>《</a:t>
            </a:r>
            <a:r>
              <a:rPr lang="zh-CN" altLang="en-US" sz="3200" dirty="0"/>
              <a:t>婚姻法</a:t>
            </a:r>
            <a:r>
              <a:rPr lang="en-US" altLang="zh-CN" sz="3200" dirty="0"/>
              <a:t>》</a:t>
            </a:r>
            <a:r>
              <a:rPr lang="zh-CN" altLang="en-US" sz="3200" dirty="0"/>
              <a:t>第</a:t>
            </a:r>
            <a:r>
              <a:rPr lang="en-US" altLang="zh-CN" sz="3200" dirty="0"/>
              <a:t>19</a:t>
            </a:r>
            <a:r>
              <a:rPr lang="zh-CN" altLang="en-US" sz="3200" dirty="0"/>
              <a:t>条第</a:t>
            </a:r>
            <a:r>
              <a:rPr lang="en-US" altLang="zh-CN" sz="3200" dirty="0"/>
              <a:t>3</a:t>
            </a:r>
            <a:r>
              <a:rPr lang="zh-CN" altLang="en-US" sz="3200" dirty="0"/>
              <a:t>款（</a:t>
            </a:r>
            <a:r>
              <a:rPr lang="en-US" altLang="zh-CN" sz="3200" dirty="0"/>
              <a:t>2001</a:t>
            </a:r>
            <a:r>
              <a:rPr lang="zh-CN" altLang="en-US" sz="3200" dirty="0"/>
              <a:t>年）</a:t>
            </a:r>
            <a:endParaRPr lang="en-US" altLang="zh-CN" sz="3200" dirty="0"/>
          </a:p>
          <a:p>
            <a:pPr marL="0" indent="0">
              <a:buNone/>
            </a:pPr>
            <a:r>
              <a:rPr lang="zh-CN" altLang="en-US" sz="3200" dirty="0"/>
              <a:t>“夫妻对婚姻关系存续期间所得的财产约定归各自所有的，夫或妻一方对外所负的债务，第三人知道该约定的，以夫或妻一方所有的财产清偿。”</a:t>
            </a:r>
          </a:p>
          <a:p>
            <a:endParaRPr lang="en-US" altLang="zh-CN" sz="3200" dirty="0">
              <a:latin typeface="+mn-ea"/>
            </a:endParaRPr>
          </a:p>
        </p:txBody>
      </p:sp>
    </p:spTree>
    <p:extLst>
      <p:ext uri="{BB962C8B-B14F-4D97-AF65-F5344CB8AC3E}">
        <p14:creationId xmlns:p14="http://schemas.microsoft.com/office/powerpoint/2010/main" val="4211294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277666"/>
            <a:ext cx="10225136" cy="4104456"/>
          </a:xfrm>
        </p:spPr>
        <p:txBody>
          <a:bodyPr>
            <a:noAutofit/>
          </a:bodyPr>
          <a:lstStyle/>
          <a:p>
            <a:pPr marL="0" indent="0">
              <a:buNone/>
            </a:pPr>
            <a:r>
              <a:rPr lang="en-US" altLang="zh-CN" sz="3200" dirty="0"/>
              <a:t>2017</a:t>
            </a:r>
            <a:r>
              <a:rPr lang="zh-CN" altLang="en-US" sz="3200" dirty="0"/>
              <a:t>年，最高院公布了对于司法解释（二）第</a:t>
            </a:r>
            <a:r>
              <a:rPr lang="en-US" altLang="zh-CN" sz="3200" dirty="0"/>
              <a:t>24</a:t>
            </a:r>
            <a:r>
              <a:rPr lang="zh-CN" altLang="en-US" sz="3200" dirty="0"/>
              <a:t>条的补充：</a:t>
            </a:r>
            <a:endParaRPr lang="en-US" altLang="zh-CN" sz="3200" dirty="0"/>
          </a:p>
          <a:p>
            <a:r>
              <a:rPr lang="zh-CN" altLang="en-US" sz="3200" dirty="0"/>
              <a:t>“夫妻一方与第三人串通，虚构债务，第三人主张权利的，人民法院不予支持。</a:t>
            </a:r>
            <a:endParaRPr lang="en-US" altLang="zh-CN" sz="3200" dirty="0"/>
          </a:p>
          <a:p>
            <a:r>
              <a:rPr lang="zh-CN" altLang="en-US" sz="3200" dirty="0" smtClean="0"/>
              <a:t>“夫妻</a:t>
            </a:r>
            <a:r>
              <a:rPr lang="zh-CN" altLang="en-US" sz="3200" dirty="0"/>
              <a:t>一方在从事</a:t>
            </a:r>
            <a:r>
              <a:rPr lang="zh-CN" altLang="en-US" sz="3200" b="1" dirty="0"/>
              <a:t>赌博</a:t>
            </a:r>
            <a:r>
              <a:rPr lang="zh-CN" altLang="en-US" sz="3200" dirty="0"/>
              <a:t>、</a:t>
            </a:r>
            <a:r>
              <a:rPr lang="zh-CN" altLang="en-US" sz="3200" b="1" dirty="0"/>
              <a:t>吸毒</a:t>
            </a:r>
            <a:r>
              <a:rPr lang="zh-CN" altLang="en-US" sz="3200" dirty="0"/>
              <a:t>等违法犯罪活动中所负债务，第三人主张权利的，人民法院不予支持。”</a:t>
            </a:r>
            <a:endParaRPr lang="en-US" altLang="zh-CN" sz="3200" dirty="0"/>
          </a:p>
          <a:p>
            <a:r>
              <a:rPr lang="zh-CN" altLang="en-US" sz="3200" dirty="0"/>
              <a:t>举证责任在</a:t>
            </a:r>
            <a:r>
              <a:rPr lang="zh-CN" altLang="en-US" sz="3200" b="1" dirty="0"/>
              <a:t>被要求承担还款责任的夫</a:t>
            </a:r>
            <a:r>
              <a:rPr lang="en-US" altLang="zh-CN" sz="3200" b="1" dirty="0"/>
              <a:t>/</a:t>
            </a:r>
            <a:r>
              <a:rPr lang="zh-CN" altLang="en-US" sz="3200" b="1" dirty="0"/>
              <a:t>妻一方</a:t>
            </a:r>
          </a:p>
        </p:txBody>
      </p:sp>
    </p:spTree>
    <p:extLst>
      <p:ext uri="{BB962C8B-B14F-4D97-AF65-F5344CB8AC3E}">
        <p14:creationId xmlns:p14="http://schemas.microsoft.com/office/powerpoint/2010/main" val="141175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46734" y="909514"/>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中婚姻法部分的修改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464932" y="1845618"/>
            <a:ext cx="11390913" cy="4680520"/>
          </a:xfrm>
        </p:spPr>
        <p:txBody>
          <a:bodyPr>
            <a:noAutofit/>
          </a:bodyPr>
          <a:lstStyle/>
          <a:p>
            <a:r>
              <a:rPr lang="en-US" altLang="zh-CN" sz="3200" dirty="0" smtClean="0"/>
              <a:t>《</a:t>
            </a:r>
            <a:r>
              <a:rPr lang="zh-CN" altLang="en-US" sz="3200" dirty="0" smtClean="0"/>
              <a:t>民法典</a:t>
            </a:r>
            <a:r>
              <a:rPr lang="en-US" altLang="zh-CN" sz="3200" dirty="0" smtClean="0"/>
              <a:t>》</a:t>
            </a:r>
            <a:r>
              <a:rPr lang="zh-CN" altLang="en-US" sz="3200" dirty="0"/>
              <a:t>第</a:t>
            </a:r>
            <a:r>
              <a:rPr lang="en-US" altLang="zh-CN" sz="3200" dirty="0"/>
              <a:t>1064</a:t>
            </a:r>
            <a:r>
              <a:rPr lang="zh-CN" altLang="en-US" sz="3200" dirty="0"/>
              <a:t>条</a:t>
            </a:r>
            <a:r>
              <a:rPr lang="zh-CN" altLang="en-US" sz="3200" dirty="0" smtClean="0"/>
              <a:t>：</a:t>
            </a:r>
            <a:r>
              <a:rPr lang="zh-CN" altLang="en-US" sz="3200" b="1" dirty="0" smtClean="0"/>
              <a:t>“共债共签”</a:t>
            </a:r>
            <a:endParaRPr lang="en-US" altLang="zh-CN" sz="3200" b="1" dirty="0" smtClean="0"/>
          </a:p>
          <a:p>
            <a:pPr marL="0" indent="0">
              <a:buNone/>
            </a:pPr>
            <a:r>
              <a:rPr lang="zh-CN" altLang="en-US" sz="3200" dirty="0"/>
              <a:t>“</a:t>
            </a:r>
            <a:r>
              <a:rPr lang="en-US" altLang="zh-CN" sz="3200" dirty="0"/>
              <a:t>夫妻双方</a:t>
            </a:r>
            <a:r>
              <a:rPr lang="en-US" altLang="zh-CN" sz="3200" b="1" dirty="0">
                <a:solidFill>
                  <a:srgbClr val="FF0000"/>
                </a:solidFill>
              </a:rPr>
              <a:t>共同签名</a:t>
            </a:r>
            <a:r>
              <a:rPr lang="en-US" altLang="zh-CN" sz="3200" dirty="0"/>
              <a:t>或者夫妻一方事后追认等共同意思表示所负的债务，以及夫妻一方在婚姻关系存续期间以个人名义为家庭日常生活需要所负的债务，属于夫妻共同债务。</a:t>
            </a:r>
          </a:p>
          <a:p>
            <a:pPr marL="0" indent="0">
              <a:buNone/>
            </a:pPr>
            <a:r>
              <a:rPr lang="en-US" altLang="zh-CN" sz="3200" dirty="0"/>
              <a:t>夫妻一方在婚姻关系存续期间以个人名义超出家庭日常生活需要所负的债务，不属于夫妻共同债务；但是，</a:t>
            </a:r>
            <a:r>
              <a:rPr lang="en-US" altLang="zh-CN" sz="3200" b="1" dirty="0">
                <a:solidFill>
                  <a:srgbClr val="FF0000"/>
                </a:solidFill>
              </a:rPr>
              <a:t>债权人能够证明</a:t>
            </a:r>
            <a:r>
              <a:rPr lang="en-US" altLang="zh-CN" sz="3200" dirty="0"/>
              <a:t>该债务用于夫妻共同生活、共同生产经营或者基于夫妻双方共同意思表示的除外。</a:t>
            </a:r>
            <a:r>
              <a:rPr lang="zh-CN" altLang="en-US" sz="3200" dirty="0"/>
              <a:t>”</a:t>
            </a:r>
            <a:endParaRPr lang="en-US" altLang="zh-CN" sz="3200" dirty="0"/>
          </a:p>
          <a:p>
            <a:pPr marL="457200" indent="-457200"/>
            <a:r>
              <a:rPr lang="zh-CN" altLang="en-US" sz="3200" dirty="0"/>
              <a:t>举证责任在</a:t>
            </a:r>
            <a:r>
              <a:rPr lang="zh-CN" altLang="en-US" sz="3200" b="1" dirty="0"/>
              <a:t>债权人</a:t>
            </a:r>
            <a:r>
              <a:rPr lang="zh-CN" altLang="en-US" sz="3200" dirty="0"/>
              <a:t>一方</a:t>
            </a:r>
          </a:p>
          <a:p>
            <a:endParaRPr lang="zh-CN" altLang="en-US" sz="3200" b="1" dirty="0"/>
          </a:p>
        </p:txBody>
      </p:sp>
    </p:spTree>
    <p:extLst>
      <p:ext uri="{BB962C8B-B14F-4D97-AF65-F5344CB8AC3E}">
        <p14:creationId xmlns:p14="http://schemas.microsoft.com/office/powerpoint/2010/main" val="2445068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latin typeface="+mn-ea"/>
              </a:rPr>
              <a:t>继承的方式：</a:t>
            </a:r>
            <a:endParaRPr lang="en-US" altLang="zh-CN" sz="3200" dirty="0" smtClean="0">
              <a:latin typeface="+mn-ea"/>
            </a:endParaRPr>
          </a:p>
          <a:p>
            <a:pPr marL="0" indent="0">
              <a:buNone/>
            </a:pPr>
            <a:endParaRPr lang="en-US" altLang="zh-CN" sz="3200" dirty="0">
              <a:latin typeface="+mn-ea"/>
            </a:endParaRPr>
          </a:p>
        </p:txBody>
      </p:sp>
      <p:sp>
        <p:nvSpPr>
          <p:cNvPr id="18" name="AutoShape 5"/>
          <p:cNvSpPr>
            <a:spLocks noChangeArrowheads="1"/>
          </p:cNvSpPr>
          <p:nvPr/>
        </p:nvSpPr>
        <p:spPr bwMode="auto">
          <a:xfrm>
            <a:off x="5015532" y="3701777"/>
            <a:ext cx="2133600" cy="1752600"/>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endParaRPr>
          </a:p>
        </p:txBody>
      </p:sp>
      <p:grpSp>
        <p:nvGrpSpPr>
          <p:cNvPr id="19" name="Group 6"/>
          <p:cNvGrpSpPr>
            <a:grpSpLocks/>
          </p:cNvGrpSpPr>
          <p:nvPr/>
        </p:nvGrpSpPr>
        <p:grpSpPr bwMode="auto">
          <a:xfrm>
            <a:off x="4871070" y="2493690"/>
            <a:ext cx="2438400" cy="1219200"/>
            <a:chOff x="1968" y="1200"/>
            <a:chExt cx="1536" cy="768"/>
          </a:xfrm>
        </p:grpSpPr>
        <p:sp>
          <p:nvSpPr>
            <p:cNvPr id="20" name="AutoShape 7"/>
            <p:cNvSpPr>
              <a:spLocks noChangeArrowheads="1"/>
            </p:cNvSpPr>
            <p:nvPr/>
          </p:nvSpPr>
          <p:spPr bwMode="auto">
            <a:xfrm>
              <a:off x="1968" y="1200"/>
              <a:ext cx="1536" cy="76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sp>
          <p:nvSpPr>
            <p:cNvPr id="21" name="Text Box 8"/>
            <p:cNvSpPr txBox="1">
              <a:spLocks noChangeArrowheads="1"/>
            </p:cNvSpPr>
            <p:nvPr/>
          </p:nvSpPr>
          <p:spPr bwMode="auto">
            <a:xfrm>
              <a:off x="1968" y="1392"/>
              <a:ext cx="15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dirty="0">
                  <a:solidFill>
                    <a:schemeClr val="tx1"/>
                  </a:solidFill>
                  <a:latin typeface="Times New Roman" panose="02020603050405020304" pitchFamily="18" charset="0"/>
                  <a:ea typeface="华文中宋" panose="02010600040101010101" pitchFamily="2" charset="-122"/>
                </a:rPr>
                <a:t>法定继承</a:t>
              </a:r>
            </a:p>
          </p:txBody>
        </p:sp>
      </p:grpSp>
      <p:grpSp>
        <p:nvGrpSpPr>
          <p:cNvPr id="22" name="Group 9"/>
          <p:cNvGrpSpPr>
            <a:grpSpLocks/>
          </p:cNvGrpSpPr>
          <p:nvPr/>
        </p:nvGrpSpPr>
        <p:grpSpPr bwMode="auto">
          <a:xfrm>
            <a:off x="2566020" y="3935140"/>
            <a:ext cx="2438400" cy="1219200"/>
            <a:chOff x="528" y="2112"/>
            <a:chExt cx="1536" cy="768"/>
          </a:xfrm>
        </p:grpSpPr>
        <p:sp>
          <p:nvSpPr>
            <p:cNvPr id="23" name="AutoShape 10"/>
            <p:cNvSpPr>
              <a:spLocks noChangeArrowheads="1"/>
            </p:cNvSpPr>
            <p:nvPr/>
          </p:nvSpPr>
          <p:spPr bwMode="auto">
            <a:xfrm>
              <a:off x="528" y="2112"/>
              <a:ext cx="1536" cy="76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sp>
          <p:nvSpPr>
            <p:cNvPr id="24" name="Text Box 11"/>
            <p:cNvSpPr txBox="1">
              <a:spLocks noChangeArrowheads="1"/>
            </p:cNvSpPr>
            <p:nvPr/>
          </p:nvSpPr>
          <p:spPr bwMode="auto">
            <a:xfrm>
              <a:off x="528" y="2304"/>
              <a:ext cx="15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a:solidFill>
                    <a:schemeClr val="tx1"/>
                  </a:solidFill>
                  <a:latin typeface="Times New Roman" panose="02020603050405020304" pitchFamily="18" charset="0"/>
                  <a:ea typeface="华文中宋" panose="02010600040101010101" pitchFamily="2" charset="-122"/>
                </a:rPr>
                <a:t>遗嘱继承</a:t>
              </a:r>
            </a:p>
          </p:txBody>
        </p:sp>
      </p:grpSp>
      <p:grpSp>
        <p:nvGrpSpPr>
          <p:cNvPr id="25" name="Group 12"/>
          <p:cNvGrpSpPr>
            <a:grpSpLocks/>
          </p:cNvGrpSpPr>
          <p:nvPr/>
        </p:nvGrpSpPr>
        <p:grpSpPr bwMode="auto">
          <a:xfrm>
            <a:off x="5015532" y="5446440"/>
            <a:ext cx="2438400" cy="1219200"/>
            <a:chOff x="2064" y="3072"/>
            <a:chExt cx="1536" cy="768"/>
          </a:xfrm>
        </p:grpSpPr>
        <p:sp>
          <p:nvSpPr>
            <p:cNvPr id="26" name="AutoShape 13"/>
            <p:cNvSpPr>
              <a:spLocks noChangeArrowheads="1"/>
            </p:cNvSpPr>
            <p:nvPr/>
          </p:nvSpPr>
          <p:spPr bwMode="auto">
            <a:xfrm>
              <a:off x="2064" y="3072"/>
              <a:ext cx="1536" cy="76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sp>
          <p:nvSpPr>
            <p:cNvPr id="27" name="Text Box 14"/>
            <p:cNvSpPr txBox="1">
              <a:spLocks noChangeArrowheads="1"/>
            </p:cNvSpPr>
            <p:nvPr/>
          </p:nvSpPr>
          <p:spPr bwMode="auto">
            <a:xfrm>
              <a:off x="2064" y="3264"/>
              <a:ext cx="14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a:solidFill>
                    <a:schemeClr val="tx1"/>
                  </a:solidFill>
                  <a:latin typeface="Times New Roman" panose="02020603050405020304" pitchFamily="18" charset="0"/>
                  <a:ea typeface="华文中宋" panose="02010600040101010101" pitchFamily="2" charset="-122"/>
                </a:rPr>
                <a:t>遗   赠</a:t>
              </a:r>
            </a:p>
          </p:txBody>
        </p:sp>
      </p:grpSp>
      <p:grpSp>
        <p:nvGrpSpPr>
          <p:cNvPr id="28" name="Group 15"/>
          <p:cNvGrpSpPr>
            <a:grpSpLocks/>
          </p:cNvGrpSpPr>
          <p:nvPr/>
        </p:nvGrpSpPr>
        <p:grpSpPr bwMode="auto">
          <a:xfrm>
            <a:off x="7174532" y="3935140"/>
            <a:ext cx="2667000" cy="1219200"/>
            <a:chOff x="3408" y="2112"/>
            <a:chExt cx="1680" cy="768"/>
          </a:xfrm>
        </p:grpSpPr>
        <p:sp>
          <p:nvSpPr>
            <p:cNvPr id="29" name="AutoShape 16"/>
            <p:cNvSpPr>
              <a:spLocks noChangeArrowheads="1"/>
            </p:cNvSpPr>
            <p:nvPr/>
          </p:nvSpPr>
          <p:spPr bwMode="auto">
            <a:xfrm>
              <a:off x="3456" y="2112"/>
              <a:ext cx="1536" cy="76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sp>
          <p:nvSpPr>
            <p:cNvPr id="30" name="Text Box 17"/>
            <p:cNvSpPr txBox="1">
              <a:spLocks noChangeArrowheads="1"/>
            </p:cNvSpPr>
            <p:nvPr/>
          </p:nvSpPr>
          <p:spPr bwMode="auto">
            <a:xfrm>
              <a:off x="3408" y="2256"/>
              <a:ext cx="16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a:solidFill>
                    <a:schemeClr val="tx1"/>
                  </a:solidFill>
                  <a:latin typeface="Times New Roman" panose="02020603050405020304" pitchFamily="18" charset="0"/>
                  <a:ea typeface="华文中宋" panose="02010600040101010101" pitchFamily="2" charset="-122"/>
                </a:rPr>
                <a:t>遗赠扶养协议</a:t>
              </a:r>
            </a:p>
          </p:txBody>
        </p:sp>
      </p:grpSp>
    </p:spTree>
    <p:extLst>
      <p:ext uri="{BB962C8B-B14F-4D97-AF65-F5344CB8AC3E}">
        <p14:creationId xmlns:p14="http://schemas.microsoft.com/office/powerpoint/2010/main" val="10863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ppt_h/2"/>
                                          </p:val>
                                        </p:tav>
                                        <p:tav tm="100000">
                                          <p:val>
                                            <p:strVal val="#ppt_y"/>
                                          </p:val>
                                        </p:tav>
                                      </p:tavLst>
                                    </p:anim>
                                    <p:anim calcmode="lin" valueType="num">
                                      <p:cBhvr>
                                        <p:cTn id="15" dur="500" fill="hold"/>
                                        <p:tgtEl>
                                          <p:spTgt spid="19"/>
                                        </p:tgtEl>
                                        <p:attrNameLst>
                                          <p:attrName>ppt_w</p:attrName>
                                        </p:attrNameLst>
                                      </p:cBhvr>
                                      <p:tavLst>
                                        <p:tav tm="0">
                                          <p:val>
                                            <p:strVal val="#ppt_w"/>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ppt_w/2"/>
                                          </p:val>
                                        </p:tav>
                                        <p:tav tm="100000">
                                          <p:val>
                                            <p:strVal val="#ppt_x"/>
                                          </p:val>
                                        </p:tav>
                                      </p:tavLst>
                                    </p:anim>
                                    <p:anim calcmode="lin" valueType="num">
                                      <p:cBhvr>
                                        <p:cTn id="22" dur="500" fill="hold"/>
                                        <p:tgtEl>
                                          <p:spTgt spid="22"/>
                                        </p:tgtEl>
                                        <p:attrNameLst>
                                          <p:attrName>ppt_y</p:attrName>
                                        </p:attrNameLst>
                                      </p:cBhvr>
                                      <p:tavLst>
                                        <p:tav tm="0">
                                          <p:val>
                                            <p:strVal val="#ppt_y"/>
                                          </p:val>
                                        </p:tav>
                                        <p:tav tm="100000">
                                          <p:val>
                                            <p:strVal val="#ppt_y"/>
                                          </p:val>
                                        </p:tav>
                                      </p:tavLst>
                                    </p:anim>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ppt_h/2"/>
                                          </p:val>
                                        </p:tav>
                                        <p:tav tm="100000">
                                          <p:val>
                                            <p:strVal val="#ppt_y"/>
                                          </p:val>
                                        </p:tav>
                                      </p:tavLst>
                                    </p:anim>
                                    <p:anim calcmode="lin" valueType="num">
                                      <p:cBhvr>
                                        <p:cTn id="31" dur="500" fill="hold"/>
                                        <p:tgtEl>
                                          <p:spTgt spid="25"/>
                                        </p:tgtEl>
                                        <p:attrNameLst>
                                          <p:attrName>ppt_w</p:attrName>
                                        </p:attrNameLst>
                                      </p:cBhvr>
                                      <p:tavLst>
                                        <p:tav tm="0">
                                          <p:val>
                                            <p:strVal val="#ppt_w"/>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ppt_w/2"/>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983432" y="1821204"/>
            <a:ext cx="11016430" cy="4488909"/>
          </a:xfrm>
        </p:spPr>
        <p:txBody>
          <a:bodyPr>
            <a:noAutofit/>
          </a:bodyPr>
          <a:lstStyle/>
          <a:p>
            <a:r>
              <a:rPr lang="zh-CN" altLang="en-US" sz="3200" dirty="0" smtClean="0">
                <a:latin typeface="+mn-ea"/>
              </a:rPr>
              <a:t>法定继承：</a:t>
            </a:r>
            <a:endParaRPr lang="en-US" altLang="zh-CN" sz="3200" dirty="0" smtClean="0">
              <a:latin typeface="+mn-ea"/>
            </a:endParaRPr>
          </a:p>
          <a:p>
            <a:pPr marL="0" indent="0">
              <a:buNone/>
            </a:pPr>
            <a:r>
              <a:rPr lang="zh-CN" altLang="en-US" sz="3200" dirty="0">
                <a:latin typeface="Times New Roman" panose="02020603050405020304" pitchFamily="18" charset="0"/>
              </a:rPr>
              <a:t>法定继承是指直接按照法律规定的继承人的范围、继承顺序、遗产分配原则将遗产转归继承人的一种继承方式</a:t>
            </a:r>
            <a:r>
              <a:rPr lang="zh-CN" altLang="en-US" sz="3200" dirty="0">
                <a:latin typeface="黑体" panose="02010609060101010101" pitchFamily="49" charset="-122"/>
                <a:ea typeface="黑体" panose="02010609060101010101" pitchFamily="49" charset="-122"/>
              </a:rPr>
              <a:t> </a:t>
            </a:r>
          </a:p>
          <a:p>
            <a:r>
              <a:rPr lang="zh-CN" altLang="en-US" sz="3200" dirty="0" smtClean="0">
                <a:latin typeface="Times New Roman" panose="02020603050405020304" pitchFamily="18" charset="0"/>
              </a:rPr>
              <a:t>遗嘱继承：</a:t>
            </a:r>
            <a:endParaRPr lang="en-US" altLang="zh-CN" sz="3200" dirty="0" smtClean="0">
              <a:latin typeface="Times New Roman" panose="02020603050405020304" pitchFamily="18" charset="0"/>
            </a:endParaRPr>
          </a:p>
          <a:p>
            <a:pPr marL="0" indent="0">
              <a:buNone/>
            </a:pPr>
            <a:r>
              <a:rPr lang="zh-CN" altLang="en-US" sz="3200" dirty="0" smtClean="0">
                <a:latin typeface="Times New Roman" panose="02020603050405020304" pitchFamily="18" charset="0"/>
              </a:rPr>
              <a:t>是</a:t>
            </a:r>
            <a:r>
              <a:rPr lang="zh-CN" altLang="en-US" sz="3200" dirty="0">
                <a:latin typeface="Times New Roman" panose="02020603050405020304" pitchFamily="18" charset="0"/>
              </a:rPr>
              <a:t>公民死亡后，按其生前所立的合法有效的遗嘱内容将其遗产指定由继承人中的一人或数人继承的方式 </a:t>
            </a:r>
          </a:p>
        </p:txBody>
      </p:sp>
    </p:spTree>
    <p:extLst>
      <p:ext uri="{BB962C8B-B14F-4D97-AF65-F5344CB8AC3E}">
        <p14:creationId xmlns:p14="http://schemas.microsoft.com/office/powerpoint/2010/main" val="1505138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982638" y="2277666"/>
            <a:ext cx="5742682" cy="3672408"/>
          </a:xfrm>
        </p:spPr>
        <p:txBody>
          <a:bodyPr>
            <a:noAutofit/>
          </a:bodyPr>
          <a:lstStyle/>
          <a:p>
            <a:r>
              <a:rPr lang="zh-CN" altLang="en-US" sz="3200" dirty="0" smtClean="0">
                <a:latin typeface="+mn-ea"/>
              </a:rPr>
              <a:t>新中国</a:t>
            </a:r>
            <a:r>
              <a:rPr lang="zh-CN" altLang="en-US" sz="3200" dirty="0">
                <a:latin typeface="+mn-ea"/>
              </a:rPr>
              <a:t>第一部大法</a:t>
            </a:r>
            <a:r>
              <a:rPr lang="zh-CN" altLang="en-US" sz="3200" dirty="0" smtClean="0">
                <a:latin typeface="+mn-ea"/>
              </a:rPr>
              <a:t>：</a:t>
            </a:r>
            <a:r>
              <a:rPr lang="en-US" altLang="zh-CN" sz="3200" dirty="0" smtClean="0">
                <a:latin typeface="+mn-ea"/>
              </a:rPr>
              <a:t>1950</a:t>
            </a:r>
            <a:r>
              <a:rPr lang="zh-CN" altLang="en-US" sz="3200" dirty="0">
                <a:latin typeface="+mn-ea"/>
              </a:rPr>
              <a:t>年婚姻法</a:t>
            </a:r>
            <a:endParaRPr lang="en-US" altLang="zh-CN" sz="3200" dirty="0">
              <a:latin typeface="+mn-ea"/>
            </a:endParaRPr>
          </a:p>
          <a:p>
            <a:r>
              <a:rPr lang="en-US" altLang="zh-CN" sz="3200" dirty="0">
                <a:latin typeface="+mn-ea"/>
              </a:rPr>
              <a:t>1950</a:t>
            </a:r>
            <a:r>
              <a:rPr lang="zh-CN" altLang="en-US" sz="3200" dirty="0">
                <a:latin typeface="+mn-ea"/>
              </a:rPr>
              <a:t>年</a:t>
            </a:r>
            <a:r>
              <a:rPr lang="en-US" altLang="zh-CN" sz="3200" dirty="0">
                <a:latin typeface="+mn-ea"/>
              </a:rPr>
              <a:t>5</a:t>
            </a:r>
            <a:r>
              <a:rPr lang="zh-CN" altLang="en-US" sz="3200" dirty="0">
                <a:latin typeface="+mn-ea"/>
              </a:rPr>
              <a:t>月</a:t>
            </a:r>
            <a:r>
              <a:rPr lang="en-US" altLang="zh-CN" sz="3200" dirty="0">
                <a:latin typeface="+mn-ea"/>
              </a:rPr>
              <a:t>1</a:t>
            </a:r>
            <a:r>
              <a:rPr lang="zh-CN" altLang="en-US" sz="3200" dirty="0">
                <a:latin typeface="+mn-ea"/>
              </a:rPr>
              <a:t>日颁布</a:t>
            </a:r>
            <a:r>
              <a:rPr lang="zh-CN" altLang="en-US" sz="3200" dirty="0" smtClean="0">
                <a:latin typeface="+mn-ea"/>
              </a:rPr>
              <a:t>实施，</a:t>
            </a:r>
            <a:r>
              <a:rPr lang="en-US" altLang="zh-CN" sz="3200" dirty="0" smtClean="0">
                <a:latin typeface="+mn-ea"/>
              </a:rPr>
              <a:t>1981</a:t>
            </a:r>
            <a:r>
              <a:rPr lang="zh-CN" altLang="en-US" sz="3200" dirty="0" smtClean="0">
                <a:latin typeface="+mn-ea"/>
              </a:rPr>
              <a:t>年失效（</a:t>
            </a:r>
            <a:r>
              <a:rPr lang="en-US" altLang="zh-CN" sz="3200" dirty="0" smtClean="0">
                <a:latin typeface="+mn-ea"/>
              </a:rPr>
              <a:t>1980</a:t>
            </a:r>
            <a:r>
              <a:rPr lang="zh-CN" altLang="en-US" sz="3200" dirty="0" smtClean="0">
                <a:latin typeface="+mn-ea"/>
              </a:rPr>
              <a:t>年婚姻法实施）</a:t>
            </a:r>
            <a:endParaRPr lang="en-US" altLang="zh-CN" sz="3200" dirty="0">
              <a:latin typeface="+mn-ea"/>
            </a:endParaRPr>
          </a:p>
          <a:p>
            <a:r>
              <a:rPr lang="zh-CN" altLang="en-US" sz="3200" dirty="0">
                <a:latin typeface="+mn-ea"/>
              </a:rPr>
              <a:t>共</a:t>
            </a:r>
            <a:r>
              <a:rPr lang="en-US" altLang="zh-CN" sz="3200" dirty="0">
                <a:latin typeface="+mn-ea"/>
              </a:rPr>
              <a:t>8</a:t>
            </a:r>
            <a:r>
              <a:rPr lang="zh-CN" altLang="en-US" sz="3200" dirty="0">
                <a:latin typeface="+mn-ea"/>
              </a:rPr>
              <a:t>章</a:t>
            </a:r>
            <a:r>
              <a:rPr lang="en-US" altLang="zh-CN" sz="3200" dirty="0">
                <a:latin typeface="+mn-ea"/>
              </a:rPr>
              <a:t>27</a:t>
            </a:r>
            <a:r>
              <a:rPr lang="zh-CN" altLang="en-US" sz="3200" dirty="0">
                <a:latin typeface="+mn-ea"/>
              </a:rPr>
              <a:t>条</a:t>
            </a:r>
            <a:endParaRPr lang="en-US" altLang="zh-CN" sz="3200" dirty="0">
              <a:latin typeface="+mn-ea"/>
            </a:endParaRPr>
          </a:p>
          <a:p>
            <a:r>
              <a:rPr lang="zh-CN" altLang="en-US" sz="3200" dirty="0" smtClean="0">
                <a:latin typeface="+mn-ea"/>
              </a:rPr>
              <a:t>废除包办婚姻，婚姻自由</a:t>
            </a:r>
            <a:endParaRPr lang="en-US" altLang="zh-CN" sz="3200" dirty="0" smtClean="0">
              <a:latin typeface="+mn-ea"/>
            </a:endParaRPr>
          </a:p>
          <a:p>
            <a:endParaRPr lang="en-US" altLang="zh-CN" sz="3200" dirty="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422" y="1989634"/>
            <a:ext cx="2836889" cy="4190858"/>
          </a:xfrm>
          <a:prstGeom prst="rect">
            <a:avLst/>
          </a:prstGeom>
        </p:spPr>
      </p:pic>
    </p:spTree>
    <p:extLst>
      <p:ext uri="{BB962C8B-B14F-4D97-AF65-F5344CB8AC3E}">
        <p14:creationId xmlns:p14="http://schemas.microsoft.com/office/powerpoint/2010/main" val="1104355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983432" y="1821204"/>
            <a:ext cx="11016430" cy="4488909"/>
          </a:xfrm>
        </p:spPr>
        <p:txBody>
          <a:bodyPr>
            <a:noAutofit/>
          </a:bodyPr>
          <a:lstStyle/>
          <a:p>
            <a:r>
              <a:rPr lang="zh-CN" altLang="en-US" sz="3200" dirty="0" smtClean="0">
                <a:latin typeface="+mn-ea"/>
              </a:rPr>
              <a:t>遗赠：</a:t>
            </a:r>
            <a:endParaRPr lang="en-US" altLang="zh-CN" sz="3200" dirty="0" smtClean="0">
              <a:latin typeface="+mn-ea"/>
            </a:endParaRPr>
          </a:p>
          <a:p>
            <a:pPr marL="0" indent="0">
              <a:buNone/>
            </a:pPr>
            <a:r>
              <a:rPr lang="zh-CN" altLang="en-US" sz="3200" dirty="0">
                <a:latin typeface="+mn-ea"/>
              </a:rPr>
              <a:t>公民以遗嘱方式将其遗产的一部分或全部赠给国家、集体组织、社会团体或者法定继承人之外的人，并于遗嘱人死亡后生效的法律行为。</a:t>
            </a:r>
          </a:p>
          <a:p>
            <a:r>
              <a:rPr lang="zh-CN" altLang="en-US" sz="3200" dirty="0">
                <a:latin typeface="+mn-ea"/>
              </a:rPr>
              <a:t>遗赠扶养协议：</a:t>
            </a:r>
            <a:endParaRPr lang="en-US" altLang="zh-CN" sz="3200" dirty="0">
              <a:latin typeface="+mn-ea"/>
            </a:endParaRPr>
          </a:p>
          <a:p>
            <a:pPr marL="0" indent="0">
              <a:buNone/>
            </a:pPr>
            <a:r>
              <a:rPr lang="zh-CN" altLang="en-US" sz="3200" dirty="0">
                <a:latin typeface="+mn-ea"/>
              </a:rPr>
              <a:t>是公民与扶养人（法定继承人以外的个人或集体组织）之间签订的关于扶养和遗赠的民事权利和义务关系的协议。 </a:t>
            </a:r>
          </a:p>
          <a:p>
            <a:endParaRPr lang="en-US" altLang="zh-CN" sz="3200" dirty="0">
              <a:latin typeface="+mn-ea"/>
            </a:endParaRPr>
          </a:p>
        </p:txBody>
      </p:sp>
    </p:spTree>
    <p:extLst>
      <p:ext uri="{BB962C8B-B14F-4D97-AF65-F5344CB8AC3E}">
        <p14:creationId xmlns:p14="http://schemas.microsoft.com/office/powerpoint/2010/main" val="713959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a:latin typeface="+mn-ea"/>
              </a:rPr>
              <a:t>法定继承人的范围和顺序</a:t>
            </a:r>
          </a:p>
          <a:p>
            <a:pPr marL="0" indent="0">
              <a:buNone/>
            </a:pPr>
            <a:endParaRPr lang="en-US" altLang="zh-CN" sz="3200" dirty="0">
              <a:latin typeface="+mn-ea"/>
            </a:endParaRPr>
          </a:p>
        </p:txBody>
      </p:sp>
      <p:grpSp>
        <p:nvGrpSpPr>
          <p:cNvPr id="5" name="Group 5"/>
          <p:cNvGrpSpPr>
            <a:grpSpLocks/>
          </p:cNvGrpSpPr>
          <p:nvPr/>
        </p:nvGrpSpPr>
        <p:grpSpPr bwMode="auto">
          <a:xfrm>
            <a:off x="2638822" y="2732804"/>
            <a:ext cx="2971800" cy="4038600"/>
            <a:chOff x="672" y="1344"/>
            <a:chExt cx="1872" cy="2544"/>
          </a:xfrm>
        </p:grpSpPr>
        <p:sp>
          <p:nvSpPr>
            <p:cNvPr id="6" name="AutoShape 6"/>
            <p:cNvSpPr>
              <a:spLocks noChangeArrowheads="1"/>
            </p:cNvSpPr>
            <p:nvPr/>
          </p:nvSpPr>
          <p:spPr bwMode="auto">
            <a:xfrm>
              <a:off x="672" y="1344"/>
              <a:ext cx="1872" cy="2544"/>
            </a:xfrm>
            <a:prstGeom prst="roundRect">
              <a:avLst>
                <a:gd name="adj" fmla="val 16667"/>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sp>
          <p:nvSpPr>
            <p:cNvPr id="7" name="Text Box 7"/>
            <p:cNvSpPr txBox="1">
              <a:spLocks noChangeArrowheads="1"/>
            </p:cNvSpPr>
            <p:nvPr/>
          </p:nvSpPr>
          <p:spPr bwMode="auto">
            <a:xfrm>
              <a:off x="672" y="1488"/>
              <a:ext cx="1824" cy="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b="0" dirty="0">
                  <a:solidFill>
                    <a:schemeClr val="tx1"/>
                  </a:solidFill>
                  <a:latin typeface="方正美黑简体" pitchFamily="2" charset="-122"/>
                  <a:ea typeface="方正美黑简体" pitchFamily="2" charset="-122"/>
                </a:rPr>
                <a:t>第一顺序        继承人              </a:t>
              </a:r>
              <a:r>
                <a:rPr lang="zh-CN" altLang="en-US" sz="2800" b="0" dirty="0">
                  <a:solidFill>
                    <a:schemeClr val="tx1"/>
                  </a:solidFill>
                  <a:latin typeface="Times New Roman" panose="02020603050405020304" pitchFamily="18" charset="0"/>
                  <a:ea typeface="华文中宋" panose="02010600040101010101" pitchFamily="2" charset="-122"/>
                </a:rPr>
                <a:t>配偶、子女、父母；丧偶儿媳对公、婆，丧偶女婿对岳父、岳母尽了主要赡养义务的</a:t>
              </a:r>
            </a:p>
          </p:txBody>
        </p:sp>
      </p:grpSp>
      <p:sp>
        <p:nvSpPr>
          <p:cNvPr id="8" name="AutoShape 8"/>
          <p:cNvSpPr>
            <a:spLocks noChangeArrowheads="1"/>
          </p:cNvSpPr>
          <p:nvPr/>
        </p:nvSpPr>
        <p:spPr bwMode="auto">
          <a:xfrm>
            <a:off x="5634434" y="4409204"/>
            <a:ext cx="1143000" cy="685800"/>
          </a:xfrm>
          <a:prstGeom prst="rightArrow">
            <a:avLst>
              <a:gd name="adj1" fmla="val 50000"/>
              <a:gd name="adj2" fmla="val 41667"/>
            </a:avLst>
          </a:prstGeom>
          <a:solidFill>
            <a:schemeClr val="tx1"/>
          </a:solidFill>
          <a:ln>
            <a:noFill/>
          </a:ln>
          <a:effectLs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grpSp>
        <p:nvGrpSpPr>
          <p:cNvPr id="9" name="Group 9"/>
          <p:cNvGrpSpPr>
            <a:grpSpLocks/>
          </p:cNvGrpSpPr>
          <p:nvPr/>
        </p:nvGrpSpPr>
        <p:grpSpPr bwMode="auto">
          <a:xfrm>
            <a:off x="6744097" y="2804242"/>
            <a:ext cx="2971800" cy="4038600"/>
            <a:chOff x="3264" y="1344"/>
            <a:chExt cx="1872" cy="2544"/>
          </a:xfrm>
        </p:grpSpPr>
        <p:sp>
          <p:nvSpPr>
            <p:cNvPr id="10" name="AutoShape 10"/>
            <p:cNvSpPr>
              <a:spLocks noChangeArrowheads="1"/>
            </p:cNvSpPr>
            <p:nvPr/>
          </p:nvSpPr>
          <p:spPr bwMode="auto">
            <a:xfrm>
              <a:off x="3264" y="1344"/>
              <a:ext cx="1872" cy="2544"/>
            </a:xfrm>
            <a:prstGeom prst="roundRect">
              <a:avLst>
                <a:gd name="adj" fmla="val 16667"/>
              </a:avLst>
            </a:prstGeom>
            <a:solidFill>
              <a:srgbClr val="FFCCC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sp>
          <p:nvSpPr>
            <p:cNvPr id="11" name="Text Box 11"/>
            <p:cNvSpPr txBox="1">
              <a:spLocks noChangeArrowheads="1"/>
            </p:cNvSpPr>
            <p:nvPr/>
          </p:nvSpPr>
          <p:spPr bwMode="auto">
            <a:xfrm>
              <a:off x="3360" y="1584"/>
              <a:ext cx="1728" cy="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b="0">
                  <a:solidFill>
                    <a:schemeClr val="tx1"/>
                  </a:solidFill>
                  <a:latin typeface="方正美黑简体" pitchFamily="2" charset="-122"/>
                  <a:ea typeface="方正美黑简体" pitchFamily="2" charset="-122"/>
                </a:rPr>
                <a:t>第二顺序        继承人</a:t>
              </a:r>
            </a:p>
            <a:p>
              <a:pPr eaLnBrk="1" hangingPunct="1">
                <a:spcBef>
                  <a:spcPct val="50000"/>
                </a:spcBef>
                <a:buFontTx/>
                <a:buNone/>
              </a:pPr>
              <a:r>
                <a:rPr lang="zh-CN" altLang="en-US" sz="2800" b="0">
                  <a:solidFill>
                    <a:schemeClr val="tx1"/>
                  </a:solidFill>
                  <a:latin typeface="华文中宋" panose="02010600040101010101" pitchFamily="2" charset="-122"/>
                  <a:ea typeface="华文中宋" panose="02010600040101010101" pitchFamily="2" charset="-122"/>
                </a:rPr>
                <a:t>兄弟姐妹、祖父母、外祖父母</a:t>
              </a:r>
              <a:r>
                <a:rPr lang="zh-CN" altLang="en-US" b="0">
                  <a:latin typeface="方正美黑简体" pitchFamily="2" charset="-122"/>
                  <a:ea typeface="方正美黑简体" pitchFamily="2" charset="-122"/>
                </a:rPr>
                <a:t>         </a:t>
              </a:r>
            </a:p>
          </p:txBody>
        </p:sp>
      </p:grpSp>
    </p:spTree>
    <p:extLst>
      <p:ext uri="{BB962C8B-B14F-4D97-AF65-F5344CB8AC3E}">
        <p14:creationId xmlns:p14="http://schemas.microsoft.com/office/powerpoint/2010/main" val="9614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a:latin typeface="Times New Roman" panose="02020603050405020304" pitchFamily="18" charset="0"/>
              </a:rPr>
              <a:t>代位</a:t>
            </a:r>
            <a:r>
              <a:rPr lang="zh-CN" altLang="en-US" sz="3200" dirty="0" smtClean="0">
                <a:latin typeface="Times New Roman" panose="02020603050405020304" pitchFamily="18" charset="0"/>
              </a:rPr>
              <a:t>继承：</a:t>
            </a:r>
            <a:endParaRPr lang="en-US" altLang="zh-CN" sz="3200" dirty="0" smtClean="0">
              <a:latin typeface="Times New Roman" panose="02020603050405020304" pitchFamily="18" charset="0"/>
            </a:endParaRPr>
          </a:p>
          <a:p>
            <a:pPr marL="0" indent="0">
              <a:buNone/>
            </a:pPr>
            <a:r>
              <a:rPr lang="zh-CN" altLang="en-US" sz="3200" dirty="0" smtClean="0">
                <a:latin typeface="Times New Roman" panose="02020603050405020304" pitchFamily="18" charset="0"/>
              </a:rPr>
              <a:t>是</a:t>
            </a:r>
            <a:r>
              <a:rPr lang="zh-CN" altLang="en-US" sz="3200" dirty="0">
                <a:latin typeface="Times New Roman" panose="02020603050405020304" pitchFamily="18" charset="0"/>
              </a:rPr>
              <a:t>指被继承人的子女先于被继承人死亡，由被继承人子女的晚辈直系血亲代替继承被继承人的子女应继承的遗产。</a:t>
            </a:r>
            <a:r>
              <a:rPr lang="zh-CN" altLang="en-US" sz="3200" dirty="0">
                <a:latin typeface="Times New Roman" panose="02020603050405020304" pitchFamily="18" charset="0"/>
                <a:ea typeface="黑体" panose="02010609060101010101" pitchFamily="49" charset="-122"/>
              </a:rPr>
              <a:t> </a:t>
            </a:r>
            <a:endParaRPr lang="en-US" altLang="zh-CN" sz="3200" dirty="0" smtClean="0">
              <a:latin typeface="Times New Roman" panose="02020603050405020304" pitchFamily="18" charset="0"/>
              <a:ea typeface="黑体" panose="02010609060101010101" pitchFamily="49" charset="-122"/>
            </a:endParaRPr>
          </a:p>
          <a:p>
            <a:r>
              <a:rPr lang="zh-CN" altLang="en-US" sz="3200" dirty="0">
                <a:latin typeface="Times New Roman" panose="02020603050405020304" pitchFamily="18" charset="0"/>
              </a:rPr>
              <a:t>民</a:t>
            </a:r>
            <a:r>
              <a:rPr lang="zh-CN" altLang="en-US" sz="3200" dirty="0" smtClean="0">
                <a:latin typeface="Times New Roman" panose="02020603050405020304" pitchFamily="18" charset="0"/>
              </a:rPr>
              <a:t>法典扩大了</a:t>
            </a:r>
            <a:r>
              <a:rPr lang="zh-CN" altLang="en-US" sz="3200" b="1" dirty="0" smtClean="0">
                <a:latin typeface="Times New Roman" panose="02020603050405020304" pitchFamily="18" charset="0"/>
              </a:rPr>
              <a:t>代位继承权</a:t>
            </a:r>
            <a:r>
              <a:rPr lang="zh-CN" altLang="en-US" sz="3200" dirty="0" smtClean="0">
                <a:latin typeface="Times New Roman" panose="02020603050405020304" pitchFamily="18" charset="0"/>
              </a:rPr>
              <a:t>的范围：</a:t>
            </a:r>
            <a:endParaRPr lang="en-US" altLang="zh-CN" sz="3200" dirty="0" smtClean="0">
              <a:latin typeface="Times New Roman" panose="02020603050405020304" pitchFamily="18" charset="0"/>
            </a:endParaRPr>
          </a:p>
          <a:p>
            <a:pPr marL="0" indent="0">
              <a:buNone/>
            </a:pPr>
            <a:r>
              <a:rPr lang="zh-CN" altLang="en-US" sz="3200" dirty="0" smtClean="0"/>
              <a:t>“</a:t>
            </a:r>
            <a:r>
              <a:rPr lang="en-US" altLang="zh-CN" sz="3200" dirty="0" err="1"/>
              <a:t>被继承人的兄弟姐妹先于被继承人死亡的，由被继承人的兄弟姐妹的子女代位继承</a:t>
            </a:r>
            <a:r>
              <a:rPr lang="en-US" altLang="zh-CN" sz="3200" dirty="0" smtClean="0"/>
              <a:t>。</a:t>
            </a:r>
            <a:r>
              <a:rPr lang="zh-CN" altLang="en-US" sz="3200" dirty="0" smtClean="0"/>
              <a:t>”</a:t>
            </a:r>
            <a:r>
              <a:rPr lang="zh-CN" altLang="en-US" sz="3200" dirty="0"/>
              <a:t> （</a:t>
            </a:r>
            <a:r>
              <a:rPr lang="en-US" altLang="zh-CN" sz="3200" dirty="0"/>
              <a:t>《</a:t>
            </a:r>
            <a:r>
              <a:rPr lang="zh-CN" altLang="en-US" sz="3200" dirty="0"/>
              <a:t>民法典</a:t>
            </a:r>
            <a:r>
              <a:rPr lang="en-US" altLang="zh-CN" sz="3200" dirty="0"/>
              <a:t>》</a:t>
            </a:r>
            <a:r>
              <a:rPr lang="en-US" altLang="zh-CN" sz="3200" dirty="0" smtClean="0"/>
              <a:t>1128</a:t>
            </a:r>
            <a:r>
              <a:rPr lang="zh-CN" altLang="en-US" sz="3200" dirty="0" smtClean="0"/>
              <a:t>条</a:t>
            </a:r>
            <a:r>
              <a:rPr lang="zh-CN" altLang="en-US" sz="3200" dirty="0"/>
              <a:t>）</a:t>
            </a:r>
          </a:p>
          <a:p>
            <a:pPr marL="0" indent="0">
              <a:buNone/>
            </a:pPr>
            <a:endParaRPr lang="en-US" altLang="zh-CN" sz="3200" dirty="0">
              <a:latin typeface="+mn-ea"/>
            </a:endParaRPr>
          </a:p>
        </p:txBody>
      </p:sp>
    </p:spTree>
    <p:extLst>
      <p:ext uri="{BB962C8B-B14F-4D97-AF65-F5344CB8AC3E}">
        <p14:creationId xmlns:p14="http://schemas.microsoft.com/office/powerpoint/2010/main" val="2735450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latin typeface="+mn-ea"/>
              </a:rPr>
              <a:t>遗嘱继承的方式</a:t>
            </a:r>
            <a:r>
              <a:rPr lang="en-US" altLang="zh-CN" sz="3200" dirty="0" smtClean="0">
                <a:latin typeface="+mn-ea"/>
              </a:rPr>
              <a:t>(</a:t>
            </a:r>
            <a:r>
              <a:rPr lang="zh-CN" altLang="en-US" sz="3200" b="1" dirty="0" smtClean="0">
                <a:latin typeface="+mn-ea"/>
              </a:rPr>
              <a:t>原</a:t>
            </a:r>
            <a:r>
              <a:rPr lang="en-US" altLang="zh-CN" sz="3200" dirty="0" smtClean="0">
                <a:latin typeface="+mn-ea"/>
              </a:rPr>
              <a:t>):</a:t>
            </a:r>
          </a:p>
          <a:p>
            <a:pPr marL="0" indent="0">
              <a:buNone/>
            </a:pPr>
            <a:endParaRPr lang="en-US" altLang="zh-CN" sz="3200" dirty="0">
              <a:latin typeface="+mn-ea"/>
            </a:endParaRPr>
          </a:p>
        </p:txBody>
      </p:sp>
      <p:sp>
        <p:nvSpPr>
          <p:cNvPr id="10" name="Text Box 5"/>
          <p:cNvSpPr txBox="1">
            <a:spLocks noChangeArrowheads="1"/>
          </p:cNvSpPr>
          <p:nvPr/>
        </p:nvSpPr>
        <p:spPr bwMode="auto">
          <a:xfrm>
            <a:off x="2223087" y="2688847"/>
            <a:ext cx="61722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0" dirty="0">
                <a:solidFill>
                  <a:schemeClr val="tx1"/>
                </a:solidFill>
                <a:latin typeface="Times New Roman" panose="02020603050405020304" pitchFamily="18" charset="0"/>
                <a:ea typeface="华文中宋" panose="02010600040101010101" pitchFamily="2" charset="-122"/>
              </a:rPr>
              <a:t>公证遗嘱</a:t>
            </a:r>
          </a:p>
          <a:p>
            <a:pPr eaLnBrk="1" hangingPunct="1">
              <a:spcBef>
                <a:spcPct val="50000"/>
              </a:spcBef>
              <a:buFontTx/>
              <a:buNone/>
            </a:pPr>
            <a:r>
              <a:rPr lang="zh-CN" altLang="en-US" b="0" dirty="0">
                <a:solidFill>
                  <a:schemeClr val="tx1"/>
                </a:solidFill>
                <a:latin typeface="Times New Roman" panose="02020603050405020304" pitchFamily="18" charset="0"/>
                <a:ea typeface="华文中宋" panose="02010600040101010101" pitchFamily="2" charset="-122"/>
              </a:rPr>
              <a:t>自书遗嘱</a:t>
            </a:r>
          </a:p>
          <a:p>
            <a:pPr eaLnBrk="1" hangingPunct="1">
              <a:spcBef>
                <a:spcPct val="50000"/>
              </a:spcBef>
              <a:buFontTx/>
              <a:buNone/>
            </a:pPr>
            <a:r>
              <a:rPr lang="zh-CN" altLang="en-US" b="0" dirty="0">
                <a:solidFill>
                  <a:schemeClr val="tx1"/>
                </a:solidFill>
                <a:latin typeface="Times New Roman" panose="02020603050405020304" pitchFamily="18" charset="0"/>
                <a:ea typeface="华文中宋" panose="02010600040101010101" pitchFamily="2" charset="-122"/>
              </a:rPr>
              <a:t>代书遗嘱</a:t>
            </a:r>
          </a:p>
          <a:p>
            <a:pPr eaLnBrk="1" hangingPunct="1">
              <a:spcBef>
                <a:spcPct val="50000"/>
              </a:spcBef>
              <a:buFontTx/>
              <a:buNone/>
            </a:pPr>
            <a:r>
              <a:rPr lang="zh-CN" altLang="en-US" b="0" dirty="0">
                <a:solidFill>
                  <a:schemeClr val="tx1"/>
                </a:solidFill>
                <a:latin typeface="Times New Roman" panose="02020603050405020304" pitchFamily="18" charset="0"/>
                <a:ea typeface="华文中宋" panose="02010600040101010101" pitchFamily="2" charset="-122"/>
              </a:rPr>
              <a:t>录音遗嘱</a:t>
            </a:r>
          </a:p>
          <a:p>
            <a:pPr eaLnBrk="1" hangingPunct="1">
              <a:spcBef>
                <a:spcPct val="50000"/>
              </a:spcBef>
              <a:buFontTx/>
              <a:buNone/>
            </a:pPr>
            <a:r>
              <a:rPr lang="zh-CN" altLang="en-US" b="0" dirty="0">
                <a:solidFill>
                  <a:schemeClr val="tx1"/>
                </a:solidFill>
                <a:latin typeface="Times New Roman" panose="02020603050405020304" pitchFamily="18" charset="0"/>
                <a:ea typeface="华文中宋" panose="02010600040101010101" pitchFamily="2" charset="-122"/>
              </a:rPr>
              <a:t>口头遗嘱</a:t>
            </a:r>
          </a:p>
        </p:txBody>
      </p:sp>
      <p:sp>
        <p:nvSpPr>
          <p:cNvPr id="11" name="AutoShape 11"/>
          <p:cNvSpPr>
            <a:spLocks/>
          </p:cNvSpPr>
          <p:nvPr/>
        </p:nvSpPr>
        <p:spPr bwMode="auto">
          <a:xfrm>
            <a:off x="4575762" y="2844422"/>
            <a:ext cx="609600" cy="3276600"/>
          </a:xfrm>
          <a:prstGeom prst="rightBrace">
            <a:avLst>
              <a:gd name="adj1" fmla="val 44792"/>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solidFill>
                <a:schemeClr val="tx1"/>
              </a:solidFill>
            </a:endParaRPr>
          </a:p>
        </p:txBody>
      </p:sp>
      <p:grpSp>
        <p:nvGrpSpPr>
          <p:cNvPr id="12" name="Group 12"/>
          <p:cNvGrpSpPr>
            <a:grpSpLocks/>
          </p:cNvGrpSpPr>
          <p:nvPr/>
        </p:nvGrpSpPr>
        <p:grpSpPr bwMode="auto">
          <a:xfrm>
            <a:off x="6383238" y="2570349"/>
            <a:ext cx="2971800" cy="4049712"/>
            <a:chOff x="3168" y="1344"/>
            <a:chExt cx="1872" cy="2256"/>
          </a:xfrm>
        </p:grpSpPr>
        <p:sp>
          <p:nvSpPr>
            <p:cNvPr id="13" name="Rectangle 13"/>
            <p:cNvSpPr>
              <a:spLocks noChangeArrowheads="1"/>
            </p:cNvSpPr>
            <p:nvPr/>
          </p:nvSpPr>
          <p:spPr bwMode="auto">
            <a:xfrm>
              <a:off x="3168" y="1344"/>
              <a:ext cx="1872" cy="2256"/>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b="0"/>
            </a:p>
          </p:txBody>
        </p:sp>
        <p:sp>
          <p:nvSpPr>
            <p:cNvPr id="14" name="Text Box 14"/>
            <p:cNvSpPr txBox="1">
              <a:spLocks noChangeArrowheads="1"/>
            </p:cNvSpPr>
            <p:nvPr/>
          </p:nvSpPr>
          <p:spPr bwMode="auto">
            <a:xfrm>
              <a:off x="3168" y="1392"/>
              <a:ext cx="1824" cy="195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panose="020B0604020202020204" pitchFamily="34" charset="0"/>
                  <a:ea typeface="宋体" panose="02010600030101010101" pitchFamily="2" charset="-122"/>
                </a:defRPr>
              </a:lvl1pPr>
              <a:lvl2pPr marL="742950" indent="-285750">
                <a:spcBef>
                  <a:spcPct val="20000"/>
                </a:spcBef>
                <a:buChar char="–"/>
                <a:defRPr sz="2800" b="1">
                  <a:solidFill>
                    <a:schemeClr val="bg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bg1"/>
                  </a:solidFill>
                  <a:latin typeface="Arial" panose="020B0604020202020204" pitchFamily="34" charset="0"/>
                  <a:ea typeface="宋体" panose="02010600030101010101" pitchFamily="2" charset="-122"/>
                </a:defRPr>
              </a:lvl3pPr>
              <a:lvl4pPr marL="1600200" indent="-228600">
                <a:spcBef>
                  <a:spcPct val="20000"/>
                </a:spcBef>
                <a:buChar char="–"/>
                <a:defRPr sz="2000" b="1">
                  <a:solidFill>
                    <a:schemeClr val="bg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0" dirty="0">
                  <a:solidFill>
                    <a:schemeClr val="tx1"/>
                  </a:solidFill>
                  <a:latin typeface="Times New Roman" panose="02020603050405020304" pitchFamily="18" charset="0"/>
                </a:rPr>
                <a:t>遗嘱人先后立了数份内容相抵触的遗嘱，应以最后一份遗嘱为准。</a:t>
              </a:r>
              <a:r>
                <a:rPr lang="zh-CN" altLang="en-US" sz="2800" b="0" strike="sngStrike" dirty="0">
                  <a:solidFill>
                    <a:schemeClr val="tx1"/>
                  </a:solidFill>
                  <a:latin typeface="Times New Roman" panose="02020603050405020304" pitchFamily="18" charset="0"/>
                </a:rPr>
                <a:t>自书、代书、录音和口头遗嘱，都不得变更、撤消公证遗嘱</a:t>
              </a:r>
            </a:p>
          </p:txBody>
        </p:sp>
      </p:grpSp>
    </p:spTree>
    <p:extLst>
      <p:ext uri="{BB962C8B-B14F-4D97-AF65-F5344CB8AC3E}">
        <p14:creationId xmlns:p14="http://schemas.microsoft.com/office/powerpoint/2010/main" val="4799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ppt_x"/>
                                          </p:val>
                                        </p:tav>
                                        <p:tav tm="100000">
                                          <p:val>
                                            <p:strVal val="#ppt_x"/>
                                          </p:val>
                                        </p:tav>
                                      </p:tavLst>
                                    </p:anim>
                                    <p:anim calcmode="lin" valueType="num">
                                      <p:cBhvr additive="base">
                                        <p:cTn id="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smtClean="0">
                <a:latin typeface="+mn-ea"/>
              </a:rPr>
              <a:t>新增了“</a:t>
            </a:r>
            <a:r>
              <a:rPr lang="zh-CN" altLang="en-US" sz="3200" b="1" dirty="0" smtClean="0">
                <a:solidFill>
                  <a:srgbClr val="FF0000"/>
                </a:solidFill>
                <a:latin typeface="+mn-ea"/>
              </a:rPr>
              <a:t>打印遗嘱、录像遗嘱</a:t>
            </a:r>
            <a:r>
              <a:rPr lang="zh-CN" altLang="en-US" sz="3200" dirty="0" smtClean="0">
                <a:latin typeface="+mn-ea"/>
              </a:rPr>
              <a:t>”</a:t>
            </a:r>
            <a:endParaRPr lang="en-US" altLang="zh-CN" sz="3200" dirty="0" smtClean="0">
              <a:latin typeface="+mn-ea"/>
            </a:endParaRPr>
          </a:p>
          <a:p>
            <a:r>
              <a:rPr lang="zh-CN" altLang="en-US" sz="3200" b="1" dirty="0" smtClean="0">
                <a:solidFill>
                  <a:srgbClr val="FF0000"/>
                </a:solidFill>
                <a:latin typeface="+mn-ea"/>
              </a:rPr>
              <a:t>删除了</a:t>
            </a:r>
            <a:r>
              <a:rPr lang="zh-CN" altLang="en-US" sz="3200" dirty="0" smtClean="0">
                <a:latin typeface="+mn-ea"/>
              </a:rPr>
              <a:t>“公证遗嘱效力最高”</a:t>
            </a:r>
            <a:endParaRPr lang="en-US" altLang="zh-CN" sz="3200" dirty="0">
              <a:latin typeface="+mn-ea"/>
            </a:endParaRPr>
          </a:p>
        </p:txBody>
      </p:sp>
    </p:spTree>
    <p:extLst>
      <p:ext uri="{BB962C8B-B14F-4D97-AF65-F5344CB8AC3E}">
        <p14:creationId xmlns:p14="http://schemas.microsoft.com/office/powerpoint/2010/main" val="2132180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民法典</a:t>
            </a:r>
            <a:r>
              <a:rPr lang="en-US" altLang="zh-CN" sz="4000" b="1" dirty="0" smtClean="0">
                <a:solidFill>
                  <a:srgbClr val="7C1D20"/>
                </a:solidFill>
                <a:latin typeface="+mn-ea"/>
              </a:rPr>
              <a:t>》</a:t>
            </a:r>
            <a:r>
              <a:rPr lang="zh-CN" altLang="en-US" sz="4000" b="1" dirty="0" smtClean="0">
                <a:solidFill>
                  <a:srgbClr val="7C1D20"/>
                </a:solidFill>
                <a:latin typeface="+mn-ea"/>
              </a:rPr>
              <a:t>中继承法部分的修改</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dirty="0"/>
              <a:t>无人继承收归国有的遗产用于公益事业</a:t>
            </a:r>
            <a:endParaRPr lang="en-US" altLang="zh-CN" sz="3200" dirty="0" smtClean="0"/>
          </a:p>
          <a:p>
            <a:pPr marL="0" indent="0">
              <a:buNone/>
            </a:pPr>
            <a:r>
              <a:rPr lang="zh-CN" altLang="en-US" sz="3200" dirty="0" smtClean="0"/>
              <a:t>“</a:t>
            </a:r>
            <a:r>
              <a:rPr lang="en-US" altLang="zh-CN" sz="3200" dirty="0" err="1"/>
              <a:t>无人继承又无人受遗赠的遗产，归国家所有，用于公益事业；死者生前是集体所有制组织成员的，归所在集体所有制组织所有</a:t>
            </a:r>
            <a:r>
              <a:rPr lang="en-US" altLang="zh-CN" sz="3200" dirty="0" smtClean="0"/>
              <a:t>。</a:t>
            </a:r>
            <a:r>
              <a:rPr lang="zh-CN" altLang="en-US" sz="3200" dirty="0" smtClean="0"/>
              <a:t>”</a:t>
            </a:r>
            <a:r>
              <a:rPr lang="zh-CN" altLang="en-US" sz="3200" dirty="0"/>
              <a:t> （</a:t>
            </a:r>
            <a:r>
              <a:rPr lang="en-US" altLang="zh-CN" sz="3200" dirty="0"/>
              <a:t>《</a:t>
            </a:r>
            <a:r>
              <a:rPr lang="zh-CN" altLang="en-US" sz="3200" dirty="0"/>
              <a:t>民法典</a:t>
            </a:r>
            <a:r>
              <a:rPr lang="en-US" altLang="zh-CN" sz="3200" dirty="0"/>
              <a:t>》</a:t>
            </a:r>
            <a:r>
              <a:rPr lang="en-US" altLang="zh-CN" sz="3200" dirty="0" smtClean="0"/>
              <a:t>1160</a:t>
            </a:r>
            <a:r>
              <a:rPr lang="zh-CN" altLang="en-US" sz="3200" dirty="0" smtClean="0"/>
              <a:t>条</a:t>
            </a:r>
            <a:r>
              <a:rPr lang="zh-CN" altLang="en-US" sz="3200" dirty="0"/>
              <a:t>）</a:t>
            </a:r>
          </a:p>
          <a:p>
            <a:pPr marL="0" indent="0">
              <a:buNone/>
            </a:pPr>
            <a:endParaRPr lang="en-US" altLang="zh-CN" sz="3200" dirty="0">
              <a:latin typeface="+mn-ea"/>
            </a:endParaRPr>
          </a:p>
        </p:txBody>
      </p:sp>
    </p:spTree>
    <p:extLst>
      <p:ext uri="{BB962C8B-B14F-4D97-AF65-F5344CB8AC3E}">
        <p14:creationId xmlns:p14="http://schemas.microsoft.com/office/powerpoint/2010/main" val="7965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名著选读</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5519142" y="2355015"/>
            <a:ext cx="5904656" cy="3857705"/>
          </a:xfrm>
        </p:spPr>
        <p:txBody>
          <a:bodyPr>
            <a:noAutofit/>
          </a:bodyPr>
          <a:lstStyle/>
          <a:p>
            <a:pPr lvl="0"/>
            <a:r>
              <a:rPr lang="zh-CN" altLang="zh-CN" sz="3200" dirty="0" smtClean="0"/>
              <a:t>《家庭、私有制和国家的起源》</a:t>
            </a:r>
            <a:endParaRPr lang="en-US" altLang="zh-CN" sz="3200" dirty="0" smtClean="0"/>
          </a:p>
          <a:p>
            <a:pPr lvl="0"/>
            <a:r>
              <a:rPr lang="en-US" altLang="zh-CN" sz="3200" dirty="0" smtClean="0"/>
              <a:t>[</a:t>
            </a:r>
            <a:r>
              <a:rPr lang="zh-CN" altLang="zh-CN" sz="3200" dirty="0"/>
              <a:t>德</a:t>
            </a:r>
            <a:r>
              <a:rPr lang="en-US" altLang="zh-CN" sz="3200" dirty="0"/>
              <a:t>]</a:t>
            </a:r>
            <a:r>
              <a:rPr lang="zh-CN" altLang="zh-CN" sz="3200" dirty="0"/>
              <a:t>恩格斯</a:t>
            </a:r>
            <a:r>
              <a:rPr lang="zh-CN" altLang="zh-CN" sz="3200" dirty="0" smtClean="0"/>
              <a:t>著</a:t>
            </a:r>
            <a:endParaRPr lang="en-US" altLang="zh-CN" sz="3200" dirty="0" smtClean="0"/>
          </a:p>
          <a:p>
            <a:pPr lvl="0"/>
            <a:r>
              <a:rPr lang="zh-CN" altLang="en-US" sz="3200" dirty="0" smtClean="0"/>
              <a:t>中共中央马克思、恩格斯、列宁、斯大林著作编译局编译</a:t>
            </a:r>
            <a:endParaRPr lang="en-US" altLang="zh-CN" sz="3200" dirty="0" smtClean="0"/>
          </a:p>
          <a:p>
            <a:pPr lvl="0"/>
            <a:r>
              <a:rPr lang="zh-CN" altLang="zh-CN" sz="3200" dirty="0" smtClean="0"/>
              <a:t>人民出版社</a:t>
            </a:r>
            <a:r>
              <a:rPr lang="en-US" altLang="zh-CN" sz="3200" dirty="0"/>
              <a:t>2018</a:t>
            </a:r>
            <a:r>
              <a:rPr lang="zh-CN" altLang="zh-CN" sz="3200" dirty="0"/>
              <a:t>年版</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14" y="1721182"/>
            <a:ext cx="4491538" cy="4491538"/>
          </a:xfrm>
          <a:prstGeom prst="rect">
            <a:avLst/>
          </a:prstGeom>
        </p:spPr>
      </p:pic>
    </p:spTree>
    <p:extLst>
      <p:ext uri="{BB962C8B-B14F-4D97-AF65-F5344CB8AC3E}">
        <p14:creationId xmlns:p14="http://schemas.microsoft.com/office/powerpoint/2010/main" val="3387921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zh-CN" sz="4000" b="1" dirty="0" smtClean="0">
                <a:solidFill>
                  <a:srgbClr val="7C1D20"/>
                </a:solidFill>
                <a:latin typeface="+mn-ea"/>
                <a:ea typeface="+mn-ea"/>
              </a:rPr>
              <a:t>《家庭、私有制和国家的起源》</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360975"/>
            <a:ext cx="4248472" cy="3857705"/>
          </a:xfrm>
        </p:spPr>
        <p:txBody>
          <a:bodyPr>
            <a:noAutofit/>
          </a:bodyPr>
          <a:lstStyle/>
          <a:p>
            <a:pPr lvl="0"/>
            <a:r>
              <a:rPr lang="en-US" altLang="zh-CN" sz="3200" dirty="0" smtClean="0"/>
              <a:t>1884</a:t>
            </a:r>
            <a:r>
              <a:rPr lang="zh-CN" altLang="en-US" sz="3200" dirty="0" smtClean="0"/>
              <a:t>年</a:t>
            </a:r>
            <a:r>
              <a:rPr lang="en-US" altLang="zh-CN" sz="3200" dirty="0" smtClean="0"/>
              <a:t>10</a:t>
            </a:r>
            <a:r>
              <a:rPr lang="zh-CN" altLang="en-US" sz="3200" dirty="0" smtClean="0"/>
              <a:t>月，原著第一版印行</a:t>
            </a:r>
            <a:endParaRPr lang="en-US" altLang="zh-CN" sz="3200" dirty="0" smtClean="0"/>
          </a:p>
          <a:p>
            <a:pPr lvl="0"/>
            <a:r>
              <a:rPr lang="en-US" altLang="zh-CN" sz="3200" dirty="0" smtClean="0"/>
              <a:t>1891</a:t>
            </a:r>
            <a:r>
              <a:rPr lang="zh-CN" altLang="en-US" sz="3200" dirty="0" smtClean="0"/>
              <a:t>年，第四版（修改和增补）出版</a:t>
            </a:r>
            <a:endParaRPr lang="zh-CN" altLang="zh-CN" sz="32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700" y="1757637"/>
            <a:ext cx="3285909" cy="4783118"/>
          </a:xfrm>
          <a:prstGeom prst="rect">
            <a:avLst/>
          </a:prstGeom>
        </p:spPr>
      </p:pic>
    </p:spTree>
    <p:extLst>
      <p:ext uri="{BB962C8B-B14F-4D97-AF65-F5344CB8AC3E}">
        <p14:creationId xmlns:p14="http://schemas.microsoft.com/office/powerpoint/2010/main" val="2429629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zh-CN" sz="4000" b="1" dirty="0" smtClean="0">
                <a:solidFill>
                  <a:srgbClr val="7C1D20"/>
                </a:solidFill>
                <a:latin typeface="+mn-ea"/>
                <a:ea typeface="+mn-ea"/>
              </a:rPr>
              <a:t>《家庭、私有制和国家的起源》</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22598" y="2205658"/>
            <a:ext cx="11089232" cy="3857705"/>
          </a:xfrm>
        </p:spPr>
        <p:txBody>
          <a:bodyPr>
            <a:noAutofit/>
          </a:bodyPr>
          <a:lstStyle/>
          <a:p>
            <a:pPr marL="0" lvl="0" indent="0">
              <a:buNone/>
            </a:pPr>
            <a:r>
              <a:rPr lang="zh-CN" altLang="en-US" sz="3200" dirty="0" smtClean="0"/>
              <a:t>一 史前各文化阶段                                  二 家庭</a:t>
            </a:r>
            <a:endParaRPr lang="en-US" altLang="zh-CN" sz="3200" dirty="0" smtClean="0"/>
          </a:p>
          <a:p>
            <a:pPr marL="0" lvl="0" indent="0">
              <a:buNone/>
            </a:pPr>
            <a:r>
              <a:rPr lang="zh-CN" altLang="en-US" sz="3200" dirty="0" smtClean="0"/>
              <a:t>三易洛魁人的氏族                                   四 希腊人的氏族</a:t>
            </a:r>
            <a:endParaRPr lang="en-US" altLang="zh-CN" sz="3200" dirty="0" smtClean="0"/>
          </a:p>
          <a:p>
            <a:pPr marL="0" lvl="0" indent="0">
              <a:buNone/>
            </a:pPr>
            <a:r>
              <a:rPr lang="zh-CN" altLang="en-US" sz="3200" dirty="0" smtClean="0"/>
              <a:t>五 雅典国家的产生                                  六 罗马的氏族和国家</a:t>
            </a:r>
            <a:endParaRPr lang="en-US" altLang="zh-CN" sz="3200" dirty="0" smtClean="0"/>
          </a:p>
          <a:p>
            <a:pPr marL="0" lvl="0" indent="0">
              <a:buNone/>
            </a:pPr>
            <a:r>
              <a:rPr lang="zh-CN" altLang="en-US" sz="3200" dirty="0" smtClean="0"/>
              <a:t>七 凯尔特人和德意志人的氏族            八 德意志人国家的形成</a:t>
            </a:r>
            <a:endParaRPr lang="en-US" altLang="zh-CN" sz="3200" dirty="0" smtClean="0"/>
          </a:p>
          <a:p>
            <a:pPr marL="0" lvl="0" indent="0">
              <a:buNone/>
            </a:pPr>
            <a:r>
              <a:rPr lang="zh-CN" altLang="en-US" sz="3200" dirty="0" smtClean="0"/>
              <a:t>九 野蛮时代和文明时代</a:t>
            </a:r>
            <a:endParaRPr lang="zh-CN" altLang="zh-CN" sz="3200" dirty="0"/>
          </a:p>
        </p:txBody>
      </p:sp>
    </p:spTree>
    <p:extLst>
      <p:ext uri="{BB962C8B-B14F-4D97-AF65-F5344CB8AC3E}">
        <p14:creationId xmlns:p14="http://schemas.microsoft.com/office/powerpoint/2010/main" val="2319399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zh-CN" sz="4000" b="1" dirty="0" smtClean="0">
                <a:solidFill>
                  <a:srgbClr val="7C1D20"/>
                </a:solidFill>
                <a:latin typeface="+mn-ea"/>
                <a:ea typeface="+mn-ea"/>
              </a:rPr>
              <a:t>《家庭、私有制和国家的起源》</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360975"/>
            <a:ext cx="8928992" cy="3857705"/>
          </a:xfrm>
        </p:spPr>
        <p:txBody>
          <a:bodyPr>
            <a:noAutofit/>
          </a:bodyPr>
          <a:lstStyle/>
          <a:p>
            <a:pPr lvl="0"/>
            <a:r>
              <a:rPr lang="zh-CN" altLang="en-US" sz="3200" dirty="0" smtClean="0"/>
              <a:t>史前：蒙昧时代</a:t>
            </a:r>
            <a:r>
              <a:rPr lang="en-US" altLang="zh-CN" sz="3200" dirty="0" smtClean="0"/>
              <a:t>——</a:t>
            </a:r>
            <a:r>
              <a:rPr lang="zh-CN" altLang="en-US" sz="3200" dirty="0" smtClean="0"/>
              <a:t>野蛮时代</a:t>
            </a:r>
            <a:endParaRPr lang="en-US" altLang="zh-CN" sz="3200" dirty="0" smtClean="0"/>
          </a:p>
          <a:p>
            <a:pPr lvl="0"/>
            <a:r>
              <a:rPr lang="zh-CN" altLang="en-US" sz="3200" dirty="0" smtClean="0"/>
              <a:t>家庭：血缘家庭、普那路亚家庭、对偶制家庭、专偶制家庭</a:t>
            </a:r>
            <a:endParaRPr lang="en-US" altLang="zh-CN" sz="3200" dirty="0" smtClean="0"/>
          </a:p>
          <a:p>
            <a:pPr lvl="0"/>
            <a:r>
              <a:rPr lang="zh-CN" altLang="en-US" sz="3200" dirty="0" smtClean="0"/>
              <a:t>易洛魁人氏族：母系社会（美洲印第安人）</a:t>
            </a:r>
            <a:endParaRPr lang="en-US" altLang="zh-CN" sz="3200" dirty="0" smtClean="0"/>
          </a:p>
          <a:p>
            <a:pPr lvl="0"/>
            <a:r>
              <a:rPr lang="zh-CN" altLang="en-US" sz="3200" dirty="0" smtClean="0"/>
              <a:t>希腊人氏族：父系社会</a:t>
            </a:r>
            <a:endParaRPr lang="zh-CN" altLang="zh-CN" sz="3200" dirty="0"/>
          </a:p>
        </p:txBody>
      </p:sp>
    </p:spTree>
    <p:extLst>
      <p:ext uri="{BB962C8B-B14F-4D97-AF65-F5344CB8AC3E}">
        <p14:creationId xmlns:p14="http://schemas.microsoft.com/office/powerpoint/2010/main" val="298626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22" y="2061642"/>
            <a:ext cx="7620000" cy="40259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566" y="2093254"/>
            <a:ext cx="5072112" cy="3994288"/>
          </a:xfrm>
          <a:prstGeom prst="rect">
            <a:avLst/>
          </a:prstGeom>
        </p:spPr>
      </p:pic>
    </p:spTree>
    <p:extLst>
      <p:ext uri="{BB962C8B-B14F-4D97-AF65-F5344CB8AC3E}">
        <p14:creationId xmlns:p14="http://schemas.microsoft.com/office/powerpoint/2010/main" val="14430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zh-CN" sz="4000" b="1" dirty="0" smtClean="0">
                <a:solidFill>
                  <a:srgbClr val="7C1D20"/>
                </a:solidFill>
                <a:latin typeface="+mn-ea"/>
                <a:ea typeface="+mn-ea"/>
              </a:rPr>
              <a:t>《家庭、私有制和国家的起源》</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360975"/>
            <a:ext cx="9145016" cy="3857705"/>
          </a:xfrm>
        </p:spPr>
        <p:txBody>
          <a:bodyPr>
            <a:noAutofit/>
          </a:bodyPr>
          <a:lstStyle/>
          <a:p>
            <a:pPr lvl="0"/>
            <a:r>
              <a:rPr lang="zh-CN" altLang="en-US" sz="3200" dirty="0"/>
              <a:t>罗马的氏族和</a:t>
            </a:r>
            <a:r>
              <a:rPr lang="zh-CN" altLang="en-US" sz="3200" dirty="0" smtClean="0"/>
              <a:t>国家：与希腊人氏族制度大体相同</a:t>
            </a:r>
            <a:endParaRPr lang="en-US" altLang="zh-CN" sz="3200" dirty="0" smtClean="0"/>
          </a:p>
          <a:p>
            <a:pPr lvl="0"/>
            <a:r>
              <a:rPr lang="zh-CN" altLang="en-US" sz="3200" dirty="0" smtClean="0"/>
              <a:t>凯</a:t>
            </a:r>
            <a:r>
              <a:rPr lang="zh-CN" altLang="en-US" sz="3200" dirty="0"/>
              <a:t>尔特</a:t>
            </a:r>
            <a:r>
              <a:rPr lang="zh-CN" altLang="en-US" sz="3200" dirty="0" smtClean="0"/>
              <a:t>人的氏族：爱尔兰、苏格兰</a:t>
            </a:r>
            <a:endParaRPr lang="en-US" altLang="zh-CN" sz="3200" dirty="0" smtClean="0"/>
          </a:p>
          <a:p>
            <a:pPr lvl="0"/>
            <a:r>
              <a:rPr lang="zh-CN" altLang="en-US" sz="3200" smtClean="0"/>
              <a:t>德意志人的氏族：日耳曼人</a:t>
            </a:r>
            <a:endParaRPr lang="en-US" altLang="zh-CN" sz="3200" dirty="0" smtClean="0"/>
          </a:p>
          <a:p>
            <a:pPr lvl="0"/>
            <a:r>
              <a:rPr lang="zh-CN" altLang="en-US" sz="3200" dirty="0" smtClean="0"/>
              <a:t>德意志</a:t>
            </a:r>
            <a:r>
              <a:rPr lang="zh-CN" altLang="en-US" sz="3200" dirty="0"/>
              <a:t>人国家的</a:t>
            </a:r>
            <a:r>
              <a:rPr lang="zh-CN" altLang="en-US" sz="3200" dirty="0" smtClean="0"/>
              <a:t>形成</a:t>
            </a:r>
            <a:endParaRPr lang="en-US" altLang="zh-CN" sz="3200" dirty="0" smtClean="0"/>
          </a:p>
          <a:p>
            <a:pPr lvl="0"/>
            <a:r>
              <a:rPr lang="zh-CN" altLang="en-US" sz="3200" dirty="0" smtClean="0"/>
              <a:t>野蛮</a:t>
            </a:r>
            <a:r>
              <a:rPr lang="zh-CN" altLang="en-US" sz="3200" dirty="0"/>
              <a:t>时代和文明时代</a:t>
            </a:r>
            <a:endParaRPr lang="zh-CN" altLang="zh-CN" sz="3200" dirty="0"/>
          </a:p>
          <a:p>
            <a:pPr lvl="0"/>
            <a:endParaRPr lang="zh-CN" altLang="zh-CN" sz="3200" dirty="0"/>
          </a:p>
        </p:txBody>
      </p:sp>
    </p:spTree>
    <p:extLst>
      <p:ext uri="{BB962C8B-B14F-4D97-AF65-F5344CB8AC3E}">
        <p14:creationId xmlns:p14="http://schemas.microsoft.com/office/powerpoint/2010/main" val="1087451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b="1" dirty="0" smtClean="0"/>
              <a:t>第一章 原则</a:t>
            </a:r>
            <a:endParaRPr lang="en-US" altLang="zh-CN" sz="3200" b="1" dirty="0" smtClean="0"/>
          </a:p>
          <a:p>
            <a:pPr marL="0" indent="0">
              <a:buNone/>
            </a:pPr>
            <a:r>
              <a:rPr lang="zh-CN" altLang="en-US" sz="3200" b="1" dirty="0" smtClean="0"/>
              <a:t>第一</a:t>
            </a:r>
            <a:r>
              <a:rPr lang="zh-CN" altLang="en-US" sz="3200" b="1" dirty="0"/>
              <a:t>条</a:t>
            </a:r>
            <a:r>
              <a:rPr lang="zh-CN" altLang="en-US" sz="3200" dirty="0"/>
              <a:t>　废除</a:t>
            </a:r>
            <a:r>
              <a:rPr lang="zh-CN" altLang="en-US" sz="3200" b="1" dirty="0"/>
              <a:t>包办强迫</a:t>
            </a:r>
            <a:r>
              <a:rPr lang="zh-CN" altLang="en-US" sz="3200" dirty="0"/>
              <a:t>、</a:t>
            </a:r>
            <a:r>
              <a:rPr lang="zh-CN" altLang="en-US" sz="3200" b="1" dirty="0"/>
              <a:t>男尊女卑</a:t>
            </a:r>
            <a:r>
              <a:rPr lang="zh-CN" altLang="en-US" sz="3200" dirty="0"/>
              <a:t>、</a:t>
            </a:r>
            <a:r>
              <a:rPr lang="zh-CN" altLang="en-US" sz="3200" b="1" dirty="0"/>
              <a:t>漠视子女利益</a:t>
            </a:r>
            <a:r>
              <a:rPr lang="zh-CN" altLang="en-US" sz="3200" dirty="0"/>
              <a:t>的封建主义婚姻制度。实行男女</a:t>
            </a:r>
            <a:r>
              <a:rPr lang="zh-CN" altLang="en-US" sz="3200" b="1" dirty="0"/>
              <a:t>婚姻自由</a:t>
            </a:r>
            <a:r>
              <a:rPr lang="zh-CN" altLang="en-US" sz="3200" dirty="0"/>
              <a:t>、</a:t>
            </a:r>
            <a:r>
              <a:rPr lang="zh-CN" altLang="en-US" sz="3200" b="1" dirty="0"/>
              <a:t>一夫一妻</a:t>
            </a:r>
            <a:r>
              <a:rPr lang="zh-CN" altLang="en-US" sz="3200" dirty="0"/>
              <a:t>、</a:t>
            </a:r>
            <a:r>
              <a:rPr lang="zh-CN" altLang="en-US" sz="3200" b="1" dirty="0"/>
              <a:t>男女权利平等</a:t>
            </a:r>
            <a:r>
              <a:rPr lang="zh-CN" altLang="en-US" sz="3200" dirty="0"/>
              <a:t>、</a:t>
            </a:r>
            <a:r>
              <a:rPr lang="zh-CN" altLang="en-US" sz="3200" b="1" dirty="0"/>
              <a:t>保护妇女和子女</a:t>
            </a:r>
            <a:r>
              <a:rPr lang="zh-CN" altLang="en-US" sz="3200" dirty="0"/>
              <a:t>合法权益的新民主主义婚姻制度</a:t>
            </a:r>
            <a:r>
              <a:rPr lang="zh-CN" altLang="en-US" sz="3200" dirty="0" smtClean="0"/>
              <a:t>。</a:t>
            </a:r>
            <a:endParaRPr lang="en-US" altLang="zh-CN" sz="3200" dirty="0" smtClean="0"/>
          </a:p>
          <a:p>
            <a:pPr marL="0" indent="0">
              <a:buNone/>
            </a:pPr>
            <a:r>
              <a:rPr lang="zh-CN" altLang="en-US" sz="3200" b="1" dirty="0"/>
              <a:t>第二条</a:t>
            </a:r>
            <a:r>
              <a:rPr lang="zh-CN" altLang="en-US" sz="3200" dirty="0"/>
              <a:t>　禁止</a:t>
            </a:r>
            <a:r>
              <a:rPr lang="zh-CN" altLang="en-US" sz="3200" b="1" dirty="0"/>
              <a:t>重婚、纳妾</a:t>
            </a:r>
            <a:r>
              <a:rPr lang="zh-CN" altLang="en-US" sz="3200" dirty="0"/>
              <a:t>。禁止</a:t>
            </a:r>
            <a:r>
              <a:rPr lang="zh-CN" altLang="en-US" sz="3200" b="1" dirty="0"/>
              <a:t>童养媳</a:t>
            </a:r>
            <a:r>
              <a:rPr lang="zh-CN" altLang="en-US" sz="3200" dirty="0"/>
              <a:t>。禁止干涉</a:t>
            </a:r>
            <a:r>
              <a:rPr lang="zh-CN" altLang="en-US" sz="3200" b="1" dirty="0"/>
              <a:t>寡妇</a:t>
            </a:r>
            <a:r>
              <a:rPr lang="zh-CN" altLang="en-US" sz="3200" dirty="0"/>
              <a:t>婚姻自由。禁止任何人藉婚姻关系问题索取财物</a:t>
            </a:r>
            <a:r>
              <a:rPr lang="zh-CN" altLang="en-US" sz="3200" dirty="0" smtClean="0"/>
              <a:t>。</a:t>
            </a:r>
            <a:endParaRPr lang="en-US" altLang="zh-CN" sz="3200" dirty="0" smtClean="0"/>
          </a:p>
        </p:txBody>
      </p:sp>
    </p:spTree>
    <p:extLst>
      <p:ext uri="{BB962C8B-B14F-4D97-AF65-F5344CB8AC3E}">
        <p14:creationId xmlns:p14="http://schemas.microsoft.com/office/powerpoint/2010/main" val="279252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r>
              <a:rPr lang="zh-CN" altLang="en-US" sz="3200" b="1" dirty="0" smtClean="0"/>
              <a:t>第二章 结婚</a:t>
            </a:r>
            <a:endParaRPr lang="en-US" altLang="zh-CN" sz="3200" b="1" dirty="0" smtClean="0"/>
          </a:p>
          <a:p>
            <a:pPr marL="0" indent="0">
              <a:buNone/>
            </a:pPr>
            <a:r>
              <a:rPr lang="zh-CN" altLang="en-US" sz="3200" b="1" dirty="0" smtClean="0"/>
              <a:t>第三</a:t>
            </a:r>
            <a:r>
              <a:rPr lang="zh-CN" altLang="en-US" sz="3200" b="1" dirty="0"/>
              <a:t>条</a:t>
            </a:r>
            <a:r>
              <a:rPr lang="zh-CN" altLang="en-US" sz="3200" dirty="0"/>
              <a:t>　结婚须男女双方本人完全自愿，不许任何一方对他方加以强迫或任何第三者加以干涉</a:t>
            </a:r>
            <a:r>
              <a:rPr lang="zh-CN" altLang="en-US" sz="3200" dirty="0" smtClean="0"/>
              <a:t>。</a:t>
            </a:r>
            <a:endParaRPr lang="en-US" altLang="zh-CN" sz="3200" dirty="0" smtClean="0"/>
          </a:p>
          <a:p>
            <a:pPr marL="0" indent="0">
              <a:buNone/>
            </a:pPr>
            <a:r>
              <a:rPr lang="zh-CN" altLang="en-US" sz="3200" b="1" dirty="0">
                <a:latin typeface="+mn-ea"/>
              </a:rPr>
              <a:t>第四</a:t>
            </a:r>
            <a:r>
              <a:rPr lang="zh-CN" altLang="en-US" sz="3200" b="1" dirty="0" smtClean="0">
                <a:latin typeface="+mn-ea"/>
              </a:rPr>
              <a:t>章</a:t>
            </a:r>
            <a:r>
              <a:rPr lang="zh-CN" altLang="en-US" sz="3200" dirty="0" smtClean="0">
                <a:latin typeface="+mn-ea"/>
              </a:rPr>
              <a:t>  </a:t>
            </a:r>
            <a:r>
              <a:rPr lang="zh-CN" altLang="en-US" sz="3200" dirty="0" smtClean="0"/>
              <a:t>男</a:t>
            </a:r>
            <a:r>
              <a:rPr lang="zh-CN" altLang="en-US" sz="3200" b="1" dirty="0"/>
              <a:t>二十岁</a:t>
            </a:r>
            <a:r>
              <a:rPr lang="zh-CN" altLang="en-US" sz="3200" dirty="0"/>
              <a:t>，女</a:t>
            </a:r>
            <a:r>
              <a:rPr lang="zh-CN" altLang="en-US" sz="3200" b="1" dirty="0"/>
              <a:t>十八岁</a:t>
            </a:r>
            <a:r>
              <a:rPr lang="zh-CN" altLang="en-US" sz="3200" dirty="0"/>
              <a:t>，始得结婚。</a:t>
            </a:r>
            <a:endParaRPr lang="en-US" altLang="zh-CN" sz="3200" dirty="0"/>
          </a:p>
        </p:txBody>
      </p:sp>
    </p:spTree>
    <p:extLst>
      <p:ext uri="{BB962C8B-B14F-4D97-AF65-F5344CB8AC3E}">
        <p14:creationId xmlns:p14="http://schemas.microsoft.com/office/powerpoint/2010/main" val="315347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pPr marL="0" indent="0">
              <a:buNone/>
            </a:pPr>
            <a:r>
              <a:rPr lang="zh-CN" altLang="en-US" sz="3200" b="1" dirty="0" smtClean="0"/>
              <a:t>第五条</a:t>
            </a:r>
            <a:r>
              <a:rPr lang="zh-CN" altLang="en-US" sz="3200" dirty="0"/>
              <a:t>　男女有下列情形之一者，禁止结婚：</a:t>
            </a:r>
            <a:br>
              <a:rPr lang="zh-CN" altLang="en-US" sz="3200" dirty="0"/>
            </a:br>
            <a:r>
              <a:rPr lang="zh-CN" altLang="en-US" sz="3200" dirty="0"/>
              <a:t>一、为</a:t>
            </a:r>
            <a:r>
              <a:rPr lang="zh-CN" altLang="en-US" sz="3200" b="1" dirty="0"/>
              <a:t>直系血亲</a:t>
            </a:r>
            <a:r>
              <a:rPr lang="zh-CN" altLang="en-US" sz="3200" dirty="0"/>
              <a:t>，或为同胞的兄弟姊妹和同父异母或同母异父的兄弟姊妹者；</a:t>
            </a:r>
            <a:br>
              <a:rPr lang="zh-CN" altLang="en-US" sz="3200" dirty="0"/>
            </a:br>
            <a:r>
              <a:rPr lang="zh-CN" altLang="en-US" sz="3200" dirty="0"/>
              <a:t>其他</a:t>
            </a:r>
            <a:r>
              <a:rPr lang="zh-CN" altLang="en-US" sz="3200" b="1" dirty="0"/>
              <a:t>五代内的旁系血亲</a:t>
            </a:r>
            <a:r>
              <a:rPr lang="zh-CN" altLang="en-US" sz="3200" dirty="0"/>
              <a:t>间禁止结婚的问题，</a:t>
            </a:r>
            <a:r>
              <a:rPr lang="zh-CN" altLang="en-US" sz="3200" b="1" dirty="0"/>
              <a:t>从习惯</a:t>
            </a:r>
            <a:r>
              <a:rPr lang="zh-CN" altLang="en-US" sz="3200" dirty="0"/>
              <a:t>。</a:t>
            </a:r>
            <a:br>
              <a:rPr lang="zh-CN" altLang="en-US" sz="3200" dirty="0"/>
            </a:br>
            <a:r>
              <a:rPr lang="zh-CN" altLang="en-US" sz="3200" dirty="0"/>
              <a:t>二、有生理缺陷不能发生性行为者。</a:t>
            </a:r>
            <a:br>
              <a:rPr lang="zh-CN" altLang="en-US" sz="3200" dirty="0"/>
            </a:br>
            <a:r>
              <a:rPr lang="zh-CN" altLang="en-US" sz="3200" dirty="0"/>
              <a:t>三、患花柳病或精神失常未经治愈，患麻风或其他在医学上认为不应结婚之疾病者</a:t>
            </a:r>
            <a:r>
              <a:rPr lang="zh-CN" altLang="en-US" sz="3200" dirty="0" smtClean="0"/>
              <a:t>。</a:t>
            </a:r>
            <a:endParaRPr lang="en-US" altLang="zh-CN" sz="3200" dirty="0" smtClean="0"/>
          </a:p>
          <a:p>
            <a:pPr marL="0" indent="0">
              <a:buNone/>
            </a:pPr>
            <a:r>
              <a:rPr lang="zh-CN" altLang="en-US" sz="3200" dirty="0" smtClean="0"/>
              <a:t>凡</a:t>
            </a:r>
            <a:r>
              <a:rPr lang="zh-CN" altLang="en-US" sz="3200" dirty="0"/>
              <a:t>不合于本法规定的结婚，不予登记。</a:t>
            </a:r>
            <a:br>
              <a:rPr lang="zh-CN" altLang="en-US" sz="3200" dirty="0"/>
            </a:br>
            <a:endParaRPr lang="en-US" altLang="zh-CN" sz="3200" dirty="0" smtClean="0"/>
          </a:p>
          <a:p>
            <a:pPr marL="0" indent="0">
              <a:buNone/>
            </a:pPr>
            <a:endParaRPr lang="en-US" altLang="zh-CN" sz="3200" dirty="0"/>
          </a:p>
        </p:txBody>
      </p:sp>
    </p:spTree>
    <p:extLst>
      <p:ext uri="{BB962C8B-B14F-4D97-AF65-F5344CB8AC3E}">
        <p14:creationId xmlns:p14="http://schemas.microsoft.com/office/powerpoint/2010/main" val="368187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en-US" altLang="zh-CN" sz="4000" b="1" dirty="0" smtClean="0">
                <a:solidFill>
                  <a:srgbClr val="7C1D20"/>
                </a:solidFill>
                <a:latin typeface="+mn-ea"/>
              </a:rPr>
              <a:t>1950</a:t>
            </a:r>
            <a:r>
              <a:rPr lang="zh-CN" altLang="en-US" sz="4000" b="1" dirty="0" smtClean="0">
                <a:solidFill>
                  <a:srgbClr val="7C1D20"/>
                </a:solidFill>
                <a:latin typeface="+mn-ea"/>
              </a:rPr>
              <a:t>年婚姻法</a:t>
            </a:r>
            <a:endParaRPr lang="en-US" altLang="zh-CN" sz="4000" b="1" dirty="0">
              <a:solidFill>
                <a:srgbClr val="7C1D20"/>
              </a:solidFill>
              <a:latin typeface="+mn-ea"/>
            </a:endParaRPr>
          </a:p>
        </p:txBody>
      </p:sp>
      <p:sp>
        <p:nvSpPr>
          <p:cNvPr id="3" name="内容占位符 2"/>
          <p:cNvSpPr>
            <a:spLocks noGrp="1"/>
          </p:cNvSpPr>
          <p:nvPr>
            <p:ph idx="1"/>
          </p:nvPr>
        </p:nvSpPr>
        <p:spPr>
          <a:xfrm>
            <a:off x="1270670" y="2493690"/>
            <a:ext cx="10225136" cy="3382788"/>
          </a:xfrm>
        </p:spPr>
        <p:txBody>
          <a:bodyPr>
            <a:noAutofit/>
          </a:bodyPr>
          <a:lstStyle/>
          <a:p>
            <a:pPr marL="0" indent="0">
              <a:buNone/>
            </a:pPr>
            <a:r>
              <a:rPr lang="zh-CN" altLang="en-US" sz="3200" b="1" dirty="0" smtClean="0"/>
              <a:t>第六条</a:t>
            </a:r>
            <a:r>
              <a:rPr lang="zh-CN" altLang="en-US" sz="3200" dirty="0"/>
              <a:t>　</a:t>
            </a:r>
            <a:r>
              <a:rPr lang="zh-CN" altLang="en-US" sz="3200" dirty="0" smtClean="0"/>
              <a:t>结婚</a:t>
            </a:r>
            <a:r>
              <a:rPr lang="zh-CN" altLang="en-US" sz="3200" dirty="0"/>
              <a:t>应男女双方亲到所在地（区、乡）人民政府登记。凡合于本法规定的结婚，所在地人民政府应即发给结婚证。</a:t>
            </a:r>
            <a:br>
              <a:rPr lang="zh-CN" altLang="en-US" sz="3200" dirty="0"/>
            </a:br>
            <a:r>
              <a:rPr lang="zh-CN" altLang="en-US" sz="3200" dirty="0" smtClean="0"/>
              <a:t>       凡</a:t>
            </a:r>
            <a:r>
              <a:rPr lang="zh-CN" altLang="en-US" sz="3200" dirty="0"/>
              <a:t>不合于本法规定的结婚，不予登记。</a:t>
            </a:r>
            <a:br>
              <a:rPr lang="zh-CN" altLang="en-US" sz="3200" dirty="0"/>
            </a:br>
            <a:endParaRPr lang="en-US" altLang="zh-CN" sz="3200" dirty="0" smtClean="0"/>
          </a:p>
          <a:p>
            <a:pPr marL="0" indent="0">
              <a:buNone/>
            </a:pPr>
            <a:endParaRPr lang="en-US" altLang="zh-CN" sz="3200" dirty="0"/>
          </a:p>
        </p:txBody>
      </p:sp>
    </p:spTree>
    <p:extLst>
      <p:ext uri="{BB962C8B-B14F-4D97-AF65-F5344CB8AC3E}">
        <p14:creationId xmlns:p14="http://schemas.microsoft.com/office/powerpoint/2010/main" val="469449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5368</TotalTime>
  <Words>2157</Words>
  <Application>Microsoft Office PowerPoint</Application>
  <PresentationFormat>自定义</PresentationFormat>
  <Paragraphs>270</Paragraphs>
  <Slides>51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方正美黑简体</vt:lpstr>
      <vt:lpstr>黑体</vt:lpstr>
      <vt:lpstr>华文楷体</vt:lpstr>
      <vt:lpstr>华文中宋</vt:lpstr>
      <vt:lpstr>楷体</vt:lpstr>
      <vt:lpstr>宋体</vt:lpstr>
      <vt:lpstr>微软雅黑</vt:lpstr>
      <vt:lpstr>Arial</vt:lpstr>
      <vt:lpstr>Calibri</vt:lpstr>
      <vt:lpstr>Times New Roman</vt:lpstr>
      <vt:lpstr>Office 主题</vt:lpstr>
      <vt:lpstr>法学经典与法律制度</vt:lpstr>
      <vt:lpstr>专题四：新中国的第一部大法 （婚姻家庭继承制度）</vt:lpstr>
      <vt:lpstr>婚姻家庭继承法的历史沿革</vt:lpstr>
      <vt:lpstr>1950年婚姻法</vt:lpstr>
      <vt:lpstr>1950年婚姻法</vt:lpstr>
      <vt:lpstr>1950年婚姻法</vt:lpstr>
      <vt:lpstr>1950年婚姻法</vt:lpstr>
      <vt:lpstr>1950年婚姻法</vt:lpstr>
      <vt:lpstr>1950年婚姻法</vt:lpstr>
      <vt:lpstr>1950年婚姻法</vt:lpstr>
      <vt:lpstr>1950年婚姻法</vt:lpstr>
      <vt:lpstr>1950年婚姻法</vt:lpstr>
      <vt:lpstr>1980年婚姻法</vt:lpstr>
      <vt:lpstr>1980年婚姻法</vt:lpstr>
      <vt:lpstr>中国三代以内直系血亲和旁系血亲示意图</vt:lpstr>
      <vt:lpstr>中国三代以内直系血亲和旁系血亲</vt:lpstr>
      <vt:lpstr>中国三代以内直系血亲和旁系血亲</vt:lpstr>
      <vt:lpstr>堂兄妹、表兄妹血亲示意图</vt:lpstr>
      <vt:lpstr>舅甥、姨甥、侄子女血亲示意图</vt:lpstr>
      <vt:lpstr>1980年婚姻法</vt:lpstr>
      <vt:lpstr>2001年修订的婚姻法</vt:lpstr>
      <vt:lpstr>2001年修订的婚姻法</vt:lpstr>
      <vt:lpstr>2001年修订的婚姻法</vt:lpstr>
      <vt:lpstr>2001年修订的婚姻法</vt:lpstr>
      <vt:lpstr>2001年修订的婚姻法</vt:lpstr>
      <vt:lpstr>2001年修订的婚姻法</vt:lpstr>
      <vt:lpstr>2001年修订的婚姻法</vt:lpstr>
      <vt:lpstr>关于离婚的特别规定 </vt:lpstr>
      <vt:lpstr>2001年修订的婚姻法</vt:lpstr>
      <vt:lpstr>《民法典》中婚姻法部分的修改</vt:lpstr>
      <vt:lpstr>《民法典》中婚姻法部分的修改</vt:lpstr>
      <vt:lpstr>《民法典》中婚姻法部分的修改</vt:lpstr>
      <vt:lpstr>《民法典》中婚姻法部分的修改</vt:lpstr>
      <vt:lpstr>《民法典》中婚姻法部分的修改</vt:lpstr>
      <vt:lpstr>《民法典》中婚姻法部分的修改</vt:lpstr>
      <vt:lpstr>《民法典》中婚姻法部分的修改</vt:lpstr>
      <vt:lpstr>《民法典》中婚姻法部分的修改</vt:lpstr>
      <vt:lpstr>《民法典》中继承法部分的修改</vt:lpstr>
      <vt:lpstr>《民法典》中继承法部分的修改</vt:lpstr>
      <vt:lpstr>《民法典》中继承法部分的修改</vt:lpstr>
      <vt:lpstr>《民法典》中继承法部分的修改</vt:lpstr>
      <vt:lpstr>《民法典》中继承法部分的修改</vt:lpstr>
      <vt:lpstr>《民法典》中继承法部分的修改</vt:lpstr>
      <vt:lpstr>《民法典》中继承法部分的修改</vt:lpstr>
      <vt:lpstr>《民法典》中继承法部分的修改</vt:lpstr>
      <vt:lpstr>名著选读</vt:lpstr>
      <vt:lpstr>《家庭、私有制和国家的起源》</vt:lpstr>
      <vt:lpstr>《家庭、私有制和国家的起源》</vt:lpstr>
      <vt:lpstr>《家庭、私有制和国家的起源》</vt:lpstr>
      <vt:lpstr>《家庭、私有制和国家的起源》</vt:lpstr>
      <vt:lpstr>   谢  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helen</cp:lastModifiedBy>
  <cp:revision>214</cp:revision>
  <dcterms:created xsi:type="dcterms:W3CDTF">2016-12-19T01:38:36Z</dcterms:created>
  <dcterms:modified xsi:type="dcterms:W3CDTF">2021-04-26T12:20:05Z</dcterms:modified>
</cp:coreProperties>
</file>