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6" r:id="rId4"/>
    <p:sldId id="358" r:id="rId5"/>
    <p:sldId id="403" r:id="rId6"/>
    <p:sldId id="402" r:id="rId7"/>
    <p:sldId id="398" r:id="rId8"/>
    <p:sldId id="363" r:id="rId9"/>
    <p:sldId id="400" r:id="rId10"/>
    <p:sldId id="407" r:id="rId11"/>
    <p:sldId id="399" r:id="rId12"/>
    <p:sldId id="410" r:id="rId13"/>
    <p:sldId id="409" r:id="rId14"/>
    <p:sldId id="408" r:id="rId15"/>
    <p:sldId id="434" r:id="rId16"/>
    <p:sldId id="404" r:id="rId17"/>
    <p:sldId id="412" r:id="rId18"/>
    <p:sldId id="435" r:id="rId19"/>
    <p:sldId id="436" r:id="rId20"/>
    <p:sldId id="405" r:id="rId21"/>
    <p:sldId id="413" r:id="rId22"/>
    <p:sldId id="416" r:id="rId23"/>
    <p:sldId id="430" r:id="rId24"/>
    <p:sldId id="406" r:id="rId25"/>
    <p:sldId id="411" r:id="rId26"/>
    <p:sldId id="414" r:id="rId27"/>
    <p:sldId id="415" r:id="rId28"/>
    <p:sldId id="417" r:id="rId29"/>
    <p:sldId id="418" r:id="rId30"/>
    <p:sldId id="437" r:id="rId31"/>
    <p:sldId id="432" r:id="rId32"/>
    <p:sldId id="431" r:id="rId33"/>
    <p:sldId id="438" r:id="rId34"/>
    <p:sldId id="419" r:id="rId35"/>
    <p:sldId id="420" r:id="rId36"/>
    <p:sldId id="421" r:id="rId37"/>
    <p:sldId id="422" r:id="rId38"/>
    <p:sldId id="423" r:id="rId39"/>
    <p:sldId id="439" r:id="rId40"/>
    <p:sldId id="426" r:id="rId41"/>
    <p:sldId id="424" r:id="rId42"/>
    <p:sldId id="425" r:id="rId43"/>
    <p:sldId id="427" r:id="rId44"/>
    <p:sldId id="428" r:id="rId45"/>
    <p:sldId id="433" r:id="rId46"/>
    <p:sldId id="441" r:id="rId47"/>
    <p:sldId id="445" r:id="rId48"/>
    <p:sldId id="440" r:id="rId49"/>
    <p:sldId id="442" r:id="rId50"/>
    <p:sldId id="443" r:id="rId51"/>
    <p:sldId id="429" r:id="rId52"/>
    <p:sldId id="444" r:id="rId53"/>
    <p:sldId id="258" r:id="rId54"/>
  </p:sldIdLst>
  <p:sldSz cx="12190413" cy="6859588"/>
  <p:notesSz cx="6858000" cy="9144000"/>
  <p:defaultTextStyle>
    <a:defPPr>
      <a:defRPr lang="zh-CN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C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浅色样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76"/>
      </p:cViewPr>
      <p:guideLst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03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7101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0" y="274703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0" y="274703"/>
            <a:ext cx="8025356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5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0" y="1600571"/>
            <a:ext cx="5384099" cy="452701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4" y="1600571"/>
            <a:ext cx="5384099" cy="452701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1" cy="63991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2" y="2175379"/>
            <a:ext cx="5388331" cy="395220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1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2" y="273114"/>
            <a:ext cx="6814780" cy="585446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3"/>
            <a:ext cx="4010562" cy="4692149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1C42-1154-4835-8469-74CEE61A2023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7823"/>
            <a:ext cx="2844430" cy="365209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1C42-1154-4835-8469-74CEE61A2023}" type="datetimeFigureOut">
              <a:rPr lang="zh-CN" altLang="en-US" smtClean="0"/>
              <a:pPr/>
              <a:t>2021/9/29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9" y="6357823"/>
            <a:ext cx="3860297" cy="365209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7823"/>
            <a:ext cx="2844430" cy="365209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B515-4A24-4868-9827-5976A68D0ED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helen_hjx@126.com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istrator\Desktop\财大ppt模板\B10PPT模板（二）宽屏-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556" y="2328047"/>
            <a:ext cx="10361851" cy="1470366"/>
          </a:xfrm>
        </p:spPr>
        <p:txBody>
          <a:bodyPr>
            <a:normAutofit/>
          </a:bodyPr>
          <a:lstStyle/>
          <a:p>
            <a:r>
              <a:rPr lang="zh-CN" altLang="en-US" sz="7200" b="1" dirty="0" smtClean="0">
                <a:solidFill>
                  <a:srgbClr val="7C1D2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法学经典与法律制度</a:t>
            </a:r>
            <a:endParaRPr lang="zh-CN" altLang="en-US" sz="7200" b="1" dirty="0">
              <a:solidFill>
                <a:srgbClr val="7C1D2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964556" y="4356870"/>
            <a:ext cx="10361851" cy="648087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j-cs"/>
              </a:rPr>
              <a:t>上海财经大学法学院 何佳馨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1125538"/>
            <a:ext cx="8469646" cy="748258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98662" y="2176109"/>
            <a:ext cx="10225136" cy="4392488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+mn-ea"/>
              </a:rPr>
              <a:t>以卢梭的社会</a:t>
            </a:r>
            <a:r>
              <a:rPr lang="zh-CN" altLang="en-US" sz="3200" dirty="0">
                <a:latin typeface="+mn-ea"/>
              </a:rPr>
              <a:t>契约</a:t>
            </a:r>
            <a:r>
              <a:rPr lang="zh-CN" altLang="en-US" sz="3200" dirty="0" smtClean="0">
                <a:latin typeface="+mn-ea"/>
              </a:rPr>
              <a:t>论为基石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“罪刑法定原则”、“罪行相适应原则”、“适用刑法平等原则”（</a:t>
            </a:r>
            <a:r>
              <a:rPr lang="zh-CN" altLang="en-US" sz="3200" b="1" dirty="0" smtClean="0">
                <a:latin typeface="+mn-ea"/>
              </a:rPr>
              <a:t>现代刑法制度</a:t>
            </a:r>
            <a:r>
              <a:rPr lang="zh-CN" altLang="en-US" sz="3200" dirty="0" smtClean="0">
                <a:latin typeface="+mn-ea"/>
              </a:rPr>
              <a:t>所确认的三原则）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呼吁废除“刑讯”，第一次提出“废除死刑”，实行“</a:t>
            </a:r>
            <a:r>
              <a:rPr lang="zh-CN" altLang="en-US" sz="3200" b="1" dirty="0" smtClean="0">
                <a:latin typeface="+mn-ea"/>
              </a:rPr>
              <a:t>无罪推定</a:t>
            </a:r>
            <a:r>
              <a:rPr lang="zh-CN" altLang="en-US" sz="3200" dirty="0" smtClean="0">
                <a:latin typeface="+mn-ea"/>
              </a:rPr>
              <a:t>”</a:t>
            </a:r>
            <a:endParaRPr lang="en-US" altLang="zh-CN" sz="32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98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1125538"/>
            <a:ext cx="8469646" cy="1584176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主要观点（一）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罪刑法定原则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6694" y="2997746"/>
            <a:ext cx="10225136" cy="3096344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+mn-ea"/>
              </a:rPr>
              <a:t>“颁布法律的权力只属于根据</a:t>
            </a:r>
            <a:r>
              <a:rPr lang="zh-CN" altLang="en-US" sz="3200" b="1" dirty="0" smtClean="0">
                <a:latin typeface="+mn-ea"/>
              </a:rPr>
              <a:t>社会契约</a:t>
            </a:r>
            <a:r>
              <a:rPr lang="zh-CN" altLang="en-US" sz="3200" dirty="0" smtClean="0">
                <a:latin typeface="+mn-ea"/>
              </a:rPr>
              <a:t>联合起来的整个社会的代表，即</a:t>
            </a:r>
            <a:r>
              <a:rPr lang="zh-CN" altLang="en-US" sz="3200" b="1" dirty="0" smtClean="0">
                <a:latin typeface="+mn-ea"/>
              </a:rPr>
              <a:t>立法者</a:t>
            </a:r>
            <a:r>
              <a:rPr lang="zh-CN" altLang="en-US" sz="3200" dirty="0" smtClean="0">
                <a:latin typeface="+mn-ea"/>
              </a:rPr>
              <a:t>，只有</a:t>
            </a:r>
            <a:r>
              <a:rPr lang="zh-CN" altLang="en-US" sz="3200" b="1" dirty="0" smtClean="0">
                <a:latin typeface="+mn-ea"/>
              </a:rPr>
              <a:t>实施法律禁止的行为才能称作犯罪</a:t>
            </a:r>
            <a:r>
              <a:rPr lang="zh-CN" altLang="en-US" sz="3200" dirty="0" smtClean="0">
                <a:latin typeface="+mn-ea"/>
              </a:rPr>
              <a:t>，而且</a:t>
            </a:r>
            <a:r>
              <a:rPr lang="zh-CN" altLang="en-US" sz="3200" b="1" dirty="0" smtClean="0">
                <a:latin typeface="+mn-ea"/>
              </a:rPr>
              <a:t>只有法律才能规定刑罚。”</a:t>
            </a:r>
            <a:endParaRPr lang="en-US" altLang="zh-CN" sz="3200" b="1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“刑事法官</a:t>
            </a:r>
            <a:r>
              <a:rPr lang="zh-CN" altLang="en-US" sz="3200" b="1" dirty="0" smtClean="0">
                <a:latin typeface="+mn-ea"/>
              </a:rPr>
              <a:t>无权解释</a:t>
            </a:r>
            <a:r>
              <a:rPr lang="zh-CN" altLang="en-US" sz="3200" dirty="0" smtClean="0">
                <a:latin typeface="+mn-ea"/>
              </a:rPr>
              <a:t>刑事法律，他们唯一的使命就是判定公民的行为是否符合成文法律。”</a:t>
            </a:r>
            <a:endParaRPr lang="en-US" altLang="zh-CN" sz="3200" dirty="0" smtClean="0">
              <a:latin typeface="+mn-ea"/>
            </a:endParaRPr>
          </a:p>
          <a:p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293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1125538"/>
            <a:ext cx="8469646" cy="1584176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主要观点（一）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罪刑法定原则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6694" y="2997746"/>
            <a:ext cx="10225136" cy="3096344"/>
          </a:xfrm>
        </p:spPr>
        <p:txBody>
          <a:bodyPr>
            <a:noAutofit/>
          </a:bodyPr>
          <a:lstStyle/>
          <a:p>
            <a:r>
              <a:rPr lang="zh-CN" altLang="en-US" sz="3200" b="1" dirty="0"/>
              <a:t>法无明文规定不为罪，法无明文规定不</a:t>
            </a:r>
            <a:r>
              <a:rPr lang="zh-CN" altLang="en-US" sz="3200" b="1" dirty="0" smtClean="0"/>
              <a:t>处罚</a:t>
            </a:r>
            <a:endParaRPr lang="en-US" altLang="zh-CN" sz="3200" b="1" dirty="0" smtClean="0"/>
          </a:p>
          <a:p>
            <a:pPr marL="0" indent="0">
              <a:buNone/>
            </a:pPr>
            <a:r>
              <a:rPr lang="zh-CN" altLang="en-US" sz="3200" b="1" dirty="0" smtClean="0"/>
              <a:t>（现代刑法罪刑法定原则）</a:t>
            </a:r>
            <a:endParaRPr lang="zh-CN" altLang="en-US" sz="3200" b="1" dirty="0"/>
          </a:p>
          <a:p>
            <a:r>
              <a:rPr lang="zh-CN" altLang="en-US" sz="3200" dirty="0" smtClean="0">
                <a:latin typeface="+mn-ea"/>
              </a:rPr>
              <a:t>我国现行刑法是</a:t>
            </a:r>
            <a:r>
              <a:rPr lang="en-US" altLang="zh-CN" sz="3200" dirty="0" smtClean="0">
                <a:latin typeface="+mn-ea"/>
              </a:rPr>
              <a:t>1997</a:t>
            </a:r>
            <a:r>
              <a:rPr lang="zh-CN" altLang="en-US" sz="3200" dirty="0" smtClean="0">
                <a:latin typeface="+mn-ea"/>
              </a:rPr>
              <a:t>年刑法，至</a:t>
            </a:r>
            <a:r>
              <a:rPr lang="en-US" altLang="zh-CN" sz="3200" dirty="0" smtClean="0">
                <a:latin typeface="+mn-ea"/>
              </a:rPr>
              <a:t>2020</a:t>
            </a:r>
            <a:r>
              <a:rPr lang="zh-CN" altLang="en-US" sz="3200" dirty="0" smtClean="0">
                <a:latin typeface="+mn-ea"/>
              </a:rPr>
              <a:t>年</a:t>
            </a:r>
            <a:r>
              <a:rPr lang="en-US" altLang="zh-CN" sz="3200" dirty="0" smtClean="0">
                <a:latin typeface="+mn-ea"/>
              </a:rPr>
              <a:t>11</a:t>
            </a:r>
            <a:r>
              <a:rPr lang="zh-CN" altLang="en-US" sz="3200" dirty="0" smtClean="0">
                <a:latin typeface="+mn-ea"/>
              </a:rPr>
              <a:t>月，已有</a:t>
            </a:r>
            <a:r>
              <a:rPr lang="zh-CN" altLang="en-US" sz="3200" b="1" dirty="0" smtClean="0">
                <a:latin typeface="+mn-ea"/>
              </a:rPr>
              <a:t>十一</a:t>
            </a:r>
            <a:r>
              <a:rPr lang="zh-CN" altLang="en-US" sz="3200" dirty="0" smtClean="0">
                <a:latin typeface="+mn-ea"/>
              </a:rPr>
              <a:t>个修正案</a:t>
            </a:r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227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1125538"/>
            <a:ext cx="8469646" cy="1584176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主要观点（一）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罪刑法定原则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6694" y="2997746"/>
            <a:ext cx="10225136" cy="3096344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反革命</a:t>
            </a:r>
            <a:r>
              <a:rPr lang="zh-CN" altLang="en-US" sz="3200" dirty="0"/>
              <a:t>不讲卫生罪</a:t>
            </a:r>
          </a:p>
          <a:p>
            <a:r>
              <a:rPr lang="zh-CN" altLang="en-US" sz="3200" dirty="0"/>
              <a:t>反革命梦奸罪</a:t>
            </a:r>
          </a:p>
          <a:p>
            <a:r>
              <a:rPr lang="zh-CN" altLang="en-US" sz="3200" dirty="0"/>
              <a:t>反革命偷看青春罪</a:t>
            </a:r>
          </a:p>
          <a:p>
            <a:r>
              <a:rPr lang="zh-CN" altLang="en-US" sz="3200" dirty="0"/>
              <a:t>反革命赌博吃屎致人死亡罪</a:t>
            </a:r>
          </a:p>
          <a:p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41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909514"/>
            <a:ext cx="8469646" cy="1324322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主要观点（一）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罪刑法定原则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3432" y="2349674"/>
            <a:ext cx="10800406" cy="4248472"/>
          </a:xfrm>
        </p:spPr>
        <p:txBody>
          <a:bodyPr>
            <a:noAutofit/>
          </a:bodyPr>
          <a:lstStyle/>
          <a:p>
            <a:r>
              <a:rPr kumimoji="1" lang="zh-CN" altLang="en-US" sz="3200" dirty="0"/>
              <a:t>第三百八十二</a:t>
            </a:r>
            <a:r>
              <a:rPr kumimoji="1" lang="zh-CN" altLang="en-US" sz="3200" dirty="0" smtClean="0"/>
              <a:t>条 </a:t>
            </a:r>
            <a:r>
              <a:rPr lang="en-US" altLang="zh-CN" sz="3200" dirty="0" smtClean="0"/>
              <a:t>【</a:t>
            </a:r>
            <a:r>
              <a:rPr kumimoji="1" lang="zh-CN" altLang="en-US" sz="3200" b="1" dirty="0" smtClean="0"/>
              <a:t>贪污罪</a:t>
            </a:r>
            <a:r>
              <a:rPr lang="en-US" altLang="zh-CN" sz="3200" dirty="0" smtClean="0"/>
              <a:t>】</a:t>
            </a:r>
            <a:endParaRPr lang="en-US" altLang="zh-CN" sz="3200" dirty="0"/>
          </a:p>
          <a:p>
            <a:r>
              <a:rPr kumimoji="1" lang="zh-CN" altLang="en-US" sz="3200" b="1" dirty="0" smtClean="0">
                <a:solidFill>
                  <a:srgbClr val="FF0000"/>
                </a:solidFill>
              </a:rPr>
              <a:t>国家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工作人员</a:t>
            </a:r>
            <a:r>
              <a:rPr kumimoji="1" lang="zh-CN" altLang="en-US" sz="3200" dirty="0"/>
              <a:t>利用职务上的便利，侵吞、窃取、骗取或者以其他手段非法占有公共财物的，是贪污罪</a:t>
            </a:r>
            <a:r>
              <a:rPr kumimoji="1" lang="zh-CN" altLang="en-US" sz="3200" dirty="0" smtClean="0"/>
              <a:t>。</a:t>
            </a:r>
            <a:endParaRPr kumimoji="1" lang="en-US" altLang="zh-CN" sz="3200" dirty="0" smtClean="0"/>
          </a:p>
          <a:p>
            <a:pPr marL="0" indent="0">
              <a:buNone/>
            </a:pPr>
            <a:r>
              <a:rPr kumimoji="1" lang="zh-CN" altLang="en-US" sz="3200" dirty="0"/>
              <a:t> </a:t>
            </a:r>
            <a:r>
              <a:rPr kumimoji="1" lang="zh-CN" altLang="en-US" sz="3200" dirty="0" smtClean="0"/>
              <a:t>    受</a:t>
            </a:r>
            <a:r>
              <a:rPr kumimoji="1" lang="zh-CN" altLang="en-US" sz="3200" dirty="0"/>
              <a:t>国家机关、国有公司、企业、事业单位、人民团体</a:t>
            </a:r>
            <a:r>
              <a:rPr kumimoji="1" lang="zh-CN" altLang="en-US" sz="3200" b="1" dirty="0">
                <a:solidFill>
                  <a:srgbClr val="FF0000"/>
                </a:solidFill>
              </a:rPr>
              <a:t>委托管理、经营国有财产的人员</a:t>
            </a:r>
            <a:r>
              <a:rPr kumimoji="1" lang="zh-CN" altLang="en-US" sz="3200" dirty="0"/>
              <a:t>，利用职务上的便利，侵吞、窃取、骗取或者以其他手段非法占有国有财物的，以</a:t>
            </a:r>
            <a:r>
              <a:rPr kumimoji="1" lang="zh-CN" altLang="en-US" sz="3200" dirty="0" smtClean="0"/>
              <a:t>贪污论。</a:t>
            </a:r>
            <a:endParaRPr kumimoji="1" lang="en-US" altLang="zh-CN" sz="3200" dirty="0" smtClean="0"/>
          </a:p>
          <a:p>
            <a:pPr marL="0" indent="0">
              <a:buNone/>
            </a:pPr>
            <a:r>
              <a:rPr kumimoji="1" lang="zh-CN" altLang="en-US" sz="3200" dirty="0"/>
              <a:t> </a:t>
            </a:r>
            <a:r>
              <a:rPr kumimoji="1" lang="zh-CN" altLang="en-US" sz="3200" dirty="0" smtClean="0"/>
              <a:t>    与前两款所列人员勾结，伙同贪污的，以共犯论处。</a:t>
            </a:r>
          </a:p>
          <a:p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0270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909514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主要观点（一）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罪刑法定原则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94607" y="2239644"/>
            <a:ext cx="10801200" cy="4248472"/>
          </a:xfrm>
        </p:spPr>
        <p:txBody>
          <a:bodyPr>
            <a:noAutofit/>
          </a:bodyPr>
          <a:lstStyle/>
          <a:p>
            <a:r>
              <a:rPr lang="zh-CN" altLang="zh-CN" sz="2800" dirty="0"/>
              <a:t>第三百四十一条　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/>
              <a:t> </a:t>
            </a:r>
            <a:r>
              <a:rPr lang="en-US" altLang="zh-CN" sz="2800" dirty="0" smtClean="0"/>
              <a:t>       </a:t>
            </a:r>
            <a:r>
              <a:rPr lang="zh-CN" altLang="zh-CN" sz="2800" dirty="0" smtClean="0"/>
              <a:t>非法</a:t>
            </a:r>
            <a:r>
              <a:rPr lang="zh-CN" altLang="zh-CN" sz="2800" dirty="0"/>
              <a:t>猎捕、杀害国家重点保护的</a:t>
            </a:r>
            <a:r>
              <a:rPr lang="zh-CN" altLang="zh-CN" sz="2800" b="1" dirty="0">
                <a:solidFill>
                  <a:srgbClr val="FF0000"/>
                </a:solidFill>
              </a:rPr>
              <a:t>珍贵、濒危野生动物</a:t>
            </a:r>
            <a:r>
              <a:rPr lang="zh-CN" altLang="zh-CN" sz="2800" dirty="0"/>
              <a:t>的，或者非法收购、运输、出售国家重点保护的</a:t>
            </a:r>
            <a:r>
              <a:rPr lang="zh-CN" altLang="zh-CN" sz="2800" b="1" dirty="0">
                <a:solidFill>
                  <a:srgbClr val="FF0000"/>
                </a:solidFill>
              </a:rPr>
              <a:t>珍贵、濒危野生动物</a:t>
            </a:r>
            <a:r>
              <a:rPr lang="zh-CN" altLang="zh-CN" sz="2800" dirty="0"/>
              <a:t>及其制品的，处五年以下有期徒刑或者拘役，并处罚金；情节严重的，处五年以上十年以下有期徒刑，并处罚金；情节特别严重的，处十年以上有期徒刑，并处罚金或者没收财产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en-US" altLang="zh-CN" sz="2800" dirty="0" smtClean="0"/>
              <a:t>         </a:t>
            </a:r>
            <a:r>
              <a:rPr lang="zh-CN" altLang="zh-CN" sz="2800" dirty="0" smtClean="0"/>
              <a:t>违反</a:t>
            </a:r>
            <a:r>
              <a:rPr lang="zh-CN" altLang="zh-CN" sz="2800" dirty="0"/>
              <a:t>狩猎法规，在</a:t>
            </a:r>
            <a:r>
              <a:rPr lang="zh-CN" altLang="zh-CN" sz="2800" b="1" dirty="0">
                <a:solidFill>
                  <a:srgbClr val="FF0000"/>
                </a:solidFill>
              </a:rPr>
              <a:t>禁猎区、禁猎期</a:t>
            </a:r>
            <a:r>
              <a:rPr lang="zh-CN" altLang="zh-CN" sz="2800" dirty="0"/>
              <a:t>或者</a:t>
            </a:r>
            <a:r>
              <a:rPr lang="zh-CN" altLang="zh-CN" sz="2800" b="1" dirty="0">
                <a:solidFill>
                  <a:srgbClr val="FF0000"/>
                </a:solidFill>
              </a:rPr>
              <a:t>使用禁用的工具、方法</a:t>
            </a:r>
            <a:r>
              <a:rPr lang="zh-CN" altLang="zh-CN" sz="2800" dirty="0"/>
              <a:t>进行狩猎，破坏野生动物资源，情节严重的，处三年以下有期徒刑、拘役、管制或者罚金。</a:t>
            </a:r>
            <a:endParaRPr lang="zh-CN" altLang="en-US" sz="2800" dirty="0"/>
          </a:p>
          <a:p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57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1125538"/>
            <a:ext cx="8469646" cy="1584176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主要观点（二）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罪刑相适应原则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6694" y="2997746"/>
            <a:ext cx="10225136" cy="3096344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+mn-ea"/>
              </a:rPr>
              <a:t>“衡量犯罪轻重的标尺不是犯罪意图，也不是受害者的地位或罪孽的深重，而是社会遭受到的</a:t>
            </a:r>
            <a:r>
              <a:rPr lang="zh-CN" altLang="en-US" sz="3200" b="1" dirty="0" smtClean="0">
                <a:latin typeface="+mn-ea"/>
              </a:rPr>
              <a:t>危害程度。”</a:t>
            </a:r>
            <a:endParaRPr lang="en-US" altLang="zh-CN" sz="3200" b="1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“犯罪人的</a:t>
            </a:r>
            <a:r>
              <a:rPr lang="zh-CN" altLang="en-US" sz="3200" b="1" dirty="0" smtClean="0">
                <a:latin typeface="+mn-ea"/>
              </a:rPr>
              <a:t>刑罚</a:t>
            </a:r>
            <a:r>
              <a:rPr lang="zh-CN" altLang="en-US" sz="3200" dirty="0" smtClean="0">
                <a:latin typeface="+mn-ea"/>
              </a:rPr>
              <a:t>应当与其</a:t>
            </a:r>
            <a:r>
              <a:rPr lang="zh-CN" altLang="en-US" sz="3200" b="1" dirty="0" smtClean="0">
                <a:latin typeface="+mn-ea"/>
              </a:rPr>
              <a:t>所犯的罪行相适应。”</a:t>
            </a:r>
            <a:endParaRPr lang="en-US" altLang="zh-CN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266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1125538"/>
            <a:ext cx="8469646" cy="1584176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主要观点（二）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罪刑相适应原则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3432" y="2677656"/>
            <a:ext cx="10656390" cy="3704465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　</a:t>
            </a:r>
            <a:r>
              <a:rPr lang="zh-CN" altLang="en-US" sz="3200" dirty="0" smtClean="0"/>
              <a:t>“</a:t>
            </a:r>
            <a:r>
              <a:rPr lang="en-US" altLang="zh-CN" sz="3200" dirty="0" err="1"/>
              <a:t>刑罚的轻重，应当与犯罪分子所犯罪行和承担的刑事责任相适应</a:t>
            </a:r>
            <a:r>
              <a:rPr lang="en-US" altLang="zh-CN" sz="3200" dirty="0"/>
              <a:t>。</a:t>
            </a:r>
            <a:r>
              <a:rPr lang="zh-CN" altLang="en-US" sz="3200" dirty="0" smtClean="0"/>
              <a:t>”（</a:t>
            </a:r>
            <a:r>
              <a:rPr lang="en-US" altLang="zh-CN" sz="3200" dirty="0" smtClean="0"/>
              <a:t>《</a:t>
            </a:r>
            <a:r>
              <a:rPr lang="zh-CN" altLang="en-US" sz="3200" dirty="0"/>
              <a:t>刑法</a:t>
            </a:r>
            <a:r>
              <a:rPr lang="en-US" altLang="zh-CN" sz="3200" dirty="0" smtClean="0"/>
              <a:t>》</a:t>
            </a:r>
            <a:r>
              <a:rPr lang="en-US" altLang="zh-CN" sz="3200" dirty="0" err="1" smtClean="0"/>
              <a:t>第五条</a:t>
            </a:r>
            <a:r>
              <a:rPr lang="zh-CN" altLang="en-US" sz="3200" dirty="0" smtClean="0"/>
              <a:t>）</a:t>
            </a:r>
            <a:endParaRPr lang="en-US" altLang="zh-CN" sz="3200" dirty="0" smtClean="0"/>
          </a:p>
          <a:p>
            <a:r>
              <a:rPr lang="zh-CN" altLang="en-US" sz="3200" dirty="0" smtClean="0">
                <a:latin typeface="+mn-ea"/>
              </a:rPr>
              <a:t>刑罚的轻重应与犯罪的罪质、犯罪情节、犯罪人的人身危险性相适应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err="1"/>
              <a:t>犯故意杀人、故意伤害致人重伤或者死亡、强奸、抢劫、贩卖毒品、放火、爆炸、投毒罪</a:t>
            </a:r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154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1125538"/>
            <a:ext cx="8469646" cy="1584176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主要观点（二）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罪刑相适应原则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3432" y="2677656"/>
            <a:ext cx="10656390" cy="3704465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【</a:t>
            </a:r>
            <a:r>
              <a:rPr lang="zh-CN" altLang="en-US" sz="3200" b="1" dirty="0" smtClean="0">
                <a:latin typeface="+mn-ea"/>
              </a:rPr>
              <a:t>交通肇事罪</a:t>
            </a:r>
            <a:r>
              <a:rPr lang="en-US" altLang="zh-CN" sz="3200" dirty="0" smtClean="0"/>
              <a:t>】</a:t>
            </a:r>
            <a:endParaRPr lang="en-US" altLang="zh-CN" sz="32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 smtClean="0">
                <a:latin typeface="+mn-ea"/>
              </a:rPr>
              <a:t>“</a:t>
            </a:r>
            <a:r>
              <a:rPr lang="en-US" altLang="zh-CN" sz="3200" dirty="0">
                <a:latin typeface="+mn-ea"/>
              </a:rPr>
              <a:t>违反交通运输管理法规，因而发生重大事故，致人重伤、死亡或者使公私财产遭受重大损失的，处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三</a:t>
            </a:r>
            <a:r>
              <a:rPr lang="en-US" altLang="zh-CN" sz="3200" dirty="0">
                <a:latin typeface="+mn-ea"/>
              </a:rPr>
              <a:t>年以下有期徒刑或者拘役；交通运输肇事后逃逸或者有其他特别恶劣情节的，处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三年以上七年以下</a:t>
            </a:r>
            <a:r>
              <a:rPr lang="en-US" altLang="zh-CN" sz="3200" dirty="0">
                <a:latin typeface="+mn-ea"/>
              </a:rPr>
              <a:t>有期徒刑；因逃逸致人死亡的，处</a:t>
            </a:r>
            <a:r>
              <a:rPr lang="en-US" altLang="zh-CN" sz="3200" b="1" dirty="0">
                <a:solidFill>
                  <a:srgbClr val="FF0000"/>
                </a:solidFill>
                <a:latin typeface="+mn-ea"/>
              </a:rPr>
              <a:t>七年以上</a:t>
            </a:r>
            <a:r>
              <a:rPr lang="en-US" altLang="zh-CN" sz="3200" dirty="0">
                <a:latin typeface="+mn-ea"/>
              </a:rPr>
              <a:t>有期徒刑</a:t>
            </a:r>
            <a:r>
              <a:rPr lang="en-US" altLang="zh-CN" sz="3200" dirty="0" smtClean="0">
                <a:latin typeface="+mn-ea"/>
              </a:rPr>
              <a:t>。”</a:t>
            </a:r>
          </a:p>
          <a:p>
            <a:pPr marL="0" indent="0">
              <a:buNone/>
            </a:pPr>
            <a:r>
              <a:rPr lang="zh-CN" altLang="en-US" sz="3200" dirty="0" smtClean="0">
                <a:latin typeface="+mn-ea"/>
              </a:rPr>
              <a:t>（</a:t>
            </a:r>
            <a:r>
              <a:rPr lang="en-US" altLang="zh-CN" sz="3200" dirty="0" smtClean="0">
                <a:latin typeface="+mn-ea"/>
              </a:rPr>
              <a:t>《</a:t>
            </a:r>
            <a:r>
              <a:rPr lang="zh-CN" altLang="en-US" sz="3200" dirty="0" smtClean="0">
                <a:latin typeface="+mn-ea"/>
              </a:rPr>
              <a:t>刑法</a:t>
            </a:r>
            <a:r>
              <a:rPr lang="en-US" altLang="zh-CN" sz="3200" dirty="0" smtClean="0">
                <a:latin typeface="+mn-ea"/>
              </a:rPr>
              <a:t>》</a:t>
            </a:r>
            <a:r>
              <a:rPr lang="zh-CN" altLang="en-US" sz="3200" dirty="0" smtClean="0">
                <a:latin typeface="+mn-ea"/>
              </a:rPr>
              <a:t>第</a:t>
            </a:r>
            <a:r>
              <a:rPr lang="en-US" altLang="zh-CN" sz="3200" dirty="0" smtClean="0">
                <a:latin typeface="+mn-ea"/>
              </a:rPr>
              <a:t>133</a:t>
            </a:r>
            <a:r>
              <a:rPr lang="zh-CN" altLang="en-US" sz="3200" dirty="0" smtClean="0">
                <a:latin typeface="+mn-ea"/>
              </a:rPr>
              <a:t>条）</a:t>
            </a:r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459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1125538"/>
            <a:ext cx="8469646" cy="1584176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主要观点（二）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罪刑相适应原则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3432" y="2853730"/>
            <a:ext cx="10656390" cy="3528391"/>
          </a:xfrm>
        </p:spPr>
        <p:txBody>
          <a:bodyPr>
            <a:noAutofit/>
          </a:bodyPr>
          <a:lstStyle/>
          <a:p>
            <a:r>
              <a:rPr lang="en-US" altLang="zh-CN" sz="3200" dirty="0"/>
              <a:t>【</a:t>
            </a:r>
            <a:r>
              <a:rPr lang="en-US" altLang="zh-CN" sz="3200" b="1" dirty="0" err="1"/>
              <a:t>故意杀人罪</a:t>
            </a:r>
            <a:r>
              <a:rPr lang="en-US" altLang="zh-CN" sz="3200" dirty="0" smtClean="0"/>
              <a:t>】</a:t>
            </a:r>
          </a:p>
          <a:p>
            <a:pPr marL="0" indent="0">
              <a:buNone/>
            </a:pPr>
            <a:r>
              <a:rPr lang="zh-CN" altLang="en-US" sz="3200" dirty="0"/>
              <a:t>“</a:t>
            </a:r>
            <a:r>
              <a:rPr lang="en-US" altLang="zh-CN" sz="3200" dirty="0" err="1" smtClean="0"/>
              <a:t>故意杀人的</a:t>
            </a:r>
            <a:r>
              <a:rPr lang="en-US" altLang="zh-CN" sz="3200" dirty="0" err="1"/>
              <a:t>，处</a:t>
            </a:r>
            <a:r>
              <a:rPr lang="en-US" altLang="zh-CN" sz="3200" b="1" dirty="0" err="1">
                <a:solidFill>
                  <a:srgbClr val="FF0000"/>
                </a:solidFill>
              </a:rPr>
              <a:t>死刑</a:t>
            </a:r>
            <a:r>
              <a:rPr lang="en-US" altLang="zh-CN" sz="3200" dirty="0" err="1"/>
              <a:t>、</a:t>
            </a:r>
            <a:r>
              <a:rPr lang="en-US" altLang="zh-CN" sz="3200" b="1" dirty="0" err="1">
                <a:solidFill>
                  <a:srgbClr val="FF0000"/>
                </a:solidFill>
              </a:rPr>
              <a:t>无期徒刑</a:t>
            </a:r>
            <a:r>
              <a:rPr lang="en-US" altLang="zh-CN" sz="3200" dirty="0" err="1"/>
              <a:t>或者</a:t>
            </a:r>
            <a:r>
              <a:rPr lang="en-US" altLang="zh-CN" sz="3200" b="1" dirty="0" err="1">
                <a:solidFill>
                  <a:srgbClr val="FF0000"/>
                </a:solidFill>
              </a:rPr>
              <a:t>十年以上</a:t>
            </a:r>
            <a:r>
              <a:rPr lang="en-US" altLang="zh-CN" sz="3200" dirty="0" err="1"/>
              <a:t>有期徒刑；情节较轻的，处</a:t>
            </a:r>
            <a:r>
              <a:rPr lang="en-US" altLang="zh-CN" sz="3200" b="1" dirty="0" err="1">
                <a:solidFill>
                  <a:srgbClr val="FF0000"/>
                </a:solidFill>
              </a:rPr>
              <a:t>三年以上十年以下</a:t>
            </a:r>
            <a:r>
              <a:rPr lang="en-US" altLang="zh-CN" sz="3200" dirty="0" err="1"/>
              <a:t>有期徒刑</a:t>
            </a:r>
            <a:r>
              <a:rPr lang="en-US" altLang="zh-CN" sz="3200" dirty="0" smtClean="0"/>
              <a:t>。</a:t>
            </a:r>
            <a:r>
              <a:rPr lang="zh-CN" altLang="en-US" sz="3200" dirty="0" smtClean="0"/>
              <a:t>”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zh-CN" altLang="en-US" sz="3200" dirty="0" smtClean="0">
                <a:latin typeface="+mn-ea"/>
              </a:rPr>
              <a:t>（</a:t>
            </a:r>
            <a:r>
              <a:rPr lang="en-US" altLang="zh-CN" sz="3200" dirty="0" smtClean="0">
                <a:latin typeface="+mn-ea"/>
              </a:rPr>
              <a:t>《</a:t>
            </a:r>
            <a:r>
              <a:rPr lang="zh-CN" altLang="en-US" sz="3200" dirty="0" smtClean="0">
                <a:latin typeface="+mn-ea"/>
              </a:rPr>
              <a:t>刑法</a:t>
            </a:r>
            <a:r>
              <a:rPr lang="en-US" altLang="zh-CN" sz="3200" dirty="0" smtClean="0">
                <a:latin typeface="+mn-ea"/>
              </a:rPr>
              <a:t>》</a:t>
            </a:r>
            <a:r>
              <a:rPr lang="zh-CN" altLang="en-US" sz="3200" dirty="0" smtClean="0">
                <a:latin typeface="+mn-ea"/>
              </a:rPr>
              <a:t>第</a:t>
            </a:r>
            <a:r>
              <a:rPr lang="en-US" altLang="zh-CN" sz="3200" dirty="0" smtClean="0">
                <a:latin typeface="+mn-ea"/>
              </a:rPr>
              <a:t>232</a:t>
            </a:r>
            <a:r>
              <a:rPr lang="zh-CN" altLang="en-US" sz="3200" dirty="0" smtClean="0">
                <a:latin typeface="+mn-ea"/>
              </a:rPr>
              <a:t>条）</a:t>
            </a:r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448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0384" y="1269554"/>
            <a:ext cx="8469646" cy="1368152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专题</a:t>
            </a:r>
            <a:r>
              <a:rPr lang="zh-CN" altLang="en-US" sz="4000" b="1" dirty="0">
                <a:solidFill>
                  <a:srgbClr val="7C1D20"/>
                </a:solidFill>
                <a:latin typeface="+mn-ea"/>
              </a:rPr>
              <a:t>五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：</a:t>
            </a:r>
            <a:r>
              <a:rPr lang="zh-CN" altLang="en-US" sz="4000" b="1" dirty="0">
                <a:solidFill>
                  <a:srgbClr val="7C1D20"/>
                </a:solidFill>
                <a:latin typeface="+mn-ea"/>
              </a:rPr>
              <a:t>论犯罪与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zh-CN" sz="4000" b="1" dirty="0" smtClean="0">
                <a:solidFill>
                  <a:srgbClr val="7C1D20"/>
                </a:solidFill>
                <a:latin typeface="+mn-ea"/>
              </a:rPr>
              <a:t>（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刑法</a:t>
            </a:r>
            <a:r>
              <a:rPr lang="zh-CN" altLang="zh-CN" sz="4000" b="1" dirty="0" smtClean="0">
                <a:solidFill>
                  <a:srgbClr val="7C1D20"/>
                </a:solidFill>
                <a:latin typeface="+mn-ea"/>
              </a:rPr>
              <a:t>制度）</a:t>
            </a:r>
            <a:endParaRPr lang="zh-CN" altLang="en-US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60384" y="3069754"/>
            <a:ext cx="9275382" cy="2592288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latin typeface="+mn-ea"/>
              </a:rPr>
              <a:t>贝卡利</a:t>
            </a:r>
            <a:r>
              <a:rPr lang="zh-CN" altLang="en-US" sz="3200" dirty="0" smtClean="0">
                <a:latin typeface="+mn-ea"/>
              </a:rPr>
              <a:t>亚生平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《</a:t>
            </a:r>
            <a:r>
              <a:rPr lang="zh-CN" altLang="en-US" sz="3200" dirty="0" smtClean="0">
                <a:latin typeface="+mn-ea"/>
              </a:rPr>
              <a:t>论犯罪与刑罚</a:t>
            </a:r>
            <a:r>
              <a:rPr lang="en-US" altLang="zh-CN" sz="3200" dirty="0" smtClean="0">
                <a:latin typeface="+mn-ea"/>
              </a:rPr>
              <a:t>》</a:t>
            </a:r>
            <a:r>
              <a:rPr lang="zh-CN" altLang="en-US" sz="3200" dirty="0" smtClean="0">
                <a:latin typeface="+mn-ea"/>
              </a:rPr>
              <a:t>的主要观点及对于后世的影响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《</a:t>
            </a:r>
            <a:r>
              <a:rPr lang="zh-CN" altLang="en-US" sz="3200" dirty="0" smtClean="0">
                <a:latin typeface="+mn-ea"/>
              </a:rPr>
              <a:t>刑法修正案</a:t>
            </a:r>
            <a:r>
              <a:rPr lang="en-US" altLang="zh-CN" sz="3200" dirty="0" smtClean="0">
                <a:latin typeface="+mn-ea"/>
              </a:rPr>
              <a:t>》</a:t>
            </a:r>
            <a:r>
              <a:rPr lang="zh-CN" altLang="en-US" sz="3200" dirty="0" smtClean="0">
                <a:latin typeface="+mn-ea"/>
              </a:rPr>
              <a:t>（十一）</a:t>
            </a:r>
            <a:endParaRPr lang="en-US" altLang="zh-CN" sz="3200" dirty="0" smtClean="0">
              <a:latin typeface="+mn-ea"/>
            </a:endParaRPr>
          </a:p>
          <a:p>
            <a:endParaRPr lang="en-US" altLang="zh-CN" sz="3200" dirty="0" smtClean="0">
              <a:latin typeface="+mn-ea"/>
            </a:endParaRPr>
          </a:p>
          <a:p>
            <a:endParaRPr lang="zh-CN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8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1125538"/>
            <a:ext cx="8469646" cy="1584176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主要观点（三）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适用刑法平等原则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6694" y="2997746"/>
            <a:ext cx="10225136" cy="3096344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+mn-ea"/>
              </a:rPr>
              <a:t>“犯罪</a:t>
            </a:r>
            <a:r>
              <a:rPr lang="zh-CN" altLang="en-US" sz="3200" dirty="0">
                <a:latin typeface="+mn-ea"/>
              </a:rPr>
              <a:t>人不论社会地位如何，同样的罪行应当受到同样的</a:t>
            </a:r>
            <a:r>
              <a:rPr lang="zh-CN" altLang="en-US" sz="3200" dirty="0" smtClean="0">
                <a:latin typeface="+mn-ea"/>
              </a:rPr>
              <a:t>惩罚。”</a:t>
            </a:r>
            <a:endParaRPr lang="en-US" altLang="zh-CN" sz="3200" dirty="0" smtClean="0">
              <a:latin typeface="+mn-ea"/>
            </a:endParaRPr>
          </a:p>
          <a:p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46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1125538"/>
            <a:ext cx="8469646" cy="1584176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主要观点（三）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适用刑法平等原则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6694" y="2997746"/>
            <a:ext cx="10225136" cy="3096344"/>
          </a:xfrm>
        </p:spPr>
        <p:txBody>
          <a:bodyPr>
            <a:noAutofit/>
          </a:bodyPr>
          <a:lstStyle/>
          <a:p>
            <a:r>
              <a:rPr lang="zh-CN" altLang="en-US" sz="3200" dirty="0" smtClean="0"/>
              <a:t>“</a:t>
            </a:r>
            <a:r>
              <a:rPr lang="en-US" altLang="zh-CN" sz="3200" dirty="0" err="1"/>
              <a:t>对任何人犯罪，在适用法律上一律平等。不允许任何人有超越法律的特权</a:t>
            </a:r>
            <a:r>
              <a:rPr lang="zh-CN" altLang="en-US" sz="3200" dirty="0" smtClean="0"/>
              <a:t>”</a:t>
            </a:r>
            <a:r>
              <a:rPr lang="zh-CN" altLang="en-US" sz="3200" dirty="0"/>
              <a:t> （</a:t>
            </a:r>
            <a:r>
              <a:rPr lang="en-US" altLang="zh-CN" sz="3200" dirty="0"/>
              <a:t>《</a:t>
            </a:r>
            <a:r>
              <a:rPr lang="zh-CN" altLang="en-US" sz="3200" dirty="0"/>
              <a:t>刑法</a:t>
            </a:r>
            <a:r>
              <a:rPr lang="en-US" altLang="zh-CN" sz="3200" dirty="0"/>
              <a:t>》</a:t>
            </a:r>
            <a:r>
              <a:rPr lang="en-US" altLang="zh-CN" sz="3200" dirty="0" smtClean="0"/>
              <a:t>第</a:t>
            </a:r>
            <a:r>
              <a:rPr lang="zh-CN" altLang="en-US" sz="3200" dirty="0" smtClean="0"/>
              <a:t>四</a:t>
            </a:r>
            <a:r>
              <a:rPr lang="en-US" altLang="zh-CN" sz="3200" dirty="0" smtClean="0"/>
              <a:t>条</a:t>
            </a:r>
            <a:r>
              <a:rPr lang="zh-CN" altLang="en-US" sz="3200" dirty="0" smtClean="0"/>
              <a:t>）</a:t>
            </a:r>
            <a:endParaRPr lang="en-US" altLang="zh-CN" sz="3200" dirty="0" smtClean="0"/>
          </a:p>
          <a:p>
            <a:r>
              <a:rPr lang="zh-CN" altLang="en-US" sz="3200" dirty="0" smtClean="0"/>
              <a:t>刑法规范在根据其内容应当得到适用的所有场合，都予以严格适用，即平等保护法益、平等地认定犯罪、平等地裁量刑罚、平等地执行刑罚。</a:t>
            </a:r>
            <a:endParaRPr lang="en-US" altLang="zh-CN" sz="3200" dirty="0"/>
          </a:p>
          <a:p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80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主要观点（四）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刑法的目的在于预防犯罪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88" y="2349674"/>
            <a:ext cx="11854258" cy="4176464"/>
          </a:xfrm>
        </p:spPr>
        <p:txBody>
          <a:bodyPr>
            <a:noAutofit/>
          </a:bodyPr>
          <a:lstStyle/>
          <a:p>
            <a:r>
              <a:rPr lang="zh-CN" altLang="en-US" sz="3000" dirty="0" smtClean="0">
                <a:latin typeface="+mn-ea"/>
              </a:rPr>
              <a:t>“刑罚的残酷性还造成两个同预防犯罪的宗旨相违背的有害结果。第一，不容易使犯罪与刑罚之间保持实质的对称关系。因为，无论暴政多么殚精竭虑地翻新刑罚的花样，但刑罚终究超越不了人类器官和感觉的限度。一旦达到这个极点，对于更有害和更凶残的犯罪，人们就找不出更重的刑罚以作为相应的预防手段。第二，严酷的刑罚会造成犯罪不受处罚的情况。人们无论是享受好处还是忍受恶果，都超越不了一定的限度。一种对于人性来说是过分凶残的场面，只能是一种暂时的狂暴，决不会成为稳定的法律体系。”</a:t>
            </a:r>
            <a:endParaRPr lang="en-US" altLang="zh-CN" sz="30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92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主要观点（四）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刑法的目的在于预防犯罪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4686" y="2853730"/>
            <a:ext cx="10009112" cy="3672408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+mn-ea"/>
              </a:rPr>
              <a:t>“如果法律真的很残酷，那么它或者必须改变，或者导致犯罪不受处罚。”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>
                <a:latin typeface="+mn-ea"/>
              </a:rPr>
              <a:t>刑罚的目的不是报复，而仅仅在于“阻止罪犯再重新侵害公民，并规诫其他人不要重蹈覆辙”，即预防犯罪</a:t>
            </a:r>
            <a:endParaRPr lang="en-US" altLang="zh-CN" sz="3200" dirty="0">
              <a:latin typeface="+mn-ea"/>
            </a:endParaRPr>
          </a:p>
          <a:p>
            <a:endParaRPr lang="en-US" altLang="zh-CN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3241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584176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主要观点（四）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刑法的目的在于预防犯罪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98662" y="2709714"/>
            <a:ext cx="10225136" cy="3528392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+mn-ea"/>
              </a:rPr>
              <a:t>为了较好地达到预防的目的，对犯罪人应当采用温和的、然而是不可避免的刑罚。因为对于犯罪最强有力的约束力量不是刑罚的严酷性，而是刑罚的必定性和延续性。“滥施极刑从来没有使人改恶从善”。</a:t>
            </a:r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333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584176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主要观点（四）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刑法的目的在于预防犯罪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98662" y="2781722"/>
            <a:ext cx="10225136" cy="3456384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+mn-ea"/>
              </a:rPr>
              <a:t>“要使犯罪及时地受到刑罚，才能更好的预防犯罪。惩罚犯罪的刑罚越是迅速和及时，就越是公正和有益。”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“法律规定应该清晰明了，使人们容易理解，才能切实实现预防犯罪的目的。”</a:t>
            </a:r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741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584176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主要观点（四）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刑法的目的在于预防犯罪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98662" y="2421682"/>
            <a:ext cx="10225136" cy="3816424"/>
          </a:xfrm>
        </p:spPr>
        <p:txBody>
          <a:bodyPr>
            <a:noAutofit/>
          </a:bodyPr>
          <a:lstStyle/>
          <a:p>
            <a:r>
              <a:rPr lang="zh-CN" altLang="en-US" sz="3200" b="1" dirty="0">
                <a:latin typeface="+mn-ea"/>
              </a:rPr>
              <a:t>一般预防</a:t>
            </a:r>
            <a:r>
              <a:rPr lang="zh-CN" altLang="en-US" sz="3200" dirty="0">
                <a:latin typeface="+mn-ea"/>
              </a:rPr>
              <a:t>：</a:t>
            </a:r>
            <a:endParaRPr lang="en-US" altLang="zh-CN" sz="3200" dirty="0">
              <a:latin typeface="+mn-ea"/>
            </a:endParaRPr>
          </a:p>
          <a:p>
            <a:pPr marL="0" indent="0">
              <a:buNone/>
            </a:pPr>
            <a:r>
              <a:rPr lang="zh-CN" altLang="en-US" sz="3200" dirty="0">
                <a:latin typeface="+mn-ea"/>
              </a:rPr>
              <a:t>    通过对刑罚的适用和执行，警戒社会上的不稳定者，防止其犯罪，并使人民增强法律意识，自觉地同犯罪作斗争</a:t>
            </a:r>
          </a:p>
          <a:p>
            <a:r>
              <a:rPr lang="zh-CN" altLang="en-US" sz="3200" b="1" dirty="0">
                <a:latin typeface="+mn-ea"/>
              </a:rPr>
              <a:t>特殊预防</a:t>
            </a:r>
            <a:r>
              <a:rPr lang="zh-CN" altLang="en-US" sz="3200" dirty="0">
                <a:latin typeface="+mn-ea"/>
              </a:rPr>
              <a:t>：</a:t>
            </a:r>
            <a:endParaRPr lang="en-US" altLang="zh-CN" sz="3200" dirty="0">
              <a:latin typeface="+mn-ea"/>
            </a:endParaRPr>
          </a:p>
          <a:p>
            <a:pPr marL="0" indent="0">
              <a:buNone/>
            </a:pPr>
            <a:r>
              <a:rPr lang="zh-CN" altLang="en-US" sz="3200" dirty="0">
                <a:latin typeface="+mn-ea"/>
              </a:rPr>
              <a:t>    通过对犯罪分子适用刑罚，以预防其重新犯罪</a:t>
            </a:r>
          </a:p>
          <a:p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220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主要观点（五）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关于死刑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598" y="2151897"/>
            <a:ext cx="10513168" cy="4104456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+mn-ea"/>
              </a:rPr>
              <a:t>“滥施极刑从来没有使人改恶从善。这促使我去研究，在一个组织优良的管理体制中，死刑是否真的有益和公正。”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“一种正确地刑罚，它的强度只要足以阻止人们犯罪就够了。没有哪个人经过权衡之后还会选择那条使自己彻底地、永久地丧失自由的道路，不管犯罪能给他带来多少好处。因而，取代死刑的终身苦役的强度足以改变任何决意的心灵。”</a:t>
            </a:r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05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主要观点（五）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关于死刑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598" y="2421681"/>
            <a:ext cx="10513168" cy="3834671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+mn-ea"/>
              </a:rPr>
              <a:t>“如果有人反驳我说：对某些犯罪施用死刑已成为几乎所有世纪和国家的惯例，那么，我将答道：在不受时效约束的真理面前，这种惯例正在消泯。人类历史给我们的印象是：谬误好似无边的烟海，在这之上，飘浮着稀少的、混杂的、彼此远离的真理。”</a:t>
            </a:r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873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主要观点（五）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关于死刑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622" y="2277666"/>
            <a:ext cx="10873208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dirty="0" smtClean="0">
                <a:latin typeface="+mn-ea"/>
              </a:rPr>
              <a:t>截至</a:t>
            </a:r>
            <a:r>
              <a:rPr lang="zh-CN" altLang="en-US" sz="3200" dirty="0">
                <a:latin typeface="+mn-ea"/>
              </a:rPr>
              <a:t>到</a:t>
            </a:r>
            <a:r>
              <a:rPr lang="en-US" altLang="zh-CN" sz="3200" dirty="0" smtClean="0">
                <a:latin typeface="+mn-ea"/>
              </a:rPr>
              <a:t>2018</a:t>
            </a:r>
            <a:r>
              <a:rPr lang="zh-CN" altLang="en-US" sz="3200" dirty="0" smtClean="0">
                <a:latin typeface="+mn-ea"/>
              </a:rPr>
              <a:t>年</a:t>
            </a:r>
            <a:r>
              <a:rPr lang="zh-CN" altLang="en-US" sz="3200" dirty="0">
                <a:latin typeface="+mn-ea"/>
              </a:rPr>
              <a:t>的</a:t>
            </a:r>
            <a:r>
              <a:rPr lang="zh-CN" altLang="en-US" sz="3200" dirty="0" smtClean="0">
                <a:latin typeface="+mn-ea"/>
              </a:rPr>
              <a:t>数据：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全球</a:t>
            </a:r>
            <a:r>
              <a:rPr lang="en-US" altLang="zh-CN" sz="3200" dirty="0" smtClean="0">
                <a:latin typeface="+mn-ea"/>
              </a:rPr>
              <a:t>197</a:t>
            </a:r>
            <a:r>
              <a:rPr lang="zh-CN" altLang="en-US" sz="3200" dirty="0" smtClean="0">
                <a:latin typeface="+mn-ea"/>
              </a:rPr>
              <a:t>个国家地区，其中，</a:t>
            </a:r>
            <a:r>
              <a:rPr lang="en-US" altLang="zh-CN" sz="3200" b="1" dirty="0" smtClean="0">
                <a:latin typeface="+mn-ea"/>
              </a:rPr>
              <a:t>142</a:t>
            </a:r>
            <a:r>
              <a:rPr lang="zh-CN" altLang="en-US" sz="3200" dirty="0" smtClean="0">
                <a:latin typeface="+mn-ea"/>
              </a:rPr>
              <a:t>个国家地区已基本废除死刑</a:t>
            </a:r>
            <a:endParaRPr lang="en-US" altLang="zh-CN" sz="3200" dirty="0" smtClean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 smtClean="0">
                <a:latin typeface="+mn-ea"/>
              </a:rPr>
              <a:t>106</a:t>
            </a:r>
            <a:r>
              <a:rPr lang="en-US" altLang="zh-CN" sz="3200" b="1" dirty="0" smtClean="0"/>
              <a:t> </a:t>
            </a:r>
            <a:r>
              <a:rPr lang="zh-CN" altLang="en-US" sz="3200" dirty="0"/>
              <a:t>个国家已不对</a:t>
            </a:r>
            <a:r>
              <a:rPr lang="zh-CN" altLang="en-US" sz="3200" b="1" dirty="0"/>
              <a:t>任何罪行</a:t>
            </a:r>
            <a:r>
              <a:rPr lang="zh-CN" altLang="en-US" sz="3200" dirty="0"/>
              <a:t>判处死刑</a:t>
            </a:r>
            <a:endParaRPr lang="en-US" altLang="zh-CN" sz="3200" dirty="0" smtClean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 smtClean="0">
                <a:latin typeface="+mn-ea"/>
              </a:rPr>
              <a:t>8</a:t>
            </a:r>
            <a:r>
              <a:rPr lang="zh-CN" altLang="en-US" sz="3200" dirty="0"/>
              <a:t>个国家已不对</a:t>
            </a:r>
            <a:r>
              <a:rPr lang="zh-CN" altLang="en-US" sz="3200" b="1" dirty="0"/>
              <a:t>普通罪行</a:t>
            </a:r>
            <a:r>
              <a:rPr lang="zh-CN" altLang="en-US" sz="3200" dirty="0"/>
              <a:t>判处</a:t>
            </a:r>
            <a:r>
              <a:rPr lang="zh-CN" altLang="en-US" sz="3200" dirty="0" smtClean="0"/>
              <a:t>死刑（</a:t>
            </a:r>
            <a:r>
              <a:rPr lang="en-US" altLang="zh-CN" sz="3200" dirty="0" err="1" smtClean="0"/>
              <a:t>eg</a:t>
            </a:r>
            <a:r>
              <a:rPr lang="en-US" altLang="zh-CN" sz="3200" dirty="0" smtClean="0"/>
              <a:t>. </a:t>
            </a:r>
            <a:r>
              <a:rPr lang="zh-CN" altLang="en-US" sz="3200" dirty="0" smtClean="0"/>
              <a:t>战争罪）</a:t>
            </a:r>
            <a:endParaRPr lang="en-US" altLang="zh-CN" sz="3200" dirty="0" smtClean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3200" b="1" dirty="0" smtClean="0">
                <a:latin typeface="+mn-ea"/>
              </a:rPr>
              <a:t>28</a:t>
            </a:r>
            <a:r>
              <a:rPr lang="zh-CN" altLang="en-US" sz="3200" dirty="0"/>
              <a:t>个国家已在</a:t>
            </a:r>
            <a:r>
              <a:rPr lang="zh-CN" altLang="en-US" sz="3200" b="1" dirty="0"/>
              <a:t>实际中</a:t>
            </a:r>
            <a:r>
              <a:rPr lang="zh-CN" altLang="en-US" sz="3200" dirty="0"/>
              <a:t>废除</a:t>
            </a:r>
            <a:r>
              <a:rPr lang="zh-CN" altLang="en-US" sz="3200" dirty="0" smtClean="0"/>
              <a:t>死刑（法条里还保留死刑，但是司法实践中已不再判处死刑）</a:t>
            </a:r>
            <a:endParaRPr lang="en-US" altLang="zh-CN" sz="32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91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1125538"/>
            <a:ext cx="8469646" cy="748258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贝卡利亚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03318" y="2421682"/>
            <a:ext cx="4536504" cy="3885900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+mn-ea"/>
              </a:rPr>
              <a:t>切萨雷</a:t>
            </a:r>
            <a:r>
              <a:rPr lang="en-US" altLang="zh-CN" sz="3200" dirty="0" smtClean="0">
                <a:latin typeface="+mn-ea"/>
              </a:rPr>
              <a:t>·</a:t>
            </a:r>
            <a:r>
              <a:rPr lang="zh-CN" altLang="en-US" sz="3200" dirty="0" smtClean="0">
                <a:latin typeface="+mn-ea"/>
              </a:rPr>
              <a:t>贝卡利亚（</a:t>
            </a:r>
            <a:r>
              <a:rPr lang="en-US" altLang="zh-CN" sz="3200" dirty="0" smtClean="0">
                <a:latin typeface="+mn-ea"/>
              </a:rPr>
              <a:t>Cesare Beccaria, 1738—1794</a:t>
            </a:r>
            <a:r>
              <a:rPr lang="zh-CN" altLang="en-US" sz="3200" dirty="0" smtClean="0">
                <a:latin typeface="+mn-ea"/>
              </a:rPr>
              <a:t>）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意大利著名刑法学家</a:t>
            </a:r>
            <a:endParaRPr lang="en-US" altLang="zh-CN" sz="3200" dirty="0" smtClean="0">
              <a:latin typeface="+mn-ea"/>
            </a:endParaRPr>
          </a:p>
          <a:p>
            <a:endParaRPr lang="en-US" altLang="zh-CN" sz="3200" dirty="0" smtClean="0"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966" y="1867206"/>
            <a:ext cx="3842370" cy="463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7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主要观点（五）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关于死刑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4566" y="2133650"/>
            <a:ext cx="11233248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dirty="0" smtClean="0">
                <a:latin typeface="+mn-ea"/>
              </a:rPr>
              <a:t>截至</a:t>
            </a:r>
            <a:r>
              <a:rPr lang="zh-CN" altLang="en-US" sz="3200" dirty="0">
                <a:latin typeface="+mn-ea"/>
              </a:rPr>
              <a:t>到</a:t>
            </a:r>
            <a:r>
              <a:rPr lang="en-US" altLang="zh-CN" sz="3200" dirty="0" smtClean="0">
                <a:latin typeface="+mn-ea"/>
              </a:rPr>
              <a:t>2018</a:t>
            </a:r>
            <a:r>
              <a:rPr lang="zh-CN" altLang="en-US" sz="3200" dirty="0" smtClean="0">
                <a:latin typeface="+mn-ea"/>
              </a:rPr>
              <a:t>年</a:t>
            </a:r>
            <a:r>
              <a:rPr lang="zh-CN" altLang="en-US" sz="3200" dirty="0">
                <a:latin typeface="+mn-ea"/>
              </a:rPr>
              <a:t>的</a:t>
            </a:r>
            <a:r>
              <a:rPr lang="zh-CN" altLang="en-US" sz="3200" dirty="0" smtClean="0">
                <a:latin typeface="+mn-ea"/>
              </a:rPr>
              <a:t>数据：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剩余</a:t>
            </a:r>
            <a:r>
              <a:rPr lang="en-US" altLang="zh-CN" sz="3200" b="1" dirty="0" smtClean="0">
                <a:latin typeface="+mn-ea"/>
              </a:rPr>
              <a:t>55</a:t>
            </a:r>
            <a:r>
              <a:rPr lang="zh-CN" altLang="en-US" sz="3200" dirty="0" smtClean="0">
                <a:latin typeface="+mn-ea"/>
              </a:rPr>
              <a:t>个还保留死刑的国家地区中，绝大多数在最近十年里也已经没有</a:t>
            </a:r>
            <a:r>
              <a:rPr lang="zh-CN" altLang="en-US" sz="3200" b="1" dirty="0" smtClean="0">
                <a:latin typeface="+mn-ea"/>
              </a:rPr>
              <a:t>实施</a:t>
            </a:r>
            <a:r>
              <a:rPr lang="zh-CN" altLang="en-US" sz="3200" dirty="0" smtClean="0">
                <a:latin typeface="+mn-ea"/>
              </a:rPr>
              <a:t>过死刑了。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现还</a:t>
            </a:r>
            <a:r>
              <a:rPr lang="zh-CN" altLang="en-US" sz="3200" dirty="0">
                <a:latin typeface="+mn-ea"/>
              </a:rPr>
              <a:t>实施</a:t>
            </a:r>
            <a:r>
              <a:rPr lang="zh-CN" altLang="en-US" sz="3200" dirty="0" smtClean="0">
                <a:latin typeface="+mn-ea"/>
              </a:rPr>
              <a:t>死刑的国家，主要集中在亚洲、非洲和拉丁美洲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欧洲：白俄罗斯；美洲：美国</a:t>
            </a:r>
            <a:endParaRPr lang="en-US" altLang="zh-CN" sz="32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6193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主要观点（五）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关于死刑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14" y="2133650"/>
            <a:ext cx="5040560" cy="4527550"/>
          </a:xfr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094" y="2134744"/>
            <a:ext cx="5747785" cy="440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7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主要观点（五）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关于死刑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02718" y="2349673"/>
            <a:ext cx="9505055" cy="3906679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latin typeface="+mn-ea"/>
              </a:rPr>
              <a:t>《</a:t>
            </a:r>
            <a:r>
              <a:rPr lang="zh-CN" altLang="en-US" sz="3200" dirty="0" smtClean="0">
                <a:latin typeface="+mn-ea"/>
              </a:rPr>
              <a:t>全球死刑和处决报告（不包括中国的数据）</a:t>
            </a:r>
            <a:r>
              <a:rPr lang="en-US" altLang="zh-CN" sz="3200" dirty="0" smtClean="0">
                <a:latin typeface="+mn-ea"/>
              </a:rPr>
              <a:t>》</a:t>
            </a:r>
            <a:r>
              <a:rPr lang="zh-CN" altLang="en-US" sz="3200" dirty="0" smtClean="0">
                <a:latin typeface="+mn-ea"/>
              </a:rPr>
              <a:t>（国际特赦组织）</a:t>
            </a:r>
            <a:endParaRPr lang="en-US" altLang="zh-CN" sz="32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 smtClean="0">
                <a:latin typeface="+mn-ea"/>
              </a:rPr>
              <a:t>2017</a:t>
            </a:r>
            <a:r>
              <a:rPr lang="zh-CN" altLang="en-US" sz="3200" dirty="0">
                <a:latin typeface="+mn-ea"/>
              </a:rPr>
              <a:t>年被判处死刑人数</a:t>
            </a:r>
            <a:r>
              <a:rPr lang="zh-CN" altLang="en-US" sz="3200" dirty="0" smtClean="0">
                <a:latin typeface="+mn-ea"/>
              </a:rPr>
              <a:t>为</a:t>
            </a:r>
            <a:r>
              <a:rPr lang="en-US" altLang="zh-CN" sz="3200" dirty="0" smtClean="0">
                <a:latin typeface="+mn-ea"/>
              </a:rPr>
              <a:t>993</a:t>
            </a:r>
            <a:r>
              <a:rPr lang="zh-CN" altLang="en-US" sz="3200" dirty="0" smtClean="0">
                <a:latin typeface="+mn-ea"/>
              </a:rPr>
              <a:t>人</a:t>
            </a:r>
            <a:endParaRPr lang="en-US" altLang="zh-CN" sz="32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 smtClean="0">
                <a:latin typeface="+mn-ea"/>
              </a:rPr>
              <a:t>2018</a:t>
            </a:r>
            <a:r>
              <a:rPr lang="zh-CN" altLang="en-US" sz="3200" dirty="0" smtClean="0">
                <a:latin typeface="+mn-ea"/>
              </a:rPr>
              <a:t>年</a:t>
            </a:r>
            <a:r>
              <a:rPr lang="zh-CN" altLang="en-US" sz="3200" dirty="0">
                <a:latin typeface="+mn-ea"/>
              </a:rPr>
              <a:t>被判处死刑人数为</a:t>
            </a:r>
            <a:r>
              <a:rPr lang="en-US" altLang="zh-CN" sz="3200" dirty="0" smtClean="0">
                <a:latin typeface="+mn-ea"/>
              </a:rPr>
              <a:t>690</a:t>
            </a:r>
            <a:r>
              <a:rPr lang="zh-CN" altLang="en-US" sz="3200" dirty="0" smtClean="0">
                <a:latin typeface="+mn-ea"/>
              </a:rPr>
              <a:t>人（伊朗改革了禁毒法）</a:t>
            </a:r>
            <a:endParaRPr lang="en-US" altLang="zh-CN" sz="32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3200" dirty="0" smtClean="0">
                <a:latin typeface="+mn-ea"/>
              </a:rPr>
              <a:t>2019</a:t>
            </a:r>
            <a:r>
              <a:rPr lang="zh-CN" altLang="en-US" sz="3200" dirty="0" smtClean="0">
                <a:latin typeface="+mn-ea"/>
              </a:rPr>
              <a:t>年被判处死刑人数为</a:t>
            </a:r>
            <a:r>
              <a:rPr lang="en-US" altLang="zh-CN" sz="3200" dirty="0" smtClean="0">
                <a:latin typeface="+mn-ea"/>
              </a:rPr>
              <a:t>657</a:t>
            </a:r>
            <a:r>
              <a:rPr lang="zh-CN" altLang="en-US" sz="3200" dirty="0" smtClean="0">
                <a:latin typeface="+mn-ea"/>
              </a:rPr>
              <a:t>人</a:t>
            </a:r>
            <a:endParaRPr lang="en-US" altLang="zh-CN" sz="3200" dirty="0" smtClean="0">
              <a:latin typeface="+mn-ea"/>
            </a:endParaRPr>
          </a:p>
          <a:p>
            <a:pPr marL="0" indent="0">
              <a:buNone/>
            </a:pPr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9953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主要观点（五）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关于死刑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61176" y="2709714"/>
            <a:ext cx="8469647" cy="3546638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2018</a:t>
            </a:r>
            <a:r>
              <a:rPr lang="zh-CN" altLang="en-US" sz="3200" dirty="0"/>
              <a:t>年执行死刑最多</a:t>
            </a:r>
            <a:r>
              <a:rPr lang="zh-CN" altLang="en-US" sz="3200" dirty="0" smtClean="0"/>
              <a:t>的十个</a:t>
            </a:r>
            <a:r>
              <a:rPr lang="zh-CN" altLang="en-US" sz="3200" dirty="0"/>
              <a:t>国家是</a:t>
            </a:r>
            <a:r>
              <a:rPr lang="zh-CN" altLang="en-US" sz="3200" dirty="0" smtClean="0"/>
              <a:t>中国、伊朗、沙特阿拉伯、越南、伊拉克、埃及、美国、日本、 </a:t>
            </a:r>
            <a:r>
              <a:rPr lang="zh-CN" altLang="en-US" sz="3200" dirty="0"/>
              <a:t>巴基斯坦和新加坡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pPr marL="0" indent="0">
              <a:buNone/>
            </a:pPr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0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主要观点（五）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关于死刑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598" y="2151896"/>
            <a:ext cx="11017224" cy="4230225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+mn-ea"/>
              </a:rPr>
              <a:t>我国的死刑实施情况：</a:t>
            </a:r>
            <a:r>
              <a:rPr lang="zh-CN" altLang="en-US" sz="3200" b="1" dirty="0" smtClean="0">
                <a:solidFill>
                  <a:srgbClr val="FF0000"/>
                </a:solidFill>
                <a:latin typeface="+mn-ea"/>
              </a:rPr>
              <a:t>保留死刑，严格控制死刑</a:t>
            </a:r>
          </a:p>
          <a:p>
            <a:r>
              <a:rPr lang="zh-CN" altLang="en-US" sz="3200" dirty="0" smtClean="0">
                <a:latin typeface="+mn-ea"/>
              </a:rPr>
              <a:t>最高刑为死刑的罪名：刑法修正案（八）减少了</a:t>
            </a:r>
            <a:r>
              <a:rPr lang="en-US" altLang="zh-CN" sz="3200" dirty="0" smtClean="0">
                <a:latin typeface="+mn-ea"/>
              </a:rPr>
              <a:t>13</a:t>
            </a:r>
            <a:r>
              <a:rPr lang="zh-CN" altLang="en-US" sz="3200" dirty="0" smtClean="0">
                <a:latin typeface="+mn-ea"/>
              </a:rPr>
              <a:t>项，刑法修正案（</a:t>
            </a:r>
            <a:r>
              <a:rPr lang="en-US" altLang="zh-CN" sz="3200" dirty="0" smtClean="0">
                <a:latin typeface="+mn-ea"/>
              </a:rPr>
              <a:t>9</a:t>
            </a:r>
            <a:r>
              <a:rPr lang="zh-CN" altLang="en-US" sz="3200" dirty="0" smtClean="0">
                <a:latin typeface="+mn-ea"/>
              </a:rPr>
              <a:t>）减少了</a:t>
            </a:r>
            <a:r>
              <a:rPr lang="en-US" altLang="zh-CN" sz="3200" dirty="0" smtClean="0">
                <a:latin typeface="+mn-ea"/>
              </a:rPr>
              <a:t>9</a:t>
            </a:r>
            <a:r>
              <a:rPr lang="zh-CN" altLang="en-US" sz="3200" dirty="0" smtClean="0">
                <a:latin typeface="+mn-ea"/>
              </a:rPr>
              <a:t>项</a:t>
            </a:r>
            <a:endParaRPr lang="en-US" altLang="zh-CN" sz="3200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2800" dirty="0" smtClean="0"/>
              <a:t>“走私文物罪，走私贵重金属罪，走私珍贵动物、珍贵动物制品罪，走私普通货物、物品罪，票据诈骗罪，金融凭证诈骗罪，信用证诈骗罪，虚开增值税专用发票、用于骗取出口退税、抵扣税款发票罪，伪造、出售伪造的增值税专用发票罪，盗窃罪，传授犯罪方法罪，盗掘古文化遗址、古墓葬罪，盗掘古人类化石、古脊椎动物化石罪。”</a:t>
            </a:r>
            <a:endParaRPr lang="en-US" altLang="zh-CN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05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主要观点（五）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关于死刑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42678" y="2421681"/>
            <a:ext cx="9793088" cy="3834671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+mn-ea"/>
              </a:rPr>
              <a:t>死刑需要最高人民法院的</a:t>
            </a:r>
            <a:r>
              <a:rPr lang="zh-CN" altLang="en-US" sz="3200" b="1" dirty="0" smtClean="0">
                <a:latin typeface="+mn-ea"/>
              </a:rPr>
              <a:t>核准</a:t>
            </a:r>
            <a:endParaRPr lang="en-US" altLang="zh-CN" sz="3200" b="1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“红案”（杀人）、“白案”（毒品）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我国每年执行死刑的人数是不公开的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《</a:t>
            </a:r>
            <a:r>
              <a:rPr lang="zh-CN" altLang="en-US" sz="3200" dirty="0">
                <a:latin typeface="+mn-ea"/>
              </a:rPr>
              <a:t>纽约时报</a:t>
            </a:r>
            <a:r>
              <a:rPr lang="en-US" altLang="zh-CN" sz="3200" dirty="0" smtClean="0">
                <a:latin typeface="+mn-ea"/>
              </a:rPr>
              <a:t>》</a:t>
            </a:r>
            <a:r>
              <a:rPr lang="zh-CN" altLang="en-US" sz="3200" dirty="0" smtClean="0">
                <a:latin typeface="+mn-ea"/>
              </a:rPr>
              <a:t>的数据：</a:t>
            </a:r>
            <a:r>
              <a:rPr lang="zh-CN" altLang="en-US" sz="3200" dirty="0"/>
              <a:t>中国</a:t>
            </a:r>
            <a:r>
              <a:rPr lang="en-US" altLang="zh-CN" sz="3200" dirty="0"/>
              <a:t>2019</a:t>
            </a:r>
            <a:r>
              <a:rPr lang="zh-CN" altLang="en-US" sz="3200" dirty="0"/>
              <a:t>年被判处死刑的人数是</a:t>
            </a:r>
            <a:r>
              <a:rPr lang="en-US" altLang="zh-CN" sz="3200" dirty="0"/>
              <a:t>3900</a:t>
            </a:r>
            <a:r>
              <a:rPr lang="zh-CN" altLang="en-US" sz="3200" dirty="0"/>
              <a:t>人，被执行死刑的至少有</a:t>
            </a:r>
            <a:r>
              <a:rPr lang="en-US" altLang="zh-CN" sz="3200" dirty="0"/>
              <a:t>1770</a:t>
            </a:r>
            <a:r>
              <a:rPr lang="zh-CN" altLang="en-US" sz="3200" dirty="0"/>
              <a:t>人</a:t>
            </a:r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8709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59589" y="966991"/>
            <a:ext cx="8469646" cy="976590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主要观点（五）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关于死刑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3053030" y="2121475"/>
            <a:ext cx="6210527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刑事责任年龄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005066" y="3158140"/>
            <a:ext cx="1524000" cy="974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不负刑事责任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820565" y="5246820"/>
            <a:ext cx="1524000" cy="955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不满</a:t>
            </a:r>
            <a:r>
              <a:rPr lang="en-US" altLang="zh-CN" sz="2800" dirty="0" smtClean="0">
                <a:solidFill>
                  <a:srgbClr val="FF0000"/>
                </a:solidFill>
                <a:latin typeface="Copperplate Gothic Bold" panose="020E0705020206020404" pitchFamily="34" charset="0"/>
              </a:rPr>
              <a:t>12</a:t>
            </a:r>
            <a:r>
              <a:rPr lang="zh-CN" altLang="en-US" sz="2800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周岁</a:t>
            </a:r>
            <a:endParaRPr lang="zh-CN" altLang="en-US" sz="28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799063" y="3210708"/>
            <a:ext cx="2725588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相对负刑事责任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6378724" y="4894045"/>
            <a:ext cx="1752600" cy="13827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已满</a:t>
            </a:r>
            <a:r>
              <a:rPr lang="en-US" altLang="zh-CN" sz="28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14</a:t>
            </a:r>
            <a:r>
              <a:rPr lang="zh-CN" altLang="en-US" sz="2800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周岁不满</a:t>
            </a:r>
            <a:r>
              <a:rPr lang="en-US" altLang="zh-CN" sz="28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16</a:t>
            </a:r>
            <a:r>
              <a:rPr lang="zh-CN" altLang="en-US" sz="2800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周岁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7766315" y="3179297"/>
            <a:ext cx="1905000" cy="955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完全负刑事责任</a:t>
            </a:r>
          </a:p>
        </p:txBody>
      </p: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8265204" y="5311253"/>
            <a:ext cx="1562989" cy="955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已满</a:t>
            </a:r>
            <a:r>
              <a:rPr lang="en-US" altLang="zh-CN" sz="28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16</a:t>
            </a:r>
            <a:r>
              <a:rPr lang="zh-CN" altLang="en-US" sz="2800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周岁的</a:t>
            </a: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 flipH="1">
            <a:off x="3588379" y="2777217"/>
            <a:ext cx="8392" cy="3634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Line 12"/>
          <p:cNvSpPr>
            <a:spLocks noChangeShapeType="1"/>
          </p:cNvSpPr>
          <p:nvPr/>
        </p:nvSpPr>
        <p:spPr bwMode="auto">
          <a:xfrm>
            <a:off x="3596771" y="4144488"/>
            <a:ext cx="931" cy="110233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5979859" y="2736678"/>
            <a:ext cx="12480" cy="4330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6887294" y="3733927"/>
            <a:ext cx="0" cy="117064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Line 15"/>
          <p:cNvSpPr>
            <a:spLocks noChangeShapeType="1"/>
          </p:cNvSpPr>
          <p:nvPr/>
        </p:nvSpPr>
        <p:spPr bwMode="auto">
          <a:xfrm flipH="1">
            <a:off x="8759501" y="2772350"/>
            <a:ext cx="0" cy="3974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Line 16"/>
          <p:cNvSpPr>
            <a:spLocks noChangeShapeType="1"/>
          </p:cNvSpPr>
          <p:nvPr/>
        </p:nvSpPr>
        <p:spPr bwMode="auto">
          <a:xfrm>
            <a:off x="8759502" y="4143286"/>
            <a:ext cx="0" cy="11679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4" name="Group 19"/>
          <p:cNvGrpSpPr>
            <a:grpSpLocks/>
          </p:cNvGrpSpPr>
          <p:nvPr/>
        </p:nvGrpSpPr>
        <p:grpSpPr bwMode="auto">
          <a:xfrm>
            <a:off x="9912979" y="1160561"/>
            <a:ext cx="1447800" cy="4191000"/>
            <a:chOff x="5655" y="-132"/>
            <a:chExt cx="912" cy="2640"/>
          </a:xfrm>
          <a:noFill/>
        </p:grpSpPr>
        <p:sp>
          <p:nvSpPr>
            <p:cNvPr id="35" name="AutoShape 20"/>
            <p:cNvSpPr>
              <a:spLocks noChangeArrowheads="1"/>
            </p:cNvSpPr>
            <p:nvPr/>
          </p:nvSpPr>
          <p:spPr bwMode="auto">
            <a:xfrm>
              <a:off x="5655" y="-132"/>
              <a:ext cx="912" cy="2640"/>
            </a:xfrm>
            <a:prstGeom prst="wedgeRoundRectCallout">
              <a:avLst>
                <a:gd name="adj1" fmla="val -173372"/>
                <a:gd name="adj2" fmla="val 45540"/>
                <a:gd name="adj3" fmla="val 1666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defRPr/>
              </a:pPr>
              <a:endParaRPr lang="zh-CN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5668" y="-91"/>
              <a:ext cx="814" cy="249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>
              <a:lvl1pPr>
                <a:spcBef>
                  <a:spcPct val="50000"/>
                </a:spcBef>
                <a:defRPr kumimoji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50000"/>
                </a:spcBef>
                <a:defRPr kumimoji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50000"/>
                </a:spcBef>
                <a:defRPr kumimoji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50000"/>
                </a:spcBef>
                <a:defRPr kumimoji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50000"/>
                </a:spcBef>
                <a:defRPr kumimoji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kumimoji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犯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故意杀人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、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故意致人重伤或死亡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、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强奸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、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抢劫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、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贩卖毒品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、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放火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、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爆炸</a:t>
              </a:r>
              <a:r>
                <a:rPr lang="zh-CN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、</a:t>
              </a: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投毒罪</a:t>
              </a:r>
            </a:p>
          </p:txBody>
        </p:sp>
      </p:grp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714871" y="1545611"/>
            <a:ext cx="2069647" cy="4191000"/>
          </a:xfrm>
          <a:prstGeom prst="wedgeRoundRectCallout">
            <a:avLst>
              <a:gd name="adj1" fmla="val 130548"/>
              <a:gd name="adj2" fmla="val 35623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endParaRPr lang="zh-CN" altLang="en-US" sz="2400"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8408" y="1682007"/>
            <a:ext cx="2031325" cy="415788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r>
              <a:rPr lang="zh-CN" altLang="en-US" sz="2400" dirty="0"/>
              <a:t>犯</a:t>
            </a:r>
            <a:r>
              <a:rPr lang="zh-CN" altLang="en-US" sz="2400" b="1" dirty="0"/>
              <a:t>故意杀人</a:t>
            </a:r>
            <a:r>
              <a:rPr lang="zh-CN" altLang="en-US" sz="2400" dirty="0"/>
              <a:t>、</a:t>
            </a:r>
            <a:r>
              <a:rPr lang="zh-CN" altLang="en-US" sz="2400" b="1" dirty="0"/>
              <a:t>故意伤害罪</a:t>
            </a:r>
            <a:r>
              <a:rPr lang="zh-CN" altLang="en-US" sz="2400" dirty="0"/>
              <a:t>，</a:t>
            </a:r>
            <a:r>
              <a:rPr lang="zh-CN" altLang="en-US" sz="2400" b="1" dirty="0"/>
              <a:t>致人死亡</a:t>
            </a:r>
            <a:r>
              <a:rPr lang="zh-CN" altLang="en-US" sz="2400" dirty="0"/>
              <a:t>或者以</a:t>
            </a:r>
            <a:r>
              <a:rPr lang="zh-CN" altLang="en-US" sz="2400" b="1" dirty="0"/>
              <a:t>特别残忍手段致人重伤造成严重残疾</a:t>
            </a:r>
            <a:r>
              <a:rPr lang="zh-CN" altLang="en-US" sz="2400" dirty="0"/>
              <a:t>，</a:t>
            </a:r>
            <a:r>
              <a:rPr lang="zh-CN" altLang="en-US" sz="2400" b="1" dirty="0"/>
              <a:t>情节恶劣</a:t>
            </a:r>
            <a:r>
              <a:rPr lang="zh-CN" altLang="en-US" sz="2400" dirty="0"/>
              <a:t>，经最高人民检察院核准追诉的，</a:t>
            </a:r>
            <a:r>
              <a:rPr lang="zh-CN" altLang="en-US" sz="2400" b="1" dirty="0"/>
              <a:t>应当负</a:t>
            </a:r>
            <a:r>
              <a:rPr lang="zh-CN" altLang="en-US" sz="2400" dirty="0"/>
              <a:t>刑事责任。</a:t>
            </a:r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4457063" y="4902464"/>
            <a:ext cx="1752600" cy="13827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50000"/>
              </a:spcBef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已满</a:t>
            </a:r>
            <a:r>
              <a:rPr lang="en-US" altLang="zh-CN" sz="28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12</a:t>
            </a:r>
            <a:r>
              <a:rPr lang="zh-CN" altLang="en-US" sz="2800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周岁</a:t>
            </a:r>
            <a:r>
              <a:rPr lang="zh-CN" altLang="en-US" sz="2800" dirty="0">
                <a:solidFill>
                  <a:schemeClr val="tx1"/>
                </a:solidFill>
                <a:latin typeface="Copperplate Gothic Bold" panose="020E0705020206020404" pitchFamily="34" charset="0"/>
              </a:rPr>
              <a:t>不满</a:t>
            </a:r>
            <a:r>
              <a:rPr lang="en-US" altLang="zh-CN" sz="2800" dirty="0">
                <a:solidFill>
                  <a:srgbClr val="FF0000"/>
                </a:solidFill>
                <a:latin typeface="Copperplate Gothic Bold" panose="020E0705020206020404" pitchFamily="34" charset="0"/>
              </a:rPr>
              <a:t>14</a:t>
            </a:r>
            <a:r>
              <a:rPr lang="zh-CN" altLang="en-US" sz="2800" dirty="0" smtClean="0">
                <a:solidFill>
                  <a:schemeClr val="tx1"/>
                </a:solidFill>
                <a:latin typeface="Copperplate Gothic Bold" panose="020E0705020206020404" pitchFamily="34" charset="0"/>
              </a:rPr>
              <a:t>周岁</a:t>
            </a:r>
            <a:endParaRPr lang="zh-CN" altLang="en-US" sz="2800" dirty="0">
              <a:solidFill>
                <a:schemeClr val="tx1"/>
              </a:solidFill>
              <a:latin typeface="Copperplate Gothic Bold" panose="020E0705020206020404" pitchFamily="34" charset="0"/>
            </a:endParaRPr>
          </a:p>
        </p:txBody>
      </p:sp>
      <p:sp>
        <p:nvSpPr>
          <p:cNvPr id="38" name="Line 14"/>
          <p:cNvSpPr>
            <a:spLocks noChangeShapeType="1"/>
          </p:cNvSpPr>
          <p:nvPr/>
        </p:nvSpPr>
        <p:spPr bwMode="auto">
          <a:xfrm>
            <a:off x="5447134" y="3723402"/>
            <a:ext cx="0" cy="117064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7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7" grpId="0" animBg="1"/>
      <p:bldP spid="3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主要观点（五）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关于死刑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598" y="2151897"/>
            <a:ext cx="10513168" cy="4104456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已满</a:t>
            </a:r>
            <a:r>
              <a:rPr lang="en-US" altLang="zh-CN" sz="3200" dirty="0"/>
              <a:t>16</a:t>
            </a:r>
            <a:r>
              <a:rPr lang="zh-CN" altLang="en-US" sz="3200" dirty="0"/>
              <a:t>周岁的人，</a:t>
            </a:r>
            <a:r>
              <a:rPr lang="zh-CN" altLang="en-US" sz="3200" strike="sngStrike" dirty="0"/>
              <a:t>对一切</a:t>
            </a:r>
            <a:r>
              <a:rPr lang="zh-CN" altLang="en-US" sz="3200" strike="sngStrike" dirty="0" smtClean="0"/>
              <a:t>犯罪</a:t>
            </a:r>
            <a:r>
              <a:rPr lang="zh-CN" altLang="en-US" sz="3200" b="1" dirty="0">
                <a:solidFill>
                  <a:srgbClr val="FF0000"/>
                </a:solidFill>
              </a:rPr>
              <a:t>应</a:t>
            </a:r>
            <a:r>
              <a:rPr lang="zh-CN" altLang="en-US" sz="3200" dirty="0" smtClean="0"/>
              <a:t>负</a:t>
            </a:r>
            <a:r>
              <a:rPr lang="zh-CN" altLang="en-US" sz="3200" dirty="0"/>
              <a:t>刑事责任。</a:t>
            </a:r>
          </a:p>
          <a:p>
            <a:r>
              <a:rPr lang="zh-CN" altLang="en-US" sz="3200" dirty="0"/>
              <a:t>已满</a:t>
            </a:r>
            <a:r>
              <a:rPr lang="en-US" altLang="zh-CN" sz="3200" dirty="0"/>
              <a:t>14</a:t>
            </a:r>
            <a:r>
              <a:rPr lang="zh-CN" altLang="en-US" sz="3200" dirty="0"/>
              <a:t>周岁不满</a:t>
            </a:r>
            <a:r>
              <a:rPr lang="en-US" altLang="zh-CN" sz="3200" dirty="0"/>
              <a:t>16</a:t>
            </a:r>
            <a:r>
              <a:rPr lang="zh-CN" altLang="en-US" sz="3200" dirty="0"/>
              <a:t>周岁的人，犯</a:t>
            </a:r>
            <a:r>
              <a:rPr lang="zh-CN" altLang="en-US" sz="3200" u="sng" dirty="0"/>
              <a:t>故意杀人、故意伤害致人重伤或者死亡、强奸、抢劫、贩卖毒品、放火、爆炸、投毒罪</a:t>
            </a:r>
            <a:r>
              <a:rPr lang="zh-CN" altLang="en-US" sz="3200" dirty="0"/>
              <a:t>的，应当负刑事责任。</a:t>
            </a:r>
          </a:p>
          <a:p>
            <a:r>
              <a:rPr lang="zh-CN" altLang="en-US" sz="3200" dirty="0">
                <a:solidFill>
                  <a:srgbClr val="FF0000"/>
                </a:solidFill>
              </a:rPr>
              <a:t>已满十二周岁不满十四周岁</a:t>
            </a:r>
            <a:r>
              <a:rPr lang="zh-CN" altLang="en-US" sz="3200" dirty="0"/>
              <a:t>的人，犯</a:t>
            </a:r>
            <a:r>
              <a:rPr lang="zh-CN" altLang="en-US" sz="3200" b="1" dirty="0"/>
              <a:t>故意杀人</a:t>
            </a:r>
            <a:r>
              <a:rPr lang="zh-CN" altLang="en-US" sz="3200" dirty="0"/>
              <a:t>、</a:t>
            </a:r>
            <a:r>
              <a:rPr lang="zh-CN" altLang="en-US" sz="3200" b="1" dirty="0"/>
              <a:t>故意伤害罪</a:t>
            </a:r>
            <a:r>
              <a:rPr lang="zh-CN" altLang="en-US" sz="3200" dirty="0"/>
              <a:t>，</a:t>
            </a:r>
            <a:r>
              <a:rPr lang="zh-CN" altLang="en-US" sz="3200" b="1" dirty="0"/>
              <a:t>致人死亡</a:t>
            </a:r>
            <a:r>
              <a:rPr lang="zh-CN" altLang="en-US" sz="3200" dirty="0"/>
              <a:t>或者以</a:t>
            </a:r>
            <a:r>
              <a:rPr lang="zh-CN" altLang="en-US" sz="3200" b="1" dirty="0"/>
              <a:t>特别残忍手段致人重伤造成严重残疾</a:t>
            </a:r>
            <a:r>
              <a:rPr lang="zh-CN" altLang="en-US" sz="3200" dirty="0"/>
              <a:t>，</a:t>
            </a:r>
            <a:r>
              <a:rPr lang="zh-CN" altLang="en-US" sz="3200" b="1" dirty="0"/>
              <a:t>情节恶劣</a:t>
            </a:r>
            <a:r>
              <a:rPr lang="zh-CN" altLang="en-US" sz="3200" dirty="0"/>
              <a:t>，经最高人民检察院</a:t>
            </a:r>
            <a:r>
              <a:rPr lang="zh-CN" altLang="en-US" sz="3200" b="1" dirty="0"/>
              <a:t>核准</a:t>
            </a:r>
            <a:r>
              <a:rPr lang="zh-CN" altLang="en-US" sz="3200" dirty="0"/>
              <a:t>追诉的，应当负刑事责任</a:t>
            </a:r>
            <a:r>
              <a:rPr lang="zh-CN" altLang="en-US" sz="3200" dirty="0" smtClean="0"/>
              <a:t>。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786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主要观点（五）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关于死刑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07368" y="2277666"/>
            <a:ext cx="11377264" cy="4104456"/>
          </a:xfrm>
        </p:spPr>
        <p:txBody>
          <a:bodyPr>
            <a:noAutofit/>
          </a:bodyPr>
          <a:lstStyle/>
          <a:p>
            <a:pPr marL="457200" indent="-457200"/>
            <a:r>
              <a:rPr lang="zh-CN" altLang="en-US" sz="3200" strike="sngStrike" dirty="0"/>
              <a:t>不满</a:t>
            </a:r>
            <a:r>
              <a:rPr lang="en-US" altLang="zh-CN" sz="3200" strike="sngStrike" dirty="0"/>
              <a:t>14</a:t>
            </a:r>
            <a:r>
              <a:rPr lang="zh-CN" altLang="en-US" sz="3200" strike="sngStrike" dirty="0"/>
              <a:t>周岁的人，一律不负刑事责任，但可以责令其家长或监护人加以管教，必要时也可由政府收容教养。已满</a:t>
            </a:r>
            <a:r>
              <a:rPr lang="en-US" altLang="zh-CN" sz="3200" strike="sngStrike" dirty="0"/>
              <a:t>14</a:t>
            </a:r>
            <a:r>
              <a:rPr lang="zh-CN" altLang="en-US" sz="3200" strike="sngStrike" dirty="0"/>
              <a:t>周岁不满</a:t>
            </a:r>
            <a:r>
              <a:rPr lang="en-US" altLang="zh-CN" sz="3200" strike="sngStrike" dirty="0"/>
              <a:t>18</a:t>
            </a:r>
            <a:r>
              <a:rPr lang="zh-CN" altLang="en-US" sz="3200" strike="sngStrike" dirty="0"/>
              <a:t>周岁的人犯罪，应当从轻或者减轻处罚。</a:t>
            </a:r>
            <a:endParaRPr lang="en-US" altLang="zh-CN" sz="3200" strike="sngStrike" dirty="0"/>
          </a:p>
          <a:p>
            <a:pPr marL="457200" indent="-457200"/>
            <a:r>
              <a:rPr lang="zh-CN" altLang="en-US" sz="3200" dirty="0">
                <a:solidFill>
                  <a:srgbClr val="FF0000"/>
                </a:solidFill>
              </a:rPr>
              <a:t>对依照前三款规定追究刑事责任的不满十八周岁的人，应当从轻或者减轻处罚。</a:t>
            </a:r>
            <a:endParaRPr lang="en-US" altLang="zh-CN" sz="3200" dirty="0">
              <a:solidFill>
                <a:srgbClr val="FF0000"/>
              </a:solidFill>
            </a:endParaRPr>
          </a:p>
          <a:p>
            <a:pPr marL="457200" indent="-457200"/>
            <a:r>
              <a:rPr lang="zh-CN" altLang="en-US" sz="3200" dirty="0">
                <a:solidFill>
                  <a:srgbClr val="FF0000"/>
                </a:solidFill>
              </a:rPr>
              <a:t>因不满十六周岁不予刑事处罚的，责令其父母或者其他监护人加以管教；在必要的时候，依法进行专门矫治教育</a:t>
            </a:r>
            <a:r>
              <a:rPr lang="zh-CN" altLang="en-US" sz="3200" dirty="0" smtClean="0">
                <a:solidFill>
                  <a:srgbClr val="FF0000"/>
                </a:solidFill>
              </a:rPr>
              <a:t>。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2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主要观点（五）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关于死刑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598" y="2349674"/>
            <a:ext cx="10513168" cy="4104456"/>
          </a:xfrm>
        </p:spPr>
        <p:txBody>
          <a:bodyPr>
            <a:noAutofit/>
          </a:bodyPr>
          <a:lstStyle/>
          <a:p>
            <a:pPr marL="457200" indent="-457200"/>
            <a:r>
              <a:rPr lang="zh-CN" altLang="en-US" sz="3200" dirty="0"/>
              <a:t>已满</a:t>
            </a:r>
            <a:r>
              <a:rPr lang="zh-CN" altLang="en-US" sz="3200" b="1" dirty="0"/>
              <a:t>七十五</a:t>
            </a:r>
            <a:r>
              <a:rPr lang="zh-CN" altLang="en-US" sz="3200" dirty="0"/>
              <a:t>周岁的人故意犯罪的，可以从轻或者减轻处罚；过失犯罪的，应当从轻或者减轻处罚。 </a:t>
            </a:r>
            <a:endParaRPr lang="en-US" altLang="zh-CN" sz="3200" i="1" dirty="0" smtClean="0"/>
          </a:p>
          <a:p>
            <a:pPr marL="457200" indent="-457200"/>
            <a:r>
              <a:rPr lang="zh-CN" altLang="en-US" sz="3200" i="1" dirty="0" smtClean="0"/>
              <a:t>犯罪</a:t>
            </a:r>
            <a:r>
              <a:rPr lang="zh-CN" altLang="en-US" sz="3200" i="1" dirty="0"/>
              <a:t>的时候</a:t>
            </a:r>
            <a:r>
              <a:rPr lang="zh-CN" altLang="en-US" sz="3200" dirty="0"/>
              <a:t>不满十八周岁的人和</a:t>
            </a:r>
            <a:r>
              <a:rPr lang="zh-CN" altLang="en-US" sz="3200" i="1" dirty="0"/>
              <a:t>审判的时候</a:t>
            </a:r>
            <a:r>
              <a:rPr lang="zh-CN" altLang="en-US" sz="3200" dirty="0"/>
              <a:t>怀孕的妇女，不适用死刑。</a:t>
            </a:r>
            <a:endParaRPr lang="en-US" altLang="zh-CN" sz="3200" dirty="0"/>
          </a:p>
          <a:p>
            <a:pPr marL="457200" indent="-457200"/>
            <a:r>
              <a:rPr lang="zh-CN" altLang="en-US" sz="3200" dirty="0"/>
              <a:t>审判的时候已满七十五周岁的人，不适用死刑，但以特别残忍手段致人死亡的除外。</a:t>
            </a:r>
          </a:p>
          <a:p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5578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439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1125538"/>
            <a:ext cx="8469646" cy="748258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贝卡利亚生平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6694" y="1989634"/>
            <a:ext cx="10225136" cy="4392488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+mn-ea"/>
              </a:rPr>
              <a:t>出生于米兰一个没落的贵族家庭（帕维亚）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获得法学学士学位（</a:t>
            </a:r>
            <a:r>
              <a:rPr lang="en-US" altLang="zh-CN" sz="3200" dirty="0" smtClean="0">
                <a:latin typeface="+mn-ea"/>
              </a:rPr>
              <a:t>1758</a:t>
            </a:r>
            <a:r>
              <a:rPr lang="zh-CN" altLang="en-US" sz="3200" dirty="0" smtClean="0">
                <a:latin typeface="+mn-ea"/>
              </a:rPr>
              <a:t>年）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“猛击”（激进的讨论小团体，韦里兄弟）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发表</a:t>
            </a:r>
            <a:r>
              <a:rPr lang="en-US" altLang="zh-CN" sz="3200" dirty="0" smtClean="0">
                <a:latin typeface="+mn-ea"/>
              </a:rPr>
              <a:t>《</a:t>
            </a:r>
            <a:r>
              <a:rPr lang="zh-CN" altLang="en-US" sz="3200" dirty="0" smtClean="0">
                <a:latin typeface="+mn-ea"/>
              </a:rPr>
              <a:t>论犯罪与刑罚</a:t>
            </a:r>
            <a:r>
              <a:rPr lang="en-US" altLang="zh-CN" sz="3200" dirty="0" smtClean="0">
                <a:latin typeface="+mn-ea"/>
              </a:rPr>
              <a:t>》</a:t>
            </a:r>
            <a:r>
              <a:rPr lang="zh-CN" altLang="en-US" sz="3200" dirty="0" smtClean="0">
                <a:latin typeface="+mn-ea"/>
              </a:rPr>
              <a:t>（</a:t>
            </a:r>
            <a:r>
              <a:rPr lang="en-US" altLang="zh-CN" sz="3200" dirty="0" smtClean="0">
                <a:latin typeface="+mn-ea"/>
              </a:rPr>
              <a:t>1764</a:t>
            </a:r>
            <a:r>
              <a:rPr lang="zh-CN" altLang="en-US" sz="3200" dirty="0" smtClean="0">
                <a:latin typeface="+mn-ea"/>
              </a:rPr>
              <a:t>年）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前往巴黎（</a:t>
            </a:r>
            <a:r>
              <a:rPr lang="en-US" altLang="zh-CN" sz="3200" dirty="0" smtClean="0">
                <a:latin typeface="+mn-ea"/>
              </a:rPr>
              <a:t>1766</a:t>
            </a:r>
            <a:r>
              <a:rPr lang="zh-CN" altLang="en-US" sz="3200" dirty="0" smtClean="0">
                <a:latin typeface="+mn-ea"/>
              </a:rPr>
              <a:t>年）</a:t>
            </a:r>
            <a:endParaRPr lang="en-US" altLang="zh-CN" sz="3200" dirty="0" smtClean="0">
              <a:latin typeface="+mn-ea"/>
            </a:endParaRPr>
          </a:p>
          <a:p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0435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主要观点（五）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关于死刑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598" y="2151897"/>
            <a:ext cx="10513168" cy="4104456"/>
          </a:xfrm>
        </p:spPr>
        <p:txBody>
          <a:bodyPr>
            <a:noAutofit/>
          </a:bodyPr>
          <a:lstStyle/>
          <a:p>
            <a:r>
              <a:rPr lang="zh-CN" altLang="zh-CN" sz="3200" dirty="0"/>
              <a:t> </a:t>
            </a:r>
            <a:r>
              <a:rPr lang="zh-CN" altLang="en-US" sz="3200" dirty="0" smtClean="0"/>
              <a:t>“</a:t>
            </a:r>
            <a:r>
              <a:rPr lang="en-US" altLang="zh-CN" sz="3200" dirty="0" err="1"/>
              <a:t>死刑只适用于罪行极其严重的犯罪分子。对于应当判处死刑的犯罪分子，如果不是必须立即执行的，可以判处死刑同时宣告缓期二年执行</a:t>
            </a:r>
            <a:r>
              <a:rPr lang="en-US" altLang="zh-CN" sz="3200" dirty="0"/>
              <a:t>。</a:t>
            </a:r>
            <a:br>
              <a:rPr lang="en-US" altLang="zh-CN" sz="3200" dirty="0"/>
            </a:br>
            <a:r>
              <a:rPr lang="en-US" altLang="zh-CN" sz="3200" dirty="0"/>
              <a:t>　　</a:t>
            </a:r>
            <a:r>
              <a:rPr lang="en-US" altLang="zh-CN" sz="3200" dirty="0" err="1"/>
              <a:t>死刑除依法由最高人民法院判决的以外，都应当报请最高人民法院</a:t>
            </a:r>
            <a:r>
              <a:rPr lang="en-US" altLang="zh-CN" sz="3200" b="1" dirty="0" err="1"/>
              <a:t>核准</a:t>
            </a:r>
            <a:r>
              <a:rPr lang="en-US" altLang="zh-CN" sz="3200" dirty="0" err="1"/>
              <a:t>。死刑缓期执行的，可以由高级人民法院判决或者核准</a:t>
            </a:r>
            <a:r>
              <a:rPr lang="en-US" altLang="zh-CN" sz="3200" dirty="0" smtClean="0"/>
              <a:t>。</a:t>
            </a:r>
            <a:r>
              <a:rPr lang="zh-CN" altLang="en-US" sz="3200" dirty="0" smtClean="0"/>
              <a:t>”</a:t>
            </a:r>
            <a:r>
              <a:rPr lang="zh-CN" altLang="en-US" sz="3200" dirty="0"/>
              <a:t> （</a:t>
            </a:r>
            <a:r>
              <a:rPr lang="en-US" altLang="zh-CN" sz="3200" dirty="0"/>
              <a:t>《</a:t>
            </a:r>
            <a:r>
              <a:rPr lang="zh-CN" altLang="en-US" sz="3200" dirty="0"/>
              <a:t>刑法</a:t>
            </a:r>
            <a:r>
              <a:rPr lang="en-US" altLang="zh-CN" sz="3200" dirty="0"/>
              <a:t>》</a:t>
            </a:r>
            <a:r>
              <a:rPr lang="en-US" altLang="zh-CN" sz="3200" dirty="0" smtClean="0"/>
              <a:t>第48条</a:t>
            </a:r>
            <a:r>
              <a:rPr lang="zh-CN" altLang="en-US" sz="3200" dirty="0"/>
              <a:t>）</a:t>
            </a:r>
            <a:endParaRPr lang="en-US" altLang="zh-CN" sz="3200" dirty="0"/>
          </a:p>
          <a:p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128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主要观点（五）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关于死刑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598" y="2151897"/>
            <a:ext cx="10513168" cy="4104456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死刑，是剥夺犯罪人生命的刑罚方法。</a:t>
            </a:r>
          </a:p>
          <a:p>
            <a:r>
              <a:rPr lang="zh-CN" altLang="en-US" sz="3200" dirty="0"/>
              <a:t>我国刑法严格限制死刑的适用，表现为：</a:t>
            </a:r>
          </a:p>
          <a:p>
            <a:pPr>
              <a:buFontTx/>
              <a:buNone/>
            </a:pPr>
            <a:r>
              <a:rPr lang="zh-CN" altLang="en-US" sz="3200" dirty="0"/>
              <a:t>（</a:t>
            </a:r>
            <a:r>
              <a:rPr lang="en-US" altLang="zh-CN" sz="3200" dirty="0"/>
              <a:t>1</a:t>
            </a:r>
            <a:r>
              <a:rPr lang="zh-CN" altLang="en-US" sz="3200" dirty="0"/>
              <a:t>）死刑只适用于罪行极其严重的犯罪分子。</a:t>
            </a:r>
          </a:p>
          <a:p>
            <a:pPr>
              <a:buFontTx/>
              <a:buNone/>
            </a:pPr>
            <a:r>
              <a:rPr lang="zh-CN" altLang="en-US" sz="3200" dirty="0"/>
              <a:t>（</a:t>
            </a:r>
            <a:r>
              <a:rPr lang="en-US" altLang="zh-CN" sz="3200" dirty="0"/>
              <a:t>2</a:t>
            </a:r>
            <a:r>
              <a:rPr lang="zh-CN" altLang="en-US" sz="3200" dirty="0"/>
              <a:t>）对犯罪的时候不满</a:t>
            </a:r>
            <a:r>
              <a:rPr lang="en-US" altLang="zh-CN" sz="3200" dirty="0"/>
              <a:t>18</a:t>
            </a:r>
            <a:r>
              <a:rPr lang="zh-CN" altLang="en-US" sz="3200" dirty="0"/>
              <a:t>周岁的人和审判的时候怀孕的妇女，不适用死刑。审判的时候已满七十五周岁的人，不适用死刑，但以特别残忍手段致人死亡的除外。</a:t>
            </a:r>
          </a:p>
          <a:p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07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主要观点（五）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关于死刑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598" y="2151897"/>
            <a:ext cx="10513168" cy="4104456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zh-CN" altLang="en-US" sz="3200" dirty="0"/>
              <a:t>（</a:t>
            </a:r>
            <a:r>
              <a:rPr lang="en-US" altLang="zh-CN" sz="3200" dirty="0"/>
              <a:t>3</a:t>
            </a:r>
            <a:r>
              <a:rPr lang="zh-CN" altLang="en-US" sz="3200" dirty="0"/>
              <a:t>）规定了死刑缓期执行的制度，即对于应当判处死刑的犯罪分子，如果不是必须立即执行的，可以判处死刑同时宣告缓期</a:t>
            </a:r>
            <a:r>
              <a:rPr lang="en-US" altLang="zh-CN" sz="3200" dirty="0"/>
              <a:t>2</a:t>
            </a:r>
            <a:r>
              <a:rPr lang="zh-CN" altLang="en-US" sz="3200" dirty="0"/>
              <a:t>年执行。</a:t>
            </a:r>
          </a:p>
          <a:p>
            <a:pPr>
              <a:buFontTx/>
              <a:buNone/>
            </a:pPr>
            <a:r>
              <a:rPr lang="zh-CN" altLang="en-US" sz="3200" dirty="0"/>
              <a:t>（</a:t>
            </a:r>
            <a:r>
              <a:rPr lang="en-US" altLang="zh-CN" sz="3200" dirty="0"/>
              <a:t>4</a:t>
            </a:r>
            <a:r>
              <a:rPr lang="zh-CN" altLang="en-US" sz="3200" dirty="0"/>
              <a:t>）刑法规定了严格的适用程序。</a:t>
            </a:r>
          </a:p>
          <a:p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027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主要观点（五）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关于死刑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2598" y="2151897"/>
            <a:ext cx="10513168" cy="4104456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死刑除依法由最高人民法院判决的以外，均应报请最高人民法院核准。</a:t>
            </a:r>
          </a:p>
          <a:p>
            <a:r>
              <a:rPr lang="zh-CN" altLang="en-US" sz="3200" dirty="0"/>
              <a:t>此外，对于判处死刑缓期执行的犯罪分子，在死刑缓期执行期间，如果没有故意犯罪，</a:t>
            </a:r>
            <a:r>
              <a:rPr lang="en-US" altLang="zh-CN" sz="3200" dirty="0"/>
              <a:t>2</a:t>
            </a:r>
            <a:r>
              <a:rPr lang="zh-CN" altLang="en-US" sz="3200" dirty="0"/>
              <a:t>年期满以后，减为无期徒刑；如果确有重大立功表现，</a:t>
            </a:r>
            <a:r>
              <a:rPr lang="en-US" altLang="zh-CN" sz="3200" dirty="0"/>
              <a:t>2</a:t>
            </a:r>
            <a:r>
              <a:rPr lang="zh-CN" altLang="en-US" sz="3200" dirty="0"/>
              <a:t>年期满以后，减为二十五年有期徒刑；如果故意犯罪，查证属实的，由最高人民法院核准，执行死刑。 </a:t>
            </a:r>
          </a:p>
          <a:p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72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主要观点（五）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/>
            </a:r>
            <a:br>
              <a:rPr lang="en-US" altLang="zh-CN" sz="4000" b="1" dirty="0" smtClean="0">
                <a:solidFill>
                  <a:srgbClr val="7C1D20"/>
                </a:solidFill>
                <a:latin typeface="+mn-ea"/>
              </a:rPr>
            </a:b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关于死刑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65927" y="2349674"/>
            <a:ext cx="8064896" cy="4104456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+mn-ea"/>
              </a:rPr>
              <a:t>死缓：</a:t>
            </a:r>
            <a:endParaRPr lang="en-US" altLang="zh-CN" sz="3200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3200" dirty="0" smtClean="0">
                <a:latin typeface="+mn-ea"/>
              </a:rPr>
              <a:t>死缓的性质：死缓不是独立的刑种，而是死刑的执行方式之一。</a:t>
            </a:r>
            <a:endParaRPr lang="en-US" altLang="zh-CN" sz="3200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3200" dirty="0" smtClean="0">
                <a:latin typeface="+mn-ea"/>
              </a:rPr>
              <a:t>死缓给予犯罪分子</a:t>
            </a:r>
            <a:r>
              <a:rPr lang="en-US" altLang="zh-CN" sz="3200" dirty="0" smtClean="0">
                <a:latin typeface="+mn-ea"/>
              </a:rPr>
              <a:t>2</a:t>
            </a:r>
            <a:r>
              <a:rPr lang="zh-CN" altLang="en-US" sz="3200" dirty="0" smtClean="0">
                <a:latin typeface="+mn-ea"/>
              </a:rPr>
              <a:t>年的考验期。</a:t>
            </a:r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36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864096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刑法修正案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十一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55640" y="2394455"/>
            <a:ext cx="6480720" cy="3816424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+mn-ea"/>
              </a:rPr>
              <a:t>个别下调刑事责任年龄</a:t>
            </a:r>
            <a:endParaRPr lang="en-US" altLang="zh-CN" sz="3200" dirty="0" smtClean="0">
              <a:latin typeface="+mn-ea"/>
            </a:endParaRPr>
          </a:p>
          <a:p>
            <a:pPr marL="0" indent="0">
              <a:buNone/>
            </a:pPr>
            <a:r>
              <a:rPr lang="zh-CN" altLang="en-US" sz="3200" dirty="0" smtClean="0">
                <a:latin typeface="+mn-ea"/>
              </a:rPr>
              <a:t>由</a:t>
            </a:r>
            <a:r>
              <a:rPr lang="en-US" altLang="zh-CN" sz="3200" dirty="0" smtClean="0">
                <a:latin typeface="+mn-ea"/>
              </a:rPr>
              <a:t>14</a:t>
            </a:r>
            <a:r>
              <a:rPr lang="zh-CN" altLang="en-US" sz="3200" dirty="0" smtClean="0">
                <a:latin typeface="+mn-ea"/>
              </a:rPr>
              <a:t>岁下调到</a:t>
            </a:r>
            <a:r>
              <a:rPr lang="en-US" altLang="zh-CN" sz="3200" dirty="0" smtClean="0">
                <a:latin typeface="+mn-ea"/>
              </a:rPr>
              <a:t>12</a:t>
            </a:r>
            <a:r>
              <a:rPr lang="zh-CN" altLang="en-US" sz="3200" dirty="0" smtClean="0">
                <a:latin typeface="+mn-ea"/>
              </a:rPr>
              <a:t>岁</a:t>
            </a:r>
            <a:endParaRPr lang="en-US" altLang="zh-CN" sz="32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921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864096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刑法修正案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十一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2638" y="2133650"/>
            <a:ext cx="10513168" cy="4104456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+mn-ea"/>
              </a:rPr>
              <a:t>新增罪名：</a:t>
            </a:r>
            <a:endParaRPr lang="en-US" altLang="zh-CN" sz="3200" dirty="0" smtClean="0">
              <a:latin typeface="+mn-ea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 smtClean="0">
                <a:latin typeface="+mn-ea"/>
              </a:rPr>
              <a:t>公共安全：</a:t>
            </a:r>
            <a:endParaRPr lang="en-US" altLang="zh-CN" sz="3200" dirty="0" smtClean="0">
              <a:latin typeface="+mn-ea"/>
            </a:endParaRPr>
          </a:p>
          <a:p>
            <a:pPr marL="0" indent="0">
              <a:buNone/>
            </a:pPr>
            <a:r>
              <a:rPr lang="zh-CN" altLang="zh-CN" sz="3200" dirty="0" smtClean="0">
                <a:latin typeface="+mn-ea"/>
              </a:rPr>
              <a:t>高空</a:t>
            </a:r>
            <a:r>
              <a:rPr lang="zh-CN" altLang="zh-CN" sz="3200" dirty="0">
                <a:latin typeface="+mn-ea"/>
              </a:rPr>
              <a:t>抛物</a:t>
            </a:r>
            <a:r>
              <a:rPr lang="zh-CN" altLang="zh-CN" sz="3200" dirty="0" smtClean="0">
                <a:latin typeface="+mn-ea"/>
              </a:rPr>
              <a:t>罪</a:t>
            </a:r>
            <a:r>
              <a:rPr lang="zh-CN" altLang="en-US" sz="3200" dirty="0">
                <a:latin typeface="+mn-ea"/>
              </a:rPr>
              <a:t>；</a:t>
            </a:r>
            <a:r>
              <a:rPr lang="zh-CN" altLang="zh-CN" sz="3200" dirty="0" smtClean="0">
                <a:latin typeface="+mn-ea"/>
              </a:rPr>
              <a:t>抢夺</a:t>
            </a:r>
            <a:r>
              <a:rPr lang="zh-CN" altLang="zh-CN" sz="3200" dirty="0">
                <a:latin typeface="+mn-ea"/>
              </a:rPr>
              <a:t>公交车方向盘</a:t>
            </a:r>
            <a:r>
              <a:rPr lang="zh-CN" altLang="zh-CN" sz="3200" dirty="0" smtClean="0">
                <a:latin typeface="+mn-ea"/>
              </a:rPr>
              <a:t>犯罪</a:t>
            </a:r>
            <a:r>
              <a:rPr lang="zh-CN" altLang="en-US" sz="3200" dirty="0">
                <a:latin typeface="+mn-ea"/>
              </a:rPr>
              <a:t>；</a:t>
            </a:r>
            <a:r>
              <a:rPr lang="zh-CN" altLang="zh-CN" sz="3200" dirty="0" smtClean="0"/>
              <a:t>危险作业罪</a:t>
            </a:r>
            <a:endParaRPr lang="en-US" altLang="zh-CN" sz="3200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zh-CN" altLang="en-US" sz="3200" dirty="0" smtClean="0">
                <a:latin typeface="+mn-ea"/>
              </a:rPr>
              <a:t>生态环境：</a:t>
            </a:r>
            <a:endParaRPr lang="en-US" altLang="zh-CN" sz="3200" dirty="0" smtClean="0">
              <a:latin typeface="+mn-ea"/>
            </a:endParaRPr>
          </a:p>
          <a:p>
            <a:pPr marL="0" indent="0">
              <a:buNone/>
            </a:pPr>
            <a:r>
              <a:rPr lang="zh-CN" altLang="zh-CN" sz="3200" dirty="0" smtClean="0"/>
              <a:t>非法</a:t>
            </a:r>
            <a:r>
              <a:rPr lang="zh-CN" altLang="zh-CN" sz="3200" dirty="0"/>
              <a:t>引进、释放或者丢弃外来入侵物种</a:t>
            </a:r>
            <a:r>
              <a:rPr lang="zh-CN" altLang="zh-CN" sz="3200" dirty="0" smtClean="0"/>
              <a:t>罪</a:t>
            </a:r>
            <a:r>
              <a:rPr lang="zh-CN" altLang="en-US" sz="3200" dirty="0" smtClean="0"/>
              <a:t>；</a:t>
            </a:r>
            <a:r>
              <a:rPr lang="zh-CN" altLang="zh-CN" sz="3200" dirty="0" smtClean="0"/>
              <a:t>非法</a:t>
            </a:r>
            <a:r>
              <a:rPr lang="zh-CN" altLang="zh-CN" sz="3200" dirty="0"/>
              <a:t>猎捕、收购、运输、出售陆生野生动物</a:t>
            </a:r>
            <a:r>
              <a:rPr lang="zh-CN" altLang="zh-CN" sz="3200" dirty="0" smtClean="0"/>
              <a:t>罪</a:t>
            </a:r>
            <a:r>
              <a:rPr lang="zh-CN" altLang="en-US" sz="3200" dirty="0" smtClean="0"/>
              <a:t>；</a:t>
            </a:r>
            <a:r>
              <a:rPr lang="zh-CN" altLang="zh-CN" sz="3200" dirty="0" smtClean="0"/>
              <a:t>破坏</a:t>
            </a:r>
            <a:r>
              <a:rPr lang="zh-CN" altLang="zh-CN" sz="3200" dirty="0"/>
              <a:t>自然保护地罪</a:t>
            </a:r>
            <a:endParaRPr lang="en-US" altLang="zh-CN" sz="32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98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82638" y="2133650"/>
            <a:ext cx="10513168" cy="4104456"/>
          </a:xfrm>
        </p:spPr>
        <p:txBody>
          <a:bodyPr>
            <a:noAutofit/>
          </a:bodyPr>
          <a:lstStyle/>
          <a:p>
            <a:r>
              <a:rPr lang="en-US" altLang="zh-CN" sz="3200" dirty="0" smtClean="0"/>
              <a:t>《</a:t>
            </a:r>
            <a:r>
              <a:rPr lang="zh-CN" altLang="en-US" sz="3200" dirty="0" smtClean="0"/>
              <a:t>关于全面禁止非法野生动物交易、革除滥食野生动物陋习、切实保障人民群众生命健康安全的决定</a:t>
            </a:r>
            <a:r>
              <a:rPr lang="en-US" altLang="zh-CN" sz="3200" dirty="0" smtClean="0"/>
              <a:t>》</a:t>
            </a:r>
            <a:r>
              <a:rPr lang="zh-CN" altLang="en-US" sz="3200" dirty="0" smtClean="0"/>
              <a:t>（全国人大常委会，</a:t>
            </a:r>
            <a:r>
              <a:rPr lang="en-US" altLang="zh-CN" sz="3200" dirty="0" smtClean="0"/>
              <a:t>2020</a:t>
            </a:r>
            <a:r>
              <a:rPr lang="zh-CN" altLang="en-US" sz="3200" dirty="0" smtClean="0"/>
              <a:t>年</a:t>
            </a:r>
            <a:r>
              <a:rPr lang="en-US" altLang="zh-CN" sz="3200" dirty="0" smtClean="0"/>
              <a:t>2</a:t>
            </a:r>
            <a:r>
              <a:rPr lang="zh-CN" altLang="en-US" sz="3200" dirty="0" smtClean="0"/>
              <a:t>月</a:t>
            </a:r>
            <a:r>
              <a:rPr lang="en-US" altLang="zh-CN" sz="3200" dirty="0" smtClean="0"/>
              <a:t>24</a:t>
            </a:r>
            <a:r>
              <a:rPr lang="zh-CN" altLang="en-US" sz="3200" dirty="0" smtClean="0"/>
              <a:t>日）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zh-CN" altLang="en-US" sz="3200" dirty="0"/>
              <a:t>“全面禁止</a:t>
            </a:r>
            <a:r>
              <a:rPr lang="zh-CN" altLang="en-US" sz="3200" b="1" dirty="0">
                <a:solidFill>
                  <a:srgbClr val="FF0000"/>
                </a:solidFill>
              </a:rPr>
              <a:t>食用</a:t>
            </a:r>
            <a:r>
              <a:rPr lang="zh-CN" altLang="en-US" sz="3200" dirty="0"/>
              <a:t>国家保护</a:t>
            </a:r>
            <a:r>
              <a:rPr lang="zh-CN" altLang="en-US" sz="3200" dirty="0" smtClean="0"/>
              <a:t>的‘ 有重要生态、科学、社会价值的陆生野生动物’以及</a:t>
            </a:r>
            <a:r>
              <a:rPr lang="zh-CN" altLang="en-US" sz="3200" dirty="0"/>
              <a:t>其他陆生野生动物，包括人工繁育、人工饲养的陆生野生动物。”</a:t>
            </a:r>
            <a:endParaRPr lang="en-US" altLang="zh-CN" sz="3200" dirty="0" smtClean="0"/>
          </a:p>
          <a:p>
            <a:endParaRPr lang="en-US" altLang="zh-CN" sz="32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6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刑法修正案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十一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4686" y="2061642"/>
            <a:ext cx="9937104" cy="329412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zh-CN" altLang="zh-CN" sz="3200" dirty="0"/>
              <a:t>加大力度打击制售劣药犯罪</a:t>
            </a:r>
            <a:r>
              <a:rPr lang="zh-CN" altLang="en-US" sz="3200" dirty="0" smtClean="0"/>
              <a:t>：</a:t>
            </a:r>
            <a:endParaRPr lang="en-US" altLang="zh-CN" sz="3200" dirty="0" smtClean="0"/>
          </a:p>
          <a:p>
            <a:pPr marL="0" indent="0">
              <a:buNone/>
            </a:pPr>
            <a:r>
              <a:rPr lang="zh-CN" altLang="zh-CN" sz="3200" dirty="0" smtClean="0"/>
              <a:t>妨害</a:t>
            </a:r>
            <a:r>
              <a:rPr lang="zh-CN" altLang="zh-CN" sz="3200" dirty="0"/>
              <a:t>药品管理</a:t>
            </a:r>
            <a:r>
              <a:rPr lang="zh-CN" altLang="zh-CN" sz="3200" dirty="0" smtClean="0"/>
              <a:t>罪</a:t>
            </a:r>
            <a:r>
              <a:rPr lang="zh-CN" altLang="en-US" sz="3200" dirty="0" smtClean="0"/>
              <a:t>；</a:t>
            </a:r>
            <a:r>
              <a:rPr lang="zh-CN" altLang="zh-CN" sz="3200" dirty="0" smtClean="0"/>
              <a:t>妨害</a:t>
            </a:r>
            <a:r>
              <a:rPr lang="zh-CN" altLang="zh-CN" sz="3200" dirty="0"/>
              <a:t>兴奋剂管理</a:t>
            </a:r>
            <a:r>
              <a:rPr lang="zh-CN" altLang="zh-CN" sz="3200" dirty="0" smtClean="0"/>
              <a:t>罪</a:t>
            </a:r>
            <a:endParaRPr lang="en-US" altLang="zh-CN" sz="32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zh-CN" altLang="en-US" sz="3200" dirty="0" smtClean="0">
                <a:latin typeface="+mn-ea"/>
              </a:rPr>
              <a:t>基因管理：</a:t>
            </a:r>
            <a:endParaRPr lang="en-US" altLang="zh-CN" sz="3200" dirty="0" smtClean="0">
              <a:latin typeface="+mn-ea"/>
            </a:endParaRPr>
          </a:p>
          <a:p>
            <a:pPr marL="0" indent="0">
              <a:buNone/>
            </a:pPr>
            <a:r>
              <a:rPr lang="zh-CN" altLang="zh-CN" sz="3200" dirty="0"/>
              <a:t>非法采集人类</a:t>
            </a:r>
            <a:r>
              <a:rPr lang="zh-CN" altLang="zh-CN" sz="3200" dirty="0" smtClean="0"/>
              <a:t>遗传资源</a:t>
            </a:r>
            <a:r>
              <a:rPr lang="zh-CN" altLang="en-US" sz="3200" dirty="0" smtClean="0"/>
              <a:t>；</a:t>
            </a:r>
            <a:r>
              <a:rPr lang="zh-CN" altLang="zh-CN" sz="3200" dirty="0" smtClean="0"/>
              <a:t>走私</a:t>
            </a:r>
            <a:r>
              <a:rPr lang="zh-CN" altLang="zh-CN" sz="3200" dirty="0"/>
              <a:t>人类遗传资源材料</a:t>
            </a:r>
            <a:r>
              <a:rPr lang="zh-CN" altLang="zh-CN" sz="3200" dirty="0" smtClean="0"/>
              <a:t>罪</a:t>
            </a:r>
            <a:r>
              <a:rPr lang="zh-CN" altLang="en-US" sz="3200" dirty="0" smtClean="0"/>
              <a:t>；</a:t>
            </a:r>
            <a:r>
              <a:rPr lang="zh-CN" altLang="zh-CN" sz="3200" dirty="0" smtClean="0"/>
              <a:t>非法</a:t>
            </a:r>
            <a:r>
              <a:rPr lang="zh-CN" altLang="zh-CN" sz="3200" dirty="0"/>
              <a:t>植入基因</a:t>
            </a:r>
            <a:r>
              <a:rPr lang="zh-CN" altLang="zh-CN" sz="3200" dirty="0" smtClean="0"/>
              <a:t>编辑</a:t>
            </a:r>
            <a:r>
              <a:rPr lang="zh-CN" altLang="en-US" sz="3200" dirty="0" smtClean="0"/>
              <a:t>；</a:t>
            </a:r>
            <a:r>
              <a:rPr lang="zh-CN" altLang="zh-CN" sz="3200" dirty="0" smtClean="0"/>
              <a:t>克隆</a:t>
            </a:r>
            <a:r>
              <a:rPr lang="zh-CN" altLang="zh-CN" sz="3200" dirty="0"/>
              <a:t>胚胎罪，</a:t>
            </a:r>
          </a:p>
          <a:p>
            <a:pPr marL="0" indent="0">
              <a:buNone/>
            </a:pPr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578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刑法修正案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十一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4686" y="2277666"/>
            <a:ext cx="9937104" cy="3294121"/>
          </a:xfrm>
        </p:spPr>
        <p:txBody>
          <a:bodyPr>
            <a:noAutofit/>
          </a:bodyPr>
          <a:lstStyle/>
          <a:p>
            <a:r>
              <a:rPr lang="zh-CN" altLang="zh-CN" sz="3200" dirty="0" smtClean="0"/>
              <a:t>催</a:t>
            </a:r>
            <a:r>
              <a:rPr lang="zh-CN" altLang="zh-CN" sz="3200" dirty="0"/>
              <a:t>收非法债务</a:t>
            </a:r>
            <a:r>
              <a:rPr lang="zh-CN" altLang="zh-CN" sz="3200" dirty="0" smtClean="0"/>
              <a:t>罪</a:t>
            </a:r>
            <a:r>
              <a:rPr lang="zh-CN" altLang="en-US" sz="3200" dirty="0" smtClean="0"/>
              <a:t>：</a:t>
            </a:r>
            <a:r>
              <a:rPr lang="en-US" altLang="zh-CN" sz="3200" dirty="0" smtClean="0"/>
              <a:t>《</a:t>
            </a:r>
            <a:r>
              <a:rPr lang="zh-CN" altLang="en-US" sz="3200" dirty="0" smtClean="0"/>
              <a:t>民法典</a:t>
            </a:r>
            <a:r>
              <a:rPr lang="en-US" altLang="zh-CN" sz="3200" dirty="0" smtClean="0"/>
              <a:t>》</a:t>
            </a:r>
            <a:r>
              <a:rPr lang="zh-CN" altLang="en-US" sz="3200" dirty="0" smtClean="0"/>
              <a:t>禁止高利放贷</a:t>
            </a:r>
            <a:endParaRPr lang="en-US" altLang="zh-CN" sz="3200" dirty="0" smtClean="0"/>
          </a:p>
          <a:p>
            <a:r>
              <a:rPr lang="zh-CN" altLang="zh-CN" sz="3200" dirty="0"/>
              <a:t>冒名顶替</a:t>
            </a:r>
            <a:r>
              <a:rPr lang="zh-CN" altLang="zh-CN" sz="3200" dirty="0" smtClean="0"/>
              <a:t>罪</a:t>
            </a:r>
            <a:endParaRPr lang="en-US" altLang="zh-CN" sz="3200" dirty="0"/>
          </a:p>
          <a:p>
            <a:r>
              <a:rPr lang="zh-CN" altLang="zh-CN" sz="3200" dirty="0"/>
              <a:t>侵害英雄烈士名誉、荣誉</a:t>
            </a:r>
            <a:r>
              <a:rPr lang="zh-CN" altLang="zh-CN" sz="3200" dirty="0" smtClean="0"/>
              <a:t>罪</a:t>
            </a:r>
            <a:endParaRPr lang="en-US" altLang="zh-CN" sz="3200" dirty="0" smtClean="0"/>
          </a:p>
          <a:p>
            <a:r>
              <a:rPr lang="zh-CN" altLang="zh-CN" sz="3200" dirty="0"/>
              <a:t>袭警罪</a:t>
            </a:r>
          </a:p>
          <a:p>
            <a:pPr marL="0" indent="0">
              <a:buNone/>
            </a:pPr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26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1125538"/>
            <a:ext cx="8469646" cy="748258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贝卡利亚生平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6694" y="1989634"/>
            <a:ext cx="10225136" cy="4392488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+mn-ea"/>
              </a:rPr>
              <a:t>成为米兰宫廷学校经济贸易学教授（</a:t>
            </a:r>
            <a:r>
              <a:rPr lang="en-US" altLang="zh-CN" sz="3200" dirty="0" smtClean="0">
                <a:latin typeface="+mn-ea"/>
              </a:rPr>
              <a:t>1768</a:t>
            </a:r>
            <a:r>
              <a:rPr lang="zh-CN" altLang="en-US" sz="3200" dirty="0" smtClean="0">
                <a:latin typeface="+mn-ea"/>
              </a:rPr>
              <a:t>年）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成为米兰公共经济最高委员会成员，先后负责过经济部门</a:t>
            </a:r>
            <a:r>
              <a:rPr lang="zh-CN" altLang="en-US" sz="3200" dirty="0">
                <a:latin typeface="+mn-ea"/>
              </a:rPr>
              <a:t>（</a:t>
            </a:r>
            <a:r>
              <a:rPr lang="en-US" altLang="zh-CN" sz="3200" dirty="0">
                <a:latin typeface="+mn-ea"/>
              </a:rPr>
              <a:t>1771</a:t>
            </a:r>
            <a:r>
              <a:rPr lang="zh-CN" altLang="en-US" sz="3200" dirty="0">
                <a:latin typeface="+mn-ea"/>
              </a:rPr>
              <a:t>年</a:t>
            </a:r>
            <a:r>
              <a:rPr lang="zh-CN" altLang="en-US" sz="3200" dirty="0" smtClean="0">
                <a:latin typeface="+mn-ea"/>
              </a:rPr>
              <a:t>）和司法部门（</a:t>
            </a:r>
            <a:r>
              <a:rPr lang="en-US" altLang="zh-CN" sz="3200" dirty="0" smtClean="0">
                <a:latin typeface="+mn-ea"/>
              </a:rPr>
              <a:t>1789</a:t>
            </a:r>
            <a:r>
              <a:rPr lang="zh-CN" altLang="en-US" sz="3200" dirty="0" smtClean="0">
                <a:latin typeface="+mn-ea"/>
              </a:rPr>
              <a:t>年）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分管辖区内发生失业工人抗议示威事件（</a:t>
            </a:r>
            <a:r>
              <a:rPr lang="en-US" altLang="zh-CN" sz="3200" dirty="0" smtClean="0">
                <a:latin typeface="+mn-ea"/>
              </a:rPr>
              <a:t>1790</a:t>
            </a:r>
            <a:r>
              <a:rPr lang="zh-CN" altLang="en-US" sz="3200" dirty="0" smtClean="0">
                <a:latin typeface="+mn-ea"/>
              </a:rPr>
              <a:t>年），反对用镇压手段解决问题，主张对失业者给予救济，鼓励各种工业和当地手工业的发展</a:t>
            </a:r>
            <a:endParaRPr lang="en-US" altLang="zh-CN" sz="3200" dirty="0" smtClean="0">
              <a:latin typeface="+mn-ea"/>
            </a:endParaRPr>
          </a:p>
          <a:p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377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837506"/>
            <a:ext cx="8469646" cy="1296144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刑法修正案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十一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4686" y="2493690"/>
            <a:ext cx="9937104" cy="3294121"/>
          </a:xfrm>
        </p:spPr>
        <p:txBody>
          <a:bodyPr>
            <a:noAutofit/>
          </a:bodyPr>
          <a:lstStyle/>
          <a:p>
            <a:r>
              <a:rPr lang="zh-CN" altLang="zh-CN" sz="3200" dirty="0"/>
              <a:t>组织参与国（境）外赌博罪</a:t>
            </a:r>
          </a:p>
          <a:p>
            <a:r>
              <a:rPr lang="zh-CN" altLang="zh-CN" sz="3200" dirty="0" smtClean="0"/>
              <a:t>负有</a:t>
            </a:r>
            <a:r>
              <a:rPr lang="zh-CN" altLang="zh-CN" sz="3200" dirty="0"/>
              <a:t>照护职责人员性侵</a:t>
            </a:r>
            <a:r>
              <a:rPr lang="zh-CN" altLang="zh-CN" sz="3200" dirty="0" smtClean="0"/>
              <a:t>罪</a:t>
            </a:r>
            <a:r>
              <a:rPr lang="zh-CN" altLang="en-US" sz="3200" dirty="0" smtClean="0"/>
              <a:t>：</a:t>
            </a:r>
            <a:r>
              <a:rPr lang="zh-CN" altLang="en-US" sz="3200" dirty="0">
                <a:latin typeface="+mn-ea"/>
              </a:rPr>
              <a:t>加大对未成年人的</a:t>
            </a:r>
            <a:r>
              <a:rPr lang="zh-CN" altLang="en-US" sz="3200" dirty="0" smtClean="0">
                <a:latin typeface="+mn-ea"/>
              </a:rPr>
              <a:t>保护</a:t>
            </a:r>
            <a:endParaRPr lang="zh-CN" altLang="zh-CN" sz="3200" dirty="0"/>
          </a:p>
          <a:p>
            <a:r>
              <a:rPr lang="zh-CN" altLang="zh-CN" sz="3200" dirty="0" smtClean="0"/>
              <a:t>为</a:t>
            </a:r>
            <a:r>
              <a:rPr lang="zh-CN" altLang="zh-CN" sz="3200" dirty="0"/>
              <a:t>境外窃取、刺探、收买、非法提供商业秘密</a:t>
            </a:r>
            <a:r>
              <a:rPr lang="zh-CN" altLang="zh-CN" sz="3200" dirty="0" smtClean="0"/>
              <a:t>罪</a:t>
            </a:r>
            <a:endParaRPr lang="zh-CN" altLang="zh-CN" sz="3200" dirty="0"/>
          </a:p>
          <a:p>
            <a:pPr marL="0" indent="0">
              <a:buNone/>
            </a:pPr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1045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7C1D20"/>
                </a:solidFill>
                <a:latin typeface="+mn-ea"/>
              </a:rPr>
              <a:t>平时作业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邮箱：</a:t>
            </a:r>
            <a:r>
              <a:rPr lang="en-US" altLang="zh-CN" dirty="0" smtClean="0">
                <a:hlinkClick r:id="rId2"/>
              </a:rPr>
              <a:t>helen_hjx@126.com</a:t>
            </a:r>
            <a:endParaRPr lang="en-US" altLang="zh-CN" dirty="0" smtClean="0"/>
          </a:p>
          <a:p>
            <a:r>
              <a:rPr lang="zh-CN" altLang="en-US" dirty="0" smtClean="0"/>
              <a:t>提交时间：</a:t>
            </a:r>
            <a:r>
              <a:rPr lang="en-US" altLang="zh-CN" dirty="0" smtClean="0"/>
              <a:t>2021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22</a:t>
            </a:r>
            <a:r>
              <a:rPr lang="zh-CN" altLang="en-US" dirty="0" smtClean="0"/>
              <a:t>日前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125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考试信息</a:t>
            </a:r>
            <a:endParaRPr lang="zh-CN" altLang="en-US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时间：</a:t>
            </a:r>
            <a:r>
              <a:rPr lang="en-US" altLang="zh-CN" dirty="0" smtClean="0"/>
              <a:t>2021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12</a:t>
            </a:r>
            <a:r>
              <a:rPr lang="zh-CN" altLang="en-US" dirty="0" smtClean="0"/>
              <a:t>月</a:t>
            </a:r>
            <a:r>
              <a:rPr lang="en-US" altLang="zh-CN" smtClean="0"/>
              <a:t>22</a:t>
            </a:r>
            <a:r>
              <a:rPr lang="zh-CN" altLang="en-US" smtClean="0"/>
              <a:t>日</a:t>
            </a:r>
            <a:endParaRPr lang="en-US" altLang="zh-CN" dirty="0" smtClean="0"/>
          </a:p>
          <a:p>
            <a:r>
              <a:rPr lang="zh-CN" altLang="en-US" dirty="0" smtClean="0"/>
              <a:t>方式：随堂考，开卷</a:t>
            </a:r>
            <a:endParaRPr lang="en-US" altLang="zh-CN" dirty="0" smtClean="0"/>
          </a:p>
          <a:p>
            <a:r>
              <a:rPr lang="zh-CN" altLang="en-US" dirty="0" smtClean="0"/>
              <a:t>题型：</a:t>
            </a:r>
            <a:r>
              <a:rPr lang="en-US" altLang="zh-CN" dirty="0" smtClean="0"/>
              <a:t>3</a:t>
            </a:r>
            <a:r>
              <a:rPr lang="zh-CN" altLang="en-US" dirty="0" smtClean="0"/>
              <a:t>道</a:t>
            </a:r>
            <a:r>
              <a:rPr lang="en-US" altLang="zh-CN" dirty="0" smtClean="0"/>
              <a:t>60</a:t>
            </a:r>
            <a:r>
              <a:rPr lang="zh-CN" altLang="en-US" dirty="0" smtClean="0"/>
              <a:t>分的题中择一回答；</a:t>
            </a:r>
            <a:r>
              <a:rPr lang="en-US" altLang="zh-CN" dirty="0" smtClean="0"/>
              <a:t>3</a:t>
            </a:r>
            <a:r>
              <a:rPr lang="zh-CN" altLang="en-US" dirty="0" smtClean="0"/>
              <a:t>到</a:t>
            </a:r>
            <a:r>
              <a:rPr lang="en-US" altLang="zh-CN" dirty="0" smtClean="0"/>
              <a:t>40</a:t>
            </a:r>
            <a:r>
              <a:rPr lang="zh-CN" altLang="en-US" dirty="0" smtClean="0"/>
              <a:t>分的题中择一回答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105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istrator\Desktop\财大ppt模板\B10PPT模板（二）宽屏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" y="0"/>
            <a:ext cx="12188826" cy="7050087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361" y="2587282"/>
            <a:ext cx="10971372" cy="1143265"/>
          </a:xfrm>
        </p:spPr>
        <p:txBody>
          <a:bodyPr>
            <a:normAutofit fontScale="90000"/>
          </a:bodyPr>
          <a:lstStyle/>
          <a:p>
            <a:r>
              <a:rPr lang="zh-CN" altLang="en-US" sz="7200" dirty="0">
                <a:solidFill>
                  <a:srgbClr val="7C1D20"/>
                </a:solidFill>
                <a:latin typeface="微软雅黑" pitchFamily="34" charset="-122"/>
                <a:ea typeface="微软雅黑" pitchFamily="34" charset="-122"/>
              </a:rPr>
              <a:t>   谢  谢！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521" y="3624219"/>
            <a:ext cx="10971372" cy="64808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altLang="zh-CN" dirty="0">
                <a:solidFill>
                  <a:srgbClr val="7C1D20"/>
                </a:solidFill>
                <a:latin typeface="微软雅黑" pitchFamily="34" charset="-122"/>
                <a:ea typeface="微软雅黑" pitchFamily="34" charset="-122"/>
              </a:rPr>
              <a:t>Thank You</a:t>
            </a:r>
            <a:endParaRPr lang="zh-CN" altLang="en-US" dirty="0">
              <a:solidFill>
                <a:srgbClr val="7C1D2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1125538"/>
            <a:ext cx="8469646" cy="748258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贝卡利亚生平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6694" y="1989634"/>
            <a:ext cx="10225136" cy="4392488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+mn-ea"/>
              </a:rPr>
              <a:t>被奥地利皇帝任命为伦巴第刑事立法改革委员会成员（</a:t>
            </a:r>
            <a:r>
              <a:rPr lang="en-US" altLang="zh-CN" sz="3200" dirty="0" smtClean="0">
                <a:latin typeface="+mn-ea"/>
              </a:rPr>
              <a:t>1791</a:t>
            </a:r>
            <a:r>
              <a:rPr lang="zh-CN" altLang="en-US" sz="3200" dirty="0" smtClean="0">
                <a:latin typeface="+mn-ea"/>
              </a:rPr>
              <a:t>年）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因中风在家中过世（</a:t>
            </a:r>
            <a:r>
              <a:rPr lang="en-US" altLang="zh-CN" sz="3200" dirty="0" smtClean="0">
                <a:latin typeface="+mn-ea"/>
              </a:rPr>
              <a:t>1794</a:t>
            </a:r>
            <a:r>
              <a:rPr lang="zh-CN" altLang="en-US" sz="3200" dirty="0" smtClean="0">
                <a:latin typeface="+mn-ea"/>
              </a:rPr>
              <a:t>年）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被授予侯爵称号</a:t>
            </a:r>
            <a:endParaRPr lang="en-US" altLang="zh-CN" sz="3200" dirty="0" smtClean="0">
              <a:latin typeface="+mn-ea"/>
            </a:endParaRPr>
          </a:p>
          <a:p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934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1125538"/>
            <a:ext cx="8469646" cy="748258"/>
          </a:xfrm>
        </p:spPr>
        <p:txBody>
          <a:bodyPr>
            <a:noAutofit/>
          </a:bodyPr>
          <a:lstStyle/>
          <a:p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贝卡利亚主要著作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6694" y="1989634"/>
            <a:ext cx="10225136" cy="4392488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latin typeface="+mn-ea"/>
              </a:rPr>
              <a:t>《</a:t>
            </a:r>
            <a:r>
              <a:rPr lang="zh-CN" altLang="en-US" sz="3200" dirty="0" smtClean="0">
                <a:latin typeface="+mn-ea"/>
              </a:rPr>
              <a:t>论米兰公国</a:t>
            </a:r>
            <a:r>
              <a:rPr lang="en-US" altLang="zh-CN" sz="3200" dirty="0" smtClean="0">
                <a:latin typeface="+mn-ea"/>
              </a:rPr>
              <a:t>1762</a:t>
            </a:r>
            <a:r>
              <a:rPr lang="zh-CN" altLang="en-US" sz="3200" dirty="0" smtClean="0">
                <a:latin typeface="+mn-ea"/>
              </a:rPr>
              <a:t>年货币混乱及其救治</a:t>
            </a:r>
            <a:r>
              <a:rPr lang="en-US" altLang="zh-CN" sz="3200" dirty="0" smtClean="0">
                <a:latin typeface="+mn-ea"/>
              </a:rPr>
              <a:t>》</a:t>
            </a:r>
            <a:r>
              <a:rPr lang="zh-CN" altLang="en-US" sz="3200" dirty="0" smtClean="0">
                <a:latin typeface="+mn-ea"/>
              </a:rPr>
              <a:t>（</a:t>
            </a:r>
            <a:r>
              <a:rPr lang="en-US" altLang="zh-CN" sz="3200" dirty="0" smtClean="0">
                <a:latin typeface="+mn-ea"/>
              </a:rPr>
              <a:t>1762</a:t>
            </a:r>
            <a:r>
              <a:rPr lang="zh-CN" altLang="en-US" sz="3200" dirty="0" smtClean="0">
                <a:latin typeface="+mn-ea"/>
              </a:rPr>
              <a:t>年）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b="1" dirty="0" smtClean="0">
                <a:latin typeface="+mn-ea"/>
              </a:rPr>
              <a:t>《</a:t>
            </a:r>
            <a:r>
              <a:rPr lang="zh-CN" altLang="en-US" sz="3200" b="1" dirty="0">
                <a:latin typeface="+mn-ea"/>
              </a:rPr>
              <a:t>论犯罪与刑罚</a:t>
            </a:r>
            <a:r>
              <a:rPr lang="en-US" altLang="zh-CN" sz="3200" b="1" dirty="0">
                <a:latin typeface="+mn-ea"/>
              </a:rPr>
              <a:t>》</a:t>
            </a:r>
            <a:r>
              <a:rPr lang="zh-CN" altLang="en-US" sz="3200" dirty="0">
                <a:latin typeface="+mn-ea"/>
              </a:rPr>
              <a:t>（</a:t>
            </a:r>
            <a:r>
              <a:rPr lang="en-US" altLang="zh-CN" sz="3200" dirty="0">
                <a:latin typeface="+mn-ea"/>
              </a:rPr>
              <a:t>1764</a:t>
            </a:r>
            <a:r>
              <a:rPr lang="zh-CN" altLang="en-US" sz="3200" dirty="0">
                <a:latin typeface="+mn-ea"/>
              </a:rPr>
              <a:t>年）</a:t>
            </a:r>
            <a:endParaRPr lang="en-US" altLang="zh-CN" sz="3200" dirty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《</a:t>
            </a:r>
            <a:r>
              <a:rPr lang="zh-CN" altLang="en-US" sz="3200" dirty="0" smtClean="0">
                <a:latin typeface="+mn-ea"/>
              </a:rPr>
              <a:t>对政治犯罪的简略思考</a:t>
            </a:r>
            <a:r>
              <a:rPr lang="en-US" altLang="zh-CN" sz="3200" dirty="0" smtClean="0">
                <a:latin typeface="+mn-ea"/>
              </a:rPr>
              <a:t>》</a:t>
            </a:r>
            <a:r>
              <a:rPr lang="zh-CN" altLang="en-US" sz="3200" dirty="0" smtClean="0">
                <a:latin typeface="+mn-ea"/>
              </a:rPr>
              <a:t>（</a:t>
            </a:r>
            <a:r>
              <a:rPr lang="en-US" altLang="zh-CN" sz="3200" dirty="0" smtClean="0">
                <a:latin typeface="+mn-ea"/>
              </a:rPr>
              <a:t>1791</a:t>
            </a:r>
            <a:r>
              <a:rPr lang="zh-CN" altLang="en-US" sz="3200" dirty="0" smtClean="0">
                <a:latin typeface="+mn-ea"/>
              </a:rPr>
              <a:t>年）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《</a:t>
            </a:r>
            <a:r>
              <a:rPr lang="zh-CN" altLang="en-US" sz="3200" dirty="0" smtClean="0">
                <a:latin typeface="+mn-ea"/>
              </a:rPr>
              <a:t>论无期徒刑计划</a:t>
            </a:r>
            <a:r>
              <a:rPr lang="en-US" altLang="zh-CN" sz="3200" dirty="0" smtClean="0">
                <a:latin typeface="+mn-ea"/>
              </a:rPr>
              <a:t>》</a:t>
            </a:r>
            <a:r>
              <a:rPr lang="zh-CN" altLang="en-US" sz="3200" dirty="0">
                <a:latin typeface="+mn-ea"/>
              </a:rPr>
              <a:t>（</a:t>
            </a:r>
            <a:r>
              <a:rPr lang="en-US" altLang="zh-CN" sz="3200" dirty="0">
                <a:latin typeface="+mn-ea"/>
              </a:rPr>
              <a:t>1791</a:t>
            </a:r>
            <a:r>
              <a:rPr lang="zh-CN" altLang="en-US" sz="3200" dirty="0">
                <a:latin typeface="+mn-ea"/>
              </a:rPr>
              <a:t>年</a:t>
            </a:r>
            <a:r>
              <a:rPr lang="zh-CN" altLang="en-US" sz="3200" dirty="0" smtClean="0">
                <a:latin typeface="+mn-ea"/>
              </a:rPr>
              <a:t>）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《</a:t>
            </a:r>
            <a:r>
              <a:rPr lang="zh-CN" altLang="en-US" sz="3200" dirty="0" smtClean="0">
                <a:latin typeface="+mn-ea"/>
              </a:rPr>
              <a:t>改善被判刑人的命运</a:t>
            </a:r>
            <a:r>
              <a:rPr lang="en-US" altLang="zh-CN" sz="3200" dirty="0" smtClean="0">
                <a:latin typeface="+mn-ea"/>
              </a:rPr>
              <a:t>》</a:t>
            </a:r>
            <a:r>
              <a:rPr lang="zh-CN" altLang="en-US" sz="3200" dirty="0">
                <a:latin typeface="+mn-ea"/>
              </a:rPr>
              <a:t>（</a:t>
            </a:r>
            <a:r>
              <a:rPr lang="en-US" altLang="zh-CN" sz="3200" dirty="0">
                <a:latin typeface="+mn-ea"/>
              </a:rPr>
              <a:t>1791</a:t>
            </a:r>
            <a:r>
              <a:rPr lang="zh-CN" altLang="en-US" sz="3200" dirty="0">
                <a:latin typeface="+mn-ea"/>
              </a:rPr>
              <a:t>年</a:t>
            </a:r>
            <a:r>
              <a:rPr lang="zh-CN" altLang="en-US" sz="3200" dirty="0" smtClean="0">
                <a:latin typeface="+mn-ea"/>
              </a:rPr>
              <a:t>）</a:t>
            </a:r>
            <a:endParaRPr lang="en-US" altLang="zh-CN" sz="3200" dirty="0" smtClean="0">
              <a:latin typeface="+mn-ea"/>
            </a:endParaRPr>
          </a:p>
          <a:p>
            <a:r>
              <a:rPr lang="en-US" altLang="zh-CN" sz="3200" dirty="0" smtClean="0">
                <a:latin typeface="+mn-ea"/>
              </a:rPr>
              <a:t>《</a:t>
            </a:r>
            <a:r>
              <a:rPr lang="zh-CN" altLang="en-US" sz="3200" dirty="0" smtClean="0">
                <a:latin typeface="+mn-ea"/>
              </a:rPr>
              <a:t>对死刑的表态</a:t>
            </a:r>
            <a:r>
              <a:rPr lang="en-US" altLang="zh-CN" sz="3200" dirty="0" smtClean="0">
                <a:latin typeface="+mn-ea"/>
              </a:rPr>
              <a:t>》</a:t>
            </a:r>
            <a:r>
              <a:rPr lang="zh-CN" altLang="en-US" sz="3200" dirty="0">
                <a:latin typeface="+mn-ea"/>
              </a:rPr>
              <a:t>（</a:t>
            </a:r>
            <a:r>
              <a:rPr lang="en-US" altLang="zh-CN" sz="3200" dirty="0">
                <a:latin typeface="+mn-ea"/>
              </a:rPr>
              <a:t>1791</a:t>
            </a:r>
            <a:r>
              <a:rPr lang="zh-CN" altLang="en-US" sz="3200" dirty="0">
                <a:latin typeface="+mn-ea"/>
              </a:rPr>
              <a:t>年</a:t>
            </a:r>
            <a:r>
              <a:rPr lang="zh-CN" altLang="en-US" sz="3200" dirty="0" smtClean="0">
                <a:latin typeface="+mn-ea"/>
              </a:rPr>
              <a:t>）</a:t>
            </a:r>
            <a:endParaRPr lang="en-US" altLang="zh-CN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0018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1125538"/>
            <a:ext cx="8469646" cy="748258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5953" y="2333955"/>
            <a:ext cx="4035877" cy="3312368"/>
          </a:xfrm>
        </p:spPr>
        <p:txBody>
          <a:bodyPr>
            <a:noAutofit/>
          </a:bodyPr>
          <a:lstStyle/>
          <a:p>
            <a:r>
              <a:rPr lang="zh-CN" altLang="en-US" sz="3200" dirty="0" smtClean="0">
                <a:latin typeface="+mn-ea"/>
              </a:rPr>
              <a:t>全书总共</a:t>
            </a:r>
            <a:r>
              <a:rPr lang="en-US" altLang="zh-CN" sz="3200" dirty="0" smtClean="0">
                <a:latin typeface="+mn-ea"/>
              </a:rPr>
              <a:t>42</a:t>
            </a:r>
            <a:r>
              <a:rPr lang="zh-CN" altLang="en-US" sz="3200" dirty="0" smtClean="0">
                <a:latin typeface="+mn-ea"/>
              </a:rPr>
              <a:t>章（</a:t>
            </a:r>
            <a:r>
              <a:rPr lang="en-US" altLang="zh-CN" sz="3200" dirty="0" smtClean="0">
                <a:latin typeface="+mn-ea"/>
              </a:rPr>
              <a:t>47</a:t>
            </a:r>
            <a:r>
              <a:rPr lang="zh-CN" altLang="en-US" sz="3200" dirty="0" smtClean="0">
                <a:latin typeface="+mn-ea"/>
              </a:rPr>
              <a:t>章），由</a:t>
            </a:r>
            <a:r>
              <a:rPr lang="en-US" altLang="zh-CN" sz="3200" dirty="0" smtClean="0">
                <a:latin typeface="+mn-ea"/>
              </a:rPr>
              <a:t>42</a:t>
            </a:r>
            <a:r>
              <a:rPr lang="zh-CN" altLang="en-US" sz="3200" dirty="0" smtClean="0">
                <a:latin typeface="+mn-ea"/>
              </a:rPr>
              <a:t>篇短小精悍的文章构成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刑法领域内最重要的经典著作之一</a:t>
            </a:r>
            <a:endParaRPr lang="en-US" altLang="zh-CN" sz="3200" dirty="0"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54" y="1989634"/>
            <a:ext cx="2808312" cy="39713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990" y="2019294"/>
            <a:ext cx="3308939" cy="394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2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istrator\Desktop\财大ppt模板\B10PPT模板（二）宽屏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1177" y="1125538"/>
            <a:ext cx="8469646" cy="748258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《</a:t>
            </a:r>
            <a:r>
              <a:rPr lang="zh-CN" altLang="en-US" sz="4000" b="1" dirty="0" smtClean="0">
                <a:solidFill>
                  <a:srgbClr val="7C1D20"/>
                </a:solidFill>
                <a:latin typeface="+mn-ea"/>
              </a:rPr>
              <a:t>论犯罪与刑罚</a:t>
            </a:r>
            <a:r>
              <a:rPr lang="en-US" altLang="zh-CN" sz="4000" b="1" dirty="0" smtClean="0">
                <a:solidFill>
                  <a:srgbClr val="7C1D20"/>
                </a:solidFill>
                <a:latin typeface="+mn-ea"/>
              </a:rPr>
              <a:t>》</a:t>
            </a:r>
            <a:endParaRPr lang="en-US" altLang="zh-CN" sz="4000" b="1" dirty="0">
              <a:solidFill>
                <a:srgbClr val="7C1D20"/>
              </a:solidFill>
              <a:latin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86694" y="1989634"/>
            <a:ext cx="10225136" cy="43924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dirty="0">
                <a:latin typeface="+mn-ea"/>
              </a:rPr>
              <a:t>在刑法改革前的欧陆</a:t>
            </a:r>
            <a:r>
              <a:rPr lang="zh-CN" altLang="en-US" sz="3200" dirty="0" smtClean="0">
                <a:latin typeface="+mn-ea"/>
              </a:rPr>
              <a:t>刑法（</a:t>
            </a:r>
            <a:r>
              <a:rPr lang="en-US" altLang="zh-CN" sz="3200" dirty="0" smtClean="0">
                <a:latin typeface="+mn-ea"/>
              </a:rPr>
              <a:t>《</a:t>
            </a:r>
            <a:r>
              <a:rPr lang="zh-CN" altLang="en-US" sz="3200" dirty="0">
                <a:latin typeface="+mn-ea"/>
              </a:rPr>
              <a:t>论犯罪与刑罚</a:t>
            </a:r>
            <a:r>
              <a:rPr lang="en-US" altLang="zh-CN" sz="3200" dirty="0">
                <a:latin typeface="+mn-ea"/>
              </a:rPr>
              <a:t>》</a:t>
            </a:r>
            <a:r>
              <a:rPr lang="zh-CN" altLang="en-US" sz="3200" dirty="0">
                <a:latin typeface="+mn-ea"/>
              </a:rPr>
              <a:t>一书出版前</a:t>
            </a:r>
            <a:r>
              <a:rPr lang="zh-CN" altLang="en-US" sz="3200" dirty="0" smtClean="0">
                <a:latin typeface="+mn-ea"/>
              </a:rPr>
              <a:t>）：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“</a:t>
            </a:r>
            <a:r>
              <a:rPr lang="zh-CN" altLang="en-US" sz="3200" dirty="0">
                <a:latin typeface="+mn-ea"/>
              </a:rPr>
              <a:t>罗马人是民法的巨人，刑法的矮子”</a:t>
            </a:r>
            <a:endParaRPr lang="en-US" altLang="zh-CN" sz="3200" dirty="0">
              <a:latin typeface="+mn-ea"/>
            </a:endParaRPr>
          </a:p>
          <a:p>
            <a:r>
              <a:rPr lang="zh-CN" altLang="en-US" sz="3200" dirty="0">
                <a:latin typeface="+mn-ea"/>
              </a:rPr>
              <a:t>“国家至上主义”（</a:t>
            </a:r>
            <a:r>
              <a:rPr lang="zh-CN" altLang="en-US" sz="3200" dirty="0" smtClean="0">
                <a:latin typeface="+mn-ea"/>
              </a:rPr>
              <a:t>罗马法）、“报复主义”（日尔曼法）、“道义责任论”（教会法）</a:t>
            </a:r>
            <a:endParaRPr lang="en-US" altLang="zh-CN" sz="3200" dirty="0" smtClean="0">
              <a:latin typeface="+mn-ea"/>
            </a:endParaRPr>
          </a:p>
          <a:p>
            <a:r>
              <a:rPr lang="zh-CN" altLang="en-US" sz="3200" dirty="0" smtClean="0">
                <a:latin typeface="+mn-ea"/>
              </a:rPr>
              <a:t>罪刑擅断主义、酷刑威吓主义和对违背宗教道德规范的行为的迫害</a:t>
            </a:r>
            <a:endParaRPr lang="en-US" altLang="zh-CN" sz="32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315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6567</TotalTime>
  <Words>2825</Words>
  <Application>Microsoft Office PowerPoint</Application>
  <PresentationFormat>自定义</PresentationFormat>
  <Paragraphs>205</Paragraphs>
  <Slides>53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62" baseType="lpstr">
      <vt:lpstr>华文楷体</vt:lpstr>
      <vt:lpstr>楷体</vt:lpstr>
      <vt:lpstr>宋体</vt:lpstr>
      <vt:lpstr>微软雅黑</vt:lpstr>
      <vt:lpstr>Arial</vt:lpstr>
      <vt:lpstr>Calibri</vt:lpstr>
      <vt:lpstr>Copperplate Gothic Bold</vt:lpstr>
      <vt:lpstr>Times New Roman</vt:lpstr>
      <vt:lpstr>Office 主题</vt:lpstr>
      <vt:lpstr>法学经典与法律制度</vt:lpstr>
      <vt:lpstr>专题五：论犯罪与刑罚 （刑法制度）</vt:lpstr>
      <vt:lpstr>贝卡利亚</vt:lpstr>
      <vt:lpstr>贝卡利亚生平</vt:lpstr>
      <vt:lpstr>贝卡利亚生平</vt:lpstr>
      <vt:lpstr>贝卡利亚生平</vt:lpstr>
      <vt:lpstr>贝卡利亚主要著作</vt:lpstr>
      <vt:lpstr>《论犯罪与刑罚》</vt:lpstr>
      <vt:lpstr>《论犯罪与刑罚》</vt:lpstr>
      <vt:lpstr>《论犯罪与刑罚》</vt:lpstr>
      <vt:lpstr>《论犯罪与刑罚》主要观点（一） 罪刑法定原则</vt:lpstr>
      <vt:lpstr>《论犯罪与刑罚》主要观点（一） 罪刑法定原则</vt:lpstr>
      <vt:lpstr>《论犯罪与刑罚》主要观点（一） 罪刑法定原则</vt:lpstr>
      <vt:lpstr>《论犯罪与刑罚》主要观点（一） 罪刑法定原则</vt:lpstr>
      <vt:lpstr>《论犯罪与刑罚》主要观点（一） 罪刑法定原则</vt:lpstr>
      <vt:lpstr>《论犯罪与刑罚》主要观点（二） 罪刑相适应原则</vt:lpstr>
      <vt:lpstr>《论犯罪与刑罚》主要观点（二） 罪刑相适应原则</vt:lpstr>
      <vt:lpstr>《论犯罪与刑罚》主要观点（二） 罪刑相适应原则</vt:lpstr>
      <vt:lpstr>《论犯罪与刑罚》主要观点（二） 罪刑相适应原则</vt:lpstr>
      <vt:lpstr>《论犯罪与刑罚》主要观点（三） 适用刑法平等原则</vt:lpstr>
      <vt:lpstr>《论犯罪与刑罚》主要观点（三） 适用刑法平等原则</vt:lpstr>
      <vt:lpstr>《论犯罪与刑罚》主要观点（四） 刑法的目的在于预防犯罪</vt:lpstr>
      <vt:lpstr>《论犯罪与刑罚》主要观点（四） 刑法的目的在于预防犯罪</vt:lpstr>
      <vt:lpstr>《论犯罪与刑罚》主要观点（四） 刑法的目的在于预防犯罪</vt:lpstr>
      <vt:lpstr>《论犯罪与刑罚》主要观点（四） 刑法的目的在于预防犯罪</vt:lpstr>
      <vt:lpstr>《论犯罪与刑罚》主要观点（四） 刑法的目的在于预防犯罪</vt:lpstr>
      <vt:lpstr>《论犯罪与刑罚》主要观点（五） 关于死刑</vt:lpstr>
      <vt:lpstr>《论犯罪与刑罚》主要观点（五） 关于死刑</vt:lpstr>
      <vt:lpstr>《论犯罪与刑罚》主要观点（五） 关于死刑</vt:lpstr>
      <vt:lpstr>《论犯罪与刑罚》主要观点（五） 关于死刑</vt:lpstr>
      <vt:lpstr>《论犯罪与刑罚》主要观点（五） 关于死刑</vt:lpstr>
      <vt:lpstr>《论犯罪与刑罚》主要观点（五） 关于死刑</vt:lpstr>
      <vt:lpstr>《论犯罪与刑罚》主要观点（五） 关于死刑</vt:lpstr>
      <vt:lpstr>《论犯罪与刑罚》主要观点（五） 关于死刑</vt:lpstr>
      <vt:lpstr>《论犯罪与刑罚》主要观点（五） 关于死刑</vt:lpstr>
      <vt:lpstr>《论犯罪与刑罚》主要观点（五） 关于死刑</vt:lpstr>
      <vt:lpstr>《论犯罪与刑罚》主要观点（五） 关于死刑</vt:lpstr>
      <vt:lpstr>《论犯罪与刑罚》主要观点（五） 关于死刑</vt:lpstr>
      <vt:lpstr>《论犯罪与刑罚》主要观点（五） 关于死刑</vt:lpstr>
      <vt:lpstr>《论犯罪与刑罚》主要观点（五） 关于死刑</vt:lpstr>
      <vt:lpstr>《论犯罪与刑罚》主要观点（五） 关于死刑</vt:lpstr>
      <vt:lpstr>《论犯罪与刑罚》主要观点（五） 关于死刑</vt:lpstr>
      <vt:lpstr>《论犯罪与刑罚》主要观点（五） 关于死刑</vt:lpstr>
      <vt:lpstr>《论犯罪与刑罚》主要观点（五） 关于死刑</vt:lpstr>
      <vt:lpstr>《刑法修正案》十一</vt:lpstr>
      <vt:lpstr>《刑法修正案》十一</vt:lpstr>
      <vt:lpstr>PowerPoint 演示文稿</vt:lpstr>
      <vt:lpstr>《刑法修正案》十一</vt:lpstr>
      <vt:lpstr>《刑法修正案》十一</vt:lpstr>
      <vt:lpstr>《刑法修正案》十一</vt:lpstr>
      <vt:lpstr>平时作业</vt:lpstr>
      <vt:lpstr>考试信息</vt:lpstr>
      <vt:lpstr>   谢  谢！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上海财经大学PPT主标题</dc:title>
  <dc:creator>admin</dc:creator>
  <cp:lastModifiedBy>helen</cp:lastModifiedBy>
  <cp:revision>246</cp:revision>
  <dcterms:created xsi:type="dcterms:W3CDTF">2016-12-19T01:38:36Z</dcterms:created>
  <dcterms:modified xsi:type="dcterms:W3CDTF">2021-09-29T09:17:47Z</dcterms:modified>
</cp:coreProperties>
</file>