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5"/>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14882" y="2740320"/>
            <a:ext cx="8534400" cy="1752600"/>
          </a:xfrm>
        </p:spPr>
        <p:txBody>
          <a:bodyPr>
            <a:normAutofit/>
          </a:bodyPr>
          <a:lstStyle>
            <a:lvl1pPr marL="0" indent="0" algn="ctr">
              <a:buNone/>
              <a:defRPr sz="4400">
                <a:solidFill>
                  <a:srgbClr val="7C1D20"/>
                </a:solidFill>
              </a:defRPr>
            </a:lvl1pPr>
            <a:lvl2pPr marL="521335" indent="0" algn="ctr">
              <a:buNone/>
              <a:defRPr>
                <a:solidFill>
                  <a:schemeClr val="tx1">
                    <a:tint val="75000"/>
                  </a:schemeClr>
                </a:solidFill>
              </a:defRPr>
            </a:lvl2pPr>
            <a:lvl3pPr marL="1042670" indent="0" algn="ctr">
              <a:buNone/>
              <a:defRPr>
                <a:solidFill>
                  <a:schemeClr val="tx1">
                    <a:tint val="75000"/>
                  </a:schemeClr>
                </a:solidFill>
              </a:defRPr>
            </a:lvl3pPr>
            <a:lvl4pPr marL="1564005" indent="0" algn="ctr">
              <a:buNone/>
              <a:defRPr>
                <a:solidFill>
                  <a:schemeClr val="tx1">
                    <a:tint val="75000"/>
                  </a:schemeClr>
                </a:solidFill>
              </a:defRPr>
            </a:lvl4pPr>
            <a:lvl5pPr marL="2085975" indent="0" algn="ctr">
              <a:buNone/>
              <a:defRPr>
                <a:solidFill>
                  <a:schemeClr val="tx1">
                    <a:tint val="75000"/>
                  </a:schemeClr>
                </a:solidFill>
              </a:defRPr>
            </a:lvl5pPr>
            <a:lvl6pPr marL="2607310" indent="0" algn="ctr">
              <a:buNone/>
              <a:defRPr>
                <a:solidFill>
                  <a:schemeClr val="tx1">
                    <a:tint val="75000"/>
                  </a:schemeClr>
                </a:solidFill>
              </a:defRPr>
            </a:lvl6pPr>
            <a:lvl7pPr marL="3128645" indent="0" algn="ctr">
              <a:buNone/>
              <a:defRPr>
                <a:solidFill>
                  <a:schemeClr val="tx1">
                    <a:tint val="75000"/>
                  </a:schemeClr>
                </a:solidFill>
              </a:defRPr>
            </a:lvl7pPr>
            <a:lvl8pPr marL="3649980" indent="0" algn="ctr">
              <a:buNone/>
              <a:defRPr>
                <a:solidFill>
                  <a:schemeClr val="tx1">
                    <a:tint val="75000"/>
                  </a:schemeClr>
                </a:solidFill>
              </a:defRPr>
            </a:lvl8pPr>
            <a:lvl9pPr marL="4171315"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pic>
        <p:nvPicPr>
          <p:cNvPr id="7" name="Picture 3" descr="C:\Users\Administrator\Desktop\财大ppt模板\B10PPT模板（二）宽屏-08.jpg"/>
          <p:cNvPicPr>
            <a:picLocks noChangeAspect="1" noChangeArrowheads="1"/>
          </p:cNvPicPr>
          <p:nvPr/>
        </p:nvPicPr>
        <p:blipFill>
          <a:blip r:embed="rId2" cstate="print"/>
          <a:srcRect/>
          <a:stretch>
            <a:fillRect/>
          </a:stretch>
        </p:blipFill>
        <p:spPr bwMode="auto">
          <a:xfrm>
            <a:off x="5996" y="-52600"/>
            <a:ext cx="12186004" cy="68564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3"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99" y="274639"/>
            <a:ext cx="8026401"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577515" y="1821821"/>
            <a:ext cx="9487684" cy="4391094"/>
          </a:xfrm>
        </p:spPr>
        <p:txBody>
          <a:bodyPr/>
          <a:lstStyle>
            <a:lvl1pPr>
              <a:defRPr sz="3600"/>
            </a:lvl1pPr>
            <a:lvl2pPr marL="847090" indent="-325755">
              <a:buFont typeface="Arial" panose="020B0604020202020204" pitchFamily="34" charset="0"/>
              <a:buChar cha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pic>
        <p:nvPicPr>
          <p:cNvPr id="7" name="Picture 3" descr="C:\Users\Administrator\Desktop\财大ppt模板\B10PPT模板（二）宽屏-09.jpg"/>
          <p:cNvPicPr>
            <a:picLocks noChangeAspect="1" noChangeArrowheads="1"/>
          </p:cNvPicPr>
          <p:nvPr/>
        </p:nvPicPr>
        <p:blipFill>
          <a:blip r:embed="rId2" cstate="print"/>
          <a:srcRect/>
          <a:stretch>
            <a:fillRect/>
          </a:stretch>
        </p:blipFill>
        <p:spPr bwMode="auto">
          <a:xfrm>
            <a:off x="541273" y="974632"/>
            <a:ext cx="11041129" cy="5746846"/>
          </a:xfrm>
          <a:prstGeom prst="rect">
            <a:avLst/>
          </a:prstGeom>
          <a:noFill/>
        </p:spPr>
      </p:pic>
      <p:sp>
        <p:nvSpPr>
          <p:cNvPr id="8" name="标题 7"/>
          <p:cNvSpPr>
            <a:spLocks noGrp="1"/>
          </p:cNvSpPr>
          <p:nvPr>
            <p:ph type="title"/>
          </p:nvPr>
        </p:nvSpPr>
        <p:spPr>
          <a:xfrm>
            <a:off x="714284" y="471068"/>
            <a:ext cx="10972800" cy="1143000"/>
          </a:xfrm>
        </p:spPr>
        <p:txBody>
          <a:bodyPr/>
          <a:lstStyle>
            <a:lvl1pPr>
              <a:defRPr sz="4000" b="0">
                <a:solidFill>
                  <a:srgbClr val="7C1D20"/>
                </a:solidFill>
              </a:defRPr>
            </a:lvl1pPr>
          </a:lstStyle>
          <a:p>
            <a:r>
              <a:rPr lang="zh-CN" altLang="en-US" smtClean="0"/>
              <a:t>单击此处编辑母版标题样式</a:t>
            </a:r>
            <a:endParaRPr lang="zh-CN" altLang="en-US" dirty="0"/>
          </a:p>
        </p:txBody>
      </p:sp>
      <p:sp>
        <p:nvSpPr>
          <p:cNvPr id="9" name="日期占位符 8"/>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7" y="4406903"/>
            <a:ext cx="10363200" cy="1362076"/>
          </a:xfrm>
        </p:spPr>
        <p:txBody>
          <a:bodyPr anchor="t"/>
          <a:lstStyle>
            <a:lvl1pPr algn="l">
              <a:defRPr sz="4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7" y="2906715"/>
            <a:ext cx="10363200" cy="1500188"/>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2670" indent="0">
              <a:buNone/>
              <a:defRPr sz="1800">
                <a:solidFill>
                  <a:schemeClr val="tx1">
                    <a:tint val="75000"/>
                  </a:schemeClr>
                </a:solidFill>
              </a:defRPr>
            </a:lvl3pPr>
            <a:lvl4pPr marL="1564005" indent="0">
              <a:buNone/>
              <a:defRPr sz="1600">
                <a:solidFill>
                  <a:schemeClr val="tx1">
                    <a:tint val="75000"/>
                  </a:schemeClr>
                </a:solidFill>
              </a:defRPr>
            </a:lvl4pPr>
            <a:lvl5pPr marL="2085975" indent="0">
              <a:buNone/>
              <a:defRPr sz="1600">
                <a:solidFill>
                  <a:schemeClr val="tx1">
                    <a:tint val="75000"/>
                  </a:schemeClr>
                </a:solidFill>
              </a:defRPr>
            </a:lvl5pPr>
            <a:lvl6pPr marL="2607310" indent="0">
              <a:buNone/>
              <a:defRPr sz="1600">
                <a:solidFill>
                  <a:schemeClr val="tx1">
                    <a:tint val="75000"/>
                  </a:schemeClr>
                </a:solidFill>
              </a:defRPr>
            </a:lvl6pPr>
            <a:lvl7pPr marL="3128645" indent="0">
              <a:buNone/>
              <a:defRPr sz="1600">
                <a:solidFill>
                  <a:schemeClr val="tx1">
                    <a:tint val="75000"/>
                  </a:schemeClr>
                </a:solidFill>
              </a:defRPr>
            </a:lvl7pPr>
            <a:lvl8pPr marL="3649980" indent="0">
              <a:buNone/>
              <a:defRPr sz="1600">
                <a:solidFill>
                  <a:schemeClr val="tx1">
                    <a:tint val="75000"/>
                  </a:schemeClr>
                </a:solidFill>
              </a:defRPr>
            </a:lvl8pPr>
            <a:lvl9pPr marL="4171315"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3" y="1600203"/>
            <a:ext cx="5384800" cy="45259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2"/>
          </a:xfrm>
        </p:spPr>
        <p:txBody>
          <a:bodyPr anchor="b"/>
          <a:lstStyle>
            <a:lvl1pPr marL="0" indent="0">
              <a:buNone/>
              <a:defRPr sz="2700" b="1"/>
            </a:lvl1pPr>
            <a:lvl2pPr marL="521335" indent="0">
              <a:buNone/>
              <a:defRPr sz="2300" b="1"/>
            </a:lvl2pPr>
            <a:lvl3pPr marL="1042670" indent="0">
              <a:buNone/>
              <a:defRPr sz="2100" b="1"/>
            </a:lvl3pPr>
            <a:lvl4pPr marL="1564005" indent="0">
              <a:buNone/>
              <a:defRPr sz="1800" b="1"/>
            </a:lvl4pPr>
            <a:lvl5pPr marL="2085975" indent="0">
              <a:buNone/>
              <a:defRPr sz="1800" b="1"/>
            </a:lvl5pPr>
            <a:lvl6pPr marL="2607310" indent="0">
              <a:buNone/>
              <a:defRPr sz="1800" b="1"/>
            </a:lvl6pPr>
            <a:lvl7pPr marL="3128645" indent="0">
              <a:buNone/>
              <a:defRPr sz="1800" b="1"/>
            </a:lvl7pPr>
            <a:lvl8pPr marL="3649980" indent="0">
              <a:buNone/>
              <a:defRPr sz="1800" b="1"/>
            </a:lvl8pPr>
            <a:lvl9pPr marL="4171315"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8"/>
            <a:ext cx="5386917" cy="395128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1" y="1535114"/>
            <a:ext cx="5389032" cy="639762"/>
          </a:xfrm>
        </p:spPr>
        <p:txBody>
          <a:bodyPr anchor="b"/>
          <a:lstStyle>
            <a:lvl1pPr marL="0" indent="0">
              <a:buNone/>
              <a:defRPr sz="2700" b="1"/>
            </a:lvl1pPr>
            <a:lvl2pPr marL="521335" indent="0">
              <a:buNone/>
              <a:defRPr sz="2300" b="1"/>
            </a:lvl2pPr>
            <a:lvl3pPr marL="1042670" indent="0">
              <a:buNone/>
              <a:defRPr sz="2100" b="1"/>
            </a:lvl3pPr>
            <a:lvl4pPr marL="1564005" indent="0">
              <a:buNone/>
              <a:defRPr sz="1800" b="1"/>
            </a:lvl4pPr>
            <a:lvl5pPr marL="2085975" indent="0">
              <a:buNone/>
              <a:defRPr sz="1800" b="1"/>
            </a:lvl5pPr>
            <a:lvl6pPr marL="2607310" indent="0">
              <a:buNone/>
              <a:defRPr sz="1800" b="1"/>
            </a:lvl6pPr>
            <a:lvl7pPr marL="3128645" indent="0">
              <a:buNone/>
              <a:defRPr sz="1800" b="1"/>
            </a:lvl7pPr>
            <a:lvl8pPr marL="3649980" indent="0">
              <a:buNone/>
              <a:defRPr sz="1800" b="1"/>
            </a:lvl8pPr>
            <a:lvl9pPr marL="4171315"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1" y="2174878"/>
            <a:ext cx="5389032" cy="395128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2"/>
            <a:ext cx="4011084" cy="1162050"/>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3"/>
            <a:ext cx="4011084" cy="4691063"/>
          </a:xfrm>
        </p:spPr>
        <p:txBody>
          <a:bodyPr/>
          <a:lstStyle>
            <a:lvl1pPr marL="0" indent="0">
              <a:buNone/>
              <a:defRPr sz="1600"/>
            </a:lvl1pPr>
            <a:lvl2pPr marL="521335" indent="0">
              <a:buNone/>
              <a:defRPr sz="1400"/>
            </a:lvl2pPr>
            <a:lvl3pPr marL="1042670" indent="0">
              <a:buNone/>
              <a:defRPr sz="1100"/>
            </a:lvl3pPr>
            <a:lvl4pPr marL="1564005" indent="0">
              <a:buNone/>
              <a:defRPr sz="1000"/>
            </a:lvl4pPr>
            <a:lvl5pPr marL="2085975" indent="0">
              <a:buNone/>
              <a:defRPr sz="1000"/>
            </a:lvl5pPr>
            <a:lvl6pPr marL="2607310" indent="0">
              <a:buNone/>
              <a:defRPr sz="1000"/>
            </a:lvl6pPr>
            <a:lvl7pPr marL="3128645" indent="0">
              <a:buNone/>
              <a:defRPr sz="1000"/>
            </a:lvl7pPr>
            <a:lvl8pPr marL="3649980" indent="0">
              <a:buNone/>
              <a:defRPr sz="1000"/>
            </a:lvl8pPr>
            <a:lvl9pPr marL="4171315"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3"/>
            <a:ext cx="7315200" cy="566738"/>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8"/>
            <a:ext cx="7315200" cy="4114800"/>
          </a:xfrm>
        </p:spPr>
        <p:txBody>
          <a:bodyPr/>
          <a:lstStyle>
            <a:lvl1pPr marL="0" indent="0">
              <a:buNone/>
              <a:defRPr sz="3700"/>
            </a:lvl1pPr>
            <a:lvl2pPr marL="521335" indent="0">
              <a:buNone/>
              <a:defRPr sz="3200"/>
            </a:lvl2pPr>
            <a:lvl3pPr marL="1042670" indent="0">
              <a:buNone/>
              <a:defRPr sz="2700"/>
            </a:lvl3pPr>
            <a:lvl4pPr marL="1564005" indent="0">
              <a:buNone/>
              <a:defRPr sz="2300"/>
            </a:lvl4pPr>
            <a:lvl5pPr marL="2085975" indent="0">
              <a:buNone/>
              <a:defRPr sz="2300"/>
            </a:lvl5pPr>
            <a:lvl6pPr marL="2607310" indent="0">
              <a:buNone/>
              <a:defRPr sz="2300"/>
            </a:lvl6pPr>
            <a:lvl7pPr marL="3128645" indent="0">
              <a:buNone/>
              <a:defRPr sz="2300"/>
            </a:lvl7pPr>
            <a:lvl8pPr marL="3649980" indent="0">
              <a:buNone/>
              <a:defRPr sz="2300"/>
            </a:lvl8pPr>
            <a:lvl9pPr marL="4171315" indent="0">
              <a:buNone/>
              <a:defRPr sz="23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600"/>
            </a:lvl1pPr>
            <a:lvl2pPr marL="521335" indent="0">
              <a:buNone/>
              <a:defRPr sz="1400"/>
            </a:lvl2pPr>
            <a:lvl3pPr marL="1042670" indent="0">
              <a:buNone/>
              <a:defRPr sz="1100"/>
            </a:lvl3pPr>
            <a:lvl4pPr marL="1564005" indent="0">
              <a:buNone/>
              <a:defRPr sz="1000"/>
            </a:lvl4pPr>
            <a:lvl5pPr marL="2085975" indent="0">
              <a:buNone/>
              <a:defRPr sz="1000"/>
            </a:lvl5pPr>
            <a:lvl6pPr marL="2607310" indent="0">
              <a:buNone/>
              <a:defRPr sz="1000"/>
            </a:lvl6pPr>
            <a:lvl7pPr marL="3128645" indent="0">
              <a:buNone/>
              <a:defRPr sz="1000"/>
            </a:lvl7pPr>
            <a:lvl8pPr marL="3649980" indent="0">
              <a:buNone/>
              <a:defRPr sz="1000"/>
            </a:lvl8pPr>
            <a:lvl9pPr marL="4171315"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8FF6859-FEBC-44AD-B36D-19D244AE33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D9CD1A-84F8-4651-80FC-C1CD9D818A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41"/>
            <a:ext cx="10972800" cy="1143000"/>
          </a:xfrm>
          <a:prstGeom prst="rect">
            <a:avLst/>
          </a:prstGeom>
        </p:spPr>
        <p:txBody>
          <a:bodyPr vert="horz" lIns="104306" tIns="52153" rIns="104306" bIns="52153"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1" y="1600203"/>
            <a:ext cx="10972800" cy="4525963"/>
          </a:xfrm>
          <a:prstGeom prst="rect">
            <a:avLst/>
          </a:prstGeom>
        </p:spPr>
        <p:txBody>
          <a:bodyPr vert="horz" lIns="104306" tIns="52153" rIns="104306" bIns="52153"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1" y="6356354"/>
            <a:ext cx="2844800" cy="365124"/>
          </a:xfrm>
          <a:prstGeom prst="rect">
            <a:avLst/>
          </a:prstGeom>
        </p:spPr>
        <p:txBody>
          <a:bodyPr vert="horz" lIns="104306" tIns="52153" rIns="104306" bIns="52153" rtlCol="0" anchor="ctr"/>
          <a:lstStyle>
            <a:lvl1pPr algn="l">
              <a:defRPr sz="1400">
                <a:solidFill>
                  <a:schemeClr val="tx1">
                    <a:tint val="75000"/>
                  </a:schemeClr>
                </a:solidFill>
              </a:defRPr>
            </a:lvl1pPr>
          </a:lstStyle>
          <a:p>
            <a:fld id="{88FF6859-FEBC-44AD-B36D-19D244AE3339}" type="datetimeFigureOut">
              <a:rPr lang="zh-CN" altLang="en-US" smtClean="0"/>
            </a:fld>
            <a:endParaRPr lang="zh-CN" altLang="en-US"/>
          </a:p>
        </p:txBody>
      </p:sp>
      <p:sp>
        <p:nvSpPr>
          <p:cNvPr id="5" name="页脚占位符 4"/>
          <p:cNvSpPr>
            <a:spLocks noGrp="1"/>
          </p:cNvSpPr>
          <p:nvPr>
            <p:ph type="ftr" sz="quarter" idx="3"/>
          </p:nvPr>
        </p:nvSpPr>
        <p:spPr>
          <a:xfrm>
            <a:off x="4165604" y="6356354"/>
            <a:ext cx="3860800" cy="3651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2" y="6356354"/>
            <a:ext cx="2844800" cy="365124"/>
          </a:xfrm>
          <a:prstGeom prst="rect">
            <a:avLst/>
          </a:prstGeom>
        </p:spPr>
        <p:txBody>
          <a:bodyPr vert="horz" lIns="104306" tIns="52153" rIns="104306" bIns="52153" rtlCol="0" anchor="ctr"/>
          <a:lstStyle>
            <a:lvl1pPr algn="r">
              <a:defRPr sz="1400">
                <a:solidFill>
                  <a:schemeClr val="tx1">
                    <a:tint val="75000"/>
                  </a:schemeClr>
                </a:solidFill>
              </a:defRPr>
            </a:lvl1pPr>
          </a:lstStyle>
          <a:p>
            <a:fld id="{9AD9CD1A-84F8-4651-80FC-C1CD9D818A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670" rtl="0" eaLnBrk="1" latinLnBrk="0" hangingPunct="1">
        <a:spcBef>
          <a:spcPct val="0"/>
        </a:spcBef>
        <a:buNone/>
        <a:defRPr sz="5000" kern="1200">
          <a:solidFill>
            <a:schemeClr val="tx1"/>
          </a:solidFill>
          <a:latin typeface="微软雅黑" panose="020B0503020204020204" charset="-122"/>
          <a:ea typeface="微软雅黑" panose="020B0503020204020204" charset="-122"/>
          <a:cs typeface="+mj-cs"/>
        </a:defRPr>
      </a:lvl1pPr>
    </p:titleStyle>
    <p:bodyStyle>
      <a:lvl1pPr marL="391160" indent="-391160" algn="l" defTabSz="1042670" rtl="0" eaLnBrk="1" latinLnBrk="0" hangingPunct="1">
        <a:spcBef>
          <a:spcPct val="20000"/>
        </a:spcBef>
        <a:buFont typeface="Wingdings" panose="05000000000000000000" pitchFamily="2" charset="2"/>
        <a:buChar char="Ø"/>
        <a:defRPr sz="3700" kern="1200">
          <a:solidFill>
            <a:schemeClr val="tx1"/>
          </a:solidFill>
          <a:latin typeface="微软雅黑" panose="020B0503020204020204" charset="-122"/>
          <a:ea typeface="微软雅黑" panose="020B0503020204020204" charset="-122"/>
          <a:cs typeface="+mn-cs"/>
        </a:defRPr>
      </a:lvl1pPr>
      <a:lvl2pPr marL="847090" indent="-325755" algn="l" defTabSz="1042670" rtl="0" eaLnBrk="1" latinLnBrk="0" hangingPunct="1">
        <a:spcBef>
          <a:spcPct val="20000"/>
        </a:spcBef>
        <a:buFont typeface="Arial" panose="020B0604020202020204" pitchFamily="34" charset="0"/>
        <a:buChar char="–"/>
        <a:defRPr sz="3600" b="1" kern="1200">
          <a:solidFill>
            <a:schemeClr val="tx1"/>
          </a:solidFill>
          <a:latin typeface="楷体" panose="02010609060101010101" pitchFamily="49" charset="-122"/>
          <a:ea typeface="楷体" panose="02010609060101010101" pitchFamily="49" charset="-122"/>
          <a:cs typeface="+mn-cs"/>
        </a:defRPr>
      </a:lvl2pPr>
      <a:lvl3pPr marL="1499870" indent="-457200" algn="l" defTabSz="10426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499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32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766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89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96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3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2670" algn="l" defTabSz="1042670" rtl="0" eaLnBrk="1" latinLnBrk="0" hangingPunct="1">
        <a:defRPr sz="2100" kern="1200">
          <a:solidFill>
            <a:schemeClr val="tx1"/>
          </a:solidFill>
          <a:latin typeface="+mn-lt"/>
          <a:ea typeface="+mn-ea"/>
          <a:cs typeface="+mn-cs"/>
        </a:defRPr>
      </a:lvl3pPr>
      <a:lvl4pPr marL="1564005"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310" algn="l" defTabSz="1042670" rtl="0" eaLnBrk="1" latinLnBrk="0" hangingPunct="1">
        <a:defRPr sz="2100" kern="1200">
          <a:solidFill>
            <a:schemeClr val="tx1"/>
          </a:solidFill>
          <a:latin typeface="+mn-lt"/>
          <a:ea typeface="+mn-ea"/>
          <a:cs typeface="+mn-cs"/>
        </a:defRPr>
      </a:lvl6pPr>
      <a:lvl7pPr marL="3128645" algn="l" defTabSz="1042670" rtl="0" eaLnBrk="1" latinLnBrk="0" hangingPunct="1">
        <a:defRPr sz="2100" kern="1200">
          <a:solidFill>
            <a:schemeClr val="tx1"/>
          </a:solidFill>
          <a:latin typeface="+mn-lt"/>
          <a:ea typeface="+mn-ea"/>
          <a:cs typeface="+mn-cs"/>
        </a:defRPr>
      </a:lvl7pPr>
      <a:lvl8pPr marL="3649980" algn="l" defTabSz="1042670" rtl="0" eaLnBrk="1" latinLnBrk="0" hangingPunct="1">
        <a:defRPr sz="2100" kern="1200">
          <a:solidFill>
            <a:schemeClr val="tx1"/>
          </a:solidFill>
          <a:latin typeface="+mn-lt"/>
          <a:ea typeface="+mn-ea"/>
          <a:cs typeface="+mn-cs"/>
        </a:defRPr>
      </a:lvl8pPr>
      <a:lvl9pPr marL="4171315"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429890" y="1382934"/>
            <a:ext cx="10485110" cy="3370493"/>
          </a:xfrm>
        </p:spPr>
        <p:txBody>
          <a:bodyPr>
            <a:normAutofit fontScale="90000"/>
          </a:bodyPr>
          <a:lstStyle/>
          <a:p>
            <a:br>
              <a:rPr lang="en-US" altLang="zh-CN" sz="4800" dirty="0" smtClean="0">
                <a:solidFill>
                  <a:srgbClr val="7C1D20"/>
                </a:solidFill>
              </a:rPr>
            </a:br>
            <a:br>
              <a:rPr lang="en-US" altLang="zh-CN" sz="4800" dirty="0" smtClean="0">
                <a:solidFill>
                  <a:srgbClr val="7C1D20"/>
                </a:solidFill>
              </a:rPr>
            </a:br>
            <a:r>
              <a:rPr lang="zh-CN" altLang="en-US" sz="6700" dirty="0" smtClean="0">
                <a:solidFill>
                  <a:srgbClr val="7C1D20"/>
                </a:solidFill>
              </a:rPr>
              <a:t>民法学 </a:t>
            </a:r>
            <a:r>
              <a:rPr lang="en-US" altLang="zh-CN" sz="6700" dirty="0" smtClean="0">
                <a:solidFill>
                  <a:srgbClr val="7C1D20"/>
                </a:solidFill>
              </a:rPr>
              <a:t>I</a:t>
            </a:r>
            <a:r>
              <a:rPr lang="zh-CN" altLang="en-US" sz="6700" dirty="0" smtClean="0">
                <a:solidFill>
                  <a:srgbClr val="7C1D20"/>
                </a:solidFill>
              </a:rPr>
              <a:t>（民法总则）</a:t>
            </a:r>
            <a:br>
              <a:rPr lang="en-US" altLang="zh-CN" sz="6700" dirty="0" smtClean="0">
                <a:solidFill>
                  <a:srgbClr val="7C1D20"/>
                </a:solidFill>
              </a:rPr>
            </a:br>
            <a:br>
              <a:rPr lang="en-US" altLang="zh-CN" sz="3600" b="1" dirty="0" smtClean="0">
                <a:solidFill>
                  <a:srgbClr val="7C1D20"/>
                </a:solidFill>
                <a:latin typeface="楷体" panose="02010609060101010101" pitchFamily="49" charset="-122"/>
                <a:ea typeface="楷体" panose="02010609060101010101" pitchFamily="49" charset="-122"/>
              </a:rPr>
            </a:br>
            <a:br>
              <a:rPr lang="en-US" altLang="zh-CN" sz="3600" b="1" dirty="0" smtClean="0">
                <a:solidFill>
                  <a:srgbClr val="7C1D20"/>
                </a:solidFill>
                <a:latin typeface="楷体" panose="02010609060101010101" pitchFamily="49" charset="-122"/>
                <a:ea typeface="楷体" panose="02010609060101010101" pitchFamily="49" charset="-122"/>
              </a:rPr>
            </a:br>
            <a:br>
              <a:rPr lang="en-US" altLang="zh-CN" sz="4800" dirty="0" smtClean="0">
                <a:solidFill>
                  <a:srgbClr val="7C1D20"/>
                </a:solidFill>
              </a:rPr>
            </a:br>
            <a:endParaRPr lang="zh-CN" altLang="en-US" sz="2800" b="1" dirty="0">
              <a:solidFill>
                <a:srgbClr val="7C1D20"/>
              </a:solidFill>
              <a:latin typeface="楷体" panose="02010609060101010101" pitchFamily="49" charset="-122"/>
              <a:ea typeface="楷体" panose="02010609060101010101" pitchFamily="49" charset="-122"/>
            </a:endParaRPr>
          </a:p>
        </p:txBody>
      </p:sp>
      <p:sp>
        <p:nvSpPr>
          <p:cNvPr id="6" name="标题 1"/>
          <p:cNvSpPr txBox="1"/>
          <p:nvPr/>
        </p:nvSpPr>
        <p:spPr>
          <a:xfrm>
            <a:off x="1110273" y="3429002"/>
            <a:ext cx="10359453" cy="647937"/>
          </a:xfrm>
          <a:prstGeom prst="rect">
            <a:avLst/>
          </a:prstGeom>
        </p:spPr>
        <p:txBody>
          <a:bodyPr vert="horz" lIns="104282" tIns="52141" rIns="104282" bIns="52141" rtlCol="0" anchor="ctr">
            <a:normAutofit/>
          </a:bodyPr>
          <a:lstStyle/>
          <a:p>
            <a:pPr algn="ctr" defTabSz="1042670">
              <a:spcBef>
                <a:spcPct val="0"/>
              </a:spcBef>
              <a:defRPr/>
            </a:pPr>
            <a:endParaRPr lang="zh-CN" altLang="en-US" sz="2000" dirty="0">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4" y="1733702"/>
            <a:ext cx="9848827" cy="4681728"/>
          </a:xfrm>
        </p:spPr>
        <p:txBody>
          <a:bodyPr>
            <a:normAutofit fontScale="92500" lnSpcReduction="10000"/>
          </a:bodyPr>
          <a:lstStyle/>
          <a:p>
            <a:r>
              <a:rPr lang="zh-CN" altLang="zh-CN" sz="3800" dirty="0"/>
              <a:t>实例</a:t>
            </a:r>
            <a:r>
              <a:rPr lang="en-US" altLang="zh-CN" sz="3800" dirty="0"/>
              <a:t>1</a:t>
            </a:r>
            <a:r>
              <a:rPr lang="zh-CN" altLang="zh-CN" sz="3800" dirty="0"/>
              <a:t>：违法犯罪丧失人身自由，是否</a:t>
            </a:r>
            <a:r>
              <a:rPr lang="zh-CN" altLang="en-US" sz="3800" dirty="0"/>
              <a:t>可因监狱内车祸导致的人身伤害请求赔偿？</a:t>
            </a:r>
            <a:endParaRPr lang="en-US" altLang="zh-CN" sz="3800" dirty="0"/>
          </a:p>
          <a:p>
            <a:endParaRPr lang="zh-CN" altLang="zh-CN" b="1" dirty="0"/>
          </a:p>
          <a:p>
            <a:r>
              <a:rPr lang="zh-CN" altLang="en-US" sz="3800" dirty="0" smtClean="0"/>
              <a:t>实例</a:t>
            </a:r>
            <a:r>
              <a:rPr lang="en-US" altLang="zh-CN" sz="3800" dirty="0" smtClean="0"/>
              <a:t>2</a:t>
            </a:r>
            <a:r>
              <a:rPr lang="zh-CN" altLang="en-US" sz="3800" dirty="0" smtClean="0"/>
              <a:t>：</a:t>
            </a:r>
            <a:r>
              <a:rPr lang="zh-CN" altLang="zh-CN" sz="3800" dirty="0" smtClean="0"/>
              <a:t>何</a:t>
            </a:r>
            <a:r>
              <a:rPr lang="zh-CN" altLang="zh-CN" sz="3800" dirty="0"/>
              <a:t>孟怀诉昆明市五华区黑林铺街道办事处梁家河社区居民委员会第四居民小组财产权属纠纷案</a:t>
            </a:r>
            <a:endParaRPr lang="zh-CN" altLang="zh-CN" sz="3800" dirty="0"/>
          </a:p>
          <a:p>
            <a:r>
              <a:rPr lang="zh-CN" altLang="zh-CN" sz="2800" b="1" dirty="0">
                <a:latin typeface="楷体" panose="02010609060101010101" pitchFamily="49" charset="-122"/>
                <a:ea typeface="楷体" panose="02010609060101010101" pitchFamily="49" charset="-122"/>
              </a:rPr>
              <a:t>当事人因违法犯罪在监狱服刑，其常住户口从集体经济组织所在地迁出，但其集体经济组织成员的资格并不丧失，其应享有的股份权利由其所在的集体经济组织代管，并非不予分配股权。</a:t>
            </a:r>
            <a:endParaRPr lang="zh-CN" altLang="en-US" sz="2800" b="1" dirty="0">
              <a:latin typeface="楷体" panose="02010609060101010101" pitchFamily="49" charset="-122"/>
              <a:ea typeface="楷体" panose="02010609060101010101" pitchFamily="49" charset="-122"/>
            </a:endParaRPr>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62887" y="1821821"/>
            <a:ext cx="8968435" cy="4030339"/>
          </a:xfrm>
        </p:spPr>
        <p:txBody>
          <a:bodyPr/>
          <a:lstStyle/>
          <a:p>
            <a:r>
              <a:rPr lang="en-US" altLang="zh-CN" b="1" dirty="0" smtClean="0"/>
              <a:t>1</a:t>
            </a:r>
            <a:r>
              <a:rPr lang="zh-CN" altLang="zh-CN" b="1" dirty="0" smtClean="0"/>
              <a:t>、</a:t>
            </a:r>
            <a:r>
              <a:rPr lang="zh-CN" altLang="zh-CN" b="1" dirty="0"/>
              <a:t>公、私法区分的标准</a:t>
            </a:r>
            <a:endParaRPr lang="zh-CN" altLang="zh-CN" b="1" dirty="0"/>
          </a:p>
          <a:p>
            <a:r>
              <a:rPr lang="zh-CN" altLang="zh-CN" dirty="0"/>
              <a:t>（</a:t>
            </a:r>
            <a:r>
              <a:rPr lang="en-US" altLang="zh-CN" dirty="0"/>
              <a:t>1</a:t>
            </a:r>
            <a:r>
              <a:rPr lang="zh-CN" altLang="zh-CN" dirty="0"/>
              <a:t>）利益说</a:t>
            </a:r>
            <a:endParaRPr lang="zh-CN" altLang="zh-CN" dirty="0"/>
          </a:p>
          <a:p>
            <a:r>
              <a:rPr lang="zh-CN" altLang="zh-CN" dirty="0"/>
              <a:t>（</a:t>
            </a:r>
            <a:r>
              <a:rPr lang="en-US" altLang="zh-CN" dirty="0"/>
              <a:t>2</a:t>
            </a:r>
            <a:r>
              <a:rPr lang="zh-CN" altLang="zh-CN" dirty="0"/>
              <a:t>）应用说</a:t>
            </a:r>
            <a:endParaRPr lang="zh-CN" altLang="zh-CN" dirty="0"/>
          </a:p>
          <a:p>
            <a:r>
              <a:rPr lang="zh-CN" altLang="zh-CN" dirty="0"/>
              <a:t>（</a:t>
            </a:r>
            <a:r>
              <a:rPr lang="en-US" altLang="zh-CN" dirty="0"/>
              <a:t>3</a:t>
            </a:r>
            <a:r>
              <a:rPr lang="zh-CN" altLang="zh-CN" dirty="0"/>
              <a:t>）主体说</a:t>
            </a:r>
            <a:endParaRPr lang="zh-CN" altLang="zh-CN" dirty="0"/>
          </a:p>
          <a:p>
            <a:r>
              <a:rPr lang="zh-CN" altLang="zh-CN" dirty="0"/>
              <a:t>（</a:t>
            </a:r>
            <a:r>
              <a:rPr lang="en-US" altLang="zh-CN" dirty="0"/>
              <a:t>4</a:t>
            </a:r>
            <a:r>
              <a:rPr lang="zh-CN" altLang="zh-CN" dirty="0"/>
              <a:t>）性质说</a:t>
            </a:r>
            <a:endParaRPr lang="zh-CN" altLang="en-US" dirty="0"/>
          </a:p>
        </p:txBody>
      </p:sp>
      <p:sp>
        <p:nvSpPr>
          <p:cNvPr id="3" name="标题 2"/>
          <p:cNvSpPr>
            <a:spLocks noGrp="1"/>
          </p:cNvSpPr>
          <p:nvPr>
            <p:ph type="title"/>
          </p:nvPr>
        </p:nvSpPr>
        <p:spPr/>
        <p:txBody>
          <a:bodyPr/>
          <a:lstStyle/>
          <a:p>
            <a:r>
              <a:rPr lang="zh-CN" altLang="en-US" b="1" dirty="0"/>
              <a:t>二、民法是私法</a:t>
            </a:r>
            <a:endParaRPr lang="zh-CN" alt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zh-CN" sz="3200" b="1" dirty="0" smtClean="0">
                <a:latin typeface="楷体" panose="02010609060101010101" pitchFamily="49" charset="-122"/>
                <a:ea typeface="楷体" panose="02010609060101010101" pitchFamily="49" charset="-122"/>
              </a:rPr>
              <a:t>背景：《最高人民法院关于人民法院是否受理刑事案件被害人提起精神损害赔偿民事诉讼问题的批复》法</a:t>
            </a:r>
            <a:r>
              <a:rPr lang="zh-CN" altLang="zh-CN" sz="3200" b="1" dirty="0">
                <a:latin typeface="楷体" panose="02010609060101010101" pitchFamily="49" charset="-122"/>
                <a:ea typeface="楷体" panose="02010609060101010101" pitchFamily="49" charset="-122"/>
              </a:rPr>
              <a:t>释〔</a:t>
            </a:r>
            <a:r>
              <a:rPr lang="en-US" altLang="zh-CN" sz="3200" b="1" dirty="0" smtClean="0">
                <a:latin typeface="楷体" panose="02010609060101010101" pitchFamily="49" charset="-122"/>
                <a:ea typeface="楷体" panose="02010609060101010101" pitchFamily="49" charset="-122"/>
              </a:rPr>
              <a:t>2002</a:t>
            </a:r>
            <a:r>
              <a:rPr lang="zh-CN" altLang="zh-CN" sz="3200" b="1" dirty="0" smtClean="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17</a:t>
            </a:r>
            <a:r>
              <a:rPr lang="zh-CN" altLang="zh-CN" sz="3200" b="1" dirty="0">
                <a:latin typeface="楷体" panose="02010609060101010101" pitchFamily="49" charset="-122"/>
                <a:ea typeface="楷体" panose="02010609060101010101" pitchFamily="49" charset="-122"/>
              </a:rPr>
              <a:t>号：“对于刑事案件被害人由于被告人的犯罪行为而遭受精神损失提起的</a:t>
            </a:r>
            <a:r>
              <a:rPr lang="zh-CN" altLang="zh-CN" sz="3200" b="1" u="sng" dirty="0">
                <a:latin typeface="楷体" panose="02010609060101010101" pitchFamily="49" charset="-122"/>
                <a:ea typeface="楷体" panose="02010609060101010101" pitchFamily="49" charset="-122"/>
              </a:rPr>
              <a:t>附带民事诉讼，或者在该刑事案件审结以后，被害人另行提起精神损害赔偿民事诉讼的，人民法院不予受理</a:t>
            </a:r>
            <a:r>
              <a:rPr lang="zh-CN" altLang="zh-CN" sz="3200" b="1" dirty="0">
                <a:latin typeface="楷体" panose="02010609060101010101" pitchFamily="49" charset="-122"/>
                <a:ea typeface="楷体" panose="02010609060101010101" pitchFamily="49" charset="-122"/>
              </a:rPr>
              <a:t>。” </a:t>
            </a:r>
            <a:endParaRPr lang="zh-CN" altLang="zh-CN" sz="3200" b="1" dirty="0">
              <a:latin typeface="楷体" panose="02010609060101010101" pitchFamily="49" charset="-122"/>
              <a:ea typeface="楷体" panose="02010609060101010101" pitchFamily="49" charset="-122"/>
            </a:endParaRPr>
          </a:p>
          <a:p>
            <a:endParaRPr lang="zh-CN" altLang="en-US" dirty="0"/>
          </a:p>
        </p:txBody>
      </p:sp>
      <p:sp>
        <p:nvSpPr>
          <p:cNvPr id="3" name="标题 2"/>
          <p:cNvSpPr>
            <a:spLocks noGrp="1"/>
          </p:cNvSpPr>
          <p:nvPr>
            <p:ph type="title"/>
          </p:nvPr>
        </p:nvSpPr>
        <p:spPr/>
        <p:txBody>
          <a:bodyPr>
            <a:normAutofit/>
          </a:bodyPr>
          <a:lstStyle/>
          <a:p>
            <a:r>
              <a:rPr lang="zh-CN" altLang="en-US" dirty="0" smtClean="0"/>
              <a:t>案例：</a:t>
            </a:r>
            <a:r>
              <a:rPr lang="zh-CN" altLang="zh-CN" dirty="0"/>
              <a:t>刑事案件受害人精神</a:t>
            </a:r>
            <a:r>
              <a:rPr lang="zh-CN" altLang="zh-CN" dirty="0" smtClean="0"/>
              <a:t>损害赔偿</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63040" y="1821821"/>
            <a:ext cx="9602159" cy="4571664"/>
          </a:xfrm>
        </p:spPr>
        <p:txBody>
          <a:bodyPr>
            <a:normAutofit fontScale="77500" lnSpcReduction="20000"/>
          </a:bodyPr>
          <a:lstStyle/>
          <a:p>
            <a:r>
              <a:rPr lang="zh-CN" altLang="en-US" b="1" dirty="0" smtClean="0"/>
              <a:t>案情</a:t>
            </a:r>
            <a:r>
              <a:rPr lang="zh-CN" altLang="zh-CN" b="1" dirty="0" smtClean="0"/>
              <a:t>：</a:t>
            </a:r>
            <a:r>
              <a:rPr lang="en-US" altLang="zh-CN" b="1" dirty="0">
                <a:latin typeface="楷体" panose="02010609060101010101" pitchFamily="49" charset="-122"/>
                <a:ea typeface="楷体" panose="02010609060101010101" pitchFamily="49" charset="-122"/>
              </a:rPr>
              <a:t>1994</a:t>
            </a:r>
            <a:r>
              <a:rPr lang="zh-CN" altLang="zh-CN" b="1" dirty="0">
                <a:latin typeface="楷体" panose="02010609060101010101" pitchFamily="49" charset="-122"/>
                <a:ea typeface="楷体" panose="02010609060101010101" pitchFamily="49" charset="-122"/>
              </a:rPr>
              <a:t>年</a:t>
            </a:r>
            <a:r>
              <a:rPr lang="en-US" altLang="zh-CN" b="1" dirty="0">
                <a:latin typeface="楷体" panose="02010609060101010101" pitchFamily="49" charset="-122"/>
                <a:ea typeface="楷体" panose="02010609060101010101" pitchFamily="49" charset="-122"/>
              </a:rPr>
              <a:t>5</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1</a:t>
            </a:r>
            <a:r>
              <a:rPr lang="zh-CN" altLang="zh-CN" b="1" dirty="0">
                <a:latin typeface="楷体" panose="02010609060101010101" pitchFamily="49" charset="-122"/>
                <a:ea typeface="楷体" panose="02010609060101010101" pitchFamily="49" charset="-122"/>
              </a:rPr>
              <a:t>日，陈某将王某、李某的儿子王某某（当时</a:t>
            </a:r>
            <a:r>
              <a:rPr lang="en-US" altLang="zh-CN" b="1" dirty="0">
                <a:latin typeface="楷体" panose="02010609060101010101" pitchFamily="49" charset="-122"/>
                <a:ea typeface="楷体" panose="02010609060101010101" pitchFamily="49" charset="-122"/>
              </a:rPr>
              <a:t>4</a:t>
            </a:r>
            <a:r>
              <a:rPr lang="zh-CN" altLang="zh-CN" b="1" dirty="0">
                <a:latin typeface="楷体" panose="02010609060101010101" pitchFamily="49" charset="-122"/>
                <a:ea typeface="楷体" panose="02010609060101010101" pitchFamily="49" charset="-122"/>
              </a:rPr>
              <a:t>岁）从广东拐骗至福建。</a:t>
            </a:r>
            <a:r>
              <a:rPr lang="en-US" altLang="zh-CN" b="1" dirty="0">
                <a:latin typeface="楷体" panose="02010609060101010101" pitchFamily="49" charset="-122"/>
                <a:ea typeface="楷体" panose="02010609060101010101" pitchFamily="49" charset="-122"/>
              </a:rPr>
              <a:t>2010</a:t>
            </a:r>
            <a:r>
              <a:rPr lang="zh-CN" altLang="zh-CN" b="1" dirty="0">
                <a:latin typeface="楷体" panose="02010609060101010101" pitchFamily="49" charset="-122"/>
                <a:ea typeface="楷体" panose="02010609060101010101" pitchFamily="49" charset="-122"/>
              </a:rPr>
              <a:t>年</a:t>
            </a:r>
            <a:r>
              <a:rPr lang="en-US" altLang="zh-CN" b="1" dirty="0">
                <a:latin typeface="楷体" panose="02010609060101010101" pitchFamily="49" charset="-122"/>
                <a:ea typeface="楷体" panose="02010609060101010101" pitchFamily="49" charset="-122"/>
              </a:rPr>
              <a:t>8</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1</a:t>
            </a:r>
            <a:r>
              <a:rPr lang="zh-CN" altLang="zh-CN" b="1" dirty="0">
                <a:latin typeface="楷体" panose="02010609060101010101" pitchFamily="49" charset="-122"/>
                <a:ea typeface="楷体" panose="02010609060101010101" pitchFamily="49" charset="-122"/>
              </a:rPr>
              <a:t>日，王某某通过寻亲找到亲生父母。</a:t>
            </a:r>
            <a:r>
              <a:rPr lang="en-US" altLang="zh-CN" b="1" dirty="0">
                <a:latin typeface="楷体" panose="02010609060101010101" pitchFamily="49" charset="-122"/>
                <a:ea typeface="楷体" panose="02010609060101010101" pitchFamily="49" charset="-122"/>
              </a:rPr>
              <a:t>2011</a:t>
            </a:r>
            <a:r>
              <a:rPr lang="zh-CN" altLang="zh-CN" b="1" dirty="0">
                <a:latin typeface="楷体" panose="02010609060101010101" pitchFamily="49" charset="-122"/>
                <a:ea typeface="楷体" panose="02010609060101010101" pitchFamily="49" charset="-122"/>
              </a:rPr>
              <a:t>年，陈某被公安机关抓获，并判处有期徒刑</a:t>
            </a:r>
            <a:r>
              <a:rPr lang="en-US" altLang="zh-CN" b="1" dirty="0">
                <a:latin typeface="楷体" panose="02010609060101010101" pitchFamily="49" charset="-122"/>
                <a:ea typeface="楷体" panose="02010609060101010101" pitchFamily="49" charset="-122"/>
              </a:rPr>
              <a:t>6</a:t>
            </a:r>
            <a:r>
              <a:rPr lang="zh-CN" altLang="zh-CN" b="1" dirty="0">
                <a:latin typeface="楷体" panose="02010609060101010101" pitchFamily="49" charset="-122"/>
                <a:ea typeface="楷体" panose="02010609060101010101" pitchFamily="49" charset="-122"/>
              </a:rPr>
              <a:t>年，罚金</a:t>
            </a:r>
            <a:r>
              <a:rPr lang="en-US" altLang="zh-CN" b="1" dirty="0">
                <a:latin typeface="楷体" panose="02010609060101010101" pitchFamily="49" charset="-122"/>
                <a:ea typeface="楷体" panose="02010609060101010101" pitchFamily="49" charset="-122"/>
              </a:rPr>
              <a:t>1</a:t>
            </a:r>
            <a:r>
              <a:rPr lang="zh-CN" altLang="zh-CN" b="1" dirty="0">
                <a:latin typeface="楷体" panose="02010609060101010101" pitchFamily="49" charset="-122"/>
                <a:ea typeface="楷体" panose="02010609060101010101" pitchFamily="49" charset="-122"/>
              </a:rPr>
              <a:t>万元。该判决已经生效。之后，王某某、王某、李某三原告就精神损害提起刑事附带民事诉讼，法院裁定驳回。</a:t>
            </a:r>
            <a:endParaRPr lang="zh-CN" altLang="zh-CN" b="1" dirty="0">
              <a:latin typeface="楷体" panose="02010609060101010101" pitchFamily="49" charset="-122"/>
              <a:ea typeface="楷体" panose="02010609060101010101" pitchFamily="49" charset="-122"/>
            </a:endParaRPr>
          </a:p>
          <a:p>
            <a:r>
              <a:rPr lang="en-US" altLang="zh-CN" b="1" dirty="0">
                <a:latin typeface="楷体" panose="02010609060101010101" pitchFamily="49" charset="-122"/>
                <a:ea typeface="楷体" panose="02010609060101010101" pitchFamily="49" charset="-122"/>
              </a:rPr>
              <a:t>2012</a:t>
            </a:r>
            <a:r>
              <a:rPr lang="zh-CN" altLang="zh-CN" b="1" dirty="0">
                <a:latin typeface="楷体" panose="02010609060101010101" pitchFamily="49" charset="-122"/>
                <a:ea typeface="楷体" panose="02010609060101010101" pitchFamily="49" charset="-122"/>
              </a:rPr>
              <a:t>年，三原告向法院提起民事诉讼，诉称：陈某的行为造成一家三口骨肉分离</a:t>
            </a:r>
            <a:r>
              <a:rPr lang="en-US" altLang="zh-CN" b="1" dirty="0">
                <a:latin typeface="楷体" panose="02010609060101010101" pitchFamily="49" charset="-122"/>
                <a:ea typeface="楷体" panose="02010609060101010101" pitchFamily="49" charset="-122"/>
              </a:rPr>
              <a:t>16</a:t>
            </a:r>
            <a:r>
              <a:rPr lang="zh-CN" altLang="zh-CN" b="1" dirty="0">
                <a:latin typeface="楷体" panose="02010609060101010101" pitchFamily="49" charset="-122"/>
                <a:ea typeface="楷体" panose="02010609060101010101" pitchFamily="49" charset="-122"/>
              </a:rPr>
              <a:t>年，造成巨大的精神痛苦，王某和李某为寻找儿子王某某二遭受交通费等经济损失。请求判令：（</a:t>
            </a:r>
            <a:r>
              <a:rPr lang="en-US" altLang="zh-CN" b="1" dirty="0">
                <a:latin typeface="楷体" panose="02010609060101010101" pitchFamily="49" charset="-122"/>
                <a:ea typeface="楷体" panose="02010609060101010101" pitchFamily="49" charset="-122"/>
              </a:rPr>
              <a:t>1</a:t>
            </a:r>
            <a:r>
              <a:rPr lang="zh-CN" altLang="zh-CN" b="1" dirty="0">
                <a:latin typeface="楷体" panose="02010609060101010101" pitchFamily="49" charset="-122"/>
                <a:ea typeface="楷体" panose="02010609060101010101" pitchFamily="49" charset="-122"/>
              </a:rPr>
              <a:t>）陈某向三原告赔礼道歉，赔偿经济损失</a:t>
            </a:r>
            <a:r>
              <a:rPr lang="en-US" altLang="zh-CN" b="1" dirty="0">
                <a:latin typeface="楷体" panose="02010609060101010101" pitchFamily="49" charset="-122"/>
                <a:ea typeface="楷体" panose="02010609060101010101" pitchFamily="49" charset="-122"/>
              </a:rPr>
              <a:t>500</a:t>
            </a:r>
            <a:r>
              <a:rPr lang="zh-CN" altLang="zh-CN" b="1" dirty="0">
                <a:latin typeface="楷体" panose="02010609060101010101" pitchFamily="49" charset="-122"/>
                <a:ea typeface="楷体" panose="02010609060101010101" pitchFamily="49" charset="-122"/>
              </a:rPr>
              <a:t>元；（</a:t>
            </a:r>
            <a:r>
              <a:rPr lang="en-US" altLang="zh-CN" b="1" dirty="0">
                <a:latin typeface="楷体" panose="02010609060101010101" pitchFamily="49" charset="-122"/>
                <a:ea typeface="楷体" panose="02010609060101010101" pitchFamily="49" charset="-122"/>
              </a:rPr>
              <a:t>2</a:t>
            </a:r>
            <a:r>
              <a:rPr lang="zh-CN" altLang="zh-CN" b="1" dirty="0">
                <a:latin typeface="楷体" panose="02010609060101010101" pitchFamily="49" charset="-122"/>
                <a:ea typeface="楷体" panose="02010609060101010101" pitchFamily="49" charset="-122"/>
              </a:rPr>
              <a:t>）赔偿精神损失</a:t>
            </a:r>
            <a:r>
              <a:rPr lang="en-US" altLang="zh-CN" b="1" dirty="0">
                <a:latin typeface="楷体" panose="02010609060101010101" pitchFamily="49" charset="-122"/>
                <a:ea typeface="楷体" panose="02010609060101010101" pitchFamily="49" charset="-122"/>
              </a:rPr>
              <a:t>15</a:t>
            </a:r>
            <a:r>
              <a:rPr lang="zh-CN" altLang="zh-CN" b="1" dirty="0">
                <a:latin typeface="楷体" panose="02010609060101010101" pitchFamily="49" charset="-122"/>
                <a:ea typeface="楷体" panose="02010609060101010101" pitchFamily="49" charset="-122"/>
              </a:rPr>
              <a:t>万元。</a:t>
            </a:r>
            <a:endParaRPr lang="zh-CN" altLang="zh-CN" b="1" dirty="0">
              <a:latin typeface="楷体" panose="02010609060101010101" pitchFamily="49" charset="-122"/>
              <a:ea typeface="楷体" panose="02010609060101010101" pitchFamily="49" charset="-122"/>
            </a:endParaRP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sz="3200" b="1" dirty="0" smtClean="0">
                <a:latin typeface="楷体" panose="02010609060101010101" pitchFamily="49" charset="-122"/>
                <a:ea typeface="楷体" panose="02010609060101010101" pitchFamily="49" charset="-122"/>
              </a:rPr>
              <a:t>《刑事诉讼法》</a:t>
            </a:r>
            <a:r>
              <a:rPr lang="en-US" altLang="zh-CN" sz="3200" b="1" dirty="0" smtClean="0">
                <a:latin typeface="楷体" panose="02010609060101010101" pitchFamily="49" charset="-122"/>
                <a:ea typeface="楷体" panose="02010609060101010101" pitchFamily="49" charset="-122"/>
              </a:rPr>
              <a:t>§99</a:t>
            </a:r>
            <a:r>
              <a:rPr lang="zh-CN" altLang="zh-CN" sz="3200" b="1" dirty="0" smtClean="0">
                <a:latin typeface="楷体" panose="02010609060101010101" pitchFamily="49" charset="-122"/>
                <a:ea typeface="楷体" panose="02010609060101010101" pitchFamily="49" charset="-122"/>
              </a:rPr>
              <a:t>：</a:t>
            </a:r>
            <a:r>
              <a:rPr lang="zh-CN" altLang="zh-CN" sz="3200" b="1" dirty="0">
                <a:latin typeface="楷体" panose="02010609060101010101" pitchFamily="49" charset="-122"/>
                <a:ea typeface="楷体" panose="02010609060101010101" pitchFamily="49" charset="-122"/>
              </a:rPr>
              <a:t>“被害人由于被告人的犯罪行为而</a:t>
            </a:r>
            <a:r>
              <a:rPr lang="zh-CN" altLang="zh-CN" sz="3200" b="1" u="sng" dirty="0">
                <a:solidFill>
                  <a:srgbClr val="FF0000"/>
                </a:solidFill>
                <a:latin typeface="楷体" panose="02010609060101010101" pitchFamily="49" charset="-122"/>
                <a:ea typeface="楷体" panose="02010609060101010101" pitchFamily="49" charset="-122"/>
              </a:rPr>
              <a:t>遭受物质损失的</a:t>
            </a:r>
            <a:r>
              <a:rPr lang="zh-CN" altLang="zh-CN" sz="3200" b="1" dirty="0">
                <a:latin typeface="楷体" panose="02010609060101010101" pitchFamily="49" charset="-122"/>
                <a:ea typeface="楷体" panose="02010609060101010101" pitchFamily="49" charset="-122"/>
              </a:rPr>
              <a:t>，在刑事诉讼过程中，有权提起附带民事诉讼。</a:t>
            </a:r>
            <a:r>
              <a:rPr lang="zh-CN" altLang="zh-CN" sz="3200" b="1" dirty="0" smtClean="0">
                <a:latin typeface="楷体" panose="02010609060101010101" pitchFamily="49" charset="-122"/>
                <a:ea typeface="楷体" panose="02010609060101010101" pitchFamily="49" charset="-122"/>
              </a:rPr>
              <a:t>”</a:t>
            </a:r>
            <a:endParaRPr lang="en-US" altLang="zh-CN" sz="3200" b="1" dirty="0" smtClean="0">
              <a:latin typeface="楷体" panose="02010609060101010101" pitchFamily="49" charset="-122"/>
              <a:ea typeface="楷体" panose="02010609060101010101" pitchFamily="49" charset="-122"/>
            </a:endParaRPr>
          </a:p>
          <a:p>
            <a:endParaRPr lang="zh-CN" altLang="zh-CN" sz="3200" b="1" dirty="0">
              <a:latin typeface="楷体" panose="02010609060101010101" pitchFamily="49" charset="-122"/>
              <a:ea typeface="楷体" panose="02010609060101010101" pitchFamily="49" charset="-122"/>
            </a:endParaRPr>
          </a:p>
          <a:p>
            <a:r>
              <a:rPr lang="zh-CN" altLang="zh-CN" sz="3200" b="1" dirty="0" smtClean="0">
                <a:latin typeface="楷体" panose="02010609060101010101" pitchFamily="49" charset="-122"/>
                <a:ea typeface="楷体" panose="02010609060101010101" pitchFamily="49" charset="-122"/>
              </a:rPr>
              <a:t>《侵权责任法》</a:t>
            </a:r>
            <a:r>
              <a:rPr lang="zh-CN" altLang="zh-CN" sz="3200" b="1" dirty="0">
                <a:latin typeface="楷体" panose="02010609060101010101" pitchFamily="49" charset="-122"/>
                <a:ea typeface="楷体" panose="02010609060101010101" pitchFamily="49" charset="-122"/>
              </a:rPr>
              <a:t>§</a:t>
            </a:r>
            <a:r>
              <a:rPr lang="en-US" altLang="zh-CN" sz="3200" b="1" dirty="0" smtClean="0">
                <a:latin typeface="楷体" panose="02010609060101010101" pitchFamily="49" charset="-122"/>
                <a:ea typeface="楷体" panose="02010609060101010101" pitchFamily="49" charset="-122"/>
              </a:rPr>
              <a:t>4 “</a:t>
            </a:r>
            <a:r>
              <a:rPr lang="zh-CN" altLang="zh-CN" sz="3200" b="1" dirty="0" smtClean="0">
                <a:latin typeface="楷体" panose="02010609060101010101" pitchFamily="49" charset="-122"/>
                <a:ea typeface="楷体" panose="02010609060101010101" pitchFamily="49" charset="-122"/>
              </a:rPr>
              <a:t>侵权人</a:t>
            </a:r>
            <a:r>
              <a:rPr lang="zh-CN" altLang="zh-CN" sz="3200" b="1" dirty="0">
                <a:latin typeface="楷体" panose="02010609060101010101" pitchFamily="49" charset="-122"/>
                <a:ea typeface="楷体" panose="02010609060101010101" pitchFamily="49" charset="-122"/>
              </a:rPr>
              <a:t>因同一行为应当承担行政责任或者刑事责任的，</a:t>
            </a:r>
            <a:r>
              <a:rPr lang="zh-CN" altLang="zh-CN" sz="3200" b="1" u="sng" dirty="0">
                <a:solidFill>
                  <a:srgbClr val="FF0000"/>
                </a:solidFill>
                <a:latin typeface="楷体" panose="02010609060101010101" pitchFamily="49" charset="-122"/>
                <a:ea typeface="楷体" panose="02010609060101010101" pitchFamily="49" charset="-122"/>
              </a:rPr>
              <a:t>不影响依法承担侵权责任</a:t>
            </a:r>
            <a:r>
              <a:rPr lang="zh-CN" altLang="zh-CN" sz="3200" b="1" dirty="0" smtClean="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a:t>
            </a:r>
            <a:endParaRPr lang="zh-CN" altLang="zh-CN" sz="3200" b="1" dirty="0">
              <a:latin typeface="楷体" panose="02010609060101010101" pitchFamily="49" charset="-122"/>
              <a:ea typeface="楷体" panose="02010609060101010101" pitchFamily="49" charset="-122"/>
            </a:endParaRP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3200" b="1" dirty="0" smtClean="0">
                <a:latin typeface="楷体" panose="02010609060101010101" pitchFamily="49" charset="-122"/>
                <a:ea typeface="楷体" panose="02010609060101010101" pitchFamily="49" charset="-122"/>
              </a:rPr>
              <a:t>1</a:t>
            </a:r>
            <a:r>
              <a:rPr lang="zh-CN" altLang="en-US" sz="3200" b="1" dirty="0" smtClean="0">
                <a:latin typeface="楷体" panose="02010609060101010101" pitchFamily="49" charset="-122"/>
                <a:ea typeface="楷体" panose="02010609060101010101" pitchFamily="49" charset="-122"/>
              </a:rPr>
              <a:t>、</a:t>
            </a:r>
            <a:r>
              <a:rPr lang="zh-CN" altLang="zh-CN" sz="3200" b="1" dirty="0" smtClean="0">
                <a:latin typeface="楷体" panose="02010609060101010101" pitchFamily="49" charset="-122"/>
                <a:ea typeface="楷体" panose="02010609060101010101" pitchFamily="49" charset="-122"/>
              </a:rPr>
              <a:t>刑事责任</a:t>
            </a:r>
            <a:r>
              <a:rPr lang="zh-CN" altLang="zh-CN" sz="3200" b="1" dirty="0">
                <a:latin typeface="楷体" panose="02010609060101010101" pitchFamily="49" charset="-122"/>
                <a:ea typeface="楷体" panose="02010609060101010101" pitchFamily="49" charset="-122"/>
              </a:rPr>
              <a:t>与民事责任性质和功能有差异</a:t>
            </a:r>
            <a:endParaRPr lang="zh-CN" altLang="zh-CN" sz="3200" b="1" dirty="0">
              <a:latin typeface="楷体" panose="02010609060101010101" pitchFamily="49" charset="-122"/>
              <a:ea typeface="楷体" panose="02010609060101010101" pitchFamily="49" charset="-122"/>
            </a:endParaRPr>
          </a:p>
          <a:p>
            <a:r>
              <a:rPr lang="en-US" altLang="zh-CN" sz="3200" b="1" dirty="0" smtClean="0">
                <a:latin typeface="楷体" panose="02010609060101010101" pitchFamily="49" charset="-122"/>
                <a:ea typeface="楷体" panose="02010609060101010101" pitchFamily="49" charset="-122"/>
              </a:rPr>
              <a:t>2</a:t>
            </a:r>
            <a:r>
              <a:rPr lang="zh-CN" altLang="en-US" sz="3200" b="1" dirty="0" smtClean="0">
                <a:latin typeface="楷体" panose="02010609060101010101" pitchFamily="49" charset="-122"/>
                <a:ea typeface="楷体" panose="02010609060101010101" pitchFamily="49" charset="-122"/>
              </a:rPr>
              <a:t>、</a:t>
            </a:r>
            <a:r>
              <a:rPr lang="zh-CN" altLang="zh-CN" sz="3200" b="1" dirty="0" smtClean="0">
                <a:latin typeface="楷体" panose="02010609060101010101" pitchFamily="49" charset="-122"/>
                <a:ea typeface="楷体" panose="02010609060101010101" pitchFamily="49" charset="-122"/>
              </a:rPr>
              <a:t>刑事</a:t>
            </a:r>
            <a:r>
              <a:rPr lang="zh-CN" altLang="zh-CN" sz="3200" b="1" dirty="0">
                <a:latin typeface="楷体" panose="02010609060101010101" pitchFamily="49" charset="-122"/>
                <a:ea typeface="楷体" panose="02010609060101010101" pitchFamily="49" charset="-122"/>
              </a:rPr>
              <a:t>案件的受害人就精神损害赔偿对犯罪人提起民事诉讼的，人民法院应依据侵权责任法第四条、第二十二条及其他相关规定，对案件予以审理，结合案件具体情形，依法认定对受害人的诉讼请求权应否给予支持。</a:t>
            </a:r>
            <a:endParaRPr lang="zh-CN" altLang="zh-CN" sz="3200" b="1" dirty="0">
              <a:latin typeface="楷体" panose="02010609060101010101" pitchFamily="49" charset="-122"/>
              <a:ea typeface="楷体" panose="02010609060101010101" pitchFamily="49" charset="-122"/>
            </a:endParaRPr>
          </a:p>
        </p:txBody>
      </p:sp>
      <p:sp>
        <p:nvSpPr>
          <p:cNvPr id="3" name="标题 2"/>
          <p:cNvSpPr>
            <a:spLocks noGrp="1"/>
          </p:cNvSpPr>
          <p:nvPr>
            <p:ph type="title"/>
          </p:nvPr>
        </p:nvSpPr>
        <p:spPr/>
        <p:txBody>
          <a:bodyPr>
            <a:normAutofit/>
          </a:bodyPr>
          <a:lstStyle/>
          <a:p>
            <a:r>
              <a:rPr lang="zh-CN" altLang="zh-CN" dirty="0"/>
              <a:t>最高人民法院民一庭意见</a:t>
            </a:r>
            <a:r>
              <a:rPr lang="zh-CN" altLang="zh-CN" dirty="0" smtClean="0"/>
              <a:t>：</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79496" y="1814170"/>
            <a:ext cx="7785703" cy="4652467"/>
          </a:xfrm>
        </p:spPr>
        <p:txBody>
          <a:bodyPr>
            <a:normAutofit fontScale="92500"/>
          </a:bodyPr>
          <a:lstStyle/>
          <a:p>
            <a:r>
              <a:rPr lang="zh-CN" altLang="zh-CN" b="1" dirty="0" smtClean="0">
                <a:latin typeface="黑体" panose="02010609060101010101" pitchFamily="49" charset="-122"/>
                <a:ea typeface="黑体" panose="02010609060101010101" pitchFamily="49" charset="-122"/>
              </a:rPr>
              <a:t>“</a:t>
            </a:r>
            <a:r>
              <a:rPr lang="zh-CN" altLang="zh-CN" b="1" dirty="0">
                <a:latin typeface="楷体_GB2312" panose="02010609030101010101" pitchFamily="49" charset="-122"/>
                <a:ea typeface="楷体_GB2312" panose="02010609030101010101" pitchFamily="49" charset="-122"/>
              </a:rPr>
              <a:t>权利是个人在社会中的生存条件，主张权利犹如生物在自然界的自我维护本能。……为权利而斗争就是为法律而斗争</a:t>
            </a:r>
            <a:r>
              <a:rPr lang="zh-CN" altLang="zh-CN" b="1" dirty="0">
                <a:latin typeface="黑体" panose="02010609060101010101" pitchFamily="49" charset="-122"/>
                <a:ea typeface="黑体" panose="02010609060101010101" pitchFamily="49" charset="-122"/>
              </a:rPr>
              <a:t>。”</a:t>
            </a:r>
            <a:r>
              <a:rPr lang="en-US" altLang="zh-CN" b="1" dirty="0">
                <a:latin typeface="黑体" panose="02010609060101010101" pitchFamily="49" charset="-122"/>
                <a:ea typeface="黑体" panose="02010609060101010101" pitchFamily="49" charset="-122"/>
              </a:rPr>
              <a:t>       </a:t>
            </a:r>
            <a:endParaRPr lang="en-US" altLang="zh-CN" b="1" dirty="0" smtClean="0">
              <a:latin typeface="黑体" panose="02010609060101010101" pitchFamily="49" charset="-122"/>
              <a:ea typeface="黑体" panose="02010609060101010101" pitchFamily="49" charset="-122"/>
            </a:endParaRPr>
          </a:p>
          <a:p>
            <a:pPr marL="0" indent="0">
              <a:buNone/>
            </a:pPr>
            <a:r>
              <a:rPr lang="en-US" altLang="zh-CN" b="1" dirty="0">
                <a:latin typeface="黑体" panose="02010609060101010101" pitchFamily="49" charset="-122"/>
                <a:ea typeface="黑体" panose="02010609060101010101" pitchFamily="49" charset="-122"/>
              </a:rPr>
              <a:t> </a:t>
            </a:r>
            <a:r>
              <a:rPr lang="en-US" altLang="zh-CN" b="1" dirty="0" smtClean="0">
                <a:latin typeface="黑体" panose="02010609060101010101" pitchFamily="49" charset="-122"/>
                <a:ea typeface="黑体" panose="02010609060101010101" pitchFamily="49" charset="-122"/>
              </a:rPr>
              <a:t>            </a:t>
            </a:r>
            <a:r>
              <a:rPr lang="zh-CN" altLang="zh-CN" b="1" dirty="0">
                <a:latin typeface="黑体" panose="02010609060101010101" pitchFamily="49" charset="-122"/>
                <a:ea typeface="黑体" panose="02010609060101010101" pitchFamily="49" charset="-122"/>
              </a:rPr>
              <a:t>——</a:t>
            </a:r>
            <a:r>
              <a:rPr lang="zh-CN" altLang="zh-CN" b="1" dirty="0" smtClean="0">
                <a:latin typeface="黑体" panose="02010609060101010101" pitchFamily="49" charset="-122"/>
                <a:ea typeface="黑体" panose="02010609060101010101" pitchFamily="49" charset="-122"/>
              </a:rPr>
              <a:t>鲁道夫·冯·耶林</a:t>
            </a:r>
            <a:endParaRPr lang="en-US" altLang="zh-CN" b="1" dirty="0" smtClean="0">
              <a:latin typeface="黑体" panose="02010609060101010101" pitchFamily="49" charset="-122"/>
              <a:ea typeface="黑体" panose="02010609060101010101" pitchFamily="49" charset="-122"/>
            </a:endParaRPr>
          </a:p>
          <a:p>
            <a:pPr marL="0" indent="0">
              <a:buNone/>
            </a:pPr>
            <a:endParaRPr lang="en-US" altLang="zh-CN" b="1" dirty="0">
              <a:latin typeface="黑体" panose="02010609060101010101" pitchFamily="49" charset="-122"/>
              <a:ea typeface="黑体" panose="02010609060101010101" pitchFamily="49" charset="-122"/>
            </a:endParaRPr>
          </a:p>
          <a:p>
            <a:pPr marL="0" indent="0">
              <a:buNone/>
            </a:pPr>
            <a:r>
              <a:rPr lang="zh-CN" altLang="en-US" dirty="0" smtClean="0">
                <a:latin typeface="黑体" panose="02010609060101010101" pitchFamily="49" charset="-122"/>
                <a:ea typeface="黑体" panose="02010609060101010101" pitchFamily="49" charset="-122"/>
              </a:rPr>
              <a:t>  参阅</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民法总则</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第五章</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民事权利</a:t>
            </a:r>
            <a:r>
              <a:rPr lang="en-US" altLang="zh-CN"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3" name="标题 2"/>
          <p:cNvSpPr>
            <a:spLocks noGrp="1"/>
          </p:cNvSpPr>
          <p:nvPr>
            <p:ph type="title"/>
          </p:nvPr>
        </p:nvSpPr>
        <p:spPr/>
        <p:txBody>
          <a:bodyPr>
            <a:normAutofit/>
          </a:bodyPr>
          <a:lstStyle/>
          <a:p>
            <a:r>
              <a:rPr lang="zh-CN" altLang="zh-CN" b="1" dirty="0"/>
              <a:t>三、民法是权利</a:t>
            </a:r>
            <a:r>
              <a:rPr lang="zh-CN" altLang="zh-CN" b="1" dirty="0" smtClean="0"/>
              <a:t>法</a:t>
            </a:r>
            <a:endParaRPr lang="zh-CN" altLang="en-US" b="1" dirty="0"/>
          </a:p>
        </p:txBody>
      </p:sp>
      <p:pic>
        <p:nvPicPr>
          <p:cNvPr id="7" name="图片 6" descr="D:\Meine Dokumente\Windscheid\法学人物图片\ihering1.jpg"/>
          <p:cNvPicPr/>
          <p:nvPr/>
        </p:nvPicPr>
        <p:blipFill>
          <a:blip r:embed="rId1" cstate="print"/>
          <a:srcRect/>
          <a:stretch>
            <a:fillRect/>
          </a:stretch>
        </p:blipFill>
        <p:spPr bwMode="auto">
          <a:xfrm>
            <a:off x="811988" y="2125471"/>
            <a:ext cx="2467508" cy="3631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5" y="2179929"/>
            <a:ext cx="9487684" cy="4032985"/>
          </a:xfrm>
        </p:spPr>
        <p:txBody>
          <a:bodyPr/>
          <a:lstStyle/>
          <a:p>
            <a:r>
              <a:rPr lang="zh-CN" altLang="zh-CN" dirty="0" smtClean="0"/>
              <a:t>民法</a:t>
            </a:r>
            <a:r>
              <a:rPr lang="zh-CN" altLang="zh-CN" dirty="0"/>
              <a:t>是调整私人生活领域，平等主体之间人身权利和财产权利的法律规范</a:t>
            </a:r>
            <a:r>
              <a:rPr lang="zh-CN" altLang="zh-CN" dirty="0" smtClean="0"/>
              <a:t>。</a:t>
            </a:r>
            <a:endParaRPr lang="en-US" altLang="zh-CN" dirty="0" smtClean="0"/>
          </a:p>
          <a:p>
            <a:endParaRPr lang="zh-CN" altLang="zh-CN" dirty="0"/>
          </a:p>
          <a:p>
            <a:r>
              <a:rPr lang="zh-CN" altLang="zh-CN" dirty="0"/>
              <a:t>《民法总则》第二条：民法调整平等主体的自然人、法人和非法人组织之间的人身关系和</a:t>
            </a:r>
            <a:r>
              <a:rPr lang="zh-CN" altLang="zh-CN" dirty="0" smtClean="0"/>
              <a:t>财产关系</a:t>
            </a:r>
            <a:r>
              <a:rPr lang="zh-CN" altLang="en-US" dirty="0" smtClean="0"/>
              <a:t>。</a:t>
            </a:r>
            <a:endParaRPr lang="zh-CN" altLang="zh-CN" dirty="0"/>
          </a:p>
        </p:txBody>
      </p:sp>
      <p:sp>
        <p:nvSpPr>
          <p:cNvPr id="3" name="标题 2"/>
          <p:cNvSpPr>
            <a:spLocks noGrp="1"/>
          </p:cNvSpPr>
          <p:nvPr>
            <p:ph type="title"/>
          </p:nvPr>
        </p:nvSpPr>
        <p:spPr/>
        <p:txBody>
          <a:bodyPr/>
          <a:lstStyle/>
          <a:p>
            <a:r>
              <a:rPr lang="zh-CN" altLang="en-US" b="1" dirty="0" smtClean="0"/>
              <a:t>小结：民法是什么？</a:t>
            </a:r>
            <a:endParaRPr lang="zh-CN" alt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a:xfrm>
            <a:off x="2214882" y="2443277"/>
            <a:ext cx="8534400" cy="2049643"/>
          </a:xfrm>
        </p:spPr>
        <p:txBody>
          <a:bodyPr/>
          <a:lstStyle/>
          <a:p>
            <a:r>
              <a:rPr lang="zh-CN" altLang="zh-CN" b="1" dirty="0"/>
              <a:t>第一章 民</a:t>
            </a:r>
            <a:r>
              <a:rPr lang="zh-CN" altLang="zh-CN" b="1" dirty="0" smtClean="0"/>
              <a:t>法典</a:t>
            </a:r>
            <a:r>
              <a:rPr lang="zh-CN" altLang="en-US" b="1" dirty="0" smtClean="0"/>
              <a:t>、</a:t>
            </a:r>
            <a:r>
              <a:rPr lang="zh-CN" altLang="zh-CN" b="1" dirty="0" smtClean="0"/>
              <a:t>民法</a:t>
            </a:r>
            <a:r>
              <a:rPr lang="zh-CN" altLang="en-US" b="1" dirty="0" smtClean="0"/>
              <a:t>基本原则</a:t>
            </a:r>
            <a:endParaRPr lang="zh-CN" altLang="zh-CN" b="1" dirty="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96895" y="1821821"/>
            <a:ext cx="8468303" cy="4391094"/>
          </a:xfrm>
        </p:spPr>
        <p:txBody>
          <a:bodyPr/>
          <a:lstStyle/>
          <a:p>
            <a:pPr marL="742950" indent="-742950">
              <a:buFont typeface="+mj-lt"/>
              <a:buAutoNum type="arabicPeriod"/>
            </a:pPr>
            <a:r>
              <a:rPr lang="zh-CN" altLang="en-US" dirty="0" smtClean="0"/>
              <a:t>民法法典化的历史与现代</a:t>
            </a:r>
            <a:endParaRPr lang="en-US" altLang="zh-CN" dirty="0" smtClean="0"/>
          </a:p>
          <a:p>
            <a:pPr marL="742950" indent="-742950">
              <a:buFont typeface="+mj-lt"/>
              <a:buAutoNum type="arabicPeriod"/>
            </a:pPr>
            <a:r>
              <a:rPr lang="zh-CN" altLang="en-US" dirty="0" smtClean="0"/>
              <a:t>我国民法的法律渊源</a:t>
            </a:r>
            <a:endParaRPr lang="en-US" altLang="zh-CN" dirty="0" smtClean="0"/>
          </a:p>
          <a:p>
            <a:pPr marL="742950" indent="-742950">
              <a:buFont typeface="+mj-lt"/>
              <a:buAutoNum type="arabicPeriod"/>
            </a:pPr>
            <a:r>
              <a:rPr lang="zh-CN" altLang="en-US" dirty="0" smtClean="0"/>
              <a:t>民法基本原则</a:t>
            </a:r>
            <a:endParaRPr lang="zh-CN" altLang="en-US" dirty="0"/>
          </a:p>
        </p:txBody>
      </p:sp>
      <p:sp>
        <p:nvSpPr>
          <p:cNvPr id="3" name="标题 2"/>
          <p:cNvSpPr>
            <a:spLocks noGrp="1"/>
          </p:cNvSpPr>
          <p:nvPr>
            <p:ph type="title"/>
          </p:nvPr>
        </p:nvSpPr>
        <p:spPr/>
        <p:txBody>
          <a:bodyPr/>
          <a:lstStyle/>
          <a:p>
            <a:r>
              <a:rPr lang="zh-CN" altLang="en-US" dirty="0" smtClean="0"/>
              <a:t>大纲</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79929" y="1614068"/>
            <a:ext cx="9092794" cy="5138927"/>
          </a:xfrm>
        </p:spPr>
        <p:txBody>
          <a:bodyPr>
            <a:noAutofit/>
          </a:bodyPr>
          <a:lstStyle/>
          <a:p>
            <a:pPr marL="0" indent="0">
              <a:buNone/>
            </a:pPr>
            <a:r>
              <a:rPr lang="zh-CN" altLang="zh-CN" sz="2800" dirty="0"/>
              <a:t>绪言：民法的性质</a:t>
            </a:r>
            <a:endParaRPr lang="zh-CN" altLang="zh-CN" sz="2800" dirty="0"/>
          </a:p>
          <a:p>
            <a:pPr marL="857250" lvl="0" indent="-857250">
              <a:buFont typeface="+mj-lt"/>
              <a:buAutoNum type="arabicPeriod"/>
            </a:pPr>
            <a:r>
              <a:rPr lang="zh-CN" altLang="en-US" sz="2800" dirty="0" smtClean="0"/>
              <a:t>概述：</a:t>
            </a:r>
            <a:r>
              <a:rPr lang="zh-CN" altLang="zh-CN" sz="2800" dirty="0" smtClean="0"/>
              <a:t>民法典</a:t>
            </a:r>
            <a:r>
              <a:rPr lang="zh-CN" altLang="en-US" sz="2800" dirty="0" smtClean="0"/>
              <a:t>、</a:t>
            </a:r>
            <a:r>
              <a:rPr lang="zh-CN" altLang="zh-CN" sz="2800" dirty="0" smtClean="0"/>
              <a:t>民法</a:t>
            </a:r>
            <a:r>
              <a:rPr lang="zh-CN" altLang="zh-CN" sz="2800" dirty="0"/>
              <a:t>基本原则</a:t>
            </a:r>
            <a:endParaRPr lang="zh-CN" altLang="zh-CN" sz="2800" dirty="0"/>
          </a:p>
          <a:p>
            <a:pPr marL="857250" lvl="0" indent="-857250">
              <a:buFont typeface="+mj-lt"/>
              <a:buAutoNum type="arabicPeriod"/>
            </a:pPr>
            <a:r>
              <a:rPr lang="zh-CN" altLang="en-US" sz="2800" dirty="0">
                <a:sym typeface="Symbol" panose="05050102010706020507" pitchFamily="18" charset="2"/>
              </a:rPr>
              <a:t></a:t>
            </a:r>
            <a:r>
              <a:rPr lang="zh-CN" altLang="zh-CN" sz="2800" dirty="0" smtClean="0"/>
              <a:t>民事权利</a:t>
            </a:r>
            <a:endParaRPr lang="zh-CN" altLang="zh-CN" sz="2800" dirty="0" smtClean="0"/>
          </a:p>
          <a:p>
            <a:pPr marL="857250" lvl="0" indent="-857250">
              <a:buFont typeface="+mj-lt"/>
              <a:buAutoNum type="arabicPeriod"/>
            </a:pPr>
            <a:r>
              <a:rPr lang="zh-CN" altLang="zh-CN" sz="2800" dirty="0" smtClean="0"/>
              <a:t>权利主体</a:t>
            </a:r>
            <a:r>
              <a:rPr lang="zh-CN" altLang="en-US" sz="2800" dirty="0" smtClean="0"/>
              <a:t>：</a:t>
            </a:r>
            <a:r>
              <a:rPr lang="zh-CN" altLang="zh-CN" sz="2800" dirty="0" smtClean="0"/>
              <a:t>自然人</a:t>
            </a:r>
            <a:endParaRPr lang="zh-CN" altLang="zh-CN" sz="2800" dirty="0" smtClean="0"/>
          </a:p>
          <a:p>
            <a:pPr marL="857250" lvl="0" indent="-857250">
              <a:buFont typeface="+mj-lt"/>
              <a:buAutoNum type="arabicPeriod"/>
            </a:pPr>
            <a:r>
              <a:rPr lang="zh-CN" altLang="zh-CN" sz="2800" dirty="0" smtClean="0"/>
              <a:t>权利主体</a:t>
            </a:r>
            <a:r>
              <a:rPr lang="zh-CN" altLang="en-US" sz="2800" dirty="0" smtClean="0"/>
              <a:t>：</a:t>
            </a:r>
            <a:r>
              <a:rPr lang="zh-CN" altLang="zh-CN" sz="2800" dirty="0" smtClean="0"/>
              <a:t>法人</a:t>
            </a:r>
            <a:endParaRPr lang="zh-CN" altLang="zh-CN" sz="2800" dirty="0" smtClean="0"/>
          </a:p>
          <a:p>
            <a:pPr marL="857250" lvl="0" indent="-857250">
              <a:buFont typeface="+mj-lt"/>
              <a:buAutoNum type="arabicPeriod"/>
            </a:pPr>
            <a:r>
              <a:rPr lang="zh-CN" altLang="en-US" sz="2800" dirty="0" smtClean="0">
                <a:sym typeface="Symbol" panose="05050102010706020507" pitchFamily="18" charset="2"/>
              </a:rPr>
              <a:t></a:t>
            </a:r>
            <a:r>
              <a:rPr lang="zh-CN" altLang="zh-CN" sz="2800" dirty="0" smtClean="0"/>
              <a:t>法律行为</a:t>
            </a:r>
            <a:endParaRPr lang="zh-CN" altLang="zh-CN" sz="2800" dirty="0" smtClean="0"/>
          </a:p>
          <a:p>
            <a:pPr marL="857250" lvl="0" indent="-857250">
              <a:buFont typeface="+mj-lt"/>
              <a:buAutoNum type="arabicPeriod"/>
            </a:pPr>
            <a:r>
              <a:rPr lang="zh-CN" altLang="en-US" sz="2800" dirty="0">
                <a:sym typeface="Symbol" panose="05050102010706020507" pitchFamily="18" charset="2"/>
              </a:rPr>
              <a:t></a:t>
            </a:r>
            <a:r>
              <a:rPr lang="zh-CN" altLang="zh-CN" sz="2800" dirty="0" smtClean="0"/>
              <a:t>代理</a:t>
            </a:r>
            <a:endParaRPr lang="zh-CN" altLang="zh-CN" sz="2800" dirty="0" smtClean="0"/>
          </a:p>
          <a:p>
            <a:pPr marL="514350" lvl="0" indent="-514350">
              <a:buFont typeface="+mj-lt"/>
              <a:buAutoNum type="arabicPeriod"/>
            </a:pPr>
            <a:r>
              <a:rPr lang="en-US" altLang="zh-CN" sz="2800" dirty="0" smtClean="0"/>
              <a:t>   </a:t>
            </a:r>
            <a:r>
              <a:rPr lang="zh-CN" altLang="zh-CN" sz="2800" dirty="0" smtClean="0"/>
              <a:t>诉讼时效</a:t>
            </a:r>
            <a:endParaRPr lang="zh-CN" altLang="zh-CN" sz="2800" dirty="0"/>
          </a:p>
        </p:txBody>
      </p:sp>
      <p:sp>
        <p:nvSpPr>
          <p:cNvPr id="2" name="标题 1"/>
          <p:cNvSpPr>
            <a:spLocks noGrp="1"/>
          </p:cNvSpPr>
          <p:nvPr>
            <p:ph type="title"/>
          </p:nvPr>
        </p:nvSpPr>
        <p:spPr/>
        <p:txBody>
          <a:bodyPr/>
          <a:lstStyle/>
          <a:p>
            <a:r>
              <a:rPr lang="zh-CN" altLang="en-US" dirty="0" smtClean="0"/>
              <a:t>课程大纲</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99460" y="1807191"/>
            <a:ext cx="9487684" cy="4391094"/>
          </a:xfrm>
        </p:spPr>
        <p:txBody>
          <a:bodyPr>
            <a:normAutofit/>
          </a:bodyPr>
          <a:lstStyle/>
          <a:p>
            <a:r>
              <a:rPr lang="en-US" altLang="zh-CN" b="1" dirty="0" smtClean="0"/>
              <a:t>1</a:t>
            </a:r>
            <a:r>
              <a:rPr lang="zh-CN" altLang="zh-CN" b="1" dirty="0"/>
              <a:t>、罗马法（</a:t>
            </a:r>
            <a:r>
              <a:rPr lang="en-US" altLang="zh-CN" b="1" dirty="0" err="1"/>
              <a:t>Römischrecht</a:t>
            </a:r>
            <a:r>
              <a:rPr lang="zh-CN" altLang="zh-CN" b="1" dirty="0"/>
              <a:t>）</a:t>
            </a:r>
            <a:endParaRPr lang="zh-CN" altLang="zh-CN" b="1" dirty="0"/>
          </a:p>
          <a:p>
            <a:r>
              <a:rPr lang="zh-CN" altLang="zh-CN" dirty="0"/>
              <a:t>《十二表法》</a:t>
            </a:r>
            <a:endParaRPr lang="zh-CN" altLang="zh-CN" dirty="0"/>
          </a:p>
          <a:p>
            <a:r>
              <a:rPr lang="zh-CN" altLang="zh-CN" dirty="0" smtClean="0"/>
              <a:t>《优士丁尼民法大全》</a:t>
            </a:r>
            <a:endParaRPr lang="en-US" altLang="zh-CN" dirty="0" smtClean="0"/>
          </a:p>
          <a:p>
            <a:pPr lvl="1"/>
            <a:r>
              <a:rPr lang="zh-CN" altLang="zh-CN" dirty="0" smtClean="0"/>
              <a:t>《法学阶梯》</a:t>
            </a:r>
            <a:r>
              <a:rPr lang="zh-CN" altLang="zh-CN" dirty="0"/>
              <a:t>（</a:t>
            </a:r>
            <a:r>
              <a:rPr lang="en-US" altLang="zh-CN" dirty="0"/>
              <a:t>Institute</a:t>
            </a:r>
            <a:r>
              <a:rPr lang="zh-CN" altLang="zh-CN" dirty="0" smtClean="0"/>
              <a:t>）</a:t>
            </a:r>
            <a:endParaRPr lang="en-US" altLang="zh-CN" dirty="0" smtClean="0"/>
          </a:p>
          <a:p>
            <a:pPr lvl="1"/>
            <a:r>
              <a:rPr lang="zh-CN" altLang="zh-CN" dirty="0" smtClean="0"/>
              <a:t>《学说汇纂》</a:t>
            </a:r>
            <a:r>
              <a:rPr lang="zh-CN" altLang="zh-CN" dirty="0"/>
              <a:t>（</a:t>
            </a:r>
            <a:r>
              <a:rPr lang="en-US" altLang="zh-CN" dirty="0"/>
              <a:t>Digest</a:t>
            </a:r>
            <a:r>
              <a:rPr lang="zh-CN" altLang="zh-CN" dirty="0" smtClean="0"/>
              <a:t>）</a:t>
            </a:r>
            <a:endParaRPr lang="zh-CN" altLang="zh-CN" dirty="0"/>
          </a:p>
        </p:txBody>
      </p:sp>
      <p:sp>
        <p:nvSpPr>
          <p:cNvPr id="3" name="标题 2"/>
          <p:cNvSpPr>
            <a:spLocks noGrp="1"/>
          </p:cNvSpPr>
          <p:nvPr>
            <p:ph type="title"/>
          </p:nvPr>
        </p:nvSpPr>
        <p:spPr>
          <a:xfrm>
            <a:off x="714284" y="629106"/>
            <a:ext cx="10972800" cy="984961"/>
          </a:xfrm>
        </p:spPr>
        <p:txBody>
          <a:bodyPr>
            <a:normAutofit fontScale="90000"/>
          </a:bodyPr>
          <a:lstStyle/>
          <a:p>
            <a:r>
              <a:rPr lang="zh-CN" altLang="zh-CN" sz="4900" b="1" dirty="0"/>
              <a:t>一、民法法典化的历史与现代</a:t>
            </a:r>
            <a:br>
              <a:rPr lang="zh-CN" altLang="zh-CN" sz="4900" dirty="0"/>
            </a:b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5" y="1682496"/>
            <a:ext cx="9487684" cy="4530419"/>
          </a:xfrm>
        </p:spPr>
        <p:txBody>
          <a:bodyPr>
            <a:normAutofit lnSpcReduction="10000"/>
          </a:bodyPr>
          <a:lstStyle/>
          <a:p>
            <a:r>
              <a:rPr lang="en-US" altLang="zh-CN" b="1" dirty="0"/>
              <a:t>2</a:t>
            </a:r>
            <a:r>
              <a:rPr lang="zh-CN" altLang="zh-CN" b="1" dirty="0"/>
              <a:t>、</a:t>
            </a:r>
            <a:r>
              <a:rPr lang="en-US" altLang="zh-CN" b="1" dirty="0"/>
              <a:t>1804</a:t>
            </a:r>
            <a:r>
              <a:rPr lang="zh-CN" altLang="zh-CN" b="1" dirty="0"/>
              <a:t>年《法国民法典》（</a:t>
            </a:r>
            <a:r>
              <a:rPr lang="en-US" altLang="zh-CN" b="1" dirty="0"/>
              <a:t>CC</a:t>
            </a:r>
            <a:r>
              <a:rPr lang="zh-CN" altLang="zh-CN" b="1" dirty="0"/>
              <a:t>）</a:t>
            </a:r>
            <a:endParaRPr lang="zh-CN" altLang="zh-CN" b="1" dirty="0"/>
          </a:p>
          <a:p>
            <a:r>
              <a:rPr lang="zh-CN" altLang="zh-CN" dirty="0"/>
              <a:t>（</a:t>
            </a:r>
            <a:r>
              <a:rPr lang="en-US" altLang="zh-CN" dirty="0"/>
              <a:t>1</a:t>
            </a:r>
            <a:r>
              <a:rPr lang="zh-CN" altLang="zh-CN" dirty="0"/>
              <a:t>）内容精神</a:t>
            </a:r>
            <a:endParaRPr lang="zh-CN" altLang="zh-CN" dirty="0"/>
          </a:p>
          <a:p>
            <a:r>
              <a:rPr lang="zh-CN" altLang="zh-CN" dirty="0"/>
              <a:t>（</a:t>
            </a:r>
            <a:r>
              <a:rPr lang="en-US" altLang="zh-CN" dirty="0"/>
              <a:t>2</a:t>
            </a:r>
            <a:r>
              <a:rPr lang="zh-CN" altLang="zh-CN" dirty="0"/>
              <a:t>）结构：三编制</a:t>
            </a:r>
            <a:endParaRPr lang="zh-CN" altLang="zh-CN" dirty="0"/>
          </a:p>
          <a:p>
            <a:pPr lvl="1"/>
            <a:r>
              <a:rPr lang="zh-CN" altLang="zh-CN" dirty="0"/>
              <a:t>第一编“人”</a:t>
            </a:r>
            <a:endParaRPr lang="zh-CN" altLang="zh-CN" dirty="0"/>
          </a:p>
          <a:p>
            <a:pPr lvl="1"/>
            <a:r>
              <a:rPr lang="zh-CN" altLang="zh-CN" dirty="0"/>
              <a:t>第二编“</a:t>
            </a:r>
            <a:r>
              <a:rPr lang="zh-CN" altLang="zh-CN" dirty="0">
                <a:solidFill>
                  <a:srgbClr val="FF0000"/>
                </a:solidFill>
              </a:rPr>
              <a:t>财产及对财产所有权</a:t>
            </a:r>
            <a:r>
              <a:rPr lang="zh-CN" altLang="zh-CN" dirty="0"/>
              <a:t>的限制”</a:t>
            </a:r>
            <a:endParaRPr lang="zh-CN" altLang="zh-CN" dirty="0"/>
          </a:p>
          <a:p>
            <a:pPr lvl="1"/>
            <a:r>
              <a:rPr lang="zh-CN" altLang="zh-CN" dirty="0"/>
              <a:t>第三编 “财产取得的各种方法”</a:t>
            </a:r>
            <a:endParaRPr lang="zh-CN" altLang="zh-CN" dirty="0"/>
          </a:p>
          <a:p>
            <a:r>
              <a:rPr lang="zh-CN" altLang="zh-CN" dirty="0"/>
              <a:t>（</a:t>
            </a:r>
            <a:r>
              <a:rPr lang="en-US" altLang="zh-CN" dirty="0"/>
              <a:t>3</a:t>
            </a:r>
            <a:r>
              <a:rPr lang="zh-CN" altLang="zh-CN" dirty="0" smtClean="0"/>
              <a:t>）历史</a:t>
            </a:r>
            <a:r>
              <a:rPr lang="zh-CN" altLang="zh-CN" dirty="0"/>
              <a:t>影响</a:t>
            </a:r>
            <a:endParaRPr lang="zh-CN" altLang="zh-CN" dirty="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b="1" dirty="0"/>
              <a:t>3</a:t>
            </a:r>
            <a:r>
              <a:rPr lang="zh-CN" altLang="zh-CN" b="1" dirty="0"/>
              <a:t>、</a:t>
            </a:r>
            <a:r>
              <a:rPr lang="en-US" altLang="zh-CN" b="1" dirty="0"/>
              <a:t>1900</a:t>
            </a:r>
            <a:r>
              <a:rPr lang="zh-CN" altLang="zh-CN" b="1" dirty="0"/>
              <a:t>年《德国民法典》（</a:t>
            </a:r>
            <a:r>
              <a:rPr lang="en-US" altLang="zh-CN" b="1" dirty="0"/>
              <a:t>BGB</a:t>
            </a:r>
            <a:r>
              <a:rPr lang="zh-CN" altLang="zh-CN" b="1" dirty="0"/>
              <a:t>）</a:t>
            </a:r>
            <a:endParaRPr lang="zh-CN" altLang="zh-CN" b="1" dirty="0"/>
          </a:p>
          <a:p>
            <a:r>
              <a:rPr lang="zh-CN" altLang="zh-CN" dirty="0"/>
              <a:t>（</a:t>
            </a:r>
            <a:r>
              <a:rPr lang="en-US" altLang="zh-CN" dirty="0"/>
              <a:t>1</a:t>
            </a:r>
            <a:r>
              <a:rPr lang="zh-CN" altLang="zh-CN" dirty="0"/>
              <a:t>）从历史法</a:t>
            </a:r>
            <a:r>
              <a:rPr lang="zh-CN" altLang="zh-CN" dirty="0" smtClean="0"/>
              <a:t>学</a:t>
            </a:r>
            <a:r>
              <a:rPr lang="zh-CN" altLang="en-US" dirty="0" smtClean="0"/>
              <a:t>派</a:t>
            </a:r>
            <a:r>
              <a:rPr lang="en-US" altLang="zh-CN" dirty="0" smtClean="0"/>
              <a:t>(</a:t>
            </a:r>
            <a:r>
              <a:rPr lang="zh-CN" altLang="zh-CN" dirty="0"/>
              <a:t>萨维</a:t>
            </a:r>
            <a:r>
              <a:rPr lang="zh-CN" altLang="zh-CN" dirty="0" smtClean="0"/>
              <a:t>尼</a:t>
            </a:r>
            <a:r>
              <a:rPr lang="en-US" altLang="zh-CN" dirty="0" smtClean="0"/>
              <a:t>)</a:t>
            </a:r>
            <a:r>
              <a:rPr lang="zh-CN" altLang="zh-CN" dirty="0" smtClean="0"/>
              <a:t>到</a:t>
            </a:r>
            <a:r>
              <a:rPr lang="zh-CN" altLang="en-US" dirty="0" smtClean="0"/>
              <a:t>学说汇纂</a:t>
            </a:r>
            <a:r>
              <a:rPr lang="zh-CN" altLang="zh-CN" dirty="0" smtClean="0"/>
              <a:t>法学</a:t>
            </a:r>
            <a:r>
              <a:rPr lang="zh-CN" altLang="en-US" dirty="0" smtClean="0"/>
              <a:t>派</a:t>
            </a:r>
            <a:r>
              <a:rPr lang="zh-CN" altLang="zh-CN" dirty="0" smtClean="0"/>
              <a:t>（温德沙伊德）</a:t>
            </a:r>
            <a:endParaRPr lang="zh-CN" altLang="zh-CN" dirty="0"/>
          </a:p>
          <a:p>
            <a:r>
              <a:rPr lang="zh-CN" altLang="zh-CN" dirty="0"/>
              <a:t>（</a:t>
            </a:r>
            <a:r>
              <a:rPr lang="en-US" altLang="zh-CN" dirty="0"/>
              <a:t>2</a:t>
            </a:r>
            <a:r>
              <a:rPr lang="zh-CN" altLang="zh-CN" dirty="0"/>
              <a:t>）结构：五编制</a:t>
            </a:r>
            <a:endParaRPr lang="zh-CN" altLang="zh-CN" dirty="0"/>
          </a:p>
          <a:p>
            <a:pPr lvl="1"/>
            <a:r>
              <a:rPr lang="zh-CN" altLang="zh-CN" dirty="0">
                <a:solidFill>
                  <a:srgbClr val="FF0000"/>
                </a:solidFill>
              </a:rPr>
              <a:t>总则</a:t>
            </a:r>
            <a:r>
              <a:rPr lang="zh-CN" altLang="zh-CN" dirty="0"/>
              <a:t>、物权、债权、亲属、继承</a:t>
            </a:r>
            <a:endParaRPr lang="zh-CN" altLang="zh-CN" dirty="0"/>
          </a:p>
          <a:p>
            <a:r>
              <a:rPr lang="zh-CN" altLang="zh-CN" dirty="0"/>
              <a:t>（</a:t>
            </a:r>
            <a:r>
              <a:rPr lang="en-US" altLang="zh-CN" dirty="0"/>
              <a:t>3</a:t>
            </a:r>
            <a:r>
              <a:rPr lang="zh-CN" altLang="zh-CN" dirty="0" smtClean="0"/>
              <a:t>）历史</a:t>
            </a:r>
            <a:r>
              <a:rPr lang="zh-CN" altLang="zh-CN" dirty="0"/>
              <a:t>影响 </a:t>
            </a:r>
            <a:endParaRPr lang="zh-CN" altLang="zh-CN" dirty="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4" name="图片 3" descr="D:\Meine Dokumente\Savigny\savigny.jpg"/>
          <p:cNvPicPr/>
          <p:nvPr/>
        </p:nvPicPr>
        <p:blipFill>
          <a:blip r:embed="rId1" cstate="print"/>
          <a:srcRect/>
          <a:stretch>
            <a:fillRect/>
          </a:stretch>
        </p:blipFill>
        <p:spPr bwMode="auto">
          <a:xfrm>
            <a:off x="2256967" y="1793190"/>
            <a:ext cx="3456204" cy="3882009"/>
          </a:xfrm>
          <a:prstGeom prst="rect">
            <a:avLst/>
          </a:prstGeom>
          <a:noFill/>
          <a:ln w="9525">
            <a:noFill/>
            <a:miter lim="800000"/>
            <a:headEnd/>
            <a:tailEnd/>
          </a:ln>
        </p:spPr>
      </p:pic>
      <p:pic>
        <p:nvPicPr>
          <p:cNvPr id="5" name="内容占位符 4" descr="D:\Meine Dokumente\Windscheid\bernhard_windscheid.jpg"/>
          <p:cNvPicPr>
            <a:picLocks noGrp="1"/>
          </p:cNvPicPr>
          <p:nvPr>
            <p:ph idx="1"/>
          </p:nvPr>
        </p:nvPicPr>
        <p:blipFill>
          <a:blip r:embed="rId2" cstate="print"/>
          <a:srcRect/>
          <a:stretch>
            <a:fillRect/>
          </a:stretch>
        </p:blipFill>
        <p:spPr bwMode="auto">
          <a:xfrm>
            <a:off x="6923331" y="1793190"/>
            <a:ext cx="3500830" cy="3985818"/>
          </a:xfrm>
          <a:prstGeom prst="rect">
            <a:avLst/>
          </a:prstGeom>
          <a:noFill/>
          <a:ln w="9525">
            <a:noFill/>
            <a:miter lim="800000"/>
            <a:headEnd/>
            <a:tailEnd/>
          </a:ln>
        </p:spPr>
      </p:pic>
      <p:sp>
        <p:nvSpPr>
          <p:cNvPr id="6" name="文本框 5"/>
          <p:cNvSpPr txBox="1"/>
          <p:nvPr/>
        </p:nvSpPr>
        <p:spPr>
          <a:xfrm>
            <a:off x="2977286" y="5983834"/>
            <a:ext cx="1967789" cy="523220"/>
          </a:xfrm>
          <a:prstGeom prst="rect">
            <a:avLst/>
          </a:prstGeom>
          <a:noFill/>
        </p:spPr>
        <p:txBody>
          <a:bodyPr wrap="square" rtlCol="0">
            <a:spAutoFit/>
          </a:bodyPr>
          <a:lstStyle/>
          <a:p>
            <a:pPr algn="ctr"/>
            <a:r>
              <a:rPr lang="en-US" altLang="zh-CN" sz="2800" b="1" dirty="0" err="1" smtClean="0"/>
              <a:t>Savingy</a:t>
            </a:r>
            <a:endParaRPr lang="zh-CN" altLang="en-US" sz="2800" b="1" dirty="0"/>
          </a:p>
        </p:txBody>
      </p:sp>
      <p:sp>
        <p:nvSpPr>
          <p:cNvPr id="7" name="文本框 6"/>
          <p:cNvSpPr txBox="1"/>
          <p:nvPr/>
        </p:nvSpPr>
        <p:spPr>
          <a:xfrm>
            <a:off x="7606588" y="5958130"/>
            <a:ext cx="2173834" cy="523220"/>
          </a:xfrm>
          <a:prstGeom prst="rect">
            <a:avLst/>
          </a:prstGeom>
          <a:noFill/>
        </p:spPr>
        <p:txBody>
          <a:bodyPr wrap="square" rtlCol="0">
            <a:spAutoFit/>
          </a:bodyPr>
          <a:lstStyle/>
          <a:p>
            <a:pPr algn="ctr"/>
            <a:r>
              <a:rPr lang="en-US" altLang="zh-CN" sz="2800" b="1" dirty="0" err="1" smtClean="0"/>
              <a:t>Windscheid</a:t>
            </a:r>
            <a:endParaRPr lang="zh-CN" alt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53389" y="1821821"/>
            <a:ext cx="10011810" cy="4391094"/>
          </a:xfrm>
        </p:spPr>
        <p:txBody>
          <a:bodyPr>
            <a:normAutofit/>
          </a:bodyPr>
          <a:lstStyle/>
          <a:p>
            <a:endParaRPr lang="en-US" altLang="zh-CN" dirty="0" smtClean="0"/>
          </a:p>
          <a:p>
            <a:endParaRPr lang="en-US" altLang="zh-CN" dirty="0"/>
          </a:p>
          <a:p>
            <a:r>
              <a:rPr lang="zh-CN" altLang="zh-CN" b="1" dirty="0" smtClean="0"/>
              <a:t>（</a:t>
            </a:r>
            <a:r>
              <a:rPr lang="en-US" altLang="zh-CN" b="1" dirty="0"/>
              <a:t>1</a:t>
            </a:r>
            <a:r>
              <a:rPr lang="zh-CN" altLang="zh-CN" b="1" dirty="0" smtClean="0"/>
              <a:t>）</a:t>
            </a:r>
            <a:r>
              <a:rPr lang="zh-CN" altLang="en-US" b="1" dirty="0" smtClean="0"/>
              <a:t>从</a:t>
            </a:r>
            <a:r>
              <a:rPr lang="en-US" altLang="zh-CN" b="1" dirty="0" smtClean="0"/>
              <a:t>“</a:t>
            </a:r>
            <a:r>
              <a:rPr lang="zh-CN" altLang="en-US" b="1" dirty="0" smtClean="0"/>
              <a:t>大清民律草案</a:t>
            </a:r>
            <a:r>
              <a:rPr lang="en-US" altLang="zh-CN" b="1" dirty="0"/>
              <a:t>”</a:t>
            </a:r>
            <a:r>
              <a:rPr lang="zh-CN" altLang="en-US" b="1" dirty="0" smtClean="0"/>
              <a:t>到</a:t>
            </a:r>
            <a:r>
              <a:rPr lang="en-US" altLang="zh-CN" b="1" dirty="0" smtClean="0"/>
              <a:t>“</a:t>
            </a:r>
            <a:r>
              <a:rPr lang="zh-CN" altLang="zh-CN" b="1" dirty="0" smtClean="0"/>
              <a:t>中华民国民法</a:t>
            </a:r>
            <a:r>
              <a:rPr lang="en-US" altLang="zh-CN" b="1" dirty="0" smtClean="0"/>
              <a:t>”</a:t>
            </a:r>
            <a:endParaRPr lang="zh-CN" altLang="en-US" b="1" dirty="0"/>
          </a:p>
        </p:txBody>
      </p:sp>
      <p:sp>
        <p:nvSpPr>
          <p:cNvPr id="3" name="标题 2"/>
          <p:cNvSpPr>
            <a:spLocks noGrp="1"/>
          </p:cNvSpPr>
          <p:nvPr>
            <p:ph type="title"/>
          </p:nvPr>
        </p:nvSpPr>
        <p:spPr>
          <a:xfrm>
            <a:off x="714284" y="768096"/>
            <a:ext cx="10972800" cy="845972"/>
          </a:xfrm>
        </p:spPr>
        <p:txBody>
          <a:bodyPr>
            <a:normAutofit/>
          </a:bodyPr>
          <a:lstStyle/>
          <a:p>
            <a:r>
              <a:rPr lang="en-US" altLang="zh-CN" b="1" dirty="0"/>
              <a:t>4</a:t>
            </a:r>
            <a:r>
              <a:rPr lang="zh-CN" altLang="zh-CN" b="1" dirty="0"/>
              <a:t>、中国的民法典制定</a:t>
            </a:r>
            <a:r>
              <a:rPr lang="zh-CN" altLang="zh-CN" b="1" dirty="0" smtClean="0"/>
              <a:t>历程</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8852" y="443231"/>
            <a:ext cx="10972800" cy="1139825"/>
          </a:xfrm>
        </p:spPr>
        <p:txBody>
          <a:bodyPr/>
          <a:lstStyle/>
          <a:p>
            <a:r>
              <a:rPr lang="en-US" altLang="zh-CN" dirty="0" smtClean="0"/>
              <a:t>1902</a:t>
            </a:r>
            <a:r>
              <a:rPr lang="zh-CN" altLang="en-US" dirty="0" smtClean="0"/>
              <a:t>年</a:t>
            </a:r>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097124" y="1636078"/>
            <a:ext cx="4001925" cy="4668913"/>
          </a:xfr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252" y="1735964"/>
            <a:ext cx="4569027" cy="456902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1929</a:t>
            </a:r>
            <a:r>
              <a:rPr lang="zh-CN" altLang="en-US" dirty="0" smtClean="0"/>
              <a:t>年</a:t>
            </a:r>
            <a:endParaRPr lang="zh-CN" altLang="en-US" dirty="0"/>
          </a:p>
        </p:txBody>
      </p:sp>
      <p:pic>
        <p:nvPicPr>
          <p:cNvPr id="1026" name="Picture 2" descr="https://timgsa.baidu.com/timg?image&amp;quality=80&amp;size=b9999_10000&amp;sec=1553696663848&amp;di=de5c3699765a28e770446e2becf58e68&amp;imgtype=0&amp;src=http%3A%2F%2Fwww.kfzimg.com%2FG03%2FM01%2FCA%2F69%2FpYYBAFS3rcyAIRNpAAHFIHl3bUE400_b.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083294" y="929031"/>
            <a:ext cx="3443630" cy="5143314"/>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35" y="662687"/>
            <a:ext cx="3998752" cy="608624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252" y="2421330"/>
            <a:ext cx="2791575" cy="378723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53157" y="1748334"/>
            <a:ext cx="9112041" cy="4462272"/>
          </a:xfrm>
        </p:spPr>
        <p:txBody>
          <a:bodyPr>
            <a:normAutofit fontScale="85000" lnSpcReduction="20000"/>
          </a:bodyPr>
          <a:lstStyle/>
          <a:p>
            <a:r>
              <a:rPr lang="zh-CN" altLang="zh-CN" b="1" dirty="0"/>
              <a:t>（</a:t>
            </a:r>
            <a:r>
              <a:rPr lang="en-US" altLang="zh-CN" b="1" dirty="0"/>
              <a:t>2</a:t>
            </a:r>
            <a:r>
              <a:rPr lang="zh-CN" altLang="zh-CN" b="1" dirty="0"/>
              <a:t>）新中国</a:t>
            </a:r>
            <a:r>
              <a:rPr lang="zh-CN" altLang="zh-CN" b="1" dirty="0" smtClean="0"/>
              <a:t>民法</a:t>
            </a:r>
            <a:r>
              <a:rPr lang="zh-CN" altLang="en-US" b="1" dirty="0" smtClean="0"/>
              <a:t>典三次起草</a:t>
            </a:r>
            <a:r>
              <a:rPr lang="zh-CN" altLang="zh-CN" b="1" dirty="0" smtClean="0"/>
              <a:t>（</a:t>
            </a:r>
            <a:r>
              <a:rPr lang="en-US" altLang="zh-CN" b="1" dirty="0" smtClean="0"/>
              <a:t>1954 —1982</a:t>
            </a:r>
            <a:r>
              <a:rPr lang="zh-CN" altLang="zh-CN" b="1" dirty="0" smtClean="0"/>
              <a:t>）</a:t>
            </a:r>
            <a:endParaRPr lang="en-US" altLang="zh-CN" b="1" dirty="0" smtClean="0"/>
          </a:p>
          <a:p>
            <a:endParaRPr lang="en-US" altLang="zh-CN" dirty="0" smtClean="0"/>
          </a:p>
          <a:p>
            <a:r>
              <a:rPr lang="zh-CN" altLang="zh-CN" b="1" dirty="0" smtClean="0"/>
              <a:t>（</a:t>
            </a:r>
            <a:r>
              <a:rPr lang="en-US" altLang="zh-CN" b="1" dirty="0"/>
              <a:t>3</a:t>
            </a:r>
            <a:r>
              <a:rPr lang="zh-CN" altLang="zh-CN" b="1" dirty="0"/>
              <a:t>）改革开放以来的民法发展</a:t>
            </a:r>
            <a:endParaRPr lang="zh-CN" altLang="zh-CN" b="1" dirty="0"/>
          </a:p>
          <a:p>
            <a:pPr lvl="1"/>
            <a:r>
              <a:rPr lang="en-US" altLang="zh-CN" dirty="0"/>
              <a:t>—1980《</a:t>
            </a:r>
            <a:r>
              <a:rPr lang="zh-CN" altLang="en-US" dirty="0"/>
              <a:t>婚姻法</a:t>
            </a:r>
            <a:r>
              <a:rPr lang="en-US" altLang="zh-CN" dirty="0"/>
              <a:t>》—1985《</a:t>
            </a:r>
            <a:r>
              <a:rPr lang="zh-CN" altLang="en-US" dirty="0"/>
              <a:t>继承法</a:t>
            </a:r>
            <a:r>
              <a:rPr lang="en-US" altLang="zh-CN" dirty="0"/>
              <a:t>》—</a:t>
            </a:r>
            <a:r>
              <a:rPr lang="en-US" altLang="zh-CN" dirty="0">
                <a:solidFill>
                  <a:srgbClr val="FF0000"/>
                </a:solidFill>
              </a:rPr>
              <a:t>1986《</a:t>
            </a:r>
            <a:r>
              <a:rPr lang="zh-CN" altLang="en-US" dirty="0">
                <a:solidFill>
                  <a:srgbClr val="FF0000"/>
                </a:solidFill>
              </a:rPr>
              <a:t>民法通则</a:t>
            </a:r>
            <a:r>
              <a:rPr lang="en-US" altLang="zh-CN" dirty="0">
                <a:solidFill>
                  <a:srgbClr val="FF0000"/>
                </a:solidFill>
              </a:rPr>
              <a:t>》</a:t>
            </a:r>
            <a:r>
              <a:rPr lang="en-US" altLang="zh-CN" dirty="0"/>
              <a:t>—1995《</a:t>
            </a:r>
            <a:r>
              <a:rPr lang="zh-CN" altLang="en-US" dirty="0"/>
              <a:t>担保法</a:t>
            </a:r>
            <a:r>
              <a:rPr lang="en-US" altLang="zh-CN" dirty="0"/>
              <a:t>》—1999《</a:t>
            </a:r>
            <a:r>
              <a:rPr lang="zh-CN" altLang="en-US" dirty="0"/>
              <a:t>合同法</a:t>
            </a:r>
            <a:r>
              <a:rPr lang="en-US" altLang="zh-CN" dirty="0"/>
              <a:t>》……</a:t>
            </a:r>
            <a:endParaRPr lang="en-US" altLang="zh-CN" dirty="0"/>
          </a:p>
          <a:p>
            <a:pPr lvl="1"/>
            <a:r>
              <a:rPr lang="en-US" altLang="zh-CN" dirty="0" smtClean="0"/>
              <a:t>—</a:t>
            </a:r>
            <a:r>
              <a:rPr lang="en-US" altLang="zh-CN" dirty="0"/>
              <a:t>2002  </a:t>
            </a:r>
            <a:r>
              <a:rPr lang="zh-CN" altLang="en-US" dirty="0"/>
              <a:t>民法典草案</a:t>
            </a:r>
            <a:r>
              <a:rPr lang="en-US" altLang="zh-CN" dirty="0"/>
              <a:t>—2007《</a:t>
            </a:r>
            <a:r>
              <a:rPr lang="zh-CN" altLang="en-US" dirty="0"/>
              <a:t>物权法</a:t>
            </a:r>
            <a:r>
              <a:rPr lang="en-US" altLang="zh-CN" dirty="0"/>
              <a:t>》—2010《</a:t>
            </a:r>
            <a:r>
              <a:rPr lang="zh-CN" altLang="en-US" dirty="0"/>
              <a:t>侵权</a:t>
            </a:r>
            <a:r>
              <a:rPr lang="zh-CN" altLang="en-US" dirty="0" smtClean="0"/>
              <a:t>责任法</a:t>
            </a:r>
            <a:r>
              <a:rPr lang="en-US" altLang="zh-CN" dirty="0"/>
              <a:t>》……</a:t>
            </a:r>
            <a:endParaRPr lang="en-US" altLang="zh-CN" dirty="0"/>
          </a:p>
          <a:p>
            <a:pPr lvl="1"/>
            <a:r>
              <a:rPr lang="en-US" altLang="zh-CN" dirty="0" smtClean="0"/>
              <a:t>2014  </a:t>
            </a:r>
            <a:r>
              <a:rPr lang="zh-CN" altLang="en-US" dirty="0"/>
              <a:t>重</a:t>
            </a:r>
            <a:r>
              <a:rPr lang="zh-CN" altLang="en-US" dirty="0" smtClean="0"/>
              <a:t>启民法典</a:t>
            </a:r>
            <a:r>
              <a:rPr lang="en-US" altLang="zh-CN" dirty="0" smtClean="0"/>
              <a:t>—</a:t>
            </a:r>
            <a:r>
              <a:rPr lang="en-US" altLang="zh-CN" dirty="0"/>
              <a:t>2017 《</a:t>
            </a:r>
            <a:r>
              <a:rPr lang="zh-CN" altLang="en-US" dirty="0"/>
              <a:t>民法总则</a:t>
            </a:r>
            <a:r>
              <a:rPr lang="en-US" altLang="zh-CN" dirty="0"/>
              <a:t>》—2020《</a:t>
            </a:r>
            <a:r>
              <a:rPr lang="zh-CN" altLang="en-US" dirty="0"/>
              <a:t>中国民法典</a:t>
            </a:r>
            <a:r>
              <a:rPr lang="en-US" altLang="zh-CN" dirty="0" smtClean="0"/>
              <a:t>》</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67712" y="2004364"/>
            <a:ext cx="8734350" cy="4337913"/>
          </a:xfrm>
        </p:spPr>
        <p:txBody>
          <a:bodyPr>
            <a:normAutofit lnSpcReduction="10000"/>
          </a:bodyPr>
          <a:lstStyle/>
          <a:p>
            <a:r>
              <a:rPr lang="zh-CN" altLang="zh-CN" dirty="0"/>
              <a:t>（</a:t>
            </a:r>
            <a:r>
              <a:rPr lang="en-US" altLang="zh-CN" dirty="0"/>
              <a:t>1</a:t>
            </a:r>
            <a:r>
              <a:rPr lang="zh-CN" altLang="zh-CN" dirty="0"/>
              <a:t>）总则</a:t>
            </a:r>
            <a:endParaRPr lang="zh-CN" altLang="zh-CN" dirty="0"/>
          </a:p>
          <a:p>
            <a:r>
              <a:rPr lang="zh-CN" altLang="zh-CN" dirty="0"/>
              <a:t>（</a:t>
            </a:r>
            <a:r>
              <a:rPr lang="en-US" altLang="zh-CN" dirty="0"/>
              <a:t>2</a:t>
            </a:r>
            <a:r>
              <a:rPr lang="zh-CN" altLang="zh-CN" dirty="0"/>
              <a:t>）物权编</a:t>
            </a:r>
            <a:endParaRPr lang="zh-CN" altLang="zh-CN" dirty="0"/>
          </a:p>
          <a:p>
            <a:r>
              <a:rPr lang="zh-CN" altLang="zh-CN" dirty="0"/>
              <a:t>（</a:t>
            </a:r>
            <a:r>
              <a:rPr lang="en-US" altLang="zh-CN" dirty="0"/>
              <a:t>3</a:t>
            </a:r>
            <a:r>
              <a:rPr lang="zh-CN" altLang="zh-CN" dirty="0"/>
              <a:t>）合同编（包括无因管理和不当得利）</a:t>
            </a:r>
            <a:endParaRPr lang="zh-CN" altLang="zh-CN" dirty="0"/>
          </a:p>
          <a:p>
            <a:r>
              <a:rPr lang="zh-CN" altLang="zh-CN" dirty="0"/>
              <a:t>（</a:t>
            </a:r>
            <a:r>
              <a:rPr lang="en-US" altLang="zh-CN" dirty="0"/>
              <a:t>4</a:t>
            </a:r>
            <a:r>
              <a:rPr lang="zh-CN" altLang="zh-CN" dirty="0" smtClean="0"/>
              <a:t>）人格</a:t>
            </a:r>
            <a:r>
              <a:rPr lang="zh-CN" altLang="zh-CN" dirty="0"/>
              <a:t>权编</a:t>
            </a:r>
            <a:endParaRPr lang="zh-CN" altLang="zh-CN" dirty="0"/>
          </a:p>
          <a:p>
            <a:r>
              <a:rPr lang="zh-CN" altLang="zh-CN" dirty="0" smtClean="0"/>
              <a:t>（</a:t>
            </a:r>
            <a:r>
              <a:rPr lang="en-US" altLang="zh-CN" dirty="0"/>
              <a:t>5</a:t>
            </a:r>
            <a:r>
              <a:rPr lang="zh-CN" altLang="zh-CN" dirty="0" smtClean="0"/>
              <a:t>）</a:t>
            </a:r>
            <a:r>
              <a:rPr lang="zh-CN" altLang="zh-CN" dirty="0"/>
              <a:t>婚姻家庭编</a:t>
            </a:r>
            <a:endParaRPr lang="zh-CN" altLang="zh-CN" dirty="0"/>
          </a:p>
          <a:p>
            <a:r>
              <a:rPr lang="zh-CN" altLang="zh-CN" dirty="0" smtClean="0"/>
              <a:t>（</a:t>
            </a:r>
            <a:r>
              <a:rPr lang="en-US" altLang="zh-CN" dirty="0"/>
              <a:t>6</a:t>
            </a:r>
            <a:r>
              <a:rPr lang="zh-CN" altLang="zh-CN" dirty="0" smtClean="0"/>
              <a:t>）</a:t>
            </a:r>
            <a:r>
              <a:rPr lang="zh-CN" altLang="zh-CN" dirty="0"/>
              <a:t>继承</a:t>
            </a:r>
            <a:r>
              <a:rPr lang="zh-CN" altLang="zh-CN" dirty="0" smtClean="0"/>
              <a:t>编</a:t>
            </a:r>
            <a:endParaRPr lang="en-US" altLang="zh-CN" dirty="0" smtClean="0"/>
          </a:p>
          <a:p>
            <a:r>
              <a:rPr lang="zh-CN" altLang="en-US" dirty="0" smtClean="0"/>
              <a:t>（</a:t>
            </a:r>
            <a:r>
              <a:rPr lang="en-US" altLang="zh-CN" dirty="0" smtClean="0"/>
              <a:t>7</a:t>
            </a:r>
            <a:r>
              <a:rPr lang="zh-CN" altLang="en-US" dirty="0" smtClean="0"/>
              <a:t>）</a:t>
            </a:r>
            <a:r>
              <a:rPr lang="zh-CN" altLang="zh-CN" dirty="0" smtClean="0"/>
              <a:t>侵权</a:t>
            </a:r>
            <a:r>
              <a:rPr lang="zh-CN" altLang="zh-CN" dirty="0"/>
              <a:t>责任编</a:t>
            </a:r>
            <a:endParaRPr lang="zh-CN" altLang="zh-CN" dirty="0"/>
          </a:p>
          <a:p>
            <a:endParaRPr lang="en-US" altLang="zh-CN" dirty="0" smtClean="0"/>
          </a:p>
          <a:p>
            <a:endParaRPr lang="zh-CN" altLang="zh-CN" dirty="0"/>
          </a:p>
        </p:txBody>
      </p:sp>
      <p:sp>
        <p:nvSpPr>
          <p:cNvPr id="3" name="标题 2"/>
          <p:cNvSpPr>
            <a:spLocks noGrp="1"/>
          </p:cNvSpPr>
          <p:nvPr>
            <p:ph type="title"/>
          </p:nvPr>
        </p:nvSpPr>
        <p:spPr>
          <a:xfrm>
            <a:off x="714284" y="570586"/>
            <a:ext cx="10972800" cy="1043482"/>
          </a:xfrm>
        </p:spPr>
        <p:txBody>
          <a:bodyPr>
            <a:normAutofit/>
          </a:bodyPr>
          <a:lstStyle/>
          <a:p>
            <a:r>
              <a:rPr lang="zh-CN" altLang="en-US" dirty="0" smtClean="0"/>
              <a:t>中国</a:t>
            </a:r>
            <a:r>
              <a:rPr lang="zh-CN" altLang="zh-CN" dirty="0" smtClean="0"/>
              <a:t>民法典的体系</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06854" y="2048255"/>
            <a:ext cx="9258344" cy="4164659"/>
          </a:xfrm>
        </p:spPr>
        <p:txBody>
          <a:bodyPr>
            <a:normAutofit fontScale="92500" lnSpcReduction="20000"/>
          </a:bodyPr>
          <a:lstStyle/>
          <a:p>
            <a:r>
              <a:rPr lang="zh-CN" altLang="zh-CN" dirty="0" smtClean="0"/>
              <a:t>（</a:t>
            </a:r>
            <a:r>
              <a:rPr lang="en-US" altLang="zh-CN" dirty="0"/>
              <a:t>1</a:t>
            </a:r>
            <a:r>
              <a:rPr lang="zh-CN" altLang="zh-CN" dirty="0"/>
              <a:t>）民事基本</a:t>
            </a:r>
            <a:r>
              <a:rPr lang="zh-CN" altLang="zh-CN" dirty="0" smtClean="0"/>
              <a:t>法律</a:t>
            </a:r>
            <a:r>
              <a:rPr lang="zh-CN" altLang="en-US" dirty="0"/>
              <a:t>：</a:t>
            </a:r>
            <a:r>
              <a:rPr lang="zh-CN" altLang="en-US" dirty="0" smtClean="0"/>
              <a:t>民法典</a:t>
            </a:r>
            <a:endParaRPr lang="zh-CN" altLang="zh-CN" dirty="0"/>
          </a:p>
          <a:p>
            <a:r>
              <a:rPr lang="zh-CN" altLang="zh-CN" dirty="0"/>
              <a:t>（</a:t>
            </a:r>
            <a:r>
              <a:rPr lang="en-US" altLang="zh-CN" dirty="0"/>
              <a:t>2</a:t>
            </a:r>
            <a:r>
              <a:rPr lang="zh-CN" altLang="zh-CN" dirty="0"/>
              <a:t>）民事特别法：如《合伙企业法》</a:t>
            </a:r>
            <a:endParaRPr lang="zh-CN" altLang="zh-CN" dirty="0"/>
          </a:p>
          <a:p>
            <a:r>
              <a:rPr lang="zh-CN" altLang="zh-CN" dirty="0"/>
              <a:t>（</a:t>
            </a:r>
            <a:r>
              <a:rPr lang="en-US" altLang="zh-CN" dirty="0"/>
              <a:t>3</a:t>
            </a:r>
            <a:r>
              <a:rPr lang="zh-CN" altLang="zh-CN" dirty="0"/>
              <a:t>）单行商事法：如</a:t>
            </a:r>
            <a:r>
              <a:rPr lang="zh-CN" altLang="zh-CN" dirty="0" smtClean="0"/>
              <a:t>《公司法》</a:t>
            </a:r>
            <a:endParaRPr lang="zh-CN" altLang="zh-CN" dirty="0"/>
          </a:p>
          <a:p>
            <a:r>
              <a:rPr lang="zh-CN" altLang="zh-CN" dirty="0"/>
              <a:t>（</a:t>
            </a:r>
            <a:r>
              <a:rPr lang="en-US" altLang="zh-CN" dirty="0"/>
              <a:t>4</a:t>
            </a:r>
            <a:r>
              <a:rPr lang="zh-CN" altLang="zh-CN" dirty="0"/>
              <a:t>）行政法中的民事规范：</a:t>
            </a:r>
            <a:r>
              <a:rPr lang="zh-CN" altLang="zh-CN" dirty="0" smtClean="0"/>
              <a:t>如《房地产管理法》</a:t>
            </a:r>
            <a:endParaRPr lang="zh-CN" altLang="zh-CN" dirty="0"/>
          </a:p>
          <a:p>
            <a:r>
              <a:rPr lang="zh-CN" altLang="zh-CN" dirty="0"/>
              <a:t>（</a:t>
            </a:r>
            <a:r>
              <a:rPr lang="en-US" altLang="zh-CN" dirty="0"/>
              <a:t>5</a:t>
            </a:r>
            <a:r>
              <a:rPr lang="zh-CN" altLang="zh-CN" dirty="0"/>
              <a:t>）最高人民法院司法解释</a:t>
            </a:r>
            <a:endParaRPr lang="zh-CN" altLang="zh-CN" dirty="0"/>
          </a:p>
          <a:p>
            <a:r>
              <a:rPr lang="zh-CN" altLang="zh-CN" dirty="0"/>
              <a:t>（</a:t>
            </a:r>
            <a:r>
              <a:rPr lang="en-US" altLang="zh-CN" dirty="0"/>
              <a:t>6</a:t>
            </a:r>
            <a:r>
              <a:rPr lang="zh-CN" altLang="zh-CN" dirty="0"/>
              <a:t>）习惯法</a:t>
            </a:r>
            <a:endParaRPr lang="zh-CN" altLang="zh-CN" dirty="0"/>
          </a:p>
          <a:p>
            <a:r>
              <a:rPr lang="zh-CN" altLang="zh-CN" dirty="0"/>
              <a:t>（</a:t>
            </a:r>
            <a:r>
              <a:rPr lang="en-US" altLang="zh-CN" dirty="0"/>
              <a:t>7</a:t>
            </a:r>
            <a:r>
              <a:rPr lang="zh-CN" altLang="zh-CN" dirty="0"/>
              <a:t>）判例？</a:t>
            </a:r>
            <a:endParaRPr lang="zh-CN" altLang="zh-CN" dirty="0"/>
          </a:p>
          <a:p>
            <a:r>
              <a:rPr lang="zh-CN" altLang="zh-CN" dirty="0"/>
              <a:t>（</a:t>
            </a:r>
            <a:r>
              <a:rPr lang="en-US" altLang="zh-CN" dirty="0"/>
              <a:t>8</a:t>
            </a:r>
            <a:r>
              <a:rPr lang="zh-CN" altLang="zh-CN" dirty="0"/>
              <a:t>）学说和法理？</a:t>
            </a:r>
            <a:endParaRPr lang="zh-CN" altLang="zh-CN" dirty="0"/>
          </a:p>
          <a:p>
            <a:endParaRPr lang="zh-CN" altLang="en-US" dirty="0"/>
          </a:p>
        </p:txBody>
      </p:sp>
      <p:sp>
        <p:nvSpPr>
          <p:cNvPr id="3" name="标题 2"/>
          <p:cNvSpPr>
            <a:spLocks noGrp="1"/>
          </p:cNvSpPr>
          <p:nvPr>
            <p:ph type="title"/>
          </p:nvPr>
        </p:nvSpPr>
        <p:spPr/>
        <p:txBody>
          <a:bodyPr>
            <a:normAutofit/>
          </a:bodyPr>
          <a:lstStyle/>
          <a:p>
            <a:r>
              <a:rPr lang="zh-CN" altLang="en-US" b="1" dirty="0"/>
              <a:t>二、我国</a:t>
            </a:r>
            <a:r>
              <a:rPr lang="zh-CN" altLang="zh-CN" b="1" dirty="0"/>
              <a:t>民法的法律渊源</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353311" y="2509115"/>
            <a:ext cx="10277857" cy="4096512"/>
          </a:xfrm>
        </p:spPr>
        <p:txBody>
          <a:bodyPr>
            <a:normAutofit fontScale="92500" lnSpcReduction="10000"/>
          </a:bodyPr>
          <a:lstStyle/>
          <a:p>
            <a:pPr lvl="0"/>
            <a:r>
              <a:rPr lang="zh-CN" altLang="zh-CN" sz="3200" dirty="0" smtClean="0"/>
              <a:t>梁慧星</a:t>
            </a:r>
            <a:r>
              <a:rPr lang="zh-CN" altLang="zh-CN" sz="3200" dirty="0"/>
              <a:t>：《民法总论》（第五版），法律出版社。</a:t>
            </a:r>
            <a:endParaRPr lang="zh-CN" altLang="zh-CN" sz="3200" dirty="0"/>
          </a:p>
          <a:p>
            <a:pPr lvl="0"/>
            <a:r>
              <a:rPr lang="zh-CN" altLang="zh-CN" sz="3200" dirty="0"/>
              <a:t>朱庆育：《民法总论》（第二版），北京大学出版社</a:t>
            </a:r>
            <a:r>
              <a:rPr lang="zh-CN" altLang="zh-CN" sz="3200" dirty="0" smtClean="0"/>
              <a:t>。</a:t>
            </a:r>
            <a:endParaRPr lang="en-US" altLang="zh-CN" sz="3200" dirty="0" smtClean="0"/>
          </a:p>
          <a:p>
            <a:r>
              <a:rPr lang="zh-CN" altLang="zh-CN" sz="3200" dirty="0"/>
              <a:t>王泽鉴：《民法总则》，北京大学出版社</a:t>
            </a:r>
            <a:r>
              <a:rPr lang="zh-CN" altLang="zh-CN" sz="3200" dirty="0" smtClean="0"/>
              <a:t>。</a:t>
            </a:r>
            <a:endParaRPr lang="en-US" altLang="zh-CN" sz="3200" dirty="0" smtClean="0"/>
          </a:p>
          <a:p>
            <a:r>
              <a:rPr lang="en-US" altLang="zh-CN" sz="3200" dirty="0" smtClean="0"/>
              <a:t>[</a:t>
            </a:r>
            <a:r>
              <a:rPr lang="zh-CN" altLang="en-US" sz="3200" dirty="0" smtClean="0"/>
              <a:t>德</a:t>
            </a:r>
            <a:r>
              <a:rPr lang="en-US" altLang="zh-CN" sz="3200" dirty="0" smtClean="0"/>
              <a:t>]</a:t>
            </a:r>
            <a:r>
              <a:rPr lang="zh-CN" altLang="en-US" sz="3200" dirty="0" smtClean="0"/>
              <a:t>布洛克斯、瓦尔克：</a:t>
            </a:r>
            <a:r>
              <a:rPr lang="en-US" altLang="zh-CN" sz="3200" dirty="0" smtClean="0"/>
              <a:t>《</a:t>
            </a:r>
            <a:r>
              <a:rPr lang="zh-CN" altLang="en-US" sz="3200" dirty="0" smtClean="0"/>
              <a:t>德国民法总论</a:t>
            </a:r>
            <a:r>
              <a:rPr lang="en-US" altLang="zh-CN" sz="3200" dirty="0" smtClean="0"/>
              <a:t>》</a:t>
            </a:r>
            <a:r>
              <a:rPr lang="zh-CN" altLang="en-US" sz="3200" dirty="0" smtClean="0"/>
              <a:t>，中国人民大学出版社。</a:t>
            </a:r>
            <a:endParaRPr lang="en-US" altLang="zh-CN" sz="3200" dirty="0"/>
          </a:p>
          <a:p>
            <a:endParaRPr lang="en-US" altLang="zh-CN" sz="3200" dirty="0"/>
          </a:p>
          <a:p>
            <a:r>
              <a:rPr lang="zh-CN" altLang="en-US" sz="3200" dirty="0" smtClean="0"/>
              <a:t>必备一本民法法律法规汇编！</a:t>
            </a:r>
            <a:endParaRPr lang="en-US" altLang="zh-CN" sz="3200" dirty="0" smtClean="0"/>
          </a:p>
          <a:p>
            <a:r>
              <a:rPr lang="en-US" altLang="zh-CN" sz="3200" dirty="0" smtClean="0"/>
              <a:t>《</a:t>
            </a:r>
            <a:r>
              <a:rPr lang="zh-CN" altLang="en-US" sz="3200" dirty="0" smtClean="0"/>
              <a:t>中华人民共和国民法典（草案）</a:t>
            </a:r>
            <a:r>
              <a:rPr lang="en-US" altLang="zh-CN" sz="3200" dirty="0" smtClean="0"/>
              <a:t>》</a:t>
            </a:r>
            <a:endParaRPr lang="zh-CN" altLang="zh-CN" sz="3200" dirty="0"/>
          </a:p>
          <a:p>
            <a:pPr lvl="0"/>
            <a:endParaRPr lang="zh-CN" altLang="zh-CN" dirty="0"/>
          </a:p>
          <a:p>
            <a:endParaRPr lang="zh-CN" altLang="en-US" dirty="0"/>
          </a:p>
        </p:txBody>
      </p:sp>
      <p:sp>
        <p:nvSpPr>
          <p:cNvPr id="3" name="标题 2"/>
          <p:cNvSpPr>
            <a:spLocks noGrp="1"/>
          </p:cNvSpPr>
          <p:nvPr>
            <p:ph type="title"/>
          </p:nvPr>
        </p:nvSpPr>
        <p:spPr/>
        <p:txBody>
          <a:bodyPr>
            <a:normAutofit/>
          </a:bodyPr>
          <a:lstStyle/>
          <a:p>
            <a:r>
              <a:rPr lang="zh-CN" altLang="zh-CN" dirty="0" smtClean="0"/>
              <a:t>参考</a:t>
            </a:r>
            <a:r>
              <a:rPr lang="zh-CN" altLang="en-US" dirty="0" smtClean="0"/>
              <a:t>文献</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4" y="1821821"/>
            <a:ext cx="9921979" cy="4391094"/>
          </a:xfrm>
        </p:spPr>
        <p:txBody>
          <a:bodyPr>
            <a:normAutofit fontScale="92500"/>
          </a:bodyPr>
          <a:lstStyle/>
          <a:p>
            <a:r>
              <a:rPr lang="zh-CN" altLang="en-US" b="1" dirty="0" smtClean="0"/>
              <a:t>民法典</a:t>
            </a:r>
            <a:r>
              <a:rPr lang="en-US" altLang="zh-CN" b="1" dirty="0" smtClean="0"/>
              <a:t>§10</a:t>
            </a:r>
            <a:endParaRPr lang="en-US" altLang="zh-CN" b="1" dirty="0" smtClean="0"/>
          </a:p>
          <a:p>
            <a:pPr lvl="1"/>
            <a:r>
              <a:rPr lang="zh-CN" altLang="zh-CN" dirty="0"/>
              <a:t>处理民事纠纷，应当依照法律；法律没有规定的，可以适用习惯，但是不得违背公序良俗</a:t>
            </a:r>
            <a:r>
              <a:rPr lang="zh-CN" altLang="zh-CN" dirty="0" smtClean="0"/>
              <a:t>。</a:t>
            </a:r>
            <a:endParaRPr lang="en-US" altLang="zh-CN" dirty="0" smtClean="0"/>
          </a:p>
          <a:p>
            <a:pPr lvl="1"/>
            <a:endParaRPr lang="zh-CN" altLang="zh-CN" dirty="0"/>
          </a:p>
          <a:p>
            <a:r>
              <a:rPr lang="zh-CN" altLang="en-US" b="1" dirty="0" smtClean="0"/>
              <a:t>民法典</a:t>
            </a:r>
            <a:r>
              <a:rPr lang="en-US" altLang="zh-CN" b="1" dirty="0" smtClean="0"/>
              <a:t>§11</a:t>
            </a:r>
            <a:endParaRPr lang="en-US" altLang="zh-CN" b="1" dirty="0" smtClean="0"/>
          </a:p>
          <a:p>
            <a:pPr lvl="1"/>
            <a:r>
              <a:rPr lang="zh-CN" altLang="zh-CN" dirty="0" smtClean="0"/>
              <a:t>其他</a:t>
            </a:r>
            <a:r>
              <a:rPr lang="zh-CN" altLang="zh-CN" dirty="0"/>
              <a:t>法律对民事关系有特别规定的，依照其规定。</a:t>
            </a:r>
            <a:endParaRPr lang="zh-CN" altLang="zh-CN" dirty="0"/>
          </a:p>
          <a:p>
            <a:endParaRPr lang="en-US" altLang="zh-CN" dirty="0" smtClean="0"/>
          </a:p>
          <a:p>
            <a:endParaRPr lang="zh-CN" altLang="en-US" dirty="0"/>
          </a:p>
        </p:txBody>
      </p:sp>
      <p:sp>
        <p:nvSpPr>
          <p:cNvPr id="3" name="标题 2"/>
          <p:cNvSpPr>
            <a:spLocks noGrp="1"/>
          </p:cNvSpPr>
          <p:nvPr>
            <p:ph type="title"/>
          </p:nvPr>
        </p:nvSpPr>
        <p:spPr/>
        <p:txBody>
          <a:bodyPr/>
          <a:lstStyle/>
          <a:p>
            <a:r>
              <a:rPr lang="zh-CN" altLang="en-US" b="1" dirty="0"/>
              <a:t>二、我国</a:t>
            </a:r>
            <a:r>
              <a:rPr lang="zh-CN" altLang="zh-CN" b="1" dirty="0"/>
              <a:t>民法的法律渊源</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7170" name="Picture 2" descr="https://timgsa.baidu.com/timg?image&amp;quality=80&amp;size=b9999_10000&amp;sec=1584546814265&amp;di=821b1328aa4ed406a16f33b032f68db4&amp;imgtype=0&amp;src=http%3A%2F%2Fwww.binzz.com%2Fuploads%2F160620%2F8-16062010052450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5190" y="891253"/>
            <a:ext cx="4834557" cy="2905514"/>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653" y="2460947"/>
            <a:ext cx="5850486" cy="3303269"/>
          </a:xfrm>
          <a:prstGeom prst="rect">
            <a:avLst/>
          </a:prstGeom>
        </p:spPr>
      </p:pic>
      <p:pic>
        <p:nvPicPr>
          <p:cNvPr id="10" name="内容占位符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50653" y="2136097"/>
            <a:ext cx="5850486" cy="3204178"/>
          </a:xfr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133" y="3880097"/>
            <a:ext cx="4887614" cy="275483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7515" y="1719072"/>
            <a:ext cx="9680578" cy="4528109"/>
          </a:xfrm>
        </p:spPr>
        <p:txBody>
          <a:bodyPr>
            <a:normAutofit fontScale="70000" lnSpcReduction="20000"/>
          </a:bodyPr>
          <a:lstStyle/>
          <a:p>
            <a:r>
              <a:rPr lang="zh-CN" altLang="en-US" b="1" dirty="0" smtClean="0"/>
              <a:t>信息资源：</a:t>
            </a:r>
            <a:endParaRPr lang="en-US" altLang="zh-CN" b="1" dirty="0" smtClean="0"/>
          </a:p>
          <a:p>
            <a:pPr lvl="1"/>
            <a:r>
              <a:rPr lang="zh-CN" altLang="en-US" dirty="0" smtClean="0"/>
              <a:t>中国知网</a:t>
            </a:r>
            <a:r>
              <a:rPr lang="zh-CN" altLang="en-US" dirty="0"/>
              <a:t>（核心期刊、</a:t>
            </a:r>
            <a:r>
              <a:rPr lang="en-US" altLang="zh-CN" dirty="0"/>
              <a:t>CSSCI</a:t>
            </a:r>
            <a:r>
              <a:rPr lang="zh-CN" altLang="en-US" dirty="0"/>
              <a:t>）</a:t>
            </a:r>
            <a:endParaRPr lang="en-US" altLang="zh-CN" dirty="0"/>
          </a:p>
          <a:p>
            <a:pPr lvl="1"/>
            <a:r>
              <a:rPr lang="zh-CN" altLang="en-US" dirty="0" smtClean="0"/>
              <a:t>北大法律信息网</a:t>
            </a:r>
            <a:endParaRPr lang="en-US" altLang="zh-CN" dirty="0" smtClean="0"/>
          </a:p>
          <a:p>
            <a:pPr lvl="1"/>
            <a:r>
              <a:rPr lang="zh-CN" altLang="en-US" dirty="0" smtClean="0"/>
              <a:t>中国法院网、各地法院微信公众号</a:t>
            </a:r>
            <a:endParaRPr lang="en-US" altLang="zh-CN" dirty="0"/>
          </a:p>
          <a:p>
            <a:pPr lvl="1"/>
            <a:r>
              <a:rPr lang="zh-CN" altLang="en-US" dirty="0" smtClean="0"/>
              <a:t>中</a:t>
            </a:r>
            <a:r>
              <a:rPr lang="zh-CN" altLang="en-US" dirty="0"/>
              <a:t>国民商法律</a:t>
            </a:r>
            <a:r>
              <a:rPr lang="zh-CN" altLang="en-US" dirty="0" smtClean="0"/>
              <a:t>网</a:t>
            </a:r>
            <a:endParaRPr lang="en-US" altLang="zh-CN" dirty="0" smtClean="0"/>
          </a:p>
          <a:p>
            <a:pPr lvl="1"/>
            <a:r>
              <a:rPr lang="zh-CN" altLang="en-US" dirty="0" smtClean="0"/>
              <a:t>各大律师事务所微信公众号</a:t>
            </a:r>
            <a:endParaRPr lang="en-US" altLang="zh-CN" dirty="0"/>
          </a:p>
          <a:p>
            <a:endParaRPr lang="en-US" altLang="zh-CN" dirty="0"/>
          </a:p>
          <a:p>
            <a:r>
              <a:rPr lang="zh-CN" altLang="en-US" b="1" dirty="0" smtClean="0"/>
              <a:t>案例库：</a:t>
            </a:r>
            <a:endParaRPr lang="en-US" altLang="zh-CN" b="1" dirty="0" smtClean="0"/>
          </a:p>
          <a:p>
            <a:pPr lvl="1"/>
            <a:r>
              <a:rPr lang="zh-CN" altLang="en-US" dirty="0" smtClean="0"/>
              <a:t>无讼案例</a:t>
            </a:r>
            <a:endParaRPr lang="en-US" altLang="zh-CN" dirty="0" smtClean="0"/>
          </a:p>
          <a:p>
            <a:pPr lvl="1"/>
            <a:r>
              <a:rPr lang="zh-CN" altLang="en-US" dirty="0"/>
              <a:t>中国裁判文书</a:t>
            </a:r>
            <a:r>
              <a:rPr lang="zh-CN" altLang="en-US" dirty="0" smtClean="0"/>
              <a:t>网</a:t>
            </a:r>
            <a:endParaRPr lang="en-US" altLang="zh-CN" dirty="0" smtClean="0"/>
          </a:p>
          <a:p>
            <a:pPr lvl="1"/>
            <a:r>
              <a:rPr lang="zh-CN" altLang="en-US" dirty="0" smtClean="0"/>
              <a:t>北大法律信息网</a:t>
            </a:r>
            <a:endParaRPr lang="en-US" altLang="zh-CN" dirty="0"/>
          </a:p>
          <a:p>
            <a:endParaRPr lang="en-US" altLang="zh-CN" dirty="0" smtClean="0"/>
          </a:p>
          <a:p>
            <a:endParaRPr lang="en-US" altLang="zh-CN" dirty="0" smtClean="0"/>
          </a:p>
          <a:p>
            <a:endParaRPr lang="en-US" altLang="zh-CN" dirty="0" smtClean="0"/>
          </a:p>
          <a:p>
            <a:endParaRPr lang="zh-CN" altLang="en-US" dirty="0"/>
          </a:p>
        </p:txBody>
      </p:sp>
      <p:sp>
        <p:nvSpPr>
          <p:cNvPr id="3" name="标题 2"/>
          <p:cNvSpPr>
            <a:spLocks noGrp="1"/>
          </p:cNvSpPr>
          <p:nvPr>
            <p:ph type="title"/>
          </p:nvPr>
        </p:nvSpPr>
        <p:spPr/>
        <p:txBody>
          <a:bodyPr/>
          <a:lstStyle/>
          <a:p>
            <a:r>
              <a:rPr lang="zh-CN" altLang="en-US" dirty="0" smtClean="0"/>
              <a:t>推荐网站、微信</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endParaRPr lang="zh-CN" altLang="en-US"/>
          </a:p>
        </p:txBody>
      </p:sp>
      <p:pic>
        <p:nvPicPr>
          <p:cNvPr id="4" name="图片 3"/>
          <p:cNvPicPr/>
          <p:nvPr/>
        </p:nvPicPr>
        <p:blipFill>
          <a:blip r:embed="rId1"/>
          <a:stretch>
            <a:fillRect/>
          </a:stretch>
        </p:blipFill>
        <p:spPr>
          <a:xfrm>
            <a:off x="482803" y="346708"/>
            <a:ext cx="10855757" cy="67270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047444" y="972922"/>
            <a:ext cx="10485110" cy="3730752"/>
          </a:xfrm>
        </p:spPr>
        <p:txBody>
          <a:bodyPr>
            <a:normAutofit/>
          </a:bodyPr>
          <a:lstStyle/>
          <a:p>
            <a:br>
              <a:rPr lang="en-US" altLang="zh-CN" sz="4800" dirty="0" smtClean="0">
                <a:solidFill>
                  <a:srgbClr val="7C1D20"/>
                </a:solidFill>
              </a:rPr>
            </a:br>
            <a:br>
              <a:rPr lang="en-US" altLang="zh-CN" sz="4800" dirty="0" smtClean="0">
                <a:solidFill>
                  <a:srgbClr val="7C1D20"/>
                </a:solidFill>
              </a:rPr>
            </a:br>
            <a:r>
              <a:rPr lang="zh-CN" altLang="en-US" sz="6700" dirty="0">
                <a:solidFill>
                  <a:srgbClr val="7C1D20"/>
                </a:solidFill>
              </a:rPr>
              <a:t>绪言：民法的性质</a:t>
            </a:r>
            <a:br>
              <a:rPr lang="en-US" altLang="zh-CN" sz="3600" b="1" dirty="0" smtClean="0">
                <a:solidFill>
                  <a:srgbClr val="7C1D20"/>
                </a:solidFill>
                <a:latin typeface="楷体" panose="02010609060101010101" pitchFamily="49" charset="-122"/>
                <a:ea typeface="楷体" panose="02010609060101010101" pitchFamily="49" charset="-122"/>
              </a:rPr>
            </a:br>
            <a:br>
              <a:rPr lang="en-US" altLang="zh-CN" sz="3600" b="1" dirty="0" smtClean="0">
                <a:solidFill>
                  <a:srgbClr val="7C1D20"/>
                </a:solidFill>
                <a:latin typeface="楷体" panose="02010609060101010101" pitchFamily="49" charset="-122"/>
                <a:ea typeface="楷体" panose="02010609060101010101" pitchFamily="49" charset="-122"/>
              </a:rPr>
            </a:br>
            <a:endParaRPr lang="zh-CN" altLang="en-US" sz="2800" b="1" dirty="0">
              <a:solidFill>
                <a:srgbClr val="7C1D20"/>
              </a:solidFill>
              <a:latin typeface="楷体" panose="02010609060101010101" pitchFamily="49" charset="-122"/>
              <a:ea typeface="楷体" panose="02010609060101010101" pitchFamily="49" charset="-122"/>
            </a:endParaRPr>
          </a:p>
        </p:txBody>
      </p:sp>
      <p:sp>
        <p:nvSpPr>
          <p:cNvPr id="6" name="标题 1"/>
          <p:cNvSpPr txBox="1"/>
          <p:nvPr/>
        </p:nvSpPr>
        <p:spPr>
          <a:xfrm>
            <a:off x="1110273" y="3429002"/>
            <a:ext cx="10359453" cy="647937"/>
          </a:xfrm>
          <a:prstGeom prst="rect">
            <a:avLst/>
          </a:prstGeom>
        </p:spPr>
        <p:txBody>
          <a:bodyPr vert="horz" lIns="104282" tIns="52141" rIns="104282" bIns="52141" rtlCol="0" anchor="ctr">
            <a:normAutofit/>
          </a:bodyPr>
          <a:lstStyle/>
          <a:p>
            <a:pPr algn="ctr" defTabSz="1042670">
              <a:spcBef>
                <a:spcPct val="0"/>
              </a:spcBef>
              <a:defRPr/>
            </a:pPr>
            <a:endParaRPr lang="zh-CN" altLang="en-US" sz="2000" dirty="0">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18995" y="2070203"/>
            <a:ext cx="10058400" cy="4142712"/>
          </a:xfrm>
        </p:spPr>
        <p:txBody>
          <a:bodyPr>
            <a:normAutofit/>
          </a:bodyPr>
          <a:lstStyle/>
          <a:p>
            <a:r>
              <a:rPr lang="zh-CN" altLang="en-US" sz="3600" b="1" dirty="0" smtClean="0">
                <a:latin typeface="楷体" panose="02010609060101010101" pitchFamily="49" charset="-122"/>
                <a:ea typeface="楷体" panose="02010609060101010101" pitchFamily="49" charset="-122"/>
              </a:rPr>
              <a:t>（</a:t>
            </a:r>
            <a:r>
              <a:rPr lang="en-US" altLang="zh-CN" sz="3600" b="1" dirty="0">
                <a:latin typeface="楷体" panose="02010609060101010101" pitchFamily="49" charset="-122"/>
                <a:ea typeface="楷体" panose="02010609060101010101" pitchFamily="49" charset="-122"/>
              </a:rPr>
              <a:t>1</a:t>
            </a:r>
            <a:r>
              <a:rPr lang="zh-CN" altLang="en-US" sz="3600" b="1" dirty="0" smtClean="0">
                <a:latin typeface="楷体" panose="02010609060101010101" pitchFamily="49" charset="-122"/>
                <a:ea typeface="楷体" panose="02010609060101010101" pitchFamily="49" charset="-122"/>
              </a:rPr>
              <a:t>）财产归属：所有权、土地使用权</a:t>
            </a:r>
            <a:endParaRPr lang="en-US" altLang="zh-CN" sz="3600" b="1" dirty="0" smtClean="0">
              <a:latin typeface="楷体" panose="02010609060101010101" pitchFamily="49" charset="-122"/>
              <a:ea typeface="楷体" panose="02010609060101010101" pitchFamily="49" charset="-122"/>
            </a:endParaRPr>
          </a:p>
          <a:p>
            <a:r>
              <a:rPr lang="zh-CN" altLang="en-US" sz="3600" b="1" dirty="0" smtClean="0">
                <a:latin typeface="楷体" panose="02010609060101010101" pitchFamily="49" charset="-122"/>
                <a:ea typeface="楷体" panose="02010609060101010101" pitchFamily="49" charset="-122"/>
              </a:rPr>
              <a:t>（</a:t>
            </a:r>
            <a:r>
              <a:rPr lang="en-US" altLang="zh-CN" sz="3600" b="1" dirty="0" smtClean="0">
                <a:latin typeface="楷体" panose="02010609060101010101" pitchFamily="49" charset="-122"/>
                <a:ea typeface="楷体" panose="02010609060101010101" pitchFamily="49" charset="-122"/>
              </a:rPr>
              <a:t>2</a:t>
            </a:r>
            <a:r>
              <a:rPr lang="zh-CN" altLang="en-US" sz="3600" b="1" dirty="0" smtClean="0">
                <a:latin typeface="楷体" panose="02010609060101010101" pitchFamily="49" charset="-122"/>
                <a:ea typeface="楷体" panose="02010609060101010101" pitchFamily="49" charset="-122"/>
              </a:rPr>
              <a:t>）财产交易：买卖、借款、租赁</a:t>
            </a:r>
            <a:endParaRPr lang="en-US" altLang="zh-CN" sz="3600" b="1" dirty="0" smtClean="0">
              <a:latin typeface="楷体" panose="02010609060101010101" pitchFamily="49" charset="-122"/>
              <a:ea typeface="楷体" panose="02010609060101010101" pitchFamily="49" charset="-122"/>
            </a:endParaRPr>
          </a:p>
          <a:p>
            <a:r>
              <a:rPr lang="zh-CN" altLang="zh-CN" sz="3600" b="1" dirty="0" smtClean="0">
                <a:latin typeface="楷体" panose="02010609060101010101" pitchFamily="49" charset="-122"/>
                <a:ea typeface="楷体" panose="02010609060101010101" pitchFamily="49" charset="-122"/>
              </a:rPr>
              <a:t>（</a:t>
            </a:r>
            <a:r>
              <a:rPr lang="en-US" altLang="zh-CN" sz="3600" b="1" dirty="0" smtClean="0">
                <a:latin typeface="楷体" panose="02010609060101010101" pitchFamily="49" charset="-122"/>
                <a:ea typeface="楷体" panose="02010609060101010101" pitchFamily="49" charset="-122"/>
              </a:rPr>
              <a:t>3</a:t>
            </a:r>
            <a:r>
              <a:rPr lang="zh-CN" altLang="en-US" sz="3600" b="1" dirty="0" smtClean="0">
                <a:latin typeface="楷体" panose="02010609060101010101" pitchFamily="49" charset="-122"/>
                <a:ea typeface="楷体" panose="02010609060101010101" pitchFamily="49" charset="-122"/>
              </a:rPr>
              <a:t>）侵权纠纷</a:t>
            </a:r>
            <a:endParaRPr lang="en-US" altLang="zh-CN" sz="3600" b="1" dirty="0">
              <a:latin typeface="楷体" panose="02010609060101010101" pitchFamily="49" charset="-122"/>
              <a:ea typeface="楷体" panose="02010609060101010101" pitchFamily="49" charset="-122"/>
            </a:endParaRPr>
          </a:p>
          <a:p>
            <a:r>
              <a:rPr lang="zh-CN" altLang="zh-CN" sz="3600" b="1" dirty="0" smtClean="0">
                <a:latin typeface="楷体" panose="02010609060101010101" pitchFamily="49" charset="-122"/>
                <a:ea typeface="楷体" panose="02010609060101010101" pitchFamily="49" charset="-122"/>
              </a:rPr>
              <a:t>（</a:t>
            </a:r>
            <a:r>
              <a:rPr lang="en-US" altLang="zh-CN" sz="3600" b="1" dirty="0">
                <a:latin typeface="楷体" panose="02010609060101010101" pitchFamily="49" charset="-122"/>
                <a:ea typeface="楷体" panose="02010609060101010101" pitchFamily="49" charset="-122"/>
              </a:rPr>
              <a:t>4</a:t>
            </a:r>
            <a:r>
              <a:rPr lang="zh-CN" altLang="zh-CN"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身份：结婚、</a:t>
            </a:r>
            <a:r>
              <a:rPr lang="zh-CN" altLang="en-US" sz="3600" b="1" dirty="0" smtClean="0">
                <a:latin typeface="楷体" panose="02010609060101010101" pitchFamily="49" charset="-122"/>
                <a:ea typeface="楷体" panose="02010609060101010101" pitchFamily="49" charset="-122"/>
              </a:rPr>
              <a:t>家庭关系</a:t>
            </a:r>
            <a:endParaRPr lang="en-US" altLang="zh-CN" sz="3600" b="1" dirty="0">
              <a:latin typeface="楷体" panose="02010609060101010101" pitchFamily="49" charset="-122"/>
              <a:ea typeface="楷体" panose="02010609060101010101" pitchFamily="49" charset="-122"/>
            </a:endParaRPr>
          </a:p>
          <a:p>
            <a:r>
              <a:rPr lang="zh-CN" altLang="en-US" sz="3600" b="1" dirty="0" smtClean="0">
                <a:latin typeface="楷体" panose="02010609060101010101" pitchFamily="49" charset="-122"/>
                <a:ea typeface="楷体" panose="02010609060101010101" pitchFamily="49" charset="-122"/>
              </a:rPr>
              <a:t>（</a:t>
            </a:r>
            <a:r>
              <a:rPr lang="en-US" altLang="zh-CN" sz="3600" b="1" dirty="0" smtClean="0">
                <a:latin typeface="楷体" panose="02010609060101010101" pitchFamily="49" charset="-122"/>
                <a:ea typeface="楷体" panose="02010609060101010101" pitchFamily="49" charset="-122"/>
              </a:rPr>
              <a:t>5</a:t>
            </a:r>
            <a:r>
              <a:rPr lang="zh-CN" altLang="en-US" sz="3600" b="1" dirty="0" smtClean="0">
                <a:latin typeface="楷体" panose="02010609060101010101" pitchFamily="49" charset="-122"/>
                <a:ea typeface="楷体" panose="02010609060101010101" pitchFamily="49" charset="-122"/>
              </a:rPr>
              <a:t>）继承</a:t>
            </a:r>
            <a:endParaRPr lang="en-US" altLang="zh-CN" sz="3600" b="1" dirty="0" smtClean="0">
              <a:latin typeface="楷体" panose="02010609060101010101" pitchFamily="49" charset="-122"/>
              <a:ea typeface="楷体" panose="02010609060101010101" pitchFamily="49" charset="-122"/>
            </a:endParaRPr>
          </a:p>
          <a:p>
            <a:r>
              <a:rPr lang="zh-CN" altLang="zh-CN" sz="3600" b="1" dirty="0" smtClean="0">
                <a:latin typeface="楷体" panose="02010609060101010101" pitchFamily="49" charset="-122"/>
                <a:ea typeface="楷体" panose="02010609060101010101" pitchFamily="49" charset="-122"/>
              </a:rPr>
              <a:t>（</a:t>
            </a:r>
            <a:r>
              <a:rPr lang="en-US" altLang="zh-CN" sz="3600" b="1" dirty="0">
                <a:latin typeface="楷体" panose="02010609060101010101" pitchFamily="49" charset="-122"/>
                <a:ea typeface="楷体" panose="02010609060101010101" pitchFamily="49" charset="-122"/>
              </a:rPr>
              <a:t>6</a:t>
            </a:r>
            <a:r>
              <a:rPr lang="zh-CN" altLang="zh-CN" sz="3600" b="1" dirty="0" smtClean="0">
                <a:latin typeface="楷体" panose="02010609060101010101" pitchFamily="49" charset="-122"/>
                <a:ea typeface="楷体" panose="02010609060101010101" pitchFamily="49" charset="-122"/>
              </a:rPr>
              <a:t>）</a:t>
            </a:r>
            <a:r>
              <a:rPr lang="zh-CN" altLang="en-US" sz="3600" b="1" dirty="0" smtClean="0">
                <a:latin typeface="楷体" panose="02010609060101010101" pitchFamily="49" charset="-122"/>
                <a:ea typeface="楷体" panose="02010609060101010101" pitchFamily="49" charset="-122"/>
              </a:rPr>
              <a:t>特别领域：知识产权、股权等</a:t>
            </a:r>
            <a:r>
              <a:rPr lang="en-US" altLang="zh-CN" sz="3600" b="1" dirty="0" smtClean="0">
                <a:latin typeface="楷体" panose="02010609060101010101" pitchFamily="49" charset="-122"/>
                <a:ea typeface="楷体" panose="02010609060101010101" pitchFamily="49" charset="-122"/>
              </a:rPr>
              <a:t>…</a:t>
            </a:r>
            <a:endParaRPr lang="zh-CN" altLang="zh-CN" sz="3600" b="1" dirty="0">
              <a:latin typeface="楷体" panose="02010609060101010101" pitchFamily="49" charset="-122"/>
              <a:ea typeface="楷体" panose="02010609060101010101" pitchFamily="49" charset="-122"/>
            </a:endParaRPr>
          </a:p>
        </p:txBody>
      </p:sp>
      <p:sp>
        <p:nvSpPr>
          <p:cNvPr id="3" name="标题 2"/>
          <p:cNvSpPr>
            <a:spLocks noGrp="1"/>
          </p:cNvSpPr>
          <p:nvPr>
            <p:ph type="title"/>
          </p:nvPr>
        </p:nvSpPr>
        <p:spPr>
          <a:xfrm>
            <a:off x="714284" y="614476"/>
            <a:ext cx="10972800" cy="999591"/>
          </a:xfrm>
        </p:spPr>
        <p:txBody>
          <a:bodyPr>
            <a:normAutofit/>
          </a:bodyPr>
          <a:lstStyle/>
          <a:p>
            <a:r>
              <a:rPr lang="zh-CN" altLang="zh-CN" b="1" dirty="0"/>
              <a:t>引子：民法与市民</a:t>
            </a:r>
            <a:r>
              <a:rPr lang="zh-CN" altLang="zh-CN" b="1" dirty="0" smtClean="0"/>
              <a:t>生活</a:t>
            </a:r>
            <a:endParaRPr lang="zh-CN" altLang="en-US" b="1" dirty="0"/>
          </a:p>
        </p:txBody>
      </p:sp>
      <p:sp>
        <p:nvSpPr>
          <p:cNvPr id="6" name="右弧形箭头 5"/>
          <p:cNvSpPr/>
          <p:nvPr/>
        </p:nvSpPr>
        <p:spPr>
          <a:xfrm>
            <a:off x="10870387" y="2194558"/>
            <a:ext cx="816697" cy="31528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右弧形箭头 6"/>
          <p:cNvSpPr/>
          <p:nvPr/>
        </p:nvSpPr>
        <p:spPr>
          <a:xfrm flipH="1" flipV="1">
            <a:off x="9904781" y="2194558"/>
            <a:ext cx="841247" cy="303580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121407" y="2099461"/>
            <a:ext cx="8943791" cy="4113453"/>
          </a:xfrm>
        </p:spPr>
        <p:txBody>
          <a:bodyPr>
            <a:normAutofit fontScale="92500" lnSpcReduction="10000"/>
          </a:bodyPr>
          <a:lstStyle/>
          <a:p>
            <a:r>
              <a:rPr lang="zh-CN" altLang="en-US" dirty="0" smtClean="0"/>
              <a:t>民法</a:t>
            </a:r>
            <a:r>
              <a:rPr lang="zh-CN" altLang="en-US" dirty="0"/>
              <a:t>的词源：</a:t>
            </a:r>
            <a:endParaRPr lang="zh-CN" altLang="en-US" dirty="0"/>
          </a:p>
          <a:p>
            <a:r>
              <a:rPr lang="zh-CN" altLang="en-US" dirty="0"/>
              <a:t>拉丁语</a:t>
            </a:r>
            <a:r>
              <a:rPr lang="en-US" altLang="zh-CN" dirty="0" err="1"/>
              <a:t>ius</a:t>
            </a:r>
            <a:r>
              <a:rPr lang="en-US" altLang="zh-CN" dirty="0"/>
              <a:t> </a:t>
            </a:r>
            <a:r>
              <a:rPr lang="en-US" altLang="zh-CN" dirty="0" err="1"/>
              <a:t>civile</a:t>
            </a:r>
            <a:endParaRPr lang="en-US" altLang="zh-CN" dirty="0"/>
          </a:p>
          <a:p>
            <a:r>
              <a:rPr lang="zh-CN" altLang="en-US" dirty="0"/>
              <a:t>德语</a:t>
            </a:r>
            <a:r>
              <a:rPr lang="en-US" altLang="zh-CN" dirty="0"/>
              <a:t>das </a:t>
            </a:r>
            <a:r>
              <a:rPr lang="en-US" altLang="zh-CN" dirty="0" err="1"/>
              <a:t>bürgerliche</a:t>
            </a:r>
            <a:r>
              <a:rPr lang="en-US" altLang="zh-CN" dirty="0"/>
              <a:t> </a:t>
            </a:r>
            <a:r>
              <a:rPr lang="en-US" altLang="zh-CN" dirty="0" err="1"/>
              <a:t>Recht</a:t>
            </a:r>
            <a:r>
              <a:rPr lang="en-US" altLang="zh-CN" dirty="0"/>
              <a:t> </a:t>
            </a:r>
            <a:r>
              <a:rPr lang="en-US" altLang="zh-CN" sz="2600" dirty="0"/>
              <a:t>【</a:t>
            </a:r>
            <a:r>
              <a:rPr lang="en-US" altLang="zh-CN" sz="2600" dirty="0" err="1" smtClean="0">
                <a:solidFill>
                  <a:srgbClr val="FF0000"/>
                </a:solidFill>
              </a:rPr>
              <a:t>b</a:t>
            </a:r>
            <a:r>
              <a:rPr lang="en-US" altLang="zh-CN" sz="2600" dirty="0" err="1">
                <a:solidFill>
                  <a:srgbClr val="FF0000"/>
                </a:solidFill>
              </a:rPr>
              <a:t>ü</a:t>
            </a:r>
            <a:r>
              <a:rPr lang="en-US" altLang="zh-CN" sz="2600" dirty="0" err="1" smtClean="0">
                <a:solidFill>
                  <a:srgbClr val="FF0000"/>
                </a:solidFill>
              </a:rPr>
              <a:t>rg</a:t>
            </a:r>
            <a:r>
              <a:rPr lang="en-US" altLang="zh-CN" sz="2600" dirty="0" smtClean="0">
                <a:solidFill>
                  <a:srgbClr val="FF0000"/>
                </a:solidFill>
              </a:rPr>
              <a:t>-</a:t>
            </a:r>
            <a:r>
              <a:rPr lang="en-US" altLang="zh-CN" sz="2600" dirty="0" err="1" smtClean="0">
                <a:solidFill>
                  <a:srgbClr val="FF0000"/>
                </a:solidFill>
              </a:rPr>
              <a:t>er</a:t>
            </a:r>
            <a:r>
              <a:rPr lang="en-US" altLang="zh-CN" sz="2600" dirty="0" smtClean="0">
                <a:solidFill>
                  <a:srgbClr val="FF0000"/>
                </a:solidFill>
              </a:rPr>
              <a:t>-lich</a:t>
            </a:r>
            <a:r>
              <a:rPr lang="en-US" altLang="zh-CN" sz="2600" dirty="0"/>
              <a:t>】</a:t>
            </a:r>
            <a:endParaRPr lang="en-US" altLang="zh-CN" sz="2600" dirty="0" smtClean="0"/>
          </a:p>
          <a:p>
            <a:r>
              <a:rPr lang="zh-CN" altLang="en-US" dirty="0" smtClean="0"/>
              <a:t>英语</a:t>
            </a:r>
            <a:r>
              <a:rPr lang="en-US" altLang="zh-CN" dirty="0"/>
              <a:t>Civil </a:t>
            </a:r>
            <a:r>
              <a:rPr lang="en-US" altLang="zh-CN" dirty="0" smtClean="0"/>
              <a:t>law</a:t>
            </a:r>
            <a:endParaRPr lang="en-US" altLang="zh-CN" dirty="0" smtClean="0"/>
          </a:p>
          <a:p>
            <a:endParaRPr lang="en-US" altLang="zh-CN" dirty="0"/>
          </a:p>
          <a:p>
            <a:r>
              <a:rPr lang="zh-CN"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法国</a:t>
            </a:r>
            <a:r>
              <a:rPr lang="zh-CN" altLang="zh-CN" dirty="0" smtClean="0">
                <a:latin typeface="楷体" panose="02010609060101010101" pitchFamily="49" charset="-122"/>
                <a:ea typeface="楷体" panose="02010609060101010101" pitchFamily="49" charset="-122"/>
              </a:rPr>
              <a:t>民法典》</a:t>
            </a:r>
            <a:r>
              <a:rPr lang="zh-CN" altLang="zh-CN"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7</a:t>
            </a:r>
            <a:r>
              <a:rPr lang="zh-CN" altLang="zh-CN" dirty="0">
                <a:latin typeface="楷体" panose="02010609060101010101" pitchFamily="49" charset="-122"/>
                <a:ea typeface="楷体" panose="02010609060101010101" pitchFamily="49" charset="-122"/>
              </a:rPr>
              <a:t>“民事权利的行使不以按照宪法取得并保持的公民资格为条件。”</a:t>
            </a:r>
            <a:endParaRPr lang="zh-CN" altLang="zh-CN" dirty="0">
              <a:latin typeface="楷体" panose="02010609060101010101" pitchFamily="49" charset="-122"/>
              <a:ea typeface="楷体" panose="02010609060101010101" pitchFamily="49" charset="-122"/>
            </a:endParaRPr>
          </a:p>
          <a:p>
            <a:endParaRPr lang="en-US" altLang="zh-CN" dirty="0"/>
          </a:p>
          <a:p>
            <a:endParaRPr lang="zh-CN" altLang="en-US" dirty="0"/>
          </a:p>
        </p:txBody>
      </p:sp>
      <p:sp>
        <p:nvSpPr>
          <p:cNvPr id="3" name="标题 2"/>
          <p:cNvSpPr>
            <a:spLocks noGrp="1"/>
          </p:cNvSpPr>
          <p:nvPr>
            <p:ph type="title"/>
          </p:nvPr>
        </p:nvSpPr>
        <p:spPr/>
        <p:txBody>
          <a:bodyPr>
            <a:normAutofit/>
          </a:bodyPr>
          <a:lstStyle/>
          <a:p>
            <a:r>
              <a:rPr lang="zh-CN" altLang="en-US" b="1" dirty="0"/>
              <a:t>一、民法是</a:t>
            </a:r>
            <a:r>
              <a:rPr lang="zh-CN" altLang="en-US" b="1" dirty="0" smtClean="0"/>
              <a:t>市民法</a:t>
            </a:r>
            <a:endParaRPr lang="zh-CN" alt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pic>
        <p:nvPicPr>
          <p:cNvPr id="7170" name="Picture 2" descr="https://timgsa.baidu.com/timg?image&amp;quality=80&amp;size=b9999_10000&amp;sec=1583402116072&amp;di=213ed97c8d30793e5a955d7182c6fcd6&amp;imgtype=0&amp;src=http%3A%2F%2Fpics1.baidu.com%2Ffeed%2F86d6277f9e2f07085dfaa7a12d679f9fa801f25a.jpeg%3Ftoken%3D958f1a80533bcfd26fbc7a39e3dca6bb%26s%3DB10CDA15524A7143009891D30300C031"/>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635751" y="1997047"/>
            <a:ext cx="4877408" cy="346296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886003" y="2288804"/>
            <a:ext cx="5266079" cy="2616101"/>
          </a:xfrm>
          <a:prstGeom prst="rect">
            <a:avLst/>
          </a:prstGeom>
          <a:noFill/>
        </p:spPr>
        <p:txBody>
          <a:bodyPr wrap="square" rtlCol="0">
            <a:spAutoFit/>
          </a:bodyPr>
          <a:lstStyle/>
          <a:p>
            <a:r>
              <a:rPr lang="en-US" altLang="zh-CN" sz="2400" b="1" dirty="0" smtClean="0">
                <a:latin typeface="微软雅黑" panose="020B0503020204020204" charset="-122"/>
                <a:ea typeface="微软雅黑" panose="020B0503020204020204" charset="-122"/>
              </a:rPr>
              <a:t>《</a:t>
            </a:r>
            <a:r>
              <a:rPr lang="zh-CN" altLang="en-US" sz="2400" b="1" dirty="0" smtClean="0">
                <a:latin typeface="微软雅黑" panose="020B0503020204020204" charset="-122"/>
                <a:ea typeface="微软雅黑" panose="020B0503020204020204" charset="-122"/>
              </a:rPr>
              <a:t>外国人永久居留条例</a:t>
            </a:r>
            <a:r>
              <a:rPr lang="en-US" altLang="zh-CN" sz="2400" b="1" dirty="0" smtClean="0">
                <a:latin typeface="微软雅黑" panose="020B0503020204020204" charset="-122"/>
                <a:ea typeface="微软雅黑" panose="020B0503020204020204" charset="-122"/>
              </a:rPr>
              <a:t>》</a:t>
            </a:r>
            <a:r>
              <a:rPr lang="zh-CN" altLang="en-US" sz="2400" b="1" dirty="0" smtClean="0">
                <a:latin typeface="微软雅黑" panose="020B0503020204020204" charset="-122"/>
                <a:ea typeface="微软雅黑" panose="020B0503020204020204" charset="-122"/>
              </a:rPr>
              <a:t>征求意见稿：</a:t>
            </a:r>
            <a:endParaRPr lang="en-US" altLang="zh-CN" sz="2400" b="1" dirty="0" smtClean="0">
              <a:latin typeface="微软雅黑" panose="020B0503020204020204" charset="-122"/>
              <a:ea typeface="微软雅黑" panose="020B0503020204020204" charset="-122"/>
            </a:endParaRPr>
          </a:p>
          <a:p>
            <a:r>
              <a:rPr lang="zh-CN" altLang="en-US" sz="2800" dirty="0" smtClean="0">
                <a:latin typeface="楷体_GB2312" panose="02010609030101010101" pitchFamily="49" charset="-122"/>
                <a:ea typeface="楷体_GB2312" panose="02010609030101010101" pitchFamily="49" charset="-122"/>
              </a:rPr>
              <a:t>第</a:t>
            </a:r>
            <a:r>
              <a:rPr lang="en-US" altLang="zh-CN" sz="2800" dirty="0" smtClean="0">
                <a:latin typeface="楷体_GB2312" panose="02010609030101010101" pitchFamily="49" charset="-122"/>
                <a:ea typeface="楷体_GB2312" panose="02010609030101010101" pitchFamily="49" charset="-122"/>
              </a:rPr>
              <a:t>40</a:t>
            </a:r>
            <a:r>
              <a:rPr lang="zh-CN" altLang="en-US" sz="2800" dirty="0" smtClean="0">
                <a:latin typeface="楷体_GB2312" panose="02010609030101010101" pitchFamily="49" charset="-122"/>
                <a:ea typeface="楷体_GB2312" panose="02010609030101010101" pitchFamily="49" charset="-122"/>
              </a:rPr>
              <a:t>条 永久</a:t>
            </a:r>
            <a:r>
              <a:rPr lang="zh-CN" altLang="en-US" sz="2800" dirty="0">
                <a:latin typeface="楷体_GB2312" panose="02010609030101010101" pitchFamily="49" charset="-122"/>
                <a:ea typeface="楷体_GB2312" panose="02010609030101010101" pitchFamily="49" charset="-122"/>
              </a:rPr>
              <a:t>居留外国人可以按照有关规定在中国境内购买自用、自住商品住房</a:t>
            </a:r>
            <a:r>
              <a:rPr lang="zh-CN" altLang="en-US" sz="2800" dirty="0" smtClean="0">
                <a:latin typeface="楷体_GB2312" panose="02010609030101010101" pitchFamily="49" charset="-122"/>
                <a:ea typeface="楷体_GB2312" panose="02010609030101010101" pitchFamily="49" charset="-122"/>
              </a:rPr>
              <a:t>。</a:t>
            </a:r>
            <a:endParaRPr lang="en-US" altLang="zh-CN" sz="2800" dirty="0" smtClean="0">
              <a:latin typeface="楷体_GB2312" panose="02010609030101010101" pitchFamily="49" charset="-122"/>
              <a:ea typeface="楷体_GB2312" panose="02010609030101010101" pitchFamily="49" charset="-122"/>
            </a:endParaRPr>
          </a:p>
          <a:p>
            <a:r>
              <a:rPr lang="zh-CN" altLang="en-US" sz="2800" dirty="0" smtClean="0">
                <a:latin typeface="楷体_GB2312" panose="02010609030101010101" pitchFamily="49" charset="-122"/>
                <a:ea typeface="楷体_GB2312" panose="02010609030101010101" pitchFamily="49" charset="-122"/>
              </a:rPr>
              <a:t>第</a:t>
            </a:r>
            <a:r>
              <a:rPr lang="en-US" altLang="zh-CN" sz="2800" dirty="0" smtClean="0">
                <a:latin typeface="楷体_GB2312" panose="02010609030101010101" pitchFamily="49" charset="-122"/>
                <a:ea typeface="楷体_GB2312" panose="02010609030101010101" pitchFamily="49" charset="-122"/>
              </a:rPr>
              <a:t>41</a:t>
            </a:r>
            <a:r>
              <a:rPr lang="zh-CN" altLang="en-US" sz="2800" dirty="0" smtClean="0">
                <a:latin typeface="楷体_GB2312" panose="02010609030101010101" pitchFamily="49" charset="-122"/>
                <a:ea typeface="楷体_GB2312" panose="02010609030101010101" pitchFamily="49" charset="-122"/>
              </a:rPr>
              <a:t>条：参加社会保险。</a:t>
            </a:r>
            <a:endParaRPr lang="en-US" altLang="zh-CN" sz="2800" dirty="0" smtClean="0">
              <a:latin typeface="楷体_GB2312" panose="02010609030101010101" pitchFamily="49" charset="-122"/>
              <a:ea typeface="楷体_GB2312" panose="02010609030101010101" pitchFamily="49" charset="-122"/>
            </a:endParaRPr>
          </a:p>
          <a:p>
            <a:r>
              <a:rPr lang="zh-CN" altLang="en-US" sz="2800" dirty="0" smtClean="0">
                <a:latin typeface="楷体_GB2312" panose="02010609030101010101" pitchFamily="49" charset="-122"/>
                <a:ea typeface="楷体_GB2312" panose="02010609030101010101" pitchFamily="49" charset="-122"/>
              </a:rPr>
              <a:t>第</a:t>
            </a:r>
            <a:r>
              <a:rPr lang="en-US" altLang="zh-CN" sz="2800" dirty="0" smtClean="0">
                <a:latin typeface="楷体_GB2312" panose="02010609030101010101" pitchFamily="49" charset="-122"/>
                <a:ea typeface="楷体_GB2312" panose="02010609030101010101" pitchFamily="49" charset="-122"/>
              </a:rPr>
              <a:t>42</a:t>
            </a:r>
            <a:r>
              <a:rPr lang="zh-CN" altLang="en-US" sz="2800" dirty="0" smtClean="0">
                <a:latin typeface="楷体_GB2312" panose="02010609030101010101" pitchFamily="49" charset="-122"/>
                <a:ea typeface="楷体_GB2312" panose="02010609030101010101" pitchFamily="49" charset="-122"/>
              </a:rPr>
              <a:t>条：子女享受免费义务教育。</a:t>
            </a:r>
            <a:endParaRPr lang="zh-CN" altLang="en-US" sz="2800" dirty="0">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ZDIxMGM1ZWY4NmJlNmQyZDZjMmMyNjgyOTlkYThhZWUifQ=="/>
</p:tagLst>
</file>

<file path=ppt/theme/theme1.xml><?xml version="1.0" encoding="utf-8"?>
<a:theme xmlns:a="http://schemas.openxmlformats.org/drawingml/2006/main" name="朱晓喆-债权让与与保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2407</Words>
  <Application>WPS 演示</Application>
  <PresentationFormat>宽屏</PresentationFormat>
  <Paragraphs>202</Paragraphs>
  <Slides>31</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Arial</vt:lpstr>
      <vt:lpstr>宋体</vt:lpstr>
      <vt:lpstr>Wingdings</vt:lpstr>
      <vt:lpstr>微软雅黑</vt:lpstr>
      <vt:lpstr>楷体</vt:lpstr>
      <vt:lpstr>Symbol</vt:lpstr>
      <vt:lpstr>楷体_GB2312</vt:lpstr>
      <vt:lpstr>新宋体</vt:lpstr>
      <vt:lpstr>黑体</vt:lpstr>
      <vt:lpstr>Arial Unicode MS</vt:lpstr>
      <vt:lpstr>朱晓喆-债权让与与保理</vt:lpstr>
      <vt:lpstr>  民法学 I（民法总则）    </vt:lpstr>
      <vt:lpstr>课程大纲</vt:lpstr>
      <vt:lpstr>参考文献</vt:lpstr>
      <vt:lpstr>推荐网站、微信</vt:lpstr>
      <vt:lpstr>PowerPoint 演示文稿</vt:lpstr>
      <vt:lpstr>  绪言：民法的性质  </vt:lpstr>
      <vt:lpstr>引子：民法与市民生活</vt:lpstr>
      <vt:lpstr>一、民法是市民法</vt:lpstr>
      <vt:lpstr>PowerPoint 演示文稿</vt:lpstr>
      <vt:lpstr>PowerPoint 演示文稿</vt:lpstr>
      <vt:lpstr>二、民法是私法</vt:lpstr>
      <vt:lpstr>案例：刑事案件受害人精神损害赔偿</vt:lpstr>
      <vt:lpstr>PowerPoint 演示文稿</vt:lpstr>
      <vt:lpstr>PowerPoint 演示文稿</vt:lpstr>
      <vt:lpstr>最高人民法院民一庭意见：</vt:lpstr>
      <vt:lpstr>三、民法是权利法</vt:lpstr>
      <vt:lpstr>小结：民法是什么？</vt:lpstr>
      <vt:lpstr>PowerPoint 演示文稿</vt:lpstr>
      <vt:lpstr>大纲</vt:lpstr>
      <vt:lpstr>一、民法法典化的历史与现代 </vt:lpstr>
      <vt:lpstr>PowerPoint 演示文稿</vt:lpstr>
      <vt:lpstr>PowerPoint 演示文稿</vt:lpstr>
      <vt:lpstr>PowerPoint 演示文稿</vt:lpstr>
      <vt:lpstr>4、中国的民法典制定历程</vt:lpstr>
      <vt:lpstr>1902年</vt:lpstr>
      <vt:lpstr>1929年</vt:lpstr>
      <vt:lpstr>PowerPoint 演示文稿</vt:lpstr>
      <vt:lpstr>中国民法典的体系</vt:lpstr>
      <vt:lpstr>二、我国民法的法律渊源</vt:lpstr>
      <vt:lpstr>二、我国民法的法律渊源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yu</cp:lastModifiedBy>
  <cp:revision>178</cp:revision>
  <dcterms:created xsi:type="dcterms:W3CDTF">2019-06-19T02:08:00Z</dcterms:created>
  <dcterms:modified xsi:type="dcterms:W3CDTF">2022-10-25T13:53:43Z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390D6384D8414A62AFB182DF22A82CBD</vt:lpwstr>
  </property>
</Properties>
</file>