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95"/>
        <p:guide pos="384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F4954E0-85EF-41D6-AA21-8DB5BF7D0862}" type="doc">
      <dgm:prSet loTypeId="urn:microsoft.com/office/officeart/2005/8/layout/chevron2" loCatId="process" qsTypeId="urn:microsoft.com/office/officeart/2005/8/quickstyle/simple1" qsCatId="simple" csTypeId="urn:microsoft.com/office/officeart/2005/8/colors/accent2_4" csCatId="accent2" phldr="1"/>
      <dgm:spPr/>
      <dgm:t>
        <a:bodyPr/>
        <a:lstStyle/>
        <a:p>
          <a:endParaRPr lang="zh-CN" altLang="en-US"/>
        </a:p>
      </dgm:t>
    </dgm:pt>
    <dgm:pt modelId="{DC6A191D-E223-4AEF-9FD0-545C9EBB0BD9}">
      <dgm:prSet phldrT="[文本]"/>
      <dgm:spPr/>
      <dgm:t>
        <a:bodyPr/>
        <a:lstStyle/>
        <a:p>
          <a:r>
            <a:rPr lang="en-US" altLang="zh-CN" dirty="0" smtClean="0"/>
            <a:t>1</a:t>
          </a:r>
          <a:endParaRPr lang="zh-CN" altLang="en-US" dirty="0"/>
        </a:p>
      </dgm:t>
    </dgm:pt>
    <dgm:pt modelId="{C09EE108-CD6F-4079-95CB-4D656D4C4E6A}" cxnId="{24D380F2-6050-46DB-978F-BF4D13575BF3}" type="parTrans">
      <dgm:prSet/>
      <dgm:spPr/>
      <dgm:t>
        <a:bodyPr/>
        <a:lstStyle/>
        <a:p>
          <a:endParaRPr lang="zh-CN" altLang="en-US"/>
        </a:p>
      </dgm:t>
    </dgm:pt>
    <dgm:pt modelId="{34575A3D-36D4-4007-BA4E-78E93625BC2C}" cxnId="{24D380F2-6050-46DB-978F-BF4D13575BF3}" type="sibTrans">
      <dgm:prSet/>
      <dgm:spPr/>
      <dgm:t>
        <a:bodyPr/>
        <a:lstStyle/>
        <a:p>
          <a:endParaRPr lang="zh-CN" altLang="en-US"/>
        </a:p>
      </dgm:t>
    </dgm:pt>
    <dgm:pt modelId="{7A591E8C-0BE7-4525-AE9F-65E19D735EE8}">
      <dgm:prSet phldrT="[文本]" custT="1"/>
      <dgm:spPr/>
      <dgm:t>
        <a:bodyPr/>
        <a:lstStyle/>
        <a:p>
          <a:r>
            <a:rPr lang="zh-CN" altLang="en-US" sz="4400" b="1" dirty="0" smtClean="0">
              <a:latin typeface="楷体" panose="02010609060101010101" pitchFamily="49" charset="-122"/>
              <a:ea typeface="楷体" panose="02010609060101010101" pitchFamily="49" charset="-122"/>
            </a:rPr>
            <a:t>意思自治</a:t>
          </a:r>
          <a:r>
            <a:rPr lang="en-US" altLang="zh-CN" sz="4400" b="1" dirty="0" smtClean="0">
              <a:latin typeface="楷体" panose="02010609060101010101" pitchFamily="49" charset="-122"/>
              <a:ea typeface="楷体" panose="02010609060101010101" pitchFamily="49" charset="-122"/>
            </a:rPr>
            <a:t>—</a:t>
          </a:r>
          <a:r>
            <a:rPr lang="zh-CN" altLang="en-US" sz="4400" b="1" dirty="0" smtClean="0">
              <a:latin typeface="楷体" panose="02010609060101010101" pitchFamily="49" charset="-122"/>
              <a:ea typeface="楷体" panose="02010609060101010101" pitchFamily="49" charset="-122"/>
            </a:rPr>
            <a:t>平等</a:t>
          </a:r>
          <a:endParaRPr lang="zh-CN" altLang="en-US" sz="4400" b="1" dirty="0">
            <a:latin typeface="楷体" panose="02010609060101010101" pitchFamily="49" charset="-122"/>
            <a:ea typeface="楷体" panose="02010609060101010101" pitchFamily="49" charset="-122"/>
          </a:endParaRPr>
        </a:p>
      </dgm:t>
    </dgm:pt>
    <dgm:pt modelId="{99CE3664-8B9B-43FB-AF0A-E67E63FBC673}" cxnId="{194E4CCB-0D8B-4FBE-A451-2E88175E7715}" type="parTrans">
      <dgm:prSet/>
      <dgm:spPr/>
      <dgm:t>
        <a:bodyPr/>
        <a:lstStyle/>
        <a:p>
          <a:endParaRPr lang="zh-CN" altLang="en-US"/>
        </a:p>
      </dgm:t>
    </dgm:pt>
    <dgm:pt modelId="{F4E9745C-24E0-4B17-93C3-9E52838B560C}" cxnId="{194E4CCB-0D8B-4FBE-A451-2E88175E7715}" type="sibTrans">
      <dgm:prSet/>
      <dgm:spPr/>
      <dgm:t>
        <a:bodyPr/>
        <a:lstStyle/>
        <a:p>
          <a:endParaRPr lang="zh-CN" altLang="en-US"/>
        </a:p>
      </dgm:t>
    </dgm:pt>
    <dgm:pt modelId="{9065D2B9-7EA5-464F-8D74-BEEA110C8553}">
      <dgm:prSet phldrT="[文本]"/>
      <dgm:spPr/>
      <dgm:t>
        <a:bodyPr/>
        <a:lstStyle/>
        <a:p>
          <a:r>
            <a:rPr lang="en-US" altLang="zh-CN" dirty="0" smtClean="0"/>
            <a:t>2</a:t>
          </a:r>
          <a:endParaRPr lang="zh-CN" altLang="en-US" dirty="0"/>
        </a:p>
      </dgm:t>
    </dgm:pt>
    <dgm:pt modelId="{F88A2DE1-64A3-4E22-9BCF-784D19160E1C}" cxnId="{5A6121D9-917A-40E3-9D56-4166BA2E9EDD}" type="parTrans">
      <dgm:prSet/>
      <dgm:spPr/>
      <dgm:t>
        <a:bodyPr/>
        <a:lstStyle/>
        <a:p>
          <a:endParaRPr lang="zh-CN" altLang="en-US"/>
        </a:p>
      </dgm:t>
    </dgm:pt>
    <dgm:pt modelId="{78140003-AF0F-4593-9000-1BD1A3F386D0}" cxnId="{5A6121D9-917A-40E3-9D56-4166BA2E9EDD}" type="sibTrans">
      <dgm:prSet/>
      <dgm:spPr/>
      <dgm:t>
        <a:bodyPr/>
        <a:lstStyle/>
        <a:p>
          <a:endParaRPr lang="zh-CN" altLang="en-US"/>
        </a:p>
      </dgm:t>
    </dgm:pt>
    <dgm:pt modelId="{85E3BA4C-9397-4AF2-9CDA-3B3FDB52A9B3}">
      <dgm:prSet phldrT="[文本]" custT="1"/>
      <dgm:spPr/>
      <dgm:t>
        <a:bodyPr/>
        <a:lstStyle/>
        <a:p>
          <a:r>
            <a:rPr lang="zh-CN" altLang="en-US" sz="4400" b="1" dirty="0" smtClean="0">
              <a:latin typeface="楷体" panose="02010609060101010101" pitchFamily="49" charset="-122"/>
              <a:ea typeface="楷体" panose="02010609060101010101" pitchFamily="49" charset="-122"/>
            </a:rPr>
            <a:t>诚实信用</a:t>
          </a:r>
          <a:r>
            <a:rPr lang="en-US" altLang="zh-CN" sz="4400" b="1" dirty="0" smtClean="0">
              <a:latin typeface="楷体" panose="02010609060101010101" pitchFamily="49" charset="-122"/>
              <a:ea typeface="楷体" panose="02010609060101010101" pitchFamily="49" charset="-122"/>
            </a:rPr>
            <a:t>—</a:t>
          </a:r>
          <a:r>
            <a:rPr lang="zh-CN" altLang="en-US" sz="4400" b="1" dirty="0" smtClean="0">
              <a:latin typeface="楷体" panose="02010609060101010101" pitchFamily="49" charset="-122"/>
              <a:ea typeface="楷体" panose="02010609060101010101" pitchFamily="49" charset="-122"/>
            </a:rPr>
            <a:t>公序良俗</a:t>
          </a:r>
          <a:endParaRPr lang="zh-CN" altLang="en-US" sz="4400" b="1" dirty="0">
            <a:latin typeface="楷体" panose="02010609060101010101" pitchFamily="49" charset="-122"/>
            <a:ea typeface="楷体" panose="02010609060101010101" pitchFamily="49" charset="-122"/>
          </a:endParaRPr>
        </a:p>
      </dgm:t>
    </dgm:pt>
    <dgm:pt modelId="{5C2ABFF4-39BF-4AD8-836B-C61A886C29F2}" cxnId="{C3E59054-234D-435C-934C-DBB14D6D341E}" type="parTrans">
      <dgm:prSet/>
      <dgm:spPr/>
      <dgm:t>
        <a:bodyPr/>
        <a:lstStyle/>
        <a:p>
          <a:endParaRPr lang="zh-CN" altLang="en-US"/>
        </a:p>
      </dgm:t>
    </dgm:pt>
    <dgm:pt modelId="{7B8458CA-CDAC-43D5-A2A1-9067BC1D2623}" cxnId="{C3E59054-234D-435C-934C-DBB14D6D341E}" type="sibTrans">
      <dgm:prSet/>
      <dgm:spPr/>
      <dgm:t>
        <a:bodyPr/>
        <a:lstStyle/>
        <a:p>
          <a:endParaRPr lang="zh-CN" altLang="en-US"/>
        </a:p>
      </dgm:t>
    </dgm:pt>
    <dgm:pt modelId="{929331AC-2851-4F8A-8870-E9C1ECCDCD64}">
      <dgm:prSet phldrT="[文本]"/>
      <dgm:spPr>
        <a:blipFill rotWithShape="0">
          <a:blip xmlns:r="http://schemas.openxmlformats.org/officeDocument/2006/relationships" r:embed="rId1"/>
          <a:stretch>
            <a:fillRect/>
          </a:stretch>
        </a:blipFill>
      </dgm:spPr>
      <dgm:t>
        <a:bodyPr/>
        <a:lstStyle/>
        <a:p>
          <a:r>
            <a:rPr lang="en-US" altLang="zh-CN" dirty="0" smtClean="0">
              <a:solidFill>
                <a:schemeClr val="tx1"/>
              </a:solidFill>
            </a:rPr>
            <a:t>3</a:t>
          </a:r>
          <a:endParaRPr lang="zh-CN" altLang="en-US" dirty="0">
            <a:solidFill>
              <a:schemeClr val="tx1"/>
            </a:solidFill>
          </a:endParaRPr>
        </a:p>
      </dgm:t>
    </dgm:pt>
    <dgm:pt modelId="{633ADAB7-953E-466A-A679-09279F0502DF}" cxnId="{4B384DE7-2C0C-43A6-B94D-366545F584C0}" type="parTrans">
      <dgm:prSet/>
      <dgm:spPr/>
      <dgm:t>
        <a:bodyPr/>
        <a:lstStyle/>
        <a:p>
          <a:endParaRPr lang="zh-CN" altLang="en-US"/>
        </a:p>
      </dgm:t>
    </dgm:pt>
    <dgm:pt modelId="{CA91DCC0-1581-41AC-A84E-ECA291DB822C}" cxnId="{4B384DE7-2C0C-43A6-B94D-366545F584C0}" type="sibTrans">
      <dgm:prSet/>
      <dgm:spPr/>
      <dgm:t>
        <a:bodyPr/>
        <a:lstStyle/>
        <a:p>
          <a:endParaRPr lang="zh-CN" altLang="en-US"/>
        </a:p>
      </dgm:t>
    </dgm:pt>
    <dgm:pt modelId="{A0524FC5-1DB7-4702-8C37-6E28566AAAF4}">
      <dgm:prSet phldrT="[文本]" custT="1"/>
      <dgm:spPr/>
      <dgm:t>
        <a:bodyPr/>
        <a:lstStyle/>
        <a:p>
          <a:r>
            <a:rPr lang="zh-CN" altLang="en-US" sz="4400" b="1" dirty="0" smtClean="0">
              <a:latin typeface="楷体" panose="02010609060101010101" pitchFamily="49" charset="-122"/>
              <a:ea typeface="楷体" panose="02010609060101010101" pitchFamily="49" charset="-122"/>
            </a:rPr>
            <a:t>公平、禁止权利滥用</a:t>
          </a:r>
          <a:endParaRPr lang="zh-CN" altLang="en-US" sz="4400" b="1" dirty="0">
            <a:latin typeface="楷体" panose="02010609060101010101" pitchFamily="49" charset="-122"/>
            <a:ea typeface="楷体" panose="02010609060101010101" pitchFamily="49" charset="-122"/>
          </a:endParaRPr>
        </a:p>
      </dgm:t>
    </dgm:pt>
    <dgm:pt modelId="{9A8A79C7-8615-4223-92BC-6C1A2EA71CC5}" cxnId="{A3E80DAE-A364-4257-A2A3-72D8AD916A06}" type="parTrans">
      <dgm:prSet/>
      <dgm:spPr/>
      <dgm:t>
        <a:bodyPr/>
        <a:lstStyle/>
        <a:p>
          <a:endParaRPr lang="zh-CN" altLang="en-US"/>
        </a:p>
      </dgm:t>
    </dgm:pt>
    <dgm:pt modelId="{60CA542D-E134-4F0C-858E-67C8D98F8DA4}" cxnId="{A3E80DAE-A364-4257-A2A3-72D8AD916A06}" type="sibTrans">
      <dgm:prSet/>
      <dgm:spPr/>
      <dgm:t>
        <a:bodyPr/>
        <a:lstStyle/>
        <a:p>
          <a:endParaRPr lang="zh-CN" altLang="en-US"/>
        </a:p>
      </dgm:t>
    </dgm:pt>
    <dgm:pt modelId="{9513EFEF-8860-4F31-B8A7-83CA497F7EB0}" type="pres">
      <dgm:prSet presAssocID="{6F4954E0-85EF-41D6-AA21-8DB5BF7D0862}" presName="linearFlow" presStyleCnt="0">
        <dgm:presLayoutVars>
          <dgm:dir/>
          <dgm:animLvl val="lvl"/>
          <dgm:resizeHandles val="exact"/>
        </dgm:presLayoutVars>
      </dgm:prSet>
      <dgm:spPr/>
      <dgm:t>
        <a:bodyPr/>
        <a:lstStyle/>
        <a:p>
          <a:endParaRPr lang="zh-CN" altLang="en-US"/>
        </a:p>
      </dgm:t>
    </dgm:pt>
    <dgm:pt modelId="{D06F40F3-8699-42E3-BAD5-C72437430601}" type="pres">
      <dgm:prSet presAssocID="{DC6A191D-E223-4AEF-9FD0-545C9EBB0BD9}" presName="composite" presStyleCnt="0"/>
      <dgm:spPr/>
    </dgm:pt>
    <dgm:pt modelId="{2595AE86-0104-40BE-B8F8-A457AF75A3BC}" type="pres">
      <dgm:prSet presAssocID="{DC6A191D-E223-4AEF-9FD0-545C9EBB0BD9}" presName="parentText" presStyleLbl="alignNode1" presStyleIdx="0" presStyleCnt="3">
        <dgm:presLayoutVars>
          <dgm:chMax val="1"/>
          <dgm:bulletEnabled val="1"/>
        </dgm:presLayoutVars>
      </dgm:prSet>
      <dgm:spPr/>
      <dgm:t>
        <a:bodyPr/>
        <a:lstStyle/>
        <a:p>
          <a:endParaRPr lang="zh-CN" altLang="en-US"/>
        </a:p>
      </dgm:t>
    </dgm:pt>
    <dgm:pt modelId="{2129A10F-692E-494C-B56C-0B964A68E0E9}" type="pres">
      <dgm:prSet presAssocID="{DC6A191D-E223-4AEF-9FD0-545C9EBB0BD9}" presName="descendantText" presStyleLbl="alignAcc1" presStyleIdx="0" presStyleCnt="3" custLinFactNeighborX="-354" custLinFactNeighborY="-10276">
        <dgm:presLayoutVars>
          <dgm:bulletEnabled val="1"/>
        </dgm:presLayoutVars>
      </dgm:prSet>
      <dgm:spPr/>
      <dgm:t>
        <a:bodyPr/>
        <a:lstStyle/>
        <a:p>
          <a:endParaRPr lang="zh-CN" altLang="en-US"/>
        </a:p>
      </dgm:t>
    </dgm:pt>
    <dgm:pt modelId="{757A33B9-2562-48E5-A309-5892B6242791}" type="pres">
      <dgm:prSet presAssocID="{34575A3D-36D4-4007-BA4E-78E93625BC2C}" presName="sp" presStyleCnt="0"/>
      <dgm:spPr/>
    </dgm:pt>
    <dgm:pt modelId="{2F551179-A3C4-4889-8534-C4AEE0FE1481}" type="pres">
      <dgm:prSet presAssocID="{9065D2B9-7EA5-464F-8D74-BEEA110C8553}" presName="composite" presStyleCnt="0"/>
      <dgm:spPr/>
    </dgm:pt>
    <dgm:pt modelId="{9FB52642-A453-43CC-9058-3696B4A8DC51}" type="pres">
      <dgm:prSet presAssocID="{9065D2B9-7EA5-464F-8D74-BEEA110C8553}" presName="parentText" presStyleLbl="alignNode1" presStyleIdx="1" presStyleCnt="3">
        <dgm:presLayoutVars>
          <dgm:chMax val="1"/>
          <dgm:bulletEnabled val="1"/>
        </dgm:presLayoutVars>
      </dgm:prSet>
      <dgm:spPr/>
      <dgm:t>
        <a:bodyPr/>
        <a:lstStyle/>
        <a:p>
          <a:endParaRPr lang="zh-CN" altLang="en-US"/>
        </a:p>
      </dgm:t>
    </dgm:pt>
    <dgm:pt modelId="{84D7CD83-7AAC-4F3F-85AF-C198E1B0ABA3}" type="pres">
      <dgm:prSet presAssocID="{9065D2B9-7EA5-464F-8D74-BEEA110C8553}" presName="descendantText" presStyleLbl="alignAcc1" presStyleIdx="1" presStyleCnt="3">
        <dgm:presLayoutVars>
          <dgm:bulletEnabled val="1"/>
        </dgm:presLayoutVars>
      </dgm:prSet>
      <dgm:spPr/>
      <dgm:t>
        <a:bodyPr/>
        <a:lstStyle/>
        <a:p>
          <a:endParaRPr lang="zh-CN" altLang="en-US"/>
        </a:p>
      </dgm:t>
    </dgm:pt>
    <dgm:pt modelId="{B99AA9C8-5FF8-418B-8B26-22C67A384973}" type="pres">
      <dgm:prSet presAssocID="{78140003-AF0F-4593-9000-1BD1A3F386D0}" presName="sp" presStyleCnt="0"/>
      <dgm:spPr/>
    </dgm:pt>
    <dgm:pt modelId="{D0957B85-ED58-490D-BB10-36CC34E28505}" type="pres">
      <dgm:prSet presAssocID="{929331AC-2851-4F8A-8870-E9C1ECCDCD64}" presName="composite" presStyleCnt="0"/>
      <dgm:spPr/>
    </dgm:pt>
    <dgm:pt modelId="{B335BC75-22CD-4D7C-9C73-1158AA404923}" type="pres">
      <dgm:prSet presAssocID="{929331AC-2851-4F8A-8870-E9C1ECCDCD64}" presName="parentText" presStyleLbl="alignNode1" presStyleIdx="2" presStyleCnt="3">
        <dgm:presLayoutVars>
          <dgm:chMax val="1"/>
          <dgm:bulletEnabled val="1"/>
        </dgm:presLayoutVars>
      </dgm:prSet>
      <dgm:spPr/>
      <dgm:t>
        <a:bodyPr/>
        <a:lstStyle/>
        <a:p>
          <a:endParaRPr lang="zh-CN" altLang="en-US"/>
        </a:p>
      </dgm:t>
    </dgm:pt>
    <dgm:pt modelId="{2E990829-7000-42D3-8A5D-12DCD11761CB}" type="pres">
      <dgm:prSet presAssocID="{929331AC-2851-4F8A-8870-E9C1ECCDCD64}" presName="descendantText" presStyleLbl="alignAcc1" presStyleIdx="2" presStyleCnt="3" custLinFactNeighborX="-735" custLinFactNeighborY="4282">
        <dgm:presLayoutVars>
          <dgm:bulletEnabled val="1"/>
        </dgm:presLayoutVars>
      </dgm:prSet>
      <dgm:spPr/>
      <dgm:t>
        <a:bodyPr/>
        <a:lstStyle/>
        <a:p>
          <a:endParaRPr lang="zh-CN" altLang="en-US"/>
        </a:p>
      </dgm:t>
    </dgm:pt>
  </dgm:ptLst>
  <dgm:cxnLst>
    <dgm:cxn modelId="{7ECEC1D9-4844-4DF6-9309-FFF795E49F14}" type="presOf" srcId="{9065D2B9-7EA5-464F-8D74-BEEA110C8553}" destId="{9FB52642-A453-43CC-9058-3696B4A8DC51}" srcOrd="0" destOrd="0" presId="urn:microsoft.com/office/officeart/2005/8/layout/chevron2"/>
    <dgm:cxn modelId="{74DAC7AC-702F-4A11-97BA-A8077CE8492E}" type="presOf" srcId="{929331AC-2851-4F8A-8870-E9C1ECCDCD64}" destId="{B335BC75-22CD-4D7C-9C73-1158AA404923}" srcOrd="0" destOrd="0" presId="urn:microsoft.com/office/officeart/2005/8/layout/chevron2"/>
    <dgm:cxn modelId="{31AE3DB9-02BA-4A5C-A9D3-4F3ECF916EAD}" type="presOf" srcId="{DC6A191D-E223-4AEF-9FD0-545C9EBB0BD9}" destId="{2595AE86-0104-40BE-B8F8-A457AF75A3BC}" srcOrd="0" destOrd="0" presId="urn:microsoft.com/office/officeart/2005/8/layout/chevron2"/>
    <dgm:cxn modelId="{24D380F2-6050-46DB-978F-BF4D13575BF3}" srcId="{6F4954E0-85EF-41D6-AA21-8DB5BF7D0862}" destId="{DC6A191D-E223-4AEF-9FD0-545C9EBB0BD9}" srcOrd="0" destOrd="0" parTransId="{C09EE108-CD6F-4079-95CB-4D656D4C4E6A}" sibTransId="{34575A3D-36D4-4007-BA4E-78E93625BC2C}"/>
    <dgm:cxn modelId="{194E4CCB-0D8B-4FBE-A451-2E88175E7715}" srcId="{DC6A191D-E223-4AEF-9FD0-545C9EBB0BD9}" destId="{7A591E8C-0BE7-4525-AE9F-65E19D735EE8}" srcOrd="0" destOrd="0" parTransId="{99CE3664-8B9B-43FB-AF0A-E67E63FBC673}" sibTransId="{F4E9745C-24E0-4B17-93C3-9E52838B560C}"/>
    <dgm:cxn modelId="{4B384DE7-2C0C-43A6-B94D-366545F584C0}" srcId="{6F4954E0-85EF-41D6-AA21-8DB5BF7D0862}" destId="{929331AC-2851-4F8A-8870-E9C1ECCDCD64}" srcOrd="2" destOrd="0" parTransId="{633ADAB7-953E-466A-A679-09279F0502DF}" sibTransId="{CA91DCC0-1581-41AC-A84E-ECA291DB822C}"/>
    <dgm:cxn modelId="{1BBBA639-A664-4252-A075-0DB4D5D276E2}" type="presOf" srcId="{7A591E8C-0BE7-4525-AE9F-65E19D735EE8}" destId="{2129A10F-692E-494C-B56C-0B964A68E0E9}" srcOrd="0" destOrd="0" presId="urn:microsoft.com/office/officeart/2005/8/layout/chevron2"/>
    <dgm:cxn modelId="{1E1DE52B-E424-4FBE-A379-E5C3EC0F6E14}" type="presOf" srcId="{85E3BA4C-9397-4AF2-9CDA-3B3FDB52A9B3}" destId="{84D7CD83-7AAC-4F3F-85AF-C198E1B0ABA3}" srcOrd="0" destOrd="0" presId="urn:microsoft.com/office/officeart/2005/8/layout/chevron2"/>
    <dgm:cxn modelId="{A3E80DAE-A364-4257-A2A3-72D8AD916A06}" srcId="{929331AC-2851-4F8A-8870-E9C1ECCDCD64}" destId="{A0524FC5-1DB7-4702-8C37-6E28566AAAF4}" srcOrd="0" destOrd="0" parTransId="{9A8A79C7-8615-4223-92BC-6C1A2EA71CC5}" sibTransId="{60CA542D-E134-4F0C-858E-67C8D98F8DA4}"/>
    <dgm:cxn modelId="{5A6121D9-917A-40E3-9D56-4166BA2E9EDD}" srcId="{6F4954E0-85EF-41D6-AA21-8DB5BF7D0862}" destId="{9065D2B9-7EA5-464F-8D74-BEEA110C8553}" srcOrd="1" destOrd="0" parTransId="{F88A2DE1-64A3-4E22-9BCF-784D19160E1C}" sibTransId="{78140003-AF0F-4593-9000-1BD1A3F386D0}"/>
    <dgm:cxn modelId="{D0912555-C5F8-4EEF-ADD4-4C9E1210BF62}" type="presOf" srcId="{6F4954E0-85EF-41D6-AA21-8DB5BF7D0862}" destId="{9513EFEF-8860-4F31-B8A7-83CA497F7EB0}" srcOrd="0" destOrd="0" presId="urn:microsoft.com/office/officeart/2005/8/layout/chevron2"/>
    <dgm:cxn modelId="{C3E59054-234D-435C-934C-DBB14D6D341E}" srcId="{9065D2B9-7EA5-464F-8D74-BEEA110C8553}" destId="{85E3BA4C-9397-4AF2-9CDA-3B3FDB52A9B3}" srcOrd="0" destOrd="0" parTransId="{5C2ABFF4-39BF-4AD8-836B-C61A886C29F2}" sibTransId="{7B8458CA-CDAC-43D5-A2A1-9067BC1D2623}"/>
    <dgm:cxn modelId="{5E035380-6195-4726-93B0-672A9808E370}" type="presOf" srcId="{A0524FC5-1DB7-4702-8C37-6E28566AAAF4}" destId="{2E990829-7000-42D3-8A5D-12DCD11761CB}" srcOrd="0" destOrd="0" presId="urn:microsoft.com/office/officeart/2005/8/layout/chevron2"/>
    <dgm:cxn modelId="{946AC320-625D-4BCA-A50C-9117453CCA3D}" type="presParOf" srcId="{9513EFEF-8860-4F31-B8A7-83CA497F7EB0}" destId="{D06F40F3-8699-42E3-BAD5-C72437430601}" srcOrd="0" destOrd="0" presId="urn:microsoft.com/office/officeart/2005/8/layout/chevron2"/>
    <dgm:cxn modelId="{CD2F8CE8-C154-4C74-A17C-7D550C19FD92}" type="presParOf" srcId="{D06F40F3-8699-42E3-BAD5-C72437430601}" destId="{2595AE86-0104-40BE-B8F8-A457AF75A3BC}" srcOrd="0" destOrd="0" presId="urn:microsoft.com/office/officeart/2005/8/layout/chevron2"/>
    <dgm:cxn modelId="{51636A5D-672C-4776-991C-8AE359D5B218}" type="presParOf" srcId="{D06F40F3-8699-42E3-BAD5-C72437430601}" destId="{2129A10F-692E-494C-B56C-0B964A68E0E9}" srcOrd="1" destOrd="0" presId="urn:microsoft.com/office/officeart/2005/8/layout/chevron2"/>
    <dgm:cxn modelId="{EA9A7BE1-63C5-4147-9D07-1FD3ADB0D750}" type="presParOf" srcId="{9513EFEF-8860-4F31-B8A7-83CA497F7EB0}" destId="{757A33B9-2562-48E5-A309-5892B6242791}" srcOrd="1" destOrd="0" presId="urn:microsoft.com/office/officeart/2005/8/layout/chevron2"/>
    <dgm:cxn modelId="{B4B15E35-597F-4438-85EA-3A61C9BA7C89}" type="presParOf" srcId="{9513EFEF-8860-4F31-B8A7-83CA497F7EB0}" destId="{2F551179-A3C4-4889-8534-C4AEE0FE1481}" srcOrd="2" destOrd="0" presId="urn:microsoft.com/office/officeart/2005/8/layout/chevron2"/>
    <dgm:cxn modelId="{6FAAB297-C93F-4F9D-9D9E-5101308ECCD4}" type="presParOf" srcId="{2F551179-A3C4-4889-8534-C4AEE0FE1481}" destId="{9FB52642-A453-43CC-9058-3696B4A8DC51}" srcOrd="0" destOrd="0" presId="urn:microsoft.com/office/officeart/2005/8/layout/chevron2"/>
    <dgm:cxn modelId="{439A4822-58C6-470D-93E0-77656FD8167F}" type="presParOf" srcId="{2F551179-A3C4-4889-8534-C4AEE0FE1481}" destId="{84D7CD83-7AAC-4F3F-85AF-C198E1B0ABA3}" srcOrd="1" destOrd="0" presId="urn:microsoft.com/office/officeart/2005/8/layout/chevron2"/>
    <dgm:cxn modelId="{1E146E29-D525-4E72-874E-6C4973608FCD}" type="presParOf" srcId="{9513EFEF-8860-4F31-B8A7-83CA497F7EB0}" destId="{B99AA9C8-5FF8-418B-8B26-22C67A384973}" srcOrd="3" destOrd="0" presId="urn:microsoft.com/office/officeart/2005/8/layout/chevron2"/>
    <dgm:cxn modelId="{565F91D3-83C2-49D0-B3AD-F1DEB3CA5CA1}" type="presParOf" srcId="{9513EFEF-8860-4F31-B8A7-83CA497F7EB0}" destId="{D0957B85-ED58-490D-BB10-36CC34E28505}" srcOrd="4" destOrd="0" presId="urn:microsoft.com/office/officeart/2005/8/layout/chevron2"/>
    <dgm:cxn modelId="{01D51E9B-0C9C-440E-8C6D-B75BC353DFD6}" type="presParOf" srcId="{D0957B85-ED58-490D-BB10-36CC34E28505}" destId="{B335BC75-22CD-4D7C-9C73-1158AA404923}" srcOrd="0" destOrd="0" presId="urn:microsoft.com/office/officeart/2005/8/layout/chevron2"/>
    <dgm:cxn modelId="{7B0732BA-529C-4AAC-83E9-0F3603BE154D}" type="presParOf" srcId="{D0957B85-ED58-490D-BB10-36CC34E28505}" destId="{2E990829-7000-42D3-8A5D-12DCD11761CB}"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882761" cy="3554221"/>
        <a:chOff x="0" y="0"/>
        <a:chExt cx="8882761" cy="3554221"/>
      </a:xfrm>
    </dsp:grpSpPr>
    <dsp:sp modelId="{2595AE86-0104-40BE-B8F8-A457AF75A3BC}">
      <dsp:nvSpPr>
        <dsp:cNvPr id="3" name="燕尾形 2"/>
        <dsp:cNvSpPr/>
      </dsp:nvSpPr>
      <dsp:spPr bwMode="white">
        <a:xfrm rot="5400000">
          <a:off x="-197562" y="197562"/>
          <a:ext cx="1317077" cy="921954"/>
        </a:xfrm>
        <a:prstGeom prst="chevron">
          <a:avLst/>
        </a:prstGeom>
      </dsp:spPr>
      <dsp:style>
        <a:lnRef idx="2">
          <a:schemeClr val="accent2">
            <a:shade val="50000"/>
            <a:hueOff val="0"/>
            <a:satOff val="0"/>
            <a:lumOff val="0"/>
            <a:alpha val="100000"/>
          </a:schemeClr>
        </a:lnRef>
        <a:fillRef idx="1">
          <a:schemeClr val="accent2">
            <a:shade val="50000"/>
            <a:hueOff val="0"/>
            <a:satOff val="0"/>
            <a:lumOff val="0"/>
            <a:alpha val="100000"/>
          </a:schemeClr>
        </a:fillRef>
        <a:effectRef idx="0">
          <a:scrgbClr r="0" g="0" b="0"/>
        </a:effectRef>
        <a:fontRef idx="minor">
          <a:schemeClr val="lt1"/>
        </a:fontRef>
      </dsp:style>
      <dsp:txBody>
        <a:bodyPr rot="-5400000"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smtClean="0"/>
            <a:t>1</a:t>
          </a:r>
          <a:endParaRPr lang="zh-CN" altLang="en-US" dirty="0"/>
        </a:p>
      </dsp:txBody>
      <dsp:txXfrm rot="5400000">
        <a:off x="-197562" y="197562"/>
        <a:ext cx="1317077" cy="921954"/>
      </dsp:txXfrm>
    </dsp:sp>
    <dsp:sp modelId="{2129A10F-692E-494C-B56C-0B964A68E0E9}">
      <dsp:nvSpPr>
        <dsp:cNvPr id="4" name="同侧圆角矩形 3"/>
        <dsp:cNvSpPr/>
      </dsp:nvSpPr>
      <dsp:spPr bwMode="white">
        <a:xfrm rot="5400000">
          <a:off x="4446126" y="-3552353"/>
          <a:ext cx="856100" cy="7960807"/>
        </a:xfrm>
        <a:prstGeom prst="round2SameRect">
          <a:avLst/>
        </a:prstGeom>
      </dsp:spPr>
      <dsp:style>
        <a:lnRef idx="2">
          <a:schemeClr val="accent2">
            <a:shade val="50000"/>
            <a:hueOff val="0"/>
            <a:satOff val="0"/>
            <a:lumOff val="0"/>
            <a:alpha val="100000"/>
          </a:schemeClr>
        </a:lnRef>
        <a:fillRef idx="1">
          <a:schemeClr val="lt1">
            <a:alpha val="90000"/>
          </a:schemeClr>
        </a:fillRef>
        <a:effectRef idx="0">
          <a:scrgbClr r="0" g="0" b="0"/>
        </a:effectRef>
        <a:fontRef idx="minor"/>
      </dsp:style>
      <dsp:txBody>
        <a:bodyPr rot="-5400000" lIns="312928" tIns="27940" rIns="27940" bIns="279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altLang="en-US" sz="4400" b="1" dirty="0" smtClean="0">
              <a:solidFill>
                <a:schemeClr val="dk1"/>
              </a:solidFill>
              <a:latin typeface="楷体" panose="02010609060101010101" pitchFamily="49" charset="-122"/>
              <a:ea typeface="楷体" panose="02010609060101010101" pitchFamily="49" charset="-122"/>
            </a:rPr>
            <a:t>意思自治</a:t>
          </a:r>
          <a:r>
            <a:rPr lang="en-US" altLang="zh-CN" sz="4400" b="1" dirty="0" smtClean="0">
              <a:solidFill>
                <a:schemeClr val="dk1"/>
              </a:solidFill>
              <a:latin typeface="楷体" panose="02010609060101010101" pitchFamily="49" charset="-122"/>
              <a:ea typeface="楷体" panose="02010609060101010101" pitchFamily="49" charset="-122"/>
            </a:rPr>
            <a:t>—</a:t>
          </a:r>
          <a:r>
            <a:rPr lang="zh-CN" altLang="en-US" sz="4400" b="1" dirty="0" smtClean="0">
              <a:solidFill>
                <a:schemeClr val="dk1"/>
              </a:solidFill>
              <a:latin typeface="楷体" panose="02010609060101010101" pitchFamily="49" charset="-122"/>
              <a:ea typeface="楷体" panose="02010609060101010101" pitchFamily="49" charset="-122"/>
            </a:rPr>
            <a:t>平等</a:t>
          </a:r>
          <a:endParaRPr lang="zh-CN" altLang="en-US" sz="4400" b="1" dirty="0">
            <a:solidFill>
              <a:schemeClr val="dk1"/>
            </a:solidFill>
            <a:latin typeface="楷体" panose="02010609060101010101" pitchFamily="49" charset="-122"/>
            <a:ea typeface="楷体" panose="02010609060101010101" pitchFamily="49" charset="-122"/>
          </a:endParaRPr>
        </a:p>
      </dsp:txBody>
      <dsp:txXfrm rot="5400000">
        <a:off x="4446126" y="-3552353"/>
        <a:ext cx="856100" cy="7960807"/>
      </dsp:txXfrm>
    </dsp:sp>
    <dsp:sp modelId="{9FB52642-A453-43CC-9058-3696B4A8DC51}">
      <dsp:nvSpPr>
        <dsp:cNvPr id="5" name="燕尾形 4"/>
        <dsp:cNvSpPr/>
      </dsp:nvSpPr>
      <dsp:spPr bwMode="white">
        <a:xfrm rot="5400000">
          <a:off x="-197562" y="1316133"/>
          <a:ext cx="1317077" cy="921954"/>
        </a:xfrm>
        <a:prstGeom prst="chevron">
          <a:avLst/>
        </a:prstGeom>
      </dsp:spPr>
      <dsp:style>
        <a:lnRef idx="2">
          <a:schemeClr val="accent2">
            <a:shade val="50000"/>
            <a:hueOff val="-40000"/>
            <a:satOff val="-6274"/>
            <a:lumOff val="30850"/>
            <a:alpha val="100000"/>
          </a:schemeClr>
        </a:lnRef>
        <a:fillRef idx="1">
          <a:schemeClr val="accent2">
            <a:shade val="50000"/>
            <a:hueOff val="-40000"/>
            <a:satOff val="-6274"/>
            <a:lumOff val="30850"/>
            <a:alpha val="100000"/>
          </a:schemeClr>
        </a:fillRef>
        <a:effectRef idx="0">
          <a:scrgbClr r="0" g="0" b="0"/>
        </a:effectRef>
        <a:fontRef idx="minor">
          <a:schemeClr val="lt1"/>
        </a:fontRef>
      </dsp:style>
      <dsp:txBody>
        <a:bodyPr rot="-5400000"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smtClean="0"/>
            <a:t>2</a:t>
          </a:r>
          <a:endParaRPr lang="zh-CN" altLang="en-US" dirty="0"/>
        </a:p>
      </dsp:txBody>
      <dsp:txXfrm rot="5400000">
        <a:off x="-197562" y="1316133"/>
        <a:ext cx="1317077" cy="921954"/>
      </dsp:txXfrm>
    </dsp:sp>
    <dsp:sp modelId="{84D7CD83-7AAC-4F3F-85AF-C198E1B0ABA3}">
      <dsp:nvSpPr>
        <dsp:cNvPr id="6" name="同侧圆角矩形 5"/>
        <dsp:cNvSpPr/>
      </dsp:nvSpPr>
      <dsp:spPr bwMode="white">
        <a:xfrm rot="5400000">
          <a:off x="4474307" y="-2433781"/>
          <a:ext cx="856100" cy="7960807"/>
        </a:xfrm>
        <a:prstGeom prst="round2SameRect">
          <a:avLst/>
        </a:prstGeom>
      </dsp:spPr>
      <dsp:style>
        <a:lnRef idx="2">
          <a:schemeClr val="accent2">
            <a:shade val="50000"/>
            <a:hueOff val="0"/>
            <a:satOff val="-5228"/>
            <a:lumOff val="28235"/>
            <a:alpha val="100000"/>
          </a:schemeClr>
        </a:lnRef>
        <a:fillRef idx="1">
          <a:schemeClr val="lt1">
            <a:alpha val="90000"/>
          </a:schemeClr>
        </a:fillRef>
        <a:effectRef idx="0">
          <a:scrgbClr r="0" g="0" b="0"/>
        </a:effectRef>
        <a:fontRef idx="minor"/>
      </dsp:style>
      <dsp:txBody>
        <a:bodyPr rot="-5400000" lIns="312928" tIns="27940" rIns="27940" bIns="279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altLang="en-US" sz="4400" b="1" dirty="0" smtClean="0">
              <a:solidFill>
                <a:schemeClr val="dk1"/>
              </a:solidFill>
              <a:latin typeface="楷体" panose="02010609060101010101" pitchFamily="49" charset="-122"/>
              <a:ea typeface="楷体" panose="02010609060101010101" pitchFamily="49" charset="-122"/>
            </a:rPr>
            <a:t>诚实信用</a:t>
          </a:r>
          <a:r>
            <a:rPr lang="en-US" altLang="zh-CN" sz="4400" b="1" dirty="0" smtClean="0">
              <a:solidFill>
                <a:schemeClr val="dk1"/>
              </a:solidFill>
              <a:latin typeface="楷体" panose="02010609060101010101" pitchFamily="49" charset="-122"/>
              <a:ea typeface="楷体" panose="02010609060101010101" pitchFamily="49" charset="-122"/>
            </a:rPr>
            <a:t>—</a:t>
          </a:r>
          <a:r>
            <a:rPr lang="zh-CN" altLang="en-US" sz="4400" b="1" dirty="0" smtClean="0">
              <a:solidFill>
                <a:schemeClr val="dk1"/>
              </a:solidFill>
              <a:latin typeface="楷体" panose="02010609060101010101" pitchFamily="49" charset="-122"/>
              <a:ea typeface="楷体" panose="02010609060101010101" pitchFamily="49" charset="-122"/>
            </a:rPr>
            <a:t>公序良俗</a:t>
          </a:r>
          <a:endParaRPr lang="zh-CN" altLang="en-US" sz="4400" b="1" dirty="0">
            <a:solidFill>
              <a:schemeClr val="dk1"/>
            </a:solidFill>
            <a:latin typeface="楷体" panose="02010609060101010101" pitchFamily="49" charset="-122"/>
            <a:ea typeface="楷体" panose="02010609060101010101" pitchFamily="49" charset="-122"/>
          </a:endParaRPr>
        </a:p>
      </dsp:txBody>
      <dsp:txXfrm rot="5400000">
        <a:off x="4474307" y="-2433781"/>
        <a:ext cx="856100" cy="7960807"/>
      </dsp:txXfrm>
    </dsp:sp>
    <dsp:sp modelId="{B335BC75-22CD-4D7C-9C73-1158AA404923}">
      <dsp:nvSpPr>
        <dsp:cNvPr id="7" name="燕尾形 6"/>
        <dsp:cNvSpPr/>
      </dsp:nvSpPr>
      <dsp:spPr bwMode="white">
        <a:xfrm rot="5400000">
          <a:off x="-197562" y="2434705"/>
          <a:ext cx="1317077" cy="921954"/>
        </a:xfrm>
        <a:prstGeom prst="chevron">
          <a:avLst/>
        </a:prstGeom>
        <a:blipFill rotWithShape="0">
          <a:blip r:embed="rId1"/>
          <a:stretch>
            <a:fillRect/>
          </a:stretch>
        </a:blipFill>
      </dsp:spPr>
      <dsp:style>
        <a:lnRef idx="2">
          <a:schemeClr val="accent2">
            <a:tint val="45000"/>
            <a:hueOff val="20000"/>
            <a:satOff val="3137"/>
            <a:lumOff val="-15424"/>
            <a:alpha val="100000"/>
          </a:schemeClr>
        </a:lnRef>
        <a:fillRef idx="1">
          <a:schemeClr val="accent2">
            <a:tint val="45000"/>
            <a:hueOff val="20000"/>
            <a:satOff val="3137"/>
            <a:lumOff val="-15424"/>
            <a:alpha val="100000"/>
          </a:schemeClr>
        </a:fillRef>
        <a:effectRef idx="0">
          <a:scrgbClr r="0" g="0" b="0"/>
        </a:effectRef>
        <a:fontRef idx="minor">
          <a:schemeClr val="lt1"/>
        </a:fontRef>
      </dsp:style>
      <dsp:txBody>
        <a:bodyPr rot="-5400000"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smtClean="0">
              <a:solidFill>
                <a:schemeClr val="tx1"/>
              </a:solidFill>
            </a:rPr>
            <a:t>3</a:t>
          </a:r>
          <a:endParaRPr lang="zh-CN" altLang="en-US" dirty="0">
            <a:solidFill>
              <a:schemeClr val="tx1"/>
            </a:solidFill>
          </a:endParaRPr>
        </a:p>
      </dsp:txBody>
      <dsp:txXfrm rot="5400000">
        <a:off x="-197562" y="2434705"/>
        <a:ext cx="1317077" cy="921954"/>
      </dsp:txXfrm>
    </dsp:sp>
    <dsp:sp modelId="{2E990829-7000-42D3-8A5D-12DCD11761CB}">
      <dsp:nvSpPr>
        <dsp:cNvPr id="8" name="同侧圆角矩形 7"/>
        <dsp:cNvSpPr/>
      </dsp:nvSpPr>
      <dsp:spPr bwMode="white">
        <a:xfrm rot="5400000">
          <a:off x="4415796" y="-1278551"/>
          <a:ext cx="856100" cy="7960807"/>
        </a:xfrm>
        <a:prstGeom prst="round2SameRect">
          <a:avLst/>
        </a:prstGeom>
      </dsp:spPr>
      <dsp:style>
        <a:lnRef idx="2">
          <a:schemeClr val="accent2">
            <a:tint val="55000"/>
            <a:hueOff val="0"/>
            <a:satOff val="2614"/>
            <a:lumOff val="-14117"/>
            <a:alpha val="100000"/>
          </a:schemeClr>
        </a:lnRef>
        <a:fillRef idx="1">
          <a:schemeClr val="lt1">
            <a:alpha val="90000"/>
          </a:schemeClr>
        </a:fillRef>
        <a:effectRef idx="0">
          <a:scrgbClr r="0" g="0" b="0"/>
        </a:effectRef>
        <a:fontRef idx="minor"/>
      </dsp:style>
      <dsp:txBody>
        <a:bodyPr rot="-5400000" lIns="312928" tIns="27940" rIns="27940" bIns="279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altLang="en-US" sz="4400" b="1" dirty="0" smtClean="0">
              <a:solidFill>
                <a:schemeClr val="dk1"/>
              </a:solidFill>
              <a:latin typeface="楷体" panose="02010609060101010101" pitchFamily="49" charset="-122"/>
              <a:ea typeface="楷体" panose="02010609060101010101" pitchFamily="49" charset="-122"/>
            </a:rPr>
            <a:t>公平、禁止权利滥用</a:t>
          </a:r>
          <a:endParaRPr lang="zh-CN" altLang="en-US" sz="4400" b="1" dirty="0">
            <a:solidFill>
              <a:schemeClr val="dk1"/>
            </a:solidFill>
            <a:latin typeface="楷体" panose="02010609060101010101" pitchFamily="49" charset="-122"/>
            <a:ea typeface="楷体" panose="02010609060101010101" pitchFamily="49" charset="-122"/>
          </a:endParaRPr>
        </a:p>
      </dsp:txBody>
      <dsp:txXfrm rot="5400000">
        <a:off x="4415796" y="-1278551"/>
        <a:ext cx="856100" cy="79608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14882" y="2740320"/>
            <a:ext cx="8534400" cy="1752600"/>
          </a:xfrm>
        </p:spPr>
        <p:txBody>
          <a:bodyPr>
            <a:normAutofit/>
          </a:bodyPr>
          <a:lstStyle>
            <a:lvl1pPr marL="0" indent="0" algn="ctr">
              <a:buNone/>
              <a:defRPr sz="4400">
                <a:solidFill>
                  <a:srgbClr val="7C1D20"/>
                </a:solidFill>
              </a:defRPr>
            </a:lvl1pPr>
            <a:lvl2pPr marL="521335" indent="0" algn="ctr">
              <a:buNone/>
              <a:defRPr>
                <a:solidFill>
                  <a:schemeClr val="tx1">
                    <a:tint val="75000"/>
                  </a:schemeClr>
                </a:solidFill>
              </a:defRPr>
            </a:lvl2pPr>
            <a:lvl3pPr marL="1042670" indent="0" algn="ctr">
              <a:buNone/>
              <a:defRPr>
                <a:solidFill>
                  <a:schemeClr val="tx1">
                    <a:tint val="75000"/>
                  </a:schemeClr>
                </a:solidFill>
              </a:defRPr>
            </a:lvl3pPr>
            <a:lvl4pPr marL="1564005" indent="0" algn="ctr">
              <a:buNone/>
              <a:defRPr>
                <a:solidFill>
                  <a:schemeClr val="tx1">
                    <a:tint val="75000"/>
                  </a:schemeClr>
                </a:solidFill>
              </a:defRPr>
            </a:lvl4pPr>
            <a:lvl5pPr marL="2085975" indent="0" algn="ctr">
              <a:buNone/>
              <a:defRPr>
                <a:solidFill>
                  <a:schemeClr val="tx1">
                    <a:tint val="75000"/>
                  </a:schemeClr>
                </a:solidFill>
              </a:defRPr>
            </a:lvl5pPr>
            <a:lvl6pPr marL="2607310" indent="0" algn="ctr">
              <a:buNone/>
              <a:defRPr>
                <a:solidFill>
                  <a:schemeClr val="tx1">
                    <a:tint val="75000"/>
                  </a:schemeClr>
                </a:solidFill>
              </a:defRPr>
            </a:lvl6pPr>
            <a:lvl7pPr marL="3128645" indent="0" algn="ctr">
              <a:buNone/>
              <a:defRPr>
                <a:solidFill>
                  <a:schemeClr val="tx1">
                    <a:tint val="75000"/>
                  </a:schemeClr>
                </a:solidFill>
              </a:defRPr>
            </a:lvl7pPr>
            <a:lvl8pPr marL="3649980" indent="0" algn="ctr">
              <a:buNone/>
              <a:defRPr>
                <a:solidFill>
                  <a:schemeClr val="tx1">
                    <a:tint val="75000"/>
                  </a:schemeClr>
                </a:solidFill>
              </a:defRPr>
            </a:lvl8pPr>
            <a:lvl9pPr marL="4171315"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4" name="日期占位符 3"/>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D9CD1A-84F8-4651-80FC-C1CD9D818A9E}" type="slidenum">
              <a:rPr lang="zh-CN" altLang="en-US" smtClean="0"/>
            </a:fld>
            <a:endParaRPr lang="zh-CN" altLang="en-US"/>
          </a:p>
        </p:txBody>
      </p:sp>
      <p:pic>
        <p:nvPicPr>
          <p:cNvPr id="7" name="Picture 3" descr="C:\Users\Administrator\Desktop\财大ppt模板\B10PPT模板（二）宽屏-08.jpg"/>
          <p:cNvPicPr>
            <a:picLocks noChangeAspect="1" noChangeArrowheads="1"/>
          </p:cNvPicPr>
          <p:nvPr/>
        </p:nvPicPr>
        <p:blipFill>
          <a:blip r:embed="rId2" cstate="print"/>
          <a:srcRect/>
          <a:stretch>
            <a:fillRect/>
          </a:stretch>
        </p:blipFill>
        <p:spPr bwMode="auto">
          <a:xfrm>
            <a:off x="5996" y="-52600"/>
            <a:ext cx="12186004" cy="685641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3"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99" y="274639"/>
            <a:ext cx="8026401"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577515" y="1821821"/>
            <a:ext cx="9487684" cy="4391094"/>
          </a:xfrm>
        </p:spPr>
        <p:txBody>
          <a:bodyPr/>
          <a:lstStyle>
            <a:lvl1pPr>
              <a:defRPr sz="3600"/>
            </a:lvl1pPr>
            <a:lvl2pPr marL="847090" indent="-325755">
              <a:buFont typeface="Arial" panose="020B0604020202020204" pitchFamily="34" charset="0"/>
              <a:buChar cha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pic>
        <p:nvPicPr>
          <p:cNvPr id="7" name="Picture 3" descr="C:\Users\Administrator\Desktop\财大ppt模板\B10PPT模板（二）宽屏-09.jpg"/>
          <p:cNvPicPr>
            <a:picLocks noChangeAspect="1" noChangeArrowheads="1"/>
          </p:cNvPicPr>
          <p:nvPr/>
        </p:nvPicPr>
        <p:blipFill>
          <a:blip r:embed="rId2" cstate="print"/>
          <a:srcRect/>
          <a:stretch>
            <a:fillRect/>
          </a:stretch>
        </p:blipFill>
        <p:spPr bwMode="auto">
          <a:xfrm>
            <a:off x="541273" y="974632"/>
            <a:ext cx="11041129" cy="5746846"/>
          </a:xfrm>
          <a:prstGeom prst="rect">
            <a:avLst/>
          </a:prstGeom>
          <a:noFill/>
        </p:spPr>
      </p:pic>
      <p:sp>
        <p:nvSpPr>
          <p:cNvPr id="8" name="标题 7"/>
          <p:cNvSpPr>
            <a:spLocks noGrp="1"/>
          </p:cNvSpPr>
          <p:nvPr>
            <p:ph type="title"/>
          </p:nvPr>
        </p:nvSpPr>
        <p:spPr>
          <a:xfrm>
            <a:off x="714284" y="471068"/>
            <a:ext cx="10972800" cy="1143000"/>
          </a:xfrm>
        </p:spPr>
        <p:txBody>
          <a:bodyPr/>
          <a:lstStyle>
            <a:lvl1pPr>
              <a:defRPr sz="4000" b="0">
                <a:solidFill>
                  <a:srgbClr val="7C1D20"/>
                </a:solidFill>
              </a:defRPr>
            </a:lvl1pPr>
          </a:lstStyle>
          <a:p>
            <a:r>
              <a:rPr lang="zh-CN" altLang="en-US" smtClean="0"/>
              <a:t>单击此处编辑母版标题样式</a:t>
            </a:r>
            <a:endParaRPr lang="zh-CN" altLang="en-US" dirty="0"/>
          </a:p>
        </p:txBody>
      </p:sp>
      <p:sp>
        <p:nvSpPr>
          <p:cNvPr id="9" name="日期占位符 8"/>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10" name="页脚占位符 9"/>
          <p:cNvSpPr>
            <a:spLocks noGrp="1"/>
          </p:cNvSpPr>
          <p:nvPr>
            <p:ph type="ftr" sz="quarter" idx="11"/>
          </p:nvPr>
        </p:nvSpPr>
        <p:spPr/>
        <p:txBody>
          <a:bodyPr/>
          <a:lstStyle/>
          <a:p>
            <a:endParaRPr lang="zh-CN" altLang="en-US"/>
          </a:p>
        </p:txBody>
      </p:sp>
      <p:sp>
        <p:nvSpPr>
          <p:cNvPr id="11" name="灯片编号占位符 10"/>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7" y="4406903"/>
            <a:ext cx="10363200" cy="1362076"/>
          </a:xfrm>
        </p:spPr>
        <p:txBody>
          <a:bodyPr anchor="t"/>
          <a:lstStyle>
            <a:lvl1pPr algn="l">
              <a:defRPr sz="46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7" y="2906715"/>
            <a:ext cx="10363200" cy="1500188"/>
          </a:xfrm>
        </p:spPr>
        <p:txBody>
          <a:bodyPr anchor="b"/>
          <a:lstStyle>
            <a:lvl1pPr marL="0" indent="0">
              <a:buNone/>
              <a:defRPr sz="2300">
                <a:solidFill>
                  <a:schemeClr val="tx1">
                    <a:tint val="75000"/>
                  </a:schemeClr>
                </a:solidFill>
              </a:defRPr>
            </a:lvl1pPr>
            <a:lvl2pPr marL="521335" indent="0">
              <a:buNone/>
              <a:defRPr sz="2100">
                <a:solidFill>
                  <a:schemeClr val="tx1">
                    <a:tint val="75000"/>
                  </a:schemeClr>
                </a:solidFill>
              </a:defRPr>
            </a:lvl2pPr>
            <a:lvl3pPr marL="1042670" indent="0">
              <a:buNone/>
              <a:defRPr sz="1800">
                <a:solidFill>
                  <a:schemeClr val="tx1">
                    <a:tint val="75000"/>
                  </a:schemeClr>
                </a:solidFill>
              </a:defRPr>
            </a:lvl3pPr>
            <a:lvl4pPr marL="1564005" indent="0">
              <a:buNone/>
              <a:defRPr sz="1600">
                <a:solidFill>
                  <a:schemeClr val="tx1">
                    <a:tint val="75000"/>
                  </a:schemeClr>
                </a:solidFill>
              </a:defRPr>
            </a:lvl4pPr>
            <a:lvl5pPr marL="2085975" indent="0">
              <a:buNone/>
              <a:defRPr sz="1600">
                <a:solidFill>
                  <a:schemeClr val="tx1">
                    <a:tint val="75000"/>
                  </a:schemeClr>
                </a:solidFill>
              </a:defRPr>
            </a:lvl5pPr>
            <a:lvl6pPr marL="2607310" indent="0">
              <a:buNone/>
              <a:defRPr sz="1600">
                <a:solidFill>
                  <a:schemeClr val="tx1">
                    <a:tint val="75000"/>
                  </a:schemeClr>
                </a:solidFill>
              </a:defRPr>
            </a:lvl6pPr>
            <a:lvl7pPr marL="3128645" indent="0">
              <a:buNone/>
              <a:defRPr sz="1600">
                <a:solidFill>
                  <a:schemeClr val="tx1">
                    <a:tint val="75000"/>
                  </a:schemeClr>
                </a:solidFill>
              </a:defRPr>
            </a:lvl7pPr>
            <a:lvl8pPr marL="3649980" indent="0">
              <a:buNone/>
              <a:defRPr sz="1600">
                <a:solidFill>
                  <a:schemeClr val="tx1">
                    <a:tint val="75000"/>
                  </a:schemeClr>
                </a:solidFill>
              </a:defRPr>
            </a:lvl8pPr>
            <a:lvl9pPr marL="4171315"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3"/>
            <a:ext cx="5384800" cy="452596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3" y="1600203"/>
            <a:ext cx="5384800" cy="452596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4"/>
            <a:ext cx="5386917" cy="639762"/>
          </a:xfrm>
        </p:spPr>
        <p:txBody>
          <a:bodyPr anchor="b"/>
          <a:lstStyle>
            <a:lvl1pPr marL="0" indent="0">
              <a:buNone/>
              <a:defRPr sz="2700" b="1"/>
            </a:lvl1pPr>
            <a:lvl2pPr marL="521335" indent="0">
              <a:buNone/>
              <a:defRPr sz="2300" b="1"/>
            </a:lvl2pPr>
            <a:lvl3pPr marL="1042670" indent="0">
              <a:buNone/>
              <a:defRPr sz="2100" b="1"/>
            </a:lvl3pPr>
            <a:lvl4pPr marL="1564005" indent="0">
              <a:buNone/>
              <a:defRPr sz="1800" b="1"/>
            </a:lvl4pPr>
            <a:lvl5pPr marL="2085975" indent="0">
              <a:buNone/>
              <a:defRPr sz="1800" b="1"/>
            </a:lvl5pPr>
            <a:lvl6pPr marL="2607310" indent="0">
              <a:buNone/>
              <a:defRPr sz="1800" b="1"/>
            </a:lvl6pPr>
            <a:lvl7pPr marL="3128645" indent="0">
              <a:buNone/>
              <a:defRPr sz="1800" b="1"/>
            </a:lvl7pPr>
            <a:lvl8pPr marL="3649980" indent="0">
              <a:buNone/>
              <a:defRPr sz="1800" b="1"/>
            </a:lvl8pPr>
            <a:lvl9pPr marL="4171315" indent="0">
              <a:buNone/>
              <a:defRPr sz="18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8"/>
            <a:ext cx="5386917" cy="395128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71" y="1535114"/>
            <a:ext cx="5389032" cy="639762"/>
          </a:xfrm>
        </p:spPr>
        <p:txBody>
          <a:bodyPr anchor="b"/>
          <a:lstStyle>
            <a:lvl1pPr marL="0" indent="0">
              <a:buNone/>
              <a:defRPr sz="2700" b="1"/>
            </a:lvl1pPr>
            <a:lvl2pPr marL="521335" indent="0">
              <a:buNone/>
              <a:defRPr sz="2300" b="1"/>
            </a:lvl2pPr>
            <a:lvl3pPr marL="1042670" indent="0">
              <a:buNone/>
              <a:defRPr sz="2100" b="1"/>
            </a:lvl3pPr>
            <a:lvl4pPr marL="1564005" indent="0">
              <a:buNone/>
              <a:defRPr sz="1800" b="1"/>
            </a:lvl4pPr>
            <a:lvl5pPr marL="2085975" indent="0">
              <a:buNone/>
              <a:defRPr sz="1800" b="1"/>
            </a:lvl5pPr>
            <a:lvl6pPr marL="2607310" indent="0">
              <a:buNone/>
              <a:defRPr sz="1800" b="1"/>
            </a:lvl6pPr>
            <a:lvl7pPr marL="3128645" indent="0">
              <a:buNone/>
              <a:defRPr sz="1800" b="1"/>
            </a:lvl7pPr>
            <a:lvl8pPr marL="3649980" indent="0">
              <a:buNone/>
              <a:defRPr sz="1800" b="1"/>
            </a:lvl8pPr>
            <a:lvl9pPr marL="4171315" indent="0">
              <a:buNone/>
              <a:defRPr sz="18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71" y="2174878"/>
            <a:ext cx="5389032" cy="395128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2"/>
            <a:ext cx="4011084" cy="1162050"/>
          </a:xfrm>
        </p:spPr>
        <p:txBody>
          <a:bodyPr anchor="b"/>
          <a:lstStyle>
            <a:lvl1pPr algn="l">
              <a:defRPr sz="23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3"/>
            <a:ext cx="4011084" cy="4691063"/>
          </a:xfrm>
        </p:spPr>
        <p:txBody>
          <a:bodyPr/>
          <a:lstStyle>
            <a:lvl1pPr marL="0" indent="0">
              <a:buNone/>
              <a:defRPr sz="1600"/>
            </a:lvl1pPr>
            <a:lvl2pPr marL="521335" indent="0">
              <a:buNone/>
              <a:defRPr sz="1400"/>
            </a:lvl2pPr>
            <a:lvl3pPr marL="1042670" indent="0">
              <a:buNone/>
              <a:defRPr sz="1100"/>
            </a:lvl3pPr>
            <a:lvl4pPr marL="1564005" indent="0">
              <a:buNone/>
              <a:defRPr sz="1000"/>
            </a:lvl4pPr>
            <a:lvl5pPr marL="2085975" indent="0">
              <a:buNone/>
              <a:defRPr sz="1000"/>
            </a:lvl5pPr>
            <a:lvl6pPr marL="2607310" indent="0">
              <a:buNone/>
              <a:defRPr sz="1000"/>
            </a:lvl6pPr>
            <a:lvl7pPr marL="3128645" indent="0">
              <a:buNone/>
              <a:defRPr sz="1000"/>
            </a:lvl7pPr>
            <a:lvl8pPr marL="3649980" indent="0">
              <a:buNone/>
              <a:defRPr sz="1000"/>
            </a:lvl8pPr>
            <a:lvl9pPr marL="4171315"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3"/>
            <a:ext cx="7315200" cy="566738"/>
          </a:xfrm>
        </p:spPr>
        <p:txBody>
          <a:bodyPr anchor="b"/>
          <a:lstStyle>
            <a:lvl1pPr algn="l">
              <a:defRPr sz="23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8"/>
            <a:ext cx="7315200" cy="4114800"/>
          </a:xfrm>
        </p:spPr>
        <p:txBody>
          <a:bodyPr/>
          <a:lstStyle>
            <a:lvl1pPr marL="0" indent="0">
              <a:buNone/>
              <a:defRPr sz="3700"/>
            </a:lvl1pPr>
            <a:lvl2pPr marL="521335" indent="0">
              <a:buNone/>
              <a:defRPr sz="3200"/>
            </a:lvl2pPr>
            <a:lvl3pPr marL="1042670" indent="0">
              <a:buNone/>
              <a:defRPr sz="2700"/>
            </a:lvl3pPr>
            <a:lvl4pPr marL="1564005" indent="0">
              <a:buNone/>
              <a:defRPr sz="2300"/>
            </a:lvl4pPr>
            <a:lvl5pPr marL="2085975" indent="0">
              <a:buNone/>
              <a:defRPr sz="2300"/>
            </a:lvl5pPr>
            <a:lvl6pPr marL="2607310" indent="0">
              <a:buNone/>
              <a:defRPr sz="2300"/>
            </a:lvl6pPr>
            <a:lvl7pPr marL="3128645" indent="0">
              <a:buNone/>
              <a:defRPr sz="2300"/>
            </a:lvl7pPr>
            <a:lvl8pPr marL="3649980" indent="0">
              <a:buNone/>
              <a:defRPr sz="2300"/>
            </a:lvl8pPr>
            <a:lvl9pPr marL="4171315" indent="0">
              <a:buNone/>
              <a:defRPr sz="23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600"/>
            </a:lvl1pPr>
            <a:lvl2pPr marL="521335" indent="0">
              <a:buNone/>
              <a:defRPr sz="1400"/>
            </a:lvl2pPr>
            <a:lvl3pPr marL="1042670" indent="0">
              <a:buNone/>
              <a:defRPr sz="1100"/>
            </a:lvl3pPr>
            <a:lvl4pPr marL="1564005" indent="0">
              <a:buNone/>
              <a:defRPr sz="1000"/>
            </a:lvl4pPr>
            <a:lvl5pPr marL="2085975" indent="0">
              <a:buNone/>
              <a:defRPr sz="1000"/>
            </a:lvl5pPr>
            <a:lvl6pPr marL="2607310" indent="0">
              <a:buNone/>
              <a:defRPr sz="1000"/>
            </a:lvl6pPr>
            <a:lvl7pPr marL="3128645" indent="0">
              <a:buNone/>
              <a:defRPr sz="1000"/>
            </a:lvl7pPr>
            <a:lvl8pPr marL="3649980" indent="0">
              <a:buNone/>
              <a:defRPr sz="1000"/>
            </a:lvl8pPr>
            <a:lvl9pPr marL="4171315"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41"/>
            <a:ext cx="10972800" cy="1143000"/>
          </a:xfrm>
          <a:prstGeom prst="rect">
            <a:avLst/>
          </a:prstGeom>
        </p:spPr>
        <p:txBody>
          <a:bodyPr vert="horz" lIns="104306" tIns="52153" rIns="104306" bIns="52153"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601" y="1600203"/>
            <a:ext cx="10972800" cy="4525963"/>
          </a:xfrm>
          <a:prstGeom prst="rect">
            <a:avLst/>
          </a:prstGeom>
        </p:spPr>
        <p:txBody>
          <a:bodyPr vert="horz" lIns="104306" tIns="52153" rIns="104306" bIns="52153"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09601" y="6356354"/>
            <a:ext cx="2844800" cy="365124"/>
          </a:xfrm>
          <a:prstGeom prst="rect">
            <a:avLst/>
          </a:prstGeom>
        </p:spPr>
        <p:txBody>
          <a:bodyPr vert="horz" lIns="104306" tIns="52153" rIns="104306" bIns="52153" rtlCol="0" anchor="ctr"/>
          <a:lstStyle>
            <a:lvl1pPr algn="l">
              <a:defRPr sz="1400">
                <a:solidFill>
                  <a:schemeClr val="tx1">
                    <a:tint val="75000"/>
                  </a:schemeClr>
                </a:solidFill>
              </a:defRPr>
            </a:lvl1pPr>
          </a:lstStyle>
          <a:p>
            <a:fld id="{88FF6859-FEBC-44AD-B36D-19D244AE3339}" type="datetimeFigureOut">
              <a:rPr lang="zh-CN" altLang="en-US" smtClean="0"/>
            </a:fld>
            <a:endParaRPr lang="zh-CN" altLang="en-US"/>
          </a:p>
        </p:txBody>
      </p:sp>
      <p:sp>
        <p:nvSpPr>
          <p:cNvPr id="5" name="页脚占位符 4"/>
          <p:cNvSpPr>
            <a:spLocks noGrp="1"/>
          </p:cNvSpPr>
          <p:nvPr>
            <p:ph type="ftr" sz="quarter" idx="3"/>
          </p:nvPr>
        </p:nvSpPr>
        <p:spPr>
          <a:xfrm>
            <a:off x="4165604" y="6356354"/>
            <a:ext cx="3860800" cy="365124"/>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2" y="6356354"/>
            <a:ext cx="2844800" cy="365124"/>
          </a:xfrm>
          <a:prstGeom prst="rect">
            <a:avLst/>
          </a:prstGeom>
        </p:spPr>
        <p:txBody>
          <a:bodyPr vert="horz" lIns="104306" tIns="52153" rIns="104306" bIns="52153" rtlCol="0" anchor="ctr"/>
          <a:lstStyle>
            <a:lvl1pPr algn="r">
              <a:defRPr sz="1400">
                <a:solidFill>
                  <a:schemeClr val="tx1">
                    <a:tint val="75000"/>
                  </a:schemeClr>
                </a:solidFill>
              </a:defRPr>
            </a:lvl1pPr>
          </a:lstStyle>
          <a:p>
            <a:fld id="{9AD9CD1A-84F8-4651-80FC-C1CD9D818A9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670" rtl="0" eaLnBrk="1" latinLnBrk="0" hangingPunct="1">
        <a:spcBef>
          <a:spcPct val="0"/>
        </a:spcBef>
        <a:buNone/>
        <a:defRPr sz="5000" kern="1200">
          <a:solidFill>
            <a:schemeClr val="tx1"/>
          </a:solidFill>
          <a:latin typeface="微软雅黑" panose="020B0503020204020204" charset="-122"/>
          <a:ea typeface="微软雅黑" panose="020B0503020204020204" charset="-122"/>
          <a:cs typeface="+mj-cs"/>
        </a:defRPr>
      </a:lvl1pPr>
    </p:titleStyle>
    <p:bodyStyle>
      <a:lvl1pPr marL="391160" indent="-391160" algn="l" defTabSz="1042670" rtl="0" eaLnBrk="1" latinLnBrk="0" hangingPunct="1">
        <a:spcBef>
          <a:spcPct val="20000"/>
        </a:spcBef>
        <a:buFont typeface="Wingdings" panose="05000000000000000000" pitchFamily="2" charset="2"/>
        <a:buChar char="Ø"/>
        <a:defRPr sz="3700" kern="1200">
          <a:solidFill>
            <a:schemeClr val="tx1"/>
          </a:solidFill>
          <a:latin typeface="微软雅黑" panose="020B0503020204020204" charset="-122"/>
          <a:ea typeface="微软雅黑" panose="020B0503020204020204" charset="-122"/>
          <a:cs typeface="+mn-cs"/>
        </a:defRPr>
      </a:lvl1pPr>
      <a:lvl2pPr marL="847090" indent="-325755" algn="l" defTabSz="1042670" rtl="0" eaLnBrk="1" latinLnBrk="0" hangingPunct="1">
        <a:spcBef>
          <a:spcPct val="20000"/>
        </a:spcBef>
        <a:buFont typeface="Arial" panose="020B0604020202020204" pitchFamily="34" charset="0"/>
        <a:buChar char="–"/>
        <a:defRPr sz="3600" b="1" kern="1200">
          <a:solidFill>
            <a:schemeClr val="tx1"/>
          </a:solidFill>
          <a:latin typeface="楷体" panose="02010609060101010101" pitchFamily="49" charset="-122"/>
          <a:ea typeface="楷体" panose="02010609060101010101" pitchFamily="49" charset="-122"/>
          <a:cs typeface="+mn-cs"/>
        </a:defRPr>
      </a:lvl2pPr>
      <a:lvl3pPr marL="1499870" indent="-457200" algn="l" defTabSz="10426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499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32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766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89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096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3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42670" rtl="0" eaLnBrk="1" latinLnBrk="0" hangingPunct="1">
        <a:defRPr sz="2100" kern="1200">
          <a:solidFill>
            <a:schemeClr val="tx1"/>
          </a:solidFill>
          <a:latin typeface="+mn-lt"/>
          <a:ea typeface="+mn-ea"/>
          <a:cs typeface="+mn-cs"/>
        </a:defRPr>
      </a:lvl1pPr>
      <a:lvl2pPr marL="521335" algn="l" defTabSz="1042670" rtl="0" eaLnBrk="1" latinLnBrk="0" hangingPunct="1">
        <a:defRPr sz="2100" kern="1200">
          <a:solidFill>
            <a:schemeClr val="tx1"/>
          </a:solidFill>
          <a:latin typeface="+mn-lt"/>
          <a:ea typeface="+mn-ea"/>
          <a:cs typeface="+mn-cs"/>
        </a:defRPr>
      </a:lvl2pPr>
      <a:lvl3pPr marL="1042670" algn="l" defTabSz="1042670" rtl="0" eaLnBrk="1" latinLnBrk="0" hangingPunct="1">
        <a:defRPr sz="2100" kern="1200">
          <a:solidFill>
            <a:schemeClr val="tx1"/>
          </a:solidFill>
          <a:latin typeface="+mn-lt"/>
          <a:ea typeface="+mn-ea"/>
          <a:cs typeface="+mn-cs"/>
        </a:defRPr>
      </a:lvl3pPr>
      <a:lvl4pPr marL="1564005" algn="l" defTabSz="1042670" rtl="0" eaLnBrk="1" latinLnBrk="0" hangingPunct="1">
        <a:defRPr sz="2100" kern="1200">
          <a:solidFill>
            <a:schemeClr val="tx1"/>
          </a:solidFill>
          <a:latin typeface="+mn-lt"/>
          <a:ea typeface="+mn-ea"/>
          <a:cs typeface="+mn-cs"/>
        </a:defRPr>
      </a:lvl4pPr>
      <a:lvl5pPr marL="2085975" algn="l" defTabSz="1042670" rtl="0" eaLnBrk="1" latinLnBrk="0" hangingPunct="1">
        <a:defRPr sz="2100" kern="1200">
          <a:solidFill>
            <a:schemeClr val="tx1"/>
          </a:solidFill>
          <a:latin typeface="+mn-lt"/>
          <a:ea typeface="+mn-ea"/>
          <a:cs typeface="+mn-cs"/>
        </a:defRPr>
      </a:lvl5pPr>
      <a:lvl6pPr marL="2607310" algn="l" defTabSz="1042670" rtl="0" eaLnBrk="1" latinLnBrk="0" hangingPunct="1">
        <a:defRPr sz="2100" kern="1200">
          <a:solidFill>
            <a:schemeClr val="tx1"/>
          </a:solidFill>
          <a:latin typeface="+mn-lt"/>
          <a:ea typeface="+mn-ea"/>
          <a:cs typeface="+mn-cs"/>
        </a:defRPr>
      </a:lvl6pPr>
      <a:lvl7pPr marL="3128645" algn="l" defTabSz="1042670" rtl="0" eaLnBrk="1" latinLnBrk="0" hangingPunct="1">
        <a:defRPr sz="2100" kern="1200">
          <a:solidFill>
            <a:schemeClr val="tx1"/>
          </a:solidFill>
          <a:latin typeface="+mn-lt"/>
          <a:ea typeface="+mn-ea"/>
          <a:cs typeface="+mn-cs"/>
        </a:defRPr>
      </a:lvl7pPr>
      <a:lvl8pPr marL="3649980" algn="l" defTabSz="1042670" rtl="0" eaLnBrk="1" latinLnBrk="0" hangingPunct="1">
        <a:defRPr sz="2100" kern="1200">
          <a:solidFill>
            <a:schemeClr val="tx1"/>
          </a:solidFill>
          <a:latin typeface="+mn-lt"/>
          <a:ea typeface="+mn-ea"/>
          <a:cs typeface="+mn-cs"/>
        </a:defRPr>
      </a:lvl8pPr>
      <a:lvl9pPr marL="4171315" algn="l" defTabSz="10426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type="subTitle" idx="1"/>
          </p:nvPr>
        </p:nvSpPr>
        <p:spPr/>
        <p:txBody>
          <a:bodyPr>
            <a:normAutofit/>
          </a:bodyPr>
          <a:lstStyle/>
          <a:p>
            <a:r>
              <a:rPr lang="zh-CN" altLang="en-US" sz="5400" b="1" dirty="0" smtClean="0"/>
              <a:t>三、</a:t>
            </a:r>
            <a:r>
              <a:rPr lang="zh-CN" altLang="zh-CN" sz="5400" b="1" dirty="0" smtClean="0"/>
              <a:t>民法</a:t>
            </a:r>
            <a:r>
              <a:rPr lang="zh-CN" altLang="zh-CN" sz="5400" b="1" dirty="0"/>
              <a:t>基本原则</a:t>
            </a:r>
            <a:endParaRPr lang="zh-CN" altLang="en-US" sz="5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411834" y="1821820"/>
            <a:ext cx="9890149" cy="4776489"/>
          </a:xfrm>
        </p:spPr>
        <p:txBody>
          <a:bodyPr>
            <a:normAutofit fontScale="85000" lnSpcReduction="20000"/>
          </a:bodyPr>
          <a:lstStyle/>
          <a:p>
            <a:r>
              <a:rPr lang="zh-CN" altLang="zh-CN" dirty="0"/>
              <a:t>上海市弘正律师事务所诉中国船舶及海洋工程设计研究院服务合同纠纷</a:t>
            </a:r>
            <a:r>
              <a:rPr lang="zh-CN" altLang="zh-CN" dirty="0" smtClean="0"/>
              <a:t>案</a:t>
            </a:r>
            <a:r>
              <a:rPr lang="zh-CN" altLang="en-US" dirty="0" smtClean="0"/>
              <a:t>：</a:t>
            </a:r>
            <a:endParaRPr lang="en-US" altLang="zh-CN" dirty="0" smtClean="0"/>
          </a:p>
          <a:p>
            <a:pPr lvl="1"/>
            <a:r>
              <a:rPr lang="en-US" altLang="zh-CN" dirty="0" smtClean="0"/>
              <a:t>【</a:t>
            </a:r>
            <a:r>
              <a:rPr lang="zh-CN" altLang="en-US" dirty="0" smtClean="0"/>
              <a:t>裁判摘要</a:t>
            </a:r>
            <a:r>
              <a:rPr lang="en-US" altLang="zh-CN" dirty="0" smtClean="0"/>
              <a:t>】</a:t>
            </a:r>
            <a:r>
              <a:rPr lang="zh-CN" altLang="zh-CN" dirty="0" smtClean="0"/>
              <a:t>律师</a:t>
            </a:r>
            <a:r>
              <a:rPr lang="zh-CN" altLang="zh-CN" dirty="0"/>
              <a:t>事务所及其律师作为法律服务者，在接受当事人委托代理诉讼事务中，应当尊重委托人关于接受调解、和解的自主选择，即使认为委托人的选择不妥，也应当出于维护委托人合法权益的考虑提供法律意见，而</a:t>
            </a:r>
            <a:r>
              <a:rPr lang="zh-CN" altLang="zh-CN" u="sng" dirty="0">
                <a:solidFill>
                  <a:srgbClr val="FF0000"/>
                </a:solidFill>
              </a:rPr>
              <a:t>不能为实现自身利益的最大化，基于多收代理费的目的，通过与委托人约定相关合同条款限制委托人接受调解、和解</a:t>
            </a:r>
            <a:r>
              <a:rPr lang="zh-CN" altLang="zh-CN" dirty="0"/>
              <a:t>。上述行为不仅侵犯委托人的诉讼权利，加重委托人的诉讼风险，同时</a:t>
            </a:r>
            <a:r>
              <a:rPr lang="zh-CN" altLang="zh-CN" u="sng" dirty="0">
                <a:solidFill>
                  <a:srgbClr val="FF0000"/>
                </a:solidFill>
              </a:rPr>
              <a:t>也不利于促进社会和谐，违反社会公共利益，相关合同条款亦属无效</a:t>
            </a:r>
            <a:r>
              <a:rPr lang="zh-CN" altLang="zh-CN" dirty="0" smtClean="0"/>
              <a:t>。</a:t>
            </a:r>
            <a:endParaRPr lang="zh-CN" altLang="en-US" dirty="0"/>
          </a:p>
        </p:txBody>
      </p:sp>
      <p:sp>
        <p:nvSpPr>
          <p:cNvPr id="3" name="标题 2"/>
          <p:cNvSpPr>
            <a:spLocks noGrp="1"/>
          </p:cNvSpPr>
          <p:nvPr>
            <p:ph type="title"/>
          </p:nvPr>
        </p:nvSpPr>
        <p:spPr/>
        <p:txBody>
          <a:bodyPr/>
          <a:lstStyle/>
          <a:p>
            <a:r>
              <a:rPr lang="zh-CN" altLang="en-US" dirty="0" smtClean="0"/>
              <a:t>实例（</a:t>
            </a:r>
            <a:r>
              <a:rPr lang="en-US" altLang="zh-CN" dirty="0" smtClean="0"/>
              <a:t>1</a:t>
            </a:r>
            <a:r>
              <a:rPr lang="zh-CN" altLang="en-US" dirty="0" smtClean="0"/>
              <a:t>）：约束当事人的经济自由</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77514" y="1821820"/>
            <a:ext cx="9878089" cy="4447305"/>
          </a:xfrm>
        </p:spPr>
        <p:txBody>
          <a:bodyPr>
            <a:normAutofit/>
          </a:bodyPr>
          <a:lstStyle/>
          <a:p>
            <a:r>
              <a:rPr lang="en-US" altLang="zh-CN" dirty="0" smtClean="0"/>
              <a:t>【</a:t>
            </a:r>
            <a:r>
              <a:rPr lang="zh-CN" altLang="en-US" dirty="0"/>
              <a:t>案情概要</a:t>
            </a:r>
            <a:r>
              <a:rPr lang="en-US" altLang="zh-CN" dirty="0" smtClean="0"/>
              <a:t>】</a:t>
            </a:r>
            <a:endParaRPr lang="en-US" altLang="zh-CN" dirty="0" smtClean="0"/>
          </a:p>
          <a:p>
            <a:r>
              <a:rPr lang="zh-CN" altLang="en-US" sz="2800" b="1" dirty="0" smtClean="0">
                <a:latin typeface="楷体" panose="02010609060101010101" pitchFamily="49" charset="-122"/>
                <a:ea typeface="楷体" panose="02010609060101010101" pitchFamily="49" charset="-122"/>
              </a:rPr>
              <a:t>黄永彬</a:t>
            </a:r>
            <a:r>
              <a:rPr lang="zh-CN" altLang="en-US" sz="2800" b="1" dirty="0">
                <a:latin typeface="楷体" panose="02010609060101010101" pitchFamily="49" charset="-122"/>
                <a:ea typeface="楷体" panose="02010609060101010101" pitchFamily="49" charset="-122"/>
              </a:rPr>
              <a:t>与妻子蒋伦芳都是泸州一家企业的职工，</a:t>
            </a:r>
            <a:r>
              <a:rPr lang="en-US" altLang="zh-CN" sz="2800" b="1" dirty="0">
                <a:latin typeface="楷体" panose="02010609060101010101" pitchFamily="49" charset="-122"/>
                <a:ea typeface="楷体" panose="02010609060101010101" pitchFamily="49" charset="-122"/>
              </a:rPr>
              <a:t>1963</a:t>
            </a:r>
            <a:r>
              <a:rPr lang="zh-CN" altLang="en-US" sz="2800" b="1" dirty="0">
                <a:latin typeface="楷体" panose="02010609060101010101" pitchFamily="49" charset="-122"/>
                <a:ea typeface="楷体" panose="02010609060101010101" pitchFamily="49" charset="-122"/>
              </a:rPr>
              <a:t>年结婚。婚后蒋一直没有生育，抱养了一个儿子。</a:t>
            </a:r>
            <a:r>
              <a:rPr lang="en-US" altLang="zh-CN" sz="2800" b="1" dirty="0">
                <a:latin typeface="楷体" panose="02010609060101010101" pitchFamily="49" charset="-122"/>
                <a:ea typeface="楷体" panose="02010609060101010101" pitchFamily="49" charset="-122"/>
              </a:rPr>
              <a:t>1994</a:t>
            </a:r>
            <a:r>
              <a:rPr lang="zh-CN" altLang="en-US" sz="2800" b="1" dirty="0">
                <a:latin typeface="楷体" panose="02010609060101010101" pitchFamily="49" charset="-122"/>
                <a:ea typeface="楷体" panose="02010609060101010101" pitchFamily="49" charset="-122"/>
              </a:rPr>
              <a:t>年，黄永彬认识了张学英，两人租了房子，以夫妻名义生活</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r>
              <a:rPr lang="en-US" altLang="zh-CN" sz="2800" b="1" dirty="0" smtClean="0">
                <a:latin typeface="楷体" panose="02010609060101010101" pitchFamily="49" charset="-122"/>
                <a:ea typeface="楷体" panose="02010609060101010101" pitchFamily="49" charset="-122"/>
              </a:rPr>
              <a:t>2001</a:t>
            </a:r>
            <a:r>
              <a:rPr lang="zh-CN" altLang="en-US" sz="2800" b="1" dirty="0">
                <a:latin typeface="楷体" panose="02010609060101010101" pitchFamily="49" charset="-122"/>
                <a:ea typeface="楷体" panose="02010609060101010101" pitchFamily="49" charset="-122"/>
              </a:rPr>
              <a:t>年</a:t>
            </a:r>
            <a:r>
              <a:rPr lang="en-US" altLang="zh-CN" sz="2800" b="1" dirty="0">
                <a:latin typeface="楷体" panose="02010609060101010101" pitchFamily="49" charset="-122"/>
                <a:ea typeface="楷体" panose="02010609060101010101" pitchFamily="49" charset="-122"/>
              </a:rPr>
              <a:t>4</a:t>
            </a:r>
            <a:r>
              <a:rPr lang="zh-CN" altLang="en-US" sz="2800" b="1" dirty="0">
                <a:latin typeface="楷体" panose="02010609060101010101" pitchFamily="49" charset="-122"/>
                <a:ea typeface="楷体" panose="02010609060101010101" pitchFamily="49" charset="-122"/>
              </a:rPr>
              <a:t>月</a:t>
            </a:r>
            <a:r>
              <a:rPr lang="en-US" altLang="zh-CN" sz="2800" b="1" dirty="0">
                <a:latin typeface="楷体" panose="02010609060101010101" pitchFamily="49" charset="-122"/>
                <a:ea typeface="楷体" panose="02010609060101010101" pitchFamily="49" charset="-122"/>
              </a:rPr>
              <a:t>18</a:t>
            </a:r>
            <a:r>
              <a:rPr lang="zh-CN" altLang="en-US" sz="2800" b="1" dirty="0">
                <a:latin typeface="楷体" panose="02010609060101010101" pitchFamily="49" charset="-122"/>
                <a:ea typeface="楷体" panose="02010609060101010101" pitchFamily="49" charset="-122"/>
              </a:rPr>
              <a:t>日，黄永彬立下公证遗嘱，将夫妻共同财产中属于自己的部分遗赠给张学英。</a:t>
            </a:r>
            <a:r>
              <a:rPr lang="en-US" altLang="zh-CN" sz="2800" b="1" dirty="0">
                <a:latin typeface="楷体" panose="02010609060101010101" pitchFamily="49" charset="-122"/>
                <a:ea typeface="楷体" panose="02010609060101010101" pitchFamily="49" charset="-122"/>
              </a:rPr>
              <a:t>4</a:t>
            </a:r>
            <a:r>
              <a:rPr lang="zh-CN" altLang="en-US" sz="2800" b="1" dirty="0">
                <a:latin typeface="楷体" panose="02010609060101010101" pitchFamily="49" charset="-122"/>
                <a:ea typeface="楷体" panose="02010609060101010101" pitchFamily="49" charset="-122"/>
              </a:rPr>
              <a:t>月</a:t>
            </a:r>
            <a:r>
              <a:rPr lang="en-US" altLang="zh-CN" sz="2800" b="1" dirty="0">
                <a:latin typeface="楷体" panose="02010609060101010101" pitchFamily="49" charset="-122"/>
                <a:ea typeface="楷体" panose="02010609060101010101" pitchFamily="49" charset="-122"/>
              </a:rPr>
              <a:t>22</a:t>
            </a:r>
            <a:r>
              <a:rPr lang="zh-CN" altLang="en-US" sz="2800" b="1" dirty="0">
                <a:latin typeface="楷体" panose="02010609060101010101" pitchFamily="49" charset="-122"/>
                <a:ea typeface="楷体" panose="02010609060101010101" pitchFamily="49" charset="-122"/>
              </a:rPr>
              <a:t>日，黄永彬去世，张学英要求蒋伦芳按照遗嘱履行，被拒绝。张学英起诉蒋伦芳要求执行遗嘱。泸州纳溪区法院驳回原告诉讼请求。二审维持原判。</a:t>
            </a:r>
            <a:endParaRPr lang="zh-CN" altLang="en-US" sz="2800" b="1" dirty="0">
              <a:latin typeface="楷体" panose="02010609060101010101" pitchFamily="49" charset="-122"/>
              <a:ea typeface="楷体" panose="02010609060101010101" pitchFamily="49" charset="-122"/>
            </a:endParaRPr>
          </a:p>
          <a:p>
            <a:endParaRPr lang="zh-CN" altLang="en-US" dirty="0"/>
          </a:p>
        </p:txBody>
      </p:sp>
      <p:sp>
        <p:nvSpPr>
          <p:cNvPr id="3" name="标题 2"/>
          <p:cNvSpPr>
            <a:spLocks noGrp="1"/>
          </p:cNvSpPr>
          <p:nvPr>
            <p:ph type="title"/>
          </p:nvPr>
        </p:nvSpPr>
        <p:spPr>
          <a:xfrm>
            <a:off x="1577514" y="471068"/>
            <a:ext cx="10109569" cy="1143000"/>
          </a:xfrm>
        </p:spPr>
        <p:txBody>
          <a:bodyPr>
            <a:normAutofit/>
          </a:bodyPr>
          <a:lstStyle/>
          <a:p>
            <a:r>
              <a:rPr lang="zh-CN" altLang="en-US" dirty="0" smtClean="0"/>
              <a:t>实例（</a:t>
            </a:r>
            <a:r>
              <a:rPr lang="en-US" altLang="zh-CN" dirty="0" smtClean="0"/>
              <a:t>2</a:t>
            </a:r>
            <a:r>
              <a:rPr lang="zh-CN" altLang="en-US" dirty="0" smtClean="0"/>
              <a:t>）：违背婚姻家庭伦理道德</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77515" y="1821820"/>
            <a:ext cx="9487684" cy="4776489"/>
          </a:xfrm>
        </p:spPr>
        <p:txBody>
          <a:bodyPr>
            <a:normAutofit fontScale="92500" lnSpcReduction="20000"/>
          </a:bodyPr>
          <a:lstStyle/>
          <a:p>
            <a:r>
              <a:rPr lang="zh-CN" altLang="zh-CN" b="1" dirty="0" smtClean="0"/>
              <a:t>二审</a:t>
            </a:r>
            <a:r>
              <a:rPr lang="zh-CN" altLang="en-US" b="1" dirty="0" smtClean="0"/>
              <a:t>法院</a:t>
            </a:r>
            <a:r>
              <a:rPr lang="zh-CN" altLang="zh-CN" b="1" dirty="0" smtClean="0"/>
              <a:t>裁判</a:t>
            </a:r>
            <a:r>
              <a:rPr lang="zh-CN" altLang="zh-CN" b="1" dirty="0"/>
              <a:t>理由：</a:t>
            </a:r>
            <a:endParaRPr lang="zh-CN" altLang="zh-CN" b="1" dirty="0"/>
          </a:p>
          <a:p>
            <a:r>
              <a:rPr lang="zh-CN" altLang="zh-CN" b="1" dirty="0">
                <a:latin typeface="楷体" panose="02010609060101010101" pitchFamily="49" charset="-122"/>
                <a:ea typeface="楷体" panose="02010609060101010101" pitchFamily="49" charset="-122"/>
              </a:rPr>
              <a:t>遗赠属一种民事法律行为，民事行为是当事人实现自己权利，处分自己的权益的意思自治行为</a:t>
            </a:r>
            <a:r>
              <a:rPr lang="zh-CN" altLang="zh-CN" b="1" dirty="0" smtClean="0">
                <a:latin typeface="楷体" panose="02010609060101010101" pitchFamily="49" charset="-122"/>
                <a:ea typeface="楷体" panose="02010609060101010101" pitchFamily="49" charset="-122"/>
              </a:rPr>
              <a:t>。</a:t>
            </a:r>
            <a:r>
              <a:rPr lang="en-US" altLang="zh-CN" b="1" dirty="0" smtClean="0">
                <a:latin typeface="楷体" panose="02010609060101010101" pitchFamily="49" charset="-122"/>
                <a:ea typeface="楷体" panose="02010609060101010101" pitchFamily="49" charset="-122"/>
              </a:rPr>
              <a:t>……</a:t>
            </a:r>
            <a:r>
              <a:rPr lang="zh-CN" altLang="zh-CN" b="1" u="sng" dirty="0" smtClean="0">
                <a:latin typeface="楷体" panose="02010609060101010101" pitchFamily="49" charset="-122"/>
                <a:ea typeface="楷体" panose="02010609060101010101" pitchFamily="49" charset="-122"/>
              </a:rPr>
              <a:t>根据</a:t>
            </a:r>
            <a:r>
              <a:rPr lang="zh-CN" altLang="zh-CN" b="1" u="sng" dirty="0">
                <a:latin typeface="楷体" panose="02010609060101010101" pitchFamily="49" charset="-122"/>
                <a:ea typeface="楷体" panose="02010609060101010101" pitchFamily="49" charset="-122"/>
              </a:rPr>
              <a:t>《中华人民共和国民法通则》第七条的规定，</a:t>
            </a:r>
            <a:r>
              <a:rPr lang="zh-CN" altLang="zh-CN" b="1" u="sng" dirty="0">
                <a:solidFill>
                  <a:srgbClr val="FF0000"/>
                </a:solidFill>
                <a:latin typeface="楷体" panose="02010609060101010101" pitchFamily="49" charset="-122"/>
                <a:ea typeface="楷体" panose="02010609060101010101" pitchFamily="49" charset="-122"/>
              </a:rPr>
              <a:t>民事行为不得违反公共秩序和社会公德，违反者其行为无效</a:t>
            </a:r>
            <a:r>
              <a:rPr lang="zh-CN" altLang="zh-CN" b="1" dirty="0" smtClean="0">
                <a:latin typeface="楷体" panose="02010609060101010101" pitchFamily="49" charset="-122"/>
                <a:ea typeface="楷体" panose="02010609060101010101" pitchFamily="49" charset="-122"/>
              </a:rPr>
              <a:t>。</a:t>
            </a:r>
            <a:r>
              <a:rPr lang="en-US" altLang="zh-CN" b="1" dirty="0" smtClean="0">
                <a:latin typeface="楷体" panose="02010609060101010101" pitchFamily="49" charset="-122"/>
                <a:ea typeface="楷体" panose="02010609060101010101" pitchFamily="49" charset="-122"/>
              </a:rPr>
              <a:t>……</a:t>
            </a:r>
            <a:endParaRPr lang="zh-CN" altLang="zh-CN" b="1" dirty="0">
              <a:latin typeface="楷体" panose="02010609060101010101" pitchFamily="49" charset="-122"/>
              <a:ea typeface="楷体" panose="02010609060101010101" pitchFamily="49" charset="-122"/>
            </a:endParaRPr>
          </a:p>
          <a:p>
            <a:r>
              <a:rPr lang="zh-CN" altLang="zh-CN" b="1" u="sng" dirty="0">
                <a:latin typeface="楷体" panose="02010609060101010101" pitchFamily="49" charset="-122"/>
                <a:ea typeface="楷体" panose="02010609060101010101" pitchFamily="49" charset="-122"/>
              </a:rPr>
              <a:t>遗赠人黄永彬基于与原告张学英有非法同居关系而立下遗嘱，将其遗产和属被告所有的财产赠与原告张学英，</a:t>
            </a:r>
            <a:r>
              <a:rPr lang="zh-CN" altLang="zh-CN" b="1" u="sng" dirty="0">
                <a:solidFill>
                  <a:srgbClr val="FF0000"/>
                </a:solidFill>
                <a:latin typeface="楷体" panose="02010609060101010101" pitchFamily="49" charset="-122"/>
                <a:ea typeface="楷体" panose="02010609060101010101" pitchFamily="49" charset="-122"/>
              </a:rPr>
              <a:t>是一种违反公共秩序、社会公德和违反法律的行为</a:t>
            </a:r>
            <a:r>
              <a:rPr lang="zh-CN" altLang="zh-CN" b="1" dirty="0">
                <a:latin typeface="楷体" panose="02010609060101010101" pitchFamily="49" charset="-122"/>
                <a:ea typeface="楷体" panose="02010609060101010101" pitchFamily="49" charset="-122"/>
              </a:rPr>
              <a:t>。</a:t>
            </a:r>
            <a:endParaRPr lang="zh-CN" altLang="zh-CN" b="1" dirty="0">
              <a:latin typeface="楷体" panose="02010609060101010101" pitchFamily="49" charset="-122"/>
              <a:ea typeface="楷体" panose="02010609060101010101" pitchFamily="49" charset="-122"/>
            </a:endParaRPr>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872691" y="1821819"/>
            <a:ext cx="9209838" cy="4974001"/>
          </a:xfrm>
        </p:spPr>
        <p:txBody>
          <a:bodyPr>
            <a:normAutofit fontScale="77500" lnSpcReduction="20000"/>
          </a:bodyPr>
          <a:lstStyle/>
          <a:p>
            <a:r>
              <a:rPr lang="zh-CN" altLang="en-US" dirty="0"/>
              <a:t>江阴市澄南金鼎红娱乐中心与岳艳秋合同纠纷</a:t>
            </a:r>
            <a:r>
              <a:rPr lang="zh-CN" altLang="en-US" dirty="0" smtClean="0"/>
              <a:t>案</a:t>
            </a:r>
            <a:endParaRPr lang="en-US" altLang="zh-CN" dirty="0" smtClean="0"/>
          </a:p>
          <a:p>
            <a:r>
              <a:rPr lang="en-US" altLang="zh-CN" dirty="0" smtClean="0"/>
              <a:t>【</a:t>
            </a:r>
            <a:r>
              <a:rPr lang="zh-CN" altLang="en-US" dirty="0" smtClean="0"/>
              <a:t>裁判理由</a:t>
            </a:r>
            <a:r>
              <a:rPr lang="en-US" altLang="zh-CN" dirty="0"/>
              <a:t>】</a:t>
            </a:r>
            <a:r>
              <a:rPr lang="zh-CN" altLang="en-US" dirty="0" smtClean="0"/>
              <a:t>：</a:t>
            </a:r>
            <a:endParaRPr lang="zh-CN" altLang="en-US" dirty="0"/>
          </a:p>
          <a:p>
            <a:r>
              <a:rPr lang="zh-CN" altLang="en-US" sz="3400" b="1" dirty="0" smtClean="0">
                <a:latin typeface="楷体" panose="02010609060101010101" pitchFamily="49" charset="-122"/>
                <a:ea typeface="楷体" panose="02010609060101010101" pitchFamily="49" charset="-122"/>
              </a:rPr>
              <a:t>由于</a:t>
            </a:r>
            <a:r>
              <a:rPr lang="zh-CN" altLang="en-US" sz="3400" b="1" dirty="0">
                <a:latin typeface="楷体" panose="02010609060101010101" pitchFamily="49" charset="-122"/>
                <a:ea typeface="楷体" panose="02010609060101010101" pitchFamily="49" charset="-122"/>
              </a:rPr>
              <a:t>异性有偿陪侍危害妇女身心健康、助长社会不良风气，且极易滋生更为严重的违法甚至犯罪行为</a:t>
            </a:r>
            <a:r>
              <a:rPr lang="zh-CN" altLang="en-US" sz="3400" b="1" dirty="0" smtClean="0">
                <a:latin typeface="楷体" panose="02010609060101010101" pitchFamily="49" charset="-122"/>
                <a:ea typeface="楷体" panose="02010609060101010101" pitchFamily="49" charset="-122"/>
              </a:rPr>
              <a:t>，</a:t>
            </a:r>
            <a:r>
              <a:rPr lang="en-US" altLang="zh-CN" sz="3400" b="1" dirty="0" smtClean="0">
                <a:latin typeface="楷体" panose="02010609060101010101" pitchFamily="49" charset="-122"/>
                <a:ea typeface="楷体" panose="02010609060101010101" pitchFamily="49" charset="-122"/>
              </a:rPr>
              <a:t>……</a:t>
            </a:r>
            <a:r>
              <a:rPr lang="zh-CN" altLang="en-US" sz="3400" b="1" dirty="0" smtClean="0">
                <a:latin typeface="楷体" panose="02010609060101010101" pitchFamily="49" charset="-122"/>
                <a:ea typeface="楷体" panose="02010609060101010101" pitchFamily="49" charset="-122"/>
              </a:rPr>
              <a:t>娱乐场所</a:t>
            </a:r>
            <a:r>
              <a:rPr lang="zh-CN" altLang="en-US" sz="3400" b="1" dirty="0">
                <a:latin typeface="楷体" panose="02010609060101010101" pitchFamily="49" charset="-122"/>
                <a:ea typeface="楷体" panose="02010609060101010101" pitchFamily="49" charset="-122"/>
              </a:rPr>
              <a:t>及其从业人员实施以及为进入娱乐场所的人员实施提供或者从事以营利为目的的陪侍，系</a:t>
            </a:r>
            <a:r>
              <a:rPr lang="zh-CN" altLang="en-US" sz="3400" b="1" u="sng" dirty="0">
                <a:solidFill>
                  <a:srgbClr val="FF0000"/>
                </a:solidFill>
                <a:latin typeface="楷体" panose="02010609060101010101" pitchFamily="49" charset="-122"/>
                <a:ea typeface="楷体" panose="02010609060101010101" pitchFamily="49" charset="-122"/>
              </a:rPr>
              <a:t>损害社会公共利益的</a:t>
            </a:r>
            <a:r>
              <a:rPr lang="zh-CN" altLang="en-US" sz="3400" b="1" u="sng" dirty="0" smtClean="0">
                <a:solidFill>
                  <a:srgbClr val="FF0000"/>
                </a:solidFill>
                <a:latin typeface="楷体" panose="02010609060101010101" pitchFamily="49" charset="-122"/>
                <a:ea typeface="楷体" panose="02010609060101010101" pitchFamily="49" charset="-122"/>
              </a:rPr>
              <a:t>行为</a:t>
            </a:r>
            <a:r>
              <a:rPr lang="en-US" altLang="zh-CN" sz="3400" b="1" dirty="0" smtClean="0">
                <a:latin typeface="楷体" panose="02010609060101010101" pitchFamily="49" charset="-122"/>
                <a:ea typeface="楷体" panose="02010609060101010101" pitchFamily="49" charset="-122"/>
              </a:rPr>
              <a:t>……</a:t>
            </a:r>
            <a:endParaRPr lang="zh-CN" altLang="en-US" sz="3400" b="1" dirty="0">
              <a:latin typeface="楷体" panose="02010609060101010101" pitchFamily="49" charset="-122"/>
              <a:ea typeface="楷体" panose="02010609060101010101" pitchFamily="49" charset="-122"/>
            </a:endParaRPr>
          </a:p>
          <a:p>
            <a:r>
              <a:rPr lang="zh-CN" altLang="en-US" sz="3400" b="1" dirty="0" smtClean="0">
                <a:latin typeface="楷体" panose="02010609060101010101" pitchFamily="49" charset="-122"/>
                <a:ea typeface="楷体" panose="02010609060101010101" pitchFamily="49" charset="-122"/>
              </a:rPr>
              <a:t>合作</a:t>
            </a:r>
            <a:r>
              <a:rPr lang="zh-CN" altLang="en-US" sz="3400" b="1" dirty="0">
                <a:latin typeface="楷体" panose="02010609060101010101" pitchFamily="49" charset="-122"/>
                <a:ea typeface="楷体" panose="02010609060101010101" pitchFamily="49" charset="-122"/>
              </a:rPr>
              <a:t>协议书之所以约定不允许“小姐”私自报警，是“因为客人喝酒喝多了难免会动手动脚，如果报警会影响生意”，该约定实质是金鼎红娱乐中心纵容客人对陪侍人员进行性骚扰，</a:t>
            </a:r>
            <a:r>
              <a:rPr lang="zh-CN" altLang="en-US" sz="3400" b="1" u="sng" dirty="0">
                <a:solidFill>
                  <a:srgbClr val="FF0000"/>
                </a:solidFill>
                <a:latin typeface="楷体" panose="02010609060101010101" pitchFamily="49" charset="-122"/>
                <a:ea typeface="楷体" panose="02010609060101010101" pitchFamily="49" charset="-122"/>
              </a:rPr>
              <a:t>严重损害了社会公序良</a:t>
            </a:r>
            <a:r>
              <a:rPr lang="zh-CN" altLang="en-US" sz="3400" b="1" u="sng" dirty="0" smtClean="0">
                <a:solidFill>
                  <a:srgbClr val="FF0000"/>
                </a:solidFill>
                <a:latin typeface="楷体" panose="02010609060101010101" pitchFamily="49" charset="-122"/>
                <a:ea typeface="楷体" panose="02010609060101010101" pitchFamily="49" charset="-122"/>
              </a:rPr>
              <a:t>俗</a:t>
            </a:r>
            <a:r>
              <a:rPr lang="en-US" altLang="zh-CN" sz="3400" b="1" dirty="0" smtClean="0">
                <a:latin typeface="楷体" panose="02010609060101010101" pitchFamily="49" charset="-122"/>
                <a:ea typeface="楷体" panose="02010609060101010101" pitchFamily="49" charset="-122"/>
              </a:rPr>
              <a:t>……</a:t>
            </a:r>
            <a:endParaRPr lang="en-US" altLang="zh-CN" sz="3400" b="1" dirty="0" smtClean="0">
              <a:latin typeface="楷体" panose="02010609060101010101" pitchFamily="49" charset="-122"/>
              <a:ea typeface="楷体" panose="02010609060101010101" pitchFamily="49" charset="-122"/>
            </a:endParaRPr>
          </a:p>
          <a:p>
            <a:r>
              <a:rPr lang="zh-CN" altLang="en-US" sz="3400" b="1" dirty="0" smtClean="0">
                <a:latin typeface="楷体" panose="02010609060101010101" pitchFamily="49" charset="-122"/>
                <a:ea typeface="楷体" panose="02010609060101010101" pitchFamily="49" charset="-122"/>
              </a:rPr>
              <a:t>合作协议书符合</a:t>
            </a:r>
            <a:r>
              <a:rPr lang="zh-CN" altLang="en-US" sz="3400" b="1" dirty="0">
                <a:latin typeface="楷体" panose="02010609060101010101" pitchFamily="49" charset="-122"/>
                <a:ea typeface="楷体" panose="02010609060101010101" pitchFamily="49" charset="-122"/>
              </a:rPr>
              <a:t>“损害社会公共利益”、“违反法律、行政法规的强制性规定”的合同无效情形。</a:t>
            </a:r>
            <a:endParaRPr lang="zh-CN" altLang="en-US" sz="3400" b="1" dirty="0">
              <a:latin typeface="楷体" panose="02010609060101010101" pitchFamily="49" charset="-122"/>
              <a:ea typeface="楷体" panose="02010609060101010101" pitchFamily="49" charset="-122"/>
            </a:endParaRPr>
          </a:p>
        </p:txBody>
      </p:sp>
      <p:sp>
        <p:nvSpPr>
          <p:cNvPr id="3" name="标题 2"/>
          <p:cNvSpPr>
            <a:spLocks noGrp="1"/>
          </p:cNvSpPr>
          <p:nvPr>
            <p:ph type="title"/>
          </p:nvPr>
        </p:nvSpPr>
        <p:spPr/>
        <p:txBody>
          <a:bodyPr>
            <a:normAutofit/>
          </a:bodyPr>
          <a:lstStyle/>
          <a:p>
            <a:r>
              <a:rPr lang="zh-CN" altLang="en-US" dirty="0" smtClean="0"/>
              <a:t>实例（</a:t>
            </a:r>
            <a:r>
              <a:rPr lang="en-US" altLang="zh-CN" dirty="0" smtClean="0"/>
              <a:t>3</a:t>
            </a:r>
            <a:r>
              <a:rPr lang="zh-CN" altLang="en-US" dirty="0" smtClean="0"/>
              <a:t>）：违反道德风俗</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040941" y="1901951"/>
            <a:ext cx="9024258" cy="4310963"/>
          </a:xfrm>
        </p:spPr>
        <p:txBody>
          <a:bodyPr>
            <a:normAutofit fontScale="92500" lnSpcReduction="20000"/>
          </a:bodyPr>
          <a:lstStyle/>
          <a:p>
            <a:r>
              <a:rPr lang="zh-CN" altLang="zh-CN" b="1" dirty="0" smtClean="0">
                <a:latin typeface="楷体" panose="02010609060101010101" pitchFamily="49" charset="-122"/>
                <a:ea typeface="楷体" panose="02010609060101010101" pitchFamily="49" charset="-122"/>
              </a:rPr>
              <a:t>第三</a:t>
            </a:r>
            <a:r>
              <a:rPr lang="zh-CN" altLang="zh-CN" b="1" dirty="0">
                <a:latin typeface="楷体" panose="02010609060101010101" pitchFamily="49" charset="-122"/>
                <a:ea typeface="楷体" panose="02010609060101010101" pitchFamily="49" charset="-122"/>
              </a:rPr>
              <a:t>条　</a:t>
            </a:r>
            <a:r>
              <a:rPr lang="zh-CN" altLang="zh-CN" b="1" dirty="0" smtClean="0">
                <a:latin typeface="楷体" panose="02010609060101010101" pitchFamily="49" charset="-122"/>
                <a:ea typeface="楷体" panose="02010609060101010101" pitchFamily="49" charset="-122"/>
              </a:rPr>
              <a:t>【权利保护】</a:t>
            </a:r>
            <a:r>
              <a:rPr lang="en-US" altLang="zh-CN" b="1" dirty="0" smtClean="0">
                <a:latin typeface="楷体" panose="02010609060101010101" pitchFamily="49" charset="-122"/>
                <a:ea typeface="楷体" panose="02010609060101010101" pitchFamily="49" charset="-122"/>
              </a:rPr>
              <a:t>—</a:t>
            </a:r>
            <a:r>
              <a:rPr lang="zh-CN" altLang="en-US" b="1" dirty="0" smtClean="0">
                <a:latin typeface="楷体" panose="02010609060101010101" pitchFamily="49" charset="-122"/>
                <a:ea typeface="楷体" panose="02010609060101010101" pitchFamily="49" charset="-122"/>
              </a:rPr>
              <a:t>私权神圣原则</a:t>
            </a:r>
            <a:endParaRPr lang="en-US" altLang="zh-CN" b="1" dirty="0" smtClean="0">
              <a:latin typeface="楷体" panose="02010609060101010101" pitchFamily="49" charset="-122"/>
              <a:ea typeface="楷体" panose="02010609060101010101" pitchFamily="49" charset="-122"/>
            </a:endParaRPr>
          </a:p>
          <a:p>
            <a:r>
              <a:rPr lang="zh-CN" altLang="zh-CN" b="1" dirty="0" smtClean="0">
                <a:latin typeface="楷体" panose="02010609060101010101" pitchFamily="49" charset="-122"/>
                <a:ea typeface="楷体" panose="02010609060101010101" pitchFamily="49" charset="-122"/>
              </a:rPr>
              <a:t>第四</a:t>
            </a:r>
            <a:r>
              <a:rPr lang="zh-CN" altLang="zh-CN" b="1" dirty="0">
                <a:latin typeface="楷体" panose="02010609060101010101" pitchFamily="49" charset="-122"/>
                <a:ea typeface="楷体" panose="02010609060101010101" pitchFamily="49" charset="-122"/>
              </a:rPr>
              <a:t>条　</a:t>
            </a:r>
            <a:r>
              <a:rPr lang="zh-CN" altLang="zh-CN" b="1" dirty="0" smtClean="0">
                <a:latin typeface="楷体" panose="02010609060101010101" pitchFamily="49" charset="-122"/>
                <a:ea typeface="楷体" panose="02010609060101010101" pitchFamily="49" charset="-122"/>
              </a:rPr>
              <a:t>【平等原则】</a:t>
            </a:r>
            <a:endParaRPr lang="en-US" altLang="zh-CN" b="1" dirty="0" smtClean="0">
              <a:latin typeface="楷体" panose="02010609060101010101" pitchFamily="49" charset="-122"/>
              <a:ea typeface="楷体" panose="02010609060101010101" pitchFamily="49" charset="-122"/>
            </a:endParaRPr>
          </a:p>
          <a:p>
            <a:r>
              <a:rPr lang="zh-CN" altLang="zh-CN" b="1" dirty="0" smtClean="0">
                <a:solidFill>
                  <a:srgbClr val="FF0000"/>
                </a:solidFill>
                <a:latin typeface="楷体" panose="02010609060101010101" pitchFamily="49" charset="-122"/>
                <a:ea typeface="楷体" panose="02010609060101010101" pitchFamily="49" charset="-122"/>
              </a:rPr>
              <a:t>第五</a:t>
            </a:r>
            <a:r>
              <a:rPr lang="zh-CN" altLang="zh-CN" b="1" dirty="0">
                <a:solidFill>
                  <a:srgbClr val="FF0000"/>
                </a:solidFill>
                <a:latin typeface="楷体" panose="02010609060101010101" pitchFamily="49" charset="-122"/>
                <a:ea typeface="楷体" panose="02010609060101010101" pitchFamily="49" charset="-122"/>
              </a:rPr>
              <a:t>条　</a:t>
            </a:r>
            <a:r>
              <a:rPr lang="zh-CN" altLang="zh-CN" b="1" dirty="0" smtClean="0">
                <a:solidFill>
                  <a:srgbClr val="FF0000"/>
                </a:solidFill>
                <a:latin typeface="楷体" panose="02010609060101010101" pitchFamily="49" charset="-122"/>
                <a:ea typeface="楷体" panose="02010609060101010101" pitchFamily="49" charset="-122"/>
              </a:rPr>
              <a:t>【自愿原则】</a:t>
            </a:r>
            <a:r>
              <a:rPr lang="en-US" altLang="zh-CN" b="1" dirty="0" smtClean="0">
                <a:solidFill>
                  <a:srgbClr val="FF0000"/>
                </a:solidFill>
                <a:latin typeface="楷体" panose="02010609060101010101" pitchFamily="49" charset="-122"/>
                <a:ea typeface="楷体" panose="02010609060101010101" pitchFamily="49" charset="-122"/>
              </a:rPr>
              <a:t>—</a:t>
            </a:r>
            <a:r>
              <a:rPr lang="zh-CN" altLang="en-US" b="1" dirty="0" smtClean="0">
                <a:solidFill>
                  <a:srgbClr val="FF0000"/>
                </a:solidFill>
                <a:latin typeface="楷体" panose="02010609060101010101" pitchFamily="49" charset="-122"/>
                <a:ea typeface="楷体" panose="02010609060101010101" pitchFamily="49" charset="-122"/>
              </a:rPr>
              <a:t>私法自治、意思自治</a:t>
            </a:r>
            <a:endParaRPr lang="zh-CN" altLang="zh-CN" b="1" dirty="0">
              <a:solidFill>
                <a:srgbClr val="FF0000"/>
              </a:solidFill>
              <a:latin typeface="楷体" panose="02010609060101010101" pitchFamily="49" charset="-122"/>
              <a:ea typeface="楷体" panose="02010609060101010101" pitchFamily="49" charset="-122"/>
            </a:endParaRPr>
          </a:p>
          <a:p>
            <a:r>
              <a:rPr lang="zh-CN" altLang="zh-CN" b="1" dirty="0">
                <a:latin typeface="楷体" panose="02010609060101010101" pitchFamily="49" charset="-122"/>
                <a:ea typeface="楷体" panose="02010609060101010101" pitchFamily="49" charset="-122"/>
              </a:rPr>
              <a:t>第六条　</a:t>
            </a:r>
            <a:r>
              <a:rPr lang="zh-CN" altLang="zh-CN" b="1" dirty="0" smtClean="0">
                <a:latin typeface="楷体" panose="02010609060101010101" pitchFamily="49" charset="-122"/>
                <a:ea typeface="楷体" panose="02010609060101010101" pitchFamily="49" charset="-122"/>
              </a:rPr>
              <a:t>【公平原则】</a:t>
            </a:r>
            <a:endParaRPr lang="zh-CN" altLang="zh-CN" b="1" dirty="0">
              <a:latin typeface="楷体" panose="02010609060101010101" pitchFamily="49" charset="-122"/>
              <a:ea typeface="楷体" panose="02010609060101010101" pitchFamily="49" charset="-122"/>
            </a:endParaRPr>
          </a:p>
          <a:p>
            <a:r>
              <a:rPr lang="zh-CN" altLang="zh-CN" b="1" dirty="0">
                <a:latin typeface="楷体" panose="02010609060101010101" pitchFamily="49" charset="-122"/>
                <a:ea typeface="楷体" panose="02010609060101010101" pitchFamily="49" charset="-122"/>
              </a:rPr>
              <a:t>第七条　</a:t>
            </a:r>
            <a:r>
              <a:rPr lang="zh-CN" altLang="zh-CN" b="1" dirty="0" smtClean="0">
                <a:latin typeface="楷体" panose="02010609060101010101" pitchFamily="49" charset="-122"/>
                <a:ea typeface="楷体" panose="02010609060101010101" pitchFamily="49" charset="-122"/>
              </a:rPr>
              <a:t>【诚信原则】</a:t>
            </a:r>
            <a:endParaRPr lang="zh-CN" altLang="zh-CN" b="1" dirty="0">
              <a:latin typeface="楷体" panose="02010609060101010101" pitchFamily="49" charset="-122"/>
              <a:ea typeface="楷体" panose="02010609060101010101" pitchFamily="49" charset="-122"/>
            </a:endParaRPr>
          </a:p>
          <a:p>
            <a:r>
              <a:rPr lang="zh-CN" altLang="zh-CN" b="1" dirty="0">
                <a:latin typeface="楷体" panose="02010609060101010101" pitchFamily="49" charset="-122"/>
                <a:ea typeface="楷体" panose="02010609060101010101" pitchFamily="49" charset="-122"/>
              </a:rPr>
              <a:t>第八条　</a:t>
            </a:r>
            <a:r>
              <a:rPr lang="zh-CN" altLang="zh-CN" b="1" dirty="0" smtClean="0">
                <a:latin typeface="楷体" panose="02010609060101010101" pitchFamily="49" charset="-122"/>
                <a:ea typeface="楷体" panose="02010609060101010101" pitchFamily="49" charset="-122"/>
              </a:rPr>
              <a:t>【合法与公序良俗原则】</a:t>
            </a:r>
            <a:endParaRPr lang="zh-CN" altLang="zh-CN" b="1" dirty="0">
              <a:latin typeface="楷体" panose="02010609060101010101" pitchFamily="49" charset="-122"/>
              <a:ea typeface="楷体" panose="02010609060101010101" pitchFamily="49" charset="-122"/>
            </a:endParaRPr>
          </a:p>
          <a:p>
            <a:r>
              <a:rPr lang="zh-CN" altLang="zh-CN" b="1" dirty="0">
                <a:latin typeface="楷体" panose="02010609060101010101" pitchFamily="49" charset="-122"/>
                <a:ea typeface="楷体" panose="02010609060101010101" pitchFamily="49" charset="-122"/>
              </a:rPr>
              <a:t>第九条　</a:t>
            </a:r>
            <a:r>
              <a:rPr lang="zh-CN" altLang="zh-CN" b="1" dirty="0" smtClean="0">
                <a:latin typeface="楷体" panose="02010609060101010101" pitchFamily="49" charset="-122"/>
                <a:ea typeface="楷体" panose="02010609060101010101" pitchFamily="49" charset="-122"/>
              </a:rPr>
              <a:t>【保护环境原则】</a:t>
            </a:r>
            <a:endParaRPr lang="zh-CN" altLang="zh-CN" b="1" dirty="0">
              <a:latin typeface="楷体" panose="02010609060101010101" pitchFamily="49" charset="-122"/>
              <a:ea typeface="楷体" panose="02010609060101010101" pitchFamily="49" charset="-122"/>
            </a:endParaRPr>
          </a:p>
          <a:p>
            <a:r>
              <a:rPr lang="zh-CN" altLang="zh-CN" b="1" dirty="0">
                <a:latin typeface="楷体" panose="02010609060101010101" pitchFamily="49" charset="-122"/>
                <a:ea typeface="楷体" panose="02010609060101010101" pitchFamily="49" charset="-122"/>
              </a:rPr>
              <a:t>第一百三十二条　</a:t>
            </a:r>
            <a:r>
              <a:rPr lang="zh-CN" altLang="zh-CN" b="1" dirty="0" smtClean="0">
                <a:latin typeface="楷体" panose="02010609060101010101" pitchFamily="49" charset="-122"/>
                <a:ea typeface="楷体" panose="02010609060101010101" pitchFamily="49" charset="-122"/>
              </a:rPr>
              <a:t>【禁止权利滥用原则】</a:t>
            </a:r>
            <a:endParaRPr lang="zh-CN" altLang="en-US" b="1" dirty="0">
              <a:latin typeface="楷体" panose="02010609060101010101" pitchFamily="49" charset="-122"/>
              <a:ea typeface="楷体" panose="02010609060101010101" pitchFamily="49" charset="-122"/>
            </a:endParaRPr>
          </a:p>
        </p:txBody>
      </p:sp>
      <p:sp>
        <p:nvSpPr>
          <p:cNvPr id="3" name="标题 2"/>
          <p:cNvSpPr>
            <a:spLocks noGrp="1"/>
          </p:cNvSpPr>
          <p:nvPr>
            <p:ph type="title"/>
          </p:nvPr>
        </p:nvSpPr>
        <p:spPr/>
        <p:txBody>
          <a:bodyPr>
            <a:normAutofit/>
          </a:bodyPr>
          <a:lstStyle/>
          <a:p>
            <a:r>
              <a:rPr lang="zh-CN" altLang="en-US" b="1" dirty="0" smtClean="0"/>
              <a:t>民法典</a:t>
            </a:r>
            <a:r>
              <a:rPr lang="en-US" altLang="zh-CN" b="1" dirty="0" smtClean="0"/>
              <a:t>•</a:t>
            </a:r>
            <a:r>
              <a:rPr lang="zh-CN" altLang="zh-CN" b="1" dirty="0" smtClean="0"/>
              <a:t>民法总则的规定</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1058595" y="2239417"/>
          <a:ext cx="8882761" cy="355422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标题 2"/>
          <p:cNvSpPr>
            <a:spLocks noGrp="1"/>
          </p:cNvSpPr>
          <p:nvPr>
            <p:ph type="title"/>
          </p:nvPr>
        </p:nvSpPr>
        <p:spPr/>
        <p:txBody>
          <a:bodyPr/>
          <a:lstStyle/>
          <a:p>
            <a:r>
              <a:rPr lang="zh-CN" altLang="en-US" dirty="0" smtClean="0"/>
              <a:t>民法基本原则的理论逻辑</a:t>
            </a:r>
            <a:endParaRPr lang="zh-CN" altLang="en-US" dirty="0"/>
          </a:p>
        </p:txBody>
      </p:sp>
      <p:sp>
        <p:nvSpPr>
          <p:cNvPr id="6" name="椭圆 5"/>
          <p:cNvSpPr/>
          <p:nvPr/>
        </p:nvSpPr>
        <p:spPr>
          <a:xfrm>
            <a:off x="10453421" y="2311602"/>
            <a:ext cx="1075334" cy="302849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chemeClr val="tx1"/>
                </a:solidFill>
                <a:latin typeface="楷体" panose="02010609060101010101" pitchFamily="49" charset="-122"/>
                <a:ea typeface="楷体" panose="02010609060101010101" pitchFamily="49" charset="-122"/>
              </a:rPr>
              <a:t>保</a:t>
            </a:r>
            <a:endParaRPr lang="en-US" altLang="zh-CN" sz="4000" b="1" dirty="0" smtClean="0">
              <a:solidFill>
                <a:schemeClr val="tx1"/>
              </a:solidFill>
              <a:latin typeface="楷体" panose="02010609060101010101" pitchFamily="49" charset="-122"/>
              <a:ea typeface="楷体" panose="02010609060101010101" pitchFamily="49" charset="-122"/>
            </a:endParaRPr>
          </a:p>
          <a:p>
            <a:pPr algn="ctr"/>
            <a:r>
              <a:rPr lang="zh-CN" altLang="en-US" sz="4000" b="1" dirty="0" smtClean="0">
                <a:solidFill>
                  <a:schemeClr val="tx1"/>
                </a:solidFill>
                <a:latin typeface="楷体" panose="02010609060101010101" pitchFamily="49" charset="-122"/>
                <a:ea typeface="楷体" panose="02010609060101010101" pitchFamily="49" charset="-122"/>
              </a:rPr>
              <a:t>护</a:t>
            </a:r>
            <a:endParaRPr lang="en-US" altLang="zh-CN" sz="4000" b="1" dirty="0" smtClean="0">
              <a:solidFill>
                <a:schemeClr val="tx1"/>
              </a:solidFill>
              <a:latin typeface="楷体" panose="02010609060101010101" pitchFamily="49" charset="-122"/>
              <a:ea typeface="楷体" panose="02010609060101010101" pitchFamily="49" charset="-122"/>
            </a:endParaRPr>
          </a:p>
          <a:p>
            <a:pPr algn="ctr"/>
            <a:r>
              <a:rPr lang="zh-CN" altLang="en-US" sz="4000" b="1" dirty="0" smtClean="0">
                <a:solidFill>
                  <a:schemeClr val="tx1"/>
                </a:solidFill>
                <a:latin typeface="楷体" panose="02010609060101010101" pitchFamily="49" charset="-122"/>
                <a:ea typeface="楷体" panose="02010609060101010101" pitchFamily="49" charset="-122"/>
              </a:rPr>
              <a:t>环</a:t>
            </a:r>
            <a:endParaRPr lang="en-US" altLang="zh-CN" sz="4000" b="1" dirty="0" smtClean="0">
              <a:solidFill>
                <a:schemeClr val="tx1"/>
              </a:solidFill>
              <a:latin typeface="楷体" panose="02010609060101010101" pitchFamily="49" charset="-122"/>
              <a:ea typeface="楷体" panose="02010609060101010101" pitchFamily="49" charset="-122"/>
            </a:endParaRPr>
          </a:p>
          <a:p>
            <a:pPr algn="ctr"/>
            <a:r>
              <a:rPr lang="zh-CN" altLang="en-US" sz="4000" b="1" dirty="0" smtClean="0">
                <a:solidFill>
                  <a:schemeClr val="tx1"/>
                </a:solidFill>
                <a:latin typeface="楷体" panose="02010609060101010101" pitchFamily="49" charset="-122"/>
                <a:ea typeface="楷体" panose="02010609060101010101" pitchFamily="49" charset="-122"/>
              </a:rPr>
              <a:t>境</a:t>
            </a:r>
            <a:endParaRPr lang="zh-CN" altLang="en-US" sz="40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b="1" dirty="0" smtClean="0"/>
              <a:t>民法典 </a:t>
            </a:r>
            <a:r>
              <a:rPr lang="zh-CN" altLang="zh-CN" b="1" dirty="0" smtClean="0"/>
              <a:t>§</a:t>
            </a:r>
            <a:r>
              <a:rPr lang="en-US" altLang="zh-CN" b="1" dirty="0" smtClean="0"/>
              <a:t>7</a:t>
            </a:r>
            <a:r>
              <a:rPr lang="zh-CN" altLang="en-US" b="1" dirty="0" smtClean="0"/>
              <a:t>：</a:t>
            </a:r>
            <a:endParaRPr lang="en-US" altLang="zh-CN" b="1" dirty="0" smtClean="0"/>
          </a:p>
          <a:p>
            <a:pPr lvl="1"/>
            <a:r>
              <a:rPr lang="zh-CN" altLang="zh-CN" dirty="0"/>
              <a:t>民事主体从事民事活动，应当遵循诚信原则，秉持诚实，恪守承诺</a:t>
            </a:r>
            <a:r>
              <a:rPr lang="zh-CN" altLang="zh-CN" dirty="0" smtClean="0"/>
              <a:t>。</a:t>
            </a:r>
            <a:endParaRPr lang="en-US" altLang="zh-CN" dirty="0" smtClean="0"/>
          </a:p>
          <a:p>
            <a:endParaRPr lang="en-US" altLang="zh-CN" dirty="0" smtClean="0"/>
          </a:p>
          <a:p>
            <a:r>
              <a:rPr lang="zh-CN" altLang="zh-CN" dirty="0" smtClean="0"/>
              <a:t>——民事</a:t>
            </a:r>
            <a:r>
              <a:rPr lang="zh-CN" altLang="zh-CN" dirty="0"/>
              <a:t>主体在行使权利、履行义务中应遵循诚实守信的道德标准</a:t>
            </a:r>
            <a:r>
              <a:rPr lang="zh-CN" altLang="zh-CN" dirty="0" smtClean="0"/>
              <a:t>。</a:t>
            </a:r>
            <a:endParaRPr lang="zh-CN" altLang="zh-CN" dirty="0"/>
          </a:p>
        </p:txBody>
      </p:sp>
      <p:sp>
        <p:nvSpPr>
          <p:cNvPr id="3" name="标题 2"/>
          <p:cNvSpPr>
            <a:spLocks noGrp="1"/>
          </p:cNvSpPr>
          <p:nvPr>
            <p:ph type="title"/>
          </p:nvPr>
        </p:nvSpPr>
        <p:spPr/>
        <p:txBody>
          <a:bodyPr>
            <a:normAutofit/>
          </a:bodyPr>
          <a:lstStyle/>
          <a:p>
            <a:r>
              <a:rPr lang="zh-CN" altLang="zh-CN" b="1" dirty="0" smtClean="0"/>
              <a:t>诚实</a:t>
            </a:r>
            <a:r>
              <a:rPr lang="zh-CN" altLang="zh-CN" b="1" dirty="0"/>
              <a:t>信用</a:t>
            </a:r>
            <a:r>
              <a:rPr lang="zh-CN" altLang="zh-CN" b="1" dirty="0" smtClean="0"/>
              <a:t>原则</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261640" y="1916919"/>
            <a:ext cx="9878088" cy="4391094"/>
          </a:xfrm>
        </p:spPr>
        <p:txBody>
          <a:bodyPr/>
          <a:lstStyle/>
          <a:p>
            <a:r>
              <a:rPr lang="zh-CN" altLang="en-US" dirty="0" smtClean="0"/>
              <a:t>恶意抗辩：</a:t>
            </a:r>
            <a:r>
              <a:rPr lang="en-US" altLang="zh-CN" dirty="0" smtClean="0"/>
              <a:t>“</a:t>
            </a:r>
            <a:r>
              <a:rPr lang="zh-CN" altLang="en-US" dirty="0" smtClean="0"/>
              <a:t>借违法无效之名毁约</a:t>
            </a:r>
            <a:r>
              <a:rPr lang="en-US" altLang="zh-CN" dirty="0" smtClean="0"/>
              <a:t>”</a:t>
            </a:r>
            <a:endParaRPr lang="en-US" altLang="zh-CN" dirty="0"/>
          </a:p>
          <a:p>
            <a:pPr lvl="1"/>
            <a:r>
              <a:rPr lang="en-US" altLang="zh-CN" sz="3200" dirty="0" smtClean="0"/>
              <a:t>《</a:t>
            </a:r>
            <a:r>
              <a:rPr lang="zh-CN" altLang="zh-CN" sz="3200" dirty="0"/>
              <a:t>关于审理商品房买卖合同纠纷案件适用法律若干问题的解释</a:t>
            </a:r>
            <a:r>
              <a:rPr lang="en-US" altLang="zh-CN" sz="3200" dirty="0" smtClean="0"/>
              <a:t>》§2</a:t>
            </a:r>
            <a:r>
              <a:rPr lang="zh-CN" altLang="zh-CN" sz="3200" dirty="0"/>
              <a:t>　</a:t>
            </a:r>
            <a:r>
              <a:rPr lang="zh-CN" altLang="zh-CN" sz="3200" dirty="0" smtClean="0"/>
              <a:t>出卖</a:t>
            </a:r>
            <a:r>
              <a:rPr lang="zh-CN" altLang="zh-CN" sz="3200" dirty="0"/>
              <a:t>人未取得商品房预售许可证明，与买受人订立的商品房预售合同，应当认定无效，但是</a:t>
            </a:r>
            <a:r>
              <a:rPr lang="zh-CN" altLang="zh-CN" sz="3200" u="sng" dirty="0"/>
              <a:t>在起诉前取得商品房预售许可证明的，可以认定有效</a:t>
            </a:r>
            <a:r>
              <a:rPr lang="zh-CN" altLang="zh-CN" sz="3200" dirty="0"/>
              <a:t>。</a:t>
            </a:r>
            <a:endParaRPr lang="zh-CN" altLang="en-US" sz="3200" dirty="0"/>
          </a:p>
        </p:txBody>
      </p:sp>
      <p:sp>
        <p:nvSpPr>
          <p:cNvPr id="3" name="标题 2"/>
          <p:cNvSpPr>
            <a:spLocks noGrp="1"/>
          </p:cNvSpPr>
          <p:nvPr>
            <p:ph type="title"/>
          </p:nvPr>
        </p:nvSpPr>
        <p:spPr/>
        <p:txBody>
          <a:bodyPr/>
          <a:lstStyle/>
          <a:p>
            <a:r>
              <a:rPr lang="zh-CN" altLang="en-US" dirty="0" smtClean="0"/>
              <a:t>实例（</a:t>
            </a:r>
            <a:r>
              <a:rPr lang="en-US" altLang="zh-CN" dirty="0" smtClean="0"/>
              <a:t>1</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280159" y="1945843"/>
            <a:ext cx="10321747" cy="4662093"/>
          </a:xfrm>
        </p:spPr>
        <p:txBody>
          <a:bodyPr>
            <a:normAutofit fontScale="92500" lnSpcReduction="10000"/>
          </a:bodyPr>
          <a:lstStyle/>
          <a:p>
            <a:r>
              <a:rPr lang="en-US" altLang="zh-CN" b="1" dirty="0">
                <a:latin typeface="楷体" panose="02010609060101010101" pitchFamily="49" charset="-122"/>
                <a:ea typeface="楷体" panose="02010609060101010101" pitchFamily="49" charset="-122"/>
              </a:rPr>
              <a:t>2011</a:t>
            </a:r>
            <a:r>
              <a:rPr lang="zh-CN" altLang="zh-CN" b="1" dirty="0">
                <a:latin typeface="楷体" panose="02010609060101010101" pitchFamily="49" charset="-122"/>
                <a:ea typeface="楷体" panose="02010609060101010101" pitchFamily="49" charset="-122"/>
              </a:rPr>
              <a:t>年</a:t>
            </a:r>
            <a:r>
              <a:rPr lang="en-US" altLang="zh-CN" b="1" dirty="0">
                <a:latin typeface="楷体" panose="02010609060101010101" pitchFamily="49" charset="-122"/>
                <a:ea typeface="楷体" panose="02010609060101010101" pitchFamily="49" charset="-122"/>
              </a:rPr>
              <a:t>3</a:t>
            </a:r>
            <a:r>
              <a:rPr lang="zh-CN" altLang="zh-CN" b="1" dirty="0">
                <a:latin typeface="楷体" panose="02010609060101010101" pitchFamily="49" charset="-122"/>
                <a:ea typeface="楷体" panose="02010609060101010101" pitchFamily="49" charset="-122"/>
              </a:rPr>
              <a:t>月</a:t>
            </a:r>
            <a:r>
              <a:rPr lang="en-US" altLang="zh-CN" b="1" dirty="0">
                <a:latin typeface="楷体" panose="02010609060101010101" pitchFamily="49" charset="-122"/>
                <a:ea typeface="楷体" panose="02010609060101010101" pitchFamily="49" charset="-122"/>
              </a:rPr>
              <a:t>16</a:t>
            </a:r>
            <a:r>
              <a:rPr lang="zh-CN" altLang="zh-CN" b="1" dirty="0">
                <a:latin typeface="楷体" panose="02010609060101010101" pitchFamily="49" charset="-122"/>
                <a:ea typeface="楷体" panose="02010609060101010101" pitchFamily="49" charset="-122"/>
              </a:rPr>
              <a:t>日，金某与</a:t>
            </a:r>
            <a:r>
              <a:rPr lang="zh-CN" altLang="zh-CN" b="1" dirty="0" smtClean="0">
                <a:latin typeface="楷体" panose="02010609060101010101" pitchFamily="49" charset="-122"/>
                <a:ea typeface="楷体" panose="02010609060101010101" pitchFamily="49" charset="-122"/>
              </a:rPr>
              <a:t>洪某</a:t>
            </a:r>
            <a:r>
              <a:rPr lang="zh-CN" altLang="en-US" b="1" dirty="0" smtClean="0">
                <a:latin typeface="楷体" panose="02010609060101010101" pitchFamily="49" charset="-122"/>
                <a:ea typeface="楷体" panose="02010609060101010101" pitchFamily="49" charset="-122"/>
              </a:rPr>
              <a:t>某</a:t>
            </a:r>
            <a:r>
              <a:rPr lang="zh-CN" altLang="zh-CN" b="1" dirty="0" smtClean="0">
                <a:latin typeface="楷体" panose="02010609060101010101" pitchFamily="49" charset="-122"/>
                <a:ea typeface="楷体" panose="02010609060101010101" pitchFamily="49" charset="-122"/>
              </a:rPr>
              <a:t>签订</a:t>
            </a:r>
            <a:r>
              <a:rPr lang="zh-CN" altLang="zh-CN" b="1" dirty="0">
                <a:latin typeface="楷体" panose="02010609060101010101" pitchFamily="49" charset="-122"/>
                <a:ea typeface="楷体" panose="02010609060101010101" pitchFamily="49" charset="-122"/>
              </a:rPr>
              <a:t>房屋转让合同一份，约定金某将位于杭州市滨江区某房屋出卖给洪某，房屋总价款为</a:t>
            </a:r>
            <a:r>
              <a:rPr lang="en-US" altLang="zh-CN" b="1" dirty="0">
                <a:latin typeface="楷体" panose="02010609060101010101" pitchFamily="49" charset="-122"/>
                <a:ea typeface="楷体" panose="02010609060101010101" pitchFamily="49" charset="-122"/>
              </a:rPr>
              <a:t>678</a:t>
            </a:r>
            <a:r>
              <a:rPr lang="zh-CN" altLang="zh-CN" b="1" dirty="0">
                <a:latin typeface="楷体" panose="02010609060101010101" pitchFamily="49" charset="-122"/>
                <a:ea typeface="楷体" panose="02010609060101010101" pitchFamily="49" charset="-122"/>
              </a:rPr>
              <a:t>万</a:t>
            </a:r>
            <a:r>
              <a:rPr lang="zh-CN" altLang="zh-CN" b="1" dirty="0" smtClean="0">
                <a:latin typeface="楷体" panose="02010609060101010101" pitchFamily="49" charset="-122"/>
                <a:ea typeface="楷体" panose="02010609060101010101" pitchFamily="49" charset="-122"/>
              </a:rPr>
              <a:t>元。洪某</a:t>
            </a:r>
            <a:r>
              <a:rPr lang="zh-CN" altLang="en-US" b="1" dirty="0" smtClean="0">
                <a:latin typeface="楷体" panose="02010609060101010101" pitchFamily="49" charset="-122"/>
                <a:ea typeface="楷体" panose="02010609060101010101" pitchFamily="49" charset="-122"/>
              </a:rPr>
              <a:t>某</a:t>
            </a:r>
            <a:r>
              <a:rPr lang="zh-CN" altLang="zh-CN" b="1" dirty="0" smtClean="0">
                <a:latin typeface="楷体" panose="02010609060101010101" pitchFamily="49" charset="-122"/>
                <a:ea typeface="楷体" panose="02010609060101010101" pitchFamily="49" charset="-122"/>
              </a:rPr>
              <a:t>支付</a:t>
            </a:r>
            <a:r>
              <a:rPr lang="zh-CN" altLang="zh-CN" b="1" dirty="0">
                <a:latin typeface="楷体" panose="02010609060101010101" pitchFamily="49" charset="-122"/>
                <a:ea typeface="楷体" panose="02010609060101010101" pitchFamily="49" charset="-122"/>
              </a:rPr>
              <a:t>了全部房款，取得了涉案房屋的产权证，并支付了税</a:t>
            </a:r>
            <a:r>
              <a:rPr lang="zh-CN" altLang="zh-CN" b="1" dirty="0" smtClean="0">
                <a:latin typeface="楷体" panose="02010609060101010101" pitchFamily="49" charset="-122"/>
                <a:ea typeface="楷体" panose="02010609060101010101" pitchFamily="49" charset="-122"/>
              </a:rPr>
              <a:t>费、</a:t>
            </a:r>
            <a:r>
              <a:rPr lang="zh-CN" altLang="zh-CN" b="1" dirty="0">
                <a:latin typeface="楷体" panose="02010609060101010101" pitchFamily="49" charset="-122"/>
                <a:ea typeface="楷体" panose="02010609060101010101" pitchFamily="49" charset="-122"/>
              </a:rPr>
              <a:t>中介</a:t>
            </a:r>
            <a:r>
              <a:rPr lang="zh-CN" altLang="zh-CN" b="1" dirty="0" smtClean="0">
                <a:latin typeface="楷体" panose="02010609060101010101" pitchFamily="49" charset="-122"/>
                <a:ea typeface="楷体" panose="02010609060101010101" pitchFamily="49" charset="-122"/>
              </a:rPr>
              <a:t>费</a:t>
            </a:r>
            <a:r>
              <a:rPr lang="zh-CN" altLang="en-US" b="1" dirty="0" smtClean="0">
                <a:latin typeface="楷体" panose="02010609060101010101" pitchFamily="49" charset="-122"/>
                <a:ea typeface="楷体" panose="02010609060101010101" pitchFamily="49" charset="-122"/>
              </a:rPr>
              <a:t>、</a:t>
            </a:r>
            <a:r>
              <a:rPr lang="zh-CN" altLang="zh-CN" b="1" dirty="0" smtClean="0">
                <a:latin typeface="楷体" panose="02010609060101010101" pitchFamily="49" charset="-122"/>
                <a:ea typeface="楷体" panose="02010609060101010101" pitchFamily="49" charset="-122"/>
              </a:rPr>
              <a:t>办理</a:t>
            </a:r>
            <a:r>
              <a:rPr lang="zh-CN" altLang="zh-CN" b="1" dirty="0">
                <a:latin typeface="楷体" panose="02010609060101010101" pitchFamily="49" charset="-122"/>
                <a:ea typeface="楷体" panose="02010609060101010101" pitchFamily="49" charset="-122"/>
              </a:rPr>
              <a:t>房产证</a:t>
            </a:r>
            <a:r>
              <a:rPr lang="zh-CN" altLang="zh-CN" b="1" dirty="0" smtClean="0">
                <a:latin typeface="楷体" panose="02010609060101010101" pitchFamily="49" charset="-122"/>
                <a:ea typeface="楷体" panose="02010609060101010101" pitchFamily="49" charset="-122"/>
              </a:rPr>
              <a:t>费用</a:t>
            </a:r>
            <a:r>
              <a:rPr lang="zh-CN" altLang="en-US" b="1" dirty="0" smtClean="0">
                <a:latin typeface="楷体" panose="02010609060101010101" pitchFamily="49" charset="-122"/>
                <a:ea typeface="楷体" panose="02010609060101010101" pitchFamily="49" charset="-122"/>
              </a:rPr>
              <a:t>共</a:t>
            </a:r>
            <a:r>
              <a:rPr lang="en-US" altLang="zh-CN" b="1" dirty="0" smtClean="0">
                <a:latin typeface="楷体" panose="02010609060101010101" pitchFamily="49" charset="-122"/>
                <a:ea typeface="楷体" panose="02010609060101010101" pitchFamily="49" charset="-122"/>
              </a:rPr>
              <a:t>80</a:t>
            </a:r>
            <a:r>
              <a:rPr lang="zh-CN" altLang="en-US" b="1" dirty="0" smtClean="0">
                <a:latin typeface="楷体" panose="02010609060101010101" pitchFamily="49" charset="-122"/>
                <a:ea typeface="楷体" panose="02010609060101010101" pitchFamily="49" charset="-122"/>
              </a:rPr>
              <a:t>多万</a:t>
            </a:r>
            <a:r>
              <a:rPr lang="zh-CN" altLang="zh-CN" b="1" dirty="0" smtClean="0">
                <a:latin typeface="楷体" panose="02010609060101010101" pitchFamily="49" charset="-122"/>
                <a:ea typeface="楷体" panose="02010609060101010101" pitchFamily="49" charset="-122"/>
              </a:rPr>
              <a:t>元。</a:t>
            </a:r>
            <a:endParaRPr lang="en-US" altLang="zh-CN" b="1" dirty="0" smtClean="0">
              <a:latin typeface="楷体" panose="02010609060101010101" pitchFamily="49" charset="-122"/>
              <a:ea typeface="楷体" panose="02010609060101010101" pitchFamily="49" charset="-122"/>
            </a:endParaRPr>
          </a:p>
          <a:p>
            <a:r>
              <a:rPr lang="zh-CN" altLang="zh-CN" b="1" dirty="0" smtClean="0">
                <a:latin typeface="楷体" panose="02010609060101010101" pitchFamily="49" charset="-122"/>
                <a:ea typeface="楷体" panose="02010609060101010101" pitchFamily="49" charset="-122"/>
              </a:rPr>
              <a:t>后</a:t>
            </a:r>
            <a:r>
              <a:rPr lang="zh-CN" altLang="zh-CN" b="1" dirty="0">
                <a:latin typeface="楷体" panose="02010609060101010101" pitchFamily="49" charset="-122"/>
                <a:ea typeface="楷体" panose="02010609060101010101" pitchFamily="49" charset="-122"/>
              </a:rPr>
              <a:t>经查明，洪某发现</a:t>
            </a:r>
            <a:r>
              <a:rPr lang="en-US" altLang="zh-CN" b="1" dirty="0">
                <a:latin typeface="楷体" panose="02010609060101010101" pitchFamily="49" charset="-122"/>
                <a:ea typeface="楷体" panose="02010609060101010101" pitchFamily="49" charset="-122"/>
              </a:rPr>
              <a:t>2003</a:t>
            </a:r>
            <a:r>
              <a:rPr lang="zh-CN" altLang="zh-CN" b="1" dirty="0">
                <a:latin typeface="楷体" panose="02010609060101010101" pitchFamily="49" charset="-122"/>
                <a:ea typeface="楷体" panose="02010609060101010101" pitchFamily="49" charset="-122"/>
              </a:rPr>
              <a:t>年</a:t>
            </a:r>
            <a:r>
              <a:rPr lang="en-US" altLang="zh-CN" b="1" dirty="0">
                <a:latin typeface="楷体" panose="02010609060101010101" pitchFamily="49" charset="-122"/>
                <a:ea typeface="楷体" panose="02010609060101010101" pitchFamily="49" charset="-122"/>
              </a:rPr>
              <a:t>8</a:t>
            </a:r>
            <a:r>
              <a:rPr lang="zh-CN" altLang="zh-CN" b="1" dirty="0">
                <a:latin typeface="楷体" panose="02010609060101010101" pitchFamily="49" charset="-122"/>
                <a:ea typeface="楷体" panose="02010609060101010101" pitchFamily="49" charset="-122"/>
              </a:rPr>
              <a:t>月</a:t>
            </a:r>
            <a:r>
              <a:rPr lang="en-US" altLang="zh-CN" b="1" dirty="0">
                <a:latin typeface="楷体" panose="02010609060101010101" pitchFamily="49" charset="-122"/>
                <a:ea typeface="楷体" panose="02010609060101010101" pitchFamily="49" charset="-122"/>
              </a:rPr>
              <a:t>15</a:t>
            </a:r>
            <a:r>
              <a:rPr lang="zh-CN" altLang="zh-CN" b="1" dirty="0">
                <a:latin typeface="楷体" panose="02010609060101010101" pitchFamily="49" charset="-122"/>
                <a:ea typeface="楷体" panose="02010609060101010101" pitchFamily="49" charset="-122"/>
              </a:rPr>
              <a:t>日，案涉房屋内曾发生凶杀案，当时在此居住的三人被杀害。金某</a:t>
            </a:r>
            <a:r>
              <a:rPr lang="en-US" altLang="zh-CN" b="1" dirty="0">
                <a:latin typeface="楷体" panose="02010609060101010101" pitchFamily="49" charset="-122"/>
                <a:ea typeface="楷体" panose="02010609060101010101" pitchFamily="49" charset="-122"/>
              </a:rPr>
              <a:t>2007</a:t>
            </a:r>
            <a:r>
              <a:rPr lang="zh-CN" altLang="zh-CN" b="1" dirty="0">
                <a:latin typeface="楷体" panose="02010609060101010101" pitchFamily="49" charset="-122"/>
                <a:ea typeface="楷体" panose="02010609060101010101" pitchFamily="49" charset="-122"/>
              </a:rPr>
              <a:t>年</a:t>
            </a:r>
            <a:r>
              <a:rPr lang="en-US" altLang="zh-CN" b="1" dirty="0">
                <a:latin typeface="楷体" panose="02010609060101010101" pitchFamily="49" charset="-122"/>
                <a:ea typeface="楷体" panose="02010609060101010101" pitchFamily="49" charset="-122"/>
              </a:rPr>
              <a:t>10</a:t>
            </a:r>
            <a:r>
              <a:rPr lang="zh-CN" altLang="zh-CN" b="1" dirty="0">
                <a:latin typeface="楷体" panose="02010609060101010101" pitchFamily="49" charset="-122"/>
                <a:ea typeface="楷体" panose="02010609060101010101" pitchFamily="49" charset="-122"/>
              </a:rPr>
              <a:t>月</a:t>
            </a:r>
            <a:r>
              <a:rPr lang="en-US" altLang="zh-CN" b="1" dirty="0">
                <a:latin typeface="楷体" panose="02010609060101010101" pitchFamily="49" charset="-122"/>
                <a:ea typeface="楷体" panose="02010609060101010101" pitchFamily="49" charset="-122"/>
              </a:rPr>
              <a:t>16</a:t>
            </a:r>
            <a:r>
              <a:rPr lang="zh-CN" altLang="zh-CN" b="1" dirty="0">
                <a:latin typeface="楷体" panose="02010609060101010101" pitchFamily="49" charset="-122"/>
                <a:ea typeface="楷体" panose="02010609060101010101" pitchFamily="49" charset="-122"/>
              </a:rPr>
              <a:t>日购买该涉案房屋，受让价格为</a:t>
            </a:r>
            <a:r>
              <a:rPr lang="en-US" altLang="zh-CN" b="1" dirty="0">
                <a:latin typeface="楷体" panose="02010609060101010101" pitchFamily="49" charset="-122"/>
                <a:ea typeface="楷体" panose="02010609060101010101" pitchFamily="49" charset="-122"/>
              </a:rPr>
              <a:t>160</a:t>
            </a:r>
            <a:r>
              <a:rPr lang="zh-CN" altLang="zh-CN" b="1" dirty="0">
                <a:latin typeface="楷体" panose="02010609060101010101" pitchFamily="49" charset="-122"/>
                <a:ea typeface="楷体" panose="02010609060101010101" pitchFamily="49" charset="-122"/>
              </a:rPr>
              <a:t>万元</a:t>
            </a:r>
            <a:r>
              <a:rPr lang="zh-CN" altLang="zh-CN" b="1" dirty="0" smtClean="0">
                <a:latin typeface="楷体" panose="02010609060101010101" pitchFamily="49" charset="-122"/>
                <a:ea typeface="楷体" panose="02010609060101010101" pitchFamily="49" charset="-122"/>
              </a:rPr>
              <a:t>。</a:t>
            </a:r>
            <a:endParaRPr lang="en-US" altLang="zh-CN" b="1" dirty="0" smtClean="0">
              <a:latin typeface="楷体" panose="02010609060101010101" pitchFamily="49" charset="-122"/>
              <a:ea typeface="楷体" panose="02010609060101010101" pitchFamily="49" charset="-122"/>
            </a:endParaRPr>
          </a:p>
          <a:p>
            <a:r>
              <a:rPr lang="zh-CN" altLang="en-US" sz="3600" b="1" dirty="0">
                <a:latin typeface="楷体" panose="02010609060101010101" pitchFamily="49" charset="-122"/>
                <a:ea typeface="楷体" panose="02010609060101010101" pitchFamily="49" charset="-122"/>
              </a:rPr>
              <a:t>洪某某诉至法院要求撤销</a:t>
            </a:r>
            <a:r>
              <a:rPr lang="zh-CN" altLang="en-US" sz="3600" b="1" dirty="0" smtClean="0">
                <a:latin typeface="楷体" panose="02010609060101010101" pitchFamily="49" charset="-122"/>
                <a:ea typeface="楷体" panose="02010609060101010101" pitchFamily="49" charset="-122"/>
              </a:rPr>
              <a:t>合同，赔偿损失。</a:t>
            </a:r>
            <a:endParaRPr lang="zh-CN" altLang="en-US" sz="3600" b="1" dirty="0">
              <a:latin typeface="楷体" panose="02010609060101010101" pitchFamily="49" charset="-122"/>
              <a:ea typeface="楷体" panose="02010609060101010101" pitchFamily="49" charset="-122"/>
            </a:endParaRPr>
          </a:p>
        </p:txBody>
      </p:sp>
      <p:sp>
        <p:nvSpPr>
          <p:cNvPr id="3" name="标题 2"/>
          <p:cNvSpPr>
            <a:spLocks noGrp="1"/>
          </p:cNvSpPr>
          <p:nvPr>
            <p:ph type="title"/>
          </p:nvPr>
        </p:nvSpPr>
        <p:spPr>
          <a:xfrm>
            <a:off x="1448410" y="592530"/>
            <a:ext cx="10238673" cy="1021537"/>
          </a:xfrm>
        </p:spPr>
        <p:txBody>
          <a:bodyPr/>
          <a:lstStyle/>
          <a:p>
            <a:r>
              <a:rPr lang="zh-CN" altLang="en-US" dirty="0" smtClean="0"/>
              <a:t>实例（</a:t>
            </a:r>
            <a:r>
              <a:rPr lang="en-US" altLang="zh-CN" dirty="0" smtClean="0"/>
              <a:t>2</a:t>
            </a:r>
            <a:r>
              <a:rPr lang="zh-CN" altLang="en-US" dirty="0" smtClean="0"/>
              <a:t>）：</a:t>
            </a:r>
            <a:r>
              <a:rPr lang="en-US" altLang="zh-CN" dirty="0" smtClean="0"/>
              <a:t>“</a:t>
            </a:r>
            <a:r>
              <a:rPr lang="zh-CN" altLang="en-US" dirty="0" smtClean="0"/>
              <a:t>凶宅</a:t>
            </a:r>
            <a:r>
              <a:rPr lang="en-US" altLang="zh-CN" dirty="0" smtClean="0"/>
              <a:t>”</a:t>
            </a:r>
            <a:r>
              <a:rPr lang="zh-CN" altLang="en-US" dirty="0" smtClean="0"/>
              <a:t>买卖中的告知义务</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77515" y="2010168"/>
            <a:ext cx="9487684" cy="4705185"/>
          </a:xfrm>
        </p:spPr>
        <p:txBody>
          <a:bodyPr>
            <a:normAutofit fontScale="77500" lnSpcReduction="20000"/>
          </a:bodyPr>
          <a:lstStyle/>
          <a:p>
            <a:r>
              <a:rPr lang="zh-CN" altLang="zh-CN" b="1" dirty="0">
                <a:latin typeface="楷体" panose="02010609060101010101" pitchFamily="49" charset="-122"/>
                <a:ea typeface="楷体" panose="02010609060101010101" pitchFamily="49" charset="-122"/>
              </a:rPr>
              <a:t>滨江区人民法院经审理认为：当事人订立、履行合同，</a:t>
            </a:r>
            <a:r>
              <a:rPr lang="zh-CN" altLang="zh-CN" b="1" u="sng" dirty="0">
                <a:solidFill>
                  <a:srgbClr val="FF0000"/>
                </a:solidFill>
                <a:latin typeface="楷体" panose="02010609060101010101" pitchFamily="49" charset="-122"/>
                <a:ea typeface="楷体" panose="02010609060101010101" pitchFamily="49" charset="-122"/>
              </a:rPr>
              <a:t>应当遵循诚实信用原则，尊重社会公德</a:t>
            </a:r>
            <a:r>
              <a:rPr lang="zh-CN" altLang="zh-CN" b="1" dirty="0" smtClean="0">
                <a:latin typeface="楷体" panose="02010609060101010101" pitchFamily="49" charset="-122"/>
                <a:ea typeface="楷体" panose="02010609060101010101" pitchFamily="49" charset="-122"/>
              </a:rPr>
              <a:t>。</a:t>
            </a:r>
            <a:r>
              <a:rPr lang="en-US" altLang="zh-CN" b="1" dirty="0" smtClean="0">
                <a:latin typeface="楷体" panose="02010609060101010101" pitchFamily="49" charset="-122"/>
                <a:ea typeface="楷体" panose="02010609060101010101" pitchFamily="49" charset="-122"/>
              </a:rPr>
              <a:t>……</a:t>
            </a:r>
            <a:r>
              <a:rPr lang="zh-CN" altLang="zh-CN" b="1" dirty="0" smtClean="0">
                <a:latin typeface="楷体" panose="02010609060101010101" pitchFamily="49" charset="-122"/>
                <a:ea typeface="楷体" panose="02010609060101010101" pitchFamily="49" charset="-122"/>
              </a:rPr>
              <a:t>本</a:t>
            </a:r>
            <a:r>
              <a:rPr lang="zh-CN" altLang="zh-CN" b="1" dirty="0">
                <a:latin typeface="楷体" panose="02010609060101010101" pitchFamily="49" charset="-122"/>
                <a:ea typeface="楷体" panose="02010609060101010101" pitchFamily="49" charset="-122"/>
              </a:rPr>
              <a:t>案中，涉案房屋内曾发生过三人被杀的事实，尽管房屋本身的使用价值未因此受到影响，但按照一般的民间习俗，发生过凶杀案的房屋会被认为存在不吉利的因素，且房屋往往会因此贬值。因此，</a:t>
            </a:r>
            <a:r>
              <a:rPr lang="zh-CN" altLang="zh-CN" b="1" dirty="0">
                <a:solidFill>
                  <a:srgbClr val="FF0000"/>
                </a:solidFill>
                <a:latin typeface="楷体" panose="02010609060101010101" pitchFamily="49" charset="-122"/>
                <a:ea typeface="楷体" panose="02010609060101010101" pitchFamily="49" charset="-122"/>
              </a:rPr>
              <a:t>该“凶杀案”信息对洪某某是否愿意与王某甲、金某某交易及以何种条件进行交易有重大影响</a:t>
            </a:r>
            <a:r>
              <a:rPr lang="zh-CN" altLang="zh-CN" b="1" dirty="0" smtClean="0">
                <a:solidFill>
                  <a:srgbClr val="FF0000"/>
                </a:solidFill>
                <a:latin typeface="楷体" panose="02010609060101010101" pitchFamily="49" charset="-122"/>
                <a:ea typeface="楷体" panose="02010609060101010101" pitchFamily="49" charset="-122"/>
              </a:rPr>
              <a:t>。</a:t>
            </a:r>
            <a:r>
              <a:rPr lang="en-US" altLang="zh-CN" b="1" dirty="0" smtClean="0">
                <a:latin typeface="楷体" panose="02010609060101010101" pitchFamily="49" charset="-122"/>
                <a:ea typeface="楷体" panose="02010609060101010101" pitchFamily="49" charset="-122"/>
              </a:rPr>
              <a:t>……</a:t>
            </a:r>
            <a:r>
              <a:rPr lang="zh-CN" altLang="zh-CN" b="1" dirty="0" smtClean="0">
                <a:latin typeface="楷体" panose="02010609060101010101" pitchFamily="49" charset="-122"/>
                <a:ea typeface="楷体" panose="02010609060101010101" pitchFamily="49" charset="-122"/>
              </a:rPr>
              <a:t>隐瞒</a:t>
            </a:r>
            <a:r>
              <a:rPr lang="zh-CN" altLang="zh-CN" b="1" dirty="0">
                <a:latin typeface="楷体" panose="02010609060101010101" pitchFamily="49" charset="-122"/>
                <a:ea typeface="楷体" panose="02010609060101010101" pitchFamily="49" charset="-122"/>
              </a:rPr>
              <a:t>了这一重要信息，构成欺诈，使洪某某在违背真实意思的情况下签订了房屋买卖合同并履行完毕，洪某某有权要求撤销该合同</a:t>
            </a:r>
            <a:r>
              <a:rPr lang="zh-CN" altLang="zh-CN" b="1"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浙江省杭州市滨江区人民法院（</a:t>
            </a:r>
            <a:r>
              <a:rPr lang="en-US" altLang="zh-CN" b="1" dirty="0">
                <a:latin typeface="楷体" panose="02010609060101010101" pitchFamily="49" charset="-122"/>
                <a:ea typeface="楷体" panose="02010609060101010101" pitchFamily="49" charset="-122"/>
              </a:rPr>
              <a:t>2011</a:t>
            </a:r>
            <a:r>
              <a:rPr lang="zh-CN" altLang="en-US" b="1" dirty="0">
                <a:latin typeface="楷体" panose="02010609060101010101" pitchFamily="49" charset="-122"/>
                <a:ea typeface="楷体" panose="02010609060101010101" pitchFamily="49" charset="-122"/>
              </a:rPr>
              <a:t>）杭滨民初字第</a:t>
            </a:r>
            <a:r>
              <a:rPr lang="en-US" altLang="zh-CN" b="1" dirty="0">
                <a:latin typeface="楷体" panose="02010609060101010101" pitchFamily="49" charset="-122"/>
                <a:ea typeface="楷体" panose="02010609060101010101" pitchFamily="49" charset="-122"/>
              </a:rPr>
              <a:t>602</a:t>
            </a:r>
            <a:r>
              <a:rPr lang="zh-CN" altLang="en-US" b="1" dirty="0" smtClean="0">
                <a:latin typeface="楷体" panose="02010609060101010101" pitchFamily="49" charset="-122"/>
                <a:ea typeface="楷体" panose="02010609060101010101" pitchFamily="49" charset="-122"/>
              </a:rPr>
              <a:t>号民事判决书</a:t>
            </a:r>
            <a:r>
              <a:rPr lang="zh-CN" altLang="zh-CN" dirty="0" smtClean="0">
                <a:latin typeface="楷体" panose="02010609060101010101" pitchFamily="49" charset="-122"/>
                <a:ea typeface="楷体" panose="02010609060101010101" pitchFamily="49" charset="-122"/>
              </a:rPr>
              <a:t>）</a:t>
            </a:r>
            <a:endParaRPr lang="zh-CN" altLang="zh-CN" dirty="0">
              <a:latin typeface="楷体" panose="02010609060101010101" pitchFamily="49" charset="-122"/>
              <a:ea typeface="楷体" panose="02010609060101010101" pitchFamily="49" charset="-122"/>
            </a:endParaRPr>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43507" y="1711757"/>
            <a:ext cx="9692640" cy="4732934"/>
          </a:xfrm>
        </p:spPr>
        <p:txBody>
          <a:bodyPr>
            <a:normAutofit fontScale="77500" lnSpcReduction="20000"/>
          </a:bodyPr>
          <a:lstStyle/>
          <a:p>
            <a:r>
              <a:rPr lang="zh-CN" altLang="zh-CN" dirty="0" smtClean="0"/>
              <a:t>《最高人民法院关于武汉市煤气公司诉重庆检测仪表厂煤气表装配线技术转让合同购销煤气表散件合同纠纷一案适用法律问题的函》</a:t>
            </a:r>
            <a:r>
              <a:rPr lang="zh-CN" altLang="zh-CN" dirty="0"/>
              <a:t>（法函［</a:t>
            </a:r>
            <a:r>
              <a:rPr lang="en-US" altLang="zh-CN" dirty="0"/>
              <a:t>1992</a:t>
            </a:r>
            <a:r>
              <a:rPr lang="zh-CN" altLang="zh-CN" dirty="0"/>
              <a:t>］</a:t>
            </a:r>
            <a:r>
              <a:rPr lang="en-US" altLang="zh-CN" dirty="0"/>
              <a:t>27</a:t>
            </a:r>
            <a:r>
              <a:rPr lang="zh-CN" altLang="zh-CN" dirty="0"/>
              <a:t>号）：</a:t>
            </a:r>
            <a:endParaRPr lang="zh-CN" altLang="zh-CN" dirty="0"/>
          </a:p>
          <a:p>
            <a:r>
              <a:rPr lang="zh-CN" altLang="zh-CN" b="1" dirty="0">
                <a:latin typeface="楷体" panose="02010609060101010101" pitchFamily="49" charset="-122"/>
                <a:ea typeface="楷体" panose="02010609060101010101" pitchFamily="49" charset="-122"/>
              </a:rPr>
              <a:t>“就本案购销煤气表散件合同而言，</a:t>
            </a:r>
            <a:r>
              <a:rPr lang="zh-CN" altLang="zh-CN" b="1" dirty="0">
                <a:solidFill>
                  <a:srgbClr val="FF0000"/>
                </a:solidFill>
                <a:latin typeface="楷体" panose="02010609060101010101" pitchFamily="49" charset="-122"/>
                <a:ea typeface="楷体" panose="02010609060101010101" pitchFamily="49" charset="-122"/>
              </a:rPr>
              <a:t>在合同履行过程中，由于发生了当事人无法预见和防止的情事变更，即生产煤气表散件的主要原材料铝锭的价格，由签订合同时国家定价为每吨</a:t>
            </a:r>
            <a:r>
              <a:rPr lang="en-US" altLang="zh-CN" b="1" dirty="0">
                <a:solidFill>
                  <a:srgbClr val="FF0000"/>
                </a:solidFill>
                <a:latin typeface="楷体" panose="02010609060101010101" pitchFamily="49" charset="-122"/>
                <a:ea typeface="楷体" panose="02010609060101010101" pitchFamily="49" charset="-122"/>
              </a:rPr>
              <a:t>4400</a:t>
            </a:r>
            <a:r>
              <a:rPr lang="zh-CN" altLang="zh-CN" b="1" dirty="0">
                <a:solidFill>
                  <a:srgbClr val="FF0000"/>
                </a:solidFill>
                <a:latin typeface="楷体" panose="02010609060101010101" pitchFamily="49" charset="-122"/>
                <a:ea typeface="楷体" panose="02010609060101010101" pitchFamily="49" charset="-122"/>
              </a:rPr>
              <a:t>元至</a:t>
            </a:r>
            <a:r>
              <a:rPr lang="en-US" altLang="zh-CN" b="1" dirty="0">
                <a:solidFill>
                  <a:srgbClr val="FF0000"/>
                </a:solidFill>
                <a:latin typeface="楷体" panose="02010609060101010101" pitchFamily="49" charset="-122"/>
                <a:ea typeface="楷体" panose="02010609060101010101" pitchFamily="49" charset="-122"/>
              </a:rPr>
              <a:t>4600</a:t>
            </a:r>
            <a:r>
              <a:rPr lang="zh-CN" altLang="zh-CN" b="1" dirty="0">
                <a:solidFill>
                  <a:srgbClr val="FF0000"/>
                </a:solidFill>
                <a:latin typeface="楷体" panose="02010609060101010101" pitchFamily="49" charset="-122"/>
                <a:ea typeface="楷体" panose="02010609060101010101" pitchFamily="49" charset="-122"/>
              </a:rPr>
              <a:t>，上调到每吨</a:t>
            </a:r>
            <a:r>
              <a:rPr lang="en-US" altLang="zh-CN" b="1" dirty="0">
                <a:solidFill>
                  <a:srgbClr val="FF0000"/>
                </a:solidFill>
                <a:latin typeface="楷体" panose="02010609060101010101" pitchFamily="49" charset="-122"/>
                <a:ea typeface="楷体" panose="02010609060101010101" pitchFamily="49" charset="-122"/>
              </a:rPr>
              <a:t>16000</a:t>
            </a:r>
            <a:r>
              <a:rPr lang="zh-CN" altLang="zh-CN" b="1" dirty="0">
                <a:latin typeface="楷体" panose="02010609060101010101" pitchFamily="49" charset="-122"/>
                <a:ea typeface="楷体" panose="02010609060101010101" pitchFamily="49" charset="-122"/>
              </a:rPr>
              <a:t>，铝外壳的售价也相应由每套</a:t>
            </a:r>
            <a:r>
              <a:rPr lang="en-US" altLang="zh-CN" b="1" dirty="0">
                <a:latin typeface="楷体" panose="02010609060101010101" pitchFamily="49" charset="-122"/>
                <a:ea typeface="楷体" panose="02010609060101010101" pitchFamily="49" charset="-122"/>
              </a:rPr>
              <a:t>23.085</a:t>
            </a:r>
            <a:r>
              <a:rPr lang="zh-CN" altLang="zh-CN" b="1" dirty="0">
                <a:latin typeface="楷体" panose="02010609060101010101" pitchFamily="49" charset="-122"/>
                <a:ea typeface="楷体" panose="02010609060101010101" pitchFamily="49" charset="-122"/>
              </a:rPr>
              <a:t>上调到</a:t>
            </a:r>
            <a:r>
              <a:rPr lang="en-US" altLang="zh-CN" b="1" dirty="0">
                <a:latin typeface="楷体" panose="02010609060101010101" pitchFamily="49" charset="-122"/>
                <a:ea typeface="楷体" panose="02010609060101010101" pitchFamily="49" charset="-122"/>
              </a:rPr>
              <a:t>41</a:t>
            </a:r>
            <a:r>
              <a:rPr lang="zh-CN" altLang="zh-CN" b="1" dirty="0">
                <a:latin typeface="楷体" panose="02010609060101010101" pitchFamily="49" charset="-122"/>
                <a:ea typeface="楷体" panose="02010609060101010101" pitchFamily="49" charset="-122"/>
              </a:rPr>
              <a:t>元，如要求重庆检测仪表厂仍按原合同约定的价格供给煤气表散件，显失公平，对于对方由此而产生的纠纷，你院可依照《中华人民共和国经济合同法》第二十七条第一款第四项之规定，根据本案实际情况，酌情予以公平合理地解决。”</a:t>
            </a:r>
            <a:endParaRPr lang="zh-CN" altLang="zh-CN" b="1" dirty="0">
              <a:latin typeface="楷体" panose="02010609060101010101" pitchFamily="49" charset="-122"/>
              <a:ea typeface="楷体" panose="02010609060101010101" pitchFamily="49" charset="-122"/>
            </a:endParaRPr>
          </a:p>
          <a:p>
            <a:endParaRPr lang="zh-CN" altLang="en-US" dirty="0"/>
          </a:p>
        </p:txBody>
      </p:sp>
      <p:sp>
        <p:nvSpPr>
          <p:cNvPr id="3" name="标题 2"/>
          <p:cNvSpPr>
            <a:spLocks noGrp="1"/>
          </p:cNvSpPr>
          <p:nvPr>
            <p:ph type="title"/>
          </p:nvPr>
        </p:nvSpPr>
        <p:spPr/>
        <p:txBody>
          <a:bodyPr>
            <a:normAutofit/>
          </a:bodyPr>
          <a:lstStyle/>
          <a:p>
            <a:r>
              <a:rPr lang="zh-CN" altLang="zh-CN" dirty="0"/>
              <a:t>实例</a:t>
            </a:r>
            <a:r>
              <a:rPr lang="zh-CN" altLang="zh-CN" dirty="0" smtClean="0"/>
              <a:t>（</a:t>
            </a:r>
            <a:r>
              <a:rPr lang="en-US" altLang="zh-CN" dirty="0" smtClean="0"/>
              <a:t>3</a:t>
            </a:r>
            <a:r>
              <a:rPr lang="zh-CN" altLang="zh-CN" dirty="0" smtClean="0"/>
              <a:t>）</a:t>
            </a:r>
            <a:r>
              <a:rPr lang="zh-CN" altLang="zh-CN" dirty="0"/>
              <a:t>：情势变更</a:t>
            </a:r>
            <a:r>
              <a:rPr lang="zh-CN" altLang="zh-CN" dirty="0" smtClean="0"/>
              <a:t>原则</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762962" y="1975103"/>
            <a:ext cx="9419279" cy="4106137"/>
          </a:xfrm>
        </p:spPr>
        <p:txBody>
          <a:bodyPr/>
          <a:lstStyle/>
          <a:p>
            <a:r>
              <a:rPr lang="zh-CN" altLang="en-US" b="1" dirty="0" smtClean="0"/>
              <a:t>民法典</a:t>
            </a:r>
            <a:r>
              <a:rPr lang="en-US" altLang="zh-CN" b="1" dirty="0" smtClean="0"/>
              <a:t>§</a:t>
            </a:r>
            <a:r>
              <a:rPr lang="zh-CN" altLang="en-US" b="1" dirty="0" smtClean="0"/>
              <a:t>８</a:t>
            </a:r>
            <a:endParaRPr lang="en-US" altLang="zh-CN" b="1" dirty="0" smtClean="0"/>
          </a:p>
          <a:p>
            <a:pPr lvl="1"/>
            <a:r>
              <a:rPr lang="zh-CN" altLang="zh-CN" dirty="0" smtClean="0"/>
              <a:t>民事</a:t>
            </a:r>
            <a:r>
              <a:rPr lang="zh-CN" altLang="zh-CN" dirty="0"/>
              <a:t>主体从事民事活动，不得违反法律，</a:t>
            </a:r>
            <a:r>
              <a:rPr lang="zh-CN" altLang="zh-CN" u="sng" dirty="0">
                <a:solidFill>
                  <a:srgbClr val="FF0000"/>
                </a:solidFill>
              </a:rPr>
              <a:t>不得违背公序良俗</a:t>
            </a:r>
            <a:r>
              <a:rPr lang="zh-CN" altLang="zh-CN" dirty="0" smtClean="0"/>
              <a:t>。</a:t>
            </a:r>
            <a:endParaRPr lang="en-US" altLang="zh-CN" dirty="0" smtClean="0"/>
          </a:p>
          <a:p>
            <a:pPr lvl="1"/>
            <a:endParaRPr lang="en-US" altLang="zh-CN" dirty="0"/>
          </a:p>
          <a:p>
            <a:r>
              <a:rPr lang="zh-CN" altLang="en-US" b="1" dirty="0" smtClean="0"/>
              <a:t>民法典 </a:t>
            </a:r>
            <a:r>
              <a:rPr lang="en-US" altLang="zh-CN" b="1" dirty="0" smtClean="0"/>
              <a:t>§153 II</a:t>
            </a:r>
            <a:endParaRPr lang="en-US" altLang="zh-CN" b="1" dirty="0"/>
          </a:p>
          <a:p>
            <a:pPr lvl="1"/>
            <a:r>
              <a:rPr lang="zh-CN" altLang="zh-CN" dirty="0"/>
              <a:t>违背公序良俗的民事法律行为无效。</a:t>
            </a:r>
            <a:endParaRPr lang="zh-CN" altLang="zh-CN" dirty="0"/>
          </a:p>
          <a:p>
            <a:pPr lvl="2"/>
            <a:endParaRPr lang="zh-CN" altLang="zh-CN" dirty="0"/>
          </a:p>
          <a:p>
            <a:endParaRPr lang="zh-CN" altLang="en-US" dirty="0"/>
          </a:p>
        </p:txBody>
      </p:sp>
      <p:sp>
        <p:nvSpPr>
          <p:cNvPr id="3" name="标题 2"/>
          <p:cNvSpPr>
            <a:spLocks noGrp="1"/>
          </p:cNvSpPr>
          <p:nvPr>
            <p:ph type="title"/>
          </p:nvPr>
        </p:nvSpPr>
        <p:spPr/>
        <p:txBody>
          <a:bodyPr>
            <a:normAutofit/>
          </a:bodyPr>
          <a:lstStyle/>
          <a:p>
            <a:r>
              <a:rPr lang="zh-CN" altLang="zh-CN" b="1" dirty="0" smtClean="0"/>
              <a:t>公</a:t>
            </a:r>
            <a:r>
              <a:rPr lang="zh-CN" altLang="zh-CN" b="1" dirty="0"/>
              <a:t>序良俗</a:t>
            </a:r>
            <a:r>
              <a:rPr lang="zh-CN" altLang="zh-CN" b="1" dirty="0" smtClean="0"/>
              <a:t>原则</a:t>
            </a:r>
            <a:endParaRPr lang="zh-CN" altLang="en-US"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ZDIxMGM1ZWY4NmJlNmQyZDZjMmMyNjgyOTlkYThhZWUifQ=="/>
</p:tagLst>
</file>

<file path=ppt/theme/theme1.xml><?xml version="1.0" encoding="utf-8"?>
<a:theme xmlns:a="http://schemas.openxmlformats.org/drawingml/2006/main" name="朱晓喆-债权让与与保理">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2132</Words>
  <Application>WPS 演示</Application>
  <PresentationFormat>宽屏</PresentationFormat>
  <Paragraphs>82</Paragraphs>
  <Slides>13</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Arial</vt:lpstr>
      <vt:lpstr>宋体</vt:lpstr>
      <vt:lpstr>Wingdings</vt:lpstr>
      <vt:lpstr>微软雅黑</vt:lpstr>
      <vt:lpstr>楷体</vt:lpstr>
      <vt:lpstr>Symbol</vt:lpstr>
      <vt:lpstr>楷体_GB2312</vt:lpstr>
      <vt:lpstr>新宋体</vt:lpstr>
      <vt:lpstr>黑体</vt:lpstr>
      <vt:lpstr>Arial Unicode MS</vt:lpstr>
      <vt:lpstr>Calibri</vt:lpstr>
      <vt:lpstr>朱晓喆-债权让与与保理</vt:lpstr>
      <vt:lpstr>PowerPoint 演示文稿</vt:lpstr>
      <vt:lpstr>民法典•民法总则的规定</vt:lpstr>
      <vt:lpstr>民法基本原则的理论逻辑</vt:lpstr>
      <vt:lpstr>诚实信用原则</vt:lpstr>
      <vt:lpstr>实例（1）</vt:lpstr>
      <vt:lpstr>实例（2）：“凶宅”买卖中的告知义务</vt:lpstr>
      <vt:lpstr>PowerPoint 演示文稿</vt:lpstr>
      <vt:lpstr>实例（3）：情势变更原则</vt:lpstr>
      <vt:lpstr>公序良俗原则</vt:lpstr>
      <vt:lpstr>实例（1）：约束当事人的经济自由</vt:lpstr>
      <vt:lpstr>实例（2）：违背婚姻家庭伦理道德</vt:lpstr>
      <vt:lpstr>PowerPoint 演示文稿</vt:lpstr>
      <vt:lpstr>实例（3）：违反道德风俗</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yu</cp:lastModifiedBy>
  <cp:revision>178</cp:revision>
  <dcterms:created xsi:type="dcterms:W3CDTF">2019-06-19T02:08:00Z</dcterms:created>
  <dcterms:modified xsi:type="dcterms:W3CDTF">2022-10-25T13:54:15Z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390D6384D8414A62AFB182DF22A82CBD</vt:lpwstr>
  </property>
</Properties>
</file>