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custDataLst>
    <p:tags r:id="rId3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2214882" y="2740320"/>
            <a:ext cx="8534400" cy="1752600"/>
          </a:xfrm>
        </p:spPr>
        <p:txBody>
          <a:bodyPr>
            <a:normAutofit/>
          </a:bodyPr>
          <a:lstStyle>
            <a:lvl1pPr marL="0" indent="0" algn="ctr">
              <a:buNone/>
              <a:defRPr sz="4400">
                <a:solidFill>
                  <a:srgbClr val="7C1D20"/>
                </a:solidFill>
              </a:defRPr>
            </a:lvl1pPr>
            <a:lvl2pPr marL="521335" indent="0" algn="ctr">
              <a:buNone/>
              <a:defRPr>
                <a:solidFill>
                  <a:schemeClr val="tx1">
                    <a:tint val="75000"/>
                  </a:schemeClr>
                </a:solidFill>
              </a:defRPr>
            </a:lvl2pPr>
            <a:lvl3pPr marL="1042670" indent="0" algn="ctr">
              <a:buNone/>
              <a:defRPr>
                <a:solidFill>
                  <a:schemeClr val="tx1">
                    <a:tint val="75000"/>
                  </a:schemeClr>
                </a:solidFill>
              </a:defRPr>
            </a:lvl3pPr>
            <a:lvl4pPr marL="1564005" indent="0" algn="ctr">
              <a:buNone/>
              <a:defRPr>
                <a:solidFill>
                  <a:schemeClr val="tx1">
                    <a:tint val="75000"/>
                  </a:schemeClr>
                </a:solidFill>
              </a:defRPr>
            </a:lvl4pPr>
            <a:lvl5pPr marL="2085975" indent="0" algn="ctr">
              <a:buNone/>
              <a:defRPr>
                <a:solidFill>
                  <a:schemeClr val="tx1">
                    <a:tint val="75000"/>
                  </a:schemeClr>
                </a:solidFill>
              </a:defRPr>
            </a:lvl5pPr>
            <a:lvl6pPr marL="2607310" indent="0" algn="ctr">
              <a:buNone/>
              <a:defRPr>
                <a:solidFill>
                  <a:schemeClr val="tx1">
                    <a:tint val="75000"/>
                  </a:schemeClr>
                </a:solidFill>
              </a:defRPr>
            </a:lvl6pPr>
            <a:lvl7pPr marL="3128645" indent="0" algn="ctr">
              <a:buNone/>
              <a:defRPr>
                <a:solidFill>
                  <a:schemeClr val="tx1">
                    <a:tint val="75000"/>
                  </a:schemeClr>
                </a:solidFill>
              </a:defRPr>
            </a:lvl7pPr>
            <a:lvl8pPr marL="3649980" indent="0" algn="ctr">
              <a:buNone/>
              <a:defRPr>
                <a:solidFill>
                  <a:schemeClr val="tx1">
                    <a:tint val="75000"/>
                  </a:schemeClr>
                </a:solidFill>
              </a:defRPr>
            </a:lvl8pPr>
            <a:lvl9pPr marL="4171315"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pic>
        <p:nvPicPr>
          <p:cNvPr id="7" name="Picture 3" descr="C:\Users\Administrator\Desktop\财大ppt模板\B10PPT模板（二）宽屏-08.jpg"/>
          <p:cNvPicPr>
            <a:picLocks noChangeAspect="1" noChangeArrowheads="1"/>
          </p:cNvPicPr>
          <p:nvPr/>
        </p:nvPicPr>
        <p:blipFill>
          <a:blip r:embed="rId2" cstate="print"/>
          <a:srcRect/>
          <a:stretch>
            <a:fillRect/>
          </a:stretch>
        </p:blipFill>
        <p:spPr bwMode="auto">
          <a:xfrm>
            <a:off x="5996" y="-52600"/>
            <a:ext cx="12186004" cy="6856413"/>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3"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599" y="274639"/>
            <a:ext cx="8026401"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1577515" y="1821821"/>
            <a:ext cx="9487684" cy="4391094"/>
          </a:xfrm>
        </p:spPr>
        <p:txBody>
          <a:bodyPr/>
          <a:lstStyle>
            <a:lvl1pPr>
              <a:defRPr sz="3600"/>
            </a:lvl1pPr>
            <a:lvl2pPr marL="847090" indent="-325755">
              <a:buFont typeface="Arial" panose="020B0604020202020204" pitchFamily="34" charset="0"/>
              <a:buChar char="●"/>
              <a:defRPr/>
            </a:lvl2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pic>
        <p:nvPicPr>
          <p:cNvPr id="7" name="Picture 3" descr="C:\Users\Administrator\Desktop\财大ppt模板\B10PPT模板（二）宽屏-09.jpg"/>
          <p:cNvPicPr>
            <a:picLocks noChangeAspect="1" noChangeArrowheads="1"/>
          </p:cNvPicPr>
          <p:nvPr/>
        </p:nvPicPr>
        <p:blipFill>
          <a:blip r:embed="rId2" cstate="print"/>
          <a:srcRect/>
          <a:stretch>
            <a:fillRect/>
          </a:stretch>
        </p:blipFill>
        <p:spPr bwMode="auto">
          <a:xfrm>
            <a:off x="541273" y="974632"/>
            <a:ext cx="11041129" cy="5746846"/>
          </a:xfrm>
          <a:prstGeom prst="rect">
            <a:avLst/>
          </a:prstGeom>
          <a:noFill/>
        </p:spPr>
      </p:pic>
      <p:sp>
        <p:nvSpPr>
          <p:cNvPr id="8" name="标题 7"/>
          <p:cNvSpPr>
            <a:spLocks noGrp="1"/>
          </p:cNvSpPr>
          <p:nvPr>
            <p:ph type="title"/>
          </p:nvPr>
        </p:nvSpPr>
        <p:spPr>
          <a:xfrm>
            <a:off x="714284" y="471068"/>
            <a:ext cx="10972800" cy="1143000"/>
          </a:xfrm>
        </p:spPr>
        <p:txBody>
          <a:bodyPr/>
          <a:lstStyle>
            <a:lvl1pPr>
              <a:defRPr sz="4000" b="0">
                <a:solidFill>
                  <a:srgbClr val="7C1D20"/>
                </a:solidFill>
              </a:defRPr>
            </a:lvl1pPr>
          </a:lstStyle>
          <a:p>
            <a:r>
              <a:rPr lang="zh-CN" altLang="en-US" smtClean="0"/>
              <a:t>单击此处编辑母版标题样式</a:t>
            </a:r>
            <a:endParaRPr lang="zh-CN" altLang="en-US" dirty="0"/>
          </a:p>
        </p:txBody>
      </p:sp>
      <p:sp>
        <p:nvSpPr>
          <p:cNvPr id="9" name="日期占位符 8"/>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11" name="灯片编号占位符 10"/>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7" y="4406903"/>
            <a:ext cx="10363200" cy="1362076"/>
          </a:xfrm>
        </p:spPr>
        <p:txBody>
          <a:bodyPr anchor="t"/>
          <a:lstStyle>
            <a:lvl1pPr algn="l">
              <a:defRPr sz="46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7" y="2906715"/>
            <a:ext cx="10363200" cy="1500188"/>
          </a:xfrm>
        </p:spPr>
        <p:txBody>
          <a:bodyPr anchor="b"/>
          <a:lstStyle>
            <a:lvl1pPr marL="0" indent="0">
              <a:buNone/>
              <a:defRPr sz="2300">
                <a:solidFill>
                  <a:schemeClr val="tx1">
                    <a:tint val="75000"/>
                  </a:schemeClr>
                </a:solidFill>
              </a:defRPr>
            </a:lvl1pPr>
            <a:lvl2pPr marL="521335" indent="0">
              <a:buNone/>
              <a:defRPr sz="2100">
                <a:solidFill>
                  <a:schemeClr val="tx1">
                    <a:tint val="75000"/>
                  </a:schemeClr>
                </a:solidFill>
              </a:defRPr>
            </a:lvl2pPr>
            <a:lvl3pPr marL="1042670" indent="0">
              <a:buNone/>
              <a:defRPr sz="1800">
                <a:solidFill>
                  <a:schemeClr val="tx1">
                    <a:tint val="75000"/>
                  </a:schemeClr>
                </a:solidFill>
              </a:defRPr>
            </a:lvl3pPr>
            <a:lvl4pPr marL="1564005" indent="0">
              <a:buNone/>
              <a:defRPr sz="1600">
                <a:solidFill>
                  <a:schemeClr val="tx1">
                    <a:tint val="75000"/>
                  </a:schemeClr>
                </a:solidFill>
              </a:defRPr>
            </a:lvl4pPr>
            <a:lvl5pPr marL="2085975" indent="0">
              <a:buNone/>
              <a:defRPr sz="1600">
                <a:solidFill>
                  <a:schemeClr val="tx1">
                    <a:tint val="75000"/>
                  </a:schemeClr>
                </a:solidFill>
              </a:defRPr>
            </a:lvl5pPr>
            <a:lvl6pPr marL="2607310" indent="0">
              <a:buNone/>
              <a:defRPr sz="1600">
                <a:solidFill>
                  <a:schemeClr val="tx1">
                    <a:tint val="75000"/>
                  </a:schemeClr>
                </a:solidFill>
              </a:defRPr>
            </a:lvl6pPr>
            <a:lvl7pPr marL="3128645" indent="0">
              <a:buNone/>
              <a:defRPr sz="1600">
                <a:solidFill>
                  <a:schemeClr val="tx1">
                    <a:tint val="75000"/>
                  </a:schemeClr>
                </a:solidFill>
              </a:defRPr>
            </a:lvl7pPr>
            <a:lvl8pPr marL="3649980" indent="0">
              <a:buNone/>
              <a:defRPr sz="1600">
                <a:solidFill>
                  <a:schemeClr val="tx1">
                    <a:tint val="75000"/>
                  </a:schemeClr>
                </a:solidFill>
              </a:defRPr>
            </a:lvl8pPr>
            <a:lvl9pPr marL="4171315"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3"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4"/>
            <a:ext cx="5386917"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8"/>
            <a:ext cx="5386917"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71" y="1535114"/>
            <a:ext cx="5389032"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71" y="2174878"/>
            <a:ext cx="5389032"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2"/>
            <a:ext cx="4011084" cy="1162050"/>
          </a:xfrm>
        </p:spPr>
        <p:txBody>
          <a:bodyPr anchor="b"/>
          <a:lstStyle>
            <a:lvl1pPr algn="l">
              <a:defRPr sz="23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3"/>
            <a:ext cx="4011084" cy="46910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3"/>
            <a:ext cx="7315200" cy="566738"/>
          </a:xfrm>
        </p:spPr>
        <p:txBody>
          <a:bodyPr anchor="b"/>
          <a:lstStyle>
            <a:lvl1pPr algn="l">
              <a:defRPr sz="23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8"/>
            <a:ext cx="7315200" cy="4114800"/>
          </a:xfrm>
        </p:spPr>
        <p:txBody>
          <a:bodyPr/>
          <a:lstStyle>
            <a:lvl1pPr marL="0" indent="0">
              <a:buNone/>
              <a:defRPr sz="3700"/>
            </a:lvl1pPr>
            <a:lvl2pPr marL="521335" indent="0">
              <a:buNone/>
              <a:defRPr sz="3200"/>
            </a:lvl2pPr>
            <a:lvl3pPr marL="1042670" indent="0">
              <a:buNone/>
              <a:defRPr sz="2700"/>
            </a:lvl3pPr>
            <a:lvl4pPr marL="1564005" indent="0">
              <a:buNone/>
              <a:defRPr sz="2300"/>
            </a:lvl4pPr>
            <a:lvl5pPr marL="2085975" indent="0">
              <a:buNone/>
              <a:defRPr sz="2300"/>
            </a:lvl5pPr>
            <a:lvl6pPr marL="2607310" indent="0">
              <a:buNone/>
              <a:defRPr sz="2300"/>
            </a:lvl6pPr>
            <a:lvl7pPr marL="3128645" indent="0">
              <a:buNone/>
              <a:defRPr sz="2300"/>
            </a:lvl7pPr>
            <a:lvl8pPr marL="3649980" indent="0">
              <a:buNone/>
              <a:defRPr sz="2300"/>
            </a:lvl8pPr>
            <a:lvl9pPr marL="4171315" indent="0">
              <a:buNone/>
              <a:defRPr sz="23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2389717" y="5367339"/>
            <a:ext cx="7315200" cy="8048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1" y="274641"/>
            <a:ext cx="10972800" cy="1143000"/>
          </a:xfrm>
          <a:prstGeom prst="rect">
            <a:avLst/>
          </a:prstGeom>
        </p:spPr>
        <p:txBody>
          <a:bodyPr vert="horz" lIns="104306" tIns="52153" rIns="104306" bIns="52153"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609601" y="1600203"/>
            <a:ext cx="10972800" cy="4525963"/>
          </a:xfrm>
          <a:prstGeom prst="rect">
            <a:avLst/>
          </a:prstGeom>
        </p:spPr>
        <p:txBody>
          <a:bodyPr vert="horz" lIns="104306" tIns="52153" rIns="104306" bIns="52153"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2"/>
          </p:nvPr>
        </p:nvSpPr>
        <p:spPr>
          <a:xfrm>
            <a:off x="609601" y="6356354"/>
            <a:ext cx="2844800" cy="365124"/>
          </a:xfrm>
          <a:prstGeom prst="rect">
            <a:avLst/>
          </a:prstGeom>
        </p:spPr>
        <p:txBody>
          <a:bodyPr vert="horz" lIns="104306" tIns="52153" rIns="104306" bIns="52153" rtlCol="0" anchor="ctr"/>
          <a:lstStyle>
            <a:lvl1pPr algn="l">
              <a:defRPr sz="1400">
                <a:solidFill>
                  <a:schemeClr val="tx1">
                    <a:tint val="75000"/>
                  </a:schemeClr>
                </a:solidFill>
              </a:defRPr>
            </a:lvl1pPr>
          </a:lstStyle>
          <a:p>
            <a:fld id="{88FF6859-FEBC-44AD-B36D-19D244AE3339}" type="datetimeFigureOut">
              <a:rPr lang="zh-CN" altLang="en-US" smtClean="0"/>
            </a:fld>
            <a:endParaRPr lang="zh-CN" altLang="en-US"/>
          </a:p>
        </p:txBody>
      </p:sp>
      <p:sp>
        <p:nvSpPr>
          <p:cNvPr id="5" name="页脚占位符 4"/>
          <p:cNvSpPr>
            <a:spLocks noGrp="1"/>
          </p:cNvSpPr>
          <p:nvPr>
            <p:ph type="ftr" sz="quarter" idx="3"/>
          </p:nvPr>
        </p:nvSpPr>
        <p:spPr>
          <a:xfrm>
            <a:off x="4165604" y="6356354"/>
            <a:ext cx="3860800" cy="3651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2" y="6356354"/>
            <a:ext cx="2844800" cy="365124"/>
          </a:xfrm>
          <a:prstGeom prst="rect">
            <a:avLst/>
          </a:prstGeom>
        </p:spPr>
        <p:txBody>
          <a:bodyPr vert="horz" lIns="104306" tIns="52153" rIns="104306" bIns="52153" rtlCol="0" anchor="ctr"/>
          <a:lstStyle>
            <a:lvl1pPr algn="r">
              <a:defRPr sz="1400">
                <a:solidFill>
                  <a:schemeClr val="tx1">
                    <a:tint val="75000"/>
                  </a:schemeClr>
                </a:solidFill>
              </a:defRPr>
            </a:lvl1pPr>
          </a:lstStyle>
          <a:p>
            <a:fld id="{9AD9CD1A-84F8-4651-80FC-C1CD9D818A9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2670" rtl="0" eaLnBrk="1" latinLnBrk="0" hangingPunct="1">
        <a:spcBef>
          <a:spcPct val="0"/>
        </a:spcBef>
        <a:buNone/>
        <a:defRPr sz="5000" kern="1200">
          <a:solidFill>
            <a:schemeClr val="tx1"/>
          </a:solidFill>
          <a:latin typeface="微软雅黑" panose="020B0503020204020204" charset="-122"/>
          <a:ea typeface="微软雅黑" panose="020B0503020204020204" charset="-122"/>
          <a:cs typeface="+mj-cs"/>
        </a:defRPr>
      </a:lvl1pPr>
    </p:titleStyle>
    <p:bodyStyle>
      <a:lvl1pPr marL="391160" indent="-391160" algn="l" defTabSz="1042670" rtl="0" eaLnBrk="1" latinLnBrk="0" hangingPunct="1">
        <a:spcBef>
          <a:spcPct val="20000"/>
        </a:spcBef>
        <a:buFont typeface="Wingdings" panose="05000000000000000000" pitchFamily="2" charset="2"/>
        <a:buChar char="Ø"/>
        <a:defRPr sz="3700" kern="1200">
          <a:solidFill>
            <a:schemeClr val="tx1"/>
          </a:solidFill>
          <a:latin typeface="微软雅黑" panose="020B0503020204020204" charset="-122"/>
          <a:ea typeface="微软雅黑" panose="020B0503020204020204" charset="-122"/>
          <a:cs typeface="+mn-cs"/>
        </a:defRPr>
      </a:lvl1pPr>
      <a:lvl2pPr marL="847090" indent="-325755" algn="l" defTabSz="1042670" rtl="0" eaLnBrk="1" latinLnBrk="0" hangingPunct="1">
        <a:spcBef>
          <a:spcPct val="20000"/>
        </a:spcBef>
        <a:buFont typeface="Arial" panose="020B0604020202020204" pitchFamily="34" charset="0"/>
        <a:buChar char="–"/>
        <a:defRPr sz="3600" b="1" kern="1200">
          <a:solidFill>
            <a:schemeClr val="tx1"/>
          </a:solidFill>
          <a:latin typeface="楷体" panose="02010609060101010101" pitchFamily="49" charset="-122"/>
          <a:ea typeface="楷体" panose="02010609060101010101" pitchFamily="49" charset="-122"/>
          <a:cs typeface="+mn-cs"/>
        </a:defRPr>
      </a:lvl2pPr>
      <a:lvl3pPr marL="1499870" indent="-457200" algn="l" defTabSz="104267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499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32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766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899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096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30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zh-CN"/>
      </a:defPPr>
      <a:lvl1pPr marL="0" algn="l" defTabSz="1042670" rtl="0" eaLnBrk="1" latinLnBrk="0" hangingPunct="1">
        <a:defRPr sz="2100" kern="1200">
          <a:solidFill>
            <a:schemeClr val="tx1"/>
          </a:solidFill>
          <a:latin typeface="+mn-lt"/>
          <a:ea typeface="+mn-ea"/>
          <a:cs typeface="+mn-cs"/>
        </a:defRPr>
      </a:lvl1pPr>
      <a:lvl2pPr marL="521335" algn="l" defTabSz="1042670" rtl="0" eaLnBrk="1" latinLnBrk="0" hangingPunct="1">
        <a:defRPr sz="2100" kern="1200">
          <a:solidFill>
            <a:schemeClr val="tx1"/>
          </a:solidFill>
          <a:latin typeface="+mn-lt"/>
          <a:ea typeface="+mn-ea"/>
          <a:cs typeface="+mn-cs"/>
        </a:defRPr>
      </a:lvl2pPr>
      <a:lvl3pPr marL="1042670" algn="l" defTabSz="1042670" rtl="0" eaLnBrk="1" latinLnBrk="0" hangingPunct="1">
        <a:defRPr sz="2100" kern="1200">
          <a:solidFill>
            <a:schemeClr val="tx1"/>
          </a:solidFill>
          <a:latin typeface="+mn-lt"/>
          <a:ea typeface="+mn-ea"/>
          <a:cs typeface="+mn-cs"/>
        </a:defRPr>
      </a:lvl3pPr>
      <a:lvl4pPr marL="1564005" algn="l" defTabSz="1042670" rtl="0" eaLnBrk="1" latinLnBrk="0" hangingPunct="1">
        <a:defRPr sz="2100" kern="1200">
          <a:solidFill>
            <a:schemeClr val="tx1"/>
          </a:solidFill>
          <a:latin typeface="+mn-lt"/>
          <a:ea typeface="+mn-ea"/>
          <a:cs typeface="+mn-cs"/>
        </a:defRPr>
      </a:lvl4pPr>
      <a:lvl5pPr marL="2085975" algn="l" defTabSz="1042670" rtl="0" eaLnBrk="1" latinLnBrk="0" hangingPunct="1">
        <a:defRPr sz="2100" kern="1200">
          <a:solidFill>
            <a:schemeClr val="tx1"/>
          </a:solidFill>
          <a:latin typeface="+mn-lt"/>
          <a:ea typeface="+mn-ea"/>
          <a:cs typeface="+mn-cs"/>
        </a:defRPr>
      </a:lvl5pPr>
      <a:lvl6pPr marL="2607310" algn="l" defTabSz="1042670" rtl="0" eaLnBrk="1" latinLnBrk="0" hangingPunct="1">
        <a:defRPr sz="2100" kern="1200">
          <a:solidFill>
            <a:schemeClr val="tx1"/>
          </a:solidFill>
          <a:latin typeface="+mn-lt"/>
          <a:ea typeface="+mn-ea"/>
          <a:cs typeface="+mn-cs"/>
        </a:defRPr>
      </a:lvl6pPr>
      <a:lvl7pPr marL="3128645" algn="l" defTabSz="1042670" rtl="0" eaLnBrk="1" latinLnBrk="0" hangingPunct="1">
        <a:defRPr sz="2100" kern="1200">
          <a:solidFill>
            <a:schemeClr val="tx1"/>
          </a:solidFill>
          <a:latin typeface="+mn-lt"/>
          <a:ea typeface="+mn-ea"/>
          <a:cs typeface="+mn-cs"/>
        </a:defRPr>
      </a:lvl7pPr>
      <a:lvl8pPr marL="3649980" algn="l" defTabSz="1042670" rtl="0" eaLnBrk="1" latinLnBrk="0" hangingPunct="1">
        <a:defRPr sz="2100" kern="1200">
          <a:solidFill>
            <a:schemeClr val="tx1"/>
          </a:solidFill>
          <a:latin typeface="+mn-lt"/>
          <a:ea typeface="+mn-ea"/>
          <a:cs typeface="+mn-cs"/>
        </a:defRPr>
      </a:lvl8pPr>
      <a:lvl9pPr marL="4171315" algn="l" defTabSz="104267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type="subTitle" idx="1"/>
          </p:nvPr>
        </p:nvSpPr>
        <p:spPr/>
        <p:txBody>
          <a:bodyPr/>
          <a:lstStyle/>
          <a:p>
            <a:r>
              <a:rPr lang="zh-CN" altLang="zh-CN" sz="4800" b="1" dirty="0" smtClean="0"/>
              <a:t>第</a:t>
            </a:r>
            <a:r>
              <a:rPr lang="zh-CN" altLang="en-US" sz="4800" b="1" dirty="0" smtClean="0"/>
              <a:t>二</a:t>
            </a:r>
            <a:r>
              <a:rPr lang="zh-CN" altLang="zh-CN" sz="4800" b="1" dirty="0" smtClean="0"/>
              <a:t>章 </a:t>
            </a:r>
            <a:r>
              <a:rPr lang="en-US" altLang="zh-CN" sz="4800" b="1" dirty="0" smtClean="0"/>
              <a:t> </a:t>
            </a:r>
            <a:r>
              <a:rPr lang="zh-CN" altLang="zh-CN" sz="4800" b="1" dirty="0" smtClean="0"/>
              <a:t>民事权利</a:t>
            </a:r>
            <a:endParaRPr lang="zh-CN" altLang="zh-CN" sz="4800" b="1" dirty="0"/>
          </a:p>
          <a:p>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zh-CN" dirty="0" smtClean="0"/>
              <a:t>（</a:t>
            </a:r>
            <a:r>
              <a:rPr lang="en-US" altLang="zh-CN" dirty="0"/>
              <a:t>1</a:t>
            </a:r>
            <a:r>
              <a:rPr lang="zh-CN" altLang="zh-CN" dirty="0"/>
              <a:t>）民事生活利益领域不同，是民法结构体系的基础</a:t>
            </a:r>
            <a:endParaRPr lang="zh-CN" altLang="zh-CN" dirty="0"/>
          </a:p>
          <a:p>
            <a:r>
              <a:rPr lang="zh-CN" altLang="zh-CN" dirty="0"/>
              <a:t>（</a:t>
            </a:r>
            <a:r>
              <a:rPr lang="en-US" altLang="zh-CN" dirty="0"/>
              <a:t>2</a:t>
            </a:r>
            <a:r>
              <a:rPr lang="zh-CN" altLang="zh-CN" dirty="0"/>
              <a:t>）对于民事主体的保护方面不同。</a:t>
            </a:r>
            <a:endParaRPr lang="zh-CN" altLang="zh-CN" dirty="0"/>
          </a:p>
          <a:p>
            <a:r>
              <a:rPr lang="zh-CN" altLang="zh-CN" dirty="0"/>
              <a:t>（</a:t>
            </a:r>
            <a:r>
              <a:rPr lang="en-US" altLang="zh-CN" dirty="0"/>
              <a:t>3</a:t>
            </a:r>
            <a:r>
              <a:rPr lang="zh-CN" altLang="zh-CN" dirty="0"/>
              <a:t>）人身权具有专属性。</a:t>
            </a:r>
            <a:endParaRPr lang="zh-CN" altLang="zh-CN" dirty="0"/>
          </a:p>
          <a:p>
            <a:r>
              <a:rPr lang="zh-CN" altLang="zh-CN" dirty="0"/>
              <a:t>（</a:t>
            </a:r>
            <a:r>
              <a:rPr lang="en-US" altLang="zh-CN" dirty="0"/>
              <a:t>4</a:t>
            </a:r>
            <a:r>
              <a:rPr lang="zh-CN" altLang="zh-CN" dirty="0"/>
              <a:t>）权利的救济方式不同。</a:t>
            </a:r>
            <a:endParaRPr lang="zh-CN" altLang="zh-CN" dirty="0"/>
          </a:p>
          <a:p>
            <a:endParaRPr lang="zh-CN" altLang="en-US" dirty="0"/>
          </a:p>
        </p:txBody>
      </p:sp>
      <p:sp>
        <p:nvSpPr>
          <p:cNvPr id="3" name="标题 2"/>
          <p:cNvSpPr>
            <a:spLocks noGrp="1"/>
          </p:cNvSpPr>
          <p:nvPr>
            <p:ph type="title"/>
          </p:nvPr>
        </p:nvSpPr>
        <p:spPr/>
        <p:txBody>
          <a:bodyPr>
            <a:normAutofit/>
          </a:bodyPr>
          <a:lstStyle/>
          <a:p>
            <a:r>
              <a:rPr lang="zh-CN" altLang="zh-CN" b="1" dirty="0"/>
              <a:t>区分的</a:t>
            </a:r>
            <a:r>
              <a:rPr lang="zh-CN" altLang="zh-CN" b="1" dirty="0" smtClean="0"/>
              <a:t>意义</a:t>
            </a: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b="1" dirty="0" smtClean="0"/>
              <a:t>民法典草案</a:t>
            </a:r>
            <a:r>
              <a:rPr lang="en-US" altLang="zh-CN" b="1" dirty="0" smtClean="0"/>
              <a:t>1183</a:t>
            </a:r>
            <a:endParaRPr lang="en-US" altLang="zh-CN" b="1" dirty="0" smtClean="0"/>
          </a:p>
          <a:p>
            <a:pPr lvl="1"/>
            <a:r>
              <a:rPr lang="zh-CN" altLang="zh-CN" dirty="0" smtClean="0"/>
              <a:t> </a:t>
            </a:r>
            <a:r>
              <a:rPr lang="zh-CN" altLang="zh-CN" dirty="0"/>
              <a:t>侵害</a:t>
            </a:r>
            <a:r>
              <a:rPr lang="zh-CN" altLang="zh-CN" dirty="0">
                <a:solidFill>
                  <a:srgbClr val="FF0000"/>
                </a:solidFill>
              </a:rPr>
              <a:t>自然人人身权益</a:t>
            </a:r>
            <a:r>
              <a:rPr lang="zh-CN" altLang="zh-CN" dirty="0"/>
              <a:t>造成严重精神损害的，被侵权人有权请求精神损害赔偿。</a:t>
            </a:r>
            <a:endParaRPr lang="zh-CN" altLang="zh-CN" dirty="0"/>
          </a:p>
          <a:p>
            <a:pPr lvl="1"/>
            <a:r>
              <a:rPr lang="zh-CN" altLang="zh-CN" dirty="0"/>
              <a:t>因故意或者重大过失侵害自然人</a:t>
            </a:r>
            <a:r>
              <a:rPr lang="zh-CN" altLang="zh-CN" dirty="0">
                <a:solidFill>
                  <a:srgbClr val="FF0000"/>
                </a:solidFill>
              </a:rPr>
              <a:t>具有人身意义的特定物</a:t>
            </a:r>
            <a:r>
              <a:rPr lang="zh-CN" altLang="zh-CN" dirty="0"/>
              <a:t>造成严重精神损害的，被侵权人有权请求精神损害赔偿。</a:t>
            </a:r>
            <a:endParaRPr lang="zh-CN" altLang="en-US" dirty="0"/>
          </a:p>
        </p:txBody>
      </p:sp>
      <p:sp>
        <p:nvSpPr>
          <p:cNvPr id="3" name="标题 2"/>
          <p:cNvSpPr>
            <a:spLocks noGrp="1"/>
          </p:cNvSpPr>
          <p:nvPr>
            <p:ph type="title"/>
          </p:nvPr>
        </p:nvSpPr>
        <p:spPr>
          <a:xfrm>
            <a:off x="1002182" y="592530"/>
            <a:ext cx="10684902" cy="1021537"/>
          </a:xfrm>
        </p:spPr>
        <p:txBody>
          <a:bodyPr/>
          <a:lstStyle/>
          <a:p>
            <a:r>
              <a:rPr lang="zh-CN" altLang="en-US" dirty="0"/>
              <a:t>精神损害赔偿：原则上限于人身权侵害</a:t>
            </a:r>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72692"/>
            <a:ext cx="9570850" cy="4564684"/>
          </a:xfrm>
        </p:spPr>
        <p:txBody>
          <a:bodyPr>
            <a:normAutofit fontScale="70000" lnSpcReduction="20000"/>
          </a:bodyPr>
          <a:lstStyle/>
          <a:p>
            <a:r>
              <a:rPr lang="zh-CN" altLang="zh-CN" sz="4000" dirty="0"/>
              <a:t>《民事侵权精神损害司法解释》§</a:t>
            </a:r>
            <a:r>
              <a:rPr lang="en-US" altLang="zh-CN" sz="4000" dirty="0" smtClean="0"/>
              <a:t>4</a:t>
            </a:r>
            <a:endParaRPr lang="en-US" altLang="zh-CN" sz="4000" dirty="0" smtClean="0"/>
          </a:p>
          <a:p>
            <a:pPr lvl="1"/>
            <a:r>
              <a:rPr lang="zh-CN" altLang="zh-CN" sz="4000" dirty="0" smtClean="0">
                <a:latin typeface="楷体" panose="02010609060101010101" pitchFamily="49" charset="-122"/>
                <a:ea typeface="楷体" panose="02010609060101010101" pitchFamily="49" charset="-122"/>
              </a:rPr>
              <a:t>具有</a:t>
            </a:r>
            <a:r>
              <a:rPr lang="zh-CN" altLang="zh-CN" sz="4000" dirty="0">
                <a:latin typeface="楷体" panose="02010609060101010101" pitchFamily="49" charset="-122"/>
                <a:ea typeface="楷体" panose="02010609060101010101" pitchFamily="49" charset="-122"/>
              </a:rPr>
              <a:t>人格象征意义的特定纪念物品，因侵权行为而永久性灭失或者毁损，物品所有人以侵权为由，向人民法院起诉请求赔偿精神损害的，人民法院应当依法予以受理</a:t>
            </a:r>
            <a:r>
              <a:rPr lang="zh-CN" altLang="zh-CN" sz="4000" b="1" dirty="0" smtClean="0">
                <a:latin typeface="楷体" panose="02010609060101010101" pitchFamily="49" charset="-122"/>
                <a:ea typeface="楷体" panose="02010609060101010101" pitchFamily="49" charset="-122"/>
              </a:rPr>
              <a:t>。</a:t>
            </a:r>
            <a:endParaRPr lang="en-US" altLang="zh-CN" sz="4000" b="1" dirty="0" smtClean="0">
              <a:latin typeface="楷体" panose="02010609060101010101" pitchFamily="49" charset="-122"/>
              <a:ea typeface="楷体" panose="02010609060101010101" pitchFamily="49" charset="-122"/>
            </a:endParaRPr>
          </a:p>
          <a:p>
            <a:pPr lvl="1"/>
            <a:endParaRPr lang="en-US" altLang="zh-CN" sz="4000" b="1" dirty="0" smtClean="0">
              <a:latin typeface="楷体" panose="02010609060101010101" pitchFamily="49" charset="-122"/>
              <a:ea typeface="楷体" panose="02010609060101010101" pitchFamily="49" charset="-122"/>
            </a:endParaRPr>
          </a:p>
          <a:p>
            <a:r>
              <a:rPr lang="zh-CN" altLang="zh-CN" sz="4000" dirty="0" smtClean="0"/>
              <a:t>《关于审理旅游纠纷案件适用法律若干问题的规定》</a:t>
            </a:r>
            <a:r>
              <a:rPr lang="zh-CN" altLang="zh-CN" sz="4000" dirty="0"/>
              <a:t>§</a:t>
            </a:r>
            <a:r>
              <a:rPr lang="en-US" altLang="zh-CN" sz="4000" dirty="0" smtClean="0"/>
              <a:t>21 </a:t>
            </a:r>
            <a:endParaRPr lang="en-US" altLang="zh-CN" sz="4000" dirty="0" smtClean="0"/>
          </a:p>
          <a:p>
            <a:pPr lvl="1"/>
            <a:r>
              <a:rPr lang="zh-CN" altLang="zh-CN" sz="4000" dirty="0" smtClean="0">
                <a:latin typeface="楷体" panose="02010609060101010101" pitchFamily="49" charset="-122"/>
                <a:ea typeface="楷体" panose="02010609060101010101" pitchFamily="49" charset="-122"/>
              </a:rPr>
              <a:t>旅游者</a:t>
            </a:r>
            <a:r>
              <a:rPr lang="zh-CN" altLang="zh-CN" sz="4000" dirty="0">
                <a:latin typeface="楷体" panose="02010609060101010101" pitchFamily="49" charset="-122"/>
                <a:ea typeface="楷体" panose="02010609060101010101" pitchFamily="49" charset="-122"/>
              </a:rPr>
              <a:t>提起违约之诉，主张精神损害赔偿的，人民法院应告知其变更为侵权之诉；旅游者仍坚持提起违约之诉的，对于其精神损害赔偿的主张，人民法院不予支持。</a:t>
            </a:r>
            <a:endParaRPr lang="zh-CN" altLang="zh-CN" sz="4000"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a:xfrm>
            <a:off x="834957" y="500328"/>
            <a:ext cx="10972800" cy="1143000"/>
          </a:xfrm>
        </p:spPr>
        <p:txBody>
          <a:bodyPr/>
          <a:lstStyle/>
          <a:p>
            <a:r>
              <a:rPr lang="zh-CN" altLang="en-US" dirty="0" smtClean="0"/>
              <a:t>民法典之前</a:t>
            </a: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民法典草案 </a:t>
            </a:r>
            <a:r>
              <a:rPr lang="en-US" altLang="zh-CN" dirty="0" smtClean="0"/>
              <a:t>§996</a:t>
            </a:r>
            <a:endParaRPr lang="en-US" altLang="zh-CN" dirty="0" smtClean="0"/>
          </a:p>
          <a:p>
            <a:pPr lvl="1"/>
            <a:r>
              <a:rPr lang="zh-CN" altLang="zh-CN" dirty="0" smtClean="0"/>
              <a:t>因</a:t>
            </a:r>
            <a:r>
              <a:rPr lang="zh-CN" altLang="zh-CN" dirty="0"/>
              <a:t>当事人一方的违约行为，</a:t>
            </a:r>
            <a:r>
              <a:rPr lang="zh-CN" altLang="zh-CN" dirty="0">
                <a:solidFill>
                  <a:srgbClr val="FF0000"/>
                </a:solidFill>
              </a:rPr>
              <a:t>损害对方人格权并造成严重精神损害</a:t>
            </a:r>
            <a:r>
              <a:rPr lang="zh-CN" altLang="zh-CN" dirty="0"/>
              <a:t>，受损害方选择请求其承担违约责任的</a:t>
            </a:r>
            <a:r>
              <a:rPr lang="zh-CN" altLang="zh-CN" dirty="0" smtClean="0"/>
              <a:t>，不</a:t>
            </a:r>
            <a:r>
              <a:rPr lang="zh-CN" altLang="zh-CN" dirty="0"/>
              <a:t>影响受损害方请求精神损害赔偿。</a:t>
            </a:r>
            <a:endParaRPr lang="zh-CN" altLang="zh-CN" dirty="0"/>
          </a:p>
          <a:p>
            <a:endParaRPr lang="zh-CN" altLang="en-US" dirty="0"/>
          </a:p>
        </p:txBody>
      </p:sp>
      <p:sp>
        <p:nvSpPr>
          <p:cNvPr id="3" name="标题 2"/>
          <p:cNvSpPr>
            <a:spLocks noGrp="1"/>
          </p:cNvSpPr>
          <p:nvPr>
            <p:ph type="title"/>
          </p:nvPr>
        </p:nvSpPr>
        <p:spPr/>
        <p:txBody>
          <a:bodyPr>
            <a:normAutofit/>
          </a:bodyPr>
          <a:lstStyle/>
          <a:p>
            <a:r>
              <a:rPr lang="zh-CN" altLang="en-US" dirty="0" smtClean="0"/>
              <a:t>民法典改进</a:t>
            </a:r>
            <a:endParaRPr lang="zh-CN"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lnSpcReduction="10000"/>
          </a:bodyPr>
          <a:lstStyle/>
          <a:p>
            <a:r>
              <a:rPr lang="zh-CN" altLang="zh-CN" dirty="0"/>
              <a:t>绝对</a:t>
            </a:r>
            <a:r>
              <a:rPr lang="zh-CN" altLang="zh-CN" dirty="0" smtClean="0"/>
              <a:t>权——</a:t>
            </a:r>
            <a:r>
              <a:rPr lang="zh-CN" altLang="zh-CN" dirty="0"/>
              <a:t>对一切人产生效力之权利</a:t>
            </a:r>
            <a:r>
              <a:rPr lang="zh-CN" altLang="zh-CN" dirty="0" smtClean="0"/>
              <a:t>。</a:t>
            </a:r>
            <a:endParaRPr lang="en-US" altLang="zh-CN" dirty="0" smtClean="0"/>
          </a:p>
          <a:p>
            <a:pPr lvl="1"/>
            <a:r>
              <a:rPr lang="zh-CN" altLang="zh-CN" dirty="0" smtClean="0"/>
              <a:t>参见</a:t>
            </a:r>
            <a:r>
              <a:rPr lang="zh-CN" altLang="en-US" dirty="0" smtClean="0"/>
              <a:t>原</a:t>
            </a:r>
            <a:r>
              <a:rPr lang="zh-CN" altLang="zh-CN" dirty="0" smtClean="0"/>
              <a:t>《侵权责任法》§</a:t>
            </a:r>
            <a:r>
              <a:rPr lang="en-US" altLang="zh-CN" dirty="0"/>
              <a:t>2</a:t>
            </a:r>
            <a:r>
              <a:rPr lang="zh-CN" altLang="zh-CN" dirty="0"/>
              <a:t>第</a:t>
            </a:r>
            <a:r>
              <a:rPr lang="en-US" altLang="zh-CN" dirty="0"/>
              <a:t>2</a:t>
            </a:r>
            <a:r>
              <a:rPr lang="zh-CN" altLang="zh-CN" dirty="0" smtClean="0"/>
              <a:t>款</a:t>
            </a:r>
            <a:endParaRPr lang="en-US" altLang="zh-CN" dirty="0" smtClean="0"/>
          </a:p>
          <a:p>
            <a:endParaRPr lang="zh-CN" altLang="zh-CN" dirty="0"/>
          </a:p>
          <a:p>
            <a:r>
              <a:rPr lang="zh-CN" altLang="zh-CN" dirty="0"/>
              <a:t>相对</a:t>
            </a:r>
            <a:r>
              <a:rPr lang="zh-CN" altLang="zh-CN" dirty="0" smtClean="0"/>
              <a:t>权——</a:t>
            </a:r>
            <a:r>
              <a:rPr lang="zh-CN" altLang="zh-CN" dirty="0"/>
              <a:t>仅在特定的当事人之间发生法律效力的权利</a:t>
            </a:r>
            <a:r>
              <a:rPr lang="zh-CN" altLang="zh-CN" dirty="0" smtClean="0"/>
              <a:t>。</a:t>
            </a:r>
            <a:endParaRPr lang="en-US" altLang="zh-CN" dirty="0" smtClean="0"/>
          </a:p>
          <a:p>
            <a:pPr lvl="1"/>
            <a:r>
              <a:rPr lang="zh-CN" altLang="en-US" dirty="0" smtClean="0"/>
              <a:t>债权、配偶权</a:t>
            </a:r>
            <a:endParaRPr lang="en-US" altLang="zh-CN" dirty="0" smtClean="0"/>
          </a:p>
          <a:p>
            <a:pPr lvl="1"/>
            <a:r>
              <a:rPr lang="zh-CN" altLang="en-US" dirty="0" smtClean="0"/>
              <a:t>例外具有绝对性</a:t>
            </a:r>
            <a:endParaRPr lang="zh-CN" altLang="zh-CN" dirty="0"/>
          </a:p>
        </p:txBody>
      </p:sp>
      <p:sp>
        <p:nvSpPr>
          <p:cNvPr id="3" name="标题 2"/>
          <p:cNvSpPr>
            <a:spLocks noGrp="1"/>
          </p:cNvSpPr>
          <p:nvPr>
            <p:ph type="title"/>
          </p:nvPr>
        </p:nvSpPr>
        <p:spPr/>
        <p:txBody>
          <a:bodyPr/>
          <a:lstStyle/>
          <a:p>
            <a:r>
              <a:rPr lang="zh-CN" altLang="zh-CN" b="1" dirty="0"/>
              <a:t> </a:t>
            </a:r>
            <a:r>
              <a:rPr lang="zh-CN" altLang="en-US" b="1" dirty="0" smtClean="0"/>
              <a:t>三、</a:t>
            </a:r>
            <a:r>
              <a:rPr lang="zh-CN" altLang="zh-CN" b="1" dirty="0" smtClean="0"/>
              <a:t>绝对</a:t>
            </a:r>
            <a:r>
              <a:rPr lang="zh-CN" altLang="zh-CN" b="1" dirty="0"/>
              <a:t>权与相对权</a:t>
            </a:r>
            <a:endParaRPr lang="zh-CN" altLang="en-US"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20"/>
            <a:ext cx="9487684" cy="4557033"/>
          </a:xfrm>
        </p:spPr>
        <p:txBody>
          <a:bodyPr>
            <a:normAutofit fontScale="77500" lnSpcReduction="20000"/>
          </a:bodyPr>
          <a:lstStyle/>
          <a:p>
            <a:r>
              <a:rPr lang="zh-CN" altLang="zh-CN" b="1" dirty="0" smtClean="0"/>
              <a:t>实例：</a:t>
            </a:r>
            <a:r>
              <a:rPr lang="zh-CN" altLang="zh-CN" b="1" dirty="0"/>
              <a:t>周某诉王某等侵犯配偶权案</a:t>
            </a:r>
            <a:endParaRPr lang="zh-CN" altLang="zh-CN" dirty="0"/>
          </a:p>
          <a:p>
            <a:r>
              <a:rPr lang="zh-CN" altLang="zh-CN" b="1" dirty="0">
                <a:latin typeface="楷体" panose="02010609060101010101" pitchFamily="49" charset="-122"/>
                <a:ea typeface="楷体" panose="02010609060101010101" pitchFamily="49" charset="-122"/>
              </a:rPr>
              <a:t>周某与王甲系夫妻，</a:t>
            </a:r>
            <a:r>
              <a:rPr lang="en-US" altLang="zh-CN" b="1" dirty="0">
                <a:latin typeface="楷体" panose="02010609060101010101" pitchFamily="49" charset="-122"/>
                <a:ea typeface="楷体" panose="02010609060101010101" pitchFamily="49" charset="-122"/>
              </a:rPr>
              <a:t>1997</a:t>
            </a:r>
            <a:r>
              <a:rPr lang="zh-CN" altLang="zh-CN" b="1" dirty="0">
                <a:latin typeface="楷体" panose="02010609060101010101" pitchFamily="49" charset="-122"/>
                <a:ea typeface="楷体" panose="02010609060101010101" pitchFamily="49" charset="-122"/>
              </a:rPr>
              <a:t>年至</a:t>
            </a:r>
            <a:r>
              <a:rPr lang="en-US" altLang="zh-CN" b="1" dirty="0">
                <a:latin typeface="楷体" panose="02010609060101010101" pitchFamily="49" charset="-122"/>
                <a:ea typeface="楷体" panose="02010609060101010101" pitchFamily="49" charset="-122"/>
              </a:rPr>
              <a:t>1998</a:t>
            </a:r>
            <a:r>
              <a:rPr lang="zh-CN" altLang="zh-CN" b="1" dirty="0">
                <a:latin typeface="楷体" panose="02010609060101010101" pitchFamily="49" charset="-122"/>
                <a:ea typeface="楷体" panose="02010609060101010101" pitchFamily="49" charset="-122"/>
              </a:rPr>
              <a:t>年初，王甲与单位同事王乙发生婚外性关系，</a:t>
            </a:r>
            <a:r>
              <a:rPr lang="en-US" altLang="zh-CN" b="1" dirty="0">
                <a:latin typeface="楷体" panose="02010609060101010101" pitchFamily="49" charset="-122"/>
                <a:ea typeface="楷体" panose="02010609060101010101" pitchFamily="49" charset="-122"/>
              </a:rPr>
              <a:t>1998</a:t>
            </a:r>
            <a:r>
              <a:rPr lang="zh-CN" altLang="zh-CN" b="1" dirty="0">
                <a:latin typeface="楷体" panose="02010609060101010101" pitchFamily="49" charset="-122"/>
                <a:ea typeface="楷体" panose="02010609060101010101" pitchFamily="49" charset="-122"/>
              </a:rPr>
              <a:t>年</a:t>
            </a:r>
            <a:r>
              <a:rPr lang="en-US" altLang="zh-CN" b="1" dirty="0">
                <a:latin typeface="楷体" panose="02010609060101010101" pitchFamily="49" charset="-122"/>
                <a:ea typeface="楷体" panose="02010609060101010101" pitchFamily="49" charset="-122"/>
              </a:rPr>
              <a:t>7</a:t>
            </a:r>
            <a:r>
              <a:rPr lang="zh-CN" altLang="zh-CN" b="1" dirty="0">
                <a:latin typeface="楷体" panose="02010609060101010101" pitchFamily="49" charset="-122"/>
                <a:ea typeface="楷体" panose="02010609060101010101" pitchFamily="49" charset="-122"/>
              </a:rPr>
              <a:t>月王甲怀孕，</a:t>
            </a:r>
            <a:r>
              <a:rPr lang="en-US" altLang="zh-CN" b="1" dirty="0">
                <a:latin typeface="楷体" panose="02010609060101010101" pitchFamily="49" charset="-122"/>
                <a:ea typeface="楷体" panose="02010609060101010101" pitchFamily="49" charset="-122"/>
              </a:rPr>
              <a:t>1999</a:t>
            </a:r>
            <a:r>
              <a:rPr lang="zh-CN" altLang="zh-CN" b="1" dirty="0">
                <a:latin typeface="楷体" panose="02010609060101010101" pitchFamily="49" charset="-122"/>
                <a:ea typeface="楷体" panose="02010609060101010101" pitchFamily="49" charset="-122"/>
              </a:rPr>
              <a:t>年</a:t>
            </a:r>
            <a:r>
              <a:rPr lang="en-US" altLang="zh-CN" b="1" dirty="0">
                <a:latin typeface="楷体" panose="02010609060101010101" pitchFamily="49" charset="-122"/>
                <a:ea typeface="楷体" panose="02010609060101010101" pitchFamily="49" charset="-122"/>
              </a:rPr>
              <a:t>4</a:t>
            </a:r>
            <a:r>
              <a:rPr lang="zh-CN" altLang="zh-CN" b="1" dirty="0">
                <a:latin typeface="楷体" panose="02010609060101010101" pitchFamily="49" charset="-122"/>
                <a:ea typeface="楷体" panose="02010609060101010101" pitchFamily="49" charset="-122"/>
              </a:rPr>
              <a:t>月</a:t>
            </a:r>
            <a:r>
              <a:rPr lang="en-US" altLang="zh-CN" b="1" dirty="0">
                <a:latin typeface="楷体" panose="02010609060101010101" pitchFamily="49" charset="-122"/>
                <a:ea typeface="楷体" panose="02010609060101010101" pitchFamily="49" charset="-122"/>
              </a:rPr>
              <a:t>15</a:t>
            </a:r>
            <a:r>
              <a:rPr lang="zh-CN" altLang="zh-CN" b="1" dirty="0">
                <a:latin typeface="楷体" panose="02010609060101010101" pitchFamily="49" charset="-122"/>
                <a:ea typeface="楷体" panose="02010609060101010101" pitchFamily="49" charset="-122"/>
              </a:rPr>
              <a:t>日产下一子，取名周丙。</a:t>
            </a:r>
            <a:r>
              <a:rPr lang="en-US" altLang="zh-CN" b="1" dirty="0">
                <a:latin typeface="楷体" panose="02010609060101010101" pitchFamily="49" charset="-122"/>
                <a:ea typeface="楷体" panose="02010609060101010101" pitchFamily="49" charset="-122"/>
              </a:rPr>
              <a:t>2000</a:t>
            </a:r>
            <a:r>
              <a:rPr lang="zh-CN" altLang="zh-CN" b="1" dirty="0">
                <a:latin typeface="楷体" panose="02010609060101010101" pitchFamily="49" charset="-122"/>
                <a:ea typeface="楷体" panose="02010609060101010101" pitchFamily="49" charset="-122"/>
              </a:rPr>
              <a:t>年周某得知此事，周某与王甲、王乙，携带周丙，作亲子鉴定，遂确认周丙与周某没有血缘关系，与王乙存在血缘关系。</a:t>
            </a:r>
            <a:r>
              <a:rPr lang="en-US" altLang="zh-CN" b="1" dirty="0">
                <a:latin typeface="楷体" panose="02010609060101010101" pitchFamily="49" charset="-122"/>
                <a:ea typeface="楷体" panose="02010609060101010101" pitchFamily="49" charset="-122"/>
              </a:rPr>
              <a:t>2000</a:t>
            </a:r>
            <a:r>
              <a:rPr lang="zh-CN" altLang="zh-CN" b="1" dirty="0">
                <a:latin typeface="楷体" panose="02010609060101010101" pitchFamily="49" charset="-122"/>
                <a:ea typeface="楷体" panose="02010609060101010101" pitchFamily="49" charset="-122"/>
              </a:rPr>
              <a:t>年</a:t>
            </a:r>
            <a:r>
              <a:rPr lang="en-US" altLang="zh-CN" b="1" dirty="0">
                <a:latin typeface="楷体" panose="02010609060101010101" pitchFamily="49" charset="-122"/>
                <a:ea typeface="楷体" panose="02010609060101010101" pitchFamily="49" charset="-122"/>
              </a:rPr>
              <a:t>8</a:t>
            </a:r>
            <a:r>
              <a:rPr lang="zh-CN" altLang="zh-CN" b="1" dirty="0">
                <a:latin typeface="楷体" panose="02010609060101010101" pitchFamily="49" charset="-122"/>
                <a:ea typeface="楷体" panose="02010609060101010101" pitchFamily="49" charset="-122"/>
              </a:rPr>
              <a:t>月周某与王甲协议离婚。</a:t>
            </a:r>
            <a:endParaRPr lang="zh-CN" altLang="zh-CN" b="1" dirty="0">
              <a:latin typeface="楷体" panose="02010609060101010101" pitchFamily="49" charset="-122"/>
              <a:ea typeface="楷体" panose="02010609060101010101" pitchFamily="49" charset="-122"/>
            </a:endParaRPr>
          </a:p>
          <a:p>
            <a:r>
              <a:rPr lang="zh-CN" altLang="zh-CN" b="1" dirty="0">
                <a:latin typeface="楷体" panose="02010609060101010101" pitchFamily="49" charset="-122"/>
                <a:ea typeface="楷体" panose="02010609060101010101" pitchFamily="49" charset="-122"/>
              </a:rPr>
              <a:t>离婚后周某请求人民法院判令：（</a:t>
            </a:r>
            <a:r>
              <a:rPr lang="en-US" altLang="zh-CN" b="1" dirty="0">
                <a:latin typeface="楷体" panose="02010609060101010101" pitchFamily="49" charset="-122"/>
                <a:ea typeface="楷体" panose="02010609060101010101" pitchFamily="49" charset="-122"/>
              </a:rPr>
              <a:t>1</a:t>
            </a:r>
            <a:r>
              <a:rPr lang="zh-CN" altLang="zh-CN" b="1" dirty="0">
                <a:latin typeface="楷体" panose="02010609060101010101" pitchFamily="49" charset="-122"/>
                <a:ea typeface="楷体" panose="02010609060101010101" pitchFamily="49" charset="-122"/>
              </a:rPr>
              <a:t>）被告王甲、王乙，支付其对周丙出生的保胎费、生活费、医疗费、营养费、误工费、护理费、陪护费等合计</a:t>
            </a:r>
            <a:r>
              <a:rPr lang="en-US" altLang="zh-CN" b="1" dirty="0">
                <a:latin typeface="楷体" panose="02010609060101010101" pitchFamily="49" charset="-122"/>
                <a:ea typeface="楷体" panose="02010609060101010101" pitchFamily="49" charset="-122"/>
              </a:rPr>
              <a:t>1.9</a:t>
            </a:r>
            <a:r>
              <a:rPr lang="zh-CN" altLang="zh-CN" b="1" dirty="0">
                <a:latin typeface="楷体" panose="02010609060101010101" pitchFamily="49" charset="-122"/>
                <a:ea typeface="楷体" panose="02010609060101010101" pitchFamily="49" charset="-122"/>
              </a:rPr>
              <a:t>万元，支付亲子鉴定费、差旅费</a:t>
            </a:r>
            <a:r>
              <a:rPr lang="en-US" altLang="zh-CN" b="1" dirty="0">
                <a:latin typeface="楷体" panose="02010609060101010101" pitchFamily="49" charset="-122"/>
                <a:ea typeface="楷体" panose="02010609060101010101" pitchFamily="49" charset="-122"/>
              </a:rPr>
              <a:t>3500</a:t>
            </a:r>
            <a:r>
              <a:rPr lang="zh-CN" altLang="zh-CN" b="1" dirty="0">
                <a:latin typeface="楷体" panose="02010609060101010101" pitchFamily="49" charset="-122"/>
                <a:ea typeface="楷体" panose="02010609060101010101" pitchFamily="49" charset="-122"/>
              </a:rPr>
              <a:t>元；（</a:t>
            </a:r>
            <a:r>
              <a:rPr lang="en-US" altLang="zh-CN" b="1" dirty="0">
                <a:latin typeface="楷体" panose="02010609060101010101" pitchFamily="49" charset="-122"/>
                <a:ea typeface="楷体" panose="02010609060101010101" pitchFamily="49" charset="-122"/>
              </a:rPr>
              <a:t>2</a:t>
            </a:r>
            <a:r>
              <a:rPr lang="zh-CN" altLang="zh-CN" b="1" dirty="0">
                <a:latin typeface="楷体" panose="02010609060101010101" pitchFamily="49" charset="-122"/>
                <a:ea typeface="楷体" panose="02010609060101010101" pitchFamily="49" charset="-122"/>
              </a:rPr>
              <a:t>）精神损害赔偿</a:t>
            </a:r>
            <a:r>
              <a:rPr lang="en-US" altLang="zh-CN" b="1" dirty="0">
                <a:latin typeface="楷体" panose="02010609060101010101" pitchFamily="49" charset="-122"/>
                <a:ea typeface="楷体" panose="02010609060101010101" pitchFamily="49" charset="-122"/>
              </a:rPr>
              <a:t>3</a:t>
            </a:r>
            <a:r>
              <a:rPr lang="zh-CN" altLang="zh-CN" b="1" dirty="0">
                <a:latin typeface="楷体" panose="02010609060101010101" pitchFamily="49" charset="-122"/>
                <a:ea typeface="楷体" panose="02010609060101010101" pitchFamily="49" charset="-122"/>
              </a:rPr>
              <a:t>万元。</a:t>
            </a:r>
            <a:endParaRPr lang="zh-CN" altLang="zh-CN" b="1" dirty="0">
              <a:latin typeface="楷体" panose="02010609060101010101" pitchFamily="49" charset="-122"/>
              <a:ea typeface="楷体" panose="02010609060101010101" pitchFamily="49" charset="-122"/>
            </a:endParaRPr>
          </a:p>
        </p:txBody>
      </p:sp>
      <p:sp>
        <p:nvSpPr>
          <p:cNvPr id="3" name="标题 2"/>
          <p:cNvSpPr>
            <a:spLocks noGrp="1"/>
          </p:cNvSpPr>
          <p:nvPr>
            <p:ph type="title"/>
          </p:nvPr>
        </p:nvSpPr>
        <p:spPr/>
        <p:txBody>
          <a:bodyPr/>
          <a:lstStyle/>
          <a:p>
            <a:r>
              <a:rPr lang="zh-CN" altLang="en-US" dirty="0" smtClean="0"/>
              <a:t>例外：配偶权也具有绝对性效力</a:t>
            </a: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1711758"/>
            <a:ext cx="9695209" cy="4930444"/>
          </a:xfrm>
        </p:spPr>
        <p:txBody>
          <a:bodyPr>
            <a:normAutofit fontScale="77500" lnSpcReduction="20000"/>
          </a:bodyPr>
          <a:lstStyle/>
          <a:p>
            <a:r>
              <a:rPr lang="zh-CN" altLang="en-US" b="1" dirty="0" smtClean="0"/>
              <a:t>法院</a:t>
            </a:r>
            <a:r>
              <a:rPr lang="zh-CN" altLang="zh-CN" b="1" dirty="0" smtClean="0"/>
              <a:t>裁判理由</a:t>
            </a:r>
            <a:r>
              <a:rPr lang="zh-CN" altLang="en-US" b="1" dirty="0" smtClean="0"/>
              <a:t>：</a:t>
            </a:r>
            <a:endParaRPr lang="en-US" altLang="zh-CN" b="1" dirty="0" smtClean="0"/>
          </a:p>
          <a:p>
            <a:pPr lvl="1"/>
            <a:r>
              <a:rPr lang="zh-CN" altLang="zh-CN" dirty="0" smtClean="0"/>
              <a:t> </a:t>
            </a:r>
            <a:r>
              <a:rPr lang="zh-CN" altLang="zh-CN" b="1" dirty="0" smtClean="0">
                <a:latin typeface="楷体" panose="02010609060101010101" pitchFamily="49" charset="-122"/>
                <a:ea typeface="楷体" panose="02010609060101010101" pitchFamily="49" charset="-122"/>
              </a:rPr>
              <a:t>“</a:t>
            </a:r>
            <a:r>
              <a:rPr lang="zh-CN" altLang="zh-CN" b="1" dirty="0">
                <a:latin typeface="楷体" panose="02010609060101010101" pitchFamily="49" charset="-122"/>
                <a:ea typeface="楷体" panose="02010609060101010101" pitchFamily="49" charset="-122"/>
              </a:rPr>
              <a:t>王甲在主观上欺骗了自己的丈夫，放纵了自己的情感，与王乙有不正当的往来。……王乙明知王甲是有夫之妇，却与其保持暧昧关系，破坏别人家庭，是极不道德的。</a:t>
            </a:r>
            <a:r>
              <a:rPr lang="zh-CN" altLang="zh-CN" b="1" u="sng" dirty="0">
                <a:solidFill>
                  <a:srgbClr val="FF0000"/>
                </a:solidFill>
                <a:latin typeface="楷体" panose="02010609060101010101" pitchFamily="49" charset="-122"/>
                <a:ea typeface="楷体" panose="02010609060101010101" pitchFamily="49" charset="-122"/>
              </a:rPr>
              <a:t>两被告不光彩的做法，严重地侵害原告对配偶的权利，给原告造成了极大的精神打击，因此，两被告应赔偿原告的精神损失</a:t>
            </a:r>
            <a:r>
              <a:rPr lang="zh-CN" altLang="zh-CN" b="1" dirty="0">
                <a:solidFill>
                  <a:srgbClr val="FF0000"/>
                </a:solidFill>
                <a:latin typeface="楷体" panose="02010609060101010101" pitchFamily="49" charset="-122"/>
                <a:ea typeface="楷体" panose="02010609060101010101" pitchFamily="49" charset="-122"/>
              </a:rPr>
              <a:t>。</a:t>
            </a:r>
            <a:r>
              <a:rPr lang="zh-CN" altLang="zh-CN" b="1" dirty="0" smtClean="0">
                <a:solidFill>
                  <a:srgbClr val="FF0000"/>
                </a:solidFill>
                <a:latin typeface="楷体" panose="02010609060101010101" pitchFamily="49" charset="-122"/>
                <a:ea typeface="楷体" panose="02010609060101010101" pitchFamily="49" charset="-122"/>
              </a:rPr>
              <a:t>”</a:t>
            </a:r>
            <a:endParaRPr lang="en-US" altLang="zh-CN" b="1" dirty="0" smtClean="0">
              <a:solidFill>
                <a:srgbClr val="FF0000"/>
              </a:solidFill>
              <a:latin typeface="楷体" panose="02010609060101010101" pitchFamily="49" charset="-122"/>
              <a:ea typeface="楷体" panose="02010609060101010101" pitchFamily="49" charset="-122"/>
            </a:endParaRPr>
          </a:p>
          <a:p>
            <a:endParaRPr lang="zh-CN" altLang="zh-CN" b="1" dirty="0">
              <a:latin typeface="楷体" panose="02010609060101010101" pitchFamily="49" charset="-122"/>
              <a:ea typeface="楷体" panose="02010609060101010101" pitchFamily="49" charset="-122"/>
            </a:endParaRPr>
          </a:p>
          <a:p>
            <a:r>
              <a:rPr lang="zh-CN" altLang="zh-CN" b="1" dirty="0" smtClean="0"/>
              <a:t>判决：</a:t>
            </a:r>
            <a:endParaRPr lang="en-US" altLang="zh-CN" b="1" dirty="0" smtClean="0"/>
          </a:p>
          <a:p>
            <a:pPr lvl="1"/>
            <a:r>
              <a:rPr lang="zh-CN" altLang="zh-CN" b="1" dirty="0" smtClean="0">
                <a:latin typeface="楷体" panose="02010609060101010101" pitchFamily="49" charset="-122"/>
                <a:ea typeface="楷体" panose="02010609060101010101" pitchFamily="49" charset="-122"/>
              </a:rPr>
              <a:t>（</a:t>
            </a:r>
            <a:r>
              <a:rPr lang="en-US" altLang="zh-CN" b="1" dirty="0">
                <a:latin typeface="楷体" panose="02010609060101010101" pitchFamily="49" charset="-122"/>
                <a:ea typeface="楷体" panose="02010609060101010101" pitchFamily="49" charset="-122"/>
              </a:rPr>
              <a:t>1</a:t>
            </a:r>
            <a:r>
              <a:rPr lang="zh-CN" altLang="zh-CN" b="1" dirty="0">
                <a:latin typeface="楷体" panose="02010609060101010101" pitchFamily="49" charset="-122"/>
                <a:ea typeface="楷体" panose="02010609060101010101" pitchFamily="49" charset="-122"/>
              </a:rPr>
              <a:t>）王乙赔偿周某支付的周丙的出生费、医疗费、生活费等</a:t>
            </a:r>
            <a:r>
              <a:rPr lang="en-US" altLang="zh-CN" b="1" dirty="0">
                <a:latin typeface="楷体" panose="02010609060101010101" pitchFamily="49" charset="-122"/>
                <a:ea typeface="楷体" panose="02010609060101010101" pitchFamily="49" charset="-122"/>
              </a:rPr>
              <a:t>1.5</a:t>
            </a:r>
            <a:r>
              <a:rPr lang="zh-CN" altLang="zh-CN" b="1" dirty="0">
                <a:latin typeface="楷体" panose="02010609060101010101" pitchFamily="49" charset="-122"/>
                <a:ea typeface="楷体" panose="02010609060101010101" pitchFamily="49" charset="-122"/>
              </a:rPr>
              <a:t>万多元中的一部分</a:t>
            </a:r>
            <a:r>
              <a:rPr lang="en-US" altLang="zh-CN" b="1" dirty="0">
                <a:latin typeface="楷体" panose="02010609060101010101" pitchFamily="49" charset="-122"/>
                <a:ea typeface="楷体" panose="02010609060101010101" pitchFamily="49" charset="-122"/>
              </a:rPr>
              <a:t>7690</a:t>
            </a:r>
            <a:r>
              <a:rPr lang="zh-CN" altLang="zh-CN" b="1" dirty="0">
                <a:latin typeface="楷体" panose="02010609060101010101" pitchFamily="49" charset="-122"/>
                <a:ea typeface="楷体" panose="02010609060101010101" pitchFamily="49" charset="-122"/>
              </a:rPr>
              <a:t>元；（</a:t>
            </a:r>
            <a:r>
              <a:rPr lang="en-US" altLang="zh-CN" b="1" dirty="0">
                <a:latin typeface="楷体" panose="02010609060101010101" pitchFamily="49" charset="-122"/>
                <a:ea typeface="楷体" panose="02010609060101010101" pitchFamily="49" charset="-122"/>
              </a:rPr>
              <a:t>2</a:t>
            </a:r>
            <a:r>
              <a:rPr lang="zh-CN" altLang="zh-CN" b="1" dirty="0">
                <a:latin typeface="楷体" panose="02010609060101010101" pitchFamily="49" charset="-122"/>
                <a:ea typeface="楷体" panose="02010609060101010101" pitchFamily="49" charset="-122"/>
              </a:rPr>
              <a:t>）王甲、王乙赔偿周某的精神损害赔偿</a:t>
            </a:r>
            <a:r>
              <a:rPr lang="en-US" altLang="zh-CN" b="1" dirty="0">
                <a:latin typeface="楷体" panose="02010609060101010101" pitchFamily="49" charset="-122"/>
                <a:ea typeface="楷体" panose="02010609060101010101" pitchFamily="49" charset="-122"/>
              </a:rPr>
              <a:t>1</a:t>
            </a:r>
            <a:r>
              <a:rPr lang="zh-CN" altLang="zh-CN" b="1" dirty="0">
                <a:latin typeface="楷体" panose="02010609060101010101" pitchFamily="49" charset="-122"/>
                <a:ea typeface="楷体" panose="02010609060101010101" pitchFamily="49" charset="-122"/>
              </a:rPr>
              <a:t>万元，两者互负连带责任。</a:t>
            </a:r>
            <a:endParaRPr lang="zh-CN" altLang="zh-CN" b="1"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1821821"/>
            <a:ext cx="9812251" cy="4391094"/>
          </a:xfrm>
        </p:spPr>
        <p:txBody>
          <a:bodyPr>
            <a:normAutofit/>
          </a:bodyPr>
          <a:lstStyle/>
          <a:p>
            <a:pPr algn="ctr"/>
            <a:r>
              <a:rPr lang="en-US" altLang="zh-CN" b="1" dirty="0" smtClean="0"/>
              <a:t>1</a:t>
            </a:r>
            <a:r>
              <a:rPr lang="zh-CN" altLang="en-US" b="1" dirty="0" smtClean="0"/>
              <a:t>、</a:t>
            </a:r>
            <a:r>
              <a:rPr lang="zh-CN" altLang="zh-CN" b="1" dirty="0" smtClean="0"/>
              <a:t>支配权</a:t>
            </a:r>
            <a:endParaRPr lang="zh-CN" altLang="zh-CN" b="1" dirty="0"/>
          </a:p>
          <a:p>
            <a:r>
              <a:rPr lang="zh-CN" altLang="zh-CN" dirty="0"/>
              <a:t>（</a:t>
            </a:r>
            <a:r>
              <a:rPr lang="en-US" altLang="zh-CN" dirty="0"/>
              <a:t>1</a:t>
            </a:r>
            <a:r>
              <a:rPr lang="zh-CN" altLang="zh-CN" dirty="0"/>
              <a:t>）支配</a:t>
            </a:r>
            <a:endParaRPr lang="zh-CN" altLang="zh-CN" dirty="0"/>
          </a:p>
          <a:p>
            <a:pPr lvl="1"/>
            <a:r>
              <a:rPr lang="en-US" altLang="zh-CN" dirty="0"/>
              <a:t>A</a:t>
            </a:r>
            <a:r>
              <a:rPr lang="zh-CN" altLang="zh-CN" dirty="0"/>
              <a:t>、事实上支配：对客体的实际控制</a:t>
            </a:r>
            <a:endParaRPr lang="zh-CN" altLang="zh-CN" dirty="0"/>
          </a:p>
          <a:p>
            <a:pPr lvl="1"/>
            <a:r>
              <a:rPr lang="en-US" altLang="zh-CN" dirty="0"/>
              <a:t>B</a:t>
            </a:r>
            <a:r>
              <a:rPr lang="zh-CN" altLang="zh-CN" dirty="0"/>
              <a:t>、法律上支配：间接占有、</a:t>
            </a:r>
            <a:r>
              <a:rPr lang="zh-CN" altLang="zh-CN" dirty="0">
                <a:solidFill>
                  <a:srgbClr val="FF0000"/>
                </a:solidFill>
              </a:rPr>
              <a:t>法律上的处分</a:t>
            </a:r>
            <a:endParaRPr lang="zh-CN" altLang="zh-CN" dirty="0">
              <a:solidFill>
                <a:srgbClr val="FF0000"/>
              </a:solidFill>
            </a:endParaRPr>
          </a:p>
          <a:p>
            <a:r>
              <a:rPr lang="zh-CN" altLang="zh-CN" dirty="0"/>
              <a:t>（</a:t>
            </a:r>
            <a:r>
              <a:rPr lang="en-US" altLang="zh-CN" dirty="0"/>
              <a:t>2</a:t>
            </a:r>
            <a:r>
              <a:rPr lang="zh-CN" altLang="zh-CN" dirty="0" smtClean="0"/>
              <a:t>）支配对象</a:t>
            </a:r>
            <a:endParaRPr lang="zh-CN" altLang="zh-CN" dirty="0"/>
          </a:p>
          <a:p>
            <a:pPr lvl="1"/>
            <a:r>
              <a:rPr lang="zh-CN" altLang="zh-CN" dirty="0" smtClean="0"/>
              <a:t>物</a:t>
            </a:r>
            <a:r>
              <a:rPr lang="zh-CN" altLang="en-US" dirty="0" smtClean="0"/>
              <a:t>、</a:t>
            </a:r>
            <a:r>
              <a:rPr lang="zh-CN" altLang="zh-CN" dirty="0" smtClean="0"/>
              <a:t>智力成果、</a:t>
            </a:r>
            <a:r>
              <a:rPr lang="zh-CN" altLang="en-US" dirty="0" smtClean="0"/>
              <a:t>其他财产</a:t>
            </a:r>
            <a:endParaRPr lang="zh-CN" altLang="en-US" dirty="0"/>
          </a:p>
        </p:txBody>
      </p:sp>
      <p:sp>
        <p:nvSpPr>
          <p:cNvPr id="3" name="标题 2"/>
          <p:cNvSpPr>
            <a:spLocks noGrp="1"/>
          </p:cNvSpPr>
          <p:nvPr>
            <p:ph type="title"/>
          </p:nvPr>
        </p:nvSpPr>
        <p:spPr/>
        <p:txBody>
          <a:bodyPr/>
          <a:lstStyle/>
          <a:p>
            <a:r>
              <a:rPr lang="zh-CN" altLang="zh-CN" dirty="0"/>
              <a:t> </a:t>
            </a:r>
            <a:r>
              <a:rPr lang="zh-CN" altLang="en-US" b="1" dirty="0" smtClean="0"/>
              <a:t>四、</a:t>
            </a:r>
            <a:r>
              <a:rPr lang="zh-CN" altLang="zh-CN" b="1" dirty="0" smtClean="0"/>
              <a:t>支配权</a:t>
            </a:r>
            <a:r>
              <a:rPr lang="zh-CN" altLang="zh-CN" b="1" dirty="0"/>
              <a:t>、请求权、抗辩权、形成权</a:t>
            </a:r>
            <a:endParaRPr lang="zh-CN" altLang="en-US"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r>
              <a:rPr lang="zh-CN" altLang="en-US" dirty="0" smtClean="0"/>
              <a:t>（</a:t>
            </a:r>
            <a:r>
              <a:rPr lang="en-US" altLang="zh-CN" dirty="0" smtClean="0"/>
              <a:t>3</a:t>
            </a:r>
            <a:r>
              <a:rPr lang="zh-CN" altLang="en-US" dirty="0" smtClean="0"/>
              <a:t>）</a:t>
            </a:r>
            <a:r>
              <a:rPr lang="zh-CN" altLang="zh-CN" dirty="0" smtClean="0"/>
              <a:t>支配权</a:t>
            </a:r>
            <a:endParaRPr lang="zh-CN" altLang="zh-CN" b="1" dirty="0"/>
          </a:p>
          <a:p>
            <a:pPr lvl="1"/>
            <a:r>
              <a:rPr lang="zh-CN" altLang="zh-CN" dirty="0"/>
              <a:t>定义：无须他人协作，直接支配标的物，享受其利益，并排除他人干涉的权利。</a:t>
            </a:r>
            <a:endParaRPr lang="zh-CN" altLang="zh-CN" dirty="0"/>
          </a:p>
          <a:p>
            <a:endParaRPr lang="en-US" altLang="zh-CN" dirty="0" smtClean="0"/>
          </a:p>
          <a:p>
            <a:pPr lvl="1"/>
            <a:r>
              <a:rPr lang="zh-CN" altLang="en-US" dirty="0" smtClean="0"/>
              <a:t>举例：所有权、著作权</a:t>
            </a:r>
            <a:endParaRPr lang="en-US" altLang="zh-CN" dirty="0" smtClean="0"/>
          </a:p>
          <a:p>
            <a:pPr lvl="1"/>
            <a:endParaRPr lang="en-US" altLang="zh-CN" dirty="0"/>
          </a:p>
          <a:p>
            <a:pPr lvl="1"/>
            <a:r>
              <a:rPr lang="zh-CN" altLang="en-US" dirty="0" smtClean="0"/>
              <a:t>侵害支配权</a:t>
            </a:r>
            <a:r>
              <a:rPr lang="en-US" altLang="zh-CN" dirty="0" smtClean="0"/>
              <a:t>—</a:t>
            </a:r>
            <a:r>
              <a:rPr lang="zh-CN" altLang="en-US" dirty="0" smtClean="0"/>
              <a:t>产生请求权（返还、排除妨碍、损害赔偿</a:t>
            </a:r>
            <a:r>
              <a:rPr lang="en-US" altLang="zh-CN" dirty="0" smtClean="0"/>
              <a:t>…</a:t>
            </a:r>
            <a:r>
              <a:rPr lang="zh-CN" altLang="en-US" dirty="0"/>
              <a:t> ）</a:t>
            </a:r>
            <a:endParaRPr lang="en-US" altLang="zh-CN" dirty="0" smtClean="0"/>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762963" y="2260397"/>
            <a:ext cx="9302236" cy="3952518"/>
          </a:xfrm>
        </p:spPr>
        <p:txBody>
          <a:bodyPr>
            <a:normAutofit/>
          </a:bodyPr>
          <a:lstStyle/>
          <a:p>
            <a:r>
              <a:rPr lang="zh-CN" altLang="zh-CN" sz="3600" b="1" dirty="0" smtClean="0"/>
              <a:t>含义</a:t>
            </a:r>
            <a:r>
              <a:rPr lang="en-US" altLang="zh-CN" sz="3600" dirty="0" smtClean="0"/>
              <a:t>—</a:t>
            </a:r>
            <a:r>
              <a:rPr lang="zh-CN" altLang="zh-CN" sz="3600" dirty="0"/>
              <a:t>请求他人为或不为一定行为的权利。</a:t>
            </a:r>
            <a:endParaRPr lang="zh-CN" altLang="zh-CN" sz="3600" dirty="0"/>
          </a:p>
          <a:p>
            <a:endParaRPr lang="en-US" altLang="zh-CN" b="1" dirty="0" smtClean="0"/>
          </a:p>
          <a:p>
            <a:r>
              <a:rPr lang="zh-CN" altLang="zh-CN" dirty="0" smtClean="0"/>
              <a:t>请求</a:t>
            </a:r>
            <a:r>
              <a:rPr lang="zh-CN" altLang="zh-CN" dirty="0"/>
              <a:t>权与母体权利</a:t>
            </a:r>
            <a:endParaRPr lang="zh-CN" altLang="zh-CN" dirty="0"/>
          </a:p>
          <a:p>
            <a:pPr lvl="1"/>
            <a:r>
              <a:rPr lang="zh-CN" altLang="en-US" dirty="0" smtClean="0"/>
              <a:t>请求权可基于</a:t>
            </a:r>
            <a:r>
              <a:rPr lang="zh-CN" altLang="zh-CN" dirty="0" smtClean="0"/>
              <a:t>物权</a:t>
            </a:r>
            <a:r>
              <a:rPr lang="zh-CN" altLang="en-US" dirty="0" smtClean="0"/>
              <a:t>、债权、亲属权利、继承权、人格权而产生</a:t>
            </a:r>
            <a:endParaRPr lang="en-US" altLang="zh-CN" dirty="0" smtClean="0"/>
          </a:p>
          <a:p>
            <a:pPr lvl="1"/>
            <a:r>
              <a:rPr lang="zh-CN" altLang="en-US" dirty="0" smtClean="0"/>
              <a:t>物权</a:t>
            </a:r>
            <a:r>
              <a:rPr lang="en-US" altLang="zh-CN" dirty="0" smtClean="0"/>
              <a:t>-</a:t>
            </a:r>
            <a:r>
              <a:rPr lang="zh-CN" altLang="en-US" dirty="0" smtClean="0"/>
              <a:t>请求权；债权</a:t>
            </a:r>
            <a:r>
              <a:rPr lang="en-US" altLang="zh-CN" dirty="0" smtClean="0"/>
              <a:t>-</a:t>
            </a:r>
            <a:r>
              <a:rPr lang="zh-CN" altLang="en-US" dirty="0" smtClean="0"/>
              <a:t>请求权</a:t>
            </a:r>
            <a:r>
              <a:rPr lang="en-US" altLang="zh-CN" dirty="0" smtClean="0"/>
              <a:t>……</a:t>
            </a:r>
            <a:endParaRPr lang="zh-CN" altLang="zh-CN" dirty="0"/>
          </a:p>
        </p:txBody>
      </p:sp>
      <p:sp>
        <p:nvSpPr>
          <p:cNvPr id="3" name="标题 2"/>
          <p:cNvSpPr>
            <a:spLocks noGrp="1"/>
          </p:cNvSpPr>
          <p:nvPr>
            <p:ph type="title"/>
          </p:nvPr>
        </p:nvSpPr>
        <p:spPr/>
        <p:txBody>
          <a:bodyPr>
            <a:normAutofit/>
          </a:bodyPr>
          <a:lstStyle/>
          <a:p>
            <a:r>
              <a:rPr lang="en-US" altLang="zh-CN" b="1" dirty="0" smtClean="0"/>
              <a:t>2</a:t>
            </a:r>
            <a:r>
              <a:rPr lang="zh-CN" altLang="en-US" b="1" dirty="0" smtClean="0"/>
              <a:t>、</a:t>
            </a:r>
            <a:r>
              <a:rPr lang="zh-CN" altLang="zh-CN" b="1" dirty="0" smtClean="0"/>
              <a:t>请求权</a:t>
            </a:r>
            <a:r>
              <a:rPr lang="zh-CN" altLang="en-US" b="1" dirty="0" smtClean="0"/>
              <a:t>（</a:t>
            </a:r>
            <a:r>
              <a:rPr lang="en-US" altLang="zh-CN" b="1" dirty="0" err="1" smtClean="0"/>
              <a:t>Anspruch</a:t>
            </a:r>
            <a:r>
              <a:rPr lang="zh-CN" altLang="en-US" b="1" dirty="0" smtClean="0"/>
              <a:t>）</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2201875" y="1953157"/>
            <a:ext cx="8863324" cy="4259757"/>
          </a:xfrm>
        </p:spPr>
        <p:txBody>
          <a:bodyPr>
            <a:normAutofit/>
          </a:bodyPr>
          <a:lstStyle/>
          <a:p>
            <a:pPr marL="742950" indent="-742950">
              <a:buFont typeface="+mj-lt"/>
              <a:buAutoNum type="arabicPeriod"/>
            </a:pPr>
            <a:r>
              <a:rPr lang="zh-CN" altLang="en-US" dirty="0" smtClean="0"/>
              <a:t>民事法律关系</a:t>
            </a:r>
            <a:endParaRPr lang="en-US" altLang="zh-CN" dirty="0" smtClean="0"/>
          </a:p>
          <a:p>
            <a:pPr marL="742950" indent="-742950">
              <a:buFont typeface="+mj-lt"/>
              <a:buAutoNum type="arabicPeriod"/>
            </a:pPr>
            <a:r>
              <a:rPr lang="zh-CN" altLang="en-US" dirty="0" smtClean="0"/>
              <a:t>人身权与财产权</a:t>
            </a:r>
            <a:endParaRPr lang="en-US" altLang="zh-CN" dirty="0" smtClean="0"/>
          </a:p>
          <a:p>
            <a:pPr marL="742950" indent="-742950">
              <a:buFont typeface="+mj-lt"/>
              <a:buAutoNum type="arabicPeriod"/>
            </a:pPr>
            <a:r>
              <a:rPr lang="zh-CN" altLang="en-US" dirty="0" smtClean="0"/>
              <a:t>绝对权与相对权</a:t>
            </a:r>
            <a:endParaRPr lang="en-US" altLang="zh-CN" dirty="0" smtClean="0"/>
          </a:p>
          <a:p>
            <a:pPr marL="742950" indent="-742950">
              <a:buFont typeface="+mj-lt"/>
              <a:buAutoNum type="arabicPeriod"/>
            </a:pPr>
            <a:r>
              <a:rPr lang="zh-CN" altLang="en-US" dirty="0" smtClean="0"/>
              <a:t>支配权、请求权、抗辩权、形成权</a:t>
            </a:r>
            <a:endParaRPr lang="en-US" altLang="zh-CN" dirty="0" smtClean="0"/>
          </a:p>
          <a:p>
            <a:pPr marL="742950" indent="-742950">
              <a:buFont typeface="+mj-lt"/>
              <a:buAutoNum type="arabicPeriod"/>
            </a:pPr>
            <a:endParaRPr lang="en-US" altLang="zh-CN" dirty="0">
              <a:solidFill>
                <a:srgbClr val="FF0000"/>
              </a:solidFill>
            </a:endParaRPr>
          </a:p>
          <a:p>
            <a:pPr marL="0" indent="0">
              <a:buNone/>
            </a:pPr>
            <a:r>
              <a:rPr lang="en-US" altLang="zh-CN" sz="2800" b="1" dirty="0" smtClean="0">
                <a:solidFill>
                  <a:srgbClr val="FF0000"/>
                </a:solidFill>
                <a:latin typeface="楷体" panose="02010609060101010101" pitchFamily="49" charset="-122"/>
                <a:ea typeface="楷体" panose="02010609060101010101" pitchFamily="49" charset="-122"/>
              </a:rPr>
              <a:t>……</a:t>
            </a:r>
            <a:r>
              <a:rPr lang="zh-CN" altLang="en-US" sz="2800" b="1" dirty="0" smtClean="0">
                <a:solidFill>
                  <a:srgbClr val="FF0000"/>
                </a:solidFill>
                <a:latin typeface="楷体" panose="02010609060101010101" pitchFamily="49" charset="-122"/>
                <a:ea typeface="楷体" panose="02010609060101010101" pitchFamily="49" charset="-122"/>
              </a:rPr>
              <a:t>先行参阅</a:t>
            </a:r>
            <a:r>
              <a:rPr lang="zh-CN" altLang="en-US" sz="2800" b="1" dirty="0">
                <a:solidFill>
                  <a:srgbClr val="FF0000"/>
                </a:solidFill>
                <a:latin typeface="楷体" panose="02010609060101010101" pitchFamily="49" charset="-122"/>
                <a:ea typeface="楷体" panose="02010609060101010101" pitchFamily="49" charset="-122"/>
              </a:rPr>
              <a:t>民法典</a:t>
            </a:r>
            <a:r>
              <a:rPr lang="en-US" altLang="zh-CN" sz="2800" b="1" dirty="0">
                <a:solidFill>
                  <a:srgbClr val="FF0000"/>
                </a:solidFill>
                <a:latin typeface="楷体" panose="02010609060101010101" pitchFamily="49" charset="-122"/>
                <a:ea typeface="楷体" panose="02010609060101010101" pitchFamily="49" charset="-122"/>
              </a:rPr>
              <a:t>·</a:t>
            </a:r>
            <a:r>
              <a:rPr lang="zh-CN" altLang="en-US" sz="2800" b="1" dirty="0">
                <a:solidFill>
                  <a:srgbClr val="FF0000"/>
                </a:solidFill>
                <a:latin typeface="楷体" panose="02010609060101010101" pitchFamily="49" charset="-122"/>
                <a:ea typeface="楷体" panose="02010609060101010101" pitchFamily="49" charset="-122"/>
              </a:rPr>
              <a:t>民法总则第五章</a:t>
            </a:r>
            <a:endParaRPr lang="en-US" altLang="zh-CN" sz="2800" b="1" dirty="0" smtClean="0">
              <a:solidFill>
                <a:srgbClr val="FF0000"/>
              </a:solidFill>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r>
              <a:rPr lang="zh-CN" altLang="en-US" dirty="0" smtClean="0"/>
              <a:t>大纲</a:t>
            </a: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06931" y="2114093"/>
            <a:ext cx="9558268" cy="4272076"/>
          </a:xfrm>
        </p:spPr>
        <p:txBody>
          <a:bodyPr>
            <a:normAutofit fontScale="77500" lnSpcReduction="20000"/>
          </a:bodyPr>
          <a:lstStyle/>
          <a:p>
            <a:r>
              <a:rPr lang="zh-CN" altLang="en-US" sz="4600" b="1" dirty="0" smtClean="0"/>
              <a:t>民法典（草案）</a:t>
            </a:r>
            <a:r>
              <a:rPr lang="en-US" altLang="zh-CN" sz="3600" b="1" dirty="0">
                <a:latin typeface="楷体" panose="02010609060101010101" pitchFamily="49" charset="-122"/>
                <a:ea typeface="楷体" panose="02010609060101010101" pitchFamily="49" charset="-122"/>
              </a:rPr>
              <a:t>（</a:t>
            </a:r>
            <a:r>
              <a:rPr lang="zh-CN" altLang="en-US" sz="3600" b="1" dirty="0" smtClean="0">
                <a:latin typeface="楷体" panose="02010609060101010101" pitchFamily="49" charset="-122"/>
                <a:ea typeface="楷体" panose="02010609060101010101" pitchFamily="49" charset="-122"/>
              </a:rPr>
              <a:t>下</a:t>
            </a:r>
            <a:r>
              <a:rPr lang="zh-CN" altLang="en-US" b="1" dirty="0" smtClean="0">
                <a:latin typeface="楷体" panose="02010609060101010101" pitchFamily="49" charset="-122"/>
                <a:ea typeface="楷体" panose="02010609060101010101" pitchFamily="49" charset="-122"/>
              </a:rPr>
              <a:t>同</a:t>
            </a:r>
            <a:r>
              <a:rPr lang="en-US" altLang="zh-CN" b="1" dirty="0" smtClean="0">
                <a:latin typeface="楷体" panose="02010609060101010101" pitchFamily="49" charset="-122"/>
                <a:ea typeface="楷体" panose="02010609060101010101" pitchFamily="49" charset="-122"/>
              </a:rPr>
              <a:t>）</a:t>
            </a:r>
            <a:endParaRPr lang="en-US" altLang="zh-CN" b="1" dirty="0" smtClean="0">
              <a:latin typeface="楷体" panose="02010609060101010101" pitchFamily="49" charset="-122"/>
              <a:ea typeface="楷体" panose="02010609060101010101" pitchFamily="49" charset="-122"/>
            </a:endParaRPr>
          </a:p>
          <a:p>
            <a:r>
              <a:rPr lang="en-US" altLang="zh-CN" b="1" dirty="0" smtClean="0">
                <a:latin typeface="楷体" panose="02010609060101010101" pitchFamily="49" charset="-122"/>
                <a:ea typeface="楷体" panose="02010609060101010101" pitchFamily="49" charset="-122"/>
              </a:rPr>
              <a:t>§235</a:t>
            </a:r>
            <a:r>
              <a:rPr lang="zh-CN" altLang="zh-CN" dirty="0" smtClean="0">
                <a:latin typeface="楷体" panose="02010609060101010101" pitchFamily="49" charset="-122"/>
                <a:ea typeface="楷体" panose="02010609060101010101" pitchFamily="49" charset="-122"/>
              </a:rPr>
              <a:t> 无权占有不动产或者动产的，权利人可以</a:t>
            </a:r>
            <a:r>
              <a:rPr lang="zh-CN" altLang="zh-CN" u="sng" dirty="0" smtClean="0">
                <a:latin typeface="楷体" panose="02010609060101010101" pitchFamily="49" charset="-122"/>
                <a:ea typeface="楷体" panose="02010609060101010101" pitchFamily="49" charset="-122"/>
              </a:rPr>
              <a:t>请求返还原物</a:t>
            </a:r>
            <a:r>
              <a:rPr lang="zh-CN" altLang="zh-CN"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endParaRPr lang="zh-CN" altLang="zh-CN" dirty="0">
              <a:latin typeface="楷体" panose="02010609060101010101" pitchFamily="49" charset="-122"/>
              <a:ea typeface="楷体" panose="02010609060101010101" pitchFamily="49" charset="-122"/>
            </a:endParaRPr>
          </a:p>
          <a:p>
            <a:r>
              <a:rPr lang="en-US" altLang="zh-CN" sz="3600" b="1" dirty="0" smtClean="0">
                <a:latin typeface="楷体" panose="02010609060101010101" pitchFamily="49" charset="-122"/>
                <a:ea typeface="楷体" panose="02010609060101010101" pitchFamily="49" charset="-122"/>
              </a:rPr>
              <a:t>§286</a:t>
            </a:r>
            <a:r>
              <a:rPr lang="zh-CN" altLang="en-US" sz="3600" dirty="0" smtClean="0">
                <a:latin typeface="楷体" panose="02010609060101010101" pitchFamily="49" charset="-122"/>
                <a:ea typeface="楷体" panose="02010609060101010101" pitchFamily="49" charset="-122"/>
              </a:rPr>
              <a:t>第</a:t>
            </a:r>
            <a:r>
              <a:rPr lang="en-US" altLang="zh-CN" sz="3600" dirty="0" smtClean="0">
                <a:latin typeface="楷体" panose="02010609060101010101" pitchFamily="49" charset="-122"/>
                <a:ea typeface="楷体" panose="02010609060101010101" pitchFamily="49" charset="-122"/>
              </a:rPr>
              <a:t>2</a:t>
            </a:r>
            <a:r>
              <a:rPr lang="zh-CN" altLang="en-US" sz="3600" dirty="0" smtClean="0">
                <a:latin typeface="楷体" panose="02010609060101010101" pitchFamily="49" charset="-122"/>
                <a:ea typeface="楷体" panose="02010609060101010101" pitchFamily="49" charset="-122"/>
              </a:rPr>
              <a:t>款</a:t>
            </a:r>
            <a:r>
              <a:rPr lang="zh-CN" altLang="zh-CN" sz="3600" dirty="0" smtClean="0">
                <a:latin typeface="楷体" panose="02010609060101010101" pitchFamily="49" charset="-122"/>
                <a:ea typeface="楷体" panose="02010609060101010101" pitchFamily="49" charset="-122"/>
              </a:rPr>
              <a:t> </a:t>
            </a:r>
            <a:endParaRPr lang="en-US" altLang="zh-CN" sz="3600" dirty="0" smtClean="0">
              <a:latin typeface="楷体" panose="02010609060101010101" pitchFamily="49" charset="-122"/>
              <a:ea typeface="楷体" panose="02010609060101010101" pitchFamily="49" charset="-122"/>
            </a:endParaRPr>
          </a:p>
          <a:p>
            <a:r>
              <a:rPr lang="zh-CN" altLang="zh-CN" sz="3600" dirty="0" smtClean="0">
                <a:latin typeface="楷体" panose="02010609060101010101" pitchFamily="49" charset="-122"/>
                <a:ea typeface="楷体" panose="02010609060101010101" pitchFamily="49" charset="-122"/>
              </a:rPr>
              <a:t>业主</a:t>
            </a:r>
            <a:r>
              <a:rPr lang="zh-CN" altLang="zh-CN" sz="3600" dirty="0">
                <a:latin typeface="楷体" panose="02010609060101010101" pitchFamily="49" charset="-122"/>
                <a:ea typeface="楷体" panose="02010609060101010101" pitchFamily="49" charset="-122"/>
              </a:rPr>
              <a:t>大会或者业主委员会，对任意弃置垃圾、排放污染物或者噪声、违反规定饲养动物、违章搭建、侵占通道、拒付物业费等损害他人合法权益的行为，有权依照法律、法规以及管理规约，</a:t>
            </a:r>
            <a:r>
              <a:rPr lang="zh-CN" altLang="zh-CN" sz="3600" u="sng" dirty="0">
                <a:latin typeface="楷体" panose="02010609060101010101" pitchFamily="49" charset="-122"/>
                <a:ea typeface="楷体" panose="02010609060101010101" pitchFamily="49" charset="-122"/>
              </a:rPr>
              <a:t>请求行为人停止侵害、排除妨碍、消除危险</a:t>
            </a:r>
            <a:r>
              <a:rPr lang="zh-CN" altLang="zh-CN" sz="3600" dirty="0">
                <a:latin typeface="楷体" panose="02010609060101010101" pitchFamily="49" charset="-122"/>
                <a:ea typeface="楷体" panose="02010609060101010101" pitchFamily="49" charset="-122"/>
              </a:rPr>
              <a:t>、恢复原状、赔偿损失。</a:t>
            </a:r>
            <a:endParaRPr lang="zh-CN" altLang="zh-CN" sz="3600" dirty="0">
              <a:latin typeface="楷体" panose="02010609060101010101" pitchFamily="49" charset="-122"/>
              <a:ea typeface="楷体" panose="02010609060101010101" pitchFamily="49" charset="-122"/>
            </a:endParaRPr>
          </a:p>
          <a:p>
            <a:endParaRPr lang="zh-CN" altLang="zh-CN"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r>
              <a:rPr lang="zh-CN" altLang="en-US" dirty="0" smtClean="0"/>
              <a:t>举例：物权请求权</a:t>
            </a:r>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b="1" dirty="0" smtClean="0">
                <a:latin typeface="楷体" panose="02010609060101010101" pitchFamily="49" charset="-122"/>
                <a:ea typeface="楷体" panose="02010609060101010101" pitchFamily="49" charset="-122"/>
              </a:rPr>
              <a:t>§577</a:t>
            </a:r>
            <a:r>
              <a:rPr lang="en-US" altLang="zh-CN" b="1" dirty="0">
                <a:latin typeface="楷体" panose="02010609060101010101" pitchFamily="49" charset="-122"/>
                <a:ea typeface="楷体" panose="02010609060101010101" pitchFamily="49" charset="-122"/>
              </a:rPr>
              <a:t> </a:t>
            </a:r>
            <a:r>
              <a:rPr lang="zh-CN" altLang="zh-CN" dirty="0" smtClean="0">
                <a:latin typeface="楷体" panose="02010609060101010101" pitchFamily="49" charset="-122"/>
                <a:ea typeface="楷体" panose="02010609060101010101" pitchFamily="49" charset="-122"/>
              </a:rPr>
              <a:t>当事人</a:t>
            </a:r>
            <a:r>
              <a:rPr lang="zh-CN" altLang="zh-CN" dirty="0">
                <a:latin typeface="楷体" panose="02010609060101010101" pitchFamily="49" charset="-122"/>
                <a:ea typeface="楷体" panose="02010609060101010101" pitchFamily="49" charset="-122"/>
              </a:rPr>
              <a:t>一方不履行合同义务或者履行合同义务不符合约定的，应当承担继续履行、采取补救措施或者赔偿损失等违约责任</a:t>
            </a:r>
            <a:r>
              <a:rPr lang="zh-CN" altLang="zh-CN"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r>
              <a:rPr lang="en-US" altLang="zh-CN" dirty="0" smtClean="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rPr>
              <a:t>违约责任的请求权。</a:t>
            </a:r>
            <a:endParaRPr lang="zh-CN" altLang="zh-CN"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r>
              <a:rPr lang="zh-CN" altLang="en-US" dirty="0"/>
              <a:t>举例：债权请求权</a:t>
            </a:r>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2106777"/>
            <a:ext cx="9487684" cy="4106137"/>
          </a:xfrm>
        </p:spPr>
        <p:txBody>
          <a:bodyPr>
            <a:normAutofit lnSpcReduction="10000"/>
          </a:bodyPr>
          <a:lstStyle/>
          <a:p>
            <a:r>
              <a:rPr lang="en-US" altLang="zh-CN" b="1" dirty="0" smtClean="0">
                <a:latin typeface="楷体" panose="02010609060101010101" pitchFamily="49" charset="-122"/>
                <a:ea typeface="楷体" panose="02010609060101010101" pitchFamily="49" charset="-122"/>
              </a:rPr>
              <a:t>§598</a:t>
            </a:r>
            <a:r>
              <a:rPr lang="zh-CN" altLang="zh-CN" dirty="0" smtClean="0">
                <a:latin typeface="楷体" panose="02010609060101010101" pitchFamily="49" charset="-122"/>
                <a:ea typeface="楷体" panose="02010609060101010101" pitchFamily="49" charset="-122"/>
              </a:rPr>
              <a:t> </a:t>
            </a:r>
            <a:r>
              <a:rPr lang="zh-CN" altLang="zh-CN" dirty="0">
                <a:latin typeface="楷体" panose="02010609060101010101" pitchFamily="49" charset="-122"/>
                <a:ea typeface="楷体" panose="02010609060101010101" pitchFamily="49" charset="-122"/>
              </a:rPr>
              <a:t>出卖人应当履行向买受人交付标的物或者交付提取标的物的单证，并转移标的物所有权的</a:t>
            </a:r>
            <a:r>
              <a:rPr lang="zh-CN" altLang="zh-CN" dirty="0">
                <a:solidFill>
                  <a:srgbClr val="FF0000"/>
                </a:solidFill>
                <a:latin typeface="楷体" panose="02010609060101010101" pitchFamily="49" charset="-122"/>
                <a:ea typeface="楷体" panose="02010609060101010101" pitchFamily="49" charset="-122"/>
              </a:rPr>
              <a:t>义务</a:t>
            </a:r>
            <a:r>
              <a:rPr lang="zh-CN" altLang="zh-CN"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endParaRPr lang="en-US" altLang="zh-CN" dirty="0" smtClean="0">
              <a:latin typeface="楷体" panose="02010609060101010101" pitchFamily="49" charset="-122"/>
              <a:ea typeface="楷体" panose="02010609060101010101" pitchFamily="49" charset="-122"/>
            </a:endParaRPr>
          </a:p>
          <a:p>
            <a:r>
              <a:rPr lang="en-US" altLang="zh-CN" b="1" dirty="0" smtClean="0">
                <a:latin typeface="楷体" panose="02010609060101010101" pitchFamily="49" charset="-122"/>
                <a:ea typeface="楷体" panose="02010609060101010101" pitchFamily="49" charset="-122"/>
              </a:rPr>
              <a:t>§626</a:t>
            </a:r>
            <a:r>
              <a:rPr lang="zh-CN" altLang="zh-CN" b="1" dirty="0" smtClean="0">
                <a:latin typeface="楷体" panose="02010609060101010101" pitchFamily="49" charset="-122"/>
                <a:ea typeface="楷体" panose="02010609060101010101" pitchFamily="49" charset="-122"/>
              </a:rPr>
              <a:t>条</a:t>
            </a:r>
            <a:r>
              <a:rPr lang="zh-CN" altLang="en-US" b="1" dirty="0" smtClean="0">
                <a:latin typeface="楷体" panose="02010609060101010101" pitchFamily="49" charset="-122"/>
                <a:ea typeface="楷体" panose="02010609060101010101" pitchFamily="49" charset="-122"/>
              </a:rPr>
              <a:t>第</a:t>
            </a:r>
            <a:r>
              <a:rPr lang="en-US" altLang="zh-CN" b="1" dirty="0" smtClean="0">
                <a:latin typeface="楷体" panose="02010609060101010101" pitchFamily="49" charset="-122"/>
                <a:ea typeface="楷体" panose="02010609060101010101" pitchFamily="49" charset="-122"/>
              </a:rPr>
              <a:t>1</a:t>
            </a:r>
            <a:r>
              <a:rPr lang="zh-CN" altLang="en-US" b="1" dirty="0" smtClean="0">
                <a:latin typeface="楷体" panose="02010609060101010101" pitchFamily="49" charset="-122"/>
                <a:ea typeface="楷体" panose="02010609060101010101" pitchFamily="49" charset="-122"/>
              </a:rPr>
              <a:t>句</a:t>
            </a:r>
            <a:r>
              <a:rPr lang="zh-CN" altLang="zh-CN" dirty="0" smtClean="0">
                <a:latin typeface="楷体" panose="02010609060101010101" pitchFamily="49" charset="-122"/>
                <a:ea typeface="楷体" panose="02010609060101010101" pitchFamily="49" charset="-122"/>
              </a:rPr>
              <a:t> </a:t>
            </a:r>
            <a:r>
              <a:rPr lang="zh-CN" altLang="zh-CN" dirty="0">
                <a:latin typeface="楷体" panose="02010609060101010101" pitchFamily="49" charset="-122"/>
                <a:ea typeface="楷体" panose="02010609060101010101" pitchFamily="49" charset="-122"/>
              </a:rPr>
              <a:t>买受人</a:t>
            </a:r>
            <a:r>
              <a:rPr lang="zh-CN" altLang="zh-CN" dirty="0">
                <a:solidFill>
                  <a:srgbClr val="FF0000"/>
                </a:solidFill>
                <a:latin typeface="楷体" panose="02010609060101010101" pitchFamily="49" charset="-122"/>
                <a:ea typeface="楷体" panose="02010609060101010101" pitchFamily="49" charset="-122"/>
              </a:rPr>
              <a:t>应当</a:t>
            </a:r>
            <a:r>
              <a:rPr lang="zh-CN" altLang="zh-CN" dirty="0">
                <a:latin typeface="楷体" panose="02010609060101010101" pitchFamily="49" charset="-122"/>
                <a:ea typeface="楷体" panose="02010609060101010101" pitchFamily="49" charset="-122"/>
              </a:rPr>
              <a:t>按照约定的数额和支付方式支付价款</a:t>
            </a:r>
            <a:r>
              <a:rPr lang="zh-CN" altLang="zh-CN"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pPr lvl="1"/>
            <a:r>
              <a:rPr lang="en-US" altLang="zh-CN" b="1" dirty="0">
                <a:latin typeface="楷体" panose="02010609060101010101" pitchFamily="49" charset="-122"/>
                <a:ea typeface="楷体" panose="02010609060101010101" pitchFamily="49" charset="-122"/>
              </a:rPr>
              <a:t>—</a:t>
            </a:r>
            <a:r>
              <a:rPr lang="zh-CN" altLang="en-US" b="1" dirty="0">
                <a:latin typeface="楷体" panose="02010609060101010101" pitchFamily="49" charset="-122"/>
                <a:ea typeface="楷体" panose="02010609060101010101" pitchFamily="49" charset="-122"/>
              </a:rPr>
              <a:t>从义务的角度规定请求权</a:t>
            </a:r>
            <a:endParaRPr lang="en-US" altLang="zh-CN" b="1" dirty="0">
              <a:latin typeface="楷体" panose="02010609060101010101" pitchFamily="49" charset="-122"/>
              <a:ea typeface="楷体" panose="02010609060101010101" pitchFamily="49" charset="-122"/>
            </a:endParaRPr>
          </a:p>
          <a:p>
            <a:endParaRPr lang="zh-CN" altLang="zh-CN"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r>
              <a:rPr lang="zh-CN" altLang="en-US" dirty="0" smtClean="0"/>
              <a:t>举例：债权请求权</a:t>
            </a:r>
            <a:endParaRPr lang="zh-CN"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b="1" dirty="0" smtClean="0">
                <a:latin typeface="楷体" panose="02010609060101010101" pitchFamily="49" charset="-122"/>
                <a:ea typeface="楷体" panose="02010609060101010101" pitchFamily="49" charset="-122"/>
              </a:rPr>
              <a:t>§1165</a:t>
            </a:r>
            <a:r>
              <a:rPr lang="zh-CN" altLang="zh-CN" dirty="0" smtClean="0">
                <a:latin typeface="楷体" panose="02010609060101010101" pitchFamily="49" charset="-122"/>
                <a:ea typeface="楷体" panose="02010609060101010101" pitchFamily="49" charset="-122"/>
              </a:rPr>
              <a:t> </a:t>
            </a:r>
            <a:r>
              <a:rPr lang="zh-CN" altLang="zh-CN" dirty="0">
                <a:latin typeface="楷体" panose="02010609060101010101" pitchFamily="49" charset="-122"/>
                <a:ea typeface="楷体" panose="02010609060101010101" pitchFamily="49" charset="-122"/>
              </a:rPr>
              <a:t>行为人因过错侵害他人民事权益造成损害的，应当承担侵权责任</a:t>
            </a:r>
            <a:r>
              <a:rPr lang="zh-CN" altLang="zh-CN"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endParaRPr lang="zh-CN" altLang="zh-CN" dirty="0">
              <a:latin typeface="楷体" panose="02010609060101010101" pitchFamily="49" charset="-122"/>
              <a:ea typeface="楷体" panose="02010609060101010101" pitchFamily="49" charset="-122"/>
            </a:endParaRPr>
          </a:p>
          <a:p>
            <a:r>
              <a:rPr lang="en-US" altLang="zh-CN" b="1" dirty="0" smtClean="0">
                <a:latin typeface="楷体" panose="02010609060101010101" pitchFamily="49" charset="-122"/>
                <a:ea typeface="楷体" panose="02010609060101010101" pitchFamily="49" charset="-122"/>
              </a:rPr>
              <a:t>§1167</a:t>
            </a:r>
            <a:r>
              <a:rPr lang="zh-CN" altLang="zh-CN" dirty="0" smtClean="0">
                <a:latin typeface="楷体" panose="02010609060101010101" pitchFamily="49" charset="-122"/>
                <a:ea typeface="楷体" panose="02010609060101010101" pitchFamily="49" charset="-122"/>
              </a:rPr>
              <a:t> </a:t>
            </a:r>
            <a:r>
              <a:rPr lang="zh-CN" altLang="zh-CN" dirty="0">
                <a:latin typeface="楷体" panose="02010609060101010101" pitchFamily="49" charset="-122"/>
                <a:ea typeface="楷体" panose="02010609060101010101" pitchFamily="49" charset="-122"/>
              </a:rPr>
              <a:t>侵权行为危及他人人身、财产安全的，被侵权人有权请求侵权人承担停止侵害、排除妨碍、消除危险等侵权责任。</a:t>
            </a:r>
            <a:endParaRPr lang="zh-CN" altLang="zh-CN"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r>
              <a:rPr lang="zh-CN" altLang="en-US" dirty="0" smtClean="0"/>
              <a:t>债权（侵权责任）请求权</a:t>
            </a:r>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92146" y="1755984"/>
            <a:ext cx="9487684" cy="4391094"/>
          </a:xfrm>
        </p:spPr>
        <p:txBody>
          <a:bodyPr/>
          <a:lstStyle/>
          <a:p>
            <a:r>
              <a:rPr lang="zh-CN" altLang="en-US" b="1" dirty="0" smtClean="0"/>
              <a:t>民法典</a:t>
            </a:r>
            <a:r>
              <a:rPr lang="en-US" altLang="zh-CN" b="1" dirty="0" smtClean="0"/>
              <a:t>§186</a:t>
            </a:r>
            <a:endParaRPr lang="en-US" altLang="zh-CN" b="1" dirty="0" smtClean="0"/>
          </a:p>
          <a:p>
            <a:pPr lvl="1"/>
            <a:r>
              <a:rPr lang="zh-CN" altLang="zh-CN" dirty="0" smtClean="0"/>
              <a:t> </a:t>
            </a:r>
            <a:r>
              <a:rPr lang="zh-CN" altLang="zh-CN" dirty="0"/>
              <a:t>因当事人一方的违约行为，损害对方人身权益、财产权益的，</a:t>
            </a:r>
            <a:r>
              <a:rPr lang="zh-CN" altLang="zh-CN" u="sng" dirty="0">
                <a:solidFill>
                  <a:srgbClr val="FF0000"/>
                </a:solidFill>
              </a:rPr>
              <a:t>受损害方有权选择请求其承担违约责任或者侵权责任</a:t>
            </a:r>
            <a:r>
              <a:rPr lang="zh-CN" altLang="zh-CN" dirty="0"/>
              <a:t>。</a:t>
            </a:r>
            <a:endParaRPr lang="zh-CN" altLang="zh-CN" dirty="0"/>
          </a:p>
        </p:txBody>
      </p:sp>
      <p:sp>
        <p:nvSpPr>
          <p:cNvPr id="3" name="标题 2"/>
          <p:cNvSpPr>
            <a:spLocks noGrp="1"/>
          </p:cNvSpPr>
          <p:nvPr>
            <p:ph type="title"/>
          </p:nvPr>
        </p:nvSpPr>
        <p:spPr/>
        <p:txBody>
          <a:bodyPr/>
          <a:lstStyle/>
          <a:p>
            <a:r>
              <a:rPr lang="zh-CN" altLang="en-US" dirty="0" smtClean="0"/>
              <a:t>请求权竞合问题</a:t>
            </a:r>
            <a:endParaRPr lang="zh-CN"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19"/>
            <a:ext cx="9487684" cy="4878903"/>
          </a:xfrm>
        </p:spPr>
        <p:txBody>
          <a:bodyPr>
            <a:normAutofit fontScale="70000" lnSpcReduction="20000"/>
          </a:bodyPr>
          <a:lstStyle/>
          <a:p>
            <a:r>
              <a:rPr lang="en-US" altLang="zh-CN" sz="4100" dirty="0" smtClean="0">
                <a:latin typeface="楷体" panose="02010609060101010101" pitchFamily="49" charset="-122"/>
                <a:ea typeface="楷体" panose="02010609060101010101" pitchFamily="49" charset="-122"/>
              </a:rPr>
              <a:t>1998</a:t>
            </a:r>
            <a:r>
              <a:rPr lang="zh-CN" altLang="zh-CN" sz="4100" dirty="0">
                <a:latin typeface="楷体" panose="02010609060101010101" pitchFamily="49" charset="-122"/>
                <a:ea typeface="楷体" panose="02010609060101010101" pitchFamily="49" charset="-122"/>
              </a:rPr>
              <a:t>年</a:t>
            </a:r>
            <a:r>
              <a:rPr lang="en-US" altLang="zh-CN" sz="4100" dirty="0">
                <a:latin typeface="楷体" panose="02010609060101010101" pitchFamily="49" charset="-122"/>
                <a:ea typeface="楷体" panose="02010609060101010101" pitchFamily="49" charset="-122"/>
              </a:rPr>
              <a:t>5</a:t>
            </a:r>
            <a:r>
              <a:rPr lang="zh-CN" altLang="zh-CN" sz="4100" dirty="0">
                <a:latin typeface="楷体" panose="02010609060101010101" pitchFamily="49" charset="-122"/>
                <a:ea typeface="楷体" panose="02010609060101010101" pitchFamily="49" charset="-122"/>
              </a:rPr>
              <a:t>月</a:t>
            </a:r>
            <a:r>
              <a:rPr lang="en-US" altLang="zh-CN" sz="4100" dirty="0">
                <a:latin typeface="楷体" panose="02010609060101010101" pitchFamily="49" charset="-122"/>
                <a:ea typeface="楷体" panose="02010609060101010101" pitchFamily="49" charset="-122"/>
              </a:rPr>
              <a:t>12</a:t>
            </a:r>
            <a:r>
              <a:rPr lang="zh-CN" altLang="zh-CN" sz="4100" dirty="0">
                <a:latin typeface="楷体" panose="02010609060101010101" pitchFamily="49" charset="-122"/>
                <a:ea typeface="楷体" panose="02010609060101010101" pitchFamily="49" charset="-122"/>
              </a:rPr>
              <a:t>日，原告陆红乘坐被告美联航的</a:t>
            </a:r>
            <a:r>
              <a:rPr lang="en-US" altLang="zh-CN" sz="4100" dirty="0">
                <a:latin typeface="楷体" panose="02010609060101010101" pitchFamily="49" charset="-122"/>
                <a:ea typeface="楷体" panose="02010609060101010101" pitchFamily="49" charset="-122"/>
              </a:rPr>
              <a:t>UA801</a:t>
            </a:r>
            <a:r>
              <a:rPr lang="zh-CN" altLang="zh-CN" sz="4100" dirty="0">
                <a:latin typeface="楷体" panose="02010609060101010101" pitchFamily="49" charset="-122"/>
                <a:ea typeface="楷体" panose="02010609060101010101" pitchFamily="49" charset="-122"/>
              </a:rPr>
              <a:t>班机，由美国夏威夷经日本飞往香港。该机在日本东京成田机场起飞时，飞机左翼引擎发生故障，机上乘客紧急撤离。陆红在紧急撤离过程中受伤，被</a:t>
            </a:r>
            <a:r>
              <a:rPr lang="zh-CN" altLang="zh-CN" sz="4100" dirty="0" smtClean="0">
                <a:latin typeface="楷体" panose="02010609060101010101" pitchFamily="49" charset="-122"/>
                <a:ea typeface="楷体" panose="02010609060101010101" pitchFamily="49" charset="-122"/>
              </a:rPr>
              <a:t>送往医院</a:t>
            </a:r>
            <a:r>
              <a:rPr lang="zh-CN" altLang="zh-CN" sz="4100" dirty="0">
                <a:latin typeface="楷体" panose="02010609060101010101" pitchFamily="49" charset="-122"/>
                <a:ea typeface="楷体" panose="02010609060101010101" pitchFamily="49" charset="-122"/>
              </a:rPr>
              <a:t>救护</a:t>
            </a:r>
            <a:r>
              <a:rPr lang="zh-CN" altLang="zh-CN" sz="4100" dirty="0" smtClean="0">
                <a:latin typeface="楷体" panose="02010609060101010101" pitchFamily="49" charset="-122"/>
                <a:ea typeface="楷体" panose="02010609060101010101" pitchFamily="49" charset="-122"/>
              </a:rPr>
              <a:t>。</a:t>
            </a:r>
            <a:endParaRPr lang="en-US" altLang="zh-CN" sz="4100" dirty="0" smtClean="0">
              <a:latin typeface="楷体" panose="02010609060101010101" pitchFamily="49" charset="-122"/>
              <a:ea typeface="楷体" panose="02010609060101010101" pitchFamily="49" charset="-122"/>
            </a:endParaRPr>
          </a:p>
          <a:p>
            <a:r>
              <a:rPr lang="en-US" altLang="zh-CN" sz="4100" dirty="0" smtClean="0">
                <a:latin typeface="楷体" panose="02010609060101010101" pitchFamily="49" charset="-122"/>
                <a:ea typeface="楷体" panose="02010609060101010101" pitchFamily="49" charset="-122"/>
              </a:rPr>
              <a:t>1998</a:t>
            </a:r>
            <a:r>
              <a:rPr lang="zh-CN" altLang="zh-CN" sz="4100" dirty="0">
                <a:latin typeface="楷体" panose="02010609060101010101" pitchFamily="49" charset="-122"/>
                <a:ea typeface="楷体" panose="02010609060101010101" pitchFamily="49" charset="-122"/>
              </a:rPr>
              <a:t>年</a:t>
            </a:r>
            <a:r>
              <a:rPr lang="en-US" altLang="zh-CN" sz="4100" dirty="0">
                <a:latin typeface="楷体" panose="02010609060101010101" pitchFamily="49" charset="-122"/>
                <a:ea typeface="楷体" panose="02010609060101010101" pitchFamily="49" charset="-122"/>
              </a:rPr>
              <a:t>12</a:t>
            </a:r>
            <a:r>
              <a:rPr lang="zh-CN" altLang="zh-CN" sz="4100" dirty="0">
                <a:latin typeface="楷体" panose="02010609060101010101" pitchFamily="49" charset="-122"/>
                <a:ea typeface="楷体" panose="02010609060101010101" pitchFamily="49" charset="-122"/>
              </a:rPr>
              <a:t>月</a:t>
            </a:r>
            <a:r>
              <a:rPr lang="en-US" altLang="zh-CN" sz="4100" dirty="0">
                <a:latin typeface="楷体" panose="02010609060101010101" pitchFamily="49" charset="-122"/>
                <a:ea typeface="楷体" panose="02010609060101010101" pitchFamily="49" charset="-122"/>
              </a:rPr>
              <a:t>22</a:t>
            </a:r>
            <a:r>
              <a:rPr lang="zh-CN" altLang="zh-CN" sz="4100" dirty="0">
                <a:latin typeface="楷体" panose="02010609060101010101" pitchFamily="49" charset="-122"/>
                <a:ea typeface="楷体" panose="02010609060101010101" pitchFamily="49" charset="-122"/>
              </a:rPr>
              <a:t>日，陆红出院，休息至</a:t>
            </a:r>
            <a:r>
              <a:rPr lang="en-US" altLang="zh-CN" sz="4100" dirty="0">
                <a:latin typeface="楷体" panose="02010609060101010101" pitchFamily="49" charset="-122"/>
                <a:ea typeface="楷体" panose="02010609060101010101" pitchFamily="49" charset="-122"/>
              </a:rPr>
              <a:t>1999</a:t>
            </a:r>
            <a:r>
              <a:rPr lang="zh-CN" altLang="zh-CN" sz="4100" dirty="0">
                <a:latin typeface="楷体" panose="02010609060101010101" pitchFamily="49" charset="-122"/>
                <a:ea typeface="楷体" panose="02010609060101010101" pitchFamily="49" charset="-122"/>
              </a:rPr>
              <a:t>年</a:t>
            </a:r>
            <a:r>
              <a:rPr lang="en-US" altLang="zh-CN" sz="4100" dirty="0">
                <a:latin typeface="楷体" panose="02010609060101010101" pitchFamily="49" charset="-122"/>
                <a:ea typeface="楷体" panose="02010609060101010101" pitchFamily="49" charset="-122"/>
              </a:rPr>
              <a:t>3</a:t>
            </a:r>
            <a:r>
              <a:rPr lang="zh-CN" altLang="zh-CN" sz="4100" dirty="0">
                <a:latin typeface="楷体" panose="02010609060101010101" pitchFamily="49" charset="-122"/>
                <a:ea typeface="楷体" panose="02010609060101010101" pitchFamily="49" charset="-122"/>
              </a:rPr>
              <a:t>月底。陆红受伤住院期间</a:t>
            </a:r>
            <a:r>
              <a:rPr lang="zh-CN" altLang="zh-CN" sz="4100" dirty="0" smtClean="0">
                <a:latin typeface="楷体" panose="02010609060101010101" pitchFamily="49" charset="-122"/>
                <a:ea typeface="楷体" panose="02010609060101010101" pitchFamily="49" charset="-122"/>
              </a:rPr>
              <a:t>，每月</a:t>
            </a:r>
            <a:r>
              <a:rPr lang="zh-CN" altLang="zh-CN" sz="4100" dirty="0">
                <a:latin typeface="楷体" panose="02010609060101010101" pitchFamily="49" charset="-122"/>
                <a:ea typeface="楷体" panose="02010609060101010101" pitchFamily="49" charset="-122"/>
              </a:rPr>
              <a:t>工资收入减少人民币</a:t>
            </a:r>
            <a:r>
              <a:rPr lang="en-US" altLang="zh-CN" sz="4100" dirty="0">
                <a:latin typeface="楷体" panose="02010609060101010101" pitchFamily="49" charset="-122"/>
                <a:ea typeface="楷体" panose="02010609060101010101" pitchFamily="49" charset="-122"/>
              </a:rPr>
              <a:t>11145</a:t>
            </a:r>
            <a:r>
              <a:rPr lang="zh-CN" altLang="zh-CN" sz="4100" dirty="0">
                <a:latin typeface="楷体" panose="02010609060101010101" pitchFamily="49" charset="-122"/>
                <a:ea typeface="楷体" panose="02010609060101010101" pitchFamily="49" charset="-122"/>
              </a:rPr>
              <a:t>元</a:t>
            </a:r>
            <a:r>
              <a:rPr lang="zh-CN" altLang="zh-CN" sz="4100" dirty="0" smtClean="0">
                <a:latin typeface="楷体" panose="02010609060101010101" pitchFamily="49" charset="-122"/>
                <a:ea typeface="楷体" panose="02010609060101010101" pitchFamily="49" charset="-122"/>
              </a:rPr>
              <a:t>。美</a:t>
            </a:r>
            <a:r>
              <a:rPr lang="zh-CN" altLang="zh-CN" sz="4100" dirty="0">
                <a:latin typeface="楷体" panose="02010609060101010101" pitchFamily="49" charset="-122"/>
                <a:ea typeface="楷体" panose="02010609060101010101" pitchFamily="49" charset="-122"/>
              </a:rPr>
              <a:t>联航承担了陆红两次手术的医疗费用计人民币</a:t>
            </a:r>
            <a:r>
              <a:rPr lang="en-US" altLang="zh-CN" sz="4100" dirty="0">
                <a:latin typeface="楷体" panose="02010609060101010101" pitchFamily="49" charset="-122"/>
                <a:ea typeface="楷体" panose="02010609060101010101" pitchFamily="49" charset="-122"/>
              </a:rPr>
              <a:t>86748.10</a:t>
            </a:r>
            <a:r>
              <a:rPr lang="zh-CN" altLang="zh-CN" sz="4100" dirty="0">
                <a:latin typeface="楷体" panose="02010609060101010101" pitchFamily="49" charset="-122"/>
                <a:ea typeface="楷体" panose="02010609060101010101" pitchFamily="49" charset="-122"/>
              </a:rPr>
              <a:t>元</a:t>
            </a:r>
            <a:r>
              <a:rPr lang="zh-CN" altLang="zh-CN" sz="4100" dirty="0" smtClean="0">
                <a:latin typeface="楷体" panose="02010609060101010101" pitchFamily="49" charset="-122"/>
                <a:ea typeface="楷体" panose="02010609060101010101" pitchFamily="49" charset="-122"/>
              </a:rPr>
              <a:t>。</a:t>
            </a:r>
            <a:endParaRPr lang="en-US" altLang="zh-CN" sz="4100" dirty="0" smtClean="0">
              <a:latin typeface="楷体" panose="02010609060101010101" pitchFamily="49" charset="-122"/>
              <a:ea typeface="楷体" panose="02010609060101010101" pitchFamily="49" charset="-122"/>
            </a:endParaRPr>
          </a:p>
          <a:p>
            <a:r>
              <a:rPr lang="zh-CN" altLang="en-US" sz="4100" dirty="0" smtClean="0">
                <a:latin typeface="楷体" panose="02010609060101010101" pitchFamily="49" charset="-122"/>
                <a:ea typeface="楷体" panose="02010609060101010101" pitchFamily="49" charset="-122"/>
              </a:rPr>
              <a:t>陆红起诉要求</a:t>
            </a:r>
            <a:r>
              <a:rPr lang="zh-CN" altLang="zh-CN" sz="4100" dirty="0" smtClean="0">
                <a:latin typeface="楷体" panose="02010609060101010101" pitchFamily="49" charset="-122"/>
                <a:ea typeface="楷体" panose="02010609060101010101" pitchFamily="49" charset="-122"/>
              </a:rPr>
              <a:t>判令</a:t>
            </a:r>
            <a:r>
              <a:rPr lang="zh-CN" altLang="zh-CN" sz="4100" dirty="0">
                <a:latin typeface="楷体" panose="02010609060101010101" pitchFamily="49" charset="-122"/>
                <a:ea typeface="楷体" panose="02010609060101010101" pitchFamily="49" charset="-122"/>
              </a:rPr>
              <a:t>被告承担护理</a:t>
            </a:r>
            <a:r>
              <a:rPr lang="zh-CN" altLang="zh-CN" sz="4100" dirty="0" smtClean="0">
                <a:latin typeface="楷体" panose="02010609060101010101" pitchFamily="49" charset="-122"/>
                <a:ea typeface="楷体" panose="02010609060101010101" pitchFamily="49" charset="-122"/>
              </a:rPr>
              <a:t>费、</a:t>
            </a:r>
            <a:r>
              <a:rPr lang="zh-CN" altLang="zh-CN" sz="4100" dirty="0">
                <a:latin typeface="楷体" panose="02010609060101010101" pitchFamily="49" charset="-122"/>
                <a:ea typeface="楷体" panose="02010609060101010101" pitchFamily="49" charset="-122"/>
              </a:rPr>
              <a:t>原告的误工</a:t>
            </a:r>
            <a:r>
              <a:rPr lang="zh-CN" altLang="zh-CN" sz="4100" dirty="0" smtClean="0">
                <a:latin typeface="楷体" panose="02010609060101010101" pitchFamily="49" charset="-122"/>
                <a:ea typeface="楷体" panose="02010609060101010101" pitchFamily="49" charset="-122"/>
              </a:rPr>
              <a:t>损失、工资</a:t>
            </a:r>
            <a:r>
              <a:rPr lang="zh-CN" altLang="zh-CN" sz="4100" dirty="0">
                <a:latin typeface="楷体" panose="02010609060101010101" pitchFamily="49" charset="-122"/>
                <a:ea typeface="楷体" panose="02010609060101010101" pitchFamily="49" charset="-122"/>
              </a:rPr>
              <a:t>损失</a:t>
            </a:r>
            <a:r>
              <a:rPr lang="zh-CN" altLang="zh-CN" sz="4100" dirty="0" smtClean="0">
                <a:latin typeface="楷体" panose="02010609060101010101" pitchFamily="49" charset="-122"/>
                <a:ea typeface="楷体" panose="02010609060101010101" pitchFamily="49" charset="-122"/>
              </a:rPr>
              <a:t>人民币、</a:t>
            </a:r>
            <a:r>
              <a:rPr lang="zh-CN" altLang="zh-CN" sz="4100" u="sng" dirty="0">
                <a:solidFill>
                  <a:srgbClr val="FF0000"/>
                </a:solidFill>
                <a:latin typeface="楷体" panose="02010609060101010101" pitchFamily="49" charset="-122"/>
                <a:ea typeface="楷体" panose="02010609060101010101" pitchFamily="49" charset="-122"/>
              </a:rPr>
              <a:t>精神安抚费人民币</a:t>
            </a:r>
            <a:r>
              <a:rPr lang="en-US" altLang="zh-CN" sz="4100" u="sng" dirty="0">
                <a:solidFill>
                  <a:srgbClr val="FF0000"/>
                </a:solidFill>
                <a:latin typeface="楷体" panose="02010609060101010101" pitchFamily="49" charset="-122"/>
                <a:ea typeface="楷体" panose="02010609060101010101" pitchFamily="49" charset="-122"/>
              </a:rPr>
              <a:t>5</a:t>
            </a:r>
            <a:r>
              <a:rPr lang="zh-CN" altLang="zh-CN" sz="4100" u="sng" dirty="0">
                <a:solidFill>
                  <a:srgbClr val="FF0000"/>
                </a:solidFill>
                <a:latin typeface="楷体" panose="02010609060101010101" pitchFamily="49" charset="-122"/>
                <a:ea typeface="楷体" panose="02010609060101010101" pitchFamily="49" charset="-122"/>
              </a:rPr>
              <a:t>万</a:t>
            </a:r>
            <a:r>
              <a:rPr lang="zh-CN" altLang="zh-CN" sz="4100" u="sng" dirty="0" smtClean="0">
                <a:solidFill>
                  <a:srgbClr val="FF0000"/>
                </a:solidFill>
                <a:latin typeface="楷体" panose="02010609060101010101" pitchFamily="49" charset="-122"/>
                <a:ea typeface="楷体" panose="02010609060101010101" pitchFamily="49" charset="-122"/>
              </a:rPr>
              <a:t>元</a:t>
            </a:r>
            <a:r>
              <a:rPr lang="zh-CN" altLang="zh-CN" sz="4100" dirty="0" smtClean="0">
                <a:latin typeface="楷体" panose="02010609060101010101" pitchFamily="49" charset="-122"/>
                <a:ea typeface="楷体" panose="02010609060101010101" pitchFamily="49" charset="-122"/>
              </a:rPr>
              <a:t>、</a:t>
            </a:r>
            <a:r>
              <a:rPr lang="zh-CN" altLang="zh-CN" sz="4100" dirty="0">
                <a:latin typeface="楷体" panose="02010609060101010101" pitchFamily="49" charset="-122"/>
                <a:ea typeface="楷体" panose="02010609060101010101" pitchFamily="49" charset="-122"/>
              </a:rPr>
              <a:t>本案</a:t>
            </a:r>
            <a:r>
              <a:rPr lang="zh-CN" altLang="zh-CN" sz="4100" dirty="0" smtClean="0">
                <a:latin typeface="楷体" panose="02010609060101010101" pitchFamily="49" charset="-122"/>
                <a:ea typeface="楷体" panose="02010609060101010101" pitchFamily="49" charset="-122"/>
              </a:rPr>
              <a:t>律师费</a:t>
            </a:r>
            <a:r>
              <a:rPr lang="zh-CN" altLang="en-US" sz="4100" dirty="0" smtClean="0">
                <a:latin typeface="楷体" panose="02010609060101010101" pitchFamily="49" charset="-122"/>
                <a:ea typeface="楷体" panose="02010609060101010101" pitchFamily="49" charset="-122"/>
              </a:rPr>
              <a:t>、</a:t>
            </a:r>
            <a:r>
              <a:rPr lang="zh-CN" altLang="zh-CN" sz="4100" dirty="0" smtClean="0">
                <a:latin typeface="楷体" panose="02010609060101010101" pitchFamily="49" charset="-122"/>
                <a:ea typeface="楷体" panose="02010609060101010101" pitchFamily="49" charset="-122"/>
              </a:rPr>
              <a:t>诉讼费</a:t>
            </a:r>
            <a:r>
              <a:rPr lang="zh-CN" altLang="zh-CN" sz="4100" dirty="0">
                <a:latin typeface="楷体" panose="02010609060101010101" pitchFamily="49" charset="-122"/>
                <a:ea typeface="楷体" panose="02010609060101010101" pitchFamily="49" charset="-122"/>
              </a:rPr>
              <a:t>用。</a:t>
            </a:r>
            <a:br>
              <a:rPr lang="en-US" altLang="zh-CN" dirty="0"/>
            </a:br>
            <a:endParaRPr lang="zh-CN" altLang="en-US" dirty="0"/>
          </a:p>
        </p:txBody>
      </p:sp>
      <p:sp>
        <p:nvSpPr>
          <p:cNvPr id="3" name="标题 2"/>
          <p:cNvSpPr>
            <a:spLocks noGrp="1"/>
          </p:cNvSpPr>
          <p:nvPr>
            <p:ph type="title"/>
          </p:nvPr>
        </p:nvSpPr>
        <p:spPr>
          <a:xfrm>
            <a:off x="1043468" y="500329"/>
            <a:ext cx="10972800" cy="1143000"/>
          </a:xfrm>
        </p:spPr>
        <p:txBody>
          <a:bodyPr>
            <a:normAutofit/>
          </a:bodyPr>
          <a:lstStyle/>
          <a:p>
            <a:br>
              <a:rPr lang="zh-CN" altLang="en-US" sz="2800" dirty="0"/>
            </a:br>
            <a:r>
              <a:rPr lang="zh-CN" altLang="zh-CN" sz="2800" b="1" dirty="0"/>
              <a:t>陆红诉美国联合航空公司国际航空旅客运输损害赔偿纠纷案</a:t>
            </a:r>
            <a:endParaRPr lang="zh-CN" altLang="en-US" sz="28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20"/>
            <a:ext cx="9622056" cy="4937425"/>
          </a:xfrm>
        </p:spPr>
        <p:txBody>
          <a:bodyPr>
            <a:normAutofit fontScale="77500" lnSpcReduction="20000"/>
          </a:bodyPr>
          <a:lstStyle/>
          <a:p>
            <a:r>
              <a:rPr lang="zh-CN" altLang="en-US" dirty="0" smtClean="0"/>
              <a:t>裁判理由：</a:t>
            </a:r>
            <a:endParaRPr lang="en-US" altLang="zh-CN" dirty="0" smtClean="0"/>
          </a:p>
          <a:p>
            <a:r>
              <a:rPr lang="zh-CN" altLang="zh-CN" b="1" dirty="0" smtClean="0">
                <a:latin typeface="楷体" panose="02010609060101010101" pitchFamily="49" charset="-122"/>
                <a:ea typeface="楷体" panose="02010609060101010101" pitchFamily="49" charset="-122"/>
              </a:rPr>
              <a:t>索赔</a:t>
            </a:r>
            <a:r>
              <a:rPr lang="zh-CN" altLang="zh-CN" b="1" dirty="0">
                <a:latin typeface="楷体" panose="02010609060101010101" pitchFamily="49" charset="-122"/>
                <a:ea typeface="楷体" panose="02010609060101010101" pitchFamily="49" charset="-122"/>
              </a:rPr>
              <a:t>请求中包括精神损害赔偿</a:t>
            </a:r>
            <a:r>
              <a:rPr lang="zh-CN" altLang="zh-CN" b="1" dirty="0" smtClean="0">
                <a:latin typeface="楷体" panose="02010609060101010101" pitchFamily="49" charset="-122"/>
                <a:ea typeface="楷体" panose="02010609060101010101" pitchFamily="49" charset="-122"/>
              </a:rPr>
              <a:t>。</a:t>
            </a:r>
            <a:r>
              <a:rPr lang="en-US" altLang="zh-CN" b="1" dirty="0" smtClean="0">
                <a:latin typeface="楷体" panose="02010609060101010101" pitchFamily="49" charset="-122"/>
                <a:ea typeface="楷体" panose="02010609060101010101" pitchFamily="49" charset="-122"/>
              </a:rPr>
              <a:t>…</a:t>
            </a:r>
            <a:r>
              <a:rPr lang="zh-CN" altLang="zh-CN" b="1" dirty="0" smtClean="0">
                <a:latin typeface="楷体" panose="02010609060101010101" pitchFamily="49" charset="-122"/>
                <a:ea typeface="楷体" panose="02010609060101010101" pitchFamily="49" charset="-122"/>
              </a:rPr>
              <a:t>因乘坐班机受伤致残，违约行为同时侵犯了人身权利，就可能使违约责任与侵权</a:t>
            </a:r>
            <a:r>
              <a:rPr lang="zh-CN" altLang="zh-CN" b="1" dirty="0">
                <a:latin typeface="楷体" panose="02010609060101010101" pitchFamily="49" charset="-122"/>
                <a:ea typeface="楷体" panose="02010609060101010101" pitchFamily="49" charset="-122"/>
              </a:rPr>
              <a:t>责任竞合</a:t>
            </a:r>
            <a:r>
              <a:rPr lang="zh-CN" altLang="zh-CN" b="1" dirty="0" smtClean="0">
                <a:latin typeface="楷体" panose="02010609060101010101" pitchFamily="49" charset="-122"/>
                <a:ea typeface="楷体" panose="02010609060101010101" pitchFamily="49" charset="-122"/>
              </a:rPr>
              <a:t>。</a:t>
            </a:r>
            <a:r>
              <a:rPr lang="en-US" altLang="zh-CN" b="1" dirty="0" smtClean="0">
                <a:latin typeface="楷体" panose="02010609060101010101" pitchFamily="49" charset="-122"/>
                <a:ea typeface="楷体" panose="02010609060101010101" pitchFamily="49" charset="-122"/>
              </a:rPr>
              <a:t>…</a:t>
            </a:r>
            <a:r>
              <a:rPr lang="zh-CN" altLang="zh-CN" b="1" dirty="0" smtClean="0">
                <a:latin typeface="楷体" panose="02010609060101010101" pitchFamily="49" charset="-122"/>
                <a:ea typeface="楷体" panose="02010609060101010101" pitchFamily="49" charset="-122"/>
              </a:rPr>
              <a:t>违约责任</a:t>
            </a:r>
            <a:r>
              <a:rPr lang="zh-CN" altLang="zh-CN" b="1" dirty="0">
                <a:latin typeface="楷体" panose="02010609060101010101" pitchFamily="49" charset="-122"/>
                <a:ea typeface="楷体" panose="02010609060101010101" pitchFamily="49" charset="-122"/>
              </a:rPr>
              <a:t>与侵权责任不能在同一民事案件中并存，二者必居其一，应由受损害方选择。</a:t>
            </a:r>
            <a:r>
              <a:rPr lang="zh-CN" altLang="zh-CN" b="1" u="sng" dirty="0">
                <a:solidFill>
                  <a:srgbClr val="FF0000"/>
                </a:solidFill>
                <a:latin typeface="楷体" panose="02010609060101010101" pitchFamily="49" charset="-122"/>
                <a:ea typeface="楷体" panose="02010609060101010101" pitchFamily="49" charset="-122"/>
              </a:rPr>
              <a:t>陆红在请求美联航承担违约责任的同时，又请求精神损害赔偿，应视作对责任选择不明</a:t>
            </a:r>
            <a:r>
              <a:rPr lang="zh-CN" altLang="zh-CN" b="1" dirty="0" smtClean="0">
                <a:latin typeface="楷体" panose="02010609060101010101" pitchFamily="49" charset="-122"/>
                <a:ea typeface="楷体" panose="02010609060101010101" pitchFamily="49" charset="-122"/>
              </a:rPr>
              <a:t>。</a:t>
            </a:r>
            <a:r>
              <a:rPr lang="en-US" altLang="zh-CN" b="1" dirty="0" smtClean="0">
                <a:latin typeface="楷体" panose="02010609060101010101" pitchFamily="49" charset="-122"/>
                <a:ea typeface="楷体" panose="02010609060101010101" pitchFamily="49" charset="-122"/>
              </a:rPr>
              <a:t>…</a:t>
            </a:r>
            <a:r>
              <a:rPr lang="zh-CN" altLang="zh-CN" b="1" dirty="0" smtClean="0">
                <a:latin typeface="楷体" panose="02010609060101010101" pitchFamily="49" charset="-122"/>
                <a:ea typeface="楷体" panose="02010609060101010101" pitchFamily="49" charset="-122"/>
              </a:rPr>
              <a:t>违约</a:t>
            </a:r>
            <a:r>
              <a:rPr lang="zh-CN" altLang="zh-CN" b="1" dirty="0">
                <a:latin typeface="楷体" panose="02010609060101010101" pitchFamily="49" charset="-122"/>
                <a:ea typeface="楷体" panose="02010609060101010101" pitchFamily="49" charset="-122"/>
              </a:rPr>
              <a:t>责任与侵权责任的重要区别在于，两者的责任范围不同。合同的损害赔偿</a:t>
            </a:r>
            <a:r>
              <a:rPr lang="zh-CN" altLang="zh-CN" b="1" dirty="0" smtClean="0">
                <a:latin typeface="楷体" panose="02010609060101010101" pitchFamily="49" charset="-122"/>
                <a:ea typeface="楷体" panose="02010609060101010101" pitchFamily="49" charset="-122"/>
              </a:rPr>
              <a:t>责任</a:t>
            </a:r>
            <a:r>
              <a:rPr lang="en-US" altLang="zh-CN" b="1" dirty="0" smtClean="0">
                <a:latin typeface="楷体" panose="02010609060101010101" pitchFamily="49" charset="-122"/>
                <a:ea typeface="楷体" panose="02010609060101010101" pitchFamily="49" charset="-122"/>
              </a:rPr>
              <a:t>…</a:t>
            </a:r>
            <a:r>
              <a:rPr lang="zh-CN" altLang="zh-CN" b="1" dirty="0" smtClean="0">
                <a:latin typeface="楷体" panose="02010609060101010101" pitchFamily="49" charset="-122"/>
                <a:ea typeface="楷体" panose="02010609060101010101" pitchFamily="49" charset="-122"/>
              </a:rPr>
              <a:t>主要</a:t>
            </a:r>
            <a:r>
              <a:rPr lang="zh-CN" altLang="zh-CN" b="1" dirty="0">
                <a:latin typeface="楷体" panose="02010609060101010101" pitchFamily="49" charset="-122"/>
                <a:ea typeface="楷体" panose="02010609060101010101" pitchFamily="49" charset="-122"/>
              </a:rPr>
              <a:t>是对财产损失进行赔偿；侵权的损害赔偿责任按侵权造成的损害后果确定，不仅包括财产损失的赔偿，还包括人身伤害和精神损害的赔偿。</a:t>
            </a:r>
            <a:r>
              <a:rPr lang="zh-CN" altLang="zh-CN" b="1" u="sng" dirty="0">
                <a:solidFill>
                  <a:srgbClr val="FF0000"/>
                </a:solidFill>
                <a:latin typeface="楷体" panose="02010609060101010101" pitchFamily="49" charset="-122"/>
                <a:ea typeface="楷体" panose="02010609060101010101" pitchFamily="49" charset="-122"/>
              </a:rPr>
              <a:t>从最大程度保护受害人利益的角度出发，法院依职权为受害当事人选择适用侵权损害赔偿责任。</a:t>
            </a:r>
            <a:br>
              <a:rPr lang="en-US" altLang="zh-CN" u="sng" dirty="0">
                <a:solidFill>
                  <a:srgbClr val="FF0000"/>
                </a:solidFill>
              </a:rPr>
            </a:br>
            <a:endParaRPr lang="zh-CN" altLang="en-US" u="sng" dirty="0">
              <a:solidFill>
                <a:srgbClr val="FF0000"/>
              </a:solidFill>
            </a:endParaRPr>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zh-CN" b="1" dirty="0" smtClean="0"/>
              <a:t>抗辩</a:t>
            </a:r>
            <a:r>
              <a:rPr lang="zh-CN" altLang="zh-CN" b="1" dirty="0"/>
              <a:t>（</a:t>
            </a:r>
            <a:r>
              <a:rPr lang="en-US" altLang="zh-CN" b="1" dirty="0" err="1"/>
              <a:t>Einwendung</a:t>
            </a:r>
            <a:r>
              <a:rPr lang="zh-CN" altLang="zh-CN" b="1" dirty="0"/>
              <a:t>）与抗辩权（</a:t>
            </a:r>
            <a:r>
              <a:rPr lang="en-US" altLang="zh-CN" b="1" dirty="0" err="1"/>
              <a:t>Einrede</a:t>
            </a:r>
            <a:r>
              <a:rPr lang="zh-CN" altLang="zh-CN" b="1" dirty="0" smtClean="0"/>
              <a:t>）</a:t>
            </a:r>
            <a:endParaRPr lang="en-US" altLang="zh-CN" b="1" dirty="0" smtClean="0"/>
          </a:p>
          <a:p>
            <a:endParaRPr lang="en-US" altLang="zh-CN" b="1" dirty="0"/>
          </a:p>
          <a:p>
            <a:pPr lvl="0"/>
            <a:r>
              <a:rPr lang="en-US" altLang="zh-CN" dirty="0" smtClean="0">
                <a:solidFill>
                  <a:srgbClr val="FF0000"/>
                </a:solidFill>
              </a:rPr>
              <a:t>1</a:t>
            </a:r>
            <a:r>
              <a:rPr lang="zh-CN" altLang="en-US" dirty="0" smtClean="0">
                <a:solidFill>
                  <a:srgbClr val="FF0000"/>
                </a:solidFill>
              </a:rPr>
              <a:t>、</a:t>
            </a:r>
            <a:r>
              <a:rPr lang="zh-CN" altLang="zh-CN" dirty="0" smtClean="0">
                <a:solidFill>
                  <a:srgbClr val="FF0000"/>
                </a:solidFill>
              </a:rPr>
              <a:t>权利</a:t>
            </a:r>
            <a:r>
              <a:rPr lang="zh-CN" altLang="zh-CN" dirty="0">
                <a:solidFill>
                  <a:srgbClr val="FF0000"/>
                </a:solidFill>
              </a:rPr>
              <a:t>障碍抗辩</a:t>
            </a:r>
            <a:r>
              <a:rPr lang="zh-CN" altLang="zh-CN" sz="2800" dirty="0" smtClean="0">
                <a:solidFill>
                  <a:srgbClr val="FF0000"/>
                </a:solidFill>
              </a:rPr>
              <a:t>（</a:t>
            </a:r>
            <a:r>
              <a:rPr lang="zh-CN" altLang="en-US" sz="2800" dirty="0" smtClean="0">
                <a:solidFill>
                  <a:srgbClr val="FF0000"/>
                </a:solidFill>
              </a:rPr>
              <a:t>合同违法</a:t>
            </a:r>
            <a:r>
              <a:rPr lang="zh-CN" altLang="zh-CN" sz="2800" dirty="0" smtClean="0">
                <a:solidFill>
                  <a:srgbClr val="FF0000"/>
                </a:solidFill>
              </a:rPr>
              <a:t>、</a:t>
            </a:r>
            <a:r>
              <a:rPr lang="zh-CN" altLang="zh-CN" sz="2800" dirty="0">
                <a:solidFill>
                  <a:srgbClr val="FF0000"/>
                </a:solidFill>
              </a:rPr>
              <a:t>当事人无行为能力等）</a:t>
            </a:r>
            <a:endParaRPr lang="zh-CN" altLang="zh-CN" dirty="0">
              <a:solidFill>
                <a:srgbClr val="FF0000"/>
              </a:solidFill>
            </a:endParaRPr>
          </a:p>
          <a:p>
            <a:pPr lvl="0"/>
            <a:r>
              <a:rPr lang="en-US" altLang="zh-CN" dirty="0" smtClean="0">
                <a:solidFill>
                  <a:srgbClr val="FF0000"/>
                </a:solidFill>
              </a:rPr>
              <a:t>2</a:t>
            </a:r>
            <a:r>
              <a:rPr lang="zh-CN" altLang="en-US" dirty="0" smtClean="0">
                <a:solidFill>
                  <a:srgbClr val="FF0000"/>
                </a:solidFill>
              </a:rPr>
              <a:t>、</a:t>
            </a:r>
            <a:r>
              <a:rPr lang="zh-CN" altLang="zh-CN" dirty="0" smtClean="0">
                <a:solidFill>
                  <a:srgbClr val="FF0000"/>
                </a:solidFill>
              </a:rPr>
              <a:t>权利</a:t>
            </a:r>
            <a:r>
              <a:rPr lang="zh-CN" altLang="zh-CN" dirty="0">
                <a:solidFill>
                  <a:srgbClr val="FF0000"/>
                </a:solidFill>
              </a:rPr>
              <a:t>毁灭抗辩</a:t>
            </a:r>
            <a:r>
              <a:rPr lang="zh-CN" altLang="zh-CN" sz="2800" dirty="0">
                <a:solidFill>
                  <a:srgbClr val="FF0000"/>
                </a:solidFill>
              </a:rPr>
              <a:t>（</a:t>
            </a:r>
            <a:r>
              <a:rPr lang="zh-CN" altLang="en-US" sz="2800" dirty="0">
                <a:solidFill>
                  <a:srgbClr val="FF0000"/>
                </a:solidFill>
              </a:rPr>
              <a:t>合同</a:t>
            </a:r>
            <a:r>
              <a:rPr lang="zh-CN" altLang="zh-CN" sz="2800" dirty="0">
                <a:solidFill>
                  <a:srgbClr val="FF0000"/>
                </a:solidFill>
              </a:rPr>
              <a:t>清偿、提</a:t>
            </a:r>
            <a:r>
              <a:rPr lang="zh-CN" altLang="zh-CN" sz="2800" dirty="0" smtClean="0">
                <a:solidFill>
                  <a:srgbClr val="FF0000"/>
                </a:solidFill>
              </a:rPr>
              <a:t>存）</a:t>
            </a:r>
            <a:endParaRPr lang="zh-CN" altLang="zh-CN" sz="2800" dirty="0">
              <a:solidFill>
                <a:srgbClr val="FF0000"/>
              </a:solidFill>
            </a:endParaRPr>
          </a:p>
          <a:p>
            <a:pPr lvl="0"/>
            <a:r>
              <a:rPr lang="en-US" altLang="zh-CN" dirty="0"/>
              <a:t>3</a:t>
            </a:r>
            <a:r>
              <a:rPr lang="zh-CN" altLang="en-US" dirty="0"/>
              <a:t>、</a:t>
            </a:r>
            <a:r>
              <a:rPr lang="zh-CN" altLang="zh-CN" dirty="0"/>
              <a:t>权利阻却之抗辩：抗辩</a:t>
            </a:r>
            <a:r>
              <a:rPr lang="zh-CN" altLang="zh-CN" dirty="0" smtClean="0"/>
              <a:t>权</a:t>
            </a:r>
            <a:endParaRPr lang="en-US" altLang="zh-CN" dirty="0" smtClean="0"/>
          </a:p>
          <a:p>
            <a:pPr lvl="1"/>
            <a:r>
              <a:rPr lang="zh-CN" altLang="zh-CN" dirty="0" smtClean="0"/>
              <a:t>区分</a:t>
            </a:r>
            <a:r>
              <a:rPr lang="zh-CN" altLang="zh-CN" dirty="0"/>
              <a:t>意义：法院不得主动适用抗辩</a:t>
            </a:r>
            <a:r>
              <a:rPr lang="zh-CN" altLang="zh-CN" dirty="0" smtClean="0"/>
              <a:t>权</a:t>
            </a:r>
            <a:r>
              <a:rPr lang="zh-CN" altLang="en-US" dirty="0" smtClean="0"/>
              <a:t>！</a:t>
            </a:r>
            <a:endParaRPr lang="zh-CN" altLang="zh-CN" dirty="0"/>
          </a:p>
        </p:txBody>
      </p:sp>
      <p:sp>
        <p:nvSpPr>
          <p:cNvPr id="3" name="标题 2"/>
          <p:cNvSpPr>
            <a:spLocks noGrp="1"/>
          </p:cNvSpPr>
          <p:nvPr>
            <p:ph type="title"/>
          </p:nvPr>
        </p:nvSpPr>
        <p:spPr/>
        <p:txBody>
          <a:bodyPr>
            <a:normAutofit/>
          </a:bodyPr>
          <a:lstStyle/>
          <a:p>
            <a:r>
              <a:rPr lang="en-US" altLang="zh-CN" b="1" dirty="0" smtClean="0"/>
              <a:t>3</a:t>
            </a:r>
            <a:r>
              <a:rPr lang="zh-CN" altLang="zh-CN" b="1" dirty="0" smtClean="0"/>
              <a:t>、</a:t>
            </a:r>
            <a:r>
              <a:rPr lang="zh-CN" altLang="zh-CN" b="1" dirty="0"/>
              <a:t>抗辩</a:t>
            </a:r>
            <a:r>
              <a:rPr lang="zh-CN" altLang="zh-CN" b="1" dirty="0" smtClean="0"/>
              <a:t>权</a:t>
            </a:r>
            <a:endParaRPr lang="zh-CN"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380004" y="2282343"/>
            <a:ext cx="9775675" cy="4135398"/>
          </a:xfrm>
        </p:spPr>
        <p:txBody>
          <a:bodyPr>
            <a:normAutofit/>
          </a:bodyPr>
          <a:lstStyle/>
          <a:p>
            <a:r>
              <a:rPr lang="zh-CN" altLang="zh-CN" sz="3200" b="1" dirty="0"/>
              <a:t>民法</a:t>
            </a:r>
            <a:r>
              <a:rPr lang="zh-CN" altLang="en-US" sz="3200" b="1" dirty="0"/>
              <a:t>典</a:t>
            </a:r>
            <a:r>
              <a:rPr lang="zh-CN" altLang="zh-CN" sz="3200" b="1" dirty="0"/>
              <a:t>§</a:t>
            </a:r>
            <a:r>
              <a:rPr lang="en-US" altLang="zh-CN" sz="3200" b="1" dirty="0"/>
              <a:t>192</a:t>
            </a:r>
            <a:r>
              <a:rPr lang="zh-CN" altLang="zh-CN" sz="3200" b="1" dirty="0"/>
              <a:t>第</a:t>
            </a:r>
            <a:r>
              <a:rPr lang="en-US" altLang="zh-CN" sz="3200" b="1" dirty="0"/>
              <a:t>1</a:t>
            </a:r>
            <a:r>
              <a:rPr lang="zh-CN" altLang="zh-CN" sz="3200" b="1" dirty="0"/>
              <a:t>款</a:t>
            </a:r>
            <a:r>
              <a:rPr lang="zh-CN" altLang="en-US" sz="2800" b="1" dirty="0" smtClean="0">
                <a:latin typeface="楷体" panose="02010609060101010101" pitchFamily="49" charset="-122"/>
                <a:ea typeface="楷体" panose="02010609060101010101" pitchFamily="49" charset="-122"/>
              </a:rPr>
              <a:t>：</a:t>
            </a:r>
            <a:r>
              <a:rPr lang="zh-CN" altLang="zh-CN" sz="2800" b="1" dirty="0" smtClean="0">
                <a:latin typeface="楷体" panose="02010609060101010101" pitchFamily="49" charset="-122"/>
                <a:ea typeface="楷体" panose="02010609060101010101" pitchFamily="49" charset="-122"/>
              </a:rPr>
              <a:t>诉讼</a:t>
            </a:r>
            <a:r>
              <a:rPr lang="zh-CN" altLang="zh-CN" sz="2800" b="1" dirty="0">
                <a:latin typeface="楷体" panose="02010609060101010101" pitchFamily="49" charset="-122"/>
                <a:ea typeface="楷体" panose="02010609060101010101" pitchFamily="49" charset="-122"/>
              </a:rPr>
              <a:t>时效期间届满的，义务人可以提出不履行义务的抗辩。</a:t>
            </a:r>
            <a:endParaRPr lang="zh-CN" altLang="zh-CN" sz="2800" b="1" dirty="0">
              <a:latin typeface="楷体" panose="02010609060101010101" pitchFamily="49" charset="-122"/>
              <a:ea typeface="楷体" panose="02010609060101010101" pitchFamily="49" charset="-122"/>
            </a:endParaRPr>
          </a:p>
          <a:p>
            <a:r>
              <a:rPr lang="zh-CN" altLang="zh-CN" sz="3200" b="1" dirty="0"/>
              <a:t>民法</a:t>
            </a:r>
            <a:r>
              <a:rPr lang="zh-CN" altLang="en-US" sz="3200" b="1" dirty="0"/>
              <a:t>典</a:t>
            </a:r>
            <a:r>
              <a:rPr lang="zh-CN" altLang="zh-CN" sz="3200" b="1" dirty="0"/>
              <a:t>§</a:t>
            </a:r>
            <a:r>
              <a:rPr lang="en-US" altLang="zh-CN" sz="3200" b="1" dirty="0"/>
              <a:t>193</a:t>
            </a:r>
            <a:r>
              <a:rPr lang="zh-CN" altLang="en-US" sz="3200" b="1" dirty="0"/>
              <a:t>：</a:t>
            </a:r>
            <a:r>
              <a:rPr lang="en-US" altLang="zh-CN" sz="3200" b="1" dirty="0"/>
              <a:t> </a:t>
            </a:r>
            <a:r>
              <a:rPr lang="zh-CN" altLang="zh-CN" sz="2800" b="1" u="sng" dirty="0">
                <a:latin typeface="楷体" panose="02010609060101010101" pitchFamily="49" charset="-122"/>
                <a:ea typeface="楷体" panose="02010609060101010101" pitchFamily="49" charset="-122"/>
              </a:rPr>
              <a:t>人民法院不得主动适用诉讼时效的规定</a:t>
            </a:r>
            <a:r>
              <a:rPr lang="zh-CN" altLang="zh-CN" sz="2800" b="1" dirty="0">
                <a:latin typeface="楷体" panose="02010609060101010101" pitchFamily="49" charset="-122"/>
                <a:ea typeface="楷体" panose="02010609060101010101" pitchFamily="49" charset="-122"/>
              </a:rPr>
              <a:t>。</a:t>
            </a:r>
            <a:endParaRPr lang="zh-CN" altLang="zh-CN" sz="2800" b="1" dirty="0">
              <a:latin typeface="楷体" panose="02010609060101010101" pitchFamily="49" charset="-122"/>
              <a:ea typeface="楷体" panose="02010609060101010101" pitchFamily="49" charset="-122"/>
            </a:endParaRPr>
          </a:p>
          <a:p>
            <a:endParaRPr lang="en-US" altLang="zh-CN" sz="2800" b="1" dirty="0" smtClean="0">
              <a:latin typeface="楷体" panose="02010609060101010101" pitchFamily="49" charset="-122"/>
              <a:ea typeface="楷体" panose="02010609060101010101" pitchFamily="49" charset="-122"/>
            </a:endParaRPr>
          </a:p>
          <a:p>
            <a:r>
              <a:rPr lang="zh-CN" altLang="zh-CN" sz="2800" b="1" dirty="0" smtClean="0">
                <a:latin typeface="楷体" panose="02010609060101010101" pitchFamily="49" charset="-122"/>
                <a:ea typeface="楷体" panose="02010609060101010101" pitchFamily="49" charset="-122"/>
              </a:rPr>
              <a:t>《关于审理民事案件适用诉讼时效制度若干问题的规定》</a:t>
            </a:r>
            <a:r>
              <a:rPr lang="zh-CN" altLang="zh-CN" sz="2800" b="1" dirty="0">
                <a:latin typeface="楷体" panose="02010609060101010101" pitchFamily="49" charset="-122"/>
                <a:ea typeface="楷体" panose="02010609060101010101" pitchFamily="49" charset="-122"/>
              </a:rPr>
              <a:t>§</a:t>
            </a:r>
            <a:r>
              <a:rPr lang="en-US" altLang="zh-CN" sz="2800" b="1" dirty="0" smtClean="0">
                <a:latin typeface="楷体" panose="02010609060101010101" pitchFamily="49" charset="-122"/>
                <a:ea typeface="楷体" panose="02010609060101010101" pitchFamily="49" charset="-122"/>
              </a:rPr>
              <a:t>3</a:t>
            </a:r>
            <a:r>
              <a:rPr lang="zh-CN" altLang="en-US" sz="2800" b="1" dirty="0" smtClean="0">
                <a:latin typeface="楷体" panose="02010609060101010101" pitchFamily="49" charset="-122"/>
                <a:ea typeface="楷体" panose="02010609060101010101" pitchFamily="49" charset="-122"/>
              </a:rPr>
              <a:t>：</a:t>
            </a:r>
            <a:r>
              <a:rPr lang="zh-CN" altLang="zh-CN" sz="2800" b="1" dirty="0" smtClean="0">
                <a:latin typeface="楷体" panose="02010609060101010101" pitchFamily="49" charset="-122"/>
                <a:ea typeface="楷体" panose="02010609060101010101" pitchFamily="49" charset="-122"/>
              </a:rPr>
              <a:t>当事人</a:t>
            </a:r>
            <a:r>
              <a:rPr lang="zh-CN" altLang="zh-CN" sz="2800" b="1" dirty="0">
                <a:latin typeface="楷体" panose="02010609060101010101" pitchFamily="49" charset="-122"/>
                <a:ea typeface="楷体" panose="02010609060101010101" pitchFamily="49" charset="-122"/>
              </a:rPr>
              <a:t>未提出诉讼时效抗辩，</a:t>
            </a:r>
            <a:r>
              <a:rPr lang="zh-CN" altLang="zh-CN" sz="2800" b="1" u="sng" dirty="0">
                <a:latin typeface="楷体" panose="02010609060101010101" pitchFamily="49" charset="-122"/>
                <a:ea typeface="楷体" panose="02010609060101010101" pitchFamily="49" charset="-122"/>
              </a:rPr>
              <a:t>人民法院不应对诉讼时效问题进行释明及主动适用诉讼时效的规定进行裁判</a:t>
            </a:r>
            <a:r>
              <a:rPr lang="zh-CN" altLang="zh-CN" sz="2800" b="1" dirty="0">
                <a:latin typeface="楷体" panose="02010609060101010101" pitchFamily="49" charset="-122"/>
                <a:ea typeface="楷体" panose="02010609060101010101" pitchFamily="49" charset="-122"/>
              </a:rPr>
              <a:t>。</a:t>
            </a:r>
            <a:endParaRPr lang="zh-CN" altLang="zh-CN" sz="2800" b="1" dirty="0">
              <a:latin typeface="楷体" panose="02010609060101010101" pitchFamily="49" charset="-122"/>
              <a:ea typeface="楷体" panose="02010609060101010101" pitchFamily="49" charset="-122"/>
            </a:endParaRPr>
          </a:p>
        </p:txBody>
      </p:sp>
      <p:sp>
        <p:nvSpPr>
          <p:cNvPr id="3" name="标题 2"/>
          <p:cNvSpPr>
            <a:spLocks noGrp="1"/>
          </p:cNvSpPr>
          <p:nvPr>
            <p:ph type="title"/>
          </p:nvPr>
        </p:nvSpPr>
        <p:spPr/>
        <p:txBody>
          <a:bodyPr/>
          <a:lstStyle/>
          <a:p>
            <a:r>
              <a:rPr lang="zh-CN" altLang="en-US" dirty="0" smtClean="0"/>
              <a:t>举例：诉讼时效抗辩权</a:t>
            </a:r>
            <a:endParaRPr lang="zh-CN"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zh-CN" dirty="0"/>
              <a:t>权利人依自己的意思，使自己与他人之间的法律关系发生变动的权利</a:t>
            </a:r>
            <a:r>
              <a:rPr lang="zh-CN" altLang="zh-CN" dirty="0" smtClean="0"/>
              <a:t>。</a:t>
            </a:r>
            <a:endParaRPr lang="en-US" altLang="zh-CN" dirty="0" smtClean="0"/>
          </a:p>
          <a:p>
            <a:endParaRPr lang="en-US" altLang="zh-CN" dirty="0" smtClean="0"/>
          </a:p>
          <a:p>
            <a:r>
              <a:rPr lang="zh-CN" altLang="en-US" dirty="0" smtClean="0">
                <a:latin typeface="楷体" panose="02010609060101010101" pitchFamily="49" charset="-122"/>
                <a:ea typeface="楷体" panose="02010609060101010101" pitchFamily="49" charset="-122"/>
              </a:rPr>
              <a:t>撤销权、解除权、优先购买权</a:t>
            </a:r>
            <a:endParaRPr lang="en-US" altLang="zh-CN" dirty="0" smtClean="0">
              <a:latin typeface="楷体" panose="02010609060101010101" pitchFamily="49" charset="-122"/>
              <a:ea typeface="楷体" panose="02010609060101010101" pitchFamily="49" charset="-122"/>
            </a:endParaRPr>
          </a:p>
        </p:txBody>
      </p:sp>
      <p:sp>
        <p:nvSpPr>
          <p:cNvPr id="3" name="标题 2"/>
          <p:cNvSpPr>
            <a:spLocks noGrp="1"/>
          </p:cNvSpPr>
          <p:nvPr>
            <p:ph type="title"/>
          </p:nvPr>
        </p:nvSpPr>
        <p:spPr/>
        <p:txBody>
          <a:bodyPr>
            <a:normAutofit/>
          </a:bodyPr>
          <a:lstStyle/>
          <a:p>
            <a:r>
              <a:rPr lang="en-US" altLang="zh-CN" b="1" dirty="0" smtClean="0"/>
              <a:t>4</a:t>
            </a:r>
            <a:r>
              <a:rPr lang="zh-CN" altLang="zh-CN" b="1" dirty="0" smtClean="0"/>
              <a:t>、</a:t>
            </a:r>
            <a:r>
              <a:rPr lang="zh-CN" altLang="zh-CN" b="1" dirty="0"/>
              <a:t>形成</a:t>
            </a:r>
            <a:r>
              <a:rPr lang="zh-CN" altLang="zh-CN" b="1" dirty="0" smtClean="0"/>
              <a:t>权</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967790" y="1953159"/>
            <a:ext cx="9887452" cy="4045306"/>
          </a:xfrm>
        </p:spPr>
        <p:txBody>
          <a:bodyPr>
            <a:normAutofit fontScale="92500" lnSpcReduction="20000"/>
          </a:bodyPr>
          <a:lstStyle/>
          <a:p>
            <a:r>
              <a:rPr lang="zh-CN" altLang="zh-CN" b="1" dirty="0"/>
              <a:t>实例：</a:t>
            </a:r>
            <a:r>
              <a:rPr lang="en-US" altLang="zh-CN" dirty="0"/>
              <a:t>2006</a:t>
            </a:r>
            <a:r>
              <a:rPr lang="zh-CN" altLang="zh-CN" dirty="0"/>
              <a:t>司考卷</a:t>
            </a:r>
            <a:r>
              <a:rPr lang="zh-CN" altLang="zh-CN" dirty="0" smtClean="0"/>
              <a:t>三</a:t>
            </a:r>
            <a:r>
              <a:rPr lang="zh-CN" altLang="en-US" dirty="0" smtClean="0"/>
              <a:t>单项</a:t>
            </a:r>
            <a:r>
              <a:rPr lang="zh-CN" altLang="zh-CN" dirty="0" smtClean="0"/>
              <a:t>选择题</a:t>
            </a:r>
            <a:r>
              <a:rPr lang="zh-CN" altLang="zh-CN" dirty="0"/>
              <a:t>：</a:t>
            </a:r>
            <a:endParaRPr lang="zh-CN" altLang="zh-CN" dirty="0"/>
          </a:p>
          <a:p>
            <a:r>
              <a:rPr lang="zh-CN" altLang="zh-CN" sz="3500" b="1" dirty="0">
                <a:latin typeface="楷体" panose="02010609060101010101" pitchFamily="49" charset="-122"/>
                <a:ea typeface="楷体" panose="02010609060101010101" pitchFamily="49" charset="-122"/>
              </a:rPr>
              <a:t>下列哪种情形成立民事法律关系？</a:t>
            </a:r>
            <a:endParaRPr lang="zh-CN" altLang="zh-CN" sz="3500" b="1" dirty="0">
              <a:latin typeface="楷体" panose="02010609060101010101" pitchFamily="49" charset="-122"/>
              <a:ea typeface="楷体" panose="02010609060101010101" pitchFamily="49" charset="-122"/>
            </a:endParaRPr>
          </a:p>
          <a:p>
            <a:pPr lvl="1"/>
            <a:r>
              <a:rPr lang="en-US" altLang="zh-CN" sz="3500" b="1" dirty="0" smtClean="0">
                <a:latin typeface="楷体" panose="02010609060101010101" pitchFamily="49" charset="-122"/>
                <a:ea typeface="楷体" panose="02010609060101010101" pitchFamily="49" charset="-122"/>
              </a:rPr>
              <a:t>A</a:t>
            </a:r>
            <a:r>
              <a:rPr lang="zh-CN" altLang="zh-CN" sz="3500" b="1" dirty="0">
                <a:latin typeface="楷体" panose="02010609060101010101" pitchFamily="49" charset="-122"/>
                <a:ea typeface="楷体" panose="02010609060101010101" pitchFamily="49" charset="-122"/>
              </a:rPr>
              <a:t>、甲与乙约定某日商谈合作开发事宜</a:t>
            </a:r>
            <a:endParaRPr lang="zh-CN" altLang="zh-CN" sz="3500" b="1" dirty="0">
              <a:latin typeface="楷体" panose="02010609060101010101" pitchFamily="49" charset="-122"/>
              <a:ea typeface="楷体" panose="02010609060101010101" pitchFamily="49" charset="-122"/>
            </a:endParaRPr>
          </a:p>
          <a:p>
            <a:pPr lvl="1"/>
            <a:r>
              <a:rPr lang="en-US" altLang="zh-CN" sz="3500" b="1" dirty="0" smtClean="0">
                <a:latin typeface="楷体" panose="02010609060101010101" pitchFamily="49" charset="-122"/>
                <a:ea typeface="楷体" panose="02010609060101010101" pitchFamily="49" charset="-122"/>
              </a:rPr>
              <a:t>B</a:t>
            </a:r>
            <a:r>
              <a:rPr lang="zh-CN" altLang="zh-CN" sz="3500" b="1" dirty="0">
                <a:latin typeface="楷体" panose="02010609060101010101" pitchFamily="49" charset="-122"/>
                <a:ea typeface="楷体" panose="02010609060101010101" pitchFamily="49" charset="-122"/>
              </a:rPr>
              <a:t>、甲对乙说：如果你考上研究生，我就嫁给你</a:t>
            </a:r>
            <a:endParaRPr lang="zh-CN" altLang="zh-CN" sz="3500" b="1" dirty="0">
              <a:latin typeface="楷体" panose="02010609060101010101" pitchFamily="49" charset="-122"/>
              <a:ea typeface="楷体" panose="02010609060101010101" pitchFamily="49" charset="-122"/>
            </a:endParaRPr>
          </a:p>
          <a:p>
            <a:pPr lvl="1"/>
            <a:r>
              <a:rPr lang="en-US" altLang="zh-CN" sz="3500" b="1" dirty="0" smtClean="0">
                <a:latin typeface="楷体" panose="02010609060101010101" pitchFamily="49" charset="-122"/>
                <a:ea typeface="楷体" panose="02010609060101010101" pitchFamily="49" charset="-122"/>
              </a:rPr>
              <a:t>C</a:t>
            </a:r>
            <a:r>
              <a:rPr lang="zh-CN" altLang="zh-CN" sz="3500" b="1" dirty="0">
                <a:latin typeface="楷体" panose="02010609060101010101" pitchFamily="49" charset="-122"/>
                <a:ea typeface="楷体" panose="02010609060101010101" pitchFamily="49" charset="-122"/>
              </a:rPr>
              <a:t>、甲不知乙不胜酒力而极力劝酒，致乙酒精中毒住院治疗</a:t>
            </a:r>
            <a:endParaRPr lang="zh-CN" altLang="zh-CN" sz="3500" b="1" dirty="0">
              <a:latin typeface="楷体" panose="02010609060101010101" pitchFamily="49" charset="-122"/>
              <a:ea typeface="楷体" panose="02010609060101010101" pitchFamily="49" charset="-122"/>
            </a:endParaRPr>
          </a:p>
          <a:p>
            <a:pPr lvl="1"/>
            <a:r>
              <a:rPr lang="en-US" altLang="zh-CN" sz="3500" b="1" dirty="0" smtClean="0">
                <a:latin typeface="楷体" panose="02010609060101010101" pitchFamily="49" charset="-122"/>
                <a:ea typeface="楷体" panose="02010609060101010101" pitchFamily="49" charset="-122"/>
              </a:rPr>
              <a:t>D</a:t>
            </a:r>
            <a:r>
              <a:rPr lang="zh-CN" altLang="zh-CN" sz="3500" b="1" dirty="0">
                <a:latin typeface="楷体" panose="02010609060101010101" pitchFamily="49" charset="-122"/>
                <a:ea typeface="楷体" panose="02010609060101010101" pitchFamily="49" charset="-122"/>
              </a:rPr>
              <a:t>、甲应同事乙之邀前往某水库游泳，因抽筋溺水身亡</a:t>
            </a:r>
            <a:endParaRPr lang="zh-CN" altLang="zh-CN" sz="3500" b="1"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r>
              <a:rPr lang="zh-CN" altLang="en-US" dirty="0" smtClean="0"/>
              <a:t>一、民事法律关系</a:t>
            </a:r>
            <a:endParaRPr lang="zh-CN"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777594"/>
            <a:ext cx="9487684" cy="4435321"/>
          </a:xfrm>
        </p:spPr>
        <p:txBody>
          <a:bodyPr>
            <a:normAutofit lnSpcReduction="10000"/>
          </a:bodyPr>
          <a:lstStyle/>
          <a:p>
            <a:r>
              <a:rPr lang="zh-CN" altLang="en-US" sz="3300" b="1" dirty="0"/>
              <a:t>民法典草案</a:t>
            </a:r>
            <a:r>
              <a:rPr lang="en-US" altLang="zh-CN" sz="3300" b="1" dirty="0"/>
              <a:t>§148</a:t>
            </a:r>
            <a:r>
              <a:rPr lang="zh-CN" altLang="en-US" dirty="0">
                <a:latin typeface="楷体" panose="02010609060101010101" pitchFamily="49" charset="-122"/>
                <a:ea typeface="楷体" panose="02010609060101010101" pitchFamily="49" charset="-122"/>
              </a:rPr>
              <a:t>：</a:t>
            </a:r>
            <a:r>
              <a:rPr lang="zh-CN" altLang="zh-CN" dirty="0">
                <a:latin typeface="楷体" panose="02010609060101010101" pitchFamily="49" charset="-122"/>
                <a:ea typeface="楷体" panose="02010609060101010101" pitchFamily="49" charset="-122"/>
              </a:rPr>
              <a:t>一方以欺诈手段，使对方在违背真实意思的情况下实施的民事法律行为，受欺诈方有权请求人民法院或者仲裁机构予以</a:t>
            </a:r>
            <a:r>
              <a:rPr lang="zh-CN" altLang="zh-CN" u="sng" dirty="0">
                <a:solidFill>
                  <a:srgbClr val="FF0000"/>
                </a:solidFill>
                <a:latin typeface="楷体" panose="02010609060101010101" pitchFamily="49" charset="-122"/>
                <a:ea typeface="楷体" panose="02010609060101010101" pitchFamily="49" charset="-122"/>
              </a:rPr>
              <a:t>撤销</a:t>
            </a:r>
            <a:r>
              <a:rPr lang="zh-CN" altLang="zh-CN"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endParaRPr lang="en-US" altLang="zh-CN" dirty="0">
              <a:latin typeface="楷体" panose="02010609060101010101" pitchFamily="49" charset="-122"/>
              <a:ea typeface="楷体" panose="02010609060101010101" pitchFamily="49" charset="-122"/>
            </a:endParaRPr>
          </a:p>
          <a:p>
            <a:r>
              <a:rPr lang="zh-CN" altLang="en-US" sz="3300" b="1" dirty="0"/>
              <a:t>民法典草案</a:t>
            </a:r>
            <a:r>
              <a:rPr lang="en-US" altLang="zh-CN" sz="3300" b="1" dirty="0"/>
              <a:t>§563</a:t>
            </a:r>
            <a:r>
              <a:rPr lang="zh-CN" altLang="en-US" dirty="0" smtClean="0">
                <a:latin typeface="楷体" panose="02010609060101010101" pitchFamily="49" charset="-122"/>
                <a:ea typeface="楷体" panose="02010609060101010101" pitchFamily="49" charset="-122"/>
              </a:rPr>
              <a:t>：</a:t>
            </a:r>
            <a:r>
              <a:rPr lang="zh-CN" altLang="zh-CN" dirty="0" smtClean="0">
                <a:latin typeface="楷体" panose="02010609060101010101" pitchFamily="49" charset="-122"/>
                <a:ea typeface="楷体" panose="02010609060101010101" pitchFamily="49" charset="-122"/>
              </a:rPr>
              <a:t>有</a:t>
            </a:r>
            <a:r>
              <a:rPr lang="zh-CN" altLang="zh-CN" dirty="0">
                <a:latin typeface="楷体" panose="02010609060101010101" pitchFamily="49" charset="-122"/>
                <a:ea typeface="楷体" panose="02010609060101010101" pitchFamily="49" charset="-122"/>
              </a:rPr>
              <a:t>下列情形之一的，当事人可以</a:t>
            </a:r>
            <a:r>
              <a:rPr lang="zh-CN" altLang="zh-CN" u="sng" dirty="0">
                <a:solidFill>
                  <a:srgbClr val="FF0000"/>
                </a:solidFill>
                <a:latin typeface="楷体" panose="02010609060101010101" pitchFamily="49" charset="-122"/>
                <a:ea typeface="楷体" panose="02010609060101010101" pitchFamily="49" charset="-122"/>
              </a:rPr>
              <a:t>解除合同</a:t>
            </a:r>
            <a:r>
              <a:rPr lang="zh-CN" altLang="zh-CN" dirty="0">
                <a:latin typeface="楷体" panose="02010609060101010101" pitchFamily="49" charset="-122"/>
                <a:ea typeface="楷体" panose="02010609060101010101" pitchFamily="49" charset="-122"/>
              </a:rPr>
              <a:t>：（一）因不可抗力致使不能实现合同目的；</a:t>
            </a:r>
            <a:r>
              <a:rPr lang="en-US" altLang="zh-CN" dirty="0">
                <a:latin typeface="楷体" panose="02010609060101010101" pitchFamily="49" charset="-122"/>
                <a:ea typeface="楷体" panose="02010609060101010101" pitchFamily="49" charset="-122"/>
              </a:rPr>
              <a:t>……</a:t>
            </a:r>
            <a:endParaRPr lang="zh-CN" altLang="zh-CN" dirty="0">
              <a:latin typeface="楷体" panose="02010609060101010101" pitchFamily="49" charset="-122"/>
              <a:ea typeface="楷体" panose="02010609060101010101" pitchFamily="49" charset="-122"/>
            </a:endParaRPr>
          </a:p>
          <a:p>
            <a:endParaRPr lang="zh-CN" altLang="zh-CN" dirty="0">
              <a:latin typeface="楷体" panose="02010609060101010101" pitchFamily="49" charset="-122"/>
              <a:ea typeface="楷体" panose="02010609060101010101" pitchFamily="49" charset="-122"/>
            </a:endParaRPr>
          </a:p>
        </p:txBody>
      </p:sp>
      <p:sp>
        <p:nvSpPr>
          <p:cNvPr id="3" name="标题 2"/>
          <p:cNvSpPr>
            <a:spLocks noGrp="1"/>
          </p:cNvSpPr>
          <p:nvPr>
            <p:ph type="title"/>
          </p:nvPr>
        </p:nvSpPr>
        <p:spPr/>
        <p:txBody>
          <a:bodyPr/>
          <a:lstStyle/>
          <a:p>
            <a:r>
              <a:rPr lang="zh-CN" altLang="en-US" dirty="0" smtClean="0"/>
              <a:t>举例</a:t>
            </a:r>
            <a:endParaRPr lang="zh-CN"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a:bodyPr>
          <a:lstStyle/>
          <a:p>
            <a:r>
              <a:rPr lang="zh-CN" altLang="en-US" b="1" dirty="0" smtClean="0"/>
              <a:t>民法典草案</a:t>
            </a:r>
            <a:r>
              <a:rPr lang="en-US" altLang="zh-CN" b="1" dirty="0" smtClean="0"/>
              <a:t>§726</a:t>
            </a:r>
            <a:endParaRPr lang="en-US" altLang="zh-CN" b="1" dirty="0"/>
          </a:p>
          <a:p>
            <a:r>
              <a:rPr lang="zh-CN" altLang="en-US" b="1" dirty="0" smtClean="0">
                <a:latin typeface="楷体" panose="02010609060101010101" pitchFamily="49" charset="-122"/>
                <a:ea typeface="楷体" panose="02010609060101010101" pitchFamily="49" charset="-122"/>
              </a:rPr>
              <a:t>出租人</a:t>
            </a:r>
            <a:r>
              <a:rPr lang="zh-CN" altLang="en-US" b="1" dirty="0">
                <a:latin typeface="楷体" panose="02010609060101010101" pitchFamily="49" charset="-122"/>
                <a:ea typeface="楷体" panose="02010609060101010101" pitchFamily="49" charset="-122"/>
              </a:rPr>
              <a:t>出卖租赁房屋的，应当在出卖之前的合理期限内通知承租人，</a:t>
            </a:r>
            <a:r>
              <a:rPr lang="zh-CN" altLang="en-US" b="1" u="sng" dirty="0">
                <a:solidFill>
                  <a:srgbClr val="FF0000"/>
                </a:solidFill>
                <a:latin typeface="楷体" panose="02010609060101010101" pitchFamily="49" charset="-122"/>
                <a:ea typeface="楷体" panose="02010609060101010101" pitchFamily="49" charset="-122"/>
              </a:rPr>
              <a:t>承租人享有以同等条件优先购买的权利</a:t>
            </a:r>
            <a:r>
              <a:rPr lang="zh-CN" altLang="en-US" b="1" dirty="0">
                <a:latin typeface="楷体" panose="02010609060101010101" pitchFamily="49" charset="-122"/>
                <a:ea typeface="楷体" panose="02010609060101010101" pitchFamily="49" charset="-122"/>
              </a:rPr>
              <a:t>；但是，房屋共有人行使优先购买权或者出租人将房屋出卖给近亲属的除外。</a:t>
            </a:r>
            <a:endParaRPr lang="zh-CN" altLang="en-US" b="1" dirty="0">
              <a:latin typeface="楷体" panose="02010609060101010101" pitchFamily="49" charset="-122"/>
              <a:ea typeface="楷体" panose="02010609060101010101" pitchFamily="49" charset="-122"/>
            </a:endParaRPr>
          </a:p>
          <a:p>
            <a:r>
              <a:rPr lang="zh-CN" altLang="en-US" b="1" dirty="0">
                <a:latin typeface="楷体" panose="02010609060101010101" pitchFamily="49" charset="-122"/>
                <a:ea typeface="楷体" panose="02010609060101010101" pitchFamily="49" charset="-122"/>
              </a:rPr>
              <a:t>出租人履行通知义务后，</a:t>
            </a:r>
            <a:r>
              <a:rPr lang="zh-CN" altLang="en-US" b="1" dirty="0">
                <a:solidFill>
                  <a:srgbClr val="FF0000"/>
                </a:solidFill>
                <a:latin typeface="楷体" panose="02010609060101010101" pitchFamily="49" charset="-122"/>
                <a:ea typeface="楷体" panose="02010609060101010101" pitchFamily="49" charset="-122"/>
              </a:rPr>
              <a:t>承租人在十五日内未明确表示购买的，视为承租人放弃优先购买权</a:t>
            </a:r>
            <a:r>
              <a:rPr lang="zh-CN" altLang="en-US" dirty="0"/>
              <a:t>。</a:t>
            </a:r>
            <a:endParaRPr lang="zh-CN" altLang="en-US" dirty="0"/>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992313" y="457201"/>
            <a:ext cx="8229600" cy="942975"/>
          </a:xfrm>
        </p:spPr>
        <p:txBody>
          <a:bodyPr/>
          <a:lstStyle/>
          <a:p>
            <a:pPr eaLnBrk="1" hangingPunct="1"/>
            <a:r>
              <a:rPr lang="zh-CN" altLang="en-US" dirty="0" smtClean="0"/>
              <a:t>图示</a:t>
            </a:r>
            <a:endParaRPr lang="zh-CN" altLang="en-US" dirty="0" smtClean="0"/>
          </a:p>
        </p:txBody>
      </p:sp>
      <p:sp>
        <p:nvSpPr>
          <p:cNvPr id="47107" name="Oval 4"/>
          <p:cNvSpPr>
            <a:spLocks noChangeArrowheads="1"/>
          </p:cNvSpPr>
          <p:nvPr/>
        </p:nvSpPr>
        <p:spPr bwMode="auto">
          <a:xfrm>
            <a:off x="2400300" y="2743200"/>
            <a:ext cx="1752600" cy="1676400"/>
          </a:xfrm>
          <a:prstGeom prst="ellipse">
            <a:avLst/>
          </a:prstGeom>
          <a:solidFill>
            <a:srgbClr val="92D050"/>
          </a:solidFill>
          <a:ln w="9525">
            <a:solidFill>
              <a:srgbClr val="92D050"/>
            </a:solidFill>
            <a:round/>
          </a:ln>
        </p:spPr>
        <p:txBody>
          <a:bodyPr wrap="none" anchor="ctr"/>
          <a:lstStyle>
            <a:lvl1pPr>
              <a:spcBef>
                <a:spcPct val="20000"/>
              </a:spcBef>
              <a:buClr>
                <a:schemeClr val="accent2"/>
              </a:buClr>
              <a:buSzPct val="115000"/>
              <a:buFont typeface="Wingdings" panose="05000000000000000000" pitchFamily="2" charset="2"/>
              <a:buChar char="Ø"/>
              <a:defRPr sz="30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q"/>
              <a:defRPr sz="2600">
                <a:solidFill>
                  <a:schemeClr val="tx1"/>
                </a:solidFill>
                <a:latin typeface="Arial" panose="020B0604020202020204" pitchFamily="34" charset="0"/>
                <a:ea typeface="宋体" panose="02010600030101010101" pitchFamily="2" charset="-122"/>
                <a:cs typeface="宋体" panose="02010600030101010101" pitchFamily="2" charset="-122"/>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ea typeface="宋体" panose="02010600030101010101" pitchFamily="2" charset="-122"/>
                <a:cs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ea typeface="宋体" panose="02010600030101010101" pitchFamily="2" charset="-122"/>
                <a:cs typeface="宋体" panose="02010600030101010101" pitchFamily="2" charset="-122"/>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9pPr>
          </a:lstStyle>
          <a:p>
            <a:pPr algn="ctr" eaLnBrk="1" hangingPunct="1">
              <a:spcBef>
                <a:spcPct val="0"/>
              </a:spcBef>
              <a:buClrTx/>
              <a:buSzTx/>
              <a:buFontTx/>
              <a:buNone/>
            </a:pPr>
            <a:r>
              <a:rPr lang="zh-CN" altLang="en-US" sz="2800" b="0" dirty="0"/>
              <a:t>出租人</a:t>
            </a:r>
            <a:endParaRPr lang="zh-CN" altLang="en-US" sz="2800" b="0" dirty="0"/>
          </a:p>
          <a:p>
            <a:pPr algn="ctr" eaLnBrk="1" hangingPunct="1">
              <a:spcBef>
                <a:spcPct val="0"/>
              </a:spcBef>
              <a:buClrTx/>
              <a:buSzTx/>
              <a:buFontTx/>
              <a:buNone/>
            </a:pPr>
            <a:r>
              <a:rPr lang="zh-CN" altLang="en-US" sz="2800" b="0" dirty="0"/>
              <a:t>（出卖人）</a:t>
            </a:r>
            <a:endParaRPr lang="zh-CN" altLang="en-US" sz="2800" b="0" dirty="0"/>
          </a:p>
        </p:txBody>
      </p:sp>
      <p:sp>
        <p:nvSpPr>
          <p:cNvPr id="47108" name="Oval 7"/>
          <p:cNvSpPr>
            <a:spLocks noChangeArrowheads="1"/>
          </p:cNvSpPr>
          <p:nvPr/>
        </p:nvSpPr>
        <p:spPr bwMode="auto">
          <a:xfrm>
            <a:off x="6286500" y="1690688"/>
            <a:ext cx="1899208" cy="1600200"/>
          </a:xfrm>
          <a:prstGeom prst="ellipse">
            <a:avLst/>
          </a:prstGeom>
          <a:solidFill>
            <a:srgbClr val="92D050"/>
          </a:solidFill>
          <a:ln w="9525">
            <a:solidFill>
              <a:schemeClr val="tx1"/>
            </a:solidFill>
            <a:round/>
          </a:ln>
        </p:spPr>
        <p:txBody>
          <a:bodyPr wrap="none" anchor="ctr"/>
          <a:lstStyle>
            <a:lvl1pPr>
              <a:spcBef>
                <a:spcPct val="20000"/>
              </a:spcBef>
              <a:buClr>
                <a:schemeClr val="accent2"/>
              </a:buClr>
              <a:buSzPct val="115000"/>
              <a:buFont typeface="Wingdings" panose="05000000000000000000" pitchFamily="2" charset="2"/>
              <a:buChar char="Ø"/>
              <a:defRPr sz="30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q"/>
              <a:defRPr sz="2600">
                <a:solidFill>
                  <a:schemeClr val="tx1"/>
                </a:solidFill>
                <a:latin typeface="Arial" panose="020B0604020202020204" pitchFamily="34" charset="0"/>
                <a:ea typeface="宋体" panose="02010600030101010101" pitchFamily="2" charset="-122"/>
                <a:cs typeface="宋体" panose="02010600030101010101" pitchFamily="2" charset="-122"/>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ea typeface="宋体" panose="02010600030101010101" pitchFamily="2" charset="-122"/>
                <a:cs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ea typeface="宋体" panose="02010600030101010101" pitchFamily="2" charset="-122"/>
                <a:cs typeface="宋体" panose="02010600030101010101" pitchFamily="2" charset="-122"/>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9pPr>
          </a:lstStyle>
          <a:p>
            <a:pPr algn="ctr" eaLnBrk="1" hangingPunct="1">
              <a:spcBef>
                <a:spcPct val="0"/>
              </a:spcBef>
              <a:buClrTx/>
              <a:buSzTx/>
              <a:buFontTx/>
              <a:buNone/>
            </a:pPr>
            <a:r>
              <a:rPr lang="zh-CN" altLang="en-US" sz="2800" b="0" dirty="0"/>
              <a:t>承租人</a:t>
            </a:r>
            <a:endParaRPr lang="zh-CN" altLang="en-US" sz="2800" b="0" dirty="0"/>
          </a:p>
          <a:p>
            <a:pPr algn="ctr" eaLnBrk="1" hangingPunct="1">
              <a:spcBef>
                <a:spcPct val="0"/>
              </a:spcBef>
              <a:buClrTx/>
              <a:buSzTx/>
              <a:buFontTx/>
              <a:buNone/>
            </a:pPr>
            <a:r>
              <a:rPr lang="zh-CN" altLang="en-US" sz="2800" b="0" dirty="0"/>
              <a:t>（买受</a:t>
            </a:r>
            <a:r>
              <a:rPr lang="zh-CN" altLang="en-US" sz="2800" b="0" dirty="0" smtClean="0"/>
              <a:t>人</a:t>
            </a:r>
            <a:r>
              <a:rPr lang="en-US" altLang="zh-CN" sz="2800" b="0" dirty="0" smtClean="0"/>
              <a:t>2</a:t>
            </a:r>
            <a:r>
              <a:rPr lang="zh-CN" altLang="en-US" sz="2800" b="0" dirty="0" smtClean="0"/>
              <a:t>）</a:t>
            </a:r>
            <a:endParaRPr lang="zh-CN" altLang="en-US" sz="2800" b="0" dirty="0"/>
          </a:p>
        </p:txBody>
      </p:sp>
      <p:sp>
        <p:nvSpPr>
          <p:cNvPr id="47109" name="Oval 8"/>
          <p:cNvSpPr>
            <a:spLocks noChangeArrowheads="1"/>
          </p:cNvSpPr>
          <p:nvPr/>
        </p:nvSpPr>
        <p:spPr bwMode="auto">
          <a:xfrm>
            <a:off x="6324599" y="4277716"/>
            <a:ext cx="1861109" cy="1600200"/>
          </a:xfrm>
          <a:prstGeom prst="ellipse">
            <a:avLst/>
          </a:prstGeom>
          <a:solidFill>
            <a:srgbClr val="92D050"/>
          </a:solidFill>
          <a:ln w="9525">
            <a:solidFill>
              <a:schemeClr val="tx1"/>
            </a:solidFill>
            <a:round/>
          </a:ln>
        </p:spPr>
        <p:txBody>
          <a:bodyPr wrap="none" anchor="ctr"/>
          <a:lstStyle>
            <a:lvl1pPr>
              <a:spcBef>
                <a:spcPct val="20000"/>
              </a:spcBef>
              <a:buClr>
                <a:schemeClr val="accent2"/>
              </a:buClr>
              <a:buSzPct val="115000"/>
              <a:buFont typeface="Wingdings" panose="05000000000000000000" pitchFamily="2" charset="2"/>
              <a:buChar char="Ø"/>
              <a:defRPr sz="30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q"/>
              <a:defRPr sz="2600">
                <a:solidFill>
                  <a:schemeClr val="tx1"/>
                </a:solidFill>
                <a:latin typeface="Arial" panose="020B0604020202020204" pitchFamily="34" charset="0"/>
                <a:ea typeface="宋体" panose="02010600030101010101" pitchFamily="2" charset="-122"/>
                <a:cs typeface="宋体" panose="02010600030101010101" pitchFamily="2" charset="-122"/>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ea typeface="宋体" panose="02010600030101010101" pitchFamily="2" charset="-122"/>
                <a:cs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ea typeface="宋体" panose="02010600030101010101" pitchFamily="2" charset="-122"/>
                <a:cs typeface="宋体" panose="02010600030101010101" pitchFamily="2" charset="-122"/>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cs typeface="宋体" panose="02010600030101010101" pitchFamily="2" charset="-122"/>
              </a:defRPr>
            </a:lvl9pPr>
          </a:lstStyle>
          <a:p>
            <a:pPr algn="ctr" eaLnBrk="1" hangingPunct="1">
              <a:spcBef>
                <a:spcPct val="0"/>
              </a:spcBef>
              <a:buClrTx/>
              <a:buSzTx/>
              <a:buFontTx/>
              <a:buNone/>
            </a:pPr>
            <a:r>
              <a:rPr lang="zh-CN" altLang="en-US" sz="2800" b="0" dirty="0"/>
              <a:t>第三人</a:t>
            </a:r>
            <a:endParaRPr lang="zh-CN" altLang="en-US" sz="2800" b="0" dirty="0"/>
          </a:p>
          <a:p>
            <a:pPr algn="ctr" eaLnBrk="1" hangingPunct="1">
              <a:spcBef>
                <a:spcPct val="0"/>
              </a:spcBef>
              <a:buClrTx/>
              <a:buSzTx/>
              <a:buFontTx/>
              <a:buNone/>
            </a:pPr>
            <a:r>
              <a:rPr lang="zh-CN" altLang="en-US" sz="2800" b="0" dirty="0"/>
              <a:t>（买受</a:t>
            </a:r>
            <a:r>
              <a:rPr lang="zh-CN" altLang="en-US" sz="2800" b="0" dirty="0" smtClean="0"/>
              <a:t>人</a:t>
            </a:r>
            <a:r>
              <a:rPr lang="en-US" altLang="zh-CN" sz="2800" b="0" dirty="0" smtClean="0"/>
              <a:t>1</a:t>
            </a:r>
            <a:r>
              <a:rPr lang="zh-CN" altLang="en-US" sz="2800" b="0" dirty="0" smtClean="0"/>
              <a:t>）</a:t>
            </a:r>
            <a:endParaRPr lang="zh-CN" altLang="en-US" sz="1800" b="0" dirty="0"/>
          </a:p>
        </p:txBody>
      </p:sp>
      <p:sp>
        <p:nvSpPr>
          <p:cNvPr id="47110" name="Line 9"/>
          <p:cNvSpPr>
            <a:spLocks noChangeShapeType="1"/>
          </p:cNvSpPr>
          <p:nvPr/>
        </p:nvSpPr>
        <p:spPr bwMode="auto">
          <a:xfrm flipV="1">
            <a:off x="4191000" y="2545690"/>
            <a:ext cx="2012290" cy="1035710"/>
          </a:xfrm>
          <a:prstGeom prst="line">
            <a:avLst/>
          </a:prstGeom>
          <a:noFill/>
          <a:ln w="38100">
            <a:solidFill>
              <a:schemeClr val="tx1"/>
            </a:solidFill>
            <a:rou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7111" name="Line 10"/>
          <p:cNvSpPr>
            <a:spLocks noChangeShapeType="1"/>
          </p:cNvSpPr>
          <p:nvPr/>
        </p:nvSpPr>
        <p:spPr bwMode="auto">
          <a:xfrm>
            <a:off x="4191000" y="3695700"/>
            <a:ext cx="2095500" cy="1227430"/>
          </a:xfrm>
          <a:prstGeom prst="line">
            <a:avLst/>
          </a:prstGeom>
          <a:noFill/>
          <a:ln w="38100">
            <a:solidFill>
              <a:schemeClr val="tx1"/>
            </a:solidFill>
            <a:rou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6" name="椭圆 5"/>
          <p:cNvSpPr/>
          <p:nvPr/>
        </p:nvSpPr>
        <p:spPr>
          <a:xfrm>
            <a:off x="4681728" y="2330178"/>
            <a:ext cx="768096" cy="775411"/>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zh-CN" sz="2800" b="1" dirty="0" smtClean="0"/>
              <a:t>1</a:t>
            </a:r>
            <a:endParaRPr lang="zh-CN" altLang="en-US" sz="2800" b="1" dirty="0"/>
          </a:p>
        </p:txBody>
      </p:sp>
      <p:sp>
        <p:nvSpPr>
          <p:cNvPr id="16" name="椭圆 15"/>
          <p:cNvSpPr/>
          <p:nvPr/>
        </p:nvSpPr>
        <p:spPr>
          <a:xfrm>
            <a:off x="4681728" y="4419600"/>
            <a:ext cx="768096" cy="775411"/>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zh-CN" sz="2800" b="1" dirty="0" smtClean="0"/>
              <a:t>2</a:t>
            </a:r>
            <a:endParaRPr lang="zh-CN" altLang="en-US" sz="2800" b="1" dirty="0"/>
          </a:p>
        </p:txBody>
      </p:sp>
      <p:cxnSp>
        <p:nvCxnSpPr>
          <p:cNvPr id="8" name="曲线连接符 7"/>
          <p:cNvCxnSpPr>
            <a:stCxn id="47108" idx="4"/>
          </p:cNvCxnSpPr>
          <p:nvPr/>
        </p:nvCxnSpPr>
        <p:spPr>
          <a:xfrm rot="5400000">
            <a:off x="5649002" y="2023692"/>
            <a:ext cx="319907" cy="2854299"/>
          </a:xfrm>
          <a:prstGeom prst="curvedConnector2">
            <a:avLst/>
          </a:prstGeom>
        </p:spPr>
        <p:style>
          <a:lnRef idx="2">
            <a:schemeClr val="dk1"/>
          </a:lnRef>
          <a:fillRef idx="0">
            <a:schemeClr val="dk1"/>
          </a:fillRef>
          <a:effectRef idx="1">
            <a:schemeClr val="dk1"/>
          </a:effectRef>
          <a:fontRef idx="minor">
            <a:schemeClr val="tx1"/>
          </a:fontRef>
        </p:style>
      </p:cxnSp>
      <p:sp>
        <p:nvSpPr>
          <p:cNvPr id="20" name="椭圆 19"/>
          <p:cNvSpPr/>
          <p:nvPr/>
        </p:nvSpPr>
        <p:spPr>
          <a:xfrm>
            <a:off x="5951601" y="3278599"/>
            <a:ext cx="768096" cy="775411"/>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zh-CN" sz="2800" b="1" dirty="0" smtClean="0"/>
              <a:t>3</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16" grpId="0" bldLvl="0" animBg="1"/>
      <p:bldP spid="20" grpId="0" bldLvl="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dirty="0" smtClean="0"/>
              <a:t>参阅民法典</a:t>
            </a:r>
            <a:r>
              <a:rPr lang="en-US" altLang="zh-CN" dirty="0" smtClean="0"/>
              <a:t>•</a:t>
            </a:r>
            <a:r>
              <a:rPr lang="zh-CN" altLang="en-US" dirty="0" smtClean="0"/>
              <a:t>民法总则第八章</a:t>
            </a:r>
            <a:endParaRPr lang="en-US" altLang="zh-CN" dirty="0" smtClean="0"/>
          </a:p>
          <a:p>
            <a:pPr lvl="1"/>
            <a:endParaRPr lang="en-US" altLang="zh-CN" dirty="0" smtClean="0"/>
          </a:p>
          <a:p>
            <a:r>
              <a:rPr lang="en-US" altLang="zh-CN" dirty="0" smtClean="0"/>
              <a:t>1</a:t>
            </a:r>
            <a:r>
              <a:rPr lang="zh-CN" altLang="en-US" dirty="0" smtClean="0"/>
              <a:t>、民事义务来源：约定、法定</a:t>
            </a:r>
            <a:endParaRPr lang="en-US" altLang="zh-CN" dirty="0" smtClean="0"/>
          </a:p>
          <a:p>
            <a:endParaRPr lang="en-US" altLang="zh-CN" dirty="0"/>
          </a:p>
          <a:p>
            <a:r>
              <a:rPr lang="en-US" altLang="zh-CN" dirty="0" smtClean="0"/>
              <a:t>2</a:t>
            </a:r>
            <a:r>
              <a:rPr lang="zh-CN" altLang="en-US" dirty="0" smtClean="0"/>
              <a:t>、民事责任：不履行义务的法律强制后果</a:t>
            </a:r>
            <a:endParaRPr lang="en-US" altLang="zh-CN" dirty="0" smtClean="0"/>
          </a:p>
          <a:p>
            <a:pPr lvl="1"/>
            <a:r>
              <a:rPr lang="zh-CN" altLang="en-US" dirty="0" smtClean="0"/>
              <a:t>民事责任形式（参见第</a:t>
            </a:r>
            <a:r>
              <a:rPr lang="en-US" altLang="zh-CN" dirty="0" smtClean="0"/>
              <a:t>179</a:t>
            </a:r>
            <a:r>
              <a:rPr lang="zh-CN" altLang="en-US" dirty="0" smtClean="0"/>
              <a:t>条、</a:t>
            </a:r>
            <a:r>
              <a:rPr lang="en-US" altLang="zh-CN" dirty="0" smtClean="0"/>
              <a:t>11</a:t>
            </a:r>
            <a:r>
              <a:rPr lang="zh-CN" altLang="en-US" dirty="0" smtClean="0"/>
              <a:t>种）</a:t>
            </a:r>
            <a:endParaRPr lang="zh-CN" altLang="en-US" dirty="0"/>
          </a:p>
        </p:txBody>
      </p:sp>
      <p:sp>
        <p:nvSpPr>
          <p:cNvPr id="3" name="标题 2"/>
          <p:cNvSpPr>
            <a:spLocks noGrp="1"/>
          </p:cNvSpPr>
          <p:nvPr>
            <p:ph type="title"/>
          </p:nvPr>
        </p:nvSpPr>
        <p:spPr/>
        <p:txBody>
          <a:bodyPr>
            <a:normAutofit/>
          </a:bodyPr>
          <a:lstStyle/>
          <a:p>
            <a:r>
              <a:rPr lang="zh-CN" altLang="zh-CN" b="1" dirty="0"/>
              <a:t>民事义务与民事</a:t>
            </a:r>
            <a:r>
              <a:rPr lang="zh-CN" altLang="zh-CN" b="1" dirty="0" smtClean="0"/>
              <a:t>责任</a:t>
            </a: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901951" y="2150669"/>
            <a:ext cx="9163247" cy="4062245"/>
          </a:xfrm>
        </p:spPr>
        <p:txBody>
          <a:bodyPr/>
          <a:lstStyle/>
          <a:p>
            <a:r>
              <a:rPr lang="en-US" altLang="zh-CN" dirty="0" smtClean="0"/>
              <a:t>1</a:t>
            </a:r>
            <a:r>
              <a:rPr lang="zh-CN" altLang="zh-CN" dirty="0"/>
              <a:t>、主体：自然人、法人、其他社会组织</a:t>
            </a:r>
            <a:endParaRPr lang="zh-CN" altLang="zh-CN" dirty="0"/>
          </a:p>
          <a:p>
            <a:r>
              <a:rPr lang="en-US" altLang="zh-CN" dirty="0"/>
              <a:t>2</a:t>
            </a:r>
            <a:r>
              <a:rPr lang="zh-CN" altLang="zh-CN" dirty="0"/>
              <a:t>、客体：</a:t>
            </a:r>
            <a:r>
              <a:rPr lang="zh-CN" altLang="zh-CN" dirty="0" smtClean="0"/>
              <a:t>人身</a:t>
            </a:r>
            <a:r>
              <a:rPr lang="zh-CN" altLang="en-US" dirty="0" smtClean="0"/>
              <a:t>、财产</a:t>
            </a:r>
            <a:r>
              <a:rPr lang="zh-CN" altLang="zh-CN" dirty="0" smtClean="0"/>
              <a:t>、行为</a:t>
            </a:r>
            <a:r>
              <a:rPr lang="zh-CN" altLang="zh-CN" dirty="0"/>
              <a:t>等</a:t>
            </a:r>
            <a:endParaRPr lang="zh-CN" altLang="zh-CN" dirty="0"/>
          </a:p>
          <a:p>
            <a:r>
              <a:rPr lang="en-US" altLang="zh-CN" dirty="0"/>
              <a:t>3</a:t>
            </a:r>
            <a:r>
              <a:rPr lang="zh-CN" altLang="zh-CN" dirty="0"/>
              <a:t>、内容：</a:t>
            </a:r>
            <a:r>
              <a:rPr lang="zh-CN" altLang="zh-CN" dirty="0">
                <a:solidFill>
                  <a:srgbClr val="FF0000"/>
                </a:solidFill>
              </a:rPr>
              <a:t>权利</a:t>
            </a:r>
            <a:r>
              <a:rPr lang="zh-CN" altLang="zh-CN" dirty="0"/>
              <a:t>、义务、责任</a:t>
            </a:r>
            <a:r>
              <a:rPr lang="zh-CN" altLang="zh-CN" dirty="0" smtClean="0"/>
              <a:t>。</a:t>
            </a:r>
            <a:endParaRPr lang="en-US" altLang="zh-CN" dirty="0" smtClean="0"/>
          </a:p>
        </p:txBody>
      </p:sp>
      <p:sp>
        <p:nvSpPr>
          <p:cNvPr id="3" name="标题 2"/>
          <p:cNvSpPr>
            <a:spLocks noGrp="1"/>
          </p:cNvSpPr>
          <p:nvPr>
            <p:ph type="title"/>
          </p:nvPr>
        </p:nvSpPr>
        <p:spPr/>
        <p:txBody>
          <a:bodyPr>
            <a:normAutofit/>
          </a:bodyPr>
          <a:lstStyle/>
          <a:p>
            <a:r>
              <a:rPr lang="en-US" altLang="zh-CN" b="1" dirty="0" smtClean="0"/>
              <a:t>1</a:t>
            </a:r>
            <a:r>
              <a:rPr lang="zh-CN" altLang="en-US" b="1" dirty="0" smtClean="0"/>
              <a:t>、</a:t>
            </a:r>
            <a:r>
              <a:rPr lang="zh-CN" altLang="zh-CN" b="1" dirty="0" smtClean="0"/>
              <a:t>民事</a:t>
            </a:r>
            <a:r>
              <a:rPr lang="zh-CN" altLang="zh-CN" b="1" dirty="0"/>
              <a:t>法律关系的</a:t>
            </a:r>
            <a:r>
              <a:rPr lang="zh-CN" altLang="zh-CN" b="1" dirty="0" smtClean="0"/>
              <a:t>结构</a:t>
            </a: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dirty="0" smtClean="0"/>
              <a:t>原</a:t>
            </a:r>
            <a:r>
              <a:rPr lang="zh-CN" altLang="zh-CN" dirty="0" smtClean="0"/>
              <a:t>《侵权责任法》</a:t>
            </a:r>
            <a:r>
              <a:rPr lang="zh-CN" altLang="zh-CN" dirty="0"/>
              <a:t>§</a:t>
            </a:r>
            <a:r>
              <a:rPr lang="en-US" altLang="zh-CN" dirty="0" smtClean="0"/>
              <a:t>2 II</a:t>
            </a:r>
            <a:r>
              <a:rPr lang="zh-CN" altLang="en-US" dirty="0" smtClean="0"/>
              <a:t>：</a:t>
            </a:r>
            <a:endParaRPr lang="en-US" altLang="zh-CN" dirty="0" smtClean="0"/>
          </a:p>
          <a:p>
            <a:pPr lvl="1"/>
            <a:r>
              <a:rPr lang="zh-CN" altLang="zh-CN" dirty="0" smtClean="0"/>
              <a:t>本</a:t>
            </a:r>
            <a:r>
              <a:rPr lang="zh-CN" altLang="zh-CN" dirty="0"/>
              <a:t>法所称民事权益，包括</a:t>
            </a:r>
            <a:r>
              <a:rPr lang="zh-CN" altLang="zh-CN" u="sng" dirty="0"/>
              <a:t>生命权、健康权、姓名权、名誉权、荣誉权、肖像权、隐私权、婚姻自主权、监护权、所有权、用益物权、担保物权、著作权、专利权、商标专用权、发现权、股权、继承权</a:t>
            </a:r>
            <a:r>
              <a:rPr lang="zh-CN" altLang="zh-CN" dirty="0"/>
              <a:t>等</a:t>
            </a:r>
            <a:r>
              <a:rPr lang="zh-CN" altLang="zh-CN" u="sng" dirty="0">
                <a:solidFill>
                  <a:srgbClr val="FF0000"/>
                </a:solidFill>
              </a:rPr>
              <a:t>人身、财产权益</a:t>
            </a:r>
            <a:r>
              <a:rPr lang="zh-CN" altLang="zh-CN" dirty="0" smtClean="0"/>
              <a:t>。</a:t>
            </a:r>
            <a:endParaRPr lang="zh-CN" altLang="zh-CN" dirty="0"/>
          </a:p>
        </p:txBody>
      </p:sp>
      <p:sp>
        <p:nvSpPr>
          <p:cNvPr id="3" name="标题 2"/>
          <p:cNvSpPr>
            <a:spLocks noGrp="1"/>
          </p:cNvSpPr>
          <p:nvPr>
            <p:ph type="title"/>
          </p:nvPr>
        </p:nvSpPr>
        <p:spPr/>
        <p:txBody>
          <a:bodyPr/>
          <a:lstStyle/>
          <a:p>
            <a:r>
              <a:rPr lang="en-US" altLang="zh-CN" b="1" dirty="0" smtClean="0"/>
              <a:t>2</a:t>
            </a:r>
            <a:r>
              <a:rPr lang="zh-CN" altLang="en-US" b="1" dirty="0" smtClean="0"/>
              <a:t>、民事权利、民事权益</a:t>
            </a:r>
            <a:endParaRPr lang="zh-CN" alt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631290" y="1843430"/>
            <a:ext cx="9590227" cy="4740250"/>
          </a:xfrm>
        </p:spPr>
        <p:txBody>
          <a:bodyPr>
            <a:normAutofit fontScale="70000" lnSpcReduction="20000"/>
          </a:bodyPr>
          <a:lstStyle/>
          <a:p>
            <a:r>
              <a:rPr lang="zh-CN" altLang="en-US" sz="3800" b="1" dirty="0" smtClean="0"/>
              <a:t>实例</a:t>
            </a:r>
            <a:r>
              <a:rPr lang="zh-CN" altLang="zh-CN" sz="3800" b="1" dirty="0" smtClean="0"/>
              <a:t>（</a:t>
            </a:r>
            <a:r>
              <a:rPr lang="en-US" altLang="zh-CN" sz="3800" b="1" dirty="0"/>
              <a:t>1</a:t>
            </a:r>
            <a:r>
              <a:rPr lang="zh-CN" altLang="zh-CN" sz="3800" b="1" dirty="0"/>
              <a:t>）“生活安宁权”？</a:t>
            </a:r>
            <a:endParaRPr lang="zh-CN" altLang="zh-CN" sz="3800" dirty="0"/>
          </a:p>
          <a:p>
            <a:r>
              <a:rPr lang="en-US" altLang="zh-CN" sz="3800" b="1" dirty="0" smtClean="0">
                <a:latin typeface="楷体" panose="02010609060101010101" pitchFamily="49" charset="-122"/>
                <a:ea typeface="楷体" panose="02010609060101010101" pitchFamily="49" charset="-122"/>
              </a:rPr>
              <a:t>2003</a:t>
            </a:r>
            <a:r>
              <a:rPr lang="zh-CN" altLang="zh-CN" sz="3800" b="1" dirty="0">
                <a:latin typeface="楷体" panose="02010609060101010101" pitchFamily="49" charset="-122"/>
                <a:ea typeface="楷体" panose="02010609060101010101" pitchFamily="49" charset="-122"/>
              </a:rPr>
              <a:t>年</a:t>
            </a:r>
            <a:r>
              <a:rPr lang="en-US" altLang="zh-CN" sz="3800" b="1" dirty="0">
                <a:latin typeface="楷体" panose="02010609060101010101" pitchFamily="49" charset="-122"/>
                <a:ea typeface="楷体" panose="02010609060101010101" pitchFamily="49" charset="-122"/>
              </a:rPr>
              <a:t>6</a:t>
            </a:r>
            <a:r>
              <a:rPr lang="zh-CN" altLang="zh-CN" sz="3800" b="1" dirty="0">
                <a:latin typeface="楷体" panose="02010609060101010101" pitchFamily="49" charset="-122"/>
                <a:ea typeface="楷体" panose="02010609060101010101" pitchFamily="49" charset="-122"/>
              </a:rPr>
              <a:t>月，上海盛彤实业有限公司印制了</a:t>
            </a:r>
            <a:r>
              <a:rPr lang="en-US" altLang="zh-CN" sz="3800" b="1" dirty="0">
                <a:latin typeface="楷体" panose="02010609060101010101" pitchFamily="49" charset="-122"/>
                <a:ea typeface="楷体" panose="02010609060101010101" pitchFamily="49" charset="-122"/>
              </a:rPr>
              <a:t>200</a:t>
            </a:r>
            <a:r>
              <a:rPr lang="zh-CN" altLang="zh-CN" sz="3800" b="1" dirty="0">
                <a:latin typeface="楷体" panose="02010609060101010101" pitchFamily="49" charset="-122"/>
                <a:ea typeface="楷体" panose="02010609060101010101" pitchFamily="49" charset="-122"/>
              </a:rPr>
              <a:t>余家分公司业务电话号码本，印数</a:t>
            </a:r>
            <a:r>
              <a:rPr lang="en-US" altLang="zh-CN" sz="3800" b="1" dirty="0">
                <a:latin typeface="楷体" panose="02010609060101010101" pitchFamily="49" charset="-122"/>
                <a:ea typeface="楷体" panose="02010609060101010101" pitchFamily="49" charset="-122"/>
              </a:rPr>
              <a:t>230</a:t>
            </a:r>
            <a:r>
              <a:rPr lang="zh-CN" altLang="zh-CN" sz="3800" b="1" dirty="0">
                <a:latin typeface="楷体" panose="02010609060101010101" pitchFamily="49" charset="-122"/>
                <a:ea typeface="楷体" panose="02010609060101010101" pitchFamily="49" charset="-122"/>
              </a:rPr>
              <a:t>余册。误将金华分公司“申通取件</a:t>
            </a:r>
            <a:r>
              <a:rPr lang="zh-CN" altLang="zh-CN" sz="3800" b="1" dirty="0" smtClean="0">
                <a:latin typeface="楷体" panose="02010609060101010101" pitchFamily="49" charset="-122"/>
                <a:ea typeface="楷体" panose="02010609060101010101" pitchFamily="49" charset="-122"/>
              </a:rPr>
              <a:t>热线印</a:t>
            </a:r>
            <a:r>
              <a:rPr lang="zh-CN" altLang="zh-CN" sz="3800" b="1" dirty="0">
                <a:latin typeface="楷体" panose="02010609060101010101" pitchFamily="49" charset="-122"/>
                <a:ea typeface="楷体" panose="02010609060101010101" pitchFamily="49" charset="-122"/>
              </a:rPr>
              <a:t>为原告章德基的住宅</a:t>
            </a:r>
            <a:r>
              <a:rPr lang="zh-CN" altLang="zh-CN" sz="3800" b="1" dirty="0" smtClean="0">
                <a:latin typeface="楷体" panose="02010609060101010101" pitchFamily="49" charset="-122"/>
                <a:ea typeface="楷体" panose="02010609060101010101" pitchFamily="49" charset="-122"/>
              </a:rPr>
              <a:t>电话号码。</a:t>
            </a:r>
            <a:r>
              <a:rPr lang="zh-CN" altLang="zh-CN" sz="3800" b="1" dirty="0">
                <a:latin typeface="楷体" panose="02010609060101010101" pitchFamily="49" charset="-122"/>
                <a:ea typeface="楷体" panose="02010609060101010101" pitchFamily="49" charset="-122"/>
              </a:rPr>
              <a:t>此后，原告一再接到邮递业务查询电话，</a:t>
            </a:r>
            <a:r>
              <a:rPr lang="zh-CN" altLang="zh-CN" sz="3800" b="1" dirty="0" smtClean="0">
                <a:latin typeface="楷体" panose="02010609060101010101" pitchFamily="49" charset="-122"/>
                <a:ea typeface="楷体" panose="02010609060101010101" pitchFamily="49" charset="-122"/>
              </a:rPr>
              <a:t>干扰原告</a:t>
            </a:r>
            <a:r>
              <a:rPr lang="zh-CN" altLang="zh-CN" sz="3800" b="1" dirty="0">
                <a:latin typeface="楷体" panose="02010609060101010101" pitchFamily="49" charset="-122"/>
                <a:ea typeface="楷体" panose="02010609060101010101" pitchFamily="49" charset="-122"/>
              </a:rPr>
              <a:t>及家人的正常生活，原告诉称被告侵犯其生活安宁权，要求被告赔礼道歉、赔偿精神损失</a:t>
            </a:r>
            <a:r>
              <a:rPr lang="zh-CN" altLang="zh-CN" sz="3800" b="1" dirty="0" smtClean="0">
                <a:latin typeface="楷体" panose="02010609060101010101" pitchFamily="49" charset="-122"/>
                <a:ea typeface="楷体" panose="02010609060101010101" pitchFamily="49" charset="-122"/>
              </a:rPr>
              <a:t>。</a:t>
            </a:r>
            <a:endParaRPr lang="en-US" altLang="zh-CN" sz="3800" b="1" dirty="0" smtClean="0">
              <a:latin typeface="楷体" panose="02010609060101010101" pitchFamily="49" charset="-122"/>
              <a:ea typeface="楷体" panose="02010609060101010101" pitchFamily="49" charset="-122"/>
            </a:endParaRPr>
          </a:p>
          <a:p>
            <a:endParaRPr lang="zh-CN" altLang="zh-CN" sz="3800" dirty="0"/>
          </a:p>
          <a:p>
            <a:r>
              <a:rPr lang="zh-CN" altLang="en-US" sz="3800" b="1" dirty="0" smtClean="0"/>
              <a:t>实例</a:t>
            </a:r>
            <a:r>
              <a:rPr lang="zh-CN" altLang="zh-CN" sz="3800" b="1" dirty="0" smtClean="0"/>
              <a:t>（</a:t>
            </a:r>
            <a:r>
              <a:rPr lang="en-US" altLang="zh-CN" sz="3800" b="1" dirty="0"/>
              <a:t>2</a:t>
            </a:r>
            <a:r>
              <a:rPr lang="zh-CN" altLang="zh-CN" sz="3800" b="1" dirty="0"/>
              <a:t>）“悼念权”？</a:t>
            </a:r>
            <a:endParaRPr lang="zh-CN" altLang="zh-CN" sz="3800" dirty="0"/>
          </a:p>
          <a:p>
            <a:r>
              <a:rPr lang="zh-CN" altLang="zh-CN" sz="3800" b="1" dirty="0" smtClean="0">
                <a:latin typeface="楷体" panose="02010609060101010101" pitchFamily="49" charset="-122"/>
                <a:ea typeface="楷体" panose="02010609060101010101" pitchFamily="49" charset="-122"/>
              </a:rPr>
              <a:t>原告</a:t>
            </a:r>
            <a:r>
              <a:rPr lang="zh-CN" altLang="zh-CN" sz="3800" b="1" dirty="0">
                <a:latin typeface="楷体" panose="02010609060101010101" pitchFamily="49" charset="-122"/>
                <a:ea typeface="楷体" panose="02010609060101010101" pitchFamily="49" charset="-122"/>
              </a:rPr>
              <a:t>德晓明与被告德永善本是同胞兄妹，母亲李玉珍于</a:t>
            </a:r>
            <a:r>
              <a:rPr lang="en-US" altLang="zh-CN" sz="3800" b="1" dirty="0">
                <a:latin typeface="楷体" panose="02010609060101010101" pitchFamily="49" charset="-122"/>
                <a:ea typeface="楷体" panose="02010609060101010101" pitchFamily="49" charset="-122"/>
              </a:rPr>
              <a:t>2003</a:t>
            </a:r>
            <a:r>
              <a:rPr lang="zh-CN" altLang="zh-CN" sz="3800" b="1" dirty="0">
                <a:latin typeface="楷体" panose="02010609060101010101" pitchFamily="49" charset="-122"/>
                <a:ea typeface="楷体" panose="02010609060101010101" pitchFamily="49" charset="-122"/>
              </a:rPr>
              <a:t>年</a:t>
            </a:r>
            <a:r>
              <a:rPr lang="en-US" altLang="zh-CN" sz="3800" b="1" dirty="0">
                <a:latin typeface="楷体" panose="02010609060101010101" pitchFamily="49" charset="-122"/>
                <a:ea typeface="楷体" panose="02010609060101010101" pitchFamily="49" charset="-122"/>
              </a:rPr>
              <a:t>6</a:t>
            </a:r>
            <a:r>
              <a:rPr lang="zh-CN" altLang="zh-CN" sz="3800" b="1" dirty="0">
                <a:latin typeface="楷体" panose="02010609060101010101" pitchFamily="49" charset="-122"/>
                <a:ea typeface="楷体" panose="02010609060101010101" pitchFamily="49" charset="-122"/>
              </a:rPr>
              <a:t>月</a:t>
            </a:r>
            <a:r>
              <a:rPr lang="en-US" altLang="zh-CN" sz="3800" b="1" dirty="0">
                <a:latin typeface="楷体" panose="02010609060101010101" pitchFamily="49" charset="-122"/>
                <a:ea typeface="楷体" panose="02010609060101010101" pitchFamily="49" charset="-122"/>
              </a:rPr>
              <a:t>15</a:t>
            </a:r>
            <a:r>
              <a:rPr lang="zh-CN" altLang="zh-CN" sz="3800" b="1" dirty="0">
                <a:latin typeface="楷体" panose="02010609060101010101" pitchFamily="49" charset="-122"/>
                <a:ea typeface="楷体" panose="02010609060101010101" pitchFamily="49" charset="-122"/>
              </a:rPr>
              <a:t>日去世。老人去世后，德永善未将安葬母亲的地址告诉原告</a:t>
            </a:r>
            <a:r>
              <a:rPr lang="zh-CN" altLang="zh-CN" sz="3800" b="1" dirty="0" smtClean="0">
                <a:latin typeface="楷体" panose="02010609060101010101" pitchFamily="49" charset="-122"/>
                <a:ea typeface="楷体" panose="02010609060101010101" pitchFamily="49" charset="-122"/>
              </a:rPr>
              <a:t>；拒绝</a:t>
            </a:r>
            <a:r>
              <a:rPr lang="zh-CN" altLang="zh-CN" sz="3800" b="1" dirty="0">
                <a:latin typeface="楷体" panose="02010609060101010101" pitchFamily="49" charset="-122"/>
                <a:ea typeface="楷体" panose="02010609060101010101" pitchFamily="49" charset="-122"/>
              </a:rPr>
              <a:t>将保管骨灰的塔灵的钥匙给原告。在多次协商不成的情况下，遂诉之法院，请求依法排除妨害，使原告能顺利实现悼念权；向原告赔礼道歉；赔偿精神损失。</a:t>
            </a:r>
            <a:endParaRPr lang="zh-CN" altLang="zh-CN" sz="3800" b="1"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1</a:t>
            </a:r>
            <a:r>
              <a:rPr lang="zh-CN" altLang="zh-CN" dirty="0"/>
              <a:t>、人身权与财产权</a:t>
            </a:r>
            <a:endParaRPr lang="zh-CN" altLang="zh-CN" dirty="0"/>
          </a:p>
          <a:p>
            <a:r>
              <a:rPr lang="en-US" altLang="zh-CN" dirty="0"/>
              <a:t>2</a:t>
            </a:r>
            <a:r>
              <a:rPr lang="zh-CN" altLang="zh-CN" dirty="0"/>
              <a:t>、绝对权与相对权</a:t>
            </a:r>
            <a:endParaRPr lang="zh-CN" altLang="zh-CN" dirty="0"/>
          </a:p>
          <a:p>
            <a:r>
              <a:rPr lang="en-US" altLang="zh-CN" dirty="0"/>
              <a:t>3</a:t>
            </a:r>
            <a:r>
              <a:rPr lang="zh-CN" altLang="zh-CN" dirty="0"/>
              <a:t>、支配权、请求权、抗辩权、形成权</a:t>
            </a:r>
            <a:endParaRPr lang="zh-CN" altLang="zh-CN" dirty="0"/>
          </a:p>
          <a:p>
            <a:r>
              <a:rPr lang="en-US" altLang="zh-CN" dirty="0"/>
              <a:t>4</a:t>
            </a:r>
            <a:r>
              <a:rPr lang="zh-CN" altLang="zh-CN" dirty="0"/>
              <a:t>、既得权、期待权</a:t>
            </a:r>
            <a:endParaRPr lang="zh-CN" altLang="zh-CN" dirty="0"/>
          </a:p>
          <a:p>
            <a:r>
              <a:rPr lang="en-US" altLang="zh-CN" dirty="0"/>
              <a:t>5</a:t>
            </a:r>
            <a:r>
              <a:rPr lang="zh-CN" altLang="zh-CN" dirty="0"/>
              <a:t>、专属权与非专属权</a:t>
            </a:r>
            <a:endParaRPr lang="zh-CN" altLang="zh-CN" dirty="0"/>
          </a:p>
          <a:p>
            <a:endParaRPr lang="zh-CN" altLang="en-US" dirty="0"/>
          </a:p>
        </p:txBody>
      </p:sp>
      <p:sp>
        <p:nvSpPr>
          <p:cNvPr id="3" name="标题 2"/>
          <p:cNvSpPr>
            <a:spLocks noGrp="1"/>
          </p:cNvSpPr>
          <p:nvPr>
            <p:ph type="title"/>
          </p:nvPr>
        </p:nvSpPr>
        <p:spPr/>
        <p:txBody>
          <a:bodyPr>
            <a:normAutofit/>
          </a:bodyPr>
          <a:lstStyle/>
          <a:p>
            <a:r>
              <a:rPr lang="en-US" altLang="zh-CN" b="1" dirty="0" smtClean="0"/>
              <a:t>3</a:t>
            </a:r>
            <a:r>
              <a:rPr lang="zh-CN" altLang="zh-CN" b="1" dirty="0" smtClean="0"/>
              <a:t>、</a:t>
            </a:r>
            <a:r>
              <a:rPr lang="zh-CN" altLang="zh-CN" b="1" dirty="0"/>
              <a:t>民事权利的</a:t>
            </a:r>
            <a:r>
              <a:rPr lang="zh-CN" altLang="zh-CN" b="1" dirty="0" smtClean="0"/>
              <a:t>分类</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21"/>
            <a:ext cx="9914664" cy="4391094"/>
          </a:xfrm>
        </p:spPr>
        <p:txBody>
          <a:bodyPr/>
          <a:lstStyle/>
          <a:p>
            <a:r>
              <a:rPr lang="en-US" altLang="zh-CN" b="1" dirty="0" smtClean="0"/>
              <a:t>1</a:t>
            </a:r>
            <a:r>
              <a:rPr lang="zh-CN" altLang="zh-CN" b="1" dirty="0" smtClean="0"/>
              <a:t>、</a:t>
            </a:r>
            <a:r>
              <a:rPr lang="zh-CN" altLang="zh-CN" b="1" dirty="0"/>
              <a:t>人身权</a:t>
            </a:r>
            <a:endParaRPr lang="zh-CN" altLang="zh-CN" b="1" dirty="0"/>
          </a:p>
          <a:p>
            <a:pPr lvl="1"/>
            <a:r>
              <a:rPr lang="zh-CN" altLang="zh-CN" dirty="0"/>
              <a:t>人格</a:t>
            </a:r>
            <a:r>
              <a:rPr lang="zh-CN" altLang="zh-CN" dirty="0" smtClean="0"/>
              <a:t>权—生命</a:t>
            </a:r>
            <a:r>
              <a:rPr lang="zh-CN" altLang="zh-CN" dirty="0"/>
              <a:t>权、身体权、健康权</a:t>
            </a:r>
            <a:r>
              <a:rPr lang="zh-CN" altLang="zh-CN" dirty="0" smtClean="0"/>
              <a:t>；</a:t>
            </a:r>
            <a:r>
              <a:rPr lang="zh-CN" altLang="en-US" dirty="0" smtClean="0"/>
              <a:t>人身自由、人格尊严、</a:t>
            </a:r>
            <a:r>
              <a:rPr lang="zh-CN" altLang="zh-CN" dirty="0" smtClean="0"/>
              <a:t>姓名权</a:t>
            </a:r>
            <a:r>
              <a:rPr lang="zh-CN" altLang="zh-CN" dirty="0"/>
              <a:t>、肖像权、名誉权、荣誉权、</a:t>
            </a:r>
            <a:r>
              <a:rPr lang="zh-CN" altLang="zh-CN" dirty="0" smtClean="0"/>
              <a:t>隐私权</a:t>
            </a:r>
            <a:r>
              <a:rPr lang="zh-CN" altLang="en-US" dirty="0" smtClean="0"/>
              <a:t>、个人信息。</a:t>
            </a:r>
            <a:endParaRPr lang="en-US" altLang="zh-CN" dirty="0" smtClean="0"/>
          </a:p>
          <a:p>
            <a:endParaRPr lang="en-US" altLang="zh-CN" dirty="0"/>
          </a:p>
          <a:p>
            <a:pPr lvl="1"/>
            <a:r>
              <a:rPr lang="zh-CN" altLang="zh-CN" dirty="0" smtClean="0"/>
              <a:t>身份权</a:t>
            </a:r>
            <a:r>
              <a:rPr lang="en-US" altLang="zh-CN" dirty="0" smtClean="0"/>
              <a:t>—</a:t>
            </a:r>
            <a:r>
              <a:rPr lang="zh-CN" altLang="zh-CN" dirty="0" smtClean="0"/>
              <a:t>亲权</a:t>
            </a:r>
            <a:r>
              <a:rPr lang="zh-CN" altLang="en-US" dirty="0" smtClean="0"/>
              <a:t>（监护权）</a:t>
            </a:r>
            <a:r>
              <a:rPr lang="zh-CN" altLang="zh-CN" dirty="0" smtClean="0"/>
              <a:t>、</a:t>
            </a:r>
            <a:r>
              <a:rPr lang="zh-CN" altLang="zh-CN" dirty="0"/>
              <a:t>配偶权、亲属权</a:t>
            </a:r>
            <a:endParaRPr lang="zh-CN" altLang="zh-CN" dirty="0"/>
          </a:p>
          <a:p>
            <a:endParaRPr lang="zh-CN" altLang="en-US" dirty="0"/>
          </a:p>
        </p:txBody>
      </p:sp>
      <p:sp>
        <p:nvSpPr>
          <p:cNvPr id="3" name="标题 2"/>
          <p:cNvSpPr>
            <a:spLocks noGrp="1"/>
          </p:cNvSpPr>
          <p:nvPr>
            <p:ph type="title"/>
          </p:nvPr>
        </p:nvSpPr>
        <p:spPr/>
        <p:txBody>
          <a:bodyPr/>
          <a:lstStyle/>
          <a:p>
            <a:r>
              <a:rPr lang="zh-CN" altLang="en-US" b="1" dirty="0" smtClean="0"/>
              <a:t>二、</a:t>
            </a:r>
            <a:r>
              <a:rPr lang="zh-CN" altLang="zh-CN" b="1" dirty="0" smtClean="0"/>
              <a:t>人身权</a:t>
            </a:r>
            <a:r>
              <a:rPr lang="zh-CN" altLang="zh-CN" b="1" dirty="0"/>
              <a:t>与财产权</a:t>
            </a:r>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b="1" dirty="0" smtClean="0"/>
              <a:t>2</a:t>
            </a:r>
            <a:r>
              <a:rPr lang="zh-CN" altLang="zh-CN" b="1" dirty="0" smtClean="0"/>
              <a:t>、</a:t>
            </a:r>
            <a:r>
              <a:rPr lang="zh-CN" altLang="zh-CN" b="1" dirty="0"/>
              <a:t>财产权</a:t>
            </a:r>
            <a:endParaRPr lang="zh-CN" altLang="zh-CN" b="1" dirty="0"/>
          </a:p>
          <a:p>
            <a:pPr lvl="1"/>
            <a:r>
              <a:rPr lang="zh-CN" altLang="zh-CN" b="0" dirty="0">
                <a:latin typeface="微软雅黑" panose="020B0503020204020204" charset="-122"/>
                <a:ea typeface="微软雅黑" panose="020B0503020204020204" charset="-122"/>
              </a:rPr>
              <a:t>物权</a:t>
            </a:r>
            <a:endParaRPr lang="en-US" altLang="zh-CN" b="0" dirty="0">
              <a:latin typeface="微软雅黑" panose="020B0503020204020204" charset="-122"/>
              <a:ea typeface="微软雅黑" panose="020B0503020204020204" charset="-122"/>
            </a:endParaRPr>
          </a:p>
          <a:p>
            <a:pPr lvl="1"/>
            <a:r>
              <a:rPr lang="zh-CN" altLang="zh-CN" b="0" dirty="0">
                <a:latin typeface="微软雅黑" panose="020B0503020204020204" charset="-122"/>
                <a:ea typeface="微软雅黑" panose="020B0503020204020204" charset="-122"/>
              </a:rPr>
              <a:t>债权</a:t>
            </a:r>
            <a:endParaRPr lang="en-US" altLang="zh-CN" b="0" dirty="0">
              <a:latin typeface="微软雅黑" panose="020B0503020204020204" charset="-122"/>
              <a:ea typeface="微软雅黑" panose="020B0503020204020204" charset="-122"/>
            </a:endParaRPr>
          </a:p>
          <a:p>
            <a:pPr lvl="1"/>
            <a:r>
              <a:rPr lang="zh-CN" altLang="en-US" b="0" dirty="0">
                <a:latin typeface="微软雅黑" panose="020B0503020204020204" charset="-122"/>
                <a:ea typeface="微软雅黑" panose="020B0503020204020204" charset="-122"/>
              </a:rPr>
              <a:t>继承权</a:t>
            </a:r>
            <a:endParaRPr lang="en-US" altLang="zh-CN" b="0" dirty="0">
              <a:latin typeface="微软雅黑" panose="020B0503020204020204" charset="-122"/>
              <a:ea typeface="微软雅黑" panose="020B0503020204020204" charset="-122"/>
            </a:endParaRPr>
          </a:p>
          <a:p>
            <a:pPr lvl="1"/>
            <a:r>
              <a:rPr lang="zh-CN" altLang="en-US" b="0" dirty="0" smtClean="0">
                <a:latin typeface="微软雅黑" panose="020B0503020204020204" charset="-122"/>
                <a:ea typeface="微软雅黑" panose="020B0503020204020204" charset="-122"/>
              </a:rPr>
              <a:t>知识产权</a:t>
            </a:r>
            <a:endParaRPr lang="en-US" altLang="zh-CN" b="0" dirty="0" smtClean="0">
              <a:latin typeface="微软雅黑" panose="020B0503020204020204" charset="-122"/>
              <a:ea typeface="微软雅黑" panose="020B0503020204020204" charset="-122"/>
            </a:endParaRPr>
          </a:p>
          <a:p>
            <a:pPr lvl="1"/>
            <a:r>
              <a:rPr lang="zh-CN" altLang="en-US" b="0" dirty="0" smtClean="0">
                <a:latin typeface="微软雅黑" panose="020B0503020204020204" charset="-122"/>
                <a:ea typeface="微软雅黑" panose="020B0503020204020204" charset="-122"/>
              </a:rPr>
              <a:t>网络虚拟财产（</a:t>
            </a:r>
            <a:r>
              <a:rPr lang="zh-CN" altLang="en-US" b="0" dirty="0" smtClean="0"/>
              <a:t>电子货币、游戏装备</a:t>
            </a:r>
            <a:r>
              <a:rPr lang="zh-CN" altLang="en-US" b="0" dirty="0" smtClean="0">
                <a:latin typeface="微软雅黑" panose="020B0503020204020204" charset="-122"/>
                <a:ea typeface="微软雅黑" panose="020B0503020204020204" charset="-122"/>
              </a:rPr>
              <a:t>）</a:t>
            </a:r>
            <a:endParaRPr lang="zh-CN" altLang="zh-CN" b="0" dirty="0">
              <a:latin typeface="微软雅黑" panose="020B0503020204020204" charset="-122"/>
              <a:ea typeface="微软雅黑" panose="020B0503020204020204" charset="-122"/>
            </a:endParaRPr>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COMMONDATA" val="eyJoZGlkIjoiZDIxMGM1ZWY4NmJlNmQyZDZjMmMyNjgyOTlkYThhZWUifQ=="/>
</p:tagLst>
</file>

<file path=ppt/theme/theme1.xml><?xml version="1.0" encoding="utf-8"?>
<a:theme xmlns:a="http://schemas.openxmlformats.org/drawingml/2006/main" name="朱晓喆-债权让与与保理">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3825</Words>
  <Application>WPS 演示</Application>
  <PresentationFormat>宽屏</PresentationFormat>
  <Paragraphs>248</Paragraphs>
  <Slides>33</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33</vt:i4>
      </vt:variant>
    </vt:vector>
  </HeadingPairs>
  <TitlesOfParts>
    <vt:vector size="42" baseType="lpstr">
      <vt:lpstr>Arial</vt:lpstr>
      <vt:lpstr>宋体</vt:lpstr>
      <vt:lpstr>Wingdings</vt:lpstr>
      <vt:lpstr>Wingdings</vt:lpstr>
      <vt:lpstr>微软雅黑</vt:lpstr>
      <vt:lpstr>Arial Unicode MS</vt:lpstr>
      <vt:lpstr>Calibri</vt:lpstr>
      <vt:lpstr>楷体</vt:lpstr>
      <vt:lpstr>朱晓喆-债权让与与保理</vt:lpstr>
      <vt:lpstr>PowerPoint 演示文稿</vt:lpstr>
      <vt:lpstr>大纲</vt:lpstr>
      <vt:lpstr>一、民事法律关系</vt:lpstr>
      <vt:lpstr>1、民事法律关系的结构</vt:lpstr>
      <vt:lpstr>2、民事权利、民事权益</vt:lpstr>
      <vt:lpstr>PowerPoint 演示文稿</vt:lpstr>
      <vt:lpstr>3、民事权利的分类</vt:lpstr>
      <vt:lpstr>二、人身权与财产权</vt:lpstr>
      <vt:lpstr>PowerPoint 演示文稿</vt:lpstr>
      <vt:lpstr>区分的意义</vt:lpstr>
      <vt:lpstr>精神损害赔偿：原则上限于人身权侵害</vt:lpstr>
      <vt:lpstr>民法典之前</vt:lpstr>
      <vt:lpstr>民法典改进</vt:lpstr>
      <vt:lpstr> 三、绝对权与相对权</vt:lpstr>
      <vt:lpstr>例外：配偶权也具有绝对性效力</vt:lpstr>
      <vt:lpstr>PowerPoint 演示文稿</vt:lpstr>
      <vt:lpstr> 四、支配权、请求权、抗辩权、形成权</vt:lpstr>
      <vt:lpstr>PowerPoint 演示文稿</vt:lpstr>
      <vt:lpstr>2、请求权（Anspruch）</vt:lpstr>
      <vt:lpstr>举例：物权请求权</vt:lpstr>
      <vt:lpstr>举例：债权请求权</vt:lpstr>
      <vt:lpstr>举例：债权请求权</vt:lpstr>
      <vt:lpstr>债权（侵权责任）请求权</vt:lpstr>
      <vt:lpstr>请求权竞合问题</vt:lpstr>
      <vt:lpstr> 陆红诉美国联合航空公司国际航空旅客运输损害赔偿纠纷案</vt:lpstr>
      <vt:lpstr>PowerPoint 演示文稿</vt:lpstr>
      <vt:lpstr>3、抗辩权</vt:lpstr>
      <vt:lpstr>举例：诉讼时效抗辩权</vt:lpstr>
      <vt:lpstr>4、形成权</vt:lpstr>
      <vt:lpstr>举例</vt:lpstr>
      <vt:lpstr>PowerPoint 演示文稿</vt:lpstr>
      <vt:lpstr>图示</vt:lpstr>
      <vt:lpstr>民事义务与民事责任</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yu</cp:lastModifiedBy>
  <cp:revision>177</cp:revision>
  <dcterms:created xsi:type="dcterms:W3CDTF">2019-06-19T02:08:00Z</dcterms:created>
  <dcterms:modified xsi:type="dcterms:W3CDTF">2022-10-25T13:42:37Z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2052-11.1.0.12598</vt:lpwstr>
  </property>
  <property fmtid="{D5CDD505-2E9C-101B-9397-08002B2CF9AE}" pid="3" name="ICV">
    <vt:lpwstr>46C1EC0097D248999ED61D7ACF5293B4</vt:lpwstr>
  </property>
</Properties>
</file>