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6" r:id="rId3"/>
    <p:sldId id="257" r:id="rId4"/>
    <p:sldId id="258" r:id="rId5"/>
    <p:sldId id="259" r:id="rId6"/>
    <p:sldId id="260" r:id="rId7"/>
    <p:sldId id="261" r:id="rId8"/>
    <p:sldId id="262" r:id="rId9"/>
    <p:sldId id="263" r:id="rId10"/>
    <p:sldId id="264" r:id="rId11"/>
    <p:sldId id="265" r:id="rId12"/>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2214882" y="2740320"/>
            <a:ext cx="8534400" cy="1752600"/>
          </a:xfrm>
        </p:spPr>
        <p:txBody>
          <a:bodyPr>
            <a:normAutofit/>
          </a:bodyPr>
          <a:lstStyle>
            <a:lvl1pPr marL="0" indent="0" algn="ctr">
              <a:buNone/>
              <a:defRPr sz="4400">
                <a:solidFill>
                  <a:srgbClr val="7C1D20"/>
                </a:solidFill>
              </a:defRPr>
            </a:lvl1pPr>
            <a:lvl2pPr marL="521335" indent="0" algn="ctr">
              <a:buNone/>
              <a:defRPr>
                <a:solidFill>
                  <a:schemeClr val="tx1">
                    <a:tint val="75000"/>
                  </a:schemeClr>
                </a:solidFill>
              </a:defRPr>
            </a:lvl2pPr>
            <a:lvl3pPr marL="1042670" indent="0" algn="ctr">
              <a:buNone/>
              <a:defRPr>
                <a:solidFill>
                  <a:schemeClr val="tx1">
                    <a:tint val="75000"/>
                  </a:schemeClr>
                </a:solidFill>
              </a:defRPr>
            </a:lvl3pPr>
            <a:lvl4pPr marL="1564005" indent="0" algn="ctr">
              <a:buNone/>
              <a:defRPr>
                <a:solidFill>
                  <a:schemeClr val="tx1">
                    <a:tint val="75000"/>
                  </a:schemeClr>
                </a:solidFill>
              </a:defRPr>
            </a:lvl4pPr>
            <a:lvl5pPr marL="2085975" indent="0" algn="ctr">
              <a:buNone/>
              <a:defRPr>
                <a:solidFill>
                  <a:schemeClr val="tx1">
                    <a:tint val="75000"/>
                  </a:schemeClr>
                </a:solidFill>
              </a:defRPr>
            </a:lvl5pPr>
            <a:lvl6pPr marL="2607310" indent="0" algn="ctr">
              <a:buNone/>
              <a:defRPr>
                <a:solidFill>
                  <a:schemeClr val="tx1">
                    <a:tint val="75000"/>
                  </a:schemeClr>
                </a:solidFill>
              </a:defRPr>
            </a:lvl6pPr>
            <a:lvl7pPr marL="3128645" indent="0" algn="ctr">
              <a:buNone/>
              <a:defRPr>
                <a:solidFill>
                  <a:schemeClr val="tx1">
                    <a:tint val="75000"/>
                  </a:schemeClr>
                </a:solidFill>
              </a:defRPr>
            </a:lvl7pPr>
            <a:lvl8pPr marL="3649980" indent="0" algn="ctr">
              <a:buNone/>
              <a:defRPr>
                <a:solidFill>
                  <a:schemeClr val="tx1">
                    <a:tint val="75000"/>
                  </a:schemeClr>
                </a:solidFill>
              </a:defRPr>
            </a:lvl8pPr>
            <a:lvl9pPr marL="4171315"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pic>
        <p:nvPicPr>
          <p:cNvPr id="7" name="Picture 3" descr="C:\Users\Administrator\Desktop\财大ppt模板\B10PPT模板（二）宽屏-08.jpg"/>
          <p:cNvPicPr>
            <a:picLocks noChangeAspect="1" noChangeArrowheads="1"/>
          </p:cNvPicPr>
          <p:nvPr/>
        </p:nvPicPr>
        <p:blipFill>
          <a:blip r:embed="rId2" cstate="print"/>
          <a:srcRect/>
          <a:stretch>
            <a:fillRect/>
          </a:stretch>
        </p:blipFill>
        <p:spPr bwMode="auto">
          <a:xfrm>
            <a:off x="5996" y="-52600"/>
            <a:ext cx="12186004" cy="6856413"/>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3"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599" y="274639"/>
            <a:ext cx="8026401"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1577515" y="1821821"/>
            <a:ext cx="9487684" cy="4391094"/>
          </a:xfrm>
        </p:spPr>
        <p:txBody>
          <a:bodyPr/>
          <a:lstStyle>
            <a:lvl1pPr>
              <a:defRPr sz="3600"/>
            </a:lvl1pPr>
            <a:lvl2pPr marL="847090" indent="-325755">
              <a:buFont typeface="Arial" panose="020B0604020202020204" pitchFamily="34" charset="0"/>
              <a:buChar char="●"/>
              <a:defRPr/>
            </a:lvl2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pic>
        <p:nvPicPr>
          <p:cNvPr id="7" name="Picture 3" descr="C:\Users\Administrator\Desktop\财大ppt模板\B10PPT模板（二）宽屏-09.jpg"/>
          <p:cNvPicPr>
            <a:picLocks noChangeAspect="1" noChangeArrowheads="1"/>
          </p:cNvPicPr>
          <p:nvPr/>
        </p:nvPicPr>
        <p:blipFill>
          <a:blip r:embed="rId2" cstate="print"/>
          <a:srcRect/>
          <a:stretch>
            <a:fillRect/>
          </a:stretch>
        </p:blipFill>
        <p:spPr bwMode="auto">
          <a:xfrm>
            <a:off x="541273" y="974632"/>
            <a:ext cx="11041129" cy="5746846"/>
          </a:xfrm>
          <a:prstGeom prst="rect">
            <a:avLst/>
          </a:prstGeom>
          <a:noFill/>
        </p:spPr>
      </p:pic>
      <p:sp>
        <p:nvSpPr>
          <p:cNvPr id="8" name="标题 7"/>
          <p:cNvSpPr>
            <a:spLocks noGrp="1"/>
          </p:cNvSpPr>
          <p:nvPr>
            <p:ph type="title"/>
          </p:nvPr>
        </p:nvSpPr>
        <p:spPr>
          <a:xfrm>
            <a:off x="714284" y="471068"/>
            <a:ext cx="10972800" cy="1143000"/>
          </a:xfrm>
        </p:spPr>
        <p:txBody>
          <a:bodyPr/>
          <a:lstStyle>
            <a:lvl1pPr>
              <a:defRPr sz="4000" b="0">
                <a:solidFill>
                  <a:srgbClr val="7C1D20"/>
                </a:solidFill>
              </a:defRPr>
            </a:lvl1pPr>
          </a:lstStyle>
          <a:p>
            <a:r>
              <a:rPr lang="zh-CN" altLang="en-US" smtClean="0"/>
              <a:t>单击此处编辑母版标题样式</a:t>
            </a:r>
            <a:endParaRPr lang="zh-CN" altLang="en-US" dirty="0"/>
          </a:p>
        </p:txBody>
      </p:sp>
      <p:sp>
        <p:nvSpPr>
          <p:cNvPr id="9" name="日期占位符 8"/>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10" name="页脚占位符 9"/>
          <p:cNvSpPr>
            <a:spLocks noGrp="1"/>
          </p:cNvSpPr>
          <p:nvPr>
            <p:ph type="ftr" sz="quarter" idx="11"/>
          </p:nvPr>
        </p:nvSpPr>
        <p:spPr/>
        <p:txBody>
          <a:bodyPr/>
          <a:lstStyle/>
          <a:p>
            <a:endParaRPr lang="zh-CN" altLang="en-US"/>
          </a:p>
        </p:txBody>
      </p:sp>
      <p:sp>
        <p:nvSpPr>
          <p:cNvPr id="11" name="灯片编号占位符 10"/>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7" y="4406903"/>
            <a:ext cx="10363200" cy="1362076"/>
          </a:xfrm>
        </p:spPr>
        <p:txBody>
          <a:bodyPr anchor="t"/>
          <a:lstStyle>
            <a:lvl1pPr algn="l">
              <a:defRPr sz="46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7" y="2906715"/>
            <a:ext cx="10363200" cy="1500188"/>
          </a:xfrm>
        </p:spPr>
        <p:txBody>
          <a:bodyPr anchor="b"/>
          <a:lstStyle>
            <a:lvl1pPr marL="0" indent="0">
              <a:buNone/>
              <a:defRPr sz="2300">
                <a:solidFill>
                  <a:schemeClr val="tx1">
                    <a:tint val="75000"/>
                  </a:schemeClr>
                </a:solidFill>
              </a:defRPr>
            </a:lvl1pPr>
            <a:lvl2pPr marL="521335" indent="0">
              <a:buNone/>
              <a:defRPr sz="2100">
                <a:solidFill>
                  <a:schemeClr val="tx1">
                    <a:tint val="75000"/>
                  </a:schemeClr>
                </a:solidFill>
              </a:defRPr>
            </a:lvl2pPr>
            <a:lvl3pPr marL="1042670" indent="0">
              <a:buNone/>
              <a:defRPr sz="1800">
                <a:solidFill>
                  <a:schemeClr val="tx1">
                    <a:tint val="75000"/>
                  </a:schemeClr>
                </a:solidFill>
              </a:defRPr>
            </a:lvl3pPr>
            <a:lvl4pPr marL="1564005" indent="0">
              <a:buNone/>
              <a:defRPr sz="1600">
                <a:solidFill>
                  <a:schemeClr val="tx1">
                    <a:tint val="75000"/>
                  </a:schemeClr>
                </a:solidFill>
              </a:defRPr>
            </a:lvl4pPr>
            <a:lvl5pPr marL="2085975" indent="0">
              <a:buNone/>
              <a:defRPr sz="1600">
                <a:solidFill>
                  <a:schemeClr val="tx1">
                    <a:tint val="75000"/>
                  </a:schemeClr>
                </a:solidFill>
              </a:defRPr>
            </a:lvl5pPr>
            <a:lvl6pPr marL="2607310" indent="0">
              <a:buNone/>
              <a:defRPr sz="1600">
                <a:solidFill>
                  <a:schemeClr val="tx1">
                    <a:tint val="75000"/>
                  </a:schemeClr>
                </a:solidFill>
              </a:defRPr>
            </a:lvl6pPr>
            <a:lvl7pPr marL="3128645" indent="0">
              <a:buNone/>
              <a:defRPr sz="1600">
                <a:solidFill>
                  <a:schemeClr val="tx1">
                    <a:tint val="75000"/>
                  </a:schemeClr>
                </a:solidFill>
              </a:defRPr>
            </a:lvl7pPr>
            <a:lvl8pPr marL="3649980" indent="0">
              <a:buNone/>
              <a:defRPr sz="1600">
                <a:solidFill>
                  <a:schemeClr val="tx1">
                    <a:tint val="75000"/>
                  </a:schemeClr>
                </a:solidFill>
              </a:defRPr>
            </a:lvl8pPr>
            <a:lvl9pPr marL="4171315"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3"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4"/>
            <a:ext cx="5386917"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8"/>
            <a:ext cx="5386917"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71" y="1535114"/>
            <a:ext cx="5389032"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71" y="2174878"/>
            <a:ext cx="5389032"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2"/>
            <a:ext cx="4011084" cy="1162050"/>
          </a:xfrm>
        </p:spPr>
        <p:txBody>
          <a:bodyPr anchor="b"/>
          <a:lstStyle>
            <a:lvl1pPr algn="l">
              <a:defRPr sz="23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3"/>
            <a:ext cx="4011084" cy="46910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3"/>
            <a:ext cx="7315200" cy="566738"/>
          </a:xfrm>
        </p:spPr>
        <p:txBody>
          <a:bodyPr anchor="b"/>
          <a:lstStyle>
            <a:lvl1pPr algn="l">
              <a:defRPr sz="23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8"/>
            <a:ext cx="7315200" cy="4114800"/>
          </a:xfrm>
        </p:spPr>
        <p:txBody>
          <a:bodyPr/>
          <a:lstStyle>
            <a:lvl1pPr marL="0" indent="0">
              <a:buNone/>
              <a:defRPr sz="3700"/>
            </a:lvl1pPr>
            <a:lvl2pPr marL="521335" indent="0">
              <a:buNone/>
              <a:defRPr sz="3200"/>
            </a:lvl2pPr>
            <a:lvl3pPr marL="1042670" indent="0">
              <a:buNone/>
              <a:defRPr sz="2700"/>
            </a:lvl3pPr>
            <a:lvl4pPr marL="1564005" indent="0">
              <a:buNone/>
              <a:defRPr sz="2300"/>
            </a:lvl4pPr>
            <a:lvl5pPr marL="2085975" indent="0">
              <a:buNone/>
              <a:defRPr sz="2300"/>
            </a:lvl5pPr>
            <a:lvl6pPr marL="2607310" indent="0">
              <a:buNone/>
              <a:defRPr sz="2300"/>
            </a:lvl6pPr>
            <a:lvl7pPr marL="3128645" indent="0">
              <a:buNone/>
              <a:defRPr sz="2300"/>
            </a:lvl7pPr>
            <a:lvl8pPr marL="3649980" indent="0">
              <a:buNone/>
              <a:defRPr sz="2300"/>
            </a:lvl8pPr>
            <a:lvl9pPr marL="4171315" indent="0">
              <a:buNone/>
              <a:defRPr sz="23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2389717" y="5367339"/>
            <a:ext cx="7315200" cy="8048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1" y="274641"/>
            <a:ext cx="10972800" cy="1143000"/>
          </a:xfrm>
          <a:prstGeom prst="rect">
            <a:avLst/>
          </a:prstGeom>
        </p:spPr>
        <p:txBody>
          <a:bodyPr vert="horz" lIns="104306" tIns="52153" rIns="104306" bIns="52153"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609601" y="1600203"/>
            <a:ext cx="10972800" cy="4525963"/>
          </a:xfrm>
          <a:prstGeom prst="rect">
            <a:avLst/>
          </a:prstGeom>
        </p:spPr>
        <p:txBody>
          <a:bodyPr vert="horz" lIns="104306" tIns="52153" rIns="104306" bIns="52153"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2"/>
          </p:nvPr>
        </p:nvSpPr>
        <p:spPr>
          <a:xfrm>
            <a:off x="609601" y="6356354"/>
            <a:ext cx="2844800" cy="365124"/>
          </a:xfrm>
          <a:prstGeom prst="rect">
            <a:avLst/>
          </a:prstGeom>
        </p:spPr>
        <p:txBody>
          <a:bodyPr vert="horz" lIns="104306" tIns="52153" rIns="104306" bIns="52153" rtlCol="0" anchor="ctr"/>
          <a:lstStyle>
            <a:lvl1pPr algn="l">
              <a:defRPr sz="1400">
                <a:solidFill>
                  <a:schemeClr val="tx1">
                    <a:tint val="75000"/>
                  </a:schemeClr>
                </a:solidFill>
              </a:defRPr>
            </a:lvl1pPr>
          </a:lstStyle>
          <a:p>
            <a:fld id="{88FF6859-FEBC-44AD-B36D-19D244AE3339}" type="datetimeFigureOut">
              <a:rPr lang="zh-CN" altLang="en-US" smtClean="0"/>
            </a:fld>
            <a:endParaRPr lang="zh-CN" altLang="en-US"/>
          </a:p>
        </p:txBody>
      </p:sp>
      <p:sp>
        <p:nvSpPr>
          <p:cNvPr id="5" name="页脚占位符 4"/>
          <p:cNvSpPr>
            <a:spLocks noGrp="1"/>
          </p:cNvSpPr>
          <p:nvPr>
            <p:ph type="ftr" sz="quarter" idx="3"/>
          </p:nvPr>
        </p:nvSpPr>
        <p:spPr>
          <a:xfrm>
            <a:off x="4165604" y="6356354"/>
            <a:ext cx="3860800" cy="3651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2" y="6356354"/>
            <a:ext cx="2844800" cy="365124"/>
          </a:xfrm>
          <a:prstGeom prst="rect">
            <a:avLst/>
          </a:prstGeom>
        </p:spPr>
        <p:txBody>
          <a:bodyPr vert="horz" lIns="104306" tIns="52153" rIns="104306" bIns="52153" rtlCol="0" anchor="ctr"/>
          <a:lstStyle>
            <a:lvl1pPr algn="r">
              <a:defRPr sz="1400">
                <a:solidFill>
                  <a:schemeClr val="tx1">
                    <a:tint val="75000"/>
                  </a:schemeClr>
                </a:solidFill>
              </a:defRPr>
            </a:lvl1pPr>
          </a:lstStyle>
          <a:p>
            <a:fld id="{9AD9CD1A-84F8-4651-80FC-C1CD9D818A9E}"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2670" rtl="0" eaLnBrk="1" latinLnBrk="0" hangingPunct="1">
        <a:spcBef>
          <a:spcPct val="0"/>
        </a:spcBef>
        <a:buNone/>
        <a:defRPr sz="5000" kern="1200">
          <a:solidFill>
            <a:schemeClr val="tx1"/>
          </a:solidFill>
          <a:latin typeface="微软雅黑" panose="020B0503020204020204" charset="-122"/>
          <a:ea typeface="微软雅黑" panose="020B0503020204020204" charset="-122"/>
          <a:cs typeface="+mj-cs"/>
        </a:defRPr>
      </a:lvl1pPr>
    </p:titleStyle>
    <p:bodyStyle>
      <a:lvl1pPr marL="391160" indent="-391160" algn="l" defTabSz="1042670" rtl="0" eaLnBrk="1" latinLnBrk="0" hangingPunct="1">
        <a:spcBef>
          <a:spcPct val="20000"/>
        </a:spcBef>
        <a:buFont typeface="Wingdings" panose="05000000000000000000" pitchFamily="2" charset="2"/>
        <a:buChar char="Ø"/>
        <a:defRPr sz="3700" kern="1200">
          <a:solidFill>
            <a:schemeClr val="tx1"/>
          </a:solidFill>
          <a:latin typeface="微软雅黑" panose="020B0503020204020204" charset="-122"/>
          <a:ea typeface="微软雅黑" panose="020B0503020204020204" charset="-122"/>
          <a:cs typeface="+mn-cs"/>
        </a:defRPr>
      </a:lvl1pPr>
      <a:lvl2pPr marL="847090" indent="-325755" algn="l" defTabSz="1042670" rtl="0" eaLnBrk="1" latinLnBrk="0" hangingPunct="1">
        <a:spcBef>
          <a:spcPct val="20000"/>
        </a:spcBef>
        <a:buFont typeface="Arial" panose="020B0604020202020204" pitchFamily="34" charset="0"/>
        <a:buChar char="–"/>
        <a:defRPr sz="3600" b="1" kern="1200">
          <a:solidFill>
            <a:schemeClr val="tx1"/>
          </a:solidFill>
          <a:latin typeface="楷体" panose="02010609060101010101" pitchFamily="49" charset="-122"/>
          <a:ea typeface="楷体" panose="02010609060101010101" pitchFamily="49" charset="-122"/>
          <a:cs typeface="+mn-cs"/>
        </a:defRPr>
      </a:lvl2pPr>
      <a:lvl3pPr marL="1499870" indent="-457200" algn="l" defTabSz="104267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499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4632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6766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899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096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30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zh-CN"/>
      </a:defPPr>
      <a:lvl1pPr marL="0" algn="l" defTabSz="1042670" rtl="0" eaLnBrk="1" latinLnBrk="0" hangingPunct="1">
        <a:defRPr sz="2100" kern="1200">
          <a:solidFill>
            <a:schemeClr val="tx1"/>
          </a:solidFill>
          <a:latin typeface="+mn-lt"/>
          <a:ea typeface="+mn-ea"/>
          <a:cs typeface="+mn-cs"/>
        </a:defRPr>
      </a:lvl1pPr>
      <a:lvl2pPr marL="521335" algn="l" defTabSz="1042670" rtl="0" eaLnBrk="1" latinLnBrk="0" hangingPunct="1">
        <a:defRPr sz="2100" kern="1200">
          <a:solidFill>
            <a:schemeClr val="tx1"/>
          </a:solidFill>
          <a:latin typeface="+mn-lt"/>
          <a:ea typeface="+mn-ea"/>
          <a:cs typeface="+mn-cs"/>
        </a:defRPr>
      </a:lvl2pPr>
      <a:lvl3pPr marL="1042670" algn="l" defTabSz="1042670" rtl="0" eaLnBrk="1" latinLnBrk="0" hangingPunct="1">
        <a:defRPr sz="2100" kern="1200">
          <a:solidFill>
            <a:schemeClr val="tx1"/>
          </a:solidFill>
          <a:latin typeface="+mn-lt"/>
          <a:ea typeface="+mn-ea"/>
          <a:cs typeface="+mn-cs"/>
        </a:defRPr>
      </a:lvl3pPr>
      <a:lvl4pPr marL="1564005" algn="l" defTabSz="1042670" rtl="0" eaLnBrk="1" latinLnBrk="0" hangingPunct="1">
        <a:defRPr sz="2100" kern="1200">
          <a:solidFill>
            <a:schemeClr val="tx1"/>
          </a:solidFill>
          <a:latin typeface="+mn-lt"/>
          <a:ea typeface="+mn-ea"/>
          <a:cs typeface="+mn-cs"/>
        </a:defRPr>
      </a:lvl4pPr>
      <a:lvl5pPr marL="2085975" algn="l" defTabSz="1042670" rtl="0" eaLnBrk="1" latinLnBrk="0" hangingPunct="1">
        <a:defRPr sz="2100" kern="1200">
          <a:solidFill>
            <a:schemeClr val="tx1"/>
          </a:solidFill>
          <a:latin typeface="+mn-lt"/>
          <a:ea typeface="+mn-ea"/>
          <a:cs typeface="+mn-cs"/>
        </a:defRPr>
      </a:lvl5pPr>
      <a:lvl6pPr marL="2607310" algn="l" defTabSz="1042670" rtl="0" eaLnBrk="1" latinLnBrk="0" hangingPunct="1">
        <a:defRPr sz="2100" kern="1200">
          <a:solidFill>
            <a:schemeClr val="tx1"/>
          </a:solidFill>
          <a:latin typeface="+mn-lt"/>
          <a:ea typeface="+mn-ea"/>
          <a:cs typeface="+mn-cs"/>
        </a:defRPr>
      </a:lvl6pPr>
      <a:lvl7pPr marL="3128645" algn="l" defTabSz="1042670" rtl="0" eaLnBrk="1" latinLnBrk="0" hangingPunct="1">
        <a:defRPr sz="2100" kern="1200">
          <a:solidFill>
            <a:schemeClr val="tx1"/>
          </a:solidFill>
          <a:latin typeface="+mn-lt"/>
          <a:ea typeface="+mn-ea"/>
          <a:cs typeface="+mn-cs"/>
        </a:defRPr>
      </a:lvl7pPr>
      <a:lvl8pPr marL="3649980" algn="l" defTabSz="1042670" rtl="0" eaLnBrk="1" latinLnBrk="0" hangingPunct="1">
        <a:defRPr sz="2100" kern="1200">
          <a:solidFill>
            <a:schemeClr val="tx1"/>
          </a:solidFill>
          <a:latin typeface="+mn-lt"/>
          <a:ea typeface="+mn-ea"/>
          <a:cs typeface="+mn-cs"/>
        </a:defRPr>
      </a:lvl8pPr>
      <a:lvl9pPr marL="4171315" algn="l" defTabSz="104267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3"/>
          <p:cNvSpPr>
            <a:spLocks noGrp="1"/>
          </p:cNvSpPr>
          <p:nvPr>
            <p:ph type="subTitle" idx="1"/>
          </p:nvPr>
        </p:nvSpPr>
        <p:spPr/>
        <p:txBody>
          <a:bodyPr/>
          <a:lstStyle/>
          <a:p>
            <a:r>
              <a:rPr lang="zh-CN" altLang="en-US" b="1" dirty="0" smtClean="0"/>
              <a:t>第四章 权利主体</a:t>
            </a:r>
            <a:r>
              <a:rPr lang="en-US" altLang="zh-CN" b="1" dirty="0" smtClean="0"/>
              <a:t>——</a:t>
            </a:r>
            <a:r>
              <a:rPr lang="zh-CN" altLang="en-US" b="1" dirty="0" smtClean="0"/>
              <a:t>法人</a:t>
            </a:r>
            <a:endParaRPr lang="zh-CN" alt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982755"/>
            <a:ext cx="9487684" cy="4391094"/>
          </a:xfrm>
        </p:spPr>
        <p:txBody>
          <a:bodyPr/>
          <a:lstStyle/>
          <a:p>
            <a:r>
              <a:rPr lang="zh-CN" altLang="zh-CN" dirty="0" smtClean="0"/>
              <a:t>机关</a:t>
            </a:r>
            <a:r>
              <a:rPr lang="zh-CN" altLang="zh-CN" dirty="0"/>
              <a:t>法人、农村集体经济组织法人、城镇农村的合作经济组织法人、基层群众性自治组织法人，为特别法人</a:t>
            </a:r>
            <a:r>
              <a:rPr lang="zh-CN" altLang="zh-CN" dirty="0" smtClean="0"/>
              <a:t>。</a:t>
            </a:r>
            <a:r>
              <a:rPr lang="zh-CN" altLang="en-US" dirty="0" smtClean="0"/>
              <a:t>（</a:t>
            </a:r>
            <a:r>
              <a:rPr lang="en-US" altLang="zh-CN" dirty="0" smtClean="0"/>
              <a:t>§ 96 </a:t>
            </a:r>
            <a:r>
              <a:rPr lang="zh-CN" altLang="zh-CN" dirty="0"/>
              <a:t>　</a:t>
            </a:r>
            <a:r>
              <a:rPr lang="zh-CN" altLang="en-US" dirty="0" smtClean="0"/>
              <a:t>）</a:t>
            </a:r>
            <a:endParaRPr lang="zh-CN" altLang="zh-CN" dirty="0"/>
          </a:p>
          <a:p>
            <a:endParaRPr lang="zh-CN" altLang="en-US" dirty="0"/>
          </a:p>
        </p:txBody>
      </p:sp>
      <p:sp>
        <p:nvSpPr>
          <p:cNvPr id="3" name="标题 2"/>
          <p:cNvSpPr>
            <a:spLocks noGrp="1"/>
          </p:cNvSpPr>
          <p:nvPr>
            <p:ph type="title"/>
          </p:nvPr>
        </p:nvSpPr>
        <p:spPr/>
        <p:txBody>
          <a:bodyPr>
            <a:normAutofit fontScale="90000"/>
          </a:bodyPr>
          <a:lstStyle/>
          <a:p>
            <a:r>
              <a:rPr lang="zh-CN" altLang="zh-CN" dirty="0"/>
              <a:t>（四）特别法人</a:t>
            </a:r>
            <a:br>
              <a:rPr lang="zh-CN" altLang="zh-CN" b="1" dirty="0"/>
            </a:b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zh-CN" dirty="0"/>
              <a:t>（</a:t>
            </a:r>
            <a:r>
              <a:rPr lang="en-US" altLang="zh-CN" dirty="0"/>
              <a:t>1</a:t>
            </a:r>
            <a:r>
              <a:rPr lang="zh-CN" altLang="zh-CN" dirty="0"/>
              <a:t>）法人</a:t>
            </a:r>
            <a:r>
              <a:rPr lang="zh-CN" altLang="zh-CN" dirty="0" smtClean="0"/>
              <a:t>是</a:t>
            </a:r>
            <a:r>
              <a:rPr lang="zh-CN" altLang="en-US" dirty="0" smtClean="0"/>
              <a:t>一种社会组织体</a:t>
            </a:r>
            <a:endParaRPr lang="zh-CN" altLang="zh-CN" dirty="0"/>
          </a:p>
          <a:p>
            <a:r>
              <a:rPr lang="zh-CN" altLang="zh-CN" dirty="0"/>
              <a:t>（</a:t>
            </a:r>
            <a:r>
              <a:rPr lang="en-US" altLang="zh-CN" dirty="0"/>
              <a:t>2</a:t>
            </a:r>
            <a:r>
              <a:rPr lang="zh-CN" altLang="zh-CN" dirty="0"/>
              <a:t>）法人拥有独立的</a:t>
            </a:r>
            <a:r>
              <a:rPr lang="zh-CN" altLang="zh-CN" dirty="0" smtClean="0"/>
              <a:t>财产</a:t>
            </a:r>
            <a:r>
              <a:rPr lang="zh-CN" altLang="en-US" dirty="0" smtClean="0"/>
              <a:t>、名称</a:t>
            </a:r>
            <a:endParaRPr lang="zh-CN" altLang="zh-CN" dirty="0"/>
          </a:p>
          <a:p>
            <a:r>
              <a:rPr lang="zh-CN" altLang="zh-CN" dirty="0"/>
              <a:t>（</a:t>
            </a:r>
            <a:r>
              <a:rPr lang="en-US" altLang="zh-CN" dirty="0"/>
              <a:t>4</a:t>
            </a:r>
            <a:r>
              <a:rPr lang="zh-CN" altLang="zh-CN" dirty="0"/>
              <a:t>）</a:t>
            </a:r>
            <a:r>
              <a:rPr lang="zh-CN" altLang="zh-CN" dirty="0" smtClean="0"/>
              <a:t>法人以</a:t>
            </a:r>
            <a:r>
              <a:rPr lang="zh-CN" altLang="zh-CN" dirty="0"/>
              <a:t>自己的名义参加民事</a:t>
            </a:r>
            <a:r>
              <a:rPr lang="zh-CN" altLang="zh-CN" dirty="0" smtClean="0"/>
              <a:t>活动</a:t>
            </a:r>
            <a:endParaRPr lang="zh-CN" altLang="zh-CN" dirty="0"/>
          </a:p>
          <a:p>
            <a:r>
              <a:rPr lang="zh-CN" altLang="zh-CN" dirty="0" smtClean="0"/>
              <a:t>（</a:t>
            </a:r>
            <a:r>
              <a:rPr lang="en-US" altLang="zh-CN" dirty="0"/>
              <a:t>3</a:t>
            </a:r>
            <a:r>
              <a:rPr lang="zh-CN" altLang="zh-CN" dirty="0"/>
              <a:t>）</a:t>
            </a:r>
            <a:r>
              <a:rPr lang="zh-CN" altLang="zh-CN" dirty="0" smtClean="0"/>
              <a:t>法人独立</a:t>
            </a:r>
            <a:r>
              <a:rPr lang="zh-CN" altLang="en-US" dirty="0" smtClean="0"/>
              <a:t>地享有权利、</a:t>
            </a:r>
            <a:r>
              <a:rPr lang="zh-CN" altLang="zh-CN" dirty="0" smtClean="0"/>
              <a:t>承担责任</a:t>
            </a:r>
            <a:endParaRPr lang="zh-CN" altLang="zh-CN" dirty="0"/>
          </a:p>
          <a:p>
            <a:endParaRPr lang="zh-CN" altLang="en-US" dirty="0"/>
          </a:p>
        </p:txBody>
      </p:sp>
      <p:sp>
        <p:nvSpPr>
          <p:cNvPr id="3" name="标题 2"/>
          <p:cNvSpPr>
            <a:spLocks noGrp="1"/>
          </p:cNvSpPr>
          <p:nvPr>
            <p:ph type="title"/>
          </p:nvPr>
        </p:nvSpPr>
        <p:spPr/>
        <p:txBody>
          <a:bodyPr/>
          <a:lstStyle/>
          <a:p>
            <a:r>
              <a:rPr lang="zh-CN" altLang="en-US" dirty="0" smtClean="0"/>
              <a:t>法人概述</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a:t>1</a:t>
            </a:r>
            <a:r>
              <a:rPr lang="zh-CN" altLang="zh-CN" dirty="0"/>
              <a:t>、权力机关（意思机关）</a:t>
            </a:r>
            <a:endParaRPr lang="zh-CN" altLang="zh-CN" dirty="0"/>
          </a:p>
          <a:p>
            <a:r>
              <a:rPr lang="en-US" altLang="zh-CN" dirty="0"/>
              <a:t>2</a:t>
            </a:r>
            <a:r>
              <a:rPr lang="zh-CN" altLang="zh-CN" dirty="0"/>
              <a:t>、执行机关</a:t>
            </a:r>
            <a:endParaRPr lang="zh-CN" altLang="zh-CN" dirty="0"/>
          </a:p>
          <a:p>
            <a:r>
              <a:rPr lang="en-US" altLang="zh-CN" dirty="0"/>
              <a:t>3</a:t>
            </a:r>
            <a:r>
              <a:rPr lang="zh-CN" altLang="zh-CN" dirty="0"/>
              <a:t>、监督机关（非必设机关）</a:t>
            </a:r>
            <a:endParaRPr lang="zh-CN" altLang="zh-CN" dirty="0"/>
          </a:p>
          <a:p>
            <a:r>
              <a:rPr lang="en-US" altLang="zh-CN" dirty="0"/>
              <a:t>4</a:t>
            </a:r>
            <a:r>
              <a:rPr lang="zh-CN" altLang="zh-CN" dirty="0"/>
              <a:t>、代表机关</a:t>
            </a:r>
            <a:endParaRPr lang="zh-CN" altLang="zh-CN" dirty="0"/>
          </a:p>
          <a:p>
            <a:pPr lvl="1"/>
            <a:r>
              <a:rPr lang="zh-CN" altLang="en-US" sz="2800" dirty="0" smtClean="0"/>
              <a:t>民法典</a:t>
            </a:r>
            <a:r>
              <a:rPr lang="zh-CN" altLang="zh-CN" sz="2800" dirty="0" smtClean="0"/>
              <a:t>§</a:t>
            </a:r>
            <a:r>
              <a:rPr lang="en-US" altLang="zh-CN" sz="2800" dirty="0"/>
              <a:t>61</a:t>
            </a:r>
            <a:r>
              <a:rPr lang="zh-CN" altLang="zh-CN" sz="2800" dirty="0" smtClean="0"/>
              <a:t>第</a:t>
            </a:r>
            <a:r>
              <a:rPr lang="en-US" altLang="zh-CN" sz="2800" dirty="0" smtClean="0"/>
              <a:t>1</a:t>
            </a:r>
            <a:r>
              <a:rPr lang="zh-CN" altLang="zh-CN" sz="2800" dirty="0" smtClean="0"/>
              <a:t>款</a:t>
            </a:r>
            <a:r>
              <a:rPr lang="en-US" altLang="zh-CN" sz="2800" dirty="0"/>
              <a:t> </a:t>
            </a:r>
            <a:r>
              <a:rPr lang="zh-CN" altLang="zh-CN" sz="2800" dirty="0" smtClean="0"/>
              <a:t>依照</a:t>
            </a:r>
            <a:r>
              <a:rPr lang="zh-CN" altLang="zh-CN" sz="2800" dirty="0"/>
              <a:t>法律或者法人章程的规定，代表法人从事民事活动的负责人，为法人的</a:t>
            </a:r>
            <a:r>
              <a:rPr lang="zh-CN" altLang="zh-CN" sz="2800" dirty="0">
                <a:solidFill>
                  <a:srgbClr val="FF0000"/>
                </a:solidFill>
              </a:rPr>
              <a:t>法定代表人</a:t>
            </a:r>
            <a:r>
              <a:rPr lang="zh-CN" altLang="zh-CN" sz="2800" dirty="0"/>
              <a:t>。</a:t>
            </a:r>
            <a:endParaRPr lang="zh-CN" altLang="zh-CN" sz="2800" dirty="0"/>
          </a:p>
          <a:p>
            <a:endParaRPr lang="zh-CN" altLang="en-US" dirty="0"/>
          </a:p>
        </p:txBody>
      </p:sp>
      <p:sp>
        <p:nvSpPr>
          <p:cNvPr id="3" name="标题 2"/>
          <p:cNvSpPr>
            <a:spLocks noGrp="1"/>
          </p:cNvSpPr>
          <p:nvPr>
            <p:ph type="title"/>
          </p:nvPr>
        </p:nvSpPr>
        <p:spPr/>
        <p:txBody>
          <a:bodyPr/>
          <a:lstStyle/>
          <a:p>
            <a:r>
              <a:rPr lang="zh-CN" altLang="en-US" dirty="0" smtClean="0"/>
              <a:t>法人的结构</a:t>
            </a: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2443278" y="1770278"/>
            <a:ext cx="9192506" cy="4747565"/>
          </a:xfrm>
        </p:spPr>
        <p:txBody>
          <a:bodyPr>
            <a:normAutofit fontScale="77500" lnSpcReduction="20000"/>
          </a:bodyPr>
          <a:lstStyle/>
          <a:p>
            <a:r>
              <a:rPr lang="zh-CN" altLang="zh-CN" b="1" dirty="0" smtClean="0"/>
              <a:t>判断</a:t>
            </a:r>
            <a:r>
              <a:rPr lang="zh-CN" altLang="zh-CN" b="1" dirty="0"/>
              <a:t>下列</a:t>
            </a:r>
            <a:r>
              <a:rPr lang="zh-CN" altLang="zh-CN" b="1" dirty="0" smtClean="0"/>
              <a:t>法人</a:t>
            </a:r>
            <a:r>
              <a:rPr lang="zh-CN" altLang="en-US" b="1" dirty="0" smtClean="0"/>
              <a:t>属于哪一种类</a:t>
            </a:r>
            <a:endParaRPr lang="zh-CN" altLang="zh-CN" b="1" dirty="0" smtClean="0"/>
          </a:p>
          <a:p>
            <a:pPr marL="1264285" lvl="1" indent="-742950">
              <a:buFont typeface="+mj-ea"/>
              <a:buAutoNum type="circleNumDbPlain"/>
            </a:pPr>
            <a:r>
              <a:rPr lang="zh-CN" altLang="zh-CN" dirty="0" smtClean="0"/>
              <a:t>上海市人民政府</a:t>
            </a:r>
            <a:endParaRPr lang="zh-CN" altLang="zh-CN" dirty="0" smtClean="0"/>
          </a:p>
          <a:p>
            <a:pPr marL="1264285" lvl="1" indent="-742950">
              <a:buFont typeface="+mj-ea"/>
              <a:buAutoNum type="circleNumDbPlain"/>
            </a:pPr>
            <a:r>
              <a:rPr lang="zh-CN" altLang="en-US" dirty="0" smtClean="0"/>
              <a:t>中国人民银行</a:t>
            </a:r>
            <a:endParaRPr lang="en-US" altLang="zh-CN" dirty="0" smtClean="0"/>
          </a:p>
          <a:p>
            <a:pPr marL="1264285" lvl="1" indent="-742950">
              <a:buFont typeface="+mj-ea"/>
              <a:buAutoNum type="circleNumDbPlain"/>
            </a:pPr>
            <a:r>
              <a:rPr lang="zh-CN" altLang="en-US" dirty="0" smtClean="0"/>
              <a:t>中国工商银行</a:t>
            </a:r>
            <a:endParaRPr lang="zh-CN" altLang="zh-CN" dirty="0"/>
          </a:p>
          <a:p>
            <a:pPr marL="1264285" lvl="1" indent="-742950">
              <a:buFont typeface="+mj-ea"/>
              <a:buAutoNum type="circleNumDbPlain"/>
            </a:pPr>
            <a:r>
              <a:rPr lang="zh-CN" altLang="en-US" dirty="0" smtClean="0"/>
              <a:t>某某有限责任公司</a:t>
            </a:r>
            <a:endParaRPr lang="en-US" altLang="zh-CN" dirty="0" smtClean="0"/>
          </a:p>
          <a:p>
            <a:pPr marL="1264285" lvl="1" indent="-742950">
              <a:buFont typeface="+mj-ea"/>
              <a:buAutoNum type="circleNumDbPlain"/>
            </a:pPr>
            <a:r>
              <a:rPr lang="zh-CN" altLang="zh-CN" dirty="0" smtClean="0"/>
              <a:t>中</a:t>
            </a:r>
            <a:r>
              <a:rPr lang="zh-CN" altLang="zh-CN" dirty="0"/>
              <a:t>国民法学研究会</a:t>
            </a:r>
            <a:endParaRPr lang="zh-CN" altLang="zh-CN" dirty="0"/>
          </a:p>
          <a:p>
            <a:pPr marL="1264285" lvl="1" indent="-742950">
              <a:buFont typeface="+mj-ea"/>
              <a:buAutoNum type="circleNumDbPlain"/>
            </a:pPr>
            <a:r>
              <a:rPr lang="zh-CN" altLang="zh-CN" dirty="0" smtClean="0"/>
              <a:t>大学生</a:t>
            </a:r>
            <a:r>
              <a:rPr lang="zh-CN" altLang="zh-CN" dirty="0"/>
              <a:t>志愿者协会</a:t>
            </a:r>
            <a:endParaRPr lang="zh-CN" altLang="zh-CN" dirty="0"/>
          </a:p>
          <a:p>
            <a:pPr marL="1264285" lvl="1" indent="-742950">
              <a:buFont typeface="+mj-ea"/>
              <a:buAutoNum type="circleNumDbPlain"/>
            </a:pPr>
            <a:r>
              <a:rPr lang="zh-CN" altLang="zh-CN" dirty="0" smtClean="0"/>
              <a:t>霍英东</a:t>
            </a:r>
            <a:r>
              <a:rPr lang="zh-CN" altLang="zh-CN" dirty="0"/>
              <a:t>教育基金会</a:t>
            </a:r>
            <a:endParaRPr lang="en-US" altLang="zh-CN" dirty="0"/>
          </a:p>
          <a:p>
            <a:pPr marL="1264285" lvl="1" indent="-742950">
              <a:buFont typeface="+mj-ea"/>
              <a:buAutoNum type="circleNumDbPlain"/>
            </a:pPr>
            <a:r>
              <a:rPr lang="zh-CN" altLang="en-US" dirty="0" smtClean="0"/>
              <a:t>红十字</a:t>
            </a:r>
            <a:r>
              <a:rPr lang="zh-CN" altLang="en-US" dirty="0"/>
              <a:t>基金会</a:t>
            </a:r>
            <a:endParaRPr lang="zh-CN" altLang="zh-CN" dirty="0"/>
          </a:p>
          <a:p>
            <a:pPr marL="1264285" lvl="1" indent="-742950">
              <a:buFont typeface="+mj-ea"/>
              <a:buAutoNum type="circleNumDbPlain"/>
            </a:pPr>
            <a:r>
              <a:rPr lang="zh-CN" altLang="zh-CN" dirty="0" smtClean="0"/>
              <a:t>上海</a:t>
            </a:r>
            <a:r>
              <a:rPr lang="zh-CN" altLang="zh-CN" dirty="0"/>
              <a:t>财经大学</a:t>
            </a:r>
            <a:endParaRPr lang="zh-CN" altLang="zh-CN" dirty="0"/>
          </a:p>
          <a:p>
            <a:pPr marL="1264285" lvl="1" indent="-742950">
              <a:buFont typeface="+mj-ea"/>
              <a:buAutoNum type="circleNumDbPlain"/>
            </a:pPr>
            <a:r>
              <a:rPr lang="zh-CN" altLang="zh-CN" dirty="0" smtClean="0"/>
              <a:t>少林寺</a:t>
            </a:r>
            <a:endParaRPr lang="zh-CN" altLang="zh-CN" dirty="0"/>
          </a:p>
        </p:txBody>
      </p:sp>
      <p:sp>
        <p:nvSpPr>
          <p:cNvPr id="3" name="标题 2"/>
          <p:cNvSpPr>
            <a:spLocks noGrp="1"/>
          </p:cNvSpPr>
          <p:nvPr>
            <p:ph type="title"/>
          </p:nvPr>
        </p:nvSpPr>
        <p:spPr/>
        <p:txBody>
          <a:bodyPr/>
          <a:lstStyle/>
          <a:p>
            <a:r>
              <a:rPr lang="zh-CN" altLang="en-US" dirty="0" smtClean="0"/>
              <a:t>法人的分类</a:t>
            </a: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zh-CN" dirty="0" smtClean="0"/>
              <a:t>区别</a:t>
            </a:r>
            <a:r>
              <a:rPr lang="zh-CN" altLang="zh-CN" dirty="0"/>
              <a:t>：</a:t>
            </a:r>
            <a:endParaRPr lang="zh-CN" altLang="zh-CN" dirty="0"/>
          </a:p>
          <a:p>
            <a:r>
              <a:rPr lang="zh-CN" altLang="zh-CN" dirty="0"/>
              <a:t>（</a:t>
            </a:r>
            <a:r>
              <a:rPr lang="en-US" altLang="zh-CN" dirty="0"/>
              <a:t>1</a:t>
            </a:r>
            <a:r>
              <a:rPr lang="zh-CN" altLang="zh-CN" dirty="0" smtClean="0"/>
              <a:t>）</a:t>
            </a:r>
            <a:r>
              <a:rPr lang="zh-CN" altLang="en-US" dirty="0" smtClean="0"/>
              <a:t>公法人一般不需登记设立</a:t>
            </a:r>
            <a:endParaRPr lang="en-US" altLang="zh-CN" dirty="0" smtClean="0"/>
          </a:p>
          <a:p>
            <a:endParaRPr lang="zh-CN" altLang="zh-CN" dirty="0" smtClean="0"/>
          </a:p>
          <a:p>
            <a:r>
              <a:rPr lang="zh-CN" altLang="zh-CN" dirty="0" smtClean="0"/>
              <a:t>（</a:t>
            </a:r>
            <a:r>
              <a:rPr lang="en-US" altLang="zh-CN" dirty="0" smtClean="0"/>
              <a:t>2</a:t>
            </a:r>
            <a:r>
              <a:rPr lang="zh-CN" altLang="zh-CN" dirty="0" smtClean="0"/>
              <a:t>）宗旨不同</a:t>
            </a:r>
            <a:r>
              <a:rPr lang="zh-CN" altLang="en-US" dirty="0"/>
              <a:t>：</a:t>
            </a:r>
            <a:r>
              <a:rPr lang="zh-CN" altLang="en-US" dirty="0" smtClean="0"/>
              <a:t>公</a:t>
            </a:r>
            <a:r>
              <a:rPr lang="en-US" altLang="zh-CN" dirty="0" smtClean="0"/>
              <a:t>/</a:t>
            </a:r>
            <a:r>
              <a:rPr lang="zh-CN" altLang="en-US" dirty="0" smtClean="0"/>
              <a:t>私有别</a:t>
            </a:r>
            <a:endParaRPr lang="en-US" altLang="zh-CN" dirty="0" smtClean="0"/>
          </a:p>
          <a:p>
            <a:endParaRPr lang="en-US" altLang="zh-CN" dirty="0" smtClean="0"/>
          </a:p>
          <a:p>
            <a:r>
              <a:rPr lang="zh-CN" altLang="zh-CN" dirty="0" smtClean="0"/>
              <a:t>（</a:t>
            </a:r>
            <a:r>
              <a:rPr lang="en-US" altLang="zh-CN" dirty="0"/>
              <a:t>3</a:t>
            </a:r>
            <a:r>
              <a:rPr lang="zh-CN" altLang="zh-CN" dirty="0" smtClean="0"/>
              <a:t>）</a:t>
            </a:r>
            <a:r>
              <a:rPr lang="zh-CN" altLang="en-US" dirty="0" smtClean="0"/>
              <a:t>公法人享有强制性的公权力</a:t>
            </a:r>
            <a:endParaRPr lang="zh-CN" altLang="zh-CN" dirty="0"/>
          </a:p>
          <a:p>
            <a:endParaRPr lang="zh-CN" altLang="en-US" dirty="0"/>
          </a:p>
        </p:txBody>
      </p:sp>
      <p:sp>
        <p:nvSpPr>
          <p:cNvPr id="3" name="标题 2"/>
          <p:cNvSpPr>
            <a:spLocks noGrp="1"/>
          </p:cNvSpPr>
          <p:nvPr>
            <p:ph type="title"/>
          </p:nvPr>
        </p:nvSpPr>
        <p:spPr/>
        <p:txBody>
          <a:bodyPr>
            <a:normAutofit/>
          </a:bodyPr>
          <a:lstStyle/>
          <a:p>
            <a:r>
              <a:rPr lang="zh-CN" altLang="zh-CN" dirty="0"/>
              <a:t>（一）公法人、私法</a:t>
            </a:r>
            <a:r>
              <a:rPr lang="zh-CN" altLang="zh-CN" dirty="0" smtClean="0"/>
              <a:t>人</a:t>
            </a:r>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b="1" dirty="0" smtClean="0"/>
              <a:t>1</a:t>
            </a:r>
            <a:r>
              <a:rPr lang="zh-CN" altLang="en-US" b="1" dirty="0" smtClean="0"/>
              <a:t>、</a:t>
            </a:r>
            <a:r>
              <a:rPr lang="zh-CN" altLang="zh-CN" b="1" dirty="0" smtClean="0"/>
              <a:t>社团</a:t>
            </a:r>
            <a:r>
              <a:rPr lang="zh-CN" altLang="zh-CN" b="1" dirty="0"/>
              <a:t>法人</a:t>
            </a:r>
            <a:r>
              <a:rPr lang="zh-CN" altLang="zh-CN" b="1" dirty="0" smtClean="0"/>
              <a:t>：</a:t>
            </a:r>
            <a:r>
              <a:rPr lang="zh-CN" altLang="en-US" dirty="0" smtClean="0"/>
              <a:t>以</a:t>
            </a:r>
            <a:r>
              <a:rPr lang="zh-CN" altLang="zh-CN" dirty="0" smtClean="0"/>
              <a:t>人</a:t>
            </a:r>
            <a:r>
              <a:rPr lang="zh-CN" altLang="en-US" dirty="0" smtClean="0"/>
              <a:t>、成员为基础</a:t>
            </a:r>
            <a:r>
              <a:rPr lang="zh-CN" altLang="zh-CN" dirty="0" smtClean="0"/>
              <a:t>的组织体</a:t>
            </a:r>
            <a:r>
              <a:rPr lang="zh-CN" altLang="en-US" dirty="0" smtClean="0"/>
              <a:t>。</a:t>
            </a:r>
            <a:endParaRPr lang="en-US" altLang="zh-CN" dirty="0" smtClean="0"/>
          </a:p>
          <a:p>
            <a:pPr lvl="1"/>
            <a:r>
              <a:rPr lang="zh-CN" altLang="en-US" dirty="0" smtClean="0"/>
              <a:t>如</a:t>
            </a:r>
            <a:r>
              <a:rPr lang="zh-CN" altLang="zh-CN" dirty="0" smtClean="0"/>
              <a:t>公司</a:t>
            </a:r>
            <a:r>
              <a:rPr lang="zh-CN" altLang="zh-CN" dirty="0"/>
              <a:t>、合作社、协会、学会</a:t>
            </a:r>
            <a:r>
              <a:rPr lang="zh-CN" altLang="zh-CN" dirty="0" smtClean="0"/>
              <a:t>。</a:t>
            </a:r>
            <a:endParaRPr lang="en-US" altLang="zh-CN" dirty="0" smtClean="0"/>
          </a:p>
          <a:p>
            <a:endParaRPr lang="zh-CN" altLang="zh-CN" dirty="0"/>
          </a:p>
          <a:p>
            <a:r>
              <a:rPr lang="en-US" altLang="zh-CN" b="1" dirty="0" smtClean="0"/>
              <a:t>2</a:t>
            </a:r>
            <a:r>
              <a:rPr lang="zh-CN" altLang="en-US" b="1" dirty="0" smtClean="0"/>
              <a:t>、</a:t>
            </a:r>
            <a:r>
              <a:rPr lang="zh-CN" altLang="zh-CN" b="1" dirty="0" smtClean="0"/>
              <a:t>财团法人：</a:t>
            </a:r>
            <a:r>
              <a:rPr lang="zh-CN" altLang="en-US" dirty="0" smtClean="0"/>
              <a:t>以</a:t>
            </a:r>
            <a:r>
              <a:rPr lang="zh-CN" altLang="en-US" dirty="0" smtClean="0">
                <a:solidFill>
                  <a:srgbClr val="FF0000"/>
                </a:solidFill>
              </a:rPr>
              <a:t>目的</a:t>
            </a:r>
            <a:r>
              <a:rPr lang="zh-CN" altLang="zh-CN" dirty="0" smtClean="0">
                <a:solidFill>
                  <a:srgbClr val="FF0000"/>
                </a:solidFill>
              </a:rPr>
              <a:t>财产</a:t>
            </a:r>
            <a:r>
              <a:rPr lang="zh-CN" altLang="en-US" dirty="0" smtClean="0"/>
              <a:t>为基础的</a:t>
            </a:r>
            <a:r>
              <a:rPr lang="zh-CN" altLang="zh-CN" dirty="0" smtClean="0"/>
              <a:t>组织体。</a:t>
            </a:r>
            <a:endParaRPr lang="en-US" altLang="zh-CN" dirty="0" smtClean="0"/>
          </a:p>
          <a:p>
            <a:pPr lvl="1"/>
            <a:r>
              <a:rPr lang="zh-CN" altLang="zh-CN" dirty="0" smtClean="0"/>
              <a:t>如</a:t>
            </a:r>
            <a:r>
              <a:rPr lang="zh-CN" altLang="zh-CN" dirty="0"/>
              <a:t>基金会、慈善</a:t>
            </a:r>
            <a:r>
              <a:rPr lang="zh-CN" altLang="zh-CN" dirty="0" smtClean="0"/>
              <a:t>会。</a:t>
            </a:r>
            <a:endParaRPr lang="zh-CN" altLang="zh-CN" dirty="0"/>
          </a:p>
          <a:p>
            <a:endParaRPr lang="zh-CN" altLang="en-US" dirty="0"/>
          </a:p>
        </p:txBody>
      </p:sp>
      <p:sp>
        <p:nvSpPr>
          <p:cNvPr id="3" name="标题 2"/>
          <p:cNvSpPr>
            <a:spLocks noGrp="1"/>
          </p:cNvSpPr>
          <p:nvPr>
            <p:ph type="title"/>
          </p:nvPr>
        </p:nvSpPr>
        <p:spPr/>
        <p:txBody>
          <a:bodyPr/>
          <a:lstStyle/>
          <a:p>
            <a:r>
              <a:rPr lang="zh-CN" altLang="zh-CN" dirty="0"/>
              <a:t>（二）私法人：社团法人与财团法人</a:t>
            </a:r>
            <a:endParaRPr lang="zh-CN" altLang="zh-CN"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10000"/>
          </a:bodyPr>
          <a:lstStyle/>
          <a:p>
            <a:r>
              <a:rPr lang="zh-CN" altLang="en-US" b="1" dirty="0" smtClean="0"/>
              <a:t>营利法人：</a:t>
            </a:r>
            <a:r>
              <a:rPr lang="zh-CN" altLang="zh-CN" dirty="0" smtClean="0"/>
              <a:t>以</a:t>
            </a:r>
            <a:r>
              <a:rPr lang="zh-CN" altLang="zh-CN" dirty="0"/>
              <a:t>取得利润并分配给股东等出资人为目的成立的</a:t>
            </a:r>
            <a:r>
              <a:rPr lang="zh-CN" altLang="zh-CN" dirty="0" smtClean="0"/>
              <a:t>法人</a:t>
            </a:r>
            <a:r>
              <a:rPr lang="zh-CN" altLang="en-US" dirty="0" smtClean="0"/>
              <a:t>（</a:t>
            </a:r>
            <a:r>
              <a:rPr lang="en-US" altLang="zh-CN" dirty="0" smtClean="0"/>
              <a:t>§76</a:t>
            </a:r>
            <a:r>
              <a:rPr lang="zh-CN" altLang="en-US" dirty="0" smtClean="0"/>
              <a:t>）</a:t>
            </a:r>
            <a:r>
              <a:rPr lang="zh-CN" altLang="zh-CN" dirty="0" smtClean="0"/>
              <a:t>。</a:t>
            </a:r>
            <a:endParaRPr lang="en-US" altLang="zh-CN" dirty="0" smtClean="0"/>
          </a:p>
          <a:p>
            <a:pPr lvl="1"/>
            <a:r>
              <a:rPr lang="zh-CN" altLang="zh-CN" dirty="0"/>
              <a:t>有限责任公司、</a:t>
            </a:r>
            <a:r>
              <a:rPr lang="zh-CN" altLang="zh-CN" dirty="0" smtClean="0"/>
              <a:t>股份有限公司</a:t>
            </a:r>
            <a:r>
              <a:rPr lang="zh-CN" altLang="en-US" dirty="0" smtClean="0"/>
              <a:t>等</a:t>
            </a:r>
            <a:endParaRPr lang="en-US" altLang="zh-CN" dirty="0" smtClean="0"/>
          </a:p>
          <a:p>
            <a:pPr lvl="1"/>
            <a:endParaRPr lang="en-US" altLang="zh-CN" dirty="0"/>
          </a:p>
          <a:p>
            <a:r>
              <a:rPr lang="zh-CN" altLang="en-US" b="1" dirty="0" smtClean="0"/>
              <a:t>非营利法人：</a:t>
            </a:r>
            <a:r>
              <a:rPr lang="zh-CN" altLang="zh-CN" dirty="0" smtClean="0"/>
              <a:t>为</a:t>
            </a:r>
            <a:r>
              <a:rPr lang="zh-CN" altLang="zh-CN" dirty="0"/>
              <a:t>公益目的或者其他非营利目的成立，不向出资人、设立人或者会员分配所取得利润的</a:t>
            </a:r>
            <a:r>
              <a:rPr lang="zh-CN" altLang="zh-CN" dirty="0" smtClean="0"/>
              <a:t>法人</a:t>
            </a:r>
            <a:r>
              <a:rPr lang="zh-CN" altLang="en-US" dirty="0" smtClean="0"/>
              <a:t>（</a:t>
            </a:r>
            <a:r>
              <a:rPr lang="en-US" altLang="zh-CN" dirty="0" smtClean="0"/>
              <a:t>§87</a:t>
            </a:r>
            <a:r>
              <a:rPr lang="zh-CN" altLang="en-US" dirty="0" smtClean="0"/>
              <a:t>）</a:t>
            </a:r>
            <a:endParaRPr lang="zh-CN" altLang="zh-CN" dirty="0"/>
          </a:p>
          <a:p>
            <a:pPr lvl="1"/>
            <a:r>
              <a:rPr lang="zh-CN" altLang="zh-CN" dirty="0" smtClean="0"/>
              <a:t>事业单位</a:t>
            </a:r>
            <a:r>
              <a:rPr lang="zh-CN" altLang="zh-CN" dirty="0"/>
              <a:t>、社会团体、基金会、社会服务</a:t>
            </a:r>
            <a:r>
              <a:rPr lang="zh-CN" altLang="zh-CN" dirty="0" smtClean="0"/>
              <a:t>机构</a:t>
            </a:r>
            <a:endParaRPr lang="zh-CN" altLang="zh-CN" dirty="0"/>
          </a:p>
          <a:p>
            <a:endParaRPr lang="zh-CN" altLang="zh-CN" dirty="0"/>
          </a:p>
          <a:p>
            <a:endParaRPr lang="zh-CN" altLang="en-US" dirty="0"/>
          </a:p>
        </p:txBody>
      </p:sp>
      <p:sp>
        <p:nvSpPr>
          <p:cNvPr id="3" name="标题 2"/>
          <p:cNvSpPr>
            <a:spLocks noGrp="1"/>
          </p:cNvSpPr>
          <p:nvPr>
            <p:ph type="title"/>
          </p:nvPr>
        </p:nvSpPr>
        <p:spPr/>
        <p:txBody>
          <a:bodyPr>
            <a:normAutofit/>
          </a:bodyPr>
          <a:lstStyle/>
          <a:p>
            <a:r>
              <a:rPr lang="zh-CN" altLang="zh-CN" dirty="0"/>
              <a:t>（三）营利法人与非营利</a:t>
            </a:r>
            <a:r>
              <a:rPr lang="zh-CN" altLang="zh-CN" dirty="0" smtClean="0"/>
              <a:t>法人</a:t>
            </a: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99286" y="1678236"/>
            <a:ext cx="10565986" cy="4505827"/>
          </a:xfrm>
        </p:spPr>
        <p:txBody>
          <a:bodyPr>
            <a:normAutofit fontScale="85000" lnSpcReduction="10000"/>
          </a:bodyPr>
          <a:lstStyle/>
          <a:p>
            <a:r>
              <a:rPr lang="en-US" altLang="zh-CN" dirty="0" smtClean="0"/>
              <a:t>           —</a:t>
            </a:r>
            <a:r>
              <a:rPr lang="zh-CN" altLang="en-US" dirty="0" smtClean="0"/>
              <a:t>投资公益法人不</a:t>
            </a:r>
            <a:r>
              <a:rPr lang="zh-CN" altLang="en-US" dirty="0"/>
              <a:t>享有财产分配权</a:t>
            </a:r>
            <a:r>
              <a:rPr lang="zh-CN" altLang="en-US" dirty="0" smtClean="0"/>
              <a:t>（民法典</a:t>
            </a:r>
            <a:r>
              <a:rPr lang="en-US" altLang="zh-CN" dirty="0" smtClean="0"/>
              <a:t>§</a:t>
            </a:r>
            <a:r>
              <a:rPr lang="en-US" altLang="zh-CN" dirty="0"/>
              <a:t>95</a:t>
            </a:r>
            <a:r>
              <a:rPr lang="zh-CN" altLang="en-US" dirty="0" smtClean="0"/>
              <a:t>）</a:t>
            </a:r>
            <a:endParaRPr lang="en-US" altLang="zh-CN" dirty="0" smtClean="0"/>
          </a:p>
          <a:p>
            <a:endParaRPr lang="zh-CN" altLang="zh-CN" dirty="0"/>
          </a:p>
          <a:p>
            <a:pPr lvl="1"/>
            <a:r>
              <a:rPr lang="zh-CN" altLang="zh-CN" sz="3500" dirty="0" smtClean="0"/>
              <a:t>【案情】</a:t>
            </a:r>
            <a:r>
              <a:rPr lang="zh-CN" altLang="zh-CN" sz="3500" dirty="0"/>
              <a:t>：</a:t>
            </a:r>
            <a:r>
              <a:rPr lang="en-US" altLang="zh-CN" sz="3500" dirty="0"/>
              <a:t>2011</a:t>
            </a:r>
            <a:r>
              <a:rPr lang="zh-CN" altLang="zh-CN" sz="3500" dirty="0"/>
              <a:t>年由陶文明、乐健、李稳博等签署成立上海虹口区艺术合子美术进修学校，《章程》载明：意动公司出资</a:t>
            </a:r>
            <a:r>
              <a:rPr lang="en-US" altLang="zh-CN" sz="3500" dirty="0"/>
              <a:t>50</a:t>
            </a:r>
            <a:r>
              <a:rPr lang="zh-CN" altLang="zh-CN" sz="3500" dirty="0"/>
              <a:t>万元举办，举办者不要求回报。</a:t>
            </a:r>
            <a:r>
              <a:rPr lang="en-US" altLang="zh-CN" sz="3500" dirty="0"/>
              <a:t>2012</a:t>
            </a:r>
            <a:r>
              <a:rPr lang="zh-CN" altLang="zh-CN" sz="3500" dirty="0"/>
              <a:t>年意动公司、李稳博、陶文明、乐健等约定：“股东陶文明、李稳博、乐健三人为上海虹口区艺术合子美术进修学校的实际、唯一出资方，持股比例分别为陶文明</a:t>
            </a:r>
            <a:r>
              <a:rPr lang="en-US" altLang="zh-CN" sz="3500" dirty="0"/>
              <a:t>40%</a:t>
            </a:r>
            <a:r>
              <a:rPr lang="zh-CN" altLang="zh-CN" sz="3500" dirty="0"/>
              <a:t>、李稳博</a:t>
            </a:r>
            <a:r>
              <a:rPr lang="en-US" altLang="zh-CN" sz="3500" dirty="0"/>
              <a:t>35%</a:t>
            </a:r>
            <a:r>
              <a:rPr lang="zh-CN" altLang="zh-CN" sz="3500" dirty="0"/>
              <a:t>和乐健</a:t>
            </a:r>
            <a:r>
              <a:rPr lang="en-US" altLang="zh-CN" sz="3500" dirty="0"/>
              <a:t>25%</a:t>
            </a:r>
            <a:r>
              <a:rPr lang="zh-CN" altLang="zh-CN" sz="3500" dirty="0"/>
              <a:t>，分红比例与持股比例一致”。李稳博起诉合子学校要求确认其出资人权利。</a:t>
            </a:r>
            <a:endParaRPr lang="zh-CN" altLang="zh-CN" sz="3500" dirty="0"/>
          </a:p>
        </p:txBody>
      </p:sp>
      <p:sp>
        <p:nvSpPr>
          <p:cNvPr id="3" name="标题 2"/>
          <p:cNvSpPr>
            <a:spLocks noGrp="1"/>
          </p:cNvSpPr>
          <p:nvPr>
            <p:ph type="title"/>
          </p:nvPr>
        </p:nvSpPr>
        <p:spPr>
          <a:xfrm>
            <a:off x="1455724" y="471068"/>
            <a:ext cx="10231359" cy="1138276"/>
          </a:xfrm>
        </p:spPr>
        <p:txBody>
          <a:bodyPr>
            <a:normAutofit/>
          </a:bodyPr>
          <a:lstStyle/>
          <a:p>
            <a:r>
              <a:rPr lang="zh-CN" altLang="zh-CN" dirty="0" smtClean="0"/>
              <a:t>案例</a:t>
            </a:r>
            <a:r>
              <a:rPr lang="zh-CN" altLang="en-US" dirty="0" smtClean="0"/>
              <a:t>：</a:t>
            </a:r>
            <a:r>
              <a:rPr lang="zh-CN" altLang="zh-CN" dirty="0"/>
              <a:t>李稳博与</a:t>
            </a:r>
            <a:r>
              <a:rPr lang="zh-CN" altLang="zh-CN" dirty="0" smtClean="0"/>
              <a:t>上海</a:t>
            </a:r>
            <a:r>
              <a:rPr lang="zh-CN" altLang="en-US" dirty="0" smtClean="0"/>
              <a:t>某</a:t>
            </a:r>
            <a:r>
              <a:rPr lang="zh-CN" altLang="zh-CN" dirty="0" smtClean="0"/>
              <a:t>美术进修学校</a:t>
            </a:r>
            <a:r>
              <a:rPr lang="zh-CN" altLang="zh-CN" dirty="0"/>
              <a:t>纠纷</a:t>
            </a:r>
            <a:r>
              <a:rPr lang="zh-CN" altLang="zh-CN" dirty="0" smtClean="0"/>
              <a:t>案</a:t>
            </a:r>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057983" y="1821821"/>
            <a:ext cx="10007216" cy="4391094"/>
          </a:xfrm>
        </p:spPr>
        <p:txBody>
          <a:bodyPr>
            <a:normAutofit fontScale="92500" lnSpcReduction="10000"/>
          </a:bodyPr>
          <a:lstStyle/>
          <a:p>
            <a:r>
              <a:rPr lang="zh-CN" altLang="zh-CN" b="1" dirty="0"/>
              <a:t>上海市第二中级人民法院判决：</a:t>
            </a:r>
            <a:endParaRPr lang="zh-CN" altLang="zh-CN" b="1" dirty="0"/>
          </a:p>
          <a:p>
            <a:pPr lvl="1"/>
            <a:r>
              <a:rPr lang="zh-CN" altLang="zh-CN" dirty="0" smtClean="0"/>
              <a:t>民办</a:t>
            </a:r>
            <a:r>
              <a:rPr lang="zh-CN" altLang="zh-CN" dirty="0"/>
              <a:t>学校不同于公司（或企业法人），具有公益性和非营利</a:t>
            </a:r>
            <a:r>
              <a:rPr lang="zh-CN" altLang="zh-CN" dirty="0" smtClean="0"/>
              <a:t>性</a:t>
            </a:r>
            <a:r>
              <a:rPr lang="en-US" altLang="zh-CN" dirty="0" smtClean="0"/>
              <a:t>……</a:t>
            </a:r>
            <a:r>
              <a:rPr lang="zh-CN" altLang="zh-CN" u="sng" dirty="0" smtClean="0"/>
              <a:t>出资</a:t>
            </a:r>
            <a:r>
              <a:rPr lang="zh-CN" altLang="zh-CN" u="sng" dirty="0"/>
              <a:t>人对学校也不享有类似于公司股东的财产权利</a:t>
            </a:r>
            <a:r>
              <a:rPr lang="zh-CN" altLang="zh-CN" dirty="0"/>
              <a:t>。……该校的</a:t>
            </a:r>
            <a:r>
              <a:rPr lang="zh-CN" altLang="zh-CN" u="sng" dirty="0"/>
              <a:t>出资人（举办者）对其投入学校的资产不具有所有权，也不具有根据出资多少来获得回报、分配剩余财产等的其他财产权利</a:t>
            </a:r>
            <a:r>
              <a:rPr lang="zh-CN" altLang="zh-CN" dirty="0"/>
              <a:t>。故李稳博要求确认其对合子学校的出资份额没有法律上的财产权基础。据此，驳回原告诉讼请求。</a:t>
            </a:r>
            <a:endParaRPr lang="zh-CN" altLang="zh-CN"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COMMONDATA" val="eyJoZGlkIjoiZDIxMGM1ZWY4NmJlNmQyZDZjMmMyNjgyOTlkYThhZWUifQ=="/>
</p:tagLst>
</file>

<file path=ppt/theme/theme1.xml><?xml version="1.0" encoding="utf-8"?>
<a:theme xmlns:a="http://schemas.openxmlformats.org/drawingml/2006/main" name="朱晓喆-债权让与与保理">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1000</Words>
  <Application>WPS 演示</Application>
  <PresentationFormat>宽屏</PresentationFormat>
  <Paragraphs>76</Paragraphs>
  <Slides>10</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Arial</vt:lpstr>
      <vt:lpstr>宋体</vt:lpstr>
      <vt:lpstr>Wingdings</vt:lpstr>
      <vt:lpstr>Wingdings</vt:lpstr>
      <vt:lpstr>微软雅黑</vt:lpstr>
      <vt:lpstr>Arial Unicode MS</vt:lpstr>
      <vt:lpstr>Calibri</vt:lpstr>
      <vt:lpstr>楷体</vt:lpstr>
      <vt:lpstr>朱晓喆-债权让与与保理</vt:lpstr>
      <vt:lpstr>PowerPoint 演示文稿</vt:lpstr>
      <vt:lpstr>法人概述</vt:lpstr>
      <vt:lpstr>法人的结构</vt:lpstr>
      <vt:lpstr>法人的分类</vt:lpstr>
      <vt:lpstr>（一）公法人、私法人</vt:lpstr>
      <vt:lpstr>（二）私法人：社团法人与财团法人</vt:lpstr>
      <vt:lpstr>（三）营利法人与非营利法人</vt:lpstr>
      <vt:lpstr>案例：李稳博与上海某美术进修学校纠纷案</vt:lpstr>
      <vt:lpstr>PowerPoint 演示文稿</vt:lpstr>
      <vt:lpstr>（四）特别法人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yu</cp:lastModifiedBy>
  <cp:revision>177</cp:revision>
  <dcterms:created xsi:type="dcterms:W3CDTF">2019-06-19T02:08:00Z</dcterms:created>
  <dcterms:modified xsi:type="dcterms:W3CDTF">2022-10-25T13:44:05Z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2052-11.1.0.12598</vt:lpwstr>
  </property>
  <property fmtid="{D5CDD505-2E9C-101B-9397-08002B2CF9AE}" pid="3" name="ICV">
    <vt:lpwstr>B3B43A552F914E1D9A0CF05CAB8AACC7</vt:lpwstr>
  </property>
</Properties>
</file>