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39" r:id="rId3"/>
    <p:sldId id="440" r:id="rId4"/>
    <p:sldId id="444" r:id="rId5"/>
    <p:sldId id="445" r:id="rId6"/>
    <p:sldId id="441" r:id="rId7"/>
    <p:sldId id="446" r:id="rId8"/>
    <p:sldId id="447" r:id="rId9"/>
    <p:sldId id="448" r:id="rId10"/>
    <p:sldId id="449" r:id="rId11"/>
    <p:sldId id="450" r:id="rId12"/>
    <p:sldId id="453" r:id="rId13"/>
    <p:sldId id="451" r:id="rId14"/>
    <p:sldId id="452" r:id="rId15"/>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980" autoAdjust="0"/>
    <p:restoredTop sz="94660"/>
  </p:normalViewPr>
  <p:slideViewPr>
    <p:cSldViewPr snapToGrid="0">
      <p:cViewPr varScale="1">
        <p:scale>
          <a:sx n="62" d="100"/>
          <a:sy n="62" d="100"/>
        </p:scale>
        <p:origin x="305" y="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2214882" y="2740320"/>
            <a:ext cx="8534400" cy="1752600"/>
          </a:xfrm>
        </p:spPr>
        <p:txBody>
          <a:bodyPr>
            <a:normAutofit/>
          </a:bodyPr>
          <a:lstStyle>
            <a:lvl1pPr marL="0" indent="0" algn="ctr">
              <a:buNone/>
              <a:defRPr sz="4400">
                <a:solidFill>
                  <a:srgbClr val="7C1D20"/>
                </a:solidFill>
              </a:defRPr>
            </a:lvl1pPr>
            <a:lvl2pPr marL="521335" indent="0" algn="ctr">
              <a:buNone/>
              <a:defRPr>
                <a:solidFill>
                  <a:schemeClr val="tx1">
                    <a:tint val="75000"/>
                  </a:schemeClr>
                </a:solidFill>
              </a:defRPr>
            </a:lvl2pPr>
            <a:lvl3pPr marL="1042670" indent="0" algn="ctr">
              <a:buNone/>
              <a:defRPr>
                <a:solidFill>
                  <a:schemeClr val="tx1">
                    <a:tint val="75000"/>
                  </a:schemeClr>
                </a:solidFill>
              </a:defRPr>
            </a:lvl3pPr>
            <a:lvl4pPr marL="1564005" indent="0" algn="ctr">
              <a:buNone/>
              <a:defRPr>
                <a:solidFill>
                  <a:schemeClr val="tx1">
                    <a:tint val="75000"/>
                  </a:schemeClr>
                </a:solidFill>
              </a:defRPr>
            </a:lvl4pPr>
            <a:lvl5pPr marL="2085975" indent="0" algn="ctr">
              <a:buNone/>
              <a:defRPr>
                <a:solidFill>
                  <a:schemeClr val="tx1">
                    <a:tint val="75000"/>
                  </a:schemeClr>
                </a:solidFill>
              </a:defRPr>
            </a:lvl5pPr>
            <a:lvl6pPr marL="2607310" indent="0" algn="ctr">
              <a:buNone/>
              <a:defRPr>
                <a:solidFill>
                  <a:schemeClr val="tx1">
                    <a:tint val="75000"/>
                  </a:schemeClr>
                </a:solidFill>
              </a:defRPr>
            </a:lvl6pPr>
            <a:lvl7pPr marL="3128645" indent="0" algn="ctr">
              <a:buNone/>
              <a:defRPr>
                <a:solidFill>
                  <a:schemeClr val="tx1">
                    <a:tint val="75000"/>
                  </a:schemeClr>
                </a:solidFill>
              </a:defRPr>
            </a:lvl7pPr>
            <a:lvl8pPr marL="3649980" indent="0" algn="ctr">
              <a:buNone/>
              <a:defRPr>
                <a:solidFill>
                  <a:schemeClr val="tx1">
                    <a:tint val="75000"/>
                  </a:schemeClr>
                </a:solidFill>
              </a:defRPr>
            </a:lvl8pPr>
            <a:lvl9pPr marL="4171315"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pic>
        <p:nvPicPr>
          <p:cNvPr id="7" name="Picture 3" descr="C:\Users\Administrator\Desktop\财大ppt模板\B10PPT模板（二）宽屏-08.jpg"/>
          <p:cNvPicPr>
            <a:picLocks noChangeAspect="1" noChangeArrowheads="1"/>
          </p:cNvPicPr>
          <p:nvPr/>
        </p:nvPicPr>
        <p:blipFill>
          <a:blip r:embed="rId2" cstate="print"/>
          <a:srcRect/>
          <a:stretch>
            <a:fillRect/>
          </a:stretch>
        </p:blipFill>
        <p:spPr bwMode="auto">
          <a:xfrm>
            <a:off x="5996" y="-52600"/>
            <a:ext cx="12186004" cy="6856413"/>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3"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599" y="274639"/>
            <a:ext cx="8026401"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1577515" y="1821821"/>
            <a:ext cx="9487684" cy="4391094"/>
          </a:xfrm>
        </p:spPr>
        <p:txBody>
          <a:bodyPr/>
          <a:lstStyle>
            <a:lvl1pPr>
              <a:defRPr sz="3600"/>
            </a:lvl1pPr>
            <a:lvl2pPr marL="847090" indent="-325755">
              <a:buFont typeface="Arial" panose="020B0604020202020204" pitchFamily="34" charset="0"/>
              <a:buChar char="●"/>
              <a:defRPr/>
            </a:lvl2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pic>
        <p:nvPicPr>
          <p:cNvPr id="7" name="Picture 3" descr="C:\Users\Administrator\Desktop\财大ppt模板\B10PPT模板（二）宽屏-09.jpg"/>
          <p:cNvPicPr>
            <a:picLocks noChangeAspect="1" noChangeArrowheads="1"/>
          </p:cNvPicPr>
          <p:nvPr/>
        </p:nvPicPr>
        <p:blipFill>
          <a:blip r:embed="rId2" cstate="print"/>
          <a:srcRect/>
          <a:stretch>
            <a:fillRect/>
          </a:stretch>
        </p:blipFill>
        <p:spPr bwMode="auto">
          <a:xfrm>
            <a:off x="541273" y="974632"/>
            <a:ext cx="11041129" cy="5746846"/>
          </a:xfrm>
          <a:prstGeom prst="rect">
            <a:avLst/>
          </a:prstGeom>
          <a:noFill/>
        </p:spPr>
      </p:pic>
      <p:sp>
        <p:nvSpPr>
          <p:cNvPr id="8" name="标题 7"/>
          <p:cNvSpPr>
            <a:spLocks noGrp="1"/>
          </p:cNvSpPr>
          <p:nvPr>
            <p:ph type="title"/>
          </p:nvPr>
        </p:nvSpPr>
        <p:spPr>
          <a:xfrm>
            <a:off x="714284" y="471068"/>
            <a:ext cx="10972800" cy="1143000"/>
          </a:xfrm>
        </p:spPr>
        <p:txBody>
          <a:bodyPr/>
          <a:lstStyle>
            <a:lvl1pPr>
              <a:defRPr sz="4000" b="0">
                <a:solidFill>
                  <a:srgbClr val="7C1D20"/>
                </a:solidFill>
              </a:defRPr>
            </a:lvl1pPr>
          </a:lstStyle>
          <a:p>
            <a:r>
              <a:rPr lang="zh-CN" altLang="en-US" smtClean="0"/>
              <a:t>单击此处编辑母版标题样式</a:t>
            </a:r>
            <a:endParaRPr lang="zh-CN" altLang="en-US" dirty="0"/>
          </a:p>
        </p:txBody>
      </p:sp>
      <p:sp>
        <p:nvSpPr>
          <p:cNvPr id="9" name="日期占位符 8"/>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10" name="页脚占位符 9"/>
          <p:cNvSpPr>
            <a:spLocks noGrp="1"/>
          </p:cNvSpPr>
          <p:nvPr>
            <p:ph type="ftr" sz="quarter" idx="11"/>
          </p:nvPr>
        </p:nvSpPr>
        <p:spPr/>
        <p:txBody>
          <a:bodyPr/>
          <a:lstStyle/>
          <a:p>
            <a:endParaRPr lang="zh-CN" altLang="en-US"/>
          </a:p>
        </p:txBody>
      </p:sp>
      <p:sp>
        <p:nvSpPr>
          <p:cNvPr id="11" name="灯片编号占位符 10"/>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7" y="4406903"/>
            <a:ext cx="10363200" cy="1362076"/>
          </a:xfrm>
        </p:spPr>
        <p:txBody>
          <a:bodyPr anchor="t"/>
          <a:lstStyle>
            <a:lvl1pPr algn="l">
              <a:defRPr sz="46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7" y="2906715"/>
            <a:ext cx="10363200" cy="1500188"/>
          </a:xfrm>
        </p:spPr>
        <p:txBody>
          <a:bodyPr anchor="b"/>
          <a:lstStyle>
            <a:lvl1pPr marL="0" indent="0">
              <a:buNone/>
              <a:defRPr sz="2300">
                <a:solidFill>
                  <a:schemeClr val="tx1">
                    <a:tint val="75000"/>
                  </a:schemeClr>
                </a:solidFill>
              </a:defRPr>
            </a:lvl1pPr>
            <a:lvl2pPr marL="521335" indent="0">
              <a:buNone/>
              <a:defRPr sz="2100">
                <a:solidFill>
                  <a:schemeClr val="tx1">
                    <a:tint val="75000"/>
                  </a:schemeClr>
                </a:solidFill>
              </a:defRPr>
            </a:lvl2pPr>
            <a:lvl3pPr marL="1042670" indent="0">
              <a:buNone/>
              <a:defRPr sz="1800">
                <a:solidFill>
                  <a:schemeClr val="tx1">
                    <a:tint val="75000"/>
                  </a:schemeClr>
                </a:solidFill>
              </a:defRPr>
            </a:lvl3pPr>
            <a:lvl4pPr marL="1564005" indent="0">
              <a:buNone/>
              <a:defRPr sz="1600">
                <a:solidFill>
                  <a:schemeClr val="tx1">
                    <a:tint val="75000"/>
                  </a:schemeClr>
                </a:solidFill>
              </a:defRPr>
            </a:lvl4pPr>
            <a:lvl5pPr marL="2085975" indent="0">
              <a:buNone/>
              <a:defRPr sz="1600">
                <a:solidFill>
                  <a:schemeClr val="tx1">
                    <a:tint val="75000"/>
                  </a:schemeClr>
                </a:solidFill>
              </a:defRPr>
            </a:lvl5pPr>
            <a:lvl6pPr marL="2607310" indent="0">
              <a:buNone/>
              <a:defRPr sz="1600">
                <a:solidFill>
                  <a:schemeClr val="tx1">
                    <a:tint val="75000"/>
                  </a:schemeClr>
                </a:solidFill>
              </a:defRPr>
            </a:lvl6pPr>
            <a:lvl7pPr marL="3128645" indent="0">
              <a:buNone/>
              <a:defRPr sz="1600">
                <a:solidFill>
                  <a:schemeClr val="tx1">
                    <a:tint val="75000"/>
                  </a:schemeClr>
                </a:solidFill>
              </a:defRPr>
            </a:lvl7pPr>
            <a:lvl8pPr marL="3649980" indent="0">
              <a:buNone/>
              <a:defRPr sz="1600">
                <a:solidFill>
                  <a:schemeClr val="tx1">
                    <a:tint val="75000"/>
                  </a:schemeClr>
                </a:solidFill>
              </a:defRPr>
            </a:lvl8pPr>
            <a:lvl9pPr marL="4171315"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3"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4"/>
            <a:ext cx="5386917"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8"/>
            <a:ext cx="5386917"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71" y="1535114"/>
            <a:ext cx="5389032"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71" y="2174878"/>
            <a:ext cx="5389032"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2"/>
            <a:ext cx="4011084" cy="1162050"/>
          </a:xfrm>
        </p:spPr>
        <p:txBody>
          <a:bodyPr anchor="b"/>
          <a:lstStyle>
            <a:lvl1pPr algn="l">
              <a:defRPr sz="23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3"/>
            <a:ext cx="4011084" cy="46910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3"/>
            <a:ext cx="7315200" cy="566738"/>
          </a:xfrm>
        </p:spPr>
        <p:txBody>
          <a:bodyPr anchor="b"/>
          <a:lstStyle>
            <a:lvl1pPr algn="l">
              <a:defRPr sz="23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8"/>
            <a:ext cx="7315200" cy="4114800"/>
          </a:xfrm>
        </p:spPr>
        <p:txBody>
          <a:bodyPr/>
          <a:lstStyle>
            <a:lvl1pPr marL="0" indent="0">
              <a:buNone/>
              <a:defRPr sz="3700"/>
            </a:lvl1pPr>
            <a:lvl2pPr marL="521335" indent="0">
              <a:buNone/>
              <a:defRPr sz="3200"/>
            </a:lvl2pPr>
            <a:lvl3pPr marL="1042670" indent="0">
              <a:buNone/>
              <a:defRPr sz="2700"/>
            </a:lvl3pPr>
            <a:lvl4pPr marL="1564005" indent="0">
              <a:buNone/>
              <a:defRPr sz="2300"/>
            </a:lvl4pPr>
            <a:lvl5pPr marL="2085975" indent="0">
              <a:buNone/>
              <a:defRPr sz="2300"/>
            </a:lvl5pPr>
            <a:lvl6pPr marL="2607310" indent="0">
              <a:buNone/>
              <a:defRPr sz="2300"/>
            </a:lvl6pPr>
            <a:lvl7pPr marL="3128645" indent="0">
              <a:buNone/>
              <a:defRPr sz="2300"/>
            </a:lvl7pPr>
            <a:lvl8pPr marL="3649980" indent="0">
              <a:buNone/>
              <a:defRPr sz="2300"/>
            </a:lvl8pPr>
            <a:lvl9pPr marL="4171315" indent="0">
              <a:buNone/>
              <a:defRPr sz="23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2389717" y="5367339"/>
            <a:ext cx="7315200" cy="8048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1" y="274641"/>
            <a:ext cx="10972800" cy="1143000"/>
          </a:xfrm>
          <a:prstGeom prst="rect">
            <a:avLst/>
          </a:prstGeom>
        </p:spPr>
        <p:txBody>
          <a:bodyPr vert="horz" lIns="104306" tIns="52153" rIns="104306" bIns="52153"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609601" y="1600203"/>
            <a:ext cx="10972800" cy="4525963"/>
          </a:xfrm>
          <a:prstGeom prst="rect">
            <a:avLst/>
          </a:prstGeom>
        </p:spPr>
        <p:txBody>
          <a:bodyPr vert="horz" lIns="104306" tIns="52153" rIns="104306" bIns="52153"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2"/>
          </p:nvPr>
        </p:nvSpPr>
        <p:spPr>
          <a:xfrm>
            <a:off x="609601" y="6356354"/>
            <a:ext cx="2844800" cy="365124"/>
          </a:xfrm>
          <a:prstGeom prst="rect">
            <a:avLst/>
          </a:prstGeom>
        </p:spPr>
        <p:txBody>
          <a:bodyPr vert="horz" lIns="104306" tIns="52153" rIns="104306" bIns="52153" rtlCol="0" anchor="ctr"/>
          <a:lstStyle>
            <a:lvl1pPr algn="l">
              <a:defRPr sz="1400">
                <a:solidFill>
                  <a:schemeClr val="tx1">
                    <a:tint val="75000"/>
                  </a:schemeClr>
                </a:solidFill>
              </a:defRPr>
            </a:lvl1pPr>
          </a:lstStyle>
          <a:p>
            <a:fld id="{88FF6859-FEBC-44AD-B36D-19D244AE3339}" type="datetimeFigureOut">
              <a:rPr lang="zh-CN" altLang="en-US" smtClean="0"/>
            </a:fld>
            <a:endParaRPr lang="zh-CN" altLang="en-US"/>
          </a:p>
        </p:txBody>
      </p:sp>
      <p:sp>
        <p:nvSpPr>
          <p:cNvPr id="5" name="页脚占位符 4"/>
          <p:cNvSpPr>
            <a:spLocks noGrp="1"/>
          </p:cNvSpPr>
          <p:nvPr>
            <p:ph type="ftr" sz="quarter" idx="3"/>
          </p:nvPr>
        </p:nvSpPr>
        <p:spPr>
          <a:xfrm>
            <a:off x="4165604" y="6356354"/>
            <a:ext cx="3860800" cy="3651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2" y="6356354"/>
            <a:ext cx="2844800" cy="365124"/>
          </a:xfrm>
          <a:prstGeom prst="rect">
            <a:avLst/>
          </a:prstGeom>
        </p:spPr>
        <p:txBody>
          <a:bodyPr vert="horz" lIns="104306" tIns="52153" rIns="104306" bIns="52153" rtlCol="0" anchor="ctr"/>
          <a:lstStyle>
            <a:lvl1pPr algn="r">
              <a:defRPr sz="1400">
                <a:solidFill>
                  <a:schemeClr val="tx1">
                    <a:tint val="75000"/>
                  </a:schemeClr>
                </a:solidFill>
              </a:defRPr>
            </a:lvl1pPr>
          </a:lstStyle>
          <a:p>
            <a:fld id="{9AD9CD1A-84F8-4651-80FC-C1CD9D818A9E}"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2670" rtl="0" eaLnBrk="1" latinLnBrk="0" hangingPunct="1">
        <a:spcBef>
          <a:spcPct val="0"/>
        </a:spcBef>
        <a:buNone/>
        <a:defRPr sz="5000" kern="1200">
          <a:solidFill>
            <a:schemeClr val="tx1"/>
          </a:solidFill>
          <a:latin typeface="微软雅黑" panose="020B0503020204020204" pitchFamily="34" charset="-122"/>
          <a:ea typeface="微软雅黑" panose="020B0503020204020204" pitchFamily="34" charset="-122"/>
          <a:cs typeface="+mj-cs"/>
        </a:defRPr>
      </a:lvl1pPr>
    </p:titleStyle>
    <p:bodyStyle>
      <a:lvl1pPr marL="391160" indent="-391160" algn="l" defTabSz="1042670" rtl="0" eaLnBrk="1" latinLnBrk="0" hangingPunct="1">
        <a:spcBef>
          <a:spcPct val="20000"/>
        </a:spcBef>
        <a:buFont typeface="Wingdings" panose="05000000000000000000" pitchFamily="2" charset="2"/>
        <a:buChar char="Ø"/>
        <a:defRPr sz="3700" kern="1200">
          <a:solidFill>
            <a:schemeClr val="tx1"/>
          </a:solidFill>
          <a:latin typeface="微软雅黑" panose="020B0503020204020204" pitchFamily="34" charset="-122"/>
          <a:ea typeface="微软雅黑" panose="020B0503020204020204" pitchFamily="34" charset="-122"/>
          <a:cs typeface="+mn-cs"/>
        </a:defRPr>
      </a:lvl1pPr>
      <a:lvl2pPr marL="847090" indent="-325755" algn="l" defTabSz="1042670" rtl="0" eaLnBrk="1" latinLnBrk="0" hangingPunct="1">
        <a:spcBef>
          <a:spcPct val="20000"/>
        </a:spcBef>
        <a:buFont typeface="Arial" panose="020B0604020202020204" pitchFamily="34" charset="0"/>
        <a:buChar char="–"/>
        <a:defRPr sz="3600" b="1" kern="1200">
          <a:solidFill>
            <a:schemeClr val="tx1"/>
          </a:solidFill>
          <a:latin typeface="楷体" panose="02010609060101010101" pitchFamily="49" charset="-122"/>
          <a:ea typeface="楷体" panose="02010609060101010101" pitchFamily="49" charset="-122"/>
          <a:cs typeface="+mn-cs"/>
        </a:defRPr>
      </a:lvl2pPr>
      <a:lvl3pPr marL="1499870" indent="-457200" algn="l" defTabSz="104267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499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4632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6766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899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096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30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zh-CN"/>
      </a:defPPr>
      <a:lvl1pPr marL="0" algn="l" defTabSz="1042670" rtl="0" eaLnBrk="1" latinLnBrk="0" hangingPunct="1">
        <a:defRPr sz="2100" kern="1200">
          <a:solidFill>
            <a:schemeClr val="tx1"/>
          </a:solidFill>
          <a:latin typeface="+mn-lt"/>
          <a:ea typeface="+mn-ea"/>
          <a:cs typeface="+mn-cs"/>
        </a:defRPr>
      </a:lvl1pPr>
      <a:lvl2pPr marL="521335" algn="l" defTabSz="1042670" rtl="0" eaLnBrk="1" latinLnBrk="0" hangingPunct="1">
        <a:defRPr sz="2100" kern="1200">
          <a:solidFill>
            <a:schemeClr val="tx1"/>
          </a:solidFill>
          <a:latin typeface="+mn-lt"/>
          <a:ea typeface="+mn-ea"/>
          <a:cs typeface="+mn-cs"/>
        </a:defRPr>
      </a:lvl2pPr>
      <a:lvl3pPr marL="1042670" algn="l" defTabSz="1042670" rtl="0" eaLnBrk="1" latinLnBrk="0" hangingPunct="1">
        <a:defRPr sz="2100" kern="1200">
          <a:solidFill>
            <a:schemeClr val="tx1"/>
          </a:solidFill>
          <a:latin typeface="+mn-lt"/>
          <a:ea typeface="+mn-ea"/>
          <a:cs typeface="+mn-cs"/>
        </a:defRPr>
      </a:lvl3pPr>
      <a:lvl4pPr marL="1564005" algn="l" defTabSz="1042670" rtl="0" eaLnBrk="1" latinLnBrk="0" hangingPunct="1">
        <a:defRPr sz="2100" kern="1200">
          <a:solidFill>
            <a:schemeClr val="tx1"/>
          </a:solidFill>
          <a:latin typeface="+mn-lt"/>
          <a:ea typeface="+mn-ea"/>
          <a:cs typeface="+mn-cs"/>
        </a:defRPr>
      </a:lvl4pPr>
      <a:lvl5pPr marL="2085975" algn="l" defTabSz="1042670" rtl="0" eaLnBrk="1" latinLnBrk="0" hangingPunct="1">
        <a:defRPr sz="2100" kern="1200">
          <a:solidFill>
            <a:schemeClr val="tx1"/>
          </a:solidFill>
          <a:latin typeface="+mn-lt"/>
          <a:ea typeface="+mn-ea"/>
          <a:cs typeface="+mn-cs"/>
        </a:defRPr>
      </a:lvl5pPr>
      <a:lvl6pPr marL="2607310" algn="l" defTabSz="1042670" rtl="0" eaLnBrk="1" latinLnBrk="0" hangingPunct="1">
        <a:defRPr sz="2100" kern="1200">
          <a:solidFill>
            <a:schemeClr val="tx1"/>
          </a:solidFill>
          <a:latin typeface="+mn-lt"/>
          <a:ea typeface="+mn-ea"/>
          <a:cs typeface="+mn-cs"/>
        </a:defRPr>
      </a:lvl6pPr>
      <a:lvl7pPr marL="3128645" algn="l" defTabSz="1042670" rtl="0" eaLnBrk="1" latinLnBrk="0" hangingPunct="1">
        <a:defRPr sz="2100" kern="1200">
          <a:solidFill>
            <a:schemeClr val="tx1"/>
          </a:solidFill>
          <a:latin typeface="+mn-lt"/>
          <a:ea typeface="+mn-ea"/>
          <a:cs typeface="+mn-cs"/>
        </a:defRPr>
      </a:lvl7pPr>
      <a:lvl8pPr marL="3649980" algn="l" defTabSz="1042670" rtl="0" eaLnBrk="1" latinLnBrk="0" hangingPunct="1">
        <a:defRPr sz="2100" kern="1200">
          <a:solidFill>
            <a:schemeClr val="tx1"/>
          </a:solidFill>
          <a:latin typeface="+mn-lt"/>
          <a:ea typeface="+mn-ea"/>
          <a:cs typeface="+mn-cs"/>
        </a:defRPr>
      </a:lvl8pPr>
      <a:lvl9pPr marL="4171315" algn="l" defTabSz="104267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3"/>
          <p:cNvSpPr>
            <a:spLocks noGrp="1"/>
          </p:cNvSpPr>
          <p:nvPr>
            <p:ph type="subTitle" idx="1"/>
          </p:nvPr>
        </p:nvSpPr>
        <p:spPr/>
        <p:txBody>
          <a:bodyPr>
            <a:normAutofit/>
          </a:bodyPr>
          <a:lstStyle/>
          <a:p>
            <a:r>
              <a:rPr lang="zh-CN" altLang="en-US" sz="5400" b="1" dirty="0" smtClean="0"/>
              <a:t>第七章 诉讼时效</a:t>
            </a:r>
            <a:endParaRPr lang="zh-CN" altLang="en-US" sz="5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1821"/>
            <a:ext cx="9727794" cy="4391094"/>
          </a:xfrm>
        </p:spPr>
        <p:txBody>
          <a:bodyPr>
            <a:normAutofit fontScale="85000" lnSpcReduction="10000"/>
          </a:bodyPr>
          <a:lstStyle/>
          <a:p>
            <a:r>
              <a:rPr lang="zh-CN" altLang="en-US" sz="3500" b="1" dirty="0"/>
              <a:t>民法典</a:t>
            </a:r>
            <a:r>
              <a:rPr lang="en-US" altLang="zh-CN" sz="3500" b="1" dirty="0"/>
              <a:t>189</a:t>
            </a:r>
            <a:r>
              <a:rPr lang="zh-CN" altLang="zh-CN" sz="3500" b="1" dirty="0"/>
              <a:t> </a:t>
            </a:r>
            <a:r>
              <a:rPr lang="zh-CN" altLang="zh-CN" dirty="0" smtClean="0">
                <a:latin typeface="楷体" panose="02010609060101010101" pitchFamily="49" charset="-122"/>
                <a:ea typeface="楷体" panose="02010609060101010101" pitchFamily="49" charset="-122"/>
              </a:rPr>
              <a:t>当事人</a:t>
            </a:r>
            <a:r>
              <a:rPr lang="zh-CN" altLang="zh-CN" dirty="0">
                <a:latin typeface="楷体" panose="02010609060101010101" pitchFamily="49" charset="-122"/>
                <a:ea typeface="楷体" panose="02010609060101010101" pitchFamily="49" charset="-122"/>
              </a:rPr>
              <a:t>约定同一债务分期履行的，诉讼时效期间自最后一期履行期限届满之日起计算</a:t>
            </a:r>
            <a:r>
              <a:rPr lang="zh-CN" altLang="zh-CN"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endParaRPr lang="zh-CN" altLang="zh-CN" dirty="0">
              <a:latin typeface="楷体" panose="02010609060101010101" pitchFamily="49" charset="-122"/>
              <a:ea typeface="楷体" panose="02010609060101010101" pitchFamily="49" charset="-122"/>
            </a:endParaRPr>
          </a:p>
          <a:p>
            <a:r>
              <a:rPr lang="zh-CN" altLang="en-US" sz="3500" b="1" dirty="0"/>
              <a:t>民法典</a:t>
            </a:r>
            <a:r>
              <a:rPr lang="en-US" altLang="zh-CN" sz="3500" b="1" dirty="0"/>
              <a:t>190</a:t>
            </a:r>
            <a:r>
              <a:rPr lang="zh-CN" altLang="zh-CN" sz="3500" b="1" dirty="0"/>
              <a:t> </a:t>
            </a:r>
            <a:r>
              <a:rPr lang="en-US" altLang="zh-CN" sz="3500" b="1" dirty="0"/>
              <a:t> </a:t>
            </a:r>
            <a:r>
              <a:rPr lang="zh-CN" altLang="zh-CN" dirty="0" smtClean="0">
                <a:latin typeface="楷体" panose="02010609060101010101" pitchFamily="49" charset="-122"/>
                <a:ea typeface="楷体" panose="02010609060101010101" pitchFamily="49" charset="-122"/>
              </a:rPr>
              <a:t>无</a:t>
            </a:r>
            <a:r>
              <a:rPr lang="zh-CN" altLang="zh-CN" dirty="0">
                <a:latin typeface="楷体" panose="02010609060101010101" pitchFamily="49" charset="-122"/>
                <a:ea typeface="楷体" panose="02010609060101010101" pitchFamily="49" charset="-122"/>
              </a:rPr>
              <a:t>民事行为能力人或者限制民事行为能力人对其法定代理人的请求权的诉讼时效期间，自该法定代理终止之日起计算</a:t>
            </a:r>
            <a:r>
              <a:rPr lang="zh-CN" altLang="zh-CN"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endParaRPr lang="zh-CN" altLang="zh-CN" dirty="0">
              <a:latin typeface="楷体" panose="02010609060101010101" pitchFamily="49" charset="-122"/>
              <a:ea typeface="楷体" panose="02010609060101010101" pitchFamily="49" charset="-122"/>
            </a:endParaRPr>
          </a:p>
          <a:p>
            <a:r>
              <a:rPr lang="zh-CN" altLang="en-US" sz="3500" b="1" dirty="0"/>
              <a:t>民法典</a:t>
            </a:r>
            <a:r>
              <a:rPr lang="en-US" altLang="zh-CN" sz="3500" b="1" dirty="0"/>
              <a:t>191 </a:t>
            </a:r>
            <a:r>
              <a:rPr lang="zh-CN" altLang="zh-CN" dirty="0" smtClean="0">
                <a:latin typeface="楷体" panose="02010609060101010101" pitchFamily="49" charset="-122"/>
                <a:ea typeface="楷体" panose="02010609060101010101" pitchFamily="49" charset="-122"/>
              </a:rPr>
              <a:t>未成年人</a:t>
            </a:r>
            <a:r>
              <a:rPr lang="zh-CN" altLang="zh-CN" dirty="0">
                <a:latin typeface="楷体" panose="02010609060101010101" pitchFamily="49" charset="-122"/>
                <a:ea typeface="楷体" panose="02010609060101010101" pitchFamily="49" charset="-122"/>
              </a:rPr>
              <a:t>遭受性侵害的损害赔偿请求权的诉讼时效期间，自受害人年满十八周岁之日起计算。</a:t>
            </a:r>
            <a:endParaRPr lang="zh-CN" altLang="zh-CN"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normAutofit/>
          </a:bodyPr>
          <a:lstStyle/>
          <a:p>
            <a:r>
              <a:rPr lang="en-US" altLang="zh-CN" b="1" dirty="0"/>
              <a:t>3</a:t>
            </a:r>
            <a:r>
              <a:rPr lang="zh-CN" altLang="en-US" b="1" dirty="0" smtClean="0"/>
              <a:t>、特殊的诉讼时效起算</a:t>
            </a:r>
            <a:endParaRPr lang="zh-CN" altLang="en-US"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1820"/>
            <a:ext cx="9487684" cy="4518523"/>
          </a:xfrm>
        </p:spPr>
        <p:txBody>
          <a:bodyPr>
            <a:normAutofit fontScale="77500" lnSpcReduction="20000"/>
          </a:bodyPr>
          <a:lstStyle/>
          <a:p>
            <a:r>
              <a:rPr lang="zh-CN" altLang="en-US" b="1" dirty="0" smtClean="0"/>
              <a:t>民法典</a:t>
            </a:r>
            <a:r>
              <a:rPr lang="en-US" altLang="zh-CN" b="1" dirty="0" smtClean="0"/>
              <a:t>§194</a:t>
            </a:r>
            <a:r>
              <a:rPr lang="zh-CN" altLang="zh-CN" dirty="0" smtClean="0"/>
              <a:t> </a:t>
            </a:r>
            <a:r>
              <a:rPr lang="zh-CN" altLang="zh-CN" dirty="0"/>
              <a:t>在诉讼时效期间的最后六个月内，因下列障碍，不能行使请求权的，诉讼时效中止：</a:t>
            </a:r>
            <a:endParaRPr lang="zh-CN" altLang="zh-CN" dirty="0"/>
          </a:p>
          <a:p>
            <a:pPr lvl="1"/>
            <a:r>
              <a:rPr lang="zh-CN" altLang="zh-CN" dirty="0"/>
              <a:t>（一）不可抗力；</a:t>
            </a:r>
            <a:endParaRPr lang="zh-CN" altLang="zh-CN" dirty="0"/>
          </a:p>
          <a:p>
            <a:pPr lvl="1"/>
            <a:r>
              <a:rPr lang="zh-CN" altLang="zh-CN" dirty="0"/>
              <a:t>（二）无民事行为能力人或者限制民事行为能力人没有法定代理人，或者法定代理人死亡、丧失民事行为能力、丧失代理权；</a:t>
            </a:r>
            <a:endParaRPr lang="zh-CN" altLang="zh-CN" dirty="0"/>
          </a:p>
          <a:p>
            <a:pPr lvl="1"/>
            <a:r>
              <a:rPr lang="zh-CN" altLang="zh-CN" dirty="0"/>
              <a:t>（三）继承开始后未确定继承人或者遗产管理人；</a:t>
            </a:r>
            <a:endParaRPr lang="zh-CN" altLang="zh-CN" dirty="0"/>
          </a:p>
          <a:p>
            <a:pPr lvl="1"/>
            <a:r>
              <a:rPr lang="zh-CN" altLang="zh-CN" dirty="0"/>
              <a:t>（四）权利人被义务人或者其他人控制；</a:t>
            </a:r>
            <a:endParaRPr lang="zh-CN" altLang="zh-CN" dirty="0"/>
          </a:p>
          <a:p>
            <a:pPr lvl="1"/>
            <a:r>
              <a:rPr lang="zh-CN" altLang="zh-CN" dirty="0"/>
              <a:t>（五）其他导致权利人不能行使请求权的障碍。</a:t>
            </a:r>
            <a:endParaRPr lang="zh-CN" altLang="zh-CN" dirty="0"/>
          </a:p>
          <a:p>
            <a:r>
              <a:rPr lang="zh-CN" altLang="zh-CN" dirty="0"/>
              <a:t>自中止时效的原因消除之日起满六个月，诉讼时效期间届满。</a:t>
            </a:r>
            <a:endParaRPr lang="zh-CN" altLang="zh-CN" dirty="0"/>
          </a:p>
          <a:p>
            <a:endParaRPr lang="zh-CN" altLang="en-US" dirty="0"/>
          </a:p>
        </p:txBody>
      </p:sp>
      <p:sp>
        <p:nvSpPr>
          <p:cNvPr id="3" name="标题 2"/>
          <p:cNvSpPr>
            <a:spLocks noGrp="1"/>
          </p:cNvSpPr>
          <p:nvPr>
            <p:ph type="title"/>
          </p:nvPr>
        </p:nvSpPr>
        <p:spPr/>
        <p:txBody>
          <a:bodyPr/>
          <a:lstStyle/>
          <a:p>
            <a:r>
              <a:rPr lang="zh-CN" altLang="zh-CN" b="1" dirty="0"/>
              <a:t>三、诉讼时效的</a:t>
            </a:r>
            <a:r>
              <a:rPr lang="zh-CN" altLang="zh-CN" b="1" dirty="0" smtClean="0"/>
              <a:t>中止</a:t>
            </a:r>
            <a:endParaRPr lang="zh-CN" altLang="en-US"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10000"/>
          </a:bodyPr>
          <a:lstStyle/>
          <a:p>
            <a:r>
              <a:rPr lang="zh-CN" altLang="en-US" b="1" dirty="0" smtClean="0"/>
              <a:t>民法典</a:t>
            </a:r>
            <a:r>
              <a:rPr lang="en-US" altLang="zh-CN" b="1" dirty="0" smtClean="0"/>
              <a:t>§195</a:t>
            </a:r>
            <a:endParaRPr lang="zh-CN" altLang="zh-CN" b="1" dirty="0"/>
          </a:p>
          <a:p>
            <a:r>
              <a:rPr lang="zh-CN" altLang="zh-CN" dirty="0" smtClean="0"/>
              <a:t>有</a:t>
            </a:r>
            <a:r>
              <a:rPr lang="zh-CN" altLang="zh-CN" dirty="0"/>
              <a:t>下列情形之一的，诉讼时效中断，从中断、有关程序终结时起，诉讼时效期间重新计算：</a:t>
            </a:r>
            <a:endParaRPr lang="zh-CN" altLang="zh-CN" dirty="0"/>
          </a:p>
          <a:p>
            <a:pPr lvl="1"/>
            <a:r>
              <a:rPr lang="zh-CN" altLang="zh-CN" dirty="0"/>
              <a:t>（一）权利人向义务人提出履行请求；</a:t>
            </a:r>
            <a:endParaRPr lang="zh-CN" altLang="zh-CN" dirty="0"/>
          </a:p>
          <a:p>
            <a:pPr lvl="1"/>
            <a:r>
              <a:rPr lang="zh-CN" altLang="zh-CN" dirty="0"/>
              <a:t>（二）义务人同意履行义务；</a:t>
            </a:r>
            <a:endParaRPr lang="zh-CN" altLang="zh-CN" dirty="0"/>
          </a:p>
          <a:p>
            <a:pPr lvl="1"/>
            <a:r>
              <a:rPr lang="zh-CN" altLang="zh-CN" dirty="0"/>
              <a:t>（三）权利人提起诉讼或者申请仲裁；</a:t>
            </a:r>
            <a:endParaRPr lang="zh-CN" altLang="zh-CN" dirty="0"/>
          </a:p>
          <a:p>
            <a:pPr lvl="1"/>
            <a:r>
              <a:rPr lang="zh-CN" altLang="zh-CN" dirty="0"/>
              <a:t>（四）与提起诉讼或者申请仲裁具有同等效力的其他情形。</a:t>
            </a:r>
            <a:endParaRPr lang="zh-CN" altLang="zh-CN" dirty="0"/>
          </a:p>
          <a:p>
            <a:endParaRPr lang="zh-CN" altLang="en-US" dirty="0"/>
          </a:p>
        </p:txBody>
      </p:sp>
      <p:sp>
        <p:nvSpPr>
          <p:cNvPr id="3" name="标题 2"/>
          <p:cNvSpPr>
            <a:spLocks noGrp="1"/>
          </p:cNvSpPr>
          <p:nvPr>
            <p:ph type="title"/>
          </p:nvPr>
        </p:nvSpPr>
        <p:spPr/>
        <p:txBody>
          <a:bodyPr/>
          <a:lstStyle/>
          <a:p>
            <a:r>
              <a:rPr lang="zh-CN" altLang="en-US" b="1" dirty="0" smtClean="0"/>
              <a:t>四、诉讼时效的中断</a:t>
            </a:r>
            <a:endParaRPr lang="zh-CN" altLang="en-US"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3"/>
          <p:cNvSpPr>
            <a:spLocks noGrp="1"/>
          </p:cNvSpPr>
          <p:nvPr>
            <p:ph type="subTitle" idx="1"/>
          </p:nvPr>
        </p:nvSpPr>
        <p:spPr/>
        <p:txBody>
          <a:bodyPr/>
          <a:lstStyle/>
          <a:p>
            <a:r>
              <a:rPr lang="zh-CN" altLang="en-US" dirty="0" smtClean="0"/>
              <a:t>全文终</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8799"/>
            <a:ext cx="9487684" cy="4384115"/>
          </a:xfrm>
        </p:spPr>
        <p:txBody>
          <a:bodyPr>
            <a:normAutofit lnSpcReduction="10000"/>
          </a:bodyPr>
          <a:lstStyle/>
          <a:p>
            <a:r>
              <a:rPr lang="en-US" altLang="zh-CN" b="1" dirty="0"/>
              <a:t>1</a:t>
            </a:r>
            <a:r>
              <a:rPr lang="zh-CN" altLang="zh-CN" b="1" dirty="0"/>
              <a:t>、时效概念</a:t>
            </a:r>
            <a:endParaRPr lang="zh-CN" altLang="zh-CN" b="1" dirty="0"/>
          </a:p>
          <a:p>
            <a:r>
              <a:rPr lang="zh-CN" altLang="zh-CN" dirty="0"/>
              <a:t>指一定的事实状态持续地达到一定期间而发生一定法律效果的法律事实</a:t>
            </a:r>
            <a:r>
              <a:rPr lang="zh-CN" altLang="zh-CN" dirty="0" smtClean="0"/>
              <a:t>。</a:t>
            </a:r>
            <a:endParaRPr lang="en-US" altLang="zh-CN" dirty="0" smtClean="0"/>
          </a:p>
          <a:p>
            <a:endParaRPr lang="zh-CN" altLang="zh-CN" dirty="0"/>
          </a:p>
          <a:p>
            <a:r>
              <a:rPr lang="zh-CN" altLang="zh-CN" dirty="0"/>
              <a:t>类型</a:t>
            </a:r>
            <a:r>
              <a:rPr lang="zh-CN" altLang="zh-CN" dirty="0" smtClean="0"/>
              <a:t>：</a:t>
            </a:r>
            <a:endParaRPr lang="en-US" altLang="zh-CN" dirty="0" smtClean="0"/>
          </a:p>
          <a:p>
            <a:pPr lvl="1"/>
            <a:r>
              <a:rPr lang="zh-CN" altLang="zh-CN" dirty="0" smtClean="0"/>
              <a:t>取得时效</a:t>
            </a:r>
            <a:endParaRPr lang="en-US" altLang="zh-CN" dirty="0" smtClean="0"/>
          </a:p>
          <a:p>
            <a:pPr lvl="1"/>
            <a:r>
              <a:rPr lang="zh-CN" altLang="zh-CN" dirty="0" smtClean="0"/>
              <a:t>消灭</a:t>
            </a:r>
            <a:r>
              <a:rPr lang="zh-CN" altLang="zh-CN" dirty="0"/>
              <a:t>时效（诉讼时效）</a:t>
            </a:r>
            <a:endParaRPr lang="zh-CN" altLang="zh-CN" dirty="0"/>
          </a:p>
          <a:p>
            <a:endParaRPr lang="zh-CN" altLang="en-US" dirty="0"/>
          </a:p>
        </p:txBody>
      </p:sp>
      <p:sp>
        <p:nvSpPr>
          <p:cNvPr id="3" name="标题 2"/>
          <p:cNvSpPr>
            <a:spLocks noGrp="1"/>
          </p:cNvSpPr>
          <p:nvPr>
            <p:ph type="title"/>
          </p:nvPr>
        </p:nvSpPr>
        <p:spPr/>
        <p:txBody>
          <a:bodyPr>
            <a:normAutofit/>
          </a:bodyPr>
          <a:lstStyle/>
          <a:p>
            <a:r>
              <a:rPr lang="zh-CN" altLang="zh-CN" sz="4400" b="1" dirty="0"/>
              <a:t>一、诉讼时效概述</a:t>
            </a:r>
            <a:endParaRPr lang="zh-CN" altLang="zh-CN" sz="4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10000"/>
          </a:bodyPr>
          <a:lstStyle/>
          <a:p>
            <a:r>
              <a:rPr lang="zh-CN" altLang="en-US" dirty="0" smtClean="0"/>
              <a:t>原则上各</a:t>
            </a:r>
            <a:r>
              <a:rPr lang="zh-CN" altLang="en-US" dirty="0" smtClean="0"/>
              <a:t>类</a:t>
            </a:r>
            <a:r>
              <a:rPr lang="zh-CN" altLang="zh-CN" dirty="0" smtClean="0"/>
              <a:t>请求</a:t>
            </a:r>
            <a:r>
              <a:rPr lang="zh-CN" altLang="zh-CN" dirty="0" smtClean="0"/>
              <a:t>权</a:t>
            </a:r>
            <a:r>
              <a:rPr lang="zh-CN" altLang="en-US" dirty="0" smtClean="0"/>
              <a:t>都适用。</a:t>
            </a:r>
            <a:endParaRPr lang="en-US" altLang="zh-CN" dirty="0" smtClean="0"/>
          </a:p>
          <a:p>
            <a:endParaRPr lang="en-US" altLang="zh-CN" dirty="0"/>
          </a:p>
          <a:p>
            <a:r>
              <a:rPr lang="zh-CN" altLang="en-US" dirty="0" smtClean="0"/>
              <a:t>例外不适用</a:t>
            </a:r>
            <a:r>
              <a:rPr lang="en-US" altLang="zh-CN" dirty="0" smtClean="0"/>
              <a:t>（</a:t>
            </a:r>
            <a:r>
              <a:rPr lang="zh-CN" altLang="en-US" dirty="0" smtClean="0"/>
              <a:t>民法典</a:t>
            </a:r>
            <a:r>
              <a:rPr lang="en-US" altLang="zh-CN" dirty="0" smtClean="0"/>
              <a:t>§196）</a:t>
            </a:r>
            <a:r>
              <a:rPr lang="zh-CN" altLang="en-US" dirty="0"/>
              <a:t>：</a:t>
            </a:r>
            <a:r>
              <a:rPr lang="en-US" altLang="zh-CN" dirty="0"/>
              <a:t> </a:t>
            </a:r>
            <a:endParaRPr lang="zh-CN" altLang="zh-CN" dirty="0"/>
          </a:p>
          <a:p>
            <a:pPr lvl="1"/>
            <a:r>
              <a:rPr lang="zh-CN" altLang="zh-CN" dirty="0" smtClean="0"/>
              <a:t>（</a:t>
            </a:r>
            <a:r>
              <a:rPr lang="zh-CN" altLang="zh-CN" dirty="0"/>
              <a:t>一）请求停止侵害、排除妨碍、消除危险；</a:t>
            </a:r>
            <a:endParaRPr lang="zh-CN" altLang="zh-CN" dirty="0"/>
          </a:p>
          <a:p>
            <a:pPr lvl="1"/>
            <a:r>
              <a:rPr lang="zh-CN" altLang="zh-CN" dirty="0"/>
              <a:t>（二）不动产物权和登记的动产物权的权利人请求返还财产；</a:t>
            </a:r>
            <a:endParaRPr lang="zh-CN" altLang="zh-CN" dirty="0"/>
          </a:p>
          <a:p>
            <a:pPr lvl="1"/>
            <a:r>
              <a:rPr lang="zh-CN" altLang="zh-CN" dirty="0"/>
              <a:t>（三）请求支付抚养费、赡养费或者扶养费；</a:t>
            </a:r>
            <a:endParaRPr lang="zh-CN" altLang="zh-CN" dirty="0"/>
          </a:p>
          <a:p>
            <a:pPr lvl="1"/>
            <a:r>
              <a:rPr lang="zh-CN" altLang="zh-CN" dirty="0"/>
              <a:t>（四）依法不适用诉讼时效的其他请求权。</a:t>
            </a:r>
            <a:endParaRPr lang="zh-CN" altLang="zh-CN" dirty="0"/>
          </a:p>
          <a:p>
            <a:endParaRPr lang="zh-CN" altLang="en-US" dirty="0"/>
          </a:p>
        </p:txBody>
      </p:sp>
      <p:sp>
        <p:nvSpPr>
          <p:cNvPr id="3" name="标题 2"/>
          <p:cNvSpPr>
            <a:spLocks noGrp="1"/>
          </p:cNvSpPr>
          <p:nvPr>
            <p:ph type="title"/>
          </p:nvPr>
        </p:nvSpPr>
        <p:spPr/>
        <p:txBody>
          <a:bodyPr>
            <a:normAutofit/>
          </a:bodyPr>
          <a:lstStyle/>
          <a:p>
            <a:r>
              <a:rPr lang="en-US" altLang="zh-CN" dirty="0" smtClean="0"/>
              <a:t>2</a:t>
            </a:r>
            <a:r>
              <a:rPr lang="zh-CN" altLang="en-US" dirty="0" smtClean="0"/>
              <a:t>、</a:t>
            </a:r>
            <a:r>
              <a:rPr lang="zh-CN" altLang="zh-CN" dirty="0" smtClean="0"/>
              <a:t>诉讼</a:t>
            </a:r>
            <a:r>
              <a:rPr lang="zh-CN" altLang="zh-CN" dirty="0"/>
              <a:t>时效的</a:t>
            </a:r>
            <a:r>
              <a:rPr lang="zh-CN" altLang="zh-CN" dirty="0" smtClean="0"/>
              <a:t>客体</a:t>
            </a: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en-US" b="1" dirty="0" smtClean="0"/>
              <a:t>（</a:t>
            </a:r>
            <a:r>
              <a:rPr lang="en-US" altLang="zh-CN" b="1" dirty="0" smtClean="0"/>
              <a:t>1</a:t>
            </a:r>
            <a:r>
              <a:rPr lang="zh-CN" altLang="en-US" b="1" dirty="0" smtClean="0"/>
              <a:t>）义务人的抗辩权</a:t>
            </a:r>
            <a:endParaRPr lang="en-US" altLang="zh-CN" b="1" dirty="0" smtClean="0"/>
          </a:p>
          <a:p>
            <a:r>
              <a:rPr lang="zh-CN" altLang="en-US" b="1" dirty="0" smtClean="0"/>
              <a:t>民法典</a:t>
            </a:r>
            <a:r>
              <a:rPr lang="zh-CN" altLang="zh-CN" b="1" dirty="0" smtClean="0"/>
              <a:t>§</a:t>
            </a:r>
            <a:r>
              <a:rPr lang="en-US" altLang="zh-CN" b="1" dirty="0"/>
              <a:t>192</a:t>
            </a:r>
            <a:r>
              <a:rPr lang="zh-CN" altLang="zh-CN" b="1" dirty="0" smtClean="0"/>
              <a:t>第</a:t>
            </a:r>
            <a:r>
              <a:rPr lang="en-US" altLang="zh-CN" b="1" dirty="0" smtClean="0"/>
              <a:t>1</a:t>
            </a:r>
            <a:r>
              <a:rPr lang="zh-CN" altLang="zh-CN" b="1" dirty="0" smtClean="0"/>
              <a:t>款</a:t>
            </a:r>
            <a:endParaRPr lang="en-US" altLang="zh-CN" dirty="0" smtClean="0"/>
          </a:p>
          <a:p>
            <a:pPr lvl="1"/>
            <a:r>
              <a:rPr lang="zh-CN" altLang="zh-CN" dirty="0" smtClean="0"/>
              <a:t>诉讼</a:t>
            </a:r>
            <a:r>
              <a:rPr lang="zh-CN" altLang="zh-CN" dirty="0"/>
              <a:t>时效期间届满的，义务人可以提出不履行义务的抗辩。</a:t>
            </a:r>
            <a:endParaRPr lang="zh-CN" altLang="zh-CN" dirty="0"/>
          </a:p>
          <a:p>
            <a:r>
              <a:rPr lang="zh-CN" altLang="en-US" b="1" dirty="0" smtClean="0"/>
              <a:t>民法典</a:t>
            </a:r>
            <a:r>
              <a:rPr lang="zh-CN" altLang="zh-CN" b="1" dirty="0" smtClean="0"/>
              <a:t>§</a:t>
            </a:r>
            <a:r>
              <a:rPr lang="en-US" altLang="zh-CN" b="1" dirty="0" smtClean="0"/>
              <a:t>193</a:t>
            </a:r>
            <a:endParaRPr lang="en-US" altLang="zh-CN" b="1" dirty="0" smtClean="0"/>
          </a:p>
          <a:p>
            <a:pPr lvl="1"/>
            <a:r>
              <a:rPr lang="zh-CN" altLang="zh-CN" dirty="0" smtClean="0"/>
              <a:t>人民法院</a:t>
            </a:r>
            <a:r>
              <a:rPr lang="zh-CN" altLang="zh-CN" dirty="0"/>
              <a:t>不得主动适用诉讼时效的规定。</a:t>
            </a:r>
            <a:endParaRPr lang="zh-CN" altLang="zh-CN" dirty="0"/>
          </a:p>
          <a:p>
            <a:endParaRPr lang="zh-CN" altLang="en-US" dirty="0"/>
          </a:p>
        </p:txBody>
      </p:sp>
      <p:sp>
        <p:nvSpPr>
          <p:cNvPr id="3" name="标题 2"/>
          <p:cNvSpPr>
            <a:spLocks noGrp="1"/>
          </p:cNvSpPr>
          <p:nvPr>
            <p:ph type="title"/>
          </p:nvPr>
        </p:nvSpPr>
        <p:spPr/>
        <p:txBody>
          <a:bodyPr/>
          <a:lstStyle/>
          <a:p>
            <a:r>
              <a:rPr lang="en-US" altLang="zh-CN" dirty="0" smtClean="0"/>
              <a:t>3</a:t>
            </a:r>
            <a:r>
              <a:rPr lang="zh-CN" altLang="en-US" dirty="0" smtClean="0"/>
              <a:t>、诉讼时效的法律效果</a:t>
            </a: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lnSpcReduction="10000"/>
          </a:bodyPr>
          <a:lstStyle/>
          <a:p>
            <a:r>
              <a:rPr lang="zh-CN" altLang="en-US" sz="4000" b="1" dirty="0" smtClean="0"/>
              <a:t>（</a:t>
            </a:r>
            <a:r>
              <a:rPr lang="en-US" altLang="zh-CN" sz="4000" b="1" dirty="0" smtClean="0"/>
              <a:t>2</a:t>
            </a:r>
            <a:r>
              <a:rPr lang="zh-CN" altLang="en-US" sz="4000" b="1" dirty="0" smtClean="0"/>
              <a:t>）诉讼时效完成后的同意</a:t>
            </a:r>
            <a:endParaRPr lang="en-US" altLang="zh-CN" sz="4000" b="1" dirty="0" smtClean="0"/>
          </a:p>
          <a:p>
            <a:endParaRPr lang="en-US" altLang="zh-CN" dirty="0" smtClean="0"/>
          </a:p>
          <a:p>
            <a:r>
              <a:rPr lang="zh-CN" altLang="en-US" b="1" dirty="0" smtClean="0"/>
              <a:t>民法典</a:t>
            </a:r>
            <a:r>
              <a:rPr lang="zh-CN" altLang="zh-CN" b="1" dirty="0" smtClean="0"/>
              <a:t>§</a:t>
            </a:r>
            <a:r>
              <a:rPr lang="en-US" altLang="zh-CN" b="1" dirty="0"/>
              <a:t>192</a:t>
            </a:r>
            <a:r>
              <a:rPr lang="zh-CN" altLang="zh-CN" b="1" dirty="0" smtClean="0"/>
              <a:t>第</a:t>
            </a:r>
            <a:r>
              <a:rPr lang="en-US" altLang="zh-CN" b="1" dirty="0" smtClean="0"/>
              <a:t>2</a:t>
            </a:r>
            <a:r>
              <a:rPr lang="zh-CN" altLang="zh-CN" b="1" dirty="0" smtClean="0"/>
              <a:t>款</a:t>
            </a:r>
            <a:r>
              <a:rPr lang="zh-CN" altLang="en-US" b="1" dirty="0" smtClean="0"/>
              <a:t>前半句</a:t>
            </a:r>
            <a:endParaRPr lang="en-US" altLang="zh-CN" b="1" dirty="0" smtClean="0"/>
          </a:p>
          <a:p>
            <a:pPr lvl="1"/>
            <a:r>
              <a:rPr lang="zh-CN" altLang="zh-CN" dirty="0" smtClean="0"/>
              <a:t>诉讼</a:t>
            </a:r>
            <a:r>
              <a:rPr lang="zh-CN" altLang="zh-CN" dirty="0"/>
              <a:t>时效期间届满后，义务人同意履行的，不得以诉讼时效期间届满为由</a:t>
            </a:r>
            <a:r>
              <a:rPr lang="zh-CN" altLang="zh-CN" dirty="0" smtClean="0"/>
              <a:t>抗辩</a:t>
            </a:r>
            <a:r>
              <a:rPr lang="zh-CN" altLang="en-US" dirty="0" smtClean="0"/>
              <a:t>；</a:t>
            </a:r>
            <a:r>
              <a:rPr lang="en-US" altLang="zh-CN" dirty="0" smtClean="0"/>
              <a:t>…</a:t>
            </a:r>
            <a:endParaRPr lang="en-US" altLang="zh-CN" dirty="0" smtClean="0"/>
          </a:p>
          <a:p>
            <a:pPr lvl="1"/>
            <a:endParaRPr lang="en-US" altLang="zh-CN" dirty="0"/>
          </a:p>
          <a:p>
            <a:r>
              <a:rPr lang="zh-CN" altLang="en-US" dirty="0" smtClean="0"/>
              <a:t>同意（承认）的形式：单方、双方</a:t>
            </a:r>
            <a:endParaRPr lang="zh-CN" altLang="zh-CN" dirty="0"/>
          </a:p>
          <a:p>
            <a:endParaRPr lang="zh-CN" altLang="en-US" dirty="0"/>
          </a:p>
        </p:txBody>
      </p:sp>
      <p:sp>
        <p:nvSpPr>
          <p:cNvPr id="3" name="标题 2"/>
          <p:cNvSpPr>
            <a:spLocks noGrp="1"/>
          </p:cNvSpPr>
          <p:nvPr>
            <p:ph type="title"/>
          </p:nvPr>
        </p:nvSpPr>
        <p:spPr/>
        <p:txBody>
          <a:bodyPr/>
          <a:lstStyle/>
          <a:p>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738116"/>
            <a:ext cx="9487684" cy="4474799"/>
          </a:xfrm>
        </p:spPr>
        <p:txBody>
          <a:bodyPr>
            <a:normAutofit lnSpcReduction="10000"/>
          </a:bodyPr>
          <a:lstStyle/>
          <a:p>
            <a:r>
              <a:rPr lang="zh-CN" altLang="en-US" b="1" dirty="0" smtClean="0"/>
              <a:t>（</a:t>
            </a:r>
            <a:r>
              <a:rPr lang="en-US" altLang="zh-CN" b="1" dirty="0" smtClean="0"/>
              <a:t>3</a:t>
            </a:r>
            <a:r>
              <a:rPr lang="zh-CN" altLang="en-US" b="1" dirty="0" smtClean="0"/>
              <a:t>）诉讼</a:t>
            </a:r>
            <a:r>
              <a:rPr lang="zh-CN" altLang="en-US" b="1" dirty="0"/>
              <a:t>时效完成后的</a:t>
            </a:r>
            <a:r>
              <a:rPr lang="zh-CN" altLang="en-US" b="1" dirty="0" smtClean="0"/>
              <a:t>给付</a:t>
            </a:r>
            <a:endParaRPr lang="en-US" altLang="zh-CN" b="1" dirty="0" smtClean="0"/>
          </a:p>
          <a:p>
            <a:endParaRPr lang="en-US" altLang="zh-CN" dirty="0"/>
          </a:p>
          <a:p>
            <a:r>
              <a:rPr lang="zh-CN" altLang="en-US" b="1" dirty="0"/>
              <a:t>民法典</a:t>
            </a:r>
            <a:r>
              <a:rPr lang="zh-CN" altLang="zh-CN" b="1" dirty="0"/>
              <a:t>§</a:t>
            </a:r>
            <a:r>
              <a:rPr lang="en-US" altLang="zh-CN" b="1" dirty="0"/>
              <a:t>192</a:t>
            </a:r>
            <a:r>
              <a:rPr lang="zh-CN" altLang="zh-CN" b="1" dirty="0"/>
              <a:t>第</a:t>
            </a:r>
            <a:r>
              <a:rPr lang="en-US" altLang="zh-CN" b="1" dirty="0"/>
              <a:t>2</a:t>
            </a:r>
            <a:r>
              <a:rPr lang="zh-CN" altLang="zh-CN" b="1" dirty="0" smtClean="0"/>
              <a:t>款</a:t>
            </a:r>
            <a:r>
              <a:rPr lang="zh-CN" altLang="en-US" b="1" dirty="0" smtClean="0"/>
              <a:t>后半</a:t>
            </a:r>
            <a:r>
              <a:rPr lang="zh-CN" altLang="en-US" b="1" dirty="0"/>
              <a:t>句</a:t>
            </a:r>
            <a:endParaRPr lang="en-US" altLang="zh-CN" b="1" dirty="0"/>
          </a:p>
          <a:p>
            <a:pPr lvl="1"/>
            <a:r>
              <a:rPr lang="zh-CN" altLang="zh-CN" dirty="0"/>
              <a:t>诉讼时效期间届满后</a:t>
            </a:r>
            <a:r>
              <a:rPr lang="zh-CN" altLang="zh-CN" dirty="0" smtClean="0"/>
              <a:t>，</a:t>
            </a:r>
            <a:r>
              <a:rPr lang="en-US" altLang="zh-CN" dirty="0" smtClean="0"/>
              <a:t>……</a:t>
            </a:r>
            <a:r>
              <a:rPr lang="zh-CN" altLang="zh-CN" dirty="0"/>
              <a:t>义务人已自愿履行的，不得请求返还。</a:t>
            </a:r>
            <a:endParaRPr lang="en-US" altLang="zh-CN" dirty="0" smtClean="0"/>
          </a:p>
          <a:p>
            <a:endParaRPr lang="en-US" altLang="zh-CN" dirty="0" smtClean="0"/>
          </a:p>
          <a:p>
            <a:r>
              <a:rPr lang="zh-CN" altLang="en-US" dirty="0" smtClean="0"/>
              <a:t>原理：受领权与请求权区分；不当得利。</a:t>
            </a:r>
            <a:endParaRPr lang="en-US" altLang="zh-CN" dirty="0"/>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2183979"/>
            <a:ext cx="9674895" cy="4028935"/>
          </a:xfrm>
        </p:spPr>
        <p:txBody>
          <a:bodyPr/>
          <a:lstStyle/>
          <a:p>
            <a:r>
              <a:rPr lang="zh-CN" altLang="en-US" dirty="0" smtClean="0"/>
              <a:t>民法典</a:t>
            </a:r>
            <a:r>
              <a:rPr lang="zh-CN" altLang="zh-CN" dirty="0" smtClean="0"/>
              <a:t>§</a:t>
            </a:r>
            <a:r>
              <a:rPr lang="en-US" altLang="zh-CN" dirty="0" smtClean="0"/>
              <a:t>197</a:t>
            </a:r>
            <a:endParaRPr lang="en-US" altLang="zh-CN" dirty="0" smtClean="0"/>
          </a:p>
          <a:p>
            <a:pPr lvl="1"/>
            <a:r>
              <a:rPr lang="zh-CN" altLang="zh-CN" dirty="0" smtClean="0"/>
              <a:t>诉讼</a:t>
            </a:r>
            <a:r>
              <a:rPr lang="zh-CN" altLang="zh-CN" dirty="0"/>
              <a:t>时效的期间、计算方法以及中止、中断的事由由法律规定，当事人约定无效。</a:t>
            </a:r>
            <a:endParaRPr lang="zh-CN" altLang="zh-CN" dirty="0"/>
          </a:p>
          <a:p>
            <a:pPr lvl="1"/>
            <a:r>
              <a:rPr lang="zh-CN" altLang="zh-CN" dirty="0"/>
              <a:t>当事人对诉讼时效利益的预先放弃无效。</a:t>
            </a:r>
            <a:endParaRPr lang="zh-CN" altLang="zh-CN" dirty="0"/>
          </a:p>
        </p:txBody>
      </p:sp>
      <p:sp>
        <p:nvSpPr>
          <p:cNvPr id="3" name="标题 2"/>
          <p:cNvSpPr>
            <a:spLocks noGrp="1"/>
          </p:cNvSpPr>
          <p:nvPr>
            <p:ph type="title"/>
          </p:nvPr>
        </p:nvSpPr>
        <p:spPr/>
        <p:txBody>
          <a:bodyPr/>
          <a:lstStyle/>
          <a:p>
            <a:r>
              <a:rPr lang="en-US" altLang="zh-CN" dirty="0" smtClean="0"/>
              <a:t>4</a:t>
            </a:r>
            <a:r>
              <a:rPr lang="zh-CN" altLang="en-US" dirty="0" smtClean="0"/>
              <a:t>、诉讼</a:t>
            </a:r>
            <a:r>
              <a:rPr lang="zh-CN" altLang="en-US" dirty="0"/>
              <a:t>时效的法定性</a:t>
            </a: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b="1" dirty="0" smtClean="0"/>
              <a:t>1</a:t>
            </a:r>
            <a:r>
              <a:rPr lang="zh-CN" altLang="en-US" b="1" dirty="0" smtClean="0"/>
              <a:t>、主观起算</a:t>
            </a:r>
            <a:r>
              <a:rPr lang="en-US" altLang="zh-CN" b="1" dirty="0" smtClean="0"/>
              <a:t>+3</a:t>
            </a:r>
            <a:r>
              <a:rPr lang="zh-CN" altLang="en-US" b="1" dirty="0" smtClean="0"/>
              <a:t>年</a:t>
            </a:r>
            <a:endParaRPr lang="en-US" altLang="zh-CN" b="1" dirty="0" smtClean="0"/>
          </a:p>
          <a:p>
            <a:endParaRPr lang="en-US" altLang="zh-CN" dirty="0"/>
          </a:p>
          <a:p>
            <a:r>
              <a:rPr lang="zh-CN" altLang="en-US" sz="3200" b="1" dirty="0" smtClean="0"/>
              <a:t>民法典</a:t>
            </a:r>
            <a:r>
              <a:rPr lang="en-US" altLang="zh-CN" sz="3200" b="1" dirty="0" smtClean="0"/>
              <a:t>§188</a:t>
            </a:r>
            <a:r>
              <a:rPr lang="zh-CN" altLang="en-US" sz="3200" b="1" dirty="0" smtClean="0"/>
              <a:t>第</a:t>
            </a:r>
            <a:r>
              <a:rPr lang="en-US" altLang="zh-CN" sz="3200" b="1" dirty="0" smtClean="0"/>
              <a:t>1</a:t>
            </a:r>
            <a:r>
              <a:rPr lang="zh-CN" altLang="en-US" sz="3200" b="1" dirty="0" smtClean="0"/>
              <a:t>款</a:t>
            </a:r>
            <a:r>
              <a:rPr lang="zh-CN" altLang="en-US" sz="3200" b="1" dirty="0"/>
              <a:t>：</a:t>
            </a:r>
            <a:r>
              <a:rPr lang="en-US" altLang="zh-CN" sz="3200" b="1" dirty="0" smtClean="0"/>
              <a:t>3</a:t>
            </a:r>
            <a:r>
              <a:rPr lang="zh-CN" altLang="zh-CN" sz="3200" b="1" dirty="0" smtClean="0"/>
              <a:t>年</a:t>
            </a:r>
            <a:endParaRPr lang="en-US" altLang="zh-CN" sz="3200" dirty="0" smtClean="0"/>
          </a:p>
          <a:p>
            <a:r>
              <a:rPr lang="zh-CN" altLang="en-US" sz="3200" b="1" dirty="0"/>
              <a:t>民法典</a:t>
            </a:r>
            <a:r>
              <a:rPr lang="en-US" altLang="zh-CN" sz="3200" b="1" dirty="0"/>
              <a:t>§188</a:t>
            </a:r>
            <a:r>
              <a:rPr lang="zh-CN" altLang="en-US" sz="3200" b="1" dirty="0" smtClean="0"/>
              <a:t>第</a:t>
            </a:r>
            <a:r>
              <a:rPr lang="en-US" altLang="zh-CN" sz="3200" b="1" dirty="0" smtClean="0"/>
              <a:t>2</a:t>
            </a:r>
            <a:r>
              <a:rPr lang="zh-CN" altLang="en-US" sz="3200" b="1" dirty="0" smtClean="0"/>
              <a:t>款第</a:t>
            </a:r>
            <a:r>
              <a:rPr lang="en-US" altLang="zh-CN" sz="3200" b="1" dirty="0" smtClean="0"/>
              <a:t>1</a:t>
            </a:r>
            <a:r>
              <a:rPr lang="zh-CN" altLang="en-US" sz="3200" b="1" dirty="0" smtClean="0"/>
              <a:t>句</a:t>
            </a:r>
            <a:endParaRPr lang="en-US" altLang="zh-CN" sz="3200" b="1" dirty="0" smtClean="0"/>
          </a:p>
          <a:p>
            <a:pPr lvl="1"/>
            <a:r>
              <a:rPr lang="zh-CN" altLang="zh-CN" dirty="0" smtClean="0"/>
              <a:t>诉讼</a:t>
            </a:r>
            <a:r>
              <a:rPr lang="zh-CN" altLang="zh-CN" dirty="0"/>
              <a:t>时效期间自权利人知道或者应当知道权利受到</a:t>
            </a:r>
            <a:r>
              <a:rPr lang="zh-CN" altLang="zh-CN" dirty="0" smtClean="0"/>
              <a:t>损害</a:t>
            </a:r>
            <a:endParaRPr lang="en-US" altLang="zh-CN" dirty="0" smtClean="0"/>
          </a:p>
          <a:p>
            <a:pPr lvl="1"/>
            <a:r>
              <a:rPr lang="zh-CN" altLang="zh-CN" dirty="0" smtClean="0"/>
              <a:t>以及</a:t>
            </a:r>
            <a:r>
              <a:rPr lang="zh-CN" altLang="zh-CN" dirty="0"/>
              <a:t>义务人之日起计算。</a:t>
            </a:r>
            <a:endParaRPr lang="zh-CN" altLang="en-US" dirty="0"/>
          </a:p>
        </p:txBody>
      </p:sp>
      <p:sp>
        <p:nvSpPr>
          <p:cNvPr id="3" name="标题 2"/>
          <p:cNvSpPr>
            <a:spLocks noGrp="1"/>
          </p:cNvSpPr>
          <p:nvPr>
            <p:ph type="title"/>
          </p:nvPr>
        </p:nvSpPr>
        <p:spPr/>
        <p:txBody>
          <a:bodyPr/>
          <a:lstStyle/>
          <a:p>
            <a:r>
              <a:rPr lang="zh-CN" altLang="zh-CN" b="1" dirty="0"/>
              <a:t>二、诉讼</a:t>
            </a:r>
            <a:r>
              <a:rPr lang="zh-CN" altLang="zh-CN" b="1" dirty="0" smtClean="0"/>
              <a:t>时效</a:t>
            </a:r>
            <a:r>
              <a:rPr lang="zh-CN" altLang="en-US" b="1" dirty="0" smtClean="0"/>
              <a:t>的</a:t>
            </a:r>
            <a:r>
              <a:rPr lang="zh-CN" altLang="zh-CN" b="1" dirty="0" smtClean="0"/>
              <a:t>期间</a:t>
            </a:r>
            <a:r>
              <a:rPr lang="zh-CN" altLang="en-US" b="1" dirty="0" smtClean="0"/>
              <a:t>与起算</a:t>
            </a:r>
            <a:endParaRPr lang="zh-CN" altLang="zh-CN"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b="1" dirty="0" smtClean="0"/>
              <a:t>2</a:t>
            </a:r>
            <a:r>
              <a:rPr lang="zh-CN" altLang="en-US" b="1" dirty="0" smtClean="0"/>
              <a:t>、客观起算</a:t>
            </a:r>
            <a:r>
              <a:rPr lang="en-US" altLang="zh-CN" b="1" dirty="0" smtClean="0"/>
              <a:t>+20</a:t>
            </a:r>
            <a:r>
              <a:rPr lang="zh-CN" altLang="en-US" b="1" dirty="0" smtClean="0"/>
              <a:t>年</a:t>
            </a:r>
            <a:endParaRPr lang="en-US" altLang="zh-CN" b="1" dirty="0"/>
          </a:p>
          <a:p>
            <a:endParaRPr lang="en-US" altLang="zh-CN" dirty="0"/>
          </a:p>
          <a:p>
            <a:r>
              <a:rPr lang="zh-CN" altLang="en-US" sz="3200" b="1" dirty="0" smtClean="0"/>
              <a:t>民</a:t>
            </a:r>
            <a:r>
              <a:rPr lang="zh-CN" altLang="en-US" sz="3200" b="1" dirty="0"/>
              <a:t>法典</a:t>
            </a:r>
            <a:r>
              <a:rPr lang="en-US" altLang="zh-CN" sz="3200" b="1" dirty="0"/>
              <a:t>§188</a:t>
            </a:r>
            <a:r>
              <a:rPr lang="zh-CN" altLang="en-US" sz="3200" b="1" dirty="0"/>
              <a:t>第</a:t>
            </a:r>
            <a:r>
              <a:rPr lang="en-US" altLang="zh-CN" sz="3200" b="1" dirty="0"/>
              <a:t>2</a:t>
            </a:r>
            <a:r>
              <a:rPr lang="zh-CN" altLang="en-US" sz="3200" b="1" dirty="0"/>
              <a:t>款</a:t>
            </a:r>
            <a:r>
              <a:rPr lang="zh-CN" altLang="en-US" sz="3200" b="1" dirty="0" smtClean="0"/>
              <a:t>第</a:t>
            </a:r>
            <a:r>
              <a:rPr lang="en-US" altLang="zh-CN" sz="3200" b="1" dirty="0" smtClean="0"/>
              <a:t>3</a:t>
            </a:r>
            <a:r>
              <a:rPr lang="zh-CN" altLang="en-US" sz="3200" b="1" dirty="0" smtClean="0"/>
              <a:t>句 </a:t>
            </a:r>
            <a:r>
              <a:rPr lang="zh-CN" altLang="zh-CN" sz="3200" b="1" dirty="0" smtClean="0">
                <a:latin typeface="楷体" panose="02010609060101010101" pitchFamily="49" charset="-122"/>
                <a:ea typeface="楷体" panose="02010609060101010101" pitchFamily="49" charset="-122"/>
              </a:rPr>
              <a:t>自</a:t>
            </a:r>
            <a:r>
              <a:rPr lang="zh-CN" altLang="zh-CN" sz="3200" b="1" dirty="0">
                <a:latin typeface="楷体" panose="02010609060101010101" pitchFamily="49" charset="-122"/>
                <a:ea typeface="楷体" panose="02010609060101010101" pitchFamily="49" charset="-122"/>
              </a:rPr>
              <a:t>权利受到损害之日起超过二十年的，人民法院不予保护；有特殊情况的，人民法院可以根据权利人的申请决定延长。</a:t>
            </a:r>
            <a:endParaRPr lang="en-US" altLang="zh-CN" sz="3200" b="1" dirty="0">
              <a:latin typeface="楷体" panose="02010609060101010101" pitchFamily="49" charset="-122"/>
              <a:ea typeface="楷体" panose="02010609060101010101" pitchFamily="49" charset="-122"/>
            </a:endParaRPr>
          </a:p>
          <a:p>
            <a:pPr lvl="1"/>
            <a:r>
              <a:rPr lang="zh-CN" altLang="en-US" dirty="0" smtClean="0"/>
              <a:t>损害之日起算</a:t>
            </a:r>
            <a:endParaRPr lang="en-US" altLang="zh-CN" dirty="0" smtClean="0"/>
          </a:p>
          <a:p>
            <a:pPr lvl="1"/>
            <a:r>
              <a:rPr lang="zh-CN" altLang="en-US" dirty="0" smtClean="0"/>
              <a:t>与主观起算的期间同时进行</a:t>
            </a:r>
            <a:r>
              <a:rPr lang="zh-CN" altLang="zh-CN" dirty="0" smtClean="0"/>
              <a:t>。</a:t>
            </a:r>
            <a:endParaRPr lang="zh-CN" altLang="en-US" dirty="0"/>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PP_MARK_KEY" val="72388206-87fd-441e-b619-99689a2a08a0"/>
  <p:tag name="COMMONDATA" val="eyJoZGlkIjoiZDIxMGM1ZWY4NmJlNmQyZDZjMmMyNjgyOTlkYThhZWUifQ=="/>
</p:tagLst>
</file>

<file path=ppt/theme/theme1.xml><?xml version="1.0" encoding="utf-8"?>
<a:theme xmlns:a="http://schemas.openxmlformats.org/drawingml/2006/main" name="朱晓喆-债权让与与保理">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【202001】朱晓喆：中国民法典的新制度展望</Template>
  <TotalTime>0</TotalTime>
  <Words>1175</Words>
  <Application>WPS 演示</Application>
  <PresentationFormat>宽屏</PresentationFormat>
  <Paragraphs>102</Paragraphs>
  <Slides>13</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13</vt:i4>
      </vt:variant>
    </vt:vector>
  </HeadingPairs>
  <TitlesOfParts>
    <vt:vector size="21" baseType="lpstr">
      <vt:lpstr>Arial</vt:lpstr>
      <vt:lpstr>宋体</vt:lpstr>
      <vt:lpstr>Wingdings</vt:lpstr>
      <vt:lpstr>微软雅黑</vt:lpstr>
      <vt:lpstr>楷体</vt:lpstr>
      <vt:lpstr>Arial Unicode MS</vt:lpstr>
      <vt:lpstr>Calibri</vt:lpstr>
      <vt:lpstr>朱晓喆-债权让与与保理</vt:lpstr>
      <vt:lpstr>PowerPoint 演示文稿</vt:lpstr>
      <vt:lpstr>一、诉讼时效概述</vt:lpstr>
      <vt:lpstr>2、诉讼时效的客体</vt:lpstr>
      <vt:lpstr>3、诉讼时效的法律效果</vt:lpstr>
      <vt:lpstr>PowerPoint 演示文稿</vt:lpstr>
      <vt:lpstr>PowerPoint 演示文稿</vt:lpstr>
      <vt:lpstr>4、诉讼时效的法定性</vt:lpstr>
      <vt:lpstr>二、诉讼时效的期间与起算</vt:lpstr>
      <vt:lpstr>PowerPoint 演示文稿</vt:lpstr>
      <vt:lpstr>3、特殊的诉讼时效起算</vt:lpstr>
      <vt:lpstr>三、诉讼时效的中止</vt:lpstr>
      <vt:lpstr>四、诉讼时效的中断</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民法学 I（民法总则）   主讲人：朱晓喆 教授 上海财经大学法学院  2020年 </dc:title>
  <dc:creator>X1 Carbon</dc:creator>
  <cp:lastModifiedBy>yu</cp:lastModifiedBy>
  <cp:revision>231</cp:revision>
  <dcterms:created xsi:type="dcterms:W3CDTF">2020-02-25T14:56:00Z</dcterms:created>
  <dcterms:modified xsi:type="dcterms:W3CDTF">2022-10-25T13:50:18Z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9F2C73C01A7D4134BF4569451C1DC8CA</vt:lpwstr>
  </property>
  <property fmtid="{D5CDD505-2E9C-101B-9397-08002B2CF9AE}" pid="3" name="KSOProductBuildVer">
    <vt:lpwstr>2052-11.1.0.12598</vt:lpwstr>
  </property>
</Properties>
</file>