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6" r:id="rId3"/>
    <p:sldId id="377" r:id="rId5"/>
    <p:sldId id="379" r:id="rId6"/>
    <p:sldId id="315" r:id="rId7"/>
    <p:sldId id="424" r:id="rId8"/>
    <p:sldId id="386" r:id="rId9"/>
    <p:sldId id="381" r:id="rId10"/>
    <p:sldId id="440" r:id="rId11"/>
    <p:sldId id="438" r:id="rId12"/>
    <p:sldId id="425" r:id="rId13"/>
    <p:sldId id="409" r:id="rId14"/>
    <p:sldId id="410" r:id="rId15"/>
    <p:sldId id="426" r:id="rId16"/>
    <p:sldId id="411" r:id="rId17"/>
    <p:sldId id="430" r:id="rId18"/>
    <p:sldId id="429" r:id="rId19"/>
    <p:sldId id="431" r:id="rId20"/>
    <p:sldId id="432" r:id="rId21"/>
    <p:sldId id="433" r:id="rId22"/>
    <p:sldId id="434" r:id="rId23"/>
    <p:sldId id="413" r:id="rId24"/>
    <p:sldId id="436" r:id="rId25"/>
    <p:sldId id="437" r:id="rId26"/>
    <p:sldId id="435" r:id="rId27"/>
    <p:sldId id="414" r:id="rId28"/>
    <p:sldId id="415" r:id="rId29"/>
    <p:sldId id="416" r:id="rId30"/>
    <p:sldId id="417" r:id="rId31"/>
    <p:sldId id="419" r:id="rId32"/>
    <p:sldId id="420" r:id="rId33"/>
  </p:sldIdLst>
  <p:sldSz cx="9144000" cy="6858000" type="screen4x3"/>
  <p:notesSz cx="6858000" cy="9144000"/>
  <p:custDataLst>
    <p:tags r:id="rId38"/>
  </p:custDataLst>
  <p:defaultTextStyle>
    <a:defPPr>
      <a:defRPr lang="ja-JP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onstantia" panose="02030602050306030303" pitchFamily="18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9E228F"/>
    <a:srgbClr val="CB992B"/>
    <a:srgbClr val="DEC084"/>
    <a:srgbClr val="AB7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/>
    <p:restoredTop sz="94700"/>
  </p:normalViewPr>
  <p:slideViewPr>
    <p:cSldViewPr showGuides="1">
      <p:cViewPr varScale="1">
        <p:scale>
          <a:sx n="43" d="100"/>
          <a:sy n="43" d="100"/>
        </p:scale>
        <p:origin x="146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34B30E-0D87-4531-8773-211663A4D7E5}" type="datetimeFigureOut">
              <a:rPr kumimoji="1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en-US" altLang="ja-JP" sz="1200" dirty="0">
                <a:solidFill>
                  <a:srgbClr val="FFFFFF"/>
                </a:solidFill>
              </a:rPr>
            </a:fld>
            <a:endParaRPr lang="en-US" altLang="ja-JP" sz="12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766A43-DE69-4227-BF95-F377CC1DC336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マスター テキストの書式設定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 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レベル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3 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レベル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4 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レベル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 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5 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レベル</a:t>
            </a: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ノート プレースホルダー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11268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ノート プレースホルダー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ja-JP" altLang="en-US" dirty="0"/>
          </a:p>
        </p:txBody>
      </p:sp>
      <p:sp>
        <p:nvSpPr>
          <p:cNvPr id="3482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ja-JP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ノート プレースホルダー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ja-JP" altLang="en-US" dirty="0"/>
          </a:p>
        </p:txBody>
      </p:sp>
      <p:sp>
        <p:nvSpPr>
          <p:cNvPr id="36868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ja-JP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ノート プレースホルダー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ja-JP" altLang="en-US" dirty="0"/>
          </a:p>
        </p:txBody>
      </p:sp>
      <p:sp>
        <p:nvSpPr>
          <p:cNvPr id="1434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ja-JP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593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614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634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ノート プレースホルダー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ja-JP" altLang="en-US" dirty="0"/>
          </a:p>
        </p:txBody>
      </p:sp>
      <p:sp>
        <p:nvSpPr>
          <p:cNvPr id="16388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ja-JP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ノート プレースホルダー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ja-JP" altLang="en-US" dirty="0"/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ja-JP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ノート プレースホルダー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ja-JP" altLang="en-US" dirty="0"/>
          </a:p>
        </p:txBody>
      </p:sp>
      <p:sp>
        <p:nvSpPr>
          <p:cNvPr id="20484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ja-JP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ノート プレースホルダー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ja-JP" altLang="en-US" dirty="0"/>
          </a:p>
        </p:txBody>
      </p:sp>
      <p:sp>
        <p:nvSpPr>
          <p:cNvPr id="22532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ja-JP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ノート プレースホルダー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ja-JP" altLang="en-US" dirty="0"/>
          </a:p>
        </p:txBody>
      </p:sp>
      <p:sp>
        <p:nvSpPr>
          <p:cNvPr id="26628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ja-JP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ja-JP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ja-JP" altLang="en-US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ja-JP" altLang="en-US" sz="1200" dirty="0">
                <a:latin typeface="Calibri" panose="020F0502020204030204" pitchFamily="34" charset="0"/>
              </a:rPr>
            </a:fld>
            <a:endParaRPr lang="ja-JP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7EC386-E921-4170-8CB8-7F5EE6B7030E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737038-D7FB-44A8-BB08-F637460420D3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FF6375-1F9C-495E-BDFF-5A4D5955A583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737038-D7FB-44A8-BB08-F637460420D3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8"/>
          <p:cNvCxnSpPr/>
          <p:nvPr/>
        </p:nvCxnSpPr>
        <p:spPr>
          <a:xfrm>
            <a:off x="906463" y="4343400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1ED39-C0B3-4450-B868-4B70C260025D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737038-D7FB-44A8-BB08-F637460420D3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737038-D7FB-44A8-BB08-F637460420D3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737038-D7FB-44A8-BB08-F637460420D3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</a:fld>
            <a:endParaRPr lang="ja-JP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15E0E0-F5C1-4721-9512-4367D4FEA59A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0" y="6459538"/>
            <a:ext cx="196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1163B8D-BBF3-4251-843C-386EF457E048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ja-JP" altLang="en-US" dirty="0">
                <a:solidFill>
                  <a:schemeClr val="tx2"/>
                </a:solidFill>
              </a:rPr>
            </a:fld>
            <a:endParaRPr lang="ja-JP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vert="horz" wrap="square" lIns="457200" tIns="457200" rIns="0" bIns="45720" numCol="1" rtlCol="0" anchor="t" anchorCtr="0" compatLnSpc="1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A1B091-B500-4B7F-9F74-C62C836AAA6C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ja-JP" altLang="en-US" dirty="0"/>
            </a:fld>
            <a:endParaRPr lang="ja-JP" altLang="en-US" dirty="0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2325" y="287338"/>
            <a:ext cx="7543800" cy="14493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kumimoji="1" sz="900">
                <a:solidFill>
                  <a:srgbClr val="FFFFFF"/>
                </a:solidFill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737038-D7FB-44A8-BB08-F637460420D3}" type="datetime1"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kumimoji="1" sz="900" cap="all" baseline="0">
                <a:solidFill>
                  <a:srgbClr val="FFFFFF"/>
                </a:solidFill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/>
            <a:fld id="{9A0DB2DC-4C9A-4742-B13C-FB6460FD3503}" type="slidenum">
              <a:rPr lang="ja-JP" altLang="en-US" dirty="0">
                <a:latin typeface="Constantia" panose="02030602050306030303" pitchFamily="18" charset="0"/>
              </a:rPr>
            </a:fld>
            <a:endParaRPr lang="ja-JP" altLang="en-US" dirty="0">
              <a:latin typeface="Constantia" panose="02030602050306030303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90805" indent="-90805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1pPr>
      <a:lvl2pPr marL="38290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567055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74930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932180" indent="-18288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 bwMode="auto">
          <a:xfrm>
            <a:off x="683692" y="1916832"/>
            <a:ext cx="7705725" cy="100811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1" lang="ja-JP" altLang="en-US" sz="5400" b="1" i="0" u="none" strike="noStrike" kern="1200" cap="none" spc="-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ea"/>
                <a:ea typeface="+mj-ea"/>
                <a:cs typeface="Trebuchet MS" panose="020B0603020202020204" pitchFamily="34" charset="0"/>
              </a:rPr>
              <a:t>日本語の態</a:t>
            </a:r>
            <a:endParaRPr kumimoji="1" lang="ja-JP" altLang="en-US" sz="5400" b="0" i="0" u="none" strike="noStrike" kern="1200" cap="none" spc="-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HGGothicE" panose="020B0909000000000000" pitchFamily="49" charset="-128"/>
              <a:cs typeface="Trebuchet MS" panose="020B0603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2699385" y="4653280"/>
            <a:ext cx="4468495" cy="824230"/>
          </a:xfrm>
        </p:spPr>
        <p:txBody>
          <a:bodyPr vert="horz" wrap="square" lIns="0" tIns="45720" rIns="0" bIns="45720" numCol="1" rtlCol="0" anchor="t" anchorCtr="0" compatLnSpc="1">
            <a:normAutofit fontScale="625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47869F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47869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　</a:t>
            </a:r>
            <a:r>
              <a:rPr kumimoji="0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上海財経大学　呂 雷寧</a:t>
            </a:r>
            <a:endParaRPr kumimoji="0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灯片编号占位符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3538" y="398463"/>
            <a:ext cx="5111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ja-JP" altLang="en-US" b="1" dirty="0"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現代日本語語法</a:t>
            </a:r>
            <a:r>
              <a:rPr lang="en-US" altLang="ja-JP" b="1" dirty="0"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Ⅰ</a:t>
            </a:r>
            <a:endParaRPr lang="en-US" altLang="ja-JP" b="1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00113" y="836613"/>
            <a:ext cx="7272338" cy="4968875"/>
          </a:xfrm>
          <a:ln w="19050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②許容・放任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）母が野菜を腐らせた。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野菜が腐った。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）庭の柵にバラを一面に這わせている。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庭の柵にバラが一面に這っている。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）そんなに酒が好きなら、飲ませてやりましょう。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③責任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7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）子どもを事故で死なせた。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子どもが事故で死んだ。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7651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00113" y="1628775"/>
            <a:ext cx="7272338" cy="4321175"/>
          </a:xfrm>
          <a:ln w="19050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④原因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（あまり日本語らしくない）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8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）子どものけがが両親を心配させた。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子どもがけがをして、両親が心配した。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子どものけがで両親が心配した。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9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）ペットの死が子どもを悲しませた。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ペットが死んで、子どもが悲しんだ。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ペットの死に子どもが悲しんだ。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9699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03238" y="1412875"/>
            <a:ext cx="8137525" cy="4470400"/>
          </a:xfrm>
          <a:ln w="19050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⑤所有者主語の使役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）少女が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長い髪をなびかせて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走った。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 子どもたちが夜空の花火を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目を輝かせて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見ていた。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 みんなが外の物音に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耳を澄ませた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 子どもたちがサンタのプレゼントに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声を弾ませた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  彼女が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顔を赤くさせ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ながら、プロポーズを受け入れた。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7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．使役態と授受態との接点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73238"/>
            <a:ext cx="8064500" cy="4498975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使役態の使用条件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　上→下、同輩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）（田中が佐藤の部下）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＊田中さんが佐藤さんに奢らせました。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 田中さんが佐藤さんに奢ってもらいました。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）＊パーティの最後に、先生に一曲歌わせたいです。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  パーティの最後に、先生に一曲歌っていただきたいです。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）＊作文ができあがったら、先生に添削させてください。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   作文ができあがったら、先生に添削してもらってください。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）＊お客さんにお茶を飲ませてください。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　 お客さんにお茶を飲んでもらってください。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8" name="灯片编号占位符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822960" y="286604"/>
            <a:ext cx="7543800" cy="1450757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6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．授受態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785813" y="2949575"/>
            <a:ext cx="3703638" cy="3087688"/>
          </a:xfrm>
        </p:spPr>
        <p:txBody>
          <a:bodyPr vert="horz" wrap="square" lIns="0" tIns="45720" rIns="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6" name="灯片编号占位符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971550" y="2049463"/>
            <a:ext cx="3600450" cy="3527425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342900" marR="0" indent="-34290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　授受動詞によるもの</a:t>
            </a: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  <a:p>
            <a:pPr marR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  <a:p>
            <a:pPr marR="0" algn="ctr" defTabSz="91440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やる　</a:t>
            </a:r>
            <a:r>
              <a:rPr kumimoji="1" lang="en-US" altLang="ja-JP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　あげる</a:t>
            </a: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  <a:p>
            <a:pPr marR="0" algn="ctr" defTabSz="91440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くれる　</a:t>
            </a:r>
            <a:r>
              <a:rPr kumimoji="1" lang="en-US" altLang="ja-JP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　くださる</a:t>
            </a: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  <a:p>
            <a:pPr marR="0" algn="ctr" defTabSz="91440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もらう　</a:t>
            </a:r>
            <a:r>
              <a:rPr kumimoji="1" lang="en-US" altLang="ja-JP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　いただく</a:t>
            </a: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  <a:p>
            <a:pPr marR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4730750" y="2049463"/>
            <a:ext cx="3592513" cy="3527425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342900" marR="0" indent="-34290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　補助動詞によるもの</a:t>
            </a: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  <a:p>
            <a:pPr marR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  <a:p>
            <a:pPr marR="0" algn="ctr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～てやる　</a:t>
            </a:r>
            <a:r>
              <a:rPr kumimoji="1" lang="en-US" altLang="ja-JP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　あげる</a:t>
            </a: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  <a:p>
            <a:pPr marR="0" algn="ctr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～てくれる　</a:t>
            </a:r>
            <a:r>
              <a:rPr kumimoji="1" lang="en-US" altLang="ja-JP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　くださる</a:t>
            </a: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  <a:p>
            <a:pPr marR="0" algn="ctr" defTabSz="914400">
              <a:lnSpc>
                <a:spcPct val="200000"/>
              </a:lnSpc>
              <a:buClrTx/>
              <a:buSzTx/>
              <a:buFontTx/>
              <a:buNone/>
              <a:defRPr/>
            </a:pP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～てもらう　</a:t>
            </a:r>
            <a:r>
              <a:rPr kumimoji="1" lang="en-US" altLang="ja-JP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/</a:t>
            </a:r>
            <a:r>
              <a:rPr kumimoji="1" lang="ja-JP" altLang="en-US" sz="2400" kern="1200" cap="none" spc="0" normalizeH="0" baseline="0" noProof="0" dirty="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rPr>
              <a:t>　いただく</a:t>
            </a: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  <a:p>
            <a:pPr marR="0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ja-JP" sz="2400" kern="1200" cap="none" spc="0" normalizeH="0" baseline="0" noProof="0" dirty="0">
              <a:latin typeface="Constantia" panose="020306020503060303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627313" y="2781300"/>
            <a:ext cx="1512888" cy="25193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32588" y="2781300"/>
            <a:ext cx="1439863" cy="25193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052513"/>
            <a:ext cx="7512050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 2"/>
          <p:cNvSpPr/>
          <p:nvPr/>
        </p:nvSpPr>
        <p:spPr>
          <a:xfrm>
            <a:off x="5219700" y="2420938"/>
            <a:ext cx="1368425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72225" y="4508500"/>
            <a:ext cx="136842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849313"/>
            <a:ext cx="7777163" cy="497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形标注 2"/>
          <p:cNvSpPr/>
          <p:nvPr/>
        </p:nvSpPr>
        <p:spPr>
          <a:xfrm>
            <a:off x="5003800" y="260350"/>
            <a:ext cx="3960813" cy="1057275"/>
          </a:xfrm>
          <a:prstGeom prst="wedgeEllipseCallout">
            <a:avLst>
              <a:gd name="adj1" fmla="val -36706"/>
              <a:gd name="adj2" fmla="val 6769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ミラーさんは？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292725" y="3284538"/>
            <a:ext cx="13668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59563" y="4868863"/>
            <a:ext cx="136842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形标注 2"/>
          <p:cNvSpPr/>
          <p:nvPr/>
        </p:nvSpPr>
        <p:spPr>
          <a:xfrm>
            <a:off x="2450654" y="5227638"/>
            <a:ext cx="3096096" cy="1057275"/>
          </a:xfrm>
          <a:prstGeom prst="wedgeEllipseCallout">
            <a:avLst>
              <a:gd name="adj1" fmla="val -27052"/>
              <a:gd name="adj2" fmla="val -764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わたしは？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13" y="981075"/>
            <a:ext cx="8156575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6732588" y="3817938"/>
            <a:ext cx="1511300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pic>
        <p:nvPicPr>
          <p:cNvPr id="4096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776288"/>
            <a:ext cx="8191500" cy="5389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549275"/>
            <a:ext cx="8280400" cy="560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3"/>
          <p:cNvSpPr txBox="1"/>
          <p:nvPr/>
        </p:nvSpPr>
        <p:spPr>
          <a:xfrm>
            <a:off x="2006600" y="1400175"/>
            <a:ext cx="5422900" cy="405765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本日の学習内容</a:t>
            </a:r>
            <a:endParaRPr lang="en-US" altLang="ja-JP" sz="3200" dirty="0">
              <a:solidFill>
                <a:srgbClr val="404040"/>
              </a:solidFill>
              <a:latin typeface="MS PGothic" panose="020B0600070205080204" pitchFamily="34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1</a:t>
            </a:r>
            <a:r>
              <a:rPr lang="ja-JP" altLang="en-US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．態と格</a:t>
            </a:r>
            <a:endParaRPr lang="en-US" altLang="ja-JP" sz="3200" dirty="0">
              <a:solidFill>
                <a:srgbClr val="404040"/>
              </a:solidFill>
              <a:latin typeface="MS PGothic" panose="020B0600070205080204" pitchFamily="34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2</a:t>
            </a:r>
            <a:r>
              <a:rPr lang="ja-JP" altLang="en-US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．自他動詞</a:t>
            </a:r>
            <a:endParaRPr lang="en-US" altLang="ja-JP" sz="3200" dirty="0">
              <a:solidFill>
                <a:srgbClr val="404040"/>
              </a:solidFill>
              <a:latin typeface="MS PGothic" panose="020B0600070205080204" pitchFamily="34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3</a:t>
            </a:r>
            <a:r>
              <a:rPr lang="ja-JP" altLang="en-US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．可能態</a:t>
            </a:r>
            <a:endParaRPr lang="en-US" altLang="ja-JP" sz="3200" dirty="0">
              <a:solidFill>
                <a:srgbClr val="404040"/>
              </a:solidFill>
              <a:latin typeface="MS PGothic" panose="020B0600070205080204" pitchFamily="34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4</a:t>
            </a:r>
            <a:r>
              <a:rPr lang="ja-JP" altLang="en-US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．使役態</a:t>
            </a:r>
            <a:endParaRPr lang="en-US" altLang="ja-JP" sz="3200" dirty="0">
              <a:solidFill>
                <a:srgbClr val="404040"/>
              </a:solidFill>
              <a:latin typeface="MS PGothic" panose="020B0600070205080204" pitchFamily="34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5</a:t>
            </a:r>
            <a:r>
              <a:rPr lang="ja-JP" altLang="en-US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．使役態と授受態との接点</a:t>
            </a:r>
            <a:endParaRPr lang="en-US" altLang="ja-JP" sz="3200" dirty="0">
              <a:solidFill>
                <a:srgbClr val="404040"/>
              </a:solidFill>
              <a:latin typeface="MS PGothic" panose="020B0600070205080204" pitchFamily="34" charset="-128"/>
            </a:endParaRPr>
          </a:p>
          <a:p>
            <a:pPr>
              <a:lnSpc>
                <a:spcPts val="4500"/>
              </a:lnSpc>
            </a:pPr>
            <a:r>
              <a:rPr lang="en-US" altLang="ja-JP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6</a:t>
            </a:r>
            <a:r>
              <a:rPr lang="ja-JP" altLang="en-US" sz="3200" dirty="0">
                <a:solidFill>
                  <a:srgbClr val="404040"/>
                </a:solidFill>
                <a:latin typeface="MS PGothic" panose="020B0600070205080204" pitchFamily="34" charset="-128"/>
              </a:rPr>
              <a:t>．授受態</a:t>
            </a:r>
            <a:endParaRPr lang="en-US" altLang="ja-JP" sz="3200" dirty="0">
              <a:solidFill>
                <a:srgbClr val="404040"/>
              </a:solidFill>
              <a:latin typeface="MS PGothic" panose="020B0600070205080204" pitchFamily="34" charset="-128"/>
            </a:endParaRPr>
          </a:p>
        </p:txBody>
      </p:sp>
      <p:sp>
        <p:nvSpPr>
          <p:cNvPr id="12291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pic>
        <p:nvPicPr>
          <p:cNvPr id="43011" name="图片 4" descr="一些文字和图片的手机截图&#10;&#10;描述已自动生成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157163" y="1484313"/>
            <a:ext cx="8829675" cy="352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椭圆 7"/>
          <p:cNvSpPr/>
          <p:nvPr/>
        </p:nvSpPr>
        <p:spPr>
          <a:xfrm rot="21144912">
            <a:off x="4062413" y="2419350"/>
            <a:ext cx="4548188" cy="6508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rot="21144912">
            <a:off x="4835525" y="3125788"/>
            <a:ext cx="3930650" cy="6953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 rot="21021837">
            <a:off x="4878388" y="3946525"/>
            <a:ext cx="3981450" cy="7048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81038" y="557213"/>
            <a:ext cx="7673975" cy="5688013"/>
          </a:xfrm>
          <a:ln w="28575"/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やる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/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あげる</a:t>
            </a:r>
            <a:endParaRPr kumimoji="0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4035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3332163" y="5116513"/>
            <a:ext cx="298767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一人称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/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ウチ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63713" y="1593850"/>
            <a:ext cx="1512888" cy="1014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376988" y="1616075"/>
            <a:ext cx="1512888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51275" y="2997200"/>
            <a:ext cx="18002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二人称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上箭头 3"/>
          <p:cNvSpPr/>
          <p:nvPr/>
        </p:nvSpPr>
        <p:spPr>
          <a:xfrm>
            <a:off x="4541838" y="4259263"/>
            <a:ext cx="468313" cy="720725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上箭头 10"/>
          <p:cNvSpPr/>
          <p:nvPr/>
        </p:nvSpPr>
        <p:spPr>
          <a:xfrm rot="19784720">
            <a:off x="3011488" y="2843213"/>
            <a:ext cx="528638" cy="2271713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上箭头 11"/>
          <p:cNvSpPr/>
          <p:nvPr/>
        </p:nvSpPr>
        <p:spPr>
          <a:xfrm rot="1554817">
            <a:off x="6110288" y="2843213"/>
            <a:ext cx="528638" cy="2271713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左右箭头 9"/>
          <p:cNvSpPr/>
          <p:nvPr/>
        </p:nvSpPr>
        <p:spPr>
          <a:xfrm>
            <a:off x="3924300" y="1757363"/>
            <a:ext cx="1863725" cy="569913"/>
          </a:xfrm>
          <a:prstGeom prst="leftRight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上箭头 16"/>
          <p:cNvSpPr/>
          <p:nvPr/>
        </p:nvSpPr>
        <p:spPr>
          <a:xfrm rot="18619343">
            <a:off x="3402806" y="2497931"/>
            <a:ext cx="468313" cy="720725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上箭头 17"/>
          <p:cNvSpPr/>
          <p:nvPr/>
        </p:nvSpPr>
        <p:spPr>
          <a:xfrm rot="2699944">
            <a:off x="5862638" y="2505075"/>
            <a:ext cx="468313" cy="720725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81038" y="557213"/>
            <a:ext cx="7673975" cy="5688013"/>
          </a:xfrm>
          <a:ln w="28575"/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もらう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6083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63713" y="1557338"/>
            <a:ext cx="1512888" cy="1073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16688" y="1484313"/>
            <a:ext cx="1439863" cy="1103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51275" y="2997200"/>
            <a:ext cx="18002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二人称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上箭头 3"/>
          <p:cNvSpPr/>
          <p:nvPr/>
        </p:nvSpPr>
        <p:spPr>
          <a:xfrm rot="10800000">
            <a:off x="4518025" y="4259263"/>
            <a:ext cx="468313" cy="720725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上箭头 10"/>
          <p:cNvSpPr/>
          <p:nvPr/>
        </p:nvSpPr>
        <p:spPr>
          <a:xfrm rot="9095023">
            <a:off x="3011488" y="2843213"/>
            <a:ext cx="528638" cy="2271713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上箭头 11"/>
          <p:cNvSpPr/>
          <p:nvPr/>
        </p:nvSpPr>
        <p:spPr>
          <a:xfrm rot="12548980">
            <a:off x="6110288" y="2843213"/>
            <a:ext cx="528638" cy="2271713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左右箭头 9"/>
          <p:cNvSpPr/>
          <p:nvPr/>
        </p:nvSpPr>
        <p:spPr>
          <a:xfrm>
            <a:off x="3924300" y="1757363"/>
            <a:ext cx="1863725" cy="569913"/>
          </a:xfrm>
          <a:prstGeom prst="leftRight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上箭头 16"/>
          <p:cNvSpPr/>
          <p:nvPr/>
        </p:nvSpPr>
        <p:spPr>
          <a:xfrm rot="8199428">
            <a:off x="3271838" y="2509838"/>
            <a:ext cx="468313" cy="719138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上箭头 17"/>
          <p:cNvSpPr/>
          <p:nvPr/>
        </p:nvSpPr>
        <p:spPr>
          <a:xfrm rot="13190298">
            <a:off x="5862638" y="2505075"/>
            <a:ext cx="468313" cy="720725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32163" y="5116513"/>
            <a:ext cx="298767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一人称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/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ウチ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81038" y="557213"/>
            <a:ext cx="7673975" cy="5688013"/>
          </a:xfrm>
          <a:ln w="28575"/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くれる</a:t>
            </a:r>
            <a:endParaRPr kumimoji="0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8131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63713" y="1557338"/>
            <a:ext cx="1512888" cy="1073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A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16688" y="1484313"/>
            <a:ext cx="1439863" cy="1103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51275" y="2997200"/>
            <a:ext cx="18002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二人称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上箭头 3"/>
          <p:cNvSpPr/>
          <p:nvPr/>
        </p:nvSpPr>
        <p:spPr>
          <a:xfrm rot="10800000">
            <a:off x="4518025" y="4259263"/>
            <a:ext cx="468313" cy="720725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上箭头 10"/>
          <p:cNvSpPr/>
          <p:nvPr/>
        </p:nvSpPr>
        <p:spPr>
          <a:xfrm rot="9095023">
            <a:off x="3011488" y="2843213"/>
            <a:ext cx="528638" cy="2271713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上箭头 11"/>
          <p:cNvSpPr/>
          <p:nvPr/>
        </p:nvSpPr>
        <p:spPr>
          <a:xfrm rot="12548980">
            <a:off x="6110288" y="2843213"/>
            <a:ext cx="528638" cy="2271713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上箭头 16"/>
          <p:cNvSpPr/>
          <p:nvPr/>
        </p:nvSpPr>
        <p:spPr>
          <a:xfrm rot="8199428">
            <a:off x="3271838" y="2509838"/>
            <a:ext cx="468313" cy="719138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上箭头 17"/>
          <p:cNvSpPr/>
          <p:nvPr/>
        </p:nvSpPr>
        <p:spPr>
          <a:xfrm rot="13190298">
            <a:off x="5862638" y="2505075"/>
            <a:ext cx="468313" cy="720725"/>
          </a:xfrm>
          <a:prstGeom prst="upArrow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32163" y="5116513"/>
            <a:ext cx="298767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一人称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/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ウチ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58888" y="549275"/>
            <a:ext cx="7170738" cy="5688013"/>
          </a:xfrm>
          <a:ln w="28575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をやる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あげる、～てやる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 私が田中に本をやった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あげた。</a:t>
            </a: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私の妹が田中に本をやった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あげた。</a:t>
            </a: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*田中が私に本をやった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あげた。</a:t>
            </a: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*田中が私の妹に本をやった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あげた。</a:t>
            </a: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田中が山田に本をやった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あげた。</a:t>
            </a: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 私が田中に本を貸してやった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あげた。</a:t>
            </a:r>
            <a:endParaRPr kumimoji="0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　 私の妹が田中に本を貸してやった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あげた。</a:t>
            </a:r>
            <a:endParaRPr kumimoji="0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*田中が私に本を貸してやった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あげた。</a:t>
            </a:r>
            <a:endParaRPr kumimoji="0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*田中が私の妹に本を貸してやった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あげた。</a:t>
            </a:r>
            <a:endParaRPr kumimoji="0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田中が山田に本を貸してやった</a:t>
            </a:r>
            <a:r>
              <a:rPr kumimoji="0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あげた。</a:t>
            </a:r>
            <a:endParaRPr kumimoji="0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79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331913" y="188913"/>
            <a:ext cx="6624638" cy="6048375"/>
          </a:xfrm>
          <a:ln w="28575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をくれる、～てくれる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）田中が私に本をくれた。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田中が私の妹に本をくれた。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*私が田中に本をくれた。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*私の妹が田中に本をくれた。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？田中が山田に本をくれた。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  田中が本をくれたのか。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）田中が私に本を貸してくれた。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 田中が私の妹に本を貸してくれた。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*私が田中に本を貸してくれた。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*私の妹が田中に本を貸してくれた。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？田中が山田に本を貸してくれた。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田中が本を貸してくれたのか。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7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03350" y="188913"/>
            <a:ext cx="6665913" cy="6048375"/>
          </a:xfrm>
          <a:ln w="28575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をもらう、～てもらう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）私が田中に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から本をもらった。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 私の妹が田中に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から本をもらった。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*田中が私に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から本をもらった。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*田中が私の妹に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から本をもらった。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 田中が山田に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から本をもらった。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 田中に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から本をもらったのか。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）私が田中に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から本を貸してもらった。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 私の妹が田中に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から本を貸してもらった。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*田中が私に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から本を貸してもらった。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*田中が私の妹に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から本を貸してもらった。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田中が山田に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から本を貸してもらった。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田中に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から本を貸してもらったのか。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275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755650" y="1052513"/>
            <a:ext cx="7673975" cy="5183188"/>
          </a:xfrm>
          <a:ln w="28575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恩恵の授受（ありがたいモノ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コト）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）友だちが私に誕生日カードをくれた。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大学が私に奨学金をくれた。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？犯人が私に脅迫状をくれた。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　　　　　　　　　　　→寄越した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送ってきた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  私が友だちからメールをもらった。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    私が会社から採用内定通知をもらった。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？私が会社から不採用通知をもらった。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　　　　　　　　　　　　　　　→受け取った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3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11188" y="692150"/>
            <a:ext cx="7818438" cy="5543550"/>
          </a:xfrm>
          <a:ln w="28575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義務的な「～てくれる」：行為の受け手としての＜私＞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   私は田中に本を貸した。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*田中は私に本を貸した。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田中は（私に）本を貸してくれた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　*父が（私に）本を買った。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父が（私に）本を買ってくれた。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*友だちが私にサンドイッチを作った。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友だちが（私に）サンドイッチを作ってくれた。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29DD1">
                  <a:lumMod val="75000"/>
                </a:srgb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私は父に本を買った。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29DD1">
                  <a:lumMod val="75000"/>
                </a:srgb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私は友だちに本を買った。　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1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3850" y="981075"/>
            <a:ext cx="8351838" cy="5183188"/>
          </a:xfrm>
          <a:ln w="28575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「～てくれる」：＜私＞の関わらない事態をありがたく捉える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）水不足が心配だったけど、やっと雨が降ってくれた。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 明日遠足だから、天気が晴れてくれますように。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 お巡りさんが夜遅くまで巡回してくれるので、夜道が平気だ。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 ちょうどいいところに来てくれた。手伝って。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 子どもが好き嫌いなく食べてくれるので嬉しい。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 今年も桜が見事に咲いてくれた。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 親が快復してくれてくれて、よかった。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  （遅刻しそうな時）電車が早く来てくれないかな。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19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35732" y="319876"/>
            <a:ext cx="7543800" cy="882650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．態と格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608138"/>
            <a:ext cx="7470775" cy="4535488"/>
          </a:xfrm>
        </p:spPr>
        <p:txBody>
          <a:bodyPr vert="horz" wrap="square" lIns="0" tIns="45720" rIns="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男の人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が　女の人　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殴りました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　 　 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女の人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が　男の人　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殴られました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態（ヴォイス）とはなにか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0425" y="592138"/>
            <a:ext cx="4125913" cy="239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对话气泡: 矩形 10"/>
          <p:cNvSpPr/>
          <p:nvPr/>
        </p:nvSpPr>
        <p:spPr>
          <a:xfrm>
            <a:off x="1809750" y="4808538"/>
            <a:ext cx="5327650" cy="1365250"/>
          </a:xfrm>
          <a:prstGeom prst="wedgeRectCallout">
            <a:avLst>
              <a:gd name="adj1" fmla="val -1367"/>
              <a:gd name="adj2" fmla="val -5191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Tx/>
              <a:buNone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　どの</a:t>
            </a:r>
            <a:r>
              <a:rPr kumimoji="1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立場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からできごとを表現するか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Tx/>
              <a:buNone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　格の交替がある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Tx/>
              <a:buNone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★　動詞の活用がある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思想气泡: 云 1"/>
          <p:cNvSpPr/>
          <p:nvPr/>
        </p:nvSpPr>
        <p:spPr>
          <a:xfrm>
            <a:off x="2554288" y="1916113"/>
            <a:ext cx="1919288" cy="1066800"/>
          </a:xfrm>
          <a:prstGeom prst="cloudCallout">
            <a:avLst>
              <a:gd name="adj1" fmla="val 47692"/>
              <a:gd name="adj2" fmla="val 63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能動態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思想气泡: 云 8"/>
          <p:cNvSpPr/>
          <p:nvPr/>
        </p:nvSpPr>
        <p:spPr>
          <a:xfrm>
            <a:off x="6489700" y="3122613"/>
            <a:ext cx="1919288" cy="1065213"/>
          </a:xfrm>
          <a:prstGeom prst="cloudCallout">
            <a:avLst>
              <a:gd name="adj1" fmla="val -72097"/>
              <a:gd name="adj2" fmla="val 17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受動態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8280400" cy="4462463"/>
          </a:xfrm>
          <a:ln w="28575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「～てくれる」の皮肉効果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 あいつ、困ったことをしてくれたなあ。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しなくてもいいことをしてくれて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、大変迷惑だ。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467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3608" y="208868"/>
            <a:ext cx="7543800" cy="909414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．自他動詞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2988" y="1130300"/>
            <a:ext cx="7456488" cy="5178425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）学生がグラウンドで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走る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）太郎が公園で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散歩している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）一週間でこの小説を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読みました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）王さんは時間を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守る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人です。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）母は誕生日にケーキを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買って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くれました。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）一目で彼女に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惚れました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）太郎が公園で／公園を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散歩している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）田中は大学を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卒業した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ばかりだ。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）ドアを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開きました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）本を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開いて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ください。／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開く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扉にご注意ください。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0" indent="-90805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99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5638" y="476250"/>
            <a:ext cx="7543800" cy="5832475"/>
          </a:xfrm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+mn-ea"/>
                <a:cs typeface="+mn-cs"/>
              </a:rPr>
              <a:t>有対自他動詞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0" indent="-90805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Char char=" "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）女性がドアを開けた。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　　　　 ドアが開いた。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99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）私は携帯の画面を割った。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99"/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　　　携帯の画面が割れた。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99"/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22" name="Picture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550" y="871538"/>
            <a:ext cx="3548063" cy="3062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825" y="1020763"/>
            <a:ext cx="4319588" cy="2757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椭圆 10"/>
          <p:cNvSpPr/>
          <p:nvPr/>
        </p:nvSpPr>
        <p:spPr>
          <a:xfrm>
            <a:off x="2851150" y="3644900"/>
            <a:ext cx="1028700" cy="13684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594100" y="4732338"/>
            <a:ext cx="1028700" cy="13684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对话气泡: 矩形 6"/>
          <p:cNvSpPr/>
          <p:nvPr/>
        </p:nvSpPr>
        <p:spPr>
          <a:xfrm>
            <a:off x="4643438" y="4125913"/>
            <a:ext cx="4176713" cy="1211263"/>
          </a:xfrm>
          <a:prstGeom prst="wedgeRectCallout">
            <a:avLst>
              <a:gd name="adj1" fmla="val -64962"/>
              <a:gd name="adj2" fmla="val -1408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有対自動詞：開く、割れる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有対他動詞：開ける、割る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1450" y="115888"/>
            <a:ext cx="8591550" cy="5529263"/>
          </a:xfrm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無対自動詞＆無対他動詞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0825" y="836613"/>
            <a:ext cx="4402138" cy="2708275"/>
          </a:xfrm>
          <a:prstGeom prst="rect">
            <a:avLst/>
          </a:prstGeom>
          <a:noFill/>
          <a:ln w="38100" cap="flat" cmpd="sng">
            <a:solidFill>
              <a:srgbClr val="9297C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ja-JP" sz="2400" dirty="0">
                <a:latin typeface="MS PGothic" panose="020B0600070205080204" pitchFamily="34" charset="-128"/>
              </a:rPr>
              <a:t>(15</a:t>
            </a:r>
            <a:r>
              <a:rPr lang="ja-JP" altLang="en-US" sz="2400" dirty="0">
                <a:latin typeface="MS PGothic" panose="020B0600070205080204" pitchFamily="34" charset="-128"/>
              </a:rPr>
              <a:t>）</a:t>
            </a:r>
            <a:r>
              <a:rPr lang="en-US" altLang="ja-JP" sz="2400" dirty="0">
                <a:latin typeface="MS PGothic" panose="020B0600070205080204" pitchFamily="34" charset="-128"/>
              </a:rPr>
              <a:t>a.</a:t>
            </a:r>
            <a:r>
              <a:rPr lang="ja-JP" altLang="en-US" sz="2400" dirty="0">
                <a:latin typeface="MS PGothic" panose="020B0600070205080204" pitchFamily="34" charset="-128"/>
              </a:rPr>
              <a:t>子どもが親を</a:t>
            </a:r>
            <a:r>
              <a:rPr lang="ja-JP" altLang="en-US" sz="2400" u="sng" dirty="0">
                <a:latin typeface="MS PGothic" panose="020B0600070205080204" pitchFamily="34" charset="-128"/>
              </a:rPr>
              <a:t>苦しめる</a:t>
            </a:r>
            <a:r>
              <a:rPr lang="ja-JP" altLang="en-US" sz="2400" dirty="0">
                <a:latin typeface="MS PGothic" panose="020B0600070205080204" pitchFamily="34" charset="-128"/>
              </a:rPr>
              <a:t>。</a:t>
            </a:r>
            <a:endParaRPr lang="ja-JP" altLang="en-US" sz="2400" dirty="0">
              <a:latin typeface="MS PGothic" panose="020B0600070205080204" pitchFamily="34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dirty="0">
                <a:latin typeface="MS PGothic" panose="020B0600070205080204" pitchFamily="34" charset="-128"/>
              </a:rPr>
              <a:t>    　</a:t>
            </a:r>
            <a:r>
              <a:rPr lang="en-US" altLang="ja-JP" sz="2400" dirty="0">
                <a:latin typeface="MS PGothic" panose="020B0600070205080204" pitchFamily="34" charset="-128"/>
              </a:rPr>
              <a:t>b.</a:t>
            </a:r>
            <a:r>
              <a:rPr lang="ja-JP" altLang="en-US" sz="2400" dirty="0">
                <a:latin typeface="MS PGothic" panose="020B0600070205080204" pitchFamily="34" charset="-128"/>
              </a:rPr>
              <a:t>　　　　　 親が</a:t>
            </a:r>
            <a:r>
              <a:rPr lang="ja-JP" altLang="en-US" sz="2400" u="sng" dirty="0">
                <a:latin typeface="MS PGothic" panose="020B0600070205080204" pitchFamily="34" charset="-128"/>
              </a:rPr>
              <a:t>苦しむ</a:t>
            </a:r>
            <a:r>
              <a:rPr lang="ja-JP" altLang="en-US" sz="2400" dirty="0">
                <a:latin typeface="MS PGothic" panose="020B0600070205080204" pitchFamily="34" charset="-128"/>
              </a:rPr>
              <a:t>。</a:t>
            </a:r>
            <a:endParaRPr lang="ja-JP" altLang="en-US" sz="2400" dirty="0">
              <a:latin typeface="MS PGothic" panose="020B0600070205080204" pitchFamily="34" charset="-128"/>
            </a:endParaRPr>
          </a:p>
          <a:p>
            <a:pPr>
              <a:lnSpc>
                <a:spcPts val="3400"/>
              </a:lnSpc>
            </a:pPr>
            <a:r>
              <a:rPr lang="en-US" altLang="ja-JP" sz="2400" dirty="0">
                <a:latin typeface="MS PGothic" panose="020B0600070205080204" pitchFamily="34" charset="-128"/>
              </a:rPr>
              <a:t>(16</a:t>
            </a:r>
            <a:r>
              <a:rPr lang="ja-JP" altLang="en-US" sz="2400" dirty="0">
                <a:latin typeface="MS PGothic" panose="020B0600070205080204" pitchFamily="34" charset="-128"/>
              </a:rPr>
              <a:t>）</a:t>
            </a:r>
            <a:r>
              <a:rPr lang="en-US" altLang="ja-JP" sz="2400" dirty="0">
                <a:latin typeface="MS PGothic" panose="020B0600070205080204" pitchFamily="34" charset="-128"/>
              </a:rPr>
              <a:t>a.</a:t>
            </a:r>
            <a:r>
              <a:rPr lang="ja-JP" altLang="en-US" sz="2400" dirty="0">
                <a:latin typeface="MS PGothic" panose="020B0600070205080204" pitchFamily="34" charset="-128"/>
              </a:rPr>
              <a:t>青年が溺れた人を</a:t>
            </a:r>
            <a:r>
              <a:rPr lang="ja-JP" altLang="en-US" sz="2400" u="sng" dirty="0">
                <a:latin typeface="MS PGothic" panose="020B0600070205080204" pitchFamily="34" charset="-128"/>
              </a:rPr>
              <a:t>助ける</a:t>
            </a:r>
            <a:r>
              <a:rPr lang="ja-JP" altLang="en-US" sz="2400" dirty="0">
                <a:latin typeface="MS PGothic" panose="020B0600070205080204" pitchFamily="34" charset="-128"/>
              </a:rPr>
              <a:t>。</a:t>
            </a:r>
            <a:endParaRPr lang="ja-JP" altLang="en-US" sz="2400" dirty="0">
              <a:latin typeface="MS PGothic" panose="020B0600070205080204" pitchFamily="34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dirty="0">
                <a:latin typeface="MS PGothic" panose="020B0600070205080204" pitchFamily="34" charset="-128"/>
              </a:rPr>
              <a:t>　    </a:t>
            </a:r>
            <a:r>
              <a:rPr lang="en-US" altLang="ja-JP" sz="2400" dirty="0">
                <a:latin typeface="MS PGothic" panose="020B0600070205080204" pitchFamily="34" charset="-128"/>
              </a:rPr>
              <a:t>b.</a:t>
            </a:r>
            <a:r>
              <a:rPr lang="ja-JP" altLang="en-US" sz="2400" dirty="0">
                <a:latin typeface="MS PGothic" panose="020B0600070205080204" pitchFamily="34" charset="-128"/>
              </a:rPr>
              <a:t>         溺れた人が</a:t>
            </a:r>
            <a:r>
              <a:rPr lang="ja-JP" altLang="en-US" sz="2400" u="sng" dirty="0">
                <a:latin typeface="MS PGothic" panose="020B0600070205080204" pitchFamily="34" charset="-128"/>
              </a:rPr>
              <a:t>助かる</a:t>
            </a:r>
            <a:r>
              <a:rPr lang="ja-JP" altLang="en-US" sz="2400" dirty="0">
                <a:latin typeface="MS PGothic" panose="020B0600070205080204" pitchFamily="34" charset="-128"/>
              </a:rPr>
              <a:t>。</a:t>
            </a:r>
            <a:endParaRPr lang="en-US" altLang="ja-JP" sz="2400" dirty="0">
              <a:latin typeface="MS PGothic" panose="020B0600070205080204" pitchFamily="34" charset="-128"/>
            </a:endParaRPr>
          </a:p>
          <a:p>
            <a:pPr>
              <a:lnSpc>
                <a:spcPts val="3400"/>
              </a:lnSpc>
            </a:pPr>
            <a:r>
              <a:rPr lang="en-US" altLang="ja-JP" sz="2400" dirty="0">
                <a:latin typeface="MS PGothic" panose="020B0600070205080204" pitchFamily="34" charset="-128"/>
              </a:rPr>
              <a:t>(17)a.</a:t>
            </a:r>
            <a:r>
              <a:rPr lang="ja-JP" altLang="en-US" sz="2400" dirty="0">
                <a:latin typeface="MS PGothic" panose="020B0600070205080204" pitchFamily="34" charset="-128"/>
              </a:rPr>
              <a:t>私は濡れた着物を</a:t>
            </a:r>
            <a:r>
              <a:rPr lang="ja-JP" altLang="en-US" sz="2400" u="sng" dirty="0">
                <a:latin typeface="MS PGothic" panose="020B0600070205080204" pitchFamily="34" charset="-128"/>
              </a:rPr>
              <a:t>乾かす</a:t>
            </a:r>
            <a:r>
              <a:rPr lang="ja-JP" altLang="en-US" sz="2400" dirty="0">
                <a:latin typeface="MS PGothic" panose="020B0600070205080204" pitchFamily="34" charset="-128"/>
              </a:rPr>
              <a:t>。</a:t>
            </a:r>
            <a:endParaRPr lang="en-US" altLang="ja-JP" sz="2400" dirty="0">
              <a:latin typeface="MS PGothic" panose="020B0600070205080204" pitchFamily="34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dirty="0">
                <a:latin typeface="MS PGothic" panose="020B0600070205080204" pitchFamily="34" charset="-128"/>
              </a:rPr>
              <a:t>　　 </a:t>
            </a:r>
            <a:r>
              <a:rPr lang="en-US" altLang="ja-JP" sz="2400" dirty="0">
                <a:latin typeface="MS PGothic" panose="020B0600070205080204" pitchFamily="34" charset="-128"/>
              </a:rPr>
              <a:t>b.</a:t>
            </a:r>
            <a:r>
              <a:rPr lang="ja-JP" altLang="en-US" sz="2400" dirty="0">
                <a:latin typeface="MS PGothic" panose="020B0600070205080204" pitchFamily="34" charset="-128"/>
              </a:rPr>
              <a:t>　　　濡れた着物が</a:t>
            </a:r>
            <a:r>
              <a:rPr lang="ja-JP" altLang="en-US" sz="2400" u="sng" dirty="0">
                <a:latin typeface="MS PGothic" panose="020B0600070205080204" pitchFamily="34" charset="-128"/>
              </a:rPr>
              <a:t>乾く</a:t>
            </a:r>
            <a:r>
              <a:rPr lang="ja-JP" altLang="en-US" sz="2400" dirty="0">
                <a:latin typeface="MS PGothic" panose="020B0600070205080204" pitchFamily="34" charset="-128"/>
              </a:rPr>
              <a:t>。</a:t>
            </a:r>
            <a:endParaRPr lang="ja-JP" altLang="en-US" sz="2400" dirty="0">
              <a:latin typeface="MS PGothic" panose="020B0600070205080204" pitchFamily="34" charset="-128"/>
            </a:endParaRPr>
          </a:p>
        </p:txBody>
      </p:sp>
      <p:sp>
        <p:nvSpPr>
          <p:cNvPr id="19460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4787900" y="838200"/>
            <a:ext cx="4105275" cy="2708275"/>
          </a:xfrm>
          <a:prstGeom prst="rect">
            <a:avLst/>
          </a:prstGeom>
          <a:noFill/>
          <a:ln w="38100" cap="flat" cmpd="sng">
            <a:solidFill>
              <a:srgbClr val="9297CF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ja-JP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(18)a.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私は指輪を指に</a:t>
            </a:r>
            <a:r>
              <a:rPr lang="ja-JP" altLang="en-US" sz="2400" u="sng" dirty="0">
                <a:solidFill>
                  <a:srgbClr val="000000"/>
                </a:solidFill>
                <a:latin typeface="MS PGothic" panose="020B0600070205080204" pitchFamily="34" charset="-128"/>
              </a:rPr>
              <a:t>はめる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。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   </a:t>
            </a:r>
            <a:r>
              <a:rPr lang="en-US" altLang="ja-JP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b.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　　指輪が指に</a:t>
            </a:r>
            <a:r>
              <a:rPr lang="ja-JP" altLang="en-US" sz="2400" u="sng" dirty="0">
                <a:solidFill>
                  <a:srgbClr val="000000"/>
                </a:solidFill>
                <a:latin typeface="MS PGothic" panose="020B0600070205080204" pitchFamily="34" charset="-128"/>
              </a:rPr>
              <a:t>はまる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。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>
              <a:lnSpc>
                <a:spcPts val="3400"/>
              </a:lnSpc>
            </a:pPr>
            <a:r>
              <a:rPr lang="en-US" altLang="ja-JP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(19)a.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医者は病気を</a:t>
            </a:r>
            <a:r>
              <a:rPr lang="ja-JP" altLang="en-US" sz="2400" u="sng" dirty="0">
                <a:solidFill>
                  <a:srgbClr val="000000"/>
                </a:solidFill>
                <a:latin typeface="MS PGothic" panose="020B0600070205080204" pitchFamily="34" charset="-128"/>
              </a:rPr>
              <a:t>治す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。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   </a:t>
            </a:r>
            <a:r>
              <a:rPr lang="en-US" altLang="ja-JP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b.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　　　 病気が</a:t>
            </a:r>
            <a:r>
              <a:rPr lang="ja-JP" altLang="en-US" sz="2400" u="sng" dirty="0">
                <a:solidFill>
                  <a:srgbClr val="000000"/>
                </a:solidFill>
                <a:latin typeface="MS PGothic" panose="020B0600070205080204" pitchFamily="34" charset="-128"/>
              </a:rPr>
              <a:t>治る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。</a:t>
            </a:r>
            <a:endParaRPr lang="en-US" altLang="ja-JP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>
              <a:lnSpc>
                <a:spcPts val="3400"/>
              </a:lnSpc>
            </a:pPr>
            <a:r>
              <a:rPr lang="en-US" altLang="ja-JP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(20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）</a:t>
            </a:r>
            <a:r>
              <a:rPr lang="en-US" altLang="ja-JP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a.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母はコーヒーを</a:t>
            </a:r>
            <a:r>
              <a:rPr lang="ja-JP" altLang="en-US" sz="2400" u="sng" dirty="0">
                <a:solidFill>
                  <a:srgbClr val="000000"/>
                </a:solidFill>
                <a:latin typeface="MS PGothic" panose="020B0600070205080204" pitchFamily="34" charset="-128"/>
              </a:rPr>
              <a:t>入れる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。</a:t>
            </a:r>
            <a:endParaRPr lang="ja-JP" altLang="en-US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　　  </a:t>
            </a:r>
            <a:r>
              <a:rPr lang="en-US" altLang="ja-JP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b.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      コーヒーが</a:t>
            </a:r>
            <a:r>
              <a:rPr lang="ja-JP" altLang="en-US" sz="2400" u="sng" dirty="0">
                <a:solidFill>
                  <a:srgbClr val="000000"/>
                </a:solidFill>
                <a:latin typeface="MS PGothic" panose="020B0600070205080204" pitchFamily="34" charset="-128"/>
              </a:rPr>
              <a:t>入る</a:t>
            </a:r>
            <a:r>
              <a:rPr lang="ja-JP" altLang="en-US" sz="2400" dirty="0">
                <a:solidFill>
                  <a:srgbClr val="000000"/>
                </a:solidFill>
                <a:latin typeface="MS PGothic" panose="020B0600070205080204" pitchFamily="34" charset="-128"/>
              </a:rPr>
              <a:t>。</a:t>
            </a:r>
            <a:endParaRPr lang="en-US" altLang="ja-JP" sz="2400" dirty="0">
              <a:solidFill>
                <a:srgbClr val="000000"/>
              </a:solidFill>
              <a:latin typeface="MS PGothic" panose="020B0600070205080204" pitchFamily="34" charset="-128"/>
            </a:endParaRPr>
          </a:p>
        </p:txBody>
      </p:sp>
      <p:sp>
        <p:nvSpPr>
          <p:cNvPr id="18" name="对话气泡: 矩形 9"/>
          <p:cNvSpPr/>
          <p:nvPr/>
        </p:nvSpPr>
        <p:spPr>
          <a:xfrm>
            <a:off x="755650" y="4292600"/>
            <a:ext cx="7561263" cy="1830388"/>
          </a:xfrm>
          <a:prstGeom prst="wedgeRectCallout">
            <a:avLst>
              <a:gd name="adj1" fmla="val -45200"/>
              <a:gd name="adj2" fmla="val -4758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自動詞：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死ぬ、行く、歩く、飛ぶ、寝坊する、帰る、着く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他動詞：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殺す、食べる、飲む、作る、しゃべる、褒める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．可能態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50900" y="1770063"/>
            <a:ext cx="7632700" cy="4535488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つの形式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①可能動詞（五段活用動詞の語尾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-u→-e-</a:t>
            </a:r>
            <a:r>
              <a:rPr kumimoji="0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ru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）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②動詞の未然形＋可能の助動詞「れる／られる」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③「できる」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④動詞の連体形＋「ことができる」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⑤動詞の連用形＋「得る」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1510" name="灯片编号占位符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  <p:sp>
        <p:nvSpPr>
          <p:cNvPr id="2" name="标注: 上箭头 1"/>
          <p:cNvSpPr/>
          <p:nvPr/>
        </p:nvSpPr>
        <p:spPr>
          <a:xfrm>
            <a:off x="2771775" y="3860800"/>
            <a:ext cx="3816350" cy="1185863"/>
          </a:xfrm>
          <a:prstGeom prst="upArrowCallout">
            <a:avLst>
              <a:gd name="adj1" fmla="val 22856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①②③➡「（ら）れる」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39750" y="981075"/>
            <a:ext cx="8135938" cy="5187950"/>
          </a:xfrm>
          <a:ln w="19050">
            <a:solidFill>
              <a:srgbClr val="002060"/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(1)a.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彼　は        中国語 を 話す。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b.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彼（に）は 　中国語 が 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話せる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MS PGothic" panose="020B0600070205080204" pitchFamily="34" charset="-128"/>
                <a:cs typeface="+mn-cs"/>
              </a:rPr>
              <a:t>(2)a.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MS PGothic" panose="020B0600070205080204" pitchFamily="34" charset="-128"/>
                <a:cs typeface="+mn-cs"/>
              </a:rPr>
              <a:t>このキノコ　 を　 食べる。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MS PGothic" panose="020B0600070205080204" pitchFamily="34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MS PGothic" panose="020B0600070205080204" pitchFamily="34" charset="-128"/>
                <a:cs typeface="+mn-cs"/>
              </a:rPr>
              <a:t>b.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MS PGothic" panose="020B0600070205080204" pitchFamily="34" charset="-128"/>
                <a:cs typeface="+mn-cs"/>
              </a:rPr>
              <a:t>このキノコ　は　 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MS PGothic" panose="020B0600070205080204" pitchFamily="34" charset="-128"/>
                <a:cs typeface="+mn-cs"/>
              </a:rPr>
              <a:t>食べられる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MS PGothic" panose="020B0600070205080204" pitchFamily="34" charset="-128"/>
                <a:cs typeface="+mn-cs"/>
              </a:rPr>
              <a:t>。</a:t>
            </a:r>
            <a:endParaRPr kumimoji="0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(3)a.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彼は 賑やかな所でも 勉強する。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b.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彼は 賑やかな所でも 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勉強できる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(4)a.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彼は 中国語で 手紙を書く。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　 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b.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彼は 中国語で 手紙を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書くことができる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(5)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何も言わずに他人の物を借りていくのは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あり得ない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ことだ。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555" name="灯片编号占位符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822325" y="287338"/>
            <a:ext cx="7543800" cy="1449387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softEdge rad="12700"/>
          </a:effectLst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4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．使役態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36725"/>
            <a:ext cx="7632700" cy="4535488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45720" rIns="0" bIns="45720" numCol="1" anchor="t" anchorCtr="0" compatLnSpc="1"/>
          <a:lstStyle/>
          <a:p>
            <a:pPr marL="90805" marR="0" lvl="0" indent="-90805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使い方のパターン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①強制かどうか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）子どもが学校に行く。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親が子ども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学校に行かせる。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親が子ども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学校に行かせる。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）子どもが家に帰る。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先生が子ども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家に帰らせる。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先生が子ども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家に帰らせる。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）子どもが本を読む。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Calibri" panose="020F0502020204030204" pitchFamily="34" charset="0"/>
              <a:buNone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 親が子ども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本を読ませる。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6" name="灯片编号占位符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ja-JP" altLang="en-US" sz="1000" dirty="0">
                <a:solidFill>
                  <a:srgbClr val="FFFFFF"/>
                </a:solidFill>
              </a:rPr>
            </a:fld>
            <a:endParaRPr lang="ja-JP" altLang="en-US" sz="10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ZDM2Y2YxMjgwNDg5NTFkNWQyNmUyMDhhZTZkNWZmODQifQ=="/>
</p:tagLst>
</file>

<file path=ppt/theme/theme1.xml><?xml version="1.0" encoding="utf-8"?>
<a:theme xmlns:a="http://schemas.openxmlformats.org/drawingml/2006/main" name="回顾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FFFFFF"/>
    </a:accent3>
    <a:accent4>
      <a:srgbClr val="000000"/>
    </a:accent4>
    <a:accent5>
      <a:srgbClr val="B1B8D2"/>
    </a:accent5>
    <a:accent6>
      <a:srgbClr val="588EBD"/>
    </a:accent6>
    <a:hlink>
      <a:srgbClr val="9454C3"/>
    </a:hlink>
    <a:folHlink>
      <a:srgbClr val="3EBBF0"/>
    </a:folHlink>
  </a:clrScheme>
</a:themeOverride>
</file>

<file path=ppt/theme/themeOverride10.xml><?xml version="1.0" encoding="utf-8"?>
<a:themeOverride xmlns:a="http://schemas.openxmlformats.org/drawingml/2006/main">
  <a:clrScheme name="蓝色暖调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FFFFFF"/>
    </a:accent3>
    <a:accent4>
      <a:srgbClr val="000000"/>
    </a:accent4>
    <a:accent5>
      <a:srgbClr val="B1B8D2"/>
    </a:accent5>
    <a:accent6>
      <a:srgbClr val="588EBD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蓝色暖调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FFFFFF"/>
    </a:accent3>
    <a:accent4>
      <a:srgbClr val="000000"/>
    </a:accent4>
    <a:accent5>
      <a:srgbClr val="B1B8D2"/>
    </a:accent5>
    <a:accent6>
      <a:srgbClr val="588EBD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FFFFFF"/>
    </a:accent3>
    <a:accent4>
      <a:srgbClr val="000000"/>
    </a:accent4>
    <a:accent5>
      <a:srgbClr val="B1B8D2"/>
    </a:accent5>
    <a:accent6>
      <a:srgbClr val="588EBD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FFFFFF"/>
    </a:accent3>
    <a:accent4>
      <a:srgbClr val="000000"/>
    </a:accent4>
    <a:accent5>
      <a:srgbClr val="B1B8D2"/>
    </a:accent5>
    <a:accent6>
      <a:srgbClr val="588EBD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蓝色暖调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蓝色暖调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9.xml><?xml version="1.0" encoding="utf-8"?>
<a:themeOverride xmlns:a="http://schemas.openxmlformats.org/drawingml/2006/main">
  <a:clrScheme name="蓝色暖调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3401</Words>
  <Application>WPS 演示</Application>
  <PresentationFormat>全屏显示(4:3)</PresentationFormat>
  <Paragraphs>356</Paragraphs>
  <Slides>30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Constantia</vt:lpstr>
      <vt:lpstr>MS PGothic</vt:lpstr>
      <vt:lpstr>Calibri Light</vt:lpstr>
      <vt:lpstr>Calibri</vt:lpstr>
      <vt:lpstr>Trebuchet MS</vt:lpstr>
      <vt:lpstr>HGGothicE</vt:lpstr>
      <vt:lpstr>HGGyoshotai</vt:lpstr>
      <vt:lpstr>微软雅黑</vt:lpstr>
      <vt:lpstr>Arial Unicode MS</vt:lpstr>
      <vt:lpstr>MS Gothic</vt:lpstr>
      <vt:lpstr>回顾</vt:lpstr>
      <vt:lpstr>日本語の態</vt:lpstr>
      <vt:lpstr>PowerPoint 演示文稿</vt:lpstr>
      <vt:lpstr>1．態と格</vt:lpstr>
      <vt:lpstr>2．自他動詞</vt:lpstr>
      <vt:lpstr>PowerPoint 演示文稿</vt:lpstr>
      <vt:lpstr>PowerPoint 演示文稿</vt:lpstr>
      <vt:lpstr>3．可能態</vt:lpstr>
      <vt:lpstr>PowerPoint 演示文稿</vt:lpstr>
      <vt:lpstr>4．使役態</vt:lpstr>
      <vt:lpstr>PowerPoint 演示文稿</vt:lpstr>
      <vt:lpstr>PowerPoint 演示文稿</vt:lpstr>
      <vt:lpstr>PowerPoint 演示文稿</vt:lpstr>
      <vt:lpstr>5．使役態と授受態との接点</vt:lpstr>
      <vt:lpstr>6．授受態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　世界の中の日本語 　　　　　　　　　　　その一</dc:title>
  <dc:creator>Leining2010</dc:creator>
  <cp:lastModifiedBy>Leining</cp:lastModifiedBy>
  <cp:revision>650</cp:revision>
  <dcterms:created xsi:type="dcterms:W3CDTF">2011-09-04T14:34:00Z</dcterms:created>
  <dcterms:modified xsi:type="dcterms:W3CDTF">2022-09-12T14:56:33Z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D54A2CFD778C42B6A4D6B6303DA1979D</vt:lpwstr>
  </property>
  <property fmtid="{D5CDD505-2E9C-101B-9397-08002B2CF9AE}" pid="3" name="KSOProductBuildVer">
    <vt:lpwstr>2052-11.1.0.12132</vt:lpwstr>
  </property>
</Properties>
</file>