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9144000" cy="6858000"/>
  <p:custDataLst>
    <p:tags r:id="rId38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gs" Target="tags/tag1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91810" y="1151610"/>
            <a:ext cx="3836034" cy="4751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405127" y="2244851"/>
            <a:ext cx="6723888" cy="15910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99817" y="178688"/>
            <a:ext cx="4944364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3033" y="1216304"/>
            <a:ext cx="7637932" cy="4289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png"/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0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" Type="http://schemas.openxmlformats.org/officeDocument/2006/relationships/image" Target="../media/image10.png"/><Relationship Id="rId7" Type="http://schemas.openxmlformats.org/officeDocument/2006/relationships/image" Target="../media/image15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17.png"/><Relationship Id="rId14" Type="http://schemas.openxmlformats.org/officeDocument/2006/relationships/image" Target="../media/image7.png"/><Relationship Id="rId13" Type="http://schemas.openxmlformats.org/officeDocument/2006/relationships/image" Target="../media/image6.png"/><Relationship Id="rId12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6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" Type="http://schemas.openxmlformats.org/officeDocument/2006/relationships/image" Target="../media/image10.png"/><Relationship Id="rId7" Type="http://schemas.openxmlformats.org/officeDocument/2006/relationships/image" Target="../media/image15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17.png"/><Relationship Id="rId14" Type="http://schemas.openxmlformats.org/officeDocument/2006/relationships/image" Target="../media/image7.png"/><Relationship Id="rId13" Type="http://schemas.openxmlformats.org/officeDocument/2006/relationships/image" Target="../media/image6.png"/><Relationship Id="rId12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6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" Type="http://schemas.openxmlformats.org/officeDocument/2006/relationships/image" Target="../media/image10.png"/><Relationship Id="rId7" Type="http://schemas.openxmlformats.org/officeDocument/2006/relationships/image" Target="../media/image15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17.png"/><Relationship Id="rId14" Type="http://schemas.openxmlformats.org/officeDocument/2006/relationships/image" Target="../media/image7.png"/><Relationship Id="rId13" Type="http://schemas.openxmlformats.org/officeDocument/2006/relationships/image" Target="../media/image6.png"/><Relationship Id="rId12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6.png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1576" y="535050"/>
            <a:ext cx="37719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</a:t>
            </a:r>
            <a:r>
              <a:rPr dirty="0"/>
              <a:t>Analysis </a:t>
            </a:r>
            <a:r>
              <a:rPr spc="-5" dirty="0"/>
              <a:t>of</a:t>
            </a:r>
            <a:r>
              <a:rPr spc="-45" dirty="0"/>
              <a:t> </a:t>
            </a:r>
            <a:r>
              <a:rPr spc="-5" dirty="0"/>
              <a:t>Business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20674" y="1612137"/>
            <a:ext cx="7717155" cy="3215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Understanding the business is a necessary prerequisite to carrying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out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valuation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923925" lvl="1" indent="-534035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923925" algn="l"/>
                <a:tab pos="92456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Business model</a:t>
            </a:r>
            <a:r>
              <a:rPr sz="2000" i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(strategy)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923925" lvl="1" indent="-534035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923925" algn="l"/>
                <a:tab pos="92456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Master the</a:t>
            </a:r>
            <a:r>
              <a:rPr sz="20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details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lvl="1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-"/>
            </a:pP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1585"/>
              </a:spcBef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financial statements are the lens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on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2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business.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995"/>
              </a:spcBef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analyst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proceeds to value the business through the lens of</a:t>
            </a:r>
            <a:r>
              <a:rPr sz="2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55600">
              <a:lnSpc>
                <a:spcPct val="100000"/>
              </a:lnSpc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financial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statements.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3748" y="392429"/>
            <a:ext cx="406400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9146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Knowing </a:t>
            </a:r>
            <a:r>
              <a:rPr spc="-5" dirty="0"/>
              <a:t>the Business:  Know the Firm’s</a:t>
            </a:r>
            <a:r>
              <a:rPr spc="-30" dirty="0"/>
              <a:t> </a:t>
            </a:r>
            <a:r>
              <a:rPr spc="-5" dirty="0"/>
              <a:t>Products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854151" y="1640865"/>
            <a:ext cx="4869180" cy="394906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89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dirty="0">
                <a:latin typeface="Times New Roman" panose="02020603050405020304"/>
                <a:cs typeface="Times New Roman" panose="02020603050405020304"/>
              </a:rPr>
              <a:t>Types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products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7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Consumer demand for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product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79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Price elasticity of demand for the</a:t>
            </a:r>
            <a:r>
              <a:rPr sz="220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product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7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Substitutes for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product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376680" lvl="1" indent="-428625">
              <a:lnSpc>
                <a:spcPct val="100000"/>
              </a:lnSpc>
              <a:spcBef>
                <a:spcPts val="790"/>
              </a:spcBef>
              <a:buClr>
                <a:srgbClr val="00AFEF"/>
              </a:buClr>
              <a:buFont typeface="Wingdings" panose="05000000000000000000"/>
              <a:buChar char=""/>
              <a:tabLst>
                <a:tab pos="1376680" algn="l"/>
                <a:tab pos="1377315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It is</a:t>
            </a:r>
            <a:r>
              <a:rPr sz="2200" i="1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differentiated?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376680" lvl="1" indent="-428625">
              <a:lnSpc>
                <a:spcPct val="100000"/>
              </a:lnSpc>
              <a:spcBef>
                <a:spcPts val="795"/>
              </a:spcBef>
              <a:buClr>
                <a:srgbClr val="00AFEF"/>
              </a:buClr>
              <a:buFont typeface="Wingdings" panose="05000000000000000000"/>
              <a:buChar char=""/>
              <a:tabLst>
                <a:tab pos="1376680" algn="l"/>
                <a:tab pos="1377315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On price?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376680" lvl="1" indent="-428625">
              <a:lnSpc>
                <a:spcPct val="100000"/>
              </a:lnSpc>
              <a:spcBef>
                <a:spcPts val="790"/>
              </a:spcBef>
              <a:buClr>
                <a:srgbClr val="00AFEF"/>
              </a:buClr>
              <a:buFont typeface="Wingdings" panose="05000000000000000000"/>
              <a:buChar char=""/>
              <a:tabLst>
                <a:tab pos="1376680" algn="l"/>
                <a:tab pos="1377315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On quality?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7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Brand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name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association of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2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product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79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Patent protection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for the</a:t>
            </a:r>
            <a:r>
              <a:rPr sz="2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product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5214" y="471042"/>
            <a:ext cx="348297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1280" marR="5080" indent="-6858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Knowing </a:t>
            </a:r>
            <a:r>
              <a:rPr spc="-5" dirty="0"/>
              <a:t>the Business:  Know the</a:t>
            </a:r>
            <a:r>
              <a:rPr spc="-25" dirty="0"/>
              <a:t> </a:t>
            </a:r>
            <a:r>
              <a:rPr spc="-5" dirty="0"/>
              <a:t>Technology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02360" y="1899666"/>
            <a:ext cx="2689860" cy="3378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Production</a:t>
            </a:r>
            <a:r>
              <a:rPr sz="2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Process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Marketing</a:t>
            </a:r>
            <a:r>
              <a:rPr sz="2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Process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Distribution</a:t>
            </a:r>
            <a:r>
              <a:rPr sz="2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Channels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Supplier</a:t>
            </a:r>
            <a:r>
              <a:rPr sz="2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Network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Cost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Structure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Economies of</a:t>
            </a:r>
            <a:r>
              <a:rPr sz="2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Scale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6820" y="501142"/>
            <a:ext cx="52006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Knowing </a:t>
            </a:r>
            <a:r>
              <a:rPr spc="-5" dirty="0"/>
              <a:t>the</a:t>
            </a:r>
            <a:r>
              <a:rPr spc="35" dirty="0"/>
              <a:t> </a:t>
            </a:r>
            <a:r>
              <a:rPr spc="-5" dirty="0"/>
              <a:t>Business:</a:t>
            </a:r>
            <a:endParaRPr spc="-5" dirty="0"/>
          </a:p>
          <a:p>
            <a:pPr algn="ctr">
              <a:lnSpc>
                <a:spcPct val="100000"/>
              </a:lnSpc>
            </a:pPr>
            <a:r>
              <a:rPr spc="-5" dirty="0"/>
              <a:t>Know the Firm’s Knowledge</a:t>
            </a:r>
            <a:r>
              <a:rPr spc="20" dirty="0"/>
              <a:t> </a:t>
            </a:r>
            <a:r>
              <a:rPr spc="-5" dirty="0"/>
              <a:t>Base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65784" y="1899666"/>
            <a:ext cx="7916545" cy="3378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Direction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and pace of technological change and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firm’s grasp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20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it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Research and development</a:t>
            </a:r>
            <a:r>
              <a:rPr sz="22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programs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Tie-in to information</a:t>
            </a:r>
            <a:r>
              <a:rPr sz="22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networks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Ability to innovate in product development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Ability to innovate in production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technology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11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Economies from</a:t>
            </a:r>
            <a:r>
              <a:rPr sz="2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learning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0325" marR="5080" indent="70739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Knowing </a:t>
            </a:r>
            <a:r>
              <a:rPr spc="-5" dirty="0"/>
              <a:t>the Business:  Know the </a:t>
            </a:r>
            <a:r>
              <a:rPr dirty="0"/>
              <a:t>Industry</a:t>
            </a:r>
            <a:r>
              <a:rPr spc="-15" dirty="0"/>
              <a:t> </a:t>
            </a:r>
            <a:r>
              <a:rPr spc="-5" dirty="0"/>
              <a:t>Competition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35583" y="1291306"/>
            <a:ext cx="7370445" cy="490918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57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Concentration in the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industry,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number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firms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and their</a:t>
            </a:r>
            <a:r>
              <a:rPr sz="2000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sizes.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ts val="228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Barriers to entry in the industry and the likelihood of new entrants</a:t>
            </a:r>
            <a:r>
              <a:rPr sz="2000" spc="-25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and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>
              <a:lnSpc>
                <a:spcPts val="2280"/>
              </a:lnSpc>
            </a:pPr>
            <a:r>
              <a:rPr sz="2000" spc="-5" dirty="0">
                <a:latin typeface="Times New Roman" panose="02020603050405020304"/>
                <a:cs typeface="Times New Roman" panose="02020603050405020304"/>
              </a:rPr>
              <a:t>substitute</a:t>
            </a:r>
            <a:r>
              <a:rPr sz="20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products.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163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firm’s position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in the</a:t>
            </a:r>
            <a:r>
              <a:rPr sz="20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industry: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330960" lvl="1" indent="-38354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SzPct val="90000"/>
              <a:buFont typeface="Wingdings" panose="05000000000000000000"/>
              <a:buChar char=""/>
              <a:tabLst>
                <a:tab pos="1330960" algn="l"/>
                <a:tab pos="1331595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it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first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mover, or a follower, in the</a:t>
            </a:r>
            <a:r>
              <a:rPr sz="2000" i="1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industry?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350645" lvl="1" indent="-4032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 panose="05000000000000000000"/>
              <a:buChar char=""/>
              <a:tabLst>
                <a:tab pos="1350645" algn="l"/>
                <a:tab pos="135128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Does it have a cost</a:t>
            </a:r>
            <a:r>
              <a:rPr sz="2000" i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advantage?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163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spc="-5" dirty="0">
                <a:latin typeface="Times New Roman" panose="02020603050405020304"/>
                <a:cs typeface="Times New Roman" panose="02020603050405020304"/>
              </a:rPr>
              <a:t>Competitiveness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0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suppliers: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330960" lvl="1" indent="-38354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SzPct val="90000"/>
              <a:buFont typeface="Wingdings" panose="05000000000000000000"/>
              <a:buChar char=""/>
              <a:tabLst>
                <a:tab pos="1330960" algn="l"/>
                <a:tab pos="1331595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Do suppliers have market</a:t>
            </a:r>
            <a:r>
              <a:rPr sz="2000" i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power?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350645" lvl="1" indent="-4032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 panose="05000000000000000000"/>
              <a:buChar char=""/>
              <a:tabLst>
                <a:tab pos="1350645" algn="l"/>
                <a:tab pos="135128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Do labor unions have</a:t>
            </a:r>
            <a:r>
              <a:rPr sz="2000" i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power?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163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spc="-5" dirty="0">
                <a:latin typeface="Times New Roman" panose="02020603050405020304"/>
                <a:cs typeface="Times New Roman" panose="02020603050405020304"/>
              </a:rPr>
              <a:t>Capacity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in the</a:t>
            </a:r>
            <a:r>
              <a:rPr sz="20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industry: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330960" lvl="1" indent="-38354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SzPct val="90000"/>
              <a:buFont typeface="Wingdings" panose="05000000000000000000"/>
              <a:buChar char=""/>
              <a:tabLst>
                <a:tab pos="1330960" algn="l"/>
                <a:tab pos="1331595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there excess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capacity or under</a:t>
            </a:r>
            <a:r>
              <a:rPr sz="2000" i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capacity?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163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Relationships and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alliances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with other</a:t>
            </a:r>
            <a:r>
              <a:rPr sz="20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firms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6220" y="271653"/>
            <a:ext cx="35807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826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Knowing </a:t>
            </a:r>
            <a:r>
              <a:rPr spc="-5" dirty="0"/>
              <a:t>the Business:  Know the</a:t>
            </a:r>
            <a:r>
              <a:rPr spc="-35" dirty="0"/>
              <a:t> </a:t>
            </a:r>
            <a:r>
              <a:rPr spc="-5" dirty="0"/>
              <a:t>Management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995883" y="1424686"/>
            <a:ext cx="7364095" cy="3714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What is management’s track</a:t>
            </a:r>
            <a:r>
              <a:rPr sz="22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record?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25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22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entrepreneurial?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Does management focus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on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shareholders or their own</a:t>
            </a:r>
            <a:r>
              <a:rPr sz="220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interests?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25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Do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stock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compensation plans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serve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shareholders’</a:t>
            </a:r>
            <a:r>
              <a:rPr sz="22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interests?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25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What is the ethical charter under which the firm</a:t>
            </a:r>
            <a:r>
              <a:rPr sz="2200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operates?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25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How strong are the corporate governance</a:t>
            </a:r>
            <a:r>
              <a:rPr sz="22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mechanisms?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2457" y="653542"/>
            <a:ext cx="80638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32330" marR="5080" indent="-212026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Knowing </a:t>
            </a:r>
            <a:r>
              <a:rPr spc="-5" dirty="0"/>
              <a:t>the Business: Know the Political, Legal and  Regulatory</a:t>
            </a:r>
            <a:r>
              <a:rPr spc="-10" dirty="0"/>
              <a:t> </a:t>
            </a:r>
            <a:r>
              <a:rPr spc="-5" dirty="0"/>
              <a:t>Environment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835558" y="2039264"/>
            <a:ext cx="7675245" cy="2440305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8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firm’s political</a:t>
            </a:r>
            <a:r>
              <a:rPr sz="2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influence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marR="5080" indent="-205740">
              <a:lnSpc>
                <a:spcPct val="100000"/>
              </a:lnSpc>
              <a:spcBef>
                <a:spcPts val="79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Legal constraints on the firm including the antitrust law, consumer  law, labor law and environment</a:t>
            </a:r>
            <a:r>
              <a:rPr sz="22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law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marR="469265" indent="-205740">
              <a:lnSpc>
                <a:spcPct val="100000"/>
              </a:lnSpc>
              <a:spcBef>
                <a:spcPts val="7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Regulatory constraints on the firm including product and price  regulations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7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Taxation of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business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1236" y="731900"/>
            <a:ext cx="22256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Key</a:t>
            </a:r>
            <a:r>
              <a:rPr spc="-50" dirty="0"/>
              <a:t> </a:t>
            </a:r>
            <a:r>
              <a:rPr spc="-5" dirty="0"/>
              <a:t>Questions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77951" y="1794763"/>
            <a:ext cx="6441440" cy="3007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Does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firm have competitive</a:t>
            </a:r>
            <a:r>
              <a:rPr sz="2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advantage?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315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How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durable is the firm’s competitive</a:t>
            </a:r>
            <a:r>
              <a:rPr sz="220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advantage?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188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What forces are in play to promote</a:t>
            </a:r>
            <a:r>
              <a:rPr sz="22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competition?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188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What protection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does the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firm have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22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competitors?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6092" y="456692"/>
            <a:ext cx="617728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234440">
              <a:lnSpc>
                <a:spcPct val="100000"/>
              </a:lnSpc>
              <a:spcBef>
                <a:spcPts val="95"/>
              </a:spcBef>
            </a:pPr>
            <a:r>
              <a:rPr dirty="0"/>
              <a:t>Valuation </a:t>
            </a:r>
            <a:r>
              <a:rPr spc="-5" dirty="0"/>
              <a:t>Technologies:  Methods </a:t>
            </a:r>
            <a:r>
              <a:rPr dirty="0"/>
              <a:t>that </a:t>
            </a:r>
            <a:r>
              <a:rPr spc="-5" dirty="0"/>
              <a:t>do not </a:t>
            </a:r>
            <a:r>
              <a:rPr dirty="0"/>
              <a:t>Involve</a:t>
            </a:r>
            <a:r>
              <a:rPr spc="-25" dirty="0"/>
              <a:t> </a:t>
            </a:r>
            <a:r>
              <a:rPr spc="-5" dirty="0"/>
              <a:t>Forecasting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819708" y="1789938"/>
            <a:ext cx="3193415" cy="2293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Chapter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3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)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162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Method of</a:t>
            </a:r>
            <a:r>
              <a:rPr sz="24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Comparables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Multiple</a:t>
            </a:r>
            <a:r>
              <a:rPr sz="24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Screening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Asset-Based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Valuation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0348" y="314705"/>
            <a:ext cx="51295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1056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Valuation Technologies:  Methods </a:t>
            </a:r>
            <a:r>
              <a:rPr dirty="0"/>
              <a:t>that Involve</a:t>
            </a:r>
            <a:r>
              <a:rPr spc="-55" dirty="0"/>
              <a:t> </a:t>
            </a:r>
            <a:r>
              <a:rPr spc="-5" dirty="0"/>
              <a:t>Forecasting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24611" y="1466214"/>
            <a:ext cx="6296025" cy="4305935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Chapter 4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)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86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Dividend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Discounting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Discounted Cash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Flow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Analysis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</a:pP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Chapter 5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)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Pricing Book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Values: Residual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Earnings</a:t>
            </a:r>
            <a:r>
              <a:rPr sz="24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Analysis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</a:pP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Chapter 6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)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86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Pricing Earnings: Earnings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Growth</a:t>
            </a:r>
            <a:r>
              <a:rPr sz="24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Analysis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5883" y="1267459"/>
            <a:ext cx="6870065" cy="3770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218440" algn="l"/>
              </a:tabLst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Firm, 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Investors, 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and The Capital</a:t>
            </a:r>
            <a:r>
              <a:rPr sz="2400" b="1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Market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  <a:tabLst>
                <a:tab pos="218440" algn="l"/>
              </a:tabLst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The Business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Analysis: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The Professional</a:t>
            </a:r>
            <a:r>
              <a:rPr sz="2400" b="1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Analyst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  <a:tabLst>
                <a:tab pos="218440" algn="l"/>
              </a:tabLst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The Analysis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b="1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Business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  <a:tabLst>
                <a:tab pos="218440" algn="l"/>
              </a:tabLst>
            </a:pPr>
            <a:r>
              <a:rPr sz="2400" b="1" dirty="0">
                <a:latin typeface="Times New Roman" panose="02020603050405020304"/>
                <a:cs typeface="Times New Roman" panose="02020603050405020304"/>
              </a:rPr>
              <a:t>Investment</a:t>
            </a:r>
            <a:r>
              <a:rPr sz="24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Styles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  <a:tabLst>
                <a:tab pos="218440" algn="l"/>
              </a:tabLst>
            </a:pPr>
            <a:r>
              <a:rPr sz="2400" b="1" dirty="0">
                <a:latin typeface="Times New Roman" panose="02020603050405020304"/>
                <a:cs typeface="Times New Roman" panose="02020603050405020304"/>
              </a:rPr>
              <a:t>Passive Investing 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VS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Active</a:t>
            </a:r>
            <a:r>
              <a:rPr sz="24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Investing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  <a:tabLst>
                <a:tab pos="218440" algn="l"/>
              </a:tabLst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The Capital Asset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Pricing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Model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81703" y="339293"/>
            <a:ext cx="11722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Outline</a:t>
            </a:r>
            <a:endParaRPr spc="-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7283" y="354533"/>
            <a:ext cx="7600950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5" dirty="0"/>
              <a:t>Users </a:t>
            </a:r>
            <a:r>
              <a:rPr sz="2600" dirty="0"/>
              <a:t>of Firms’ Financial </a:t>
            </a:r>
            <a:r>
              <a:rPr sz="2600" spc="-5" dirty="0"/>
              <a:t>Information </a:t>
            </a:r>
            <a:r>
              <a:rPr sz="2600" dirty="0"/>
              <a:t>(Demand</a:t>
            </a:r>
            <a:r>
              <a:rPr sz="2600" spc="-85" dirty="0"/>
              <a:t> </a:t>
            </a:r>
            <a:r>
              <a:rPr sz="2600" spc="-5" dirty="0"/>
              <a:t>Side)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208584" y="1151610"/>
            <a:ext cx="4822825" cy="528447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Times New Roman" panose="02020603050405020304"/>
                <a:cs typeface="Times New Roman" panose="02020603050405020304"/>
              </a:rPr>
              <a:t>Equity</a:t>
            </a:r>
            <a:r>
              <a:rPr sz="20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latin typeface="Times New Roman" panose="02020603050405020304"/>
                <a:cs typeface="Times New Roman" panose="02020603050405020304"/>
              </a:rPr>
              <a:t>Investors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Asses risk &amp; </a:t>
            </a:r>
            <a:r>
              <a:rPr sz="2000" i="1" spc="-15" dirty="0">
                <a:latin typeface="Times New Roman" panose="02020603050405020304"/>
                <a:cs typeface="Times New Roman" panose="02020603050405020304"/>
              </a:rPr>
              <a:t>return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of their</a:t>
            </a:r>
            <a:r>
              <a:rPr sz="2000" i="1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investments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Management performance</a:t>
            </a:r>
            <a:r>
              <a:rPr sz="2000" i="1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evaluation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Times New Roman" panose="02020603050405020304"/>
                <a:cs typeface="Times New Roman" panose="02020603050405020304"/>
              </a:rPr>
              <a:t>Debt</a:t>
            </a:r>
            <a:r>
              <a:rPr sz="20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latin typeface="Times New Roman" panose="02020603050405020304"/>
                <a:cs typeface="Times New Roman" panose="02020603050405020304"/>
              </a:rPr>
              <a:t>Investors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spc="-10" dirty="0">
                <a:latin typeface="Times New Roman" panose="02020603050405020304"/>
                <a:cs typeface="Times New Roman" panose="02020603050405020304"/>
              </a:rPr>
              <a:t>Probability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0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default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Whether or </a:t>
            </a:r>
            <a:r>
              <a:rPr sz="2000" i="1" spc="5" dirty="0"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grant a</a:t>
            </a:r>
            <a:r>
              <a:rPr sz="2000" i="1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loan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Debt</a:t>
            </a:r>
            <a:r>
              <a:rPr sz="20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covenants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Times New Roman" panose="02020603050405020304"/>
                <a:cs typeface="Times New Roman" panose="02020603050405020304"/>
              </a:rPr>
              <a:t>Management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lvl="1" indent="-343535">
              <a:lnSpc>
                <a:spcPct val="100000"/>
              </a:lnSpc>
              <a:spcBef>
                <a:spcPts val="605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Strategic</a:t>
            </a:r>
            <a:r>
              <a:rPr sz="20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planning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marR="212090" lvl="1" indent="-34290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Operational, investment, &amp;</a:t>
            </a:r>
            <a:r>
              <a:rPr sz="2000" i="1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financing 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decisions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Times New Roman" panose="02020603050405020304"/>
                <a:cs typeface="Times New Roman" panose="02020603050405020304"/>
              </a:rPr>
              <a:t>Employees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Job security </a:t>
            </a:r>
            <a:r>
              <a:rPr sz="2000" i="1" spc="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000" i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spc="-10" dirty="0">
                <a:latin typeface="Times New Roman" panose="02020603050405020304"/>
                <a:cs typeface="Times New Roman" panose="02020603050405020304"/>
              </a:rPr>
              <a:t>remuneration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spc="-45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20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condition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dirty="0"/>
              <a:t>Customers &amp;</a:t>
            </a:r>
            <a:r>
              <a:rPr spc="-60" dirty="0"/>
              <a:t> </a:t>
            </a:r>
            <a:r>
              <a:rPr dirty="0"/>
              <a:t>Suppliers</a:t>
            </a:r>
            <a:endParaRPr dirty="0"/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Financial</a:t>
            </a:r>
            <a:r>
              <a:rPr sz="20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health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marR="454660" lvl="1" indent="-34290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Continuance of the</a:t>
            </a:r>
            <a:r>
              <a:rPr sz="2000" i="1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spc="-45" dirty="0">
                <a:latin typeface="Times New Roman" panose="02020603050405020304"/>
                <a:cs typeface="Times New Roman" panose="02020603050405020304"/>
              </a:rPr>
              <a:t>firm’s 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business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dirty="0"/>
              <a:t>Governments &amp;</a:t>
            </a:r>
            <a:r>
              <a:rPr spc="-70" dirty="0"/>
              <a:t> </a:t>
            </a:r>
            <a:r>
              <a:rPr dirty="0"/>
              <a:t>Regulators</a:t>
            </a:r>
            <a:endParaRPr dirty="0"/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Policy</a:t>
            </a:r>
            <a:r>
              <a:rPr sz="20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making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 marR="626110" lvl="1" indent="-34290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Monitor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firms’</a:t>
            </a:r>
            <a:r>
              <a:rPr sz="2000" i="1" spc="-3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business 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practices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dirty="0"/>
              <a:t>Competitors</a:t>
            </a:r>
            <a:endParaRPr dirty="0"/>
          </a:p>
          <a:p>
            <a:pPr marL="803275" lvl="1" indent="-343535">
              <a:lnSpc>
                <a:spcPct val="100000"/>
              </a:lnSpc>
              <a:spcBef>
                <a:spcPts val="605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Assess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competitive</a:t>
            </a:r>
            <a:r>
              <a:rPr sz="2000" i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advantage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419100" indent="-4070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419100" algn="l"/>
                <a:tab pos="419100" algn="l"/>
              </a:tabLst>
            </a:pPr>
            <a:r>
              <a:rPr spc="-5" dirty="0"/>
              <a:t>Credit </a:t>
            </a:r>
            <a:r>
              <a:rPr dirty="0"/>
              <a:t>Rating</a:t>
            </a:r>
            <a:r>
              <a:rPr spc="-165" dirty="0"/>
              <a:t> </a:t>
            </a:r>
            <a:r>
              <a:rPr dirty="0"/>
              <a:t>Agencies</a:t>
            </a:r>
            <a:endParaRPr dirty="0"/>
          </a:p>
          <a:p>
            <a:pPr marL="803275" lvl="1" indent="-343535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803275" algn="l"/>
                <a:tab pos="803910" algn="l"/>
              </a:tabLst>
            </a:pPr>
            <a:r>
              <a:rPr sz="2000" i="1" spc="-15" dirty="0">
                <a:latin typeface="Times New Roman" panose="02020603050405020304"/>
                <a:cs typeface="Times New Roman" panose="02020603050405020304"/>
              </a:rPr>
              <a:t>Credit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rating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to the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firm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/</a:t>
            </a:r>
            <a:r>
              <a:rPr sz="2000" i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its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803275">
              <a:lnSpc>
                <a:spcPct val="100000"/>
              </a:lnSpc>
            </a:pPr>
            <a:r>
              <a:rPr b="0" i="1" spc="-5" dirty="0">
                <a:latin typeface="Times New Roman" panose="02020603050405020304"/>
                <a:cs typeface="Times New Roman" panose="02020603050405020304"/>
              </a:rPr>
              <a:t>securities</a:t>
            </a:r>
            <a:endParaRPr b="0" i="1" spc="-5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2667" y="354533"/>
            <a:ext cx="251269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/>
              <a:t>Investment</a:t>
            </a:r>
            <a:r>
              <a:rPr sz="2600" spc="-85" dirty="0"/>
              <a:t> </a:t>
            </a:r>
            <a:r>
              <a:rPr sz="2600" dirty="0"/>
              <a:t>Styles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711200" y="1216304"/>
            <a:ext cx="7092315" cy="363982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95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5600" algn="l"/>
                <a:tab pos="356235" algn="l"/>
              </a:tabLst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Intuitive</a:t>
            </a:r>
            <a:r>
              <a:rPr sz="22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Investors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Rely on intuition and</a:t>
            </a:r>
            <a:r>
              <a:rPr sz="2200" i="1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hunches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87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Danger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: Self deception; ignores ability to check</a:t>
            </a:r>
            <a:r>
              <a:rPr sz="2200" i="1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intuition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lvl="1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-"/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174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5600" algn="l"/>
                <a:tab pos="356235" algn="l"/>
              </a:tabLst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Passive Investors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88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Assume market price is fair for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risk</a:t>
            </a:r>
            <a:r>
              <a:rPr sz="22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taken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86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This is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i="1" spc="-10" dirty="0">
                <a:latin typeface="Times New Roman" panose="02020603050405020304"/>
                <a:cs typeface="Times New Roman" panose="02020603050405020304"/>
              </a:rPr>
              <a:t>“efficient market”</a:t>
            </a:r>
            <a:r>
              <a:rPr sz="2200" i="1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approach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86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Danger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:</a:t>
            </a:r>
            <a:r>
              <a:rPr sz="2200" i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mispricing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2667" y="354533"/>
            <a:ext cx="251269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/>
              <a:t>Investment</a:t>
            </a:r>
            <a:r>
              <a:rPr sz="2600" spc="-85" dirty="0"/>
              <a:t> </a:t>
            </a:r>
            <a:r>
              <a:rPr sz="2600" dirty="0"/>
              <a:t>Styles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711200" y="1216304"/>
            <a:ext cx="7145655" cy="296481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42900" marR="885190" indent="-342900" algn="r">
              <a:lnSpc>
                <a:spcPct val="100000"/>
              </a:lnSpc>
              <a:spcBef>
                <a:spcPts val="1095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42900" algn="l"/>
                <a:tab pos="343535" algn="l"/>
              </a:tabLst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Fundamental Investors: Challenge Market</a:t>
            </a:r>
            <a:r>
              <a:rPr sz="2200" b="1" u="heavy" spc="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Prices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R="922020" algn="r">
              <a:lnSpc>
                <a:spcPct val="100000"/>
              </a:lnSpc>
              <a:spcBef>
                <a:spcPts val="1000"/>
              </a:spcBef>
            </a:pPr>
            <a:r>
              <a:rPr sz="2200" i="1" spc="-10" dirty="0">
                <a:latin typeface="Times New Roman" panose="02020603050405020304"/>
                <a:cs typeface="Times New Roman" panose="02020603050405020304"/>
              </a:rPr>
              <a:t>-“Price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is what you pay,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but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value is what you</a:t>
            </a:r>
            <a:r>
              <a:rPr sz="2200" i="1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get”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33095" lvl="1" indent="-163830">
              <a:lnSpc>
                <a:spcPct val="100000"/>
              </a:lnSpc>
              <a:spcBef>
                <a:spcPts val="875"/>
              </a:spcBef>
              <a:buChar char="-"/>
              <a:tabLst>
                <a:tab pos="6337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Fundamental analysis regarding </a:t>
            </a:r>
            <a:r>
              <a:rPr sz="2200" i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intrinsic</a:t>
            </a:r>
            <a:r>
              <a:rPr sz="2200" i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values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: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984885" marR="5080" lvl="2" indent="-342900">
              <a:lnSpc>
                <a:spcPts val="2280"/>
              </a:lnSpc>
              <a:spcBef>
                <a:spcPts val="106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984885" algn="l"/>
                <a:tab pos="984885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The present value of all expected future net cash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flows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000" i="1" spc="-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the 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firm;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984885" lvl="2" indent="-343535">
              <a:lnSpc>
                <a:spcPct val="100000"/>
              </a:lnSpc>
              <a:spcBef>
                <a:spcPts val="825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984885" algn="l"/>
                <a:tab pos="984885" algn="l"/>
              </a:tabLst>
            </a:pP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Alternatively,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the value of a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business’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ongoing</a:t>
            </a:r>
            <a:r>
              <a:rPr sz="2000" i="1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operations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633095" lvl="1" indent="-163830">
              <a:lnSpc>
                <a:spcPct val="100000"/>
              </a:lnSpc>
              <a:spcBef>
                <a:spcPts val="865"/>
              </a:spcBef>
              <a:buChar char="-"/>
              <a:tabLst>
                <a:tab pos="6337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Does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take away all</a:t>
            </a:r>
            <a:r>
              <a:rPr sz="22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uncertainty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3510" y="354533"/>
            <a:ext cx="630872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/>
              <a:t>Passive Investing, Active Investing, and</a:t>
            </a:r>
            <a:r>
              <a:rPr sz="2600" spc="-135" dirty="0"/>
              <a:t> </a:t>
            </a:r>
            <a:r>
              <a:rPr sz="2600" dirty="0"/>
              <a:t>Risk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711200" y="1216304"/>
            <a:ext cx="7746365" cy="274066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95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5600" algn="l"/>
                <a:tab pos="356235" algn="l"/>
              </a:tabLst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Passive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Investing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See </a:t>
            </a:r>
            <a:r>
              <a:rPr sz="2200" b="1" i="1" spc="-5" dirty="0">
                <a:latin typeface="Times New Roman" panose="02020603050405020304"/>
                <a:cs typeface="Times New Roman" panose="02020603050405020304"/>
              </a:rPr>
              <a:t>fundamental risk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(beta) inherent in business</a:t>
            </a:r>
            <a:r>
              <a:rPr sz="2200" i="1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operations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137285" lvl="2" indent="-343535">
              <a:lnSpc>
                <a:spcPct val="100000"/>
              </a:lnSpc>
              <a:spcBef>
                <a:spcPts val="1015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1137285" algn="l"/>
                <a:tab pos="113792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E.g. Economic recession; interest rate risk; natural disaster;</a:t>
            </a:r>
            <a:r>
              <a:rPr sz="2000" i="1" spc="-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etc.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99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Trust this fundamental risk is efficiently priced in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200" i="1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market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99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Beta technologies: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137285" lvl="2" indent="-343535">
              <a:lnSpc>
                <a:spcPct val="100000"/>
              </a:lnSpc>
              <a:spcBef>
                <a:spcPts val="102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1137285" algn="l"/>
                <a:tab pos="113792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E.g. Capital Asset Pricing Model</a:t>
            </a:r>
            <a:r>
              <a:rPr sz="2000" i="1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(CAPM)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3510" y="354533"/>
            <a:ext cx="630872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/>
              <a:t>Passive Investing, Active Investing, and</a:t>
            </a:r>
            <a:r>
              <a:rPr sz="2600" spc="-135" dirty="0"/>
              <a:t> </a:t>
            </a:r>
            <a:r>
              <a:rPr sz="2600" dirty="0"/>
              <a:t>Risk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711200" y="1216304"/>
            <a:ext cx="8110855" cy="305752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95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5600" algn="l"/>
                <a:tab pos="356235" algn="l"/>
              </a:tabLst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Active</a:t>
            </a:r>
            <a:r>
              <a:rPr sz="2200" b="1" u="heavy" spc="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Investing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See </a:t>
            </a:r>
            <a:r>
              <a:rPr sz="2200" b="1" i="1" spc="-5" dirty="0">
                <a:latin typeface="Times New Roman" panose="02020603050405020304"/>
                <a:cs typeface="Times New Roman" panose="02020603050405020304"/>
              </a:rPr>
              <a:t>fundamental risk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(beta) + </a:t>
            </a:r>
            <a:r>
              <a:rPr sz="2200" b="1" i="1" spc="-5" dirty="0">
                <a:latin typeface="Times New Roman" panose="02020603050405020304"/>
                <a:cs typeface="Times New Roman" panose="02020603050405020304"/>
              </a:rPr>
              <a:t>price risk</a:t>
            </a:r>
            <a:r>
              <a:rPr sz="2200" b="1" i="1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(alpha)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Concerned that securities are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efficiently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priced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99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Alpha</a:t>
            </a:r>
            <a:r>
              <a:rPr sz="2200" i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technologies: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137285" lvl="2" indent="-343535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1137285" algn="l"/>
                <a:tab pos="113792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Tries to gain abnormal returns by exploiting arbitrage</a:t>
            </a:r>
            <a:r>
              <a:rPr sz="2000" i="1" spc="-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opportunities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137285">
              <a:lnSpc>
                <a:spcPct val="100000"/>
              </a:lnSpc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20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mispricing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697230" lvl="1" indent="-342900">
              <a:lnSpc>
                <a:spcPct val="100000"/>
              </a:lnSpc>
              <a:spcBef>
                <a:spcPts val="87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696595" algn="l"/>
                <a:tab pos="697230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Plus beta</a:t>
            </a:r>
            <a:r>
              <a:rPr sz="2200" i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technologies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6450" y="339293"/>
            <a:ext cx="4981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Capital Asset Pricing</a:t>
            </a:r>
            <a:r>
              <a:rPr spc="10" dirty="0"/>
              <a:t> </a:t>
            </a:r>
            <a:r>
              <a:rPr spc="-5" dirty="0"/>
              <a:t>Model</a:t>
            </a:r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80365" indent="-342900">
              <a:lnSpc>
                <a:spcPct val="100000"/>
              </a:lnSpc>
              <a:spcBef>
                <a:spcPts val="1095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79730" algn="l"/>
                <a:tab pos="380365" algn="l"/>
              </a:tabLst>
            </a:pPr>
            <a:r>
              <a:rPr spc="-5" dirty="0"/>
              <a:t>The CAPM</a:t>
            </a:r>
            <a:r>
              <a:rPr spc="10" dirty="0"/>
              <a:t> </a:t>
            </a:r>
            <a:r>
              <a:rPr spc="-5" dirty="0"/>
              <a:t>Assumptions:</a:t>
            </a:r>
            <a:endParaRPr spc="-5" dirty="0"/>
          </a:p>
          <a:p>
            <a:pPr marL="720090" marR="33020" lvl="1" indent="-343535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Char char="-"/>
              <a:tabLst>
                <a:tab pos="720090" algn="l"/>
                <a:tab pos="720725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Investors can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buy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and sell all securities at competitive market  prices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(without incurring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taxes or transactions costs) and can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borrow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and lend at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risk-free interest</a:t>
            </a:r>
            <a:r>
              <a:rPr sz="2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rate.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720090" marR="5080" lvl="1" indent="-343535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Char char="-"/>
              <a:tabLst>
                <a:tab pos="720090" algn="l"/>
                <a:tab pos="720725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Investors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hold only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efficient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portfolios of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traded securities—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portfolios that yield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maximum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expected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return for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given 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level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volatility.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720090" marR="184150" lvl="1" indent="-343535">
              <a:lnSpc>
                <a:spcPct val="100000"/>
              </a:lnSpc>
              <a:spcBef>
                <a:spcPts val="995"/>
              </a:spcBef>
              <a:buClr>
                <a:srgbClr val="001F5F"/>
              </a:buClr>
              <a:buChar char="-"/>
              <a:tabLst>
                <a:tab pos="720090" algn="l"/>
                <a:tab pos="720725" algn="l"/>
                <a:tab pos="1884680" algn="l"/>
                <a:tab pos="2107565" algn="l"/>
                <a:tab pos="2550160" algn="l"/>
                <a:tab pos="3636645" algn="l"/>
                <a:tab pos="4241800" algn="l"/>
                <a:tab pos="5777865" algn="l"/>
                <a:tab pos="6989445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Investors	have	homogeneous	expectations	regarding	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volatilities,	correlations,	and expected returns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securities.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162050" marR="789305" lvl="2" indent="-34290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Wingdings" panose="05000000000000000000"/>
              <a:buChar char=""/>
              <a:tabLst>
                <a:tab pos="1162050" algn="l"/>
                <a:tab pos="1162685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Homogeneous expectations: all investors have the</a:t>
            </a:r>
            <a:r>
              <a:rPr sz="2000" i="1" spc="-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same 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estimates concerning future investments </a:t>
            </a:r>
            <a:r>
              <a:rPr sz="2000" i="1" spc="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000" i="1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returns.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6450" y="339293"/>
            <a:ext cx="4981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Capital Asset Pricing</a:t>
            </a:r>
            <a:r>
              <a:rPr spc="10" dirty="0"/>
              <a:t> </a:t>
            </a:r>
            <a:r>
              <a:rPr spc="-5" dirty="0"/>
              <a:t>Model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77951" y="1343660"/>
            <a:ext cx="754824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Theorem: there exists a linear relationship between the</a:t>
            </a:r>
            <a:r>
              <a:rPr sz="2200" spc="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expected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55600">
              <a:lnSpc>
                <a:spcPct val="100000"/>
              </a:lnSpc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return of an asset and its</a:t>
            </a:r>
            <a:r>
              <a:rPr sz="2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beta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7951" y="5627014"/>
            <a:ext cx="740029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Intuition: </a:t>
            </a: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Investors want remuneration (return) for bearing  systematic risk, not total</a:t>
            </a:r>
            <a:r>
              <a:rPr sz="2200" b="1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risk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3627" y="2185416"/>
            <a:ext cx="4360164" cy="3236976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515867" y="3102864"/>
            <a:ext cx="3497580" cy="8488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263896" y="4334255"/>
            <a:ext cx="3582924" cy="10759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6450" y="339293"/>
            <a:ext cx="4981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Capital Asset Pricing</a:t>
            </a:r>
            <a:r>
              <a:rPr spc="10" dirty="0"/>
              <a:t> </a:t>
            </a:r>
            <a:r>
              <a:rPr spc="-5" dirty="0"/>
              <a:t>Model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39851" y="1163851"/>
            <a:ext cx="7693659" cy="481266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393700" indent="-342900">
              <a:lnSpc>
                <a:spcPct val="100000"/>
              </a:lnSpc>
              <a:spcBef>
                <a:spcPts val="1100"/>
              </a:spcBef>
              <a:buClr>
                <a:srgbClr val="001F5F"/>
              </a:buClr>
              <a:buChar char="•"/>
              <a:tabLst>
                <a:tab pos="393065" algn="l"/>
                <a:tab pos="3937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Beta is a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measure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of an asset’s systematic</a:t>
            </a:r>
            <a:r>
              <a:rPr sz="22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risk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93700" marR="107950" indent="-342900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Char char="•"/>
              <a:tabLst>
                <a:tab pos="393065" algn="l"/>
                <a:tab pos="3937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CAPM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says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that expected return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an asset is an increasing  function of its systematic risk – investors are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willing to pay  for diversifiable</a:t>
            </a:r>
            <a:r>
              <a:rPr sz="2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risk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93700" indent="-34290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Char char="•"/>
              <a:tabLst>
                <a:tab pos="393065" algn="l"/>
                <a:tab pos="3937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Investors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require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 return greater (lower) than the market</a:t>
            </a:r>
            <a:r>
              <a:rPr sz="220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for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93700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assets with betas greater (lower) than</a:t>
            </a:r>
            <a:r>
              <a:rPr sz="2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1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93700" marR="420370" indent="-342900">
              <a:lnSpc>
                <a:spcPct val="100000"/>
              </a:lnSpc>
              <a:spcBef>
                <a:spcPts val="995"/>
              </a:spcBef>
              <a:buClr>
                <a:srgbClr val="001F5F"/>
              </a:buClr>
              <a:buChar char="•"/>
              <a:tabLst>
                <a:tab pos="393065" algn="l"/>
                <a:tab pos="3937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beta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 portfolio is the weighted average of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betas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of 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assets in the</a:t>
            </a:r>
            <a:r>
              <a:rPr sz="2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portfolio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93700" marR="55880" indent="-342900" algn="just">
              <a:lnSpc>
                <a:spcPct val="100000"/>
              </a:lnSpc>
              <a:spcBef>
                <a:spcPts val="1885"/>
              </a:spcBef>
              <a:buClr>
                <a:srgbClr val="001F5F"/>
              </a:buClr>
              <a:buChar char="•"/>
              <a:tabLst>
                <a:tab pos="3937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Given estimates of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risk–free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rate R</a:t>
            </a:r>
            <a:r>
              <a:rPr sz="2175" spc="-7" baseline="-21000"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,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excess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market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return  E(R</a:t>
            </a:r>
            <a:r>
              <a:rPr sz="2175" spc="-7" baseline="-21000" dirty="0">
                <a:latin typeface="Times New Roman" panose="02020603050405020304"/>
                <a:cs typeface="Times New Roman" panose="02020603050405020304"/>
              </a:rPr>
              <a:t>M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)–R</a:t>
            </a:r>
            <a:r>
              <a:rPr sz="2175" spc="-7" baseline="-21000" dirty="0">
                <a:latin typeface="Times New Roman" panose="02020603050405020304"/>
                <a:cs typeface="Times New Roman" panose="02020603050405020304"/>
              </a:rPr>
              <a:t>f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sensitivity to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market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risk </a:t>
            </a:r>
            <a:r>
              <a:rPr sz="2200" spc="-10" dirty="0">
                <a:latin typeface="Symbol" panose="05050102010706020507"/>
                <a:cs typeface="Symbol" panose="05050102010706020507"/>
              </a:rPr>
              <a:t>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,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we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can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obtain the  </a:t>
            </a: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cost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capital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of a</a:t>
            </a:r>
            <a:r>
              <a:rPr sz="2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security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58184" y="4457700"/>
            <a:ext cx="1115567" cy="49377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4426" y="339293"/>
            <a:ext cx="53644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Estimating </a:t>
            </a:r>
            <a:r>
              <a:rPr spc="-10" dirty="0"/>
              <a:t>The </a:t>
            </a:r>
            <a:r>
              <a:rPr spc="-5" dirty="0"/>
              <a:t>CAPM</a:t>
            </a:r>
            <a:r>
              <a:rPr spc="10" dirty="0"/>
              <a:t> </a:t>
            </a:r>
            <a:r>
              <a:rPr spc="-5" dirty="0"/>
              <a:t>Parameters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65251" y="1343660"/>
            <a:ext cx="7922895" cy="31299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367665" algn="l"/>
                <a:tab pos="3683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statistical technique that identifies the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best-fitting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line</a:t>
            </a:r>
            <a:r>
              <a:rPr sz="220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through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68300">
              <a:lnSpc>
                <a:spcPct val="100000"/>
              </a:lnSpc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a set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of points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is called </a:t>
            </a: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linear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regression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421640" algn="ctr">
              <a:lnSpc>
                <a:spcPts val="1865"/>
              </a:lnSpc>
              <a:spcBef>
                <a:spcPts val="1300"/>
              </a:spcBef>
              <a:tabLst>
                <a:tab pos="807085" algn="l"/>
                <a:tab pos="1689735" algn="l"/>
                <a:tab pos="2036445" algn="l"/>
                <a:tab pos="3038475" algn="l"/>
              </a:tabLst>
            </a:pPr>
            <a:r>
              <a:rPr sz="1800" spc="-25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800" i="1" spc="-25" dirty="0">
                <a:latin typeface="Times New Roman" panose="02020603050405020304"/>
                <a:cs typeface="Times New Roman" panose="02020603050405020304"/>
              </a:rPr>
              <a:t>R	</a:t>
            </a:r>
            <a:r>
              <a:rPr sz="1800" spc="5" dirty="0">
                <a:latin typeface="Symbol" panose="05050102010706020507"/>
                <a:cs typeface="Symbol" panose="05050102010706020507"/>
              </a:rPr>
              <a:t></a:t>
            </a:r>
            <a:r>
              <a:rPr sz="1800" spc="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800" i="1" spc="5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sz="1800" i="1" spc="3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) </a:t>
            </a:r>
            <a:r>
              <a:rPr sz="180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5" dirty="0">
                <a:latin typeface="Symbol" panose="05050102010706020507"/>
                <a:cs typeface="Symbol" panose="05050102010706020507"/>
              </a:rPr>
              <a:t></a:t>
            </a:r>
            <a:r>
              <a:rPr sz="1800" spc="5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00" i="1" spc="-55" dirty="0">
                <a:latin typeface="Symbol" panose="05050102010706020507"/>
                <a:cs typeface="Symbol" panose="05050102010706020507"/>
              </a:rPr>
              <a:t></a:t>
            </a:r>
            <a:r>
              <a:rPr sz="1900" spc="-55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spc="5" dirty="0">
                <a:latin typeface="Symbol" panose="05050102010706020507"/>
                <a:cs typeface="Symbol" panose="05050102010706020507"/>
              </a:rPr>
              <a:t></a:t>
            </a:r>
            <a:r>
              <a:rPr sz="1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00" i="1" spc="-50" dirty="0">
                <a:latin typeface="Symbol" panose="05050102010706020507"/>
                <a:cs typeface="Symbol" panose="05050102010706020507"/>
              </a:rPr>
              <a:t></a:t>
            </a:r>
            <a:r>
              <a:rPr sz="1900" i="1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25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800" i="1" spc="-25" dirty="0">
                <a:latin typeface="Times New Roman" panose="02020603050405020304"/>
                <a:cs typeface="Times New Roman" panose="02020603050405020304"/>
              </a:rPr>
              <a:t>R	</a:t>
            </a:r>
            <a:r>
              <a:rPr sz="1800" spc="5" dirty="0">
                <a:latin typeface="Symbol" panose="05050102010706020507"/>
                <a:cs typeface="Symbol" panose="05050102010706020507"/>
              </a:rPr>
              <a:t></a:t>
            </a:r>
            <a:r>
              <a:rPr sz="1800" spc="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800" i="1" spc="5" dirty="0">
                <a:latin typeface="Times New Roman" panose="02020603050405020304"/>
                <a:cs typeface="Times New Roman" panose="02020603050405020304"/>
              </a:rPr>
              <a:t>r 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)  </a:t>
            </a:r>
            <a:r>
              <a:rPr sz="1800" spc="5" dirty="0">
                <a:latin typeface="Symbol" panose="05050102010706020507"/>
                <a:cs typeface="Symbol" panose="05050102010706020507"/>
              </a:rPr>
              <a:t></a:t>
            </a:r>
            <a:r>
              <a:rPr sz="1800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900" i="1" spc="-40" dirty="0">
                <a:latin typeface="Symbol" panose="05050102010706020507"/>
                <a:cs typeface="Symbol" panose="05050102010706020507"/>
              </a:rPr>
              <a:t></a:t>
            </a:r>
            <a:endParaRPr sz="1900">
              <a:latin typeface="Symbol" panose="05050102010706020507"/>
              <a:cs typeface="Symbol" panose="05050102010706020507"/>
            </a:endParaRPr>
          </a:p>
          <a:p>
            <a:pPr marL="2580005">
              <a:lnSpc>
                <a:spcPts val="845"/>
              </a:lnSpc>
              <a:tabLst>
                <a:tab pos="3105785" algn="l"/>
                <a:tab pos="3809365" algn="l"/>
                <a:tab pos="4371975" algn="l"/>
                <a:tab pos="4643120" algn="l"/>
                <a:tab pos="5337810" algn="l"/>
                <a:tab pos="5974715" algn="l"/>
              </a:tabLst>
            </a:pPr>
            <a:r>
              <a:rPr sz="1050" i="1" spc="-5" dirty="0">
                <a:latin typeface="Times New Roman" panose="02020603050405020304"/>
                <a:cs typeface="Times New Roman" panose="02020603050405020304"/>
              </a:rPr>
              <a:t>i	f	i	i	</a:t>
            </a:r>
            <a:r>
              <a:rPr sz="1050" i="1" spc="-25" dirty="0">
                <a:latin typeface="Times New Roman" panose="02020603050405020304"/>
                <a:cs typeface="Times New Roman" panose="02020603050405020304"/>
              </a:rPr>
              <a:t>Mkt	</a:t>
            </a:r>
            <a:r>
              <a:rPr sz="1050" i="1" spc="-5" dirty="0">
                <a:latin typeface="Times New Roman" panose="02020603050405020304"/>
                <a:cs typeface="Times New Roman" panose="02020603050405020304"/>
              </a:rPr>
              <a:t>f	i</a:t>
            </a:r>
            <a:endParaRPr sz="10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 panose="02020603050405020304"/>
              <a:cs typeface="Times New Roman" panose="02020603050405020304"/>
            </a:endParaRPr>
          </a:p>
          <a:p>
            <a:pPr marL="708025" lvl="1" indent="-343535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708025" algn="l"/>
                <a:tab pos="708660" algn="l"/>
              </a:tabLst>
            </a:pPr>
            <a:r>
              <a:rPr sz="2200" i="1" dirty="0">
                <a:latin typeface="Times New Roman" panose="02020603050405020304"/>
                <a:cs typeface="Times New Roman" panose="02020603050405020304"/>
              </a:rPr>
              <a:t>α</a:t>
            </a:r>
            <a:r>
              <a:rPr sz="2175" i="1" baseline="-21000" dirty="0">
                <a:latin typeface="Times New Roman" panose="02020603050405020304"/>
                <a:cs typeface="Times New Roman" panose="02020603050405020304"/>
              </a:rPr>
              <a:t>i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intercept term of the</a:t>
            </a:r>
            <a:r>
              <a:rPr sz="2200" i="1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regression.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708025" lvl="1" indent="-343535">
              <a:lnSpc>
                <a:spcPct val="100000"/>
              </a:lnSpc>
              <a:spcBef>
                <a:spcPts val="99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708025" algn="l"/>
                <a:tab pos="708660" algn="l"/>
              </a:tabLst>
            </a:pPr>
            <a:r>
              <a:rPr sz="2200" i="1" dirty="0">
                <a:latin typeface="Times New Roman" panose="02020603050405020304"/>
                <a:cs typeface="Times New Roman" panose="02020603050405020304"/>
              </a:rPr>
              <a:t>β</a:t>
            </a:r>
            <a:r>
              <a:rPr sz="2175" i="1" baseline="-21000" dirty="0"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(R</a:t>
            </a:r>
            <a:r>
              <a:rPr sz="2175" i="1" baseline="-21000" dirty="0">
                <a:latin typeface="Times New Roman" panose="02020603050405020304"/>
                <a:cs typeface="Times New Roman" panose="02020603050405020304"/>
              </a:rPr>
              <a:t>Mkt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– r</a:t>
            </a:r>
            <a:r>
              <a:rPr sz="2175" i="1" spc="-7" baseline="-21000"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) represents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sensitivity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the stock to market</a:t>
            </a:r>
            <a:r>
              <a:rPr sz="2200" i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risk.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708025" marR="277495" lvl="1" indent="-343535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708025" algn="l"/>
                <a:tab pos="708660" algn="l"/>
              </a:tabLst>
            </a:pPr>
            <a:r>
              <a:rPr sz="2200" i="1" dirty="0">
                <a:latin typeface="Times New Roman" panose="02020603050405020304"/>
                <a:cs typeface="Times New Roman" panose="02020603050405020304"/>
              </a:rPr>
              <a:t>ε</a:t>
            </a:r>
            <a:r>
              <a:rPr sz="2175" i="1" baseline="-21000" dirty="0">
                <a:latin typeface="Times New Roman" panose="02020603050405020304"/>
                <a:cs typeface="Times New Roman" panose="02020603050405020304"/>
              </a:rPr>
              <a:t>i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error term and represents the deviation from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the best- 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fitting line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is zero on</a:t>
            </a:r>
            <a:r>
              <a:rPr sz="2200" i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average.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4426" y="339293"/>
            <a:ext cx="53644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Estimating </a:t>
            </a:r>
            <a:r>
              <a:rPr spc="-10" dirty="0"/>
              <a:t>The </a:t>
            </a:r>
            <a:r>
              <a:rPr spc="-5" dirty="0"/>
              <a:t>CAPM</a:t>
            </a:r>
            <a:r>
              <a:rPr spc="10" dirty="0"/>
              <a:t> </a:t>
            </a:r>
            <a:r>
              <a:rPr spc="-5" dirty="0"/>
              <a:t>Parameters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079703" y="2870961"/>
            <a:ext cx="7753350" cy="1830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3700" marR="55880" indent="-343535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393065" algn="l"/>
                <a:tab pos="394335" algn="l"/>
              </a:tabLst>
            </a:pP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The α</a:t>
            </a:r>
            <a:r>
              <a:rPr sz="2175" i="1" spc="-7" baseline="-21000" dirty="0">
                <a:latin typeface="Times New Roman" panose="02020603050405020304"/>
                <a:cs typeface="Times New Roman" panose="02020603050405020304"/>
              </a:rPr>
              <a:t>i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in the last equation is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measure of </a:t>
            </a:r>
            <a:r>
              <a:rPr sz="2200" b="1" i="1" spc="-5" dirty="0">
                <a:latin typeface="Times New Roman" panose="02020603050405020304"/>
                <a:cs typeface="Times New Roman" panose="02020603050405020304"/>
              </a:rPr>
              <a:t>over-performance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of 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an investment strategy,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also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called </a:t>
            </a:r>
            <a:r>
              <a:rPr sz="2200" b="1" i="1" spc="-5" dirty="0">
                <a:latin typeface="Times New Roman" panose="02020603050405020304"/>
                <a:cs typeface="Times New Roman" panose="02020603050405020304"/>
              </a:rPr>
              <a:t>Jensen’s alpha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(or “alpha” 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2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short)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93700" marR="843280" indent="-343535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393065" algn="l"/>
                <a:tab pos="394335" algn="l"/>
              </a:tabLst>
            </a:pPr>
            <a:r>
              <a:rPr sz="2200" i="1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CAPM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logic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implies </a:t>
            </a:r>
            <a:r>
              <a:rPr sz="2200" i="1" dirty="0">
                <a:latin typeface="Times New Roman" panose="02020603050405020304"/>
                <a:cs typeface="Times New Roman" panose="02020603050405020304"/>
              </a:rPr>
              <a:t>that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over-performance cannot be 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sustained, making active portfolio management</a:t>
            </a:r>
            <a:r>
              <a:rPr sz="2200" i="1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i="1" spc="-5" dirty="0">
                <a:latin typeface="Times New Roman" panose="02020603050405020304"/>
                <a:cs typeface="Times New Roman" panose="02020603050405020304"/>
              </a:rPr>
              <a:t>useless…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18466" y="2186887"/>
            <a:ext cx="2518254" cy="22908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52551" y="1360423"/>
            <a:ext cx="2248535" cy="911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380365" algn="l"/>
                <a:tab pos="3810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Since E[ε</a:t>
            </a:r>
            <a:r>
              <a:rPr sz="2175" spc="-7" baseline="-21000" dirty="0"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] =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0: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464310">
              <a:lnSpc>
                <a:spcPct val="100000"/>
              </a:lnSpc>
              <a:spcBef>
                <a:spcPts val="2235"/>
              </a:spcBef>
              <a:tabLst>
                <a:tab pos="2072005" algn="l"/>
              </a:tabLst>
            </a:pPr>
            <a:r>
              <a:rPr sz="1750" i="1" spc="-15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1750" spc="-15" dirty="0">
                <a:latin typeface="Times New Roman" panose="02020603050405020304"/>
                <a:cs typeface="Times New Roman" panose="02020603050405020304"/>
              </a:rPr>
              <a:t>[</a:t>
            </a:r>
            <a:r>
              <a:rPr sz="1750" i="1" spc="-15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sz="1500" i="1" spc="-22" baseline="-25000" dirty="0">
                <a:latin typeface="Times New Roman" panose="02020603050405020304"/>
                <a:cs typeface="Times New Roman" panose="02020603050405020304"/>
              </a:rPr>
              <a:t>i</a:t>
            </a:r>
            <a:r>
              <a:rPr sz="1500" i="1" spc="-37" baseline="-25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50" spc="10" dirty="0">
                <a:latin typeface="Times New Roman" panose="02020603050405020304"/>
                <a:cs typeface="Times New Roman" panose="02020603050405020304"/>
              </a:rPr>
              <a:t>]	</a:t>
            </a:r>
            <a:r>
              <a:rPr sz="1750" spc="15" dirty="0">
                <a:latin typeface="Symbol" panose="05050102010706020507"/>
                <a:cs typeface="Symbol" panose="05050102010706020507"/>
              </a:rPr>
              <a:t></a:t>
            </a:r>
            <a:endParaRPr sz="1750">
              <a:latin typeface="Symbol" panose="05050102010706020507"/>
              <a:cs typeface="Symbol" panose="05050102010706020507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63487" y="1962534"/>
            <a:ext cx="2458720" cy="6115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0"/>
              </a:spcBef>
              <a:tabLst>
                <a:tab pos="357505" algn="l"/>
                <a:tab pos="2295525" algn="l"/>
              </a:tabLst>
            </a:pPr>
            <a:r>
              <a:rPr sz="1750" i="1" spc="15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sz="1500" i="1" spc="22" baseline="-25000" dirty="0">
                <a:latin typeface="Times New Roman" panose="02020603050405020304"/>
                <a:cs typeface="Times New Roman" panose="02020603050405020304"/>
              </a:rPr>
              <a:t>f	</a:t>
            </a:r>
            <a:r>
              <a:rPr sz="1750" spc="15" dirty="0">
                <a:latin typeface="Symbol" panose="05050102010706020507"/>
                <a:cs typeface="Symbol" panose="05050102010706020507"/>
              </a:rPr>
              <a:t></a:t>
            </a:r>
            <a:r>
              <a:rPr sz="1750" spc="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850" i="1" spc="5" dirty="0">
                <a:latin typeface="Symbol" panose="05050102010706020507"/>
                <a:cs typeface="Symbol" panose="05050102010706020507"/>
              </a:rPr>
              <a:t></a:t>
            </a:r>
            <a:r>
              <a:rPr sz="1500" i="1" spc="7" baseline="-25000" dirty="0">
                <a:latin typeface="Times New Roman" panose="02020603050405020304"/>
                <a:cs typeface="Times New Roman" panose="02020603050405020304"/>
              </a:rPr>
              <a:t>i </a:t>
            </a:r>
            <a:r>
              <a:rPr sz="1750" spc="15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sz="1750" i="1" spc="15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1750" spc="15" dirty="0">
                <a:latin typeface="Times New Roman" panose="02020603050405020304"/>
                <a:cs typeface="Times New Roman" panose="02020603050405020304"/>
              </a:rPr>
              <a:t>[</a:t>
            </a:r>
            <a:r>
              <a:rPr sz="1750" i="1" spc="15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sz="1500" i="1" spc="22" baseline="-25000" dirty="0">
                <a:latin typeface="Times New Roman" panose="02020603050405020304"/>
                <a:cs typeface="Times New Roman" panose="02020603050405020304"/>
              </a:rPr>
              <a:t>Mkt </a:t>
            </a:r>
            <a:r>
              <a:rPr sz="1750" spc="10" dirty="0">
                <a:latin typeface="Times New Roman" panose="02020603050405020304"/>
                <a:cs typeface="Times New Roman" panose="02020603050405020304"/>
              </a:rPr>
              <a:t>]  </a:t>
            </a:r>
            <a:r>
              <a:rPr sz="1750" spc="15" dirty="0">
                <a:latin typeface="Symbol" panose="05050102010706020507"/>
                <a:cs typeface="Symbol" panose="05050102010706020507"/>
              </a:rPr>
              <a:t></a:t>
            </a:r>
            <a:r>
              <a:rPr sz="1750" spc="4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50" i="1" spc="20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sz="1500" i="1" spc="30" baseline="-25000" dirty="0">
                <a:latin typeface="Times New Roman" panose="02020603050405020304"/>
                <a:cs typeface="Times New Roman" panose="02020603050405020304"/>
              </a:rPr>
              <a:t>f</a:t>
            </a:r>
            <a:r>
              <a:rPr sz="1500" i="1" spc="270" baseline="-25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750" spc="10" dirty="0">
                <a:latin typeface="Times New Roman" panose="02020603050405020304"/>
                <a:cs typeface="Times New Roman" panose="02020603050405020304"/>
              </a:rPr>
              <a:t>)	</a:t>
            </a:r>
            <a:r>
              <a:rPr sz="1750" spc="15" dirty="0">
                <a:latin typeface="Symbol" panose="05050102010706020507"/>
                <a:cs typeface="Symbol" panose="05050102010706020507"/>
              </a:rPr>
              <a:t></a:t>
            </a:r>
            <a:endParaRPr sz="1750">
              <a:latin typeface="Symbol" panose="05050102010706020507"/>
              <a:cs typeface="Symbol" panose="05050102010706020507"/>
            </a:endParaRPr>
          </a:p>
          <a:p>
            <a:pPr marL="166370">
              <a:lnSpc>
                <a:spcPct val="100000"/>
              </a:lnSpc>
              <a:spcBef>
                <a:spcPts val="1155"/>
              </a:spcBef>
            </a:pPr>
            <a:r>
              <a:rPr sz="1000" spc="5" dirty="0">
                <a:latin typeface="Times New Roman" panose="02020603050405020304"/>
                <a:cs typeface="Times New Roman" panose="02020603050405020304"/>
              </a:rPr>
              <a:t>Expected return for </a:t>
            </a:r>
            <a:r>
              <a:rPr sz="1000" i="1" spc="5" dirty="0">
                <a:latin typeface="Times New Roman" panose="02020603050405020304"/>
                <a:cs typeface="Times New Roman" panose="02020603050405020304"/>
              </a:rPr>
              <a:t>i </a:t>
            </a:r>
            <a:r>
              <a:rPr sz="1000" spc="5" dirty="0">
                <a:latin typeface="Times New Roman" panose="02020603050405020304"/>
                <a:cs typeface="Times New Roman" panose="02020603050405020304"/>
              </a:rPr>
              <a:t>from </a:t>
            </a:r>
            <a:r>
              <a:rPr sz="1000" spc="1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00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spc="15" dirty="0">
                <a:latin typeface="Times New Roman" panose="02020603050405020304"/>
                <a:cs typeface="Times New Roman" panose="02020603050405020304"/>
              </a:rPr>
              <a:t>SML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02040" y="1962534"/>
            <a:ext cx="1778000" cy="563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37465" algn="ctr">
              <a:lnSpc>
                <a:spcPct val="100000"/>
              </a:lnSpc>
              <a:spcBef>
                <a:spcPts val="130"/>
              </a:spcBef>
            </a:pPr>
            <a:r>
              <a:rPr sz="1850" i="1" spc="10" dirty="0">
                <a:latin typeface="Symbol" panose="05050102010706020507"/>
                <a:cs typeface="Symbol" panose="05050102010706020507"/>
              </a:rPr>
              <a:t></a:t>
            </a:r>
            <a:r>
              <a:rPr sz="1500" i="1" spc="15" baseline="-25000" dirty="0">
                <a:latin typeface="Times New Roman" panose="02020603050405020304"/>
                <a:cs typeface="Times New Roman" panose="02020603050405020304"/>
              </a:rPr>
              <a:t>i</a:t>
            </a:r>
            <a:endParaRPr sz="1500" baseline="-250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  <a:spcBef>
                <a:spcPts val="780"/>
              </a:spcBef>
            </a:pPr>
            <a:r>
              <a:rPr sz="1000" spc="5" dirty="0">
                <a:latin typeface="Times New Roman" panose="02020603050405020304"/>
                <a:cs typeface="Times New Roman" panose="02020603050405020304"/>
              </a:rPr>
              <a:t>Distance above / below </a:t>
            </a:r>
            <a:r>
              <a:rPr sz="1000" spc="1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10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spc="15" dirty="0">
                <a:latin typeface="Times New Roman" panose="02020603050405020304"/>
                <a:cs typeface="Times New Roman" panose="02020603050405020304"/>
              </a:rPr>
              <a:t>SML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7102" y="161924"/>
            <a:ext cx="34728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Investing in a</a:t>
            </a:r>
            <a:r>
              <a:rPr spc="-20" dirty="0"/>
              <a:t> </a:t>
            </a:r>
            <a:r>
              <a:rPr spc="-5" dirty="0"/>
              <a:t>Business</a:t>
            </a:r>
            <a:endParaRPr spc="-5" dirty="0"/>
          </a:p>
        </p:txBody>
      </p:sp>
      <p:sp>
        <p:nvSpPr>
          <p:cNvPr id="3" name="object 3"/>
          <p:cNvSpPr/>
          <p:nvPr/>
        </p:nvSpPr>
        <p:spPr>
          <a:xfrm>
            <a:off x="618744" y="2247900"/>
            <a:ext cx="2983230" cy="310972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79704" y="2351532"/>
            <a:ext cx="886218" cy="28811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642872" y="2351532"/>
            <a:ext cx="883158" cy="288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15183" y="2351532"/>
            <a:ext cx="886218" cy="28811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741645" y="3163262"/>
            <a:ext cx="728980" cy="13665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Op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ra</a:t>
            </a:r>
            <a:r>
              <a:rPr sz="2400" b="1" spc="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38671" y="3281341"/>
            <a:ext cx="728980" cy="12484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Investing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40574" y="3198137"/>
            <a:ext cx="728980" cy="1331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Fin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242060" y="4756391"/>
            <a:ext cx="733818" cy="2522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179320" y="4750295"/>
            <a:ext cx="794778" cy="23394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09091" y="1526794"/>
            <a:ext cx="21939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145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firm: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820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value</a:t>
            </a:r>
            <a:r>
              <a:rPr sz="1800" b="1" u="sng" spc="-4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generator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21791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4023486" y="1486611"/>
            <a:ext cx="207898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Operating</a:t>
            </a:r>
            <a:r>
              <a:rPr sz="1800" b="1" u="heavy" spc="-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Activities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: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23486" y="1761490"/>
            <a:ext cx="43357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 panose="02020603050405020304"/>
                <a:cs typeface="Times New Roman" panose="02020603050405020304"/>
              </a:rPr>
              <a:t>Utilize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assets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to produce and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sell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products</a:t>
            </a:r>
            <a:r>
              <a:rPr sz="18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/  services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 panose="02020603050405020304"/>
                <a:cs typeface="Times New Roman" panose="02020603050405020304"/>
              </a:rPr>
              <a:t>Combine assets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with labor &amp;</a:t>
            </a:r>
            <a:r>
              <a:rPr sz="1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materials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 panose="02020603050405020304"/>
                <a:cs typeface="Times New Roman" panose="02020603050405020304"/>
              </a:rPr>
              <a:t>If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successful,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generate</a:t>
            </a:r>
            <a:r>
              <a:rPr sz="1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cash….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23486" y="3132785"/>
            <a:ext cx="4579620" cy="2495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Investing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Activities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 panose="02020603050405020304"/>
                <a:cs typeface="Times New Roman" panose="02020603050405020304"/>
              </a:rPr>
              <a:t>Use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cash raised from operating activities /  financing activities to acquire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assets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(e.g.  plant, equipment, technology) to be</a:t>
            </a:r>
            <a:r>
              <a:rPr sz="18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employed  in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operations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 panose="02020603050405020304"/>
              <a:buChar char="•"/>
            </a:pPr>
            <a:endParaRPr sz="185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Financing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Activities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355600" marR="508635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 panose="02020603050405020304"/>
                <a:cs typeface="Times New Roman" panose="02020603050405020304"/>
              </a:rPr>
              <a:t>Raising cash from investors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(issue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debt</a:t>
            </a:r>
            <a:r>
              <a:rPr sz="18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/  equity) and returning cash to</a:t>
            </a: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investors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6577" y="339293"/>
            <a:ext cx="59772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Tenets of Sound Fundamental</a:t>
            </a:r>
            <a:r>
              <a:rPr spc="80" dirty="0"/>
              <a:t> </a:t>
            </a:r>
            <a:r>
              <a:rPr spc="-5" dirty="0"/>
              <a:t>Analysis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995883" y="942056"/>
            <a:ext cx="7271384" cy="496379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57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spc="5" dirty="0">
                <a:latin typeface="Times New Roman" panose="02020603050405020304"/>
                <a:cs typeface="Times New Roman" panose="02020603050405020304"/>
              </a:rPr>
              <a:t>One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does </a:t>
            </a:r>
            <a:r>
              <a:rPr sz="2000" spc="5" dirty="0">
                <a:latin typeface="Times New Roman" panose="02020603050405020304"/>
                <a:cs typeface="Times New Roman" panose="02020603050405020304"/>
              </a:rPr>
              <a:t>not buy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a stock, </a:t>
            </a:r>
            <a:r>
              <a:rPr sz="2000" spc="5" dirty="0">
                <a:latin typeface="Times New Roman" panose="02020603050405020304"/>
                <a:cs typeface="Times New Roman" panose="02020603050405020304"/>
              </a:rPr>
              <a:t>one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buys a</a:t>
            </a:r>
            <a:r>
              <a:rPr sz="2000" spc="-1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business.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spc="5" dirty="0">
                <a:latin typeface="Times New Roman" panose="02020603050405020304"/>
                <a:cs typeface="Times New Roman" panose="02020603050405020304"/>
              </a:rPr>
              <a:t>When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buying a business, know the</a:t>
            </a:r>
            <a:r>
              <a:rPr sz="2000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business.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Value depends on the business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model, the</a:t>
            </a:r>
            <a:r>
              <a:rPr sz="20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strategy.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Good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firms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can be bad</a:t>
            </a:r>
            <a:r>
              <a:rPr sz="20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buys.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spc="-5" dirty="0">
                <a:latin typeface="Times New Roman" panose="02020603050405020304"/>
                <a:cs typeface="Times New Roman" panose="02020603050405020304"/>
              </a:rPr>
              <a:t>Price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is what you pay, value is what you</a:t>
            </a:r>
            <a:r>
              <a:rPr sz="20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get.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Part of the risk in investing is the risk of paying too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much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for a</a:t>
            </a:r>
            <a:r>
              <a:rPr sz="2000" spc="-25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stock.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Ignore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information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at your</a:t>
            </a:r>
            <a:r>
              <a:rPr sz="20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peril.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Don’t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mix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what you know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20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speculation.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Anchor a valuation on what you know rather than</a:t>
            </a:r>
            <a:r>
              <a:rPr sz="2000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speculation.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Beware of paying too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much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0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growth.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marR="144780" indent="-205740">
              <a:lnSpc>
                <a:spcPts val="2160"/>
              </a:lnSpc>
              <a:spcBef>
                <a:spcPts val="75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When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calculating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value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challenge price, beware of using price</a:t>
            </a:r>
            <a:r>
              <a:rPr sz="2000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in  the</a:t>
            </a:r>
            <a:r>
              <a:rPr sz="20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calculation.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18440" marR="67945" indent="-205740">
              <a:lnSpc>
                <a:spcPts val="2160"/>
              </a:lnSpc>
              <a:spcBef>
                <a:spcPts val="72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000" spc="-5" dirty="0">
                <a:latin typeface="Times New Roman" panose="02020603050405020304"/>
                <a:cs typeface="Times New Roman" panose="02020603050405020304"/>
              </a:rPr>
              <a:t>Stick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to your beliefs and be patient; prices gravitate to</a:t>
            </a:r>
            <a:r>
              <a:rPr sz="2000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fundamentals,  </a:t>
            </a:r>
            <a:r>
              <a:rPr sz="2000" spc="5" dirty="0">
                <a:latin typeface="Times New Roman" panose="02020603050405020304"/>
                <a:cs typeface="Times New Roman" panose="02020603050405020304"/>
              </a:rPr>
              <a:t>but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that can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take some</a:t>
            </a:r>
            <a:r>
              <a:rPr sz="20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time.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4401" y="714502"/>
            <a:ext cx="5821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Classifying and Ordering</a:t>
            </a:r>
            <a:r>
              <a:rPr spc="15" dirty="0"/>
              <a:t> </a:t>
            </a:r>
            <a:r>
              <a:rPr spc="-5" dirty="0"/>
              <a:t>Information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813308" y="1515617"/>
            <a:ext cx="7291705" cy="3474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5950">
              <a:lnSpc>
                <a:spcPct val="100000"/>
              </a:lnSpc>
              <a:spcBef>
                <a:spcPts val="100"/>
              </a:spcBef>
            </a:pPr>
            <a:r>
              <a:rPr sz="2700" b="1" i="1" spc="-5" dirty="0">
                <a:latin typeface="Times New Roman" panose="02020603050405020304"/>
                <a:cs typeface="Times New Roman" panose="02020603050405020304"/>
              </a:rPr>
              <a:t>Don’t Mix What </a:t>
            </a:r>
            <a:r>
              <a:rPr sz="2700" b="1" i="1" spc="5" dirty="0">
                <a:latin typeface="Times New Roman" panose="02020603050405020304"/>
                <a:cs typeface="Times New Roman" panose="02020603050405020304"/>
              </a:rPr>
              <a:t>You </a:t>
            </a:r>
            <a:r>
              <a:rPr sz="2700" b="1" i="1" dirty="0">
                <a:latin typeface="Times New Roman" panose="02020603050405020304"/>
                <a:cs typeface="Times New Roman" panose="02020603050405020304"/>
              </a:rPr>
              <a:t>Know </a:t>
            </a:r>
            <a:r>
              <a:rPr sz="2700" b="1" i="1" spc="-5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2700" b="1" i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700" b="1" i="1" spc="-5" dirty="0">
                <a:latin typeface="Times New Roman" panose="02020603050405020304"/>
                <a:cs typeface="Times New Roman" panose="02020603050405020304"/>
              </a:rPr>
              <a:t>Speculation</a:t>
            </a:r>
            <a:endParaRPr sz="27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0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ts val="2735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Order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information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terms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 how concrete it is:</a:t>
            </a:r>
            <a:r>
              <a:rPr sz="24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Separate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17805">
              <a:lnSpc>
                <a:spcPts val="2735"/>
              </a:lnSpc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concrete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information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from speculative</a:t>
            </a:r>
            <a:r>
              <a:rPr sz="24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information.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217805" marR="1009650" indent="-205740">
              <a:lnSpc>
                <a:spcPts val="259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Anchor a valuation on what you know rather</a:t>
            </a:r>
            <a:r>
              <a:rPr sz="2400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than  speculation.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18440" indent="-205740">
              <a:lnSpc>
                <a:spcPct val="100000"/>
              </a:lnSpc>
              <a:spcBef>
                <a:spcPts val="227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Financial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statements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provide an</a:t>
            </a:r>
            <a:r>
              <a:rPr sz="24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anchor.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3990" y="714502"/>
            <a:ext cx="746188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Anchoring Valuation in the Financial</a:t>
            </a:r>
            <a:r>
              <a:rPr spc="70" dirty="0"/>
              <a:t> </a:t>
            </a:r>
            <a:r>
              <a:rPr spc="-5" dirty="0"/>
              <a:t>Statements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141577" y="1789938"/>
            <a:ext cx="647954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Value = Anchor + Extra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Value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For example,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2294255">
              <a:lnSpc>
                <a:spcPts val="5760"/>
              </a:lnSpc>
              <a:spcBef>
                <a:spcPts val="675"/>
              </a:spcBef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Value = Book value +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Extra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value  Value =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Earnings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+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Extra</a:t>
            </a:r>
            <a:r>
              <a:rPr sz="24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Value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 valuation task: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How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 calculate the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Extra</a:t>
            </a:r>
            <a:r>
              <a:rPr sz="2400" spc="-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Value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7102" y="161924"/>
            <a:ext cx="34728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Investing in a</a:t>
            </a:r>
            <a:r>
              <a:rPr spc="-20" dirty="0"/>
              <a:t> </a:t>
            </a:r>
            <a:r>
              <a:rPr spc="-5" dirty="0"/>
              <a:t>Business</a:t>
            </a:r>
            <a:endParaRPr spc="-5" dirty="0"/>
          </a:p>
        </p:txBody>
      </p:sp>
      <p:sp>
        <p:nvSpPr>
          <p:cNvPr id="3" name="object 3"/>
          <p:cNvSpPr/>
          <p:nvPr/>
        </p:nvSpPr>
        <p:spPr>
          <a:xfrm>
            <a:off x="618744" y="2247900"/>
            <a:ext cx="2983230" cy="310972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79704" y="2351532"/>
            <a:ext cx="886218" cy="28811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642872" y="2351532"/>
            <a:ext cx="883158" cy="288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15183" y="2351532"/>
            <a:ext cx="886218" cy="28811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741645" y="3163262"/>
            <a:ext cx="728980" cy="13665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Op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ra</a:t>
            </a:r>
            <a:r>
              <a:rPr sz="2400" b="1" spc="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38671" y="3281341"/>
            <a:ext cx="728980" cy="12484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Investing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40574" y="3198137"/>
            <a:ext cx="728980" cy="1331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Fin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13020" y="2289048"/>
            <a:ext cx="1258062" cy="132054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325745" y="2547111"/>
            <a:ext cx="826769" cy="8039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113020" y="3973067"/>
            <a:ext cx="1258062" cy="13220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366130" y="4119245"/>
            <a:ext cx="869569" cy="863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395471" y="2474963"/>
            <a:ext cx="1945386" cy="63475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395471" y="4099547"/>
            <a:ext cx="1945386" cy="63475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395471" y="3037319"/>
            <a:ext cx="1945386" cy="63475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395471" y="4661903"/>
            <a:ext cx="1945386" cy="63323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4135373" y="2710433"/>
            <a:ext cx="91566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4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loans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242060" y="4756391"/>
            <a:ext cx="733818" cy="25223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179320" y="4750295"/>
            <a:ext cx="794778" cy="23394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3643121" y="3208400"/>
            <a:ext cx="949960" cy="29972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0020" marR="5080" indent="-147955">
              <a:lnSpc>
                <a:spcPts val="960"/>
              </a:lnSpc>
              <a:spcBef>
                <a:spcPts val="32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Interest and</a:t>
            </a:r>
            <a:r>
              <a:rPr sz="1000" b="1" spc="-3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loan  repayments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84421" y="4325239"/>
            <a:ext cx="12706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</a:t>
            </a:r>
            <a:r>
              <a:rPr sz="1000" b="1" spc="-3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issues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64433" y="4845811"/>
            <a:ext cx="13728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675" marR="5080" indent="-18161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Dividends and cash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 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repurchases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9091" y="1526794"/>
            <a:ext cx="21939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145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firm: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820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value</a:t>
            </a:r>
            <a:r>
              <a:rPr sz="1800" b="1" u="sng" spc="-4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generator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21791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116067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5103367" y="1526794"/>
            <a:ext cx="3911600" cy="158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82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investors: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185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claimants on</a:t>
            </a:r>
            <a:r>
              <a:rPr sz="1800" b="1" u="sng" spc="-1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va</a:t>
            </a: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lue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461135" marR="5080">
              <a:lnSpc>
                <a:spcPct val="100000"/>
              </a:lnSpc>
              <a:spcBef>
                <a:spcPts val="1445"/>
              </a:spcBef>
            </a:pPr>
            <a:r>
              <a:rPr sz="1800" b="1" i="1" spc="-5" dirty="0">
                <a:latin typeface="Times New Roman" panose="02020603050405020304"/>
                <a:cs typeface="Times New Roman" panose="02020603050405020304"/>
              </a:rPr>
              <a:t>Debt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claims </a:t>
            </a:r>
            <a:r>
              <a:rPr sz="1800" i="1" spc="-5" dirty="0">
                <a:latin typeface="Times New Roman" panose="02020603050405020304"/>
                <a:cs typeface="Times New Roman" panose="02020603050405020304"/>
              </a:rPr>
              <a:t>are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claims</a:t>
            </a:r>
            <a:r>
              <a:rPr sz="1800" i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i="1" spc="-5" dirty="0">
                <a:latin typeface="Times New Roman" panose="02020603050405020304"/>
                <a:cs typeface="Times New Roman" panose="02020603050405020304"/>
              </a:rPr>
              <a:t>for 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return of </a:t>
            </a:r>
            <a:r>
              <a:rPr sz="1800" b="1" i="1" dirty="0">
                <a:latin typeface="Times New Roman" panose="02020603050405020304"/>
                <a:cs typeface="Times New Roman" panose="02020603050405020304"/>
              </a:rPr>
              <a:t>interest &amp;  </a:t>
            </a:r>
            <a:r>
              <a:rPr sz="1800" b="1" i="1" spc="-5" dirty="0">
                <a:latin typeface="Times New Roman" panose="02020603050405020304"/>
                <a:cs typeface="Times New Roman" panose="02020603050405020304"/>
              </a:rPr>
              <a:t>principal</a:t>
            </a:r>
            <a:r>
              <a:rPr sz="1800" i="1" spc="-5" dirty="0">
                <a:latin typeface="Times New Roman" panose="02020603050405020304"/>
                <a:cs typeface="Times New Roman" panose="02020603050405020304"/>
              </a:rPr>
              <a:t>.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51803" y="3905504"/>
            <a:ext cx="243205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i="1" dirty="0">
                <a:latin typeface="Times New Roman" panose="02020603050405020304"/>
                <a:cs typeface="Times New Roman" panose="02020603050405020304"/>
              </a:rPr>
              <a:t>equity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is the owners’ 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claim on the </a:t>
            </a:r>
            <a:r>
              <a:rPr sz="1800" i="1" spc="-5" dirty="0">
                <a:latin typeface="Times New Roman" panose="02020603050405020304"/>
                <a:cs typeface="Times New Roman" panose="02020603050405020304"/>
              </a:rPr>
              <a:t>business,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i.e.  the </a:t>
            </a:r>
            <a:r>
              <a:rPr sz="1800" b="1" i="1" spc="-5" dirty="0">
                <a:latin typeface="Times New Roman" panose="02020603050405020304"/>
                <a:cs typeface="Times New Roman" panose="02020603050405020304"/>
              </a:rPr>
              <a:t>residual </a:t>
            </a:r>
            <a:r>
              <a:rPr sz="1800" b="1" i="1" dirty="0">
                <a:latin typeface="Times New Roman" panose="02020603050405020304"/>
                <a:cs typeface="Times New Roman" panose="02020603050405020304"/>
              </a:rPr>
              <a:t>claim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on the 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value of the firm after  other claimants have</a:t>
            </a:r>
            <a:r>
              <a:rPr sz="1800" i="1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i="1" dirty="0">
                <a:latin typeface="Times New Roman" panose="02020603050405020304"/>
                <a:cs typeface="Times New Roman" panose="02020603050405020304"/>
              </a:rPr>
              <a:t>been  </a:t>
            </a:r>
            <a:r>
              <a:rPr sz="1800" i="1" spc="-5" dirty="0">
                <a:latin typeface="Times New Roman" panose="02020603050405020304"/>
                <a:cs typeface="Times New Roman" panose="02020603050405020304"/>
              </a:rPr>
              <a:t>satisfied.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7102" y="161924"/>
            <a:ext cx="34728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Investing in a</a:t>
            </a:r>
            <a:r>
              <a:rPr spc="-20" dirty="0"/>
              <a:t> </a:t>
            </a:r>
            <a:r>
              <a:rPr spc="-5" dirty="0"/>
              <a:t>Business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238150" y="5555691"/>
            <a:ext cx="87014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 panose="02020603050405020304"/>
                <a:cs typeface="Times New Roman" panose="02020603050405020304"/>
              </a:rPr>
              <a:t>When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firm sells debt/equity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claims it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trades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in the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capital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market. Holders of claims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also  may sell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claims in the capital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market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if they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wish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to liquidate their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investment.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5429" y="329895"/>
            <a:ext cx="19685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capital</a:t>
            </a:r>
            <a:r>
              <a:rPr sz="18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market: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20" dirty="0">
                <a:latin typeface="Times New Roman" panose="02020603050405020304"/>
                <a:cs typeface="Times New Roman" panose="02020603050405020304"/>
              </a:rPr>
              <a:t>Trading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value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43500" y="975360"/>
            <a:ext cx="2429510" cy="0"/>
          </a:xfrm>
          <a:custGeom>
            <a:avLst/>
            <a:gdLst/>
            <a:ahLst/>
            <a:cxnLst/>
            <a:rect l="l" t="t" r="r" b="b"/>
            <a:pathLst>
              <a:path w="2429509">
                <a:moveTo>
                  <a:pt x="0" y="0"/>
                </a:moveTo>
                <a:lnTo>
                  <a:pt x="2429255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143500" y="286511"/>
            <a:ext cx="2429510" cy="0"/>
          </a:xfrm>
          <a:custGeom>
            <a:avLst/>
            <a:gdLst/>
            <a:ahLst/>
            <a:cxnLst/>
            <a:rect l="l" t="t" r="r" b="b"/>
            <a:pathLst>
              <a:path w="2429509">
                <a:moveTo>
                  <a:pt x="0" y="0"/>
                </a:moveTo>
                <a:lnTo>
                  <a:pt x="2429255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18744" y="2247900"/>
            <a:ext cx="2983230" cy="310972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989576" y="1249680"/>
            <a:ext cx="3861054" cy="41079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79704" y="2351532"/>
            <a:ext cx="886218" cy="288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642872" y="2351532"/>
            <a:ext cx="883158" cy="28811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15183" y="2351532"/>
            <a:ext cx="886218" cy="288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741645" y="3163262"/>
            <a:ext cx="728980" cy="13665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Op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ra</a:t>
            </a:r>
            <a:r>
              <a:rPr sz="2400" b="1" spc="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38671" y="3281341"/>
            <a:ext cx="728980" cy="12484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Investing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40574" y="3198137"/>
            <a:ext cx="728980" cy="1331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Fin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113020" y="2289048"/>
            <a:ext cx="1258062" cy="13205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488935" y="2289048"/>
            <a:ext cx="1258062" cy="13205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325745" y="2547111"/>
            <a:ext cx="826769" cy="8039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663053" y="2520823"/>
            <a:ext cx="927735" cy="93243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113020" y="3973067"/>
            <a:ext cx="1258062" cy="13220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488935" y="3973067"/>
            <a:ext cx="1258062" cy="13220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366130" y="4119245"/>
            <a:ext cx="869569" cy="8636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632954" y="4225797"/>
            <a:ext cx="958976" cy="96024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395471" y="2474963"/>
            <a:ext cx="1945386" cy="63475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395471" y="4099547"/>
            <a:ext cx="1945386" cy="63475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395471" y="3037319"/>
            <a:ext cx="1945386" cy="63475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395471" y="4661903"/>
            <a:ext cx="1945386" cy="63323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4135373" y="2710433"/>
            <a:ext cx="91566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4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loans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242060" y="4756391"/>
            <a:ext cx="733818" cy="25223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179320" y="4750295"/>
            <a:ext cx="794778" cy="23394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3643121" y="3208400"/>
            <a:ext cx="949960" cy="29972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0020" marR="5080" indent="-147955">
              <a:lnSpc>
                <a:spcPts val="960"/>
              </a:lnSpc>
              <a:spcBef>
                <a:spcPts val="32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Interest and</a:t>
            </a:r>
            <a:r>
              <a:rPr sz="1000" b="1" spc="-3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loan  repayments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84421" y="4325239"/>
            <a:ext cx="12706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</a:t>
            </a:r>
            <a:r>
              <a:rPr sz="1000" b="1" spc="-3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issues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64433" y="4845811"/>
            <a:ext cx="13728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675" marR="5080" indent="-18161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Dividends and cash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 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repurchases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9091" y="1526794"/>
            <a:ext cx="21939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145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firm: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820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value</a:t>
            </a:r>
            <a:r>
              <a:rPr sz="1800" b="1" u="sng" spc="-4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generator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21791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5103367" y="1526794"/>
            <a:ext cx="24784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82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investors: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185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claimants on</a:t>
            </a:r>
            <a:r>
              <a:rPr sz="1800" b="1" u="sng" spc="-70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va</a:t>
            </a: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lue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116067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6053328" y="2662415"/>
            <a:ext cx="1570481" cy="63475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6592061" y="2838957"/>
            <a:ext cx="8375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0505" marR="5080" indent="-21844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sale 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000" b="1" spc="-1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debt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053328" y="4347959"/>
            <a:ext cx="1570481" cy="63475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6592061" y="4525136"/>
            <a:ext cx="8375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7165" marR="5080" indent="-1651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sale 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000" b="1" spc="-1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7102" y="161924"/>
            <a:ext cx="34728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Investing in a</a:t>
            </a:r>
            <a:r>
              <a:rPr spc="-20" dirty="0"/>
              <a:t> </a:t>
            </a:r>
            <a:r>
              <a:rPr spc="-5" dirty="0"/>
              <a:t>Business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238150" y="5555691"/>
            <a:ext cx="87007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i="1" dirty="0">
                <a:latin typeface="Times New Roman" panose="02020603050405020304"/>
                <a:cs typeface="Times New Roman" panose="02020603050405020304"/>
              </a:rPr>
              <a:t>value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of a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claim traded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the capital market is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based on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i="1" dirty="0">
                <a:latin typeface="Times New Roman" panose="02020603050405020304"/>
                <a:cs typeface="Times New Roman" panose="02020603050405020304"/>
              </a:rPr>
              <a:t>anticipated </a:t>
            </a:r>
            <a:r>
              <a:rPr sz="1800" b="1" i="1" spc="-5" dirty="0">
                <a:latin typeface="Times New Roman" panose="02020603050405020304"/>
                <a:cs typeface="Times New Roman" panose="02020603050405020304"/>
              </a:rPr>
              <a:t>payoffs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that the  firms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will ultimately pay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on the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claim. Debtholders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want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enough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value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generated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recover 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interest &amp; principal. Shareholders want to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maximize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the value generated by the</a:t>
            </a:r>
            <a:r>
              <a:rPr sz="18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firm.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5429" y="329895"/>
            <a:ext cx="19685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capital</a:t>
            </a:r>
            <a:r>
              <a:rPr sz="18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market: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20" dirty="0">
                <a:latin typeface="Times New Roman" panose="02020603050405020304"/>
                <a:cs typeface="Times New Roman" panose="02020603050405020304"/>
              </a:rPr>
              <a:t>Trading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value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43500" y="975360"/>
            <a:ext cx="2429510" cy="0"/>
          </a:xfrm>
          <a:custGeom>
            <a:avLst/>
            <a:gdLst/>
            <a:ahLst/>
            <a:cxnLst/>
            <a:rect l="l" t="t" r="r" b="b"/>
            <a:pathLst>
              <a:path w="2429509">
                <a:moveTo>
                  <a:pt x="0" y="0"/>
                </a:moveTo>
                <a:lnTo>
                  <a:pt x="2429255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143500" y="286511"/>
            <a:ext cx="2429510" cy="0"/>
          </a:xfrm>
          <a:custGeom>
            <a:avLst/>
            <a:gdLst/>
            <a:ahLst/>
            <a:cxnLst/>
            <a:rect l="l" t="t" r="r" b="b"/>
            <a:pathLst>
              <a:path w="2429509">
                <a:moveTo>
                  <a:pt x="0" y="0"/>
                </a:moveTo>
                <a:lnTo>
                  <a:pt x="2429255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18744" y="2247900"/>
            <a:ext cx="2983230" cy="310972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989576" y="1249680"/>
            <a:ext cx="3861054" cy="41079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79704" y="2351532"/>
            <a:ext cx="886218" cy="288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642872" y="2351532"/>
            <a:ext cx="883158" cy="28811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15183" y="2351532"/>
            <a:ext cx="886218" cy="288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741645" y="3163262"/>
            <a:ext cx="728980" cy="13665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Op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ra</a:t>
            </a:r>
            <a:r>
              <a:rPr sz="2400" b="1" spc="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38671" y="3281341"/>
            <a:ext cx="728980" cy="12484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Investing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40574" y="3198137"/>
            <a:ext cx="728980" cy="1331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Fin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113020" y="2289048"/>
            <a:ext cx="1258062" cy="13205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488935" y="2289048"/>
            <a:ext cx="1258062" cy="13205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325745" y="2547111"/>
            <a:ext cx="826769" cy="8039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663053" y="2520823"/>
            <a:ext cx="927735" cy="93243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113020" y="3973067"/>
            <a:ext cx="1258062" cy="13220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488935" y="3973067"/>
            <a:ext cx="1258062" cy="13220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366130" y="4119245"/>
            <a:ext cx="869569" cy="8636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632954" y="4225797"/>
            <a:ext cx="958976" cy="96024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395471" y="2474963"/>
            <a:ext cx="1945386" cy="63475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395471" y="4099547"/>
            <a:ext cx="1945386" cy="63475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395471" y="3037319"/>
            <a:ext cx="1945386" cy="63475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395471" y="4661903"/>
            <a:ext cx="1945386" cy="63323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4135373" y="2710433"/>
            <a:ext cx="91566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4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loans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242060" y="4756391"/>
            <a:ext cx="733818" cy="25223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179320" y="4750295"/>
            <a:ext cx="794778" cy="23394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3643121" y="3208400"/>
            <a:ext cx="949960" cy="29972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0020" marR="5080" indent="-147955">
              <a:lnSpc>
                <a:spcPts val="960"/>
              </a:lnSpc>
              <a:spcBef>
                <a:spcPts val="32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Interest and</a:t>
            </a:r>
            <a:r>
              <a:rPr sz="1000" b="1" spc="-3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loan  repayments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84421" y="4325239"/>
            <a:ext cx="12706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</a:t>
            </a:r>
            <a:r>
              <a:rPr sz="1000" b="1" spc="-3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issues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64433" y="4845811"/>
            <a:ext cx="13728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675" marR="5080" indent="-18161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Dividends and cash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 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repurchases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9091" y="1526794"/>
            <a:ext cx="21939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145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firm: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820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value</a:t>
            </a:r>
            <a:r>
              <a:rPr sz="1800" b="1" u="sng" spc="-4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generator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21791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5103367" y="1526794"/>
            <a:ext cx="24784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82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investors: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185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claimants on</a:t>
            </a:r>
            <a:r>
              <a:rPr sz="1800" b="1" u="sng" spc="-70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va</a:t>
            </a: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lue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116067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6053328" y="2662415"/>
            <a:ext cx="1570481" cy="63475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6592061" y="2838957"/>
            <a:ext cx="8375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0505" marR="5080" indent="-21844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sale 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000" b="1" spc="-1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debt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053328" y="4347959"/>
            <a:ext cx="1570481" cy="63475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6592061" y="4525136"/>
            <a:ext cx="8375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7165" marR="5080" indent="-1651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sale 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000" b="1" spc="-1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7102" y="161924"/>
            <a:ext cx="34728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Investing in a</a:t>
            </a:r>
            <a:r>
              <a:rPr spc="-20" dirty="0"/>
              <a:t> </a:t>
            </a:r>
            <a:r>
              <a:rPr spc="-5" dirty="0"/>
              <a:t>Business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294538" y="5555691"/>
            <a:ext cx="67614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Value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firm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= Value of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Assets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= Value of Debt +Value of</a:t>
            </a:r>
            <a:r>
              <a:rPr sz="18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Equity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35560">
              <a:lnSpc>
                <a:spcPct val="100000"/>
              </a:lnSpc>
            </a:pPr>
            <a:r>
              <a:rPr sz="1800" dirty="0">
                <a:latin typeface="Times New Roman" panose="02020603050405020304"/>
                <a:cs typeface="Times New Roman" panose="02020603050405020304"/>
              </a:rPr>
              <a:t>i.e. The value of the claims on a firm </a:t>
            </a:r>
            <a:r>
              <a:rPr sz="1800" spc="-5" dirty="0">
                <a:latin typeface="Times New Roman" panose="02020603050405020304"/>
                <a:cs typeface="Times New Roman" panose="02020603050405020304"/>
              </a:rPr>
              <a:t>must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add up to the value of the</a:t>
            </a:r>
            <a:r>
              <a:rPr sz="18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latin typeface="Times New Roman" panose="02020603050405020304"/>
                <a:cs typeface="Times New Roman" panose="02020603050405020304"/>
              </a:rPr>
              <a:t>firm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5429" y="329895"/>
            <a:ext cx="19685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capital</a:t>
            </a:r>
            <a:r>
              <a:rPr sz="18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market: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20" dirty="0">
                <a:latin typeface="Times New Roman" panose="02020603050405020304"/>
                <a:cs typeface="Times New Roman" panose="02020603050405020304"/>
              </a:rPr>
              <a:t>Trading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value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43500" y="975360"/>
            <a:ext cx="2429510" cy="0"/>
          </a:xfrm>
          <a:custGeom>
            <a:avLst/>
            <a:gdLst/>
            <a:ahLst/>
            <a:cxnLst/>
            <a:rect l="l" t="t" r="r" b="b"/>
            <a:pathLst>
              <a:path w="2429509">
                <a:moveTo>
                  <a:pt x="0" y="0"/>
                </a:moveTo>
                <a:lnTo>
                  <a:pt x="2429255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143500" y="286511"/>
            <a:ext cx="2429510" cy="0"/>
          </a:xfrm>
          <a:custGeom>
            <a:avLst/>
            <a:gdLst/>
            <a:ahLst/>
            <a:cxnLst/>
            <a:rect l="l" t="t" r="r" b="b"/>
            <a:pathLst>
              <a:path w="2429509">
                <a:moveTo>
                  <a:pt x="0" y="0"/>
                </a:moveTo>
                <a:lnTo>
                  <a:pt x="2429255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18744" y="2247900"/>
            <a:ext cx="2983230" cy="310972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989576" y="1249680"/>
            <a:ext cx="3861054" cy="41079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79704" y="2351532"/>
            <a:ext cx="886218" cy="288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642872" y="2351532"/>
            <a:ext cx="883158" cy="28811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15183" y="2351532"/>
            <a:ext cx="886218" cy="288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741645" y="3163262"/>
            <a:ext cx="728980" cy="13665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Op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ra</a:t>
            </a:r>
            <a:r>
              <a:rPr sz="2400" b="1" spc="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38671" y="3281341"/>
            <a:ext cx="728980" cy="12484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Investing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40574" y="3198137"/>
            <a:ext cx="728980" cy="13315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Fin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nc</a:t>
            </a:r>
            <a:r>
              <a:rPr sz="2400" b="1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ng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113020" y="2289048"/>
            <a:ext cx="1258062" cy="13205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488935" y="2289048"/>
            <a:ext cx="1258062" cy="13205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325745" y="2547111"/>
            <a:ext cx="826769" cy="8039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663053" y="2520823"/>
            <a:ext cx="927735" cy="93243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113020" y="3973067"/>
            <a:ext cx="1258062" cy="13220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488935" y="3973067"/>
            <a:ext cx="1258062" cy="13220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366130" y="4119245"/>
            <a:ext cx="869569" cy="8636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632954" y="4225797"/>
            <a:ext cx="958976" cy="96024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395471" y="2474963"/>
            <a:ext cx="1945386" cy="63475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395471" y="4099547"/>
            <a:ext cx="1945386" cy="63475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395471" y="3037319"/>
            <a:ext cx="1945386" cy="63475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395471" y="4661903"/>
            <a:ext cx="1945386" cy="63323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4135373" y="2710433"/>
            <a:ext cx="91566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4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loans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242060" y="4756391"/>
            <a:ext cx="733818" cy="25223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179320" y="4750295"/>
            <a:ext cx="794778" cy="23394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3643121" y="3208400"/>
            <a:ext cx="949960" cy="29972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0020" marR="5080" indent="-147955">
              <a:lnSpc>
                <a:spcPts val="960"/>
              </a:lnSpc>
              <a:spcBef>
                <a:spcPts val="32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Interest and</a:t>
            </a:r>
            <a:r>
              <a:rPr sz="1000" b="1" spc="-3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loan  repayments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84421" y="4325239"/>
            <a:ext cx="12706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</a:t>
            </a:r>
            <a:r>
              <a:rPr sz="1000" b="1" spc="-3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issues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64433" y="4845811"/>
            <a:ext cx="13728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675" marR="5080" indent="-18161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Dividends and cash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 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repurchases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9091" y="1526794"/>
            <a:ext cx="21939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145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firm: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820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value</a:t>
            </a:r>
            <a:r>
              <a:rPr sz="1800" b="1" u="sng" spc="-4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generator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21791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5103367" y="1526794"/>
            <a:ext cx="24784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82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The investors: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tabLst>
                <a:tab pos="210185" algn="l"/>
              </a:tabLst>
            </a:pP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1800" b="1" u="sng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claimants on</a:t>
            </a:r>
            <a:r>
              <a:rPr sz="1800" b="1" u="sng" spc="-70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u="sng" spc="-5" dirty="0">
                <a:uFill>
                  <a:solidFill>
                    <a:srgbClr val="CC0066"/>
                  </a:solidFill>
                </a:uFill>
                <a:latin typeface="Times New Roman" panose="02020603050405020304"/>
                <a:cs typeface="Times New Roman" panose="02020603050405020304"/>
              </a:rPr>
              <a:t>va</a:t>
            </a:r>
            <a:r>
              <a:rPr sz="1800" b="1" spc="-5" dirty="0">
                <a:latin typeface="Times New Roman" panose="02020603050405020304"/>
                <a:cs typeface="Times New Roman" panose="02020603050405020304"/>
              </a:rPr>
              <a:t>lue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116067" y="1485900"/>
            <a:ext cx="2123440" cy="0"/>
          </a:xfrm>
          <a:custGeom>
            <a:avLst/>
            <a:gdLst/>
            <a:ahLst/>
            <a:cxnLst/>
            <a:rect l="l" t="t" r="r" b="b"/>
            <a:pathLst>
              <a:path w="2123440">
                <a:moveTo>
                  <a:pt x="0" y="0"/>
                </a:moveTo>
                <a:lnTo>
                  <a:pt x="2122932" y="0"/>
                </a:lnTo>
              </a:path>
            </a:pathLst>
          </a:custGeom>
          <a:ln w="12192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6053328" y="2662415"/>
            <a:ext cx="1570481" cy="63475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6592061" y="2838957"/>
            <a:ext cx="8375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0505" marR="5080" indent="-21844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sale 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000" b="1" spc="-1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debt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053328" y="4347959"/>
            <a:ext cx="1570481" cy="63475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6592061" y="4525136"/>
            <a:ext cx="8375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7165" marR="5080" indent="-1651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Cash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1000" b="1" spc="-60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sale  </a:t>
            </a:r>
            <a:r>
              <a:rPr sz="1000" b="1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1000" b="1" spc="-1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CC0066"/>
                </a:solidFill>
                <a:latin typeface="Times New Roman" panose="02020603050405020304"/>
                <a:cs typeface="Times New Roman" panose="02020603050405020304"/>
              </a:rPr>
              <a:t>shares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00075" marR="5080" indent="-3556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Business of Analysis:  The Professional</a:t>
            </a:r>
            <a:r>
              <a:rPr spc="-25" dirty="0"/>
              <a:t> </a:t>
            </a:r>
            <a:r>
              <a:rPr spc="-5" dirty="0"/>
              <a:t>Analyst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30427" y="1378711"/>
            <a:ext cx="7797800" cy="3543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outside analyst understands the firm’s value in order to advise  outside</a:t>
            </a:r>
            <a:r>
              <a:rPr sz="2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investors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lr>
                <a:srgbClr val="00AFEF"/>
              </a:buClr>
              <a:buFont typeface="Wingdings" panose="05000000000000000000"/>
              <a:buChar char=""/>
              <a:tabLst>
                <a:tab pos="75692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Equity</a:t>
            </a:r>
            <a:r>
              <a:rPr sz="2000" i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analyst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 panose="05000000000000000000"/>
              <a:buChar char=""/>
              <a:tabLst>
                <a:tab pos="75692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Credit</a:t>
            </a:r>
            <a:r>
              <a:rPr sz="2000" i="1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analyst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00AFEF"/>
              </a:buClr>
              <a:buFont typeface="Wingdings" panose="05000000000000000000"/>
              <a:buChar char=""/>
            </a:pPr>
            <a:endParaRPr sz="2950">
              <a:latin typeface="Times New Roman" panose="02020603050405020304"/>
              <a:cs typeface="Times New Roman" panose="02020603050405020304"/>
            </a:endParaRPr>
          </a:p>
          <a:p>
            <a:pPr marL="355600" marR="581025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inside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analyst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evaluates plans to invest within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firm to  generate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value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outside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analyst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values the</a:t>
            </a:r>
            <a:r>
              <a:rPr sz="2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firm.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inside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analyst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values strategies for the firm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00075" marR="5080" indent="-3556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Business of Analysis:  The Professional</a:t>
            </a:r>
            <a:r>
              <a:rPr spc="-25" dirty="0"/>
              <a:t> </a:t>
            </a:r>
            <a:r>
              <a:rPr spc="-5" dirty="0"/>
              <a:t>Analyst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30427" y="1377188"/>
            <a:ext cx="8089265" cy="4493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Financial</a:t>
            </a:r>
            <a:r>
              <a:rPr sz="2400" b="1" u="heavy" spc="-2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Analysts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23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Credit</a:t>
            </a:r>
            <a:r>
              <a:rPr sz="2200" b="1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analysts: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733425" marR="5080" lvl="1" indent="-342900"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733425" algn="l"/>
                <a:tab pos="73406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E.g. those at bond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rating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agencies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(S&amp;P’s,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Moody’s Investors Service, 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&amp;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Fitch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Ratings) or bank loan officers, evaluate the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riskiness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&amp; value</a:t>
            </a:r>
            <a:r>
              <a:rPr sz="2000" i="1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of  business</a:t>
            </a:r>
            <a:r>
              <a:rPr sz="20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debt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lvl="1">
              <a:lnSpc>
                <a:spcPct val="100000"/>
              </a:lnSpc>
              <a:buClr>
                <a:srgbClr val="001F5F"/>
              </a:buClr>
              <a:buFont typeface="Times New Roman" panose="02020603050405020304"/>
              <a:buChar char="-"/>
            </a:pP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1630"/>
              </a:spcBef>
              <a:buClr>
                <a:srgbClr val="001F5F"/>
              </a:buClr>
              <a:buFont typeface="Times New Roman" panose="02020603050405020304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latin typeface="Times New Roman" panose="02020603050405020304"/>
                <a:cs typeface="Times New Roman" panose="02020603050405020304"/>
              </a:rPr>
              <a:t>Equity analysts: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733425" marR="15875" lvl="1" indent="-342900"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733425" algn="l"/>
                <a:tab pos="73406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Buy-side analysts: work for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institutional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investors (mutual fund, hedge 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fund,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etc.),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provide research &amp; recommendations to the money</a:t>
            </a:r>
            <a:r>
              <a:rPr sz="2000" i="1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manager  of the</a:t>
            </a:r>
            <a:r>
              <a:rPr sz="20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fund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733425" marR="1591945" lvl="1" indent="-342900">
              <a:lnSpc>
                <a:spcPct val="100000"/>
              </a:lnSpc>
              <a:spcBef>
                <a:spcPts val="995"/>
              </a:spcBef>
              <a:buClr>
                <a:srgbClr val="001F5F"/>
              </a:buClr>
              <a:buFont typeface="Times New Roman" panose="02020603050405020304"/>
              <a:buChar char="-"/>
              <a:tabLst>
                <a:tab pos="733425" algn="l"/>
                <a:tab pos="734060" algn="l"/>
              </a:tabLst>
            </a:pPr>
            <a:r>
              <a:rPr sz="2000" i="1" dirty="0">
                <a:latin typeface="Times New Roman" panose="02020603050405020304"/>
                <a:cs typeface="Times New Roman" panose="02020603050405020304"/>
              </a:rPr>
              <a:t>Sell-side analysts: work for brokerage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firms </a:t>
            </a:r>
            <a:r>
              <a:rPr sz="2000" i="1" spc="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000" i="1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provide 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recommendations to the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clients </a:t>
            </a:r>
            <a:r>
              <a:rPr sz="2000" i="1" dirty="0">
                <a:latin typeface="Times New Roman" panose="02020603050405020304"/>
                <a:cs typeface="Times New Roman" panose="02020603050405020304"/>
              </a:rPr>
              <a:t>of the</a:t>
            </a:r>
            <a:r>
              <a:rPr sz="2000" i="1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i="1" spc="-5" dirty="0">
                <a:latin typeface="Times New Roman" panose="02020603050405020304"/>
                <a:cs typeface="Times New Roman" panose="02020603050405020304"/>
              </a:rPr>
              <a:t>firm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63d1e948-22e5-4964-a6a8-1f1cdc82612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11508</Words>
  <Application>WPS 演示</Application>
  <PresentationFormat>On-screen Show (4:3)</PresentationFormat>
  <Paragraphs>451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2" baseType="lpstr">
      <vt:lpstr>Arial</vt:lpstr>
      <vt:lpstr>宋体</vt:lpstr>
      <vt:lpstr>Wingdings</vt:lpstr>
      <vt:lpstr>Times New Roman</vt:lpstr>
      <vt:lpstr>Wingdings</vt:lpstr>
      <vt:lpstr>Calibri</vt:lpstr>
      <vt:lpstr>微软雅黑</vt:lpstr>
      <vt:lpstr>Arial Unicode MS</vt:lpstr>
      <vt:lpstr>Symbol</vt:lpstr>
      <vt:lpstr>Office Theme</vt:lpstr>
      <vt:lpstr>PowerPoint 演示文稿</vt:lpstr>
      <vt:lpstr>Outline</vt:lpstr>
      <vt:lpstr>Investing in a Business</vt:lpstr>
      <vt:lpstr>Investing in a Business</vt:lpstr>
      <vt:lpstr>Investing in a Business</vt:lpstr>
      <vt:lpstr>Investing in a Business</vt:lpstr>
      <vt:lpstr>Investing in a Business</vt:lpstr>
      <vt:lpstr>The Business of Analysis:  The Professional Analyst</vt:lpstr>
      <vt:lpstr>The Business of Analysis:  The Professional Analyst</vt:lpstr>
      <vt:lpstr>The Analysis of Business</vt:lpstr>
      <vt:lpstr>Knowing the Business:  Know the Firm’s Products</vt:lpstr>
      <vt:lpstr>Knowing the Business:  Know the Technology</vt:lpstr>
      <vt:lpstr>Know the Firm’s Knowledge Base</vt:lpstr>
      <vt:lpstr>Knowing the Business:  Know the Industry Competition</vt:lpstr>
      <vt:lpstr>Knowing the Business:  Know the Management</vt:lpstr>
      <vt:lpstr>Knowing the Business: Know the Political, Legal and  Regulatory Environment</vt:lpstr>
      <vt:lpstr>Key Questions</vt:lpstr>
      <vt:lpstr>Valuation Technologies:  Methods that do not Involve Forecasting</vt:lpstr>
      <vt:lpstr>Valuation Technologies:  Methods that Involve Forecasting</vt:lpstr>
      <vt:lpstr>Users of Firms’ Financial Information (Demand Side)</vt:lpstr>
      <vt:lpstr>Investment Styles</vt:lpstr>
      <vt:lpstr>Investment Styles</vt:lpstr>
      <vt:lpstr>Passive Investing, Active Investing, and Risk</vt:lpstr>
      <vt:lpstr>Passive Investing, Active Investing, and Risk</vt:lpstr>
      <vt:lpstr>The Capital Asset Pricing Model</vt:lpstr>
      <vt:lpstr>The Capital Asset Pricing Model</vt:lpstr>
      <vt:lpstr>The Capital Asset Pricing Model</vt:lpstr>
      <vt:lpstr>Estimating The CAPM Parameters</vt:lpstr>
      <vt:lpstr>Estimating The CAPM Parameters</vt:lpstr>
      <vt:lpstr>Tenets of Sound Fundamental Analysis</vt:lpstr>
      <vt:lpstr>Classifying and Ordering Information</vt:lpstr>
      <vt:lpstr>Anchoring Valuation in the Financial Statements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Statement Analysis and Security Valuation</dc:title>
  <dc:creator>Peter D. Easton &amp; Gregory A. Sommers</dc:creator>
  <dc:subject>Chapter 2</dc:subject>
  <cp:lastModifiedBy>ananan</cp:lastModifiedBy>
  <cp:revision>1</cp:revision>
  <dcterms:created xsi:type="dcterms:W3CDTF">2022-11-29T02:55:33Z</dcterms:created>
  <dcterms:modified xsi:type="dcterms:W3CDTF">2022-11-29T02:55:34Z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2019-02-24T08:00:00Z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2022-10-08T08:00:00Z</vt:filetime>
  </property>
  <property fmtid="{D5CDD505-2E9C-101B-9397-08002B2CF9AE}" pid="5" name="ICV">
    <vt:lpwstr>C20E3B0AEEDA421E9C9C0265D762AF59</vt:lpwstr>
  </property>
  <property fmtid="{D5CDD505-2E9C-101B-9397-08002B2CF9AE}" pid="6" name="KSOProductBuildVer">
    <vt:lpwstr>2052-11.1.0.12763</vt:lpwstr>
  </property>
</Properties>
</file>