
<file path=[Content_Types].xml><?xml version="1.0" encoding="utf-8"?>
<Types xmlns="http://schemas.openxmlformats.org/package/2006/content-types">
  <Default Extension="png" ContentType="image/png"/>
  <Default Extension="jpeg" ContentType="image/jpeg"/>
  <Default Extension="JPG" ContentType="image/.jp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3" Type="http://schemas.openxmlformats.org/package/2006/relationships/metadata/core-properties" Target="docProps/core.xml"/><Relationship Id="rId2" Type="http://schemas.openxmlformats.org/officeDocument/2006/relationships/extended-properties" Target="docProps/app.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 id="278" r:id="rId25"/>
    <p:sldId id="279" r:id="rId26"/>
    <p:sldId id="280" r:id="rId27"/>
    <p:sldId id="281" r:id="rId28"/>
    <p:sldId id="282" r:id="rId29"/>
    <p:sldId id="283" r:id="rId30"/>
    <p:sldId id="284" r:id="rId31"/>
    <p:sldId id="285" r:id="rId32"/>
    <p:sldId id="286" r:id="rId33"/>
    <p:sldId id="287" r:id="rId34"/>
  </p:sldIdLst>
  <p:sldSz cx="9144000" cy="6858000"/>
  <p:notesSz cx="9144000" cy="6858000"/>
  <p:custDataLst>
    <p:tags r:id="rId38"/>
  </p:custDataLst>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8" d="100"/>
          <a:sy n="78" d="100"/>
        </p:scale>
        <p:origin x="-1536" y="-84"/>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8" Type="http://schemas.openxmlformats.org/officeDocument/2006/relationships/tags" Target="tags/tag1.xml"/><Relationship Id="rId37" Type="http://schemas.openxmlformats.org/officeDocument/2006/relationships/tableStyles" Target="tableStyles.xml"/><Relationship Id="rId36" Type="http://schemas.openxmlformats.org/officeDocument/2006/relationships/viewProps" Target="viewProps.xml"/><Relationship Id="rId35" Type="http://schemas.openxmlformats.org/officeDocument/2006/relationships/presProps" Target="presProps.xml"/><Relationship Id="rId34" Type="http://schemas.openxmlformats.org/officeDocument/2006/relationships/slide" Target="slides/slide32.xml"/><Relationship Id="rId33" Type="http://schemas.openxmlformats.org/officeDocument/2006/relationships/slide" Target="slides/slide31.xml"/><Relationship Id="rId32" Type="http://schemas.openxmlformats.org/officeDocument/2006/relationships/slide" Target="slides/slide30.xml"/><Relationship Id="rId31" Type="http://schemas.openxmlformats.org/officeDocument/2006/relationships/slide" Target="slides/slide29.xml"/><Relationship Id="rId30" Type="http://schemas.openxmlformats.org/officeDocument/2006/relationships/slide" Target="slides/slide28.xml"/><Relationship Id="rId3" Type="http://schemas.openxmlformats.org/officeDocument/2006/relationships/slide" Target="slides/slide1.xml"/><Relationship Id="rId29" Type="http://schemas.openxmlformats.org/officeDocument/2006/relationships/slide" Target="slides/slide27.xml"/><Relationship Id="rId28" Type="http://schemas.openxmlformats.org/officeDocument/2006/relationships/slide" Target="slides/slide26.xml"/><Relationship Id="rId27" Type="http://schemas.openxmlformats.org/officeDocument/2006/relationships/slide" Target="slides/slide25.xml"/><Relationship Id="rId26" Type="http://schemas.openxmlformats.org/officeDocument/2006/relationships/slide" Target="slides/slide24.xml"/><Relationship Id="rId25" Type="http://schemas.openxmlformats.org/officeDocument/2006/relationships/slide" Target="slides/slide23.xml"/><Relationship Id="rId24" Type="http://schemas.openxmlformats.org/officeDocument/2006/relationships/slide" Target="slides/slide22.xml"/><Relationship Id="rId23" Type="http://schemas.openxmlformats.org/officeDocument/2006/relationships/slide" Target="slides/slide21.xml"/><Relationship Id="rId22" Type="http://schemas.openxmlformats.org/officeDocument/2006/relationships/slide" Target="slides/slide20.xml"/><Relationship Id="rId21" Type="http://schemas.openxmlformats.org/officeDocument/2006/relationships/slide" Target="slides/slide19.xml"/><Relationship Id="rId20" Type="http://schemas.openxmlformats.org/officeDocument/2006/relationships/slide" Target="slides/slide18.xml"/><Relationship Id="rId2" Type="http://schemas.openxmlformats.org/officeDocument/2006/relationships/theme" Target="theme/theme1.xml"/><Relationship Id="rId19" Type="http://schemas.openxmlformats.org/officeDocument/2006/relationships/slide" Target="slides/slide17.xml"/><Relationship Id="rId18" Type="http://schemas.openxmlformats.org/officeDocument/2006/relationships/slide" Target="slides/slide16.xml"/><Relationship Id="rId17" Type="http://schemas.openxmlformats.org/officeDocument/2006/relationships/slide" Target="slides/slide15.xml"/><Relationship Id="rId16" Type="http://schemas.openxmlformats.org/officeDocument/2006/relationships/slide" Target="slides/slide14.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685800" y="2125980"/>
            <a:ext cx="7772400" cy="1440180"/>
          </a:xfrm>
          <a:prstGeom prst="rect">
            <a:avLst/>
          </a:prstGeom>
        </p:spPr>
        <p:txBody>
          <a:bodyPr wrap="square" lIns="0" tIns="0" rIns="0" bIns="0">
            <a:spAutoFit/>
          </a:bodyPr>
          <a:lstStyle>
            <a:lvl1pPr>
              <a:defRPr/>
            </a:lvl1pPr>
          </a:lstStyle>
          <a:p/>
        </p:txBody>
      </p:sp>
      <p:sp>
        <p:nvSpPr>
          <p:cNvPr id="3" name="Holder 3"/>
          <p:cNvSpPr>
            <a:spLocks noGrp="1"/>
          </p:cNvSpPr>
          <p:nvPr>
            <p:ph type="subTitle" idx="4"/>
          </p:nvPr>
        </p:nvSpPr>
        <p:spPr>
          <a:xfrm>
            <a:off x="1371600" y="3840480"/>
            <a:ext cx="6400800" cy="1714500"/>
          </a:xfrm>
          <a:prstGeom prst="rect">
            <a:avLst/>
          </a:prstGeom>
        </p:spPr>
        <p:txBody>
          <a:bodyPr wrap="square" lIns="0" tIns="0" rIns="0" bIns="0">
            <a:spAutoFit/>
          </a:bodyPr>
          <a:lstStyle>
            <a:lvl1pPr>
              <a:defRPr/>
            </a:lvl1pPr>
          </a:lstStyle>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rPr/>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2800" b="1" i="0">
                <a:solidFill>
                  <a:srgbClr val="990000"/>
                </a:solidFill>
                <a:latin typeface="Times New Roman" panose="02020603050405020304"/>
                <a:cs typeface="Times New Roman" panose="02020603050405020304"/>
              </a:defRPr>
            </a:lvl1pPr>
          </a:lstStyle>
          <a:p/>
        </p:txBody>
      </p:sp>
      <p:sp>
        <p:nvSpPr>
          <p:cNvPr id="3" name="Holder 3"/>
          <p:cNvSpPr>
            <a:spLocks noGrp="1"/>
          </p:cNvSpPr>
          <p:nvPr>
            <p:ph type="body" idx="1"/>
          </p:nvPr>
        </p:nvSpPr>
        <p:spPr/>
        <p:txBody>
          <a:bodyPr lIns="0" tIns="0" rIns="0" bIns="0"/>
          <a:lstStyle>
            <a:lvl1pPr>
              <a:defRPr sz="2200" b="1" i="0">
                <a:solidFill>
                  <a:schemeClr val="tx1"/>
                </a:solidFill>
                <a:latin typeface="Times New Roman" panose="02020603050405020304"/>
                <a:cs typeface="Times New Roman" panose="02020603050405020304"/>
              </a:defRPr>
            </a:lvl1pPr>
          </a:lstStyle>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rPr/>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2800" b="1" i="0">
                <a:solidFill>
                  <a:srgbClr val="990000"/>
                </a:solidFill>
                <a:latin typeface="Times New Roman" panose="02020603050405020304"/>
                <a:cs typeface="Times New Roman" panose="02020603050405020304"/>
              </a:defRPr>
            </a:lvl1pPr>
          </a:lstStyle>
          <a:p/>
        </p:txBody>
      </p:sp>
      <p:sp>
        <p:nvSpPr>
          <p:cNvPr id="3" name="Holder 3"/>
          <p:cNvSpPr>
            <a:spLocks noGrp="1"/>
          </p:cNvSpPr>
          <p:nvPr>
            <p:ph sz="half" idx="2"/>
          </p:nvPr>
        </p:nvSpPr>
        <p:spPr>
          <a:xfrm>
            <a:off x="457200" y="1577340"/>
            <a:ext cx="3977640" cy="4526280"/>
          </a:xfrm>
          <a:prstGeom prst="rect">
            <a:avLst/>
          </a:prstGeom>
        </p:spPr>
        <p:txBody>
          <a:bodyPr wrap="square" lIns="0" tIns="0" rIns="0" bIns="0">
            <a:spAutoFit/>
          </a:bodyPr>
          <a:lstStyle>
            <a:lvl1pPr>
              <a:defRPr/>
            </a:lvl1pPr>
          </a:lstStyle>
          <a:p/>
        </p:txBody>
      </p:sp>
      <p:sp>
        <p:nvSpPr>
          <p:cNvPr id="4" name="Holder 4"/>
          <p:cNvSpPr>
            <a:spLocks noGrp="1"/>
          </p:cNvSpPr>
          <p:nvPr>
            <p:ph sz="half" idx="3"/>
          </p:nvPr>
        </p:nvSpPr>
        <p:spPr>
          <a:xfrm>
            <a:off x="5091810" y="1151610"/>
            <a:ext cx="3836034" cy="4751070"/>
          </a:xfrm>
          <a:prstGeom prst="rect">
            <a:avLst/>
          </a:prstGeom>
        </p:spPr>
        <p:txBody>
          <a:bodyPr wrap="square" lIns="0" tIns="0" rIns="0" bIns="0">
            <a:spAutoFit/>
          </a:bodyPr>
          <a:lstStyle>
            <a:lvl1pPr>
              <a:defRPr sz="2000" b="1" i="0">
                <a:solidFill>
                  <a:schemeClr val="tx1"/>
                </a:solidFill>
                <a:latin typeface="Times New Roman" panose="02020603050405020304"/>
                <a:cs typeface="Times New Roman" panose="02020603050405020304"/>
              </a:defRPr>
            </a:lvl1pPr>
          </a:lstStyle>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fld>
            <a:endParaRPr lang="en-US"/>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rPr/>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2800" b="1" i="0">
                <a:solidFill>
                  <a:srgbClr val="990000"/>
                </a:solidFill>
                <a:latin typeface="Times New Roman" panose="02020603050405020304"/>
                <a:cs typeface="Times New Roman" panose="02020603050405020304"/>
              </a:defRPr>
            </a:lvl1pPr>
          </a:lstStyle>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fld>
            <a:endParaRPr lang="en-US"/>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rPr/>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showMasterSp="0">
  <p:cSld name="Blank">
    <p:bg>
      <p:bgPr>
        <a:solidFill>
          <a:schemeClr val="bg1"/>
        </a:solidFill>
        <a:effectLst/>
      </p:bgPr>
    </p:bg>
    <p:spTree>
      <p:nvGrpSpPr>
        <p:cNvPr id="1" name=""/>
        <p:cNvGrpSpPr/>
        <p:nvPr/>
      </p:nvGrpSpPr>
      <p:grpSpPr>
        <a:xfrm>
          <a:off x="0" y="0"/>
          <a:ext cx="0" cy="0"/>
          <a:chOff x="0" y="0"/>
          <a:chExt cx="0" cy="0"/>
        </a:xfrm>
      </p:grpSpPr>
      <p:sp>
        <p:nvSpPr>
          <p:cNvPr id="16" name="bk object 16"/>
          <p:cNvSpPr/>
          <p:nvPr/>
        </p:nvSpPr>
        <p:spPr>
          <a:xfrm>
            <a:off x="0" y="0"/>
            <a:ext cx="9144000" cy="6858000"/>
          </a:xfrm>
          <a:custGeom>
            <a:avLst/>
            <a:gdLst/>
            <a:ahLst/>
            <a:cxnLst/>
            <a:rect l="l" t="t" r="r" b="b"/>
            <a:pathLst>
              <a:path w="9144000" h="6858000">
                <a:moveTo>
                  <a:pt x="0" y="6858000"/>
                </a:moveTo>
                <a:lnTo>
                  <a:pt x="9144000" y="6858000"/>
                </a:lnTo>
                <a:lnTo>
                  <a:pt x="9144000" y="0"/>
                </a:lnTo>
                <a:lnTo>
                  <a:pt x="0" y="0"/>
                </a:lnTo>
                <a:lnTo>
                  <a:pt x="0" y="6858000"/>
                </a:lnTo>
                <a:close/>
              </a:path>
            </a:pathLst>
          </a:custGeom>
          <a:solidFill>
            <a:srgbClr val="F8F8F8"/>
          </a:solidFill>
        </p:spPr>
        <p:txBody>
          <a:bodyPr wrap="square" lIns="0" tIns="0" rIns="0" bIns="0" rtlCol="0"/>
          <a:lstStyle/>
          <a:p/>
        </p:txBody>
      </p:sp>
      <p:sp>
        <p:nvSpPr>
          <p:cNvPr id="17" name="bk object 17"/>
          <p:cNvSpPr/>
          <p:nvPr/>
        </p:nvSpPr>
        <p:spPr>
          <a:xfrm>
            <a:off x="1132332" y="391655"/>
            <a:ext cx="3469386" cy="855738"/>
          </a:xfrm>
          <a:prstGeom prst="rect">
            <a:avLst/>
          </a:prstGeom>
          <a:blipFill>
            <a:blip r:embed="rId2" cstate="print"/>
            <a:stretch>
              <a:fillRect/>
            </a:stretch>
          </a:blipFill>
        </p:spPr>
        <p:txBody>
          <a:bodyPr wrap="square" lIns="0" tIns="0" rIns="0" bIns="0" rtlCol="0"/>
          <a:lstStyle/>
          <a:p/>
        </p:txBody>
      </p:sp>
      <p:sp>
        <p:nvSpPr>
          <p:cNvPr id="18" name="bk object 18"/>
          <p:cNvSpPr/>
          <p:nvPr/>
        </p:nvSpPr>
        <p:spPr>
          <a:xfrm>
            <a:off x="1405127" y="2244851"/>
            <a:ext cx="6723888" cy="1591056"/>
          </a:xfrm>
          <a:prstGeom prst="rect">
            <a:avLst/>
          </a:prstGeom>
          <a:blipFill>
            <a:blip r:embed="rId3" cstate="print"/>
            <a:stretch>
              <a:fillRect/>
            </a:stretch>
          </a:blipFill>
        </p:spPr>
        <p:txBody>
          <a:bodyPr wrap="square" lIns="0" tIns="0" rIns="0" bIns="0" rtlCol="0"/>
          <a:lstStyle/>
          <a:p/>
        </p:txBody>
      </p:sp>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rPr/>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 name="bk object 16"/>
          <p:cNvSpPr/>
          <p:nvPr/>
        </p:nvSpPr>
        <p:spPr>
          <a:xfrm>
            <a:off x="0" y="0"/>
            <a:ext cx="9144000" cy="6858000"/>
          </a:xfrm>
          <a:custGeom>
            <a:avLst/>
            <a:gdLst/>
            <a:ahLst/>
            <a:cxnLst/>
            <a:rect l="l" t="t" r="r" b="b"/>
            <a:pathLst>
              <a:path w="9144000" h="6858000">
                <a:moveTo>
                  <a:pt x="0" y="6858000"/>
                </a:moveTo>
                <a:lnTo>
                  <a:pt x="9144000" y="6858000"/>
                </a:lnTo>
                <a:lnTo>
                  <a:pt x="9144000" y="0"/>
                </a:lnTo>
                <a:lnTo>
                  <a:pt x="0" y="0"/>
                </a:lnTo>
                <a:lnTo>
                  <a:pt x="0" y="6858000"/>
                </a:lnTo>
                <a:close/>
              </a:path>
            </a:pathLst>
          </a:custGeom>
          <a:solidFill>
            <a:srgbClr val="F8F8F8"/>
          </a:solidFill>
        </p:spPr>
        <p:txBody>
          <a:bodyPr wrap="square" lIns="0" tIns="0" rIns="0" bIns="0" rtlCol="0"/>
          <a:lstStyle/>
          <a:p/>
        </p:txBody>
      </p:sp>
      <p:sp>
        <p:nvSpPr>
          <p:cNvPr id="2" name="Holder 2"/>
          <p:cNvSpPr>
            <a:spLocks noGrp="1"/>
          </p:cNvSpPr>
          <p:nvPr>
            <p:ph type="title"/>
          </p:nvPr>
        </p:nvSpPr>
        <p:spPr>
          <a:xfrm>
            <a:off x="2099817" y="178688"/>
            <a:ext cx="4944364" cy="878840"/>
          </a:xfrm>
          <a:prstGeom prst="rect">
            <a:avLst/>
          </a:prstGeom>
        </p:spPr>
        <p:txBody>
          <a:bodyPr wrap="square" lIns="0" tIns="0" rIns="0" bIns="0">
            <a:spAutoFit/>
          </a:bodyPr>
          <a:lstStyle>
            <a:lvl1pPr>
              <a:defRPr sz="2800" b="1" i="0">
                <a:solidFill>
                  <a:srgbClr val="990000"/>
                </a:solidFill>
                <a:latin typeface="Times New Roman" panose="02020603050405020304"/>
                <a:cs typeface="Times New Roman" panose="02020603050405020304"/>
              </a:defRPr>
            </a:lvl1pPr>
          </a:lstStyle>
          <a:p/>
        </p:txBody>
      </p:sp>
      <p:sp>
        <p:nvSpPr>
          <p:cNvPr id="3" name="Holder 3"/>
          <p:cNvSpPr>
            <a:spLocks noGrp="1"/>
          </p:cNvSpPr>
          <p:nvPr>
            <p:ph type="body" idx="1"/>
          </p:nvPr>
        </p:nvSpPr>
        <p:spPr>
          <a:xfrm>
            <a:off x="753033" y="1216304"/>
            <a:ext cx="7637932" cy="4289425"/>
          </a:xfrm>
          <a:prstGeom prst="rect">
            <a:avLst/>
          </a:prstGeom>
        </p:spPr>
        <p:txBody>
          <a:bodyPr wrap="square" lIns="0" tIns="0" rIns="0" bIns="0">
            <a:spAutoFit/>
          </a:bodyPr>
          <a:lstStyle>
            <a:lvl1pPr>
              <a:defRPr sz="2200" b="1" i="0">
                <a:solidFill>
                  <a:schemeClr val="tx1"/>
                </a:solidFill>
                <a:latin typeface="Times New Roman" panose="02020603050405020304"/>
                <a:cs typeface="Times New Roman" panose="02020603050405020304"/>
              </a:defRPr>
            </a:lvl1pPr>
          </a:lstStyle>
          <a:p/>
        </p:txBody>
      </p:sp>
      <p:sp>
        <p:nvSpPr>
          <p:cNvPr id="4" name="Holder 4"/>
          <p:cNvSpPr>
            <a:spLocks noGrp="1"/>
          </p:cNvSpPr>
          <p:nvPr>
            <p:ph type="ftr" sz="quarter" idx="5"/>
          </p:nvPr>
        </p:nvSpPr>
        <p:spPr>
          <a:xfrm>
            <a:off x="3108960" y="6377940"/>
            <a:ext cx="2926080" cy="342900"/>
          </a:xfrm>
          <a:prstGeom prst="rect">
            <a:avLst/>
          </a:prstGeom>
        </p:spPr>
        <p:txBody>
          <a:bodyPr wrap="square" lIns="0" tIns="0" rIns="0" bIns="0">
            <a:spAutoFit/>
          </a:bodyPr>
          <a:lstStyle>
            <a:lvl1pPr algn="ctr">
              <a:defRPr>
                <a:solidFill>
                  <a:schemeClr val="tx1">
                    <a:tint val="75000"/>
                  </a:schemeClr>
                </a:solidFill>
              </a:defRPr>
            </a:lvl1pPr>
          </a:lstStyle>
          <a:p/>
        </p:txBody>
      </p:sp>
      <p:sp>
        <p:nvSpPr>
          <p:cNvPr id="5" name="Holder 5"/>
          <p:cNvSpPr>
            <a:spLocks noGrp="1"/>
          </p:cNvSpPr>
          <p:nvPr>
            <p:ph type="dt" sz="half" idx="6"/>
          </p:nvPr>
        </p:nvSpPr>
        <p:spPr>
          <a:xfrm>
            <a:off x="457200" y="6377940"/>
            <a:ext cx="2103120" cy="342900"/>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fld>
            <a:endParaRPr lang="en-US"/>
          </a:p>
        </p:txBody>
      </p:sp>
      <p:sp>
        <p:nvSpPr>
          <p:cNvPr id="6" name="Holder 6"/>
          <p:cNvSpPr>
            <a:spLocks noGrp="1"/>
          </p:cNvSpPr>
          <p:nvPr>
            <p:ph type="sldNum" sz="quarter" idx="7"/>
          </p:nvPr>
        </p:nvSpPr>
        <p:spPr>
          <a:xfrm>
            <a:off x="6583680" y="6377940"/>
            <a:ext cx="2103120" cy="342900"/>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rPr/>
            </a:fld>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4" Type="http://schemas.openxmlformats.org/officeDocument/2006/relationships/slideLayout" Target="../slideLayouts/slideLayout2.xml"/><Relationship Id="rId3" Type="http://schemas.openxmlformats.org/officeDocument/2006/relationships/image" Target="../media/image20.jpeg"/><Relationship Id="rId2" Type="http://schemas.openxmlformats.org/officeDocument/2006/relationships/image" Target="../media/image19.jpeg"/><Relationship Id="rId1" Type="http://schemas.openxmlformats.org/officeDocument/2006/relationships/image" Target="../media/image18.png"/></Relationships>
</file>

<file path=ppt/slides/_rels/slide27.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21.png"/></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22.png"/></Relationships>
</file>

<file path=ppt/slides/_rels/slide3.xml.rels><?xml version="1.0" encoding="UTF-8" standalone="yes"?>
<Relationships xmlns="http://schemas.openxmlformats.org/package/2006/relationships"><Relationship Id="rId6" Type="http://schemas.openxmlformats.org/officeDocument/2006/relationships/slideLayout" Target="../slideLayouts/slideLayout2.xml"/><Relationship Id="rId5" Type="http://schemas.openxmlformats.org/officeDocument/2006/relationships/image" Target="../media/image7.png"/><Relationship Id="rId4" Type="http://schemas.openxmlformats.org/officeDocument/2006/relationships/image" Target="../media/image6.png"/><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image" Target="../media/image3.png"/></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9" Type="http://schemas.openxmlformats.org/officeDocument/2006/relationships/image" Target="../media/image13.png"/><Relationship Id="rId8" Type="http://schemas.openxmlformats.org/officeDocument/2006/relationships/image" Target="../media/image12.png"/><Relationship Id="rId7" Type="http://schemas.openxmlformats.org/officeDocument/2006/relationships/image" Target="../media/image11.png"/><Relationship Id="rId6" Type="http://schemas.openxmlformats.org/officeDocument/2006/relationships/image" Target="../media/image10.png"/><Relationship Id="rId5" Type="http://schemas.openxmlformats.org/officeDocument/2006/relationships/image" Target="../media/image9.png"/><Relationship Id="rId4" Type="http://schemas.openxmlformats.org/officeDocument/2006/relationships/image" Target="../media/image8.png"/><Relationship Id="rId3" Type="http://schemas.openxmlformats.org/officeDocument/2006/relationships/image" Target="../media/image5.png"/><Relationship Id="rId2" Type="http://schemas.openxmlformats.org/officeDocument/2006/relationships/image" Target="../media/image4.png"/><Relationship Id="rId12" Type="http://schemas.openxmlformats.org/officeDocument/2006/relationships/slideLayout" Target="../slideLayouts/slideLayout2.xml"/><Relationship Id="rId11" Type="http://schemas.openxmlformats.org/officeDocument/2006/relationships/image" Target="../media/image7.png"/><Relationship Id="rId10" Type="http://schemas.openxmlformats.org/officeDocument/2006/relationships/image" Target="../media/image6.png"/><Relationship Id="rId1" Type="http://schemas.openxmlformats.org/officeDocument/2006/relationships/image" Target="../media/image3.png"/></Relationships>
</file>

<file path=ppt/slides/_rels/slide5.xml.rels><?xml version="1.0" encoding="UTF-8" standalone="yes"?>
<Relationships xmlns="http://schemas.openxmlformats.org/package/2006/relationships"><Relationship Id="rId9" Type="http://schemas.openxmlformats.org/officeDocument/2006/relationships/image" Target="../media/image11.png"/><Relationship Id="rId8" Type="http://schemas.openxmlformats.org/officeDocument/2006/relationships/image" Target="../media/image10.png"/><Relationship Id="rId7" Type="http://schemas.openxmlformats.org/officeDocument/2006/relationships/image" Target="../media/image15.png"/><Relationship Id="rId6" Type="http://schemas.openxmlformats.org/officeDocument/2006/relationships/image" Target="../media/image9.png"/><Relationship Id="rId5" Type="http://schemas.openxmlformats.org/officeDocument/2006/relationships/image" Target="../media/image8.png"/><Relationship Id="rId4" Type="http://schemas.openxmlformats.org/officeDocument/2006/relationships/image" Target="../media/image5.png"/><Relationship Id="rId3" Type="http://schemas.openxmlformats.org/officeDocument/2006/relationships/image" Target="../media/image4.png"/><Relationship Id="rId2" Type="http://schemas.openxmlformats.org/officeDocument/2006/relationships/image" Target="../media/image14.png"/><Relationship Id="rId16" Type="http://schemas.openxmlformats.org/officeDocument/2006/relationships/slideLayout" Target="../slideLayouts/slideLayout2.xml"/><Relationship Id="rId15" Type="http://schemas.openxmlformats.org/officeDocument/2006/relationships/image" Target="../media/image17.png"/><Relationship Id="rId14" Type="http://schemas.openxmlformats.org/officeDocument/2006/relationships/image" Target="../media/image7.png"/><Relationship Id="rId13" Type="http://schemas.openxmlformats.org/officeDocument/2006/relationships/image" Target="../media/image6.png"/><Relationship Id="rId12" Type="http://schemas.openxmlformats.org/officeDocument/2006/relationships/image" Target="../media/image13.png"/><Relationship Id="rId11" Type="http://schemas.openxmlformats.org/officeDocument/2006/relationships/image" Target="../media/image12.png"/><Relationship Id="rId10" Type="http://schemas.openxmlformats.org/officeDocument/2006/relationships/image" Target="../media/image16.png"/><Relationship Id="rId1" Type="http://schemas.openxmlformats.org/officeDocument/2006/relationships/image" Target="../media/image3.png"/></Relationships>
</file>

<file path=ppt/slides/_rels/slide6.xml.rels><?xml version="1.0" encoding="UTF-8" standalone="yes"?>
<Relationships xmlns="http://schemas.openxmlformats.org/package/2006/relationships"><Relationship Id="rId9" Type="http://schemas.openxmlformats.org/officeDocument/2006/relationships/image" Target="../media/image11.png"/><Relationship Id="rId8" Type="http://schemas.openxmlformats.org/officeDocument/2006/relationships/image" Target="../media/image10.png"/><Relationship Id="rId7" Type="http://schemas.openxmlformats.org/officeDocument/2006/relationships/image" Target="../media/image15.png"/><Relationship Id="rId6" Type="http://schemas.openxmlformats.org/officeDocument/2006/relationships/image" Target="../media/image9.png"/><Relationship Id="rId5" Type="http://schemas.openxmlformats.org/officeDocument/2006/relationships/image" Target="../media/image8.png"/><Relationship Id="rId4" Type="http://schemas.openxmlformats.org/officeDocument/2006/relationships/image" Target="../media/image5.png"/><Relationship Id="rId3" Type="http://schemas.openxmlformats.org/officeDocument/2006/relationships/image" Target="../media/image4.png"/><Relationship Id="rId2" Type="http://schemas.openxmlformats.org/officeDocument/2006/relationships/image" Target="../media/image14.png"/><Relationship Id="rId16" Type="http://schemas.openxmlformats.org/officeDocument/2006/relationships/slideLayout" Target="../slideLayouts/slideLayout2.xml"/><Relationship Id="rId15" Type="http://schemas.openxmlformats.org/officeDocument/2006/relationships/image" Target="../media/image17.png"/><Relationship Id="rId14" Type="http://schemas.openxmlformats.org/officeDocument/2006/relationships/image" Target="../media/image7.png"/><Relationship Id="rId13" Type="http://schemas.openxmlformats.org/officeDocument/2006/relationships/image" Target="../media/image6.png"/><Relationship Id="rId12" Type="http://schemas.openxmlformats.org/officeDocument/2006/relationships/image" Target="../media/image13.png"/><Relationship Id="rId11" Type="http://schemas.openxmlformats.org/officeDocument/2006/relationships/image" Target="../media/image12.png"/><Relationship Id="rId10" Type="http://schemas.openxmlformats.org/officeDocument/2006/relationships/image" Target="../media/image16.png"/><Relationship Id="rId1" Type="http://schemas.openxmlformats.org/officeDocument/2006/relationships/image" Target="../media/image3.png"/></Relationships>
</file>

<file path=ppt/slides/_rels/slide7.xml.rels><?xml version="1.0" encoding="UTF-8" standalone="yes"?>
<Relationships xmlns="http://schemas.openxmlformats.org/package/2006/relationships"><Relationship Id="rId9" Type="http://schemas.openxmlformats.org/officeDocument/2006/relationships/image" Target="../media/image11.png"/><Relationship Id="rId8" Type="http://schemas.openxmlformats.org/officeDocument/2006/relationships/image" Target="../media/image10.png"/><Relationship Id="rId7" Type="http://schemas.openxmlformats.org/officeDocument/2006/relationships/image" Target="../media/image15.png"/><Relationship Id="rId6" Type="http://schemas.openxmlformats.org/officeDocument/2006/relationships/image" Target="../media/image9.png"/><Relationship Id="rId5" Type="http://schemas.openxmlformats.org/officeDocument/2006/relationships/image" Target="../media/image8.png"/><Relationship Id="rId4" Type="http://schemas.openxmlformats.org/officeDocument/2006/relationships/image" Target="../media/image5.png"/><Relationship Id="rId3" Type="http://schemas.openxmlformats.org/officeDocument/2006/relationships/image" Target="../media/image4.png"/><Relationship Id="rId2" Type="http://schemas.openxmlformats.org/officeDocument/2006/relationships/image" Target="../media/image14.png"/><Relationship Id="rId16" Type="http://schemas.openxmlformats.org/officeDocument/2006/relationships/slideLayout" Target="../slideLayouts/slideLayout2.xml"/><Relationship Id="rId15" Type="http://schemas.openxmlformats.org/officeDocument/2006/relationships/image" Target="../media/image17.png"/><Relationship Id="rId14" Type="http://schemas.openxmlformats.org/officeDocument/2006/relationships/image" Target="../media/image7.png"/><Relationship Id="rId13" Type="http://schemas.openxmlformats.org/officeDocument/2006/relationships/image" Target="../media/image6.png"/><Relationship Id="rId12" Type="http://schemas.openxmlformats.org/officeDocument/2006/relationships/image" Target="../media/image13.png"/><Relationship Id="rId11" Type="http://schemas.openxmlformats.org/officeDocument/2006/relationships/image" Target="../media/image12.png"/><Relationship Id="rId10" Type="http://schemas.openxmlformats.org/officeDocument/2006/relationships/image" Target="../media/image16.png"/><Relationship Id="rId1" Type="http://schemas.openxmlformats.org/officeDocument/2006/relationships/image" Target="../media/image3.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ns0:sld xmlns:a="http://schemas.openxmlformats.org/drawingml/2006/main" xmlns:ns0="http://schemas.openxmlformats.org/presentationml/2006/main">
  <ns0:cSld>
    <ns0:spTree>
      <ns0:nvGrpSpPr>
        <ns0:cNvPr id="1" name=""/>
        <ns0:cNvGrpSpPr/>
        <ns0:nvPr/>
      </ns0:nvGrpSpPr>
      <ns0:grpSpPr>
        <a:xfrm>
          <a:off x="0" y="0"/>
          <a:ext cx="0" cy="0"/>
          <a:chOff x="0" y="0"/>
          <a:chExt cx="0" cy="0"/>
        </a:xfrm>
      </ns0:grpSpPr>
    </ns0:spTree>
  </ns0:cSld>
  <ns0:clrMapOvr>
    <a:masterClrMapping/>
  </ns0:clrMapOvr>
</ns0:sld>
</file>

<file path=ppt/slides/slide10.xml><?xml version="1.0" encoding="utf-8"?>
<ns0:sld xmlns:a="http://schemas.openxmlformats.org/drawingml/2006/main" xmlns:ns0="http://schemas.openxmlformats.org/presentationml/2006/main">
  <ns0:cSld>
    <ns0:spTree>
      <ns0:nvGrpSpPr>
        <ns0:cNvPr id="1" name=""/>
        <ns0:cNvGrpSpPr/>
        <ns0:nvPr/>
      </ns0:nvGrpSpPr>
      <ns0:grpSpPr>
        <a:xfrm>
          <a:off x="0" y="0"/>
          <a:ext cx="0" cy="0"/>
          <a:chOff x="0" y="0"/>
          <a:chExt cx="0" cy="0"/>
        </a:xfrm>
      </ns0:grpSpPr>
      <ns0:sp>
        <ns0:nvSpPr>
          <ns0:cNvPr id="2" name="object 2"/>
          <ns0:cNvSpPr txBox="1">
            <a:spLocks noGrp="1"/>
          </ns0:cNvSpPr>
          <ns0:nvPr>
            <ns0:ph type="title"/>
          </ns0:nvPr>
        </ns0:nvSpPr>
        <ns0:spPr>
          <a:xfrm>
            <a:off x="2711576" y="535050"/>
            <a:ext cx="3771900" cy="452120"/>
          </a:xfrm>
          <a:prstGeom prst="rect">
            <a:avLst/>
          </a:prstGeom>
        </ns0:spPr>
        <ns0:txBody>
          <a:bodyPr vert="horz" wrap="square" lIns="0" tIns="12065" rIns="0" bIns="0" rtlCol="0">
            <a:spAutoFit/>
          </a:bodyPr>
          <a:lstStyle/>
          <a:p>
            <a:pPr marL="12700">
              <a:lnSpc>
                <a:spcPct val="100000"/>
              </a:lnSpc>
              <a:spcBef>
                <a:spcPts val="95"/>
              </a:spcBef>
            </a:pPr>
            <a:r>
              <a:rPr spc="-5" dirty="0"/>
              <a:t/>
            </a:r>
            <a:r>
              <a:rPr dirty="0">
                <a:latin typeface="宋体"/>
                <a:ea typeface="+mj-ea"/>
                <a:cs typeface="宋体"/>
              </a:rPr>
              <a:t>商业分析</a:t>
            </a:r>
            <a:r>
              <a:rPr spc="-5" dirty="0"/>
              <a:t/>
            </a:r>
            <a:r>
              <a:rPr spc="-45" dirty="0"/>
              <a:t/>
            </a:r>
            <a:r>
              <a:rPr spc="-5" dirty="0"/>
              <a:t/>
            </a:r>
            <a:endParaRPr spc="-5" dirty="0"/>
          </a:p>
        </ns0:txBody>
      </ns0:sp>
      <ns0:sp>
        <ns0:nvSpPr>
          <ns0:cNvPr id="3" name="object 3"/>
          <ns0:cNvSpPr txBox="1"/>
          <ns0:nvPr/>
        </ns0:nvSpPr>
        <ns0:spPr>
          <a:xfrm>
            <a:off x="620674" y="1612137"/>
            <a:ext cx="7717155" cy="3215005"/>
          </a:xfrm>
          <a:prstGeom prst="rect">
            <a:avLst/>
          </a:prstGeom>
        </ns0:spPr>
        <ns0:txBody>
          <a:bodyPr vert="horz" wrap="square" lIns="0" tIns="12065" rIns="0" bIns="0" rtlCol="0">
            <a:spAutoFit/>
          </a:bodyPr>
          <a:lstStyle/>
          <a:p>
            <a:pPr marL="355600" marR="5080" indent="-343535">
              <a:lnSpc>
                <a:spcPct val="100000"/>
              </a:lnSpc>
              <a:spcBef>
                <a:spcPts val="95"/>
              </a:spcBef>
              <a:buClr>
                <a:srgbClr val="001F5F"/>
              </a:buClr>
              <a:buChar char="•"/>
              <a:tabLst>
                <a:tab pos="355600" algn="l"/>
                <a:tab pos="356235" algn="l"/>
              </a:tabLst>
            </a:pPr>
            <a:r>
              <a:rPr sz="2200" spc="-5" dirty="0">
                <a:latin typeface="宋体"/>
                <a:cs typeface="宋体"/>
                <a:ea typeface="+mj-ea"/>
              </a:rPr>
              <a:t>了解业务是进行估值的必要前提</a:t>
            </a:r>
            <a:r>
              <a:rPr sz="2200" dirty="0">
                <a:latin typeface="Times New Roman" panose="02020603050405020304"/>
                <a:cs typeface="Times New Roman" panose="02020603050405020304"/>
              </a:rPr>
              <a:t/>
            </a:r>
            <a:r>
              <a:rPr sz="2200" spc="-5" dirty="0">
                <a:latin typeface="Times New Roman" panose="02020603050405020304"/>
                <a:cs typeface="Times New Roman" panose="02020603050405020304"/>
              </a:rPr>
              <a:t/>
            </a:r>
            <a:r>
              <a:rPr sz="2200" spc="-20" dirty="0">
                <a:latin typeface="Times New Roman" panose="02020603050405020304"/>
                <a:cs typeface="Times New Roman" panose="02020603050405020304"/>
              </a:rPr>
              <a:t/>
            </a:r>
            <a:r>
              <a:rPr sz="2200" spc="-5" dirty="0">
                <a:latin typeface="Times New Roman" panose="02020603050405020304"/>
                <a:cs typeface="Times New Roman" panose="02020603050405020304"/>
              </a:rPr>
              <a:t/>
            </a:r>
            <a:endParaRPr sz="2200">
              <a:latin typeface="Times New Roman" panose="02020603050405020304"/>
              <a:cs typeface="Times New Roman" panose="02020603050405020304"/>
            </a:endParaRPr>
          </a:p>
          <a:p>
            <a:pPr marL="923925" lvl="1" indent="-534035">
              <a:lnSpc>
                <a:spcPct val="100000"/>
              </a:lnSpc>
              <a:spcBef>
                <a:spcPts val="1005"/>
              </a:spcBef>
              <a:buClr>
                <a:srgbClr val="001F5F"/>
              </a:buClr>
              <a:buFont typeface="Times New Roman" panose="02020603050405020304"/>
              <a:buChar char="-"/>
              <a:tabLst>
                <a:tab pos="923925" algn="l"/>
                <a:tab pos="924560" algn="l"/>
              </a:tabLst>
            </a:pPr>
            <a:r>
              <a:rPr sz="2000" i="1" dirty="0">
                <a:latin typeface="宋体"/>
                <a:cs typeface="宋体"/>
                <a:ea typeface="+mj-ea"/>
              </a:rPr>
              <a:t>商业模式（策略）</a:t>
            </a:r>
            <a:r>
              <a:rPr sz="2000" i="1" spc="-65" dirty="0">
                <a:latin typeface="Times New Roman" panose="02020603050405020304"/>
                <a:cs typeface="Times New Roman" panose="02020603050405020304"/>
              </a:rPr>
              <a:t/>
            </a:r>
            <a:r>
              <a:rPr sz="2000" i="1" dirty="0">
                <a:latin typeface="Times New Roman" panose="02020603050405020304"/>
                <a:cs typeface="Times New Roman" panose="02020603050405020304"/>
              </a:rPr>
              <a:t/>
            </a:r>
            <a:endParaRPr sz="2000">
              <a:latin typeface="Times New Roman" panose="02020603050405020304"/>
              <a:cs typeface="Times New Roman" panose="02020603050405020304"/>
            </a:endParaRPr>
          </a:p>
          <a:p>
            <a:pPr marL="923925" lvl="1" indent="-534035">
              <a:lnSpc>
                <a:spcPct val="100000"/>
              </a:lnSpc>
              <a:spcBef>
                <a:spcPts val="1005"/>
              </a:spcBef>
              <a:buClr>
                <a:srgbClr val="001F5F"/>
              </a:buClr>
              <a:buFont typeface="Times New Roman" panose="02020603050405020304"/>
              <a:buChar char="-"/>
              <a:tabLst>
                <a:tab pos="923925" algn="l"/>
                <a:tab pos="924560" algn="l"/>
              </a:tabLst>
            </a:pPr>
            <a:r>
              <a:rPr sz="2000" i="1" dirty="0">
                <a:latin typeface="宋体"/>
                <a:cs typeface="宋体"/>
                <a:ea typeface="+mj-ea"/>
              </a:rPr>
              <a:t>掌握详细信息</a:t>
            </a:r>
            <a:r>
              <a:rPr sz="2000" i="1" spc="-55" dirty="0">
                <a:latin typeface="Times New Roman" panose="02020603050405020304"/>
                <a:cs typeface="Times New Roman" panose="02020603050405020304"/>
              </a:rPr>
              <a:t/>
            </a:r>
            <a:r>
              <a:rPr sz="2000" i="1" dirty="0">
                <a:latin typeface="Times New Roman" panose="02020603050405020304"/>
                <a:cs typeface="Times New Roman" panose="02020603050405020304"/>
              </a:rPr>
              <a:t/>
            </a:r>
            <a:endParaRPr sz="2000">
              <a:latin typeface="Times New Roman" panose="02020603050405020304"/>
              <a:cs typeface="Times New Roman" panose="02020603050405020304"/>
            </a:endParaRPr>
          </a:p>
          <a:p>
            <a:pPr lvl="1">
              <a:lnSpc>
                <a:spcPct val="100000"/>
              </a:lnSpc>
              <a:buClr>
                <a:srgbClr val="001F5F"/>
              </a:buClr>
              <a:buFont typeface="Times New Roman" panose="02020603050405020304"/>
              <a:buChar char="-"/>
            </a:pPr>
            <a:endParaRPr sz="2200">
              <a:latin typeface="Times New Roman" panose="02020603050405020304"/>
              <a:cs typeface="Times New Roman" panose="02020603050405020304"/>
            </a:endParaRPr>
          </a:p>
          <a:p>
            <a:pPr marL="355600" indent="-343535">
              <a:lnSpc>
                <a:spcPct val="100000"/>
              </a:lnSpc>
              <a:spcBef>
                <a:spcPts val="1585"/>
              </a:spcBef>
              <a:buClr>
                <a:srgbClr val="001F5F"/>
              </a:buClr>
              <a:buChar char="•"/>
              <a:tabLst>
                <a:tab pos="355600" algn="l"/>
                <a:tab pos="356235" algn="l"/>
              </a:tabLst>
            </a:pPr>
            <a:r>
              <a:rPr sz="2200" spc="-5" dirty="0">
                <a:latin typeface="宋体"/>
                <a:cs typeface="宋体"/>
                <a:ea typeface="+mj-ea"/>
              </a:rPr>
              <a:t>财务报表是对业务的镜头。</a:t>
            </a:r>
            <a:r>
              <a:rPr sz="2200" dirty="0">
                <a:latin typeface="Times New Roman" panose="02020603050405020304"/>
                <a:cs typeface="Times New Roman" panose="02020603050405020304"/>
              </a:rPr>
              <a:t/>
            </a:r>
            <a:r>
              <a:rPr sz="2200" spc="-5" dirty="0">
                <a:latin typeface="Times New Roman" panose="02020603050405020304"/>
                <a:cs typeface="Times New Roman" panose="02020603050405020304"/>
              </a:rPr>
              <a:t/>
            </a:r>
            <a:r>
              <a:rPr sz="2200" spc="40" dirty="0">
                <a:latin typeface="Times New Roman" panose="02020603050405020304"/>
                <a:cs typeface="Times New Roman" panose="02020603050405020304"/>
              </a:rPr>
              <a:t/>
            </a:r>
            <a:r>
              <a:rPr sz="2200" spc="-5" dirty="0">
                <a:latin typeface="Times New Roman" panose="02020603050405020304"/>
                <a:cs typeface="Times New Roman" panose="02020603050405020304"/>
              </a:rPr>
              <a:t/>
            </a:r>
            <a:endParaRPr sz="2200">
              <a:latin typeface="Times New Roman" panose="02020603050405020304"/>
              <a:cs typeface="Times New Roman" panose="02020603050405020304"/>
            </a:endParaRPr>
          </a:p>
          <a:p>
            <a:pPr marL="355600" indent="-343535">
              <a:lnSpc>
                <a:spcPct val="100000"/>
              </a:lnSpc>
              <a:spcBef>
                <a:spcPts val="995"/>
              </a:spcBef>
              <a:buClr>
                <a:srgbClr val="001F5F"/>
              </a:buClr>
              <a:buChar char="•"/>
              <a:tabLst>
                <a:tab pos="355600" algn="l"/>
                <a:tab pos="356235" algn="l"/>
              </a:tabLst>
            </a:pPr>
            <a:r>
              <a:rPr sz="2200" spc="-5" dirty="0">
                <a:latin typeface="Times New Roman" panose="02020603050405020304"/>
                <a:cs typeface="Times New Roman" panose="02020603050405020304"/>
              </a:rPr>
              <a:t/>
            </a:r>
            <a:r>
              <a:rPr sz="2200" dirty="0">
                <a:latin typeface="Times New Roman" panose="02020603050405020304"/>
                <a:cs typeface="Times New Roman" panose="02020603050405020304"/>
              </a:rPr>
              <a:t/>
            </a:r>
            <a:r>
              <a:rPr sz="2200" spc="-5" dirty="0">
                <a:latin typeface="宋体"/>
                <a:cs typeface="宋体"/>
                <a:ea typeface="+mj-ea"/>
              </a:rPr>
              <a:t>分析师继续通过镜头</a:t>
            </a:r>
            <a:r>
              <a:rPr sz="2200" spc="20" dirty="0">
                <a:latin typeface="Times New Roman" panose="02020603050405020304"/>
                <a:cs typeface="Times New Roman" panose="02020603050405020304"/>
              </a:rPr>
              <a:t/>
            </a:r>
            <a:r>
              <a:rPr sz="2200" dirty="0">
                <a:latin typeface="Times New Roman" panose="02020603050405020304"/>
                <a:cs typeface="Times New Roman" panose="02020603050405020304"/>
              </a:rPr>
              <a:t/>
            </a:r>
            <a:endParaRPr sz="2200">
              <a:latin typeface="Times New Roman" panose="02020603050405020304"/>
              <a:cs typeface="Times New Roman" panose="02020603050405020304"/>
            </a:endParaRPr>
          </a:p>
          <a:p>
            <a:pPr marL="355600">
              <a:lnSpc>
                <a:spcPct val="100000"/>
              </a:lnSpc>
            </a:pPr>
            <a:r>
              <a:rPr sz="2200" spc="-5" dirty="0">
                <a:latin typeface="Times New Roman" panose="02020603050405020304"/>
                <a:cs typeface="Times New Roman" panose="02020603050405020304"/>
              </a:rPr>
              <a:t/>
            </a:r>
            <a:r>
              <a:rPr sz="2200" spc="-10" dirty="0">
                <a:latin typeface="Times New Roman" panose="02020603050405020304"/>
                <a:cs typeface="Times New Roman" panose="02020603050405020304"/>
              </a:rPr>
              <a:t/>
            </a:r>
            <a:r>
              <a:rPr sz="2200" spc="-5" dirty="0">
                <a:latin typeface="宋体"/>
                <a:cs typeface="宋体"/>
                <a:ea typeface="+mj-ea"/>
              </a:rPr>
              <a:t>财务报表</a:t>
            </a:r>
            <a:endParaRPr sz="2200">
              <a:latin typeface="Times New Roman" panose="02020603050405020304"/>
              <a:cs typeface="Times New Roman" panose="02020603050405020304"/>
            </a:endParaRPr>
          </a:p>
        </ns0:txBody>
      </ns0:sp>
    </ns0:spTree>
  </ns0:cSld>
  <ns0:clrMapOvr>
    <a:masterClrMapping/>
  </ns0:clrMapOvr>
</ns0:sld>
</file>

<file path=ppt/slides/slide11.xml><?xml version="1.0" encoding="utf-8"?>
<ns0:sld xmlns:a="http://schemas.openxmlformats.org/drawingml/2006/main" xmlns:ns0="http://schemas.openxmlformats.org/presentationml/2006/main">
  <ns0:cSld>
    <ns0:spTree>
      <ns0:nvGrpSpPr>
        <ns0:cNvPr id="1" name=""/>
        <ns0:cNvGrpSpPr/>
        <ns0:nvPr/>
      </ns0:nvGrpSpPr>
      <ns0:grpSpPr>
        <a:xfrm>
          <a:off x="0" y="0"/>
          <a:ext cx="0" cy="0"/>
          <a:chOff x="0" y="0"/>
          <a:chExt cx="0" cy="0"/>
        </a:xfrm>
      </ns0:grpSpPr>
      <ns0:sp>
        <ns0:nvSpPr>
          <ns0:cNvPr id="2" name="object 2"/>
          <ns0:cNvSpPr txBox="1">
            <a:spLocks noGrp="1"/>
          </ns0:cNvSpPr>
          <ns0:nvPr>
            <ns0:ph type="title"/>
          </ns0:nvPr>
        </ns0:nvSpPr>
        <ns0:spPr>
          <a:xfrm>
            <a:off x="2563748" y="392429"/>
            <a:ext cx="4064000" cy="878840"/>
          </a:xfrm>
          <a:prstGeom prst="rect">
            <a:avLst/>
          </a:prstGeom>
        </ns0:spPr>
        <ns0:txBody>
          <a:bodyPr vert="horz" wrap="square" lIns="0" tIns="12065" rIns="0" bIns="0" rtlCol="0">
            <a:spAutoFit/>
          </a:bodyPr>
          <a:lstStyle/>
          <a:p>
            <a:pPr marL="12700" marR="5080" indent="291465">
              <a:lnSpc>
                <a:spcPct val="100000"/>
              </a:lnSpc>
              <a:spcBef>
                <a:spcPts val="95"/>
              </a:spcBef>
            </a:pPr>
            <a:r>
              <a:rPr spc="-10" dirty="0"/>
              <a:t/>
            </a:r>
            <a:r>
              <a:rPr spc="-5" dirty="0">
                <a:latin typeface="宋体"/>
                <a:ea typeface="+mj-ea"/>
                <a:cs typeface="宋体"/>
              </a:rPr>
              <a:t>了解业务：了解公司的产品</a:t>
            </a:r>
            <a:r>
              <a:rPr spc="-30" dirty="0"/>
              <a:t/>
            </a:r>
            <a:r>
              <a:rPr spc="-5" dirty="0"/>
              <a:t/>
            </a:r>
            <a:endParaRPr spc="-5" dirty="0"/>
          </a:p>
        </ns0:txBody>
      </ns0:sp>
      <ns0:sp>
        <ns0:nvSpPr>
          <ns0:cNvPr id="3" name="object 3"/>
          <ns0:cNvSpPr txBox="1"/>
          <ns0:nvPr/>
        </ns0:nvSpPr>
        <ns0:spPr>
          <a:xfrm>
            <a:off x="854151" y="1640865"/>
            <a:ext cx="4869180" cy="3949065"/>
          </a:xfrm>
          <a:prstGeom prst="rect">
            <a:avLst/>
          </a:prstGeom>
        </ns0:spPr>
        <ns0:txBody>
          <a:bodyPr vert="horz" wrap="square" lIns="0" tIns="113030" rIns="0" bIns="0" rtlCol="0">
            <a:spAutoFit/>
          </a:bodyPr>
          <a:lstStyle/>
          <a:p>
            <a:pPr marL="218440" indent="-205740">
              <a:lnSpc>
                <a:spcPct val="100000"/>
              </a:lnSpc>
              <a:spcBef>
                <a:spcPts val="890"/>
              </a:spcBef>
              <a:buClr>
                <a:srgbClr val="001F5F"/>
              </a:buClr>
              <a:buChar char="•"/>
              <a:tabLst>
                <a:tab pos="218440" algn="l"/>
              </a:tabLst>
            </a:pPr>
            <a:r>
              <a:rPr sz="2200" dirty="0">
                <a:latin typeface="Times New Roman" panose="02020603050405020304"/>
                <a:cs typeface="Times New Roman" panose="02020603050405020304"/>
              </a:rPr>
              <a:t/>
            </a:r>
            <a:r>
              <a:rPr sz="2200" spc="-5" dirty="0">
                <a:latin typeface="Times New Roman" panose="02020603050405020304"/>
                <a:cs typeface="Times New Roman" panose="02020603050405020304"/>
              </a:rPr>
              <a:t/>
            </a:r>
            <a:r>
              <a:rPr sz="2200" spc="-15" dirty="0">
                <a:latin typeface="Times New Roman" panose="02020603050405020304"/>
                <a:cs typeface="Times New Roman" panose="02020603050405020304"/>
              </a:rPr>
              <a:t/>
            </a:r>
            <a:r>
              <a:rPr sz="2200" spc="-5" dirty="0">
                <a:latin typeface="宋体"/>
                <a:cs typeface="宋体"/>
                <a:ea typeface="+mj-ea"/>
              </a:rPr>
              <a:t>产品类型</a:t>
            </a:r>
            <a:endParaRPr sz="2200">
              <a:latin typeface="Times New Roman" panose="02020603050405020304"/>
              <a:cs typeface="Times New Roman" panose="02020603050405020304"/>
            </a:endParaRPr>
          </a:p>
          <a:p>
            <a:pPr marL="218440" indent="-205740">
              <a:lnSpc>
                <a:spcPct val="100000"/>
              </a:lnSpc>
              <a:spcBef>
                <a:spcPts val="795"/>
              </a:spcBef>
              <a:buClr>
                <a:srgbClr val="001F5F"/>
              </a:buClr>
              <a:buChar char="•"/>
              <a:tabLst>
                <a:tab pos="218440" algn="l"/>
              </a:tabLst>
            </a:pPr>
            <a:r>
              <a:rPr sz="2200" spc="-5" dirty="0">
                <a:latin typeface="宋体"/>
                <a:cs typeface="宋体"/>
                <a:ea typeface="+mj-ea"/>
              </a:rPr>
              <a:t>消费者对该产品的需求</a:t>
            </a:r>
            <a:r>
              <a:rPr sz="2200" dirty="0">
                <a:latin typeface="Times New Roman" panose="02020603050405020304"/>
                <a:cs typeface="Times New Roman" panose="02020603050405020304"/>
              </a:rPr>
              <a:t/>
            </a:r>
            <a:r>
              <a:rPr sz="2200" spc="15" dirty="0">
                <a:latin typeface="Times New Roman" panose="02020603050405020304"/>
                <a:cs typeface="Times New Roman" panose="02020603050405020304"/>
              </a:rPr>
              <a:t/>
            </a:r>
            <a:r>
              <a:rPr sz="2200" spc="-5" dirty="0">
                <a:latin typeface="Times New Roman" panose="02020603050405020304"/>
                <a:cs typeface="Times New Roman" panose="02020603050405020304"/>
              </a:rPr>
              <a:t/>
            </a:r>
            <a:endParaRPr sz="2200">
              <a:latin typeface="Times New Roman" panose="02020603050405020304"/>
              <a:cs typeface="Times New Roman" panose="02020603050405020304"/>
            </a:endParaRPr>
          </a:p>
          <a:p>
            <a:pPr marL="218440" indent="-205740">
              <a:lnSpc>
                <a:spcPct val="100000"/>
              </a:lnSpc>
              <a:spcBef>
                <a:spcPts val="790"/>
              </a:spcBef>
              <a:buClr>
                <a:srgbClr val="001F5F"/>
              </a:buClr>
              <a:buChar char="•"/>
              <a:tabLst>
                <a:tab pos="218440" algn="l"/>
              </a:tabLst>
            </a:pPr>
            <a:r>
              <a:rPr sz="2200" spc="-5" dirty="0">
                <a:latin typeface="宋体"/>
                <a:cs typeface="宋体"/>
                <a:ea typeface="+mj-ea"/>
              </a:rPr>
              <a:t>对产品需求的价格弹性</a:t>
            </a:r>
            <a:r>
              <a:rPr sz="2200" spc="50" dirty="0">
                <a:latin typeface="Times New Roman" panose="02020603050405020304"/>
                <a:cs typeface="Times New Roman" panose="02020603050405020304"/>
              </a:rPr>
              <a:t/>
            </a:r>
            <a:r>
              <a:rPr sz="2200" spc="-5" dirty="0">
                <a:latin typeface="Times New Roman" panose="02020603050405020304"/>
                <a:cs typeface="Times New Roman" panose="02020603050405020304"/>
              </a:rPr>
              <a:t/>
            </a:r>
            <a:endParaRPr sz="2200">
              <a:latin typeface="Times New Roman" panose="02020603050405020304"/>
              <a:cs typeface="Times New Roman" panose="02020603050405020304"/>
            </a:endParaRPr>
          </a:p>
          <a:p>
            <a:pPr marL="218440" indent="-205740">
              <a:lnSpc>
                <a:spcPct val="100000"/>
              </a:lnSpc>
              <a:spcBef>
                <a:spcPts val="795"/>
              </a:spcBef>
              <a:buClr>
                <a:srgbClr val="001F5F"/>
              </a:buClr>
              <a:buChar char="•"/>
              <a:tabLst>
                <a:tab pos="218440" algn="l"/>
              </a:tabLst>
            </a:pPr>
            <a:r>
              <a:rPr sz="2200" spc="-5" dirty="0">
                <a:latin typeface="宋体"/>
                <a:cs typeface="宋体"/>
                <a:ea typeface="+mj-ea"/>
              </a:rPr>
              <a:t>产品替代品</a:t>
            </a:r>
            <a:r>
              <a:rPr sz="2200" dirty="0">
                <a:latin typeface="Times New Roman" panose="02020603050405020304"/>
                <a:cs typeface="Times New Roman" panose="02020603050405020304"/>
              </a:rPr>
              <a:t/>
            </a:r>
            <a:r>
              <a:rPr sz="2200" spc="-20" dirty="0">
                <a:latin typeface="Times New Roman" panose="02020603050405020304"/>
                <a:cs typeface="Times New Roman" panose="02020603050405020304"/>
              </a:rPr>
              <a:t/>
            </a:r>
            <a:r>
              <a:rPr sz="2200" spc="-5" dirty="0">
                <a:latin typeface="Times New Roman" panose="02020603050405020304"/>
                <a:cs typeface="Times New Roman" panose="02020603050405020304"/>
              </a:rPr>
              <a:t/>
            </a:r>
            <a:endParaRPr sz="2200">
              <a:latin typeface="Times New Roman" panose="02020603050405020304"/>
              <a:cs typeface="Times New Roman" panose="02020603050405020304"/>
            </a:endParaRPr>
          </a:p>
          <a:p>
            <a:pPr marL="1376680" lvl="1" indent="-428625">
              <a:lnSpc>
                <a:spcPct val="100000"/>
              </a:lnSpc>
              <a:spcBef>
                <a:spcPts val="790"/>
              </a:spcBef>
              <a:buClr>
                <a:srgbClr val="00AFEF"/>
              </a:buClr>
              <a:buFont typeface="Wingdings" panose="05000000000000000000"/>
              <a:buChar char=""/>
              <a:tabLst>
                <a:tab pos="1376680" algn="l"/>
                <a:tab pos="1377315" algn="l"/>
              </a:tabLst>
            </a:pPr>
            <a:r>
              <a:rPr sz="2200" i="1" spc="-5" dirty="0">
                <a:latin typeface="Times New Roman" panose="02020603050405020304"/>
                <a:cs typeface="Times New Roman" panose="02020603050405020304"/>
              </a:rPr>
              <a:t/>
            </a:r>
            <a:r>
              <a:rPr sz="2200" i="1" spc="5" dirty="0">
                <a:latin typeface="Times New Roman" panose="02020603050405020304"/>
                <a:cs typeface="Times New Roman" panose="02020603050405020304"/>
              </a:rPr>
              <a:t/>
            </a:r>
            <a:r>
              <a:rPr sz="2200" i="1" spc="-5" dirty="0">
                <a:latin typeface="宋体"/>
                <a:cs typeface="宋体"/>
                <a:ea typeface="+mj-ea"/>
              </a:rPr>
              <a:t>它是差异化的吗？</a:t>
            </a:r>
            <a:endParaRPr sz="2200">
              <a:latin typeface="Times New Roman" panose="02020603050405020304"/>
              <a:cs typeface="Times New Roman" panose="02020603050405020304"/>
            </a:endParaRPr>
          </a:p>
          <a:p>
            <a:pPr marL="1376680" lvl="1" indent="-428625">
              <a:lnSpc>
                <a:spcPct val="100000"/>
              </a:lnSpc>
              <a:spcBef>
                <a:spcPts val="795"/>
              </a:spcBef>
              <a:buClr>
                <a:srgbClr val="00AFEF"/>
              </a:buClr>
              <a:buFont typeface="Wingdings" panose="05000000000000000000"/>
              <a:buChar char=""/>
              <a:tabLst>
                <a:tab pos="1376680" algn="l"/>
                <a:tab pos="1377315" algn="l"/>
              </a:tabLst>
            </a:pPr>
            <a:r>
              <a:rPr sz="2200" i="1" spc="-5" dirty="0">
                <a:latin typeface="宋体"/>
                <a:cs typeface="宋体"/>
                <a:ea typeface="+mj-ea"/>
              </a:rPr>
              <a:t>价格？</a:t>
            </a:r>
            <a:endParaRPr sz="2200">
              <a:latin typeface="Times New Roman" panose="02020603050405020304"/>
              <a:cs typeface="Times New Roman" panose="02020603050405020304"/>
            </a:endParaRPr>
          </a:p>
          <a:p>
            <a:pPr marL="1376680" lvl="1" indent="-428625">
              <a:lnSpc>
                <a:spcPct val="100000"/>
              </a:lnSpc>
              <a:spcBef>
                <a:spcPts val="790"/>
              </a:spcBef>
              <a:buClr>
                <a:srgbClr val="00AFEF"/>
              </a:buClr>
              <a:buFont typeface="Wingdings" panose="05000000000000000000"/>
              <a:buChar char=""/>
              <a:tabLst>
                <a:tab pos="1376680" algn="l"/>
                <a:tab pos="1377315" algn="l"/>
              </a:tabLst>
            </a:pPr>
            <a:r>
              <a:rPr sz="2200" i="1" spc="-5" dirty="0">
                <a:latin typeface="宋体"/>
                <a:cs typeface="宋体"/>
                <a:ea typeface="+mj-ea"/>
              </a:rPr>
              <a:t>质量问题？</a:t>
            </a:r>
            <a:endParaRPr sz="2200">
              <a:latin typeface="Times New Roman" panose="02020603050405020304"/>
              <a:cs typeface="Times New Roman" panose="02020603050405020304"/>
            </a:endParaRPr>
          </a:p>
          <a:p>
            <a:pPr marL="218440" indent="-205740">
              <a:lnSpc>
                <a:spcPct val="100000"/>
              </a:lnSpc>
              <a:spcBef>
                <a:spcPts val="795"/>
              </a:spcBef>
              <a:buClr>
                <a:srgbClr val="001F5F"/>
              </a:buClr>
              <a:buChar char="•"/>
              <a:tabLst>
                <a:tab pos="218440" algn="l"/>
              </a:tabLst>
            </a:pPr>
            <a:r>
              <a:rPr sz="2200" spc="-5" dirty="0">
                <a:latin typeface="Times New Roman" panose="02020603050405020304"/>
                <a:cs typeface="Times New Roman" panose="02020603050405020304"/>
              </a:rPr>
              <a:t/>
            </a:r>
            <a:r>
              <a:rPr sz="2200" spc="-10" dirty="0">
                <a:latin typeface="Times New Roman" panose="02020603050405020304"/>
                <a:cs typeface="Times New Roman" panose="02020603050405020304"/>
              </a:rPr>
              <a:t/>
            </a:r>
            <a:r>
              <a:rPr sz="2200" spc="-5" dirty="0">
                <a:latin typeface="宋体"/>
                <a:cs typeface="宋体"/>
                <a:ea typeface="+mj-ea"/>
              </a:rPr>
              <a:t>本产品的品牌名称协会</a:t>
            </a:r>
            <a:r>
              <a:rPr sz="2200" dirty="0">
                <a:latin typeface="Times New Roman" panose="02020603050405020304"/>
                <a:cs typeface="Times New Roman" panose="02020603050405020304"/>
              </a:rPr>
              <a:t/>
            </a:r>
            <a:r>
              <a:rPr sz="2200" spc="30" dirty="0">
                <a:latin typeface="Times New Roman" panose="02020603050405020304"/>
                <a:cs typeface="Times New Roman" panose="02020603050405020304"/>
              </a:rPr>
              <a:t/>
            </a:r>
            <a:r>
              <a:rPr sz="2200" spc="-5" dirty="0">
                <a:latin typeface="Times New Roman" panose="02020603050405020304"/>
                <a:cs typeface="Times New Roman" panose="02020603050405020304"/>
              </a:rPr>
              <a:t/>
            </a:r>
            <a:endParaRPr sz="2200">
              <a:latin typeface="Times New Roman" panose="02020603050405020304"/>
              <a:cs typeface="Times New Roman" panose="02020603050405020304"/>
            </a:endParaRPr>
          </a:p>
          <a:p>
            <a:pPr marL="218440" indent="-205740">
              <a:lnSpc>
                <a:spcPct val="100000"/>
              </a:lnSpc>
              <a:spcBef>
                <a:spcPts val="790"/>
              </a:spcBef>
              <a:buClr>
                <a:srgbClr val="001F5F"/>
              </a:buClr>
              <a:buChar char="•"/>
              <a:tabLst>
                <a:tab pos="218440" algn="l"/>
              </a:tabLst>
            </a:pPr>
            <a:r>
              <a:rPr sz="2200" spc="-5" dirty="0">
                <a:latin typeface="宋体"/>
                <a:cs typeface="宋体"/>
                <a:ea typeface="+mj-ea"/>
              </a:rPr>
              <a:t>对该产品的专利保护</a:t>
            </a:r>
            <a:r>
              <a:rPr sz="2200" dirty="0">
                <a:latin typeface="Times New Roman" panose="02020603050405020304"/>
                <a:cs typeface="Times New Roman" panose="02020603050405020304"/>
              </a:rPr>
              <a:t/>
            </a:r>
            <a:r>
              <a:rPr sz="2200" spc="5" dirty="0">
                <a:latin typeface="Times New Roman" panose="02020603050405020304"/>
                <a:cs typeface="Times New Roman" panose="02020603050405020304"/>
              </a:rPr>
              <a:t/>
            </a:r>
            <a:r>
              <a:rPr sz="2200" spc="-5" dirty="0">
                <a:latin typeface="Times New Roman" panose="02020603050405020304"/>
                <a:cs typeface="Times New Roman" panose="02020603050405020304"/>
              </a:rPr>
              <a:t/>
            </a:r>
            <a:endParaRPr sz="2200">
              <a:latin typeface="Times New Roman" panose="02020603050405020304"/>
              <a:cs typeface="Times New Roman" panose="02020603050405020304"/>
            </a:endParaRPr>
          </a:p>
        </ns0:txBody>
      </ns0:sp>
    </ns0:spTree>
  </ns0:cSld>
  <ns0:clrMapOvr>
    <a:masterClrMapping/>
  </ns0:clrMapOvr>
</ns0:sld>
</file>

<file path=ppt/slides/slide12.xml><?xml version="1.0" encoding="utf-8"?>
<ns0:sld xmlns:a="http://schemas.openxmlformats.org/drawingml/2006/main" xmlns:ns0="http://schemas.openxmlformats.org/presentationml/2006/main">
  <ns0:cSld>
    <ns0:spTree>
      <ns0:nvGrpSpPr>
        <ns0:cNvPr id="1" name=""/>
        <ns0:cNvGrpSpPr/>
        <ns0:nvPr/>
      </ns0:nvGrpSpPr>
      <ns0:grpSpPr>
        <a:xfrm>
          <a:off x="0" y="0"/>
          <a:ext cx="0" cy="0"/>
          <a:chOff x="0" y="0"/>
          <a:chExt cx="0" cy="0"/>
        </a:xfrm>
      </ns0:grpSpPr>
      <ns0:sp>
        <ns0:nvSpPr>
          <ns0:cNvPr id="2" name="object 2"/>
          <ns0:cNvSpPr txBox="1">
            <a:spLocks noGrp="1"/>
          </ns0:cNvSpPr>
          <ns0:nvPr>
            <ns0:ph type="title"/>
          </ns0:nvPr>
        </ns0:nvSpPr>
        <ns0:spPr>
          <a:xfrm>
            <a:off x="2855214" y="471042"/>
            <a:ext cx="3482975" cy="878840"/>
          </a:xfrm>
          <a:prstGeom prst="rect">
            <a:avLst/>
          </a:prstGeom>
        </ns0:spPr>
        <ns0:txBody>
          <a:bodyPr vert="horz" wrap="square" lIns="0" tIns="12065" rIns="0" bIns="0" rtlCol="0">
            <a:spAutoFit/>
          </a:bodyPr>
          <a:lstStyle/>
          <a:p>
            <a:pPr marL="81280" marR="5080" indent="-68580">
              <a:lnSpc>
                <a:spcPct val="100000"/>
              </a:lnSpc>
              <a:spcBef>
                <a:spcPts val="95"/>
              </a:spcBef>
            </a:pPr>
            <a:r>
              <a:rPr spc="-10" dirty="0"/>
              <a:t/>
            </a:r>
            <a:r>
              <a:rPr spc="-5" dirty="0">
                <a:latin typeface="宋体"/>
                <a:ea typeface="+mj-ea"/>
                <a:cs typeface="宋体"/>
              </a:rPr>
              <a:t>了解业务：了解技术</a:t>
            </a:r>
            <a:r>
              <a:rPr spc="-25" dirty="0"/>
              <a:t/>
            </a:r>
            <a:r>
              <a:rPr spc="-5" dirty="0"/>
              <a:t/>
            </a:r>
            <a:endParaRPr spc="-5" dirty="0"/>
          </a:p>
        </ns0:txBody>
      </ns0:sp>
      <ns0:sp>
        <ns0:nvSpPr>
          <ns0:cNvPr id="3" name="object 3"/>
          <ns0:cNvSpPr txBox="1"/>
          <ns0:nvPr/>
        </ns0:nvSpPr>
        <ns0:spPr>
          <a:xfrm>
            <a:off x="702360" y="1899666"/>
            <a:ext cx="2689860" cy="3378200"/>
          </a:xfrm>
          <a:prstGeom prst="rect">
            <a:avLst/>
          </a:prstGeom>
        </ns0:spPr>
        <ns0:txBody>
          <a:bodyPr vert="horz" wrap="square" lIns="0" tIns="12065" rIns="0" bIns="0" rtlCol="0">
            <a:spAutoFit/>
          </a:bodyPr>
          <a:lstStyle/>
          <a:p>
            <a:pPr marL="218440" indent="-205740">
              <a:lnSpc>
                <a:spcPct val="100000"/>
              </a:lnSpc>
              <a:spcBef>
                <a:spcPts val="95"/>
              </a:spcBef>
              <a:buClr>
                <a:srgbClr val="001F5F"/>
              </a:buClr>
              <a:buChar char="•"/>
              <a:tabLst>
                <a:tab pos="218440" algn="l"/>
              </a:tabLst>
            </a:pPr>
            <a:r>
              <a:rPr sz="2200" spc="-5" dirty="0">
                <a:latin typeface="宋体"/>
                <a:cs typeface="宋体"/>
                <a:ea typeface="+mj-ea"/>
              </a:rPr>
              <a:t>生产过程</a:t>
            </a:r>
            <a:r>
              <a:rPr sz="2200" spc="-15" dirty="0">
                <a:latin typeface="Times New Roman" panose="02020603050405020304"/>
                <a:cs typeface="Times New Roman" panose="02020603050405020304"/>
              </a:rPr>
              <a:t/>
            </a:r>
            <a:r>
              <a:rPr sz="2200" spc="-5" dirty="0">
                <a:latin typeface="Times New Roman" panose="02020603050405020304"/>
                <a:cs typeface="Times New Roman" panose="02020603050405020304"/>
              </a:rPr>
              <a:t/>
            </a:r>
            <a:endParaRPr sz="2200">
              <a:latin typeface="Times New Roman" panose="02020603050405020304"/>
              <a:cs typeface="Times New Roman" panose="02020603050405020304"/>
            </a:endParaRPr>
          </a:p>
          <a:p>
            <a:pPr marL="218440" indent="-205740">
              <a:lnSpc>
                <a:spcPct val="100000"/>
              </a:lnSpc>
              <a:spcBef>
                <a:spcPts val="2115"/>
              </a:spcBef>
              <a:buClr>
                <a:srgbClr val="001F5F"/>
              </a:buClr>
              <a:buChar char="•"/>
              <a:tabLst>
                <a:tab pos="218440" algn="l"/>
              </a:tabLst>
            </a:pPr>
            <a:r>
              <a:rPr sz="2200" spc="-5" dirty="0">
                <a:latin typeface="宋体"/>
                <a:cs typeface="宋体"/>
                <a:ea typeface="+mj-ea"/>
              </a:rPr>
              <a:t>营销流程</a:t>
            </a:r>
            <a:r>
              <a:rPr sz="2200" spc="-15" dirty="0">
                <a:latin typeface="Times New Roman" panose="02020603050405020304"/>
                <a:cs typeface="Times New Roman" panose="02020603050405020304"/>
              </a:rPr>
              <a:t/>
            </a:r>
            <a:r>
              <a:rPr sz="2200" spc="-5" dirty="0">
                <a:latin typeface="Times New Roman" panose="02020603050405020304"/>
                <a:cs typeface="Times New Roman" panose="02020603050405020304"/>
              </a:rPr>
              <a:t/>
            </a:r>
            <a:endParaRPr sz="2200">
              <a:latin typeface="Times New Roman" panose="02020603050405020304"/>
              <a:cs typeface="Times New Roman" panose="02020603050405020304"/>
            </a:endParaRPr>
          </a:p>
          <a:p>
            <a:pPr marL="218440" indent="-205740">
              <a:lnSpc>
                <a:spcPct val="100000"/>
              </a:lnSpc>
              <a:spcBef>
                <a:spcPts val="2110"/>
              </a:spcBef>
              <a:buClr>
                <a:srgbClr val="001F5F"/>
              </a:buClr>
              <a:buChar char="•"/>
              <a:tabLst>
                <a:tab pos="218440" algn="l"/>
              </a:tabLst>
            </a:pPr>
            <a:r>
              <a:rPr sz="2200" spc="-5" dirty="0">
                <a:latin typeface="宋体"/>
                <a:cs typeface="宋体"/>
                <a:ea typeface="+mj-ea"/>
              </a:rPr>
              <a:t>分销渠道</a:t>
            </a:r>
            <a:r>
              <a:rPr sz="2200" spc="-30" dirty="0">
                <a:latin typeface="Times New Roman" panose="02020603050405020304"/>
                <a:cs typeface="Times New Roman" panose="02020603050405020304"/>
              </a:rPr>
              <a:t/>
            </a:r>
            <a:r>
              <a:rPr sz="2200" spc="-5" dirty="0">
                <a:latin typeface="Times New Roman" panose="02020603050405020304"/>
                <a:cs typeface="Times New Roman" panose="02020603050405020304"/>
              </a:rPr>
              <a:t/>
            </a:r>
            <a:endParaRPr sz="2200">
              <a:latin typeface="Times New Roman" panose="02020603050405020304"/>
              <a:cs typeface="Times New Roman" panose="02020603050405020304"/>
            </a:endParaRPr>
          </a:p>
          <a:p>
            <a:pPr marL="218440" indent="-205740">
              <a:lnSpc>
                <a:spcPct val="100000"/>
              </a:lnSpc>
              <a:spcBef>
                <a:spcPts val="2115"/>
              </a:spcBef>
              <a:buClr>
                <a:srgbClr val="001F5F"/>
              </a:buClr>
              <a:buChar char="•"/>
              <a:tabLst>
                <a:tab pos="218440" algn="l"/>
              </a:tabLst>
            </a:pPr>
            <a:r>
              <a:rPr sz="2200" spc="-5" dirty="0">
                <a:latin typeface="宋体"/>
                <a:cs typeface="宋体"/>
                <a:ea typeface="+mj-ea"/>
              </a:rPr>
              <a:t>供应商网络</a:t>
            </a:r>
            <a:r>
              <a:rPr sz="2200" spc="-15" dirty="0">
                <a:latin typeface="Times New Roman" panose="02020603050405020304"/>
                <a:cs typeface="Times New Roman" panose="02020603050405020304"/>
              </a:rPr>
              <a:t/>
            </a:r>
            <a:r>
              <a:rPr sz="2200" spc="-5" dirty="0">
                <a:latin typeface="Times New Roman" panose="02020603050405020304"/>
                <a:cs typeface="Times New Roman" panose="02020603050405020304"/>
              </a:rPr>
              <a:t/>
            </a:r>
            <a:endParaRPr sz="2200">
              <a:latin typeface="Times New Roman" panose="02020603050405020304"/>
              <a:cs typeface="Times New Roman" panose="02020603050405020304"/>
            </a:endParaRPr>
          </a:p>
          <a:p>
            <a:pPr marL="218440" indent="-205740">
              <a:lnSpc>
                <a:spcPct val="100000"/>
              </a:lnSpc>
              <a:spcBef>
                <a:spcPts val="2110"/>
              </a:spcBef>
              <a:buClr>
                <a:srgbClr val="001F5F"/>
              </a:buClr>
              <a:buChar char="•"/>
              <a:tabLst>
                <a:tab pos="218440" algn="l"/>
              </a:tabLst>
            </a:pPr>
            <a:r>
              <a:rPr sz="2200" spc="-5" dirty="0">
                <a:latin typeface="Times New Roman" panose="02020603050405020304"/>
                <a:cs typeface="Times New Roman" panose="02020603050405020304"/>
              </a:rPr>
              <a:t/>
            </a:r>
            <a:r>
              <a:rPr sz="2200" spc="-10" dirty="0">
                <a:latin typeface="Times New Roman" panose="02020603050405020304"/>
                <a:cs typeface="Times New Roman" panose="02020603050405020304"/>
              </a:rPr>
              <a:t/>
            </a:r>
            <a:r>
              <a:rPr sz="2200" spc="-5" dirty="0">
                <a:latin typeface="宋体"/>
                <a:cs typeface="宋体"/>
                <a:ea typeface="+mj-ea"/>
              </a:rPr>
              <a:t>成本结构</a:t>
            </a:r>
            <a:endParaRPr sz="2200">
              <a:latin typeface="Times New Roman" panose="02020603050405020304"/>
              <a:cs typeface="Times New Roman" panose="02020603050405020304"/>
            </a:endParaRPr>
          </a:p>
          <a:p>
            <a:pPr marL="218440" indent="-205740">
              <a:lnSpc>
                <a:spcPct val="100000"/>
              </a:lnSpc>
              <a:spcBef>
                <a:spcPts val="2115"/>
              </a:spcBef>
              <a:buClr>
                <a:srgbClr val="001F5F"/>
              </a:buClr>
              <a:buChar char="•"/>
              <a:tabLst>
                <a:tab pos="218440" algn="l"/>
              </a:tabLst>
            </a:pPr>
            <a:r>
              <a:rPr sz="2200" spc="-5" dirty="0">
                <a:latin typeface="宋体"/>
                <a:cs typeface="宋体"/>
                <a:ea typeface="+mj-ea"/>
              </a:rPr>
              <a:t>规模经济</a:t>
            </a:r>
            <a:r>
              <a:rPr sz="2200" spc="-15" dirty="0">
                <a:latin typeface="Times New Roman" panose="02020603050405020304"/>
                <a:cs typeface="Times New Roman" panose="02020603050405020304"/>
              </a:rPr>
              <a:t/>
            </a:r>
            <a:r>
              <a:rPr sz="2200" spc="-5" dirty="0">
                <a:latin typeface="Times New Roman" panose="02020603050405020304"/>
                <a:cs typeface="Times New Roman" panose="02020603050405020304"/>
              </a:rPr>
              <a:t/>
            </a:r>
            <a:endParaRPr sz="2200">
              <a:latin typeface="Times New Roman" panose="02020603050405020304"/>
              <a:cs typeface="Times New Roman" panose="02020603050405020304"/>
            </a:endParaRPr>
          </a:p>
        </ns0:txBody>
      </ns0:sp>
    </ns0:spTree>
  </ns0:cSld>
  <ns0:clrMapOvr>
    <a:masterClrMapping/>
  </ns0:clrMapOvr>
</ns0:sld>
</file>

<file path=ppt/slides/slide13.xml><?xml version="1.0" encoding="utf-8"?>
<ns0:sld xmlns:a="http://schemas.openxmlformats.org/drawingml/2006/main" xmlns:ns0="http://schemas.openxmlformats.org/presentationml/2006/main">
  <ns0:cSld>
    <ns0:spTree>
      <ns0:nvGrpSpPr>
        <ns0:cNvPr id="1" name=""/>
        <ns0:cNvGrpSpPr/>
        <ns0:nvPr/>
      </ns0:nvGrpSpPr>
      <ns0:grpSpPr>
        <a:xfrm>
          <a:off x="0" y="0"/>
          <a:ext cx="0" cy="0"/>
          <a:chOff x="0" y="0"/>
          <a:chExt cx="0" cy="0"/>
        </a:xfrm>
      </ns0:grpSpPr>
      <ns0:sp>
        <ns0:nvSpPr>
          <ns0:cNvPr id="2" name="object 2"/>
          <ns0:cNvSpPr txBox="1">
            <a:spLocks noGrp="1"/>
          </ns0:cNvSpPr>
          <ns0:nvPr>
            <ns0:ph type="title"/>
          </ns0:nvPr>
        </ns0:nvSpPr>
        <ns0:spPr>
          <a:xfrm>
            <a:off x="1996820" y="501142"/>
            <a:ext cx="5200650" cy="878840"/>
          </a:xfrm>
          <a:prstGeom prst="rect">
            <a:avLst/>
          </a:prstGeom>
        </ns0:spPr>
        <ns0:txBody>
          <a:bodyPr vert="horz" wrap="square" lIns="0" tIns="12065" rIns="0" bIns="0" rtlCol="0">
            <a:spAutoFit/>
          </a:bodyPr>
          <a:lstStyle/>
          <a:p>
            <a:pPr algn="ctr">
              <a:lnSpc>
                <a:spcPct val="100000"/>
              </a:lnSpc>
              <a:spcBef>
                <a:spcPts val="95"/>
              </a:spcBef>
            </a:pPr>
            <a:r>
              <a:rPr spc="-10" dirty="0"/>
              <a:t/>
            </a:r>
            <a:r>
              <a:rPr spc="-5" dirty="0"/>
              <a:t/>
            </a:r>
            <a:r>
              <a:rPr spc="35" dirty="0"/>
              <a:t/>
            </a:r>
            <a:r>
              <a:rPr spc="-5" dirty="0">
                <a:latin typeface="宋体"/>
                <a:ea typeface="+mj-ea"/>
                <a:cs typeface="宋体"/>
              </a:rPr>
              <a:t>了解业务：</a:t>
            </a:r>
            <a:endParaRPr spc="-5" dirty="0"/>
          </a:p>
          <a:p>
            <a:pPr algn="ctr">
              <a:lnSpc>
                <a:spcPct val="100000"/>
              </a:lnSpc>
            </a:pPr>
            <a:r>
              <a:rPr spc="-5" dirty="0">
                <a:latin typeface="宋体"/>
                <a:ea typeface="+mj-ea"/>
                <a:cs typeface="宋体"/>
              </a:rPr>
              <a:t>了解该公司的知识库</a:t>
            </a:r>
            <a:r>
              <a:rPr spc="20" dirty="0"/>
              <a:t/>
            </a:r>
            <a:r>
              <a:rPr spc="-5" dirty="0"/>
              <a:t/>
            </a:r>
            <a:endParaRPr spc="-5" dirty="0"/>
          </a:p>
        </ns0:txBody>
      </ns0:sp>
      <ns0:sp>
        <ns0:nvSpPr>
          <ns0:cNvPr id="3" name="object 3"/>
          <ns0:cNvSpPr txBox="1"/>
          <ns0:nvPr/>
        </ns0:nvSpPr>
        <ns0:spPr>
          <a:xfrm>
            <a:off x="665784" y="1899666"/>
            <a:ext cx="7916545" cy="3378200"/>
          </a:xfrm>
          <a:prstGeom prst="rect">
            <a:avLst/>
          </a:prstGeom>
        </ns0:spPr>
        <ns0:txBody>
          <a:bodyPr vert="horz" wrap="square" lIns="0" tIns="12065" rIns="0" bIns="0" rtlCol="0">
            <a:spAutoFit/>
          </a:bodyPr>
          <a:lstStyle/>
          <a:p>
            <a:pPr marL="218440" indent="-205740">
              <a:lnSpc>
                <a:spcPct val="100000"/>
              </a:lnSpc>
              <a:spcBef>
                <a:spcPts val="95"/>
              </a:spcBef>
              <a:buClr>
                <a:srgbClr val="001F5F"/>
              </a:buClr>
              <a:buChar char="•"/>
              <a:tabLst>
                <a:tab pos="218440" algn="l"/>
              </a:tabLst>
            </a:pPr>
            <a:r>
              <a:rPr sz="2200" spc="-10" dirty="0">
                <a:latin typeface="Times New Roman" panose="02020603050405020304"/>
                <a:cs typeface="Times New Roman" panose="02020603050405020304"/>
              </a:rPr>
              <a:t/>
            </a:r>
            <a:r>
              <a:rPr sz="2200" spc="-5" dirty="0">
                <a:latin typeface="宋体"/>
                <a:cs typeface="宋体"/>
                <a:ea typeface="+mj-ea"/>
              </a:rPr>
              <a:t>技术变革的方向和步伐，以及对公司的把握</a:t>
            </a:r>
            <a:r>
              <a:rPr sz="2200" dirty="0">
                <a:latin typeface="Times New Roman" panose="02020603050405020304"/>
                <a:cs typeface="Times New Roman" panose="02020603050405020304"/>
              </a:rPr>
              <a:t/>
            </a:r>
            <a:r>
              <a:rPr sz="2200" spc="-5" dirty="0">
                <a:latin typeface="Times New Roman" panose="02020603050405020304"/>
                <a:cs typeface="Times New Roman" panose="02020603050405020304"/>
              </a:rPr>
              <a:t/>
            </a:r>
            <a:r>
              <a:rPr sz="2200" dirty="0">
                <a:latin typeface="Times New Roman" panose="02020603050405020304"/>
                <a:cs typeface="Times New Roman" panose="02020603050405020304"/>
              </a:rPr>
              <a:t/>
            </a:r>
            <a:r>
              <a:rPr sz="2200" spc="120" dirty="0">
                <a:latin typeface="Times New Roman" panose="02020603050405020304"/>
                <a:cs typeface="Times New Roman" panose="02020603050405020304"/>
              </a:rPr>
              <a:t/>
            </a:r>
            <a:r>
              <a:rPr sz="2200" spc="-5" dirty="0">
                <a:latin typeface="Times New Roman" panose="02020603050405020304"/>
                <a:cs typeface="Times New Roman" panose="02020603050405020304"/>
              </a:rPr>
              <a:t/>
            </a:r>
            <a:endParaRPr sz="2200">
              <a:latin typeface="Times New Roman" panose="02020603050405020304"/>
              <a:cs typeface="Times New Roman" panose="02020603050405020304"/>
            </a:endParaRPr>
          </a:p>
          <a:p>
            <a:pPr marL="218440" indent="-205740">
              <a:lnSpc>
                <a:spcPct val="100000"/>
              </a:lnSpc>
              <a:spcBef>
                <a:spcPts val="2115"/>
              </a:spcBef>
              <a:buClr>
                <a:srgbClr val="001F5F"/>
              </a:buClr>
              <a:buChar char="•"/>
              <a:tabLst>
                <a:tab pos="218440" algn="l"/>
              </a:tabLst>
            </a:pPr>
            <a:r>
              <a:rPr sz="2200" spc="-5" dirty="0">
                <a:latin typeface="宋体"/>
                <a:cs typeface="宋体"/>
                <a:ea typeface="+mj-ea"/>
              </a:rPr>
              <a:t>《研发计划》</a:t>
            </a:r>
            <a:r>
              <a:rPr sz="2200" spc="25" dirty="0">
                <a:latin typeface="Times New Roman" panose="02020603050405020304"/>
                <a:cs typeface="Times New Roman" panose="02020603050405020304"/>
              </a:rPr>
              <a:t/>
            </a:r>
            <a:r>
              <a:rPr sz="2200" spc="-5" dirty="0">
                <a:latin typeface="Times New Roman" panose="02020603050405020304"/>
                <a:cs typeface="Times New Roman" panose="02020603050405020304"/>
              </a:rPr>
              <a:t/>
            </a:r>
            <a:endParaRPr sz="2200">
              <a:latin typeface="Times New Roman" panose="02020603050405020304"/>
              <a:cs typeface="Times New Roman" panose="02020603050405020304"/>
            </a:endParaRPr>
          </a:p>
          <a:p>
            <a:pPr marL="218440" indent="-205740">
              <a:lnSpc>
                <a:spcPct val="100000"/>
              </a:lnSpc>
              <a:spcBef>
                <a:spcPts val="2110"/>
              </a:spcBef>
              <a:buClr>
                <a:srgbClr val="001F5F"/>
              </a:buClr>
              <a:buChar char="•"/>
              <a:tabLst>
                <a:tab pos="218440" algn="l"/>
              </a:tabLst>
            </a:pPr>
            <a:r>
              <a:rPr sz="2200" spc="-5" dirty="0">
                <a:latin typeface="宋体"/>
                <a:cs typeface="宋体"/>
                <a:ea typeface="+mj-ea"/>
              </a:rPr>
              <a:t>与信息网络结合</a:t>
            </a:r>
            <a:r>
              <a:rPr sz="2200" spc="40" dirty="0">
                <a:latin typeface="Times New Roman" panose="02020603050405020304"/>
                <a:cs typeface="Times New Roman" panose="02020603050405020304"/>
              </a:rPr>
              <a:t/>
            </a:r>
            <a:r>
              <a:rPr sz="2200" spc="-5" dirty="0">
                <a:latin typeface="Times New Roman" panose="02020603050405020304"/>
                <a:cs typeface="Times New Roman" panose="02020603050405020304"/>
              </a:rPr>
              <a:t/>
            </a:r>
            <a:endParaRPr sz="2200">
              <a:latin typeface="Times New Roman" panose="02020603050405020304"/>
              <a:cs typeface="Times New Roman" panose="02020603050405020304"/>
            </a:endParaRPr>
          </a:p>
          <a:p>
            <a:pPr marL="218440" indent="-205740">
              <a:lnSpc>
                <a:spcPct val="100000"/>
              </a:lnSpc>
              <a:spcBef>
                <a:spcPts val="2115"/>
              </a:spcBef>
              <a:buClr>
                <a:srgbClr val="001F5F"/>
              </a:buClr>
              <a:buChar char="•"/>
              <a:tabLst>
                <a:tab pos="218440" algn="l"/>
              </a:tabLst>
            </a:pPr>
            <a:r>
              <a:rPr sz="2200" spc="-5" dirty="0">
                <a:latin typeface="宋体"/>
                <a:cs typeface="宋体"/>
                <a:ea typeface="+mj-ea"/>
              </a:rPr>
              <a:t>在产品开发方面的创新能力</a:t>
            </a:r>
            <a:endParaRPr sz="2200">
              <a:latin typeface="Times New Roman" panose="02020603050405020304"/>
              <a:cs typeface="Times New Roman" panose="02020603050405020304"/>
            </a:endParaRPr>
          </a:p>
          <a:p>
            <a:pPr marL="218440" indent="-205740">
              <a:lnSpc>
                <a:spcPct val="100000"/>
              </a:lnSpc>
              <a:spcBef>
                <a:spcPts val="2110"/>
              </a:spcBef>
              <a:buClr>
                <a:srgbClr val="001F5F"/>
              </a:buClr>
              <a:buChar char="•"/>
              <a:tabLst>
                <a:tab pos="218440" algn="l"/>
              </a:tabLst>
            </a:pPr>
            <a:r>
              <a:rPr sz="2200" spc="-5" dirty="0">
                <a:latin typeface="宋体"/>
                <a:cs typeface="宋体"/>
                <a:ea typeface="+mj-ea"/>
              </a:rPr>
              <a:t>在生产技术方面的创新能力</a:t>
            </a:r>
            <a:r>
              <a:rPr sz="2200" dirty="0">
                <a:latin typeface="Times New Roman" panose="02020603050405020304"/>
                <a:cs typeface="Times New Roman" panose="02020603050405020304"/>
              </a:rPr>
              <a:t/>
            </a:r>
            <a:r>
              <a:rPr sz="2200" spc="-5" dirty="0">
                <a:latin typeface="Times New Roman" panose="02020603050405020304"/>
                <a:cs typeface="Times New Roman" panose="02020603050405020304"/>
              </a:rPr>
              <a:t/>
            </a:r>
            <a:endParaRPr sz="2200">
              <a:latin typeface="Times New Roman" panose="02020603050405020304"/>
              <a:cs typeface="Times New Roman" panose="02020603050405020304"/>
            </a:endParaRPr>
          </a:p>
          <a:p>
            <a:pPr marL="218440" indent="-205740">
              <a:lnSpc>
                <a:spcPct val="100000"/>
              </a:lnSpc>
              <a:spcBef>
                <a:spcPts val="2115"/>
              </a:spcBef>
              <a:buClr>
                <a:srgbClr val="001F5F"/>
              </a:buClr>
              <a:buChar char="•"/>
              <a:tabLst>
                <a:tab pos="218440" algn="l"/>
              </a:tabLst>
            </a:pPr>
            <a:r>
              <a:rPr sz="2200" spc="-5" dirty="0">
                <a:latin typeface="宋体"/>
                <a:cs typeface="宋体"/>
                <a:ea typeface="+mj-ea"/>
              </a:rPr>
              <a:t>学习中的经济</a:t>
            </a:r>
            <a:r>
              <a:rPr sz="2200" spc="20" dirty="0">
                <a:latin typeface="Times New Roman" panose="02020603050405020304"/>
                <a:cs typeface="Times New Roman" panose="02020603050405020304"/>
              </a:rPr>
              <a:t/>
            </a:r>
            <a:r>
              <a:rPr sz="2200" spc="-5" dirty="0">
                <a:latin typeface="Times New Roman" panose="02020603050405020304"/>
                <a:cs typeface="Times New Roman" panose="02020603050405020304"/>
              </a:rPr>
              <a:t/>
            </a:r>
            <a:endParaRPr sz="2200">
              <a:latin typeface="Times New Roman" panose="02020603050405020304"/>
              <a:cs typeface="Times New Roman" panose="02020603050405020304"/>
            </a:endParaRPr>
          </a:p>
        </ns0:txBody>
      </ns0:sp>
    </ns0:spTree>
  </ns0:cSld>
  <ns0:clrMapOvr>
    <a:masterClrMapping/>
  </ns0:clrMapOvr>
</ns0:sld>
</file>

<file path=ppt/slides/slide14.xml><?xml version="1.0" encoding="utf-8"?>
<ns0:sld xmlns:a="http://schemas.openxmlformats.org/drawingml/2006/main" xmlns:ns0="http://schemas.openxmlformats.org/presentationml/2006/main">
  <ns0:cSld>
    <ns0:spTree>
      <ns0:nvGrpSpPr>
        <ns0:cNvPr id="1" name=""/>
        <ns0:cNvGrpSpPr/>
        <ns0:nvPr/>
      </ns0:nvGrpSpPr>
      <ns0:grpSpPr>
        <a:xfrm>
          <a:off x="0" y="0"/>
          <a:ext cx="0" cy="0"/>
          <a:chOff x="0" y="0"/>
          <a:chExt cx="0" cy="0"/>
        </a:xfrm>
      </ns0:grpSpPr>
      <ns0:sp>
        <ns0:nvSpPr>
          <ns0:cNvPr id="2" name="object 2"/>
          <ns0:cNvSpPr txBox="1">
            <a:spLocks noGrp="1"/>
          </ns0:cNvSpPr>
          <ns0:nvPr>
            <ns0:ph type="title"/>
          </ns0:nvPr>
        </ns0:nvSpPr>
        <ns0:spPr>
          <a:prstGeom prst="rect">
            <a:avLst/>
          </a:prstGeom>
        </ns0:spPr>
        <ns0:txBody>
          <a:bodyPr vert="horz" wrap="square" lIns="0" tIns="12065" rIns="0" bIns="0" rtlCol="0">
            <a:spAutoFit/>
          </a:bodyPr>
          <a:lstStyle/>
          <a:p>
            <a:pPr marL="60325" marR="5080" indent="707390">
              <a:lnSpc>
                <a:spcPct val="100000"/>
              </a:lnSpc>
              <a:spcBef>
                <a:spcPts val="95"/>
              </a:spcBef>
            </a:pPr>
            <a:r>
              <a:rPr spc="-10" dirty="0"/>
              <a:t/>
            </a:r>
            <a:r>
              <a:rPr spc="-5" dirty="0">
                <a:latin typeface="宋体"/>
                <a:ea typeface="+mj-ea"/>
                <a:cs typeface="宋体"/>
              </a:rPr>
              <a:t>了解业务：了解行业竞争情况</a:t>
            </a:r>
            <a:r>
              <a:rPr dirty="0"/>
              <a:t/>
            </a:r>
            <a:r>
              <a:rPr spc="-15" dirty="0"/>
              <a:t/>
            </a:r>
            <a:r>
              <a:rPr spc="-5" dirty="0"/>
              <a:t/>
            </a:r>
            <a:endParaRPr spc="-5" dirty="0"/>
          </a:p>
        </ns0:txBody>
      </ns0:sp>
      <ns0:sp>
        <ns0:nvSpPr>
          <ns0:cNvPr id="3" name="object 3"/>
          <ns0:cNvSpPr txBox="1"/>
          <ns0:nvPr/>
        </ns0:nvSpPr>
        <ns0:spPr>
          <a:xfrm>
            <a:off x="735583" y="1291306"/>
            <a:ext cx="7370445" cy="4909185"/>
          </a:xfrm>
          <a:prstGeom prst="rect">
            <a:avLst/>
          </a:prstGeom>
        </ns0:spPr>
        <ns0:txBody>
          <a:bodyPr vert="horz" wrap="square" lIns="0" tIns="73025" rIns="0" bIns="0" rtlCol="0">
            <a:spAutoFit/>
          </a:bodyPr>
          <a:lstStyle/>
          <a:p>
            <a:pPr marL="218440" indent="-205740">
              <a:lnSpc>
                <a:spcPct val="100000"/>
              </a:lnSpc>
              <a:spcBef>
                <a:spcPts val="575"/>
              </a:spcBef>
              <a:buClr>
                <a:srgbClr val="001F5F"/>
              </a:buClr>
              <a:buChar char="•"/>
              <a:tabLst>
                <a:tab pos="218440" algn="l"/>
              </a:tabLst>
            </a:pPr>
            <a:r>
              <a:rPr sz="2000" dirty="0">
                <a:latin typeface="宋体"/>
                <a:cs typeface="宋体"/>
                <a:ea typeface="+mj-ea"/>
              </a:rPr>
              <a:t>在行业的集中，公司的数量和规模。</a:t>
            </a:r>
            <a:r>
              <a:rPr sz="2000" spc="-5" dirty="0">
                <a:latin typeface="Times New Roman" panose="02020603050405020304"/>
                <a:cs typeface="Times New Roman" panose="02020603050405020304"/>
              </a:rPr>
              <a:t/>
            </a:r>
            <a:r>
              <a:rPr sz="2000" dirty="0">
                <a:latin typeface="Times New Roman" panose="02020603050405020304"/>
                <a:cs typeface="Times New Roman" panose="02020603050405020304"/>
              </a:rPr>
              <a:t/>
            </a:r>
            <a:r>
              <a:rPr sz="2000" spc="-5" dirty="0">
                <a:latin typeface="Times New Roman" panose="02020603050405020304"/>
                <a:cs typeface="Times New Roman" panose="02020603050405020304"/>
              </a:rPr>
              <a:t/>
            </a:r>
            <a:r>
              <a:rPr sz="2000" dirty="0">
                <a:latin typeface="Times New Roman" panose="02020603050405020304"/>
                <a:cs typeface="Times New Roman" panose="02020603050405020304"/>
              </a:rPr>
              <a:t/>
            </a:r>
            <a:r>
              <a:rPr sz="2000" spc="-5" dirty="0">
                <a:latin typeface="Times New Roman" panose="02020603050405020304"/>
                <a:cs typeface="Times New Roman" panose="02020603050405020304"/>
              </a:rPr>
              <a:t/>
            </a:r>
            <a:r>
              <a:rPr sz="2000" dirty="0">
                <a:latin typeface="Times New Roman" panose="02020603050405020304"/>
                <a:cs typeface="Times New Roman" panose="02020603050405020304"/>
              </a:rPr>
              <a:t/>
            </a:r>
            <a:r>
              <a:rPr sz="2000" spc="-150" dirty="0">
                <a:latin typeface="Times New Roman" panose="02020603050405020304"/>
                <a:cs typeface="Times New Roman" panose="02020603050405020304"/>
              </a:rPr>
              <a:t/>
            </a:r>
            <a:r>
              <a:rPr sz="2000" spc="-5" dirty="0">
                <a:latin typeface="Times New Roman" panose="02020603050405020304"/>
                <a:cs typeface="Times New Roman" panose="02020603050405020304"/>
              </a:rPr>
              <a:t/>
            </a:r>
            <a:endParaRPr sz="2000">
              <a:latin typeface="Times New Roman" panose="02020603050405020304"/>
              <a:cs typeface="Times New Roman" panose="02020603050405020304"/>
            </a:endParaRPr>
          </a:p>
          <a:p>
            <a:pPr marL="218440" indent="-205740">
              <a:lnSpc>
                <a:spcPts val="2280"/>
              </a:lnSpc>
              <a:spcBef>
                <a:spcPts val="480"/>
              </a:spcBef>
              <a:buClr>
                <a:srgbClr val="001F5F"/>
              </a:buClr>
              <a:buChar char="•"/>
              <a:tabLst>
                <a:tab pos="218440" algn="l"/>
              </a:tabLst>
            </a:pPr>
            <a:r>
              <a:rPr sz="2000" dirty="0">
                <a:latin typeface="宋体"/>
                <a:cs typeface="宋体"/>
                <a:ea typeface="+mj-ea"/>
              </a:rPr>
              <a:t>进入该行业的障碍和新进入者的可能性，以及</a:t>
            </a:r>
            <a:r>
              <a:rPr sz="2000" spc="-254" dirty="0">
                <a:latin typeface="Times New Roman" panose="02020603050405020304"/>
                <a:cs typeface="Times New Roman" panose="02020603050405020304"/>
              </a:rPr>
              <a:t/>
            </a:r>
            <a:r>
              <a:rPr sz="2000" dirty="0">
                <a:latin typeface="Times New Roman" panose="02020603050405020304"/>
                <a:cs typeface="Times New Roman" panose="02020603050405020304"/>
              </a:rPr>
              <a:t/>
            </a:r>
            <a:endParaRPr sz="2000">
              <a:latin typeface="Times New Roman" panose="02020603050405020304"/>
              <a:cs typeface="Times New Roman" panose="02020603050405020304"/>
            </a:endParaRPr>
          </a:p>
          <a:p>
            <a:pPr marL="218440">
              <a:lnSpc>
                <a:spcPts val="2280"/>
              </a:lnSpc>
            </a:pPr>
            <a:r>
              <a:rPr sz="2000" spc="-5" dirty="0">
                <a:latin typeface="宋体"/>
                <a:cs typeface="宋体"/>
                <a:ea typeface="+mj-ea"/>
              </a:rPr>
              <a:t>替代商品</a:t>
            </a:r>
            <a:r>
              <a:rPr sz="2000" spc="-40" dirty="0">
                <a:latin typeface="Times New Roman" panose="02020603050405020304"/>
                <a:cs typeface="Times New Roman" panose="02020603050405020304"/>
              </a:rPr>
              <a:t/>
            </a:r>
            <a:r>
              <a:rPr sz="2000" dirty="0">
                <a:latin typeface="Times New Roman" panose="02020603050405020304"/>
                <a:cs typeface="Times New Roman" panose="02020603050405020304"/>
              </a:rPr>
              <a:t/>
            </a:r>
            <a:endParaRPr sz="2000">
              <a:latin typeface="Times New Roman" panose="02020603050405020304"/>
              <a:cs typeface="Times New Roman" panose="02020603050405020304"/>
            </a:endParaRPr>
          </a:p>
          <a:p>
            <a:pPr marL="218440" indent="-205740">
              <a:lnSpc>
                <a:spcPct val="100000"/>
              </a:lnSpc>
              <a:spcBef>
                <a:spcPts val="1630"/>
              </a:spcBef>
              <a:buClr>
                <a:srgbClr val="001F5F"/>
              </a:buClr>
              <a:buChar char="•"/>
              <a:tabLst>
                <a:tab pos="218440" algn="l"/>
              </a:tabLst>
            </a:pPr>
            <a:r>
              <a:rPr sz="2000" dirty="0">
                <a:latin typeface="Times New Roman" panose="02020603050405020304"/>
                <a:cs typeface="Times New Roman" panose="02020603050405020304"/>
              </a:rPr>
              <a:t/>
            </a:r>
            <a:r>
              <a:rPr sz="2000" spc="-5" dirty="0">
                <a:latin typeface="宋体"/>
                <a:cs typeface="宋体"/>
                <a:ea typeface="+mj-ea"/>
              </a:rPr>
              <a:t>公司在行业的地位：</a:t>
            </a:r>
            <a:r>
              <a:rPr sz="2000" dirty="0">
                <a:latin typeface="Times New Roman" panose="02020603050405020304"/>
                <a:cs typeface="Times New Roman" panose="02020603050405020304"/>
              </a:rPr>
              <a:t/>
            </a:r>
            <a:r>
              <a:rPr sz="2000" spc="-70" dirty="0">
                <a:latin typeface="Times New Roman" panose="02020603050405020304"/>
                <a:cs typeface="Times New Roman" panose="02020603050405020304"/>
              </a:rPr>
              <a:t/>
            </a:r>
            <a:r>
              <a:rPr sz="2000" spc="-5" dirty="0">
                <a:latin typeface="Times New Roman" panose="02020603050405020304"/>
                <a:cs typeface="Times New Roman" panose="02020603050405020304"/>
              </a:rPr>
              <a:t/>
            </a:r>
            <a:endParaRPr sz="2000">
              <a:latin typeface="Times New Roman" panose="02020603050405020304"/>
              <a:cs typeface="Times New Roman" panose="02020603050405020304"/>
            </a:endParaRPr>
          </a:p>
          <a:p>
            <a:pPr marL="1330960" lvl="1" indent="-383540">
              <a:lnSpc>
                <a:spcPct val="100000"/>
              </a:lnSpc>
              <a:spcBef>
                <a:spcPts val="480"/>
              </a:spcBef>
              <a:buClr>
                <a:srgbClr val="00AFEF"/>
              </a:buClr>
              <a:buSzPct val="90000"/>
              <a:buFont typeface="Wingdings" panose="05000000000000000000"/>
              <a:buChar char=""/>
              <a:tabLst>
                <a:tab pos="1330960" algn="l"/>
                <a:tab pos="1331595" algn="l"/>
              </a:tabLst>
            </a:pPr>
            <a:r>
              <a:rPr sz="2000" i="1" dirty="0">
                <a:latin typeface="Times New Roman" panose="02020603050405020304"/>
                <a:cs typeface="Times New Roman" panose="02020603050405020304"/>
              </a:rPr>
              <a:t/>
            </a:r>
            <a:r>
              <a:rPr sz="2000" i="1" spc="-5" dirty="0">
                <a:latin typeface="Times New Roman" panose="02020603050405020304"/>
                <a:cs typeface="Times New Roman" panose="02020603050405020304"/>
              </a:rPr>
              <a:t/>
            </a:r>
            <a:r>
              <a:rPr sz="2000" i="1" dirty="0">
                <a:latin typeface="Times New Roman" panose="02020603050405020304"/>
                <a:cs typeface="Times New Roman" panose="02020603050405020304"/>
              </a:rPr>
              <a:t/>
            </a:r>
            <a:r>
              <a:rPr sz="2000" i="1" spc="-5" dirty="0">
                <a:latin typeface="Times New Roman" panose="02020603050405020304"/>
                <a:cs typeface="Times New Roman" panose="02020603050405020304"/>
              </a:rPr>
              <a:t/>
            </a:r>
            <a:r>
              <a:rPr sz="2000" i="1" dirty="0">
                <a:latin typeface="宋体"/>
                <a:cs typeface="宋体"/>
                <a:ea typeface="+mj-ea"/>
              </a:rPr>
              <a:t>它是这个行业的先行者，还是一个追随者？</a:t>
            </a:r>
            <a:r>
              <a:rPr sz="2000" i="1" spc="-145" dirty="0">
                <a:latin typeface="Times New Roman" panose="02020603050405020304"/>
                <a:cs typeface="Times New Roman" panose="02020603050405020304"/>
              </a:rPr>
              <a:t/>
            </a:r>
            <a:r>
              <a:rPr sz="2000" i="1" dirty="0">
                <a:latin typeface="Times New Roman" panose="02020603050405020304"/>
                <a:cs typeface="Times New Roman" panose="02020603050405020304"/>
              </a:rPr>
              <a:t/>
            </a:r>
            <a:endParaRPr sz="2000">
              <a:latin typeface="Times New Roman" panose="02020603050405020304"/>
              <a:cs typeface="Times New Roman" panose="02020603050405020304"/>
            </a:endParaRPr>
          </a:p>
          <a:p>
            <a:pPr marL="1350645" lvl="1" indent="-403225">
              <a:lnSpc>
                <a:spcPct val="100000"/>
              </a:lnSpc>
              <a:spcBef>
                <a:spcPts val="480"/>
              </a:spcBef>
              <a:buClr>
                <a:srgbClr val="00AFEF"/>
              </a:buClr>
              <a:buFont typeface="Wingdings" panose="05000000000000000000"/>
              <a:buChar char=""/>
              <a:tabLst>
                <a:tab pos="1350645" algn="l"/>
                <a:tab pos="1351280" algn="l"/>
              </a:tabLst>
            </a:pPr>
            <a:r>
              <a:rPr sz="2000" i="1" dirty="0">
                <a:latin typeface="宋体"/>
                <a:cs typeface="宋体"/>
                <a:ea typeface="+mj-ea"/>
              </a:rPr>
              <a:t>它有成本优势吗？</a:t>
            </a:r>
            <a:r>
              <a:rPr sz="2000" i="1" spc="-95" dirty="0">
                <a:latin typeface="Times New Roman" panose="02020603050405020304"/>
                <a:cs typeface="Times New Roman" panose="02020603050405020304"/>
              </a:rPr>
              <a:t/>
            </a:r>
            <a:r>
              <a:rPr sz="2000" i="1" dirty="0">
                <a:latin typeface="Times New Roman" panose="02020603050405020304"/>
                <a:cs typeface="Times New Roman" panose="02020603050405020304"/>
              </a:rPr>
              <a:t/>
            </a:r>
            <a:endParaRPr sz="2000">
              <a:latin typeface="Times New Roman" panose="02020603050405020304"/>
              <a:cs typeface="Times New Roman" panose="02020603050405020304"/>
            </a:endParaRPr>
          </a:p>
          <a:p>
            <a:pPr marL="218440" indent="-205740">
              <a:lnSpc>
                <a:spcPct val="100000"/>
              </a:lnSpc>
              <a:spcBef>
                <a:spcPts val="1635"/>
              </a:spcBef>
              <a:buClr>
                <a:srgbClr val="001F5F"/>
              </a:buClr>
              <a:buChar char="•"/>
              <a:tabLst>
                <a:tab pos="218440" algn="l"/>
              </a:tabLst>
            </a:pPr>
            <a:r>
              <a:rPr sz="2000" spc="-5" dirty="0">
                <a:latin typeface="宋体"/>
                <a:cs typeface="宋体"/>
                <a:ea typeface="+mj-ea"/>
              </a:rPr>
              <a:t>供应商竞争力：</a:t>
            </a:r>
            <a:r>
              <a:rPr sz="2000" dirty="0">
                <a:latin typeface="Times New Roman" panose="02020603050405020304"/>
                <a:cs typeface="Times New Roman" panose="02020603050405020304"/>
              </a:rPr>
              <a:t/>
            </a:r>
            <a:r>
              <a:rPr sz="2000" spc="-45" dirty="0">
                <a:latin typeface="Times New Roman" panose="02020603050405020304"/>
                <a:cs typeface="Times New Roman" panose="02020603050405020304"/>
              </a:rPr>
              <a:t/>
            </a:r>
            <a:r>
              <a:rPr sz="2000" dirty="0">
                <a:latin typeface="Times New Roman" panose="02020603050405020304"/>
                <a:cs typeface="Times New Roman" panose="02020603050405020304"/>
              </a:rPr>
              <a:t/>
            </a:r>
            <a:endParaRPr sz="2000">
              <a:latin typeface="Times New Roman" panose="02020603050405020304"/>
              <a:cs typeface="Times New Roman" panose="02020603050405020304"/>
            </a:endParaRPr>
          </a:p>
          <a:p>
            <a:pPr marL="1330960" lvl="1" indent="-383540">
              <a:lnSpc>
                <a:spcPct val="100000"/>
              </a:lnSpc>
              <a:spcBef>
                <a:spcPts val="480"/>
              </a:spcBef>
              <a:buClr>
                <a:srgbClr val="00AFEF"/>
              </a:buClr>
              <a:buSzPct val="90000"/>
              <a:buFont typeface="Wingdings" panose="05000000000000000000"/>
              <a:buChar char=""/>
              <a:tabLst>
                <a:tab pos="1330960" algn="l"/>
                <a:tab pos="1331595" algn="l"/>
              </a:tabLst>
            </a:pPr>
            <a:r>
              <a:rPr sz="2000" i="1" dirty="0">
                <a:latin typeface="宋体"/>
                <a:cs typeface="宋体"/>
                <a:ea typeface="+mj-ea"/>
              </a:rPr>
              <a:t>供应商有市场力量吗？</a:t>
            </a:r>
            <a:r>
              <a:rPr sz="2000" i="1" spc="-95" dirty="0">
                <a:latin typeface="Times New Roman" panose="02020603050405020304"/>
                <a:cs typeface="Times New Roman" panose="02020603050405020304"/>
              </a:rPr>
              <a:t/>
            </a:r>
            <a:r>
              <a:rPr sz="2000" i="1" dirty="0">
                <a:latin typeface="Times New Roman" panose="02020603050405020304"/>
                <a:cs typeface="Times New Roman" panose="02020603050405020304"/>
              </a:rPr>
              <a:t/>
            </a:r>
            <a:endParaRPr sz="2000">
              <a:latin typeface="Times New Roman" panose="02020603050405020304"/>
              <a:cs typeface="Times New Roman" panose="02020603050405020304"/>
            </a:endParaRPr>
          </a:p>
          <a:p>
            <a:pPr marL="1350645" lvl="1" indent="-403225">
              <a:lnSpc>
                <a:spcPct val="100000"/>
              </a:lnSpc>
              <a:spcBef>
                <a:spcPts val="480"/>
              </a:spcBef>
              <a:buClr>
                <a:srgbClr val="00AFEF"/>
              </a:buClr>
              <a:buFont typeface="Wingdings" panose="05000000000000000000"/>
              <a:buChar char=""/>
              <a:tabLst>
                <a:tab pos="1350645" algn="l"/>
                <a:tab pos="1351280" algn="l"/>
              </a:tabLst>
            </a:pPr>
            <a:r>
              <a:rPr sz="2000" i="1" dirty="0">
                <a:latin typeface="宋体"/>
                <a:cs typeface="宋体"/>
                <a:ea typeface="+mj-ea"/>
              </a:rPr>
              <a:t>工会有权力吗？</a:t>
            </a:r>
            <a:r>
              <a:rPr sz="2000" i="1" spc="-95" dirty="0">
                <a:latin typeface="Times New Roman" panose="02020603050405020304"/>
                <a:cs typeface="Times New Roman" panose="02020603050405020304"/>
              </a:rPr>
              <a:t/>
            </a:r>
            <a:r>
              <a:rPr sz="2000" i="1" dirty="0">
                <a:latin typeface="Times New Roman" panose="02020603050405020304"/>
                <a:cs typeface="Times New Roman" panose="02020603050405020304"/>
              </a:rPr>
              <a:t/>
            </a:r>
            <a:endParaRPr sz="2000">
              <a:latin typeface="Times New Roman" panose="02020603050405020304"/>
              <a:cs typeface="Times New Roman" panose="02020603050405020304"/>
            </a:endParaRPr>
          </a:p>
          <a:p>
            <a:pPr marL="218440" indent="-205740">
              <a:lnSpc>
                <a:spcPct val="100000"/>
              </a:lnSpc>
              <a:spcBef>
                <a:spcPts val="1635"/>
              </a:spcBef>
              <a:buClr>
                <a:srgbClr val="001F5F"/>
              </a:buClr>
              <a:buChar char="•"/>
              <a:tabLst>
                <a:tab pos="218440" algn="l"/>
              </a:tabLst>
            </a:pPr>
            <a:r>
              <a:rPr sz="2000" spc="-5" dirty="0">
                <a:latin typeface="Times New Roman" panose="02020603050405020304"/>
                <a:cs typeface="Times New Roman" panose="02020603050405020304"/>
              </a:rPr>
              <a:t/>
            </a:r>
            <a:r>
              <a:rPr sz="2000" dirty="0">
                <a:latin typeface="Times New Roman" panose="02020603050405020304"/>
                <a:cs typeface="Times New Roman" panose="02020603050405020304"/>
              </a:rPr>
              <a:t/>
            </a:r>
            <a:r>
              <a:rPr sz="2000" spc="-35" dirty="0">
                <a:latin typeface="Times New Roman" panose="02020603050405020304"/>
                <a:cs typeface="Times New Roman" panose="02020603050405020304"/>
              </a:rPr>
              <a:t/>
            </a:r>
            <a:r>
              <a:rPr sz="2000" spc="-5" dirty="0">
                <a:latin typeface="宋体"/>
                <a:cs typeface="宋体"/>
                <a:ea typeface="+mj-ea"/>
              </a:rPr>
              <a:t>行业产能：</a:t>
            </a:r>
            <a:endParaRPr sz="2000">
              <a:latin typeface="Times New Roman" panose="02020603050405020304"/>
              <a:cs typeface="Times New Roman" panose="02020603050405020304"/>
            </a:endParaRPr>
          </a:p>
          <a:p>
            <a:pPr marL="1330960" lvl="1" indent="-383540">
              <a:lnSpc>
                <a:spcPct val="100000"/>
              </a:lnSpc>
              <a:spcBef>
                <a:spcPts val="480"/>
              </a:spcBef>
              <a:buClr>
                <a:srgbClr val="00AFEF"/>
              </a:buClr>
              <a:buSzPct val="90000"/>
              <a:buFont typeface="Wingdings" panose="05000000000000000000"/>
              <a:buChar char=""/>
              <a:tabLst>
                <a:tab pos="1330960" algn="l"/>
                <a:tab pos="1331595" algn="l"/>
              </a:tabLst>
            </a:pPr>
            <a:r>
              <a:rPr sz="2000" i="1" dirty="0">
                <a:latin typeface="Times New Roman" panose="02020603050405020304"/>
                <a:cs typeface="Times New Roman" panose="02020603050405020304"/>
              </a:rPr>
              <a:t/>
            </a:r>
            <a:r>
              <a:rPr sz="2000" i="1" spc="-5" dirty="0">
                <a:latin typeface="Times New Roman" panose="02020603050405020304"/>
                <a:cs typeface="Times New Roman" panose="02020603050405020304"/>
              </a:rPr>
              <a:t/>
            </a:r>
            <a:r>
              <a:rPr sz="2000" i="1" dirty="0">
                <a:latin typeface="宋体"/>
                <a:cs typeface="宋体"/>
                <a:ea typeface="+mj-ea"/>
              </a:rPr>
              <a:t>是产能过剩还是产能不足？</a:t>
            </a:r>
            <a:r>
              <a:rPr sz="2000" i="1" spc="-95" dirty="0">
                <a:latin typeface="Times New Roman" panose="02020603050405020304"/>
                <a:cs typeface="Times New Roman" panose="02020603050405020304"/>
              </a:rPr>
              <a:t/>
            </a:r>
            <a:r>
              <a:rPr sz="2000" i="1" dirty="0">
                <a:latin typeface="Times New Roman" panose="02020603050405020304"/>
                <a:cs typeface="Times New Roman" panose="02020603050405020304"/>
              </a:rPr>
              <a:t/>
            </a:r>
            <a:endParaRPr sz="2000">
              <a:latin typeface="Times New Roman" panose="02020603050405020304"/>
              <a:cs typeface="Times New Roman" panose="02020603050405020304"/>
            </a:endParaRPr>
          </a:p>
          <a:p>
            <a:pPr marL="218440" indent="-205740">
              <a:lnSpc>
                <a:spcPct val="100000"/>
              </a:lnSpc>
              <a:spcBef>
                <a:spcPts val="1635"/>
              </a:spcBef>
              <a:buClr>
                <a:srgbClr val="001F5F"/>
              </a:buClr>
              <a:buChar char="•"/>
              <a:tabLst>
                <a:tab pos="218440" algn="l"/>
              </a:tabLst>
            </a:pPr>
            <a:r>
              <a:rPr sz="2000" dirty="0">
                <a:latin typeface="宋体"/>
                <a:cs typeface="宋体"/>
                <a:ea typeface="+mj-ea"/>
              </a:rPr>
              <a:t>与其他公司的关系和联盟</a:t>
            </a:r>
            <a:r>
              <a:rPr sz="2000" spc="-5" dirty="0">
                <a:latin typeface="Times New Roman" panose="02020603050405020304"/>
                <a:cs typeface="Times New Roman" panose="02020603050405020304"/>
              </a:rPr>
              <a:t/>
            </a:r>
            <a:r>
              <a:rPr sz="2000" dirty="0">
                <a:latin typeface="Times New Roman" panose="02020603050405020304"/>
                <a:cs typeface="Times New Roman" panose="02020603050405020304"/>
              </a:rPr>
              <a:t/>
            </a:r>
            <a:r>
              <a:rPr sz="2000" spc="-120" dirty="0">
                <a:latin typeface="Times New Roman" panose="02020603050405020304"/>
                <a:cs typeface="Times New Roman" panose="02020603050405020304"/>
              </a:rPr>
              <a:t/>
            </a:r>
            <a:r>
              <a:rPr sz="2000" spc="-5" dirty="0">
                <a:latin typeface="Times New Roman" panose="02020603050405020304"/>
                <a:cs typeface="Times New Roman" panose="02020603050405020304"/>
              </a:rPr>
              <a:t/>
            </a:r>
            <a:endParaRPr sz="2000">
              <a:latin typeface="Times New Roman" panose="02020603050405020304"/>
              <a:cs typeface="Times New Roman" panose="02020603050405020304"/>
            </a:endParaRPr>
          </a:p>
        </ns0:txBody>
      </ns0:sp>
    </ns0:spTree>
  </ns0:cSld>
  <ns0:clrMapOvr>
    <a:masterClrMapping/>
  </ns0:clrMapOvr>
</ns0:sld>
</file>

<file path=ppt/slides/slide15.xml><?xml version="1.0" encoding="utf-8"?>
<ns0:sld xmlns:a="http://schemas.openxmlformats.org/drawingml/2006/main" xmlns:ns0="http://schemas.openxmlformats.org/presentationml/2006/main">
  <ns0:cSld>
    <ns0:spTree>
      <ns0:nvGrpSpPr>
        <ns0:cNvPr id="1" name=""/>
        <ns0:cNvGrpSpPr/>
        <ns0:nvPr/>
      </ns0:nvGrpSpPr>
      <ns0:grpSpPr>
        <a:xfrm>
          <a:off x="0" y="0"/>
          <a:ext cx="0" cy="0"/>
          <a:chOff x="0" y="0"/>
          <a:chExt cx="0" cy="0"/>
        </a:xfrm>
      </ns0:grpSpPr>
      <ns0:sp>
        <ns0:nvSpPr>
          <ns0:cNvPr id="2" name="object 2"/>
          <ns0:cNvSpPr txBox="1">
            <a:spLocks noGrp="1"/>
          </ns0:cNvSpPr>
          <ns0:nvPr>
            <ns0:ph type="title"/>
          </ns0:nvPr>
        </ns0:nvSpPr>
        <ns0:spPr>
          <a:xfrm>
            <a:off x="2776220" y="271653"/>
            <a:ext cx="3580765" cy="878840"/>
          </a:xfrm>
          <a:prstGeom prst="rect">
            <a:avLst/>
          </a:prstGeom>
        </ns0:spPr>
        <ns0:txBody>
          <a:bodyPr vert="horz" wrap="square" lIns="0" tIns="12065" rIns="0" bIns="0" rtlCol="0">
            <a:spAutoFit/>
          </a:bodyPr>
          <a:lstStyle/>
          <a:p>
            <a:pPr marL="12700" marR="5080" indent="48260">
              <a:lnSpc>
                <a:spcPct val="100000"/>
              </a:lnSpc>
              <a:spcBef>
                <a:spcPts val="95"/>
              </a:spcBef>
            </a:pPr>
            <a:r>
              <a:rPr spc="-10" dirty="0"/>
              <a:t/>
            </a:r>
            <a:r>
              <a:rPr spc="-5" dirty="0">
                <a:latin typeface="宋体"/>
                <a:ea typeface="+mj-ea"/>
                <a:cs typeface="宋体"/>
              </a:rPr>
              <a:t>了解业务：了解管理人员</a:t>
            </a:r>
            <a:r>
              <a:rPr spc="-35" dirty="0"/>
              <a:t/>
            </a:r>
            <a:r>
              <a:rPr spc="-5" dirty="0"/>
              <a:t/>
            </a:r>
            <a:endParaRPr spc="-5" dirty="0"/>
          </a:p>
        </ns0:txBody>
      </ns0:sp>
      <ns0:sp>
        <ns0:nvSpPr>
          <ns0:cNvPr id="3" name="object 3"/>
          <ns0:cNvSpPr txBox="1"/>
          <ns0:nvPr/>
        </ns0:nvSpPr>
        <ns0:spPr>
          <a:xfrm>
            <a:off x="995883" y="1424686"/>
            <a:ext cx="7364095" cy="3714115"/>
          </a:xfrm>
          <a:prstGeom prst="rect">
            <a:avLst/>
          </a:prstGeom>
        </ns0:spPr>
        <ns0:txBody>
          <a:bodyPr vert="horz" wrap="square" lIns="0" tIns="12065" rIns="0" bIns="0" rtlCol="0">
            <a:spAutoFit/>
          </a:bodyPr>
          <a:lstStyle/>
          <a:p>
            <a:pPr marL="218440" indent="-205740">
              <a:lnSpc>
                <a:spcPct val="100000"/>
              </a:lnSpc>
              <a:spcBef>
                <a:spcPts val="95"/>
              </a:spcBef>
              <a:buClr>
                <a:srgbClr val="001F5F"/>
              </a:buClr>
              <a:buChar char="•"/>
              <a:tabLst>
                <a:tab pos="218440" algn="l"/>
              </a:tabLst>
            </a:pPr>
            <a:r>
              <a:rPr sz="2200" spc="-5" dirty="0">
                <a:latin typeface="宋体"/>
                <a:cs typeface="宋体"/>
                <a:ea typeface="+mj-ea"/>
              </a:rPr>
              <a:t>管理层的业绩记录是什么？</a:t>
            </a:r>
            <a:r>
              <a:rPr sz="2200" spc="40" dirty="0">
                <a:latin typeface="Times New Roman" panose="02020603050405020304"/>
                <a:cs typeface="Times New Roman" panose="02020603050405020304"/>
              </a:rPr>
              <a:t/>
            </a:r>
            <a:r>
              <a:rPr sz="2200" spc="-5" dirty="0">
                <a:latin typeface="Times New Roman" panose="02020603050405020304"/>
                <a:cs typeface="Times New Roman" panose="02020603050405020304"/>
              </a:rPr>
              <a:t/>
            </a:r>
            <a:endParaRPr sz="2200">
              <a:latin typeface="Times New Roman" panose="02020603050405020304"/>
              <a:cs typeface="Times New Roman" panose="02020603050405020304"/>
            </a:endParaRPr>
          </a:p>
          <a:p>
            <a:pPr>
              <a:lnSpc>
                <a:spcPct val="100000"/>
              </a:lnSpc>
              <a:spcBef>
                <a:spcPts val="50"/>
              </a:spcBef>
              <a:buClr>
                <a:srgbClr val="001F5F"/>
              </a:buClr>
              <a:buFont typeface="Times New Roman" panose="02020603050405020304"/>
              <a:buChar char="•"/>
            </a:pPr>
            <a:endParaRPr sz="2250">
              <a:latin typeface="Times New Roman" panose="02020603050405020304"/>
              <a:cs typeface="Times New Roman" panose="02020603050405020304"/>
            </a:endParaRPr>
          </a:p>
          <a:p>
            <a:pPr marL="218440" indent="-205740">
              <a:lnSpc>
                <a:spcPct val="100000"/>
              </a:lnSpc>
              <a:buClr>
                <a:srgbClr val="001F5F"/>
              </a:buClr>
              <a:buChar char="•"/>
              <a:tabLst>
                <a:tab pos="218440" algn="l"/>
              </a:tabLst>
            </a:pPr>
            <a:r>
              <a:rPr sz="2200" spc="-5" dirty="0">
                <a:latin typeface="Times New Roman" panose="02020603050405020304"/>
                <a:cs typeface="Times New Roman" panose="02020603050405020304"/>
              </a:rPr>
              <a:t/>
            </a:r>
            <a:r>
              <a:rPr sz="2200" spc="-10" dirty="0">
                <a:latin typeface="Times New Roman" panose="02020603050405020304"/>
                <a:cs typeface="Times New Roman" panose="02020603050405020304"/>
              </a:rPr>
              <a:t/>
            </a:r>
            <a:r>
              <a:rPr sz="2200" spc="40" dirty="0">
                <a:latin typeface="Times New Roman" panose="02020603050405020304"/>
                <a:cs typeface="Times New Roman" panose="02020603050405020304"/>
              </a:rPr>
              <a:t/>
            </a:r>
            <a:r>
              <a:rPr sz="2200" spc="-5" dirty="0">
                <a:latin typeface="宋体"/>
                <a:cs typeface="宋体"/>
                <a:ea typeface="+mj-ea"/>
              </a:rPr>
              <a:t>管理是创业吗？</a:t>
            </a:r>
            <a:endParaRPr sz="2200">
              <a:latin typeface="Times New Roman" panose="02020603050405020304"/>
              <a:cs typeface="Times New Roman" panose="02020603050405020304"/>
            </a:endParaRPr>
          </a:p>
          <a:p>
            <a:pPr>
              <a:lnSpc>
                <a:spcPct val="100000"/>
              </a:lnSpc>
              <a:buClr>
                <a:srgbClr val="001F5F"/>
              </a:buClr>
              <a:buFont typeface="Times New Roman" panose="02020603050405020304"/>
              <a:buChar char="•"/>
            </a:pPr>
            <a:endParaRPr sz="2300">
              <a:latin typeface="Times New Roman" panose="02020603050405020304"/>
              <a:cs typeface="Times New Roman" panose="02020603050405020304"/>
            </a:endParaRPr>
          </a:p>
          <a:p>
            <a:pPr marL="218440" indent="-205740">
              <a:lnSpc>
                <a:spcPct val="100000"/>
              </a:lnSpc>
              <a:buClr>
                <a:srgbClr val="001F5F"/>
              </a:buClr>
              <a:buChar char="•"/>
              <a:tabLst>
                <a:tab pos="218440" algn="l"/>
              </a:tabLst>
            </a:pPr>
            <a:r>
              <a:rPr sz="2200" spc="-5" dirty="0">
                <a:latin typeface="Times New Roman" panose="02020603050405020304"/>
                <a:cs typeface="Times New Roman" panose="02020603050405020304"/>
              </a:rPr>
              <a:t/>
            </a:r>
            <a:r>
              <a:rPr sz="2200" dirty="0">
                <a:latin typeface="Times New Roman" panose="02020603050405020304"/>
                <a:cs typeface="Times New Roman" panose="02020603050405020304"/>
              </a:rPr>
              <a:t/>
            </a:r>
            <a:r>
              <a:rPr sz="2200" spc="-5" dirty="0">
                <a:latin typeface="宋体"/>
                <a:cs typeface="宋体"/>
                <a:ea typeface="+mj-ea"/>
              </a:rPr>
              <a:t>管理层关注的是股东还是他们自己的利益？</a:t>
            </a:r>
            <a:r>
              <a:rPr sz="2200" spc="75" dirty="0">
                <a:latin typeface="Times New Roman" panose="02020603050405020304"/>
                <a:cs typeface="Times New Roman" panose="02020603050405020304"/>
              </a:rPr>
              <a:t/>
            </a:r>
            <a:r>
              <a:rPr sz="2200" spc="-5" dirty="0">
                <a:latin typeface="Times New Roman" panose="02020603050405020304"/>
                <a:cs typeface="Times New Roman" panose="02020603050405020304"/>
              </a:rPr>
              <a:t/>
            </a:r>
            <a:endParaRPr sz="2200">
              <a:latin typeface="Times New Roman" panose="02020603050405020304"/>
              <a:cs typeface="Times New Roman" panose="02020603050405020304"/>
            </a:endParaRPr>
          </a:p>
          <a:p>
            <a:pPr>
              <a:lnSpc>
                <a:spcPct val="100000"/>
              </a:lnSpc>
              <a:spcBef>
                <a:spcPts val="50"/>
              </a:spcBef>
              <a:buClr>
                <a:srgbClr val="001F5F"/>
              </a:buClr>
              <a:buFont typeface="Times New Roman" panose="02020603050405020304"/>
              <a:buChar char="•"/>
            </a:pPr>
            <a:endParaRPr sz="2250">
              <a:latin typeface="Times New Roman" panose="02020603050405020304"/>
              <a:cs typeface="Times New Roman" panose="02020603050405020304"/>
            </a:endParaRPr>
          </a:p>
          <a:p>
            <a:pPr marL="218440" indent="-205740">
              <a:lnSpc>
                <a:spcPct val="100000"/>
              </a:lnSpc>
              <a:spcBef>
                <a:spcPts val="5"/>
              </a:spcBef>
              <a:buClr>
                <a:srgbClr val="001F5F"/>
              </a:buClr>
              <a:buChar char="•"/>
              <a:tabLst>
                <a:tab pos="218440" algn="l"/>
              </a:tabLst>
            </a:pPr>
            <a:r>
              <a:rPr sz="2200" spc="-5" dirty="0">
                <a:latin typeface="Times New Roman" panose="02020603050405020304"/>
                <a:cs typeface="Times New Roman" panose="02020603050405020304"/>
              </a:rPr>
              <a:t/>
            </a:r>
            <a:r>
              <a:rPr sz="2200" spc="-10" dirty="0">
                <a:latin typeface="Times New Roman" panose="02020603050405020304"/>
                <a:cs typeface="Times New Roman" panose="02020603050405020304"/>
              </a:rPr>
              <a:t/>
            </a:r>
            <a:r>
              <a:rPr sz="2200" spc="-5" dirty="0">
                <a:latin typeface="宋体"/>
                <a:cs typeface="宋体"/>
                <a:ea typeface="+mj-ea"/>
              </a:rPr>
              <a:t>股票补偿计划是否符合股东的利益？</a:t>
            </a:r>
            <a:r>
              <a:rPr sz="2200" spc="-10" dirty="0">
                <a:latin typeface="Times New Roman" panose="02020603050405020304"/>
                <a:cs typeface="Times New Roman" panose="02020603050405020304"/>
              </a:rPr>
              <a:t/>
            </a:r>
            <a:r>
              <a:rPr sz="2200" spc="-5" dirty="0">
                <a:latin typeface="Times New Roman" panose="02020603050405020304"/>
                <a:cs typeface="Times New Roman" panose="02020603050405020304"/>
              </a:rPr>
              <a:t/>
            </a:r>
            <a:r>
              <a:rPr sz="2200" spc="35" dirty="0">
                <a:latin typeface="Times New Roman" panose="02020603050405020304"/>
                <a:cs typeface="Times New Roman" panose="02020603050405020304"/>
              </a:rPr>
              <a:t/>
            </a:r>
            <a:r>
              <a:rPr sz="2200" spc="-5" dirty="0">
                <a:latin typeface="Times New Roman" panose="02020603050405020304"/>
                <a:cs typeface="Times New Roman" panose="02020603050405020304"/>
              </a:rPr>
              <a:t/>
            </a:r>
            <a:endParaRPr sz="2200">
              <a:latin typeface="Times New Roman" panose="02020603050405020304"/>
              <a:cs typeface="Times New Roman" panose="02020603050405020304"/>
            </a:endParaRPr>
          </a:p>
          <a:p>
            <a:pPr>
              <a:lnSpc>
                <a:spcPct val="100000"/>
              </a:lnSpc>
              <a:spcBef>
                <a:spcPts val="50"/>
              </a:spcBef>
              <a:buClr>
                <a:srgbClr val="001F5F"/>
              </a:buClr>
              <a:buFont typeface="Times New Roman" panose="02020603050405020304"/>
              <a:buChar char="•"/>
            </a:pPr>
            <a:endParaRPr sz="2250">
              <a:latin typeface="Times New Roman" panose="02020603050405020304"/>
              <a:cs typeface="Times New Roman" panose="02020603050405020304"/>
            </a:endParaRPr>
          </a:p>
          <a:p>
            <a:pPr marL="218440" indent="-205740">
              <a:lnSpc>
                <a:spcPct val="100000"/>
              </a:lnSpc>
              <a:spcBef>
                <a:spcPts val="5"/>
              </a:spcBef>
              <a:buClr>
                <a:srgbClr val="001F5F"/>
              </a:buClr>
              <a:buChar char="•"/>
              <a:tabLst>
                <a:tab pos="218440" algn="l"/>
              </a:tabLst>
            </a:pPr>
            <a:r>
              <a:rPr sz="2200" spc="-5" dirty="0">
                <a:latin typeface="宋体"/>
                <a:cs typeface="宋体"/>
                <a:ea typeface="+mj-ea"/>
              </a:rPr>
              <a:t>公司运作的道德宪章是什么？</a:t>
            </a:r>
            <a:r>
              <a:rPr sz="2200" spc="60" dirty="0">
                <a:latin typeface="Times New Roman" panose="02020603050405020304"/>
                <a:cs typeface="Times New Roman" panose="02020603050405020304"/>
              </a:rPr>
              <a:t/>
            </a:r>
            <a:r>
              <a:rPr sz="2200" spc="-5" dirty="0">
                <a:latin typeface="Times New Roman" panose="02020603050405020304"/>
                <a:cs typeface="Times New Roman" panose="02020603050405020304"/>
              </a:rPr>
              <a:t/>
            </a:r>
            <a:endParaRPr sz="2200">
              <a:latin typeface="Times New Roman" panose="02020603050405020304"/>
              <a:cs typeface="Times New Roman" panose="02020603050405020304"/>
            </a:endParaRPr>
          </a:p>
          <a:p>
            <a:pPr>
              <a:lnSpc>
                <a:spcPct val="100000"/>
              </a:lnSpc>
              <a:spcBef>
                <a:spcPts val="50"/>
              </a:spcBef>
              <a:buClr>
                <a:srgbClr val="001F5F"/>
              </a:buClr>
              <a:buFont typeface="Times New Roman" panose="02020603050405020304"/>
              <a:buChar char="•"/>
            </a:pPr>
            <a:endParaRPr sz="2250">
              <a:latin typeface="Times New Roman" panose="02020603050405020304"/>
              <a:cs typeface="Times New Roman" panose="02020603050405020304"/>
            </a:endParaRPr>
          </a:p>
          <a:p>
            <a:pPr marL="218440" indent="-205740">
              <a:lnSpc>
                <a:spcPct val="100000"/>
              </a:lnSpc>
              <a:buClr>
                <a:srgbClr val="001F5F"/>
              </a:buClr>
              <a:buChar char="•"/>
              <a:tabLst>
                <a:tab pos="218440" algn="l"/>
              </a:tabLst>
            </a:pPr>
            <a:r>
              <a:rPr sz="2200" spc="-5" dirty="0">
                <a:latin typeface="宋体"/>
                <a:cs typeface="宋体"/>
                <a:ea typeface="+mj-ea"/>
              </a:rPr>
              <a:t>公司治理机制有多强大？</a:t>
            </a:r>
            <a:r>
              <a:rPr sz="2200" spc="25" dirty="0">
                <a:latin typeface="Times New Roman" panose="02020603050405020304"/>
                <a:cs typeface="Times New Roman" panose="02020603050405020304"/>
              </a:rPr>
              <a:t/>
            </a:r>
            <a:r>
              <a:rPr sz="2200" spc="-10" dirty="0">
                <a:latin typeface="Times New Roman" panose="02020603050405020304"/>
                <a:cs typeface="Times New Roman" panose="02020603050405020304"/>
              </a:rPr>
              <a:t/>
            </a:r>
            <a:endParaRPr sz="2200">
              <a:latin typeface="Times New Roman" panose="02020603050405020304"/>
              <a:cs typeface="Times New Roman" panose="02020603050405020304"/>
            </a:endParaRPr>
          </a:p>
        </ns0:txBody>
      </ns0:sp>
    </ns0:spTree>
  </ns0:cSld>
  <ns0:clrMapOvr>
    <a:masterClrMapping/>
  </ns0:clrMapOvr>
</ns0:sld>
</file>

<file path=ppt/slides/slide16.xml><?xml version="1.0" encoding="utf-8"?>
<ns0:sld xmlns:a="http://schemas.openxmlformats.org/drawingml/2006/main" xmlns:ns0="http://schemas.openxmlformats.org/presentationml/2006/main">
  <ns0:cSld>
    <ns0:spTree>
      <ns0:nvGrpSpPr>
        <ns0:cNvPr id="1" name=""/>
        <ns0:cNvGrpSpPr/>
        <ns0:nvPr/>
      </ns0:nvGrpSpPr>
      <ns0:grpSpPr>
        <a:xfrm>
          <a:off x="0" y="0"/>
          <a:ext cx="0" cy="0"/>
          <a:chOff x="0" y="0"/>
          <a:chExt cx="0" cy="0"/>
        </a:xfrm>
      </ns0:grpSpPr>
      <ns0:sp>
        <ns0:nvSpPr>
          <ns0:cNvPr id="2" name="object 2"/>
          <ns0:cNvSpPr txBox="1">
            <a:spLocks noGrp="1"/>
          </ns0:cNvSpPr>
          <ns0:nvPr>
            <ns0:ph type="title"/>
          </ns0:nvPr>
        </ns0:nvSpPr>
        <ns0:spPr>
          <a:xfrm>
            <a:off x="562457" y="653542"/>
            <a:ext cx="8063865" cy="878840"/>
          </a:xfrm>
          <a:prstGeom prst="rect">
            <a:avLst/>
          </a:prstGeom>
        </ns0:spPr>
        <ns0:txBody>
          <a:bodyPr vert="horz" wrap="square" lIns="0" tIns="12065" rIns="0" bIns="0" rtlCol="0">
            <a:spAutoFit/>
          </a:bodyPr>
          <a:lstStyle/>
          <a:p>
            <a:pPr marL="2132330" marR="5080" indent="-2120265">
              <a:lnSpc>
                <a:spcPct val="100000"/>
              </a:lnSpc>
              <a:spcBef>
                <a:spcPts val="95"/>
              </a:spcBef>
            </a:pPr>
            <a:r>
              <a:rPr spc="-10" dirty="0"/>
              <a:t/>
            </a:r>
            <a:r>
              <a:rPr spc="-5" dirty="0">
                <a:latin typeface="宋体"/>
                <a:ea typeface="+mj-ea"/>
                <a:cs typeface="宋体"/>
              </a:rPr>
              <a:t>了解业务：了解政治、法律和监管环境</a:t>
            </a:r>
            <a:r>
              <a:rPr spc="-10" dirty="0"/>
              <a:t/>
            </a:r>
            <a:r>
              <a:rPr spc="-5" dirty="0"/>
              <a:t/>
            </a:r>
            <a:endParaRPr spc="-5" dirty="0"/>
          </a:p>
        </ns0:txBody>
      </ns0:sp>
      <ns0:sp>
        <ns0:nvSpPr>
          <ns0:cNvPr id="3" name="object 3"/>
          <ns0:cNvSpPr txBox="1"/>
          <ns0:nvPr/>
        </ns0:nvSpPr>
        <ns0:spPr>
          <a:xfrm>
            <a:off x="835558" y="2039264"/>
            <a:ext cx="7675245" cy="2440305"/>
          </a:xfrm>
          <a:prstGeom prst="rect">
            <a:avLst/>
          </a:prstGeom>
        </ns0:spPr>
        <ns0:txBody>
          <a:bodyPr vert="horz" wrap="square" lIns="0" tIns="113665" rIns="0" bIns="0" rtlCol="0">
            <a:spAutoFit/>
          </a:bodyPr>
          <a:lstStyle/>
          <a:p>
            <a:pPr marL="218440" indent="-205740">
              <a:lnSpc>
                <a:spcPct val="100000"/>
              </a:lnSpc>
              <a:spcBef>
                <a:spcPts val="895"/>
              </a:spcBef>
              <a:buClr>
                <a:srgbClr val="001F5F"/>
              </a:buClr>
              <a:buChar char="•"/>
              <a:tabLst>
                <a:tab pos="218440" algn="l"/>
              </a:tabLst>
            </a:pPr>
            <a:r>
              <a:rPr sz="2200" spc="-5" dirty="0">
                <a:latin typeface="宋体"/>
                <a:cs typeface="宋体"/>
                <a:ea typeface="+mj-ea"/>
              </a:rPr>
              <a:t>公司的政治影响力</a:t>
            </a:r>
            <a:r>
              <a:rPr sz="2200" spc="20" dirty="0">
                <a:latin typeface="Times New Roman" panose="02020603050405020304"/>
                <a:cs typeface="Times New Roman" panose="02020603050405020304"/>
              </a:rPr>
              <a:t/>
            </a:r>
            <a:r>
              <a:rPr sz="2200" spc="-5" dirty="0">
                <a:latin typeface="Times New Roman" panose="02020603050405020304"/>
                <a:cs typeface="Times New Roman" panose="02020603050405020304"/>
              </a:rPr>
              <a:t/>
            </a:r>
            <a:endParaRPr sz="2200">
              <a:latin typeface="Times New Roman" panose="02020603050405020304"/>
              <a:cs typeface="Times New Roman" panose="02020603050405020304"/>
            </a:endParaRPr>
          </a:p>
          <a:p>
            <a:pPr marL="218440" marR="5080" indent="-205740">
              <a:lnSpc>
                <a:spcPct val="100000"/>
              </a:lnSpc>
              <a:spcBef>
                <a:spcPts val="790"/>
              </a:spcBef>
              <a:buClr>
                <a:srgbClr val="001F5F"/>
              </a:buClr>
              <a:buChar char="•"/>
              <a:tabLst>
                <a:tab pos="218440" algn="l"/>
              </a:tabLst>
            </a:pPr>
            <a:r>
              <a:rPr sz="2200" spc="-5" dirty="0">
                <a:latin typeface="宋体"/>
                <a:cs typeface="宋体"/>
                <a:ea typeface="+mj-ea"/>
              </a:rPr>
              <a:t>对公司的法律限制，包括反托拉斯法、消费者法、劳动法和环境法</a:t>
            </a:r>
            <a:r>
              <a:rPr sz="2200" spc="30" dirty="0">
                <a:latin typeface="Times New Roman" panose="02020603050405020304"/>
                <a:cs typeface="Times New Roman" panose="02020603050405020304"/>
              </a:rPr>
              <a:t/>
            </a:r>
            <a:r>
              <a:rPr sz="2200" spc="-5" dirty="0">
                <a:latin typeface="Times New Roman" panose="02020603050405020304"/>
                <a:cs typeface="Times New Roman" panose="02020603050405020304"/>
              </a:rPr>
              <a:t/>
            </a:r>
            <a:endParaRPr sz="2200">
              <a:latin typeface="Times New Roman" panose="02020603050405020304"/>
              <a:cs typeface="Times New Roman" panose="02020603050405020304"/>
            </a:endParaRPr>
          </a:p>
          <a:p>
            <a:pPr marL="218440" marR="469265" indent="-205740">
              <a:lnSpc>
                <a:spcPct val="100000"/>
              </a:lnSpc>
              <a:spcBef>
                <a:spcPts val="795"/>
              </a:spcBef>
              <a:buClr>
                <a:srgbClr val="001F5F"/>
              </a:buClr>
              <a:buChar char="•"/>
              <a:tabLst>
                <a:tab pos="218440" algn="l"/>
              </a:tabLst>
            </a:pPr>
            <a:r>
              <a:rPr sz="2200" spc="-5" dirty="0">
                <a:latin typeface="宋体"/>
                <a:cs typeface="宋体"/>
                <a:ea typeface="+mj-ea"/>
              </a:rPr>
              <a:t>对公司的监管限制，包括产品和价格规定</a:t>
            </a:r>
            <a:endParaRPr sz="2200">
              <a:latin typeface="Times New Roman" panose="02020603050405020304"/>
              <a:cs typeface="Times New Roman" panose="02020603050405020304"/>
            </a:endParaRPr>
          </a:p>
          <a:p>
            <a:pPr marL="218440" indent="-205740">
              <a:lnSpc>
                <a:spcPct val="100000"/>
              </a:lnSpc>
              <a:spcBef>
                <a:spcPts val="795"/>
              </a:spcBef>
              <a:buClr>
                <a:srgbClr val="001F5F"/>
              </a:buClr>
              <a:buChar char="•"/>
              <a:tabLst>
                <a:tab pos="218440" algn="l"/>
              </a:tabLst>
            </a:pPr>
            <a:r>
              <a:rPr sz="2200" spc="-5" dirty="0">
                <a:latin typeface="宋体"/>
                <a:cs typeface="宋体"/>
                <a:ea typeface="+mj-ea"/>
              </a:rPr>
              <a:t>业务的税收</a:t>
            </a:r>
            <a:r>
              <a:rPr sz="2200" dirty="0">
                <a:latin typeface="Times New Roman" panose="02020603050405020304"/>
                <a:cs typeface="Times New Roman" panose="02020603050405020304"/>
              </a:rPr>
              <a:t/>
            </a:r>
            <a:r>
              <a:rPr sz="2200" spc="5" dirty="0">
                <a:latin typeface="Times New Roman" panose="02020603050405020304"/>
                <a:cs typeface="Times New Roman" panose="02020603050405020304"/>
              </a:rPr>
              <a:t/>
            </a:r>
            <a:r>
              <a:rPr sz="2200" spc="-5" dirty="0">
                <a:latin typeface="Times New Roman" panose="02020603050405020304"/>
                <a:cs typeface="Times New Roman" panose="02020603050405020304"/>
              </a:rPr>
              <a:t/>
            </a:r>
            <a:endParaRPr sz="2200">
              <a:latin typeface="Times New Roman" panose="02020603050405020304"/>
              <a:cs typeface="Times New Roman" panose="02020603050405020304"/>
            </a:endParaRPr>
          </a:p>
        </ns0:txBody>
      </ns0:sp>
    </ns0:spTree>
  </ns0:cSld>
  <ns0:clrMapOvr>
    <a:masterClrMapping/>
  </ns0:clrMapOvr>
</ns0:sld>
</file>

<file path=ppt/slides/slide17.xml><?xml version="1.0" encoding="utf-8"?>
<ns0:sld xmlns:a="http://schemas.openxmlformats.org/drawingml/2006/main" xmlns:ns0="http://schemas.openxmlformats.org/presentationml/2006/main">
  <ns0:cSld>
    <ns0:spTree>
      <ns0:nvGrpSpPr>
        <ns0:cNvPr id="1" name=""/>
        <ns0:cNvGrpSpPr/>
        <ns0:nvPr/>
      </ns0:nvGrpSpPr>
      <ns0:grpSpPr>
        <a:xfrm>
          <a:off x="0" y="0"/>
          <a:ext cx="0" cy="0"/>
          <a:chOff x="0" y="0"/>
          <a:chExt cx="0" cy="0"/>
        </a:xfrm>
      </ns0:grpSpPr>
      <ns0:sp>
        <ns0:nvSpPr>
          <ns0:cNvPr id="2" name="object 2"/>
          <ns0:cNvSpPr txBox="1">
            <a:spLocks noGrp="1"/>
          </ns0:cNvSpPr>
          <ns0:nvPr>
            <ns0:ph type="title"/>
          </ns0:nvPr>
        </ns0:nvSpPr>
        <ns0:spPr>
          <a:xfrm>
            <a:off x="3801236" y="731900"/>
            <a:ext cx="2225675" cy="452120"/>
          </a:xfrm>
          <a:prstGeom prst="rect">
            <a:avLst/>
          </a:prstGeom>
        </ns0:spPr>
        <ns0:txBody>
          <a:bodyPr vert="horz" wrap="square" lIns="0" tIns="12065" rIns="0" bIns="0" rtlCol="0">
            <a:spAutoFit/>
          </a:bodyPr>
          <a:lstStyle/>
          <a:p>
            <a:pPr marL="12700">
              <a:lnSpc>
                <a:spcPct val="100000"/>
              </a:lnSpc>
              <a:spcBef>
                <a:spcPts val="95"/>
              </a:spcBef>
            </a:pPr>
            <a:r>
              <a:rPr spc="-10" dirty="0"/>
              <a:t/>
            </a:r>
            <a:r>
              <a:rPr spc="-50" dirty="0"/>
              <a:t/>
            </a:r>
            <a:r>
              <a:rPr spc="-5" dirty="0">
                <a:latin typeface="宋体"/>
                <a:ea typeface="+mj-ea"/>
                <a:cs typeface="宋体"/>
              </a:rPr>
              <a:t>关键问题</a:t>
            </a:r>
            <a:endParaRPr spc="-5" dirty="0"/>
          </a:p>
        </ns0:txBody>
      </ns0:sp>
      <ns0:sp>
        <ns0:nvSpPr>
          <ns0:cNvPr id="3" name="object 3"/>
          <ns0:cNvSpPr txBox="1"/>
          <ns0:nvPr/>
        </ns0:nvSpPr>
        <ns0:spPr>
          <a:xfrm>
            <a:off x="777951" y="1794763"/>
            <a:ext cx="6441440" cy="3007995"/>
          </a:xfrm>
          <a:prstGeom prst="rect">
            <a:avLst/>
          </a:prstGeom>
        </ns0:spPr>
        <ns0:txBody>
          <a:bodyPr vert="horz" wrap="square" lIns="0" tIns="12065" rIns="0" bIns="0" rtlCol="0">
            <a:spAutoFit/>
          </a:bodyPr>
          <a:lstStyle/>
          <a:p>
            <a:pPr marL="355600" indent="-342900">
              <a:lnSpc>
                <a:spcPct val="100000"/>
              </a:lnSpc>
              <a:spcBef>
                <a:spcPts val="95"/>
              </a:spcBef>
              <a:buClr>
                <a:srgbClr val="001F5F"/>
              </a:buClr>
              <a:buChar char="•"/>
              <a:tabLst>
                <a:tab pos="354965" algn="l"/>
                <a:tab pos="355600" algn="l"/>
              </a:tabLst>
            </a:pPr>
            <a:r>
              <a:rPr sz="2200" spc="-5" dirty="0">
                <a:latin typeface="Times New Roman" panose="02020603050405020304"/>
                <a:cs typeface="Times New Roman" panose="02020603050405020304"/>
              </a:rPr>
              <a:t/>
            </a:r>
            <a:r>
              <a:rPr sz="2200" dirty="0">
                <a:latin typeface="Times New Roman" panose="02020603050405020304"/>
                <a:cs typeface="Times New Roman" panose="02020603050405020304"/>
              </a:rPr>
              <a:t/>
            </a:r>
            <a:r>
              <a:rPr sz="2200" spc="-5" dirty="0">
                <a:latin typeface="宋体"/>
                <a:cs typeface="宋体"/>
                <a:ea typeface="+mj-ea"/>
              </a:rPr>
              <a:t>该公司是否有竞争优势？</a:t>
            </a:r>
            <a:r>
              <a:rPr sz="2200" spc="10" dirty="0">
                <a:latin typeface="Times New Roman" panose="02020603050405020304"/>
                <a:cs typeface="Times New Roman" panose="02020603050405020304"/>
              </a:rPr>
              <a:t/>
            </a:r>
            <a:r>
              <a:rPr sz="2200" spc="-5" dirty="0">
                <a:latin typeface="Times New Roman" panose="02020603050405020304"/>
                <a:cs typeface="Times New Roman" panose="02020603050405020304"/>
              </a:rPr>
              <a:t/>
            </a:r>
            <a:endParaRPr sz="2200">
              <a:latin typeface="Times New Roman" panose="02020603050405020304"/>
              <a:cs typeface="Times New Roman" panose="02020603050405020304"/>
            </a:endParaRPr>
          </a:p>
          <a:p>
            <a:pPr>
              <a:lnSpc>
                <a:spcPct val="100000"/>
              </a:lnSpc>
              <a:spcBef>
                <a:spcPts val="10"/>
              </a:spcBef>
              <a:buClr>
                <a:srgbClr val="001F5F"/>
              </a:buClr>
              <a:buFont typeface="Times New Roman" panose="02020603050405020304"/>
              <a:buChar char="•"/>
            </a:pPr>
            <a:endParaRPr sz="3150">
              <a:latin typeface="Times New Roman" panose="02020603050405020304"/>
              <a:cs typeface="Times New Roman" panose="02020603050405020304"/>
            </a:endParaRPr>
          </a:p>
          <a:p>
            <a:pPr marL="355600" indent="-342900">
              <a:lnSpc>
                <a:spcPct val="100000"/>
              </a:lnSpc>
              <a:spcBef>
                <a:spcPts val="5"/>
              </a:spcBef>
              <a:buClr>
                <a:srgbClr val="001F5F"/>
              </a:buClr>
              <a:buChar char="•"/>
              <a:tabLst>
                <a:tab pos="354965" algn="l"/>
                <a:tab pos="355600" algn="l"/>
              </a:tabLst>
            </a:pPr>
            <a:r>
              <a:rPr sz="2200" spc="-10" dirty="0">
                <a:latin typeface="Times New Roman" panose="02020603050405020304"/>
                <a:cs typeface="Times New Roman" panose="02020603050405020304"/>
              </a:rPr>
              <a:t/>
            </a:r>
            <a:r>
              <a:rPr sz="2200" spc="-5" dirty="0">
                <a:latin typeface="宋体"/>
                <a:cs typeface="宋体"/>
                <a:ea typeface="+mj-ea"/>
              </a:rPr>
              <a:t>该公司的竞争优势有多持久？</a:t>
            </a:r>
            <a:r>
              <a:rPr sz="2200" spc="55" dirty="0">
                <a:latin typeface="Times New Roman" panose="02020603050405020304"/>
                <a:cs typeface="Times New Roman" panose="02020603050405020304"/>
              </a:rPr>
              <a:t/>
            </a:r>
            <a:r>
              <a:rPr sz="2200" spc="-5" dirty="0">
                <a:latin typeface="Times New Roman" panose="02020603050405020304"/>
                <a:cs typeface="Times New Roman" panose="02020603050405020304"/>
              </a:rPr>
              <a:t/>
            </a:r>
            <a:endParaRPr sz="2200">
              <a:latin typeface="Times New Roman" panose="02020603050405020304"/>
              <a:cs typeface="Times New Roman" panose="02020603050405020304"/>
            </a:endParaRPr>
          </a:p>
          <a:p>
            <a:pPr>
              <a:lnSpc>
                <a:spcPct val="100000"/>
              </a:lnSpc>
              <a:buClr>
                <a:srgbClr val="001F5F"/>
              </a:buClr>
              <a:buFont typeface="Times New Roman" panose="02020603050405020304"/>
              <a:buChar char="•"/>
            </a:pPr>
            <a:endParaRPr sz="2400">
              <a:latin typeface="Times New Roman" panose="02020603050405020304"/>
              <a:cs typeface="Times New Roman" panose="02020603050405020304"/>
            </a:endParaRPr>
          </a:p>
          <a:p>
            <a:pPr marL="355600" indent="-342900">
              <a:lnSpc>
                <a:spcPct val="100000"/>
              </a:lnSpc>
              <a:spcBef>
                <a:spcPts val="1885"/>
              </a:spcBef>
              <a:buClr>
                <a:srgbClr val="001F5F"/>
              </a:buClr>
              <a:buChar char="•"/>
              <a:tabLst>
                <a:tab pos="354965" algn="l"/>
                <a:tab pos="355600" algn="l"/>
              </a:tabLst>
            </a:pPr>
            <a:r>
              <a:rPr sz="2200" spc="-5" dirty="0">
                <a:latin typeface="宋体"/>
                <a:cs typeface="宋体"/>
                <a:ea typeface="+mj-ea"/>
              </a:rPr>
              <a:t>有什么力量在促进竞争？</a:t>
            </a:r>
            <a:r>
              <a:rPr sz="2200" spc="25" dirty="0">
                <a:latin typeface="Times New Roman" panose="02020603050405020304"/>
                <a:cs typeface="Times New Roman" panose="02020603050405020304"/>
              </a:rPr>
              <a:t/>
            </a:r>
            <a:r>
              <a:rPr sz="2200" spc="-5" dirty="0">
                <a:latin typeface="Times New Roman" panose="02020603050405020304"/>
                <a:cs typeface="Times New Roman" panose="02020603050405020304"/>
              </a:rPr>
              <a:t/>
            </a:r>
            <a:endParaRPr sz="2200">
              <a:latin typeface="Times New Roman" panose="02020603050405020304"/>
              <a:cs typeface="Times New Roman" panose="02020603050405020304"/>
            </a:endParaRPr>
          </a:p>
          <a:p>
            <a:pPr>
              <a:lnSpc>
                <a:spcPct val="100000"/>
              </a:lnSpc>
              <a:buClr>
                <a:srgbClr val="001F5F"/>
              </a:buClr>
              <a:buFont typeface="Times New Roman" panose="02020603050405020304"/>
              <a:buChar char="•"/>
            </a:pPr>
            <a:endParaRPr sz="2400">
              <a:latin typeface="Times New Roman" panose="02020603050405020304"/>
              <a:cs typeface="Times New Roman" panose="02020603050405020304"/>
            </a:endParaRPr>
          </a:p>
          <a:p>
            <a:pPr marL="355600" indent="-342900">
              <a:lnSpc>
                <a:spcPct val="100000"/>
              </a:lnSpc>
              <a:spcBef>
                <a:spcPts val="1885"/>
              </a:spcBef>
              <a:buClr>
                <a:srgbClr val="001F5F"/>
              </a:buClr>
              <a:buChar char="•"/>
              <a:tabLst>
                <a:tab pos="354965" algn="l"/>
                <a:tab pos="355600" algn="l"/>
              </a:tabLst>
            </a:pPr>
            <a:r>
              <a:rPr sz="2200" spc="-5" dirty="0">
                <a:latin typeface="宋体"/>
                <a:cs typeface="宋体"/>
                <a:ea typeface="+mj-ea"/>
              </a:rPr>
              <a:t>该公司对竞争对手有什么保护措施？</a:t>
            </a:r>
            <a:r>
              <a:rPr sz="2200" dirty="0">
                <a:latin typeface="Times New Roman" panose="02020603050405020304"/>
                <a:cs typeface="Times New Roman" panose="02020603050405020304"/>
              </a:rPr>
              <a:t/>
            </a:r>
            <a:r>
              <a:rPr sz="2200" spc="-5" dirty="0">
                <a:latin typeface="Times New Roman" panose="02020603050405020304"/>
                <a:cs typeface="Times New Roman" panose="02020603050405020304"/>
              </a:rPr>
              <a:t/>
            </a:r>
            <a:r>
              <a:rPr sz="2200" dirty="0">
                <a:latin typeface="Times New Roman" panose="02020603050405020304"/>
                <a:cs typeface="Times New Roman" panose="02020603050405020304"/>
              </a:rPr>
              <a:t/>
            </a:r>
            <a:r>
              <a:rPr sz="2200" spc="40" dirty="0">
                <a:latin typeface="Times New Roman" panose="02020603050405020304"/>
                <a:cs typeface="Times New Roman" panose="02020603050405020304"/>
              </a:rPr>
              <a:t/>
            </a:r>
            <a:r>
              <a:rPr sz="2200" spc="-5" dirty="0">
                <a:latin typeface="Times New Roman" panose="02020603050405020304"/>
                <a:cs typeface="Times New Roman" panose="02020603050405020304"/>
              </a:rPr>
              <a:t/>
            </a:r>
            <a:endParaRPr sz="2200">
              <a:latin typeface="Times New Roman" panose="02020603050405020304"/>
              <a:cs typeface="Times New Roman" panose="02020603050405020304"/>
            </a:endParaRPr>
          </a:p>
        </ns0:txBody>
      </ns0:sp>
    </ns0:spTree>
  </ns0:cSld>
  <ns0:clrMapOvr>
    <a:masterClrMapping/>
  </ns0:clrMapOvr>
</ns0:sld>
</file>

<file path=ppt/slides/slide18.xml><?xml version="1.0" encoding="utf-8"?>
<ns0:sld xmlns:a="http://schemas.openxmlformats.org/drawingml/2006/main" xmlns:ns0="http://schemas.openxmlformats.org/presentationml/2006/main">
  <ns0:cSld>
    <ns0:spTree>
      <ns0:nvGrpSpPr>
        <ns0:cNvPr id="1" name=""/>
        <ns0:cNvGrpSpPr/>
        <ns0:nvPr/>
      </ns0:nvGrpSpPr>
      <ns0:grpSpPr>
        <a:xfrm>
          <a:off x="0" y="0"/>
          <a:ext cx="0" cy="0"/>
          <a:chOff x="0" y="0"/>
          <a:chExt cx="0" cy="0"/>
        </a:xfrm>
      </ns0:grpSpPr>
      <ns0:sp>
        <ns0:nvSpPr>
          <ns0:cNvPr id="2" name="object 2"/>
          <ns0:cNvSpPr txBox="1">
            <a:spLocks noGrp="1"/>
          </ns0:cNvSpPr>
          <ns0:nvPr>
            <ns0:ph type="title"/>
          </ns0:nvPr>
        </ns0:nvSpPr>
        <ns0:spPr>
          <a:xfrm>
            <a:off x="1506092" y="456692"/>
            <a:ext cx="6177280" cy="878840"/>
          </a:xfrm>
          <a:prstGeom prst="rect">
            <a:avLst/>
          </a:prstGeom>
        </ns0:spPr>
        <ns0:txBody>
          <a:bodyPr vert="horz" wrap="square" lIns="0" tIns="12065" rIns="0" bIns="0" rtlCol="0">
            <a:spAutoFit/>
          </a:bodyPr>
          <a:lstStyle/>
          <a:p>
            <a:pPr marL="12700" marR="5080" indent="1234440">
              <a:lnSpc>
                <a:spcPct val="100000"/>
              </a:lnSpc>
              <a:spcBef>
                <a:spcPts val="95"/>
              </a:spcBef>
            </a:pPr>
            <a:r>
              <a:rPr dirty="0"/>
              <a:t/>
            </a:r>
            <a:r>
              <a:rPr spc="-5" dirty="0">
                <a:latin typeface="宋体"/>
                <a:ea typeface="+mj-ea"/>
                <a:cs typeface="宋体"/>
              </a:rPr>
              <a:t>估值技术：不涉及预测的方法</a:t>
            </a:r>
            <a:r>
              <a:rPr dirty="0"/>
              <a:t/>
            </a:r>
            <a:r>
              <a:rPr spc="-5" dirty="0"/>
              <a:t/>
            </a:r>
            <a:r>
              <a:rPr dirty="0"/>
              <a:t/>
            </a:r>
            <a:r>
              <a:rPr spc="-25" dirty="0"/>
              <a:t/>
            </a:r>
            <a:r>
              <a:rPr spc="-5" dirty="0"/>
              <a:t/>
            </a:r>
            <a:endParaRPr spc="-5" dirty="0"/>
          </a:p>
        </ns0:txBody>
      </ns0:sp>
      <ns0:sp>
        <ns0:nvSpPr>
          <ns0:cNvPr id="3" name="object 3"/>
          <ns0:cNvSpPr txBox="1"/>
          <ns0:nvPr/>
        </ns0:nvSpPr>
        <ns0:spPr>
          <a:xfrm>
            <a:off x="819708" y="1789938"/>
            <a:ext cx="3193415" cy="2293620"/>
          </a:xfrm>
          <a:prstGeom prst="rect">
            <a:avLst/>
          </a:prstGeom>
        </ns0:spPr>
        <ns0:txBody>
          <a:bodyPr vert="horz" wrap="square" lIns="0" tIns="12700" rIns="0" bIns="0" rtlCol="0">
            <a:spAutoFit/>
          </a:bodyPr>
          <a:lstStyle/>
          <a:p>
            <a:pPr marL="12700">
              <a:lnSpc>
                <a:spcPct val="100000"/>
              </a:lnSpc>
              <a:spcBef>
                <a:spcPts val="100"/>
              </a:spcBef>
            </a:pPr>
            <a:r>
              <a:rPr sz="2400" b="1" spc="-5" dirty="0">
                <a:latin typeface="Times New Roman" panose="02020603050405020304"/>
                <a:cs typeface="Times New Roman" panose="02020603050405020304"/>
              </a:rPr>
              <a:t/>
            </a:r>
            <a:r>
              <a:rPr sz="2400" b="1" u="heavy" spc="-5" dirty="0">
                <a:uFill>
                  <a:solidFill>
                    <a:srgbClr val="000000"/>
                  </a:solidFill>
                </a:uFill>
                <a:latin typeface="宋体"/>
                <a:cs typeface="宋体"/>
                <a:ea typeface="+mj-ea"/>
              </a:rPr>
              <a:t>（第三章）</a:t>
            </a:r>
            <a:r>
              <a:rPr sz="2400" b="1" u="heavy" dirty="0">
                <a:uFill>
                  <a:solidFill>
                    <a:srgbClr val="000000"/>
                  </a:solidFill>
                </a:uFill>
                <a:latin typeface="Times New Roman" panose="02020603050405020304"/>
                <a:cs typeface="Times New Roman" panose="02020603050405020304"/>
              </a:rPr>
              <a:t/>
            </a:r>
            <a:r>
              <a:rPr sz="2400" b="1" dirty="0">
                <a:latin typeface="Times New Roman" panose="02020603050405020304"/>
                <a:cs typeface="Times New Roman" panose="02020603050405020304"/>
              </a:rPr>
              <a:t/>
            </a:r>
            <a:endParaRPr sz="2400">
              <a:latin typeface="Times New Roman" panose="02020603050405020304"/>
              <a:cs typeface="Times New Roman" panose="02020603050405020304"/>
            </a:endParaRPr>
          </a:p>
          <a:p>
            <a:pPr>
              <a:lnSpc>
                <a:spcPct val="100000"/>
              </a:lnSpc>
            </a:pPr>
            <a:endParaRPr sz="2600">
              <a:latin typeface="Times New Roman" panose="02020603050405020304"/>
              <a:cs typeface="Times New Roman" panose="02020603050405020304"/>
            </a:endParaRPr>
          </a:p>
          <a:p>
            <a:pPr marL="218440" indent="-205740">
              <a:lnSpc>
                <a:spcPct val="100000"/>
              </a:lnSpc>
              <a:spcBef>
                <a:spcPts val="1620"/>
              </a:spcBef>
              <a:buClr>
                <a:srgbClr val="001F5F"/>
              </a:buClr>
              <a:buChar char="•"/>
              <a:tabLst>
                <a:tab pos="218440" algn="l"/>
              </a:tabLst>
            </a:pPr>
            <a:r>
              <a:rPr sz="2400" dirty="0">
                <a:latin typeface="Times New Roman" panose="02020603050405020304"/>
                <a:cs typeface="Times New Roman" panose="02020603050405020304"/>
              </a:rPr>
              <a:t/>
            </a:r>
            <a:r>
              <a:rPr sz="2400" spc="-60" dirty="0">
                <a:latin typeface="Times New Roman" panose="02020603050405020304"/>
                <a:cs typeface="Times New Roman" panose="02020603050405020304"/>
              </a:rPr>
              <a:t/>
            </a:r>
            <a:r>
              <a:rPr sz="2400" spc="-5" dirty="0">
                <a:latin typeface="宋体"/>
                <a:cs typeface="宋体"/>
                <a:ea typeface="+mj-ea"/>
              </a:rPr>
              <a:t>比较方法</a:t>
            </a:r>
            <a:endParaRPr sz="2400">
              <a:latin typeface="Times New Roman" panose="02020603050405020304"/>
              <a:cs typeface="Times New Roman" panose="02020603050405020304"/>
            </a:endParaRPr>
          </a:p>
          <a:p>
            <a:pPr marL="218440" indent="-205740">
              <a:lnSpc>
                <a:spcPct val="100000"/>
              </a:lnSpc>
              <a:spcBef>
                <a:spcPts val="865"/>
              </a:spcBef>
              <a:buClr>
                <a:srgbClr val="001F5F"/>
              </a:buClr>
              <a:buChar char="•"/>
              <a:tabLst>
                <a:tab pos="218440" algn="l"/>
              </a:tabLst>
            </a:pPr>
            <a:r>
              <a:rPr sz="2400" dirty="0">
                <a:latin typeface="Times New Roman" panose="02020603050405020304"/>
                <a:cs typeface="Times New Roman" panose="02020603050405020304"/>
              </a:rPr>
              <a:t/>
            </a:r>
            <a:r>
              <a:rPr sz="2400" spc="-60" dirty="0">
                <a:latin typeface="Times New Roman" panose="02020603050405020304"/>
                <a:cs typeface="Times New Roman" panose="02020603050405020304"/>
              </a:rPr>
              <a:t/>
            </a:r>
            <a:r>
              <a:rPr sz="2400" dirty="0">
                <a:latin typeface="宋体"/>
                <a:cs typeface="宋体"/>
                <a:ea typeface="+mj-ea"/>
              </a:rPr>
              <a:t>多重筛选</a:t>
            </a:r>
            <a:endParaRPr sz="2400">
              <a:latin typeface="Times New Roman" panose="02020603050405020304"/>
              <a:cs typeface="Times New Roman" panose="02020603050405020304"/>
            </a:endParaRPr>
          </a:p>
          <a:p>
            <a:pPr marL="218440" indent="-205740">
              <a:lnSpc>
                <a:spcPct val="100000"/>
              </a:lnSpc>
              <a:spcBef>
                <a:spcPts val="865"/>
              </a:spcBef>
              <a:buClr>
                <a:srgbClr val="001F5F"/>
              </a:buClr>
              <a:buChar char="•"/>
              <a:tabLst>
                <a:tab pos="218440" algn="l"/>
              </a:tabLst>
            </a:pPr>
            <a:r>
              <a:rPr sz="2400" dirty="0">
                <a:latin typeface="宋体"/>
                <a:cs typeface="宋体"/>
                <a:ea typeface="+mj-ea"/>
              </a:rPr>
              <a:t>基于资产的估值</a:t>
            </a:r>
            <a:r>
              <a:rPr sz="2400" spc="-40" dirty="0">
                <a:latin typeface="Times New Roman" panose="02020603050405020304"/>
                <a:cs typeface="Times New Roman" panose="02020603050405020304"/>
              </a:rPr>
              <a:t/>
            </a:r>
            <a:r>
              <a:rPr sz="2400" dirty="0">
                <a:latin typeface="Times New Roman" panose="02020603050405020304"/>
                <a:cs typeface="Times New Roman" panose="02020603050405020304"/>
              </a:rPr>
              <a:t/>
            </a:r>
            <a:endParaRPr sz="2400">
              <a:latin typeface="Times New Roman" panose="02020603050405020304"/>
              <a:cs typeface="Times New Roman" panose="02020603050405020304"/>
            </a:endParaRPr>
          </a:p>
        </ns0:txBody>
      </ns0:sp>
    </ns0:spTree>
  </ns0:cSld>
  <ns0:clrMapOvr>
    <a:masterClrMapping/>
  </ns0:clrMapOvr>
</ns0:sld>
</file>

<file path=ppt/slides/slide19.xml><?xml version="1.0" encoding="utf-8"?>
<ns0:sld xmlns:a="http://schemas.openxmlformats.org/drawingml/2006/main" xmlns:ns0="http://schemas.openxmlformats.org/presentationml/2006/main">
  <ns0:cSld>
    <ns0:spTree>
      <ns0:nvGrpSpPr>
        <ns0:cNvPr id="1" name=""/>
        <ns0:cNvGrpSpPr/>
        <ns0:nvPr/>
      </ns0:nvGrpSpPr>
      <ns0:grpSpPr>
        <a:xfrm>
          <a:off x="0" y="0"/>
          <a:ext cx="0" cy="0"/>
          <a:chOff x="0" y="0"/>
          <a:chExt cx="0" cy="0"/>
        </a:xfrm>
      </ns0:grpSpPr>
      <ns0:sp>
        <ns0:nvSpPr>
          <ns0:cNvPr id="2" name="object 2"/>
          <ns0:cNvSpPr txBox="1">
            <a:spLocks noGrp="1"/>
          </ns0:cNvSpPr>
          <ns0:nvPr>
            <ns0:ph type="title"/>
          </ns0:nvPr>
        </ns0:nvSpPr>
        <ns0:spPr>
          <a:xfrm>
            <a:off x="2030348" y="314705"/>
            <a:ext cx="5129530" cy="878840"/>
          </a:xfrm>
          <a:prstGeom prst="rect">
            <a:avLst/>
          </a:prstGeom>
        </ns0:spPr>
        <ns0:txBody>
          <a:bodyPr vert="horz" wrap="square" lIns="0" tIns="12065" rIns="0" bIns="0" rtlCol="0">
            <a:spAutoFit/>
          </a:bodyPr>
          <a:lstStyle/>
          <a:p>
            <a:pPr marL="12700" marR="5080" indent="710565">
              <a:lnSpc>
                <a:spcPct val="100000"/>
              </a:lnSpc>
              <a:spcBef>
                <a:spcPts val="95"/>
              </a:spcBef>
            </a:pPr>
            <a:r>
              <a:rPr spc="-5" dirty="0">
                <a:latin typeface="宋体"/>
                <a:ea typeface="+mj-ea"/>
                <a:cs typeface="宋体"/>
              </a:rPr>
              <a:t>估值技术：涉及预测的方法</a:t>
            </a:r>
            <a:r>
              <a:rPr dirty="0"/>
              <a:t/>
            </a:r>
            <a:r>
              <a:rPr spc="-55" dirty="0"/>
              <a:t/>
            </a:r>
            <a:r>
              <a:rPr spc="-5" dirty="0"/>
              <a:t/>
            </a:r>
            <a:endParaRPr spc="-5" dirty="0"/>
          </a:p>
        </ns0:txBody>
      </ns0:sp>
      <ns0:sp>
        <ns0:nvSpPr>
          <ns0:cNvPr id="3" name="object 3"/>
          <ns0:cNvSpPr txBox="1"/>
          <ns0:nvPr/>
        </ns0:nvSpPr>
        <ns0:spPr>
          <a:xfrm>
            <a:off x="724611" y="1466214"/>
            <a:ext cx="6296025" cy="4305935"/>
          </a:xfrm>
          <a:prstGeom prst="rect">
            <a:avLst/>
          </a:prstGeom>
        </ns0:spPr>
        <ns0:txBody>
          <a:bodyPr vert="horz" wrap="square" lIns="0" tIns="122555" rIns="0" bIns="0" rtlCol="0">
            <a:spAutoFit/>
          </a:bodyPr>
          <a:lstStyle/>
          <a:p>
            <a:pPr marL="12700">
              <a:lnSpc>
                <a:spcPct val="100000"/>
              </a:lnSpc>
              <a:spcBef>
                <a:spcPts val="965"/>
              </a:spcBef>
            </a:pPr>
            <a:r>
              <a:rPr sz="2400" b="1" spc="-5" dirty="0">
                <a:latin typeface="Times New Roman" panose="02020603050405020304"/>
                <a:cs typeface="Times New Roman" panose="02020603050405020304"/>
              </a:rPr>
              <a:t/>
            </a:r>
            <a:r>
              <a:rPr sz="2400" b="1" u="heavy" spc="-5" dirty="0">
                <a:uFill>
                  <a:solidFill>
                    <a:srgbClr val="000000"/>
                  </a:solidFill>
                </a:uFill>
                <a:latin typeface="宋体"/>
                <a:cs typeface="宋体"/>
                <a:ea typeface="+mj-ea"/>
              </a:rPr>
              <a:t>（第4章）</a:t>
            </a:r>
            <a:r>
              <a:rPr sz="2400" b="1" spc="-5" dirty="0">
                <a:latin typeface="Times New Roman" panose="02020603050405020304"/>
                <a:cs typeface="Times New Roman" panose="02020603050405020304"/>
              </a:rPr>
              <a:t/>
            </a:r>
            <a:endParaRPr sz="2400">
              <a:latin typeface="Times New Roman" panose="02020603050405020304"/>
              <a:cs typeface="Times New Roman" panose="02020603050405020304"/>
            </a:endParaRPr>
          </a:p>
          <a:p>
            <a:pPr marL="218440" indent="-205740">
              <a:lnSpc>
                <a:spcPct val="100000"/>
              </a:lnSpc>
              <a:spcBef>
                <a:spcPts val="860"/>
              </a:spcBef>
              <a:buClr>
                <a:srgbClr val="001F5F"/>
              </a:buClr>
              <a:buChar char="•"/>
              <a:tabLst>
                <a:tab pos="218440" algn="l"/>
              </a:tabLst>
            </a:pPr>
            <a:r>
              <a:rPr sz="2400" dirty="0">
                <a:latin typeface="Times New Roman" panose="02020603050405020304"/>
                <a:cs typeface="Times New Roman" panose="02020603050405020304"/>
              </a:rPr>
              <a:t/>
            </a:r>
            <a:r>
              <a:rPr sz="2400" spc="-20" dirty="0">
                <a:latin typeface="Times New Roman" panose="02020603050405020304"/>
                <a:cs typeface="Times New Roman" panose="02020603050405020304"/>
              </a:rPr>
              <a:t/>
            </a:r>
            <a:r>
              <a:rPr sz="2400" dirty="0">
                <a:latin typeface="宋体"/>
                <a:cs typeface="宋体"/>
                <a:ea typeface="+mj-ea"/>
              </a:rPr>
              <a:t>股息贴现</a:t>
            </a:r>
            <a:endParaRPr sz="2400">
              <a:latin typeface="Times New Roman" panose="02020603050405020304"/>
              <a:cs typeface="Times New Roman" panose="02020603050405020304"/>
            </a:endParaRPr>
          </a:p>
          <a:p>
            <a:pPr marL="218440" indent="-205740">
              <a:lnSpc>
                <a:spcPct val="100000"/>
              </a:lnSpc>
              <a:spcBef>
                <a:spcPts val="865"/>
              </a:spcBef>
              <a:buClr>
                <a:srgbClr val="001F5F"/>
              </a:buClr>
              <a:buChar char="•"/>
              <a:tabLst>
                <a:tab pos="218440" algn="l"/>
              </a:tabLst>
            </a:pPr>
            <a:r>
              <a:rPr sz="2400" dirty="0">
                <a:latin typeface="宋体"/>
                <a:cs typeface="宋体"/>
                <a:ea typeface="+mj-ea"/>
              </a:rPr>
              <a:t>贴现现金流量分析</a:t>
            </a:r>
            <a:r>
              <a:rPr sz="2400" spc="-5" dirty="0">
                <a:latin typeface="Times New Roman" panose="02020603050405020304"/>
                <a:cs typeface="Times New Roman" panose="02020603050405020304"/>
              </a:rPr>
              <a:t/>
            </a:r>
            <a:r>
              <a:rPr sz="2400" spc="-30" dirty="0">
                <a:latin typeface="Times New Roman" panose="02020603050405020304"/>
                <a:cs typeface="Times New Roman" panose="02020603050405020304"/>
              </a:rPr>
              <a:t/>
            </a:r>
            <a:r>
              <a:rPr sz="2400" dirty="0">
                <a:latin typeface="Times New Roman" panose="02020603050405020304"/>
                <a:cs typeface="Times New Roman" panose="02020603050405020304"/>
              </a:rPr>
              <a:t/>
            </a:r>
            <a:endParaRPr sz="2400">
              <a:latin typeface="Times New Roman" panose="02020603050405020304"/>
              <a:cs typeface="Times New Roman" panose="02020603050405020304"/>
            </a:endParaRPr>
          </a:p>
          <a:p>
            <a:pPr>
              <a:lnSpc>
                <a:spcPct val="100000"/>
              </a:lnSpc>
              <a:buClr>
                <a:srgbClr val="001F5F"/>
              </a:buClr>
              <a:buFont typeface="Times New Roman" panose="02020603050405020304"/>
              <a:buChar char="•"/>
            </a:pPr>
            <a:endParaRPr sz="2600">
              <a:latin typeface="Times New Roman" panose="02020603050405020304"/>
              <a:cs typeface="Times New Roman" panose="02020603050405020304"/>
            </a:endParaRPr>
          </a:p>
          <a:p>
            <a:pPr marL="12700">
              <a:lnSpc>
                <a:spcPct val="100000"/>
              </a:lnSpc>
              <a:spcBef>
                <a:spcPts val="1620"/>
              </a:spcBef>
            </a:pPr>
            <a:r>
              <a:rPr sz="2400" b="1" spc="-5" dirty="0">
                <a:latin typeface="Times New Roman" panose="02020603050405020304"/>
                <a:cs typeface="Times New Roman" panose="02020603050405020304"/>
              </a:rPr>
              <a:t/>
            </a:r>
            <a:r>
              <a:rPr sz="2400" b="1" u="heavy" spc="-5" dirty="0">
                <a:uFill>
                  <a:solidFill>
                    <a:srgbClr val="000000"/>
                  </a:solidFill>
                </a:uFill>
                <a:latin typeface="宋体"/>
                <a:cs typeface="宋体"/>
                <a:ea typeface="+mj-ea"/>
              </a:rPr>
              <a:t>（第五章）</a:t>
            </a:r>
            <a:r>
              <a:rPr sz="2400" b="1" spc="-5" dirty="0">
                <a:latin typeface="Times New Roman" panose="02020603050405020304"/>
                <a:cs typeface="Times New Roman" panose="02020603050405020304"/>
              </a:rPr>
              <a:t/>
            </a:r>
            <a:endParaRPr sz="2400">
              <a:latin typeface="Times New Roman" panose="02020603050405020304"/>
              <a:cs typeface="Times New Roman" panose="02020603050405020304"/>
            </a:endParaRPr>
          </a:p>
          <a:p>
            <a:pPr marL="218440" indent="-205740">
              <a:lnSpc>
                <a:spcPct val="100000"/>
              </a:lnSpc>
              <a:spcBef>
                <a:spcPts val="865"/>
              </a:spcBef>
              <a:buClr>
                <a:srgbClr val="001F5F"/>
              </a:buClr>
              <a:buChar char="•"/>
              <a:tabLst>
                <a:tab pos="218440" algn="l"/>
              </a:tabLst>
            </a:pPr>
            <a:r>
              <a:rPr sz="2400" dirty="0">
                <a:latin typeface="Times New Roman" panose="02020603050405020304"/>
                <a:cs typeface="Times New Roman" panose="02020603050405020304"/>
              </a:rPr>
              <a:t/>
            </a:r>
            <a:r>
              <a:rPr sz="2400" spc="-5" dirty="0">
                <a:latin typeface="宋体"/>
                <a:cs typeface="宋体"/>
                <a:ea typeface="+mj-ea"/>
              </a:rPr>
              <a:t>定价账面价值：剩余收益分析</a:t>
            </a:r>
            <a:r>
              <a:rPr sz="2400" dirty="0">
                <a:latin typeface="Times New Roman" panose="02020603050405020304"/>
                <a:cs typeface="Times New Roman" panose="02020603050405020304"/>
              </a:rPr>
              <a:t/>
            </a:r>
            <a:r>
              <a:rPr sz="2400" spc="-80" dirty="0">
                <a:latin typeface="Times New Roman" panose="02020603050405020304"/>
                <a:cs typeface="Times New Roman" panose="02020603050405020304"/>
              </a:rPr>
              <a:t/>
            </a:r>
            <a:r>
              <a:rPr sz="2400" dirty="0">
                <a:latin typeface="Times New Roman" panose="02020603050405020304"/>
                <a:cs typeface="Times New Roman" panose="02020603050405020304"/>
              </a:rPr>
              <a:t/>
            </a:r>
            <a:endParaRPr sz="2400">
              <a:latin typeface="Times New Roman" panose="02020603050405020304"/>
              <a:cs typeface="Times New Roman" panose="02020603050405020304"/>
            </a:endParaRPr>
          </a:p>
          <a:p>
            <a:pPr>
              <a:lnSpc>
                <a:spcPct val="100000"/>
              </a:lnSpc>
              <a:buClr>
                <a:srgbClr val="001F5F"/>
              </a:buClr>
              <a:buFont typeface="Times New Roman" panose="02020603050405020304"/>
              <a:buChar char="•"/>
            </a:pPr>
            <a:endParaRPr sz="2600">
              <a:latin typeface="Times New Roman" panose="02020603050405020304"/>
              <a:cs typeface="Times New Roman" panose="02020603050405020304"/>
            </a:endParaRPr>
          </a:p>
          <a:p>
            <a:pPr marL="12700">
              <a:lnSpc>
                <a:spcPct val="100000"/>
              </a:lnSpc>
              <a:spcBef>
                <a:spcPts val="1620"/>
              </a:spcBef>
            </a:pPr>
            <a:r>
              <a:rPr sz="2400" b="1" spc="-5" dirty="0">
                <a:latin typeface="Times New Roman" panose="02020603050405020304"/>
                <a:cs typeface="Times New Roman" panose="02020603050405020304"/>
              </a:rPr>
              <a:t/>
            </a:r>
            <a:r>
              <a:rPr sz="2400" b="1" u="heavy" spc="-5" dirty="0">
                <a:uFill>
                  <a:solidFill>
                    <a:srgbClr val="000000"/>
                  </a:solidFill>
                </a:uFill>
                <a:latin typeface="宋体"/>
                <a:cs typeface="宋体"/>
                <a:ea typeface="+mj-ea"/>
              </a:rPr>
              <a:t>（第6章）</a:t>
            </a:r>
            <a:r>
              <a:rPr sz="2400" b="1" spc="-5" dirty="0">
                <a:latin typeface="Times New Roman" panose="02020603050405020304"/>
                <a:cs typeface="Times New Roman" panose="02020603050405020304"/>
              </a:rPr>
              <a:t/>
            </a:r>
            <a:endParaRPr sz="2400">
              <a:latin typeface="Times New Roman" panose="02020603050405020304"/>
              <a:cs typeface="Times New Roman" panose="02020603050405020304"/>
            </a:endParaRPr>
          </a:p>
          <a:p>
            <a:pPr marL="218440" indent="-205740">
              <a:lnSpc>
                <a:spcPct val="100000"/>
              </a:lnSpc>
              <a:spcBef>
                <a:spcPts val="865"/>
              </a:spcBef>
              <a:buClr>
                <a:srgbClr val="001F5F"/>
              </a:buClr>
              <a:buChar char="•"/>
              <a:tabLst>
                <a:tab pos="218440" algn="l"/>
              </a:tabLst>
            </a:pPr>
            <a:r>
              <a:rPr sz="2400" dirty="0">
                <a:latin typeface="宋体"/>
                <a:cs typeface="宋体"/>
                <a:ea typeface="+mj-ea"/>
              </a:rPr>
              <a:t>收益定价：收益增长分析</a:t>
            </a:r>
            <a:r>
              <a:rPr sz="2400" spc="-5" dirty="0">
                <a:latin typeface="Times New Roman" panose="02020603050405020304"/>
                <a:cs typeface="Times New Roman" panose="02020603050405020304"/>
              </a:rPr>
              <a:t/>
            </a:r>
            <a:r>
              <a:rPr sz="2400" spc="-80" dirty="0">
                <a:latin typeface="Times New Roman" panose="02020603050405020304"/>
                <a:cs typeface="Times New Roman" panose="02020603050405020304"/>
              </a:rPr>
              <a:t/>
            </a:r>
            <a:r>
              <a:rPr sz="2400" dirty="0">
                <a:latin typeface="Times New Roman" panose="02020603050405020304"/>
                <a:cs typeface="Times New Roman" panose="02020603050405020304"/>
              </a:rPr>
              <a:t/>
            </a:r>
            <a:endParaRPr sz="2400">
              <a:latin typeface="Times New Roman" panose="02020603050405020304"/>
              <a:cs typeface="Times New Roman" panose="02020603050405020304"/>
            </a:endParaRPr>
          </a:p>
        </ns0:txBody>
      </ns0:sp>
    </ns0:spTree>
  </ns0:cSld>
  <ns0:clrMapOvr>
    <a:masterClrMapping/>
  </ns0:clrMapOvr>
</ns0:sld>
</file>

<file path=ppt/slides/slide2.xml><?xml version="1.0" encoding="utf-8"?>
<ns0:sld xmlns:a="http://schemas.openxmlformats.org/drawingml/2006/main" xmlns:ns0="http://schemas.openxmlformats.org/presentationml/2006/main">
  <ns0:cSld>
    <ns0:spTree>
      <ns0:nvGrpSpPr>
        <ns0:cNvPr id="1" name=""/>
        <ns0:cNvGrpSpPr/>
        <ns0:nvPr/>
      </ns0:nvGrpSpPr>
      <ns0:grpSpPr>
        <a:xfrm>
          <a:off x="0" y="0"/>
          <a:ext cx="0" cy="0"/>
          <a:chOff x="0" y="0"/>
          <a:chExt cx="0" cy="0"/>
        </a:xfrm>
      </ns0:grpSpPr>
      <ns0:sp>
        <ns0:nvSpPr>
          <ns0:cNvPr id="2" name="object 2"/>
          <ns0:cNvSpPr txBox="1"/>
          <ns0:nvPr/>
        </ns0:nvSpPr>
        <ns0:spPr>
          <a:xfrm>
            <a:off x="995883" y="1267459"/>
            <a:ext cx="6870065" cy="3770629"/>
          </a:xfrm>
          <a:prstGeom prst="rect">
            <a:avLst/>
          </a:prstGeom>
        </ns0:spPr>
        <ns0:txBody>
          <a:bodyPr vert="horz" wrap="square" lIns="0" tIns="12700" rIns="0" bIns="0" rtlCol="0">
            <a:spAutoFit/>
          </a:bodyPr>
          <a:lstStyle/>
          <a:p>
            <a:pPr marL="218440" indent="-205740">
              <a:lnSpc>
                <a:spcPct val="100000"/>
              </a:lnSpc>
              <a:spcBef>
                <a:spcPts val="100"/>
              </a:spcBef>
              <a:buClr>
                <a:srgbClr val="001F5F"/>
              </a:buClr>
              <a:buFont typeface="Times New Roman" panose="02020603050405020304"/>
              <a:buChar char="•"/>
              <a:tabLst>
                <a:tab pos="218440" algn="l"/>
              </a:tabLst>
            </a:pPr>
            <a:r>
              <a:rPr sz="2400" b="1" spc="-5" dirty="0">
                <a:latin typeface="Times New Roman" panose="02020603050405020304"/>
                <a:cs typeface="Times New Roman" panose="02020603050405020304"/>
              </a:rPr>
              <a:t/>
            </a:r>
            <a:r>
              <a:rPr sz="2400" b="1" dirty="0">
                <a:latin typeface="Times New Roman" panose="02020603050405020304"/>
                <a:cs typeface="Times New Roman" panose="02020603050405020304"/>
              </a:rPr>
              <a:t/>
            </a:r>
            <a:r>
              <a:rPr sz="2400" b="1" spc="-10" dirty="0">
                <a:latin typeface="Times New Roman" panose="02020603050405020304"/>
                <a:cs typeface="Times New Roman" panose="02020603050405020304"/>
              </a:rPr>
              <a:t/>
            </a:r>
            <a:r>
              <a:rPr sz="2400" b="1" dirty="0">
                <a:latin typeface="Times New Roman" panose="02020603050405020304"/>
                <a:cs typeface="Times New Roman" panose="02020603050405020304"/>
              </a:rPr>
              <a:t/>
            </a:r>
            <a:r>
              <a:rPr sz="2400" b="1" spc="-5" dirty="0">
                <a:latin typeface="宋体"/>
                <a:cs typeface="宋体"/>
                <a:ea typeface="+mj-ea"/>
              </a:rPr>
              <a:t>公司、投资者和资本市场</a:t>
            </a:r>
            <a:r>
              <a:rPr sz="2400" b="1" spc="15" dirty="0">
                <a:latin typeface="Times New Roman" panose="02020603050405020304"/>
                <a:cs typeface="Times New Roman" panose="02020603050405020304"/>
              </a:rPr>
              <a:t/>
            </a:r>
            <a:r>
              <a:rPr sz="2400" b="1" dirty="0">
                <a:latin typeface="Times New Roman" panose="02020603050405020304"/>
                <a:cs typeface="Times New Roman" panose="02020603050405020304"/>
              </a:rPr>
              <a:t/>
            </a:r>
            <a:endParaRPr sz="2400">
              <a:latin typeface="Times New Roman" panose="02020603050405020304"/>
              <a:cs typeface="Times New Roman" panose="02020603050405020304"/>
            </a:endParaRPr>
          </a:p>
          <a:p>
            <a:pPr>
              <a:lnSpc>
                <a:spcPct val="100000"/>
              </a:lnSpc>
              <a:spcBef>
                <a:spcPts val="20"/>
              </a:spcBef>
              <a:buClr>
                <a:srgbClr val="001F5F"/>
              </a:buClr>
              <a:buFont typeface="Times New Roman" panose="02020603050405020304"/>
              <a:buChar char="•"/>
            </a:pPr>
            <a:endParaRPr sz="2100">
              <a:latin typeface="Times New Roman" panose="02020603050405020304"/>
              <a:cs typeface="Times New Roman" panose="02020603050405020304"/>
            </a:endParaRPr>
          </a:p>
          <a:p>
            <a:pPr marL="218440" indent="-205740">
              <a:lnSpc>
                <a:spcPct val="100000"/>
              </a:lnSpc>
              <a:buClr>
                <a:srgbClr val="001F5F"/>
              </a:buClr>
              <a:buFont typeface="Times New Roman" panose="02020603050405020304"/>
              <a:buChar char="•"/>
              <a:tabLst>
                <a:tab pos="218440" algn="l"/>
              </a:tabLst>
            </a:pPr>
            <a:r>
              <a:rPr sz="2400" b="1" spc="-5" dirty="0">
                <a:latin typeface="Times New Roman" panose="02020603050405020304"/>
                <a:cs typeface="Times New Roman" panose="02020603050405020304"/>
              </a:rPr>
              <a:t/>
            </a:r>
            <a:r>
              <a:rPr sz="2400" b="1" dirty="0">
                <a:latin typeface="Times New Roman" panose="02020603050405020304"/>
                <a:cs typeface="Times New Roman" panose="02020603050405020304"/>
              </a:rPr>
              <a:t/>
            </a:r>
            <a:r>
              <a:rPr sz="2400" b="1" spc="-5" dirty="0">
                <a:latin typeface="Times New Roman" panose="02020603050405020304"/>
                <a:cs typeface="Times New Roman" panose="02020603050405020304"/>
              </a:rPr>
              <a:t/>
            </a:r>
            <a:r>
              <a:rPr sz="2400" b="1" dirty="0">
                <a:latin typeface="宋体"/>
                <a:cs typeface="宋体"/>
                <a:ea typeface="+mj-ea"/>
              </a:rPr>
              <a:t>分析业务：专业分析师</a:t>
            </a:r>
            <a:r>
              <a:rPr sz="2400" b="1" spc="25" dirty="0">
                <a:latin typeface="Times New Roman" panose="02020603050405020304"/>
                <a:cs typeface="Times New Roman" panose="02020603050405020304"/>
              </a:rPr>
              <a:t/>
            </a:r>
            <a:r>
              <a:rPr sz="2400" b="1" spc="-5" dirty="0">
                <a:latin typeface="Times New Roman" panose="02020603050405020304"/>
                <a:cs typeface="Times New Roman" panose="02020603050405020304"/>
              </a:rPr>
              <a:t/>
            </a:r>
            <a:endParaRPr sz="2400">
              <a:latin typeface="Times New Roman" panose="02020603050405020304"/>
              <a:cs typeface="Times New Roman" panose="02020603050405020304"/>
            </a:endParaRPr>
          </a:p>
          <a:p>
            <a:pPr>
              <a:lnSpc>
                <a:spcPct val="100000"/>
              </a:lnSpc>
              <a:spcBef>
                <a:spcPts val="35"/>
              </a:spcBef>
              <a:buClr>
                <a:srgbClr val="001F5F"/>
              </a:buClr>
              <a:buFont typeface="Times New Roman" panose="02020603050405020304"/>
              <a:buChar char="•"/>
            </a:pPr>
            <a:endParaRPr sz="2100">
              <a:latin typeface="Times New Roman" panose="02020603050405020304"/>
              <a:cs typeface="Times New Roman" panose="02020603050405020304"/>
            </a:endParaRPr>
          </a:p>
          <a:p>
            <a:pPr marL="218440" indent="-205740">
              <a:lnSpc>
                <a:spcPct val="100000"/>
              </a:lnSpc>
              <a:buClr>
                <a:srgbClr val="001F5F"/>
              </a:buClr>
              <a:buFont typeface="Times New Roman" panose="02020603050405020304"/>
              <a:buChar char="•"/>
              <a:tabLst>
                <a:tab pos="218440" algn="l"/>
              </a:tabLst>
            </a:pPr>
            <a:r>
              <a:rPr sz="2400" b="1" spc="-5" dirty="0">
                <a:latin typeface="宋体"/>
                <a:cs typeface="宋体"/>
                <a:ea typeface="+mj-ea"/>
              </a:rPr>
              <a:t>商业分析</a:t>
            </a:r>
            <a:r>
              <a:rPr sz="2400" b="1" dirty="0">
                <a:latin typeface="Times New Roman" panose="02020603050405020304"/>
                <a:cs typeface="Times New Roman" panose="02020603050405020304"/>
              </a:rPr>
              <a:t/>
            </a:r>
            <a:r>
              <a:rPr sz="2400" b="1" spc="5" dirty="0">
                <a:latin typeface="Times New Roman" panose="02020603050405020304"/>
                <a:cs typeface="Times New Roman" panose="02020603050405020304"/>
              </a:rPr>
              <a:t/>
            </a:r>
            <a:r>
              <a:rPr sz="2400" b="1" spc="-5" dirty="0">
                <a:latin typeface="Times New Roman" panose="02020603050405020304"/>
                <a:cs typeface="Times New Roman" panose="02020603050405020304"/>
              </a:rPr>
              <a:t/>
            </a:r>
            <a:endParaRPr sz="2400">
              <a:latin typeface="Times New Roman" panose="02020603050405020304"/>
              <a:cs typeface="Times New Roman" panose="02020603050405020304"/>
            </a:endParaRPr>
          </a:p>
          <a:p>
            <a:pPr>
              <a:lnSpc>
                <a:spcPct val="100000"/>
              </a:lnSpc>
              <a:spcBef>
                <a:spcPts val="20"/>
              </a:spcBef>
              <a:buClr>
                <a:srgbClr val="001F5F"/>
              </a:buClr>
              <a:buFont typeface="Times New Roman" panose="02020603050405020304"/>
              <a:buChar char="•"/>
            </a:pPr>
            <a:endParaRPr sz="2100">
              <a:latin typeface="Times New Roman" panose="02020603050405020304"/>
              <a:cs typeface="Times New Roman" panose="02020603050405020304"/>
            </a:endParaRPr>
          </a:p>
          <a:p>
            <a:pPr marL="218440" indent="-205740">
              <a:lnSpc>
                <a:spcPct val="100000"/>
              </a:lnSpc>
              <a:buClr>
                <a:srgbClr val="001F5F"/>
              </a:buClr>
              <a:buFont typeface="Times New Roman" panose="02020603050405020304"/>
              <a:buChar char="•"/>
              <a:tabLst>
                <a:tab pos="218440" algn="l"/>
              </a:tabLst>
            </a:pPr>
            <a:r>
              <a:rPr sz="2400" b="1" dirty="0">
                <a:latin typeface="宋体"/>
                <a:cs typeface="宋体"/>
                <a:ea typeface="+mj-ea"/>
              </a:rPr>
              <a:t>投资风格</a:t>
            </a:r>
            <a:r>
              <a:rPr sz="2400" b="1" spc="-20" dirty="0">
                <a:latin typeface="Times New Roman" panose="02020603050405020304"/>
                <a:cs typeface="Times New Roman" panose="02020603050405020304"/>
              </a:rPr>
              <a:t/>
            </a:r>
            <a:r>
              <a:rPr sz="2400" b="1" dirty="0">
                <a:latin typeface="Times New Roman" panose="02020603050405020304"/>
                <a:cs typeface="Times New Roman" panose="02020603050405020304"/>
              </a:rPr>
              <a:t/>
            </a:r>
            <a:endParaRPr sz="2400">
              <a:latin typeface="Times New Roman" panose="02020603050405020304"/>
              <a:cs typeface="Times New Roman" panose="02020603050405020304"/>
            </a:endParaRPr>
          </a:p>
          <a:p>
            <a:pPr>
              <a:lnSpc>
                <a:spcPct val="100000"/>
              </a:lnSpc>
              <a:spcBef>
                <a:spcPts val="25"/>
              </a:spcBef>
              <a:buClr>
                <a:srgbClr val="001F5F"/>
              </a:buClr>
              <a:buFont typeface="Times New Roman" panose="02020603050405020304"/>
              <a:buChar char="•"/>
            </a:pPr>
            <a:endParaRPr sz="2100">
              <a:latin typeface="Times New Roman" panose="02020603050405020304"/>
              <a:cs typeface="Times New Roman" panose="02020603050405020304"/>
            </a:endParaRPr>
          </a:p>
          <a:p>
            <a:pPr marL="218440" indent="-205740">
              <a:lnSpc>
                <a:spcPct val="100000"/>
              </a:lnSpc>
              <a:buClr>
                <a:srgbClr val="001F5F"/>
              </a:buClr>
              <a:buFont typeface="Times New Roman" panose="02020603050405020304"/>
              <a:buChar char="•"/>
              <a:tabLst>
                <a:tab pos="218440" algn="l"/>
              </a:tabLst>
            </a:pPr>
            <a:r>
              <a:rPr sz="2400" b="1" dirty="0">
                <a:latin typeface="宋体"/>
                <a:cs typeface="宋体"/>
                <a:ea typeface="+mj-ea"/>
              </a:rPr>
              <a:t>被动投资与主动投资</a:t>
            </a:r>
            <a:r>
              <a:rPr sz="2400" b="1" spc="-5" dirty="0">
                <a:latin typeface="Times New Roman" panose="02020603050405020304"/>
                <a:cs typeface="Times New Roman" panose="02020603050405020304"/>
              </a:rPr>
              <a:t/>
            </a:r>
            <a:r>
              <a:rPr sz="2400" b="1" dirty="0">
                <a:latin typeface="Times New Roman" panose="02020603050405020304"/>
                <a:cs typeface="Times New Roman" panose="02020603050405020304"/>
              </a:rPr>
              <a:t/>
            </a:r>
            <a:r>
              <a:rPr sz="2400" b="1" spc="-45" dirty="0">
                <a:latin typeface="Times New Roman" panose="02020603050405020304"/>
                <a:cs typeface="Times New Roman" panose="02020603050405020304"/>
              </a:rPr>
              <a:t/>
            </a:r>
            <a:r>
              <a:rPr sz="2400" b="1" dirty="0">
                <a:latin typeface="Times New Roman" panose="02020603050405020304"/>
                <a:cs typeface="Times New Roman" panose="02020603050405020304"/>
              </a:rPr>
              <a:t/>
            </a:r>
            <a:endParaRPr sz="2400">
              <a:latin typeface="Times New Roman" panose="02020603050405020304"/>
              <a:cs typeface="Times New Roman" panose="02020603050405020304"/>
            </a:endParaRPr>
          </a:p>
          <a:p>
            <a:pPr>
              <a:lnSpc>
                <a:spcPct val="100000"/>
              </a:lnSpc>
              <a:spcBef>
                <a:spcPts val="35"/>
              </a:spcBef>
              <a:buClr>
                <a:srgbClr val="001F5F"/>
              </a:buClr>
              <a:buFont typeface="Times New Roman" panose="02020603050405020304"/>
              <a:buChar char="•"/>
            </a:pPr>
            <a:endParaRPr sz="2100">
              <a:latin typeface="Times New Roman" panose="02020603050405020304"/>
              <a:cs typeface="Times New Roman" panose="02020603050405020304"/>
            </a:endParaRPr>
          </a:p>
          <a:p>
            <a:pPr marL="218440" indent="-205740">
              <a:lnSpc>
                <a:spcPct val="100000"/>
              </a:lnSpc>
              <a:buClr>
                <a:srgbClr val="001F5F"/>
              </a:buClr>
              <a:buFont typeface="Times New Roman" panose="02020603050405020304"/>
              <a:buChar char="•"/>
              <a:tabLst>
                <a:tab pos="218440" algn="l"/>
              </a:tabLst>
            </a:pPr>
            <a:r>
              <a:rPr sz="2400" b="1" spc="-5" dirty="0">
                <a:latin typeface="宋体"/>
                <a:cs typeface="宋体"/>
                <a:ea typeface="+mj-ea"/>
              </a:rPr>
              <a:t>资本资产定价模型</a:t>
            </a:r>
            <a:r>
              <a:rPr sz="2400" b="1" dirty="0">
                <a:latin typeface="Times New Roman" panose="02020603050405020304"/>
                <a:cs typeface="Times New Roman" panose="02020603050405020304"/>
              </a:rPr>
              <a:t/>
            </a:r>
            <a:r>
              <a:rPr sz="2400" b="1" spc="-10" dirty="0">
                <a:latin typeface="Times New Roman" panose="02020603050405020304"/>
                <a:cs typeface="Times New Roman" panose="02020603050405020304"/>
              </a:rPr>
              <a:t/>
            </a:r>
            <a:r>
              <a:rPr sz="2400" b="1" dirty="0">
                <a:latin typeface="Times New Roman" panose="02020603050405020304"/>
                <a:cs typeface="Times New Roman" panose="02020603050405020304"/>
              </a:rPr>
              <a:t/>
            </a:r>
            <a:endParaRPr sz="2400">
              <a:latin typeface="Times New Roman" panose="02020603050405020304"/>
              <a:cs typeface="Times New Roman" panose="02020603050405020304"/>
            </a:endParaRPr>
          </a:p>
        </ns0:txBody>
      </ns0:sp>
      <ns0:sp>
        <ns0:nvSpPr>
          <ns0:cNvPr id="3" name="object 3"/>
          <ns0:cNvSpPr txBox="1">
            <a:spLocks noGrp="1"/>
          </ns0:cNvSpPr>
          <ns0:nvPr>
            <ns0:ph type="title"/>
          </ns0:nvPr>
        </ns0:nvSpPr>
        <ns0:spPr>
          <a:xfrm>
            <a:off x="3981703" y="339293"/>
            <a:ext cx="1172210" cy="452120"/>
          </a:xfrm>
          <a:prstGeom prst="rect">
            <a:avLst/>
          </a:prstGeom>
        </ns0:spPr>
        <ns0:txBody>
          <a:bodyPr vert="horz" wrap="square" lIns="0" tIns="12065" rIns="0" bIns="0" rtlCol="0">
            <a:spAutoFit/>
          </a:bodyPr>
          <a:lstStyle/>
          <a:p>
            <a:pPr marL="12700">
              <a:lnSpc>
                <a:spcPct val="100000"/>
              </a:lnSpc>
              <a:spcBef>
                <a:spcPts val="95"/>
              </a:spcBef>
            </a:pPr>
            <a:r>
              <a:rPr spc="-5" dirty="0">
                <a:latin typeface="宋体"/>
                <a:ea typeface="+mj-ea"/>
                <a:cs typeface="宋体"/>
              </a:rPr>
              <a:t>大纲</a:t>
            </a:r>
            <a:endParaRPr spc="-5" dirty="0"/>
          </a:p>
        </ns0:txBody>
      </ns0:sp>
    </ns0:spTree>
  </ns0:cSld>
  <ns0:clrMapOvr>
    <a:masterClrMapping/>
  </ns0:clrMapOvr>
</ns0:sld>
</file>

<file path=ppt/slides/slide20.xml><?xml version="1.0" encoding="utf-8"?>
<ns0:sld xmlns:a="http://schemas.openxmlformats.org/drawingml/2006/main" xmlns:ns0="http://schemas.openxmlformats.org/presentationml/2006/main">
  <ns0:cSld>
    <ns0:spTree>
      <ns0:nvGrpSpPr>
        <ns0:cNvPr id="1" name=""/>
        <ns0:cNvGrpSpPr/>
        <ns0:nvPr/>
      </ns0:nvGrpSpPr>
      <ns0:grpSpPr>
        <a:xfrm>
          <a:off x="0" y="0"/>
          <a:ext cx="0" cy="0"/>
          <a:chOff x="0" y="0"/>
          <a:chExt cx="0" cy="0"/>
        </a:xfrm>
      </ns0:grpSpPr>
      <ns0:sp>
        <ns0:nvSpPr>
          <ns0:cNvPr id="2" name="object 2"/>
          <ns0:cNvSpPr txBox="1">
            <a:spLocks noGrp="1"/>
          </ns0:cNvSpPr>
          <ns0:nvPr>
            <ns0:ph type="title"/>
          </ns0:nvPr>
        </ns0:nvSpPr>
        <ns0:spPr>
          <a:xfrm>
            <a:off x="767283" y="354533"/>
            <a:ext cx="7600950" cy="422909"/>
          </a:xfrm>
          <a:prstGeom prst="rect">
            <a:avLst/>
          </a:prstGeom>
        </ns0:spPr>
        <ns0:txBody>
          <a:bodyPr vert="horz" wrap="square" lIns="0" tIns="13335" rIns="0" bIns="0" rtlCol="0">
            <a:spAutoFit/>
          </a:bodyPr>
          <a:lstStyle/>
          <a:p>
            <a:pPr marL="12700">
              <a:lnSpc>
                <a:spcPct val="100000"/>
              </a:lnSpc>
              <a:spcBef>
                <a:spcPts val="105"/>
              </a:spcBef>
            </a:pPr>
            <a:r>
              <a:rPr sz="2600" spc="-5" dirty="0"/>
              <a:t/>
            </a:r>
            <a:r>
              <a:rPr sz="2600" dirty="0">
                <a:latin typeface="宋体"/>
                <a:ea typeface="+mj-ea"/>
                <a:cs typeface="宋体"/>
              </a:rPr>
              <a:t>企业财务信息的用户（需求侧）</a:t>
            </a:r>
            <a:r>
              <a:rPr sz="2600" spc="-5" dirty="0"/>
              <a:t/>
            </a:r>
            <a:r>
              <a:rPr sz="2600" dirty="0"/>
              <a:t/>
            </a:r>
            <a:r>
              <a:rPr sz="2600" spc="-85" dirty="0"/>
              <a:t/>
            </a:r>
            <a:r>
              <a:rPr sz="2600" spc="-5" dirty="0"/>
              <a:t/>
            </a:r>
            <a:endParaRPr sz="2600"/>
          </a:p>
        </ns0:txBody>
      </ns0:sp>
      <ns0:sp>
        <ns0:nvSpPr>
          <ns0:cNvPr id="3" name="object 3"/>
          <ns0:cNvSpPr txBox="1"/>
          <ns0:nvPr/>
        </ns0:nvSpPr>
        <ns0:spPr>
          <a:xfrm>
            <a:off x="208584" y="1151610"/>
            <a:ext cx="4822825" cy="5284470"/>
          </a:xfrm>
          <a:prstGeom prst="rect">
            <a:avLst/>
          </a:prstGeom>
        </ns0:spPr>
        <ns0:txBody>
          <a:bodyPr vert="horz" wrap="square" lIns="0" tIns="88900" rIns="0" bIns="0" rtlCol="0">
            <a:spAutoFit/>
          </a:bodyPr>
          <a:lstStyle/>
          <a:p>
            <a:pPr marL="355600" indent="-342900">
              <a:lnSpc>
                <a:spcPct val="100000"/>
              </a:lnSpc>
              <a:spcBef>
                <a:spcPts val="700"/>
              </a:spcBef>
              <a:buClr>
                <a:srgbClr val="001F5F"/>
              </a:buClr>
              <a:buFont typeface="Times New Roman" panose="02020603050405020304"/>
              <a:buChar char="•"/>
              <a:tabLst>
                <a:tab pos="354965" algn="l"/>
                <a:tab pos="355600" algn="l"/>
              </a:tabLst>
            </a:pPr>
            <a:r>
              <a:rPr sz="2000" b="1" dirty="0">
                <a:latin typeface="Times New Roman" panose="02020603050405020304"/>
                <a:cs typeface="Times New Roman" panose="02020603050405020304"/>
              </a:rPr>
              <a:t/>
            </a:r>
            <a:r>
              <a:rPr sz="2000" b="1" spc="-20" dirty="0">
                <a:latin typeface="Times New Roman" panose="02020603050405020304"/>
                <a:cs typeface="Times New Roman" panose="02020603050405020304"/>
              </a:rPr>
              <a:t/>
            </a:r>
            <a:r>
              <a:rPr sz="2000" b="1" dirty="0">
                <a:latin typeface="宋体"/>
                <a:cs typeface="宋体"/>
                <a:ea typeface="+mj-ea"/>
              </a:rPr>
              <a:t>股权投资者</a:t>
            </a:r>
            <a:endParaRPr sz="2000">
              <a:latin typeface="Times New Roman" panose="02020603050405020304"/>
              <a:cs typeface="Times New Roman" panose="02020603050405020304"/>
            </a:endParaRPr>
          </a:p>
          <a:p>
            <a:pPr marL="803275" lvl="1" indent="-343535">
              <a:lnSpc>
                <a:spcPct val="100000"/>
              </a:lnSpc>
              <a:spcBef>
                <a:spcPts val="600"/>
              </a:spcBef>
              <a:buClr>
                <a:srgbClr val="001F5F"/>
              </a:buClr>
              <a:buFont typeface="Wingdings" panose="05000000000000000000"/>
              <a:buChar char=""/>
              <a:tabLst>
                <a:tab pos="803275" algn="l"/>
                <a:tab pos="803910" algn="l"/>
              </a:tabLst>
            </a:pPr>
            <a:r>
              <a:rPr sz="2000" i="1" dirty="0">
                <a:latin typeface="宋体"/>
                <a:cs typeface="宋体"/>
                <a:ea typeface="+mj-ea"/>
              </a:rPr>
              <a:t>评估其风险和投资回报</a:t>
            </a:r>
            <a:r>
              <a:rPr sz="2000" i="1" spc="-15" dirty="0">
                <a:latin typeface="Times New Roman" panose="02020603050405020304"/>
                <a:cs typeface="Times New Roman" panose="02020603050405020304"/>
              </a:rPr>
              <a:t/>
            </a:r>
            <a:r>
              <a:rPr sz="2000" i="1" dirty="0">
                <a:latin typeface="Times New Roman" panose="02020603050405020304"/>
                <a:cs typeface="Times New Roman" panose="02020603050405020304"/>
              </a:rPr>
              <a:t/>
            </a:r>
            <a:r>
              <a:rPr sz="2000" i="1" spc="-150" dirty="0">
                <a:latin typeface="Times New Roman" panose="02020603050405020304"/>
                <a:cs typeface="Times New Roman" panose="02020603050405020304"/>
              </a:rPr>
              <a:t/>
            </a:r>
            <a:r>
              <a:rPr sz="2000" i="1" dirty="0">
                <a:latin typeface="Times New Roman" panose="02020603050405020304"/>
                <a:cs typeface="Times New Roman" panose="02020603050405020304"/>
              </a:rPr>
              <a:t/>
            </a:r>
            <a:endParaRPr sz="2000">
              <a:latin typeface="Times New Roman" panose="02020603050405020304"/>
              <a:cs typeface="Times New Roman" panose="02020603050405020304"/>
            </a:endParaRPr>
          </a:p>
          <a:p>
            <a:pPr marL="803275" lvl="1" indent="-343535">
              <a:lnSpc>
                <a:spcPct val="100000"/>
              </a:lnSpc>
              <a:spcBef>
                <a:spcPts val="600"/>
              </a:spcBef>
              <a:buClr>
                <a:srgbClr val="001F5F"/>
              </a:buClr>
              <a:buFont typeface="Wingdings" panose="05000000000000000000"/>
              <a:buChar char=""/>
              <a:tabLst>
                <a:tab pos="803275" algn="l"/>
                <a:tab pos="803910" algn="l"/>
              </a:tabLst>
            </a:pPr>
            <a:r>
              <a:rPr sz="2000" i="1" dirty="0">
                <a:latin typeface="宋体"/>
                <a:cs typeface="宋体"/>
                <a:ea typeface="+mj-ea"/>
              </a:rPr>
              <a:t>管理绩效评价</a:t>
            </a:r>
            <a:r>
              <a:rPr sz="2000" i="1" spc="-110" dirty="0">
                <a:latin typeface="Times New Roman" panose="02020603050405020304"/>
                <a:cs typeface="Times New Roman" panose="02020603050405020304"/>
              </a:rPr>
              <a:t/>
            </a:r>
            <a:r>
              <a:rPr sz="2000" i="1" dirty="0">
                <a:latin typeface="Times New Roman" panose="02020603050405020304"/>
                <a:cs typeface="Times New Roman" panose="02020603050405020304"/>
              </a:rPr>
              <a:t/>
            </a:r>
            <a:endParaRPr sz="2000">
              <a:latin typeface="Times New Roman" panose="02020603050405020304"/>
              <a:cs typeface="Times New Roman" panose="02020603050405020304"/>
            </a:endParaRPr>
          </a:p>
          <a:p>
            <a:pPr marL="355600" indent="-342900">
              <a:lnSpc>
                <a:spcPct val="100000"/>
              </a:lnSpc>
              <a:spcBef>
                <a:spcPts val="600"/>
              </a:spcBef>
              <a:buClr>
                <a:srgbClr val="001F5F"/>
              </a:buClr>
              <a:buFont typeface="Times New Roman" panose="02020603050405020304"/>
              <a:buChar char="•"/>
              <a:tabLst>
                <a:tab pos="354965" algn="l"/>
                <a:tab pos="355600" algn="l"/>
              </a:tabLst>
            </a:pPr>
            <a:r>
              <a:rPr sz="2000" b="1" dirty="0">
                <a:latin typeface="Times New Roman" panose="02020603050405020304"/>
                <a:cs typeface="Times New Roman" panose="02020603050405020304"/>
              </a:rPr>
              <a:t/>
            </a:r>
            <a:r>
              <a:rPr sz="2000" b="1" spc="-20" dirty="0">
                <a:latin typeface="Times New Roman" panose="02020603050405020304"/>
                <a:cs typeface="Times New Roman" panose="02020603050405020304"/>
              </a:rPr>
              <a:t/>
            </a:r>
            <a:r>
              <a:rPr sz="2000" b="1" dirty="0">
                <a:latin typeface="宋体"/>
                <a:cs typeface="宋体"/>
                <a:ea typeface="+mj-ea"/>
              </a:rPr>
              <a:t>债务投资者</a:t>
            </a:r>
            <a:endParaRPr sz="2000">
              <a:latin typeface="Times New Roman" panose="02020603050405020304"/>
              <a:cs typeface="Times New Roman" panose="02020603050405020304"/>
            </a:endParaRPr>
          </a:p>
          <a:p>
            <a:pPr marL="803275" lvl="1" indent="-343535">
              <a:lnSpc>
                <a:spcPct val="100000"/>
              </a:lnSpc>
              <a:spcBef>
                <a:spcPts val="600"/>
              </a:spcBef>
              <a:buClr>
                <a:srgbClr val="001F5F"/>
              </a:buClr>
              <a:buFont typeface="Wingdings" panose="05000000000000000000"/>
              <a:buChar char=""/>
              <a:tabLst>
                <a:tab pos="803275" algn="l"/>
                <a:tab pos="803910" algn="l"/>
              </a:tabLst>
            </a:pPr>
            <a:r>
              <a:rPr sz="2000" i="1" spc="-10" dirty="0">
                <a:latin typeface="宋体"/>
                <a:cs typeface="宋体"/>
                <a:ea typeface="+mj-ea"/>
              </a:rPr>
              <a:t>违约概率</a:t>
            </a:r>
            <a:r>
              <a:rPr sz="2000" i="1" dirty="0">
                <a:latin typeface="Times New Roman" panose="02020603050405020304"/>
                <a:cs typeface="Times New Roman" panose="02020603050405020304"/>
              </a:rPr>
              <a:t/>
            </a:r>
            <a:r>
              <a:rPr sz="2000" i="1" spc="-40" dirty="0">
                <a:latin typeface="Times New Roman" panose="02020603050405020304"/>
                <a:cs typeface="Times New Roman" panose="02020603050405020304"/>
              </a:rPr>
              <a:t/>
            </a:r>
            <a:r>
              <a:rPr sz="2000" i="1" dirty="0">
                <a:latin typeface="Times New Roman" panose="02020603050405020304"/>
                <a:cs typeface="Times New Roman" panose="02020603050405020304"/>
              </a:rPr>
              <a:t/>
            </a:r>
            <a:endParaRPr sz="2000">
              <a:latin typeface="Times New Roman" panose="02020603050405020304"/>
              <a:cs typeface="Times New Roman" panose="02020603050405020304"/>
            </a:endParaRPr>
          </a:p>
          <a:p>
            <a:pPr marL="803275" lvl="1" indent="-343535">
              <a:lnSpc>
                <a:spcPct val="100000"/>
              </a:lnSpc>
              <a:spcBef>
                <a:spcPts val="600"/>
              </a:spcBef>
              <a:buClr>
                <a:srgbClr val="001F5F"/>
              </a:buClr>
              <a:buFont typeface="Wingdings" panose="05000000000000000000"/>
              <a:buChar char=""/>
              <a:tabLst>
                <a:tab pos="803275" algn="l"/>
                <a:tab pos="803910" algn="l"/>
              </a:tabLst>
            </a:pPr>
            <a:r>
              <a:rPr sz="2000" i="1" dirty="0">
                <a:latin typeface="宋体"/>
                <a:cs typeface="宋体"/>
                <a:ea typeface="+mj-ea"/>
              </a:rPr>
              <a:t>是否发放贷款</a:t>
            </a:r>
            <a:r>
              <a:rPr sz="2000" i="1" spc="5" dirty="0">
                <a:latin typeface="Times New Roman" panose="02020603050405020304"/>
                <a:cs typeface="Times New Roman" panose="02020603050405020304"/>
              </a:rPr>
              <a:t/>
            </a:r>
            <a:r>
              <a:rPr sz="2000" i="1" dirty="0">
                <a:latin typeface="Times New Roman" panose="02020603050405020304"/>
                <a:cs typeface="Times New Roman" panose="02020603050405020304"/>
              </a:rPr>
              <a:t/>
            </a:r>
            <a:r>
              <a:rPr sz="2000" i="1" spc="-120" dirty="0">
                <a:latin typeface="Times New Roman" panose="02020603050405020304"/>
                <a:cs typeface="Times New Roman" panose="02020603050405020304"/>
              </a:rPr>
              <a:t/>
            </a:r>
            <a:r>
              <a:rPr sz="2000" i="1" dirty="0">
                <a:latin typeface="Times New Roman" panose="02020603050405020304"/>
                <a:cs typeface="Times New Roman" panose="02020603050405020304"/>
              </a:rPr>
              <a:t/>
            </a:r>
            <a:endParaRPr sz="2000">
              <a:latin typeface="Times New Roman" panose="02020603050405020304"/>
              <a:cs typeface="Times New Roman" panose="02020603050405020304"/>
            </a:endParaRPr>
          </a:p>
          <a:p>
            <a:pPr marL="803275" lvl="1" indent="-343535">
              <a:lnSpc>
                <a:spcPct val="100000"/>
              </a:lnSpc>
              <a:spcBef>
                <a:spcPts val="600"/>
              </a:spcBef>
              <a:buClr>
                <a:srgbClr val="001F5F"/>
              </a:buClr>
              <a:buFont typeface="Wingdings" panose="05000000000000000000"/>
              <a:buChar char=""/>
              <a:tabLst>
                <a:tab pos="803275" algn="l"/>
                <a:tab pos="803910" algn="l"/>
              </a:tabLst>
            </a:pPr>
            <a:r>
              <a:rPr sz="2000" i="1" dirty="0">
                <a:latin typeface="Times New Roman" panose="02020603050405020304"/>
                <a:cs typeface="Times New Roman" panose="02020603050405020304"/>
              </a:rPr>
              <a:t/>
            </a:r>
            <a:r>
              <a:rPr sz="2000" i="1" spc="-20" dirty="0">
                <a:latin typeface="Times New Roman" panose="02020603050405020304"/>
                <a:cs typeface="Times New Roman" panose="02020603050405020304"/>
              </a:rPr>
              <a:t/>
            </a:r>
            <a:r>
              <a:rPr sz="2000" i="1" dirty="0">
                <a:latin typeface="宋体"/>
                <a:cs typeface="宋体"/>
                <a:ea typeface="+mj-ea"/>
              </a:rPr>
              <a:t>债务契约</a:t>
            </a:r>
            <a:endParaRPr sz="2000">
              <a:latin typeface="Times New Roman" panose="02020603050405020304"/>
              <a:cs typeface="Times New Roman" panose="02020603050405020304"/>
            </a:endParaRPr>
          </a:p>
          <a:p>
            <a:pPr marL="355600" indent="-342900">
              <a:lnSpc>
                <a:spcPct val="100000"/>
              </a:lnSpc>
              <a:spcBef>
                <a:spcPts val="600"/>
              </a:spcBef>
              <a:buClr>
                <a:srgbClr val="001F5F"/>
              </a:buClr>
              <a:buFont typeface="Times New Roman" panose="02020603050405020304"/>
              <a:buChar char="•"/>
              <a:tabLst>
                <a:tab pos="354965" algn="l"/>
                <a:tab pos="355600" algn="l"/>
              </a:tabLst>
            </a:pPr>
            <a:r>
              <a:rPr sz="2000" b="1" dirty="0">
                <a:latin typeface="宋体"/>
                <a:cs typeface="宋体"/>
                <a:ea typeface="+mj-ea"/>
              </a:rPr>
              <a:t>经营</a:t>
            </a:r>
            <a:endParaRPr sz="2000">
              <a:latin typeface="Times New Roman" panose="02020603050405020304"/>
              <a:cs typeface="Times New Roman" panose="02020603050405020304"/>
            </a:endParaRPr>
          </a:p>
          <a:p>
            <a:pPr marL="803275" lvl="1" indent="-343535">
              <a:lnSpc>
                <a:spcPct val="100000"/>
              </a:lnSpc>
              <a:spcBef>
                <a:spcPts val="605"/>
              </a:spcBef>
              <a:buClr>
                <a:srgbClr val="001F5F"/>
              </a:buClr>
              <a:buFont typeface="Wingdings" panose="05000000000000000000"/>
              <a:buChar char=""/>
              <a:tabLst>
                <a:tab pos="803275" algn="l"/>
                <a:tab pos="803910" algn="l"/>
              </a:tabLst>
            </a:pPr>
            <a:r>
              <a:rPr sz="2000" i="1" dirty="0">
                <a:latin typeface="宋体"/>
                <a:cs typeface="宋体"/>
                <a:ea typeface="+mj-ea"/>
              </a:rPr>
              <a:t>战略规划</a:t>
            </a:r>
            <a:r>
              <a:rPr sz="2000" i="1" spc="-40" dirty="0">
                <a:latin typeface="Times New Roman" panose="02020603050405020304"/>
                <a:cs typeface="Times New Roman" panose="02020603050405020304"/>
              </a:rPr>
              <a:t/>
            </a:r>
            <a:r>
              <a:rPr sz="2000" i="1" dirty="0">
                <a:latin typeface="Times New Roman" panose="02020603050405020304"/>
                <a:cs typeface="Times New Roman" panose="02020603050405020304"/>
              </a:rPr>
              <a:t/>
            </a:r>
            <a:endParaRPr sz="2000">
              <a:latin typeface="Times New Roman" panose="02020603050405020304"/>
              <a:cs typeface="Times New Roman" panose="02020603050405020304"/>
            </a:endParaRPr>
          </a:p>
          <a:p>
            <a:pPr marL="803275" marR="212090" lvl="1" indent="-342900">
              <a:lnSpc>
                <a:spcPct val="100000"/>
              </a:lnSpc>
              <a:spcBef>
                <a:spcPts val="600"/>
              </a:spcBef>
              <a:buClr>
                <a:srgbClr val="001F5F"/>
              </a:buClr>
              <a:buFont typeface="Wingdings" panose="05000000000000000000"/>
              <a:buChar char=""/>
              <a:tabLst>
                <a:tab pos="803275" algn="l"/>
                <a:tab pos="803910" algn="l"/>
              </a:tabLst>
            </a:pPr>
            <a:r>
              <a:rPr sz="2000" i="1" dirty="0">
                <a:latin typeface="宋体"/>
                <a:cs typeface="宋体"/>
                <a:ea typeface="+mj-ea"/>
              </a:rPr>
              <a:t>运营、投资和融资决策</a:t>
            </a:r>
            <a:r>
              <a:rPr sz="2000" i="1" spc="-145" dirty="0">
                <a:latin typeface="Times New Roman" panose="02020603050405020304"/>
                <a:cs typeface="Times New Roman" panose="02020603050405020304"/>
              </a:rPr>
              <a:t/>
            </a:r>
            <a:r>
              <a:rPr sz="2000" i="1" dirty="0">
                <a:latin typeface="Times New Roman" panose="02020603050405020304"/>
                <a:cs typeface="Times New Roman" panose="02020603050405020304"/>
              </a:rPr>
              <a:t/>
            </a:r>
            <a:r>
              <a:rPr sz="2000" i="1" dirty="0">
                <a:latin typeface="Times New Roman" panose="02020603050405020304"/>
                <a:cs typeface="Times New Roman" panose="02020603050405020304"/>
              </a:rPr>
              <a:t/>
            </a:r>
            <a:endParaRPr sz="2000">
              <a:latin typeface="Times New Roman" panose="02020603050405020304"/>
              <a:cs typeface="Times New Roman" panose="02020603050405020304"/>
            </a:endParaRPr>
          </a:p>
          <a:p>
            <a:pPr marL="355600" indent="-342900">
              <a:lnSpc>
                <a:spcPct val="100000"/>
              </a:lnSpc>
              <a:spcBef>
                <a:spcPts val="600"/>
              </a:spcBef>
              <a:buClr>
                <a:srgbClr val="001F5F"/>
              </a:buClr>
              <a:buFont typeface="Times New Roman" panose="02020603050405020304"/>
              <a:buChar char="•"/>
              <a:tabLst>
                <a:tab pos="354965" algn="l"/>
                <a:tab pos="355600" algn="l"/>
              </a:tabLst>
            </a:pPr>
            <a:r>
              <a:rPr sz="2000" b="1" dirty="0">
                <a:latin typeface="宋体"/>
                <a:cs typeface="宋体"/>
                <a:ea typeface="+mj-ea"/>
              </a:rPr>
              <a:t>员工</a:t>
            </a:r>
            <a:endParaRPr sz="2000">
              <a:latin typeface="Times New Roman" panose="02020603050405020304"/>
              <a:cs typeface="Times New Roman" panose="02020603050405020304"/>
            </a:endParaRPr>
          </a:p>
          <a:p>
            <a:pPr marL="803275" lvl="1" indent="-343535">
              <a:lnSpc>
                <a:spcPct val="100000"/>
              </a:lnSpc>
              <a:spcBef>
                <a:spcPts val="600"/>
              </a:spcBef>
              <a:buClr>
                <a:srgbClr val="001F5F"/>
              </a:buClr>
              <a:buFont typeface="Wingdings" panose="05000000000000000000"/>
              <a:buChar char=""/>
              <a:tabLst>
                <a:tab pos="803275" algn="l"/>
                <a:tab pos="803910" algn="l"/>
              </a:tabLst>
            </a:pPr>
            <a:r>
              <a:rPr sz="2000" i="1" dirty="0">
                <a:latin typeface="宋体"/>
                <a:cs typeface="宋体"/>
                <a:ea typeface="+mj-ea"/>
              </a:rPr>
              <a:t>工作保障和报酬</a:t>
            </a:r>
            <a:r>
              <a:rPr sz="2000" i="1" spc="5" dirty="0">
                <a:latin typeface="Times New Roman" panose="02020603050405020304"/>
                <a:cs typeface="Times New Roman" panose="02020603050405020304"/>
              </a:rPr>
              <a:t/>
            </a:r>
            <a:r>
              <a:rPr sz="2000" i="1" spc="-65" dirty="0">
                <a:latin typeface="Times New Roman" panose="02020603050405020304"/>
                <a:cs typeface="Times New Roman" panose="02020603050405020304"/>
              </a:rPr>
              <a:t/>
            </a:r>
            <a:r>
              <a:rPr sz="2000" i="1" spc="-10" dirty="0">
                <a:latin typeface="Times New Roman" panose="02020603050405020304"/>
                <a:cs typeface="Times New Roman" panose="02020603050405020304"/>
              </a:rPr>
              <a:t/>
            </a:r>
            <a:endParaRPr sz="2000">
              <a:latin typeface="Times New Roman" panose="02020603050405020304"/>
              <a:cs typeface="Times New Roman" panose="02020603050405020304"/>
            </a:endParaRPr>
          </a:p>
          <a:p>
            <a:pPr marL="803275" lvl="1" indent="-343535">
              <a:lnSpc>
                <a:spcPct val="100000"/>
              </a:lnSpc>
              <a:spcBef>
                <a:spcPts val="600"/>
              </a:spcBef>
              <a:buClr>
                <a:srgbClr val="001F5F"/>
              </a:buClr>
              <a:buFont typeface="Wingdings" panose="05000000000000000000"/>
              <a:buChar char=""/>
              <a:tabLst>
                <a:tab pos="803275" algn="l"/>
                <a:tab pos="803910" algn="l"/>
              </a:tabLst>
            </a:pPr>
            <a:r>
              <a:rPr sz="2000" i="1" spc="-45" dirty="0">
                <a:latin typeface="Times New Roman" panose="02020603050405020304"/>
                <a:cs typeface="Times New Roman" panose="02020603050405020304"/>
              </a:rPr>
              <a:t/>
            </a:r>
            <a:r>
              <a:rPr sz="2000" i="1" spc="-30" dirty="0">
                <a:latin typeface="Times New Roman" panose="02020603050405020304"/>
                <a:cs typeface="Times New Roman" panose="02020603050405020304"/>
              </a:rPr>
              <a:t/>
            </a:r>
            <a:r>
              <a:rPr sz="2000" i="1" dirty="0">
                <a:latin typeface="宋体"/>
                <a:cs typeface="宋体"/>
                <a:ea typeface="+mj-ea"/>
              </a:rPr>
              <a:t>工作条件</a:t>
            </a:r>
            <a:endParaRPr sz="2000">
              <a:latin typeface="Times New Roman" panose="02020603050405020304"/>
              <a:cs typeface="Times New Roman" panose="02020603050405020304"/>
            </a:endParaRPr>
          </a:p>
        </ns0:txBody>
      </ns0:sp>
      <ns0:sp>
        <ns0:nvSpPr>
          <ns0:cNvPr id="4" name="object 4"/>
          <ns0:cNvSpPr txBox="1">
            <a:spLocks noGrp="1"/>
          </ns0:cNvSpPr>
          <ns0:nvPr>
            <ns0:ph sz="half" idx="3"/>
          </ns0:nvPr>
        </ns0:nvSpPr>
        <ns0:spPr>
          <a:prstGeom prst="rect">
            <a:avLst/>
          </a:prstGeom>
        </ns0:spPr>
        <ns0:txBody>
          <a:bodyPr vert="horz" wrap="square" lIns="0" tIns="88900" rIns="0" bIns="0" rtlCol="0">
            <a:spAutoFit/>
          </a:bodyPr>
          <a:lstStyle/>
          <a:p>
            <a:pPr marL="355600" indent="-342900">
              <a:lnSpc>
                <a:spcPct val="100000"/>
              </a:lnSpc>
              <a:spcBef>
                <a:spcPts val="700"/>
              </a:spcBef>
              <a:buClr>
                <a:srgbClr val="001F5F"/>
              </a:buClr>
              <a:buFont typeface="Times New Roman" panose="02020603050405020304"/>
              <a:buChar char="•"/>
              <a:tabLst>
                <a:tab pos="354965" algn="l"/>
                <a:tab pos="355600" algn="l"/>
              </a:tabLst>
            </a:pPr>
            <a:r>
              <a:rPr dirty="0">
                <a:latin typeface="宋体"/>
                <a:ea typeface="+mj-ea"/>
                <a:cs typeface="宋体"/>
              </a:rPr>
              <a:t>客户和供应商</a:t>
            </a:r>
            <a:r>
              <a:rPr spc="-60" dirty="0"/>
              <a:t/>
            </a:r>
            <a:r>
              <a:rPr dirty="0"/>
              <a:t/>
            </a:r>
            <a:endParaRPr dirty="0"/>
          </a:p>
          <a:p>
            <a:pPr marL="803275" lvl="1" indent="-343535">
              <a:lnSpc>
                <a:spcPct val="100000"/>
              </a:lnSpc>
              <a:spcBef>
                <a:spcPts val="600"/>
              </a:spcBef>
              <a:buClr>
                <a:srgbClr val="001F5F"/>
              </a:buClr>
              <a:buFont typeface="Wingdings" panose="05000000000000000000"/>
              <a:buChar char=""/>
              <a:tabLst>
                <a:tab pos="803275" algn="l"/>
                <a:tab pos="803910" algn="l"/>
              </a:tabLst>
            </a:pPr>
            <a:r>
              <a:rPr sz="2000" i="1" dirty="0">
                <a:latin typeface="宋体"/>
                <a:cs typeface="宋体"/>
                <a:ea typeface="+mj-ea"/>
              </a:rPr>
              <a:t>财务健康</a:t>
            </a:r>
            <a:r>
              <a:rPr sz="2000" i="1" spc="-40" dirty="0">
                <a:latin typeface="Times New Roman" panose="02020603050405020304"/>
                <a:cs typeface="Times New Roman" panose="02020603050405020304"/>
              </a:rPr>
              <a:t/>
            </a:r>
            <a:r>
              <a:rPr sz="2000" i="1" dirty="0">
                <a:latin typeface="Times New Roman" panose="02020603050405020304"/>
                <a:cs typeface="Times New Roman" panose="02020603050405020304"/>
              </a:rPr>
              <a:t/>
            </a:r>
            <a:endParaRPr sz="2000">
              <a:latin typeface="Times New Roman" panose="02020603050405020304"/>
              <a:cs typeface="Times New Roman" panose="02020603050405020304"/>
            </a:endParaRPr>
          </a:p>
          <a:p>
            <a:pPr marL="803275" marR="454660" lvl="1" indent="-342900">
              <a:lnSpc>
                <a:spcPct val="100000"/>
              </a:lnSpc>
              <a:spcBef>
                <a:spcPts val="600"/>
              </a:spcBef>
              <a:buClr>
                <a:srgbClr val="001F5F"/>
              </a:buClr>
              <a:buFont typeface="Wingdings" panose="05000000000000000000"/>
              <a:buChar char=""/>
              <a:tabLst>
                <a:tab pos="803275" algn="l"/>
                <a:tab pos="803910" algn="l"/>
              </a:tabLst>
            </a:pPr>
            <a:r>
              <a:rPr sz="2000" i="1" dirty="0">
                <a:latin typeface="宋体"/>
                <a:cs typeface="宋体"/>
                <a:ea typeface="+mj-ea"/>
              </a:rPr>
              <a:t>该公司业务的继续经营</a:t>
            </a:r>
            <a:r>
              <a:rPr sz="2000" i="1" spc="-130" dirty="0">
                <a:latin typeface="Times New Roman" panose="02020603050405020304"/>
                <a:cs typeface="Times New Roman" panose="02020603050405020304"/>
              </a:rPr>
              <a:t/>
            </a:r>
            <a:r>
              <a:rPr sz="2000" i="1" spc="-45" dirty="0">
                <a:latin typeface="Times New Roman" panose="02020603050405020304"/>
                <a:cs typeface="Times New Roman" panose="02020603050405020304"/>
              </a:rPr>
              <a:t/>
            </a:r>
            <a:r>
              <a:rPr sz="2000" i="1" dirty="0">
                <a:latin typeface="Times New Roman" panose="02020603050405020304"/>
                <a:cs typeface="Times New Roman" panose="02020603050405020304"/>
              </a:rPr>
              <a:t/>
            </a:r>
            <a:endParaRPr sz="2000">
              <a:latin typeface="Times New Roman" panose="02020603050405020304"/>
              <a:cs typeface="Times New Roman" panose="02020603050405020304"/>
            </a:endParaRPr>
          </a:p>
          <a:p>
            <a:pPr marL="355600" indent="-342900">
              <a:lnSpc>
                <a:spcPct val="100000"/>
              </a:lnSpc>
              <a:spcBef>
                <a:spcPts val="600"/>
              </a:spcBef>
              <a:buClr>
                <a:srgbClr val="001F5F"/>
              </a:buClr>
              <a:buFont typeface="Times New Roman" panose="02020603050405020304"/>
              <a:buChar char="•"/>
              <a:tabLst>
                <a:tab pos="354965" algn="l"/>
                <a:tab pos="355600" algn="l"/>
              </a:tabLst>
            </a:pPr>
            <a:r>
              <a:rPr dirty="0">
                <a:latin typeface="宋体"/>
                <a:ea typeface="+mj-ea"/>
                <a:cs typeface="宋体"/>
              </a:rPr>
              <a:t>政府和监管机构</a:t>
            </a:r>
            <a:r>
              <a:rPr spc="-70" dirty="0"/>
              <a:t/>
            </a:r>
            <a:r>
              <a:rPr dirty="0"/>
              <a:t/>
            </a:r>
            <a:endParaRPr dirty="0"/>
          </a:p>
          <a:p>
            <a:pPr marL="803275" lvl="1" indent="-343535">
              <a:lnSpc>
                <a:spcPct val="100000"/>
              </a:lnSpc>
              <a:spcBef>
                <a:spcPts val="600"/>
              </a:spcBef>
              <a:buClr>
                <a:srgbClr val="001F5F"/>
              </a:buClr>
              <a:buFont typeface="Wingdings" panose="05000000000000000000"/>
              <a:buChar char=""/>
              <a:tabLst>
                <a:tab pos="803275" algn="l"/>
                <a:tab pos="803910" algn="l"/>
              </a:tabLst>
            </a:pPr>
            <a:r>
              <a:rPr sz="2000" i="1" dirty="0">
                <a:latin typeface="宋体"/>
                <a:cs typeface="宋体"/>
                <a:ea typeface="+mj-ea"/>
              </a:rPr>
              <a:t>政策制定</a:t>
            </a:r>
            <a:r>
              <a:rPr sz="2000" i="1" spc="-15" dirty="0">
                <a:latin typeface="Times New Roman" panose="02020603050405020304"/>
                <a:cs typeface="Times New Roman" panose="02020603050405020304"/>
              </a:rPr>
              <a:t/>
            </a:r>
            <a:r>
              <a:rPr sz="2000" i="1" dirty="0">
                <a:latin typeface="Times New Roman" panose="02020603050405020304"/>
                <a:cs typeface="Times New Roman" panose="02020603050405020304"/>
              </a:rPr>
              <a:t/>
            </a:r>
            <a:endParaRPr sz="2000">
              <a:latin typeface="Times New Roman" panose="02020603050405020304"/>
              <a:cs typeface="Times New Roman" panose="02020603050405020304"/>
            </a:endParaRPr>
          </a:p>
          <a:p>
            <a:pPr marL="803275" marR="626110" lvl="1" indent="-342900">
              <a:lnSpc>
                <a:spcPct val="100000"/>
              </a:lnSpc>
              <a:spcBef>
                <a:spcPts val="600"/>
              </a:spcBef>
              <a:buClr>
                <a:srgbClr val="001F5F"/>
              </a:buClr>
              <a:buFont typeface="Wingdings" panose="05000000000000000000"/>
              <a:buChar char=""/>
              <a:tabLst>
                <a:tab pos="803275" algn="l"/>
                <a:tab pos="803910" algn="l"/>
              </a:tabLst>
            </a:pPr>
            <a:r>
              <a:rPr sz="2000" i="1" dirty="0">
                <a:latin typeface="Times New Roman" panose="02020603050405020304"/>
                <a:cs typeface="Times New Roman" panose="02020603050405020304"/>
              </a:rPr>
              <a:t/>
            </a:r>
            <a:r>
              <a:rPr sz="2000" i="1" spc="-5" dirty="0">
                <a:latin typeface="Times New Roman" panose="02020603050405020304"/>
                <a:cs typeface="Times New Roman" panose="02020603050405020304"/>
              </a:rPr>
              <a:t/>
            </a:r>
            <a:r>
              <a:rPr sz="2000" i="1" spc="-310" dirty="0">
                <a:latin typeface="Times New Roman" panose="02020603050405020304"/>
                <a:cs typeface="Times New Roman" panose="02020603050405020304"/>
              </a:rPr>
              <a:t/>
            </a:r>
            <a:r>
              <a:rPr sz="2000" i="1" spc="-5" dirty="0">
                <a:latin typeface="Times New Roman" panose="02020603050405020304"/>
                <a:cs typeface="Times New Roman" panose="02020603050405020304"/>
              </a:rPr>
              <a:t/>
            </a:r>
            <a:r>
              <a:rPr sz="2000" i="1" dirty="0">
                <a:latin typeface="宋体"/>
                <a:cs typeface="宋体"/>
                <a:ea typeface="+mj-ea"/>
              </a:rPr>
              <a:t>监控公司的商业行为</a:t>
            </a:r>
            <a:endParaRPr sz="2000">
              <a:latin typeface="Times New Roman" panose="02020603050405020304"/>
              <a:cs typeface="Times New Roman" panose="02020603050405020304"/>
            </a:endParaRPr>
          </a:p>
          <a:p>
            <a:pPr marL="355600" indent="-342900">
              <a:lnSpc>
                <a:spcPct val="100000"/>
              </a:lnSpc>
              <a:spcBef>
                <a:spcPts val="600"/>
              </a:spcBef>
              <a:buClr>
                <a:srgbClr val="001F5F"/>
              </a:buClr>
              <a:buFont typeface="Times New Roman" panose="02020603050405020304"/>
              <a:buChar char="•"/>
              <a:tabLst>
                <a:tab pos="354965" algn="l"/>
                <a:tab pos="355600" algn="l"/>
              </a:tabLst>
            </a:pPr>
            <a:r>
              <a:rPr dirty="0">
                <a:latin typeface="宋体"/>
                <a:ea typeface="+mj-ea"/>
                <a:cs typeface="宋体"/>
              </a:rPr>
              <a:t>竞争对手</a:t>
            </a:r>
            <a:endParaRPr dirty="0"/>
          </a:p>
          <a:p>
            <a:pPr marL="803275" lvl="1" indent="-343535">
              <a:lnSpc>
                <a:spcPct val="100000"/>
              </a:lnSpc>
              <a:spcBef>
                <a:spcPts val="605"/>
              </a:spcBef>
              <a:buClr>
                <a:srgbClr val="001F5F"/>
              </a:buClr>
              <a:buFont typeface="Wingdings" panose="05000000000000000000"/>
              <a:buChar char=""/>
              <a:tabLst>
                <a:tab pos="803275" algn="l"/>
                <a:tab pos="803910" algn="l"/>
              </a:tabLst>
            </a:pPr>
            <a:r>
              <a:rPr sz="2000" i="1" dirty="0">
                <a:latin typeface="Times New Roman" panose="02020603050405020304"/>
                <a:cs typeface="Times New Roman" panose="02020603050405020304"/>
              </a:rPr>
              <a:t/>
            </a:r>
            <a:r>
              <a:rPr sz="2000" i="1" spc="-5" dirty="0">
                <a:latin typeface="宋体"/>
                <a:cs typeface="宋体"/>
                <a:ea typeface="+mj-ea"/>
              </a:rPr>
              <a:t>评估竞争优势</a:t>
            </a:r>
            <a:r>
              <a:rPr sz="2000" i="1" spc="-70" dirty="0">
                <a:latin typeface="Times New Roman" panose="02020603050405020304"/>
                <a:cs typeface="Times New Roman" panose="02020603050405020304"/>
              </a:rPr>
              <a:t/>
            </a:r>
            <a:r>
              <a:rPr sz="2000" i="1" dirty="0">
                <a:latin typeface="Times New Roman" panose="02020603050405020304"/>
                <a:cs typeface="Times New Roman" panose="02020603050405020304"/>
              </a:rPr>
              <a:t/>
            </a:r>
            <a:endParaRPr sz="2000">
              <a:latin typeface="Times New Roman" panose="02020603050405020304"/>
              <a:cs typeface="Times New Roman" panose="02020603050405020304"/>
            </a:endParaRPr>
          </a:p>
          <a:p>
            <a:pPr marL="419100" indent="-407035">
              <a:lnSpc>
                <a:spcPct val="100000"/>
              </a:lnSpc>
              <a:spcBef>
                <a:spcPts val="600"/>
              </a:spcBef>
              <a:buClr>
                <a:srgbClr val="001F5F"/>
              </a:buClr>
              <a:buFont typeface="Times New Roman" panose="02020603050405020304"/>
              <a:buChar char="•"/>
              <a:tabLst>
                <a:tab pos="419100" algn="l"/>
                <a:tab pos="419100" algn="l"/>
              </a:tabLst>
            </a:pPr>
            <a:r>
              <a:rPr spc="-5" dirty="0"/>
              <a:t/>
            </a:r>
            <a:r>
              <a:rPr dirty="0"/>
              <a:t/>
            </a:r>
            <a:r>
              <a:rPr spc="-165" dirty="0"/>
              <a:t/>
            </a:r>
            <a:r>
              <a:rPr dirty="0">
                <a:latin typeface="宋体"/>
                <a:ea typeface="+mj-ea"/>
                <a:cs typeface="宋体"/>
              </a:rPr>
              <a:t>信用评级机构</a:t>
            </a:r>
            <a:endParaRPr dirty="0"/>
          </a:p>
          <a:p>
            <a:pPr marL="803275" lvl="1" indent="-343535">
              <a:lnSpc>
                <a:spcPct val="100000"/>
              </a:lnSpc>
              <a:spcBef>
                <a:spcPts val="600"/>
              </a:spcBef>
              <a:buClr>
                <a:srgbClr val="001F5F"/>
              </a:buClr>
              <a:buFont typeface="Wingdings" panose="05000000000000000000"/>
              <a:buChar char=""/>
              <a:tabLst>
                <a:tab pos="803275" algn="l"/>
                <a:tab pos="803910" algn="l"/>
              </a:tabLst>
            </a:pPr>
            <a:r>
              <a:rPr sz="2000" i="1" spc="-15" dirty="0">
                <a:latin typeface="宋体"/>
                <a:cs typeface="宋体"/>
                <a:ea typeface="+mj-ea"/>
              </a:rPr>
              <a:t>对该公司的信用评级</a:t>
            </a:r>
            <a:r>
              <a:rPr sz="2000" i="1" spc="-5" dirty="0">
                <a:latin typeface="Times New Roman" panose="02020603050405020304"/>
                <a:cs typeface="Times New Roman" panose="02020603050405020304"/>
              </a:rPr>
              <a:t/>
            </a:r>
            <a:r>
              <a:rPr sz="2000" i="1" dirty="0">
                <a:latin typeface="Times New Roman" panose="02020603050405020304"/>
                <a:cs typeface="Times New Roman" panose="02020603050405020304"/>
              </a:rPr>
              <a:t/>
            </a:r>
            <a:r>
              <a:rPr sz="2000" i="1" spc="-5" dirty="0">
                <a:latin typeface="Times New Roman" panose="02020603050405020304"/>
                <a:cs typeface="Times New Roman" panose="02020603050405020304"/>
              </a:rPr>
              <a:t/>
            </a:r>
            <a:r>
              <a:rPr sz="2000" i="1" dirty="0">
                <a:latin typeface="Times New Roman" panose="02020603050405020304"/>
                <a:cs typeface="Times New Roman" panose="02020603050405020304"/>
              </a:rPr>
              <a:t/>
            </a:r>
            <a:r>
              <a:rPr sz="2000" i="1" spc="-75" dirty="0">
                <a:latin typeface="Times New Roman" panose="02020603050405020304"/>
                <a:cs typeface="Times New Roman" panose="02020603050405020304"/>
              </a:rPr>
              <a:t/>
            </a:r>
            <a:r>
              <a:rPr sz="2000" i="1" spc="-5" dirty="0">
                <a:latin typeface="Times New Roman" panose="02020603050405020304"/>
                <a:cs typeface="Times New Roman" panose="02020603050405020304"/>
              </a:rPr>
              <a:t/>
            </a:r>
            <a:endParaRPr sz="2000">
              <a:latin typeface="Times New Roman" panose="02020603050405020304"/>
              <a:cs typeface="Times New Roman" panose="02020603050405020304"/>
            </a:endParaRPr>
          </a:p>
          <a:p>
            <a:pPr marL="803275">
              <a:lnSpc>
                <a:spcPct val="100000"/>
              </a:lnSpc>
            </a:pPr>
            <a:r>
              <a:rPr b="0" i="1" spc="-5" dirty="0">
                <a:latin typeface="宋体"/>
                <a:cs typeface="宋体"/>
                <a:ea typeface="+mj-ea"/>
              </a:rPr>
              <a:t>有价证券</a:t>
            </a:r>
            <a:endParaRPr b="0" i="1" spc="-5" dirty="0">
              <a:latin typeface="Times New Roman" panose="02020603050405020304"/>
              <a:cs typeface="Times New Roman" panose="02020603050405020304"/>
            </a:endParaRPr>
          </a:p>
        </ns0:txBody>
      </ns0:sp>
    </ns0:spTree>
  </ns0:cSld>
  <ns0:clrMapOvr>
    <a:masterClrMapping/>
  </ns0:clrMapOvr>
</ns0:sld>
</file>

<file path=ppt/slides/slide21.xml><?xml version="1.0" encoding="utf-8"?>
<ns0:sld xmlns:a="http://schemas.openxmlformats.org/drawingml/2006/main" xmlns:ns0="http://schemas.openxmlformats.org/presentationml/2006/main">
  <ns0:cSld>
    <ns0:spTree>
      <ns0:nvGrpSpPr>
        <ns0:cNvPr id="1" name=""/>
        <ns0:cNvGrpSpPr/>
        <ns0:nvPr/>
      </ns0:nvGrpSpPr>
      <ns0:grpSpPr>
        <a:xfrm>
          <a:off x="0" y="0"/>
          <a:ext cx="0" cy="0"/>
          <a:chOff x="0" y="0"/>
          <a:chExt cx="0" cy="0"/>
        </a:xfrm>
      </ns0:grpSpPr>
      <ns0:sp>
        <ns0:nvSpPr>
          <ns0:cNvPr id="2" name="object 2"/>
          <ns0:cNvSpPr txBox="1">
            <a:spLocks noGrp="1"/>
          </ns0:cNvSpPr>
          <ns0:nvPr>
            <ns0:ph type="title"/>
          </ns0:nvPr>
        </ns0:nvSpPr>
        <ns0:spPr>
          <a:xfrm>
            <a:off x="3312667" y="354533"/>
            <a:ext cx="2512695" cy="422909"/>
          </a:xfrm>
          <a:prstGeom prst="rect">
            <a:avLst/>
          </a:prstGeom>
        </ns0:spPr>
        <ns0:txBody>
          <a:bodyPr vert="horz" wrap="square" lIns="0" tIns="13335" rIns="0" bIns="0" rtlCol="0">
            <a:spAutoFit/>
          </a:bodyPr>
          <a:lstStyle/>
          <a:p>
            <a:pPr marL="12700">
              <a:lnSpc>
                <a:spcPct val="100000"/>
              </a:lnSpc>
              <a:spcBef>
                <a:spcPts val="105"/>
              </a:spcBef>
            </a:pPr>
            <a:r>
              <a:rPr sz="2600" dirty="0">
                <a:latin typeface="宋体"/>
                <a:ea typeface="+mj-ea"/>
                <a:cs typeface="宋体"/>
              </a:rPr>
              <a:t>投资风格</a:t>
            </a:r>
            <a:r>
              <a:rPr sz="2600" spc="-85" dirty="0"/>
              <a:t/>
            </a:r>
            <a:r>
              <a:rPr sz="2600" dirty="0"/>
              <a:t/>
            </a:r>
            <a:endParaRPr sz="2600"/>
          </a:p>
        </ns0:txBody>
      </ns0:sp>
      <ns0:sp>
        <ns0:nvSpPr>
          <ns0:cNvPr id="3" name="object 3"/>
          <ns0:cNvSpPr txBox="1"/>
          <ns0:nvPr/>
        </ns0:nvSpPr>
        <ns0:spPr>
          <a:xfrm>
            <a:off x="711200" y="1216304"/>
            <a:ext cx="7092315" cy="3639820"/>
          </a:xfrm>
          <a:prstGeom prst="rect">
            <a:avLst/>
          </a:prstGeom>
        </ns0:spPr>
        <ns0:txBody>
          <a:bodyPr vert="horz" wrap="square" lIns="0" tIns="139065" rIns="0" bIns="0" rtlCol="0">
            <a:spAutoFit/>
          </a:bodyPr>
          <a:lstStyle/>
          <a:p>
            <a:pPr marL="355600" indent="-343535">
              <a:lnSpc>
                <a:spcPct val="100000"/>
              </a:lnSpc>
              <a:spcBef>
                <a:spcPts val="1095"/>
              </a:spcBef>
              <a:buClr>
                <a:srgbClr val="001F5F"/>
              </a:buClr>
              <a:buFont typeface="Times New Roman" panose="02020603050405020304"/>
              <a:buChar char="•"/>
              <a:tabLst>
                <a:tab pos="355600" algn="l"/>
                <a:tab pos="356235" algn="l"/>
              </a:tabLst>
            </a:pPr>
            <a:r>
              <a:rPr sz="2200" b="1" u="heavy" spc="-5" dirty="0">
                <a:uFill>
                  <a:solidFill>
                    <a:srgbClr val="000000"/>
                  </a:solidFill>
                </a:uFill>
                <a:latin typeface="宋体"/>
                <a:cs typeface="宋体"/>
                <a:ea typeface="+mj-ea"/>
              </a:rPr>
              <a:t>直观的投资者</a:t>
            </a:r>
            <a:r>
              <a:rPr sz="2200" b="1" u="heavy" dirty="0">
                <a:uFill>
                  <a:solidFill>
                    <a:srgbClr val="000000"/>
                  </a:solidFill>
                </a:uFill>
                <a:latin typeface="Times New Roman" panose="02020603050405020304"/>
                <a:cs typeface="Times New Roman" panose="02020603050405020304"/>
              </a:rPr>
              <a:t/>
            </a:r>
            <a:r>
              <a:rPr sz="2200" b="1" u="heavy" spc="-5" dirty="0">
                <a:uFill>
                  <a:solidFill>
                    <a:srgbClr val="000000"/>
                  </a:solidFill>
                </a:uFill>
                <a:latin typeface="Times New Roman" panose="02020603050405020304"/>
                <a:cs typeface="Times New Roman" panose="02020603050405020304"/>
              </a:rPr>
              <a:t/>
            </a:r>
            <a:endParaRPr sz="2200">
              <a:latin typeface="Times New Roman" panose="02020603050405020304"/>
              <a:cs typeface="Times New Roman" panose="02020603050405020304"/>
            </a:endParaRPr>
          </a:p>
          <a:p>
            <a:pPr marL="697230" lvl="1" indent="-342900">
              <a:lnSpc>
                <a:spcPct val="100000"/>
              </a:lnSpc>
              <a:spcBef>
                <a:spcPts val="1000"/>
              </a:spcBef>
              <a:buClr>
                <a:srgbClr val="001F5F"/>
              </a:buClr>
              <a:buFont typeface="Times New Roman" panose="02020603050405020304"/>
              <a:buChar char="-"/>
              <a:tabLst>
                <a:tab pos="696595" algn="l"/>
                <a:tab pos="697230" algn="l"/>
              </a:tabLst>
            </a:pPr>
            <a:r>
              <a:rPr sz="2200" i="1" spc="-5" dirty="0">
                <a:latin typeface="宋体"/>
                <a:cs typeface="宋体"/>
                <a:ea typeface="+mj-ea"/>
              </a:rPr>
              <a:t>依靠直觉和直觉</a:t>
            </a:r>
            <a:r>
              <a:rPr sz="2200" i="1" spc="10" dirty="0">
                <a:latin typeface="Times New Roman" panose="02020603050405020304"/>
                <a:cs typeface="Times New Roman" panose="02020603050405020304"/>
              </a:rPr>
              <a:t/>
            </a:r>
            <a:r>
              <a:rPr sz="2200" i="1" spc="-5" dirty="0">
                <a:latin typeface="Times New Roman" panose="02020603050405020304"/>
                <a:cs typeface="Times New Roman" panose="02020603050405020304"/>
              </a:rPr>
              <a:t/>
            </a:r>
            <a:endParaRPr sz="2200">
              <a:latin typeface="Times New Roman" panose="02020603050405020304"/>
              <a:cs typeface="Times New Roman" panose="02020603050405020304"/>
            </a:endParaRPr>
          </a:p>
          <a:p>
            <a:pPr marL="697230" lvl="1" indent="-342900">
              <a:lnSpc>
                <a:spcPct val="100000"/>
              </a:lnSpc>
              <a:spcBef>
                <a:spcPts val="875"/>
              </a:spcBef>
              <a:buClr>
                <a:srgbClr val="001F5F"/>
              </a:buClr>
              <a:buFont typeface="Times New Roman" panose="02020603050405020304"/>
              <a:buChar char="-"/>
              <a:tabLst>
                <a:tab pos="696595" algn="l"/>
                <a:tab pos="697230" algn="l"/>
              </a:tabLst>
            </a:pPr>
            <a:r>
              <a:rPr sz="2200" i="1" u="heavy" spc="-5" dirty="0">
                <a:uFill>
                  <a:solidFill>
                    <a:srgbClr val="000000"/>
                  </a:solidFill>
                </a:uFill>
                <a:latin typeface="Times New Roman" panose="02020603050405020304"/>
                <a:cs typeface="Times New Roman" panose="02020603050405020304"/>
              </a:rPr>
              <a:t/>
            </a:r>
            <a:r>
              <a:rPr sz="2200" i="1" spc="-5" dirty="0">
                <a:latin typeface="宋体"/>
                <a:cs typeface="宋体"/>
                <a:ea typeface="+mj-ea"/>
              </a:rPr>
              <a:t>危险：自我欺骗；忽略检查直觉的能力</a:t>
            </a:r>
            <a:r>
              <a:rPr sz="2200" i="1" spc="80" dirty="0">
                <a:latin typeface="Times New Roman" panose="02020603050405020304"/>
                <a:cs typeface="Times New Roman" panose="02020603050405020304"/>
              </a:rPr>
              <a:t/>
            </a:r>
            <a:r>
              <a:rPr sz="2200" i="1" spc="-5" dirty="0">
                <a:latin typeface="Times New Roman" panose="02020603050405020304"/>
                <a:cs typeface="Times New Roman" panose="02020603050405020304"/>
              </a:rPr>
              <a:t/>
            </a:r>
            <a:endParaRPr sz="2200">
              <a:latin typeface="Times New Roman" panose="02020603050405020304"/>
              <a:cs typeface="Times New Roman" panose="02020603050405020304"/>
            </a:endParaRPr>
          </a:p>
          <a:p>
            <a:pPr lvl="1">
              <a:lnSpc>
                <a:spcPct val="100000"/>
              </a:lnSpc>
              <a:buClr>
                <a:srgbClr val="001F5F"/>
              </a:buClr>
              <a:buFont typeface="Times New Roman" panose="02020603050405020304"/>
              <a:buChar char="-"/>
            </a:pPr>
            <a:endParaRPr sz="2400">
              <a:latin typeface="Times New Roman" panose="02020603050405020304"/>
              <a:cs typeface="Times New Roman" panose="02020603050405020304"/>
            </a:endParaRPr>
          </a:p>
          <a:p>
            <a:pPr marL="355600" indent="-343535">
              <a:lnSpc>
                <a:spcPct val="100000"/>
              </a:lnSpc>
              <a:spcBef>
                <a:spcPts val="1740"/>
              </a:spcBef>
              <a:buClr>
                <a:srgbClr val="001F5F"/>
              </a:buClr>
              <a:buFont typeface="Times New Roman" panose="02020603050405020304"/>
              <a:buChar char="•"/>
              <a:tabLst>
                <a:tab pos="355600" algn="l"/>
                <a:tab pos="356235" algn="l"/>
              </a:tabLst>
            </a:pPr>
            <a:r>
              <a:rPr sz="2200" b="1" u="heavy" spc="-5" dirty="0">
                <a:uFill>
                  <a:solidFill>
                    <a:srgbClr val="000000"/>
                  </a:solidFill>
                </a:uFill>
                <a:latin typeface="宋体"/>
                <a:cs typeface="宋体"/>
                <a:ea typeface="+mj-ea"/>
              </a:rPr>
              <a:t>被动投资者</a:t>
            </a:r>
            <a:endParaRPr sz="2200">
              <a:latin typeface="Times New Roman" panose="02020603050405020304"/>
              <a:cs typeface="Times New Roman" panose="02020603050405020304"/>
            </a:endParaRPr>
          </a:p>
          <a:p>
            <a:pPr marL="697230" lvl="1" indent="-342900">
              <a:lnSpc>
                <a:spcPct val="100000"/>
              </a:lnSpc>
              <a:spcBef>
                <a:spcPts val="880"/>
              </a:spcBef>
              <a:buClr>
                <a:srgbClr val="001F5F"/>
              </a:buClr>
              <a:buFont typeface="Times New Roman" panose="02020603050405020304"/>
              <a:buChar char="-"/>
              <a:tabLst>
                <a:tab pos="696595" algn="l"/>
                <a:tab pos="697230" algn="l"/>
              </a:tabLst>
            </a:pPr>
            <a:r>
              <a:rPr sz="2200" i="1" spc="-5" dirty="0">
                <a:latin typeface="宋体"/>
                <a:cs typeface="宋体"/>
                <a:ea typeface="+mj-ea"/>
              </a:rPr>
              <a:t>假设市场价格对所承担的风险是公平的</a:t>
            </a:r>
            <a:r>
              <a:rPr sz="2200" i="1" dirty="0">
                <a:latin typeface="Times New Roman" panose="02020603050405020304"/>
                <a:cs typeface="Times New Roman" panose="02020603050405020304"/>
              </a:rPr>
              <a:t/>
            </a:r>
            <a:r>
              <a:rPr sz="2200" i="1" spc="-5" dirty="0">
                <a:latin typeface="Times New Roman" panose="02020603050405020304"/>
                <a:cs typeface="Times New Roman" panose="02020603050405020304"/>
              </a:rPr>
              <a:t/>
            </a:r>
            <a:r>
              <a:rPr sz="2200" i="1" spc="-40" dirty="0">
                <a:latin typeface="Times New Roman" panose="02020603050405020304"/>
                <a:cs typeface="Times New Roman" panose="02020603050405020304"/>
              </a:rPr>
              <a:t/>
            </a:r>
            <a:r>
              <a:rPr sz="2200" i="1" spc="-5" dirty="0">
                <a:latin typeface="Times New Roman" panose="02020603050405020304"/>
                <a:cs typeface="Times New Roman" panose="02020603050405020304"/>
              </a:rPr>
              <a:t/>
            </a:r>
            <a:endParaRPr sz="2200">
              <a:latin typeface="Times New Roman" panose="02020603050405020304"/>
              <a:cs typeface="Times New Roman" panose="02020603050405020304"/>
            </a:endParaRPr>
          </a:p>
          <a:p>
            <a:pPr marL="697230" lvl="1" indent="-342900">
              <a:lnSpc>
                <a:spcPct val="100000"/>
              </a:lnSpc>
              <a:spcBef>
                <a:spcPts val="865"/>
              </a:spcBef>
              <a:buClr>
                <a:srgbClr val="001F5F"/>
              </a:buClr>
              <a:buFont typeface="Times New Roman" panose="02020603050405020304"/>
              <a:buChar char="-"/>
              <a:tabLst>
                <a:tab pos="696595" algn="l"/>
                <a:tab pos="697230" algn="l"/>
              </a:tabLst>
            </a:pPr>
            <a:r>
              <a:rPr sz="2200" i="1" spc="-5" dirty="0">
                <a:latin typeface="Times New Roman" panose="02020603050405020304"/>
                <a:cs typeface="Times New Roman" panose="02020603050405020304"/>
              </a:rPr>
              <a:t/>
            </a:r>
            <a:r>
              <a:rPr sz="2200" i="1" dirty="0">
                <a:latin typeface="Times New Roman" panose="02020603050405020304"/>
                <a:cs typeface="Times New Roman" panose="02020603050405020304"/>
              </a:rPr>
              <a:t/>
            </a:r>
            <a:r>
              <a:rPr sz="2200" i="1" spc="-10" dirty="0">
                <a:latin typeface="宋体"/>
                <a:cs typeface="宋体"/>
                <a:ea typeface="+mj-ea"/>
              </a:rPr>
              <a:t>这是一种“有效的市场”的方法</a:t>
            </a:r>
            <a:r>
              <a:rPr sz="2200" i="1" spc="10" dirty="0">
                <a:latin typeface="Times New Roman" panose="02020603050405020304"/>
                <a:cs typeface="Times New Roman" panose="02020603050405020304"/>
              </a:rPr>
              <a:t/>
            </a:r>
            <a:r>
              <a:rPr sz="2200" i="1" spc="-5" dirty="0">
                <a:latin typeface="Times New Roman" panose="02020603050405020304"/>
                <a:cs typeface="Times New Roman" panose="02020603050405020304"/>
              </a:rPr>
              <a:t/>
            </a:r>
            <a:endParaRPr sz="2200">
              <a:latin typeface="Times New Roman" panose="02020603050405020304"/>
              <a:cs typeface="Times New Roman" panose="02020603050405020304"/>
            </a:endParaRPr>
          </a:p>
          <a:p>
            <a:pPr marL="697230" lvl="1" indent="-342900">
              <a:lnSpc>
                <a:spcPct val="100000"/>
              </a:lnSpc>
              <a:spcBef>
                <a:spcPts val="865"/>
              </a:spcBef>
              <a:buClr>
                <a:srgbClr val="001F5F"/>
              </a:buClr>
              <a:buFont typeface="Times New Roman" panose="02020603050405020304"/>
              <a:buChar char="-"/>
              <a:tabLst>
                <a:tab pos="696595" algn="l"/>
                <a:tab pos="697230" algn="l"/>
              </a:tabLst>
            </a:pPr>
            <a:r>
              <a:rPr sz="2200" i="1" u="heavy" spc="-5" dirty="0">
                <a:uFill>
                  <a:solidFill>
                    <a:srgbClr val="000000"/>
                  </a:solidFill>
                </a:uFill>
                <a:latin typeface="Times New Roman" panose="02020603050405020304"/>
                <a:cs typeface="Times New Roman" panose="02020603050405020304"/>
              </a:rPr>
              <a:t/>
            </a:r>
            <a:r>
              <a:rPr sz="2200" i="1" spc="-5" dirty="0">
                <a:latin typeface="Times New Roman" panose="02020603050405020304"/>
                <a:cs typeface="Times New Roman" panose="02020603050405020304"/>
              </a:rPr>
              <a:t/>
            </a:r>
            <a:r>
              <a:rPr sz="2200" i="1" spc="-10" dirty="0">
                <a:latin typeface="Times New Roman" panose="02020603050405020304"/>
                <a:cs typeface="Times New Roman" panose="02020603050405020304"/>
              </a:rPr>
              <a:t/>
            </a:r>
            <a:r>
              <a:rPr sz="2200" i="1" spc="-5" dirty="0">
                <a:latin typeface="宋体"/>
                <a:cs typeface="宋体"/>
                <a:ea typeface="+mj-ea"/>
              </a:rPr>
              <a:t>危险：错误定价</a:t>
            </a:r>
            <a:endParaRPr sz="2200">
              <a:latin typeface="Times New Roman" panose="02020603050405020304"/>
              <a:cs typeface="Times New Roman" panose="02020603050405020304"/>
            </a:endParaRPr>
          </a:p>
        </ns0:txBody>
      </ns0:sp>
    </ns0:spTree>
  </ns0:cSld>
  <ns0:clrMapOvr>
    <a:masterClrMapping/>
  </ns0:clrMapOvr>
</ns0:sld>
</file>

<file path=ppt/slides/slide22.xml><?xml version="1.0" encoding="utf-8"?>
<ns0:sld xmlns:a="http://schemas.openxmlformats.org/drawingml/2006/main" xmlns:ns0="http://schemas.openxmlformats.org/presentationml/2006/main">
  <ns0:cSld>
    <ns0:spTree>
      <ns0:nvGrpSpPr>
        <ns0:cNvPr id="1" name=""/>
        <ns0:cNvGrpSpPr/>
        <ns0:nvPr/>
      </ns0:nvGrpSpPr>
      <ns0:grpSpPr>
        <a:xfrm>
          <a:off x="0" y="0"/>
          <a:ext cx="0" cy="0"/>
          <a:chOff x="0" y="0"/>
          <a:chExt cx="0" cy="0"/>
        </a:xfrm>
      </ns0:grpSpPr>
      <ns0:sp>
        <ns0:nvSpPr>
          <ns0:cNvPr id="2" name="object 2"/>
          <ns0:cNvSpPr txBox="1">
            <a:spLocks noGrp="1"/>
          </ns0:cNvSpPr>
          <ns0:nvPr>
            <ns0:ph type="title"/>
          </ns0:nvPr>
        </ns0:nvSpPr>
        <ns0:spPr>
          <a:xfrm>
            <a:off x="3312667" y="354533"/>
            <a:ext cx="2512695" cy="422909"/>
          </a:xfrm>
          <a:prstGeom prst="rect">
            <a:avLst/>
          </a:prstGeom>
        </ns0:spPr>
        <ns0:txBody>
          <a:bodyPr vert="horz" wrap="square" lIns="0" tIns="13335" rIns="0" bIns="0" rtlCol="0">
            <a:spAutoFit/>
          </a:bodyPr>
          <a:lstStyle/>
          <a:p>
            <a:pPr marL="12700">
              <a:lnSpc>
                <a:spcPct val="100000"/>
              </a:lnSpc>
              <a:spcBef>
                <a:spcPts val="105"/>
              </a:spcBef>
            </a:pPr>
            <a:r>
              <a:rPr sz="2600" dirty="0">
                <a:latin typeface="宋体"/>
                <a:ea typeface="+mj-ea"/>
                <a:cs typeface="宋体"/>
              </a:rPr>
              <a:t>投资风格</a:t>
            </a:r>
            <a:r>
              <a:rPr sz="2600" spc="-85" dirty="0"/>
              <a:t/>
            </a:r>
            <a:r>
              <a:rPr sz="2600" dirty="0"/>
              <a:t/>
            </a:r>
            <a:endParaRPr sz="2600"/>
          </a:p>
        </ns0:txBody>
      </ns0:sp>
      <ns0:sp>
        <ns0:nvSpPr>
          <ns0:cNvPr id="3" name="object 3"/>
          <ns0:cNvSpPr txBox="1"/>
          <ns0:nvPr/>
        </ns0:nvSpPr>
        <ns0:spPr>
          <a:xfrm>
            <a:off x="711200" y="1216304"/>
            <a:ext cx="7145655" cy="2964815"/>
          </a:xfrm>
          <a:prstGeom prst="rect">
            <a:avLst/>
          </a:prstGeom>
        </ns0:spPr>
        <ns0:txBody>
          <a:bodyPr vert="horz" wrap="square" lIns="0" tIns="139065" rIns="0" bIns="0" rtlCol="0">
            <a:spAutoFit/>
          </a:bodyPr>
          <a:lstStyle/>
          <a:p>
            <a:pPr marL="342900" marR="885190" indent="-342900" algn="r">
              <a:lnSpc>
                <a:spcPct val="100000"/>
              </a:lnSpc>
              <a:spcBef>
                <a:spcPts val="1095"/>
              </a:spcBef>
              <a:buClr>
                <a:srgbClr val="001F5F"/>
              </a:buClr>
              <a:buFont typeface="Times New Roman" panose="02020603050405020304"/>
              <a:buChar char="•"/>
              <a:tabLst>
                <a:tab pos="342900" algn="l"/>
                <a:tab pos="343535" algn="l"/>
              </a:tabLst>
            </a:pPr>
            <a:r>
              <a:rPr sz="2200" b="1" u="heavy" spc="-5" dirty="0">
                <a:uFill>
                  <a:solidFill>
                    <a:srgbClr val="000000"/>
                  </a:solidFill>
                </a:uFill>
                <a:latin typeface="宋体"/>
                <a:cs typeface="宋体"/>
                <a:ea typeface="+mj-ea"/>
              </a:rPr>
              <a:t>基本面投资者：挑战市场价格</a:t>
            </a:r>
            <a:r>
              <a:rPr sz="2200" b="1" u="heavy" spc="75" dirty="0">
                <a:uFill>
                  <a:solidFill>
                    <a:srgbClr val="000000"/>
                  </a:solidFill>
                </a:uFill>
                <a:latin typeface="Times New Roman" panose="02020603050405020304"/>
                <a:cs typeface="Times New Roman" panose="02020603050405020304"/>
              </a:rPr>
              <a:t/>
            </a:r>
            <a:r>
              <a:rPr sz="2200" b="1" u="heavy" spc="-5" dirty="0">
                <a:uFill>
                  <a:solidFill>
                    <a:srgbClr val="000000"/>
                  </a:solidFill>
                </a:uFill>
                <a:latin typeface="Times New Roman" panose="02020603050405020304"/>
                <a:cs typeface="Times New Roman" panose="02020603050405020304"/>
              </a:rPr>
              <a:t/>
            </a:r>
            <a:endParaRPr sz="2200">
              <a:latin typeface="Times New Roman" panose="02020603050405020304"/>
              <a:cs typeface="Times New Roman" panose="02020603050405020304"/>
            </a:endParaRPr>
          </a:p>
          <a:p>
            <a:pPr marR="922020" algn="r">
              <a:lnSpc>
                <a:spcPct val="100000"/>
              </a:lnSpc>
              <a:spcBef>
                <a:spcPts val="1000"/>
              </a:spcBef>
            </a:pPr>
            <a:r>
              <a:rPr sz="2200" i="1" spc="-10" dirty="0">
                <a:latin typeface="Times New Roman" panose="02020603050405020304"/>
                <a:cs typeface="Times New Roman" panose="02020603050405020304"/>
              </a:rPr>
              <a:t/>
            </a:r>
            <a:r>
              <a:rPr sz="2200" i="1" spc="-5" dirty="0">
                <a:latin typeface="Times New Roman" panose="02020603050405020304"/>
                <a:cs typeface="Times New Roman" panose="02020603050405020304"/>
              </a:rPr>
              <a:t/>
            </a:r>
            <a:r>
              <a:rPr sz="2200" i="1" dirty="0">
                <a:latin typeface="Times New Roman" panose="02020603050405020304"/>
                <a:cs typeface="Times New Roman" panose="02020603050405020304"/>
              </a:rPr>
              <a:t/>
            </a:r>
            <a:r>
              <a:rPr sz="2200" i="1" spc="-5" dirty="0">
                <a:latin typeface="宋体"/>
                <a:cs typeface="宋体"/>
                <a:ea typeface="+mj-ea"/>
              </a:rPr>
              <a:t>-“价格是你付出的，但价值是你得到的”</a:t>
            </a:r>
            <a:r>
              <a:rPr sz="2200" i="1" spc="45" dirty="0">
                <a:latin typeface="Times New Roman" panose="02020603050405020304"/>
                <a:cs typeface="Times New Roman" panose="02020603050405020304"/>
              </a:rPr>
              <a:t/>
            </a:r>
            <a:r>
              <a:rPr sz="2200" i="1" spc="-5" dirty="0">
                <a:latin typeface="Times New Roman" panose="02020603050405020304"/>
                <a:cs typeface="Times New Roman" panose="02020603050405020304"/>
              </a:rPr>
              <a:t/>
            </a:r>
            <a:endParaRPr sz="2200">
              <a:latin typeface="Times New Roman" panose="02020603050405020304"/>
              <a:cs typeface="Times New Roman" panose="02020603050405020304"/>
            </a:endParaRPr>
          </a:p>
          <a:p>
            <a:pPr marL="633095" lvl="1" indent="-163830">
              <a:lnSpc>
                <a:spcPct val="100000"/>
              </a:lnSpc>
              <a:spcBef>
                <a:spcPts val="875"/>
              </a:spcBef>
              <a:buChar char="-"/>
              <a:tabLst>
                <a:tab pos="633730" algn="l"/>
              </a:tabLst>
            </a:pPr>
            <a:r>
              <a:rPr sz="2200" i="1" spc="-5" dirty="0">
                <a:latin typeface="宋体"/>
                <a:cs typeface="宋体"/>
                <a:ea typeface="+mj-ea"/>
              </a:rPr>
              <a:t>关于内在价值的基本分析：</a:t>
            </a:r>
            <a:r>
              <a:rPr sz="2200" i="1" u="heavy" spc="-5" dirty="0">
                <a:uFill>
                  <a:solidFill>
                    <a:srgbClr val="000000"/>
                  </a:solidFill>
                </a:uFill>
                <a:latin typeface="Times New Roman" panose="02020603050405020304"/>
                <a:cs typeface="Times New Roman" panose="02020603050405020304"/>
              </a:rPr>
              <a:t/>
            </a:r>
            <a:r>
              <a:rPr sz="2200" i="1" u="heavy" spc="-10" dirty="0">
                <a:uFill>
                  <a:solidFill>
                    <a:srgbClr val="000000"/>
                  </a:solidFill>
                </a:uFill>
                <a:latin typeface="Times New Roman" panose="02020603050405020304"/>
                <a:cs typeface="Times New Roman" panose="02020603050405020304"/>
              </a:rPr>
              <a:t/>
            </a:r>
            <a:r>
              <a:rPr sz="2200" i="1" u="heavy" spc="-5" dirty="0">
                <a:uFill>
                  <a:solidFill>
                    <a:srgbClr val="000000"/>
                  </a:solidFill>
                </a:uFill>
                <a:latin typeface="Times New Roman" panose="02020603050405020304"/>
                <a:cs typeface="Times New Roman" panose="02020603050405020304"/>
              </a:rPr>
              <a:t/>
            </a:r>
            <a:r>
              <a:rPr sz="2200" i="1" spc="-5" dirty="0">
                <a:latin typeface="Times New Roman" panose="02020603050405020304"/>
                <a:cs typeface="Times New Roman" panose="02020603050405020304"/>
              </a:rPr>
              <a:t/>
            </a:r>
            <a:endParaRPr sz="2200">
              <a:latin typeface="Times New Roman" panose="02020603050405020304"/>
              <a:cs typeface="Times New Roman" panose="02020603050405020304"/>
            </a:endParaRPr>
          </a:p>
          <a:p>
            <a:pPr marL="984885" marR="5080" lvl="2" indent="-342900">
              <a:lnSpc>
                <a:spcPts val="2280"/>
              </a:lnSpc>
              <a:spcBef>
                <a:spcPts val="1060"/>
              </a:spcBef>
              <a:buClr>
                <a:srgbClr val="001F5F"/>
              </a:buClr>
              <a:buFont typeface="Times New Roman" panose="02020603050405020304"/>
              <a:buChar char="•"/>
              <a:tabLst>
                <a:tab pos="984885" algn="l"/>
                <a:tab pos="984885" algn="l"/>
              </a:tabLst>
            </a:pPr>
            <a:r>
              <a:rPr sz="2000" i="1" dirty="0">
                <a:latin typeface="宋体"/>
                <a:cs typeface="宋体"/>
                <a:ea typeface="+mj-ea"/>
              </a:rPr>
              <a:t>该公司所有预期未来净现金流量的现值；</a:t>
            </a:r>
            <a:r>
              <a:rPr sz="2000" i="1" spc="-5" dirty="0">
                <a:latin typeface="Times New Roman" panose="02020603050405020304"/>
                <a:cs typeface="Times New Roman" panose="02020603050405020304"/>
              </a:rPr>
              <a:t/>
            </a:r>
            <a:r>
              <a:rPr sz="2000" i="1" dirty="0">
                <a:latin typeface="Times New Roman" panose="02020603050405020304"/>
                <a:cs typeface="Times New Roman" panose="02020603050405020304"/>
              </a:rPr>
              <a:t/>
            </a:r>
            <a:r>
              <a:rPr sz="2000" i="1" spc="-200" dirty="0">
                <a:latin typeface="Times New Roman" panose="02020603050405020304"/>
                <a:cs typeface="Times New Roman" panose="02020603050405020304"/>
              </a:rPr>
              <a:t/>
            </a:r>
            <a:r>
              <a:rPr sz="2000" i="1" dirty="0">
                <a:latin typeface="Times New Roman" panose="02020603050405020304"/>
                <a:cs typeface="Times New Roman" panose="02020603050405020304"/>
              </a:rPr>
              <a:t/>
            </a:r>
            <a:r>
              <a:rPr sz="2000" i="1" spc="-5" dirty="0">
                <a:latin typeface="Times New Roman" panose="02020603050405020304"/>
                <a:cs typeface="Times New Roman" panose="02020603050405020304"/>
              </a:rPr>
              <a:t/>
            </a:r>
            <a:endParaRPr sz="2000">
              <a:latin typeface="Times New Roman" panose="02020603050405020304"/>
              <a:cs typeface="Times New Roman" panose="02020603050405020304"/>
            </a:endParaRPr>
          </a:p>
          <a:p>
            <a:pPr marL="984885" lvl="2" indent="-343535">
              <a:lnSpc>
                <a:spcPct val="100000"/>
              </a:lnSpc>
              <a:spcBef>
                <a:spcPts val="825"/>
              </a:spcBef>
              <a:buClr>
                <a:srgbClr val="001F5F"/>
              </a:buClr>
              <a:buFont typeface="Times New Roman" panose="02020603050405020304"/>
              <a:buChar char="•"/>
              <a:tabLst>
                <a:tab pos="984885" algn="l"/>
                <a:tab pos="984885" algn="l"/>
              </a:tabLst>
            </a:pPr>
            <a:r>
              <a:rPr sz="2000" i="1" spc="-5" dirty="0">
                <a:latin typeface="宋体"/>
                <a:cs typeface="宋体"/>
                <a:ea typeface="+mj-ea"/>
              </a:rPr>
              <a:t>或者，一个企业持续经营的价值</a:t>
            </a:r>
            <a:r>
              <a:rPr sz="2000" i="1" dirty="0">
                <a:latin typeface="Times New Roman" panose="02020603050405020304"/>
                <a:cs typeface="Times New Roman" panose="02020603050405020304"/>
              </a:rPr>
              <a:t/>
            </a:r>
            <a:r>
              <a:rPr sz="2000" i="1" spc="-5" dirty="0">
                <a:latin typeface="Times New Roman" panose="02020603050405020304"/>
                <a:cs typeface="Times New Roman" panose="02020603050405020304"/>
              </a:rPr>
              <a:t/>
            </a:r>
            <a:r>
              <a:rPr sz="2000" i="1" dirty="0">
                <a:latin typeface="Times New Roman" panose="02020603050405020304"/>
                <a:cs typeface="Times New Roman" panose="02020603050405020304"/>
              </a:rPr>
              <a:t/>
            </a:r>
            <a:r>
              <a:rPr sz="2000" i="1" spc="-125" dirty="0">
                <a:latin typeface="Times New Roman" panose="02020603050405020304"/>
                <a:cs typeface="Times New Roman" panose="02020603050405020304"/>
              </a:rPr>
              <a:t/>
            </a:r>
            <a:r>
              <a:rPr sz="2000" i="1" dirty="0">
                <a:latin typeface="Times New Roman" panose="02020603050405020304"/>
                <a:cs typeface="Times New Roman" panose="02020603050405020304"/>
              </a:rPr>
              <a:t/>
            </a:r>
            <a:endParaRPr sz="2000">
              <a:latin typeface="Times New Roman" panose="02020603050405020304"/>
              <a:cs typeface="Times New Roman" panose="02020603050405020304"/>
            </a:endParaRPr>
          </a:p>
          <a:p>
            <a:pPr marL="633095" lvl="1" indent="-163830">
              <a:lnSpc>
                <a:spcPct val="100000"/>
              </a:lnSpc>
              <a:spcBef>
                <a:spcPts val="865"/>
              </a:spcBef>
              <a:buChar char="-"/>
              <a:tabLst>
                <a:tab pos="633730" algn="l"/>
              </a:tabLst>
            </a:pPr>
            <a:r>
              <a:rPr sz="2200" i="1" spc="-5" dirty="0">
                <a:latin typeface="Times New Roman" panose="02020603050405020304"/>
                <a:cs typeface="Times New Roman" panose="02020603050405020304"/>
              </a:rPr>
              <a:t/>
            </a:r>
            <a:r>
              <a:rPr sz="2200" i="1" dirty="0">
                <a:latin typeface="Times New Roman" panose="02020603050405020304"/>
                <a:cs typeface="Times New Roman" panose="02020603050405020304"/>
              </a:rPr>
              <a:t/>
            </a:r>
            <a:r>
              <a:rPr sz="2200" i="1" spc="-5" dirty="0">
                <a:latin typeface="宋体"/>
                <a:cs typeface="宋体"/>
                <a:ea typeface="+mj-ea"/>
              </a:rPr>
              <a:t>并不会带走所有的不确定性吗</a:t>
            </a:r>
            <a:r>
              <a:rPr sz="2200" i="1" spc="-25" dirty="0">
                <a:latin typeface="Times New Roman" panose="02020603050405020304"/>
                <a:cs typeface="Times New Roman" panose="02020603050405020304"/>
              </a:rPr>
              <a:t/>
            </a:r>
            <a:r>
              <a:rPr sz="2200" i="1" spc="-5" dirty="0">
                <a:latin typeface="Times New Roman" panose="02020603050405020304"/>
                <a:cs typeface="Times New Roman" panose="02020603050405020304"/>
              </a:rPr>
              <a:t/>
            </a:r>
            <a:endParaRPr sz="2200">
              <a:latin typeface="Times New Roman" panose="02020603050405020304"/>
              <a:cs typeface="Times New Roman" panose="02020603050405020304"/>
            </a:endParaRPr>
          </a:p>
        </ns0:txBody>
      </ns0:sp>
    </ns0:spTree>
  </ns0:cSld>
  <ns0:clrMapOvr>
    <a:masterClrMapping/>
  </ns0:clrMapOvr>
</ns0:sld>
</file>

<file path=ppt/slides/slide23.xml><?xml version="1.0" encoding="utf-8"?>
<ns0:sld xmlns:a="http://schemas.openxmlformats.org/drawingml/2006/main" xmlns:ns0="http://schemas.openxmlformats.org/presentationml/2006/main">
  <ns0:cSld>
    <ns0:spTree>
      <ns0:nvGrpSpPr>
        <ns0:cNvPr id="1" name=""/>
        <ns0:cNvGrpSpPr/>
        <ns0:nvPr/>
      </ns0:nvGrpSpPr>
      <ns0:grpSpPr>
        <a:xfrm>
          <a:off x="0" y="0"/>
          <a:ext cx="0" cy="0"/>
          <a:chOff x="0" y="0"/>
          <a:chExt cx="0" cy="0"/>
        </a:xfrm>
      </ns0:grpSpPr>
      <ns0:sp>
        <ns0:nvSpPr>
          <ns0:cNvPr id="2" name="object 2"/>
          <ns0:cNvSpPr txBox="1">
            <a:spLocks noGrp="1"/>
          </ns0:cNvSpPr>
          <ns0:nvPr>
            <ns0:ph type="title"/>
          </ns0:nvPr>
        </ns0:nvSpPr>
        <ns0:spPr>
          <a:xfrm>
            <a:off x="1413510" y="354533"/>
            <a:ext cx="6308725" cy="422909"/>
          </a:xfrm>
          <a:prstGeom prst="rect">
            <a:avLst/>
          </a:prstGeom>
        </ns0:spPr>
        <ns0:txBody>
          <a:bodyPr vert="horz" wrap="square" lIns="0" tIns="13335" rIns="0" bIns="0" rtlCol="0">
            <a:spAutoFit/>
          </a:bodyPr>
          <a:lstStyle/>
          <a:p>
            <a:pPr marL="12700">
              <a:lnSpc>
                <a:spcPct val="100000"/>
              </a:lnSpc>
              <a:spcBef>
                <a:spcPts val="105"/>
              </a:spcBef>
            </a:pPr>
            <a:r>
              <a:rPr sz="2600" dirty="0">
                <a:latin typeface="宋体"/>
                <a:ea typeface="+mj-ea"/>
                <a:cs typeface="宋体"/>
              </a:rPr>
              <a:t>被动投资、主动投资和风险投资</a:t>
            </a:r>
            <a:r>
              <a:rPr sz="2600" spc="-135" dirty="0"/>
              <a:t/>
            </a:r>
            <a:r>
              <a:rPr sz="2600" dirty="0"/>
              <a:t/>
            </a:r>
            <a:endParaRPr sz="2600"/>
          </a:p>
        </ns0:txBody>
      </ns0:sp>
      <ns0:sp>
        <ns0:nvSpPr>
          <ns0:cNvPr id="3" name="object 3"/>
          <ns0:cNvSpPr txBox="1"/>
          <ns0:nvPr/>
        </ns0:nvSpPr>
        <ns0:spPr>
          <a:xfrm>
            <a:off x="711200" y="1216304"/>
            <a:ext cx="7746365" cy="2740660"/>
          </a:xfrm>
          <a:prstGeom prst="rect">
            <a:avLst/>
          </a:prstGeom>
        </ns0:spPr>
        <ns0:txBody>
          <a:bodyPr vert="horz" wrap="square" lIns="0" tIns="139065" rIns="0" bIns="0" rtlCol="0">
            <a:spAutoFit/>
          </a:bodyPr>
          <a:lstStyle/>
          <a:p>
            <a:pPr marL="355600" indent="-343535">
              <a:lnSpc>
                <a:spcPct val="100000"/>
              </a:lnSpc>
              <a:spcBef>
                <a:spcPts val="1095"/>
              </a:spcBef>
              <a:buClr>
                <a:srgbClr val="001F5F"/>
              </a:buClr>
              <a:buFont typeface="Times New Roman" panose="02020603050405020304"/>
              <a:buChar char="•"/>
              <a:tabLst>
                <a:tab pos="355600" algn="l"/>
                <a:tab pos="356235" algn="l"/>
              </a:tabLst>
            </a:pPr>
            <a:r>
              <a:rPr sz="2200" b="1" u="heavy" spc="-5" dirty="0">
                <a:uFill>
                  <a:solidFill>
                    <a:srgbClr val="000000"/>
                  </a:solidFill>
                </a:uFill>
                <a:latin typeface="Times New Roman" panose="02020603050405020304"/>
                <a:cs typeface="Times New Roman" panose="02020603050405020304"/>
              </a:rPr>
              <a:t/>
            </a:r>
            <a:r>
              <a:rPr sz="2200" b="1" u="heavy" spc="-10" dirty="0">
                <a:uFill>
                  <a:solidFill>
                    <a:srgbClr val="000000"/>
                  </a:solidFill>
                </a:uFill>
                <a:latin typeface="Times New Roman" panose="02020603050405020304"/>
                <a:cs typeface="Times New Roman" panose="02020603050405020304"/>
              </a:rPr>
              <a:t/>
            </a:r>
            <a:r>
              <a:rPr sz="2200" b="1" u="heavy" spc="-5" dirty="0">
                <a:uFill>
                  <a:solidFill>
                    <a:srgbClr val="000000"/>
                  </a:solidFill>
                </a:uFill>
                <a:latin typeface="宋体"/>
                <a:cs typeface="宋体"/>
                <a:ea typeface="+mj-ea"/>
              </a:rPr>
              <a:t>被动投资</a:t>
            </a:r>
            <a:endParaRPr sz="2200">
              <a:latin typeface="Times New Roman" panose="02020603050405020304"/>
              <a:cs typeface="Times New Roman" panose="02020603050405020304"/>
            </a:endParaRPr>
          </a:p>
          <a:p>
            <a:pPr marL="697230" lvl="1" indent="-342900">
              <a:lnSpc>
                <a:spcPct val="100000"/>
              </a:lnSpc>
              <a:spcBef>
                <a:spcPts val="1000"/>
              </a:spcBef>
              <a:buClr>
                <a:srgbClr val="001F5F"/>
              </a:buClr>
              <a:buFont typeface="Times New Roman" panose="02020603050405020304"/>
              <a:buChar char="-"/>
              <a:tabLst>
                <a:tab pos="696595" algn="l"/>
                <a:tab pos="697230" algn="l"/>
              </a:tabLst>
            </a:pPr>
            <a:r>
              <a:rPr sz="2200" i="1" spc="-5" dirty="0">
                <a:latin typeface="Times New Roman" panose="02020603050405020304"/>
                <a:cs typeface="Times New Roman" panose="02020603050405020304"/>
              </a:rPr>
              <a:t/>
            </a:r>
            <a:r>
              <a:rPr sz="2200" b="1" i="1" spc="-5" dirty="0">
                <a:latin typeface="Times New Roman" panose="02020603050405020304"/>
                <a:cs typeface="Times New Roman" panose="02020603050405020304"/>
              </a:rPr>
              <a:t/>
            </a:r>
            <a:r>
              <a:rPr sz="2200" i="1" spc="-5" dirty="0">
                <a:latin typeface="宋体"/>
                <a:cs typeface="宋体"/>
                <a:ea typeface="+mj-ea"/>
              </a:rPr>
              <a:t>参见业务运营中固有的基本风险（beta）</a:t>
            </a:r>
            <a:r>
              <a:rPr sz="2200" i="1" spc="70" dirty="0">
                <a:latin typeface="Times New Roman" panose="02020603050405020304"/>
                <a:cs typeface="Times New Roman" panose="02020603050405020304"/>
              </a:rPr>
              <a:t/>
            </a:r>
            <a:r>
              <a:rPr sz="2200" i="1" spc="-5" dirty="0">
                <a:latin typeface="Times New Roman" panose="02020603050405020304"/>
                <a:cs typeface="Times New Roman" panose="02020603050405020304"/>
              </a:rPr>
              <a:t/>
            </a:r>
            <a:endParaRPr sz="2200">
              <a:latin typeface="Times New Roman" panose="02020603050405020304"/>
              <a:cs typeface="Times New Roman" panose="02020603050405020304"/>
            </a:endParaRPr>
          </a:p>
          <a:p>
            <a:pPr marL="1137285" lvl="2" indent="-343535">
              <a:lnSpc>
                <a:spcPct val="100000"/>
              </a:lnSpc>
              <a:spcBef>
                <a:spcPts val="1015"/>
              </a:spcBef>
              <a:buClr>
                <a:srgbClr val="001F5F"/>
              </a:buClr>
              <a:buFont typeface="Wingdings" panose="05000000000000000000"/>
              <a:buChar char=""/>
              <a:tabLst>
                <a:tab pos="1137285" algn="l"/>
                <a:tab pos="1137920" algn="l"/>
              </a:tabLst>
            </a:pPr>
            <a:r>
              <a:rPr sz="2000" i="1" dirty="0">
                <a:latin typeface="宋体"/>
                <a:cs typeface="宋体"/>
                <a:ea typeface="+mj-ea"/>
              </a:rPr>
              <a:t>例如，经济衰退、利率风险、自然灾害；等。</a:t>
            </a:r>
            <a:r>
              <a:rPr sz="2000" i="1" spc="-235" dirty="0">
                <a:latin typeface="Times New Roman" panose="02020603050405020304"/>
                <a:cs typeface="Times New Roman" panose="02020603050405020304"/>
              </a:rPr>
              <a:t/>
            </a:r>
            <a:r>
              <a:rPr sz="2000" i="1" spc="-5" dirty="0">
                <a:latin typeface="Times New Roman" panose="02020603050405020304"/>
                <a:cs typeface="Times New Roman" panose="02020603050405020304"/>
              </a:rPr>
              <a:t/>
            </a:r>
            <a:endParaRPr sz="2000">
              <a:latin typeface="Times New Roman" panose="02020603050405020304"/>
              <a:cs typeface="Times New Roman" panose="02020603050405020304"/>
            </a:endParaRPr>
          </a:p>
          <a:p>
            <a:pPr marL="697230" lvl="1" indent="-342900">
              <a:lnSpc>
                <a:spcPct val="100000"/>
              </a:lnSpc>
              <a:spcBef>
                <a:spcPts val="990"/>
              </a:spcBef>
              <a:buClr>
                <a:srgbClr val="001F5F"/>
              </a:buClr>
              <a:buFont typeface="Times New Roman" panose="02020603050405020304"/>
              <a:buChar char="-"/>
              <a:tabLst>
                <a:tab pos="696595" algn="l"/>
                <a:tab pos="697230" algn="l"/>
              </a:tabLst>
            </a:pPr>
            <a:r>
              <a:rPr sz="2200" i="1" spc="-5" dirty="0">
                <a:latin typeface="宋体"/>
                <a:cs typeface="宋体"/>
                <a:ea typeface="+mj-ea"/>
              </a:rPr>
              <a:t>相信这种基本风险在市场上有效定价</a:t>
            </a:r>
            <a:r>
              <a:rPr sz="2200" i="1" dirty="0">
                <a:latin typeface="Times New Roman" panose="02020603050405020304"/>
                <a:cs typeface="Times New Roman" panose="02020603050405020304"/>
              </a:rPr>
              <a:t/>
            </a:r>
            <a:r>
              <a:rPr sz="2200" i="1" spc="20" dirty="0">
                <a:latin typeface="Times New Roman" panose="02020603050405020304"/>
                <a:cs typeface="Times New Roman" panose="02020603050405020304"/>
              </a:rPr>
              <a:t/>
            </a:r>
            <a:r>
              <a:rPr sz="2200" i="1" spc="-5" dirty="0">
                <a:latin typeface="Times New Roman" panose="02020603050405020304"/>
                <a:cs typeface="Times New Roman" panose="02020603050405020304"/>
              </a:rPr>
              <a:t/>
            </a:r>
            <a:endParaRPr sz="2200">
              <a:latin typeface="Times New Roman" panose="02020603050405020304"/>
              <a:cs typeface="Times New Roman" panose="02020603050405020304"/>
            </a:endParaRPr>
          </a:p>
          <a:p>
            <a:pPr marL="697230" lvl="1" indent="-342900">
              <a:lnSpc>
                <a:spcPct val="100000"/>
              </a:lnSpc>
              <a:spcBef>
                <a:spcPts val="995"/>
              </a:spcBef>
              <a:buClr>
                <a:srgbClr val="001F5F"/>
              </a:buClr>
              <a:buFont typeface="Times New Roman" panose="02020603050405020304"/>
              <a:buChar char="-"/>
              <a:tabLst>
                <a:tab pos="696595" algn="l"/>
                <a:tab pos="697230" algn="l"/>
              </a:tabLst>
            </a:pPr>
            <a:r>
              <a:rPr sz="2200" i="1" spc="-5" dirty="0">
                <a:latin typeface="宋体"/>
                <a:cs typeface="宋体"/>
                <a:ea typeface="+mj-ea"/>
              </a:rPr>
              <a:t>测试技术：</a:t>
            </a:r>
            <a:endParaRPr sz="2200">
              <a:latin typeface="Times New Roman" panose="02020603050405020304"/>
              <a:cs typeface="Times New Roman" panose="02020603050405020304"/>
            </a:endParaRPr>
          </a:p>
          <a:p>
            <a:pPr marL="1137285" lvl="2" indent="-343535">
              <a:lnSpc>
                <a:spcPct val="100000"/>
              </a:lnSpc>
              <a:spcBef>
                <a:spcPts val="1020"/>
              </a:spcBef>
              <a:buClr>
                <a:srgbClr val="001F5F"/>
              </a:buClr>
              <a:buFont typeface="Wingdings" panose="05000000000000000000"/>
              <a:buChar char=""/>
              <a:tabLst>
                <a:tab pos="1137285" algn="l"/>
                <a:tab pos="1137920" algn="l"/>
              </a:tabLst>
            </a:pPr>
            <a:r>
              <a:rPr sz="2000" i="1" dirty="0">
                <a:latin typeface="宋体"/>
                <a:cs typeface="宋体"/>
                <a:ea typeface="+mj-ea"/>
              </a:rPr>
              <a:t>例如，资本资产定价模型（CAPM）</a:t>
            </a:r>
            <a:r>
              <a:rPr sz="2000" i="1" spc="-114" dirty="0">
                <a:latin typeface="Times New Roman" panose="02020603050405020304"/>
                <a:cs typeface="Times New Roman" panose="02020603050405020304"/>
              </a:rPr>
              <a:t/>
            </a:r>
            <a:r>
              <a:rPr sz="2000" i="1" spc="-5" dirty="0">
                <a:latin typeface="Times New Roman" panose="02020603050405020304"/>
                <a:cs typeface="Times New Roman" panose="02020603050405020304"/>
              </a:rPr>
              <a:t/>
            </a:r>
            <a:endParaRPr sz="2000">
              <a:latin typeface="Times New Roman" panose="02020603050405020304"/>
              <a:cs typeface="Times New Roman" panose="02020603050405020304"/>
            </a:endParaRPr>
          </a:p>
        </ns0:txBody>
      </ns0:sp>
    </ns0:spTree>
  </ns0:cSld>
  <ns0:clrMapOvr>
    <a:masterClrMapping/>
  </ns0:clrMapOvr>
</ns0:sld>
</file>

<file path=ppt/slides/slide24.xml><?xml version="1.0" encoding="utf-8"?>
<ns0:sld xmlns:a="http://schemas.openxmlformats.org/drawingml/2006/main" xmlns:ns0="http://schemas.openxmlformats.org/presentationml/2006/main">
  <ns0:cSld>
    <ns0:spTree>
      <ns0:nvGrpSpPr>
        <ns0:cNvPr id="1" name=""/>
        <ns0:cNvGrpSpPr/>
        <ns0:nvPr/>
      </ns0:nvGrpSpPr>
      <ns0:grpSpPr>
        <a:xfrm>
          <a:off x="0" y="0"/>
          <a:ext cx="0" cy="0"/>
          <a:chOff x="0" y="0"/>
          <a:chExt cx="0" cy="0"/>
        </a:xfrm>
      </ns0:grpSpPr>
      <ns0:sp>
        <ns0:nvSpPr>
          <ns0:cNvPr id="2" name="object 2"/>
          <ns0:cNvSpPr txBox="1">
            <a:spLocks noGrp="1"/>
          </ns0:cNvSpPr>
          <ns0:nvPr>
            <ns0:ph type="title"/>
          </ns0:nvPr>
        </ns0:nvSpPr>
        <ns0:spPr>
          <a:xfrm>
            <a:off x="1413510" y="354533"/>
            <a:ext cx="6308725" cy="422909"/>
          </a:xfrm>
          <a:prstGeom prst="rect">
            <a:avLst/>
          </a:prstGeom>
        </ns0:spPr>
        <ns0:txBody>
          <a:bodyPr vert="horz" wrap="square" lIns="0" tIns="13335" rIns="0" bIns="0" rtlCol="0">
            <a:spAutoFit/>
          </a:bodyPr>
          <a:lstStyle/>
          <a:p>
            <a:pPr marL="12700">
              <a:lnSpc>
                <a:spcPct val="100000"/>
              </a:lnSpc>
              <a:spcBef>
                <a:spcPts val="105"/>
              </a:spcBef>
            </a:pPr>
            <a:r>
              <a:rPr sz="2600" dirty="0">
                <a:latin typeface="宋体"/>
                <a:ea typeface="+mj-ea"/>
                <a:cs typeface="宋体"/>
              </a:rPr>
              <a:t>被动投资、主动投资和风险投资</a:t>
            </a:r>
            <a:r>
              <a:rPr sz="2600" spc="-135" dirty="0"/>
              <a:t/>
            </a:r>
            <a:r>
              <a:rPr sz="2600" dirty="0"/>
              <a:t/>
            </a:r>
            <a:endParaRPr sz="2600"/>
          </a:p>
        </ns0:txBody>
      </ns0:sp>
      <ns0:sp>
        <ns0:nvSpPr>
          <ns0:cNvPr id="3" name="object 3"/>
          <ns0:cNvSpPr txBox="1"/>
          <ns0:nvPr/>
        </ns0:nvSpPr>
        <ns0:spPr>
          <a:xfrm>
            <a:off x="711200" y="1216304"/>
            <a:ext cx="8110855" cy="3057525"/>
          </a:xfrm>
          <a:prstGeom prst="rect">
            <a:avLst/>
          </a:prstGeom>
        </ns0:spPr>
        <ns0:txBody>
          <a:bodyPr vert="horz" wrap="square" lIns="0" tIns="139065" rIns="0" bIns="0" rtlCol="0">
            <a:spAutoFit/>
          </a:bodyPr>
          <a:lstStyle/>
          <a:p>
            <a:pPr marL="355600" indent="-343535">
              <a:lnSpc>
                <a:spcPct val="100000"/>
              </a:lnSpc>
              <a:spcBef>
                <a:spcPts val="1095"/>
              </a:spcBef>
              <a:buClr>
                <a:srgbClr val="001F5F"/>
              </a:buClr>
              <a:buFont typeface="Times New Roman" panose="02020603050405020304"/>
              <a:buChar char="•"/>
              <a:tabLst>
                <a:tab pos="355600" algn="l"/>
                <a:tab pos="356235" algn="l"/>
              </a:tabLst>
            </a:pPr>
            <a:r>
              <a:rPr sz="2200" b="1" u="heavy" spc="-5" dirty="0">
                <a:uFill>
                  <a:solidFill>
                    <a:srgbClr val="000000"/>
                  </a:solidFill>
                </a:uFill>
                <a:latin typeface="Times New Roman" panose="02020603050405020304"/>
                <a:cs typeface="Times New Roman" panose="02020603050405020304"/>
              </a:rPr>
              <a:t/>
            </a:r>
            <a:r>
              <a:rPr sz="2200" b="1" u="heavy" spc="5" dirty="0">
                <a:uFill>
                  <a:solidFill>
                    <a:srgbClr val="000000"/>
                  </a:solidFill>
                </a:uFill>
                <a:latin typeface="Times New Roman" panose="02020603050405020304"/>
                <a:cs typeface="Times New Roman" panose="02020603050405020304"/>
              </a:rPr>
              <a:t/>
            </a:r>
            <a:r>
              <a:rPr sz="2200" b="1" u="heavy" spc="-5" dirty="0">
                <a:uFill>
                  <a:solidFill>
                    <a:srgbClr val="000000"/>
                  </a:solidFill>
                </a:uFill>
                <a:latin typeface="宋体"/>
                <a:cs typeface="宋体"/>
                <a:ea typeface="+mj-ea"/>
              </a:rPr>
              <a:t>积极投资</a:t>
            </a:r>
            <a:endParaRPr sz="2200">
              <a:latin typeface="Times New Roman" panose="02020603050405020304"/>
              <a:cs typeface="Times New Roman" panose="02020603050405020304"/>
            </a:endParaRPr>
          </a:p>
          <a:p>
            <a:pPr marL="697230" lvl="1" indent="-342900">
              <a:lnSpc>
                <a:spcPct val="100000"/>
              </a:lnSpc>
              <a:spcBef>
                <a:spcPts val="1000"/>
              </a:spcBef>
              <a:buClr>
                <a:srgbClr val="001F5F"/>
              </a:buClr>
              <a:buFont typeface="Times New Roman" panose="02020603050405020304"/>
              <a:buChar char="-"/>
              <a:tabLst>
                <a:tab pos="696595" algn="l"/>
                <a:tab pos="697230" algn="l"/>
              </a:tabLst>
            </a:pPr>
            <a:r>
              <a:rPr sz="2200" i="1" spc="-5" dirty="0">
                <a:latin typeface="Times New Roman" panose="02020603050405020304"/>
                <a:cs typeface="Times New Roman" panose="02020603050405020304"/>
              </a:rPr>
              <a:t/>
            </a:r>
            <a:r>
              <a:rPr sz="2200" b="1" i="1" spc="-5" dirty="0">
                <a:latin typeface="宋体"/>
                <a:cs typeface="宋体"/>
                <a:ea typeface="+mj-ea"/>
              </a:rPr>
              <a:t>参见基本风险（beta）+价格风险（alpha）</a:t>
            </a:r>
            <a:r>
              <a:rPr sz="2200" i="1" spc="-5" dirty="0">
                <a:latin typeface="Times New Roman" panose="02020603050405020304"/>
                <a:cs typeface="Times New Roman" panose="02020603050405020304"/>
              </a:rPr>
              <a:t/>
            </a:r>
            <a:r>
              <a:rPr sz="2200" b="1" i="1" spc="-5" dirty="0">
                <a:latin typeface="Times New Roman" panose="02020603050405020304"/>
                <a:cs typeface="Times New Roman" panose="02020603050405020304"/>
              </a:rPr>
              <a:t/>
            </a:r>
            <a:r>
              <a:rPr sz="2200" b="1" i="1" spc="50" dirty="0">
                <a:latin typeface="Times New Roman" panose="02020603050405020304"/>
                <a:cs typeface="Times New Roman" panose="02020603050405020304"/>
              </a:rPr>
              <a:t/>
            </a:r>
            <a:r>
              <a:rPr sz="2200" i="1" spc="-5" dirty="0">
                <a:latin typeface="Times New Roman" panose="02020603050405020304"/>
                <a:cs typeface="Times New Roman" panose="02020603050405020304"/>
              </a:rPr>
              <a:t/>
            </a:r>
            <a:endParaRPr sz="2200">
              <a:latin typeface="Times New Roman" panose="02020603050405020304"/>
              <a:cs typeface="Times New Roman" panose="02020603050405020304"/>
            </a:endParaRPr>
          </a:p>
          <a:p>
            <a:pPr marL="697230" lvl="1" indent="-342900">
              <a:lnSpc>
                <a:spcPct val="100000"/>
              </a:lnSpc>
              <a:spcBef>
                <a:spcPts val="1010"/>
              </a:spcBef>
              <a:buClr>
                <a:srgbClr val="001F5F"/>
              </a:buClr>
              <a:buFont typeface="Times New Roman" panose="02020603050405020304"/>
              <a:buChar char="-"/>
              <a:tabLst>
                <a:tab pos="696595" algn="l"/>
                <a:tab pos="697230" algn="l"/>
              </a:tabLst>
            </a:pPr>
            <a:r>
              <a:rPr sz="2200" i="1" spc="-5" dirty="0">
                <a:latin typeface="宋体"/>
                <a:cs typeface="宋体"/>
                <a:ea typeface="+mj-ea"/>
              </a:rPr>
              <a:t>担心证券的定价无效</a:t>
            </a:r>
            <a:r>
              <a:rPr sz="2200" i="1" dirty="0">
                <a:latin typeface="Times New Roman" panose="02020603050405020304"/>
                <a:cs typeface="Times New Roman" panose="02020603050405020304"/>
              </a:rPr>
              <a:t/>
            </a:r>
            <a:r>
              <a:rPr sz="2200" i="1" spc="-5" dirty="0">
                <a:latin typeface="Times New Roman" panose="02020603050405020304"/>
                <a:cs typeface="Times New Roman" panose="02020603050405020304"/>
              </a:rPr>
              <a:t/>
            </a:r>
            <a:r>
              <a:rPr sz="2200" i="1" dirty="0">
                <a:latin typeface="Times New Roman" panose="02020603050405020304"/>
                <a:cs typeface="Times New Roman" panose="02020603050405020304"/>
              </a:rPr>
              <a:t/>
            </a:r>
            <a:r>
              <a:rPr sz="2200" i="1" spc="-5" dirty="0">
                <a:latin typeface="Times New Roman" panose="02020603050405020304"/>
                <a:cs typeface="Times New Roman" panose="02020603050405020304"/>
              </a:rPr>
              <a:t/>
            </a:r>
            <a:endParaRPr sz="2200">
              <a:latin typeface="Times New Roman" panose="02020603050405020304"/>
              <a:cs typeface="Times New Roman" panose="02020603050405020304"/>
            </a:endParaRPr>
          </a:p>
          <a:p>
            <a:pPr marL="697230" lvl="1" indent="-342900">
              <a:lnSpc>
                <a:spcPct val="100000"/>
              </a:lnSpc>
              <a:spcBef>
                <a:spcPts val="995"/>
              </a:spcBef>
              <a:buClr>
                <a:srgbClr val="001F5F"/>
              </a:buClr>
              <a:buFont typeface="Times New Roman" panose="02020603050405020304"/>
              <a:buChar char="-"/>
              <a:tabLst>
                <a:tab pos="696595" algn="l"/>
                <a:tab pos="697230" algn="l"/>
              </a:tabLst>
            </a:pPr>
            <a:r>
              <a:rPr sz="2200" i="1" spc="-5" dirty="0">
                <a:latin typeface="Times New Roman" panose="02020603050405020304"/>
                <a:cs typeface="Times New Roman" panose="02020603050405020304"/>
              </a:rPr>
              <a:t/>
            </a:r>
            <a:r>
              <a:rPr sz="2200" i="1" spc="-10" dirty="0">
                <a:latin typeface="Times New Roman" panose="02020603050405020304"/>
                <a:cs typeface="Times New Roman" panose="02020603050405020304"/>
              </a:rPr>
              <a:t/>
            </a:r>
            <a:r>
              <a:rPr sz="2200" i="1" spc="-5" dirty="0">
                <a:latin typeface="宋体"/>
                <a:cs typeface="宋体"/>
                <a:ea typeface="+mj-ea"/>
              </a:rPr>
              <a:t>Alpha技术：</a:t>
            </a:r>
            <a:endParaRPr sz="2200">
              <a:latin typeface="Times New Roman" panose="02020603050405020304"/>
              <a:cs typeface="Times New Roman" panose="02020603050405020304"/>
            </a:endParaRPr>
          </a:p>
          <a:p>
            <a:pPr marL="1137285" lvl="2" indent="-343535">
              <a:lnSpc>
                <a:spcPct val="100000"/>
              </a:lnSpc>
              <a:spcBef>
                <a:spcPts val="1005"/>
              </a:spcBef>
              <a:buClr>
                <a:srgbClr val="001F5F"/>
              </a:buClr>
              <a:buFont typeface="Wingdings" panose="05000000000000000000"/>
              <a:buChar char=""/>
              <a:tabLst>
                <a:tab pos="1137285" algn="l"/>
                <a:tab pos="1137920" algn="l"/>
              </a:tabLst>
            </a:pPr>
            <a:r>
              <a:rPr sz="2000" i="1" dirty="0">
                <a:latin typeface="宋体"/>
                <a:cs typeface="宋体"/>
                <a:ea typeface="+mj-ea"/>
              </a:rPr>
              <a:t>试图利用套利机会获得异常回报</a:t>
            </a:r>
            <a:r>
              <a:rPr sz="2000" i="1" spc="-200" dirty="0">
                <a:latin typeface="Times New Roman" panose="02020603050405020304"/>
                <a:cs typeface="Times New Roman" panose="02020603050405020304"/>
              </a:rPr>
              <a:t/>
            </a:r>
            <a:r>
              <a:rPr sz="2000" i="1" spc="-5" dirty="0">
                <a:latin typeface="Times New Roman" panose="02020603050405020304"/>
                <a:cs typeface="Times New Roman" panose="02020603050405020304"/>
              </a:rPr>
              <a:t/>
            </a:r>
            <a:endParaRPr sz="2000">
              <a:latin typeface="Times New Roman" panose="02020603050405020304"/>
              <a:cs typeface="Times New Roman" panose="02020603050405020304"/>
            </a:endParaRPr>
          </a:p>
          <a:p>
            <a:pPr marL="1137285">
              <a:lnSpc>
                <a:spcPct val="100000"/>
              </a:lnSpc>
            </a:pPr>
            <a:r>
              <a:rPr sz="2000" i="1" dirty="0">
                <a:latin typeface="Times New Roman" panose="02020603050405020304"/>
                <a:cs typeface="Times New Roman" panose="02020603050405020304"/>
              </a:rPr>
              <a:t/>
            </a:r>
            <a:r>
              <a:rPr sz="2000" i="1" spc="-20" dirty="0">
                <a:latin typeface="Times New Roman" panose="02020603050405020304"/>
                <a:cs typeface="Times New Roman" panose="02020603050405020304"/>
              </a:rPr>
              <a:t/>
            </a:r>
            <a:r>
              <a:rPr sz="2000" i="1" dirty="0">
                <a:latin typeface="宋体"/>
                <a:cs typeface="宋体"/>
                <a:ea typeface="+mj-ea"/>
              </a:rPr>
              <a:t>从错误的定价</a:t>
            </a:r>
            <a:endParaRPr sz="2000">
              <a:latin typeface="Times New Roman" panose="02020603050405020304"/>
              <a:cs typeface="Times New Roman" panose="02020603050405020304"/>
            </a:endParaRPr>
          </a:p>
          <a:p>
            <a:pPr marL="697230" lvl="1" indent="-342900">
              <a:lnSpc>
                <a:spcPct val="100000"/>
              </a:lnSpc>
              <a:spcBef>
                <a:spcPts val="870"/>
              </a:spcBef>
              <a:buClr>
                <a:srgbClr val="001F5F"/>
              </a:buClr>
              <a:buFont typeface="Times New Roman" panose="02020603050405020304"/>
              <a:buChar char="-"/>
              <a:tabLst>
                <a:tab pos="696595" algn="l"/>
                <a:tab pos="697230" algn="l"/>
              </a:tabLst>
            </a:pPr>
            <a:r>
              <a:rPr sz="2200" i="1" spc="-5" dirty="0">
                <a:latin typeface="Times New Roman" panose="02020603050405020304"/>
                <a:cs typeface="Times New Roman" panose="02020603050405020304"/>
              </a:rPr>
              <a:t/>
            </a:r>
            <a:r>
              <a:rPr sz="2200" i="1" spc="-10" dirty="0">
                <a:latin typeface="Times New Roman" panose="02020603050405020304"/>
                <a:cs typeface="Times New Roman" panose="02020603050405020304"/>
              </a:rPr>
              <a:t/>
            </a:r>
            <a:r>
              <a:rPr sz="2200" i="1" spc="-5" dirty="0">
                <a:latin typeface="宋体"/>
                <a:cs typeface="宋体"/>
                <a:ea typeface="+mj-ea"/>
              </a:rPr>
              <a:t>加上测试技术</a:t>
            </a:r>
            <a:endParaRPr sz="2200">
              <a:latin typeface="Times New Roman" panose="02020603050405020304"/>
              <a:cs typeface="Times New Roman" panose="02020603050405020304"/>
            </a:endParaRPr>
          </a:p>
        </ns0:txBody>
      </ns0:sp>
    </ns0:spTree>
  </ns0:cSld>
  <ns0:clrMapOvr>
    <a:masterClrMapping/>
  </ns0:clrMapOvr>
</ns0:sld>
</file>

<file path=ppt/slides/slide25.xml><?xml version="1.0" encoding="utf-8"?>
<ns0:sld xmlns:a="http://schemas.openxmlformats.org/drawingml/2006/main" xmlns:ns0="http://schemas.openxmlformats.org/presentationml/2006/main">
  <ns0:cSld>
    <ns0:spTree>
      <ns0:nvGrpSpPr>
        <ns0:cNvPr id="1" name=""/>
        <ns0:cNvGrpSpPr/>
        <ns0:nvPr/>
      </ns0:nvGrpSpPr>
      <ns0:grpSpPr>
        <a:xfrm>
          <a:off x="0" y="0"/>
          <a:ext cx="0" cy="0"/>
          <a:chOff x="0" y="0"/>
          <a:chExt cx="0" cy="0"/>
        </a:xfrm>
      </ns0:grpSpPr>
      <ns0:sp>
        <ns0:nvSpPr>
          <ns0:cNvPr id="2" name="object 2"/>
          <ns0:cNvSpPr txBox="1">
            <a:spLocks noGrp="1"/>
          </ns0:cNvSpPr>
          <ns0:nvPr>
            <ns0:ph type="title"/>
          </ns0:nvPr>
        </ns0:nvSpPr>
        <ns0:spPr>
          <a:xfrm>
            <a:off x="2076450" y="339293"/>
            <a:ext cx="4981575" cy="452120"/>
          </a:xfrm>
          <a:prstGeom prst="rect">
            <a:avLst/>
          </a:prstGeom>
        </ns0:spPr>
        <ns0:txBody>
          <a:bodyPr vert="horz" wrap="square" lIns="0" tIns="12065" rIns="0" bIns="0" rtlCol="0">
            <a:spAutoFit/>
          </a:bodyPr>
          <a:lstStyle/>
          <a:p>
            <a:pPr marL="12700">
              <a:lnSpc>
                <a:spcPct val="100000"/>
              </a:lnSpc>
              <a:spcBef>
                <a:spcPts val="95"/>
              </a:spcBef>
            </a:pPr>
            <a:r>
              <a:rPr spc="-5" dirty="0">
                <a:latin typeface="宋体"/>
                <a:ea typeface="+mj-ea"/>
                <a:cs typeface="宋体"/>
              </a:rPr>
              <a:t>资本资产定价模型</a:t>
            </a:r>
            <a:r>
              <a:rPr spc="10" dirty="0"/>
              <a:t/>
            </a:r>
            <a:r>
              <a:rPr spc="-5" dirty="0"/>
              <a:t/>
            </a:r>
            <a:endParaRPr spc="-5" dirty="0"/>
          </a:p>
        </ns0:txBody>
      </ns0:sp>
      <ns0:sp>
        <ns0:nvSpPr>
          <ns0:cNvPr id="3" name="object 3"/>
          <ns0:cNvSpPr txBox="1">
            <a:spLocks noGrp="1"/>
          </ns0:cNvSpPr>
          <ns0:nvPr>
            <ns0:ph type="body" idx="1"/>
          </ns0:nvPr>
        </ns0:nvSpPr>
        <ns0:spPr>
          <a:prstGeom prst="rect">
            <a:avLst/>
          </a:prstGeom>
        </ns0:spPr>
        <ns0:txBody>
          <a:bodyPr vert="horz" wrap="square" lIns="0" tIns="139065" rIns="0" bIns="0" rtlCol="0">
            <a:spAutoFit/>
          </a:bodyPr>
          <a:lstStyle/>
          <a:p>
            <a:pPr marL="380365" indent="-342900">
              <a:lnSpc>
                <a:spcPct val="100000"/>
              </a:lnSpc>
              <a:spcBef>
                <a:spcPts val="1095"/>
              </a:spcBef>
              <a:buClr>
                <a:srgbClr val="001F5F"/>
              </a:buClr>
              <a:buFont typeface="Times New Roman" panose="02020603050405020304"/>
              <a:buChar char="•"/>
              <a:tabLst>
                <a:tab pos="379730" algn="l"/>
                <a:tab pos="380365" algn="l"/>
              </a:tabLst>
            </a:pPr>
            <a:r>
              <a:rPr spc="-5" dirty="0"/>
              <a:t/>
            </a:r>
            <a:r>
              <a:rPr spc="10" dirty="0"/>
              <a:t/>
            </a:r>
            <a:r>
              <a:rPr spc="-5" dirty="0">
                <a:latin typeface="宋体"/>
                <a:ea typeface="+mj-ea"/>
                <a:cs typeface="宋体"/>
              </a:rPr>
              <a:t>CAPM假设：</a:t>
            </a:r>
            <a:endParaRPr spc="-5" dirty="0"/>
          </a:p>
          <a:p>
            <a:pPr marL="720090" marR="33020" lvl="1" indent="-343535">
              <a:lnSpc>
                <a:spcPct val="100000"/>
              </a:lnSpc>
              <a:spcBef>
                <a:spcPts val="1000"/>
              </a:spcBef>
              <a:buClr>
                <a:srgbClr val="001F5F"/>
              </a:buClr>
              <a:buChar char="-"/>
              <a:tabLst>
                <a:tab pos="720090" algn="l"/>
                <a:tab pos="720725" algn="l"/>
              </a:tabLst>
            </a:pPr>
            <a:r>
              <a:rPr sz="2200" spc="-5" dirty="0">
                <a:latin typeface="Times New Roman" panose="02020603050405020304"/>
                <a:cs typeface="Times New Roman" panose="02020603050405020304"/>
              </a:rPr>
              <a:t/>
            </a:r>
            <a:r>
              <a:rPr sz="2200" dirty="0">
                <a:latin typeface="Times New Roman" panose="02020603050405020304"/>
                <a:cs typeface="Times New Roman" panose="02020603050405020304"/>
              </a:rPr>
              <a:t/>
            </a:r>
            <a:r>
              <a:rPr sz="2200" spc="-5" dirty="0">
                <a:latin typeface="宋体"/>
                <a:cs typeface="宋体"/>
                <a:ea typeface="+mj-ea"/>
              </a:rPr>
              <a:t>投资者可以以具有竞争力的市场价格买卖所有证券（不需要产生税收或交易成本），也可以以无风险的利率借贷。</a:t>
            </a:r>
            <a:r>
              <a:rPr sz="2200" dirty="0">
                <a:latin typeface="Times New Roman" panose="02020603050405020304"/>
                <a:cs typeface="Times New Roman" panose="02020603050405020304"/>
              </a:rPr>
              <a:t/>
            </a:r>
            <a:r>
              <a:rPr sz="2200" spc="-5" dirty="0">
                <a:latin typeface="Times New Roman" panose="02020603050405020304"/>
                <a:cs typeface="Times New Roman" panose="02020603050405020304"/>
              </a:rPr>
              <a:t/>
            </a:r>
            <a:r>
              <a:rPr sz="2200" dirty="0">
                <a:latin typeface="Times New Roman" panose="02020603050405020304"/>
                <a:cs typeface="Times New Roman" panose="02020603050405020304"/>
              </a:rPr>
              <a:t/>
            </a:r>
            <a:r>
              <a:rPr sz="2200" spc="-5" dirty="0">
                <a:latin typeface="Times New Roman" panose="02020603050405020304"/>
                <a:cs typeface="Times New Roman" panose="02020603050405020304"/>
              </a:rPr>
              <a:t/>
            </a:r>
            <a:r>
              <a:rPr sz="2200" dirty="0">
                <a:latin typeface="Times New Roman" panose="02020603050405020304"/>
                <a:cs typeface="Times New Roman" panose="02020603050405020304"/>
              </a:rPr>
              <a:t/>
            </a:r>
            <a:r>
              <a:rPr sz="2200" spc="-5" dirty="0">
                <a:latin typeface="Times New Roman" panose="02020603050405020304"/>
                <a:cs typeface="Times New Roman" panose="02020603050405020304"/>
              </a:rPr>
              <a:t/>
            </a:r>
            <a:r>
              <a:rPr sz="2200" spc="20" dirty="0">
                <a:latin typeface="Times New Roman" panose="02020603050405020304"/>
                <a:cs typeface="Times New Roman" panose="02020603050405020304"/>
              </a:rPr>
              <a:t/>
            </a:r>
            <a:r>
              <a:rPr sz="2200" spc="-5" dirty="0">
                <a:latin typeface="Times New Roman" panose="02020603050405020304"/>
                <a:cs typeface="Times New Roman" panose="02020603050405020304"/>
              </a:rPr>
              <a:t/>
            </a:r>
            <a:endParaRPr sz="2200">
              <a:latin typeface="Times New Roman" panose="02020603050405020304"/>
              <a:cs typeface="Times New Roman" panose="02020603050405020304"/>
            </a:endParaRPr>
          </a:p>
          <a:p>
            <a:pPr marL="720090" marR="5080" lvl="1" indent="-343535">
              <a:lnSpc>
                <a:spcPct val="100000"/>
              </a:lnSpc>
              <a:spcBef>
                <a:spcPts val="1010"/>
              </a:spcBef>
              <a:buClr>
                <a:srgbClr val="001F5F"/>
              </a:buClr>
              <a:buChar char="-"/>
              <a:tabLst>
                <a:tab pos="720090" algn="l"/>
                <a:tab pos="720725" algn="l"/>
              </a:tabLst>
            </a:pPr>
            <a:r>
              <a:rPr sz="2200" spc="-5" dirty="0">
                <a:latin typeface="Times New Roman" panose="02020603050405020304"/>
                <a:cs typeface="Times New Roman" panose="02020603050405020304"/>
              </a:rPr>
              <a:t/>
            </a:r>
            <a:r>
              <a:rPr sz="2200" dirty="0">
                <a:latin typeface="Times New Roman" panose="02020603050405020304"/>
                <a:cs typeface="Times New Roman" panose="02020603050405020304"/>
              </a:rPr>
              <a:t/>
            </a:r>
            <a:r>
              <a:rPr sz="2200" spc="-5" dirty="0">
                <a:latin typeface="Times New Roman" panose="02020603050405020304"/>
                <a:cs typeface="Times New Roman" panose="02020603050405020304"/>
              </a:rPr>
              <a:t/>
            </a:r>
            <a:r>
              <a:rPr sz="2200" dirty="0">
                <a:latin typeface="Times New Roman" panose="02020603050405020304"/>
                <a:cs typeface="Times New Roman" panose="02020603050405020304"/>
              </a:rPr>
              <a:t/>
            </a:r>
            <a:r>
              <a:rPr sz="2200" spc="-5" dirty="0">
                <a:latin typeface="Times New Roman" panose="02020603050405020304"/>
                <a:cs typeface="Times New Roman" panose="02020603050405020304"/>
              </a:rPr>
              <a:t/>
            </a:r>
            <a:r>
              <a:rPr sz="2200" dirty="0">
                <a:latin typeface="宋体"/>
                <a:cs typeface="宋体"/>
                <a:ea typeface="+mj-ea"/>
              </a:rPr>
              <a:t>投资者只持有有效的交易证券投资组合——在给定的波动水平下产生最大预期回报的投资组合。</a:t>
            </a:r>
            <a:r>
              <a:rPr sz="2200" spc="-5" dirty="0">
                <a:latin typeface="Times New Roman" panose="02020603050405020304"/>
                <a:cs typeface="Times New Roman" panose="02020603050405020304"/>
              </a:rPr>
              <a:t/>
            </a:r>
            <a:r>
              <a:rPr sz="2200" spc="-10" dirty="0">
                <a:latin typeface="Times New Roman" panose="02020603050405020304"/>
                <a:cs typeface="Times New Roman" panose="02020603050405020304"/>
              </a:rPr>
              <a:t/>
            </a:r>
            <a:r>
              <a:rPr sz="2200" spc="-5" dirty="0">
                <a:latin typeface="Times New Roman" panose="02020603050405020304"/>
                <a:cs typeface="Times New Roman" panose="02020603050405020304"/>
              </a:rPr>
              <a:t/>
            </a:r>
            <a:r>
              <a:rPr sz="2200" dirty="0">
                <a:latin typeface="Times New Roman" panose="02020603050405020304"/>
                <a:cs typeface="Times New Roman" panose="02020603050405020304"/>
              </a:rPr>
              <a:t/>
            </a:r>
            <a:r>
              <a:rPr sz="2200" spc="-5" dirty="0">
                <a:latin typeface="Times New Roman" panose="02020603050405020304"/>
                <a:cs typeface="Times New Roman" panose="02020603050405020304"/>
              </a:rPr>
              <a:t/>
            </a:r>
            <a:r>
              <a:rPr sz="2200" dirty="0">
                <a:latin typeface="Times New Roman" panose="02020603050405020304"/>
                <a:cs typeface="Times New Roman" panose="02020603050405020304"/>
              </a:rPr>
              <a:t/>
            </a:r>
            <a:r>
              <a:rPr sz="2200" spc="-5" dirty="0">
                <a:latin typeface="Times New Roman" panose="02020603050405020304"/>
                <a:cs typeface="Times New Roman" panose="02020603050405020304"/>
              </a:rPr>
              <a:t/>
            </a:r>
            <a:r>
              <a:rPr sz="2200" dirty="0">
                <a:latin typeface="Times New Roman" panose="02020603050405020304"/>
                <a:cs typeface="Times New Roman" panose="02020603050405020304"/>
              </a:rPr>
              <a:t/>
            </a:r>
            <a:r>
              <a:rPr sz="2200" spc="-10" dirty="0">
                <a:latin typeface="Times New Roman" panose="02020603050405020304"/>
                <a:cs typeface="Times New Roman" panose="02020603050405020304"/>
              </a:rPr>
              <a:t/>
            </a:r>
            <a:r>
              <a:rPr sz="2200" dirty="0">
                <a:latin typeface="Times New Roman" panose="02020603050405020304"/>
                <a:cs typeface="Times New Roman" panose="02020603050405020304"/>
              </a:rPr>
              <a:t/>
            </a:r>
            <a:endParaRPr sz="2200">
              <a:latin typeface="Times New Roman" panose="02020603050405020304"/>
              <a:cs typeface="Times New Roman" panose="02020603050405020304"/>
            </a:endParaRPr>
          </a:p>
          <a:p>
            <a:pPr marL="720090" marR="184150" lvl="1" indent="-343535">
              <a:lnSpc>
                <a:spcPct val="100000"/>
              </a:lnSpc>
              <a:spcBef>
                <a:spcPts val="995"/>
              </a:spcBef>
              <a:buClr>
                <a:srgbClr val="001F5F"/>
              </a:buClr>
              <a:buChar char="-"/>
              <a:tabLst>
                <a:tab pos="720090" algn="l"/>
                <a:tab pos="720725" algn="l"/>
                <a:tab pos="1884680" algn="l"/>
                <a:tab pos="2107565" algn="l"/>
                <a:tab pos="2550160" algn="l"/>
                <a:tab pos="3636645" algn="l"/>
                <a:tab pos="4241800" algn="l"/>
                <a:tab pos="5777865" algn="l"/>
                <a:tab pos="6989445" algn="l"/>
              </a:tabLst>
            </a:pPr>
            <a:r>
              <a:rPr sz="2200" spc="-5" dirty="0">
                <a:latin typeface="宋体"/>
                <a:cs typeface="宋体"/>
                <a:ea typeface="+mj-ea"/>
              </a:rPr>
              <a:t>投资者对证券的波动性、相关性和预期回报都有相同的预期。</a:t>
            </a:r>
            <a:r>
              <a:rPr sz="2200" dirty="0">
                <a:latin typeface="Times New Roman" panose="02020603050405020304"/>
                <a:cs typeface="Times New Roman" panose="02020603050405020304"/>
              </a:rPr>
              <a:t/>
            </a:r>
            <a:r>
              <a:rPr sz="2200" spc="-5" dirty="0">
                <a:latin typeface="Times New Roman" panose="02020603050405020304"/>
                <a:cs typeface="Times New Roman" panose="02020603050405020304"/>
              </a:rPr>
              <a:t/>
            </a:r>
            <a:r>
              <a:rPr sz="2200" dirty="0">
                <a:latin typeface="Times New Roman" panose="02020603050405020304"/>
                <a:cs typeface="Times New Roman" panose="02020603050405020304"/>
              </a:rPr>
              <a:t/>
            </a:r>
            <a:r>
              <a:rPr sz="2200" spc="15" dirty="0">
                <a:latin typeface="Times New Roman" panose="02020603050405020304"/>
                <a:cs typeface="Times New Roman" panose="02020603050405020304"/>
              </a:rPr>
              <a:t/>
            </a:r>
            <a:r>
              <a:rPr sz="2200" spc="-5" dirty="0">
                <a:latin typeface="Times New Roman" panose="02020603050405020304"/>
                <a:cs typeface="Times New Roman" panose="02020603050405020304"/>
              </a:rPr>
              <a:t/>
            </a:r>
            <a:endParaRPr sz="2200">
              <a:latin typeface="Times New Roman" panose="02020603050405020304"/>
              <a:cs typeface="Times New Roman" panose="02020603050405020304"/>
            </a:endParaRPr>
          </a:p>
          <a:p>
            <a:pPr marL="1162050" marR="789305" lvl="2" indent="-342900">
              <a:lnSpc>
                <a:spcPct val="100000"/>
              </a:lnSpc>
              <a:spcBef>
                <a:spcPts val="1010"/>
              </a:spcBef>
              <a:buClr>
                <a:srgbClr val="001F5F"/>
              </a:buClr>
              <a:buFont typeface="Wingdings" panose="05000000000000000000"/>
              <a:buChar char=""/>
              <a:tabLst>
                <a:tab pos="1162050" algn="l"/>
                <a:tab pos="1162685" algn="l"/>
              </a:tabLst>
            </a:pPr>
            <a:r>
              <a:rPr sz="2000" i="1" dirty="0">
                <a:latin typeface="宋体"/>
                <a:cs typeface="宋体"/>
                <a:ea typeface="+mj-ea"/>
              </a:rPr>
              <a:t>同质预期：所有投资者对未来的投资和回报都有相同的估计。</a:t>
            </a:r>
            <a:r>
              <a:rPr sz="2000" i="1" spc="-204" dirty="0">
                <a:latin typeface="Times New Roman" panose="02020603050405020304"/>
                <a:cs typeface="Times New Roman" panose="02020603050405020304"/>
              </a:rPr>
              <a:t/>
            </a:r>
            <a:r>
              <a:rPr sz="2000" i="1" dirty="0">
                <a:latin typeface="Times New Roman" panose="02020603050405020304"/>
                <a:cs typeface="Times New Roman" panose="02020603050405020304"/>
              </a:rPr>
              <a:t/>
            </a:r>
            <a:r>
              <a:rPr sz="2000" i="1" dirty="0">
                <a:latin typeface="Times New Roman" panose="02020603050405020304"/>
                <a:cs typeface="Times New Roman" panose="02020603050405020304"/>
              </a:rPr>
              <a:t/>
            </a:r>
            <a:r>
              <a:rPr sz="2000" i="1" spc="5" dirty="0">
                <a:latin typeface="Times New Roman" panose="02020603050405020304"/>
                <a:cs typeface="Times New Roman" panose="02020603050405020304"/>
              </a:rPr>
              <a:t/>
            </a:r>
            <a:r>
              <a:rPr sz="2000" i="1" spc="-180" dirty="0">
                <a:latin typeface="Times New Roman" panose="02020603050405020304"/>
                <a:cs typeface="Times New Roman" panose="02020603050405020304"/>
              </a:rPr>
              <a:t/>
            </a:r>
            <a:r>
              <a:rPr sz="2000" i="1" dirty="0">
                <a:latin typeface="Times New Roman" panose="02020603050405020304"/>
                <a:cs typeface="Times New Roman" panose="02020603050405020304"/>
              </a:rPr>
              <a:t/>
            </a:r>
            <a:endParaRPr sz="2000">
              <a:latin typeface="Times New Roman" panose="02020603050405020304"/>
              <a:cs typeface="Times New Roman" panose="02020603050405020304"/>
            </a:endParaRPr>
          </a:p>
        </ns0:txBody>
      </ns0:sp>
    </ns0:spTree>
  </ns0:cSld>
  <ns0:clrMapOvr>
    <a:masterClrMapping/>
  </ns0:clrMapOvr>
</ns0:sld>
</file>

<file path=ppt/slides/slide26.xml><?xml version="1.0" encoding="utf-8"?>
<ns0:sld xmlns:a="http://schemas.openxmlformats.org/drawingml/2006/main" xmlns:ns0="http://schemas.openxmlformats.org/presentationml/2006/main" xmlns:ns2="http://schemas.openxmlformats.org/officeDocument/2006/relationships">
  <ns0:cSld>
    <ns0:spTree>
      <ns0:nvGrpSpPr>
        <ns0:cNvPr id="1" name=""/>
        <ns0:cNvGrpSpPr/>
        <ns0:nvPr/>
      </ns0:nvGrpSpPr>
      <ns0:grpSpPr>
        <a:xfrm>
          <a:off x="0" y="0"/>
          <a:ext cx="0" cy="0"/>
          <a:chOff x="0" y="0"/>
          <a:chExt cx="0" cy="0"/>
        </a:xfrm>
      </ns0:grpSpPr>
      <ns0:sp>
        <ns0:nvSpPr>
          <ns0:cNvPr id="2" name="object 2"/>
          <ns0:cNvSpPr txBox="1">
            <a:spLocks noGrp="1"/>
          </ns0:cNvSpPr>
          <ns0:nvPr>
            <ns0:ph type="title"/>
          </ns0:nvPr>
        </ns0:nvSpPr>
        <ns0:spPr>
          <a:xfrm>
            <a:off x="2076450" y="339293"/>
            <a:ext cx="4981575" cy="452120"/>
          </a:xfrm>
          <a:prstGeom prst="rect">
            <a:avLst/>
          </a:prstGeom>
        </ns0:spPr>
        <ns0:txBody>
          <a:bodyPr vert="horz" wrap="square" lIns="0" tIns="12065" rIns="0" bIns="0" rtlCol="0">
            <a:spAutoFit/>
          </a:bodyPr>
          <a:lstStyle/>
          <a:p>
            <a:pPr marL="12700">
              <a:lnSpc>
                <a:spcPct val="100000"/>
              </a:lnSpc>
              <a:spcBef>
                <a:spcPts val="95"/>
              </a:spcBef>
            </a:pPr>
            <a:r>
              <a:rPr spc="-5" dirty="0">
                <a:latin typeface="宋体"/>
                <a:ea typeface="+mj-ea"/>
                <a:cs typeface="宋体"/>
              </a:rPr>
              <a:t>资本资产定价模型</a:t>
            </a:r>
            <a:r>
              <a:rPr spc="10" dirty="0"/>
              <a:t/>
            </a:r>
            <a:r>
              <a:rPr spc="-5" dirty="0"/>
              <a:t/>
            </a:r>
            <a:endParaRPr spc="-5" dirty="0"/>
          </a:p>
        </ns0:txBody>
      </ns0:sp>
      <ns0:sp>
        <ns0:nvSpPr>
          <ns0:cNvPr id="3" name="object 3"/>
          <ns0:cNvSpPr txBox="1"/>
          <ns0:nvPr/>
        </ns0:nvSpPr>
        <ns0:spPr>
          <a:xfrm>
            <a:off x="777951" y="1343660"/>
            <a:ext cx="7548245" cy="695960"/>
          </a:xfrm>
          <a:prstGeom prst="rect">
            <a:avLst/>
          </a:prstGeom>
        </ns0:spPr>
        <ns0:txBody>
          <a:bodyPr vert="horz" wrap="square" lIns="0" tIns="12065" rIns="0" bIns="0" rtlCol="0">
            <a:spAutoFit/>
          </a:bodyPr>
          <a:lstStyle/>
          <a:p>
            <a:pPr marL="355600" indent="-342900">
              <a:lnSpc>
                <a:spcPct val="100000"/>
              </a:lnSpc>
              <a:spcBef>
                <a:spcPts val="95"/>
              </a:spcBef>
              <a:buClr>
                <a:srgbClr val="001F5F"/>
              </a:buClr>
              <a:buChar char="•"/>
              <a:tabLst>
                <a:tab pos="354965" algn="l"/>
                <a:tab pos="355600" algn="l"/>
              </a:tabLst>
            </a:pPr>
            <a:r>
              <a:rPr sz="2200" spc="-5" dirty="0">
                <a:latin typeface="宋体"/>
                <a:cs typeface="宋体"/>
                <a:ea typeface="+mj-ea"/>
              </a:rPr>
              <a:t>定理：在期望值之间存在着一种线性关系</a:t>
            </a:r>
            <a:r>
              <a:rPr sz="2200" spc="125" dirty="0">
                <a:latin typeface="Times New Roman" panose="02020603050405020304"/>
                <a:cs typeface="Times New Roman" panose="02020603050405020304"/>
              </a:rPr>
              <a:t/>
            </a:r>
            <a:r>
              <a:rPr sz="2200" spc="-5" dirty="0">
                <a:latin typeface="Times New Roman" panose="02020603050405020304"/>
                <a:cs typeface="Times New Roman" panose="02020603050405020304"/>
              </a:rPr>
              <a:t/>
            </a:r>
            <a:endParaRPr sz="2200">
              <a:latin typeface="Times New Roman" panose="02020603050405020304"/>
              <a:cs typeface="Times New Roman" panose="02020603050405020304"/>
            </a:endParaRPr>
          </a:p>
          <a:p>
            <a:pPr marL="355600">
              <a:lnSpc>
                <a:spcPct val="100000"/>
              </a:lnSpc>
            </a:pPr>
            <a:r>
              <a:rPr sz="2200" spc="-5" dirty="0">
                <a:latin typeface="宋体"/>
                <a:cs typeface="宋体"/>
                <a:ea typeface="+mj-ea"/>
              </a:rPr>
              <a:t>资产的回报及其测试版</a:t>
            </a:r>
            <a:r>
              <a:rPr sz="2200" spc="10" dirty="0">
                <a:latin typeface="Times New Roman" panose="02020603050405020304"/>
                <a:cs typeface="Times New Roman" panose="02020603050405020304"/>
              </a:rPr>
              <a:t/>
            </a:r>
            <a:r>
              <a:rPr sz="2200" b="1" spc="-5" dirty="0">
                <a:latin typeface="Times New Roman" panose="02020603050405020304"/>
                <a:cs typeface="Times New Roman" panose="02020603050405020304"/>
              </a:rPr>
              <a:t/>
            </a:r>
            <a:endParaRPr sz="2200">
              <a:latin typeface="Times New Roman" panose="02020603050405020304"/>
              <a:cs typeface="Times New Roman" panose="02020603050405020304"/>
            </a:endParaRPr>
          </a:p>
        </ns0:txBody>
      </ns0:sp>
      <ns0:sp>
        <ns0:nvSpPr>
          <ns0:cNvPr id="4" name="object 4"/>
          <ns0:cNvSpPr txBox="1"/>
          <ns0:nvPr/>
        </ns0:nvSpPr>
        <ns0:spPr>
          <a:xfrm>
            <a:off x="777951" y="5627014"/>
            <a:ext cx="7400290" cy="695960"/>
          </a:xfrm>
          <a:prstGeom prst="rect">
            <a:avLst/>
          </a:prstGeom>
        </ns0:spPr>
        <ns0:txBody>
          <a:bodyPr vert="horz" wrap="square" lIns="0" tIns="12065" rIns="0" bIns="0" rtlCol="0">
            <a:spAutoFit/>
          </a:bodyPr>
          <a:lstStyle/>
          <a:p>
            <a:pPr marL="355600" marR="5080" indent="-342900">
              <a:lnSpc>
                <a:spcPct val="100000"/>
              </a:lnSpc>
              <a:spcBef>
                <a:spcPts val="95"/>
              </a:spcBef>
              <a:buClr>
                <a:srgbClr val="001F5F"/>
              </a:buClr>
              <a:buChar char="•"/>
              <a:tabLst>
                <a:tab pos="354965" algn="l"/>
                <a:tab pos="355600" algn="l"/>
              </a:tabLst>
            </a:pPr>
            <a:r>
              <a:rPr sz="2200" spc="-5" dirty="0">
                <a:latin typeface="Times New Roman" panose="02020603050405020304"/>
                <a:cs typeface="Times New Roman" panose="02020603050405020304"/>
              </a:rPr>
              <a:t/>
            </a:r>
            <a:r>
              <a:rPr sz="2200" b="1" spc="-5" dirty="0">
                <a:latin typeface="宋体"/>
                <a:cs typeface="宋体"/>
                <a:ea typeface="+mj-ea"/>
              </a:rPr>
              <a:t>直觉：投资者希望报酬（回报）承担系统性风险，而不是全部风险</a:t>
            </a:r>
            <a:r>
              <a:rPr sz="2200" b="1" spc="10" dirty="0">
                <a:latin typeface="Times New Roman" panose="02020603050405020304"/>
                <a:cs typeface="Times New Roman" panose="02020603050405020304"/>
              </a:rPr>
              <a:t/>
            </a:r>
            <a:r>
              <a:rPr sz="2200" b="1" spc="-5" dirty="0">
                <a:latin typeface="Times New Roman" panose="02020603050405020304"/>
                <a:cs typeface="Times New Roman" panose="02020603050405020304"/>
              </a:rPr>
              <a:t/>
            </a:r>
            <a:endParaRPr sz="2200">
              <a:latin typeface="Times New Roman" panose="02020603050405020304"/>
              <a:cs typeface="Times New Roman" panose="02020603050405020304"/>
            </a:endParaRPr>
          </a:p>
        </ns0:txBody>
      </ns0:sp>
      <ns0:sp>
        <ns0:nvSpPr>
          <ns0:cNvPr id="5" name="object 5"/>
          <ns0:cNvSpPr/>
          <ns0:nvPr/>
        </ns0:nvSpPr>
        <ns0:spPr>
          <a:xfrm>
            <a:off x="833627" y="2185416"/>
            <a:ext cx="4360164" cy="3236976"/>
          </a:xfrm>
          <a:prstGeom prst="rect">
            <a:avLst/>
          </a:prstGeom>
          <a:blipFill>
            <a:blip ns2:embed="rId1" cstate="print"/>
            <a:stretch>
              <a:fillRect/>
            </a:stretch>
          </a:blipFill>
        </ns0:spPr>
        <ns0:txBody>
          <a:bodyPr wrap="square" lIns="0" tIns="0" rIns="0" bIns="0" rtlCol="0"/>
          <a:lstStyle/>
          <a:p/>
        </ns0:txBody>
      </ns0:sp>
      <ns0:sp>
        <ns0:nvSpPr>
          <ns0:cNvPr id="6" name="object 6"/>
          <ns0:cNvSpPr/>
          <ns0:nvPr/>
        </ns0:nvSpPr>
        <ns0:spPr>
          <a:xfrm>
            <a:off x="3515867" y="3102864"/>
            <a:ext cx="3497580" cy="848868"/>
          </a:xfrm>
          <a:prstGeom prst="rect">
            <a:avLst/>
          </a:prstGeom>
          <a:blipFill>
            <a:blip ns2:embed="rId2" cstate="print"/>
            <a:stretch>
              <a:fillRect/>
            </a:stretch>
          </a:blipFill>
        </ns0:spPr>
        <ns0:txBody>
          <a:bodyPr wrap="square" lIns="0" tIns="0" rIns="0" bIns="0" rtlCol="0"/>
          <a:lstStyle/>
          <a:p/>
        </ns0:txBody>
      </ns0:sp>
      <ns0:sp>
        <ns0:nvSpPr>
          <ns0:cNvPr id="7" name="object 7"/>
          <ns0:cNvSpPr/>
          <ns0:nvPr/>
        </ns0:nvSpPr>
        <ns0:spPr>
          <a:xfrm>
            <a:off x="5263896" y="4334255"/>
            <a:ext cx="3582924" cy="1075944"/>
          </a:xfrm>
          <a:prstGeom prst="rect">
            <a:avLst/>
          </a:prstGeom>
          <a:blipFill>
            <a:blip ns2:embed="rId3" cstate="print"/>
            <a:stretch>
              <a:fillRect/>
            </a:stretch>
          </a:blipFill>
        </ns0:spPr>
        <ns0:txBody>
          <a:bodyPr wrap="square" lIns="0" tIns="0" rIns="0" bIns="0" rtlCol="0"/>
          <a:lstStyle/>
          <a:p/>
        </ns0:txBody>
      </ns0:sp>
    </ns0:spTree>
  </ns0:cSld>
  <ns0:clrMapOvr>
    <a:masterClrMapping/>
  </ns0:clrMapOvr>
</ns0:sld>
</file>

<file path=ppt/slides/slide27.xml><?xml version="1.0" encoding="utf-8"?>
<ns0:sld xmlns:a="http://schemas.openxmlformats.org/drawingml/2006/main" xmlns:ns0="http://schemas.openxmlformats.org/presentationml/2006/main" xmlns:ns2="http://schemas.openxmlformats.org/officeDocument/2006/relationships">
  <ns0:cSld>
    <ns0:spTree>
      <ns0:nvGrpSpPr>
        <ns0:cNvPr id="1" name=""/>
        <ns0:cNvGrpSpPr/>
        <ns0:nvPr/>
      </ns0:nvGrpSpPr>
      <ns0:grpSpPr>
        <a:xfrm>
          <a:off x="0" y="0"/>
          <a:ext cx="0" cy="0"/>
          <a:chOff x="0" y="0"/>
          <a:chExt cx="0" cy="0"/>
        </a:xfrm>
      </ns0:grpSpPr>
      <ns0:sp>
        <ns0:nvSpPr>
          <ns0:cNvPr id="2" name="object 2"/>
          <ns0:cNvSpPr txBox="1">
            <a:spLocks noGrp="1"/>
          </ns0:cNvSpPr>
          <ns0:nvPr>
            <ns0:ph type="title"/>
          </ns0:nvPr>
        </ns0:nvSpPr>
        <ns0:spPr>
          <a:xfrm>
            <a:off x="2076450" y="339293"/>
            <a:ext cx="4981575" cy="452120"/>
          </a:xfrm>
          <a:prstGeom prst="rect">
            <a:avLst/>
          </a:prstGeom>
        </ns0:spPr>
        <ns0:txBody>
          <a:bodyPr vert="horz" wrap="square" lIns="0" tIns="12065" rIns="0" bIns="0" rtlCol="0">
            <a:spAutoFit/>
          </a:bodyPr>
          <a:lstStyle/>
          <a:p>
            <a:pPr marL="12700">
              <a:lnSpc>
                <a:spcPct val="100000"/>
              </a:lnSpc>
              <a:spcBef>
                <a:spcPts val="95"/>
              </a:spcBef>
            </a:pPr>
            <a:r>
              <a:rPr spc="-5" dirty="0">
                <a:latin typeface="宋体"/>
                <a:ea typeface="+mj-ea"/>
                <a:cs typeface="宋体"/>
              </a:rPr>
              <a:t>资本资产定价模型</a:t>
            </a:r>
            <a:r>
              <a:rPr spc="10" dirty="0"/>
              <a:t/>
            </a:r>
            <a:r>
              <a:rPr spc="-5" dirty="0"/>
              <a:t/>
            </a:r>
            <a:endParaRPr spc="-5" dirty="0"/>
          </a:p>
        </ns0:txBody>
      </ns0:sp>
      <ns0:sp>
        <ns0:nvSpPr>
          <ns0:cNvPr id="3" name="object 3"/>
          <ns0:cNvSpPr txBox="1"/>
          <ns0:nvPr/>
        </ns0:nvSpPr>
        <ns0:spPr>
          <a:xfrm>
            <a:off x="739851" y="1163851"/>
            <a:ext cx="7693659" cy="4812665"/>
          </a:xfrm>
          <a:prstGeom prst="rect">
            <a:avLst/>
          </a:prstGeom>
        </ns0:spPr>
        <ns0:txBody>
          <a:bodyPr vert="horz" wrap="square" lIns="0" tIns="139700" rIns="0" bIns="0" rtlCol="0">
            <a:spAutoFit/>
          </a:bodyPr>
          <a:lstStyle/>
          <a:p>
            <a:pPr marL="393700" indent="-342900">
              <a:lnSpc>
                <a:spcPct val="100000"/>
              </a:lnSpc>
              <a:spcBef>
                <a:spcPts val="1100"/>
              </a:spcBef>
              <a:buClr>
                <a:srgbClr val="001F5F"/>
              </a:buClr>
              <a:buChar char="•"/>
              <a:tabLst>
                <a:tab pos="393065" algn="l"/>
                <a:tab pos="393700" algn="l"/>
              </a:tabLst>
            </a:pPr>
            <a:r>
              <a:rPr sz="2200" spc="-5" dirty="0">
                <a:latin typeface="Times New Roman" panose="02020603050405020304"/>
                <a:cs typeface="Times New Roman" panose="02020603050405020304"/>
              </a:rPr>
              <a:t/>
            </a:r>
            <a:r>
              <a:rPr sz="2200" spc="-10" dirty="0">
                <a:latin typeface="Times New Roman" panose="02020603050405020304"/>
                <a:cs typeface="Times New Roman" panose="02020603050405020304"/>
              </a:rPr>
              <a:t/>
            </a:r>
            <a:r>
              <a:rPr sz="2200" spc="-5" dirty="0">
                <a:latin typeface="宋体"/>
                <a:cs typeface="宋体"/>
                <a:ea typeface="+mj-ea"/>
              </a:rPr>
              <a:t>测试版是一种衡量资产系统风险的指标</a:t>
            </a:r>
            <a:r>
              <a:rPr sz="2200" spc="40" dirty="0">
                <a:latin typeface="Times New Roman" panose="02020603050405020304"/>
                <a:cs typeface="Times New Roman" panose="02020603050405020304"/>
              </a:rPr>
              <a:t/>
            </a:r>
            <a:r>
              <a:rPr sz="2200" spc="-5" dirty="0">
                <a:latin typeface="Times New Roman" panose="02020603050405020304"/>
                <a:cs typeface="Times New Roman" panose="02020603050405020304"/>
              </a:rPr>
              <a:t/>
            </a:r>
            <a:endParaRPr sz="2200">
              <a:latin typeface="Times New Roman" panose="02020603050405020304"/>
              <a:cs typeface="Times New Roman" panose="02020603050405020304"/>
            </a:endParaRPr>
          </a:p>
          <a:p>
            <a:pPr marL="393700" marR="107950" indent="-342900">
              <a:lnSpc>
                <a:spcPct val="100000"/>
              </a:lnSpc>
              <a:spcBef>
                <a:spcPts val="1000"/>
              </a:spcBef>
              <a:buClr>
                <a:srgbClr val="001F5F"/>
              </a:buClr>
              <a:buChar char="•"/>
              <a:tabLst>
                <a:tab pos="393065" algn="l"/>
                <a:tab pos="393700" algn="l"/>
              </a:tabLst>
            </a:pPr>
            <a:r>
              <a:rPr sz="2200" spc="-5" dirty="0">
                <a:latin typeface="Times New Roman" panose="02020603050405020304"/>
                <a:cs typeface="Times New Roman" panose="02020603050405020304"/>
              </a:rPr>
              <a:t/>
            </a:r>
            <a:r>
              <a:rPr sz="2200" dirty="0">
                <a:latin typeface="Times New Roman" panose="02020603050405020304"/>
                <a:cs typeface="Times New Roman" panose="02020603050405020304"/>
              </a:rPr>
              <a:t/>
            </a:r>
            <a:r>
              <a:rPr sz="2200" spc="-5" dirty="0">
                <a:latin typeface="Times New Roman" panose="02020603050405020304"/>
                <a:cs typeface="Times New Roman" panose="02020603050405020304"/>
              </a:rPr>
              <a:t/>
            </a:r>
            <a:r>
              <a:rPr sz="2200" dirty="0">
                <a:latin typeface="Times New Roman" panose="02020603050405020304"/>
                <a:cs typeface="Times New Roman" panose="02020603050405020304"/>
              </a:rPr>
              <a:t/>
            </a:r>
            <a:r>
              <a:rPr sz="2200" spc="-5" dirty="0">
                <a:latin typeface="宋体"/>
                <a:cs typeface="宋体"/>
                <a:ea typeface="+mj-ea"/>
              </a:rPr>
              <a:t>CAPM表示，一种资产的预期回报是其系统风险的一个不断增加的功能——投资者不愿意为可多样化的风险支付费用</a:t>
            </a:r>
            <a:r>
              <a:rPr sz="2200" dirty="0">
                <a:latin typeface="Times New Roman" panose="02020603050405020304"/>
                <a:cs typeface="Times New Roman" panose="02020603050405020304"/>
              </a:rPr>
              <a:t/>
            </a:r>
            <a:r>
              <a:rPr sz="2200" spc="-5" dirty="0">
                <a:latin typeface="Times New Roman" panose="02020603050405020304"/>
                <a:cs typeface="Times New Roman" panose="02020603050405020304"/>
              </a:rPr>
              <a:t/>
            </a:r>
            <a:r>
              <a:rPr sz="2200" spc="5" dirty="0">
                <a:latin typeface="Times New Roman" panose="02020603050405020304"/>
                <a:cs typeface="Times New Roman" panose="02020603050405020304"/>
              </a:rPr>
              <a:t/>
            </a:r>
            <a:r>
              <a:rPr sz="2200" spc="-5" dirty="0">
                <a:latin typeface="Times New Roman" panose="02020603050405020304"/>
                <a:cs typeface="Times New Roman" panose="02020603050405020304"/>
              </a:rPr>
              <a:t/>
            </a:r>
            <a:endParaRPr sz="2200">
              <a:latin typeface="Times New Roman" panose="02020603050405020304"/>
              <a:cs typeface="Times New Roman" panose="02020603050405020304"/>
            </a:endParaRPr>
          </a:p>
          <a:p>
            <a:pPr marL="393700" indent="-342900">
              <a:lnSpc>
                <a:spcPct val="100000"/>
              </a:lnSpc>
              <a:spcBef>
                <a:spcPts val="1005"/>
              </a:spcBef>
              <a:buClr>
                <a:srgbClr val="001F5F"/>
              </a:buClr>
              <a:buChar char="•"/>
              <a:tabLst>
                <a:tab pos="393065" algn="l"/>
                <a:tab pos="393700" algn="l"/>
              </a:tabLst>
            </a:pPr>
            <a:r>
              <a:rPr sz="2200" spc="-5" dirty="0">
                <a:latin typeface="Times New Roman" panose="02020603050405020304"/>
                <a:cs typeface="Times New Roman" panose="02020603050405020304"/>
              </a:rPr>
              <a:t/>
            </a:r>
            <a:r>
              <a:rPr sz="2200" dirty="0">
                <a:latin typeface="Times New Roman" panose="02020603050405020304"/>
                <a:cs typeface="Times New Roman" panose="02020603050405020304"/>
              </a:rPr>
              <a:t/>
            </a:r>
            <a:r>
              <a:rPr sz="2200" spc="-5" dirty="0">
                <a:latin typeface="宋体"/>
                <a:cs typeface="宋体"/>
                <a:ea typeface="+mj-ea"/>
              </a:rPr>
              <a:t>投资者要求的回报大于市场（更低）</a:t>
            </a:r>
            <a:r>
              <a:rPr sz="2200" spc="120" dirty="0">
                <a:latin typeface="Times New Roman" panose="02020603050405020304"/>
                <a:cs typeface="Times New Roman" panose="02020603050405020304"/>
              </a:rPr>
              <a:t/>
            </a:r>
            <a:r>
              <a:rPr sz="2200" spc="-5" dirty="0">
                <a:latin typeface="Times New Roman" panose="02020603050405020304"/>
                <a:cs typeface="Times New Roman" panose="02020603050405020304"/>
              </a:rPr>
              <a:t/>
            </a:r>
            <a:endParaRPr sz="2200">
              <a:latin typeface="Times New Roman" panose="02020603050405020304"/>
              <a:cs typeface="Times New Roman" panose="02020603050405020304"/>
            </a:endParaRPr>
          </a:p>
          <a:p>
            <a:pPr marL="393700">
              <a:lnSpc>
                <a:spcPct val="100000"/>
              </a:lnSpc>
              <a:spcBef>
                <a:spcPts val="5"/>
              </a:spcBef>
            </a:pPr>
            <a:r>
              <a:rPr sz="2200" spc="-5" dirty="0">
                <a:latin typeface="宋体"/>
                <a:cs typeface="宋体"/>
                <a:ea typeface="+mj-ea"/>
              </a:rPr>
              <a:t>贝塔值大于（低于）1的资产</a:t>
            </a:r>
            <a:r>
              <a:rPr sz="2200" spc="20" dirty="0">
                <a:latin typeface="Times New Roman" panose="02020603050405020304"/>
                <a:cs typeface="Times New Roman" panose="02020603050405020304"/>
              </a:rPr>
              <a:t/>
            </a:r>
            <a:r>
              <a:rPr sz="2200" spc="-5" dirty="0">
                <a:latin typeface="Times New Roman" panose="02020603050405020304"/>
                <a:cs typeface="Times New Roman" panose="02020603050405020304"/>
              </a:rPr>
              <a:t/>
            </a:r>
            <a:endParaRPr sz="2200">
              <a:latin typeface="Times New Roman" panose="02020603050405020304"/>
              <a:cs typeface="Times New Roman" panose="02020603050405020304"/>
            </a:endParaRPr>
          </a:p>
          <a:p>
            <a:pPr marL="393700" marR="420370" indent="-342900">
              <a:lnSpc>
                <a:spcPct val="100000"/>
              </a:lnSpc>
              <a:spcBef>
                <a:spcPts val="995"/>
              </a:spcBef>
              <a:buClr>
                <a:srgbClr val="001F5F"/>
              </a:buClr>
              <a:buChar char="•"/>
              <a:tabLst>
                <a:tab pos="393065" algn="l"/>
                <a:tab pos="393700" algn="l"/>
              </a:tabLst>
            </a:pPr>
            <a:r>
              <a:rPr sz="2200" spc="-5" dirty="0">
                <a:latin typeface="Times New Roman" panose="02020603050405020304"/>
                <a:cs typeface="Times New Roman" panose="02020603050405020304"/>
              </a:rPr>
              <a:t/>
            </a:r>
            <a:r>
              <a:rPr sz="2200" dirty="0">
                <a:latin typeface="Times New Roman" panose="02020603050405020304"/>
                <a:cs typeface="Times New Roman" panose="02020603050405020304"/>
              </a:rPr>
              <a:t/>
            </a:r>
            <a:r>
              <a:rPr sz="2200" spc="-5" dirty="0">
                <a:latin typeface="宋体"/>
                <a:cs typeface="宋体"/>
                <a:ea typeface="+mj-ea"/>
              </a:rPr>
              <a:t>投资组合的贝塔值是投资组合中资产的贝塔值的加权平均值</a:t>
            </a:r>
            <a:r>
              <a:rPr sz="2200" dirty="0">
                <a:latin typeface="Times New Roman" panose="02020603050405020304"/>
                <a:cs typeface="Times New Roman" panose="02020603050405020304"/>
              </a:rPr>
              <a:t/>
            </a:r>
            <a:r>
              <a:rPr sz="2200" spc="-5" dirty="0">
                <a:latin typeface="Times New Roman" panose="02020603050405020304"/>
                <a:cs typeface="Times New Roman" panose="02020603050405020304"/>
              </a:rPr>
              <a:t/>
            </a:r>
            <a:r>
              <a:rPr sz="2200" dirty="0">
                <a:latin typeface="Times New Roman" panose="02020603050405020304"/>
                <a:cs typeface="Times New Roman" panose="02020603050405020304"/>
              </a:rPr>
              <a:t/>
            </a:r>
            <a:r>
              <a:rPr sz="2200" spc="-5" dirty="0">
                <a:latin typeface="Times New Roman" panose="02020603050405020304"/>
                <a:cs typeface="Times New Roman" panose="02020603050405020304"/>
              </a:rPr>
              <a:t/>
            </a:r>
            <a:r>
              <a:rPr sz="2200" spc="-15" dirty="0">
                <a:latin typeface="Times New Roman" panose="02020603050405020304"/>
                <a:cs typeface="Times New Roman" panose="02020603050405020304"/>
              </a:rPr>
              <a:t/>
            </a:r>
            <a:r>
              <a:rPr sz="2200" spc="-5" dirty="0">
                <a:latin typeface="Times New Roman" panose="02020603050405020304"/>
                <a:cs typeface="Times New Roman" panose="02020603050405020304"/>
              </a:rPr>
              <a:t/>
            </a:r>
            <a:endParaRPr sz="2200">
              <a:latin typeface="Times New Roman" panose="02020603050405020304"/>
              <a:cs typeface="Times New Roman" panose="02020603050405020304"/>
            </a:endParaRPr>
          </a:p>
          <a:p>
            <a:pPr>
              <a:lnSpc>
                <a:spcPct val="100000"/>
              </a:lnSpc>
              <a:buClr>
                <a:srgbClr val="001F5F"/>
              </a:buClr>
              <a:buFont typeface="Times New Roman" panose="02020603050405020304"/>
              <a:buChar char="•"/>
            </a:pPr>
            <a:endParaRPr sz="2400">
              <a:latin typeface="Times New Roman" panose="02020603050405020304"/>
              <a:cs typeface="Times New Roman" panose="02020603050405020304"/>
            </a:endParaRPr>
          </a:p>
          <a:p>
            <a:pPr marL="393700" marR="55880" indent="-342900" algn="just">
              <a:lnSpc>
                <a:spcPct val="100000"/>
              </a:lnSpc>
              <a:spcBef>
                <a:spcPts val="1885"/>
              </a:spcBef>
              <a:buClr>
                <a:srgbClr val="001F5F"/>
              </a:buClr>
              <a:buChar char="•"/>
              <a:tabLst>
                <a:tab pos="393700" algn="l"/>
              </a:tabLst>
            </a:pPr>
            <a:r>
              <a:rPr sz="2200" spc="-5" dirty="0">
                <a:latin typeface="宋体"/>
                <a:cs typeface="宋体"/>
                <a:ea typeface="+mj-ea"/>
              </a:rPr>
              <a:t>给定了无风险率R的估计值</a:t>
            </a:r>
            <a:r>
              <a:rPr sz="2200" dirty="0">
                <a:latin typeface="Times New Roman" panose="02020603050405020304"/>
                <a:cs typeface="Times New Roman" panose="02020603050405020304"/>
              </a:rPr>
              <a:t/>
            </a:r>
            <a:r>
              <a:rPr sz="2200" spc="-5" dirty="0">
                <a:latin typeface="Times New Roman" panose="02020603050405020304"/>
                <a:cs typeface="Times New Roman" panose="02020603050405020304"/>
              </a:rPr>
              <a:t/>
            </a:r>
            <a:r>
              <a:rPr sz="2175" spc="-7" baseline="-21000" dirty="0">
                <a:latin typeface="宋体"/>
                <a:cs typeface="宋体"/>
                <a:ea typeface="+mj-ea"/>
              </a:rPr>
              <a:t>f</a:t>
            </a:r>
            <a:r>
              <a:rPr sz="2200" spc="-5" dirty="0">
                <a:latin typeface="Times New Roman" panose="02020603050405020304"/>
                <a:cs typeface="Times New Roman" panose="02020603050405020304"/>
              </a:rPr>
              <a:t/>
            </a:r>
            <a:r>
              <a:rPr sz="2200" dirty="0">
                <a:latin typeface="Times New Roman" panose="02020603050405020304"/>
                <a:cs typeface="Times New Roman" panose="02020603050405020304"/>
              </a:rPr>
              <a:t/>
            </a:r>
            <a:r>
              <a:rPr sz="2200" spc="-5" dirty="0">
                <a:latin typeface="Times New Roman" panose="02020603050405020304"/>
                <a:cs typeface="Times New Roman" panose="02020603050405020304"/>
              </a:rPr>
              <a:t/>
            </a:r>
            <a:r>
              <a:rPr sz="2200" spc="-10" dirty="0">
                <a:latin typeface="Times New Roman" panose="02020603050405020304"/>
                <a:cs typeface="Times New Roman" panose="02020603050405020304"/>
              </a:rPr>
              <a:t/>
            </a:r>
            <a:r>
              <a:rPr sz="2200" spc="-5" dirty="0">
                <a:latin typeface="宋体"/>
                <a:cs typeface="宋体"/>
                <a:ea typeface="+mj-ea"/>
              </a:rPr>
              <a:t>，超额的市场回报为E (R</a:t>
            </a:r>
            <a:r>
              <a:rPr sz="2175" spc="-7" baseline="-21000" dirty="0">
                <a:latin typeface="宋体"/>
                <a:cs typeface="宋体"/>
                <a:ea typeface="+mj-ea"/>
              </a:rPr>
              <a:t>M</a:t>
            </a:r>
            <a:r>
              <a:rPr sz="2200" spc="-5" dirty="0">
                <a:latin typeface="宋体"/>
                <a:cs typeface="宋体"/>
                <a:ea typeface="+mj-ea"/>
              </a:rPr>
              <a:t>)–R</a:t>
            </a:r>
            <a:r>
              <a:rPr sz="2175" spc="-7" baseline="-21000" dirty="0">
                <a:latin typeface="宋体"/>
                <a:cs typeface="宋体"/>
                <a:ea typeface="+mj-ea"/>
              </a:rPr>
              <a:t>f</a:t>
            </a:r>
            <a:r>
              <a:rPr sz="2200" spc="-5" dirty="0">
                <a:latin typeface="Times New Roman" panose="02020603050405020304"/>
                <a:cs typeface="Times New Roman" panose="02020603050405020304"/>
              </a:rPr>
              <a:t/>
            </a:r>
            <a:r>
              <a:rPr sz="2200" dirty="0">
                <a:latin typeface="Times New Roman" panose="02020603050405020304"/>
                <a:cs typeface="Times New Roman" panose="02020603050405020304"/>
              </a:rPr>
              <a:t/>
            </a:r>
            <a:r>
              <a:rPr sz="2200" spc="-5" dirty="0">
                <a:latin typeface="宋体"/>
                <a:cs typeface="宋体"/>
                <a:ea typeface="+mj-ea"/>
              </a:rPr>
              <a:t>而对市场风险的敏感性，，我们可以获得一种证券的资本成本</a:t>
            </a:r>
            <a:r>
              <a:rPr sz="2200" spc="-10" dirty="0">
                <a:latin typeface="Times New Roman" panose="02020603050405020304"/>
                <a:cs typeface="Times New Roman" panose="02020603050405020304"/>
              </a:rPr>
              <a:t/>
            </a:r>
            <a:r>
              <a:rPr sz="2200" spc="-5" dirty="0">
                <a:latin typeface="Times New Roman" panose="02020603050405020304"/>
                <a:cs typeface="Times New Roman" panose="02020603050405020304"/>
              </a:rPr>
              <a:t/>
            </a:r>
            <a:r>
              <a:rPr sz="2200" spc="-10" dirty="0">
                <a:latin typeface="Symbol" panose="05050102010706020507"/>
                <a:cs typeface="Symbol" panose="05050102010706020507"/>
              </a:rPr>
              <a:t/>
            </a:r>
            <a:r>
              <a:rPr sz="2200" spc="-10" dirty="0">
                <a:latin typeface="Times New Roman" panose="02020603050405020304"/>
                <a:cs typeface="Times New Roman" panose="02020603050405020304"/>
              </a:rPr>
              <a:t/>
            </a:r>
            <a:r>
              <a:rPr sz="2200" spc="-5" dirty="0">
                <a:latin typeface="Times New Roman" panose="02020603050405020304"/>
                <a:cs typeface="Times New Roman" panose="02020603050405020304"/>
              </a:rPr>
              <a:t/>
            </a:r>
            <a:r>
              <a:rPr sz="2200" spc="-10" dirty="0">
                <a:latin typeface="Times New Roman" panose="02020603050405020304"/>
                <a:cs typeface="Times New Roman" panose="02020603050405020304"/>
              </a:rPr>
              <a:t/>
            </a:r>
            <a:r>
              <a:rPr sz="2200" spc="-5" dirty="0">
                <a:latin typeface="Times New Roman" panose="02020603050405020304"/>
                <a:cs typeface="Times New Roman" panose="02020603050405020304"/>
              </a:rPr>
              <a:t/>
            </a:r>
            <a:r>
              <a:rPr sz="2200" b="1" spc="-5" dirty="0">
                <a:latin typeface="Times New Roman" panose="02020603050405020304"/>
                <a:cs typeface="Times New Roman" panose="02020603050405020304"/>
              </a:rPr>
              <a:t/>
            </a:r>
            <a:r>
              <a:rPr sz="2200" b="1" dirty="0">
                <a:latin typeface="Times New Roman" panose="02020603050405020304"/>
                <a:cs typeface="Times New Roman" panose="02020603050405020304"/>
              </a:rPr>
              <a:t/>
            </a:r>
            <a:r>
              <a:rPr sz="2200" b="1" spc="-5" dirty="0">
                <a:latin typeface="Times New Roman" panose="02020603050405020304"/>
                <a:cs typeface="Times New Roman" panose="02020603050405020304"/>
              </a:rPr>
              <a:t/>
            </a:r>
            <a:r>
              <a:rPr sz="2200" spc="-5" dirty="0">
                <a:latin typeface="Times New Roman" panose="02020603050405020304"/>
                <a:cs typeface="Times New Roman" panose="02020603050405020304"/>
              </a:rPr>
              <a:t/>
            </a:r>
            <a:r>
              <a:rPr sz="2200" spc="5" dirty="0">
                <a:latin typeface="Times New Roman" panose="02020603050405020304"/>
                <a:cs typeface="Times New Roman" panose="02020603050405020304"/>
              </a:rPr>
              <a:t/>
            </a:r>
            <a:r>
              <a:rPr sz="2200" spc="-5" dirty="0">
                <a:latin typeface="Times New Roman" panose="02020603050405020304"/>
                <a:cs typeface="Times New Roman" panose="02020603050405020304"/>
              </a:rPr>
              <a:t/>
            </a:r>
            <a:endParaRPr sz="2200">
              <a:latin typeface="Times New Roman" panose="02020603050405020304"/>
              <a:cs typeface="Times New Roman" panose="02020603050405020304"/>
            </a:endParaRPr>
          </a:p>
        </ns0:txBody>
      </ns0:sp>
      <ns0:sp>
        <ns0:nvSpPr>
          <ns0:cNvPr id="4" name="object 4"/>
          <ns0:cNvSpPr/>
          <ns0:nvPr/>
        </ns0:nvSpPr>
        <ns0:spPr>
          <a:xfrm>
            <a:off x="3758184" y="4457700"/>
            <a:ext cx="1115567" cy="493775"/>
          </a:xfrm>
          <a:prstGeom prst="rect">
            <a:avLst/>
          </a:prstGeom>
          <a:blipFill>
            <a:blip ns2:embed="rId1" cstate="print"/>
            <a:stretch>
              <a:fillRect/>
            </a:stretch>
          </a:blipFill>
        </ns0:spPr>
        <ns0:txBody>
          <a:bodyPr wrap="square" lIns="0" tIns="0" rIns="0" bIns="0" rtlCol="0"/>
          <a:lstStyle/>
          <a:p/>
        </ns0:txBody>
      </ns0:sp>
    </ns0:spTree>
  </ns0:cSld>
  <ns0:clrMapOvr>
    <a:masterClrMapping/>
  </ns0:clrMapOvr>
</ns0:sld>
</file>

<file path=ppt/slides/slide28.xml><?xml version="1.0" encoding="utf-8"?>
<ns0:sld xmlns:a="http://schemas.openxmlformats.org/drawingml/2006/main" xmlns:ns0="http://schemas.openxmlformats.org/presentationml/2006/main">
  <ns0:cSld>
    <ns0:spTree>
      <ns0:nvGrpSpPr>
        <ns0:cNvPr id="1" name=""/>
        <ns0:cNvGrpSpPr/>
        <ns0:nvPr/>
      </ns0:nvGrpSpPr>
      <ns0:grpSpPr>
        <a:xfrm>
          <a:off x="0" y="0"/>
          <a:ext cx="0" cy="0"/>
          <a:chOff x="0" y="0"/>
          <a:chExt cx="0" cy="0"/>
        </a:xfrm>
      </ns0:grpSpPr>
      <ns0:sp>
        <ns0:nvSpPr>
          <ns0:cNvPr id="2" name="object 2"/>
          <ns0:cNvSpPr txBox="1">
            <a:spLocks noGrp="1"/>
          </ns0:cNvSpPr>
          <ns0:nvPr>
            <ns0:ph type="title"/>
          </ns0:nvPr>
        </ns0:nvSpPr>
        <ns0:spPr>
          <a:xfrm>
            <a:off x="1884426" y="339293"/>
            <a:ext cx="5364480" cy="452120"/>
          </a:xfrm>
          <a:prstGeom prst="rect">
            <a:avLst/>
          </a:prstGeom>
        </ns0:spPr>
        <ns0:txBody>
          <a:bodyPr vert="horz" wrap="square" lIns="0" tIns="12065" rIns="0" bIns="0" rtlCol="0">
            <a:spAutoFit/>
          </a:bodyPr>
          <a:lstStyle/>
          <a:p>
            <a:pPr marL="12700">
              <a:lnSpc>
                <a:spcPct val="100000"/>
              </a:lnSpc>
              <a:spcBef>
                <a:spcPts val="95"/>
              </a:spcBef>
            </a:pPr>
            <a:r>
              <a:rPr spc="-5" dirty="0">
                <a:latin typeface="宋体"/>
                <a:ea typeface="+mj-ea"/>
                <a:cs typeface="宋体"/>
              </a:rPr>
              <a:t>估计CAPM参数</a:t>
            </a:r>
            <a:r>
              <a:rPr spc="-10" dirty="0"/>
              <a:t/>
            </a:r>
            <a:r>
              <a:rPr spc="-5" dirty="0"/>
              <a:t/>
            </a:r>
            <a:r>
              <a:rPr spc="10" dirty="0"/>
              <a:t/>
            </a:r>
            <a:r>
              <a:rPr spc="-5" dirty="0"/>
              <a:t/>
            </a:r>
            <a:endParaRPr spc="-5" dirty="0"/>
          </a:p>
        </ns0:txBody>
      </ns0:sp>
      <ns0:sp>
        <ns0:nvSpPr>
          <ns0:cNvPr id="3" name="object 3"/>
          <ns0:cNvSpPr txBox="1"/>
          <ns0:nvPr/>
        </ns0:nvSpPr>
        <ns0:spPr>
          <a:xfrm>
            <a:off x="765251" y="1343660"/>
            <a:ext cx="7922895" cy="3129915"/>
          </a:xfrm>
          <a:prstGeom prst="rect">
            <a:avLst/>
          </a:prstGeom>
        </ns0:spPr>
        <ns0:txBody>
          <a:bodyPr vert="horz" wrap="square" lIns="0" tIns="12065" rIns="0" bIns="0" rtlCol="0">
            <a:spAutoFit/>
          </a:bodyPr>
          <a:lstStyle/>
          <a:p>
            <a:pPr marL="368300" indent="-342900">
              <a:lnSpc>
                <a:spcPct val="100000"/>
              </a:lnSpc>
              <a:spcBef>
                <a:spcPts val="95"/>
              </a:spcBef>
              <a:buClr>
                <a:srgbClr val="001F5F"/>
              </a:buClr>
              <a:buChar char="•"/>
              <a:tabLst>
                <a:tab pos="367665" algn="l"/>
                <a:tab pos="368300" algn="l"/>
              </a:tabLst>
            </a:pPr>
            <a:r>
              <a:rPr sz="2200" spc="-5" dirty="0">
                <a:latin typeface="宋体"/>
                <a:cs typeface="宋体"/>
                <a:ea typeface="+mj-ea"/>
              </a:rPr>
              <a:t>确定最佳拟合线的统计技术</a:t>
            </a:r>
            <a:r>
              <a:rPr sz="2200" dirty="0">
                <a:latin typeface="Times New Roman" panose="02020603050405020304"/>
                <a:cs typeface="Times New Roman" panose="02020603050405020304"/>
              </a:rPr>
              <a:t/>
            </a:r>
            <a:r>
              <a:rPr sz="2200" spc="-5" dirty="0">
                <a:latin typeface="Times New Roman" panose="02020603050405020304"/>
                <a:cs typeface="Times New Roman" panose="02020603050405020304"/>
              </a:rPr>
              <a:t/>
            </a:r>
            <a:r>
              <a:rPr sz="2200" spc="90" dirty="0">
                <a:latin typeface="Times New Roman" panose="02020603050405020304"/>
                <a:cs typeface="Times New Roman" panose="02020603050405020304"/>
              </a:rPr>
              <a:t/>
            </a:r>
            <a:r>
              <a:rPr sz="2200" spc="-5" dirty="0">
                <a:latin typeface="Times New Roman" panose="02020603050405020304"/>
                <a:cs typeface="Times New Roman" panose="02020603050405020304"/>
              </a:rPr>
              <a:t/>
            </a:r>
            <a:endParaRPr sz="2200">
              <a:latin typeface="Times New Roman" panose="02020603050405020304"/>
              <a:cs typeface="Times New Roman" panose="02020603050405020304"/>
            </a:endParaRPr>
          </a:p>
          <a:p>
            <a:pPr marL="368300">
              <a:lnSpc>
                <a:spcPct val="100000"/>
              </a:lnSpc>
            </a:pPr>
            <a:r>
              <a:rPr sz="2200" spc="-5" dirty="0">
                <a:latin typeface="Times New Roman" panose="02020603050405020304"/>
                <a:cs typeface="Times New Roman" panose="02020603050405020304"/>
              </a:rPr>
              <a:t/>
            </a:r>
            <a:r>
              <a:rPr sz="2200" dirty="0">
                <a:latin typeface="Times New Roman" panose="02020603050405020304"/>
                <a:cs typeface="Times New Roman" panose="02020603050405020304"/>
              </a:rPr>
              <a:t/>
            </a:r>
            <a:r>
              <a:rPr sz="2200" spc="-5" dirty="0">
                <a:latin typeface="Times New Roman" panose="02020603050405020304"/>
                <a:cs typeface="Times New Roman" panose="02020603050405020304"/>
              </a:rPr>
              <a:t/>
            </a:r>
            <a:r>
              <a:rPr sz="2200" b="1" spc="-5" dirty="0">
                <a:latin typeface="Times New Roman" panose="02020603050405020304"/>
                <a:cs typeface="Times New Roman" panose="02020603050405020304"/>
              </a:rPr>
              <a:t/>
            </a:r>
            <a:r>
              <a:rPr sz="2200" b="1" dirty="0">
                <a:latin typeface="Times New Roman" panose="02020603050405020304"/>
                <a:cs typeface="Times New Roman" panose="02020603050405020304"/>
              </a:rPr>
              <a:t/>
            </a:r>
            <a:r>
              <a:rPr sz="2200" b="1" spc="-5" dirty="0">
                <a:latin typeface="宋体"/>
                <a:cs typeface="宋体"/>
                <a:ea typeface="+mj-ea"/>
              </a:rPr>
              <a:t>一组点被称为线性回归。</a:t>
            </a:r>
            <a:r>
              <a:rPr sz="2200" spc="-5" dirty="0">
                <a:latin typeface="Times New Roman" panose="02020603050405020304"/>
                <a:cs typeface="Times New Roman" panose="02020603050405020304"/>
              </a:rPr>
              <a:t/>
            </a:r>
            <a:endParaRPr sz="2200">
              <a:latin typeface="Times New Roman" panose="02020603050405020304"/>
              <a:cs typeface="Times New Roman" panose="02020603050405020304"/>
            </a:endParaRPr>
          </a:p>
          <a:p>
            <a:pPr marL="421640" algn="ctr">
              <a:lnSpc>
                <a:spcPts val="1865"/>
              </a:lnSpc>
              <a:spcBef>
                <a:spcPts val="1300"/>
              </a:spcBef>
              <a:tabLst>
                <a:tab pos="807085" algn="l"/>
                <a:tab pos="1689735" algn="l"/>
                <a:tab pos="2036445" algn="l"/>
                <a:tab pos="3038475" algn="l"/>
              </a:tabLst>
            </a:pPr>
            <a:r>
              <a:rPr sz="1800" spc="-25" dirty="0">
                <a:latin typeface="宋体"/>
                <a:cs typeface="宋体"/>
                <a:ea typeface="+mj-ea"/>
              </a:rPr>
              <a:t>(R	  r )  		   (R	  r  )   </a:t>
            </a:r>
            <a:r>
              <a:rPr sz="1800" i="1" spc="-25" dirty="0">
                <a:latin typeface="Times New Roman" panose="02020603050405020304"/>
                <a:cs typeface="Times New Roman" panose="02020603050405020304"/>
              </a:rPr>
              <a:t/>
            </a:r>
            <a:r>
              <a:rPr sz="1800" spc="5" dirty="0">
                <a:latin typeface="Symbol" panose="05050102010706020507"/>
                <a:cs typeface="Symbol" panose="05050102010706020507"/>
              </a:rPr>
              <a:t/>
            </a:r>
            <a:r>
              <a:rPr sz="1800" spc="5" dirty="0">
                <a:latin typeface="Times New Roman" panose="02020603050405020304"/>
                <a:cs typeface="Times New Roman" panose="02020603050405020304"/>
              </a:rPr>
              <a:t/>
            </a:r>
            <a:r>
              <a:rPr sz="1800" i="1" spc="5" dirty="0">
                <a:latin typeface="Times New Roman" panose="02020603050405020304"/>
                <a:cs typeface="Times New Roman" panose="02020603050405020304"/>
              </a:rPr>
              <a:t/>
            </a:r>
            <a:r>
              <a:rPr sz="1800" i="1" spc="330" dirty="0">
                <a:latin typeface="Times New Roman" panose="02020603050405020304"/>
                <a:cs typeface="Times New Roman" panose="02020603050405020304"/>
              </a:rPr>
              <a:t/>
            </a:r>
            <a:r>
              <a:rPr sz="1800" dirty="0">
                <a:latin typeface="Times New Roman" panose="02020603050405020304"/>
                <a:cs typeface="Times New Roman" panose="02020603050405020304"/>
              </a:rPr>
              <a:t/>
            </a:r>
            <a:r>
              <a:rPr sz="1800" spc="55" dirty="0">
                <a:latin typeface="Times New Roman" panose="02020603050405020304"/>
                <a:cs typeface="Times New Roman" panose="02020603050405020304"/>
              </a:rPr>
              <a:t/>
            </a:r>
            <a:r>
              <a:rPr sz="1800" spc="5" dirty="0">
                <a:latin typeface="Symbol" panose="05050102010706020507"/>
                <a:cs typeface="Symbol" panose="05050102010706020507"/>
              </a:rPr>
              <a:t/>
            </a:r>
            <a:r>
              <a:rPr sz="1800" spc="5" dirty="0">
                <a:latin typeface="Times New Roman" panose="02020603050405020304"/>
                <a:cs typeface="Times New Roman" panose="02020603050405020304"/>
              </a:rPr>
              <a:t/>
            </a:r>
            <a:r>
              <a:rPr sz="1900" i="1" spc="-55" dirty="0">
                <a:latin typeface="Symbol" panose="05050102010706020507"/>
                <a:cs typeface="Symbol" panose="05050102010706020507"/>
              </a:rPr>
              <a:t/>
            </a:r>
            <a:r>
              <a:rPr sz="1900" spc="-55" dirty="0">
                <a:latin typeface="Times New Roman" panose="02020603050405020304"/>
                <a:cs typeface="Times New Roman" panose="02020603050405020304"/>
              </a:rPr>
              <a:t/>
            </a:r>
            <a:r>
              <a:rPr sz="1800" spc="5" dirty="0">
                <a:latin typeface="Symbol" panose="05050102010706020507"/>
                <a:cs typeface="Symbol" panose="05050102010706020507"/>
              </a:rPr>
              <a:t/>
            </a:r>
            <a:r>
              <a:rPr sz="1800" spc="5" dirty="0">
                <a:latin typeface="Times New Roman" panose="02020603050405020304"/>
                <a:cs typeface="Times New Roman" panose="02020603050405020304"/>
              </a:rPr>
              <a:t/>
            </a:r>
            <a:r>
              <a:rPr sz="1800" spc="30" dirty="0">
                <a:latin typeface="Times New Roman" panose="02020603050405020304"/>
                <a:cs typeface="Times New Roman" panose="02020603050405020304"/>
              </a:rPr>
              <a:t/>
            </a:r>
            <a:r>
              <a:rPr sz="1900" i="1" spc="-50" dirty="0">
                <a:latin typeface="Symbol" panose="05050102010706020507"/>
                <a:cs typeface="Symbol" panose="05050102010706020507"/>
              </a:rPr>
              <a:t/>
            </a:r>
            <a:r>
              <a:rPr sz="1900" i="1" spc="30" dirty="0">
                <a:latin typeface="Times New Roman" panose="02020603050405020304"/>
                <a:cs typeface="Times New Roman" panose="02020603050405020304"/>
              </a:rPr>
              <a:t/>
            </a:r>
            <a:r>
              <a:rPr sz="1800" spc="-25" dirty="0">
                <a:latin typeface="Times New Roman" panose="02020603050405020304"/>
                <a:cs typeface="Times New Roman" panose="02020603050405020304"/>
              </a:rPr>
              <a:t/>
            </a:r>
            <a:r>
              <a:rPr sz="1800" i="1" spc="-25" dirty="0">
                <a:latin typeface="Times New Roman" panose="02020603050405020304"/>
                <a:cs typeface="Times New Roman" panose="02020603050405020304"/>
              </a:rPr>
              <a:t/>
            </a:r>
            <a:r>
              <a:rPr sz="1800" spc="5" dirty="0">
                <a:latin typeface="Symbol" panose="05050102010706020507"/>
                <a:cs typeface="Symbol" panose="05050102010706020507"/>
              </a:rPr>
              <a:t/>
            </a:r>
            <a:r>
              <a:rPr sz="1800" spc="5" dirty="0">
                <a:latin typeface="Times New Roman" panose="02020603050405020304"/>
                <a:cs typeface="Times New Roman" panose="02020603050405020304"/>
              </a:rPr>
              <a:t/>
            </a:r>
            <a:r>
              <a:rPr sz="1800" i="1" spc="5" dirty="0">
                <a:latin typeface="Times New Roman" panose="02020603050405020304"/>
                <a:cs typeface="Times New Roman" panose="02020603050405020304"/>
              </a:rPr>
              <a:t/>
            </a:r>
            <a:r>
              <a:rPr sz="1800" dirty="0">
                <a:latin typeface="Times New Roman" panose="02020603050405020304"/>
                <a:cs typeface="Times New Roman" panose="02020603050405020304"/>
              </a:rPr>
              <a:t/>
            </a:r>
            <a:r>
              <a:rPr sz="1800" spc="5" dirty="0">
                <a:latin typeface="Symbol" panose="05050102010706020507"/>
                <a:cs typeface="Symbol" panose="05050102010706020507"/>
              </a:rPr>
              <a:t/>
            </a:r>
            <a:r>
              <a:rPr sz="1800" spc="235" dirty="0">
                <a:latin typeface="Times New Roman" panose="02020603050405020304"/>
                <a:cs typeface="Times New Roman" panose="02020603050405020304"/>
              </a:rPr>
              <a:t/>
            </a:r>
            <a:r>
              <a:rPr sz="1900" i="1" spc="-40" dirty="0">
                <a:latin typeface="Symbol" panose="05050102010706020507"/>
                <a:cs typeface="Symbol" panose="05050102010706020507"/>
              </a:rPr>
              <a:t/>
            </a:r>
            <a:endParaRPr sz="1900">
              <a:latin typeface="Symbol" panose="05050102010706020507"/>
              <a:cs typeface="Symbol" panose="05050102010706020507"/>
            </a:endParaRPr>
          </a:p>
          <a:p>
            <a:pPr marL="2580005">
              <a:lnSpc>
                <a:spcPts val="845"/>
              </a:lnSpc>
              <a:tabLst>
                <a:tab pos="3105785" algn="l"/>
                <a:tab pos="3809365" algn="l"/>
                <a:tab pos="4371975" algn="l"/>
                <a:tab pos="4643120" algn="l"/>
                <a:tab pos="5337810" algn="l"/>
                <a:tab pos="5974715" algn="l"/>
              </a:tabLst>
            </a:pPr>
            <a:r>
              <a:rPr sz="1050" i="1" spc="-5" dirty="0">
                <a:latin typeface="宋体"/>
                <a:cs typeface="宋体"/>
                <a:ea typeface="+mj-ea"/>
              </a:rPr>
              <a:t>我的我的我</a:t>
            </a:r>
            <a:r>
              <a:rPr sz="1050" i="1" spc="-25" dirty="0">
                <a:latin typeface="Times New Roman" panose="02020603050405020304"/>
                <a:cs typeface="Times New Roman" panose="02020603050405020304"/>
              </a:rPr>
              <a:t/>
            </a:r>
            <a:r>
              <a:rPr sz="1050" i="1" spc="-5" dirty="0">
                <a:latin typeface="Times New Roman" panose="02020603050405020304"/>
                <a:cs typeface="Times New Roman" panose="02020603050405020304"/>
              </a:rPr>
              <a:t/>
            </a:r>
            <a:endParaRPr sz="1050">
              <a:latin typeface="Times New Roman" panose="02020603050405020304"/>
              <a:cs typeface="Times New Roman" panose="02020603050405020304"/>
            </a:endParaRPr>
          </a:p>
          <a:p>
            <a:pPr>
              <a:lnSpc>
                <a:spcPct val="100000"/>
              </a:lnSpc>
            </a:pPr>
            <a:endParaRPr sz="1100">
              <a:latin typeface="Times New Roman" panose="02020603050405020304"/>
              <a:cs typeface="Times New Roman" panose="02020603050405020304"/>
            </a:endParaRPr>
          </a:p>
          <a:p>
            <a:pPr>
              <a:lnSpc>
                <a:spcPct val="100000"/>
              </a:lnSpc>
            </a:pPr>
            <a:endParaRPr sz="1150">
              <a:latin typeface="Times New Roman" panose="02020603050405020304"/>
              <a:cs typeface="Times New Roman" panose="02020603050405020304"/>
            </a:endParaRPr>
          </a:p>
          <a:p>
            <a:pPr marL="708025" lvl="1" indent="-343535">
              <a:lnSpc>
                <a:spcPct val="100000"/>
              </a:lnSpc>
              <a:spcBef>
                <a:spcPts val="5"/>
              </a:spcBef>
              <a:buClr>
                <a:srgbClr val="001F5F"/>
              </a:buClr>
              <a:buFont typeface="Times New Roman" panose="02020603050405020304"/>
              <a:buChar char="-"/>
              <a:tabLst>
                <a:tab pos="708025" algn="l"/>
                <a:tab pos="708660" algn="l"/>
              </a:tabLst>
            </a:pPr>
            <a:r>
              <a:rPr sz="2200" i="1" dirty="0">
                <a:latin typeface="宋体"/>
                <a:cs typeface="宋体"/>
                <a:ea typeface="+mj-ea"/>
              </a:rPr>
              <a:t>α</a:t>
            </a:r>
            <a:r>
              <a:rPr sz="2175" i="1" baseline="-21000" dirty="0">
                <a:latin typeface="宋体"/>
                <a:cs typeface="宋体"/>
                <a:ea typeface="+mj-ea"/>
              </a:rPr>
              <a:t>i</a:t>
            </a:r>
            <a:r>
              <a:rPr sz="2200" i="1" spc="-5" dirty="0">
                <a:latin typeface="Times New Roman" panose="02020603050405020304"/>
                <a:cs typeface="Times New Roman" panose="02020603050405020304"/>
              </a:rPr>
              <a:t/>
            </a:r>
            <a:r>
              <a:rPr sz="2200" i="1" dirty="0">
                <a:latin typeface="Times New Roman" panose="02020603050405020304"/>
                <a:cs typeface="Times New Roman" panose="02020603050405020304"/>
              </a:rPr>
              <a:t/>
            </a:r>
            <a:r>
              <a:rPr sz="2200" i="1" spc="-5" dirty="0">
                <a:latin typeface="宋体"/>
                <a:cs typeface="宋体"/>
                <a:ea typeface="+mj-ea"/>
              </a:rPr>
              <a:t>是回归的截距项。</a:t>
            </a:r>
            <a:r>
              <a:rPr sz="2200" i="1" spc="-180" dirty="0">
                <a:latin typeface="Times New Roman" panose="02020603050405020304"/>
                <a:cs typeface="Times New Roman" panose="02020603050405020304"/>
              </a:rPr>
              <a:t/>
            </a:r>
            <a:r>
              <a:rPr sz="2200" i="1" spc="-5" dirty="0">
                <a:latin typeface="Times New Roman" panose="02020603050405020304"/>
                <a:cs typeface="Times New Roman" panose="02020603050405020304"/>
              </a:rPr>
              <a:t/>
            </a:r>
            <a:endParaRPr sz="2200">
              <a:latin typeface="Times New Roman" panose="02020603050405020304"/>
              <a:cs typeface="Times New Roman" panose="02020603050405020304"/>
            </a:endParaRPr>
          </a:p>
          <a:p>
            <a:pPr marL="708025" lvl="1" indent="-343535">
              <a:lnSpc>
                <a:spcPct val="100000"/>
              </a:lnSpc>
              <a:spcBef>
                <a:spcPts val="995"/>
              </a:spcBef>
              <a:buClr>
                <a:srgbClr val="001F5F"/>
              </a:buClr>
              <a:buFont typeface="Times New Roman" panose="02020603050405020304"/>
              <a:buChar char="-"/>
              <a:tabLst>
                <a:tab pos="708025" algn="l"/>
                <a:tab pos="708660" algn="l"/>
              </a:tabLst>
            </a:pPr>
            <a:r>
              <a:rPr sz="2200" i="1" dirty="0">
                <a:latin typeface="宋体"/>
                <a:cs typeface="宋体"/>
                <a:ea typeface="+mj-ea"/>
              </a:rPr>
              <a:t>β</a:t>
            </a:r>
            <a:r>
              <a:rPr sz="2175" i="1" baseline="-21000" dirty="0">
                <a:latin typeface="宋体"/>
                <a:cs typeface="宋体"/>
                <a:ea typeface="+mj-ea"/>
              </a:rPr>
              <a:t>i</a:t>
            </a:r>
            <a:r>
              <a:rPr sz="2200" i="1" dirty="0">
                <a:latin typeface="宋体"/>
                <a:cs typeface="宋体"/>
                <a:ea typeface="+mj-ea"/>
              </a:rPr>
              <a:t>(R</a:t>
            </a:r>
            <a:r>
              <a:rPr sz="2175" i="1" baseline="-21000" dirty="0">
                <a:latin typeface="宋体"/>
                <a:cs typeface="宋体"/>
                <a:ea typeface="+mj-ea"/>
              </a:rPr>
              <a:t>Mkt</a:t>
            </a:r>
            <a:r>
              <a:rPr sz="2200" i="1" spc="-5" dirty="0">
                <a:latin typeface="宋体"/>
                <a:cs typeface="宋体"/>
                <a:ea typeface="+mj-ea"/>
              </a:rPr>
              <a:t>– r</a:t>
            </a:r>
            <a:r>
              <a:rPr sz="2175" i="1" spc="-7" baseline="-21000" dirty="0">
                <a:latin typeface="宋体"/>
                <a:cs typeface="宋体"/>
                <a:ea typeface="+mj-ea"/>
              </a:rPr>
              <a:t>f</a:t>
            </a:r>
            <a:r>
              <a:rPr sz="2200" i="1" spc="-5" dirty="0">
                <a:latin typeface="Times New Roman" panose="02020603050405020304"/>
                <a:cs typeface="Times New Roman" panose="02020603050405020304"/>
              </a:rPr>
              <a:t/>
            </a:r>
            <a:r>
              <a:rPr sz="2200" i="1" dirty="0">
                <a:latin typeface="Times New Roman" panose="02020603050405020304"/>
                <a:cs typeface="Times New Roman" panose="02020603050405020304"/>
              </a:rPr>
              <a:t/>
            </a:r>
            <a:r>
              <a:rPr sz="2200" i="1" spc="-5" dirty="0">
                <a:latin typeface="Times New Roman" panose="02020603050405020304"/>
                <a:cs typeface="Times New Roman" panose="02020603050405020304"/>
              </a:rPr>
              <a:t/>
            </a:r>
            <a:r>
              <a:rPr sz="2200" i="1" dirty="0">
                <a:latin typeface="Times New Roman" panose="02020603050405020304"/>
                <a:cs typeface="Times New Roman" panose="02020603050405020304"/>
              </a:rPr>
              <a:t/>
            </a:r>
            <a:r>
              <a:rPr sz="2200" i="1" spc="-5" dirty="0">
                <a:latin typeface="宋体"/>
                <a:cs typeface="宋体"/>
                <a:ea typeface="+mj-ea"/>
              </a:rPr>
              <a:t>)表示股票对市场风险的敏感性。</a:t>
            </a:r>
            <a:r>
              <a:rPr sz="2200" i="1" spc="-80" dirty="0">
                <a:latin typeface="Times New Roman" panose="02020603050405020304"/>
                <a:cs typeface="Times New Roman" panose="02020603050405020304"/>
              </a:rPr>
              <a:t/>
            </a:r>
            <a:r>
              <a:rPr sz="2200" i="1" spc="-5" dirty="0">
                <a:latin typeface="Times New Roman" panose="02020603050405020304"/>
                <a:cs typeface="Times New Roman" panose="02020603050405020304"/>
              </a:rPr>
              <a:t/>
            </a:r>
            <a:endParaRPr sz="2200">
              <a:latin typeface="Times New Roman" panose="02020603050405020304"/>
              <a:cs typeface="Times New Roman" panose="02020603050405020304"/>
            </a:endParaRPr>
          </a:p>
          <a:p>
            <a:pPr marL="708025" marR="277495" lvl="1" indent="-343535">
              <a:lnSpc>
                <a:spcPct val="100000"/>
              </a:lnSpc>
              <a:spcBef>
                <a:spcPts val="1010"/>
              </a:spcBef>
              <a:buClr>
                <a:srgbClr val="001F5F"/>
              </a:buClr>
              <a:buFont typeface="Times New Roman" panose="02020603050405020304"/>
              <a:buChar char="-"/>
              <a:tabLst>
                <a:tab pos="708025" algn="l"/>
                <a:tab pos="708660" algn="l"/>
              </a:tabLst>
            </a:pPr>
            <a:r>
              <a:rPr sz="2200" i="1" dirty="0">
                <a:latin typeface="宋体"/>
                <a:cs typeface="宋体"/>
                <a:ea typeface="+mj-ea"/>
              </a:rPr>
              <a:t>ε</a:t>
            </a:r>
            <a:r>
              <a:rPr sz="2175" i="1" baseline="-21000" dirty="0">
                <a:latin typeface="宋体"/>
                <a:cs typeface="宋体"/>
                <a:ea typeface="+mj-ea"/>
              </a:rPr>
              <a:t>i</a:t>
            </a:r>
            <a:r>
              <a:rPr sz="2200" i="1" spc="-5" dirty="0">
                <a:latin typeface="Times New Roman" panose="02020603050405020304"/>
                <a:cs typeface="Times New Roman" panose="02020603050405020304"/>
              </a:rPr>
              <a:t/>
            </a:r>
            <a:r>
              <a:rPr sz="2200" i="1" dirty="0">
                <a:latin typeface="Times New Roman" panose="02020603050405020304"/>
                <a:cs typeface="Times New Roman" panose="02020603050405020304"/>
              </a:rPr>
              <a:t/>
            </a:r>
            <a:r>
              <a:rPr sz="2200" i="1" spc="-5" dirty="0">
                <a:latin typeface="宋体"/>
                <a:cs typeface="宋体"/>
                <a:ea typeface="+mj-ea"/>
              </a:rPr>
              <a:t>为误差项，表示与最佳拟合线的偏差，平均为零。</a:t>
            </a:r>
            <a:r>
              <a:rPr sz="2200" i="1" dirty="0">
                <a:latin typeface="Times New Roman" panose="02020603050405020304"/>
                <a:cs typeface="Times New Roman" panose="02020603050405020304"/>
              </a:rPr>
              <a:t/>
            </a:r>
            <a:r>
              <a:rPr sz="2200" i="1" spc="-5" dirty="0">
                <a:latin typeface="Times New Roman" panose="02020603050405020304"/>
                <a:cs typeface="Times New Roman" panose="02020603050405020304"/>
              </a:rPr>
              <a:t/>
            </a:r>
            <a:r>
              <a:rPr sz="2200" i="1" dirty="0">
                <a:latin typeface="Times New Roman" panose="02020603050405020304"/>
                <a:cs typeface="Times New Roman" panose="02020603050405020304"/>
              </a:rPr>
              <a:t/>
            </a:r>
            <a:r>
              <a:rPr sz="2200" i="1" spc="-5" dirty="0">
                <a:latin typeface="Times New Roman" panose="02020603050405020304"/>
                <a:cs typeface="Times New Roman" panose="02020603050405020304"/>
              </a:rPr>
              <a:t/>
            </a:r>
            <a:r>
              <a:rPr sz="2200" i="1" spc="-10" dirty="0">
                <a:latin typeface="Times New Roman" panose="02020603050405020304"/>
                <a:cs typeface="Times New Roman" panose="02020603050405020304"/>
              </a:rPr>
              <a:t/>
            </a:r>
            <a:r>
              <a:rPr sz="2200" i="1" spc="-5" dirty="0">
                <a:latin typeface="Times New Roman" panose="02020603050405020304"/>
                <a:cs typeface="Times New Roman" panose="02020603050405020304"/>
              </a:rPr>
              <a:t/>
            </a:r>
            <a:endParaRPr sz="2200">
              <a:latin typeface="Times New Roman" panose="02020603050405020304"/>
              <a:cs typeface="Times New Roman" panose="02020603050405020304"/>
            </a:endParaRPr>
          </a:p>
        </ns0:txBody>
      </ns0:sp>
    </ns0:spTree>
  </ns0:cSld>
  <ns0:clrMapOvr>
    <a:masterClrMapping/>
  </ns0:clrMapOvr>
</ns0:sld>
</file>

<file path=ppt/slides/slide29.xml><?xml version="1.0" encoding="utf-8"?>
<ns0:sld xmlns:a="http://schemas.openxmlformats.org/drawingml/2006/main" xmlns:ns0="http://schemas.openxmlformats.org/presentationml/2006/main" xmlns:ns2="http://schemas.openxmlformats.org/officeDocument/2006/relationships">
  <ns0:cSld>
    <ns0:spTree>
      <ns0:nvGrpSpPr>
        <ns0:cNvPr id="1" name=""/>
        <ns0:cNvGrpSpPr/>
        <ns0:nvPr/>
      </ns0:nvGrpSpPr>
      <ns0:grpSpPr>
        <a:xfrm>
          <a:off x="0" y="0"/>
          <a:ext cx="0" cy="0"/>
          <a:chOff x="0" y="0"/>
          <a:chExt cx="0" cy="0"/>
        </a:xfrm>
      </ns0:grpSpPr>
      <ns0:sp>
        <ns0:nvSpPr>
          <ns0:cNvPr id="2" name="object 2"/>
          <ns0:cNvSpPr txBox="1">
            <a:spLocks noGrp="1"/>
          </ns0:cNvSpPr>
          <ns0:nvPr>
            <ns0:ph type="title"/>
          </ns0:nvPr>
        </ns0:nvSpPr>
        <ns0:spPr>
          <a:xfrm>
            <a:off x="1884426" y="339293"/>
            <a:ext cx="5364480" cy="452120"/>
          </a:xfrm>
          <a:prstGeom prst="rect">
            <a:avLst/>
          </a:prstGeom>
        </ns0:spPr>
        <ns0:txBody>
          <a:bodyPr vert="horz" wrap="square" lIns="0" tIns="12065" rIns="0" bIns="0" rtlCol="0">
            <a:spAutoFit/>
          </a:bodyPr>
          <a:lstStyle/>
          <a:p>
            <a:pPr marL="12700">
              <a:lnSpc>
                <a:spcPct val="100000"/>
              </a:lnSpc>
              <a:spcBef>
                <a:spcPts val="95"/>
              </a:spcBef>
            </a:pPr>
            <a:r>
              <a:rPr spc="-5" dirty="0">
                <a:latin typeface="宋体"/>
                <a:ea typeface="+mj-ea"/>
                <a:cs typeface="宋体"/>
              </a:rPr>
              <a:t>估计CAPM参数</a:t>
            </a:r>
            <a:r>
              <a:rPr spc="-10" dirty="0"/>
              <a:t/>
            </a:r>
            <a:r>
              <a:rPr spc="-5" dirty="0"/>
              <a:t/>
            </a:r>
            <a:r>
              <a:rPr spc="10" dirty="0"/>
              <a:t/>
            </a:r>
            <a:r>
              <a:rPr spc="-5" dirty="0"/>
              <a:t/>
            </a:r>
            <a:endParaRPr spc="-5" dirty="0"/>
          </a:p>
        </ns0:txBody>
      </ns0:sp>
      <ns0:sp>
        <ns0:nvSpPr>
          <ns0:cNvPr id="3" name="object 3"/>
          <ns0:cNvSpPr txBox="1"/>
          <ns0:nvPr/>
        </ns0:nvSpPr>
        <ns0:spPr>
          <a:xfrm>
            <a:off x="1079703" y="2870961"/>
            <a:ext cx="7753350" cy="1830070"/>
          </a:xfrm>
          <a:prstGeom prst="rect">
            <a:avLst/>
          </a:prstGeom>
        </ns0:spPr>
        <ns0:txBody>
          <a:bodyPr vert="horz" wrap="square" lIns="0" tIns="12065" rIns="0" bIns="0" rtlCol="0">
            <a:spAutoFit/>
          </a:bodyPr>
          <a:lstStyle/>
          <a:p>
            <a:pPr marL="393700" marR="55880" indent="-343535">
              <a:lnSpc>
                <a:spcPct val="100000"/>
              </a:lnSpc>
              <a:spcBef>
                <a:spcPts val="95"/>
              </a:spcBef>
              <a:buClr>
                <a:srgbClr val="001F5F"/>
              </a:buClr>
              <a:buFont typeface="Times New Roman" panose="02020603050405020304"/>
              <a:buChar char="-"/>
              <a:tabLst>
                <a:tab pos="393065" algn="l"/>
                <a:tab pos="394335" algn="l"/>
              </a:tabLst>
            </a:pPr>
            <a:r>
              <a:rPr sz="2200" i="1" spc="-5" dirty="0">
                <a:latin typeface="宋体"/>
                <a:cs typeface="宋体"/>
                <a:ea typeface="+mj-ea"/>
              </a:rPr>
              <a:t>α</a:t>
            </a:r>
            <a:r>
              <a:rPr sz="2175" i="1" spc="-7" baseline="-21000" dirty="0">
                <a:latin typeface="宋体"/>
                <a:cs typeface="宋体"/>
                <a:ea typeface="+mj-ea"/>
              </a:rPr>
              <a:t>i</a:t>
            </a:r>
            <a:r>
              <a:rPr sz="2200" i="1" spc="-5" dirty="0">
                <a:latin typeface="宋体"/>
                <a:cs typeface="宋体"/>
                <a:ea typeface="+mj-ea"/>
              </a:rPr>
              <a:t>在最后一个方程中，是对一种投资策略的过度表现的度量，也被称为Jensen的阿尔法（或简称“阿尔法”）</a:t>
            </a:r>
            <a:r>
              <a:rPr sz="2200" i="1" dirty="0">
                <a:latin typeface="Times New Roman" panose="02020603050405020304"/>
                <a:cs typeface="Times New Roman" panose="02020603050405020304"/>
              </a:rPr>
              <a:t/>
            </a:r>
            <a:r>
              <a:rPr sz="2200" i="1" spc="-5" dirty="0">
                <a:latin typeface="Times New Roman" panose="02020603050405020304"/>
                <a:cs typeface="Times New Roman" panose="02020603050405020304"/>
              </a:rPr>
              <a:t/>
            </a:r>
            <a:r>
              <a:rPr sz="2200" b="1" i="1" spc="-5" dirty="0">
                <a:latin typeface="Times New Roman" panose="02020603050405020304"/>
                <a:cs typeface="Times New Roman" panose="02020603050405020304"/>
              </a:rPr>
              <a:t/>
            </a:r>
            <a:r>
              <a:rPr sz="2200" i="1" spc="-5" dirty="0">
                <a:latin typeface="Times New Roman" panose="02020603050405020304"/>
                <a:cs typeface="Times New Roman" panose="02020603050405020304"/>
              </a:rPr>
              <a:t/>
            </a:r>
            <a:r>
              <a:rPr sz="2200" i="1" spc="-5" dirty="0">
                <a:latin typeface="Times New Roman" panose="02020603050405020304"/>
                <a:cs typeface="Times New Roman" panose="02020603050405020304"/>
              </a:rPr>
              <a:t/>
            </a:r>
            <a:r>
              <a:rPr sz="2200" i="1" dirty="0">
                <a:latin typeface="Times New Roman" panose="02020603050405020304"/>
                <a:cs typeface="Times New Roman" panose="02020603050405020304"/>
              </a:rPr>
              <a:t/>
            </a:r>
            <a:r>
              <a:rPr sz="2200" i="1" spc="-5" dirty="0">
                <a:latin typeface="Times New Roman" panose="02020603050405020304"/>
                <a:cs typeface="Times New Roman" panose="02020603050405020304"/>
              </a:rPr>
              <a:t/>
            </a:r>
            <a:r>
              <a:rPr sz="2200" b="1" i="1" spc="-5" dirty="0">
                <a:latin typeface="Times New Roman" panose="02020603050405020304"/>
                <a:cs typeface="Times New Roman" panose="02020603050405020304"/>
              </a:rPr>
              <a:t/>
            </a:r>
            <a:r>
              <a:rPr sz="2200" i="1" spc="-5" dirty="0">
                <a:latin typeface="Times New Roman" panose="02020603050405020304"/>
                <a:cs typeface="Times New Roman" panose="02020603050405020304"/>
              </a:rPr>
              <a:t/>
            </a:r>
            <a:r>
              <a:rPr sz="2200" i="1" dirty="0">
                <a:latin typeface="Times New Roman" panose="02020603050405020304"/>
                <a:cs typeface="Times New Roman" panose="02020603050405020304"/>
              </a:rPr>
              <a:t/>
            </a:r>
            <a:r>
              <a:rPr sz="2200" i="1" spc="-20" dirty="0">
                <a:latin typeface="Times New Roman" panose="02020603050405020304"/>
                <a:cs typeface="Times New Roman" panose="02020603050405020304"/>
              </a:rPr>
              <a:t/>
            </a:r>
            <a:r>
              <a:rPr sz="2200" i="1" dirty="0">
                <a:latin typeface="Times New Roman" panose="02020603050405020304"/>
                <a:cs typeface="Times New Roman" panose="02020603050405020304"/>
              </a:rPr>
              <a:t/>
            </a:r>
            <a:endParaRPr sz="2200">
              <a:latin typeface="Times New Roman" panose="02020603050405020304"/>
              <a:cs typeface="Times New Roman" panose="02020603050405020304"/>
            </a:endParaRPr>
          </a:p>
          <a:p>
            <a:pPr marL="393700" marR="843280" indent="-343535">
              <a:lnSpc>
                <a:spcPct val="100000"/>
              </a:lnSpc>
              <a:spcBef>
                <a:spcPts val="1010"/>
              </a:spcBef>
              <a:buClr>
                <a:srgbClr val="001F5F"/>
              </a:buClr>
              <a:buFont typeface="Times New Roman" panose="02020603050405020304"/>
              <a:buChar char="-"/>
              <a:tabLst>
                <a:tab pos="393065" algn="l"/>
                <a:tab pos="394335" algn="l"/>
              </a:tabLst>
            </a:pPr>
            <a:r>
              <a:rPr sz="2200" i="1" dirty="0">
                <a:latin typeface="Times New Roman" panose="02020603050405020304"/>
                <a:cs typeface="Times New Roman" panose="02020603050405020304"/>
              </a:rPr>
              <a:t/>
            </a:r>
            <a:r>
              <a:rPr sz="2200" i="1" spc="-5" dirty="0">
                <a:latin typeface="Times New Roman" panose="02020603050405020304"/>
                <a:cs typeface="Times New Roman" panose="02020603050405020304"/>
              </a:rPr>
              <a:t/>
            </a:r>
            <a:r>
              <a:rPr sz="2200" i="1" dirty="0">
                <a:latin typeface="Times New Roman" panose="02020603050405020304"/>
                <a:cs typeface="Times New Roman" panose="02020603050405020304"/>
              </a:rPr>
              <a:t/>
            </a:r>
            <a:r>
              <a:rPr sz="2200" i="1" spc="-5" dirty="0">
                <a:latin typeface="Times New Roman" panose="02020603050405020304"/>
                <a:cs typeface="Times New Roman" panose="02020603050405020304"/>
              </a:rPr>
              <a:t/>
            </a:r>
            <a:r>
              <a:rPr sz="2200" i="1" dirty="0">
                <a:latin typeface="Times New Roman" panose="02020603050405020304"/>
                <a:cs typeface="Times New Roman" panose="02020603050405020304"/>
              </a:rPr>
              <a:t/>
            </a:r>
            <a:r>
              <a:rPr sz="2200" i="1" spc="-5" dirty="0">
                <a:latin typeface="Times New Roman" panose="02020603050405020304"/>
                <a:cs typeface="Times New Roman" panose="02020603050405020304"/>
              </a:rPr>
              <a:t/>
            </a:r>
            <a:r>
              <a:rPr sz="2200" i="1" spc="-5" dirty="0">
                <a:latin typeface="宋体"/>
                <a:cs typeface="宋体"/>
                <a:ea typeface="+mj-ea"/>
              </a:rPr>
              <a:t>CAPM逻辑意味着过度表现不能持续，使积极的投资组合管理无用。</a:t>
            </a:r>
            <a:r>
              <a:rPr sz="2200" i="1" spc="35" dirty="0">
                <a:latin typeface="Times New Roman" panose="02020603050405020304"/>
                <a:cs typeface="Times New Roman" panose="02020603050405020304"/>
              </a:rPr>
              <a:t/>
            </a:r>
            <a:r>
              <a:rPr sz="2200" i="1" spc="-5" dirty="0">
                <a:latin typeface="Times New Roman" panose="02020603050405020304"/>
                <a:cs typeface="Times New Roman" panose="02020603050405020304"/>
              </a:rPr>
              <a:t/>
            </a:r>
            <a:endParaRPr sz="2200">
              <a:latin typeface="Times New Roman" panose="02020603050405020304"/>
              <a:cs typeface="Times New Roman" panose="02020603050405020304"/>
            </a:endParaRPr>
          </a:p>
        </ns0:txBody>
      </ns0:sp>
      <ns0:sp>
        <ns0:nvSpPr>
          <ns0:cNvPr id="4" name="object 4"/>
          <ns0:cNvSpPr/>
          <ns0:nvPr/>
        </ns0:nvSpPr>
        <ns0:spPr>
          <a:xfrm>
            <a:off x="3118466" y="2186887"/>
            <a:ext cx="2518254" cy="229089"/>
          </a:xfrm>
          <a:prstGeom prst="rect">
            <a:avLst/>
          </a:prstGeom>
          <a:blipFill>
            <a:blip ns2:embed="rId1" cstate="print"/>
            <a:stretch>
              <a:fillRect/>
            </a:stretch>
          </a:blipFill>
        </ns0:spPr>
        <ns0:txBody>
          <a:bodyPr wrap="square" lIns="0" tIns="0" rIns="0" bIns="0" rtlCol="0"/>
          <a:lstStyle/>
          <a:p/>
        </ns0:txBody>
      </ns0:sp>
      <ns0:sp>
        <ns0:nvSpPr>
          <ns0:cNvPr id="5" name="object 5"/>
          <ns0:cNvSpPr txBox="1"/>
          <ns0:nvPr/>
        </ns0:nvSpPr>
        <ns0:spPr>
          <a:xfrm>
            <a:off x="752551" y="1360423"/>
            <a:ext cx="2248535" cy="911860"/>
          </a:xfrm>
          <a:prstGeom prst="rect">
            <a:avLst/>
          </a:prstGeom>
        </ns0:spPr>
        <ns0:txBody>
          <a:bodyPr vert="horz" wrap="square" lIns="0" tIns="12065" rIns="0" bIns="0" rtlCol="0">
            <a:spAutoFit/>
          </a:bodyPr>
          <a:lstStyle/>
          <a:p>
            <a:pPr marL="381000" indent="-342900">
              <a:lnSpc>
                <a:spcPct val="100000"/>
              </a:lnSpc>
              <a:spcBef>
                <a:spcPts val="95"/>
              </a:spcBef>
              <a:buClr>
                <a:srgbClr val="001F5F"/>
              </a:buClr>
              <a:buChar char="•"/>
              <a:tabLst>
                <a:tab pos="380365" algn="l"/>
                <a:tab pos="381000" algn="l"/>
              </a:tabLst>
            </a:pPr>
            <a:r>
              <a:rPr sz="2200" spc="-5" dirty="0">
                <a:latin typeface="宋体"/>
                <a:cs typeface="宋体"/>
                <a:ea typeface="+mj-ea"/>
              </a:rPr>
              <a:t>因为E[ε</a:t>
            </a:r>
            <a:r>
              <a:rPr sz="2175" spc="-7" baseline="-21000" dirty="0">
                <a:latin typeface="宋体"/>
                <a:cs typeface="宋体"/>
                <a:ea typeface="+mj-ea"/>
              </a:rPr>
              <a:t>i</a:t>
            </a:r>
            <a:r>
              <a:rPr sz="2200" spc="-5" dirty="0">
                <a:latin typeface="宋体"/>
                <a:cs typeface="宋体"/>
                <a:ea typeface="+mj-ea"/>
              </a:rPr>
              <a:t>] = 0:</a:t>
            </a:r>
            <a:r>
              <a:rPr sz="2200" dirty="0">
                <a:latin typeface="Times New Roman" panose="02020603050405020304"/>
                <a:cs typeface="Times New Roman" panose="02020603050405020304"/>
              </a:rPr>
              <a:t/>
            </a:r>
            <a:r>
              <a:rPr sz="2200" spc="-5" dirty="0">
                <a:latin typeface="Times New Roman" panose="02020603050405020304"/>
                <a:cs typeface="Times New Roman" panose="02020603050405020304"/>
              </a:rPr>
              <a:t/>
            </a:r>
            <a:endParaRPr sz="2200">
              <a:latin typeface="Times New Roman" panose="02020603050405020304"/>
              <a:cs typeface="Times New Roman" panose="02020603050405020304"/>
            </a:endParaRPr>
          </a:p>
          <a:p>
            <a:pPr marL="1464310">
              <a:lnSpc>
                <a:spcPct val="100000"/>
              </a:lnSpc>
              <a:spcBef>
                <a:spcPts val="2235"/>
              </a:spcBef>
              <a:tabLst>
                <a:tab pos="2072005" algn="l"/>
              </a:tabLst>
            </a:pPr>
            <a:r>
              <a:rPr sz="1750" i="1" spc="-15" dirty="0">
                <a:latin typeface="宋体"/>
                <a:cs typeface="宋体"/>
                <a:ea typeface="+mj-ea"/>
              </a:rPr>
              <a:t>E[R</a:t>
            </a:r>
            <a:r>
              <a:rPr sz="1750" spc="-15" dirty="0">
                <a:latin typeface="Times New Roman" panose="02020603050405020304"/>
                <a:cs typeface="Times New Roman" panose="02020603050405020304"/>
              </a:rPr>
              <a:t/>
            </a:r>
            <a:r>
              <a:rPr sz="1750" i="1" spc="-15" dirty="0">
                <a:latin typeface="Times New Roman" panose="02020603050405020304"/>
                <a:cs typeface="Times New Roman" panose="02020603050405020304"/>
              </a:rPr>
              <a:t/>
            </a:r>
            <a:r>
              <a:rPr sz="1500" i="1" spc="-22" baseline="-25000" dirty="0">
                <a:latin typeface="宋体"/>
                <a:cs typeface="宋体"/>
                <a:ea typeface="+mj-ea"/>
              </a:rPr>
              <a:t>i</a:t>
            </a:r>
            <a:r>
              <a:rPr sz="1500" i="1" spc="-37" baseline="-25000" dirty="0">
                <a:latin typeface="Times New Roman" panose="02020603050405020304"/>
                <a:cs typeface="Times New Roman" panose="02020603050405020304"/>
              </a:rPr>
              <a:t/>
            </a:r>
            <a:r>
              <a:rPr sz="1750" spc="10" dirty="0">
                <a:latin typeface="宋体"/>
                <a:cs typeface="宋体"/>
                <a:ea typeface="+mj-ea"/>
              </a:rPr>
              <a:t>]	</a:t>
            </a:r>
            <a:r>
              <a:rPr sz="1750" spc="15" dirty="0">
                <a:latin typeface="Symbol" panose="05050102010706020507"/>
                <a:cs typeface="Symbol" panose="05050102010706020507"/>
              </a:rPr>
              <a:t/>
            </a:r>
            <a:endParaRPr sz="1750">
              <a:latin typeface="Symbol" panose="05050102010706020507"/>
              <a:cs typeface="Symbol" panose="05050102010706020507"/>
            </a:endParaRPr>
          </a:p>
        </ns0:txBody>
      </ns0:sp>
      <ns0:sp>
        <ns0:nvSpPr>
          <ns0:cNvPr id="6" name="object 6"/>
          <ns0:cNvSpPr txBox="1"/>
          <ns0:nvPr/>
        </ns0:nvSpPr>
        <ns0:spPr>
          <a:xfrm>
            <a:off x="3063487" y="1962534"/>
            <a:ext cx="2458720" cy="611505"/>
          </a:xfrm>
          <a:prstGeom prst="rect">
            <a:avLst/>
          </a:prstGeom>
        </ns0:spPr>
        <ns0:txBody>
          <a:bodyPr vert="horz" wrap="square" lIns="0" tIns="16510" rIns="0" bIns="0" rtlCol="0">
            <a:spAutoFit/>
          </a:bodyPr>
          <a:lstStyle/>
          <a:p>
            <a:pPr marL="50800">
              <a:lnSpc>
                <a:spcPct val="100000"/>
              </a:lnSpc>
              <a:spcBef>
                <a:spcPts val="130"/>
              </a:spcBef>
              <a:tabLst>
                <a:tab pos="357505" algn="l"/>
                <a:tab pos="2295525" algn="l"/>
              </a:tabLst>
            </a:pPr>
            <a:r>
              <a:rPr sz="1750" i="1" spc="15" dirty="0">
                <a:latin typeface="宋体"/>
                <a:cs typeface="宋体"/>
                <a:ea typeface="+mj-ea"/>
              </a:rPr>
              <a:t>r</a:t>
            </a:r>
            <a:r>
              <a:rPr sz="1500" i="1" spc="22" baseline="-25000" dirty="0">
                <a:latin typeface="宋体"/>
                <a:cs typeface="宋体"/>
                <a:ea typeface="+mj-ea"/>
              </a:rPr>
              <a:t>f</a:t>
            </a:r>
            <a:r>
              <a:rPr sz="1750" spc="15" dirty="0">
                <a:latin typeface="宋体"/>
                <a:cs typeface="宋体"/>
                <a:ea typeface="+mj-ea"/>
              </a:rPr>
              <a:t>  </a:t>
            </a:r>
            <a:r>
              <a:rPr sz="1750" spc="15" dirty="0">
                <a:latin typeface="Times New Roman" panose="02020603050405020304"/>
                <a:cs typeface="Times New Roman" panose="02020603050405020304"/>
              </a:rPr>
              <a:t/>
            </a:r>
            <a:r>
              <a:rPr sz="1850" i="1" spc="5" dirty="0">
                <a:latin typeface="Symbol" panose="05050102010706020507"/>
                <a:cs typeface="Symbol" panose="05050102010706020507"/>
              </a:rPr>
              <a:t/>
            </a:r>
            <a:r>
              <a:rPr sz="1500" i="1" spc="7" baseline="-25000" dirty="0">
                <a:latin typeface="宋体"/>
                <a:cs typeface="宋体"/>
                <a:ea typeface="+mj-ea"/>
              </a:rPr>
              <a:t>i</a:t>
            </a:r>
            <a:r>
              <a:rPr sz="1750" spc="15" dirty="0">
                <a:latin typeface="宋体"/>
                <a:cs typeface="宋体"/>
                <a:ea typeface="+mj-ea"/>
              </a:rPr>
              <a:t>(E[R</a:t>
            </a:r>
            <a:r>
              <a:rPr sz="1750" i="1" spc="15" dirty="0">
                <a:latin typeface="Times New Roman" panose="02020603050405020304"/>
                <a:cs typeface="Times New Roman" panose="02020603050405020304"/>
              </a:rPr>
              <a:t/>
            </a:r>
            <a:r>
              <a:rPr sz="1750" spc="15" dirty="0">
                <a:latin typeface="Times New Roman" panose="02020603050405020304"/>
                <a:cs typeface="Times New Roman" panose="02020603050405020304"/>
              </a:rPr>
              <a:t/>
            </a:r>
            <a:r>
              <a:rPr sz="1750" i="1" spc="15" dirty="0">
                <a:latin typeface="Times New Roman" panose="02020603050405020304"/>
                <a:cs typeface="Times New Roman" panose="02020603050405020304"/>
              </a:rPr>
              <a:t/>
            </a:r>
            <a:r>
              <a:rPr sz="1500" i="1" spc="22" baseline="-25000" dirty="0">
                <a:latin typeface="宋体"/>
                <a:cs typeface="宋体"/>
                <a:ea typeface="+mj-ea"/>
              </a:rPr>
              <a:t>Mkt</a:t>
            </a:r>
            <a:r>
              <a:rPr sz="1750" spc="10" dirty="0">
                <a:latin typeface="宋体"/>
                <a:cs typeface="宋体"/>
                <a:ea typeface="+mj-ea"/>
              </a:rPr>
              <a:t>]   r</a:t>
            </a:r>
            <a:r>
              <a:rPr sz="1750" spc="15" dirty="0">
                <a:latin typeface="Symbol" panose="05050102010706020507"/>
                <a:cs typeface="Symbol" panose="05050102010706020507"/>
              </a:rPr>
              <a:t/>
            </a:r>
            <a:r>
              <a:rPr sz="1750" spc="430" dirty="0">
                <a:latin typeface="Times New Roman" panose="02020603050405020304"/>
                <a:cs typeface="Times New Roman" panose="02020603050405020304"/>
              </a:rPr>
              <a:t/>
            </a:r>
            <a:r>
              <a:rPr sz="1750" i="1" spc="20" dirty="0">
                <a:latin typeface="Times New Roman" panose="02020603050405020304"/>
                <a:cs typeface="Times New Roman" panose="02020603050405020304"/>
              </a:rPr>
              <a:t/>
            </a:r>
            <a:r>
              <a:rPr sz="1500" i="1" spc="30" baseline="-25000" dirty="0">
                <a:latin typeface="宋体"/>
                <a:cs typeface="宋体"/>
                <a:ea typeface="+mj-ea"/>
              </a:rPr>
              <a:t>f</a:t>
            </a:r>
            <a:r>
              <a:rPr sz="1500" i="1" spc="270" baseline="-25000" dirty="0">
                <a:latin typeface="Times New Roman" panose="02020603050405020304"/>
                <a:cs typeface="Times New Roman" panose="02020603050405020304"/>
              </a:rPr>
              <a:t/>
            </a:r>
            <a:r>
              <a:rPr sz="1750" spc="10" dirty="0">
                <a:latin typeface="宋体"/>
                <a:cs typeface="宋体"/>
                <a:ea typeface="+mj-ea"/>
              </a:rPr>
              <a:t>)	</a:t>
            </a:r>
            <a:r>
              <a:rPr sz="1750" spc="15" dirty="0">
                <a:latin typeface="Symbol" panose="05050102010706020507"/>
                <a:cs typeface="Symbol" panose="05050102010706020507"/>
              </a:rPr>
              <a:t/>
            </a:r>
            <a:endParaRPr sz="1750">
              <a:latin typeface="Symbol" panose="05050102010706020507"/>
              <a:cs typeface="Symbol" panose="05050102010706020507"/>
            </a:endParaRPr>
          </a:p>
          <a:p>
            <a:pPr marL="166370">
              <a:lnSpc>
                <a:spcPct val="100000"/>
              </a:lnSpc>
              <a:spcBef>
                <a:spcPts val="1155"/>
              </a:spcBef>
            </a:pPr>
            <a:r>
              <a:rPr sz="1000" spc="5" dirty="0">
                <a:latin typeface="宋体"/>
                <a:cs typeface="宋体"/>
                <a:ea typeface="+mj-ea"/>
              </a:rPr>
              <a:t>希望i从SML中得到的返回</a:t>
            </a:r>
            <a:r>
              <a:rPr sz="1000" i="1" spc="5" dirty="0">
                <a:latin typeface="Times New Roman" panose="02020603050405020304"/>
                <a:cs typeface="Times New Roman" panose="02020603050405020304"/>
              </a:rPr>
              <a:t/>
            </a:r>
            <a:r>
              <a:rPr sz="1000" spc="5" dirty="0">
                <a:latin typeface="Times New Roman" panose="02020603050405020304"/>
                <a:cs typeface="Times New Roman" panose="02020603050405020304"/>
              </a:rPr>
              <a:t/>
            </a:r>
            <a:r>
              <a:rPr sz="1000" spc="10" dirty="0">
                <a:latin typeface="Times New Roman" panose="02020603050405020304"/>
                <a:cs typeface="Times New Roman" panose="02020603050405020304"/>
              </a:rPr>
              <a:t/>
            </a:r>
            <a:r>
              <a:rPr sz="1000" spc="55" dirty="0">
                <a:latin typeface="Times New Roman" panose="02020603050405020304"/>
                <a:cs typeface="Times New Roman" panose="02020603050405020304"/>
              </a:rPr>
              <a:t/>
            </a:r>
            <a:r>
              <a:rPr sz="1000" spc="15" dirty="0">
                <a:latin typeface="Times New Roman" panose="02020603050405020304"/>
                <a:cs typeface="Times New Roman" panose="02020603050405020304"/>
              </a:rPr>
              <a:t/>
            </a:r>
            <a:endParaRPr sz="1000">
              <a:latin typeface="Times New Roman" panose="02020603050405020304"/>
              <a:cs typeface="Times New Roman" panose="02020603050405020304"/>
            </a:endParaRPr>
          </a:p>
        </ns0:txBody>
      </ns0:sp>
      <ns0:sp>
        <ns0:nvSpPr>
          <ns0:cNvPr id="7" name="object 7"/>
          <ns0:cNvSpPr txBox="1"/>
          <ns0:nvPr/>
        </ns0:nvSpPr>
        <ns0:spPr>
          <a:xfrm>
            <a:off x="5602040" y="1962534"/>
            <a:ext cx="1778000" cy="563880"/>
          </a:xfrm>
          <a:prstGeom prst="rect">
            <a:avLst/>
          </a:prstGeom>
        </ns0:spPr>
        <ns0:txBody>
          <a:bodyPr vert="horz" wrap="square" lIns="0" tIns="16510" rIns="0" bIns="0" rtlCol="0">
            <a:spAutoFit/>
          </a:bodyPr>
          <a:lstStyle/>
          <a:p>
            <a:pPr marR="37465" algn="ctr">
              <a:lnSpc>
                <a:spcPct val="100000"/>
              </a:lnSpc>
              <a:spcBef>
                <a:spcPts val="130"/>
              </a:spcBef>
            </a:pPr>
            <a:r>
              <a:rPr sz="1850" i="1" spc="10" dirty="0">
                <a:latin typeface="宋体"/>
                <a:cs typeface="宋体"/>
                <a:ea typeface="+mj-ea"/>
              </a:rPr>
              <a:t></a:t>
            </a:r>
            <a:r>
              <a:rPr sz="1500" i="1" spc="15" baseline="-25000" dirty="0">
                <a:latin typeface="宋体"/>
                <a:cs typeface="宋体"/>
                <a:ea typeface="+mj-ea"/>
              </a:rPr>
              <a:t>i</a:t>
            </a:r>
            <a:endParaRPr sz="1500" baseline="-25000">
              <a:latin typeface="Times New Roman" panose="02020603050405020304"/>
              <a:cs typeface="Times New Roman" panose="02020603050405020304"/>
            </a:endParaRPr>
          </a:p>
          <a:p>
            <a:pPr algn="ctr">
              <a:lnSpc>
                <a:spcPct val="100000"/>
              </a:lnSpc>
              <a:spcBef>
                <a:spcPts val="780"/>
              </a:spcBef>
            </a:pPr>
            <a:r>
              <a:rPr sz="1000" spc="5" dirty="0">
                <a:latin typeface="宋体"/>
                <a:cs typeface="宋体"/>
                <a:ea typeface="+mj-ea"/>
              </a:rPr>
              <a:t>SML上下的距离</a:t>
            </a:r>
            <a:r>
              <a:rPr sz="1000" spc="10" dirty="0">
                <a:latin typeface="Times New Roman" panose="02020603050405020304"/>
                <a:cs typeface="Times New Roman" panose="02020603050405020304"/>
              </a:rPr>
              <a:t/>
            </a:r>
            <a:r>
              <a:rPr sz="1000" spc="-55" dirty="0">
                <a:latin typeface="Times New Roman" panose="02020603050405020304"/>
                <a:cs typeface="Times New Roman" panose="02020603050405020304"/>
              </a:rPr>
              <a:t/>
            </a:r>
            <a:r>
              <a:rPr sz="1000" spc="15" dirty="0">
                <a:latin typeface="Times New Roman" panose="02020603050405020304"/>
                <a:cs typeface="Times New Roman" panose="02020603050405020304"/>
              </a:rPr>
              <a:t/>
            </a:r>
            <a:endParaRPr sz="1000">
              <a:latin typeface="Times New Roman" panose="02020603050405020304"/>
              <a:cs typeface="Times New Roman" panose="02020603050405020304"/>
            </a:endParaRPr>
          </a:p>
        </ns0:txBody>
      </ns0:sp>
    </ns0:spTree>
  </ns0:cSld>
  <ns0:clrMapOvr>
    <a:masterClrMapping/>
  </ns0:clrMapOvr>
</ns0:sld>
</file>

<file path=ppt/slides/slide3.xml><?xml version="1.0" encoding="utf-8"?>
<ns0:sld xmlns:a="http://schemas.openxmlformats.org/drawingml/2006/main" xmlns:ns0="http://schemas.openxmlformats.org/presentationml/2006/main" xmlns:ns2="http://schemas.openxmlformats.org/officeDocument/2006/relationships">
  <ns0:cSld>
    <ns0:spTree>
      <ns0:nvGrpSpPr>
        <ns0:cNvPr id="1" name=""/>
        <ns0:cNvGrpSpPr/>
        <ns0:nvPr/>
      </ns0:nvGrpSpPr>
      <ns0:grpSpPr>
        <a:xfrm>
          <a:off x="0" y="0"/>
          <a:ext cx="0" cy="0"/>
          <a:chOff x="0" y="0"/>
          <a:chExt cx="0" cy="0"/>
        </a:xfrm>
      </ns0:grpSpPr>
      <ns0:sp>
        <ns0:nvSpPr>
          <ns0:cNvPr id="2" name="object 2"/>
          <ns0:cNvSpPr txBox="1">
            <a:spLocks noGrp="1"/>
          </ns0:cNvSpPr>
          <ns0:nvPr>
            <ns0:ph type="title"/>
          </ns0:nvPr>
        </ns0:nvSpPr>
        <ns0:spPr>
          <a:xfrm>
            <a:off x="997102" y="161924"/>
            <a:ext cx="3472815" cy="452120"/>
          </a:xfrm>
          <a:prstGeom prst="rect">
            <a:avLst/>
          </a:prstGeom>
        </ns0:spPr>
        <ns0:txBody>
          <a:bodyPr vert="horz" wrap="square" lIns="0" tIns="12065" rIns="0" bIns="0" rtlCol="0">
            <a:spAutoFit/>
          </a:bodyPr>
          <a:lstStyle/>
          <a:p>
            <a:pPr marL="12700">
              <a:lnSpc>
                <a:spcPct val="100000"/>
              </a:lnSpc>
              <a:spcBef>
                <a:spcPts val="95"/>
              </a:spcBef>
            </a:pPr>
            <a:r>
              <a:rPr spc="-5" dirty="0">
                <a:latin typeface="宋体"/>
                <a:ea typeface="+mj-ea"/>
                <a:cs typeface="宋体"/>
              </a:rPr>
              <a:t>投资企业</a:t>
            </a:r>
            <a:r>
              <a:rPr spc="-20" dirty="0"/>
              <a:t/>
            </a:r>
            <a:r>
              <a:rPr spc="-5" dirty="0"/>
              <a:t/>
            </a:r>
            <a:endParaRPr spc="-5" dirty="0"/>
          </a:p>
        </ns0:txBody>
      </ns0:sp>
      <ns0:sp>
        <ns0:nvSpPr>
          <ns0:cNvPr id="3" name="object 3"/>
          <ns0:cNvSpPr/>
          <ns0:nvPr/>
        </ns0:nvSpPr>
        <ns0:spPr>
          <a:xfrm>
            <a:off x="618744" y="2247900"/>
            <a:ext cx="2983230" cy="3109722"/>
          </a:xfrm>
          <a:prstGeom prst="rect">
            <a:avLst/>
          </a:prstGeom>
          <a:blipFill>
            <a:blip ns2:embed="rId1" cstate="print"/>
            <a:stretch>
              <a:fillRect/>
            </a:stretch>
          </a:blipFill>
        </ns0:spPr>
        <ns0:txBody>
          <a:bodyPr wrap="square" lIns="0" tIns="0" rIns="0" bIns="0" rtlCol="0"/>
          <a:lstStyle/>
          <a:p/>
        </ns0:txBody>
      </ns0:sp>
      <ns0:sp>
        <ns0:nvSpPr>
          <ns0:cNvPr id="4" name="object 4"/>
          <ns0:cNvSpPr/>
          <ns0:nvPr/>
        </ns0:nvSpPr>
        <ns0:spPr>
          <a:xfrm>
            <a:off x="679704" y="2351532"/>
            <a:ext cx="886218" cy="2881122"/>
          </a:xfrm>
          <a:prstGeom prst="rect">
            <a:avLst/>
          </a:prstGeom>
          <a:blipFill>
            <a:blip ns2:embed="rId2" cstate="print"/>
            <a:stretch>
              <a:fillRect/>
            </a:stretch>
          </a:blipFill>
        </ns0:spPr>
        <ns0:txBody>
          <a:bodyPr wrap="square" lIns="0" tIns="0" rIns="0" bIns="0" rtlCol="0"/>
          <a:lstStyle/>
          <a:p/>
        </ns0:txBody>
      </ns0:sp>
      <ns0:sp>
        <ns0:nvSpPr>
          <ns0:cNvPr id="5" name="object 5"/>
          <ns0:cNvSpPr/>
          <ns0:nvPr/>
        </ns0:nvSpPr>
        <ns0:spPr>
          <a:xfrm>
            <a:off x="1642872" y="2351532"/>
            <a:ext cx="883158" cy="2881122"/>
          </a:xfrm>
          <a:prstGeom prst="rect">
            <a:avLst/>
          </a:prstGeom>
          <a:blipFill>
            <a:blip ns2:embed="rId3" cstate="print"/>
            <a:stretch>
              <a:fillRect/>
            </a:stretch>
          </a:blipFill>
        </ns0:spPr>
        <ns0:txBody>
          <a:bodyPr wrap="square" lIns="0" tIns="0" rIns="0" bIns="0" rtlCol="0"/>
          <a:lstStyle/>
          <a:p/>
        </ns0:txBody>
      </ns0:sp>
      <ns0:sp>
        <ns0:nvSpPr>
          <ns0:cNvPr id="6" name="object 6"/>
          <ns0:cNvSpPr/>
          <ns0:nvPr/>
        </ns0:nvSpPr>
        <ns0:spPr>
          <a:xfrm>
            <a:off x="2615183" y="2351532"/>
            <a:ext cx="886218" cy="2881122"/>
          </a:xfrm>
          <a:prstGeom prst="rect">
            <a:avLst/>
          </a:prstGeom>
          <a:blipFill>
            <a:blip ns2:embed="rId2" cstate="print"/>
            <a:stretch>
              <a:fillRect/>
            </a:stretch>
          </a:blipFill>
        </ns0:spPr>
        <ns0:txBody>
          <a:bodyPr wrap="square" lIns="0" tIns="0" rIns="0" bIns="0" rtlCol="0"/>
          <a:lstStyle/>
          <a:p/>
        </ns0:txBody>
      </ns0:sp>
      <ns0:sp>
        <ns0:nvSpPr>
          <ns0:cNvPr id="7" name="object 7"/>
          <ns0:cNvSpPr txBox="1"/>
          <ns0:nvPr/>
        </ns0:nvSpPr>
        <ns0:spPr>
          <a:xfrm>
            <a:off x="741645" y="3163262"/>
            <a:ext cx="728980" cy="1366520"/>
          </a:xfrm>
          <a:prstGeom prst="rect">
            <a:avLst/>
          </a:prstGeom>
        </ns0:spPr>
        <ns0:txBody>
          <a:bodyPr vert="vert270" wrap="square" lIns="0" tIns="0" rIns="0" bIns="0" rtlCol="0">
            <a:spAutoFit/>
          </a:bodyPr>
          <a:lstStyle/>
          <a:p>
            <a:pPr marL="12700">
              <a:lnSpc>
                <a:spcPts val="2720"/>
              </a:lnSpc>
            </a:pPr>
            <a:r>
              <a:rPr sz="2400" b="1" dirty="0">
                <a:solidFill>
                  <a:srgbClr val="0000FF"/>
                </a:solidFill>
                <a:latin typeface="Times New Roman" panose="02020603050405020304"/>
                <a:cs typeface="Times New Roman" panose="02020603050405020304"/>
              </a:rPr>
              <a:t/>
            </a:r>
            <a:r>
              <a:rPr sz="2400" b="1" spc="5" dirty="0">
                <a:solidFill>
                  <a:srgbClr val="0000FF"/>
                </a:solidFill>
                <a:latin typeface="Times New Roman" panose="02020603050405020304"/>
                <a:cs typeface="Times New Roman" panose="02020603050405020304"/>
              </a:rPr>
              <a:t/>
            </a:r>
            <a:r>
              <a:rPr sz="2400" b="1" dirty="0">
                <a:solidFill>
                  <a:srgbClr val="0000FF"/>
                </a:solidFill>
                <a:latin typeface="Times New Roman" panose="02020603050405020304"/>
                <a:cs typeface="Times New Roman" panose="02020603050405020304"/>
              </a:rPr>
              <a:t/>
            </a:r>
            <a:r>
              <a:rPr sz="2400" b="1" spc="10" dirty="0">
                <a:solidFill>
                  <a:srgbClr val="0000FF"/>
                </a:solidFill>
                <a:latin typeface="Times New Roman" panose="02020603050405020304"/>
                <a:cs typeface="Times New Roman" panose="02020603050405020304"/>
              </a:rPr>
              <a:t/>
            </a:r>
            <a:r>
              <a:rPr sz="2400" b="1" dirty="0">
                <a:solidFill>
                  <a:srgbClr val="0000FF"/>
                </a:solidFill>
                <a:latin typeface="宋体"/>
                <a:cs typeface="宋体"/>
                <a:ea typeface="+mj-ea"/>
              </a:rPr>
              <a:t>运行中</a:t>
            </a:r>
            <a:endParaRPr sz="2400">
              <a:latin typeface="Times New Roman" panose="02020603050405020304"/>
              <a:cs typeface="Times New Roman" panose="02020603050405020304"/>
            </a:endParaRPr>
          </a:p>
          <a:p>
            <a:pPr marL="12700">
              <a:lnSpc>
                <a:spcPct val="100000"/>
              </a:lnSpc>
            </a:pPr>
            <a:r>
              <a:rPr sz="2400" b="1" dirty="0">
                <a:solidFill>
                  <a:srgbClr val="0000FF"/>
                </a:solidFill>
                <a:latin typeface="宋体"/>
                <a:cs typeface="宋体"/>
                <a:ea typeface="+mj-ea"/>
              </a:rPr>
              <a:t>活动</a:t>
            </a:r>
            <a:endParaRPr sz="2400">
              <a:latin typeface="Times New Roman" panose="02020603050405020304"/>
              <a:cs typeface="Times New Roman" panose="02020603050405020304"/>
            </a:endParaRPr>
          </a:p>
        </ns0:txBody>
      </ns0:sp>
      <ns0:sp>
        <ns0:nvSpPr>
          <ns0:cNvPr id="8" name="object 8"/>
          <ns0:cNvSpPr txBox="1"/>
          <ns0:nvPr/>
        </ns0:nvSpPr>
        <ns0:spPr>
          <a:xfrm>
            <a:off x="1738671" y="3281341"/>
            <a:ext cx="728980" cy="1248410"/>
          </a:xfrm>
          <a:prstGeom prst="rect">
            <a:avLst/>
          </a:prstGeom>
        </ns0:spPr>
        <ns0:txBody>
          <a:bodyPr vert="vert270" wrap="square" lIns="0" tIns="0" rIns="0" bIns="0" rtlCol="0">
            <a:spAutoFit/>
          </a:bodyPr>
          <a:lstStyle/>
          <a:p>
            <a:pPr marL="12700">
              <a:lnSpc>
                <a:spcPts val="2720"/>
              </a:lnSpc>
            </a:pPr>
            <a:r>
              <a:rPr sz="2400" b="1" dirty="0">
                <a:solidFill>
                  <a:srgbClr val="0000FF"/>
                </a:solidFill>
                <a:latin typeface="宋体"/>
                <a:cs typeface="宋体"/>
                <a:ea typeface="+mj-ea"/>
              </a:rPr>
              <a:t>投资</a:t>
            </a:r>
            <a:endParaRPr sz="2400">
              <a:latin typeface="Times New Roman" panose="02020603050405020304"/>
              <a:cs typeface="Times New Roman" panose="02020603050405020304"/>
            </a:endParaRPr>
          </a:p>
          <a:p>
            <a:pPr marL="12700">
              <a:lnSpc>
                <a:spcPct val="100000"/>
              </a:lnSpc>
            </a:pPr>
            <a:r>
              <a:rPr sz="2400" b="1" dirty="0">
                <a:solidFill>
                  <a:srgbClr val="0000FF"/>
                </a:solidFill>
                <a:latin typeface="宋体"/>
                <a:cs typeface="宋体"/>
                <a:ea typeface="+mj-ea"/>
              </a:rPr>
              <a:t>活动</a:t>
            </a:r>
            <a:r>
              <a:rPr sz="2400" b="1" spc="5" dirty="0">
                <a:solidFill>
                  <a:srgbClr val="0000FF"/>
                </a:solidFill>
                <a:latin typeface="Times New Roman" panose="02020603050405020304"/>
                <a:cs typeface="Times New Roman" panose="02020603050405020304"/>
              </a:rPr>
              <a:t/>
            </a:r>
            <a:r>
              <a:rPr sz="2400" b="1" dirty="0">
                <a:solidFill>
                  <a:srgbClr val="0000FF"/>
                </a:solidFill>
                <a:latin typeface="Times New Roman" panose="02020603050405020304"/>
                <a:cs typeface="Times New Roman" panose="02020603050405020304"/>
              </a:rPr>
              <a:t/>
            </a:r>
            <a:r>
              <a:rPr sz="2400" b="1" spc="5" dirty="0">
                <a:solidFill>
                  <a:srgbClr val="0000FF"/>
                </a:solidFill>
                <a:latin typeface="Times New Roman" panose="02020603050405020304"/>
                <a:cs typeface="Times New Roman" panose="02020603050405020304"/>
              </a:rPr>
              <a:t/>
            </a:r>
            <a:r>
              <a:rPr sz="2400" b="1" dirty="0">
                <a:solidFill>
                  <a:srgbClr val="0000FF"/>
                </a:solidFill>
                <a:latin typeface="Times New Roman" panose="02020603050405020304"/>
                <a:cs typeface="Times New Roman" panose="02020603050405020304"/>
              </a:rPr>
              <a:t/>
            </a:r>
            <a:r>
              <a:rPr sz="2400" b="1" spc="5" dirty="0">
                <a:solidFill>
                  <a:srgbClr val="0000FF"/>
                </a:solidFill>
                <a:latin typeface="Times New Roman" panose="02020603050405020304"/>
                <a:cs typeface="Times New Roman" panose="02020603050405020304"/>
              </a:rPr>
              <a:t/>
            </a:r>
            <a:r>
              <a:rPr sz="2400" b="1" dirty="0">
                <a:solidFill>
                  <a:srgbClr val="0000FF"/>
                </a:solidFill>
                <a:latin typeface="Times New Roman" panose="02020603050405020304"/>
                <a:cs typeface="Times New Roman" panose="02020603050405020304"/>
              </a:rPr>
              <a:t/>
            </a:r>
            <a:r>
              <a:rPr sz="2400" b="1" spc="5" dirty="0">
                <a:solidFill>
                  <a:srgbClr val="0000FF"/>
                </a:solidFill>
                <a:latin typeface="Times New Roman" panose="02020603050405020304"/>
                <a:cs typeface="Times New Roman" panose="02020603050405020304"/>
              </a:rPr>
              <a:t/>
            </a:r>
            <a:r>
              <a:rPr sz="2400" b="1" dirty="0">
                <a:solidFill>
                  <a:srgbClr val="0000FF"/>
                </a:solidFill>
                <a:latin typeface="Times New Roman" panose="02020603050405020304"/>
                <a:cs typeface="Times New Roman" panose="02020603050405020304"/>
              </a:rPr>
              <a:t/>
            </a:r>
            <a:endParaRPr sz="2400">
              <a:latin typeface="Times New Roman" panose="02020603050405020304"/>
              <a:cs typeface="Times New Roman" panose="02020603050405020304"/>
            </a:endParaRPr>
          </a:p>
        </ns0:txBody>
      </ns0:sp>
      <ns0:sp>
        <ns0:nvSpPr>
          <ns0:cNvPr id="9" name="object 9"/>
          <ns0:cNvSpPr txBox="1"/>
          <ns0:nvPr/>
        </ns0:nvSpPr>
        <ns0:spPr>
          <a:xfrm>
            <a:off x="2740574" y="3198137"/>
            <a:ext cx="728980" cy="1331595"/>
          </a:xfrm>
          <a:prstGeom prst="rect">
            <a:avLst/>
          </a:prstGeom>
        </ns0:spPr>
        <ns0:txBody>
          <a:bodyPr vert="vert270" wrap="square" lIns="0" tIns="0" rIns="0" bIns="0" rtlCol="0">
            <a:spAutoFit/>
          </a:bodyPr>
          <a:lstStyle/>
          <a:p>
            <a:pPr marL="12700">
              <a:lnSpc>
                <a:spcPts val="2720"/>
              </a:lnSpc>
            </a:pPr>
            <a:r>
              <a:rPr sz="2400" b="1" dirty="0">
                <a:solidFill>
                  <a:srgbClr val="0000FF"/>
                </a:solidFill>
                <a:latin typeface="宋体"/>
                <a:cs typeface="宋体"/>
                <a:ea typeface="+mj-ea"/>
              </a:rPr>
              <a:t>融资</a:t>
            </a:r>
            <a:r>
              <a:rPr sz="2400" b="1" spc="5" dirty="0">
                <a:solidFill>
                  <a:srgbClr val="0000FF"/>
                </a:solidFill>
                <a:latin typeface="Times New Roman" panose="02020603050405020304"/>
                <a:cs typeface="Times New Roman" panose="02020603050405020304"/>
              </a:rPr>
              <a:t/>
            </a:r>
            <a:r>
              <a:rPr sz="2400" b="1" dirty="0">
                <a:solidFill>
                  <a:srgbClr val="0000FF"/>
                </a:solidFill>
                <a:latin typeface="Times New Roman" panose="02020603050405020304"/>
                <a:cs typeface="Times New Roman" panose="02020603050405020304"/>
              </a:rPr>
              <a:t/>
            </a:r>
            <a:r>
              <a:rPr sz="2400" b="1" spc="5" dirty="0">
                <a:solidFill>
                  <a:srgbClr val="0000FF"/>
                </a:solidFill>
                <a:latin typeface="Times New Roman" panose="02020603050405020304"/>
                <a:cs typeface="Times New Roman" panose="02020603050405020304"/>
              </a:rPr>
              <a:t/>
            </a:r>
            <a:r>
              <a:rPr sz="2400" b="1" dirty="0">
                <a:solidFill>
                  <a:srgbClr val="0000FF"/>
                </a:solidFill>
                <a:latin typeface="Times New Roman" panose="02020603050405020304"/>
                <a:cs typeface="Times New Roman" panose="02020603050405020304"/>
              </a:rPr>
              <a:t/>
            </a:r>
            <a:endParaRPr sz="2400">
              <a:latin typeface="Times New Roman" panose="02020603050405020304"/>
              <a:cs typeface="Times New Roman" panose="02020603050405020304"/>
            </a:endParaRPr>
          </a:p>
          <a:p>
            <a:pPr marL="12700">
              <a:lnSpc>
                <a:spcPct val="100000"/>
              </a:lnSpc>
            </a:pPr>
            <a:r>
              <a:rPr sz="2400" b="1" dirty="0">
                <a:solidFill>
                  <a:srgbClr val="0000FF"/>
                </a:solidFill>
                <a:latin typeface="宋体"/>
                <a:cs typeface="宋体"/>
                <a:ea typeface="+mj-ea"/>
              </a:rPr>
              <a:t>活动</a:t>
            </a:r>
            <a:endParaRPr sz="2400">
              <a:latin typeface="Times New Roman" panose="02020603050405020304"/>
              <a:cs typeface="Times New Roman" panose="02020603050405020304"/>
            </a:endParaRPr>
          </a:p>
        </ns0:txBody>
      </ns0:sp>
      <ns0:sp>
        <ns0:nvSpPr>
          <ns0:cNvPr id="10" name="object 10"/>
          <ns0:cNvSpPr/>
          <ns0:nvPr/>
        </ns0:nvSpPr>
        <ns0:spPr>
          <a:xfrm>
            <a:off x="1242060" y="4756391"/>
            <a:ext cx="733818" cy="252234"/>
          </a:xfrm>
          <a:prstGeom prst="rect">
            <a:avLst/>
          </a:prstGeom>
          <a:blipFill>
            <a:blip ns2:embed="rId4" cstate="print"/>
            <a:stretch>
              <a:fillRect/>
            </a:stretch>
          </a:blipFill>
        </ns0:spPr>
        <ns0:txBody>
          <a:bodyPr wrap="square" lIns="0" tIns="0" rIns="0" bIns="0" rtlCol="0"/>
          <a:lstStyle/>
          <a:p/>
        </ns0:txBody>
      </ns0:sp>
      <ns0:sp>
        <ns0:nvSpPr>
          <ns0:cNvPr id="11" name="object 11"/>
          <ns0:cNvSpPr/>
          <ns0:nvPr/>
        </ns0:nvSpPr>
        <ns0:spPr>
          <a:xfrm>
            <a:off x="2179320" y="4750295"/>
            <a:ext cx="794778" cy="233946"/>
          </a:xfrm>
          <a:prstGeom prst="rect">
            <a:avLst/>
          </a:prstGeom>
          <a:blipFill>
            <a:blip ns2:embed="rId5" cstate="print"/>
            <a:stretch>
              <a:fillRect/>
            </a:stretch>
          </a:blipFill>
        </ns0:spPr>
        <ns0:txBody>
          <a:bodyPr wrap="square" lIns="0" tIns="0" rIns="0" bIns="0" rtlCol="0"/>
          <a:lstStyle/>
          <a:p/>
        </ns0:txBody>
      </ns0:sp>
      <ns0:sp>
        <ns0:nvSpPr>
          <ns0:cNvPr id="12" name="object 12"/>
          <ns0:cNvSpPr txBox="1"/>
          <ns0:nvPr/>
        </ns0:nvSpPr>
        <ns0:spPr>
          <a:xfrm>
            <a:off x="609091" y="1526794"/>
            <a:ext cx="2193925" cy="574675"/>
          </a:xfrm>
          <a:prstGeom prst="rect">
            <a:avLst/>
          </a:prstGeom>
        </ns0:spPr>
        <ns0:txBody>
          <a:bodyPr vert="horz" wrap="square" lIns="0" tIns="12700" rIns="0" bIns="0" rtlCol="0">
            <a:spAutoFit/>
          </a:bodyPr>
          <a:lstStyle/>
          <a:p>
            <a:pPr marL="211455">
              <a:lnSpc>
                <a:spcPct val="100000"/>
              </a:lnSpc>
              <a:spcBef>
                <a:spcPts val="100"/>
              </a:spcBef>
            </a:pPr>
            <a:r>
              <a:rPr sz="1800" b="1" spc="-5" dirty="0">
                <a:latin typeface="Times New Roman" panose="02020603050405020304"/>
                <a:cs typeface="Times New Roman" panose="02020603050405020304"/>
              </a:rPr>
              <a:t/>
            </a:r>
            <a:r>
              <a:rPr sz="1800" b="1" dirty="0">
                <a:latin typeface="宋体"/>
                <a:cs typeface="宋体"/>
                <a:ea typeface="+mj-ea"/>
              </a:rPr>
              <a:t>公司：</a:t>
            </a:r>
            <a:endParaRPr sz="1800">
              <a:latin typeface="Times New Roman" panose="02020603050405020304"/>
              <a:cs typeface="Times New Roman" panose="02020603050405020304"/>
            </a:endParaRPr>
          </a:p>
          <a:p>
            <a:pPr marL="12700">
              <a:lnSpc>
                <a:spcPct val="100000"/>
              </a:lnSpc>
              <a:tabLst>
                <a:tab pos="210820" algn="l"/>
              </a:tabLst>
            </a:pPr>
            <a:r>
              <a:rPr sz="1800" b="1" u="sng" dirty="0">
                <a:uFill>
                  <a:solidFill>
                    <a:srgbClr val="CC0066"/>
                  </a:solidFill>
                </a:uFill>
                <a:latin typeface="Times New Roman" panose="02020603050405020304"/>
                <a:cs typeface="Times New Roman" panose="02020603050405020304"/>
              </a:rPr>
              <a:t/>
            </a:r>
            <a:r>
              <a:rPr sz="1800" b="1" u="sng" dirty="0">
                <a:uFill>
                  <a:solidFill>
                    <a:srgbClr val="CC0066"/>
                  </a:solidFill>
                </a:uFill>
                <a:latin typeface="Times New Roman" panose="02020603050405020304"/>
                <a:cs typeface="Times New Roman" panose="02020603050405020304"/>
              </a:rPr>
              <a:t/>
            </a:r>
            <a:r>
              <a:rPr sz="1800" b="1" u="sng" spc="-5" dirty="0">
                <a:uFill>
                  <a:solidFill>
                    <a:srgbClr val="CC0066"/>
                  </a:solidFill>
                </a:uFill>
                <a:latin typeface="宋体"/>
                <a:cs typeface="宋体"/>
                <a:ea typeface="+mj-ea"/>
              </a:rPr>
              <a:t>值生成器</a:t>
            </a:r>
            <a:r>
              <a:rPr sz="1800" b="1" u="sng" spc="-45" dirty="0">
                <a:uFill>
                  <a:solidFill>
                    <a:srgbClr val="CC0066"/>
                  </a:solidFill>
                </a:uFill>
                <a:latin typeface="Times New Roman" panose="02020603050405020304"/>
                <a:cs typeface="Times New Roman" panose="02020603050405020304"/>
              </a:rPr>
              <a:t/>
            </a:r>
            <a:r>
              <a:rPr sz="1800" b="1" u="sng" dirty="0">
                <a:uFill>
                  <a:solidFill>
                    <a:srgbClr val="CC0066"/>
                  </a:solidFill>
                </a:uFill>
                <a:latin typeface="Times New Roman" panose="02020603050405020304"/>
                <a:cs typeface="Times New Roman" panose="02020603050405020304"/>
              </a:rPr>
              <a:t/>
            </a:r>
            <a:endParaRPr sz="1800">
              <a:latin typeface="Times New Roman" panose="02020603050405020304"/>
              <a:cs typeface="Times New Roman" panose="02020603050405020304"/>
            </a:endParaRPr>
          </a:p>
        </ns0:txBody>
      </ns0:sp>
      <ns0:sp>
        <ns0:nvSpPr>
          <ns0:cNvPr id="13" name="object 13"/>
          <ns0:cNvSpPr/>
          <ns0:nvPr/>
        </ns0:nvSpPr>
        <ns0:spPr>
          <a:xfrm>
            <a:off x="621791" y="1485900"/>
            <a:ext cx="2123440" cy="0"/>
          </a:xfrm>
          <a:custGeom>
            <a:avLst/>
            <a:gdLst/>
            <a:ahLst/>
            <a:cxnLst/>
            <a:rect l="l" t="t" r="r" b="b"/>
            <a:pathLst>
              <a:path w="2123440">
                <a:moveTo>
                  <a:pt x="0" y="0"/>
                </a:moveTo>
                <a:lnTo>
                  <a:pt x="2122932" y="0"/>
                </a:lnTo>
              </a:path>
            </a:pathLst>
          </a:custGeom>
          <a:ln w="12192">
            <a:solidFill>
              <a:srgbClr val="CC0066"/>
            </a:solidFill>
          </a:ln>
        </ns0:spPr>
        <ns0:txBody>
          <a:bodyPr wrap="square" lIns="0" tIns="0" rIns="0" bIns="0" rtlCol="0"/>
          <a:lstStyle/>
          <a:p/>
        </ns0:txBody>
      </ns0:sp>
      <ns0:sp>
        <ns0:nvSpPr>
          <ns0:cNvPr id="14" name="object 14"/>
          <ns0:cNvSpPr txBox="1"/>
          <ns0:nvPr/>
        </ns0:nvSpPr>
        <ns0:spPr>
          <a:xfrm>
            <a:off x="4023486" y="1486611"/>
            <a:ext cx="2078989" cy="300355"/>
          </a:xfrm>
          <a:prstGeom prst="rect">
            <a:avLst/>
          </a:prstGeom>
        </ns0:spPr>
        <ns0:txBody>
          <a:bodyPr vert="horz" wrap="square" lIns="0" tIns="12700" rIns="0" bIns="0" rtlCol="0">
            <a:spAutoFit/>
          </a:bodyPr>
          <a:lstStyle/>
          <a:p>
            <a:pPr marL="12700">
              <a:lnSpc>
                <a:spcPct val="100000"/>
              </a:lnSpc>
              <a:spcBef>
                <a:spcPts val="100"/>
              </a:spcBef>
            </a:pPr>
            <a:r>
              <a:rPr sz="1800" b="1" u="heavy" dirty="0">
                <a:uFill>
                  <a:solidFill>
                    <a:srgbClr val="000000"/>
                  </a:solidFill>
                </a:uFill>
                <a:latin typeface="Times New Roman" panose="02020603050405020304"/>
                <a:cs typeface="Times New Roman" panose="02020603050405020304"/>
              </a:rPr>
              <a:t/>
            </a:r>
            <a:r>
              <a:rPr sz="1800" b="1" u="heavy" spc="-75" dirty="0">
                <a:uFill>
                  <a:solidFill>
                    <a:srgbClr val="000000"/>
                  </a:solidFill>
                </a:uFill>
                <a:latin typeface="Times New Roman" panose="02020603050405020304"/>
                <a:cs typeface="Times New Roman" panose="02020603050405020304"/>
              </a:rPr>
              <a:t/>
            </a:r>
            <a:r>
              <a:rPr sz="1800" b="1" u="heavy" dirty="0">
                <a:uFill>
                  <a:solidFill>
                    <a:srgbClr val="000000"/>
                  </a:solidFill>
                </a:uFill>
                <a:latin typeface="宋体"/>
                <a:cs typeface="宋体"/>
                <a:ea typeface="+mj-ea"/>
              </a:rPr>
              <a:t>经营活动：</a:t>
            </a:r>
            <a:r>
              <a:rPr sz="1800" b="1" dirty="0">
                <a:latin typeface="Times New Roman" panose="02020603050405020304"/>
                <a:cs typeface="Times New Roman" panose="02020603050405020304"/>
              </a:rPr>
              <a:t/>
            </a:r>
            <a:endParaRPr sz="1800">
              <a:latin typeface="Times New Roman" panose="02020603050405020304"/>
              <a:cs typeface="Times New Roman" panose="02020603050405020304"/>
            </a:endParaRPr>
          </a:p>
        </ns0:txBody>
      </ns0:sp>
      <ns0:sp>
        <ns0:nvSpPr>
          <ns0:cNvPr id="15" name="object 15"/>
          <ns0:cNvSpPr txBox="1"/>
          <ns0:nvPr/>
        </ns0:nvSpPr>
        <ns0:spPr>
          <a:xfrm>
            <a:off x="4023486" y="1761490"/>
            <a:ext cx="4335780" cy="1122680"/>
          </a:xfrm>
          <a:prstGeom prst="rect">
            <a:avLst/>
          </a:prstGeom>
        </ns0:spPr>
        <ns0:txBody>
          <a:bodyPr vert="horz" wrap="square" lIns="0" tIns="12700" rIns="0" bIns="0" rtlCol="0">
            <a:spAutoFit/>
          </a:bodyPr>
          <a:lstStyle/>
          <a:p>
            <a:pPr marL="355600" marR="5080" indent="-342900">
              <a:lnSpc>
                <a:spcPct val="100000"/>
              </a:lnSpc>
              <a:spcBef>
                <a:spcPts val="100"/>
              </a:spcBef>
              <a:buClr>
                <a:srgbClr val="001F5F"/>
              </a:buClr>
              <a:buChar char="•"/>
              <a:tabLst>
                <a:tab pos="354965" algn="l"/>
                <a:tab pos="355600" algn="l"/>
              </a:tabLst>
            </a:pPr>
            <a:r>
              <a:rPr sz="1800" dirty="0">
                <a:latin typeface="Times New Roman" panose="02020603050405020304"/>
                <a:cs typeface="Times New Roman" panose="02020603050405020304"/>
              </a:rPr>
              <a:t/>
            </a:r>
            <a:r>
              <a:rPr sz="1800" spc="-5" dirty="0">
                <a:latin typeface="Times New Roman" panose="02020603050405020304"/>
                <a:cs typeface="Times New Roman" panose="02020603050405020304"/>
              </a:rPr>
              <a:t/>
            </a:r>
            <a:r>
              <a:rPr sz="1800" dirty="0">
                <a:latin typeface="宋体"/>
                <a:cs typeface="宋体"/>
                <a:ea typeface="+mj-ea"/>
              </a:rPr>
              <a:t>利用资产来生产和销售产品/服务</a:t>
            </a:r>
            <a:r>
              <a:rPr sz="1800" spc="-5" dirty="0">
                <a:latin typeface="Times New Roman" panose="02020603050405020304"/>
                <a:cs typeface="Times New Roman" panose="02020603050405020304"/>
              </a:rPr>
              <a:t/>
            </a:r>
            <a:r>
              <a:rPr sz="1800" dirty="0">
                <a:latin typeface="Times New Roman" panose="02020603050405020304"/>
                <a:cs typeface="Times New Roman" panose="02020603050405020304"/>
              </a:rPr>
              <a:t/>
            </a:r>
            <a:r>
              <a:rPr sz="1800" spc="-70" dirty="0">
                <a:latin typeface="Times New Roman" panose="02020603050405020304"/>
                <a:cs typeface="Times New Roman" panose="02020603050405020304"/>
              </a:rPr>
              <a:t/>
            </a:r>
            <a:r>
              <a:rPr sz="1800" dirty="0">
                <a:latin typeface="Times New Roman" panose="02020603050405020304"/>
                <a:cs typeface="Times New Roman" panose="02020603050405020304"/>
              </a:rPr>
              <a:t/>
            </a:r>
            <a:endParaRPr sz="1800">
              <a:latin typeface="Times New Roman" panose="02020603050405020304"/>
              <a:cs typeface="Times New Roman" panose="02020603050405020304"/>
            </a:endParaRPr>
          </a:p>
          <a:p>
            <a:pPr marL="355600" indent="-342900">
              <a:lnSpc>
                <a:spcPct val="100000"/>
              </a:lnSpc>
              <a:buClr>
                <a:srgbClr val="001F5F"/>
              </a:buClr>
              <a:buChar char="•"/>
              <a:tabLst>
                <a:tab pos="354965" algn="l"/>
                <a:tab pos="355600" algn="l"/>
              </a:tabLst>
            </a:pPr>
            <a:r>
              <a:rPr sz="1800" spc="-5" dirty="0">
                <a:latin typeface="宋体"/>
                <a:cs typeface="宋体"/>
                <a:ea typeface="+mj-ea"/>
              </a:rPr>
              <a:t>将资产与人工和材料相结合</a:t>
            </a:r>
            <a:r>
              <a:rPr sz="1800" dirty="0">
                <a:latin typeface="Times New Roman" panose="02020603050405020304"/>
                <a:cs typeface="Times New Roman" panose="02020603050405020304"/>
              </a:rPr>
              <a:t/>
            </a:r>
            <a:r>
              <a:rPr sz="1800" spc="-15" dirty="0">
                <a:latin typeface="Times New Roman" panose="02020603050405020304"/>
                <a:cs typeface="Times New Roman" panose="02020603050405020304"/>
              </a:rPr>
              <a:t/>
            </a:r>
            <a:r>
              <a:rPr sz="1800" dirty="0">
                <a:latin typeface="Times New Roman" panose="02020603050405020304"/>
                <a:cs typeface="Times New Roman" panose="02020603050405020304"/>
              </a:rPr>
              <a:t/>
            </a:r>
            <a:endParaRPr sz="1800">
              <a:latin typeface="Times New Roman" panose="02020603050405020304"/>
              <a:cs typeface="Times New Roman" panose="02020603050405020304"/>
            </a:endParaRPr>
          </a:p>
          <a:p>
            <a:pPr marL="355600" indent="-342900">
              <a:lnSpc>
                <a:spcPct val="100000"/>
              </a:lnSpc>
              <a:buClr>
                <a:srgbClr val="001F5F"/>
              </a:buClr>
              <a:buChar char="•"/>
              <a:tabLst>
                <a:tab pos="354965" algn="l"/>
                <a:tab pos="355600" algn="l"/>
              </a:tabLst>
            </a:pPr>
            <a:r>
              <a:rPr sz="1800" dirty="0">
                <a:latin typeface="Times New Roman" panose="02020603050405020304"/>
                <a:cs typeface="Times New Roman" panose="02020603050405020304"/>
              </a:rPr>
              <a:t/>
            </a:r>
            <a:r>
              <a:rPr sz="1800" spc="-5" dirty="0">
                <a:latin typeface="宋体"/>
                <a:cs typeface="宋体"/>
                <a:ea typeface="+mj-ea"/>
              </a:rPr>
              <a:t>如果成功，产生现金。</a:t>
            </a:r>
            <a:r>
              <a:rPr sz="1800" dirty="0">
                <a:latin typeface="Times New Roman" panose="02020603050405020304"/>
                <a:cs typeface="Times New Roman" panose="02020603050405020304"/>
              </a:rPr>
              <a:t/>
            </a:r>
            <a:r>
              <a:rPr sz="1800" spc="-15" dirty="0">
                <a:latin typeface="Times New Roman" panose="02020603050405020304"/>
                <a:cs typeface="Times New Roman" panose="02020603050405020304"/>
              </a:rPr>
              <a:t/>
            </a:r>
            <a:r>
              <a:rPr sz="1800" spc="-5" dirty="0">
                <a:latin typeface="Times New Roman" panose="02020603050405020304"/>
                <a:cs typeface="Times New Roman" panose="02020603050405020304"/>
              </a:rPr>
              <a:t/>
            </a:r>
            <a:endParaRPr sz="1800">
              <a:latin typeface="Times New Roman" panose="02020603050405020304"/>
              <a:cs typeface="Times New Roman" panose="02020603050405020304"/>
            </a:endParaRPr>
          </a:p>
        </ns0:txBody>
      </ns0:sp>
      <ns0:sp>
        <ns0:nvSpPr>
          <ns0:cNvPr id="16" name="object 16"/>
          <ns0:cNvSpPr txBox="1"/>
          <ns0:nvPr/>
        </ns0:nvSpPr>
        <ns0:spPr>
          <a:xfrm>
            <a:off x="4023486" y="3132785"/>
            <a:ext cx="4579620" cy="2495550"/>
          </a:xfrm>
          <a:prstGeom prst="rect">
            <a:avLst/>
          </a:prstGeom>
        </ns0:spPr>
        <ns0:txBody>
          <a:bodyPr vert="horz" wrap="square" lIns="0" tIns="12700" rIns="0" bIns="0" rtlCol="0">
            <a:spAutoFit/>
          </a:bodyPr>
          <a:lstStyle/>
          <a:p>
            <a:pPr marL="12700">
              <a:lnSpc>
                <a:spcPct val="100000"/>
              </a:lnSpc>
              <a:spcBef>
                <a:spcPts val="100"/>
              </a:spcBef>
            </a:pPr>
            <a:r>
              <a:rPr sz="1800" b="1" u="heavy" spc="-5" dirty="0">
                <a:uFill>
                  <a:solidFill>
                    <a:srgbClr val="000000"/>
                  </a:solidFill>
                </a:uFill>
                <a:latin typeface="Times New Roman" panose="02020603050405020304"/>
                <a:cs typeface="Times New Roman" panose="02020603050405020304"/>
              </a:rPr>
              <a:t/>
            </a:r>
            <a:r>
              <a:rPr sz="1800" b="1" u="heavy" dirty="0">
                <a:uFill>
                  <a:solidFill>
                    <a:srgbClr val="000000"/>
                  </a:solidFill>
                </a:uFill>
                <a:latin typeface="宋体"/>
                <a:cs typeface="宋体"/>
                <a:ea typeface="+mj-ea"/>
              </a:rPr>
              <a:t>投资活动：</a:t>
            </a:r>
            <a:r>
              <a:rPr sz="1800" dirty="0">
                <a:latin typeface="Times New Roman" panose="02020603050405020304"/>
                <a:cs typeface="Times New Roman" panose="02020603050405020304"/>
              </a:rPr>
              <a:t/>
            </a:r>
            <a:endParaRPr sz="1800">
              <a:latin typeface="Times New Roman" panose="02020603050405020304"/>
              <a:cs typeface="Times New Roman" panose="02020603050405020304"/>
            </a:endParaRPr>
          </a:p>
          <a:p>
            <a:pPr marL="355600" marR="5080" indent="-342900">
              <a:lnSpc>
                <a:spcPct val="100000"/>
              </a:lnSpc>
              <a:spcBef>
                <a:spcPts val="5"/>
              </a:spcBef>
              <a:buClr>
                <a:srgbClr val="001F5F"/>
              </a:buClr>
              <a:buChar char="•"/>
              <a:tabLst>
                <a:tab pos="354965" algn="l"/>
                <a:tab pos="355600" algn="l"/>
              </a:tabLst>
            </a:pPr>
            <a:r>
              <a:rPr sz="1800" spc="-5" dirty="0">
                <a:latin typeface="Times New Roman" panose="02020603050405020304"/>
                <a:cs typeface="Times New Roman" panose="02020603050405020304"/>
              </a:rPr>
              <a:t/>
            </a:r>
            <a:r>
              <a:rPr sz="1800" dirty="0">
                <a:latin typeface="宋体"/>
                <a:cs typeface="宋体"/>
                <a:ea typeface="+mj-ea"/>
              </a:rPr>
              <a:t>利用经营活动/融资活动筹集的现金获得可用于经营的资产（如工厂、设备、技术）</a:t>
            </a:r>
            <a:r>
              <a:rPr sz="1800" spc="-5" dirty="0">
                <a:latin typeface="Times New Roman" panose="02020603050405020304"/>
                <a:cs typeface="Times New Roman" panose="02020603050405020304"/>
              </a:rPr>
              <a:t/>
            </a:r>
            <a:r>
              <a:rPr sz="1800" dirty="0">
                <a:latin typeface="Times New Roman" panose="02020603050405020304"/>
                <a:cs typeface="Times New Roman" panose="02020603050405020304"/>
              </a:rPr>
              <a:t/>
            </a:r>
            <a:r>
              <a:rPr sz="1800" spc="-110" dirty="0">
                <a:latin typeface="Times New Roman" panose="02020603050405020304"/>
                <a:cs typeface="Times New Roman" panose="02020603050405020304"/>
              </a:rPr>
              <a:t/>
            </a:r>
            <a:r>
              <a:rPr sz="1800" dirty="0">
                <a:latin typeface="Times New Roman" panose="02020603050405020304"/>
                <a:cs typeface="Times New Roman" panose="02020603050405020304"/>
              </a:rPr>
              <a:t/>
            </a:r>
            <a:r>
              <a:rPr sz="1800" spc="-5" dirty="0">
                <a:latin typeface="Times New Roman" panose="02020603050405020304"/>
                <a:cs typeface="Times New Roman" panose="02020603050405020304"/>
              </a:rPr>
              <a:t/>
            </a:r>
            <a:r>
              <a:rPr sz="1800" dirty="0">
                <a:latin typeface="Times New Roman" panose="02020603050405020304"/>
                <a:cs typeface="Times New Roman" panose="02020603050405020304"/>
              </a:rPr>
              <a:t/>
            </a:r>
            <a:endParaRPr sz="1800">
              <a:latin typeface="Times New Roman" panose="02020603050405020304"/>
              <a:cs typeface="Times New Roman" panose="02020603050405020304"/>
            </a:endParaRPr>
          </a:p>
          <a:p>
            <a:pPr>
              <a:lnSpc>
                <a:spcPct val="100000"/>
              </a:lnSpc>
              <a:spcBef>
                <a:spcPts val="35"/>
              </a:spcBef>
              <a:buClr>
                <a:srgbClr val="001F5F"/>
              </a:buClr>
              <a:buFont typeface="Times New Roman" panose="02020603050405020304"/>
              <a:buChar char="•"/>
            </a:pPr>
            <a:endParaRPr sz="1850">
              <a:latin typeface="Times New Roman" panose="02020603050405020304"/>
              <a:cs typeface="Times New Roman" panose="02020603050405020304"/>
            </a:endParaRPr>
          </a:p>
          <a:p>
            <a:pPr marL="12700">
              <a:lnSpc>
                <a:spcPct val="100000"/>
              </a:lnSpc>
            </a:pPr>
            <a:r>
              <a:rPr sz="1800" b="1" u="heavy" spc="-5" dirty="0">
                <a:uFill>
                  <a:solidFill>
                    <a:srgbClr val="000000"/>
                  </a:solidFill>
                </a:uFill>
                <a:latin typeface="Times New Roman" panose="02020603050405020304"/>
                <a:cs typeface="Times New Roman" panose="02020603050405020304"/>
              </a:rPr>
              <a:t/>
            </a:r>
            <a:r>
              <a:rPr sz="1800" b="1" u="heavy" spc="-20" dirty="0">
                <a:uFill>
                  <a:solidFill>
                    <a:srgbClr val="000000"/>
                  </a:solidFill>
                </a:uFill>
                <a:latin typeface="Times New Roman" panose="02020603050405020304"/>
                <a:cs typeface="Times New Roman" panose="02020603050405020304"/>
              </a:rPr>
              <a:t/>
            </a:r>
            <a:r>
              <a:rPr sz="1800" b="1" u="heavy" dirty="0">
                <a:uFill>
                  <a:solidFill>
                    <a:srgbClr val="000000"/>
                  </a:solidFill>
                </a:uFill>
                <a:latin typeface="宋体"/>
                <a:cs typeface="宋体"/>
                <a:ea typeface="+mj-ea"/>
              </a:rPr>
              <a:t>融资活动：</a:t>
            </a:r>
            <a:r>
              <a:rPr sz="1800" dirty="0">
                <a:latin typeface="Times New Roman" panose="02020603050405020304"/>
                <a:cs typeface="Times New Roman" panose="02020603050405020304"/>
              </a:rPr>
              <a:t/>
            </a:r>
            <a:endParaRPr sz="1800">
              <a:latin typeface="Times New Roman" panose="02020603050405020304"/>
              <a:cs typeface="Times New Roman" panose="02020603050405020304"/>
            </a:endParaRPr>
          </a:p>
          <a:p>
            <a:pPr marL="355600" marR="508635" indent="-342900">
              <a:lnSpc>
                <a:spcPct val="100000"/>
              </a:lnSpc>
              <a:buClr>
                <a:srgbClr val="001F5F"/>
              </a:buClr>
              <a:buChar char="•"/>
              <a:tabLst>
                <a:tab pos="354965" algn="l"/>
                <a:tab pos="355600" algn="l"/>
              </a:tabLst>
            </a:pPr>
            <a:r>
              <a:rPr sz="1800" dirty="0">
                <a:latin typeface="Times New Roman" panose="02020603050405020304"/>
                <a:cs typeface="Times New Roman" panose="02020603050405020304"/>
              </a:rPr>
              <a:t/>
            </a:r>
            <a:r>
              <a:rPr sz="1800" spc="-5" dirty="0">
                <a:latin typeface="Times New Roman" panose="02020603050405020304"/>
                <a:cs typeface="Times New Roman" panose="02020603050405020304"/>
              </a:rPr>
              <a:t/>
            </a:r>
            <a:r>
              <a:rPr sz="1800" dirty="0">
                <a:latin typeface="Times New Roman" panose="02020603050405020304"/>
                <a:cs typeface="Times New Roman" panose="02020603050405020304"/>
              </a:rPr>
              <a:t/>
            </a:r>
            <a:r>
              <a:rPr sz="1800" spc="-95" dirty="0">
                <a:latin typeface="Times New Roman" panose="02020603050405020304"/>
                <a:cs typeface="Times New Roman" panose="02020603050405020304"/>
              </a:rPr>
              <a:t/>
            </a:r>
            <a:r>
              <a:rPr sz="1800" dirty="0">
                <a:latin typeface="宋体"/>
                <a:cs typeface="宋体"/>
                <a:ea typeface="+mj-ea"/>
              </a:rPr>
              <a:t>从投资者处筹集现金（发行债务/股权），并向投资者返还现金</a:t>
            </a:r>
            <a:r>
              <a:rPr sz="1800" spc="-100" dirty="0">
                <a:latin typeface="Times New Roman" panose="02020603050405020304"/>
                <a:cs typeface="Times New Roman" panose="02020603050405020304"/>
              </a:rPr>
              <a:t/>
            </a:r>
            <a:r>
              <a:rPr sz="1800" dirty="0">
                <a:latin typeface="Times New Roman" panose="02020603050405020304"/>
                <a:cs typeface="Times New Roman" panose="02020603050405020304"/>
              </a:rPr>
              <a:t/>
            </a:r>
            <a:endParaRPr sz="1800">
              <a:latin typeface="Times New Roman" panose="02020603050405020304"/>
              <a:cs typeface="Times New Roman" panose="02020603050405020304"/>
            </a:endParaRPr>
          </a:p>
        </ns0:txBody>
      </ns0:sp>
    </ns0:spTree>
  </ns0:cSld>
  <ns0:clrMapOvr>
    <a:masterClrMapping/>
  </ns0:clrMapOvr>
</ns0:sld>
</file>

<file path=ppt/slides/slide30.xml><?xml version="1.0" encoding="utf-8"?>
<ns0:sld xmlns:a="http://schemas.openxmlformats.org/drawingml/2006/main" xmlns:ns0="http://schemas.openxmlformats.org/presentationml/2006/main">
  <ns0:cSld>
    <ns0:spTree>
      <ns0:nvGrpSpPr>
        <ns0:cNvPr id="1" name=""/>
        <ns0:cNvGrpSpPr/>
        <ns0:nvPr/>
      </ns0:nvGrpSpPr>
      <ns0:grpSpPr>
        <a:xfrm>
          <a:off x="0" y="0"/>
          <a:ext cx="0" cy="0"/>
          <a:chOff x="0" y="0"/>
          <a:chExt cx="0" cy="0"/>
        </a:xfrm>
      </ns0:grpSpPr>
      <ns0:sp>
        <ns0:nvSpPr>
          <ns0:cNvPr id="2" name="object 2"/>
          <ns0:cNvSpPr txBox="1">
            <a:spLocks noGrp="1"/>
          </ns0:cNvSpPr>
          <ns0:nvPr>
            <ns0:ph type="title"/>
          </ns0:nvPr>
        </ns0:nvSpPr>
        <ns0:spPr>
          <a:xfrm>
            <a:off x="1576577" y="339293"/>
            <a:ext cx="5977255" cy="452120"/>
          </a:xfrm>
          <a:prstGeom prst="rect">
            <a:avLst/>
          </a:prstGeom>
        </ns0:spPr>
        <ns0:txBody>
          <a:bodyPr vert="horz" wrap="square" lIns="0" tIns="12065" rIns="0" bIns="0" rtlCol="0">
            <a:spAutoFit/>
          </a:bodyPr>
          <a:lstStyle/>
          <a:p>
            <a:pPr marL="12700">
              <a:lnSpc>
                <a:spcPct val="100000"/>
              </a:lnSpc>
              <a:spcBef>
                <a:spcPts val="95"/>
              </a:spcBef>
            </a:pPr>
            <a:r>
              <a:rPr spc="-5" dirty="0">
                <a:latin typeface="宋体"/>
                <a:ea typeface="+mj-ea"/>
                <a:cs typeface="宋体"/>
              </a:rPr>
              <a:t>健全基础分析原则</a:t>
            </a:r>
            <a:r>
              <a:rPr spc="80" dirty="0"/>
              <a:t/>
            </a:r>
            <a:r>
              <a:rPr spc="-5" dirty="0"/>
              <a:t/>
            </a:r>
            <a:endParaRPr spc="-5" dirty="0"/>
          </a:p>
        </ns0:txBody>
      </ns0:sp>
      <ns0:sp>
        <ns0:nvSpPr>
          <ns0:cNvPr id="3" name="object 3"/>
          <ns0:cNvSpPr txBox="1"/>
          <ns0:nvPr/>
        </ns0:nvSpPr>
        <ns0:spPr>
          <a:xfrm>
            <a:off x="995883" y="942056"/>
            <a:ext cx="7271384" cy="4963795"/>
          </a:xfrm>
          <a:prstGeom prst="rect">
            <a:avLst/>
          </a:prstGeom>
        </ns0:spPr>
        <ns0:txBody>
          <a:bodyPr vert="horz" wrap="square" lIns="0" tIns="73025" rIns="0" bIns="0" rtlCol="0">
            <a:spAutoFit/>
          </a:bodyPr>
          <a:lstStyle/>
          <a:p>
            <a:pPr marL="218440" indent="-205740">
              <a:lnSpc>
                <a:spcPct val="100000"/>
              </a:lnSpc>
              <a:spcBef>
                <a:spcPts val="575"/>
              </a:spcBef>
              <a:buClr>
                <a:srgbClr val="001F5F"/>
              </a:buClr>
              <a:buChar char="•"/>
              <a:tabLst>
                <a:tab pos="218440" algn="l"/>
              </a:tabLst>
            </a:pPr>
            <a:r>
              <a:rPr sz="2000" spc="5" dirty="0">
                <a:latin typeface="Times New Roman" panose="02020603050405020304"/>
                <a:cs typeface="Times New Roman" panose="02020603050405020304"/>
              </a:rPr>
              <a:t/>
            </a:r>
            <a:r>
              <a:rPr sz="2000" dirty="0">
                <a:latin typeface="Times New Roman" panose="02020603050405020304"/>
                <a:cs typeface="Times New Roman" panose="02020603050405020304"/>
              </a:rPr>
              <a:t/>
            </a:r>
            <a:r>
              <a:rPr sz="2000" spc="5" dirty="0">
                <a:latin typeface="Times New Roman" panose="02020603050405020304"/>
                <a:cs typeface="Times New Roman" panose="02020603050405020304"/>
              </a:rPr>
              <a:t/>
            </a:r>
            <a:r>
              <a:rPr sz="2000" dirty="0">
                <a:latin typeface="Times New Roman" panose="02020603050405020304"/>
                <a:cs typeface="Times New Roman" panose="02020603050405020304"/>
              </a:rPr>
              <a:t/>
            </a:r>
            <a:r>
              <a:rPr sz="2000" spc="5" dirty="0">
                <a:latin typeface="Times New Roman" panose="02020603050405020304"/>
                <a:cs typeface="Times New Roman" panose="02020603050405020304"/>
              </a:rPr>
              <a:t/>
            </a:r>
            <a:r>
              <a:rPr sz="2000" dirty="0">
                <a:latin typeface="Times New Roman" panose="02020603050405020304"/>
                <a:cs typeface="Times New Roman" panose="02020603050405020304"/>
              </a:rPr>
              <a:t/>
            </a:r>
            <a:r>
              <a:rPr sz="2000" spc="-185" dirty="0">
                <a:latin typeface="Times New Roman" panose="02020603050405020304"/>
                <a:cs typeface="Times New Roman" panose="02020603050405020304"/>
              </a:rPr>
              <a:t/>
            </a:r>
            <a:r>
              <a:rPr sz="2000" dirty="0">
                <a:latin typeface="宋体"/>
                <a:cs typeface="宋体"/>
                <a:ea typeface="+mj-ea"/>
              </a:rPr>
              <a:t>一个人不买股票，一个人不买企业。</a:t>
            </a:r>
            <a:endParaRPr sz="2000">
              <a:latin typeface="Times New Roman" panose="02020603050405020304"/>
              <a:cs typeface="Times New Roman" panose="02020603050405020304"/>
            </a:endParaRPr>
          </a:p>
          <a:p>
            <a:pPr marL="218440" indent="-205740">
              <a:lnSpc>
                <a:spcPct val="100000"/>
              </a:lnSpc>
              <a:spcBef>
                <a:spcPts val="480"/>
              </a:spcBef>
              <a:buClr>
                <a:srgbClr val="001F5F"/>
              </a:buClr>
              <a:buChar char="•"/>
              <a:tabLst>
                <a:tab pos="218440" algn="l"/>
              </a:tabLst>
            </a:pPr>
            <a:r>
              <a:rPr sz="2000" spc="5" dirty="0">
                <a:latin typeface="Times New Roman" panose="02020603050405020304"/>
                <a:cs typeface="Times New Roman" panose="02020603050405020304"/>
              </a:rPr>
              <a:t/>
            </a:r>
            <a:r>
              <a:rPr sz="2000" dirty="0">
                <a:latin typeface="宋体"/>
                <a:cs typeface="宋体"/>
                <a:ea typeface="+mj-ea"/>
              </a:rPr>
              <a:t>在购买一家企业时，要了解该业务。</a:t>
            </a:r>
            <a:r>
              <a:rPr sz="2000" spc="-160" dirty="0">
                <a:latin typeface="Times New Roman" panose="02020603050405020304"/>
                <a:cs typeface="Times New Roman" panose="02020603050405020304"/>
              </a:rPr>
              <a:t/>
            </a:r>
            <a:r>
              <a:rPr sz="2000" dirty="0">
                <a:latin typeface="Times New Roman" panose="02020603050405020304"/>
                <a:cs typeface="Times New Roman" panose="02020603050405020304"/>
              </a:rPr>
              <a:t/>
            </a:r>
            <a:endParaRPr sz="2000">
              <a:latin typeface="Times New Roman" panose="02020603050405020304"/>
              <a:cs typeface="Times New Roman" panose="02020603050405020304"/>
            </a:endParaRPr>
          </a:p>
          <a:p>
            <a:pPr marL="218440" indent="-205740">
              <a:lnSpc>
                <a:spcPct val="100000"/>
              </a:lnSpc>
              <a:spcBef>
                <a:spcPts val="480"/>
              </a:spcBef>
              <a:buClr>
                <a:srgbClr val="001F5F"/>
              </a:buClr>
              <a:buChar char="•"/>
              <a:tabLst>
                <a:tab pos="218440" algn="l"/>
              </a:tabLst>
            </a:pPr>
            <a:r>
              <a:rPr sz="2000" dirty="0">
                <a:latin typeface="宋体"/>
                <a:cs typeface="宋体"/>
                <a:ea typeface="+mj-ea"/>
              </a:rPr>
              <a:t>价值取决于商业模式和战略。</a:t>
            </a:r>
            <a:r>
              <a:rPr sz="2000" spc="-5" dirty="0">
                <a:latin typeface="Times New Roman" panose="02020603050405020304"/>
                <a:cs typeface="Times New Roman" panose="02020603050405020304"/>
              </a:rPr>
              <a:t/>
            </a:r>
            <a:r>
              <a:rPr sz="2000" spc="-114" dirty="0">
                <a:latin typeface="Times New Roman" panose="02020603050405020304"/>
                <a:cs typeface="Times New Roman" panose="02020603050405020304"/>
              </a:rPr>
              <a:t/>
            </a:r>
            <a:r>
              <a:rPr sz="2000" dirty="0">
                <a:latin typeface="Times New Roman" panose="02020603050405020304"/>
                <a:cs typeface="Times New Roman" panose="02020603050405020304"/>
              </a:rPr>
              <a:t/>
            </a:r>
            <a:endParaRPr sz="2000">
              <a:latin typeface="Times New Roman" panose="02020603050405020304"/>
              <a:cs typeface="Times New Roman" panose="02020603050405020304"/>
            </a:endParaRPr>
          </a:p>
          <a:p>
            <a:pPr marL="218440" indent="-205740">
              <a:lnSpc>
                <a:spcPct val="100000"/>
              </a:lnSpc>
              <a:spcBef>
                <a:spcPts val="480"/>
              </a:spcBef>
              <a:buClr>
                <a:srgbClr val="001F5F"/>
              </a:buClr>
              <a:buChar char="•"/>
              <a:tabLst>
                <a:tab pos="218440" algn="l"/>
              </a:tabLst>
            </a:pPr>
            <a:r>
              <a:rPr sz="2000" dirty="0">
                <a:latin typeface="Times New Roman" panose="02020603050405020304"/>
                <a:cs typeface="Times New Roman" panose="02020603050405020304"/>
              </a:rPr>
              <a:t/>
            </a:r>
            <a:r>
              <a:rPr sz="2000" spc="-5" dirty="0">
                <a:latin typeface="Times New Roman" panose="02020603050405020304"/>
                <a:cs typeface="Times New Roman" panose="02020603050405020304"/>
              </a:rPr>
              <a:t/>
            </a:r>
            <a:r>
              <a:rPr sz="2000" dirty="0">
                <a:latin typeface="宋体"/>
                <a:cs typeface="宋体"/>
                <a:ea typeface="+mj-ea"/>
              </a:rPr>
              <a:t>好公司可能是划算的。</a:t>
            </a:r>
            <a:r>
              <a:rPr sz="2000" spc="-55" dirty="0">
                <a:latin typeface="Times New Roman" panose="02020603050405020304"/>
                <a:cs typeface="Times New Roman" panose="02020603050405020304"/>
              </a:rPr>
              <a:t/>
            </a:r>
            <a:r>
              <a:rPr sz="2000" dirty="0">
                <a:latin typeface="Times New Roman" panose="02020603050405020304"/>
                <a:cs typeface="Times New Roman" panose="02020603050405020304"/>
              </a:rPr>
              <a:t/>
            </a:r>
            <a:endParaRPr sz="2000">
              <a:latin typeface="Times New Roman" panose="02020603050405020304"/>
              <a:cs typeface="Times New Roman" panose="02020603050405020304"/>
            </a:endParaRPr>
          </a:p>
          <a:p>
            <a:pPr marL="218440" indent="-205740">
              <a:lnSpc>
                <a:spcPct val="100000"/>
              </a:lnSpc>
              <a:spcBef>
                <a:spcPts val="480"/>
              </a:spcBef>
              <a:buClr>
                <a:srgbClr val="001F5F"/>
              </a:buClr>
              <a:buChar char="•"/>
              <a:tabLst>
                <a:tab pos="218440" algn="l"/>
              </a:tabLst>
            </a:pPr>
            <a:r>
              <a:rPr sz="2000" spc="-5" dirty="0">
                <a:latin typeface="Times New Roman" panose="02020603050405020304"/>
                <a:cs typeface="Times New Roman" panose="02020603050405020304"/>
              </a:rPr>
              <a:t/>
            </a:r>
            <a:r>
              <a:rPr sz="2000" dirty="0">
                <a:latin typeface="宋体"/>
                <a:cs typeface="宋体"/>
                <a:ea typeface="+mj-ea"/>
              </a:rPr>
              <a:t>价格是你所付出的，价值是你所得到的。</a:t>
            </a:r>
            <a:r>
              <a:rPr sz="2000" spc="-125" dirty="0">
                <a:latin typeface="Times New Roman" panose="02020603050405020304"/>
                <a:cs typeface="Times New Roman" panose="02020603050405020304"/>
              </a:rPr>
              <a:t/>
            </a:r>
            <a:r>
              <a:rPr sz="2000" dirty="0">
                <a:latin typeface="Times New Roman" panose="02020603050405020304"/>
                <a:cs typeface="Times New Roman" panose="02020603050405020304"/>
              </a:rPr>
              <a:t/>
            </a:r>
            <a:endParaRPr sz="2000">
              <a:latin typeface="Times New Roman" panose="02020603050405020304"/>
              <a:cs typeface="Times New Roman" panose="02020603050405020304"/>
            </a:endParaRPr>
          </a:p>
          <a:p>
            <a:pPr marL="218440" indent="-205740">
              <a:lnSpc>
                <a:spcPct val="100000"/>
              </a:lnSpc>
              <a:spcBef>
                <a:spcPts val="480"/>
              </a:spcBef>
              <a:buClr>
                <a:srgbClr val="001F5F"/>
              </a:buClr>
              <a:buChar char="•"/>
              <a:tabLst>
                <a:tab pos="218440" algn="l"/>
              </a:tabLst>
            </a:pPr>
            <a:r>
              <a:rPr sz="2000" dirty="0">
                <a:latin typeface="宋体"/>
                <a:cs typeface="宋体"/>
                <a:ea typeface="+mj-ea"/>
              </a:rPr>
              <a:t>投资的部分风险是为股票支付过多的风险。</a:t>
            </a:r>
            <a:r>
              <a:rPr sz="2000" spc="-5" dirty="0">
                <a:latin typeface="Times New Roman" panose="02020603050405020304"/>
                <a:cs typeface="Times New Roman" panose="02020603050405020304"/>
              </a:rPr>
              <a:t/>
            </a:r>
            <a:r>
              <a:rPr sz="2000" dirty="0">
                <a:latin typeface="Times New Roman" panose="02020603050405020304"/>
                <a:cs typeface="Times New Roman" panose="02020603050405020304"/>
              </a:rPr>
              <a:t/>
            </a:r>
            <a:r>
              <a:rPr sz="2000" spc="-254" dirty="0">
                <a:latin typeface="Times New Roman" panose="02020603050405020304"/>
                <a:cs typeface="Times New Roman" panose="02020603050405020304"/>
              </a:rPr>
              <a:t/>
            </a:r>
            <a:r>
              <a:rPr sz="2000" dirty="0">
                <a:latin typeface="Times New Roman" panose="02020603050405020304"/>
                <a:cs typeface="Times New Roman" panose="02020603050405020304"/>
              </a:rPr>
              <a:t/>
            </a:r>
            <a:endParaRPr sz="2000">
              <a:latin typeface="Times New Roman" panose="02020603050405020304"/>
              <a:cs typeface="Times New Roman" panose="02020603050405020304"/>
            </a:endParaRPr>
          </a:p>
          <a:p>
            <a:pPr marL="218440" indent="-205740">
              <a:lnSpc>
                <a:spcPct val="100000"/>
              </a:lnSpc>
              <a:spcBef>
                <a:spcPts val="485"/>
              </a:spcBef>
              <a:buClr>
                <a:srgbClr val="001F5F"/>
              </a:buClr>
              <a:buChar char="•"/>
              <a:tabLst>
                <a:tab pos="218440" algn="l"/>
              </a:tabLst>
            </a:pPr>
            <a:r>
              <a:rPr sz="2000" dirty="0">
                <a:latin typeface="Times New Roman" panose="02020603050405020304"/>
                <a:cs typeface="Times New Roman" panose="02020603050405020304"/>
              </a:rPr>
              <a:t/>
            </a:r>
            <a:r>
              <a:rPr sz="2000" spc="-5" dirty="0">
                <a:latin typeface="宋体"/>
                <a:cs typeface="宋体"/>
                <a:ea typeface="+mj-ea"/>
              </a:rPr>
              <a:t>忽略信息。</a:t>
            </a:r>
            <a:r>
              <a:rPr sz="2000" dirty="0">
                <a:latin typeface="Times New Roman" panose="02020603050405020304"/>
                <a:cs typeface="Times New Roman" panose="02020603050405020304"/>
              </a:rPr>
              <a:t/>
            </a:r>
            <a:r>
              <a:rPr sz="2000" spc="-110" dirty="0">
                <a:latin typeface="Times New Roman" panose="02020603050405020304"/>
                <a:cs typeface="Times New Roman" panose="02020603050405020304"/>
              </a:rPr>
              <a:t/>
            </a:r>
            <a:r>
              <a:rPr sz="2000" dirty="0">
                <a:latin typeface="Times New Roman" panose="02020603050405020304"/>
                <a:cs typeface="Times New Roman" panose="02020603050405020304"/>
              </a:rPr>
              <a:t/>
            </a:r>
            <a:endParaRPr sz="2000">
              <a:latin typeface="Times New Roman" panose="02020603050405020304"/>
              <a:cs typeface="Times New Roman" panose="02020603050405020304"/>
            </a:endParaRPr>
          </a:p>
          <a:p>
            <a:pPr marL="218440" indent="-205740">
              <a:lnSpc>
                <a:spcPct val="100000"/>
              </a:lnSpc>
              <a:spcBef>
                <a:spcPts val="480"/>
              </a:spcBef>
              <a:buClr>
                <a:srgbClr val="001F5F"/>
              </a:buClr>
              <a:buChar char="•"/>
              <a:tabLst>
                <a:tab pos="218440" algn="l"/>
              </a:tabLst>
            </a:pPr>
            <a:r>
              <a:rPr sz="2000" dirty="0">
                <a:latin typeface="Times New Roman" panose="02020603050405020304"/>
                <a:cs typeface="Times New Roman" panose="02020603050405020304"/>
              </a:rPr>
              <a:t/>
            </a:r>
            <a:r>
              <a:rPr sz="2000" spc="-10" dirty="0">
                <a:latin typeface="Times New Roman" panose="02020603050405020304"/>
                <a:cs typeface="Times New Roman" panose="02020603050405020304"/>
              </a:rPr>
              <a:t/>
            </a:r>
            <a:r>
              <a:rPr sz="2000" dirty="0">
                <a:latin typeface="宋体"/>
                <a:cs typeface="宋体"/>
                <a:ea typeface="+mj-ea"/>
              </a:rPr>
              <a:t>不要把你所知道的和猜测混在一起。</a:t>
            </a:r>
            <a:r>
              <a:rPr sz="2000" spc="-5" dirty="0">
                <a:latin typeface="Times New Roman" panose="02020603050405020304"/>
                <a:cs typeface="Times New Roman" panose="02020603050405020304"/>
              </a:rPr>
              <a:t/>
            </a:r>
            <a:r>
              <a:rPr sz="2000" spc="-75" dirty="0">
                <a:latin typeface="Times New Roman" panose="02020603050405020304"/>
                <a:cs typeface="Times New Roman" panose="02020603050405020304"/>
              </a:rPr>
              <a:t/>
            </a:r>
            <a:r>
              <a:rPr sz="2000" spc="-5" dirty="0">
                <a:latin typeface="Times New Roman" panose="02020603050405020304"/>
                <a:cs typeface="Times New Roman" panose="02020603050405020304"/>
              </a:rPr>
              <a:t/>
            </a:r>
            <a:endParaRPr sz="2000">
              <a:latin typeface="Times New Roman" panose="02020603050405020304"/>
              <a:cs typeface="Times New Roman" panose="02020603050405020304"/>
            </a:endParaRPr>
          </a:p>
          <a:p>
            <a:pPr marL="218440" indent="-205740">
              <a:lnSpc>
                <a:spcPct val="100000"/>
              </a:lnSpc>
              <a:spcBef>
                <a:spcPts val="480"/>
              </a:spcBef>
              <a:buClr>
                <a:srgbClr val="001F5F"/>
              </a:buClr>
              <a:buChar char="•"/>
              <a:tabLst>
                <a:tab pos="218440" algn="l"/>
              </a:tabLst>
            </a:pPr>
            <a:r>
              <a:rPr sz="2000" dirty="0">
                <a:latin typeface="宋体"/>
                <a:cs typeface="宋体"/>
                <a:ea typeface="+mj-ea"/>
              </a:rPr>
              <a:t>根据你所知道的东西进行估值，而不是猜测。</a:t>
            </a:r>
            <a:r>
              <a:rPr sz="2000" spc="-160" dirty="0">
                <a:latin typeface="Times New Roman" panose="02020603050405020304"/>
                <a:cs typeface="Times New Roman" panose="02020603050405020304"/>
              </a:rPr>
              <a:t/>
            </a:r>
            <a:r>
              <a:rPr sz="2000" dirty="0">
                <a:latin typeface="Times New Roman" panose="02020603050405020304"/>
                <a:cs typeface="Times New Roman" panose="02020603050405020304"/>
              </a:rPr>
              <a:t/>
            </a:r>
            <a:endParaRPr sz="2000">
              <a:latin typeface="Times New Roman" panose="02020603050405020304"/>
              <a:cs typeface="Times New Roman" panose="02020603050405020304"/>
            </a:endParaRPr>
          </a:p>
          <a:p>
            <a:pPr marL="218440" indent="-205740">
              <a:lnSpc>
                <a:spcPct val="100000"/>
              </a:lnSpc>
              <a:spcBef>
                <a:spcPts val="480"/>
              </a:spcBef>
              <a:buClr>
                <a:srgbClr val="001F5F"/>
              </a:buClr>
              <a:buChar char="•"/>
              <a:tabLst>
                <a:tab pos="218440" algn="l"/>
              </a:tabLst>
            </a:pPr>
            <a:r>
              <a:rPr sz="2000" dirty="0">
                <a:latin typeface="宋体"/>
                <a:cs typeface="宋体"/>
                <a:ea typeface="+mj-ea"/>
              </a:rPr>
              <a:t>小心要为增长付出太多的代价。</a:t>
            </a:r>
            <a:r>
              <a:rPr sz="2000" spc="-5" dirty="0">
                <a:latin typeface="Times New Roman" panose="02020603050405020304"/>
                <a:cs typeface="Times New Roman" panose="02020603050405020304"/>
              </a:rPr>
              <a:t/>
            </a:r>
            <a:r>
              <a:rPr sz="2000" dirty="0">
                <a:latin typeface="Times New Roman" panose="02020603050405020304"/>
                <a:cs typeface="Times New Roman" panose="02020603050405020304"/>
              </a:rPr>
              <a:t/>
            </a:r>
            <a:r>
              <a:rPr sz="2000" spc="-70" dirty="0">
                <a:latin typeface="Times New Roman" panose="02020603050405020304"/>
                <a:cs typeface="Times New Roman" panose="02020603050405020304"/>
              </a:rPr>
              <a:t/>
            </a:r>
            <a:r>
              <a:rPr sz="2000" dirty="0">
                <a:latin typeface="Times New Roman" panose="02020603050405020304"/>
                <a:cs typeface="Times New Roman" panose="02020603050405020304"/>
              </a:rPr>
              <a:t/>
            </a:r>
            <a:endParaRPr sz="2000">
              <a:latin typeface="Times New Roman" panose="02020603050405020304"/>
              <a:cs typeface="Times New Roman" panose="02020603050405020304"/>
            </a:endParaRPr>
          </a:p>
          <a:p>
            <a:pPr marL="218440" marR="144780" indent="-205740">
              <a:lnSpc>
                <a:spcPts val="2160"/>
              </a:lnSpc>
              <a:spcBef>
                <a:spcPts val="755"/>
              </a:spcBef>
              <a:buClr>
                <a:srgbClr val="001F5F"/>
              </a:buClr>
              <a:buChar char="•"/>
              <a:tabLst>
                <a:tab pos="218440" algn="l"/>
              </a:tabLst>
            </a:pPr>
            <a:r>
              <a:rPr sz="2000" dirty="0">
                <a:latin typeface="Times New Roman" panose="02020603050405020304"/>
                <a:cs typeface="Times New Roman" panose="02020603050405020304"/>
              </a:rPr>
              <a:t/>
            </a:r>
            <a:r>
              <a:rPr sz="2000" spc="-5" dirty="0">
                <a:latin typeface="Times New Roman" panose="02020603050405020304"/>
                <a:cs typeface="Times New Roman" panose="02020603050405020304"/>
              </a:rPr>
              <a:t/>
            </a:r>
            <a:r>
              <a:rPr sz="2000" dirty="0">
                <a:latin typeface="Times New Roman" panose="02020603050405020304"/>
                <a:cs typeface="Times New Roman" panose="02020603050405020304"/>
              </a:rPr>
              <a:t/>
            </a:r>
            <a:r>
              <a:rPr sz="2000" spc="-5" dirty="0">
                <a:latin typeface="Times New Roman" panose="02020603050405020304"/>
                <a:cs typeface="Times New Roman" panose="02020603050405020304"/>
              </a:rPr>
              <a:t/>
            </a:r>
            <a:r>
              <a:rPr sz="2000" dirty="0">
                <a:latin typeface="宋体"/>
                <a:cs typeface="宋体"/>
                <a:ea typeface="+mj-ea"/>
              </a:rPr>
              <a:t>在计算价值以挑战价格时，要注意在计算中使用价格。</a:t>
            </a:r>
            <a:r>
              <a:rPr sz="2000" spc="-180" dirty="0">
                <a:latin typeface="Times New Roman" panose="02020603050405020304"/>
                <a:cs typeface="Times New Roman" panose="02020603050405020304"/>
              </a:rPr>
              <a:t/>
            </a:r>
            <a:r>
              <a:rPr sz="2000" dirty="0">
                <a:latin typeface="Times New Roman" panose="02020603050405020304"/>
                <a:cs typeface="Times New Roman" panose="02020603050405020304"/>
              </a:rPr>
              <a:t/>
            </a:r>
            <a:r>
              <a:rPr sz="2000" spc="-15" dirty="0">
                <a:latin typeface="Times New Roman" panose="02020603050405020304"/>
                <a:cs typeface="Times New Roman" panose="02020603050405020304"/>
              </a:rPr>
              <a:t/>
            </a:r>
            <a:r>
              <a:rPr sz="2000" spc="-5" dirty="0">
                <a:latin typeface="Times New Roman" panose="02020603050405020304"/>
                <a:cs typeface="Times New Roman" panose="02020603050405020304"/>
              </a:rPr>
              <a:t/>
            </a:r>
            <a:endParaRPr sz="2000">
              <a:latin typeface="Times New Roman" panose="02020603050405020304"/>
              <a:cs typeface="Times New Roman" panose="02020603050405020304"/>
            </a:endParaRPr>
          </a:p>
          <a:p>
            <a:pPr marL="218440" marR="67945" indent="-205740">
              <a:lnSpc>
                <a:spcPts val="2160"/>
              </a:lnSpc>
              <a:spcBef>
                <a:spcPts val="720"/>
              </a:spcBef>
              <a:buClr>
                <a:srgbClr val="001F5F"/>
              </a:buClr>
              <a:buChar char="•"/>
              <a:tabLst>
                <a:tab pos="218440" algn="l"/>
              </a:tabLst>
            </a:pPr>
            <a:r>
              <a:rPr sz="2000" spc="-5" dirty="0">
                <a:latin typeface="Times New Roman" panose="02020603050405020304"/>
                <a:cs typeface="Times New Roman" panose="02020603050405020304"/>
              </a:rPr>
              <a:t/>
            </a:r>
            <a:r>
              <a:rPr sz="2000" dirty="0">
                <a:latin typeface="宋体"/>
                <a:cs typeface="宋体"/>
                <a:ea typeface="+mj-ea"/>
              </a:rPr>
              <a:t>坚持你的信念，保持耐心；价格偏向于基本面，但这可能需要一些时间。</a:t>
            </a:r>
            <a:r>
              <a:rPr sz="2000" spc="-170" dirty="0">
                <a:latin typeface="Times New Roman" panose="02020603050405020304"/>
                <a:cs typeface="Times New Roman" panose="02020603050405020304"/>
              </a:rPr>
              <a:t/>
            </a:r>
            <a:r>
              <a:rPr sz="2000" spc="-5" dirty="0">
                <a:latin typeface="Times New Roman" panose="02020603050405020304"/>
                <a:cs typeface="Times New Roman" panose="02020603050405020304"/>
              </a:rPr>
              <a:t/>
            </a:r>
            <a:r>
              <a:rPr sz="2000" spc="5" dirty="0">
                <a:latin typeface="Times New Roman" panose="02020603050405020304"/>
                <a:cs typeface="Times New Roman" panose="02020603050405020304"/>
              </a:rPr>
              <a:t/>
            </a:r>
            <a:r>
              <a:rPr sz="2000" dirty="0">
                <a:latin typeface="Times New Roman" panose="02020603050405020304"/>
                <a:cs typeface="Times New Roman" panose="02020603050405020304"/>
              </a:rPr>
              <a:t/>
            </a:r>
            <a:r>
              <a:rPr sz="2000" spc="-5" dirty="0">
                <a:latin typeface="Times New Roman" panose="02020603050405020304"/>
                <a:cs typeface="Times New Roman" panose="02020603050405020304"/>
              </a:rPr>
              <a:t/>
            </a:r>
            <a:r>
              <a:rPr sz="2000" spc="-65" dirty="0">
                <a:latin typeface="Times New Roman" panose="02020603050405020304"/>
                <a:cs typeface="Times New Roman" panose="02020603050405020304"/>
              </a:rPr>
              <a:t/>
            </a:r>
            <a:r>
              <a:rPr sz="2000" spc="-10" dirty="0">
                <a:latin typeface="Times New Roman" panose="02020603050405020304"/>
                <a:cs typeface="Times New Roman" panose="02020603050405020304"/>
              </a:rPr>
              <a:t/>
            </a:r>
            <a:endParaRPr sz="2000">
              <a:latin typeface="Times New Roman" panose="02020603050405020304"/>
              <a:cs typeface="Times New Roman" panose="02020603050405020304"/>
            </a:endParaRPr>
          </a:p>
        </ns0:txBody>
      </ns0:sp>
    </ns0:spTree>
  </ns0:cSld>
  <ns0:clrMapOvr>
    <a:masterClrMapping/>
  </ns0:clrMapOvr>
</ns0:sld>
</file>

<file path=ppt/slides/slide31.xml><?xml version="1.0" encoding="utf-8"?>
<ns0:sld xmlns:a="http://schemas.openxmlformats.org/drawingml/2006/main" xmlns:ns0="http://schemas.openxmlformats.org/presentationml/2006/main">
  <ns0:cSld>
    <ns0:spTree>
      <ns0:nvGrpSpPr>
        <ns0:cNvPr id="1" name=""/>
        <ns0:cNvGrpSpPr/>
        <ns0:nvPr/>
      </ns0:nvGrpSpPr>
      <ns0:grpSpPr>
        <a:xfrm>
          <a:off x="0" y="0"/>
          <a:ext cx="0" cy="0"/>
          <a:chOff x="0" y="0"/>
          <a:chExt cx="0" cy="0"/>
        </a:xfrm>
      </ns0:grpSpPr>
      <ns0:sp>
        <ns0:nvSpPr>
          <ns0:cNvPr id="2" name="object 2"/>
          <ns0:cNvSpPr txBox="1">
            <a:spLocks noGrp="1"/>
          </ns0:cNvSpPr>
          <ns0:nvPr>
            <ns0:ph type="title"/>
          </ns0:nvPr>
        </ns0:nvSpPr>
        <ns0:spPr>
          <a:xfrm>
            <a:off x="1684401" y="714502"/>
            <a:ext cx="5821045" cy="452120"/>
          </a:xfrm>
          <a:prstGeom prst="rect">
            <a:avLst/>
          </a:prstGeom>
        </ns0:spPr>
        <ns0:txBody>
          <a:bodyPr vert="horz" wrap="square" lIns="0" tIns="12065" rIns="0" bIns="0" rtlCol="0">
            <a:spAutoFit/>
          </a:bodyPr>
          <a:lstStyle/>
          <a:p>
            <a:pPr marL="12700">
              <a:lnSpc>
                <a:spcPct val="100000"/>
              </a:lnSpc>
              <a:spcBef>
                <a:spcPts val="95"/>
              </a:spcBef>
            </a:pPr>
            <a:r>
              <a:rPr spc="-5" dirty="0">
                <a:latin typeface="宋体"/>
                <a:ea typeface="+mj-ea"/>
                <a:cs typeface="宋体"/>
              </a:rPr>
              <a:t>分类和订购信息</a:t>
            </a:r>
            <a:r>
              <a:rPr spc="15" dirty="0"/>
              <a:t/>
            </a:r>
            <a:r>
              <a:rPr spc="-5" dirty="0"/>
              <a:t/>
            </a:r>
            <a:endParaRPr spc="-5" dirty="0"/>
          </a:p>
        </ns0:txBody>
      </ns0:sp>
      <ns0:sp>
        <ns0:nvSpPr>
          <ns0:cNvPr id="3" name="object 3"/>
          <ns0:cNvSpPr txBox="1"/>
          <ns0:nvPr/>
        </ns0:nvSpPr>
        <ns0:spPr>
          <a:xfrm>
            <a:off x="813308" y="1515617"/>
            <a:ext cx="7291705" cy="3474720"/>
          </a:xfrm>
          <a:prstGeom prst="rect">
            <a:avLst/>
          </a:prstGeom>
        </ns0:spPr>
        <ns0:txBody>
          <a:bodyPr vert="horz" wrap="square" lIns="0" tIns="12700" rIns="0" bIns="0" rtlCol="0">
            <a:spAutoFit/>
          </a:bodyPr>
          <a:lstStyle/>
          <a:p>
            <a:pPr marL="615950">
              <a:lnSpc>
                <a:spcPct val="100000"/>
              </a:lnSpc>
              <a:spcBef>
                <a:spcPts val="100"/>
              </a:spcBef>
            </a:pPr>
            <a:r>
              <a:rPr sz="2700" b="1" i="1" spc="-5" dirty="0">
                <a:latin typeface="宋体"/>
                <a:cs typeface="宋体"/>
                <a:ea typeface="+mj-ea"/>
              </a:rPr>
              <a:t>不要把你所知道的和猜测混在一起</a:t>
            </a:r>
            <a:r>
              <a:rPr sz="2700" b="1" i="1" spc="5" dirty="0">
                <a:latin typeface="Times New Roman" panose="02020603050405020304"/>
                <a:cs typeface="Times New Roman" panose="02020603050405020304"/>
              </a:rPr>
              <a:t/>
            </a:r>
            <a:r>
              <a:rPr sz="2700" b="1" i="1" dirty="0">
                <a:latin typeface="Times New Roman" panose="02020603050405020304"/>
                <a:cs typeface="Times New Roman" panose="02020603050405020304"/>
              </a:rPr>
              <a:t/>
            </a:r>
            <a:r>
              <a:rPr sz="2700" b="1" i="1" spc="-5" dirty="0">
                <a:latin typeface="Times New Roman" panose="02020603050405020304"/>
                <a:cs typeface="Times New Roman" panose="02020603050405020304"/>
              </a:rPr>
              <a:t/>
            </a:r>
            <a:r>
              <a:rPr sz="2700" b="1" i="1" spc="-70" dirty="0">
                <a:latin typeface="Times New Roman" panose="02020603050405020304"/>
                <a:cs typeface="Times New Roman" panose="02020603050405020304"/>
              </a:rPr>
              <a:t/>
            </a:r>
            <a:r>
              <a:rPr sz="2700" b="1" i="1" spc="-5" dirty="0">
                <a:latin typeface="Times New Roman" panose="02020603050405020304"/>
                <a:cs typeface="Times New Roman" panose="02020603050405020304"/>
              </a:rPr>
              <a:t/>
            </a:r>
            <a:endParaRPr sz="2700">
              <a:latin typeface="Times New Roman" panose="02020603050405020304"/>
              <a:cs typeface="Times New Roman" panose="02020603050405020304"/>
            </a:endParaRPr>
          </a:p>
          <a:p>
            <a:pPr>
              <a:lnSpc>
                <a:spcPct val="100000"/>
              </a:lnSpc>
              <a:spcBef>
                <a:spcPts val="20"/>
              </a:spcBef>
            </a:pPr>
            <a:endParaRPr sz="4000">
              <a:latin typeface="Times New Roman" panose="02020603050405020304"/>
              <a:cs typeface="Times New Roman" panose="02020603050405020304"/>
            </a:endParaRPr>
          </a:p>
          <a:p>
            <a:pPr marL="218440" indent="-205740">
              <a:lnSpc>
                <a:spcPts val="2735"/>
              </a:lnSpc>
              <a:buClr>
                <a:srgbClr val="001F5F"/>
              </a:buClr>
              <a:buChar char="•"/>
              <a:tabLst>
                <a:tab pos="218440" algn="l"/>
              </a:tabLst>
            </a:pPr>
            <a:r>
              <a:rPr sz="2400" dirty="0">
                <a:latin typeface="Times New Roman" panose="02020603050405020304"/>
                <a:cs typeface="Times New Roman" panose="02020603050405020304"/>
              </a:rPr>
              <a:t/>
            </a:r>
            <a:r>
              <a:rPr sz="2400" spc="-5" dirty="0">
                <a:latin typeface="Times New Roman" panose="02020603050405020304"/>
                <a:cs typeface="Times New Roman" panose="02020603050405020304"/>
              </a:rPr>
              <a:t/>
            </a:r>
            <a:r>
              <a:rPr sz="2400" dirty="0">
                <a:latin typeface="Times New Roman" panose="02020603050405020304"/>
                <a:cs typeface="Times New Roman" panose="02020603050405020304"/>
              </a:rPr>
              <a:t/>
            </a:r>
            <a:r>
              <a:rPr sz="2400" spc="-5" dirty="0">
                <a:latin typeface="Times New Roman" panose="02020603050405020304"/>
                <a:cs typeface="Times New Roman" panose="02020603050405020304"/>
              </a:rPr>
              <a:t/>
            </a:r>
            <a:r>
              <a:rPr sz="2400" dirty="0">
                <a:latin typeface="宋体"/>
                <a:cs typeface="宋体"/>
                <a:ea typeface="+mj-ea"/>
              </a:rPr>
              <a:t>订单信息，根据它是如何具体的：分开</a:t>
            </a:r>
            <a:r>
              <a:rPr sz="2400" spc="-105" dirty="0">
                <a:latin typeface="Times New Roman" panose="02020603050405020304"/>
                <a:cs typeface="Times New Roman" panose="02020603050405020304"/>
              </a:rPr>
              <a:t/>
            </a:r>
            <a:r>
              <a:rPr sz="2400" dirty="0">
                <a:latin typeface="Times New Roman" panose="02020603050405020304"/>
                <a:cs typeface="Times New Roman" panose="02020603050405020304"/>
              </a:rPr>
              <a:t/>
            </a:r>
            <a:endParaRPr sz="2400">
              <a:latin typeface="Times New Roman" panose="02020603050405020304"/>
              <a:cs typeface="Times New Roman" panose="02020603050405020304"/>
            </a:endParaRPr>
          </a:p>
          <a:p>
            <a:pPr marL="217805">
              <a:lnSpc>
                <a:spcPts val="2735"/>
              </a:lnSpc>
            </a:pPr>
            <a:r>
              <a:rPr sz="2400" dirty="0">
                <a:latin typeface="Times New Roman" panose="02020603050405020304"/>
                <a:cs typeface="Times New Roman" panose="02020603050405020304"/>
              </a:rPr>
              <a:t/>
            </a:r>
            <a:r>
              <a:rPr sz="2400" spc="-5" dirty="0">
                <a:latin typeface="Times New Roman" panose="02020603050405020304"/>
                <a:cs typeface="Times New Roman" panose="02020603050405020304"/>
              </a:rPr>
              <a:t/>
            </a:r>
            <a:r>
              <a:rPr sz="2400" dirty="0">
                <a:latin typeface="宋体"/>
                <a:cs typeface="宋体"/>
                <a:ea typeface="+mj-ea"/>
              </a:rPr>
              <a:t>来自投机性信息的具体信息。</a:t>
            </a:r>
            <a:r>
              <a:rPr sz="2400" spc="-105" dirty="0">
                <a:latin typeface="Times New Roman" panose="02020603050405020304"/>
                <a:cs typeface="Times New Roman" panose="02020603050405020304"/>
              </a:rPr>
              <a:t/>
            </a:r>
            <a:r>
              <a:rPr sz="2400" spc="-5" dirty="0">
                <a:latin typeface="Times New Roman" panose="02020603050405020304"/>
                <a:cs typeface="Times New Roman" panose="02020603050405020304"/>
              </a:rPr>
              <a:t/>
            </a:r>
            <a:endParaRPr sz="2400">
              <a:latin typeface="Times New Roman" panose="02020603050405020304"/>
              <a:cs typeface="Times New Roman" panose="02020603050405020304"/>
            </a:endParaRPr>
          </a:p>
          <a:p>
            <a:pPr>
              <a:lnSpc>
                <a:spcPct val="100000"/>
              </a:lnSpc>
              <a:spcBef>
                <a:spcPts val="45"/>
              </a:spcBef>
            </a:pPr>
            <a:endParaRPr sz="3000">
              <a:latin typeface="Times New Roman" panose="02020603050405020304"/>
              <a:cs typeface="Times New Roman" panose="02020603050405020304"/>
            </a:endParaRPr>
          </a:p>
          <a:p>
            <a:pPr marL="217805" marR="1009650" indent="-205740">
              <a:lnSpc>
                <a:spcPts val="2590"/>
              </a:lnSpc>
              <a:buClr>
                <a:srgbClr val="001F5F"/>
              </a:buClr>
              <a:buChar char="•"/>
              <a:tabLst>
                <a:tab pos="218440" algn="l"/>
              </a:tabLst>
            </a:pPr>
            <a:r>
              <a:rPr sz="2400" dirty="0">
                <a:latin typeface="宋体"/>
                <a:cs typeface="宋体"/>
                <a:ea typeface="+mj-ea"/>
              </a:rPr>
              <a:t>根据你所知道的东西进行估值，而不是猜测。</a:t>
            </a:r>
            <a:r>
              <a:rPr sz="2400" spc="-160" dirty="0">
                <a:latin typeface="Times New Roman" panose="02020603050405020304"/>
                <a:cs typeface="Times New Roman" panose="02020603050405020304"/>
              </a:rPr>
              <a:t/>
            </a:r>
            <a:r>
              <a:rPr sz="2400" dirty="0">
                <a:latin typeface="Times New Roman" panose="02020603050405020304"/>
                <a:cs typeface="Times New Roman" panose="02020603050405020304"/>
              </a:rPr>
              <a:t/>
            </a:r>
            <a:endParaRPr sz="2400">
              <a:latin typeface="Times New Roman" panose="02020603050405020304"/>
              <a:cs typeface="Times New Roman" panose="02020603050405020304"/>
            </a:endParaRPr>
          </a:p>
          <a:p>
            <a:pPr marL="218440" indent="-205740">
              <a:lnSpc>
                <a:spcPct val="100000"/>
              </a:lnSpc>
              <a:spcBef>
                <a:spcPts val="2270"/>
              </a:spcBef>
              <a:buClr>
                <a:srgbClr val="001F5F"/>
              </a:buClr>
              <a:buChar char="•"/>
              <a:tabLst>
                <a:tab pos="218440" algn="l"/>
              </a:tabLst>
            </a:pPr>
            <a:r>
              <a:rPr sz="2400" dirty="0">
                <a:latin typeface="Times New Roman" panose="02020603050405020304"/>
                <a:cs typeface="Times New Roman" panose="02020603050405020304"/>
              </a:rPr>
              <a:t/>
            </a:r>
            <a:r>
              <a:rPr sz="2400" spc="-5" dirty="0">
                <a:latin typeface="宋体"/>
                <a:cs typeface="宋体"/>
                <a:ea typeface="+mj-ea"/>
              </a:rPr>
              <a:t>财务报表提供了一个锚定点。</a:t>
            </a:r>
            <a:r>
              <a:rPr sz="2400" dirty="0">
                <a:latin typeface="Times New Roman" panose="02020603050405020304"/>
                <a:cs typeface="Times New Roman" panose="02020603050405020304"/>
              </a:rPr>
              <a:t/>
            </a:r>
            <a:r>
              <a:rPr sz="2400" spc="-85" dirty="0">
                <a:latin typeface="Times New Roman" panose="02020603050405020304"/>
                <a:cs typeface="Times New Roman" panose="02020603050405020304"/>
              </a:rPr>
              <a:t/>
            </a:r>
            <a:r>
              <a:rPr sz="2400" dirty="0">
                <a:latin typeface="Times New Roman" panose="02020603050405020304"/>
                <a:cs typeface="Times New Roman" panose="02020603050405020304"/>
              </a:rPr>
              <a:t/>
            </a:r>
            <a:endParaRPr sz="2400">
              <a:latin typeface="Times New Roman" panose="02020603050405020304"/>
              <a:cs typeface="Times New Roman" panose="02020603050405020304"/>
            </a:endParaRPr>
          </a:p>
        </ns0:txBody>
      </ns0:sp>
    </ns0:spTree>
  </ns0:cSld>
  <ns0:clrMapOvr>
    <a:masterClrMapping/>
  </ns0:clrMapOvr>
</ns0:sld>
</file>

<file path=ppt/slides/slide32.xml><?xml version="1.0" encoding="utf-8"?>
<ns0:sld xmlns:a="http://schemas.openxmlformats.org/drawingml/2006/main" xmlns:ns0="http://schemas.openxmlformats.org/presentationml/2006/main">
  <ns0:cSld>
    <ns0:spTree>
      <ns0:nvGrpSpPr>
        <ns0:cNvPr id="1" name=""/>
        <ns0:cNvGrpSpPr/>
        <ns0:nvPr/>
      </ns0:nvGrpSpPr>
      <ns0:grpSpPr>
        <a:xfrm>
          <a:off x="0" y="0"/>
          <a:ext cx="0" cy="0"/>
          <a:chOff x="0" y="0"/>
          <a:chExt cx="0" cy="0"/>
        </a:xfrm>
      </ns0:grpSpPr>
      <ns0:sp>
        <ns0:nvSpPr>
          <ns0:cNvPr id="2" name="object 2"/>
          <ns0:cNvSpPr txBox="1">
            <a:spLocks noGrp="1"/>
          </ns0:cNvSpPr>
          <ns0:nvPr>
            <ns0:ph type="title"/>
          </ns0:nvPr>
        </ns0:nvSpPr>
        <ns0:spPr>
          <a:xfrm>
            <a:off x="1243990" y="714502"/>
            <a:ext cx="7461884" cy="452120"/>
          </a:xfrm>
          <a:prstGeom prst="rect">
            <a:avLst/>
          </a:prstGeom>
        </ns0:spPr>
        <ns0:txBody>
          <a:bodyPr vert="horz" wrap="square" lIns="0" tIns="12065" rIns="0" bIns="0" rtlCol="0">
            <a:spAutoFit/>
          </a:bodyPr>
          <a:lstStyle/>
          <a:p>
            <a:pPr marL="12700">
              <a:lnSpc>
                <a:spcPct val="100000"/>
              </a:lnSpc>
              <a:spcBef>
                <a:spcPts val="95"/>
              </a:spcBef>
            </a:pPr>
            <a:r>
              <a:rPr spc="-5" dirty="0">
                <a:latin typeface="宋体"/>
                <a:ea typeface="+mj-ea"/>
                <a:cs typeface="宋体"/>
              </a:rPr>
              <a:t>在财务报表中进行锚定估值</a:t>
            </a:r>
            <a:r>
              <a:rPr spc="70" dirty="0"/>
              <a:t/>
            </a:r>
            <a:r>
              <a:rPr spc="-5" dirty="0"/>
              <a:t/>
            </a:r>
            <a:endParaRPr spc="-5" dirty="0"/>
          </a:p>
        </ns0:txBody>
      </ns0:sp>
      <ns0:sp>
        <ns0:nvSpPr>
          <ns0:cNvPr id="3" name="object 3"/>
          <ns0:cNvSpPr txBox="1"/>
          <ns0:nvPr/>
        </ns0:nvSpPr>
        <ns0:spPr>
          <a:xfrm>
            <a:off x="1141577" y="1789938"/>
            <a:ext cx="6479540" cy="3317875"/>
          </a:xfrm>
          <a:prstGeom prst="rect">
            <a:avLst/>
          </a:prstGeom>
        </ns0:spPr>
        <ns0:txBody>
          <a:bodyPr vert="horz" wrap="square" lIns="0" tIns="12700" rIns="0" bIns="0" rtlCol="0">
            <a:spAutoFit/>
          </a:bodyPr>
          <a:lstStyle/>
          <a:p>
            <a:pPr marL="12700">
              <a:lnSpc>
                <a:spcPct val="100000"/>
              </a:lnSpc>
              <a:spcBef>
                <a:spcPts val="100"/>
              </a:spcBef>
            </a:pPr>
            <a:r>
              <a:rPr sz="2400" spc="-5" dirty="0">
                <a:latin typeface="宋体"/>
                <a:cs typeface="宋体"/>
                <a:ea typeface="+mj-ea"/>
              </a:rPr>
              <a:t>值=锚定+额外值</a:t>
            </a:r>
            <a:r>
              <a:rPr sz="2400" spc="-15" dirty="0">
                <a:latin typeface="Times New Roman" panose="02020603050405020304"/>
                <a:cs typeface="Times New Roman" panose="02020603050405020304"/>
              </a:rPr>
              <a:t/>
            </a:r>
            <a:r>
              <a:rPr sz="2400" spc="-5" dirty="0">
                <a:latin typeface="Times New Roman" panose="02020603050405020304"/>
                <a:cs typeface="Times New Roman" panose="02020603050405020304"/>
              </a:rPr>
              <a:t/>
            </a:r>
            <a:endParaRPr sz="2400">
              <a:latin typeface="Times New Roman" panose="02020603050405020304"/>
              <a:cs typeface="Times New Roman" panose="02020603050405020304"/>
            </a:endParaRPr>
          </a:p>
          <a:p>
            <a:pPr>
              <a:lnSpc>
                <a:spcPct val="100000"/>
              </a:lnSpc>
              <a:spcBef>
                <a:spcPts val="5"/>
              </a:spcBef>
            </a:pPr>
            <a:endParaRPr sz="2500">
              <a:latin typeface="Times New Roman" panose="02020603050405020304"/>
              <a:cs typeface="Times New Roman" panose="02020603050405020304"/>
            </a:endParaRPr>
          </a:p>
          <a:p>
            <a:pPr marL="12700">
              <a:lnSpc>
                <a:spcPct val="100000"/>
              </a:lnSpc>
            </a:pPr>
            <a:r>
              <a:rPr sz="2400" spc="-5" dirty="0">
                <a:latin typeface="宋体"/>
                <a:cs typeface="宋体"/>
                <a:ea typeface="+mj-ea"/>
              </a:rPr>
              <a:t>例如，</a:t>
            </a:r>
            <a:endParaRPr sz="2400">
              <a:latin typeface="Times New Roman" panose="02020603050405020304"/>
              <a:cs typeface="Times New Roman" panose="02020603050405020304"/>
            </a:endParaRPr>
          </a:p>
          <a:p>
            <a:pPr marL="12700" marR="2294255">
              <a:lnSpc>
                <a:spcPts val="5760"/>
              </a:lnSpc>
              <a:spcBef>
                <a:spcPts val="675"/>
              </a:spcBef>
            </a:pPr>
            <a:r>
              <a:rPr sz="2400" spc="-5" dirty="0">
                <a:latin typeface="宋体"/>
                <a:cs typeface="宋体"/>
                <a:ea typeface="+mj-ea"/>
              </a:rPr>
              <a:t>价值=账面价值+额外值=收益+额外值</a:t>
            </a:r>
            <a:r>
              <a:rPr sz="2400" dirty="0">
                <a:latin typeface="Times New Roman" panose="02020603050405020304"/>
                <a:cs typeface="Times New Roman" panose="02020603050405020304"/>
              </a:rPr>
              <a:t/>
            </a:r>
            <a:r>
              <a:rPr sz="2400" spc="-25" dirty="0">
                <a:latin typeface="Times New Roman" panose="02020603050405020304"/>
                <a:cs typeface="Times New Roman" panose="02020603050405020304"/>
              </a:rPr>
              <a:t/>
            </a:r>
            <a:r>
              <a:rPr sz="2400" spc="-5" dirty="0">
                <a:latin typeface="Times New Roman" panose="02020603050405020304"/>
                <a:cs typeface="Times New Roman" panose="02020603050405020304"/>
              </a:rPr>
              <a:t/>
            </a:r>
            <a:r>
              <a:rPr sz="2400" dirty="0">
                <a:latin typeface="Times New Roman" panose="02020603050405020304"/>
                <a:cs typeface="Times New Roman" panose="02020603050405020304"/>
              </a:rPr>
              <a:t/>
            </a:r>
            <a:r>
              <a:rPr sz="2400" spc="-5" dirty="0">
                <a:latin typeface="Times New Roman" panose="02020603050405020304"/>
                <a:cs typeface="Times New Roman" panose="02020603050405020304"/>
              </a:rPr>
              <a:t/>
            </a:r>
            <a:r>
              <a:rPr sz="2400" dirty="0">
                <a:latin typeface="Times New Roman" panose="02020603050405020304"/>
                <a:cs typeface="Times New Roman" panose="02020603050405020304"/>
              </a:rPr>
              <a:t/>
            </a:r>
            <a:r>
              <a:rPr sz="2400" spc="-60" dirty="0">
                <a:latin typeface="Times New Roman" panose="02020603050405020304"/>
                <a:cs typeface="Times New Roman" panose="02020603050405020304"/>
              </a:rPr>
              <a:t/>
            </a:r>
            <a:r>
              <a:rPr sz="2400" spc="-5" dirty="0">
                <a:latin typeface="Times New Roman" panose="02020603050405020304"/>
                <a:cs typeface="Times New Roman" panose="02020603050405020304"/>
              </a:rPr>
              <a:t/>
            </a:r>
            <a:endParaRPr sz="2400">
              <a:latin typeface="Times New Roman" panose="02020603050405020304"/>
              <a:cs typeface="Times New Roman" panose="02020603050405020304"/>
            </a:endParaRPr>
          </a:p>
          <a:p>
            <a:pPr marL="12700">
              <a:lnSpc>
                <a:spcPct val="100000"/>
              </a:lnSpc>
              <a:spcBef>
                <a:spcPts val="2210"/>
              </a:spcBef>
            </a:pPr>
            <a:r>
              <a:rPr sz="2400" dirty="0">
                <a:latin typeface="宋体"/>
                <a:cs typeface="宋体"/>
                <a:ea typeface="+mj-ea"/>
              </a:rPr>
              <a:t>估价任务：如何计算额外值</a:t>
            </a:r>
            <a:r>
              <a:rPr sz="2400" spc="-5" dirty="0">
                <a:latin typeface="Times New Roman" panose="02020603050405020304"/>
                <a:cs typeface="Times New Roman" panose="02020603050405020304"/>
              </a:rPr>
              <a:t/>
            </a:r>
            <a:r>
              <a:rPr sz="2400" dirty="0">
                <a:latin typeface="Times New Roman" panose="02020603050405020304"/>
                <a:cs typeface="Times New Roman" panose="02020603050405020304"/>
              </a:rPr>
              <a:t/>
            </a:r>
            <a:r>
              <a:rPr sz="2400" spc="-5" dirty="0">
                <a:latin typeface="Times New Roman" panose="02020603050405020304"/>
                <a:cs typeface="Times New Roman" panose="02020603050405020304"/>
              </a:rPr>
              <a:t/>
            </a:r>
            <a:r>
              <a:rPr sz="2400" spc="-190" dirty="0">
                <a:latin typeface="Times New Roman" panose="02020603050405020304"/>
                <a:cs typeface="Times New Roman" panose="02020603050405020304"/>
              </a:rPr>
              <a:t/>
            </a:r>
            <a:r>
              <a:rPr sz="2400" dirty="0">
                <a:latin typeface="Times New Roman" panose="02020603050405020304"/>
                <a:cs typeface="Times New Roman" panose="02020603050405020304"/>
              </a:rPr>
              <a:t/>
            </a:r>
            <a:endParaRPr sz="2400">
              <a:latin typeface="Times New Roman" panose="02020603050405020304"/>
              <a:cs typeface="Times New Roman" panose="02020603050405020304"/>
            </a:endParaRPr>
          </a:p>
        </ns0:txBody>
      </ns0:sp>
    </ns0:spTree>
  </ns0:cSld>
  <ns0:clrMapOvr>
    <a:masterClrMapping/>
  </ns0:clrMapOvr>
</ns0:sld>
</file>

<file path=ppt/slides/slide4.xml><?xml version="1.0" encoding="utf-8"?>
<ns0:sld xmlns:a="http://schemas.openxmlformats.org/drawingml/2006/main" xmlns:ns0="http://schemas.openxmlformats.org/presentationml/2006/main" xmlns:ns2="http://schemas.openxmlformats.org/officeDocument/2006/relationships">
  <ns0:cSld>
    <ns0:spTree>
      <ns0:nvGrpSpPr>
        <ns0:cNvPr id="1" name=""/>
        <ns0:cNvGrpSpPr/>
        <ns0:nvPr/>
      </ns0:nvGrpSpPr>
      <ns0:grpSpPr>
        <a:xfrm>
          <a:off x="0" y="0"/>
          <a:ext cx="0" cy="0"/>
          <a:chOff x="0" y="0"/>
          <a:chExt cx="0" cy="0"/>
        </a:xfrm>
      </ns0:grpSpPr>
      <ns0:sp>
        <ns0:nvSpPr>
          <ns0:cNvPr id="2" name="object 2"/>
          <ns0:cNvSpPr txBox="1">
            <a:spLocks noGrp="1"/>
          </ns0:cNvSpPr>
          <ns0:nvPr>
            <ns0:ph type="title"/>
          </ns0:nvPr>
        </ns0:nvSpPr>
        <ns0:spPr>
          <a:xfrm>
            <a:off x="997102" y="161924"/>
            <a:ext cx="3472815" cy="452120"/>
          </a:xfrm>
          <a:prstGeom prst="rect">
            <a:avLst/>
          </a:prstGeom>
        </ns0:spPr>
        <ns0:txBody>
          <a:bodyPr vert="horz" wrap="square" lIns="0" tIns="12065" rIns="0" bIns="0" rtlCol="0">
            <a:spAutoFit/>
          </a:bodyPr>
          <a:lstStyle/>
          <a:p>
            <a:pPr marL="12700">
              <a:lnSpc>
                <a:spcPct val="100000"/>
              </a:lnSpc>
              <a:spcBef>
                <a:spcPts val="95"/>
              </a:spcBef>
            </a:pPr>
            <a:r>
              <a:rPr spc="-5" dirty="0">
                <a:latin typeface="宋体"/>
                <a:ea typeface="+mj-ea"/>
                <a:cs typeface="宋体"/>
              </a:rPr>
              <a:t>投资企业</a:t>
            </a:r>
            <a:r>
              <a:rPr spc="-20" dirty="0"/>
              <a:t/>
            </a:r>
            <a:r>
              <a:rPr spc="-5" dirty="0"/>
              <a:t/>
            </a:r>
            <a:endParaRPr spc="-5" dirty="0"/>
          </a:p>
        </ns0:txBody>
      </ns0:sp>
      <ns0:sp>
        <ns0:nvSpPr>
          <ns0:cNvPr id="3" name="object 3"/>
          <ns0:cNvSpPr/>
          <ns0:nvPr/>
        </ns0:nvSpPr>
        <ns0:spPr>
          <a:xfrm>
            <a:off x="618744" y="2247900"/>
            <a:ext cx="2983230" cy="3109722"/>
          </a:xfrm>
          <a:prstGeom prst="rect">
            <a:avLst/>
          </a:prstGeom>
          <a:blipFill>
            <a:blip ns2:embed="rId1" cstate="print"/>
            <a:stretch>
              <a:fillRect/>
            </a:stretch>
          </a:blipFill>
        </ns0:spPr>
        <ns0:txBody>
          <a:bodyPr wrap="square" lIns="0" tIns="0" rIns="0" bIns="0" rtlCol="0"/>
          <a:lstStyle/>
          <a:p/>
        </ns0:txBody>
      </ns0:sp>
      <ns0:sp>
        <ns0:nvSpPr>
          <ns0:cNvPr id="4" name="object 4"/>
          <ns0:cNvSpPr/>
          <ns0:nvPr/>
        </ns0:nvSpPr>
        <ns0:spPr>
          <a:xfrm>
            <a:off x="679704" y="2351532"/>
            <a:ext cx="886218" cy="2881122"/>
          </a:xfrm>
          <a:prstGeom prst="rect">
            <a:avLst/>
          </a:prstGeom>
          <a:blipFill>
            <a:blip ns2:embed="rId2" cstate="print"/>
            <a:stretch>
              <a:fillRect/>
            </a:stretch>
          </a:blipFill>
        </ns0:spPr>
        <ns0:txBody>
          <a:bodyPr wrap="square" lIns="0" tIns="0" rIns="0" bIns="0" rtlCol="0"/>
          <a:lstStyle/>
          <a:p/>
        </ns0:txBody>
      </ns0:sp>
      <ns0:sp>
        <ns0:nvSpPr>
          <ns0:cNvPr id="5" name="object 5"/>
          <ns0:cNvSpPr/>
          <ns0:nvPr/>
        </ns0:nvSpPr>
        <ns0:spPr>
          <a:xfrm>
            <a:off x="1642872" y="2351532"/>
            <a:ext cx="883158" cy="2881122"/>
          </a:xfrm>
          <a:prstGeom prst="rect">
            <a:avLst/>
          </a:prstGeom>
          <a:blipFill>
            <a:blip ns2:embed="rId3" cstate="print"/>
            <a:stretch>
              <a:fillRect/>
            </a:stretch>
          </a:blipFill>
        </ns0:spPr>
        <ns0:txBody>
          <a:bodyPr wrap="square" lIns="0" tIns="0" rIns="0" bIns="0" rtlCol="0"/>
          <a:lstStyle/>
          <a:p/>
        </ns0:txBody>
      </ns0:sp>
      <ns0:sp>
        <ns0:nvSpPr>
          <ns0:cNvPr id="6" name="object 6"/>
          <ns0:cNvSpPr/>
          <ns0:nvPr/>
        </ns0:nvSpPr>
        <ns0:spPr>
          <a:xfrm>
            <a:off x="2615183" y="2351532"/>
            <a:ext cx="886218" cy="2881122"/>
          </a:xfrm>
          <a:prstGeom prst="rect">
            <a:avLst/>
          </a:prstGeom>
          <a:blipFill>
            <a:blip ns2:embed="rId2" cstate="print"/>
            <a:stretch>
              <a:fillRect/>
            </a:stretch>
          </a:blipFill>
        </ns0:spPr>
        <ns0:txBody>
          <a:bodyPr wrap="square" lIns="0" tIns="0" rIns="0" bIns="0" rtlCol="0"/>
          <a:lstStyle/>
          <a:p/>
        </ns0:txBody>
      </ns0:sp>
      <ns0:sp>
        <ns0:nvSpPr>
          <ns0:cNvPr id="7" name="object 7"/>
          <ns0:cNvSpPr txBox="1"/>
          <ns0:nvPr/>
        </ns0:nvSpPr>
        <ns0:spPr>
          <a:xfrm>
            <a:off x="741645" y="3163262"/>
            <a:ext cx="728980" cy="1366520"/>
          </a:xfrm>
          <a:prstGeom prst="rect">
            <a:avLst/>
          </a:prstGeom>
        </ns0:spPr>
        <ns0:txBody>
          <a:bodyPr vert="vert270" wrap="square" lIns="0" tIns="0" rIns="0" bIns="0" rtlCol="0">
            <a:spAutoFit/>
          </a:bodyPr>
          <a:lstStyle/>
          <a:p>
            <a:pPr marL="12700">
              <a:lnSpc>
                <a:spcPts val="2720"/>
              </a:lnSpc>
            </a:pPr>
            <a:r>
              <a:rPr sz="2400" b="1" dirty="0">
                <a:solidFill>
                  <a:srgbClr val="0000FF"/>
                </a:solidFill>
                <a:latin typeface="Times New Roman" panose="02020603050405020304"/>
                <a:cs typeface="Times New Roman" panose="02020603050405020304"/>
              </a:rPr>
              <a:t/>
            </a:r>
            <a:r>
              <a:rPr sz="2400" b="1" spc="5" dirty="0">
                <a:solidFill>
                  <a:srgbClr val="0000FF"/>
                </a:solidFill>
                <a:latin typeface="Times New Roman" panose="02020603050405020304"/>
                <a:cs typeface="Times New Roman" panose="02020603050405020304"/>
              </a:rPr>
              <a:t/>
            </a:r>
            <a:r>
              <a:rPr sz="2400" b="1" dirty="0">
                <a:solidFill>
                  <a:srgbClr val="0000FF"/>
                </a:solidFill>
                <a:latin typeface="Times New Roman" panose="02020603050405020304"/>
                <a:cs typeface="Times New Roman" panose="02020603050405020304"/>
              </a:rPr>
              <a:t/>
            </a:r>
            <a:r>
              <a:rPr sz="2400" b="1" spc="10" dirty="0">
                <a:solidFill>
                  <a:srgbClr val="0000FF"/>
                </a:solidFill>
                <a:latin typeface="Times New Roman" panose="02020603050405020304"/>
                <a:cs typeface="Times New Roman" panose="02020603050405020304"/>
              </a:rPr>
              <a:t/>
            </a:r>
            <a:r>
              <a:rPr sz="2400" b="1" dirty="0">
                <a:solidFill>
                  <a:srgbClr val="0000FF"/>
                </a:solidFill>
                <a:latin typeface="宋体"/>
                <a:cs typeface="宋体"/>
                <a:ea typeface="+mj-ea"/>
              </a:rPr>
              <a:t>运行中</a:t>
            </a:r>
            <a:endParaRPr sz="2400">
              <a:latin typeface="Times New Roman" panose="02020603050405020304"/>
              <a:cs typeface="Times New Roman" panose="02020603050405020304"/>
            </a:endParaRPr>
          </a:p>
          <a:p>
            <a:pPr marL="12700">
              <a:lnSpc>
                <a:spcPct val="100000"/>
              </a:lnSpc>
            </a:pPr>
            <a:r>
              <a:rPr sz="2400" b="1" dirty="0">
                <a:solidFill>
                  <a:srgbClr val="0000FF"/>
                </a:solidFill>
                <a:latin typeface="宋体"/>
                <a:cs typeface="宋体"/>
                <a:ea typeface="+mj-ea"/>
              </a:rPr>
              <a:t>活动</a:t>
            </a:r>
            <a:endParaRPr sz="2400">
              <a:latin typeface="Times New Roman" panose="02020603050405020304"/>
              <a:cs typeface="Times New Roman" panose="02020603050405020304"/>
            </a:endParaRPr>
          </a:p>
        </ns0:txBody>
      </ns0:sp>
      <ns0:sp>
        <ns0:nvSpPr>
          <ns0:cNvPr id="8" name="object 8"/>
          <ns0:cNvSpPr txBox="1"/>
          <ns0:nvPr/>
        </ns0:nvSpPr>
        <ns0:spPr>
          <a:xfrm>
            <a:off x="1738671" y="3281341"/>
            <a:ext cx="728980" cy="1248410"/>
          </a:xfrm>
          <a:prstGeom prst="rect">
            <a:avLst/>
          </a:prstGeom>
        </ns0:spPr>
        <ns0:txBody>
          <a:bodyPr vert="vert270" wrap="square" lIns="0" tIns="0" rIns="0" bIns="0" rtlCol="0">
            <a:spAutoFit/>
          </a:bodyPr>
          <a:lstStyle/>
          <a:p>
            <a:pPr marL="12700">
              <a:lnSpc>
                <a:spcPts val="2720"/>
              </a:lnSpc>
            </a:pPr>
            <a:r>
              <a:rPr sz="2400" b="1" dirty="0">
                <a:solidFill>
                  <a:srgbClr val="0000FF"/>
                </a:solidFill>
                <a:latin typeface="宋体"/>
                <a:cs typeface="宋体"/>
                <a:ea typeface="+mj-ea"/>
              </a:rPr>
              <a:t>投资</a:t>
            </a:r>
            <a:endParaRPr sz="2400">
              <a:latin typeface="Times New Roman" panose="02020603050405020304"/>
              <a:cs typeface="Times New Roman" panose="02020603050405020304"/>
            </a:endParaRPr>
          </a:p>
          <a:p>
            <a:pPr marL="12700">
              <a:lnSpc>
                <a:spcPct val="100000"/>
              </a:lnSpc>
            </a:pPr>
            <a:r>
              <a:rPr sz="2400" b="1" dirty="0">
                <a:solidFill>
                  <a:srgbClr val="0000FF"/>
                </a:solidFill>
                <a:latin typeface="宋体"/>
                <a:cs typeface="宋体"/>
                <a:ea typeface="+mj-ea"/>
              </a:rPr>
              <a:t>活动</a:t>
            </a:r>
            <a:r>
              <a:rPr sz="2400" b="1" spc="5" dirty="0">
                <a:solidFill>
                  <a:srgbClr val="0000FF"/>
                </a:solidFill>
                <a:latin typeface="Times New Roman" panose="02020603050405020304"/>
                <a:cs typeface="Times New Roman" panose="02020603050405020304"/>
              </a:rPr>
              <a:t/>
            </a:r>
            <a:r>
              <a:rPr sz="2400" b="1" dirty="0">
                <a:solidFill>
                  <a:srgbClr val="0000FF"/>
                </a:solidFill>
                <a:latin typeface="Times New Roman" panose="02020603050405020304"/>
                <a:cs typeface="Times New Roman" panose="02020603050405020304"/>
              </a:rPr>
              <a:t/>
            </a:r>
            <a:r>
              <a:rPr sz="2400" b="1" spc="5" dirty="0">
                <a:solidFill>
                  <a:srgbClr val="0000FF"/>
                </a:solidFill>
                <a:latin typeface="Times New Roman" panose="02020603050405020304"/>
                <a:cs typeface="Times New Roman" panose="02020603050405020304"/>
              </a:rPr>
              <a:t/>
            </a:r>
            <a:r>
              <a:rPr sz="2400" b="1" dirty="0">
                <a:solidFill>
                  <a:srgbClr val="0000FF"/>
                </a:solidFill>
                <a:latin typeface="Times New Roman" panose="02020603050405020304"/>
                <a:cs typeface="Times New Roman" panose="02020603050405020304"/>
              </a:rPr>
              <a:t/>
            </a:r>
            <a:r>
              <a:rPr sz="2400" b="1" spc="5" dirty="0">
                <a:solidFill>
                  <a:srgbClr val="0000FF"/>
                </a:solidFill>
                <a:latin typeface="Times New Roman" panose="02020603050405020304"/>
                <a:cs typeface="Times New Roman" panose="02020603050405020304"/>
              </a:rPr>
              <a:t/>
            </a:r>
            <a:r>
              <a:rPr sz="2400" b="1" dirty="0">
                <a:solidFill>
                  <a:srgbClr val="0000FF"/>
                </a:solidFill>
                <a:latin typeface="Times New Roman" panose="02020603050405020304"/>
                <a:cs typeface="Times New Roman" panose="02020603050405020304"/>
              </a:rPr>
              <a:t/>
            </a:r>
            <a:r>
              <a:rPr sz="2400" b="1" spc="5" dirty="0">
                <a:solidFill>
                  <a:srgbClr val="0000FF"/>
                </a:solidFill>
                <a:latin typeface="Times New Roman" panose="02020603050405020304"/>
                <a:cs typeface="Times New Roman" panose="02020603050405020304"/>
              </a:rPr>
              <a:t/>
            </a:r>
            <a:r>
              <a:rPr sz="2400" b="1" dirty="0">
                <a:solidFill>
                  <a:srgbClr val="0000FF"/>
                </a:solidFill>
                <a:latin typeface="Times New Roman" panose="02020603050405020304"/>
                <a:cs typeface="Times New Roman" panose="02020603050405020304"/>
              </a:rPr>
              <a:t/>
            </a:r>
            <a:endParaRPr sz="2400">
              <a:latin typeface="Times New Roman" panose="02020603050405020304"/>
              <a:cs typeface="Times New Roman" panose="02020603050405020304"/>
            </a:endParaRPr>
          </a:p>
        </ns0:txBody>
      </ns0:sp>
      <ns0:sp>
        <ns0:nvSpPr>
          <ns0:cNvPr id="9" name="object 9"/>
          <ns0:cNvSpPr txBox="1"/>
          <ns0:nvPr/>
        </ns0:nvSpPr>
        <ns0:spPr>
          <a:xfrm>
            <a:off x="2740574" y="3198137"/>
            <a:ext cx="728980" cy="1331595"/>
          </a:xfrm>
          <a:prstGeom prst="rect">
            <a:avLst/>
          </a:prstGeom>
        </ns0:spPr>
        <ns0:txBody>
          <a:bodyPr vert="vert270" wrap="square" lIns="0" tIns="0" rIns="0" bIns="0" rtlCol="0">
            <a:spAutoFit/>
          </a:bodyPr>
          <a:lstStyle/>
          <a:p>
            <a:pPr marL="12700">
              <a:lnSpc>
                <a:spcPts val="2720"/>
              </a:lnSpc>
            </a:pPr>
            <a:r>
              <a:rPr sz="2400" b="1" dirty="0">
                <a:solidFill>
                  <a:srgbClr val="0000FF"/>
                </a:solidFill>
                <a:latin typeface="宋体"/>
                <a:cs typeface="宋体"/>
                <a:ea typeface="+mj-ea"/>
              </a:rPr>
              <a:t>融资</a:t>
            </a:r>
            <a:r>
              <a:rPr sz="2400" b="1" spc="5" dirty="0">
                <a:solidFill>
                  <a:srgbClr val="0000FF"/>
                </a:solidFill>
                <a:latin typeface="Times New Roman" panose="02020603050405020304"/>
                <a:cs typeface="Times New Roman" panose="02020603050405020304"/>
              </a:rPr>
              <a:t/>
            </a:r>
            <a:r>
              <a:rPr sz="2400" b="1" dirty="0">
                <a:solidFill>
                  <a:srgbClr val="0000FF"/>
                </a:solidFill>
                <a:latin typeface="Times New Roman" panose="02020603050405020304"/>
                <a:cs typeface="Times New Roman" panose="02020603050405020304"/>
              </a:rPr>
              <a:t/>
            </a:r>
            <a:r>
              <a:rPr sz="2400" b="1" spc="5" dirty="0">
                <a:solidFill>
                  <a:srgbClr val="0000FF"/>
                </a:solidFill>
                <a:latin typeface="Times New Roman" panose="02020603050405020304"/>
                <a:cs typeface="Times New Roman" panose="02020603050405020304"/>
              </a:rPr>
              <a:t/>
            </a:r>
            <a:r>
              <a:rPr sz="2400" b="1" dirty="0">
                <a:solidFill>
                  <a:srgbClr val="0000FF"/>
                </a:solidFill>
                <a:latin typeface="Times New Roman" panose="02020603050405020304"/>
                <a:cs typeface="Times New Roman" panose="02020603050405020304"/>
              </a:rPr>
              <a:t/>
            </a:r>
            <a:endParaRPr sz="2400">
              <a:latin typeface="Times New Roman" panose="02020603050405020304"/>
              <a:cs typeface="Times New Roman" panose="02020603050405020304"/>
            </a:endParaRPr>
          </a:p>
          <a:p>
            <a:pPr marL="12700">
              <a:lnSpc>
                <a:spcPct val="100000"/>
              </a:lnSpc>
            </a:pPr>
            <a:r>
              <a:rPr sz="2400" b="1" dirty="0">
                <a:solidFill>
                  <a:srgbClr val="0000FF"/>
                </a:solidFill>
                <a:latin typeface="宋体"/>
                <a:cs typeface="宋体"/>
                <a:ea typeface="+mj-ea"/>
              </a:rPr>
              <a:t>活动</a:t>
            </a:r>
            <a:endParaRPr sz="2400">
              <a:latin typeface="Times New Roman" panose="02020603050405020304"/>
              <a:cs typeface="Times New Roman" panose="02020603050405020304"/>
            </a:endParaRPr>
          </a:p>
        </ns0:txBody>
      </ns0:sp>
      <ns0:sp>
        <ns0:nvSpPr>
          <ns0:cNvPr id="10" name="object 10"/>
          <ns0:cNvSpPr/>
          <ns0:nvPr/>
        </ns0:nvSpPr>
        <ns0:spPr>
          <a:xfrm>
            <a:off x="5113020" y="2289048"/>
            <a:ext cx="1258062" cy="1320545"/>
          </a:xfrm>
          <a:prstGeom prst="rect">
            <a:avLst/>
          </a:prstGeom>
          <a:blipFill>
            <a:blip ns2:embed="rId4" cstate="print"/>
            <a:stretch>
              <a:fillRect/>
            </a:stretch>
          </a:blipFill>
        </ns0:spPr>
        <ns0:txBody>
          <a:bodyPr wrap="square" lIns="0" tIns="0" rIns="0" bIns="0" rtlCol="0"/>
          <a:lstStyle/>
          <a:p/>
        </ns0:txBody>
      </ns0:sp>
      <ns0:sp>
        <ns0:nvSpPr>
          <ns0:cNvPr id="11" name="object 11"/>
          <ns0:cNvSpPr/>
          <ns0:nvPr/>
        </ns0:nvSpPr>
        <ns0:spPr>
          <a:xfrm>
            <a:off x="5325745" y="2547111"/>
            <a:ext cx="826769" cy="803910"/>
          </a:xfrm>
          <a:prstGeom prst="rect">
            <a:avLst/>
          </a:prstGeom>
          <a:blipFill>
            <a:blip ns2:embed="rId5" cstate="print"/>
            <a:stretch>
              <a:fillRect/>
            </a:stretch>
          </a:blipFill>
        </ns0:spPr>
        <ns0:txBody>
          <a:bodyPr wrap="square" lIns="0" tIns="0" rIns="0" bIns="0" rtlCol="0"/>
          <a:lstStyle/>
          <a:p/>
        </ns0:txBody>
      </ns0:sp>
      <ns0:sp>
        <ns0:nvSpPr>
          <ns0:cNvPr id="12" name="object 12"/>
          <ns0:cNvSpPr/>
          <ns0:nvPr/>
        </ns0:nvSpPr>
        <ns0:spPr>
          <a:xfrm>
            <a:off x="5113020" y="3973067"/>
            <a:ext cx="1258062" cy="1322070"/>
          </a:xfrm>
          <a:prstGeom prst="rect">
            <a:avLst/>
          </a:prstGeom>
          <a:blipFill>
            <a:blip ns2:embed="rId6" cstate="print"/>
            <a:stretch>
              <a:fillRect/>
            </a:stretch>
          </a:blipFill>
        </ns0:spPr>
        <ns0:txBody>
          <a:bodyPr wrap="square" lIns="0" tIns="0" rIns="0" bIns="0" rtlCol="0"/>
          <a:lstStyle/>
          <a:p/>
        </ns0:txBody>
      </ns0:sp>
      <ns0:sp>
        <ns0:nvSpPr>
          <ns0:cNvPr id="13" name="object 13"/>
          <ns0:cNvSpPr/>
          <ns0:nvPr/>
        </ns0:nvSpPr>
        <ns0:spPr>
          <a:xfrm>
            <a:off x="5366130" y="4119245"/>
            <a:ext cx="869569" cy="863600"/>
          </a:xfrm>
          <a:prstGeom prst="rect">
            <a:avLst/>
          </a:prstGeom>
          <a:blipFill>
            <a:blip ns2:embed="rId7" cstate="print"/>
            <a:stretch>
              <a:fillRect/>
            </a:stretch>
          </a:blipFill>
        </ns0:spPr>
        <ns0:txBody>
          <a:bodyPr wrap="square" lIns="0" tIns="0" rIns="0" bIns="0" rtlCol="0"/>
          <a:lstStyle/>
          <a:p/>
        </ns0:txBody>
      </ns0:sp>
      <ns0:sp>
        <ns0:nvSpPr>
          <ns0:cNvPr id="14" name="object 14"/>
          <ns0:cNvSpPr/>
          <ns0:nvPr/>
        </ns0:nvSpPr>
        <ns0:spPr>
          <a:xfrm>
            <a:off x="3395471" y="2474963"/>
            <a:ext cx="1945386" cy="634758"/>
          </a:xfrm>
          <a:prstGeom prst="rect">
            <a:avLst/>
          </a:prstGeom>
          <a:blipFill>
            <a:blip ns2:embed="rId8" cstate="print"/>
            <a:stretch>
              <a:fillRect/>
            </a:stretch>
          </a:blipFill>
        </ns0:spPr>
        <ns0:txBody>
          <a:bodyPr wrap="square" lIns="0" tIns="0" rIns="0" bIns="0" rtlCol="0"/>
          <a:lstStyle/>
          <a:p/>
        </ns0:txBody>
      </ns0:sp>
      <ns0:sp>
        <ns0:nvSpPr>
          <ns0:cNvPr id="15" name="object 15"/>
          <ns0:cNvSpPr/>
          <ns0:nvPr/>
        </ns0:nvSpPr>
        <ns0:spPr>
          <a:xfrm>
            <a:off x="3395471" y="4099547"/>
            <a:ext cx="1945386" cy="634758"/>
          </a:xfrm>
          <a:prstGeom prst="rect">
            <a:avLst/>
          </a:prstGeom>
          <a:blipFill>
            <a:blip ns2:embed="rId8" cstate="print"/>
            <a:stretch>
              <a:fillRect/>
            </a:stretch>
          </a:blipFill>
        </ns0:spPr>
        <ns0:txBody>
          <a:bodyPr wrap="square" lIns="0" tIns="0" rIns="0" bIns="0" rtlCol="0"/>
          <a:lstStyle/>
          <a:p/>
        </ns0:txBody>
      </ns0:sp>
      <ns0:sp>
        <ns0:nvSpPr>
          <ns0:cNvPr id="16" name="object 16"/>
          <ns0:cNvSpPr/>
          <ns0:nvPr/>
        </ns0:nvSpPr>
        <ns0:spPr>
          <a:xfrm>
            <a:off x="3395471" y="3037319"/>
            <a:ext cx="1945386" cy="634758"/>
          </a:xfrm>
          <a:prstGeom prst="rect">
            <a:avLst/>
          </a:prstGeom>
          <a:blipFill>
            <a:blip ns2:embed="rId9" cstate="print"/>
            <a:stretch>
              <a:fillRect/>
            </a:stretch>
          </a:blipFill>
        </ns0:spPr>
        <ns0:txBody>
          <a:bodyPr wrap="square" lIns="0" tIns="0" rIns="0" bIns="0" rtlCol="0"/>
          <a:lstStyle/>
          <a:p/>
        </ns0:txBody>
      </ns0:sp>
      <ns0:sp>
        <ns0:nvSpPr>
          <ns0:cNvPr id="17" name="object 17"/>
          <ns0:cNvSpPr/>
          <ns0:nvPr/>
        </ns0:nvSpPr>
        <ns0:spPr>
          <a:xfrm>
            <a:off x="3395471" y="4661903"/>
            <a:ext cx="1945386" cy="633234"/>
          </a:xfrm>
          <a:prstGeom prst="rect">
            <a:avLst/>
          </a:prstGeom>
          <a:blipFill>
            <a:blip ns2:embed="rId9" cstate="print"/>
            <a:stretch>
              <a:fillRect/>
            </a:stretch>
          </a:blipFill>
        </ns0:spPr>
        <ns0:txBody>
          <a:bodyPr wrap="square" lIns="0" tIns="0" rIns="0" bIns="0" rtlCol="0"/>
          <a:lstStyle/>
          <a:p/>
        </ns0:txBody>
      </ns0:sp>
      <ns0:sp>
        <ns0:nvSpPr>
          <ns0:cNvPr id="18" name="object 18"/>
          <ns0:cNvSpPr txBox="1"/>
          <ns0:nvPr/>
        </ns0:nvSpPr>
        <ns0:spPr>
          <a:xfrm>
            <a:off x="4135373" y="2710433"/>
            <a:ext cx="915669" cy="177800"/>
          </a:xfrm>
          <a:prstGeom prst="rect">
            <a:avLst/>
          </a:prstGeom>
        </ns0:spPr>
        <ns0:txBody>
          <a:bodyPr vert="horz" wrap="square" lIns="0" tIns="12065" rIns="0" bIns="0" rtlCol="0">
            <a:spAutoFit/>
          </a:bodyPr>
          <a:lstStyle/>
          <a:p>
            <a:pPr marL="12700">
              <a:lnSpc>
                <a:spcPct val="100000"/>
              </a:lnSpc>
              <a:spcBef>
                <a:spcPts val="95"/>
              </a:spcBef>
            </a:pPr>
            <a:r>
              <a:rPr sz="1000" b="1" spc="-5" dirty="0">
                <a:solidFill>
                  <a:srgbClr val="CC0066"/>
                </a:solidFill>
                <a:latin typeface="Times New Roman" panose="02020603050405020304"/>
                <a:cs typeface="Times New Roman" panose="02020603050405020304"/>
              </a:rPr>
              <a:t/>
            </a:r>
            <a:r>
              <a:rPr sz="1000" b="1" dirty="0">
                <a:solidFill>
                  <a:srgbClr val="CC0066"/>
                </a:solidFill>
                <a:latin typeface="Times New Roman" panose="02020603050405020304"/>
                <a:cs typeface="Times New Roman" panose="02020603050405020304"/>
              </a:rPr>
              <a:t/>
            </a:r>
            <a:r>
              <a:rPr sz="1000" b="1" spc="-45" dirty="0">
                <a:solidFill>
                  <a:srgbClr val="CC0066"/>
                </a:solidFill>
                <a:latin typeface="Times New Roman" panose="02020603050405020304"/>
                <a:cs typeface="Times New Roman" panose="02020603050405020304"/>
              </a:rPr>
              <a:t/>
            </a:r>
            <a:r>
              <a:rPr sz="1000" b="1" spc="-5" dirty="0">
                <a:solidFill>
                  <a:srgbClr val="CC0066"/>
                </a:solidFill>
                <a:latin typeface="宋体"/>
                <a:cs typeface="宋体"/>
                <a:ea typeface="+mj-ea"/>
              </a:rPr>
              <a:t>贷款现金</a:t>
            </a:r>
            <a:endParaRPr sz="1000">
              <a:latin typeface="Times New Roman" panose="02020603050405020304"/>
              <a:cs typeface="Times New Roman" panose="02020603050405020304"/>
            </a:endParaRPr>
          </a:p>
        </ns0:txBody>
      </ns0:sp>
      <ns0:sp>
        <ns0:nvSpPr>
          <ns0:cNvPr id="19" name="object 19"/>
          <ns0:cNvSpPr/>
          <ns0:nvPr/>
        </ns0:nvSpPr>
        <ns0:spPr>
          <a:xfrm>
            <a:off x="1242060" y="4756391"/>
            <a:ext cx="733818" cy="252234"/>
          </a:xfrm>
          <a:prstGeom prst="rect">
            <a:avLst/>
          </a:prstGeom>
          <a:blipFill>
            <a:blip ns2:embed="rId10" cstate="print"/>
            <a:stretch>
              <a:fillRect/>
            </a:stretch>
          </a:blipFill>
        </ns0:spPr>
        <ns0:txBody>
          <a:bodyPr wrap="square" lIns="0" tIns="0" rIns="0" bIns="0" rtlCol="0"/>
          <a:lstStyle/>
          <a:p/>
        </ns0:txBody>
      </ns0:sp>
      <ns0:sp>
        <ns0:nvSpPr>
          <ns0:cNvPr id="20" name="object 20"/>
          <ns0:cNvSpPr/>
          <ns0:nvPr/>
        </ns0:nvSpPr>
        <ns0:spPr>
          <a:xfrm>
            <a:off x="2179320" y="4750295"/>
            <a:ext cx="794778" cy="233946"/>
          </a:xfrm>
          <a:prstGeom prst="rect">
            <a:avLst/>
          </a:prstGeom>
          <a:blipFill>
            <a:blip ns2:embed="rId11" cstate="print"/>
            <a:stretch>
              <a:fillRect/>
            </a:stretch>
          </a:blipFill>
        </ns0:spPr>
        <ns0:txBody>
          <a:bodyPr wrap="square" lIns="0" tIns="0" rIns="0" bIns="0" rtlCol="0"/>
          <a:lstStyle/>
          <a:p/>
        </ns0:txBody>
      </ns0:sp>
      <ns0:sp>
        <ns0:nvSpPr>
          <ns0:cNvPr id="21" name="object 21"/>
          <ns0:cNvSpPr txBox="1"/>
          <ns0:nvPr/>
        </ns0:nvSpPr>
        <ns0:spPr>
          <a:xfrm>
            <a:off x="3643121" y="3208400"/>
            <a:ext cx="949960" cy="299720"/>
          </a:xfrm>
          <a:prstGeom prst="rect">
            <a:avLst/>
          </a:prstGeom>
        </ns0:spPr>
        <ns0:txBody>
          <a:bodyPr vert="horz" wrap="square" lIns="0" tIns="41275" rIns="0" bIns="0" rtlCol="0">
            <a:spAutoFit/>
          </a:bodyPr>
          <a:lstStyle/>
          <a:p>
            <a:pPr marL="160020" marR="5080" indent="-147955">
              <a:lnSpc>
                <a:spcPts val="960"/>
              </a:lnSpc>
              <a:spcBef>
                <a:spcPts val="325"/>
              </a:spcBef>
            </a:pPr>
            <a:r>
              <a:rPr sz="1000" b="1" spc="-5" dirty="0">
                <a:solidFill>
                  <a:srgbClr val="CC0066"/>
                </a:solidFill>
                <a:latin typeface="Times New Roman" panose="02020603050405020304"/>
                <a:cs typeface="Times New Roman" panose="02020603050405020304"/>
              </a:rPr>
              <a:t/>
            </a:r>
            <a:r>
              <a:rPr sz="1000" b="1" spc="-35" dirty="0">
                <a:solidFill>
                  <a:srgbClr val="CC0066"/>
                </a:solidFill>
                <a:latin typeface="Times New Roman" panose="02020603050405020304"/>
                <a:cs typeface="Times New Roman" panose="02020603050405020304"/>
              </a:rPr>
              <a:t/>
            </a:r>
            <a:r>
              <a:rPr sz="1000" b="1" spc="-5" dirty="0">
                <a:solidFill>
                  <a:srgbClr val="CC0066"/>
                </a:solidFill>
                <a:latin typeface="宋体"/>
                <a:cs typeface="宋体"/>
                <a:ea typeface="+mj-ea"/>
              </a:rPr>
              <a:t>利息和贷款偿还</a:t>
            </a:r>
            <a:endParaRPr sz="1000">
              <a:latin typeface="Times New Roman" panose="02020603050405020304"/>
              <a:cs typeface="Times New Roman" panose="02020603050405020304"/>
            </a:endParaRPr>
          </a:p>
        </ns0:txBody>
      </ns0:sp>
      <ns0:sp>
        <ns0:nvSpPr>
          <ns0:cNvPr id="22" name="object 22"/>
          <ns0:cNvSpPr txBox="1"/>
          <ns0:nvPr/>
        </ns0:nvSpPr>
        <ns0:spPr>
          <a:xfrm>
            <a:off x="3884421" y="4325239"/>
            <a:ext cx="1270635" cy="177800"/>
          </a:xfrm>
          <a:prstGeom prst="rect">
            <a:avLst/>
          </a:prstGeom>
        </ns0:spPr>
        <ns0:txBody>
          <a:bodyPr vert="horz" wrap="square" lIns="0" tIns="12065" rIns="0" bIns="0" rtlCol="0">
            <a:spAutoFit/>
          </a:bodyPr>
          <a:lstStyle/>
          <a:p>
            <a:pPr marL="12700">
              <a:lnSpc>
                <a:spcPct val="100000"/>
              </a:lnSpc>
              <a:spcBef>
                <a:spcPts val="95"/>
              </a:spcBef>
            </a:pPr>
            <a:r>
              <a:rPr sz="1000" b="1" spc="-5" dirty="0">
                <a:solidFill>
                  <a:srgbClr val="CC0066"/>
                </a:solidFill>
                <a:latin typeface="Times New Roman" panose="02020603050405020304"/>
                <a:cs typeface="Times New Roman" panose="02020603050405020304"/>
              </a:rPr>
              <a:t/>
            </a:r>
            <a:r>
              <a:rPr sz="1000" b="1" dirty="0">
                <a:solidFill>
                  <a:srgbClr val="CC0066"/>
                </a:solidFill>
                <a:latin typeface="Times New Roman" panose="02020603050405020304"/>
                <a:cs typeface="Times New Roman" panose="02020603050405020304"/>
              </a:rPr>
              <a:t/>
            </a:r>
            <a:r>
              <a:rPr sz="1000" b="1" spc="-5" dirty="0">
                <a:solidFill>
                  <a:srgbClr val="CC0066"/>
                </a:solidFill>
                <a:latin typeface="Times New Roman" panose="02020603050405020304"/>
                <a:cs typeface="Times New Roman" panose="02020603050405020304"/>
              </a:rPr>
              <a:t/>
            </a:r>
            <a:r>
              <a:rPr sz="1000" b="1" spc="-35" dirty="0">
                <a:solidFill>
                  <a:srgbClr val="CC0066"/>
                </a:solidFill>
                <a:latin typeface="Times New Roman" panose="02020603050405020304"/>
                <a:cs typeface="Times New Roman" panose="02020603050405020304"/>
              </a:rPr>
              <a:t/>
            </a:r>
            <a:r>
              <a:rPr sz="1000" b="1" spc="-5" dirty="0">
                <a:solidFill>
                  <a:srgbClr val="CC0066"/>
                </a:solidFill>
                <a:latin typeface="宋体"/>
                <a:cs typeface="宋体"/>
                <a:ea typeface="+mj-ea"/>
              </a:rPr>
              <a:t>股票发行现金</a:t>
            </a:r>
            <a:endParaRPr sz="1000">
              <a:latin typeface="Times New Roman" panose="02020603050405020304"/>
              <a:cs typeface="Times New Roman" panose="02020603050405020304"/>
            </a:endParaRPr>
          </a:p>
        </ns0:txBody>
      </ns0:sp>
      <ns0:sp>
        <ns0:nvSpPr>
          <ns0:cNvPr id="23" name="object 23"/>
          <ns0:cNvSpPr txBox="1"/>
          <ns0:nvPr/>
        </ns0:nvSpPr>
        <ns0:spPr>
          <a:xfrm>
            <a:off x="3464433" y="4845811"/>
            <a:ext cx="1372870" cy="330200"/>
          </a:xfrm>
          <a:prstGeom prst="rect">
            <a:avLst/>
          </a:prstGeom>
        </ns0:spPr>
        <ns0:txBody>
          <a:bodyPr vert="horz" wrap="square" lIns="0" tIns="12065" rIns="0" bIns="0" rtlCol="0">
            <a:spAutoFit/>
          </a:bodyPr>
          <a:lstStyle/>
          <a:p>
            <a:pPr marL="193675" marR="5080" indent="-181610">
              <a:lnSpc>
                <a:spcPct val="100000"/>
              </a:lnSpc>
              <a:spcBef>
                <a:spcPts val="95"/>
              </a:spcBef>
            </a:pPr>
            <a:r>
              <a:rPr sz="1000" b="1" spc="-5" dirty="0">
                <a:solidFill>
                  <a:srgbClr val="CC0066"/>
                </a:solidFill>
                <a:latin typeface="宋体"/>
                <a:cs typeface="宋体"/>
                <a:ea typeface="+mj-ea"/>
              </a:rPr>
              <a:t>股票回购产生的股息和现金</a:t>
            </a:r>
            <a:r>
              <a:rPr sz="1000" b="1" spc="-60" dirty="0">
                <a:solidFill>
                  <a:srgbClr val="CC0066"/>
                </a:solidFill>
                <a:latin typeface="Times New Roman" panose="02020603050405020304"/>
                <a:cs typeface="Times New Roman" panose="02020603050405020304"/>
              </a:rPr>
              <a:t/>
            </a:r>
            <a:r>
              <a:rPr sz="1000" b="1" dirty="0">
                <a:solidFill>
                  <a:srgbClr val="CC0066"/>
                </a:solidFill>
                <a:latin typeface="Times New Roman" panose="02020603050405020304"/>
                <a:cs typeface="Times New Roman" panose="02020603050405020304"/>
              </a:rPr>
              <a:t/>
            </a:r>
            <a:r>
              <a:rPr sz="1000" b="1" spc="-5" dirty="0">
                <a:solidFill>
                  <a:srgbClr val="CC0066"/>
                </a:solidFill>
                <a:latin typeface="Times New Roman" panose="02020603050405020304"/>
                <a:cs typeface="Times New Roman" panose="02020603050405020304"/>
              </a:rPr>
              <a:t/>
            </a:r>
            <a:r>
              <a:rPr sz="1000" b="1" dirty="0">
                <a:solidFill>
                  <a:srgbClr val="CC0066"/>
                </a:solidFill>
                <a:latin typeface="Times New Roman" panose="02020603050405020304"/>
                <a:cs typeface="Times New Roman" panose="02020603050405020304"/>
              </a:rPr>
              <a:t/>
            </a:r>
            <a:r>
              <a:rPr sz="1000" b="1" spc="-5" dirty="0">
                <a:solidFill>
                  <a:srgbClr val="CC0066"/>
                </a:solidFill>
                <a:latin typeface="Times New Roman" panose="02020603050405020304"/>
                <a:cs typeface="Times New Roman" panose="02020603050405020304"/>
              </a:rPr>
              <a:t/>
            </a:r>
            <a:endParaRPr sz="1000">
              <a:latin typeface="Times New Roman" panose="02020603050405020304"/>
              <a:cs typeface="Times New Roman" panose="02020603050405020304"/>
            </a:endParaRPr>
          </a:p>
        </ns0:txBody>
      </ns0:sp>
      <ns0:sp>
        <ns0:nvSpPr>
          <ns0:cNvPr id="24" name="object 24"/>
          <ns0:cNvSpPr txBox="1"/>
          <ns0:nvPr/>
        </ns0:nvSpPr>
        <ns0:spPr>
          <a:xfrm>
            <a:off x="609091" y="1526794"/>
            <a:ext cx="2193925" cy="574675"/>
          </a:xfrm>
          <a:prstGeom prst="rect">
            <a:avLst/>
          </a:prstGeom>
        </ns0:spPr>
        <ns0:txBody>
          <a:bodyPr vert="horz" wrap="square" lIns="0" tIns="12700" rIns="0" bIns="0" rtlCol="0">
            <a:spAutoFit/>
          </a:bodyPr>
          <a:lstStyle/>
          <a:p>
            <a:pPr marL="211455">
              <a:lnSpc>
                <a:spcPct val="100000"/>
              </a:lnSpc>
              <a:spcBef>
                <a:spcPts val="100"/>
              </a:spcBef>
            </a:pPr>
            <a:r>
              <a:rPr sz="1800" b="1" spc="-5" dirty="0">
                <a:latin typeface="Times New Roman" panose="02020603050405020304"/>
                <a:cs typeface="Times New Roman" panose="02020603050405020304"/>
              </a:rPr>
              <a:t/>
            </a:r>
            <a:r>
              <a:rPr sz="1800" b="1" dirty="0">
                <a:latin typeface="宋体"/>
                <a:cs typeface="宋体"/>
                <a:ea typeface="+mj-ea"/>
              </a:rPr>
              <a:t>公司：</a:t>
            </a:r>
            <a:endParaRPr sz="1800">
              <a:latin typeface="Times New Roman" panose="02020603050405020304"/>
              <a:cs typeface="Times New Roman" panose="02020603050405020304"/>
            </a:endParaRPr>
          </a:p>
          <a:p>
            <a:pPr marL="12700">
              <a:lnSpc>
                <a:spcPct val="100000"/>
              </a:lnSpc>
              <a:tabLst>
                <a:tab pos="210820" algn="l"/>
              </a:tabLst>
            </a:pPr>
            <a:r>
              <a:rPr sz="1800" b="1" u="sng" dirty="0">
                <a:uFill>
                  <a:solidFill>
                    <a:srgbClr val="CC0066"/>
                  </a:solidFill>
                </a:uFill>
                <a:latin typeface="Times New Roman" panose="02020603050405020304"/>
                <a:cs typeface="Times New Roman" panose="02020603050405020304"/>
              </a:rPr>
              <a:t/>
            </a:r>
            <a:r>
              <a:rPr sz="1800" b="1" u="sng" dirty="0">
                <a:uFill>
                  <a:solidFill>
                    <a:srgbClr val="CC0066"/>
                  </a:solidFill>
                </a:uFill>
                <a:latin typeface="Times New Roman" panose="02020603050405020304"/>
                <a:cs typeface="Times New Roman" panose="02020603050405020304"/>
              </a:rPr>
              <a:t/>
            </a:r>
            <a:r>
              <a:rPr sz="1800" b="1" u="sng" spc="-5" dirty="0">
                <a:uFill>
                  <a:solidFill>
                    <a:srgbClr val="CC0066"/>
                  </a:solidFill>
                </a:uFill>
                <a:latin typeface="宋体"/>
                <a:cs typeface="宋体"/>
                <a:ea typeface="+mj-ea"/>
              </a:rPr>
              <a:t>值生成器</a:t>
            </a:r>
            <a:r>
              <a:rPr sz="1800" b="1" u="sng" spc="-45" dirty="0">
                <a:uFill>
                  <a:solidFill>
                    <a:srgbClr val="CC0066"/>
                  </a:solidFill>
                </a:uFill>
                <a:latin typeface="Times New Roman" panose="02020603050405020304"/>
                <a:cs typeface="Times New Roman" panose="02020603050405020304"/>
              </a:rPr>
              <a:t/>
            </a:r>
            <a:r>
              <a:rPr sz="1800" b="1" u="sng" dirty="0">
                <a:uFill>
                  <a:solidFill>
                    <a:srgbClr val="CC0066"/>
                  </a:solidFill>
                </a:uFill>
                <a:latin typeface="Times New Roman" panose="02020603050405020304"/>
                <a:cs typeface="Times New Roman" panose="02020603050405020304"/>
              </a:rPr>
              <a:t/>
            </a:r>
            <a:endParaRPr sz="1800">
              <a:latin typeface="Times New Roman" panose="02020603050405020304"/>
              <a:cs typeface="Times New Roman" panose="02020603050405020304"/>
            </a:endParaRPr>
          </a:p>
        </ns0:txBody>
      </ns0:sp>
      <ns0:sp>
        <ns0:nvSpPr>
          <ns0:cNvPr id="25" name="object 25"/>
          <ns0:cNvSpPr/>
          <ns0:nvPr/>
        </ns0:nvSpPr>
        <ns0:spPr>
          <a:xfrm>
            <a:off x="621791" y="1485900"/>
            <a:ext cx="2123440" cy="0"/>
          </a:xfrm>
          <a:custGeom>
            <a:avLst/>
            <a:gdLst/>
            <a:ahLst/>
            <a:cxnLst/>
            <a:rect l="l" t="t" r="r" b="b"/>
            <a:pathLst>
              <a:path w="2123440">
                <a:moveTo>
                  <a:pt x="0" y="0"/>
                </a:moveTo>
                <a:lnTo>
                  <a:pt x="2122932" y="0"/>
                </a:lnTo>
              </a:path>
            </a:pathLst>
          </a:custGeom>
          <a:ln w="12192">
            <a:solidFill>
              <a:srgbClr val="CC0066"/>
            </a:solidFill>
          </a:ln>
        </ns0:spPr>
        <ns0:txBody>
          <a:bodyPr wrap="square" lIns="0" tIns="0" rIns="0" bIns="0" rtlCol="0"/>
          <a:lstStyle/>
          <a:p/>
        </ns0:txBody>
      </ns0:sp>
      <ns0:sp>
        <ns0:nvSpPr>
          <ns0:cNvPr id="26" name="object 26"/>
          <ns0:cNvSpPr/>
          <ns0:nvPr/>
        </ns0:nvSpPr>
        <ns0:spPr>
          <a:xfrm>
            <a:off x="5116067" y="1485900"/>
            <a:ext cx="2123440" cy="0"/>
          </a:xfrm>
          <a:custGeom>
            <a:avLst/>
            <a:gdLst/>
            <a:ahLst/>
            <a:cxnLst/>
            <a:rect l="l" t="t" r="r" b="b"/>
            <a:pathLst>
              <a:path w="2123440">
                <a:moveTo>
                  <a:pt x="0" y="0"/>
                </a:moveTo>
                <a:lnTo>
                  <a:pt x="2122932" y="0"/>
                </a:lnTo>
              </a:path>
            </a:pathLst>
          </a:custGeom>
          <a:ln w="12192">
            <a:solidFill>
              <a:srgbClr val="CC0066"/>
            </a:solidFill>
          </a:ln>
        </ns0:spPr>
        <ns0:txBody>
          <a:bodyPr wrap="square" lIns="0" tIns="0" rIns="0" bIns="0" rtlCol="0"/>
          <a:lstStyle/>
          <a:p/>
        </ns0:txBody>
      </ns0:sp>
      <ns0:sp>
        <ns0:nvSpPr>
          <ns0:cNvPr id="27" name="object 27"/>
          <ns0:cNvSpPr txBox="1"/>
          <ns0:nvPr/>
        </ns0:nvSpPr>
        <ns0:spPr>
          <a:xfrm>
            <a:off x="5103367" y="1526794"/>
            <a:ext cx="3911600" cy="1581150"/>
          </a:xfrm>
          <a:prstGeom prst="rect">
            <a:avLst/>
          </a:prstGeom>
        </ns0:spPr>
        <ns0:txBody>
          <a:bodyPr vert="horz" wrap="square" lIns="0" tIns="12700" rIns="0" bIns="0" rtlCol="0">
            <a:spAutoFit/>
          </a:bodyPr>
          <a:lstStyle/>
          <a:p>
            <a:pPr marL="210820">
              <a:lnSpc>
                <a:spcPct val="100000"/>
              </a:lnSpc>
              <a:spcBef>
                <a:spcPts val="100"/>
              </a:spcBef>
            </a:pPr>
            <a:r>
              <a:rPr sz="1800" b="1" spc="-5" dirty="0">
                <a:latin typeface="宋体"/>
                <a:cs typeface="宋体"/>
                <a:ea typeface="+mj-ea"/>
              </a:rPr>
              <a:t>投资者：</a:t>
            </a:r>
            <a:endParaRPr sz="1800">
              <a:latin typeface="Times New Roman" panose="02020603050405020304"/>
              <a:cs typeface="Times New Roman" panose="02020603050405020304"/>
            </a:endParaRPr>
          </a:p>
          <a:p>
            <a:pPr marL="12700">
              <a:lnSpc>
                <a:spcPct val="100000"/>
              </a:lnSpc>
              <a:tabLst>
                <a:tab pos="210185" algn="l"/>
              </a:tabLst>
            </a:pPr>
            <a:r>
              <a:rPr sz="1800" b="1" u="sng" dirty="0">
                <a:uFill>
                  <a:solidFill>
                    <a:srgbClr val="CC0066"/>
                  </a:solidFill>
                </a:uFill>
                <a:latin typeface="Times New Roman" panose="02020603050405020304"/>
                <a:cs typeface="Times New Roman" panose="02020603050405020304"/>
              </a:rPr>
              <a:t/>
            </a:r>
            <a:r>
              <a:rPr sz="1800" b="1" u="sng" dirty="0">
                <a:uFill>
                  <a:solidFill>
                    <a:srgbClr val="CC0066"/>
                  </a:solidFill>
                </a:uFill>
                <a:latin typeface="Times New Roman" panose="02020603050405020304"/>
                <a:cs typeface="Times New Roman" panose="02020603050405020304"/>
              </a:rPr>
              <a:t/>
            </a:r>
            <a:r>
              <a:rPr sz="1800" b="1" u="sng" spc="-5" dirty="0">
                <a:uFill>
                  <a:solidFill>
                    <a:srgbClr val="CC0066"/>
                  </a:solidFill>
                </a:uFill>
                <a:latin typeface="Times New Roman" panose="02020603050405020304"/>
                <a:cs typeface="Times New Roman" panose="02020603050405020304"/>
              </a:rPr>
              <a:t/>
            </a:r>
            <a:r>
              <a:rPr sz="1800" b="1" u="sng" dirty="0">
                <a:uFill>
                  <a:solidFill>
                    <a:srgbClr val="CC0066"/>
                  </a:solidFill>
                </a:uFill>
                <a:latin typeface="宋体"/>
                <a:cs typeface="宋体"/>
                <a:ea typeface="+mj-ea"/>
              </a:rPr>
              <a:t>索赔人的价值</a:t>
            </a:r>
            <a:r>
              <a:rPr sz="1800" b="1" u="sng" spc="-15" dirty="0">
                <a:uFill>
                  <a:solidFill>
                    <a:srgbClr val="CC0066"/>
                  </a:solidFill>
                </a:uFill>
                <a:latin typeface="Times New Roman" panose="02020603050405020304"/>
                <a:cs typeface="Times New Roman" panose="02020603050405020304"/>
              </a:rPr>
              <a:t/>
            </a:r>
            <a:r>
              <a:rPr sz="1800" b="1" u="sng" spc="-5" dirty="0">
                <a:uFill>
                  <a:solidFill>
                    <a:srgbClr val="CC0066"/>
                  </a:solidFill>
                </a:uFill>
                <a:latin typeface="Times New Roman" panose="02020603050405020304"/>
                <a:cs typeface="Times New Roman" panose="02020603050405020304"/>
              </a:rPr>
              <a:t/>
            </a:r>
            <a:r>
              <a:rPr sz="1800" b="1" spc="-5" dirty="0">
                <a:latin typeface="Times New Roman" panose="02020603050405020304"/>
                <a:cs typeface="Times New Roman" panose="02020603050405020304"/>
              </a:rPr>
              <a:t/>
            </a:r>
            <a:endParaRPr sz="1800">
              <a:latin typeface="Times New Roman" panose="02020603050405020304"/>
              <a:cs typeface="Times New Roman" panose="02020603050405020304"/>
            </a:endParaRPr>
          </a:p>
          <a:p>
            <a:pPr marL="1461135" marR="5080">
              <a:lnSpc>
                <a:spcPct val="100000"/>
              </a:lnSpc>
              <a:spcBef>
                <a:spcPts val="1445"/>
              </a:spcBef>
            </a:pPr>
            <a:r>
              <a:rPr sz="1800" b="1" i="1" spc="-5" dirty="0">
                <a:latin typeface="Times New Roman" panose="02020603050405020304"/>
                <a:cs typeface="Times New Roman" panose="02020603050405020304"/>
              </a:rPr>
              <a:t/>
            </a:r>
            <a:r>
              <a:rPr sz="1800" i="1" dirty="0">
                <a:latin typeface="Times New Roman" panose="02020603050405020304"/>
                <a:cs typeface="Times New Roman" panose="02020603050405020304"/>
              </a:rPr>
              <a:t/>
            </a:r>
            <a:r>
              <a:rPr sz="1800" i="1" spc="-5" dirty="0">
                <a:latin typeface="Times New Roman" panose="02020603050405020304"/>
                <a:cs typeface="Times New Roman" panose="02020603050405020304"/>
              </a:rPr>
              <a:t/>
            </a:r>
            <a:r>
              <a:rPr sz="1800" i="1" dirty="0">
                <a:latin typeface="Times New Roman" panose="02020603050405020304"/>
                <a:cs typeface="Times New Roman" panose="02020603050405020304"/>
              </a:rPr>
              <a:t/>
            </a:r>
            <a:r>
              <a:rPr sz="1800" i="1" spc="-65" dirty="0">
                <a:latin typeface="Times New Roman" panose="02020603050405020304"/>
                <a:cs typeface="Times New Roman" panose="02020603050405020304"/>
              </a:rPr>
              <a:t/>
            </a:r>
            <a:r>
              <a:rPr sz="1800" i="1" spc="-5" dirty="0">
                <a:latin typeface="Times New Roman" panose="02020603050405020304"/>
                <a:cs typeface="Times New Roman" panose="02020603050405020304"/>
              </a:rPr>
              <a:t/>
            </a:r>
            <a:r>
              <a:rPr sz="1800" i="1" dirty="0">
                <a:latin typeface="Times New Roman" panose="02020603050405020304"/>
                <a:cs typeface="Times New Roman" panose="02020603050405020304"/>
              </a:rPr>
              <a:t/>
            </a:r>
            <a:r>
              <a:rPr sz="1800" b="1" i="1" dirty="0">
                <a:latin typeface="宋体"/>
                <a:cs typeface="宋体"/>
                <a:ea typeface="+mj-ea"/>
              </a:rPr>
              <a:t>债务债权是对返还利息和本金的债权。</a:t>
            </a:r>
            <a:r>
              <a:rPr sz="1800" b="1" i="1" spc="-5" dirty="0">
                <a:latin typeface="Times New Roman" panose="02020603050405020304"/>
                <a:cs typeface="Times New Roman" panose="02020603050405020304"/>
              </a:rPr>
              <a:t/>
            </a:r>
            <a:r>
              <a:rPr sz="1800" i="1" spc="-5" dirty="0">
                <a:latin typeface="Times New Roman" panose="02020603050405020304"/>
                <a:cs typeface="Times New Roman" panose="02020603050405020304"/>
              </a:rPr>
              <a:t/>
            </a:r>
            <a:endParaRPr sz="1800">
              <a:latin typeface="Times New Roman" panose="02020603050405020304"/>
              <a:cs typeface="Times New Roman" panose="02020603050405020304"/>
            </a:endParaRPr>
          </a:p>
        </ns0:txBody>
      </ns0:sp>
      <ns0:sp>
        <ns0:nvSpPr>
          <ns0:cNvPr id="28" name="object 28"/>
          <ns0:cNvSpPr txBox="1"/>
          <ns0:nvPr/>
        </ns0:nvSpPr>
        <ns0:spPr>
          <a:xfrm>
            <a:off x="6551803" y="3905504"/>
            <a:ext cx="2432050" cy="1671955"/>
          </a:xfrm>
          <a:prstGeom prst="rect">
            <a:avLst/>
          </a:prstGeom>
        </ns0:spPr>
        <ns0:txBody>
          <a:bodyPr vert="horz" wrap="square" lIns="0" tIns="12700" rIns="0" bIns="0" rtlCol="0">
            <a:spAutoFit/>
          </a:bodyPr>
          <a:lstStyle/>
          <a:p>
            <a:pPr marL="12700" marR="5080">
              <a:lnSpc>
                <a:spcPct val="100000"/>
              </a:lnSpc>
              <a:spcBef>
                <a:spcPts val="100"/>
              </a:spcBef>
            </a:pPr>
            <a:r>
              <a:rPr sz="1800" i="1" spc="-5" dirty="0">
                <a:latin typeface="Times New Roman" panose="02020603050405020304"/>
                <a:cs typeface="Times New Roman" panose="02020603050405020304"/>
              </a:rPr>
              <a:t/>
            </a:r>
            <a:r>
              <a:rPr sz="1800" b="1" i="1" dirty="0">
                <a:latin typeface="Times New Roman" panose="02020603050405020304"/>
                <a:cs typeface="Times New Roman" panose="02020603050405020304"/>
              </a:rPr>
              <a:t/>
            </a:r>
            <a:r>
              <a:rPr sz="1800" i="1" dirty="0">
                <a:latin typeface="Times New Roman" panose="02020603050405020304"/>
                <a:cs typeface="Times New Roman" panose="02020603050405020304"/>
              </a:rPr>
              <a:t/>
            </a:r>
            <a:r>
              <a:rPr sz="1800" i="1" dirty="0">
                <a:latin typeface="Times New Roman" panose="02020603050405020304"/>
                <a:cs typeface="Times New Roman" panose="02020603050405020304"/>
              </a:rPr>
              <a:t/>
            </a:r>
            <a:r>
              <a:rPr sz="1800" i="1" spc="-5" dirty="0">
                <a:latin typeface="Times New Roman" panose="02020603050405020304"/>
                <a:cs typeface="Times New Roman" panose="02020603050405020304"/>
              </a:rPr>
              <a:t/>
            </a:r>
            <a:r>
              <a:rPr sz="1800" i="1" dirty="0">
                <a:latin typeface="Times New Roman" panose="02020603050405020304"/>
                <a:cs typeface="Times New Roman" panose="02020603050405020304"/>
              </a:rPr>
              <a:t/>
            </a:r>
            <a:r>
              <a:rPr sz="1800" b="1" i="1" spc="-5" dirty="0">
                <a:latin typeface="Times New Roman" panose="02020603050405020304"/>
                <a:cs typeface="Times New Roman" panose="02020603050405020304"/>
              </a:rPr>
              <a:t/>
            </a:r>
            <a:r>
              <a:rPr sz="1800" b="1" i="1" dirty="0">
                <a:latin typeface="Times New Roman" panose="02020603050405020304"/>
                <a:cs typeface="Times New Roman" panose="02020603050405020304"/>
              </a:rPr>
              <a:t/>
            </a:r>
            <a:r>
              <a:rPr sz="1800" i="1" dirty="0">
                <a:latin typeface="Times New Roman" panose="02020603050405020304"/>
                <a:cs typeface="Times New Roman" panose="02020603050405020304"/>
              </a:rPr>
              <a:t/>
            </a:r>
            <a:r>
              <a:rPr sz="1800" i="1" dirty="0">
                <a:latin typeface="宋体"/>
                <a:cs typeface="宋体"/>
                <a:ea typeface="+mj-ea"/>
              </a:rPr>
              <a:t>权益是所有者对企业的债权，即在其他索赔人得到满足后，对公司价值的剩余债权。</a:t>
            </a:r>
            <a:r>
              <a:rPr sz="1800" i="1" spc="-110" dirty="0">
                <a:latin typeface="Times New Roman" panose="02020603050405020304"/>
                <a:cs typeface="Times New Roman" panose="02020603050405020304"/>
              </a:rPr>
              <a:t/>
            </a:r>
            <a:r>
              <a:rPr sz="1800" i="1" dirty="0">
                <a:latin typeface="Times New Roman" panose="02020603050405020304"/>
                <a:cs typeface="Times New Roman" panose="02020603050405020304"/>
              </a:rPr>
              <a:t/>
            </a:r>
            <a:r>
              <a:rPr sz="1800" i="1" spc="-5" dirty="0">
                <a:latin typeface="Times New Roman" panose="02020603050405020304"/>
                <a:cs typeface="Times New Roman" panose="02020603050405020304"/>
              </a:rPr>
              <a:t/>
            </a:r>
            <a:endParaRPr sz="1800">
              <a:latin typeface="Times New Roman" panose="02020603050405020304"/>
              <a:cs typeface="Times New Roman" panose="02020603050405020304"/>
            </a:endParaRPr>
          </a:p>
        </ns0:txBody>
      </ns0:sp>
    </ns0:spTree>
  </ns0:cSld>
  <ns0:clrMapOvr>
    <a:masterClrMapping/>
  </ns0:clrMapOvr>
</ns0:sld>
</file>

<file path=ppt/slides/slide5.xml><?xml version="1.0" encoding="utf-8"?>
<ns0:sld xmlns:a="http://schemas.openxmlformats.org/drawingml/2006/main" xmlns:ns0="http://schemas.openxmlformats.org/presentationml/2006/main" xmlns:ns2="http://schemas.openxmlformats.org/officeDocument/2006/relationships">
  <ns0:cSld>
    <ns0:spTree>
      <ns0:nvGrpSpPr>
        <ns0:cNvPr id="1" name=""/>
        <ns0:cNvGrpSpPr/>
        <ns0:nvPr/>
      </ns0:nvGrpSpPr>
      <ns0:grpSpPr>
        <a:xfrm>
          <a:off x="0" y="0"/>
          <a:ext cx="0" cy="0"/>
          <a:chOff x="0" y="0"/>
          <a:chExt cx="0" cy="0"/>
        </a:xfrm>
      </ns0:grpSpPr>
      <ns0:sp>
        <ns0:nvSpPr>
          <ns0:cNvPr id="2" name="object 2"/>
          <ns0:cNvSpPr txBox="1">
            <a:spLocks noGrp="1"/>
          </ns0:cNvSpPr>
          <ns0:nvPr>
            <ns0:ph type="title"/>
          </ns0:nvPr>
        </ns0:nvSpPr>
        <ns0:spPr>
          <a:xfrm>
            <a:off x="997102" y="161924"/>
            <a:ext cx="3472815" cy="452120"/>
          </a:xfrm>
          <a:prstGeom prst="rect">
            <a:avLst/>
          </a:prstGeom>
        </ns0:spPr>
        <ns0:txBody>
          <a:bodyPr vert="horz" wrap="square" lIns="0" tIns="12065" rIns="0" bIns="0" rtlCol="0">
            <a:spAutoFit/>
          </a:bodyPr>
          <a:lstStyle/>
          <a:p>
            <a:pPr marL="12700">
              <a:lnSpc>
                <a:spcPct val="100000"/>
              </a:lnSpc>
              <a:spcBef>
                <a:spcPts val="95"/>
              </a:spcBef>
            </a:pPr>
            <a:r>
              <a:rPr spc="-5" dirty="0">
                <a:latin typeface="宋体"/>
                <a:ea typeface="+mj-ea"/>
                <a:cs typeface="宋体"/>
              </a:rPr>
              <a:t>投资企业</a:t>
            </a:r>
            <a:r>
              <a:rPr spc="-20" dirty="0"/>
              <a:t/>
            </a:r>
            <a:r>
              <a:rPr spc="-5" dirty="0"/>
              <a:t/>
            </a:r>
            <a:endParaRPr spc="-5" dirty="0"/>
          </a:p>
        </ns0:txBody>
      </ns0:sp>
      <ns0:sp>
        <ns0:nvSpPr>
          <ns0:cNvPr id="3" name="object 3"/>
          <ns0:cNvSpPr txBox="1"/>
          <ns0:nvPr/>
        </ns0:nvSpPr>
        <ns0:spPr>
          <a:xfrm>
            <a:off x="238150" y="5555691"/>
            <a:ext cx="8701405" cy="574040"/>
          </a:xfrm>
          <a:prstGeom prst="rect">
            <a:avLst/>
          </a:prstGeom>
        </ns0:spPr>
        <ns0:txBody>
          <a:bodyPr vert="horz" wrap="square" lIns="0" tIns="12700" rIns="0" bIns="0" rtlCol="0">
            <a:spAutoFit/>
          </a:bodyPr>
          <a:lstStyle/>
          <a:p>
            <a:pPr marL="12700" marR="5080">
              <a:lnSpc>
                <a:spcPct val="100000"/>
              </a:lnSpc>
              <a:spcBef>
                <a:spcPts val="100"/>
              </a:spcBef>
            </a:pPr>
            <a:r>
              <a:rPr sz="1800" spc="-5" dirty="0">
                <a:latin typeface="Times New Roman" panose="02020603050405020304"/>
                <a:cs typeface="Times New Roman" panose="02020603050405020304"/>
              </a:rPr>
              <a:t/>
            </a:r>
            <a:r>
              <a:rPr sz="1800" dirty="0">
                <a:latin typeface="Times New Roman" panose="02020603050405020304"/>
                <a:cs typeface="Times New Roman" panose="02020603050405020304"/>
              </a:rPr>
              <a:t/>
            </a:r>
            <a:r>
              <a:rPr sz="1800" spc="-5" dirty="0">
                <a:latin typeface="Times New Roman" panose="02020603050405020304"/>
                <a:cs typeface="Times New Roman" panose="02020603050405020304"/>
              </a:rPr>
              <a:t/>
            </a:r>
            <a:r>
              <a:rPr sz="1800" dirty="0">
                <a:latin typeface="Times New Roman" panose="02020603050405020304"/>
                <a:cs typeface="Times New Roman" panose="02020603050405020304"/>
              </a:rPr>
              <a:t/>
            </a:r>
            <a:r>
              <a:rPr sz="1800" spc="-5" dirty="0">
                <a:latin typeface="Times New Roman" panose="02020603050405020304"/>
                <a:cs typeface="Times New Roman" panose="02020603050405020304"/>
              </a:rPr>
              <a:t/>
            </a:r>
            <a:r>
              <a:rPr sz="1800" dirty="0">
                <a:latin typeface="Times New Roman" panose="02020603050405020304"/>
                <a:cs typeface="Times New Roman" panose="02020603050405020304"/>
              </a:rPr>
              <a:t/>
            </a:r>
            <a:r>
              <a:rPr sz="1800" spc="-5" dirty="0">
                <a:latin typeface="Times New Roman" panose="02020603050405020304"/>
                <a:cs typeface="Times New Roman" panose="02020603050405020304"/>
              </a:rPr>
              <a:t/>
            </a:r>
            <a:r>
              <a:rPr sz="1800" dirty="0">
                <a:latin typeface="宋体"/>
                <a:cs typeface="宋体"/>
                <a:ea typeface="+mj-ea"/>
              </a:rPr>
              <a:t>当一家公司出售债务/股权债权时，它就会在资本市场上进行交易。债权持有人如果希望清算其投资，也可以在资本市场上出售债权。</a:t>
            </a:r>
            <a:r>
              <a:rPr sz="1800" spc="-5" dirty="0">
                <a:latin typeface="Times New Roman" panose="02020603050405020304"/>
                <a:cs typeface="Times New Roman" panose="02020603050405020304"/>
              </a:rPr>
              <a:t/>
            </a:r>
            <a:r>
              <a:rPr sz="1800" dirty="0">
                <a:latin typeface="Times New Roman" panose="02020603050405020304"/>
                <a:cs typeface="Times New Roman" panose="02020603050405020304"/>
              </a:rPr>
              <a:t/>
            </a:r>
            <a:r>
              <a:rPr sz="1800" spc="-5" dirty="0">
                <a:latin typeface="Times New Roman" panose="02020603050405020304"/>
                <a:cs typeface="Times New Roman" panose="02020603050405020304"/>
              </a:rPr>
              <a:t/>
            </a:r>
            <a:r>
              <a:rPr sz="1800" dirty="0">
                <a:latin typeface="Times New Roman" panose="02020603050405020304"/>
                <a:cs typeface="Times New Roman" panose="02020603050405020304"/>
              </a:rPr>
              <a:t/>
            </a:r>
            <a:r>
              <a:rPr sz="1800" spc="-5" dirty="0">
                <a:latin typeface="Times New Roman" panose="02020603050405020304"/>
                <a:cs typeface="Times New Roman" panose="02020603050405020304"/>
              </a:rPr>
              <a:t/>
            </a:r>
            <a:r>
              <a:rPr sz="1800" dirty="0">
                <a:latin typeface="Times New Roman" panose="02020603050405020304"/>
                <a:cs typeface="Times New Roman" panose="02020603050405020304"/>
              </a:rPr>
              <a:t/>
            </a:r>
            <a:r>
              <a:rPr sz="1800" spc="-40" dirty="0">
                <a:latin typeface="Times New Roman" panose="02020603050405020304"/>
                <a:cs typeface="Times New Roman" panose="02020603050405020304"/>
              </a:rPr>
              <a:t/>
            </a:r>
            <a:r>
              <a:rPr sz="1800" dirty="0">
                <a:latin typeface="Times New Roman" panose="02020603050405020304"/>
                <a:cs typeface="Times New Roman" panose="02020603050405020304"/>
              </a:rPr>
              <a:t/>
            </a:r>
            <a:endParaRPr sz="1800">
              <a:latin typeface="Times New Roman" panose="02020603050405020304"/>
              <a:cs typeface="Times New Roman" panose="02020603050405020304"/>
            </a:endParaRPr>
          </a:p>
        </ns0:txBody>
      </ns0:sp>
      <ns0:sp>
        <ns0:nvSpPr>
          <ns0:cNvPr id="4" name="object 4"/>
          <ns0:cNvSpPr txBox="1"/>
          <ns0:nvPr/>
        </ns0:nvSpPr>
        <ns0:spPr>
          <a:xfrm>
            <a:off x="5345429" y="329895"/>
            <a:ext cx="1968500" cy="574675"/>
          </a:xfrm>
          <a:prstGeom prst="rect">
            <a:avLst/>
          </a:prstGeom>
        </ns0:spPr>
        <ns0:txBody>
          <a:bodyPr vert="horz" wrap="square" lIns="0" tIns="12700" rIns="0" bIns="0" rtlCol="0">
            <a:spAutoFit/>
          </a:bodyPr>
          <a:lstStyle/>
          <a:p>
            <a:pPr marL="12700">
              <a:lnSpc>
                <a:spcPct val="100000"/>
              </a:lnSpc>
              <a:spcBef>
                <a:spcPts val="100"/>
              </a:spcBef>
            </a:pPr>
            <a:r>
              <a:rPr sz="1800" b="1" spc="-5" dirty="0">
                <a:latin typeface="宋体"/>
                <a:cs typeface="宋体"/>
                <a:ea typeface="+mj-ea"/>
              </a:rPr>
              <a:t>资本市场：</a:t>
            </a:r>
            <a:r>
              <a:rPr sz="1800" b="1" spc="-20" dirty="0">
                <a:latin typeface="Times New Roman" panose="02020603050405020304"/>
                <a:cs typeface="Times New Roman" panose="02020603050405020304"/>
              </a:rPr>
              <a:t/>
            </a:r>
            <a:r>
              <a:rPr sz="1800" b="1" spc="-5" dirty="0">
                <a:latin typeface="Times New Roman" panose="02020603050405020304"/>
                <a:cs typeface="Times New Roman" panose="02020603050405020304"/>
              </a:rPr>
              <a:t/>
            </a:r>
            <a:endParaRPr sz="1800">
              <a:latin typeface="Times New Roman" panose="02020603050405020304"/>
              <a:cs typeface="Times New Roman" panose="02020603050405020304"/>
            </a:endParaRPr>
          </a:p>
          <a:p>
            <a:pPr marL="12700">
              <a:lnSpc>
                <a:spcPct val="100000"/>
              </a:lnSpc>
              <a:spcBef>
                <a:spcPts val="5"/>
              </a:spcBef>
            </a:pPr>
            <a:r>
              <a:rPr sz="1800" b="1" spc="-20" dirty="0">
                <a:latin typeface="宋体"/>
                <a:cs typeface="宋体"/>
                <a:ea typeface="+mj-ea"/>
              </a:rPr>
              <a:t>交易价值</a:t>
            </a:r>
            <a:r>
              <a:rPr sz="1800" b="1" dirty="0">
                <a:latin typeface="Times New Roman" panose="02020603050405020304"/>
                <a:cs typeface="Times New Roman" panose="02020603050405020304"/>
              </a:rPr>
              <a:t/>
            </a:r>
            <a:endParaRPr sz="1800">
              <a:latin typeface="Times New Roman" panose="02020603050405020304"/>
              <a:cs typeface="Times New Roman" panose="02020603050405020304"/>
            </a:endParaRPr>
          </a:p>
        </ns0:txBody>
      </ns0:sp>
      <ns0:sp>
        <ns0:nvSpPr>
          <ns0:cNvPr id="5" name="object 5"/>
          <ns0:cNvSpPr/>
          <ns0:nvPr/>
        </ns0:nvSpPr>
        <ns0:spPr>
          <a:xfrm>
            <a:off x="5143500" y="975360"/>
            <a:ext cx="2429510" cy="0"/>
          </a:xfrm>
          <a:custGeom>
            <a:avLst/>
            <a:gdLst/>
            <a:ahLst/>
            <a:cxnLst/>
            <a:rect l="l" t="t" r="r" b="b"/>
            <a:pathLst>
              <a:path w="2429509">
                <a:moveTo>
                  <a:pt x="0" y="0"/>
                </a:moveTo>
                <a:lnTo>
                  <a:pt x="2429255" y="0"/>
                </a:lnTo>
              </a:path>
            </a:pathLst>
          </a:custGeom>
          <a:ln w="12192">
            <a:solidFill>
              <a:srgbClr val="CC0066"/>
            </a:solidFill>
          </a:ln>
        </ns0:spPr>
        <ns0:txBody>
          <a:bodyPr wrap="square" lIns="0" tIns="0" rIns="0" bIns="0" rtlCol="0"/>
          <a:lstStyle/>
          <a:p/>
        </ns0:txBody>
      </ns0:sp>
      <ns0:sp>
        <ns0:nvSpPr>
          <ns0:cNvPr id="6" name="object 6"/>
          <ns0:cNvSpPr/>
          <ns0:nvPr/>
        </ns0:nvSpPr>
        <ns0:spPr>
          <a:xfrm>
            <a:off x="5143500" y="286511"/>
            <a:ext cx="2429510" cy="0"/>
          </a:xfrm>
          <a:custGeom>
            <a:avLst/>
            <a:gdLst/>
            <a:ahLst/>
            <a:cxnLst/>
            <a:rect l="l" t="t" r="r" b="b"/>
            <a:pathLst>
              <a:path w="2429509">
                <a:moveTo>
                  <a:pt x="0" y="0"/>
                </a:moveTo>
                <a:lnTo>
                  <a:pt x="2429255" y="0"/>
                </a:lnTo>
              </a:path>
            </a:pathLst>
          </a:custGeom>
          <a:ln w="12192">
            <a:solidFill>
              <a:srgbClr val="CC0066"/>
            </a:solidFill>
          </a:ln>
        </ns0:spPr>
        <ns0:txBody>
          <a:bodyPr wrap="square" lIns="0" tIns="0" rIns="0" bIns="0" rtlCol="0"/>
          <a:lstStyle/>
          <a:p/>
        </ns0:txBody>
      </ns0:sp>
      <ns0:sp>
        <ns0:nvSpPr>
          <ns0:cNvPr id="7" name="object 7"/>
          <ns0:cNvSpPr/>
          <ns0:nvPr/>
        </ns0:nvSpPr>
        <ns0:spPr>
          <a:xfrm>
            <a:off x="618744" y="2247900"/>
            <a:ext cx="2983230" cy="3109722"/>
          </a:xfrm>
          <a:prstGeom prst="rect">
            <a:avLst/>
          </a:prstGeom>
          <a:blipFill>
            <a:blip ns2:embed="rId1" cstate="print"/>
            <a:stretch>
              <a:fillRect/>
            </a:stretch>
          </a:blipFill>
        </ns0:spPr>
        <ns0:txBody>
          <a:bodyPr wrap="square" lIns="0" tIns="0" rIns="0" bIns="0" rtlCol="0"/>
          <a:lstStyle/>
          <a:p/>
        </ns0:txBody>
      </ns0:sp>
      <ns0:sp>
        <ns0:nvSpPr>
          <ns0:cNvPr id="8" name="object 8"/>
          <ns0:cNvSpPr/>
          <ns0:nvPr/>
        </ns0:nvSpPr>
        <ns0:spPr>
          <a:xfrm>
            <a:off x="4989576" y="1249680"/>
            <a:ext cx="3861054" cy="4107941"/>
          </a:xfrm>
          <a:prstGeom prst="rect">
            <a:avLst/>
          </a:prstGeom>
          <a:blipFill>
            <a:blip ns2:embed="rId2" cstate="print"/>
            <a:stretch>
              <a:fillRect/>
            </a:stretch>
          </a:blipFill>
        </ns0:spPr>
        <ns0:txBody>
          <a:bodyPr wrap="square" lIns="0" tIns="0" rIns="0" bIns="0" rtlCol="0"/>
          <a:lstStyle/>
          <a:p/>
        </ns0:txBody>
      </ns0:sp>
      <ns0:sp>
        <ns0:nvSpPr>
          <ns0:cNvPr id="9" name="object 9"/>
          <ns0:cNvSpPr/>
          <ns0:nvPr/>
        </ns0:nvSpPr>
        <ns0:spPr>
          <a:xfrm>
            <a:off x="679704" y="2351532"/>
            <a:ext cx="886218" cy="2881122"/>
          </a:xfrm>
          <a:prstGeom prst="rect">
            <a:avLst/>
          </a:prstGeom>
          <a:blipFill>
            <a:blip ns2:embed="rId3" cstate="print"/>
            <a:stretch>
              <a:fillRect/>
            </a:stretch>
          </a:blipFill>
        </ns0:spPr>
        <ns0:txBody>
          <a:bodyPr wrap="square" lIns="0" tIns="0" rIns="0" bIns="0" rtlCol="0"/>
          <a:lstStyle/>
          <a:p/>
        </ns0:txBody>
      </ns0:sp>
      <ns0:sp>
        <ns0:nvSpPr>
          <ns0:cNvPr id="10" name="object 10"/>
          <ns0:cNvSpPr/>
          <ns0:nvPr/>
        </ns0:nvSpPr>
        <ns0:spPr>
          <a:xfrm>
            <a:off x="1642872" y="2351532"/>
            <a:ext cx="883158" cy="2881122"/>
          </a:xfrm>
          <a:prstGeom prst="rect">
            <a:avLst/>
          </a:prstGeom>
          <a:blipFill>
            <a:blip ns2:embed="rId4" cstate="print"/>
            <a:stretch>
              <a:fillRect/>
            </a:stretch>
          </a:blipFill>
        </ns0:spPr>
        <ns0:txBody>
          <a:bodyPr wrap="square" lIns="0" tIns="0" rIns="0" bIns="0" rtlCol="0"/>
          <a:lstStyle/>
          <a:p/>
        </ns0:txBody>
      </ns0:sp>
      <ns0:sp>
        <ns0:nvSpPr>
          <ns0:cNvPr id="11" name="object 11"/>
          <ns0:cNvSpPr/>
          <ns0:nvPr/>
        </ns0:nvSpPr>
        <ns0:spPr>
          <a:xfrm>
            <a:off x="2615183" y="2351532"/>
            <a:ext cx="886218" cy="2881122"/>
          </a:xfrm>
          <a:prstGeom prst="rect">
            <a:avLst/>
          </a:prstGeom>
          <a:blipFill>
            <a:blip ns2:embed="rId3" cstate="print"/>
            <a:stretch>
              <a:fillRect/>
            </a:stretch>
          </a:blipFill>
        </ns0:spPr>
        <ns0:txBody>
          <a:bodyPr wrap="square" lIns="0" tIns="0" rIns="0" bIns="0" rtlCol="0"/>
          <a:lstStyle/>
          <a:p/>
        </ns0:txBody>
      </ns0:sp>
      <ns0:sp>
        <ns0:nvSpPr>
          <ns0:cNvPr id="12" name="object 12"/>
          <ns0:cNvSpPr txBox="1"/>
          <ns0:nvPr/>
        </ns0:nvSpPr>
        <ns0:spPr>
          <a:xfrm>
            <a:off x="741645" y="3163262"/>
            <a:ext cx="728980" cy="1366520"/>
          </a:xfrm>
          <a:prstGeom prst="rect">
            <a:avLst/>
          </a:prstGeom>
        </ns0:spPr>
        <ns0:txBody>
          <a:bodyPr vert="vert270" wrap="square" lIns="0" tIns="0" rIns="0" bIns="0" rtlCol="0">
            <a:spAutoFit/>
          </a:bodyPr>
          <a:lstStyle/>
          <a:p>
            <a:pPr marL="12700">
              <a:lnSpc>
                <a:spcPts val="2720"/>
              </a:lnSpc>
            </a:pPr>
            <a:r>
              <a:rPr sz="2400" b="1" dirty="0">
                <a:solidFill>
                  <a:srgbClr val="0000FF"/>
                </a:solidFill>
                <a:latin typeface="Times New Roman" panose="02020603050405020304"/>
                <a:cs typeface="Times New Roman" panose="02020603050405020304"/>
              </a:rPr>
              <a:t/>
            </a:r>
            <a:r>
              <a:rPr sz="2400" b="1" spc="5" dirty="0">
                <a:solidFill>
                  <a:srgbClr val="0000FF"/>
                </a:solidFill>
                <a:latin typeface="Times New Roman" panose="02020603050405020304"/>
                <a:cs typeface="Times New Roman" panose="02020603050405020304"/>
              </a:rPr>
              <a:t/>
            </a:r>
            <a:r>
              <a:rPr sz="2400" b="1" dirty="0">
                <a:solidFill>
                  <a:srgbClr val="0000FF"/>
                </a:solidFill>
                <a:latin typeface="Times New Roman" panose="02020603050405020304"/>
                <a:cs typeface="Times New Roman" panose="02020603050405020304"/>
              </a:rPr>
              <a:t/>
            </a:r>
            <a:r>
              <a:rPr sz="2400" b="1" spc="10" dirty="0">
                <a:solidFill>
                  <a:srgbClr val="0000FF"/>
                </a:solidFill>
                <a:latin typeface="Times New Roman" panose="02020603050405020304"/>
                <a:cs typeface="Times New Roman" panose="02020603050405020304"/>
              </a:rPr>
              <a:t/>
            </a:r>
            <a:r>
              <a:rPr sz="2400" b="1" dirty="0">
                <a:solidFill>
                  <a:srgbClr val="0000FF"/>
                </a:solidFill>
                <a:latin typeface="宋体"/>
                <a:cs typeface="宋体"/>
                <a:ea typeface="+mj-ea"/>
              </a:rPr>
              <a:t>运行中</a:t>
            </a:r>
            <a:endParaRPr sz="2400">
              <a:latin typeface="Times New Roman" panose="02020603050405020304"/>
              <a:cs typeface="Times New Roman" panose="02020603050405020304"/>
            </a:endParaRPr>
          </a:p>
          <a:p>
            <a:pPr marL="12700">
              <a:lnSpc>
                <a:spcPct val="100000"/>
              </a:lnSpc>
            </a:pPr>
            <a:r>
              <a:rPr sz="2400" b="1" dirty="0">
                <a:solidFill>
                  <a:srgbClr val="0000FF"/>
                </a:solidFill>
                <a:latin typeface="宋体"/>
                <a:cs typeface="宋体"/>
                <a:ea typeface="+mj-ea"/>
              </a:rPr>
              <a:t>活动</a:t>
            </a:r>
            <a:endParaRPr sz="2400">
              <a:latin typeface="Times New Roman" panose="02020603050405020304"/>
              <a:cs typeface="Times New Roman" panose="02020603050405020304"/>
            </a:endParaRPr>
          </a:p>
        </ns0:txBody>
      </ns0:sp>
      <ns0:sp>
        <ns0:nvSpPr>
          <ns0:cNvPr id="13" name="object 13"/>
          <ns0:cNvSpPr txBox="1"/>
          <ns0:nvPr/>
        </ns0:nvSpPr>
        <ns0:spPr>
          <a:xfrm>
            <a:off x="1738671" y="3281341"/>
            <a:ext cx="728980" cy="1248410"/>
          </a:xfrm>
          <a:prstGeom prst="rect">
            <a:avLst/>
          </a:prstGeom>
        </ns0:spPr>
        <ns0:txBody>
          <a:bodyPr vert="vert270" wrap="square" lIns="0" tIns="0" rIns="0" bIns="0" rtlCol="0">
            <a:spAutoFit/>
          </a:bodyPr>
          <a:lstStyle/>
          <a:p>
            <a:pPr marL="12700">
              <a:lnSpc>
                <a:spcPts val="2720"/>
              </a:lnSpc>
            </a:pPr>
            <a:r>
              <a:rPr sz="2400" b="1" dirty="0">
                <a:solidFill>
                  <a:srgbClr val="0000FF"/>
                </a:solidFill>
                <a:latin typeface="宋体"/>
                <a:cs typeface="宋体"/>
                <a:ea typeface="+mj-ea"/>
              </a:rPr>
              <a:t>投资</a:t>
            </a:r>
            <a:endParaRPr sz="2400">
              <a:latin typeface="Times New Roman" panose="02020603050405020304"/>
              <a:cs typeface="Times New Roman" panose="02020603050405020304"/>
            </a:endParaRPr>
          </a:p>
          <a:p>
            <a:pPr marL="12700">
              <a:lnSpc>
                <a:spcPct val="100000"/>
              </a:lnSpc>
            </a:pPr>
            <a:r>
              <a:rPr sz="2400" b="1" dirty="0">
                <a:solidFill>
                  <a:srgbClr val="0000FF"/>
                </a:solidFill>
                <a:latin typeface="宋体"/>
                <a:cs typeface="宋体"/>
                <a:ea typeface="+mj-ea"/>
              </a:rPr>
              <a:t>活动</a:t>
            </a:r>
            <a:r>
              <a:rPr sz="2400" b="1" spc="5" dirty="0">
                <a:solidFill>
                  <a:srgbClr val="0000FF"/>
                </a:solidFill>
                <a:latin typeface="Times New Roman" panose="02020603050405020304"/>
                <a:cs typeface="Times New Roman" panose="02020603050405020304"/>
              </a:rPr>
              <a:t/>
            </a:r>
            <a:r>
              <a:rPr sz="2400" b="1" dirty="0">
                <a:solidFill>
                  <a:srgbClr val="0000FF"/>
                </a:solidFill>
                <a:latin typeface="Times New Roman" panose="02020603050405020304"/>
                <a:cs typeface="Times New Roman" panose="02020603050405020304"/>
              </a:rPr>
              <a:t/>
            </a:r>
            <a:r>
              <a:rPr sz="2400" b="1" spc="5" dirty="0">
                <a:solidFill>
                  <a:srgbClr val="0000FF"/>
                </a:solidFill>
                <a:latin typeface="Times New Roman" panose="02020603050405020304"/>
                <a:cs typeface="Times New Roman" panose="02020603050405020304"/>
              </a:rPr>
              <a:t/>
            </a:r>
            <a:r>
              <a:rPr sz="2400" b="1" dirty="0">
                <a:solidFill>
                  <a:srgbClr val="0000FF"/>
                </a:solidFill>
                <a:latin typeface="Times New Roman" panose="02020603050405020304"/>
                <a:cs typeface="Times New Roman" panose="02020603050405020304"/>
              </a:rPr>
              <a:t/>
            </a:r>
            <a:r>
              <a:rPr sz="2400" b="1" spc="5" dirty="0">
                <a:solidFill>
                  <a:srgbClr val="0000FF"/>
                </a:solidFill>
                <a:latin typeface="Times New Roman" panose="02020603050405020304"/>
                <a:cs typeface="Times New Roman" panose="02020603050405020304"/>
              </a:rPr>
              <a:t/>
            </a:r>
            <a:r>
              <a:rPr sz="2400" b="1" dirty="0">
                <a:solidFill>
                  <a:srgbClr val="0000FF"/>
                </a:solidFill>
                <a:latin typeface="Times New Roman" panose="02020603050405020304"/>
                <a:cs typeface="Times New Roman" panose="02020603050405020304"/>
              </a:rPr>
              <a:t/>
            </a:r>
            <a:r>
              <a:rPr sz="2400" b="1" spc="5" dirty="0">
                <a:solidFill>
                  <a:srgbClr val="0000FF"/>
                </a:solidFill>
                <a:latin typeface="Times New Roman" panose="02020603050405020304"/>
                <a:cs typeface="Times New Roman" panose="02020603050405020304"/>
              </a:rPr>
              <a:t/>
            </a:r>
            <a:r>
              <a:rPr sz="2400" b="1" dirty="0">
                <a:solidFill>
                  <a:srgbClr val="0000FF"/>
                </a:solidFill>
                <a:latin typeface="Times New Roman" panose="02020603050405020304"/>
                <a:cs typeface="Times New Roman" panose="02020603050405020304"/>
              </a:rPr>
              <a:t/>
            </a:r>
            <a:endParaRPr sz="2400">
              <a:latin typeface="Times New Roman" panose="02020603050405020304"/>
              <a:cs typeface="Times New Roman" panose="02020603050405020304"/>
            </a:endParaRPr>
          </a:p>
        </ns0:txBody>
      </ns0:sp>
      <ns0:sp>
        <ns0:nvSpPr>
          <ns0:cNvPr id="14" name="object 14"/>
          <ns0:cNvSpPr txBox="1"/>
          <ns0:nvPr/>
        </ns0:nvSpPr>
        <ns0:spPr>
          <a:xfrm>
            <a:off x="2740574" y="3198137"/>
            <a:ext cx="728980" cy="1331595"/>
          </a:xfrm>
          <a:prstGeom prst="rect">
            <a:avLst/>
          </a:prstGeom>
        </ns0:spPr>
        <ns0:txBody>
          <a:bodyPr vert="vert270" wrap="square" lIns="0" tIns="0" rIns="0" bIns="0" rtlCol="0">
            <a:spAutoFit/>
          </a:bodyPr>
          <a:lstStyle/>
          <a:p>
            <a:pPr marL="12700">
              <a:lnSpc>
                <a:spcPts val="2720"/>
              </a:lnSpc>
            </a:pPr>
            <a:r>
              <a:rPr sz="2400" b="1" dirty="0">
                <a:solidFill>
                  <a:srgbClr val="0000FF"/>
                </a:solidFill>
                <a:latin typeface="宋体"/>
                <a:cs typeface="宋体"/>
                <a:ea typeface="+mj-ea"/>
              </a:rPr>
              <a:t>融资</a:t>
            </a:r>
            <a:r>
              <a:rPr sz="2400" b="1" spc="5" dirty="0">
                <a:solidFill>
                  <a:srgbClr val="0000FF"/>
                </a:solidFill>
                <a:latin typeface="Times New Roman" panose="02020603050405020304"/>
                <a:cs typeface="Times New Roman" panose="02020603050405020304"/>
              </a:rPr>
              <a:t/>
            </a:r>
            <a:r>
              <a:rPr sz="2400" b="1" dirty="0">
                <a:solidFill>
                  <a:srgbClr val="0000FF"/>
                </a:solidFill>
                <a:latin typeface="Times New Roman" panose="02020603050405020304"/>
                <a:cs typeface="Times New Roman" panose="02020603050405020304"/>
              </a:rPr>
              <a:t/>
            </a:r>
            <a:r>
              <a:rPr sz="2400" b="1" spc="5" dirty="0">
                <a:solidFill>
                  <a:srgbClr val="0000FF"/>
                </a:solidFill>
                <a:latin typeface="Times New Roman" panose="02020603050405020304"/>
                <a:cs typeface="Times New Roman" panose="02020603050405020304"/>
              </a:rPr>
              <a:t/>
            </a:r>
            <a:r>
              <a:rPr sz="2400" b="1" dirty="0">
                <a:solidFill>
                  <a:srgbClr val="0000FF"/>
                </a:solidFill>
                <a:latin typeface="Times New Roman" panose="02020603050405020304"/>
                <a:cs typeface="Times New Roman" panose="02020603050405020304"/>
              </a:rPr>
              <a:t/>
            </a:r>
            <a:endParaRPr sz="2400">
              <a:latin typeface="Times New Roman" panose="02020603050405020304"/>
              <a:cs typeface="Times New Roman" panose="02020603050405020304"/>
            </a:endParaRPr>
          </a:p>
          <a:p>
            <a:pPr marL="12700">
              <a:lnSpc>
                <a:spcPct val="100000"/>
              </a:lnSpc>
            </a:pPr>
            <a:r>
              <a:rPr sz="2400" b="1" dirty="0">
                <a:solidFill>
                  <a:srgbClr val="0000FF"/>
                </a:solidFill>
                <a:latin typeface="宋体"/>
                <a:cs typeface="宋体"/>
                <a:ea typeface="+mj-ea"/>
              </a:rPr>
              <a:t>活动</a:t>
            </a:r>
            <a:endParaRPr sz="2400">
              <a:latin typeface="Times New Roman" panose="02020603050405020304"/>
              <a:cs typeface="Times New Roman" panose="02020603050405020304"/>
            </a:endParaRPr>
          </a:p>
        </ns0:txBody>
      </ns0:sp>
      <ns0:sp>
        <ns0:nvSpPr>
          <ns0:cNvPr id="15" name="object 15"/>
          <ns0:cNvSpPr/>
          <ns0:nvPr/>
        </ns0:nvSpPr>
        <ns0:spPr>
          <a:xfrm>
            <a:off x="5113020" y="2289048"/>
            <a:ext cx="1258062" cy="1320545"/>
          </a:xfrm>
          <a:prstGeom prst="rect">
            <a:avLst/>
          </a:prstGeom>
          <a:blipFill>
            <a:blip ns2:embed="rId5" cstate="print"/>
            <a:stretch>
              <a:fillRect/>
            </a:stretch>
          </a:blipFill>
        </ns0:spPr>
        <ns0:txBody>
          <a:bodyPr wrap="square" lIns="0" tIns="0" rIns="0" bIns="0" rtlCol="0"/>
          <a:lstStyle/>
          <a:p/>
        </ns0:txBody>
      </ns0:sp>
      <ns0:sp>
        <ns0:nvSpPr>
          <ns0:cNvPr id="16" name="object 16"/>
          <ns0:cNvSpPr/>
          <ns0:nvPr/>
        </ns0:nvSpPr>
        <ns0:spPr>
          <a:xfrm>
            <a:off x="7488935" y="2289048"/>
            <a:ext cx="1258062" cy="1320545"/>
          </a:xfrm>
          <a:prstGeom prst="rect">
            <a:avLst/>
          </a:prstGeom>
          <a:blipFill>
            <a:blip ns2:embed="rId5" cstate="print"/>
            <a:stretch>
              <a:fillRect/>
            </a:stretch>
          </a:blipFill>
        </ns0:spPr>
        <ns0:txBody>
          <a:bodyPr wrap="square" lIns="0" tIns="0" rIns="0" bIns="0" rtlCol="0"/>
          <a:lstStyle/>
          <a:p/>
        </ns0:txBody>
      </ns0:sp>
      <ns0:sp>
        <ns0:nvSpPr>
          <ns0:cNvPr id="17" name="object 17"/>
          <ns0:cNvSpPr/>
          <ns0:nvPr/>
        </ns0:nvSpPr>
        <ns0:spPr>
          <a:xfrm>
            <a:off x="5325745" y="2547111"/>
            <a:ext cx="826769" cy="803910"/>
          </a:xfrm>
          <a:prstGeom prst="rect">
            <a:avLst/>
          </a:prstGeom>
          <a:blipFill>
            <a:blip ns2:embed="rId6" cstate="print"/>
            <a:stretch>
              <a:fillRect/>
            </a:stretch>
          </a:blipFill>
        </ns0:spPr>
        <ns0:txBody>
          <a:bodyPr wrap="square" lIns="0" tIns="0" rIns="0" bIns="0" rtlCol="0"/>
          <a:lstStyle/>
          <a:p/>
        </ns0:txBody>
      </ns0:sp>
      <ns0:sp>
        <ns0:nvSpPr>
          <ns0:cNvPr id="18" name="object 18"/>
          <ns0:cNvSpPr/>
          <ns0:nvPr/>
        </ns0:nvSpPr>
        <ns0:spPr>
          <a:xfrm>
            <a:off x="7663053" y="2520823"/>
            <a:ext cx="927735" cy="932434"/>
          </a:xfrm>
          <a:prstGeom prst="rect">
            <a:avLst/>
          </a:prstGeom>
          <a:blipFill>
            <a:blip ns2:embed="rId7" cstate="print"/>
            <a:stretch>
              <a:fillRect/>
            </a:stretch>
          </a:blipFill>
        </ns0:spPr>
        <ns0:txBody>
          <a:bodyPr wrap="square" lIns="0" tIns="0" rIns="0" bIns="0" rtlCol="0"/>
          <a:lstStyle/>
          <a:p/>
        </ns0:txBody>
      </ns0:sp>
      <ns0:sp>
        <ns0:nvSpPr>
          <ns0:cNvPr id="19" name="object 19"/>
          <ns0:cNvSpPr/>
          <ns0:nvPr/>
        </ns0:nvSpPr>
        <ns0:spPr>
          <a:xfrm>
            <a:off x="5113020" y="3973067"/>
            <a:ext cx="1258062" cy="1322070"/>
          </a:xfrm>
          <a:prstGeom prst="rect">
            <a:avLst/>
          </a:prstGeom>
          <a:blipFill>
            <a:blip ns2:embed="rId8" cstate="print"/>
            <a:stretch>
              <a:fillRect/>
            </a:stretch>
          </a:blipFill>
        </ns0:spPr>
        <ns0:txBody>
          <a:bodyPr wrap="square" lIns="0" tIns="0" rIns="0" bIns="0" rtlCol="0"/>
          <a:lstStyle/>
          <a:p/>
        </ns0:txBody>
      </ns0:sp>
      <ns0:sp>
        <ns0:nvSpPr>
          <ns0:cNvPr id="20" name="object 20"/>
          <ns0:cNvSpPr/>
          <ns0:nvPr/>
        </ns0:nvSpPr>
        <ns0:spPr>
          <a:xfrm>
            <a:off x="7488935" y="3973067"/>
            <a:ext cx="1258062" cy="1322070"/>
          </a:xfrm>
          <a:prstGeom prst="rect">
            <a:avLst/>
          </a:prstGeom>
          <a:blipFill>
            <a:blip ns2:embed="rId8" cstate="print"/>
            <a:stretch>
              <a:fillRect/>
            </a:stretch>
          </a:blipFill>
        </ns0:spPr>
        <ns0:txBody>
          <a:bodyPr wrap="square" lIns="0" tIns="0" rIns="0" bIns="0" rtlCol="0"/>
          <a:lstStyle/>
          <a:p/>
        </ns0:txBody>
      </ns0:sp>
      <ns0:sp>
        <ns0:nvSpPr>
          <ns0:cNvPr id="21" name="object 21"/>
          <ns0:cNvSpPr/>
          <ns0:nvPr/>
        </ns0:nvSpPr>
        <ns0:spPr>
          <a:xfrm>
            <a:off x="5366130" y="4119245"/>
            <a:ext cx="869569" cy="863600"/>
          </a:xfrm>
          <a:prstGeom prst="rect">
            <a:avLst/>
          </a:prstGeom>
          <a:blipFill>
            <a:blip ns2:embed="rId9" cstate="print"/>
            <a:stretch>
              <a:fillRect/>
            </a:stretch>
          </a:blipFill>
        </ns0:spPr>
        <ns0:txBody>
          <a:bodyPr wrap="square" lIns="0" tIns="0" rIns="0" bIns="0" rtlCol="0"/>
          <a:lstStyle/>
          <a:p/>
        </ns0:txBody>
      </ns0:sp>
      <ns0:sp>
        <ns0:nvSpPr>
          <ns0:cNvPr id="22" name="object 22"/>
          <ns0:cNvSpPr/>
          <ns0:nvPr/>
        </ns0:nvSpPr>
        <ns0:spPr>
          <a:xfrm>
            <a:off x="7632954" y="4225797"/>
            <a:ext cx="958976" cy="960246"/>
          </a:xfrm>
          <a:prstGeom prst="rect">
            <a:avLst/>
          </a:prstGeom>
          <a:blipFill>
            <a:blip ns2:embed="rId10" cstate="print"/>
            <a:stretch>
              <a:fillRect/>
            </a:stretch>
          </a:blipFill>
        </ns0:spPr>
        <ns0:txBody>
          <a:bodyPr wrap="square" lIns="0" tIns="0" rIns="0" bIns="0" rtlCol="0"/>
          <a:lstStyle/>
          <a:p/>
        </ns0:txBody>
      </ns0:sp>
      <ns0:sp>
        <ns0:nvSpPr>
          <ns0:cNvPr id="23" name="object 23"/>
          <ns0:cNvSpPr/>
          <ns0:nvPr/>
        </ns0:nvSpPr>
        <ns0:spPr>
          <a:xfrm>
            <a:off x="3395471" y="2474963"/>
            <a:ext cx="1945386" cy="634758"/>
          </a:xfrm>
          <a:prstGeom prst="rect">
            <a:avLst/>
          </a:prstGeom>
          <a:blipFill>
            <a:blip ns2:embed="rId11" cstate="print"/>
            <a:stretch>
              <a:fillRect/>
            </a:stretch>
          </a:blipFill>
        </ns0:spPr>
        <ns0:txBody>
          <a:bodyPr wrap="square" lIns="0" tIns="0" rIns="0" bIns="0" rtlCol="0"/>
          <a:lstStyle/>
          <a:p/>
        </ns0:txBody>
      </ns0:sp>
      <ns0:sp>
        <ns0:nvSpPr>
          <ns0:cNvPr id="24" name="object 24"/>
          <ns0:cNvSpPr/>
          <ns0:nvPr/>
        </ns0:nvSpPr>
        <ns0:spPr>
          <a:xfrm>
            <a:off x="3395471" y="4099547"/>
            <a:ext cx="1945386" cy="634758"/>
          </a:xfrm>
          <a:prstGeom prst="rect">
            <a:avLst/>
          </a:prstGeom>
          <a:blipFill>
            <a:blip ns2:embed="rId11" cstate="print"/>
            <a:stretch>
              <a:fillRect/>
            </a:stretch>
          </a:blipFill>
        </ns0:spPr>
        <ns0:txBody>
          <a:bodyPr wrap="square" lIns="0" tIns="0" rIns="0" bIns="0" rtlCol="0"/>
          <a:lstStyle/>
          <a:p/>
        </ns0:txBody>
      </ns0:sp>
      <ns0:sp>
        <ns0:nvSpPr>
          <ns0:cNvPr id="25" name="object 25"/>
          <ns0:cNvSpPr/>
          <ns0:nvPr/>
        </ns0:nvSpPr>
        <ns0:spPr>
          <a:xfrm>
            <a:off x="3395471" y="3037319"/>
            <a:ext cx="1945386" cy="634758"/>
          </a:xfrm>
          <a:prstGeom prst="rect">
            <a:avLst/>
          </a:prstGeom>
          <a:blipFill>
            <a:blip ns2:embed="rId12" cstate="print"/>
            <a:stretch>
              <a:fillRect/>
            </a:stretch>
          </a:blipFill>
        </ns0:spPr>
        <ns0:txBody>
          <a:bodyPr wrap="square" lIns="0" tIns="0" rIns="0" bIns="0" rtlCol="0"/>
          <a:lstStyle/>
          <a:p/>
        </ns0:txBody>
      </ns0:sp>
      <ns0:sp>
        <ns0:nvSpPr>
          <ns0:cNvPr id="26" name="object 26"/>
          <ns0:cNvSpPr/>
          <ns0:nvPr/>
        </ns0:nvSpPr>
        <ns0:spPr>
          <a:xfrm>
            <a:off x="3395471" y="4661903"/>
            <a:ext cx="1945386" cy="633234"/>
          </a:xfrm>
          <a:prstGeom prst="rect">
            <a:avLst/>
          </a:prstGeom>
          <a:blipFill>
            <a:blip ns2:embed="rId12" cstate="print"/>
            <a:stretch>
              <a:fillRect/>
            </a:stretch>
          </a:blipFill>
        </ns0:spPr>
        <ns0:txBody>
          <a:bodyPr wrap="square" lIns="0" tIns="0" rIns="0" bIns="0" rtlCol="0"/>
          <a:lstStyle/>
          <a:p/>
        </ns0:txBody>
      </ns0:sp>
      <ns0:sp>
        <ns0:nvSpPr>
          <ns0:cNvPr id="27" name="object 27"/>
          <ns0:cNvSpPr txBox="1"/>
          <ns0:nvPr/>
        </ns0:nvSpPr>
        <ns0:spPr>
          <a:xfrm>
            <a:off x="4135373" y="2710433"/>
            <a:ext cx="915669" cy="177800"/>
          </a:xfrm>
          <a:prstGeom prst="rect">
            <a:avLst/>
          </a:prstGeom>
        </ns0:spPr>
        <ns0:txBody>
          <a:bodyPr vert="horz" wrap="square" lIns="0" tIns="12065" rIns="0" bIns="0" rtlCol="0">
            <a:spAutoFit/>
          </a:bodyPr>
          <a:lstStyle/>
          <a:p>
            <a:pPr marL="12700">
              <a:lnSpc>
                <a:spcPct val="100000"/>
              </a:lnSpc>
              <a:spcBef>
                <a:spcPts val="95"/>
              </a:spcBef>
            </a:pPr>
            <a:r>
              <a:rPr sz="1000" b="1" spc="-5" dirty="0">
                <a:solidFill>
                  <a:srgbClr val="CC0066"/>
                </a:solidFill>
                <a:latin typeface="Times New Roman" panose="02020603050405020304"/>
                <a:cs typeface="Times New Roman" panose="02020603050405020304"/>
              </a:rPr>
              <a:t/>
            </a:r>
            <a:r>
              <a:rPr sz="1000" b="1" dirty="0">
                <a:solidFill>
                  <a:srgbClr val="CC0066"/>
                </a:solidFill>
                <a:latin typeface="Times New Roman" panose="02020603050405020304"/>
                <a:cs typeface="Times New Roman" panose="02020603050405020304"/>
              </a:rPr>
              <a:t/>
            </a:r>
            <a:r>
              <a:rPr sz="1000" b="1" spc="-45" dirty="0">
                <a:solidFill>
                  <a:srgbClr val="CC0066"/>
                </a:solidFill>
                <a:latin typeface="Times New Roman" panose="02020603050405020304"/>
                <a:cs typeface="Times New Roman" panose="02020603050405020304"/>
              </a:rPr>
              <a:t/>
            </a:r>
            <a:r>
              <a:rPr sz="1000" b="1" spc="-5" dirty="0">
                <a:solidFill>
                  <a:srgbClr val="CC0066"/>
                </a:solidFill>
                <a:latin typeface="宋体"/>
                <a:cs typeface="宋体"/>
                <a:ea typeface="+mj-ea"/>
              </a:rPr>
              <a:t>贷款现金</a:t>
            </a:r>
            <a:endParaRPr sz="1000">
              <a:latin typeface="Times New Roman" panose="02020603050405020304"/>
              <a:cs typeface="Times New Roman" panose="02020603050405020304"/>
            </a:endParaRPr>
          </a:p>
        </ns0:txBody>
      </ns0:sp>
      <ns0:sp>
        <ns0:nvSpPr>
          <ns0:cNvPr id="28" name="object 28"/>
          <ns0:cNvSpPr/>
          <ns0:nvPr/>
        </ns0:nvSpPr>
        <ns0:spPr>
          <a:xfrm>
            <a:off x="1242060" y="4756391"/>
            <a:ext cx="733818" cy="252234"/>
          </a:xfrm>
          <a:prstGeom prst="rect">
            <a:avLst/>
          </a:prstGeom>
          <a:blipFill>
            <a:blip ns2:embed="rId13" cstate="print"/>
            <a:stretch>
              <a:fillRect/>
            </a:stretch>
          </a:blipFill>
        </ns0:spPr>
        <ns0:txBody>
          <a:bodyPr wrap="square" lIns="0" tIns="0" rIns="0" bIns="0" rtlCol="0"/>
          <a:lstStyle/>
          <a:p/>
        </ns0:txBody>
      </ns0:sp>
      <ns0:sp>
        <ns0:nvSpPr>
          <ns0:cNvPr id="29" name="object 29"/>
          <ns0:cNvSpPr/>
          <ns0:nvPr/>
        </ns0:nvSpPr>
        <ns0:spPr>
          <a:xfrm>
            <a:off x="2179320" y="4750295"/>
            <a:ext cx="794778" cy="233946"/>
          </a:xfrm>
          <a:prstGeom prst="rect">
            <a:avLst/>
          </a:prstGeom>
          <a:blipFill>
            <a:blip ns2:embed="rId14" cstate="print"/>
            <a:stretch>
              <a:fillRect/>
            </a:stretch>
          </a:blipFill>
        </ns0:spPr>
        <ns0:txBody>
          <a:bodyPr wrap="square" lIns="0" tIns="0" rIns="0" bIns="0" rtlCol="0"/>
          <a:lstStyle/>
          <a:p/>
        </ns0:txBody>
      </ns0:sp>
      <ns0:sp>
        <ns0:nvSpPr>
          <ns0:cNvPr id="30" name="object 30"/>
          <ns0:cNvSpPr txBox="1"/>
          <ns0:nvPr/>
        </ns0:nvSpPr>
        <ns0:spPr>
          <a:xfrm>
            <a:off x="3643121" y="3208400"/>
            <a:ext cx="949960" cy="299720"/>
          </a:xfrm>
          <a:prstGeom prst="rect">
            <a:avLst/>
          </a:prstGeom>
        </ns0:spPr>
        <ns0:txBody>
          <a:bodyPr vert="horz" wrap="square" lIns="0" tIns="41275" rIns="0" bIns="0" rtlCol="0">
            <a:spAutoFit/>
          </a:bodyPr>
          <a:lstStyle/>
          <a:p>
            <a:pPr marL="160020" marR="5080" indent="-147955">
              <a:lnSpc>
                <a:spcPts val="960"/>
              </a:lnSpc>
              <a:spcBef>
                <a:spcPts val="325"/>
              </a:spcBef>
            </a:pPr>
            <a:r>
              <a:rPr sz="1000" b="1" spc="-5" dirty="0">
                <a:solidFill>
                  <a:srgbClr val="CC0066"/>
                </a:solidFill>
                <a:latin typeface="Times New Roman" panose="02020603050405020304"/>
                <a:cs typeface="Times New Roman" panose="02020603050405020304"/>
              </a:rPr>
              <a:t/>
            </a:r>
            <a:r>
              <a:rPr sz="1000" b="1" spc="-35" dirty="0">
                <a:solidFill>
                  <a:srgbClr val="CC0066"/>
                </a:solidFill>
                <a:latin typeface="Times New Roman" panose="02020603050405020304"/>
                <a:cs typeface="Times New Roman" panose="02020603050405020304"/>
              </a:rPr>
              <a:t/>
            </a:r>
            <a:r>
              <a:rPr sz="1000" b="1" spc="-5" dirty="0">
                <a:solidFill>
                  <a:srgbClr val="CC0066"/>
                </a:solidFill>
                <a:latin typeface="宋体"/>
                <a:cs typeface="宋体"/>
                <a:ea typeface="+mj-ea"/>
              </a:rPr>
              <a:t>利息和贷款偿还</a:t>
            </a:r>
            <a:endParaRPr sz="1000">
              <a:latin typeface="Times New Roman" panose="02020603050405020304"/>
              <a:cs typeface="Times New Roman" panose="02020603050405020304"/>
            </a:endParaRPr>
          </a:p>
        </ns0:txBody>
      </ns0:sp>
      <ns0:sp>
        <ns0:nvSpPr>
          <ns0:cNvPr id="31" name="object 31"/>
          <ns0:cNvSpPr txBox="1"/>
          <ns0:nvPr/>
        </ns0:nvSpPr>
        <ns0:spPr>
          <a:xfrm>
            <a:off x="3884421" y="4325239"/>
            <a:ext cx="1270635" cy="177800"/>
          </a:xfrm>
          <a:prstGeom prst="rect">
            <a:avLst/>
          </a:prstGeom>
        </ns0:spPr>
        <ns0:txBody>
          <a:bodyPr vert="horz" wrap="square" lIns="0" tIns="12065" rIns="0" bIns="0" rtlCol="0">
            <a:spAutoFit/>
          </a:bodyPr>
          <a:lstStyle/>
          <a:p>
            <a:pPr marL="12700">
              <a:lnSpc>
                <a:spcPct val="100000"/>
              </a:lnSpc>
              <a:spcBef>
                <a:spcPts val="95"/>
              </a:spcBef>
            </a:pPr>
            <a:r>
              <a:rPr sz="1000" b="1" spc="-5" dirty="0">
                <a:solidFill>
                  <a:srgbClr val="CC0066"/>
                </a:solidFill>
                <a:latin typeface="Times New Roman" panose="02020603050405020304"/>
                <a:cs typeface="Times New Roman" panose="02020603050405020304"/>
              </a:rPr>
              <a:t/>
            </a:r>
            <a:r>
              <a:rPr sz="1000" b="1" dirty="0">
                <a:solidFill>
                  <a:srgbClr val="CC0066"/>
                </a:solidFill>
                <a:latin typeface="Times New Roman" panose="02020603050405020304"/>
                <a:cs typeface="Times New Roman" panose="02020603050405020304"/>
              </a:rPr>
              <a:t/>
            </a:r>
            <a:r>
              <a:rPr sz="1000" b="1" spc="-5" dirty="0">
                <a:solidFill>
                  <a:srgbClr val="CC0066"/>
                </a:solidFill>
                <a:latin typeface="Times New Roman" panose="02020603050405020304"/>
                <a:cs typeface="Times New Roman" panose="02020603050405020304"/>
              </a:rPr>
              <a:t/>
            </a:r>
            <a:r>
              <a:rPr sz="1000" b="1" spc="-35" dirty="0">
                <a:solidFill>
                  <a:srgbClr val="CC0066"/>
                </a:solidFill>
                <a:latin typeface="Times New Roman" panose="02020603050405020304"/>
                <a:cs typeface="Times New Roman" panose="02020603050405020304"/>
              </a:rPr>
              <a:t/>
            </a:r>
            <a:r>
              <a:rPr sz="1000" b="1" spc="-5" dirty="0">
                <a:solidFill>
                  <a:srgbClr val="CC0066"/>
                </a:solidFill>
                <a:latin typeface="宋体"/>
                <a:cs typeface="宋体"/>
                <a:ea typeface="+mj-ea"/>
              </a:rPr>
              <a:t>股票发行现金</a:t>
            </a:r>
            <a:endParaRPr sz="1000">
              <a:latin typeface="Times New Roman" panose="02020603050405020304"/>
              <a:cs typeface="Times New Roman" panose="02020603050405020304"/>
            </a:endParaRPr>
          </a:p>
        </ns0:txBody>
      </ns0:sp>
      <ns0:sp>
        <ns0:nvSpPr>
          <ns0:cNvPr id="32" name="object 32"/>
          <ns0:cNvSpPr txBox="1"/>
          <ns0:nvPr/>
        </ns0:nvSpPr>
        <ns0:spPr>
          <a:xfrm>
            <a:off x="3464433" y="4845811"/>
            <a:ext cx="1372870" cy="330200"/>
          </a:xfrm>
          <a:prstGeom prst="rect">
            <a:avLst/>
          </a:prstGeom>
        </ns0:spPr>
        <ns0:txBody>
          <a:bodyPr vert="horz" wrap="square" lIns="0" tIns="12065" rIns="0" bIns="0" rtlCol="0">
            <a:spAutoFit/>
          </a:bodyPr>
          <a:lstStyle/>
          <a:p>
            <a:pPr marL="193675" marR="5080" indent="-181610">
              <a:lnSpc>
                <a:spcPct val="100000"/>
              </a:lnSpc>
              <a:spcBef>
                <a:spcPts val="95"/>
              </a:spcBef>
            </a:pPr>
            <a:r>
              <a:rPr sz="1000" b="1" spc="-5" dirty="0">
                <a:solidFill>
                  <a:srgbClr val="CC0066"/>
                </a:solidFill>
                <a:latin typeface="宋体"/>
                <a:cs typeface="宋体"/>
                <a:ea typeface="+mj-ea"/>
              </a:rPr>
              <a:t>股票回购产生的股息和现金</a:t>
            </a:r>
            <a:r>
              <a:rPr sz="1000" b="1" spc="-60" dirty="0">
                <a:solidFill>
                  <a:srgbClr val="CC0066"/>
                </a:solidFill>
                <a:latin typeface="Times New Roman" panose="02020603050405020304"/>
                <a:cs typeface="Times New Roman" panose="02020603050405020304"/>
              </a:rPr>
              <a:t/>
            </a:r>
            <a:r>
              <a:rPr sz="1000" b="1" dirty="0">
                <a:solidFill>
                  <a:srgbClr val="CC0066"/>
                </a:solidFill>
                <a:latin typeface="Times New Roman" panose="02020603050405020304"/>
                <a:cs typeface="Times New Roman" panose="02020603050405020304"/>
              </a:rPr>
              <a:t/>
            </a:r>
            <a:r>
              <a:rPr sz="1000" b="1" spc="-5" dirty="0">
                <a:solidFill>
                  <a:srgbClr val="CC0066"/>
                </a:solidFill>
                <a:latin typeface="Times New Roman" panose="02020603050405020304"/>
                <a:cs typeface="Times New Roman" panose="02020603050405020304"/>
              </a:rPr>
              <a:t/>
            </a:r>
            <a:r>
              <a:rPr sz="1000" b="1" dirty="0">
                <a:solidFill>
                  <a:srgbClr val="CC0066"/>
                </a:solidFill>
                <a:latin typeface="Times New Roman" panose="02020603050405020304"/>
                <a:cs typeface="Times New Roman" panose="02020603050405020304"/>
              </a:rPr>
              <a:t/>
            </a:r>
            <a:r>
              <a:rPr sz="1000" b="1" spc="-5" dirty="0">
                <a:solidFill>
                  <a:srgbClr val="CC0066"/>
                </a:solidFill>
                <a:latin typeface="Times New Roman" panose="02020603050405020304"/>
                <a:cs typeface="Times New Roman" panose="02020603050405020304"/>
              </a:rPr>
              <a:t/>
            </a:r>
            <a:endParaRPr sz="1000">
              <a:latin typeface="Times New Roman" panose="02020603050405020304"/>
              <a:cs typeface="Times New Roman" panose="02020603050405020304"/>
            </a:endParaRPr>
          </a:p>
        </ns0:txBody>
      </ns0:sp>
      <ns0:sp>
        <ns0:nvSpPr>
          <ns0:cNvPr id="33" name="object 33"/>
          <ns0:cNvSpPr txBox="1"/>
          <ns0:nvPr/>
        </ns0:nvSpPr>
        <ns0:spPr>
          <a:xfrm>
            <a:off x="609091" y="1526794"/>
            <a:ext cx="2193925" cy="574675"/>
          </a:xfrm>
          <a:prstGeom prst="rect">
            <a:avLst/>
          </a:prstGeom>
        </ns0:spPr>
        <ns0:txBody>
          <a:bodyPr vert="horz" wrap="square" lIns="0" tIns="12700" rIns="0" bIns="0" rtlCol="0">
            <a:spAutoFit/>
          </a:bodyPr>
          <a:lstStyle/>
          <a:p>
            <a:pPr marL="211455">
              <a:lnSpc>
                <a:spcPct val="100000"/>
              </a:lnSpc>
              <a:spcBef>
                <a:spcPts val="100"/>
              </a:spcBef>
            </a:pPr>
            <a:r>
              <a:rPr sz="1800" b="1" spc="-5" dirty="0">
                <a:latin typeface="Times New Roman" panose="02020603050405020304"/>
                <a:cs typeface="Times New Roman" panose="02020603050405020304"/>
              </a:rPr>
              <a:t/>
            </a:r>
            <a:r>
              <a:rPr sz="1800" b="1" dirty="0">
                <a:latin typeface="宋体"/>
                <a:cs typeface="宋体"/>
                <a:ea typeface="+mj-ea"/>
              </a:rPr>
              <a:t>公司：</a:t>
            </a:r>
            <a:endParaRPr sz="1800">
              <a:latin typeface="Times New Roman" panose="02020603050405020304"/>
              <a:cs typeface="Times New Roman" panose="02020603050405020304"/>
            </a:endParaRPr>
          </a:p>
          <a:p>
            <a:pPr marL="12700">
              <a:lnSpc>
                <a:spcPct val="100000"/>
              </a:lnSpc>
              <a:tabLst>
                <a:tab pos="210820" algn="l"/>
              </a:tabLst>
            </a:pPr>
            <a:r>
              <a:rPr sz="1800" b="1" u="sng" dirty="0">
                <a:uFill>
                  <a:solidFill>
                    <a:srgbClr val="CC0066"/>
                  </a:solidFill>
                </a:uFill>
                <a:latin typeface="Times New Roman" panose="02020603050405020304"/>
                <a:cs typeface="Times New Roman" panose="02020603050405020304"/>
              </a:rPr>
              <a:t/>
            </a:r>
            <a:r>
              <a:rPr sz="1800" b="1" u="sng" dirty="0">
                <a:uFill>
                  <a:solidFill>
                    <a:srgbClr val="CC0066"/>
                  </a:solidFill>
                </a:uFill>
                <a:latin typeface="Times New Roman" panose="02020603050405020304"/>
                <a:cs typeface="Times New Roman" panose="02020603050405020304"/>
              </a:rPr>
              <a:t/>
            </a:r>
            <a:r>
              <a:rPr sz="1800" b="1" u="sng" spc="-5" dirty="0">
                <a:uFill>
                  <a:solidFill>
                    <a:srgbClr val="CC0066"/>
                  </a:solidFill>
                </a:uFill>
                <a:latin typeface="宋体"/>
                <a:cs typeface="宋体"/>
                <a:ea typeface="+mj-ea"/>
              </a:rPr>
              <a:t>值生成器</a:t>
            </a:r>
            <a:r>
              <a:rPr sz="1800" b="1" u="sng" spc="-45" dirty="0">
                <a:uFill>
                  <a:solidFill>
                    <a:srgbClr val="CC0066"/>
                  </a:solidFill>
                </a:uFill>
                <a:latin typeface="Times New Roman" panose="02020603050405020304"/>
                <a:cs typeface="Times New Roman" panose="02020603050405020304"/>
              </a:rPr>
              <a:t/>
            </a:r>
            <a:r>
              <a:rPr sz="1800" b="1" u="sng" dirty="0">
                <a:uFill>
                  <a:solidFill>
                    <a:srgbClr val="CC0066"/>
                  </a:solidFill>
                </a:uFill>
                <a:latin typeface="Times New Roman" panose="02020603050405020304"/>
                <a:cs typeface="Times New Roman" panose="02020603050405020304"/>
              </a:rPr>
              <a:t/>
            </a:r>
            <a:endParaRPr sz="1800">
              <a:latin typeface="Times New Roman" panose="02020603050405020304"/>
              <a:cs typeface="Times New Roman" panose="02020603050405020304"/>
            </a:endParaRPr>
          </a:p>
        </ns0:txBody>
      </ns0:sp>
      <ns0:sp>
        <ns0:nvSpPr>
          <ns0:cNvPr id="34" name="object 34"/>
          <ns0:cNvSpPr/>
          <ns0:nvPr/>
        </ns0:nvSpPr>
        <ns0:spPr>
          <a:xfrm>
            <a:off x="621791" y="1485900"/>
            <a:ext cx="2123440" cy="0"/>
          </a:xfrm>
          <a:custGeom>
            <a:avLst/>
            <a:gdLst/>
            <a:ahLst/>
            <a:cxnLst/>
            <a:rect l="l" t="t" r="r" b="b"/>
            <a:pathLst>
              <a:path w="2123440">
                <a:moveTo>
                  <a:pt x="0" y="0"/>
                </a:moveTo>
                <a:lnTo>
                  <a:pt x="2122932" y="0"/>
                </a:lnTo>
              </a:path>
            </a:pathLst>
          </a:custGeom>
          <a:ln w="12192">
            <a:solidFill>
              <a:srgbClr val="CC0066"/>
            </a:solidFill>
          </a:ln>
        </ns0:spPr>
        <ns0:txBody>
          <a:bodyPr wrap="square" lIns="0" tIns="0" rIns="0" bIns="0" rtlCol="0"/>
          <a:lstStyle/>
          <a:p/>
        </ns0:txBody>
      </ns0:sp>
      <ns0:sp>
        <ns0:nvSpPr>
          <ns0:cNvPr id="35" name="object 35"/>
          <ns0:cNvSpPr txBox="1"/>
          <ns0:nvPr/>
        </ns0:nvSpPr>
        <ns0:spPr>
          <a:xfrm>
            <a:off x="5103367" y="1526794"/>
            <a:ext cx="2478405" cy="574675"/>
          </a:xfrm>
          <a:prstGeom prst="rect">
            <a:avLst/>
          </a:prstGeom>
        </ns0:spPr>
        <ns0:txBody>
          <a:bodyPr vert="horz" wrap="square" lIns="0" tIns="12700" rIns="0" bIns="0" rtlCol="0">
            <a:spAutoFit/>
          </a:bodyPr>
          <a:lstStyle/>
          <a:p>
            <a:pPr marL="210820">
              <a:lnSpc>
                <a:spcPct val="100000"/>
              </a:lnSpc>
              <a:spcBef>
                <a:spcPts val="100"/>
              </a:spcBef>
            </a:pPr>
            <a:r>
              <a:rPr sz="1800" b="1" spc="-5" dirty="0">
                <a:latin typeface="宋体"/>
                <a:cs typeface="宋体"/>
                <a:ea typeface="+mj-ea"/>
              </a:rPr>
              <a:t>投资者：</a:t>
            </a:r>
            <a:endParaRPr sz="1800">
              <a:latin typeface="Times New Roman" panose="02020603050405020304"/>
              <a:cs typeface="Times New Roman" panose="02020603050405020304"/>
            </a:endParaRPr>
          </a:p>
          <a:p>
            <a:pPr marL="12700">
              <a:lnSpc>
                <a:spcPct val="100000"/>
              </a:lnSpc>
              <a:tabLst>
                <a:tab pos="210185" algn="l"/>
              </a:tabLst>
            </a:pPr>
            <a:r>
              <a:rPr sz="1800" b="1" u="sng" dirty="0">
                <a:uFill>
                  <a:solidFill>
                    <a:srgbClr val="CC0066"/>
                  </a:solidFill>
                </a:uFill>
                <a:latin typeface="Times New Roman" panose="02020603050405020304"/>
                <a:cs typeface="Times New Roman" panose="02020603050405020304"/>
              </a:rPr>
              <a:t/>
            </a:r>
            <a:r>
              <a:rPr sz="1800" b="1" u="sng" dirty="0">
                <a:uFill>
                  <a:solidFill>
                    <a:srgbClr val="CC0066"/>
                  </a:solidFill>
                </a:uFill>
                <a:latin typeface="Times New Roman" panose="02020603050405020304"/>
                <a:cs typeface="Times New Roman" panose="02020603050405020304"/>
              </a:rPr>
              <a:t/>
            </a:r>
            <a:r>
              <a:rPr sz="1800" b="1" u="sng" spc="-5" dirty="0">
                <a:uFill>
                  <a:solidFill>
                    <a:srgbClr val="CC0066"/>
                  </a:solidFill>
                </a:uFill>
                <a:latin typeface="Times New Roman" panose="02020603050405020304"/>
                <a:cs typeface="Times New Roman" panose="02020603050405020304"/>
              </a:rPr>
              <a:t/>
            </a:r>
            <a:r>
              <a:rPr sz="1800" b="1" u="sng" dirty="0">
                <a:uFill>
                  <a:solidFill>
                    <a:srgbClr val="CC0066"/>
                  </a:solidFill>
                </a:uFill>
                <a:latin typeface="宋体"/>
                <a:cs typeface="宋体"/>
                <a:ea typeface="+mj-ea"/>
              </a:rPr>
              <a:t>索赔人的价值</a:t>
            </a:r>
            <a:r>
              <a:rPr sz="1800" b="1" u="sng" spc="-70" dirty="0">
                <a:uFill>
                  <a:solidFill>
                    <a:srgbClr val="CC0066"/>
                  </a:solidFill>
                </a:uFill>
                <a:latin typeface="Times New Roman" panose="02020603050405020304"/>
                <a:cs typeface="Times New Roman" panose="02020603050405020304"/>
              </a:rPr>
              <a:t/>
            </a:r>
            <a:r>
              <a:rPr sz="1800" b="1" u="sng" spc="-5" dirty="0">
                <a:uFill>
                  <a:solidFill>
                    <a:srgbClr val="CC0066"/>
                  </a:solidFill>
                </a:uFill>
                <a:latin typeface="Times New Roman" panose="02020603050405020304"/>
                <a:cs typeface="Times New Roman" panose="02020603050405020304"/>
              </a:rPr>
              <a:t/>
            </a:r>
            <a:r>
              <a:rPr sz="1800" b="1" spc="-5" dirty="0">
                <a:latin typeface="Times New Roman" panose="02020603050405020304"/>
                <a:cs typeface="Times New Roman" panose="02020603050405020304"/>
              </a:rPr>
              <a:t/>
            </a:r>
            <a:endParaRPr sz="1800">
              <a:latin typeface="Times New Roman" panose="02020603050405020304"/>
              <a:cs typeface="Times New Roman" panose="02020603050405020304"/>
            </a:endParaRPr>
          </a:p>
        </ns0:txBody>
      </ns0:sp>
      <ns0:sp>
        <ns0:nvSpPr>
          <ns0:cNvPr id="36" name="object 36"/>
          <ns0:cNvSpPr/>
          <ns0:nvPr/>
        </ns0:nvSpPr>
        <ns0:spPr>
          <a:xfrm>
            <a:off x="5116067" y="1485900"/>
            <a:ext cx="2123440" cy="0"/>
          </a:xfrm>
          <a:custGeom>
            <a:avLst/>
            <a:gdLst/>
            <a:ahLst/>
            <a:cxnLst/>
            <a:rect l="l" t="t" r="r" b="b"/>
            <a:pathLst>
              <a:path w="2123440">
                <a:moveTo>
                  <a:pt x="0" y="0"/>
                </a:moveTo>
                <a:lnTo>
                  <a:pt x="2122932" y="0"/>
                </a:lnTo>
              </a:path>
            </a:pathLst>
          </a:custGeom>
          <a:ln w="12192">
            <a:solidFill>
              <a:srgbClr val="CC0066"/>
            </a:solidFill>
          </a:ln>
        </ns0:spPr>
        <ns0:txBody>
          <a:bodyPr wrap="square" lIns="0" tIns="0" rIns="0" bIns="0" rtlCol="0"/>
          <a:lstStyle/>
          <a:p/>
        </ns0:txBody>
      </ns0:sp>
      <ns0:sp>
        <ns0:nvSpPr>
          <ns0:cNvPr id="37" name="object 37"/>
          <ns0:cNvSpPr/>
          <ns0:nvPr/>
        </ns0:nvSpPr>
        <ns0:spPr>
          <a:xfrm>
            <a:off x="6053328" y="2662415"/>
            <a:ext cx="1570481" cy="634758"/>
          </a:xfrm>
          <a:prstGeom prst="rect">
            <a:avLst/>
          </a:prstGeom>
          <a:blipFill>
            <a:blip ns2:embed="rId15" cstate="print"/>
            <a:stretch>
              <a:fillRect/>
            </a:stretch>
          </a:blipFill>
        </ns0:spPr>
        <ns0:txBody>
          <a:bodyPr wrap="square" lIns="0" tIns="0" rIns="0" bIns="0" rtlCol="0"/>
          <a:lstStyle/>
          <a:p/>
        </ns0:txBody>
      </ns0:sp>
      <ns0:sp>
        <ns0:nvSpPr>
          <ns0:cNvPr id="38" name="object 38"/>
          <ns0:cNvSpPr txBox="1"/>
          <ns0:nvPr/>
        </ns0:nvSpPr>
        <ns0:spPr>
          <a:xfrm>
            <a:off x="6592061" y="2838957"/>
            <a:ext cx="837565" cy="330200"/>
          </a:xfrm>
          <a:prstGeom prst="rect">
            <a:avLst/>
          </a:prstGeom>
        </ns0:spPr>
        <ns0:txBody>
          <a:bodyPr vert="horz" wrap="square" lIns="0" tIns="12065" rIns="0" bIns="0" rtlCol="0">
            <a:spAutoFit/>
          </a:bodyPr>
          <a:lstStyle/>
          <a:p>
            <a:pPr marL="230505" marR="5080" indent="-218440">
              <a:lnSpc>
                <a:spcPct val="100000"/>
              </a:lnSpc>
              <a:spcBef>
                <a:spcPts val="95"/>
              </a:spcBef>
            </a:pPr>
            <a:r>
              <a:rPr sz="1000" b="1" spc="-5" dirty="0">
                <a:solidFill>
                  <a:srgbClr val="CC0066"/>
                </a:solidFill>
                <a:latin typeface="宋体"/>
                <a:cs typeface="宋体"/>
                <a:ea typeface="+mj-ea"/>
              </a:rPr>
              <a:t>出售债务所得的现金</a:t>
            </a:r>
            <a:r>
              <a:rPr sz="1000" b="1" dirty="0">
                <a:solidFill>
                  <a:srgbClr val="CC0066"/>
                </a:solidFill>
                <a:latin typeface="Times New Roman" panose="02020603050405020304"/>
                <a:cs typeface="Times New Roman" panose="02020603050405020304"/>
              </a:rPr>
              <a:t/>
            </a:r>
            <a:r>
              <a:rPr sz="1000" b="1" spc="-60" dirty="0">
                <a:solidFill>
                  <a:srgbClr val="CC0066"/>
                </a:solidFill>
                <a:latin typeface="Times New Roman" panose="02020603050405020304"/>
                <a:cs typeface="Times New Roman" panose="02020603050405020304"/>
              </a:rPr>
              <a:t/>
            </a:r>
            <a:r>
              <a:rPr sz="1000" b="1" spc="-5" dirty="0">
                <a:solidFill>
                  <a:srgbClr val="CC0066"/>
                </a:solidFill>
                <a:latin typeface="Times New Roman" panose="02020603050405020304"/>
                <a:cs typeface="Times New Roman" panose="02020603050405020304"/>
              </a:rPr>
              <a:t/>
            </a:r>
            <a:r>
              <a:rPr sz="1000" b="1" dirty="0">
                <a:solidFill>
                  <a:srgbClr val="CC0066"/>
                </a:solidFill>
                <a:latin typeface="Times New Roman" panose="02020603050405020304"/>
                <a:cs typeface="Times New Roman" panose="02020603050405020304"/>
              </a:rPr>
              <a:t/>
            </a:r>
            <a:r>
              <a:rPr sz="1000" b="1" spc="-15" dirty="0">
                <a:solidFill>
                  <a:srgbClr val="CC0066"/>
                </a:solidFill>
                <a:latin typeface="Times New Roman" panose="02020603050405020304"/>
                <a:cs typeface="Times New Roman" panose="02020603050405020304"/>
              </a:rPr>
              <a:t/>
            </a:r>
            <a:r>
              <a:rPr sz="1000" b="1" spc="-5" dirty="0">
                <a:solidFill>
                  <a:srgbClr val="CC0066"/>
                </a:solidFill>
                <a:latin typeface="Times New Roman" panose="02020603050405020304"/>
                <a:cs typeface="Times New Roman" panose="02020603050405020304"/>
              </a:rPr>
              <a:t/>
            </a:r>
            <a:endParaRPr sz="1000">
              <a:latin typeface="Times New Roman" panose="02020603050405020304"/>
              <a:cs typeface="Times New Roman" panose="02020603050405020304"/>
            </a:endParaRPr>
          </a:p>
        </ns0:txBody>
      </ns0:sp>
      <ns0:sp>
        <ns0:nvSpPr>
          <ns0:cNvPr id="39" name="object 39"/>
          <ns0:cNvSpPr/>
          <ns0:nvPr/>
        </ns0:nvSpPr>
        <ns0:spPr>
          <a:xfrm>
            <a:off x="6053328" y="4347959"/>
            <a:ext cx="1570481" cy="634758"/>
          </a:xfrm>
          <a:prstGeom prst="rect">
            <a:avLst/>
          </a:prstGeom>
          <a:blipFill>
            <a:blip ns2:embed="rId15" cstate="print"/>
            <a:stretch>
              <a:fillRect/>
            </a:stretch>
          </a:blipFill>
        </ns0:spPr>
        <ns0:txBody>
          <a:bodyPr wrap="square" lIns="0" tIns="0" rIns="0" bIns="0" rtlCol="0"/>
          <a:lstStyle/>
          <a:p/>
        </ns0:txBody>
      </ns0:sp>
      <ns0:sp>
        <ns0:nvSpPr>
          <ns0:cNvPr id="40" name="object 40"/>
          <ns0:cNvSpPr txBox="1"/>
          <ns0:nvPr/>
        </ns0:nvSpPr>
        <ns0:spPr>
          <a:xfrm>
            <a:off x="6592061" y="4525136"/>
            <a:ext cx="837565" cy="330200"/>
          </a:xfrm>
          <a:prstGeom prst="rect">
            <a:avLst/>
          </a:prstGeom>
        </ns0:spPr>
        <ns0:txBody>
          <a:bodyPr vert="horz" wrap="square" lIns="0" tIns="12065" rIns="0" bIns="0" rtlCol="0">
            <a:spAutoFit/>
          </a:bodyPr>
          <a:lstStyle/>
          <a:p>
            <a:pPr marL="177165" marR="5080" indent="-165100">
              <a:lnSpc>
                <a:spcPct val="100000"/>
              </a:lnSpc>
              <a:spcBef>
                <a:spcPts val="95"/>
              </a:spcBef>
            </a:pPr>
            <a:r>
              <a:rPr sz="1000" b="1" spc="-5" dirty="0">
                <a:solidFill>
                  <a:srgbClr val="CC0066"/>
                </a:solidFill>
                <a:latin typeface="Times New Roman" panose="02020603050405020304"/>
                <a:cs typeface="Times New Roman" panose="02020603050405020304"/>
              </a:rPr>
              <a:t/>
            </a:r>
            <a:r>
              <a:rPr sz="1000" b="1" dirty="0">
                <a:solidFill>
                  <a:srgbClr val="CC0066"/>
                </a:solidFill>
                <a:latin typeface="Times New Roman" panose="02020603050405020304"/>
                <a:cs typeface="Times New Roman" panose="02020603050405020304"/>
              </a:rPr>
              <a:t/>
            </a:r>
            <a:r>
              <a:rPr sz="1000" b="1" spc="-60" dirty="0">
                <a:solidFill>
                  <a:srgbClr val="CC0066"/>
                </a:solidFill>
                <a:latin typeface="Times New Roman" panose="02020603050405020304"/>
                <a:cs typeface="Times New Roman" panose="02020603050405020304"/>
              </a:rPr>
              <a:t/>
            </a:r>
            <a:r>
              <a:rPr sz="1000" b="1" spc="-5" dirty="0">
                <a:solidFill>
                  <a:srgbClr val="CC0066"/>
                </a:solidFill>
                <a:latin typeface="Times New Roman" panose="02020603050405020304"/>
                <a:cs typeface="Times New Roman" panose="02020603050405020304"/>
              </a:rPr>
              <a:t/>
            </a:r>
            <a:r>
              <a:rPr sz="1000" b="1" dirty="0">
                <a:solidFill>
                  <a:srgbClr val="CC0066"/>
                </a:solidFill>
                <a:latin typeface="Times New Roman" panose="02020603050405020304"/>
                <a:cs typeface="Times New Roman" panose="02020603050405020304"/>
              </a:rPr>
              <a:t/>
            </a:r>
            <a:r>
              <a:rPr sz="1000" b="1" spc="-15" dirty="0">
                <a:solidFill>
                  <a:srgbClr val="CC0066"/>
                </a:solidFill>
                <a:latin typeface="Times New Roman" panose="02020603050405020304"/>
                <a:cs typeface="Times New Roman" panose="02020603050405020304"/>
              </a:rPr>
              <a:t/>
            </a:r>
            <a:r>
              <a:rPr sz="1000" b="1" spc="-5" dirty="0">
                <a:solidFill>
                  <a:srgbClr val="CC0066"/>
                </a:solidFill>
                <a:latin typeface="宋体"/>
                <a:cs typeface="宋体"/>
                <a:ea typeface="+mj-ea"/>
              </a:rPr>
              <a:t>出售股票所产生的现金</a:t>
            </a:r>
            <a:endParaRPr sz="1000">
              <a:latin typeface="Times New Roman" panose="02020603050405020304"/>
              <a:cs typeface="Times New Roman" panose="02020603050405020304"/>
            </a:endParaRPr>
          </a:p>
        </ns0:txBody>
      </ns0:sp>
    </ns0:spTree>
  </ns0:cSld>
  <ns0:clrMapOvr>
    <a:masterClrMapping/>
  </ns0:clrMapOvr>
</ns0:sld>
</file>

<file path=ppt/slides/slide6.xml><?xml version="1.0" encoding="utf-8"?>
<ns0:sld xmlns:a="http://schemas.openxmlformats.org/drawingml/2006/main" xmlns:ns0="http://schemas.openxmlformats.org/presentationml/2006/main" xmlns:ns2="http://schemas.openxmlformats.org/officeDocument/2006/relationships">
  <ns0:cSld>
    <ns0:spTree>
      <ns0:nvGrpSpPr>
        <ns0:cNvPr id="1" name=""/>
        <ns0:cNvGrpSpPr/>
        <ns0:nvPr/>
      </ns0:nvGrpSpPr>
      <ns0:grpSpPr>
        <a:xfrm>
          <a:off x="0" y="0"/>
          <a:ext cx="0" cy="0"/>
          <a:chOff x="0" y="0"/>
          <a:chExt cx="0" cy="0"/>
        </a:xfrm>
      </ns0:grpSpPr>
      <ns0:sp>
        <ns0:nvSpPr>
          <ns0:cNvPr id="2" name="object 2"/>
          <ns0:cNvSpPr txBox="1">
            <a:spLocks noGrp="1"/>
          </ns0:cNvSpPr>
          <ns0:nvPr>
            <ns0:ph type="title"/>
          </ns0:nvPr>
        </ns0:nvSpPr>
        <ns0:spPr>
          <a:xfrm>
            <a:off x="997102" y="161924"/>
            <a:ext cx="3472815" cy="452120"/>
          </a:xfrm>
          <a:prstGeom prst="rect">
            <a:avLst/>
          </a:prstGeom>
        </ns0:spPr>
        <ns0:txBody>
          <a:bodyPr vert="horz" wrap="square" lIns="0" tIns="12065" rIns="0" bIns="0" rtlCol="0">
            <a:spAutoFit/>
          </a:bodyPr>
          <a:lstStyle/>
          <a:p>
            <a:pPr marL="12700">
              <a:lnSpc>
                <a:spcPct val="100000"/>
              </a:lnSpc>
              <a:spcBef>
                <a:spcPts val="95"/>
              </a:spcBef>
            </a:pPr>
            <a:r>
              <a:rPr spc="-5" dirty="0">
                <a:latin typeface="宋体"/>
                <a:ea typeface="+mj-ea"/>
                <a:cs typeface="宋体"/>
              </a:rPr>
              <a:t>投资企业</a:t>
            </a:r>
            <a:r>
              <a:rPr spc="-20" dirty="0"/>
              <a:t/>
            </a:r>
            <a:r>
              <a:rPr spc="-5" dirty="0"/>
              <a:t/>
            </a:r>
            <a:endParaRPr spc="-5" dirty="0"/>
          </a:p>
        </ns0:txBody>
      </ns0:sp>
      <ns0:sp>
        <ns0:nvSpPr>
          <ns0:cNvPr id="3" name="object 3"/>
          <ns0:cNvSpPr txBox="1"/>
          <ns0:nvPr/>
        </ns0:nvSpPr>
        <ns0:spPr>
          <a:xfrm>
            <a:off x="238150" y="5555691"/>
            <a:ext cx="8700770" cy="848360"/>
          </a:xfrm>
          <a:prstGeom prst="rect">
            <a:avLst/>
          </a:prstGeom>
        </ns0:spPr>
        <ns0:txBody>
          <a:bodyPr vert="horz" wrap="square" lIns="0" tIns="12700" rIns="0" bIns="0" rtlCol="0">
            <a:spAutoFit/>
          </a:bodyPr>
          <a:lstStyle/>
          <a:p>
            <a:pPr marL="12700" marR="5080" algn="just">
              <a:lnSpc>
                <a:spcPct val="100000"/>
              </a:lnSpc>
              <a:spcBef>
                <a:spcPts val="100"/>
              </a:spcBef>
            </a:pPr>
            <a:r>
              <a:rPr sz="1800" dirty="0">
                <a:latin typeface="Times New Roman" panose="02020603050405020304"/>
                <a:cs typeface="Times New Roman" panose="02020603050405020304"/>
              </a:rPr>
              <a:t/>
            </a:r>
            <a:r>
              <a:rPr sz="1800" b="1" i="1" dirty="0">
                <a:latin typeface="Times New Roman" panose="02020603050405020304"/>
                <a:cs typeface="Times New Roman" panose="02020603050405020304"/>
              </a:rPr>
              <a:t/>
            </a:r>
            <a:r>
              <a:rPr sz="1800" dirty="0">
                <a:latin typeface="Times New Roman" panose="02020603050405020304"/>
                <a:cs typeface="Times New Roman" panose="02020603050405020304"/>
              </a:rPr>
              <a:t/>
            </a:r>
            <a:r>
              <a:rPr sz="1800" spc="-5" dirty="0">
                <a:latin typeface="Times New Roman" panose="02020603050405020304"/>
                <a:cs typeface="Times New Roman" panose="02020603050405020304"/>
              </a:rPr>
              <a:t/>
            </a:r>
            <a:r>
              <a:rPr sz="1800" dirty="0">
                <a:latin typeface="Times New Roman" panose="02020603050405020304"/>
                <a:cs typeface="Times New Roman" panose="02020603050405020304"/>
              </a:rPr>
              <a:t/>
            </a:r>
            <a:r>
              <a:rPr sz="1800" spc="-5" dirty="0">
                <a:latin typeface="Times New Roman" panose="02020603050405020304"/>
                <a:cs typeface="Times New Roman" panose="02020603050405020304"/>
              </a:rPr>
              <a:t/>
            </a:r>
            <a:r>
              <a:rPr sz="1800" dirty="0">
                <a:latin typeface="Times New Roman" panose="02020603050405020304"/>
                <a:cs typeface="Times New Roman" panose="02020603050405020304"/>
              </a:rPr>
              <a:t/>
            </a:r>
            <a:r>
              <a:rPr sz="1800" spc="-5" dirty="0">
                <a:latin typeface="Times New Roman" panose="02020603050405020304"/>
                <a:cs typeface="Times New Roman" panose="02020603050405020304"/>
              </a:rPr>
              <a:t/>
            </a:r>
            <a:r>
              <a:rPr sz="1800" b="1" i="1" dirty="0">
                <a:latin typeface="Times New Roman" panose="02020603050405020304"/>
                <a:cs typeface="Times New Roman" panose="02020603050405020304"/>
              </a:rPr>
              <a:t/>
            </a:r>
            <a:r>
              <a:rPr sz="1800" b="1" i="1" spc="-5" dirty="0">
                <a:latin typeface="Times New Roman" panose="02020603050405020304"/>
                <a:cs typeface="Times New Roman" panose="02020603050405020304"/>
              </a:rPr>
              <a:t/>
            </a:r>
            <a:r>
              <a:rPr sz="1800" dirty="0">
                <a:latin typeface="Times New Roman" panose="02020603050405020304"/>
                <a:cs typeface="Times New Roman" panose="02020603050405020304"/>
              </a:rPr>
              <a:t/>
            </a:r>
            <a:r>
              <a:rPr sz="1800" spc="-5" dirty="0">
                <a:latin typeface="Times New Roman" panose="02020603050405020304"/>
                <a:cs typeface="Times New Roman" panose="02020603050405020304"/>
              </a:rPr>
              <a:t/>
            </a:r>
            <a:r>
              <a:rPr sz="1800" dirty="0">
                <a:latin typeface="Times New Roman" panose="02020603050405020304"/>
                <a:cs typeface="Times New Roman" panose="02020603050405020304"/>
              </a:rPr>
              <a:t/>
            </a:r>
            <a:r>
              <a:rPr sz="1800" spc="-5" dirty="0">
                <a:latin typeface="Times New Roman" panose="02020603050405020304"/>
                <a:cs typeface="Times New Roman" panose="02020603050405020304"/>
              </a:rPr>
              <a:t/>
            </a:r>
            <a:r>
              <a:rPr sz="1800" dirty="0">
                <a:latin typeface="Times New Roman" panose="02020603050405020304"/>
                <a:cs typeface="Times New Roman" panose="02020603050405020304"/>
              </a:rPr>
              <a:t/>
            </a:r>
            <a:r>
              <a:rPr sz="1800" spc="-5" dirty="0">
                <a:latin typeface="Times New Roman" panose="02020603050405020304"/>
                <a:cs typeface="Times New Roman" panose="02020603050405020304"/>
              </a:rPr>
              <a:t/>
            </a:r>
            <a:r>
              <a:rPr sz="1800" dirty="0">
                <a:latin typeface="Times New Roman" panose="02020603050405020304"/>
                <a:cs typeface="Times New Roman" panose="02020603050405020304"/>
              </a:rPr>
              <a:t/>
            </a:r>
            <a:r>
              <a:rPr sz="1800" spc="-5" dirty="0">
                <a:latin typeface="Times New Roman" panose="02020603050405020304"/>
                <a:cs typeface="Times New Roman" panose="02020603050405020304"/>
              </a:rPr>
              <a:t/>
            </a:r>
            <a:r>
              <a:rPr sz="1800" dirty="0">
                <a:latin typeface="Times New Roman" panose="02020603050405020304"/>
                <a:cs typeface="Times New Roman" panose="02020603050405020304"/>
              </a:rPr>
              <a:t/>
            </a:r>
            <a:r>
              <a:rPr sz="1800" spc="-5" dirty="0">
                <a:latin typeface="Times New Roman" panose="02020603050405020304"/>
                <a:cs typeface="Times New Roman" panose="02020603050405020304"/>
              </a:rPr>
              <a:t/>
            </a:r>
            <a:r>
              <a:rPr sz="1800" dirty="0">
                <a:latin typeface="宋体"/>
                <a:cs typeface="宋体"/>
                <a:ea typeface="+mj-ea"/>
              </a:rPr>
              <a:t>在资本市场上交易的索赔的价值是基于这些公司最终将对索赔支付的预期回报。债务持有人希望产生足够的价值来收回利息和本金。股东们希望使公司所产生的价值最大化。</a:t>
            </a:r>
            <a:r>
              <a:rPr sz="1800" spc="-5" dirty="0">
                <a:latin typeface="Times New Roman" panose="02020603050405020304"/>
                <a:cs typeface="Times New Roman" panose="02020603050405020304"/>
              </a:rPr>
              <a:t/>
            </a:r>
            <a:r>
              <a:rPr sz="1800" dirty="0">
                <a:latin typeface="Times New Roman" panose="02020603050405020304"/>
                <a:cs typeface="Times New Roman" panose="02020603050405020304"/>
              </a:rPr>
              <a:t/>
            </a:r>
            <a:r>
              <a:rPr sz="1800" spc="-70" dirty="0">
                <a:latin typeface="Times New Roman" panose="02020603050405020304"/>
                <a:cs typeface="Times New Roman" panose="02020603050405020304"/>
              </a:rPr>
              <a:t/>
            </a:r>
            <a:r>
              <a:rPr sz="1800" spc="-5" dirty="0">
                <a:latin typeface="Times New Roman" panose="02020603050405020304"/>
                <a:cs typeface="Times New Roman" panose="02020603050405020304"/>
              </a:rPr>
              <a:t/>
            </a:r>
            <a:endParaRPr sz="1800">
              <a:latin typeface="Times New Roman" panose="02020603050405020304"/>
              <a:cs typeface="Times New Roman" panose="02020603050405020304"/>
            </a:endParaRPr>
          </a:p>
        </ns0:txBody>
      </ns0:sp>
      <ns0:sp>
        <ns0:nvSpPr>
          <ns0:cNvPr id="4" name="object 4"/>
          <ns0:cNvSpPr txBox="1"/>
          <ns0:nvPr/>
        </ns0:nvSpPr>
        <ns0:spPr>
          <a:xfrm>
            <a:off x="5345429" y="329895"/>
            <a:ext cx="1968500" cy="574675"/>
          </a:xfrm>
          <a:prstGeom prst="rect">
            <a:avLst/>
          </a:prstGeom>
        </ns0:spPr>
        <ns0:txBody>
          <a:bodyPr vert="horz" wrap="square" lIns="0" tIns="12700" rIns="0" bIns="0" rtlCol="0">
            <a:spAutoFit/>
          </a:bodyPr>
          <a:lstStyle/>
          <a:p>
            <a:pPr marL="12700">
              <a:lnSpc>
                <a:spcPct val="100000"/>
              </a:lnSpc>
              <a:spcBef>
                <a:spcPts val="100"/>
              </a:spcBef>
            </a:pPr>
            <a:r>
              <a:rPr sz="1800" b="1" spc="-5" dirty="0">
                <a:latin typeface="宋体"/>
                <a:cs typeface="宋体"/>
                <a:ea typeface="+mj-ea"/>
              </a:rPr>
              <a:t>资本市场：</a:t>
            </a:r>
            <a:r>
              <a:rPr sz="1800" b="1" spc="-20" dirty="0">
                <a:latin typeface="Times New Roman" panose="02020603050405020304"/>
                <a:cs typeface="Times New Roman" panose="02020603050405020304"/>
              </a:rPr>
              <a:t/>
            </a:r>
            <a:r>
              <a:rPr sz="1800" b="1" spc="-5" dirty="0">
                <a:latin typeface="Times New Roman" panose="02020603050405020304"/>
                <a:cs typeface="Times New Roman" panose="02020603050405020304"/>
              </a:rPr>
              <a:t/>
            </a:r>
            <a:endParaRPr sz="1800">
              <a:latin typeface="Times New Roman" panose="02020603050405020304"/>
              <a:cs typeface="Times New Roman" panose="02020603050405020304"/>
            </a:endParaRPr>
          </a:p>
          <a:p>
            <a:pPr marL="12700">
              <a:lnSpc>
                <a:spcPct val="100000"/>
              </a:lnSpc>
              <a:spcBef>
                <a:spcPts val="5"/>
              </a:spcBef>
            </a:pPr>
            <a:r>
              <a:rPr sz="1800" b="1" spc="-20" dirty="0">
                <a:latin typeface="宋体"/>
                <a:cs typeface="宋体"/>
                <a:ea typeface="+mj-ea"/>
              </a:rPr>
              <a:t>交易价值</a:t>
            </a:r>
            <a:r>
              <a:rPr sz="1800" b="1" dirty="0">
                <a:latin typeface="Times New Roman" panose="02020603050405020304"/>
                <a:cs typeface="Times New Roman" panose="02020603050405020304"/>
              </a:rPr>
              <a:t/>
            </a:r>
            <a:endParaRPr sz="1800">
              <a:latin typeface="Times New Roman" panose="02020603050405020304"/>
              <a:cs typeface="Times New Roman" panose="02020603050405020304"/>
            </a:endParaRPr>
          </a:p>
        </ns0:txBody>
      </ns0:sp>
      <ns0:sp>
        <ns0:nvSpPr>
          <ns0:cNvPr id="5" name="object 5"/>
          <ns0:cNvSpPr/>
          <ns0:nvPr/>
        </ns0:nvSpPr>
        <ns0:spPr>
          <a:xfrm>
            <a:off x="5143500" y="975360"/>
            <a:ext cx="2429510" cy="0"/>
          </a:xfrm>
          <a:custGeom>
            <a:avLst/>
            <a:gdLst/>
            <a:ahLst/>
            <a:cxnLst/>
            <a:rect l="l" t="t" r="r" b="b"/>
            <a:pathLst>
              <a:path w="2429509">
                <a:moveTo>
                  <a:pt x="0" y="0"/>
                </a:moveTo>
                <a:lnTo>
                  <a:pt x="2429255" y="0"/>
                </a:lnTo>
              </a:path>
            </a:pathLst>
          </a:custGeom>
          <a:ln w="12192">
            <a:solidFill>
              <a:srgbClr val="CC0066"/>
            </a:solidFill>
          </a:ln>
        </ns0:spPr>
        <ns0:txBody>
          <a:bodyPr wrap="square" lIns="0" tIns="0" rIns="0" bIns="0" rtlCol="0"/>
          <a:lstStyle/>
          <a:p/>
        </ns0:txBody>
      </ns0:sp>
      <ns0:sp>
        <ns0:nvSpPr>
          <ns0:cNvPr id="6" name="object 6"/>
          <ns0:cNvSpPr/>
          <ns0:nvPr/>
        </ns0:nvSpPr>
        <ns0:spPr>
          <a:xfrm>
            <a:off x="5143500" y="286511"/>
            <a:ext cx="2429510" cy="0"/>
          </a:xfrm>
          <a:custGeom>
            <a:avLst/>
            <a:gdLst/>
            <a:ahLst/>
            <a:cxnLst/>
            <a:rect l="l" t="t" r="r" b="b"/>
            <a:pathLst>
              <a:path w="2429509">
                <a:moveTo>
                  <a:pt x="0" y="0"/>
                </a:moveTo>
                <a:lnTo>
                  <a:pt x="2429255" y="0"/>
                </a:lnTo>
              </a:path>
            </a:pathLst>
          </a:custGeom>
          <a:ln w="12192">
            <a:solidFill>
              <a:srgbClr val="CC0066"/>
            </a:solidFill>
          </a:ln>
        </ns0:spPr>
        <ns0:txBody>
          <a:bodyPr wrap="square" lIns="0" tIns="0" rIns="0" bIns="0" rtlCol="0"/>
          <a:lstStyle/>
          <a:p/>
        </ns0:txBody>
      </ns0:sp>
      <ns0:sp>
        <ns0:nvSpPr>
          <ns0:cNvPr id="7" name="object 7"/>
          <ns0:cNvSpPr/>
          <ns0:nvPr/>
        </ns0:nvSpPr>
        <ns0:spPr>
          <a:xfrm>
            <a:off x="618744" y="2247900"/>
            <a:ext cx="2983230" cy="3109722"/>
          </a:xfrm>
          <a:prstGeom prst="rect">
            <a:avLst/>
          </a:prstGeom>
          <a:blipFill>
            <a:blip ns2:embed="rId1" cstate="print"/>
            <a:stretch>
              <a:fillRect/>
            </a:stretch>
          </a:blipFill>
        </ns0:spPr>
        <ns0:txBody>
          <a:bodyPr wrap="square" lIns="0" tIns="0" rIns="0" bIns="0" rtlCol="0"/>
          <a:lstStyle/>
          <a:p/>
        </ns0:txBody>
      </ns0:sp>
      <ns0:sp>
        <ns0:nvSpPr>
          <ns0:cNvPr id="8" name="object 8"/>
          <ns0:cNvSpPr/>
          <ns0:nvPr/>
        </ns0:nvSpPr>
        <ns0:spPr>
          <a:xfrm>
            <a:off x="4989576" y="1249680"/>
            <a:ext cx="3861054" cy="4107941"/>
          </a:xfrm>
          <a:prstGeom prst="rect">
            <a:avLst/>
          </a:prstGeom>
          <a:blipFill>
            <a:blip ns2:embed="rId2" cstate="print"/>
            <a:stretch>
              <a:fillRect/>
            </a:stretch>
          </a:blipFill>
        </ns0:spPr>
        <ns0:txBody>
          <a:bodyPr wrap="square" lIns="0" tIns="0" rIns="0" bIns="0" rtlCol="0"/>
          <a:lstStyle/>
          <a:p/>
        </ns0:txBody>
      </ns0:sp>
      <ns0:sp>
        <ns0:nvSpPr>
          <ns0:cNvPr id="9" name="object 9"/>
          <ns0:cNvSpPr/>
          <ns0:nvPr/>
        </ns0:nvSpPr>
        <ns0:spPr>
          <a:xfrm>
            <a:off x="679704" y="2351532"/>
            <a:ext cx="886218" cy="2881122"/>
          </a:xfrm>
          <a:prstGeom prst="rect">
            <a:avLst/>
          </a:prstGeom>
          <a:blipFill>
            <a:blip ns2:embed="rId3" cstate="print"/>
            <a:stretch>
              <a:fillRect/>
            </a:stretch>
          </a:blipFill>
        </ns0:spPr>
        <ns0:txBody>
          <a:bodyPr wrap="square" lIns="0" tIns="0" rIns="0" bIns="0" rtlCol="0"/>
          <a:lstStyle/>
          <a:p/>
        </ns0:txBody>
      </ns0:sp>
      <ns0:sp>
        <ns0:nvSpPr>
          <ns0:cNvPr id="10" name="object 10"/>
          <ns0:cNvSpPr/>
          <ns0:nvPr/>
        </ns0:nvSpPr>
        <ns0:spPr>
          <a:xfrm>
            <a:off x="1642872" y="2351532"/>
            <a:ext cx="883158" cy="2881122"/>
          </a:xfrm>
          <a:prstGeom prst="rect">
            <a:avLst/>
          </a:prstGeom>
          <a:blipFill>
            <a:blip ns2:embed="rId4" cstate="print"/>
            <a:stretch>
              <a:fillRect/>
            </a:stretch>
          </a:blipFill>
        </ns0:spPr>
        <ns0:txBody>
          <a:bodyPr wrap="square" lIns="0" tIns="0" rIns="0" bIns="0" rtlCol="0"/>
          <a:lstStyle/>
          <a:p/>
        </ns0:txBody>
      </ns0:sp>
      <ns0:sp>
        <ns0:nvSpPr>
          <ns0:cNvPr id="11" name="object 11"/>
          <ns0:cNvSpPr/>
          <ns0:nvPr/>
        </ns0:nvSpPr>
        <ns0:spPr>
          <a:xfrm>
            <a:off x="2615183" y="2351532"/>
            <a:ext cx="886218" cy="2881122"/>
          </a:xfrm>
          <a:prstGeom prst="rect">
            <a:avLst/>
          </a:prstGeom>
          <a:blipFill>
            <a:blip ns2:embed="rId3" cstate="print"/>
            <a:stretch>
              <a:fillRect/>
            </a:stretch>
          </a:blipFill>
        </ns0:spPr>
        <ns0:txBody>
          <a:bodyPr wrap="square" lIns="0" tIns="0" rIns="0" bIns="0" rtlCol="0"/>
          <a:lstStyle/>
          <a:p/>
        </ns0:txBody>
      </ns0:sp>
      <ns0:sp>
        <ns0:nvSpPr>
          <ns0:cNvPr id="12" name="object 12"/>
          <ns0:cNvSpPr txBox="1"/>
          <ns0:nvPr/>
        </ns0:nvSpPr>
        <ns0:spPr>
          <a:xfrm>
            <a:off x="741645" y="3163262"/>
            <a:ext cx="728980" cy="1366520"/>
          </a:xfrm>
          <a:prstGeom prst="rect">
            <a:avLst/>
          </a:prstGeom>
        </ns0:spPr>
        <ns0:txBody>
          <a:bodyPr vert="vert270" wrap="square" lIns="0" tIns="0" rIns="0" bIns="0" rtlCol="0">
            <a:spAutoFit/>
          </a:bodyPr>
          <a:lstStyle/>
          <a:p>
            <a:pPr marL="12700">
              <a:lnSpc>
                <a:spcPts val="2720"/>
              </a:lnSpc>
            </a:pPr>
            <a:r>
              <a:rPr sz="2400" b="1" dirty="0">
                <a:solidFill>
                  <a:srgbClr val="0000FF"/>
                </a:solidFill>
                <a:latin typeface="Times New Roman" panose="02020603050405020304"/>
                <a:cs typeface="Times New Roman" panose="02020603050405020304"/>
              </a:rPr>
              <a:t/>
            </a:r>
            <a:r>
              <a:rPr sz="2400" b="1" spc="5" dirty="0">
                <a:solidFill>
                  <a:srgbClr val="0000FF"/>
                </a:solidFill>
                <a:latin typeface="Times New Roman" panose="02020603050405020304"/>
                <a:cs typeface="Times New Roman" panose="02020603050405020304"/>
              </a:rPr>
              <a:t/>
            </a:r>
            <a:r>
              <a:rPr sz="2400" b="1" dirty="0">
                <a:solidFill>
                  <a:srgbClr val="0000FF"/>
                </a:solidFill>
                <a:latin typeface="Times New Roman" panose="02020603050405020304"/>
                <a:cs typeface="Times New Roman" panose="02020603050405020304"/>
              </a:rPr>
              <a:t/>
            </a:r>
            <a:r>
              <a:rPr sz="2400" b="1" spc="10" dirty="0">
                <a:solidFill>
                  <a:srgbClr val="0000FF"/>
                </a:solidFill>
                <a:latin typeface="Times New Roman" panose="02020603050405020304"/>
                <a:cs typeface="Times New Roman" panose="02020603050405020304"/>
              </a:rPr>
              <a:t/>
            </a:r>
            <a:r>
              <a:rPr sz="2400" b="1" dirty="0">
                <a:solidFill>
                  <a:srgbClr val="0000FF"/>
                </a:solidFill>
                <a:latin typeface="宋体"/>
                <a:cs typeface="宋体"/>
                <a:ea typeface="+mj-ea"/>
              </a:rPr>
              <a:t>运行中</a:t>
            </a:r>
            <a:endParaRPr sz="2400">
              <a:latin typeface="Times New Roman" panose="02020603050405020304"/>
              <a:cs typeface="Times New Roman" panose="02020603050405020304"/>
            </a:endParaRPr>
          </a:p>
          <a:p>
            <a:pPr marL="12700">
              <a:lnSpc>
                <a:spcPct val="100000"/>
              </a:lnSpc>
            </a:pPr>
            <a:r>
              <a:rPr sz="2400" b="1" dirty="0">
                <a:solidFill>
                  <a:srgbClr val="0000FF"/>
                </a:solidFill>
                <a:latin typeface="宋体"/>
                <a:cs typeface="宋体"/>
                <a:ea typeface="+mj-ea"/>
              </a:rPr>
              <a:t>活动</a:t>
            </a:r>
            <a:endParaRPr sz="2400">
              <a:latin typeface="Times New Roman" panose="02020603050405020304"/>
              <a:cs typeface="Times New Roman" panose="02020603050405020304"/>
            </a:endParaRPr>
          </a:p>
        </ns0:txBody>
      </ns0:sp>
      <ns0:sp>
        <ns0:nvSpPr>
          <ns0:cNvPr id="13" name="object 13"/>
          <ns0:cNvSpPr txBox="1"/>
          <ns0:nvPr/>
        </ns0:nvSpPr>
        <ns0:spPr>
          <a:xfrm>
            <a:off x="1738671" y="3281341"/>
            <a:ext cx="728980" cy="1248410"/>
          </a:xfrm>
          <a:prstGeom prst="rect">
            <a:avLst/>
          </a:prstGeom>
        </ns0:spPr>
        <ns0:txBody>
          <a:bodyPr vert="vert270" wrap="square" lIns="0" tIns="0" rIns="0" bIns="0" rtlCol="0">
            <a:spAutoFit/>
          </a:bodyPr>
          <a:lstStyle/>
          <a:p>
            <a:pPr marL="12700">
              <a:lnSpc>
                <a:spcPts val="2720"/>
              </a:lnSpc>
            </a:pPr>
            <a:r>
              <a:rPr sz="2400" b="1" dirty="0">
                <a:solidFill>
                  <a:srgbClr val="0000FF"/>
                </a:solidFill>
                <a:latin typeface="宋体"/>
                <a:cs typeface="宋体"/>
                <a:ea typeface="+mj-ea"/>
              </a:rPr>
              <a:t>投资</a:t>
            </a:r>
            <a:endParaRPr sz="2400">
              <a:latin typeface="Times New Roman" panose="02020603050405020304"/>
              <a:cs typeface="Times New Roman" panose="02020603050405020304"/>
            </a:endParaRPr>
          </a:p>
          <a:p>
            <a:pPr marL="12700">
              <a:lnSpc>
                <a:spcPct val="100000"/>
              </a:lnSpc>
            </a:pPr>
            <a:r>
              <a:rPr sz="2400" b="1" dirty="0">
                <a:solidFill>
                  <a:srgbClr val="0000FF"/>
                </a:solidFill>
                <a:latin typeface="宋体"/>
                <a:cs typeface="宋体"/>
                <a:ea typeface="+mj-ea"/>
              </a:rPr>
              <a:t>活动</a:t>
            </a:r>
            <a:r>
              <a:rPr sz="2400" b="1" spc="5" dirty="0">
                <a:solidFill>
                  <a:srgbClr val="0000FF"/>
                </a:solidFill>
                <a:latin typeface="Times New Roman" panose="02020603050405020304"/>
                <a:cs typeface="Times New Roman" panose="02020603050405020304"/>
              </a:rPr>
              <a:t/>
            </a:r>
            <a:r>
              <a:rPr sz="2400" b="1" dirty="0">
                <a:solidFill>
                  <a:srgbClr val="0000FF"/>
                </a:solidFill>
                <a:latin typeface="Times New Roman" panose="02020603050405020304"/>
                <a:cs typeface="Times New Roman" panose="02020603050405020304"/>
              </a:rPr>
              <a:t/>
            </a:r>
            <a:r>
              <a:rPr sz="2400" b="1" spc="5" dirty="0">
                <a:solidFill>
                  <a:srgbClr val="0000FF"/>
                </a:solidFill>
                <a:latin typeface="Times New Roman" panose="02020603050405020304"/>
                <a:cs typeface="Times New Roman" panose="02020603050405020304"/>
              </a:rPr>
              <a:t/>
            </a:r>
            <a:r>
              <a:rPr sz="2400" b="1" dirty="0">
                <a:solidFill>
                  <a:srgbClr val="0000FF"/>
                </a:solidFill>
                <a:latin typeface="Times New Roman" panose="02020603050405020304"/>
                <a:cs typeface="Times New Roman" panose="02020603050405020304"/>
              </a:rPr>
              <a:t/>
            </a:r>
            <a:r>
              <a:rPr sz="2400" b="1" spc="5" dirty="0">
                <a:solidFill>
                  <a:srgbClr val="0000FF"/>
                </a:solidFill>
                <a:latin typeface="Times New Roman" panose="02020603050405020304"/>
                <a:cs typeface="Times New Roman" panose="02020603050405020304"/>
              </a:rPr>
              <a:t/>
            </a:r>
            <a:r>
              <a:rPr sz="2400" b="1" dirty="0">
                <a:solidFill>
                  <a:srgbClr val="0000FF"/>
                </a:solidFill>
                <a:latin typeface="Times New Roman" panose="02020603050405020304"/>
                <a:cs typeface="Times New Roman" panose="02020603050405020304"/>
              </a:rPr>
              <a:t/>
            </a:r>
            <a:r>
              <a:rPr sz="2400" b="1" spc="5" dirty="0">
                <a:solidFill>
                  <a:srgbClr val="0000FF"/>
                </a:solidFill>
                <a:latin typeface="Times New Roman" panose="02020603050405020304"/>
                <a:cs typeface="Times New Roman" panose="02020603050405020304"/>
              </a:rPr>
              <a:t/>
            </a:r>
            <a:r>
              <a:rPr sz="2400" b="1" dirty="0">
                <a:solidFill>
                  <a:srgbClr val="0000FF"/>
                </a:solidFill>
                <a:latin typeface="Times New Roman" panose="02020603050405020304"/>
                <a:cs typeface="Times New Roman" panose="02020603050405020304"/>
              </a:rPr>
              <a:t/>
            </a:r>
            <a:endParaRPr sz="2400">
              <a:latin typeface="Times New Roman" panose="02020603050405020304"/>
              <a:cs typeface="Times New Roman" panose="02020603050405020304"/>
            </a:endParaRPr>
          </a:p>
        </ns0:txBody>
      </ns0:sp>
      <ns0:sp>
        <ns0:nvSpPr>
          <ns0:cNvPr id="14" name="object 14"/>
          <ns0:cNvSpPr txBox="1"/>
          <ns0:nvPr/>
        </ns0:nvSpPr>
        <ns0:spPr>
          <a:xfrm>
            <a:off x="2740574" y="3198137"/>
            <a:ext cx="728980" cy="1331595"/>
          </a:xfrm>
          <a:prstGeom prst="rect">
            <a:avLst/>
          </a:prstGeom>
        </ns0:spPr>
        <ns0:txBody>
          <a:bodyPr vert="vert270" wrap="square" lIns="0" tIns="0" rIns="0" bIns="0" rtlCol="0">
            <a:spAutoFit/>
          </a:bodyPr>
          <a:lstStyle/>
          <a:p>
            <a:pPr marL="12700">
              <a:lnSpc>
                <a:spcPts val="2720"/>
              </a:lnSpc>
            </a:pPr>
            <a:r>
              <a:rPr sz="2400" b="1" dirty="0">
                <a:solidFill>
                  <a:srgbClr val="0000FF"/>
                </a:solidFill>
                <a:latin typeface="宋体"/>
                <a:cs typeface="宋体"/>
                <a:ea typeface="+mj-ea"/>
              </a:rPr>
              <a:t>融资</a:t>
            </a:r>
            <a:r>
              <a:rPr sz="2400" b="1" spc="5" dirty="0">
                <a:solidFill>
                  <a:srgbClr val="0000FF"/>
                </a:solidFill>
                <a:latin typeface="Times New Roman" panose="02020603050405020304"/>
                <a:cs typeface="Times New Roman" panose="02020603050405020304"/>
              </a:rPr>
              <a:t/>
            </a:r>
            <a:r>
              <a:rPr sz="2400" b="1" dirty="0">
                <a:solidFill>
                  <a:srgbClr val="0000FF"/>
                </a:solidFill>
                <a:latin typeface="Times New Roman" panose="02020603050405020304"/>
                <a:cs typeface="Times New Roman" panose="02020603050405020304"/>
              </a:rPr>
              <a:t/>
            </a:r>
            <a:r>
              <a:rPr sz="2400" b="1" spc="5" dirty="0">
                <a:solidFill>
                  <a:srgbClr val="0000FF"/>
                </a:solidFill>
                <a:latin typeface="Times New Roman" panose="02020603050405020304"/>
                <a:cs typeface="Times New Roman" panose="02020603050405020304"/>
              </a:rPr>
              <a:t/>
            </a:r>
            <a:r>
              <a:rPr sz="2400" b="1" dirty="0">
                <a:solidFill>
                  <a:srgbClr val="0000FF"/>
                </a:solidFill>
                <a:latin typeface="Times New Roman" panose="02020603050405020304"/>
                <a:cs typeface="Times New Roman" panose="02020603050405020304"/>
              </a:rPr>
              <a:t/>
            </a:r>
            <a:endParaRPr sz="2400">
              <a:latin typeface="Times New Roman" panose="02020603050405020304"/>
              <a:cs typeface="Times New Roman" panose="02020603050405020304"/>
            </a:endParaRPr>
          </a:p>
          <a:p>
            <a:pPr marL="12700">
              <a:lnSpc>
                <a:spcPct val="100000"/>
              </a:lnSpc>
            </a:pPr>
            <a:r>
              <a:rPr sz="2400" b="1" dirty="0">
                <a:solidFill>
                  <a:srgbClr val="0000FF"/>
                </a:solidFill>
                <a:latin typeface="宋体"/>
                <a:cs typeface="宋体"/>
                <a:ea typeface="+mj-ea"/>
              </a:rPr>
              <a:t>活动</a:t>
            </a:r>
            <a:endParaRPr sz="2400">
              <a:latin typeface="Times New Roman" panose="02020603050405020304"/>
              <a:cs typeface="Times New Roman" panose="02020603050405020304"/>
            </a:endParaRPr>
          </a:p>
        </ns0:txBody>
      </ns0:sp>
      <ns0:sp>
        <ns0:nvSpPr>
          <ns0:cNvPr id="15" name="object 15"/>
          <ns0:cNvSpPr/>
          <ns0:nvPr/>
        </ns0:nvSpPr>
        <ns0:spPr>
          <a:xfrm>
            <a:off x="5113020" y="2289048"/>
            <a:ext cx="1258062" cy="1320545"/>
          </a:xfrm>
          <a:prstGeom prst="rect">
            <a:avLst/>
          </a:prstGeom>
          <a:blipFill>
            <a:blip ns2:embed="rId5" cstate="print"/>
            <a:stretch>
              <a:fillRect/>
            </a:stretch>
          </a:blipFill>
        </ns0:spPr>
        <ns0:txBody>
          <a:bodyPr wrap="square" lIns="0" tIns="0" rIns="0" bIns="0" rtlCol="0"/>
          <a:lstStyle/>
          <a:p/>
        </ns0:txBody>
      </ns0:sp>
      <ns0:sp>
        <ns0:nvSpPr>
          <ns0:cNvPr id="16" name="object 16"/>
          <ns0:cNvSpPr/>
          <ns0:nvPr/>
        </ns0:nvSpPr>
        <ns0:spPr>
          <a:xfrm>
            <a:off x="7488935" y="2289048"/>
            <a:ext cx="1258062" cy="1320545"/>
          </a:xfrm>
          <a:prstGeom prst="rect">
            <a:avLst/>
          </a:prstGeom>
          <a:blipFill>
            <a:blip ns2:embed="rId5" cstate="print"/>
            <a:stretch>
              <a:fillRect/>
            </a:stretch>
          </a:blipFill>
        </ns0:spPr>
        <ns0:txBody>
          <a:bodyPr wrap="square" lIns="0" tIns="0" rIns="0" bIns="0" rtlCol="0"/>
          <a:lstStyle/>
          <a:p/>
        </ns0:txBody>
      </ns0:sp>
      <ns0:sp>
        <ns0:nvSpPr>
          <ns0:cNvPr id="17" name="object 17"/>
          <ns0:cNvSpPr/>
          <ns0:nvPr/>
        </ns0:nvSpPr>
        <ns0:spPr>
          <a:xfrm>
            <a:off x="5325745" y="2547111"/>
            <a:ext cx="826769" cy="803910"/>
          </a:xfrm>
          <a:prstGeom prst="rect">
            <a:avLst/>
          </a:prstGeom>
          <a:blipFill>
            <a:blip ns2:embed="rId6" cstate="print"/>
            <a:stretch>
              <a:fillRect/>
            </a:stretch>
          </a:blipFill>
        </ns0:spPr>
        <ns0:txBody>
          <a:bodyPr wrap="square" lIns="0" tIns="0" rIns="0" bIns="0" rtlCol="0"/>
          <a:lstStyle/>
          <a:p/>
        </ns0:txBody>
      </ns0:sp>
      <ns0:sp>
        <ns0:nvSpPr>
          <ns0:cNvPr id="18" name="object 18"/>
          <ns0:cNvSpPr/>
          <ns0:nvPr/>
        </ns0:nvSpPr>
        <ns0:spPr>
          <a:xfrm>
            <a:off x="7663053" y="2520823"/>
            <a:ext cx="927735" cy="932434"/>
          </a:xfrm>
          <a:prstGeom prst="rect">
            <a:avLst/>
          </a:prstGeom>
          <a:blipFill>
            <a:blip ns2:embed="rId7" cstate="print"/>
            <a:stretch>
              <a:fillRect/>
            </a:stretch>
          </a:blipFill>
        </ns0:spPr>
        <ns0:txBody>
          <a:bodyPr wrap="square" lIns="0" tIns="0" rIns="0" bIns="0" rtlCol="0"/>
          <a:lstStyle/>
          <a:p/>
        </ns0:txBody>
      </ns0:sp>
      <ns0:sp>
        <ns0:nvSpPr>
          <ns0:cNvPr id="19" name="object 19"/>
          <ns0:cNvSpPr/>
          <ns0:nvPr/>
        </ns0:nvSpPr>
        <ns0:spPr>
          <a:xfrm>
            <a:off x="5113020" y="3973067"/>
            <a:ext cx="1258062" cy="1322070"/>
          </a:xfrm>
          <a:prstGeom prst="rect">
            <a:avLst/>
          </a:prstGeom>
          <a:blipFill>
            <a:blip ns2:embed="rId8" cstate="print"/>
            <a:stretch>
              <a:fillRect/>
            </a:stretch>
          </a:blipFill>
        </ns0:spPr>
        <ns0:txBody>
          <a:bodyPr wrap="square" lIns="0" tIns="0" rIns="0" bIns="0" rtlCol="0"/>
          <a:lstStyle/>
          <a:p/>
        </ns0:txBody>
      </ns0:sp>
      <ns0:sp>
        <ns0:nvSpPr>
          <ns0:cNvPr id="20" name="object 20"/>
          <ns0:cNvSpPr/>
          <ns0:nvPr/>
        </ns0:nvSpPr>
        <ns0:spPr>
          <a:xfrm>
            <a:off x="7488935" y="3973067"/>
            <a:ext cx="1258062" cy="1322070"/>
          </a:xfrm>
          <a:prstGeom prst="rect">
            <a:avLst/>
          </a:prstGeom>
          <a:blipFill>
            <a:blip ns2:embed="rId8" cstate="print"/>
            <a:stretch>
              <a:fillRect/>
            </a:stretch>
          </a:blipFill>
        </ns0:spPr>
        <ns0:txBody>
          <a:bodyPr wrap="square" lIns="0" tIns="0" rIns="0" bIns="0" rtlCol="0"/>
          <a:lstStyle/>
          <a:p/>
        </ns0:txBody>
      </ns0:sp>
      <ns0:sp>
        <ns0:nvSpPr>
          <ns0:cNvPr id="21" name="object 21"/>
          <ns0:cNvSpPr/>
          <ns0:nvPr/>
        </ns0:nvSpPr>
        <ns0:spPr>
          <a:xfrm>
            <a:off x="5366130" y="4119245"/>
            <a:ext cx="869569" cy="863600"/>
          </a:xfrm>
          <a:prstGeom prst="rect">
            <a:avLst/>
          </a:prstGeom>
          <a:blipFill>
            <a:blip ns2:embed="rId9" cstate="print"/>
            <a:stretch>
              <a:fillRect/>
            </a:stretch>
          </a:blipFill>
        </ns0:spPr>
        <ns0:txBody>
          <a:bodyPr wrap="square" lIns="0" tIns="0" rIns="0" bIns="0" rtlCol="0"/>
          <a:lstStyle/>
          <a:p/>
        </ns0:txBody>
      </ns0:sp>
      <ns0:sp>
        <ns0:nvSpPr>
          <ns0:cNvPr id="22" name="object 22"/>
          <ns0:cNvSpPr/>
          <ns0:nvPr/>
        </ns0:nvSpPr>
        <ns0:spPr>
          <a:xfrm>
            <a:off x="7632954" y="4225797"/>
            <a:ext cx="958976" cy="960246"/>
          </a:xfrm>
          <a:prstGeom prst="rect">
            <a:avLst/>
          </a:prstGeom>
          <a:blipFill>
            <a:blip ns2:embed="rId10" cstate="print"/>
            <a:stretch>
              <a:fillRect/>
            </a:stretch>
          </a:blipFill>
        </ns0:spPr>
        <ns0:txBody>
          <a:bodyPr wrap="square" lIns="0" tIns="0" rIns="0" bIns="0" rtlCol="0"/>
          <a:lstStyle/>
          <a:p/>
        </ns0:txBody>
      </ns0:sp>
      <ns0:sp>
        <ns0:nvSpPr>
          <ns0:cNvPr id="23" name="object 23"/>
          <ns0:cNvSpPr/>
          <ns0:nvPr/>
        </ns0:nvSpPr>
        <ns0:spPr>
          <a:xfrm>
            <a:off x="3395471" y="2474963"/>
            <a:ext cx="1945386" cy="634758"/>
          </a:xfrm>
          <a:prstGeom prst="rect">
            <a:avLst/>
          </a:prstGeom>
          <a:blipFill>
            <a:blip ns2:embed="rId11" cstate="print"/>
            <a:stretch>
              <a:fillRect/>
            </a:stretch>
          </a:blipFill>
        </ns0:spPr>
        <ns0:txBody>
          <a:bodyPr wrap="square" lIns="0" tIns="0" rIns="0" bIns="0" rtlCol="0"/>
          <a:lstStyle/>
          <a:p/>
        </ns0:txBody>
      </ns0:sp>
      <ns0:sp>
        <ns0:nvSpPr>
          <ns0:cNvPr id="24" name="object 24"/>
          <ns0:cNvSpPr/>
          <ns0:nvPr/>
        </ns0:nvSpPr>
        <ns0:spPr>
          <a:xfrm>
            <a:off x="3395471" y="4099547"/>
            <a:ext cx="1945386" cy="634758"/>
          </a:xfrm>
          <a:prstGeom prst="rect">
            <a:avLst/>
          </a:prstGeom>
          <a:blipFill>
            <a:blip ns2:embed="rId11" cstate="print"/>
            <a:stretch>
              <a:fillRect/>
            </a:stretch>
          </a:blipFill>
        </ns0:spPr>
        <ns0:txBody>
          <a:bodyPr wrap="square" lIns="0" tIns="0" rIns="0" bIns="0" rtlCol="0"/>
          <a:lstStyle/>
          <a:p/>
        </ns0:txBody>
      </ns0:sp>
      <ns0:sp>
        <ns0:nvSpPr>
          <ns0:cNvPr id="25" name="object 25"/>
          <ns0:cNvSpPr/>
          <ns0:nvPr/>
        </ns0:nvSpPr>
        <ns0:spPr>
          <a:xfrm>
            <a:off x="3395471" y="3037319"/>
            <a:ext cx="1945386" cy="634758"/>
          </a:xfrm>
          <a:prstGeom prst="rect">
            <a:avLst/>
          </a:prstGeom>
          <a:blipFill>
            <a:blip ns2:embed="rId12" cstate="print"/>
            <a:stretch>
              <a:fillRect/>
            </a:stretch>
          </a:blipFill>
        </ns0:spPr>
        <ns0:txBody>
          <a:bodyPr wrap="square" lIns="0" tIns="0" rIns="0" bIns="0" rtlCol="0"/>
          <a:lstStyle/>
          <a:p/>
        </ns0:txBody>
      </ns0:sp>
      <ns0:sp>
        <ns0:nvSpPr>
          <ns0:cNvPr id="26" name="object 26"/>
          <ns0:cNvSpPr/>
          <ns0:nvPr/>
        </ns0:nvSpPr>
        <ns0:spPr>
          <a:xfrm>
            <a:off x="3395471" y="4661903"/>
            <a:ext cx="1945386" cy="633234"/>
          </a:xfrm>
          <a:prstGeom prst="rect">
            <a:avLst/>
          </a:prstGeom>
          <a:blipFill>
            <a:blip ns2:embed="rId12" cstate="print"/>
            <a:stretch>
              <a:fillRect/>
            </a:stretch>
          </a:blipFill>
        </ns0:spPr>
        <ns0:txBody>
          <a:bodyPr wrap="square" lIns="0" tIns="0" rIns="0" bIns="0" rtlCol="0"/>
          <a:lstStyle/>
          <a:p/>
        </ns0:txBody>
      </ns0:sp>
      <ns0:sp>
        <ns0:nvSpPr>
          <ns0:cNvPr id="27" name="object 27"/>
          <ns0:cNvSpPr txBox="1"/>
          <ns0:nvPr/>
        </ns0:nvSpPr>
        <ns0:spPr>
          <a:xfrm>
            <a:off x="4135373" y="2710433"/>
            <a:ext cx="915669" cy="177800"/>
          </a:xfrm>
          <a:prstGeom prst="rect">
            <a:avLst/>
          </a:prstGeom>
        </ns0:spPr>
        <ns0:txBody>
          <a:bodyPr vert="horz" wrap="square" lIns="0" tIns="12065" rIns="0" bIns="0" rtlCol="0">
            <a:spAutoFit/>
          </a:bodyPr>
          <a:lstStyle/>
          <a:p>
            <a:pPr marL="12700">
              <a:lnSpc>
                <a:spcPct val="100000"/>
              </a:lnSpc>
              <a:spcBef>
                <a:spcPts val="95"/>
              </a:spcBef>
            </a:pPr>
            <a:r>
              <a:rPr sz="1000" b="1" spc="-5" dirty="0">
                <a:solidFill>
                  <a:srgbClr val="CC0066"/>
                </a:solidFill>
                <a:latin typeface="Times New Roman" panose="02020603050405020304"/>
                <a:cs typeface="Times New Roman" panose="02020603050405020304"/>
              </a:rPr>
              <a:t/>
            </a:r>
            <a:r>
              <a:rPr sz="1000" b="1" dirty="0">
                <a:solidFill>
                  <a:srgbClr val="CC0066"/>
                </a:solidFill>
                <a:latin typeface="Times New Roman" panose="02020603050405020304"/>
                <a:cs typeface="Times New Roman" panose="02020603050405020304"/>
              </a:rPr>
              <a:t/>
            </a:r>
            <a:r>
              <a:rPr sz="1000" b="1" spc="-45" dirty="0">
                <a:solidFill>
                  <a:srgbClr val="CC0066"/>
                </a:solidFill>
                <a:latin typeface="Times New Roman" panose="02020603050405020304"/>
                <a:cs typeface="Times New Roman" panose="02020603050405020304"/>
              </a:rPr>
              <a:t/>
            </a:r>
            <a:r>
              <a:rPr sz="1000" b="1" spc="-5" dirty="0">
                <a:solidFill>
                  <a:srgbClr val="CC0066"/>
                </a:solidFill>
                <a:latin typeface="宋体"/>
                <a:cs typeface="宋体"/>
                <a:ea typeface="+mj-ea"/>
              </a:rPr>
              <a:t>贷款现金</a:t>
            </a:r>
            <a:endParaRPr sz="1000">
              <a:latin typeface="Times New Roman" panose="02020603050405020304"/>
              <a:cs typeface="Times New Roman" panose="02020603050405020304"/>
            </a:endParaRPr>
          </a:p>
        </ns0:txBody>
      </ns0:sp>
      <ns0:sp>
        <ns0:nvSpPr>
          <ns0:cNvPr id="28" name="object 28"/>
          <ns0:cNvSpPr/>
          <ns0:nvPr/>
        </ns0:nvSpPr>
        <ns0:spPr>
          <a:xfrm>
            <a:off x="1242060" y="4756391"/>
            <a:ext cx="733818" cy="252234"/>
          </a:xfrm>
          <a:prstGeom prst="rect">
            <a:avLst/>
          </a:prstGeom>
          <a:blipFill>
            <a:blip ns2:embed="rId13" cstate="print"/>
            <a:stretch>
              <a:fillRect/>
            </a:stretch>
          </a:blipFill>
        </ns0:spPr>
        <ns0:txBody>
          <a:bodyPr wrap="square" lIns="0" tIns="0" rIns="0" bIns="0" rtlCol="0"/>
          <a:lstStyle/>
          <a:p/>
        </ns0:txBody>
      </ns0:sp>
      <ns0:sp>
        <ns0:nvSpPr>
          <ns0:cNvPr id="29" name="object 29"/>
          <ns0:cNvSpPr/>
          <ns0:nvPr/>
        </ns0:nvSpPr>
        <ns0:spPr>
          <a:xfrm>
            <a:off x="2179320" y="4750295"/>
            <a:ext cx="794778" cy="233946"/>
          </a:xfrm>
          <a:prstGeom prst="rect">
            <a:avLst/>
          </a:prstGeom>
          <a:blipFill>
            <a:blip ns2:embed="rId14" cstate="print"/>
            <a:stretch>
              <a:fillRect/>
            </a:stretch>
          </a:blipFill>
        </ns0:spPr>
        <ns0:txBody>
          <a:bodyPr wrap="square" lIns="0" tIns="0" rIns="0" bIns="0" rtlCol="0"/>
          <a:lstStyle/>
          <a:p/>
        </ns0:txBody>
      </ns0:sp>
      <ns0:sp>
        <ns0:nvSpPr>
          <ns0:cNvPr id="30" name="object 30"/>
          <ns0:cNvSpPr txBox="1"/>
          <ns0:nvPr/>
        </ns0:nvSpPr>
        <ns0:spPr>
          <a:xfrm>
            <a:off x="3643121" y="3208400"/>
            <a:ext cx="949960" cy="299720"/>
          </a:xfrm>
          <a:prstGeom prst="rect">
            <a:avLst/>
          </a:prstGeom>
        </ns0:spPr>
        <ns0:txBody>
          <a:bodyPr vert="horz" wrap="square" lIns="0" tIns="41275" rIns="0" bIns="0" rtlCol="0">
            <a:spAutoFit/>
          </a:bodyPr>
          <a:lstStyle/>
          <a:p>
            <a:pPr marL="160020" marR="5080" indent="-147955">
              <a:lnSpc>
                <a:spcPts val="960"/>
              </a:lnSpc>
              <a:spcBef>
                <a:spcPts val="325"/>
              </a:spcBef>
            </a:pPr>
            <a:r>
              <a:rPr sz="1000" b="1" spc="-5" dirty="0">
                <a:solidFill>
                  <a:srgbClr val="CC0066"/>
                </a:solidFill>
                <a:latin typeface="Times New Roman" panose="02020603050405020304"/>
                <a:cs typeface="Times New Roman" panose="02020603050405020304"/>
              </a:rPr>
              <a:t/>
            </a:r>
            <a:r>
              <a:rPr sz="1000" b="1" spc="-35" dirty="0">
                <a:solidFill>
                  <a:srgbClr val="CC0066"/>
                </a:solidFill>
                <a:latin typeface="Times New Roman" panose="02020603050405020304"/>
                <a:cs typeface="Times New Roman" panose="02020603050405020304"/>
              </a:rPr>
              <a:t/>
            </a:r>
            <a:r>
              <a:rPr sz="1000" b="1" spc="-5" dirty="0">
                <a:solidFill>
                  <a:srgbClr val="CC0066"/>
                </a:solidFill>
                <a:latin typeface="宋体"/>
                <a:cs typeface="宋体"/>
                <a:ea typeface="+mj-ea"/>
              </a:rPr>
              <a:t>利息和贷款偿还</a:t>
            </a:r>
            <a:endParaRPr sz="1000">
              <a:latin typeface="Times New Roman" panose="02020603050405020304"/>
              <a:cs typeface="Times New Roman" panose="02020603050405020304"/>
            </a:endParaRPr>
          </a:p>
        </ns0:txBody>
      </ns0:sp>
      <ns0:sp>
        <ns0:nvSpPr>
          <ns0:cNvPr id="31" name="object 31"/>
          <ns0:cNvSpPr txBox="1"/>
          <ns0:nvPr/>
        </ns0:nvSpPr>
        <ns0:spPr>
          <a:xfrm>
            <a:off x="3884421" y="4325239"/>
            <a:ext cx="1270635" cy="177800"/>
          </a:xfrm>
          <a:prstGeom prst="rect">
            <a:avLst/>
          </a:prstGeom>
        </ns0:spPr>
        <ns0:txBody>
          <a:bodyPr vert="horz" wrap="square" lIns="0" tIns="12065" rIns="0" bIns="0" rtlCol="0">
            <a:spAutoFit/>
          </a:bodyPr>
          <a:lstStyle/>
          <a:p>
            <a:pPr marL="12700">
              <a:lnSpc>
                <a:spcPct val="100000"/>
              </a:lnSpc>
              <a:spcBef>
                <a:spcPts val="95"/>
              </a:spcBef>
            </a:pPr>
            <a:r>
              <a:rPr sz="1000" b="1" spc="-5" dirty="0">
                <a:solidFill>
                  <a:srgbClr val="CC0066"/>
                </a:solidFill>
                <a:latin typeface="Times New Roman" panose="02020603050405020304"/>
                <a:cs typeface="Times New Roman" panose="02020603050405020304"/>
              </a:rPr>
              <a:t/>
            </a:r>
            <a:r>
              <a:rPr sz="1000" b="1" dirty="0">
                <a:solidFill>
                  <a:srgbClr val="CC0066"/>
                </a:solidFill>
                <a:latin typeface="Times New Roman" panose="02020603050405020304"/>
                <a:cs typeface="Times New Roman" panose="02020603050405020304"/>
              </a:rPr>
              <a:t/>
            </a:r>
            <a:r>
              <a:rPr sz="1000" b="1" spc="-5" dirty="0">
                <a:solidFill>
                  <a:srgbClr val="CC0066"/>
                </a:solidFill>
                <a:latin typeface="Times New Roman" panose="02020603050405020304"/>
                <a:cs typeface="Times New Roman" panose="02020603050405020304"/>
              </a:rPr>
              <a:t/>
            </a:r>
            <a:r>
              <a:rPr sz="1000" b="1" spc="-35" dirty="0">
                <a:solidFill>
                  <a:srgbClr val="CC0066"/>
                </a:solidFill>
                <a:latin typeface="Times New Roman" panose="02020603050405020304"/>
                <a:cs typeface="Times New Roman" panose="02020603050405020304"/>
              </a:rPr>
              <a:t/>
            </a:r>
            <a:r>
              <a:rPr sz="1000" b="1" spc="-5" dirty="0">
                <a:solidFill>
                  <a:srgbClr val="CC0066"/>
                </a:solidFill>
                <a:latin typeface="宋体"/>
                <a:cs typeface="宋体"/>
                <a:ea typeface="+mj-ea"/>
              </a:rPr>
              <a:t>股票发行现金</a:t>
            </a:r>
            <a:endParaRPr sz="1000">
              <a:latin typeface="Times New Roman" panose="02020603050405020304"/>
              <a:cs typeface="Times New Roman" panose="02020603050405020304"/>
            </a:endParaRPr>
          </a:p>
        </ns0:txBody>
      </ns0:sp>
      <ns0:sp>
        <ns0:nvSpPr>
          <ns0:cNvPr id="32" name="object 32"/>
          <ns0:cNvSpPr txBox="1"/>
          <ns0:nvPr/>
        </ns0:nvSpPr>
        <ns0:spPr>
          <a:xfrm>
            <a:off x="3464433" y="4845811"/>
            <a:ext cx="1372870" cy="330200"/>
          </a:xfrm>
          <a:prstGeom prst="rect">
            <a:avLst/>
          </a:prstGeom>
        </ns0:spPr>
        <ns0:txBody>
          <a:bodyPr vert="horz" wrap="square" lIns="0" tIns="12065" rIns="0" bIns="0" rtlCol="0">
            <a:spAutoFit/>
          </a:bodyPr>
          <a:lstStyle/>
          <a:p>
            <a:pPr marL="193675" marR="5080" indent="-181610">
              <a:lnSpc>
                <a:spcPct val="100000"/>
              </a:lnSpc>
              <a:spcBef>
                <a:spcPts val="95"/>
              </a:spcBef>
            </a:pPr>
            <a:r>
              <a:rPr sz="1000" b="1" spc="-5" dirty="0">
                <a:solidFill>
                  <a:srgbClr val="CC0066"/>
                </a:solidFill>
                <a:latin typeface="宋体"/>
                <a:cs typeface="宋体"/>
                <a:ea typeface="+mj-ea"/>
              </a:rPr>
              <a:t>股票回购产生的股息和现金</a:t>
            </a:r>
            <a:r>
              <a:rPr sz="1000" b="1" spc="-60" dirty="0">
                <a:solidFill>
                  <a:srgbClr val="CC0066"/>
                </a:solidFill>
                <a:latin typeface="Times New Roman" panose="02020603050405020304"/>
                <a:cs typeface="Times New Roman" panose="02020603050405020304"/>
              </a:rPr>
              <a:t/>
            </a:r>
            <a:r>
              <a:rPr sz="1000" b="1" dirty="0">
                <a:solidFill>
                  <a:srgbClr val="CC0066"/>
                </a:solidFill>
                <a:latin typeface="Times New Roman" panose="02020603050405020304"/>
                <a:cs typeface="Times New Roman" panose="02020603050405020304"/>
              </a:rPr>
              <a:t/>
            </a:r>
            <a:r>
              <a:rPr sz="1000" b="1" spc="-5" dirty="0">
                <a:solidFill>
                  <a:srgbClr val="CC0066"/>
                </a:solidFill>
                <a:latin typeface="Times New Roman" panose="02020603050405020304"/>
                <a:cs typeface="Times New Roman" panose="02020603050405020304"/>
              </a:rPr>
              <a:t/>
            </a:r>
            <a:r>
              <a:rPr sz="1000" b="1" dirty="0">
                <a:solidFill>
                  <a:srgbClr val="CC0066"/>
                </a:solidFill>
                <a:latin typeface="Times New Roman" panose="02020603050405020304"/>
                <a:cs typeface="Times New Roman" panose="02020603050405020304"/>
              </a:rPr>
              <a:t/>
            </a:r>
            <a:r>
              <a:rPr sz="1000" b="1" spc="-5" dirty="0">
                <a:solidFill>
                  <a:srgbClr val="CC0066"/>
                </a:solidFill>
                <a:latin typeface="Times New Roman" panose="02020603050405020304"/>
                <a:cs typeface="Times New Roman" panose="02020603050405020304"/>
              </a:rPr>
              <a:t/>
            </a:r>
            <a:endParaRPr sz="1000">
              <a:latin typeface="Times New Roman" panose="02020603050405020304"/>
              <a:cs typeface="Times New Roman" panose="02020603050405020304"/>
            </a:endParaRPr>
          </a:p>
        </ns0:txBody>
      </ns0:sp>
      <ns0:sp>
        <ns0:nvSpPr>
          <ns0:cNvPr id="33" name="object 33"/>
          <ns0:cNvSpPr txBox="1"/>
          <ns0:nvPr/>
        </ns0:nvSpPr>
        <ns0:spPr>
          <a:xfrm>
            <a:off x="609091" y="1526794"/>
            <a:ext cx="2193925" cy="574675"/>
          </a:xfrm>
          <a:prstGeom prst="rect">
            <a:avLst/>
          </a:prstGeom>
        </ns0:spPr>
        <ns0:txBody>
          <a:bodyPr vert="horz" wrap="square" lIns="0" tIns="12700" rIns="0" bIns="0" rtlCol="0">
            <a:spAutoFit/>
          </a:bodyPr>
          <a:lstStyle/>
          <a:p>
            <a:pPr marL="211455">
              <a:lnSpc>
                <a:spcPct val="100000"/>
              </a:lnSpc>
              <a:spcBef>
                <a:spcPts val="100"/>
              </a:spcBef>
            </a:pPr>
            <a:r>
              <a:rPr sz="1800" b="1" spc="-5" dirty="0">
                <a:latin typeface="Times New Roman" panose="02020603050405020304"/>
                <a:cs typeface="Times New Roman" panose="02020603050405020304"/>
              </a:rPr>
              <a:t/>
            </a:r>
            <a:r>
              <a:rPr sz="1800" b="1" dirty="0">
                <a:latin typeface="宋体"/>
                <a:cs typeface="宋体"/>
                <a:ea typeface="+mj-ea"/>
              </a:rPr>
              <a:t>公司：</a:t>
            </a:r>
            <a:endParaRPr sz="1800">
              <a:latin typeface="Times New Roman" panose="02020603050405020304"/>
              <a:cs typeface="Times New Roman" panose="02020603050405020304"/>
            </a:endParaRPr>
          </a:p>
          <a:p>
            <a:pPr marL="12700">
              <a:lnSpc>
                <a:spcPct val="100000"/>
              </a:lnSpc>
              <a:tabLst>
                <a:tab pos="210820" algn="l"/>
              </a:tabLst>
            </a:pPr>
            <a:r>
              <a:rPr sz="1800" b="1" u="sng" dirty="0">
                <a:uFill>
                  <a:solidFill>
                    <a:srgbClr val="CC0066"/>
                  </a:solidFill>
                </a:uFill>
                <a:latin typeface="Times New Roman" panose="02020603050405020304"/>
                <a:cs typeface="Times New Roman" panose="02020603050405020304"/>
              </a:rPr>
              <a:t/>
            </a:r>
            <a:r>
              <a:rPr sz="1800" b="1" u="sng" dirty="0">
                <a:uFill>
                  <a:solidFill>
                    <a:srgbClr val="CC0066"/>
                  </a:solidFill>
                </a:uFill>
                <a:latin typeface="Times New Roman" panose="02020603050405020304"/>
                <a:cs typeface="Times New Roman" panose="02020603050405020304"/>
              </a:rPr>
              <a:t/>
            </a:r>
            <a:r>
              <a:rPr sz="1800" b="1" u="sng" spc="-5" dirty="0">
                <a:uFill>
                  <a:solidFill>
                    <a:srgbClr val="CC0066"/>
                  </a:solidFill>
                </a:uFill>
                <a:latin typeface="宋体"/>
                <a:cs typeface="宋体"/>
                <a:ea typeface="+mj-ea"/>
              </a:rPr>
              <a:t>值生成器</a:t>
            </a:r>
            <a:r>
              <a:rPr sz="1800" b="1" u="sng" spc="-45" dirty="0">
                <a:uFill>
                  <a:solidFill>
                    <a:srgbClr val="CC0066"/>
                  </a:solidFill>
                </a:uFill>
                <a:latin typeface="Times New Roman" panose="02020603050405020304"/>
                <a:cs typeface="Times New Roman" panose="02020603050405020304"/>
              </a:rPr>
              <a:t/>
            </a:r>
            <a:r>
              <a:rPr sz="1800" b="1" u="sng" dirty="0">
                <a:uFill>
                  <a:solidFill>
                    <a:srgbClr val="CC0066"/>
                  </a:solidFill>
                </a:uFill>
                <a:latin typeface="Times New Roman" panose="02020603050405020304"/>
                <a:cs typeface="Times New Roman" panose="02020603050405020304"/>
              </a:rPr>
              <a:t/>
            </a:r>
            <a:endParaRPr sz="1800">
              <a:latin typeface="Times New Roman" panose="02020603050405020304"/>
              <a:cs typeface="Times New Roman" panose="02020603050405020304"/>
            </a:endParaRPr>
          </a:p>
        </ns0:txBody>
      </ns0:sp>
      <ns0:sp>
        <ns0:nvSpPr>
          <ns0:cNvPr id="34" name="object 34"/>
          <ns0:cNvSpPr/>
          <ns0:nvPr/>
        </ns0:nvSpPr>
        <ns0:spPr>
          <a:xfrm>
            <a:off x="621791" y="1485900"/>
            <a:ext cx="2123440" cy="0"/>
          </a:xfrm>
          <a:custGeom>
            <a:avLst/>
            <a:gdLst/>
            <a:ahLst/>
            <a:cxnLst/>
            <a:rect l="l" t="t" r="r" b="b"/>
            <a:pathLst>
              <a:path w="2123440">
                <a:moveTo>
                  <a:pt x="0" y="0"/>
                </a:moveTo>
                <a:lnTo>
                  <a:pt x="2122932" y="0"/>
                </a:lnTo>
              </a:path>
            </a:pathLst>
          </a:custGeom>
          <a:ln w="12192">
            <a:solidFill>
              <a:srgbClr val="CC0066"/>
            </a:solidFill>
          </a:ln>
        </ns0:spPr>
        <ns0:txBody>
          <a:bodyPr wrap="square" lIns="0" tIns="0" rIns="0" bIns="0" rtlCol="0"/>
          <a:lstStyle/>
          <a:p/>
        </ns0:txBody>
      </ns0:sp>
      <ns0:sp>
        <ns0:nvSpPr>
          <ns0:cNvPr id="35" name="object 35"/>
          <ns0:cNvSpPr txBox="1"/>
          <ns0:nvPr/>
        </ns0:nvSpPr>
        <ns0:spPr>
          <a:xfrm>
            <a:off x="5103367" y="1526794"/>
            <a:ext cx="2478405" cy="574675"/>
          </a:xfrm>
          <a:prstGeom prst="rect">
            <a:avLst/>
          </a:prstGeom>
        </ns0:spPr>
        <ns0:txBody>
          <a:bodyPr vert="horz" wrap="square" lIns="0" tIns="12700" rIns="0" bIns="0" rtlCol="0">
            <a:spAutoFit/>
          </a:bodyPr>
          <a:lstStyle/>
          <a:p>
            <a:pPr marL="210820">
              <a:lnSpc>
                <a:spcPct val="100000"/>
              </a:lnSpc>
              <a:spcBef>
                <a:spcPts val="100"/>
              </a:spcBef>
            </a:pPr>
            <a:r>
              <a:rPr sz="1800" b="1" spc="-5" dirty="0">
                <a:latin typeface="宋体"/>
                <a:cs typeface="宋体"/>
                <a:ea typeface="+mj-ea"/>
              </a:rPr>
              <a:t>投资者：</a:t>
            </a:r>
            <a:endParaRPr sz="1800">
              <a:latin typeface="Times New Roman" panose="02020603050405020304"/>
              <a:cs typeface="Times New Roman" panose="02020603050405020304"/>
            </a:endParaRPr>
          </a:p>
          <a:p>
            <a:pPr marL="12700">
              <a:lnSpc>
                <a:spcPct val="100000"/>
              </a:lnSpc>
              <a:tabLst>
                <a:tab pos="210185" algn="l"/>
              </a:tabLst>
            </a:pPr>
            <a:r>
              <a:rPr sz="1800" b="1" u="sng" dirty="0">
                <a:uFill>
                  <a:solidFill>
                    <a:srgbClr val="CC0066"/>
                  </a:solidFill>
                </a:uFill>
                <a:latin typeface="Times New Roman" panose="02020603050405020304"/>
                <a:cs typeface="Times New Roman" panose="02020603050405020304"/>
              </a:rPr>
              <a:t/>
            </a:r>
            <a:r>
              <a:rPr sz="1800" b="1" u="sng" dirty="0">
                <a:uFill>
                  <a:solidFill>
                    <a:srgbClr val="CC0066"/>
                  </a:solidFill>
                </a:uFill>
                <a:latin typeface="Times New Roman" panose="02020603050405020304"/>
                <a:cs typeface="Times New Roman" panose="02020603050405020304"/>
              </a:rPr>
              <a:t/>
            </a:r>
            <a:r>
              <a:rPr sz="1800" b="1" u="sng" spc="-5" dirty="0">
                <a:uFill>
                  <a:solidFill>
                    <a:srgbClr val="CC0066"/>
                  </a:solidFill>
                </a:uFill>
                <a:latin typeface="Times New Roman" panose="02020603050405020304"/>
                <a:cs typeface="Times New Roman" panose="02020603050405020304"/>
              </a:rPr>
              <a:t/>
            </a:r>
            <a:r>
              <a:rPr sz="1800" b="1" u="sng" dirty="0">
                <a:uFill>
                  <a:solidFill>
                    <a:srgbClr val="CC0066"/>
                  </a:solidFill>
                </a:uFill>
                <a:latin typeface="宋体"/>
                <a:cs typeface="宋体"/>
                <a:ea typeface="+mj-ea"/>
              </a:rPr>
              <a:t>索赔人的价值</a:t>
            </a:r>
            <a:r>
              <a:rPr sz="1800" b="1" u="sng" spc="-70" dirty="0">
                <a:uFill>
                  <a:solidFill>
                    <a:srgbClr val="CC0066"/>
                  </a:solidFill>
                </a:uFill>
                <a:latin typeface="Times New Roman" panose="02020603050405020304"/>
                <a:cs typeface="Times New Roman" panose="02020603050405020304"/>
              </a:rPr>
              <a:t/>
            </a:r>
            <a:r>
              <a:rPr sz="1800" b="1" u="sng" spc="-5" dirty="0">
                <a:uFill>
                  <a:solidFill>
                    <a:srgbClr val="CC0066"/>
                  </a:solidFill>
                </a:uFill>
                <a:latin typeface="Times New Roman" panose="02020603050405020304"/>
                <a:cs typeface="Times New Roman" panose="02020603050405020304"/>
              </a:rPr>
              <a:t/>
            </a:r>
            <a:r>
              <a:rPr sz="1800" b="1" spc="-5" dirty="0">
                <a:latin typeface="Times New Roman" panose="02020603050405020304"/>
                <a:cs typeface="Times New Roman" panose="02020603050405020304"/>
              </a:rPr>
              <a:t/>
            </a:r>
            <a:endParaRPr sz="1800">
              <a:latin typeface="Times New Roman" panose="02020603050405020304"/>
              <a:cs typeface="Times New Roman" panose="02020603050405020304"/>
            </a:endParaRPr>
          </a:p>
        </ns0:txBody>
      </ns0:sp>
      <ns0:sp>
        <ns0:nvSpPr>
          <ns0:cNvPr id="36" name="object 36"/>
          <ns0:cNvSpPr/>
          <ns0:nvPr/>
        </ns0:nvSpPr>
        <ns0:spPr>
          <a:xfrm>
            <a:off x="5116067" y="1485900"/>
            <a:ext cx="2123440" cy="0"/>
          </a:xfrm>
          <a:custGeom>
            <a:avLst/>
            <a:gdLst/>
            <a:ahLst/>
            <a:cxnLst/>
            <a:rect l="l" t="t" r="r" b="b"/>
            <a:pathLst>
              <a:path w="2123440">
                <a:moveTo>
                  <a:pt x="0" y="0"/>
                </a:moveTo>
                <a:lnTo>
                  <a:pt x="2122932" y="0"/>
                </a:lnTo>
              </a:path>
            </a:pathLst>
          </a:custGeom>
          <a:ln w="12192">
            <a:solidFill>
              <a:srgbClr val="CC0066"/>
            </a:solidFill>
          </a:ln>
        </ns0:spPr>
        <ns0:txBody>
          <a:bodyPr wrap="square" lIns="0" tIns="0" rIns="0" bIns="0" rtlCol="0"/>
          <a:lstStyle/>
          <a:p/>
        </ns0:txBody>
      </ns0:sp>
      <ns0:sp>
        <ns0:nvSpPr>
          <ns0:cNvPr id="37" name="object 37"/>
          <ns0:cNvSpPr/>
          <ns0:nvPr/>
        </ns0:nvSpPr>
        <ns0:spPr>
          <a:xfrm>
            <a:off x="6053328" y="2662415"/>
            <a:ext cx="1570481" cy="634758"/>
          </a:xfrm>
          <a:prstGeom prst="rect">
            <a:avLst/>
          </a:prstGeom>
          <a:blipFill>
            <a:blip ns2:embed="rId15" cstate="print"/>
            <a:stretch>
              <a:fillRect/>
            </a:stretch>
          </a:blipFill>
        </ns0:spPr>
        <ns0:txBody>
          <a:bodyPr wrap="square" lIns="0" tIns="0" rIns="0" bIns="0" rtlCol="0"/>
          <a:lstStyle/>
          <a:p/>
        </ns0:txBody>
      </ns0:sp>
      <ns0:sp>
        <ns0:nvSpPr>
          <ns0:cNvPr id="38" name="object 38"/>
          <ns0:cNvSpPr txBox="1"/>
          <ns0:nvPr/>
        </ns0:nvSpPr>
        <ns0:spPr>
          <a:xfrm>
            <a:off x="6592061" y="2838957"/>
            <a:ext cx="837565" cy="330200"/>
          </a:xfrm>
          <a:prstGeom prst="rect">
            <a:avLst/>
          </a:prstGeom>
        </ns0:spPr>
        <ns0:txBody>
          <a:bodyPr vert="horz" wrap="square" lIns="0" tIns="12065" rIns="0" bIns="0" rtlCol="0">
            <a:spAutoFit/>
          </a:bodyPr>
          <a:lstStyle/>
          <a:p>
            <a:pPr marL="230505" marR="5080" indent="-218440">
              <a:lnSpc>
                <a:spcPct val="100000"/>
              </a:lnSpc>
              <a:spcBef>
                <a:spcPts val="95"/>
              </a:spcBef>
            </a:pPr>
            <a:r>
              <a:rPr sz="1000" b="1" spc="-5" dirty="0">
                <a:solidFill>
                  <a:srgbClr val="CC0066"/>
                </a:solidFill>
                <a:latin typeface="宋体"/>
                <a:cs typeface="宋体"/>
                <a:ea typeface="+mj-ea"/>
              </a:rPr>
              <a:t>出售债务所得的现金</a:t>
            </a:r>
            <a:r>
              <a:rPr sz="1000" b="1" dirty="0">
                <a:solidFill>
                  <a:srgbClr val="CC0066"/>
                </a:solidFill>
                <a:latin typeface="Times New Roman" panose="02020603050405020304"/>
                <a:cs typeface="Times New Roman" panose="02020603050405020304"/>
              </a:rPr>
              <a:t/>
            </a:r>
            <a:r>
              <a:rPr sz="1000" b="1" spc="-60" dirty="0">
                <a:solidFill>
                  <a:srgbClr val="CC0066"/>
                </a:solidFill>
                <a:latin typeface="Times New Roman" panose="02020603050405020304"/>
                <a:cs typeface="Times New Roman" panose="02020603050405020304"/>
              </a:rPr>
              <a:t/>
            </a:r>
            <a:r>
              <a:rPr sz="1000" b="1" spc="-5" dirty="0">
                <a:solidFill>
                  <a:srgbClr val="CC0066"/>
                </a:solidFill>
                <a:latin typeface="Times New Roman" panose="02020603050405020304"/>
                <a:cs typeface="Times New Roman" panose="02020603050405020304"/>
              </a:rPr>
              <a:t/>
            </a:r>
            <a:r>
              <a:rPr sz="1000" b="1" dirty="0">
                <a:solidFill>
                  <a:srgbClr val="CC0066"/>
                </a:solidFill>
                <a:latin typeface="Times New Roman" panose="02020603050405020304"/>
                <a:cs typeface="Times New Roman" panose="02020603050405020304"/>
              </a:rPr>
              <a:t/>
            </a:r>
            <a:r>
              <a:rPr sz="1000" b="1" spc="-15" dirty="0">
                <a:solidFill>
                  <a:srgbClr val="CC0066"/>
                </a:solidFill>
                <a:latin typeface="Times New Roman" panose="02020603050405020304"/>
                <a:cs typeface="Times New Roman" panose="02020603050405020304"/>
              </a:rPr>
              <a:t/>
            </a:r>
            <a:r>
              <a:rPr sz="1000" b="1" spc="-5" dirty="0">
                <a:solidFill>
                  <a:srgbClr val="CC0066"/>
                </a:solidFill>
                <a:latin typeface="Times New Roman" panose="02020603050405020304"/>
                <a:cs typeface="Times New Roman" panose="02020603050405020304"/>
              </a:rPr>
              <a:t/>
            </a:r>
            <a:endParaRPr sz="1000">
              <a:latin typeface="Times New Roman" panose="02020603050405020304"/>
              <a:cs typeface="Times New Roman" panose="02020603050405020304"/>
            </a:endParaRPr>
          </a:p>
        </ns0:txBody>
      </ns0:sp>
      <ns0:sp>
        <ns0:nvSpPr>
          <ns0:cNvPr id="39" name="object 39"/>
          <ns0:cNvSpPr/>
          <ns0:nvPr/>
        </ns0:nvSpPr>
        <ns0:spPr>
          <a:xfrm>
            <a:off x="6053328" y="4347959"/>
            <a:ext cx="1570481" cy="634758"/>
          </a:xfrm>
          <a:prstGeom prst="rect">
            <a:avLst/>
          </a:prstGeom>
          <a:blipFill>
            <a:blip ns2:embed="rId15" cstate="print"/>
            <a:stretch>
              <a:fillRect/>
            </a:stretch>
          </a:blipFill>
        </ns0:spPr>
        <ns0:txBody>
          <a:bodyPr wrap="square" lIns="0" tIns="0" rIns="0" bIns="0" rtlCol="0"/>
          <a:lstStyle/>
          <a:p/>
        </ns0:txBody>
      </ns0:sp>
      <ns0:sp>
        <ns0:nvSpPr>
          <ns0:cNvPr id="40" name="object 40"/>
          <ns0:cNvSpPr txBox="1"/>
          <ns0:nvPr/>
        </ns0:nvSpPr>
        <ns0:spPr>
          <a:xfrm>
            <a:off x="6592061" y="4525136"/>
            <a:ext cx="837565" cy="330200"/>
          </a:xfrm>
          <a:prstGeom prst="rect">
            <a:avLst/>
          </a:prstGeom>
        </ns0:spPr>
        <ns0:txBody>
          <a:bodyPr vert="horz" wrap="square" lIns="0" tIns="12065" rIns="0" bIns="0" rtlCol="0">
            <a:spAutoFit/>
          </a:bodyPr>
          <a:lstStyle/>
          <a:p>
            <a:pPr marL="177165" marR="5080" indent="-165100">
              <a:lnSpc>
                <a:spcPct val="100000"/>
              </a:lnSpc>
              <a:spcBef>
                <a:spcPts val="95"/>
              </a:spcBef>
            </a:pPr>
            <a:r>
              <a:rPr sz="1000" b="1" spc="-5" dirty="0">
                <a:solidFill>
                  <a:srgbClr val="CC0066"/>
                </a:solidFill>
                <a:latin typeface="Times New Roman" panose="02020603050405020304"/>
                <a:cs typeface="Times New Roman" panose="02020603050405020304"/>
              </a:rPr>
              <a:t/>
            </a:r>
            <a:r>
              <a:rPr sz="1000" b="1" dirty="0">
                <a:solidFill>
                  <a:srgbClr val="CC0066"/>
                </a:solidFill>
                <a:latin typeface="Times New Roman" panose="02020603050405020304"/>
                <a:cs typeface="Times New Roman" panose="02020603050405020304"/>
              </a:rPr>
              <a:t/>
            </a:r>
            <a:r>
              <a:rPr sz="1000" b="1" spc="-60" dirty="0">
                <a:solidFill>
                  <a:srgbClr val="CC0066"/>
                </a:solidFill>
                <a:latin typeface="Times New Roman" panose="02020603050405020304"/>
                <a:cs typeface="Times New Roman" panose="02020603050405020304"/>
              </a:rPr>
              <a:t/>
            </a:r>
            <a:r>
              <a:rPr sz="1000" b="1" spc="-5" dirty="0">
                <a:solidFill>
                  <a:srgbClr val="CC0066"/>
                </a:solidFill>
                <a:latin typeface="Times New Roman" panose="02020603050405020304"/>
                <a:cs typeface="Times New Roman" panose="02020603050405020304"/>
              </a:rPr>
              <a:t/>
            </a:r>
            <a:r>
              <a:rPr sz="1000" b="1" dirty="0">
                <a:solidFill>
                  <a:srgbClr val="CC0066"/>
                </a:solidFill>
                <a:latin typeface="Times New Roman" panose="02020603050405020304"/>
                <a:cs typeface="Times New Roman" panose="02020603050405020304"/>
              </a:rPr>
              <a:t/>
            </a:r>
            <a:r>
              <a:rPr sz="1000" b="1" spc="-15" dirty="0">
                <a:solidFill>
                  <a:srgbClr val="CC0066"/>
                </a:solidFill>
                <a:latin typeface="Times New Roman" panose="02020603050405020304"/>
                <a:cs typeface="Times New Roman" panose="02020603050405020304"/>
              </a:rPr>
              <a:t/>
            </a:r>
            <a:r>
              <a:rPr sz="1000" b="1" spc="-5" dirty="0">
                <a:solidFill>
                  <a:srgbClr val="CC0066"/>
                </a:solidFill>
                <a:latin typeface="宋体"/>
                <a:cs typeface="宋体"/>
                <a:ea typeface="+mj-ea"/>
              </a:rPr>
              <a:t>出售股票所产生的现金</a:t>
            </a:r>
            <a:endParaRPr sz="1000">
              <a:latin typeface="Times New Roman" panose="02020603050405020304"/>
              <a:cs typeface="Times New Roman" panose="02020603050405020304"/>
            </a:endParaRPr>
          </a:p>
        </ns0:txBody>
      </ns0:sp>
    </ns0:spTree>
  </ns0:cSld>
  <ns0:clrMapOvr>
    <a:masterClrMapping/>
  </ns0:clrMapOvr>
</ns0:sld>
</file>

<file path=ppt/slides/slide7.xml><?xml version="1.0" encoding="utf-8"?>
<ns0:sld xmlns:a="http://schemas.openxmlformats.org/drawingml/2006/main" xmlns:ns0="http://schemas.openxmlformats.org/presentationml/2006/main" xmlns:ns2="http://schemas.openxmlformats.org/officeDocument/2006/relationships">
  <ns0:cSld>
    <ns0:spTree>
      <ns0:nvGrpSpPr>
        <ns0:cNvPr id="1" name=""/>
        <ns0:cNvGrpSpPr/>
        <ns0:nvPr/>
      </ns0:nvGrpSpPr>
      <ns0:grpSpPr>
        <a:xfrm>
          <a:off x="0" y="0"/>
          <a:ext cx="0" cy="0"/>
          <a:chOff x="0" y="0"/>
          <a:chExt cx="0" cy="0"/>
        </a:xfrm>
      </ns0:grpSpPr>
      <ns0:sp>
        <ns0:nvSpPr>
          <ns0:cNvPr id="2" name="object 2"/>
          <ns0:cNvSpPr txBox="1">
            <a:spLocks noGrp="1"/>
          </ns0:cNvSpPr>
          <ns0:nvPr>
            <ns0:ph type="title"/>
          </ns0:nvPr>
        </ns0:nvSpPr>
        <ns0:spPr>
          <a:xfrm>
            <a:off x="997102" y="161924"/>
            <a:ext cx="3472815" cy="452120"/>
          </a:xfrm>
          <a:prstGeom prst="rect">
            <a:avLst/>
          </a:prstGeom>
        </ns0:spPr>
        <ns0:txBody>
          <a:bodyPr vert="horz" wrap="square" lIns="0" tIns="12065" rIns="0" bIns="0" rtlCol="0">
            <a:spAutoFit/>
          </a:bodyPr>
          <a:lstStyle/>
          <a:p>
            <a:pPr marL="12700">
              <a:lnSpc>
                <a:spcPct val="100000"/>
              </a:lnSpc>
              <a:spcBef>
                <a:spcPts val="95"/>
              </a:spcBef>
            </a:pPr>
            <a:r>
              <a:rPr spc="-5" dirty="0">
                <a:latin typeface="宋体"/>
                <a:ea typeface="+mj-ea"/>
                <a:cs typeface="宋体"/>
              </a:rPr>
              <a:t>投资企业</a:t>
            </a:r>
            <a:r>
              <a:rPr spc="-20" dirty="0"/>
              <a:t/>
            </a:r>
            <a:r>
              <a:rPr spc="-5" dirty="0"/>
              <a:t/>
            </a:r>
            <a:endParaRPr spc="-5" dirty="0"/>
          </a:p>
        </ns0:txBody>
      </ns0:sp>
      <ns0:sp>
        <ns0:nvSpPr>
          <ns0:cNvPr id="3" name="object 3"/>
          <ns0:cNvSpPr txBox="1"/>
          <ns0:nvPr/>
        </ns0:nvSpPr>
        <ns0:spPr>
          <a:xfrm>
            <a:off x="294538" y="5555691"/>
            <a:ext cx="6761480" cy="574040"/>
          </a:xfrm>
          <a:prstGeom prst="rect">
            <a:avLst/>
          </a:prstGeom>
        </ns0:spPr>
        <ns0:txBody>
          <a:bodyPr vert="horz" wrap="square" lIns="0" tIns="12700" rIns="0" bIns="0" rtlCol="0">
            <a:spAutoFit/>
          </a:bodyPr>
          <a:lstStyle/>
          <a:p>
            <a:pPr marL="12700">
              <a:lnSpc>
                <a:spcPct val="100000"/>
              </a:lnSpc>
              <a:spcBef>
                <a:spcPts val="100"/>
              </a:spcBef>
            </a:pPr>
            <a:r>
              <a:rPr sz="1800" b="1" u="heavy" spc="-5" dirty="0">
                <a:uFill>
                  <a:solidFill>
                    <a:srgbClr val="000000"/>
                  </a:solidFill>
                </a:uFill>
                <a:latin typeface="Times New Roman" panose="02020603050405020304"/>
                <a:cs typeface="Times New Roman" panose="02020603050405020304"/>
              </a:rPr>
              <a:t/>
            </a:r>
            <a:r>
              <a:rPr sz="1800" b="1" u="heavy" dirty="0">
                <a:uFill>
                  <a:solidFill>
                    <a:srgbClr val="000000"/>
                  </a:solidFill>
                </a:uFill>
                <a:latin typeface="Times New Roman" panose="02020603050405020304"/>
                <a:cs typeface="Times New Roman" panose="02020603050405020304"/>
              </a:rPr>
              <a:t/>
            </a:r>
            <a:r>
              <a:rPr sz="1800" b="1" u="heavy" spc="-5" dirty="0">
                <a:uFill>
                  <a:solidFill>
                    <a:srgbClr val="000000"/>
                  </a:solidFill>
                </a:uFill>
                <a:latin typeface="Times New Roman" panose="02020603050405020304"/>
                <a:cs typeface="Times New Roman" panose="02020603050405020304"/>
              </a:rPr>
              <a:t/>
            </a:r>
            <a:r>
              <a:rPr sz="1800" b="1" u="heavy" dirty="0">
                <a:uFill>
                  <a:solidFill>
                    <a:srgbClr val="000000"/>
                  </a:solidFill>
                </a:uFill>
                <a:latin typeface="Times New Roman" panose="02020603050405020304"/>
                <a:cs typeface="Times New Roman" panose="02020603050405020304"/>
              </a:rPr>
              <a:t/>
            </a:r>
            <a:r>
              <a:rPr sz="1800" dirty="0">
                <a:latin typeface="Times New Roman" panose="02020603050405020304"/>
                <a:cs typeface="Times New Roman" panose="02020603050405020304"/>
              </a:rPr>
              <a:t/>
            </a:r>
            <a:r>
              <a:rPr sz="1800" spc="-5" dirty="0">
                <a:latin typeface="Times New Roman" panose="02020603050405020304"/>
                <a:cs typeface="Times New Roman" panose="02020603050405020304"/>
              </a:rPr>
              <a:t/>
            </a:r>
            <a:r>
              <a:rPr sz="1800" dirty="0">
                <a:latin typeface="宋体"/>
                <a:cs typeface="宋体"/>
                <a:ea typeface="+mj-ea"/>
              </a:rPr>
              <a:t>公司价值=资产价值=债务价值+股权价值</a:t>
            </a:r>
            <a:r>
              <a:rPr sz="1800" spc="-50" dirty="0">
                <a:latin typeface="Times New Roman" panose="02020603050405020304"/>
                <a:cs typeface="Times New Roman" panose="02020603050405020304"/>
              </a:rPr>
              <a:t/>
            </a:r>
            <a:r>
              <a:rPr sz="1800" dirty="0">
                <a:latin typeface="Times New Roman" panose="02020603050405020304"/>
                <a:cs typeface="Times New Roman" panose="02020603050405020304"/>
              </a:rPr>
              <a:t/>
            </a:r>
            <a:endParaRPr sz="1800">
              <a:latin typeface="Times New Roman" panose="02020603050405020304"/>
              <a:cs typeface="Times New Roman" panose="02020603050405020304"/>
            </a:endParaRPr>
          </a:p>
          <a:p>
            <a:pPr marL="35560">
              <a:lnSpc>
                <a:spcPct val="100000"/>
              </a:lnSpc>
            </a:pPr>
            <a:r>
              <a:rPr sz="1800" dirty="0">
                <a:latin typeface="宋体"/>
                <a:cs typeface="宋体"/>
                <a:ea typeface="+mj-ea"/>
              </a:rPr>
              <a:t>即对公司的索赔的价值必须等于公司的价值</a:t>
            </a:r>
            <a:r>
              <a:rPr sz="1800" spc="-5" dirty="0">
                <a:latin typeface="Times New Roman" panose="02020603050405020304"/>
                <a:cs typeface="Times New Roman" panose="02020603050405020304"/>
              </a:rPr>
              <a:t/>
            </a:r>
            <a:r>
              <a:rPr sz="1800" dirty="0">
                <a:latin typeface="Times New Roman" panose="02020603050405020304"/>
                <a:cs typeface="Times New Roman" panose="02020603050405020304"/>
              </a:rPr>
              <a:t/>
            </a:r>
            <a:r>
              <a:rPr sz="1800" spc="-114" dirty="0">
                <a:latin typeface="Times New Roman" panose="02020603050405020304"/>
                <a:cs typeface="Times New Roman" panose="02020603050405020304"/>
              </a:rPr>
              <a:t/>
            </a:r>
            <a:r>
              <a:rPr sz="1800" dirty="0">
                <a:latin typeface="Times New Roman" panose="02020603050405020304"/>
                <a:cs typeface="Times New Roman" panose="02020603050405020304"/>
              </a:rPr>
              <a:t/>
            </a:r>
            <a:endParaRPr sz="1800">
              <a:latin typeface="Times New Roman" panose="02020603050405020304"/>
              <a:cs typeface="Times New Roman" panose="02020603050405020304"/>
            </a:endParaRPr>
          </a:p>
        </ns0:txBody>
      </ns0:sp>
      <ns0:sp>
        <ns0:nvSpPr>
          <ns0:cNvPr id="4" name="object 4"/>
          <ns0:cNvSpPr txBox="1"/>
          <ns0:nvPr/>
        </ns0:nvSpPr>
        <ns0:spPr>
          <a:xfrm>
            <a:off x="5345429" y="329895"/>
            <a:ext cx="1968500" cy="574675"/>
          </a:xfrm>
          <a:prstGeom prst="rect">
            <a:avLst/>
          </a:prstGeom>
        </ns0:spPr>
        <ns0:txBody>
          <a:bodyPr vert="horz" wrap="square" lIns="0" tIns="12700" rIns="0" bIns="0" rtlCol="0">
            <a:spAutoFit/>
          </a:bodyPr>
          <a:lstStyle/>
          <a:p>
            <a:pPr marL="12700">
              <a:lnSpc>
                <a:spcPct val="100000"/>
              </a:lnSpc>
              <a:spcBef>
                <a:spcPts val="100"/>
              </a:spcBef>
            </a:pPr>
            <a:r>
              <a:rPr sz="1800" b="1" spc="-5" dirty="0">
                <a:latin typeface="宋体"/>
                <a:cs typeface="宋体"/>
                <a:ea typeface="+mj-ea"/>
              </a:rPr>
              <a:t>资本市场：</a:t>
            </a:r>
            <a:r>
              <a:rPr sz="1800" b="1" spc="-20" dirty="0">
                <a:latin typeface="Times New Roman" panose="02020603050405020304"/>
                <a:cs typeface="Times New Roman" panose="02020603050405020304"/>
              </a:rPr>
              <a:t/>
            </a:r>
            <a:r>
              <a:rPr sz="1800" b="1" spc="-5" dirty="0">
                <a:latin typeface="Times New Roman" panose="02020603050405020304"/>
                <a:cs typeface="Times New Roman" panose="02020603050405020304"/>
              </a:rPr>
              <a:t/>
            </a:r>
            <a:endParaRPr sz="1800">
              <a:latin typeface="Times New Roman" panose="02020603050405020304"/>
              <a:cs typeface="Times New Roman" panose="02020603050405020304"/>
            </a:endParaRPr>
          </a:p>
          <a:p>
            <a:pPr marL="12700">
              <a:lnSpc>
                <a:spcPct val="100000"/>
              </a:lnSpc>
              <a:spcBef>
                <a:spcPts val="5"/>
              </a:spcBef>
            </a:pPr>
            <a:r>
              <a:rPr sz="1800" b="1" spc="-20" dirty="0">
                <a:latin typeface="宋体"/>
                <a:cs typeface="宋体"/>
                <a:ea typeface="+mj-ea"/>
              </a:rPr>
              <a:t>交易价值</a:t>
            </a:r>
            <a:r>
              <a:rPr sz="1800" b="1" dirty="0">
                <a:latin typeface="Times New Roman" panose="02020603050405020304"/>
                <a:cs typeface="Times New Roman" panose="02020603050405020304"/>
              </a:rPr>
              <a:t/>
            </a:r>
            <a:endParaRPr sz="1800">
              <a:latin typeface="Times New Roman" panose="02020603050405020304"/>
              <a:cs typeface="Times New Roman" panose="02020603050405020304"/>
            </a:endParaRPr>
          </a:p>
        </ns0:txBody>
      </ns0:sp>
      <ns0:sp>
        <ns0:nvSpPr>
          <ns0:cNvPr id="5" name="object 5"/>
          <ns0:cNvSpPr/>
          <ns0:nvPr/>
        </ns0:nvSpPr>
        <ns0:spPr>
          <a:xfrm>
            <a:off x="5143500" y="975360"/>
            <a:ext cx="2429510" cy="0"/>
          </a:xfrm>
          <a:custGeom>
            <a:avLst/>
            <a:gdLst/>
            <a:ahLst/>
            <a:cxnLst/>
            <a:rect l="l" t="t" r="r" b="b"/>
            <a:pathLst>
              <a:path w="2429509">
                <a:moveTo>
                  <a:pt x="0" y="0"/>
                </a:moveTo>
                <a:lnTo>
                  <a:pt x="2429255" y="0"/>
                </a:lnTo>
              </a:path>
            </a:pathLst>
          </a:custGeom>
          <a:ln w="12192">
            <a:solidFill>
              <a:srgbClr val="CC0066"/>
            </a:solidFill>
          </a:ln>
        </ns0:spPr>
        <ns0:txBody>
          <a:bodyPr wrap="square" lIns="0" tIns="0" rIns="0" bIns="0" rtlCol="0"/>
          <a:lstStyle/>
          <a:p/>
        </ns0:txBody>
      </ns0:sp>
      <ns0:sp>
        <ns0:nvSpPr>
          <ns0:cNvPr id="6" name="object 6"/>
          <ns0:cNvSpPr/>
          <ns0:nvPr/>
        </ns0:nvSpPr>
        <ns0:spPr>
          <a:xfrm>
            <a:off x="5143500" y="286511"/>
            <a:ext cx="2429510" cy="0"/>
          </a:xfrm>
          <a:custGeom>
            <a:avLst/>
            <a:gdLst/>
            <a:ahLst/>
            <a:cxnLst/>
            <a:rect l="l" t="t" r="r" b="b"/>
            <a:pathLst>
              <a:path w="2429509">
                <a:moveTo>
                  <a:pt x="0" y="0"/>
                </a:moveTo>
                <a:lnTo>
                  <a:pt x="2429255" y="0"/>
                </a:lnTo>
              </a:path>
            </a:pathLst>
          </a:custGeom>
          <a:ln w="12192">
            <a:solidFill>
              <a:srgbClr val="CC0066"/>
            </a:solidFill>
          </a:ln>
        </ns0:spPr>
        <ns0:txBody>
          <a:bodyPr wrap="square" lIns="0" tIns="0" rIns="0" bIns="0" rtlCol="0"/>
          <a:lstStyle/>
          <a:p/>
        </ns0:txBody>
      </ns0:sp>
      <ns0:sp>
        <ns0:nvSpPr>
          <ns0:cNvPr id="7" name="object 7"/>
          <ns0:cNvSpPr/>
          <ns0:nvPr/>
        </ns0:nvSpPr>
        <ns0:spPr>
          <a:xfrm>
            <a:off x="618744" y="2247900"/>
            <a:ext cx="2983230" cy="3109722"/>
          </a:xfrm>
          <a:prstGeom prst="rect">
            <a:avLst/>
          </a:prstGeom>
          <a:blipFill>
            <a:blip ns2:embed="rId1" cstate="print"/>
            <a:stretch>
              <a:fillRect/>
            </a:stretch>
          </a:blipFill>
        </ns0:spPr>
        <ns0:txBody>
          <a:bodyPr wrap="square" lIns="0" tIns="0" rIns="0" bIns="0" rtlCol="0"/>
          <a:lstStyle/>
          <a:p/>
        </ns0:txBody>
      </ns0:sp>
      <ns0:sp>
        <ns0:nvSpPr>
          <ns0:cNvPr id="8" name="object 8"/>
          <ns0:cNvSpPr/>
          <ns0:nvPr/>
        </ns0:nvSpPr>
        <ns0:spPr>
          <a:xfrm>
            <a:off x="4989576" y="1249680"/>
            <a:ext cx="3861054" cy="4107941"/>
          </a:xfrm>
          <a:prstGeom prst="rect">
            <a:avLst/>
          </a:prstGeom>
          <a:blipFill>
            <a:blip ns2:embed="rId2" cstate="print"/>
            <a:stretch>
              <a:fillRect/>
            </a:stretch>
          </a:blipFill>
        </ns0:spPr>
        <ns0:txBody>
          <a:bodyPr wrap="square" lIns="0" tIns="0" rIns="0" bIns="0" rtlCol="0"/>
          <a:lstStyle/>
          <a:p/>
        </ns0:txBody>
      </ns0:sp>
      <ns0:sp>
        <ns0:nvSpPr>
          <ns0:cNvPr id="9" name="object 9"/>
          <ns0:cNvSpPr/>
          <ns0:nvPr/>
        </ns0:nvSpPr>
        <ns0:spPr>
          <a:xfrm>
            <a:off x="679704" y="2351532"/>
            <a:ext cx="886218" cy="2881122"/>
          </a:xfrm>
          <a:prstGeom prst="rect">
            <a:avLst/>
          </a:prstGeom>
          <a:blipFill>
            <a:blip ns2:embed="rId3" cstate="print"/>
            <a:stretch>
              <a:fillRect/>
            </a:stretch>
          </a:blipFill>
        </ns0:spPr>
        <ns0:txBody>
          <a:bodyPr wrap="square" lIns="0" tIns="0" rIns="0" bIns="0" rtlCol="0"/>
          <a:lstStyle/>
          <a:p/>
        </ns0:txBody>
      </ns0:sp>
      <ns0:sp>
        <ns0:nvSpPr>
          <ns0:cNvPr id="10" name="object 10"/>
          <ns0:cNvSpPr/>
          <ns0:nvPr/>
        </ns0:nvSpPr>
        <ns0:spPr>
          <a:xfrm>
            <a:off x="1642872" y="2351532"/>
            <a:ext cx="883158" cy="2881122"/>
          </a:xfrm>
          <a:prstGeom prst="rect">
            <a:avLst/>
          </a:prstGeom>
          <a:blipFill>
            <a:blip ns2:embed="rId4" cstate="print"/>
            <a:stretch>
              <a:fillRect/>
            </a:stretch>
          </a:blipFill>
        </ns0:spPr>
        <ns0:txBody>
          <a:bodyPr wrap="square" lIns="0" tIns="0" rIns="0" bIns="0" rtlCol="0"/>
          <a:lstStyle/>
          <a:p/>
        </ns0:txBody>
      </ns0:sp>
      <ns0:sp>
        <ns0:nvSpPr>
          <ns0:cNvPr id="11" name="object 11"/>
          <ns0:cNvSpPr/>
          <ns0:nvPr/>
        </ns0:nvSpPr>
        <ns0:spPr>
          <a:xfrm>
            <a:off x="2615183" y="2351532"/>
            <a:ext cx="886218" cy="2881122"/>
          </a:xfrm>
          <a:prstGeom prst="rect">
            <a:avLst/>
          </a:prstGeom>
          <a:blipFill>
            <a:blip ns2:embed="rId3" cstate="print"/>
            <a:stretch>
              <a:fillRect/>
            </a:stretch>
          </a:blipFill>
        </ns0:spPr>
        <ns0:txBody>
          <a:bodyPr wrap="square" lIns="0" tIns="0" rIns="0" bIns="0" rtlCol="0"/>
          <a:lstStyle/>
          <a:p/>
        </ns0:txBody>
      </ns0:sp>
      <ns0:sp>
        <ns0:nvSpPr>
          <ns0:cNvPr id="12" name="object 12"/>
          <ns0:cNvSpPr txBox="1"/>
          <ns0:nvPr/>
        </ns0:nvSpPr>
        <ns0:spPr>
          <a:xfrm>
            <a:off x="741645" y="3163262"/>
            <a:ext cx="728980" cy="1366520"/>
          </a:xfrm>
          <a:prstGeom prst="rect">
            <a:avLst/>
          </a:prstGeom>
        </ns0:spPr>
        <ns0:txBody>
          <a:bodyPr vert="vert270" wrap="square" lIns="0" tIns="0" rIns="0" bIns="0" rtlCol="0">
            <a:spAutoFit/>
          </a:bodyPr>
          <a:lstStyle/>
          <a:p>
            <a:pPr marL="12700">
              <a:lnSpc>
                <a:spcPts val="2720"/>
              </a:lnSpc>
            </a:pPr>
            <a:r>
              <a:rPr sz="2400" b="1" dirty="0">
                <a:solidFill>
                  <a:srgbClr val="0000FF"/>
                </a:solidFill>
                <a:latin typeface="Times New Roman" panose="02020603050405020304"/>
                <a:cs typeface="Times New Roman" panose="02020603050405020304"/>
              </a:rPr>
              <a:t/>
            </a:r>
            <a:r>
              <a:rPr sz="2400" b="1" spc="5" dirty="0">
                <a:solidFill>
                  <a:srgbClr val="0000FF"/>
                </a:solidFill>
                <a:latin typeface="Times New Roman" panose="02020603050405020304"/>
                <a:cs typeface="Times New Roman" panose="02020603050405020304"/>
              </a:rPr>
              <a:t/>
            </a:r>
            <a:r>
              <a:rPr sz="2400" b="1" dirty="0">
                <a:solidFill>
                  <a:srgbClr val="0000FF"/>
                </a:solidFill>
                <a:latin typeface="Times New Roman" panose="02020603050405020304"/>
                <a:cs typeface="Times New Roman" panose="02020603050405020304"/>
              </a:rPr>
              <a:t/>
            </a:r>
            <a:r>
              <a:rPr sz="2400" b="1" spc="10" dirty="0">
                <a:solidFill>
                  <a:srgbClr val="0000FF"/>
                </a:solidFill>
                <a:latin typeface="Times New Roman" panose="02020603050405020304"/>
                <a:cs typeface="Times New Roman" panose="02020603050405020304"/>
              </a:rPr>
              <a:t/>
            </a:r>
            <a:r>
              <a:rPr sz="2400" b="1" dirty="0">
                <a:solidFill>
                  <a:srgbClr val="0000FF"/>
                </a:solidFill>
                <a:latin typeface="宋体"/>
                <a:cs typeface="宋体"/>
                <a:ea typeface="+mj-ea"/>
              </a:rPr>
              <a:t>运行中</a:t>
            </a:r>
            <a:endParaRPr sz="2400">
              <a:latin typeface="Times New Roman" panose="02020603050405020304"/>
              <a:cs typeface="Times New Roman" panose="02020603050405020304"/>
            </a:endParaRPr>
          </a:p>
          <a:p>
            <a:pPr marL="12700">
              <a:lnSpc>
                <a:spcPct val="100000"/>
              </a:lnSpc>
            </a:pPr>
            <a:r>
              <a:rPr sz="2400" b="1" dirty="0">
                <a:solidFill>
                  <a:srgbClr val="0000FF"/>
                </a:solidFill>
                <a:latin typeface="宋体"/>
                <a:cs typeface="宋体"/>
                <a:ea typeface="+mj-ea"/>
              </a:rPr>
              <a:t>活动</a:t>
            </a:r>
            <a:endParaRPr sz="2400">
              <a:latin typeface="Times New Roman" panose="02020603050405020304"/>
              <a:cs typeface="Times New Roman" panose="02020603050405020304"/>
            </a:endParaRPr>
          </a:p>
        </ns0:txBody>
      </ns0:sp>
      <ns0:sp>
        <ns0:nvSpPr>
          <ns0:cNvPr id="13" name="object 13"/>
          <ns0:cNvSpPr txBox="1"/>
          <ns0:nvPr/>
        </ns0:nvSpPr>
        <ns0:spPr>
          <a:xfrm>
            <a:off x="1738671" y="3281341"/>
            <a:ext cx="728980" cy="1248410"/>
          </a:xfrm>
          <a:prstGeom prst="rect">
            <a:avLst/>
          </a:prstGeom>
        </ns0:spPr>
        <ns0:txBody>
          <a:bodyPr vert="vert270" wrap="square" lIns="0" tIns="0" rIns="0" bIns="0" rtlCol="0">
            <a:spAutoFit/>
          </a:bodyPr>
          <a:lstStyle/>
          <a:p>
            <a:pPr marL="12700">
              <a:lnSpc>
                <a:spcPts val="2720"/>
              </a:lnSpc>
            </a:pPr>
            <a:r>
              <a:rPr sz="2400" b="1" dirty="0">
                <a:solidFill>
                  <a:srgbClr val="0000FF"/>
                </a:solidFill>
                <a:latin typeface="宋体"/>
                <a:cs typeface="宋体"/>
                <a:ea typeface="+mj-ea"/>
              </a:rPr>
              <a:t>投资</a:t>
            </a:r>
            <a:endParaRPr sz="2400">
              <a:latin typeface="Times New Roman" panose="02020603050405020304"/>
              <a:cs typeface="Times New Roman" panose="02020603050405020304"/>
            </a:endParaRPr>
          </a:p>
          <a:p>
            <a:pPr marL="12700">
              <a:lnSpc>
                <a:spcPct val="100000"/>
              </a:lnSpc>
            </a:pPr>
            <a:r>
              <a:rPr sz="2400" b="1" dirty="0">
                <a:solidFill>
                  <a:srgbClr val="0000FF"/>
                </a:solidFill>
                <a:latin typeface="宋体"/>
                <a:cs typeface="宋体"/>
                <a:ea typeface="+mj-ea"/>
              </a:rPr>
              <a:t>活动</a:t>
            </a:r>
            <a:r>
              <a:rPr sz="2400" b="1" spc="5" dirty="0">
                <a:solidFill>
                  <a:srgbClr val="0000FF"/>
                </a:solidFill>
                <a:latin typeface="Times New Roman" panose="02020603050405020304"/>
                <a:cs typeface="Times New Roman" panose="02020603050405020304"/>
              </a:rPr>
              <a:t/>
            </a:r>
            <a:r>
              <a:rPr sz="2400" b="1" dirty="0">
                <a:solidFill>
                  <a:srgbClr val="0000FF"/>
                </a:solidFill>
                <a:latin typeface="Times New Roman" panose="02020603050405020304"/>
                <a:cs typeface="Times New Roman" panose="02020603050405020304"/>
              </a:rPr>
              <a:t/>
            </a:r>
            <a:r>
              <a:rPr sz="2400" b="1" spc="5" dirty="0">
                <a:solidFill>
                  <a:srgbClr val="0000FF"/>
                </a:solidFill>
                <a:latin typeface="Times New Roman" panose="02020603050405020304"/>
                <a:cs typeface="Times New Roman" panose="02020603050405020304"/>
              </a:rPr>
              <a:t/>
            </a:r>
            <a:r>
              <a:rPr sz="2400" b="1" dirty="0">
                <a:solidFill>
                  <a:srgbClr val="0000FF"/>
                </a:solidFill>
                <a:latin typeface="Times New Roman" panose="02020603050405020304"/>
                <a:cs typeface="Times New Roman" panose="02020603050405020304"/>
              </a:rPr>
              <a:t/>
            </a:r>
            <a:r>
              <a:rPr sz="2400" b="1" spc="5" dirty="0">
                <a:solidFill>
                  <a:srgbClr val="0000FF"/>
                </a:solidFill>
                <a:latin typeface="Times New Roman" panose="02020603050405020304"/>
                <a:cs typeface="Times New Roman" panose="02020603050405020304"/>
              </a:rPr>
              <a:t/>
            </a:r>
            <a:r>
              <a:rPr sz="2400" b="1" dirty="0">
                <a:solidFill>
                  <a:srgbClr val="0000FF"/>
                </a:solidFill>
                <a:latin typeface="Times New Roman" panose="02020603050405020304"/>
                <a:cs typeface="Times New Roman" panose="02020603050405020304"/>
              </a:rPr>
              <a:t/>
            </a:r>
            <a:r>
              <a:rPr sz="2400" b="1" spc="5" dirty="0">
                <a:solidFill>
                  <a:srgbClr val="0000FF"/>
                </a:solidFill>
                <a:latin typeface="Times New Roman" panose="02020603050405020304"/>
                <a:cs typeface="Times New Roman" panose="02020603050405020304"/>
              </a:rPr>
              <a:t/>
            </a:r>
            <a:r>
              <a:rPr sz="2400" b="1" dirty="0">
                <a:solidFill>
                  <a:srgbClr val="0000FF"/>
                </a:solidFill>
                <a:latin typeface="Times New Roman" panose="02020603050405020304"/>
                <a:cs typeface="Times New Roman" panose="02020603050405020304"/>
              </a:rPr>
              <a:t/>
            </a:r>
            <a:endParaRPr sz="2400">
              <a:latin typeface="Times New Roman" panose="02020603050405020304"/>
              <a:cs typeface="Times New Roman" panose="02020603050405020304"/>
            </a:endParaRPr>
          </a:p>
        </ns0:txBody>
      </ns0:sp>
      <ns0:sp>
        <ns0:nvSpPr>
          <ns0:cNvPr id="14" name="object 14"/>
          <ns0:cNvSpPr txBox="1"/>
          <ns0:nvPr/>
        </ns0:nvSpPr>
        <ns0:spPr>
          <a:xfrm>
            <a:off x="2740574" y="3198137"/>
            <a:ext cx="728980" cy="1331595"/>
          </a:xfrm>
          <a:prstGeom prst="rect">
            <a:avLst/>
          </a:prstGeom>
        </ns0:spPr>
        <ns0:txBody>
          <a:bodyPr vert="vert270" wrap="square" lIns="0" tIns="0" rIns="0" bIns="0" rtlCol="0">
            <a:spAutoFit/>
          </a:bodyPr>
          <a:lstStyle/>
          <a:p>
            <a:pPr marL="12700">
              <a:lnSpc>
                <a:spcPts val="2720"/>
              </a:lnSpc>
            </a:pPr>
            <a:r>
              <a:rPr sz="2400" b="1" dirty="0">
                <a:solidFill>
                  <a:srgbClr val="0000FF"/>
                </a:solidFill>
                <a:latin typeface="宋体"/>
                <a:cs typeface="宋体"/>
                <a:ea typeface="+mj-ea"/>
              </a:rPr>
              <a:t>融资</a:t>
            </a:r>
            <a:r>
              <a:rPr sz="2400" b="1" spc="5" dirty="0">
                <a:solidFill>
                  <a:srgbClr val="0000FF"/>
                </a:solidFill>
                <a:latin typeface="Times New Roman" panose="02020603050405020304"/>
                <a:cs typeface="Times New Roman" panose="02020603050405020304"/>
              </a:rPr>
              <a:t/>
            </a:r>
            <a:r>
              <a:rPr sz="2400" b="1" dirty="0">
                <a:solidFill>
                  <a:srgbClr val="0000FF"/>
                </a:solidFill>
                <a:latin typeface="Times New Roman" panose="02020603050405020304"/>
                <a:cs typeface="Times New Roman" panose="02020603050405020304"/>
              </a:rPr>
              <a:t/>
            </a:r>
            <a:r>
              <a:rPr sz="2400" b="1" spc="5" dirty="0">
                <a:solidFill>
                  <a:srgbClr val="0000FF"/>
                </a:solidFill>
                <a:latin typeface="Times New Roman" panose="02020603050405020304"/>
                <a:cs typeface="Times New Roman" panose="02020603050405020304"/>
              </a:rPr>
              <a:t/>
            </a:r>
            <a:r>
              <a:rPr sz="2400" b="1" dirty="0">
                <a:solidFill>
                  <a:srgbClr val="0000FF"/>
                </a:solidFill>
                <a:latin typeface="Times New Roman" panose="02020603050405020304"/>
                <a:cs typeface="Times New Roman" panose="02020603050405020304"/>
              </a:rPr>
              <a:t/>
            </a:r>
            <a:endParaRPr sz="2400">
              <a:latin typeface="Times New Roman" panose="02020603050405020304"/>
              <a:cs typeface="Times New Roman" panose="02020603050405020304"/>
            </a:endParaRPr>
          </a:p>
          <a:p>
            <a:pPr marL="12700">
              <a:lnSpc>
                <a:spcPct val="100000"/>
              </a:lnSpc>
            </a:pPr>
            <a:r>
              <a:rPr sz="2400" b="1" dirty="0">
                <a:solidFill>
                  <a:srgbClr val="0000FF"/>
                </a:solidFill>
                <a:latin typeface="宋体"/>
                <a:cs typeface="宋体"/>
                <a:ea typeface="+mj-ea"/>
              </a:rPr>
              <a:t>活动</a:t>
            </a:r>
            <a:endParaRPr sz="2400">
              <a:latin typeface="Times New Roman" panose="02020603050405020304"/>
              <a:cs typeface="Times New Roman" panose="02020603050405020304"/>
            </a:endParaRPr>
          </a:p>
        </ns0:txBody>
      </ns0:sp>
      <ns0:sp>
        <ns0:nvSpPr>
          <ns0:cNvPr id="15" name="object 15"/>
          <ns0:cNvSpPr/>
          <ns0:nvPr/>
        </ns0:nvSpPr>
        <ns0:spPr>
          <a:xfrm>
            <a:off x="5113020" y="2289048"/>
            <a:ext cx="1258062" cy="1320545"/>
          </a:xfrm>
          <a:prstGeom prst="rect">
            <a:avLst/>
          </a:prstGeom>
          <a:blipFill>
            <a:blip ns2:embed="rId5" cstate="print"/>
            <a:stretch>
              <a:fillRect/>
            </a:stretch>
          </a:blipFill>
        </ns0:spPr>
        <ns0:txBody>
          <a:bodyPr wrap="square" lIns="0" tIns="0" rIns="0" bIns="0" rtlCol="0"/>
          <a:lstStyle/>
          <a:p/>
        </ns0:txBody>
      </ns0:sp>
      <ns0:sp>
        <ns0:nvSpPr>
          <ns0:cNvPr id="16" name="object 16"/>
          <ns0:cNvSpPr/>
          <ns0:nvPr/>
        </ns0:nvSpPr>
        <ns0:spPr>
          <a:xfrm>
            <a:off x="7488935" y="2289048"/>
            <a:ext cx="1258062" cy="1320545"/>
          </a:xfrm>
          <a:prstGeom prst="rect">
            <a:avLst/>
          </a:prstGeom>
          <a:blipFill>
            <a:blip ns2:embed="rId5" cstate="print"/>
            <a:stretch>
              <a:fillRect/>
            </a:stretch>
          </a:blipFill>
        </ns0:spPr>
        <ns0:txBody>
          <a:bodyPr wrap="square" lIns="0" tIns="0" rIns="0" bIns="0" rtlCol="0"/>
          <a:lstStyle/>
          <a:p/>
        </ns0:txBody>
      </ns0:sp>
      <ns0:sp>
        <ns0:nvSpPr>
          <ns0:cNvPr id="17" name="object 17"/>
          <ns0:cNvSpPr/>
          <ns0:nvPr/>
        </ns0:nvSpPr>
        <ns0:spPr>
          <a:xfrm>
            <a:off x="5325745" y="2547111"/>
            <a:ext cx="826769" cy="803910"/>
          </a:xfrm>
          <a:prstGeom prst="rect">
            <a:avLst/>
          </a:prstGeom>
          <a:blipFill>
            <a:blip ns2:embed="rId6" cstate="print"/>
            <a:stretch>
              <a:fillRect/>
            </a:stretch>
          </a:blipFill>
        </ns0:spPr>
        <ns0:txBody>
          <a:bodyPr wrap="square" lIns="0" tIns="0" rIns="0" bIns="0" rtlCol="0"/>
          <a:lstStyle/>
          <a:p/>
        </ns0:txBody>
      </ns0:sp>
      <ns0:sp>
        <ns0:nvSpPr>
          <ns0:cNvPr id="18" name="object 18"/>
          <ns0:cNvSpPr/>
          <ns0:nvPr/>
        </ns0:nvSpPr>
        <ns0:spPr>
          <a:xfrm>
            <a:off x="7663053" y="2520823"/>
            <a:ext cx="927735" cy="932434"/>
          </a:xfrm>
          <a:prstGeom prst="rect">
            <a:avLst/>
          </a:prstGeom>
          <a:blipFill>
            <a:blip ns2:embed="rId7" cstate="print"/>
            <a:stretch>
              <a:fillRect/>
            </a:stretch>
          </a:blipFill>
        </ns0:spPr>
        <ns0:txBody>
          <a:bodyPr wrap="square" lIns="0" tIns="0" rIns="0" bIns="0" rtlCol="0"/>
          <a:lstStyle/>
          <a:p/>
        </ns0:txBody>
      </ns0:sp>
      <ns0:sp>
        <ns0:nvSpPr>
          <ns0:cNvPr id="19" name="object 19"/>
          <ns0:cNvSpPr/>
          <ns0:nvPr/>
        </ns0:nvSpPr>
        <ns0:spPr>
          <a:xfrm>
            <a:off x="5113020" y="3973067"/>
            <a:ext cx="1258062" cy="1322070"/>
          </a:xfrm>
          <a:prstGeom prst="rect">
            <a:avLst/>
          </a:prstGeom>
          <a:blipFill>
            <a:blip ns2:embed="rId8" cstate="print"/>
            <a:stretch>
              <a:fillRect/>
            </a:stretch>
          </a:blipFill>
        </ns0:spPr>
        <ns0:txBody>
          <a:bodyPr wrap="square" lIns="0" tIns="0" rIns="0" bIns="0" rtlCol="0"/>
          <a:lstStyle/>
          <a:p/>
        </ns0:txBody>
      </ns0:sp>
      <ns0:sp>
        <ns0:nvSpPr>
          <ns0:cNvPr id="20" name="object 20"/>
          <ns0:cNvSpPr/>
          <ns0:nvPr/>
        </ns0:nvSpPr>
        <ns0:spPr>
          <a:xfrm>
            <a:off x="7488935" y="3973067"/>
            <a:ext cx="1258062" cy="1322070"/>
          </a:xfrm>
          <a:prstGeom prst="rect">
            <a:avLst/>
          </a:prstGeom>
          <a:blipFill>
            <a:blip ns2:embed="rId8" cstate="print"/>
            <a:stretch>
              <a:fillRect/>
            </a:stretch>
          </a:blipFill>
        </ns0:spPr>
        <ns0:txBody>
          <a:bodyPr wrap="square" lIns="0" tIns="0" rIns="0" bIns="0" rtlCol="0"/>
          <a:lstStyle/>
          <a:p/>
        </ns0:txBody>
      </ns0:sp>
      <ns0:sp>
        <ns0:nvSpPr>
          <ns0:cNvPr id="21" name="object 21"/>
          <ns0:cNvSpPr/>
          <ns0:nvPr/>
        </ns0:nvSpPr>
        <ns0:spPr>
          <a:xfrm>
            <a:off x="5366130" y="4119245"/>
            <a:ext cx="869569" cy="863600"/>
          </a:xfrm>
          <a:prstGeom prst="rect">
            <a:avLst/>
          </a:prstGeom>
          <a:blipFill>
            <a:blip ns2:embed="rId9" cstate="print"/>
            <a:stretch>
              <a:fillRect/>
            </a:stretch>
          </a:blipFill>
        </ns0:spPr>
        <ns0:txBody>
          <a:bodyPr wrap="square" lIns="0" tIns="0" rIns="0" bIns="0" rtlCol="0"/>
          <a:lstStyle/>
          <a:p/>
        </ns0:txBody>
      </ns0:sp>
      <ns0:sp>
        <ns0:nvSpPr>
          <ns0:cNvPr id="22" name="object 22"/>
          <ns0:cNvSpPr/>
          <ns0:nvPr/>
        </ns0:nvSpPr>
        <ns0:spPr>
          <a:xfrm>
            <a:off x="7632954" y="4225797"/>
            <a:ext cx="958976" cy="960246"/>
          </a:xfrm>
          <a:prstGeom prst="rect">
            <a:avLst/>
          </a:prstGeom>
          <a:blipFill>
            <a:blip ns2:embed="rId10" cstate="print"/>
            <a:stretch>
              <a:fillRect/>
            </a:stretch>
          </a:blipFill>
        </ns0:spPr>
        <ns0:txBody>
          <a:bodyPr wrap="square" lIns="0" tIns="0" rIns="0" bIns="0" rtlCol="0"/>
          <a:lstStyle/>
          <a:p/>
        </ns0:txBody>
      </ns0:sp>
      <ns0:sp>
        <ns0:nvSpPr>
          <ns0:cNvPr id="23" name="object 23"/>
          <ns0:cNvSpPr/>
          <ns0:nvPr/>
        </ns0:nvSpPr>
        <ns0:spPr>
          <a:xfrm>
            <a:off x="3395471" y="2474963"/>
            <a:ext cx="1945386" cy="634758"/>
          </a:xfrm>
          <a:prstGeom prst="rect">
            <a:avLst/>
          </a:prstGeom>
          <a:blipFill>
            <a:blip ns2:embed="rId11" cstate="print"/>
            <a:stretch>
              <a:fillRect/>
            </a:stretch>
          </a:blipFill>
        </ns0:spPr>
        <ns0:txBody>
          <a:bodyPr wrap="square" lIns="0" tIns="0" rIns="0" bIns="0" rtlCol="0"/>
          <a:lstStyle/>
          <a:p/>
        </ns0:txBody>
      </ns0:sp>
      <ns0:sp>
        <ns0:nvSpPr>
          <ns0:cNvPr id="24" name="object 24"/>
          <ns0:cNvSpPr/>
          <ns0:nvPr/>
        </ns0:nvSpPr>
        <ns0:spPr>
          <a:xfrm>
            <a:off x="3395471" y="4099547"/>
            <a:ext cx="1945386" cy="634758"/>
          </a:xfrm>
          <a:prstGeom prst="rect">
            <a:avLst/>
          </a:prstGeom>
          <a:blipFill>
            <a:blip ns2:embed="rId11" cstate="print"/>
            <a:stretch>
              <a:fillRect/>
            </a:stretch>
          </a:blipFill>
        </ns0:spPr>
        <ns0:txBody>
          <a:bodyPr wrap="square" lIns="0" tIns="0" rIns="0" bIns="0" rtlCol="0"/>
          <a:lstStyle/>
          <a:p/>
        </ns0:txBody>
      </ns0:sp>
      <ns0:sp>
        <ns0:nvSpPr>
          <ns0:cNvPr id="25" name="object 25"/>
          <ns0:cNvSpPr/>
          <ns0:nvPr/>
        </ns0:nvSpPr>
        <ns0:spPr>
          <a:xfrm>
            <a:off x="3395471" y="3037319"/>
            <a:ext cx="1945386" cy="634758"/>
          </a:xfrm>
          <a:prstGeom prst="rect">
            <a:avLst/>
          </a:prstGeom>
          <a:blipFill>
            <a:blip ns2:embed="rId12" cstate="print"/>
            <a:stretch>
              <a:fillRect/>
            </a:stretch>
          </a:blipFill>
        </ns0:spPr>
        <ns0:txBody>
          <a:bodyPr wrap="square" lIns="0" tIns="0" rIns="0" bIns="0" rtlCol="0"/>
          <a:lstStyle/>
          <a:p/>
        </ns0:txBody>
      </ns0:sp>
      <ns0:sp>
        <ns0:nvSpPr>
          <ns0:cNvPr id="26" name="object 26"/>
          <ns0:cNvSpPr/>
          <ns0:nvPr/>
        </ns0:nvSpPr>
        <ns0:spPr>
          <a:xfrm>
            <a:off x="3395471" y="4661903"/>
            <a:ext cx="1945386" cy="633234"/>
          </a:xfrm>
          <a:prstGeom prst="rect">
            <a:avLst/>
          </a:prstGeom>
          <a:blipFill>
            <a:blip ns2:embed="rId12" cstate="print"/>
            <a:stretch>
              <a:fillRect/>
            </a:stretch>
          </a:blipFill>
        </ns0:spPr>
        <ns0:txBody>
          <a:bodyPr wrap="square" lIns="0" tIns="0" rIns="0" bIns="0" rtlCol="0"/>
          <a:lstStyle/>
          <a:p/>
        </ns0:txBody>
      </ns0:sp>
      <ns0:sp>
        <ns0:nvSpPr>
          <ns0:cNvPr id="27" name="object 27"/>
          <ns0:cNvSpPr txBox="1"/>
          <ns0:nvPr/>
        </ns0:nvSpPr>
        <ns0:spPr>
          <a:xfrm>
            <a:off x="4135373" y="2710433"/>
            <a:ext cx="915669" cy="177800"/>
          </a:xfrm>
          <a:prstGeom prst="rect">
            <a:avLst/>
          </a:prstGeom>
        </ns0:spPr>
        <ns0:txBody>
          <a:bodyPr vert="horz" wrap="square" lIns="0" tIns="12065" rIns="0" bIns="0" rtlCol="0">
            <a:spAutoFit/>
          </a:bodyPr>
          <a:lstStyle/>
          <a:p>
            <a:pPr marL="12700">
              <a:lnSpc>
                <a:spcPct val="100000"/>
              </a:lnSpc>
              <a:spcBef>
                <a:spcPts val="95"/>
              </a:spcBef>
            </a:pPr>
            <a:r>
              <a:rPr sz="1000" b="1" spc="-5" dirty="0">
                <a:solidFill>
                  <a:srgbClr val="CC0066"/>
                </a:solidFill>
                <a:latin typeface="Times New Roman" panose="02020603050405020304"/>
                <a:cs typeface="Times New Roman" panose="02020603050405020304"/>
              </a:rPr>
              <a:t/>
            </a:r>
            <a:r>
              <a:rPr sz="1000" b="1" dirty="0">
                <a:solidFill>
                  <a:srgbClr val="CC0066"/>
                </a:solidFill>
                <a:latin typeface="Times New Roman" panose="02020603050405020304"/>
                <a:cs typeface="Times New Roman" panose="02020603050405020304"/>
              </a:rPr>
              <a:t/>
            </a:r>
            <a:r>
              <a:rPr sz="1000" b="1" spc="-45" dirty="0">
                <a:solidFill>
                  <a:srgbClr val="CC0066"/>
                </a:solidFill>
                <a:latin typeface="Times New Roman" panose="02020603050405020304"/>
                <a:cs typeface="Times New Roman" panose="02020603050405020304"/>
              </a:rPr>
              <a:t/>
            </a:r>
            <a:r>
              <a:rPr sz="1000" b="1" spc="-5" dirty="0">
                <a:solidFill>
                  <a:srgbClr val="CC0066"/>
                </a:solidFill>
                <a:latin typeface="宋体"/>
                <a:cs typeface="宋体"/>
                <a:ea typeface="+mj-ea"/>
              </a:rPr>
              <a:t>贷款现金</a:t>
            </a:r>
            <a:endParaRPr sz="1000">
              <a:latin typeface="Times New Roman" panose="02020603050405020304"/>
              <a:cs typeface="Times New Roman" panose="02020603050405020304"/>
            </a:endParaRPr>
          </a:p>
        </ns0:txBody>
      </ns0:sp>
      <ns0:sp>
        <ns0:nvSpPr>
          <ns0:cNvPr id="28" name="object 28"/>
          <ns0:cNvSpPr/>
          <ns0:nvPr/>
        </ns0:nvSpPr>
        <ns0:spPr>
          <a:xfrm>
            <a:off x="1242060" y="4756391"/>
            <a:ext cx="733818" cy="252234"/>
          </a:xfrm>
          <a:prstGeom prst="rect">
            <a:avLst/>
          </a:prstGeom>
          <a:blipFill>
            <a:blip ns2:embed="rId13" cstate="print"/>
            <a:stretch>
              <a:fillRect/>
            </a:stretch>
          </a:blipFill>
        </ns0:spPr>
        <ns0:txBody>
          <a:bodyPr wrap="square" lIns="0" tIns="0" rIns="0" bIns="0" rtlCol="0"/>
          <a:lstStyle/>
          <a:p/>
        </ns0:txBody>
      </ns0:sp>
      <ns0:sp>
        <ns0:nvSpPr>
          <ns0:cNvPr id="29" name="object 29"/>
          <ns0:cNvSpPr/>
          <ns0:nvPr/>
        </ns0:nvSpPr>
        <ns0:spPr>
          <a:xfrm>
            <a:off x="2179320" y="4750295"/>
            <a:ext cx="794778" cy="233946"/>
          </a:xfrm>
          <a:prstGeom prst="rect">
            <a:avLst/>
          </a:prstGeom>
          <a:blipFill>
            <a:blip ns2:embed="rId14" cstate="print"/>
            <a:stretch>
              <a:fillRect/>
            </a:stretch>
          </a:blipFill>
        </ns0:spPr>
        <ns0:txBody>
          <a:bodyPr wrap="square" lIns="0" tIns="0" rIns="0" bIns="0" rtlCol="0"/>
          <a:lstStyle/>
          <a:p/>
        </ns0:txBody>
      </ns0:sp>
      <ns0:sp>
        <ns0:nvSpPr>
          <ns0:cNvPr id="30" name="object 30"/>
          <ns0:cNvSpPr txBox="1"/>
          <ns0:nvPr/>
        </ns0:nvSpPr>
        <ns0:spPr>
          <a:xfrm>
            <a:off x="3643121" y="3208400"/>
            <a:ext cx="949960" cy="299720"/>
          </a:xfrm>
          <a:prstGeom prst="rect">
            <a:avLst/>
          </a:prstGeom>
        </ns0:spPr>
        <ns0:txBody>
          <a:bodyPr vert="horz" wrap="square" lIns="0" tIns="41275" rIns="0" bIns="0" rtlCol="0">
            <a:spAutoFit/>
          </a:bodyPr>
          <a:lstStyle/>
          <a:p>
            <a:pPr marL="160020" marR="5080" indent="-147955">
              <a:lnSpc>
                <a:spcPts val="960"/>
              </a:lnSpc>
              <a:spcBef>
                <a:spcPts val="325"/>
              </a:spcBef>
            </a:pPr>
            <a:r>
              <a:rPr sz="1000" b="1" spc="-5" dirty="0">
                <a:solidFill>
                  <a:srgbClr val="CC0066"/>
                </a:solidFill>
                <a:latin typeface="Times New Roman" panose="02020603050405020304"/>
                <a:cs typeface="Times New Roman" panose="02020603050405020304"/>
              </a:rPr>
              <a:t/>
            </a:r>
            <a:r>
              <a:rPr sz="1000" b="1" spc="-35" dirty="0">
                <a:solidFill>
                  <a:srgbClr val="CC0066"/>
                </a:solidFill>
                <a:latin typeface="Times New Roman" panose="02020603050405020304"/>
                <a:cs typeface="Times New Roman" panose="02020603050405020304"/>
              </a:rPr>
              <a:t/>
            </a:r>
            <a:r>
              <a:rPr sz="1000" b="1" spc="-5" dirty="0">
                <a:solidFill>
                  <a:srgbClr val="CC0066"/>
                </a:solidFill>
                <a:latin typeface="宋体"/>
                <a:cs typeface="宋体"/>
                <a:ea typeface="+mj-ea"/>
              </a:rPr>
              <a:t>利息和贷款偿还</a:t>
            </a:r>
            <a:endParaRPr sz="1000">
              <a:latin typeface="Times New Roman" panose="02020603050405020304"/>
              <a:cs typeface="Times New Roman" panose="02020603050405020304"/>
            </a:endParaRPr>
          </a:p>
        </ns0:txBody>
      </ns0:sp>
      <ns0:sp>
        <ns0:nvSpPr>
          <ns0:cNvPr id="31" name="object 31"/>
          <ns0:cNvSpPr txBox="1"/>
          <ns0:nvPr/>
        </ns0:nvSpPr>
        <ns0:spPr>
          <a:xfrm>
            <a:off x="3884421" y="4325239"/>
            <a:ext cx="1270635" cy="177800"/>
          </a:xfrm>
          <a:prstGeom prst="rect">
            <a:avLst/>
          </a:prstGeom>
        </ns0:spPr>
        <ns0:txBody>
          <a:bodyPr vert="horz" wrap="square" lIns="0" tIns="12065" rIns="0" bIns="0" rtlCol="0">
            <a:spAutoFit/>
          </a:bodyPr>
          <a:lstStyle/>
          <a:p>
            <a:pPr marL="12700">
              <a:lnSpc>
                <a:spcPct val="100000"/>
              </a:lnSpc>
              <a:spcBef>
                <a:spcPts val="95"/>
              </a:spcBef>
            </a:pPr>
            <a:r>
              <a:rPr sz="1000" b="1" spc="-5" dirty="0">
                <a:solidFill>
                  <a:srgbClr val="CC0066"/>
                </a:solidFill>
                <a:latin typeface="Times New Roman" panose="02020603050405020304"/>
                <a:cs typeface="Times New Roman" panose="02020603050405020304"/>
              </a:rPr>
              <a:t/>
            </a:r>
            <a:r>
              <a:rPr sz="1000" b="1" dirty="0">
                <a:solidFill>
                  <a:srgbClr val="CC0066"/>
                </a:solidFill>
                <a:latin typeface="Times New Roman" panose="02020603050405020304"/>
                <a:cs typeface="Times New Roman" panose="02020603050405020304"/>
              </a:rPr>
              <a:t/>
            </a:r>
            <a:r>
              <a:rPr sz="1000" b="1" spc="-5" dirty="0">
                <a:solidFill>
                  <a:srgbClr val="CC0066"/>
                </a:solidFill>
                <a:latin typeface="Times New Roman" panose="02020603050405020304"/>
                <a:cs typeface="Times New Roman" panose="02020603050405020304"/>
              </a:rPr>
              <a:t/>
            </a:r>
            <a:r>
              <a:rPr sz="1000" b="1" spc="-35" dirty="0">
                <a:solidFill>
                  <a:srgbClr val="CC0066"/>
                </a:solidFill>
                <a:latin typeface="Times New Roman" panose="02020603050405020304"/>
                <a:cs typeface="Times New Roman" panose="02020603050405020304"/>
              </a:rPr>
              <a:t/>
            </a:r>
            <a:r>
              <a:rPr sz="1000" b="1" spc="-5" dirty="0">
                <a:solidFill>
                  <a:srgbClr val="CC0066"/>
                </a:solidFill>
                <a:latin typeface="宋体"/>
                <a:cs typeface="宋体"/>
                <a:ea typeface="+mj-ea"/>
              </a:rPr>
              <a:t>股票发行现金</a:t>
            </a:r>
            <a:endParaRPr sz="1000">
              <a:latin typeface="Times New Roman" panose="02020603050405020304"/>
              <a:cs typeface="Times New Roman" panose="02020603050405020304"/>
            </a:endParaRPr>
          </a:p>
        </ns0:txBody>
      </ns0:sp>
      <ns0:sp>
        <ns0:nvSpPr>
          <ns0:cNvPr id="32" name="object 32"/>
          <ns0:cNvSpPr txBox="1"/>
          <ns0:nvPr/>
        </ns0:nvSpPr>
        <ns0:spPr>
          <a:xfrm>
            <a:off x="3464433" y="4845811"/>
            <a:ext cx="1372870" cy="330200"/>
          </a:xfrm>
          <a:prstGeom prst="rect">
            <a:avLst/>
          </a:prstGeom>
        </ns0:spPr>
        <ns0:txBody>
          <a:bodyPr vert="horz" wrap="square" lIns="0" tIns="12065" rIns="0" bIns="0" rtlCol="0">
            <a:spAutoFit/>
          </a:bodyPr>
          <a:lstStyle/>
          <a:p>
            <a:pPr marL="193675" marR="5080" indent="-181610">
              <a:lnSpc>
                <a:spcPct val="100000"/>
              </a:lnSpc>
              <a:spcBef>
                <a:spcPts val="95"/>
              </a:spcBef>
            </a:pPr>
            <a:r>
              <a:rPr sz="1000" b="1" spc="-5" dirty="0">
                <a:solidFill>
                  <a:srgbClr val="CC0066"/>
                </a:solidFill>
                <a:latin typeface="宋体"/>
                <a:cs typeface="宋体"/>
                <a:ea typeface="+mj-ea"/>
              </a:rPr>
              <a:t>股票回购产生的股息和现金</a:t>
            </a:r>
            <a:r>
              <a:rPr sz="1000" b="1" spc="-60" dirty="0">
                <a:solidFill>
                  <a:srgbClr val="CC0066"/>
                </a:solidFill>
                <a:latin typeface="Times New Roman" panose="02020603050405020304"/>
                <a:cs typeface="Times New Roman" panose="02020603050405020304"/>
              </a:rPr>
              <a:t/>
            </a:r>
            <a:r>
              <a:rPr sz="1000" b="1" dirty="0">
                <a:solidFill>
                  <a:srgbClr val="CC0066"/>
                </a:solidFill>
                <a:latin typeface="Times New Roman" panose="02020603050405020304"/>
                <a:cs typeface="Times New Roman" panose="02020603050405020304"/>
              </a:rPr>
              <a:t/>
            </a:r>
            <a:r>
              <a:rPr sz="1000" b="1" spc="-5" dirty="0">
                <a:solidFill>
                  <a:srgbClr val="CC0066"/>
                </a:solidFill>
                <a:latin typeface="Times New Roman" panose="02020603050405020304"/>
                <a:cs typeface="Times New Roman" panose="02020603050405020304"/>
              </a:rPr>
              <a:t/>
            </a:r>
            <a:r>
              <a:rPr sz="1000" b="1" dirty="0">
                <a:solidFill>
                  <a:srgbClr val="CC0066"/>
                </a:solidFill>
                <a:latin typeface="Times New Roman" panose="02020603050405020304"/>
                <a:cs typeface="Times New Roman" panose="02020603050405020304"/>
              </a:rPr>
              <a:t/>
            </a:r>
            <a:r>
              <a:rPr sz="1000" b="1" spc="-5" dirty="0">
                <a:solidFill>
                  <a:srgbClr val="CC0066"/>
                </a:solidFill>
                <a:latin typeface="Times New Roman" panose="02020603050405020304"/>
                <a:cs typeface="Times New Roman" panose="02020603050405020304"/>
              </a:rPr>
              <a:t/>
            </a:r>
            <a:endParaRPr sz="1000">
              <a:latin typeface="Times New Roman" panose="02020603050405020304"/>
              <a:cs typeface="Times New Roman" panose="02020603050405020304"/>
            </a:endParaRPr>
          </a:p>
        </ns0:txBody>
      </ns0:sp>
      <ns0:sp>
        <ns0:nvSpPr>
          <ns0:cNvPr id="33" name="object 33"/>
          <ns0:cNvSpPr txBox="1"/>
          <ns0:nvPr/>
        </ns0:nvSpPr>
        <ns0:spPr>
          <a:xfrm>
            <a:off x="609091" y="1526794"/>
            <a:ext cx="2193925" cy="574675"/>
          </a:xfrm>
          <a:prstGeom prst="rect">
            <a:avLst/>
          </a:prstGeom>
        </ns0:spPr>
        <ns0:txBody>
          <a:bodyPr vert="horz" wrap="square" lIns="0" tIns="12700" rIns="0" bIns="0" rtlCol="0">
            <a:spAutoFit/>
          </a:bodyPr>
          <a:lstStyle/>
          <a:p>
            <a:pPr marL="211455">
              <a:lnSpc>
                <a:spcPct val="100000"/>
              </a:lnSpc>
              <a:spcBef>
                <a:spcPts val="100"/>
              </a:spcBef>
            </a:pPr>
            <a:r>
              <a:rPr sz="1800" b="1" spc="-5" dirty="0">
                <a:latin typeface="Times New Roman" panose="02020603050405020304"/>
                <a:cs typeface="Times New Roman" panose="02020603050405020304"/>
              </a:rPr>
              <a:t/>
            </a:r>
            <a:r>
              <a:rPr sz="1800" b="1" dirty="0">
                <a:latin typeface="宋体"/>
                <a:cs typeface="宋体"/>
                <a:ea typeface="+mj-ea"/>
              </a:rPr>
              <a:t>公司：</a:t>
            </a:r>
            <a:endParaRPr sz="1800">
              <a:latin typeface="Times New Roman" panose="02020603050405020304"/>
              <a:cs typeface="Times New Roman" panose="02020603050405020304"/>
            </a:endParaRPr>
          </a:p>
          <a:p>
            <a:pPr marL="12700">
              <a:lnSpc>
                <a:spcPct val="100000"/>
              </a:lnSpc>
              <a:tabLst>
                <a:tab pos="210820" algn="l"/>
              </a:tabLst>
            </a:pPr>
            <a:r>
              <a:rPr sz="1800" b="1" u="sng" dirty="0">
                <a:uFill>
                  <a:solidFill>
                    <a:srgbClr val="CC0066"/>
                  </a:solidFill>
                </a:uFill>
                <a:latin typeface="Times New Roman" panose="02020603050405020304"/>
                <a:cs typeface="Times New Roman" panose="02020603050405020304"/>
              </a:rPr>
              <a:t/>
            </a:r>
            <a:r>
              <a:rPr sz="1800" b="1" u="sng" dirty="0">
                <a:uFill>
                  <a:solidFill>
                    <a:srgbClr val="CC0066"/>
                  </a:solidFill>
                </a:uFill>
                <a:latin typeface="Times New Roman" panose="02020603050405020304"/>
                <a:cs typeface="Times New Roman" panose="02020603050405020304"/>
              </a:rPr>
              <a:t/>
            </a:r>
            <a:r>
              <a:rPr sz="1800" b="1" u="sng" spc="-5" dirty="0">
                <a:uFill>
                  <a:solidFill>
                    <a:srgbClr val="CC0066"/>
                  </a:solidFill>
                </a:uFill>
                <a:latin typeface="宋体"/>
                <a:cs typeface="宋体"/>
                <a:ea typeface="+mj-ea"/>
              </a:rPr>
              <a:t>值生成器</a:t>
            </a:r>
            <a:r>
              <a:rPr sz="1800" b="1" u="sng" spc="-45" dirty="0">
                <a:uFill>
                  <a:solidFill>
                    <a:srgbClr val="CC0066"/>
                  </a:solidFill>
                </a:uFill>
                <a:latin typeface="Times New Roman" panose="02020603050405020304"/>
                <a:cs typeface="Times New Roman" panose="02020603050405020304"/>
              </a:rPr>
              <a:t/>
            </a:r>
            <a:r>
              <a:rPr sz="1800" b="1" u="sng" dirty="0">
                <a:uFill>
                  <a:solidFill>
                    <a:srgbClr val="CC0066"/>
                  </a:solidFill>
                </a:uFill>
                <a:latin typeface="Times New Roman" panose="02020603050405020304"/>
                <a:cs typeface="Times New Roman" panose="02020603050405020304"/>
              </a:rPr>
              <a:t/>
            </a:r>
            <a:endParaRPr sz="1800">
              <a:latin typeface="Times New Roman" panose="02020603050405020304"/>
              <a:cs typeface="Times New Roman" panose="02020603050405020304"/>
            </a:endParaRPr>
          </a:p>
        </ns0:txBody>
      </ns0:sp>
      <ns0:sp>
        <ns0:nvSpPr>
          <ns0:cNvPr id="34" name="object 34"/>
          <ns0:cNvSpPr/>
          <ns0:nvPr/>
        </ns0:nvSpPr>
        <ns0:spPr>
          <a:xfrm>
            <a:off x="621791" y="1485900"/>
            <a:ext cx="2123440" cy="0"/>
          </a:xfrm>
          <a:custGeom>
            <a:avLst/>
            <a:gdLst/>
            <a:ahLst/>
            <a:cxnLst/>
            <a:rect l="l" t="t" r="r" b="b"/>
            <a:pathLst>
              <a:path w="2123440">
                <a:moveTo>
                  <a:pt x="0" y="0"/>
                </a:moveTo>
                <a:lnTo>
                  <a:pt x="2122932" y="0"/>
                </a:lnTo>
              </a:path>
            </a:pathLst>
          </a:custGeom>
          <a:ln w="12192">
            <a:solidFill>
              <a:srgbClr val="CC0066"/>
            </a:solidFill>
          </a:ln>
        </ns0:spPr>
        <ns0:txBody>
          <a:bodyPr wrap="square" lIns="0" tIns="0" rIns="0" bIns="0" rtlCol="0"/>
          <a:lstStyle/>
          <a:p/>
        </ns0:txBody>
      </ns0:sp>
      <ns0:sp>
        <ns0:nvSpPr>
          <ns0:cNvPr id="35" name="object 35"/>
          <ns0:cNvSpPr txBox="1"/>
          <ns0:nvPr/>
        </ns0:nvSpPr>
        <ns0:spPr>
          <a:xfrm>
            <a:off x="5103367" y="1526794"/>
            <a:ext cx="2478405" cy="574675"/>
          </a:xfrm>
          <a:prstGeom prst="rect">
            <a:avLst/>
          </a:prstGeom>
        </ns0:spPr>
        <ns0:txBody>
          <a:bodyPr vert="horz" wrap="square" lIns="0" tIns="12700" rIns="0" bIns="0" rtlCol="0">
            <a:spAutoFit/>
          </a:bodyPr>
          <a:lstStyle/>
          <a:p>
            <a:pPr marL="210820">
              <a:lnSpc>
                <a:spcPct val="100000"/>
              </a:lnSpc>
              <a:spcBef>
                <a:spcPts val="100"/>
              </a:spcBef>
            </a:pPr>
            <a:r>
              <a:rPr sz="1800" b="1" spc="-5" dirty="0">
                <a:latin typeface="宋体"/>
                <a:cs typeface="宋体"/>
                <a:ea typeface="+mj-ea"/>
              </a:rPr>
              <a:t>投资者：</a:t>
            </a:r>
            <a:endParaRPr sz="1800">
              <a:latin typeface="Times New Roman" panose="02020603050405020304"/>
              <a:cs typeface="Times New Roman" panose="02020603050405020304"/>
            </a:endParaRPr>
          </a:p>
          <a:p>
            <a:pPr marL="12700">
              <a:lnSpc>
                <a:spcPct val="100000"/>
              </a:lnSpc>
              <a:tabLst>
                <a:tab pos="210185" algn="l"/>
              </a:tabLst>
            </a:pPr>
            <a:r>
              <a:rPr sz="1800" b="1" u="sng" dirty="0">
                <a:uFill>
                  <a:solidFill>
                    <a:srgbClr val="CC0066"/>
                  </a:solidFill>
                </a:uFill>
                <a:latin typeface="Times New Roman" panose="02020603050405020304"/>
                <a:cs typeface="Times New Roman" panose="02020603050405020304"/>
              </a:rPr>
              <a:t/>
            </a:r>
            <a:r>
              <a:rPr sz="1800" b="1" u="sng" dirty="0">
                <a:uFill>
                  <a:solidFill>
                    <a:srgbClr val="CC0066"/>
                  </a:solidFill>
                </a:uFill>
                <a:latin typeface="Times New Roman" panose="02020603050405020304"/>
                <a:cs typeface="Times New Roman" panose="02020603050405020304"/>
              </a:rPr>
              <a:t/>
            </a:r>
            <a:r>
              <a:rPr sz="1800" b="1" u="sng" spc="-5" dirty="0">
                <a:uFill>
                  <a:solidFill>
                    <a:srgbClr val="CC0066"/>
                  </a:solidFill>
                </a:uFill>
                <a:latin typeface="Times New Roman" panose="02020603050405020304"/>
                <a:cs typeface="Times New Roman" panose="02020603050405020304"/>
              </a:rPr>
              <a:t/>
            </a:r>
            <a:r>
              <a:rPr sz="1800" b="1" u="sng" dirty="0">
                <a:uFill>
                  <a:solidFill>
                    <a:srgbClr val="CC0066"/>
                  </a:solidFill>
                </a:uFill>
                <a:latin typeface="宋体"/>
                <a:cs typeface="宋体"/>
                <a:ea typeface="+mj-ea"/>
              </a:rPr>
              <a:t>索赔人的价值</a:t>
            </a:r>
            <a:r>
              <a:rPr sz="1800" b="1" u="sng" spc="-70" dirty="0">
                <a:uFill>
                  <a:solidFill>
                    <a:srgbClr val="CC0066"/>
                  </a:solidFill>
                </a:uFill>
                <a:latin typeface="Times New Roman" panose="02020603050405020304"/>
                <a:cs typeface="Times New Roman" panose="02020603050405020304"/>
              </a:rPr>
              <a:t/>
            </a:r>
            <a:r>
              <a:rPr sz="1800" b="1" u="sng" spc="-5" dirty="0">
                <a:uFill>
                  <a:solidFill>
                    <a:srgbClr val="CC0066"/>
                  </a:solidFill>
                </a:uFill>
                <a:latin typeface="Times New Roman" panose="02020603050405020304"/>
                <a:cs typeface="Times New Roman" panose="02020603050405020304"/>
              </a:rPr>
              <a:t/>
            </a:r>
            <a:r>
              <a:rPr sz="1800" b="1" spc="-5" dirty="0">
                <a:latin typeface="Times New Roman" panose="02020603050405020304"/>
                <a:cs typeface="Times New Roman" panose="02020603050405020304"/>
              </a:rPr>
              <a:t/>
            </a:r>
            <a:endParaRPr sz="1800">
              <a:latin typeface="Times New Roman" panose="02020603050405020304"/>
              <a:cs typeface="Times New Roman" panose="02020603050405020304"/>
            </a:endParaRPr>
          </a:p>
        </ns0:txBody>
      </ns0:sp>
      <ns0:sp>
        <ns0:nvSpPr>
          <ns0:cNvPr id="36" name="object 36"/>
          <ns0:cNvSpPr/>
          <ns0:nvPr/>
        </ns0:nvSpPr>
        <ns0:spPr>
          <a:xfrm>
            <a:off x="5116067" y="1485900"/>
            <a:ext cx="2123440" cy="0"/>
          </a:xfrm>
          <a:custGeom>
            <a:avLst/>
            <a:gdLst/>
            <a:ahLst/>
            <a:cxnLst/>
            <a:rect l="l" t="t" r="r" b="b"/>
            <a:pathLst>
              <a:path w="2123440">
                <a:moveTo>
                  <a:pt x="0" y="0"/>
                </a:moveTo>
                <a:lnTo>
                  <a:pt x="2122932" y="0"/>
                </a:lnTo>
              </a:path>
            </a:pathLst>
          </a:custGeom>
          <a:ln w="12192">
            <a:solidFill>
              <a:srgbClr val="CC0066"/>
            </a:solidFill>
          </a:ln>
        </ns0:spPr>
        <ns0:txBody>
          <a:bodyPr wrap="square" lIns="0" tIns="0" rIns="0" bIns="0" rtlCol="0"/>
          <a:lstStyle/>
          <a:p/>
        </ns0:txBody>
      </ns0:sp>
      <ns0:sp>
        <ns0:nvSpPr>
          <ns0:cNvPr id="37" name="object 37"/>
          <ns0:cNvSpPr/>
          <ns0:nvPr/>
        </ns0:nvSpPr>
        <ns0:spPr>
          <a:xfrm>
            <a:off x="6053328" y="2662415"/>
            <a:ext cx="1570481" cy="634758"/>
          </a:xfrm>
          <a:prstGeom prst="rect">
            <a:avLst/>
          </a:prstGeom>
          <a:blipFill>
            <a:blip ns2:embed="rId15" cstate="print"/>
            <a:stretch>
              <a:fillRect/>
            </a:stretch>
          </a:blipFill>
        </ns0:spPr>
        <ns0:txBody>
          <a:bodyPr wrap="square" lIns="0" tIns="0" rIns="0" bIns="0" rtlCol="0"/>
          <a:lstStyle/>
          <a:p/>
        </ns0:txBody>
      </ns0:sp>
      <ns0:sp>
        <ns0:nvSpPr>
          <ns0:cNvPr id="38" name="object 38"/>
          <ns0:cNvSpPr txBox="1"/>
          <ns0:nvPr/>
        </ns0:nvSpPr>
        <ns0:spPr>
          <a:xfrm>
            <a:off x="6592061" y="2838957"/>
            <a:ext cx="837565" cy="330200"/>
          </a:xfrm>
          <a:prstGeom prst="rect">
            <a:avLst/>
          </a:prstGeom>
        </ns0:spPr>
        <ns0:txBody>
          <a:bodyPr vert="horz" wrap="square" lIns="0" tIns="12065" rIns="0" bIns="0" rtlCol="0">
            <a:spAutoFit/>
          </a:bodyPr>
          <a:lstStyle/>
          <a:p>
            <a:pPr marL="230505" marR="5080" indent="-218440">
              <a:lnSpc>
                <a:spcPct val="100000"/>
              </a:lnSpc>
              <a:spcBef>
                <a:spcPts val="95"/>
              </a:spcBef>
            </a:pPr>
            <a:r>
              <a:rPr sz="1000" b="1" spc="-5" dirty="0">
                <a:solidFill>
                  <a:srgbClr val="CC0066"/>
                </a:solidFill>
                <a:latin typeface="宋体"/>
                <a:cs typeface="宋体"/>
                <a:ea typeface="+mj-ea"/>
              </a:rPr>
              <a:t>出售债务所得的现金</a:t>
            </a:r>
            <a:r>
              <a:rPr sz="1000" b="1" dirty="0">
                <a:solidFill>
                  <a:srgbClr val="CC0066"/>
                </a:solidFill>
                <a:latin typeface="Times New Roman" panose="02020603050405020304"/>
                <a:cs typeface="Times New Roman" panose="02020603050405020304"/>
              </a:rPr>
              <a:t/>
            </a:r>
            <a:r>
              <a:rPr sz="1000" b="1" spc="-60" dirty="0">
                <a:solidFill>
                  <a:srgbClr val="CC0066"/>
                </a:solidFill>
                <a:latin typeface="Times New Roman" panose="02020603050405020304"/>
                <a:cs typeface="Times New Roman" panose="02020603050405020304"/>
              </a:rPr>
              <a:t/>
            </a:r>
            <a:r>
              <a:rPr sz="1000" b="1" spc="-5" dirty="0">
                <a:solidFill>
                  <a:srgbClr val="CC0066"/>
                </a:solidFill>
                <a:latin typeface="Times New Roman" panose="02020603050405020304"/>
                <a:cs typeface="Times New Roman" panose="02020603050405020304"/>
              </a:rPr>
              <a:t/>
            </a:r>
            <a:r>
              <a:rPr sz="1000" b="1" dirty="0">
                <a:solidFill>
                  <a:srgbClr val="CC0066"/>
                </a:solidFill>
                <a:latin typeface="Times New Roman" panose="02020603050405020304"/>
                <a:cs typeface="Times New Roman" panose="02020603050405020304"/>
              </a:rPr>
              <a:t/>
            </a:r>
            <a:r>
              <a:rPr sz="1000" b="1" spc="-15" dirty="0">
                <a:solidFill>
                  <a:srgbClr val="CC0066"/>
                </a:solidFill>
                <a:latin typeface="Times New Roman" panose="02020603050405020304"/>
                <a:cs typeface="Times New Roman" panose="02020603050405020304"/>
              </a:rPr>
              <a:t/>
            </a:r>
            <a:r>
              <a:rPr sz="1000" b="1" spc="-5" dirty="0">
                <a:solidFill>
                  <a:srgbClr val="CC0066"/>
                </a:solidFill>
                <a:latin typeface="Times New Roman" panose="02020603050405020304"/>
                <a:cs typeface="Times New Roman" panose="02020603050405020304"/>
              </a:rPr>
              <a:t/>
            </a:r>
            <a:endParaRPr sz="1000">
              <a:latin typeface="Times New Roman" panose="02020603050405020304"/>
              <a:cs typeface="Times New Roman" panose="02020603050405020304"/>
            </a:endParaRPr>
          </a:p>
        </ns0:txBody>
      </ns0:sp>
      <ns0:sp>
        <ns0:nvSpPr>
          <ns0:cNvPr id="39" name="object 39"/>
          <ns0:cNvSpPr/>
          <ns0:nvPr/>
        </ns0:nvSpPr>
        <ns0:spPr>
          <a:xfrm>
            <a:off x="6053328" y="4347959"/>
            <a:ext cx="1570481" cy="634758"/>
          </a:xfrm>
          <a:prstGeom prst="rect">
            <a:avLst/>
          </a:prstGeom>
          <a:blipFill>
            <a:blip ns2:embed="rId15" cstate="print"/>
            <a:stretch>
              <a:fillRect/>
            </a:stretch>
          </a:blipFill>
        </ns0:spPr>
        <ns0:txBody>
          <a:bodyPr wrap="square" lIns="0" tIns="0" rIns="0" bIns="0" rtlCol="0"/>
          <a:lstStyle/>
          <a:p/>
        </ns0:txBody>
      </ns0:sp>
      <ns0:sp>
        <ns0:nvSpPr>
          <ns0:cNvPr id="40" name="object 40"/>
          <ns0:cNvSpPr txBox="1"/>
          <ns0:nvPr/>
        </ns0:nvSpPr>
        <ns0:spPr>
          <a:xfrm>
            <a:off x="6592061" y="4525136"/>
            <a:ext cx="837565" cy="330200"/>
          </a:xfrm>
          <a:prstGeom prst="rect">
            <a:avLst/>
          </a:prstGeom>
        </ns0:spPr>
        <ns0:txBody>
          <a:bodyPr vert="horz" wrap="square" lIns="0" tIns="12065" rIns="0" bIns="0" rtlCol="0">
            <a:spAutoFit/>
          </a:bodyPr>
          <a:lstStyle/>
          <a:p>
            <a:pPr marL="177165" marR="5080" indent="-165100">
              <a:lnSpc>
                <a:spcPct val="100000"/>
              </a:lnSpc>
              <a:spcBef>
                <a:spcPts val="95"/>
              </a:spcBef>
            </a:pPr>
            <a:r>
              <a:rPr sz="1000" b="1" spc="-5" dirty="0">
                <a:solidFill>
                  <a:srgbClr val="CC0066"/>
                </a:solidFill>
                <a:latin typeface="Times New Roman" panose="02020603050405020304"/>
                <a:cs typeface="Times New Roman" panose="02020603050405020304"/>
              </a:rPr>
              <a:t/>
            </a:r>
            <a:r>
              <a:rPr sz="1000" b="1" dirty="0">
                <a:solidFill>
                  <a:srgbClr val="CC0066"/>
                </a:solidFill>
                <a:latin typeface="Times New Roman" panose="02020603050405020304"/>
                <a:cs typeface="Times New Roman" panose="02020603050405020304"/>
              </a:rPr>
              <a:t/>
            </a:r>
            <a:r>
              <a:rPr sz="1000" b="1" spc="-60" dirty="0">
                <a:solidFill>
                  <a:srgbClr val="CC0066"/>
                </a:solidFill>
                <a:latin typeface="Times New Roman" panose="02020603050405020304"/>
                <a:cs typeface="Times New Roman" panose="02020603050405020304"/>
              </a:rPr>
              <a:t/>
            </a:r>
            <a:r>
              <a:rPr sz="1000" b="1" spc="-5" dirty="0">
                <a:solidFill>
                  <a:srgbClr val="CC0066"/>
                </a:solidFill>
                <a:latin typeface="Times New Roman" panose="02020603050405020304"/>
                <a:cs typeface="Times New Roman" panose="02020603050405020304"/>
              </a:rPr>
              <a:t/>
            </a:r>
            <a:r>
              <a:rPr sz="1000" b="1" dirty="0">
                <a:solidFill>
                  <a:srgbClr val="CC0066"/>
                </a:solidFill>
                <a:latin typeface="Times New Roman" panose="02020603050405020304"/>
                <a:cs typeface="Times New Roman" panose="02020603050405020304"/>
              </a:rPr>
              <a:t/>
            </a:r>
            <a:r>
              <a:rPr sz="1000" b="1" spc="-15" dirty="0">
                <a:solidFill>
                  <a:srgbClr val="CC0066"/>
                </a:solidFill>
                <a:latin typeface="Times New Roman" panose="02020603050405020304"/>
                <a:cs typeface="Times New Roman" panose="02020603050405020304"/>
              </a:rPr>
              <a:t/>
            </a:r>
            <a:r>
              <a:rPr sz="1000" b="1" spc="-5" dirty="0">
                <a:solidFill>
                  <a:srgbClr val="CC0066"/>
                </a:solidFill>
                <a:latin typeface="宋体"/>
                <a:cs typeface="宋体"/>
                <a:ea typeface="+mj-ea"/>
              </a:rPr>
              <a:t>出售股票所产生的现金</a:t>
            </a:r>
            <a:endParaRPr sz="1000">
              <a:latin typeface="Times New Roman" panose="02020603050405020304"/>
              <a:cs typeface="Times New Roman" panose="02020603050405020304"/>
            </a:endParaRPr>
          </a:p>
        </ns0:txBody>
      </ns0:sp>
    </ns0:spTree>
  </ns0:cSld>
  <ns0:clrMapOvr>
    <a:masterClrMapping/>
  </ns0:clrMapOvr>
</ns0:sld>
</file>

<file path=ppt/slides/slide8.xml><?xml version="1.0" encoding="utf-8"?>
<ns0:sld xmlns:a="http://schemas.openxmlformats.org/drawingml/2006/main" xmlns:ns0="http://schemas.openxmlformats.org/presentationml/2006/main">
  <ns0:cSld>
    <ns0:spTree>
      <ns0:nvGrpSpPr>
        <ns0:cNvPr id="1" name=""/>
        <ns0:cNvGrpSpPr/>
        <ns0:nvPr/>
      </ns0:nvGrpSpPr>
      <ns0:grpSpPr>
        <a:xfrm>
          <a:off x="0" y="0"/>
          <a:ext cx="0" cy="0"/>
          <a:chOff x="0" y="0"/>
          <a:chExt cx="0" cy="0"/>
        </a:xfrm>
      </ns0:grpSpPr>
      <ns0:sp>
        <ns0:nvSpPr>
          <ns0:cNvPr id="2" name="object 2"/>
          <ns0:cNvSpPr txBox="1">
            <a:spLocks noGrp="1"/>
          </ns0:cNvSpPr>
          <ns0:nvPr>
            <ns0:ph type="title"/>
          </ns0:nvPr>
        </ns0:nvSpPr>
        <ns0:spPr>
          <a:prstGeom prst="rect">
            <a:avLst/>
          </a:prstGeom>
        </ns0:spPr>
        <ns0:txBody>
          <a:bodyPr vert="horz" wrap="square" lIns="0" tIns="12065" rIns="0" bIns="0" rtlCol="0">
            <a:spAutoFit/>
          </a:bodyPr>
          <a:lstStyle/>
          <a:p>
            <a:pPr marL="600075" marR="5080" indent="-35560">
              <a:lnSpc>
                <a:spcPct val="100000"/>
              </a:lnSpc>
              <a:spcBef>
                <a:spcPts val="95"/>
              </a:spcBef>
            </a:pPr>
            <a:r>
              <a:rPr spc="-5" dirty="0">
                <a:latin typeface="宋体"/>
                <a:ea typeface="+mj-ea"/>
                <a:cs typeface="宋体"/>
              </a:rPr>
              <a:t>分析业务：专业分析师</a:t>
            </a:r>
            <a:r>
              <a:rPr spc="-25" dirty="0"/>
              <a:t/>
            </a:r>
            <a:r>
              <a:rPr spc="-5" dirty="0"/>
              <a:t/>
            </a:r>
            <a:endParaRPr spc="-5" dirty="0"/>
          </a:p>
        </ns0:txBody>
      </ns0:sp>
      <ns0:sp>
        <ns0:nvSpPr>
          <ns0:cNvPr id="3" name="object 3"/>
          <ns0:cNvSpPr txBox="1"/>
          <ns0:nvPr/>
        </ns0:nvSpPr>
        <ns0:spPr>
          <a:xfrm>
            <a:off x="630427" y="1378711"/>
            <a:ext cx="7797800" cy="3543300"/>
          </a:xfrm>
          <a:prstGeom prst="rect">
            <a:avLst/>
          </a:prstGeom>
        </ns0:spPr>
        <ns0:txBody>
          <a:bodyPr vert="horz" wrap="square" lIns="0" tIns="12065" rIns="0" bIns="0" rtlCol="0">
            <a:spAutoFit/>
          </a:bodyPr>
          <a:lstStyle/>
          <a:p>
            <a:pPr marL="355600" marR="5080" indent="-342900">
              <a:lnSpc>
                <a:spcPct val="100000"/>
              </a:lnSpc>
              <a:spcBef>
                <a:spcPts val="95"/>
              </a:spcBef>
              <a:buClr>
                <a:srgbClr val="001F5F"/>
              </a:buClr>
              <a:buChar char="•"/>
              <a:tabLst>
                <a:tab pos="354965" algn="l"/>
                <a:tab pos="355600" algn="l"/>
              </a:tabLst>
            </a:pPr>
            <a:r>
              <a:rPr sz="2200" spc="-5" dirty="0">
                <a:latin typeface="宋体"/>
                <a:cs typeface="宋体"/>
                <a:ea typeface="+mj-ea"/>
              </a:rPr>
              <a:t>外部分析师了解该公司的价值，以便为外部投资者提供建议</a:t>
            </a:r>
            <a:r>
              <a:rPr sz="2200" spc="-20" dirty="0">
                <a:latin typeface="Times New Roman" panose="02020603050405020304"/>
                <a:cs typeface="Times New Roman" panose="02020603050405020304"/>
              </a:rPr>
              <a:t/>
            </a:r>
            <a:r>
              <a:rPr sz="2200" spc="-5" dirty="0">
                <a:latin typeface="Times New Roman" panose="02020603050405020304"/>
                <a:cs typeface="Times New Roman" panose="02020603050405020304"/>
              </a:rPr>
              <a:t/>
            </a:r>
            <a:endParaRPr sz="2200">
              <a:latin typeface="Times New Roman" panose="02020603050405020304"/>
              <a:cs typeface="Times New Roman" panose="02020603050405020304"/>
            </a:endParaRPr>
          </a:p>
          <a:p>
            <a:pPr marL="756285" lvl="1" indent="-287020">
              <a:lnSpc>
                <a:spcPct val="100000"/>
              </a:lnSpc>
              <a:spcBef>
                <a:spcPts val="490"/>
              </a:spcBef>
              <a:buClr>
                <a:srgbClr val="00AFEF"/>
              </a:buClr>
              <a:buFont typeface="Wingdings" panose="05000000000000000000"/>
              <a:buChar char=""/>
              <a:tabLst>
                <a:tab pos="756920" algn="l"/>
              </a:tabLst>
            </a:pPr>
            <a:r>
              <a:rPr sz="2000" i="1" dirty="0">
                <a:latin typeface="Times New Roman" panose="02020603050405020304"/>
                <a:cs typeface="Times New Roman" panose="02020603050405020304"/>
              </a:rPr>
              <a:t/>
            </a:r>
            <a:r>
              <a:rPr sz="2000" i="1" spc="-95" dirty="0">
                <a:latin typeface="Times New Roman" panose="02020603050405020304"/>
                <a:cs typeface="Times New Roman" panose="02020603050405020304"/>
              </a:rPr>
              <a:t/>
            </a:r>
            <a:r>
              <a:rPr sz="2000" i="1" dirty="0">
                <a:latin typeface="宋体"/>
                <a:cs typeface="宋体"/>
                <a:ea typeface="+mj-ea"/>
              </a:rPr>
              <a:t>股权分析师</a:t>
            </a:r>
            <a:endParaRPr sz="2000">
              <a:latin typeface="Times New Roman" panose="02020603050405020304"/>
              <a:cs typeface="Times New Roman" panose="02020603050405020304"/>
            </a:endParaRPr>
          </a:p>
          <a:p>
            <a:pPr marL="756285" lvl="1" indent="-287020">
              <a:lnSpc>
                <a:spcPct val="100000"/>
              </a:lnSpc>
              <a:spcBef>
                <a:spcPts val="480"/>
              </a:spcBef>
              <a:buClr>
                <a:srgbClr val="00AFEF"/>
              </a:buClr>
              <a:buFont typeface="Wingdings" panose="05000000000000000000"/>
              <a:buChar char=""/>
              <a:tabLst>
                <a:tab pos="756920" algn="l"/>
              </a:tabLst>
            </a:pPr>
            <a:r>
              <a:rPr sz="2000" i="1" dirty="0">
                <a:latin typeface="Times New Roman" panose="02020603050405020304"/>
                <a:cs typeface="Times New Roman" panose="02020603050405020304"/>
              </a:rPr>
              <a:t/>
            </a:r>
            <a:r>
              <a:rPr sz="2000" i="1" spc="-90" dirty="0">
                <a:latin typeface="Times New Roman" panose="02020603050405020304"/>
                <a:cs typeface="Times New Roman" panose="02020603050405020304"/>
              </a:rPr>
              <a:t/>
            </a:r>
            <a:r>
              <a:rPr sz="2000" i="1" dirty="0">
                <a:latin typeface="宋体"/>
                <a:cs typeface="宋体"/>
                <a:ea typeface="+mj-ea"/>
              </a:rPr>
              <a:t>信用分析师</a:t>
            </a:r>
            <a:endParaRPr sz="2000">
              <a:latin typeface="Times New Roman" panose="02020603050405020304"/>
              <a:cs typeface="Times New Roman" panose="02020603050405020304"/>
            </a:endParaRPr>
          </a:p>
          <a:p>
            <a:pPr lvl="1">
              <a:lnSpc>
                <a:spcPct val="100000"/>
              </a:lnSpc>
              <a:spcBef>
                <a:spcPts val="55"/>
              </a:spcBef>
              <a:buClr>
                <a:srgbClr val="00AFEF"/>
              </a:buClr>
              <a:buFont typeface="Wingdings" panose="05000000000000000000"/>
              <a:buChar char=""/>
            </a:pPr>
            <a:endParaRPr sz="2950">
              <a:latin typeface="Times New Roman" panose="02020603050405020304"/>
              <a:cs typeface="Times New Roman" panose="02020603050405020304"/>
            </a:endParaRPr>
          </a:p>
          <a:p>
            <a:pPr marL="355600" marR="581025" indent="-342900">
              <a:lnSpc>
                <a:spcPct val="100000"/>
              </a:lnSpc>
              <a:buClr>
                <a:srgbClr val="001F5F"/>
              </a:buClr>
              <a:buChar char="•"/>
              <a:tabLst>
                <a:tab pos="354965" algn="l"/>
                <a:tab pos="355600" algn="l"/>
              </a:tabLst>
            </a:pPr>
            <a:r>
              <a:rPr sz="2200" spc="-5" dirty="0">
                <a:latin typeface="Times New Roman" panose="02020603050405020304"/>
                <a:cs typeface="Times New Roman" panose="02020603050405020304"/>
              </a:rPr>
              <a:t/>
            </a:r>
            <a:r>
              <a:rPr sz="2200" dirty="0">
                <a:latin typeface="Times New Roman" panose="02020603050405020304"/>
                <a:cs typeface="Times New Roman" panose="02020603050405020304"/>
              </a:rPr>
              <a:t/>
            </a:r>
            <a:r>
              <a:rPr sz="2200" spc="-5" dirty="0">
                <a:latin typeface="宋体"/>
                <a:cs typeface="宋体"/>
                <a:ea typeface="+mj-ea"/>
              </a:rPr>
              <a:t>内部分析师评估在公司内部投资以产生价值</a:t>
            </a:r>
            <a:r>
              <a:rPr sz="2200" dirty="0">
                <a:latin typeface="Times New Roman" panose="02020603050405020304"/>
                <a:cs typeface="Times New Roman" panose="02020603050405020304"/>
              </a:rPr>
              <a:t/>
            </a:r>
            <a:r>
              <a:rPr sz="2200" spc="-5" dirty="0">
                <a:latin typeface="Times New Roman" panose="02020603050405020304"/>
                <a:cs typeface="Times New Roman" panose="02020603050405020304"/>
              </a:rPr>
              <a:t/>
            </a:r>
            <a:r>
              <a:rPr sz="2200" dirty="0">
                <a:latin typeface="Times New Roman" panose="02020603050405020304"/>
                <a:cs typeface="Times New Roman" panose="02020603050405020304"/>
              </a:rPr>
              <a:t/>
            </a:r>
            <a:r>
              <a:rPr sz="2200" spc="-5" dirty="0">
                <a:latin typeface="Times New Roman" panose="02020603050405020304"/>
                <a:cs typeface="Times New Roman" panose="02020603050405020304"/>
              </a:rPr>
              <a:t/>
            </a:r>
            <a:endParaRPr sz="2200">
              <a:latin typeface="Times New Roman" panose="02020603050405020304"/>
              <a:cs typeface="Times New Roman" panose="02020603050405020304"/>
            </a:endParaRPr>
          </a:p>
          <a:p>
            <a:pPr>
              <a:lnSpc>
                <a:spcPct val="100000"/>
              </a:lnSpc>
              <a:buClr>
                <a:srgbClr val="001F5F"/>
              </a:buClr>
              <a:buFont typeface="Times New Roman" panose="02020603050405020304"/>
              <a:buChar char="•"/>
            </a:pPr>
            <a:endParaRPr sz="2300">
              <a:latin typeface="Times New Roman" panose="02020603050405020304"/>
              <a:cs typeface="Times New Roman" panose="02020603050405020304"/>
            </a:endParaRPr>
          </a:p>
          <a:p>
            <a:pPr marL="355600" indent="-342900">
              <a:lnSpc>
                <a:spcPct val="100000"/>
              </a:lnSpc>
              <a:buClr>
                <a:srgbClr val="001F5F"/>
              </a:buClr>
              <a:buChar char="•"/>
              <a:tabLst>
                <a:tab pos="354965" algn="l"/>
                <a:tab pos="355600" algn="l"/>
              </a:tabLst>
            </a:pPr>
            <a:r>
              <a:rPr sz="2200" spc="-5" dirty="0">
                <a:latin typeface="Times New Roman" panose="02020603050405020304"/>
                <a:cs typeface="Times New Roman" panose="02020603050405020304"/>
              </a:rPr>
              <a:t/>
            </a:r>
            <a:r>
              <a:rPr sz="2200" u="heavy" spc="-5" dirty="0">
                <a:uFill>
                  <a:solidFill>
                    <a:srgbClr val="000000"/>
                  </a:solidFill>
                </a:uFill>
                <a:latin typeface="Times New Roman" panose="02020603050405020304"/>
                <a:cs typeface="Times New Roman" panose="02020603050405020304"/>
              </a:rPr>
              <a:t/>
            </a:r>
            <a:r>
              <a:rPr sz="2200" u="heavy" dirty="0">
                <a:uFill>
                  <a:solidFill>
                    <a:srgbClr val="000000"/>
                  </a:solidFill>
                </a:uFill>
                <a:latin typeface="Times New Roman" panose="02020603050405020304"/>
                <a:cs typeface="Times New Roman" panose="02020603050405020304"/>
              </a:rPr>
              <a:t/>
            </a:r>
            <a:r>
              <a:rPr sz="2200" dirty="0">
                <a:latin typeface="Times New Roman" panose="02020603050405020304"/>
                <a:cs typeface="Times New Roman" panose="02020603050405020304"/>
              </a:rPr>
              <a:t/>
            </a:r>
            <a:r>
              <a:rPr sz="2200" spc="-5" dirty="0">
                <a:latin typeface="宋体"/>
                <a:cs typeface="宋体"/>
                <a:ea typeface="+mj-ea"/>
              </a:rPr>
              <a:t>外部分析师也很重视这家公司。</a:t>
            </a:r>
            <a:r>
              <a:rPr sz="2200" spc="-30" dirty="0">
                <a:latin typeface="Times New Roman" panose="02020603050405020304"/>
                <a:cs typeface="Times New Roman" panose="02020603050405020304"/>
              </a:rPr>
              <a:t/>
            </a:r>
            <a:r>
              <a:rPr sz="2200" spc="-5" dirty="0">
                <a:latin typeface="Times New Roman" panose="02020603050405020304"/>
                <a:cs typeface="Times New Roman" panose="02020603050405020304"/>
              </a:rPr>
              <a:t/>
            </a:r>
            <a:endParaRPr sz="2200">
              <a:latin typeface="Times New Roman" panose="02020603050405020304"/>
              <a:cs typeface="Times New Roman" panose="02020603050405020304"/>
            </a:endParaRPr>
          </a:p>
          <a:p>
            <a:pPr marL="355600" indent="-342900">
              <a:lnSpc>
                <a:spcPct val="100000"/>
              </a:lnSpc>
              <a:buClr>
                <a:srgbClr val="001F5F"/>
              </a:buClr>
              <a:buChar char="•"/>
              <a:tabLst>
                <a:tab pos="354965" algn="l"/>
                <a:tab pos="355600" algn="l"/>
              </a:tabLst>
            </a:pPr>
            <a:r>
              <a:rPr sz="2200" spc="-5" dirty="0">
                <a:latin typeface="Times New Roman" panose="02020603050405020304"/>
                <a:cs typeface="Times New Roman" panose="02020603050405020304"/>
              </a:rPr>
              <a:t/>
            </a:r>
            <a:r>
              <a:rPr sz="2200" u="heavy" spc="-5" dirty="0">
                <a:uFill>
                  <a:solidFill>
                    <a:srgbClr val="000000"/>
                  </a:solidFill>
                </a:uFill>
                <a:latin typeface="Times New Roman" panose="02020603050405020304"/>
                <a:cs typeface="Times New Roman" panose="02020603050405020304"/>
              </a:rPr>
              <a:t/>
            </a:r>
            <a:r>
              <a:rPr sz="2200" u="heavy" dirty="0">
                <a:uFill>
                  <a:solidFill>
                    <a:srgbClr val="000000"/>
                  </a:solidFill>
                </a:uFill>
                <a:latin typeface="Times New Roman" panose="02020603050405020304"/>
                <a:cs typeface="Times New Roman" panose="02020603050405020304"/>
              </a:rPr>
              <a:t/>
            </a:r>
            <a:r>
              <a:rPr sz="2200" dirty="0">
                <a:latin typeface="Times New Roman" panose="02020603050405020304"/>
                <a:cs typeface="Times New Roman" panose="02020603050405020304"/>
              </a:rPr>
              <a:t/>
            </a:r>
            <a:r>
              <a:rPr sz="2200" spc="-5" dirty="0">
                <a:latin typeface="宋体"/>
                <a:cs typeface="宋体"/>
                <a:ea typeface="+mj-ea"/>
              </a:rPr>
              <a:t>内部分析师重视公司的战略</a:t>
            </a:r>
            <a:endParaRPr sz="2200">
              <a:latin typeface="Times New Roman" panose="02020603050405020304"/>
              <a:cs typeface="Times New Roman" panose="02020603050405020304"/>
            </a:endParaRPr>
          </a:p>
        </ns0:txBody>
      </ns0:sp>
    </ns0:spTree>
  </ns0:cSld>
  <ns0:clrMapOvr>
    <a:masterClrMapping/>
  </ns0:clrMapOvr>
</ns0:sld>
</file>

<file path=ppt/slides/slide9.xml><?xml version="1.0" encoding="utf-8"?>
<ns0:sld xmlns:a="http://schemas.openxmlformats.org/drawingml/2006/main" xmlns:ns0="http://schemas.openxmlformats.org/presentationml/2006/main">
  <ns0:cSld>
    <ns0:spTree>
      <ns0:nvGrpSpPr>
        <ns0:cNvPr id="1" name=""/>
        <ns0:cNvGrpSpPr/>
        <ns0:nvPr/>
      </ns0:nvGrpSpPr>
      <ns0:grpSpPr>
        <a:xfrm>
          <a:off x="0" y="0"/>
          <a:ext cx="0" cy="0"/>
          <a:chOff x="0" y="0"/>
          <a:chExt cx="0" cy="0"/>
        </a:xfrm>
      </ns0:grpSpPr>
      <ns0:sp>
        <ns0:nvSpPr>
          <ns0:cNvPr id="2" name="object 2"/>
          <ns0:cNvSpPr txBox="1">
            <a:spLocks noGrp="1"/>
          </ns0:cNvSpPr>
          <ns0:nvPr>
            <ns0:ph type="title"/>
          </ns0:nvPr>
        </ns0:nvSpPr>
        <ns0:spPr>
          <a:prstGeom prst="rect">
            <a:avLst/>
          </a:prstGeom>
        </ns0:spPr>
        <ns0:txBody>
          <a:bodyPr vert="horz" wrap="square" lIns="0" tIns="12065" rIns="0" bIns="0" rtlCol="0">
            <a:spAutoFit/>
          </a:bodyPr>
          <a:lstStyle/>
          <a:p>
            <a:pPr marL="600075" marR="5080" indent="-35560">
              <a:lnSpc>
                <a:spcPct val="100000"/>
              </a:lnSpc>
              <a:spcBef>
                <a:spcPts val="95"/>
              </a:spcBef>
            </a:pPr>
            <a:r>
              <a:rPr spc="-5" dirty="0">
                <a:latin typeface="宋体"/>
                <a:ea typeface="+mj-ea"/>
                <a:cs typeface="宋体"/>
              </a:rPr>
              <a:t>分析业务：专业分析师</a:t>
            </a:r>
            <a:r>
              <a:rPr spc="-25" dirty="0"/>
              <a:t/>
            </a:r>
            <a:r>
              <a:rPr spc="-5" dirty="0"/>
              <a:t/>
            </a:r>
            <a:endParaRPr spc="-5" dirty="0"/>
          </a:p>
        </ns0:txBody>
      </ns0:sp>
      <ns0:sp>
        <ns0:nvSpPr>
          <ns0:cNvPr id="3" name="object 3"/>
          <ns0:cNvSpPr txBox="1"/>
          <ns0:nvPr/>
        </ns0:nvSpPr>
        <ns0:spPr>
          <a:xfrm>
            <a:off x="630427" y="1377188"/>
            <a:ext cx="8089265" cy="4493895"/>
          </a:xfrm>
          <a:prstGeom prst="rect">
            <a:avLst/>
          </a:prstGeom>
        </ns0:spPr>
        <ns0:txBody>
          <a:bodyPr vert="horz" wrap="square" lIns="0" tIns="12700" rIns="0" bIns="0" rtlCol="0">
            <a:spAutoFit/>
          </a:bodyPr>
          <a:lstStyle/>
          <a:p>
            <a:pPr marL="12700">
              <a:lnSpc>
                <a:spcPct val="100000"/>
              </a:lnSpc>
              <a:spcBef>
                <a:spcPts val="100"/>
              </a:spcBef>
            </a:pPr>
            <a:r>
              <a:rPr sz="2400" b="1" u="heavy" spc="-5" dirty="0">
                <a:uFill>
                  <a:solidFill>
                    <a:srgbClr val="000000"/>
                  </a:solidFill>
                </a:uFill>
                <a:latin typeface="宋体"/>
                <a:cs typeface="宋体"/>
                <a:ea typeface="+mj-ea"/>
              </a:rPr>
              <a:t>财务分析师</a:t>
            </a:r>
            <a:r>
              <a:rPr sz="2400" b="1" u="heavy" spc="-25" dirty="0">
                <a:uFill>
                  <a:solidFill>
                    <a:srgbClr val="000000"/>
                  </a:solidFill>
                </a:uFill>
                <a:latin typeface="Times New Roman" panose="02020603050405020304"/>
                <a:cs typeface="Times New Roman" panose="02020603050405020304"/>
              </a:rPr>
              <a:t/>
            </a:r>
            <a:r>
              <a:rPr sz="2400" b="1" u="heavy" spc="-5" dirty="0">
                <a:uFill>
                  <a:solidFill>
                    <a:srgbClr val="000000"/>
                  </a:solidFill>
                </a:uFill>
                <a:latin typeface="Times New Roman" panose="02020603050405020304"/>
                <a:cs typeface="Times New Roman" panose="02020603050405020304"/>
              </a:rPr>
              <a:t/>
            </a:r>
            <a:endParaRPr sz="2400">
              <a:latin typeface="Times New Roman" panose="02020603050405020304"/>
              <a:cs typeface="Times New Roman" panose="02020603050405020304"/>
            </a:endParaRPr>
          </a:p>
          <a:p>
            <a:pPr>
              <a:lnSpc>
                <a:spcPct val="100000"/>
              </a:lnSpc>
            </a:pPr>
            <a:endParaRPr sz="2300">
              <a:latin typeface="Times New Roman" panose="02020603050405020304"/>
              <a:cs typeface="Times New Roman" panose="02020603050405020304"/>
            </a:endParaRPr>
          </a:p>
          <a:p>
            <a:pPr marL="355600" indent="-342900">
              <a:lnSpc>
                <a:spcPct val="100000"/>
              </a:lnSpc>
              <a:buClr>
                <a:srgbClr val="001F5F"/>
              </a:buClr>
              <a:buFont typeface="Times New Roman" panose="02020603050405020304"/>
              <a:buChar char="•"/>
              <a:tabLst>
                <a:tab pos="354965" algn="l"/>
                <a:tab pos="355600" algn="l"/>
              </a:tabLst>
            </a:pPr>
            <a:r>
              <a:rPr sz="2200" b="1" spc="-5" dirty="0">
                <a:latin typeface="Times New Roman" panose="02020603050405020304"/>
                <a:cs typeface="Times New Roman" panose="02020603050405020304"/>
              </a:rPr>
              <a:t/>
            </a:r>
            <a:r>
              <a:rPr sz="2200" b="1" spc="10" dirty="0">
                <a:latin typeface="Times New Roman" panose="02020603050405020304"/>
                <a:cs typeface="Times New Roman" panose="02020603050405020304"/>
              </a:rPr>
              <a:t/>
            </a:r>
            <a:r>
              <a:rPr sz="2200" b="1" spc="-5" dirty="0">
                <a:latin typeface="宋体"/>
                <a:cs typeface="宋体"/>
                <a:ea typeface="+mj-ea"/>
              </a:rPr>
              <a:t>信用分析师：</a:t>
            </a:r>
            <a:endParaRPr sz="2200">
              <a:latin typeface="Times New Roman" panose="02020603050405020304"/>
              <a:cs typeface="Times New Roman" panose="02020603050405020304"/>
            </a:endParaRPr>
          </a:p>
          <a:p>
            <a:pPr marL="733425" marR="5080" lvl="1" indent="-342900">
              <a:lnSpc>
                <a:spcPct val="100000"/>
              </a:lnSpc>
              <a:spcBef>
                <a:spcPts val="10"/>
              </a:spcBef>
              <a:buClr>
                <a:srgbClr val="001F5F"/>
              </a:buClr>
              <a:buFont typeface="Times New Roman" panose="02020603050405020304"/>
              <a:buChar char="-"/>
              <a:tabLst>
                <a:tab pos="733425" algn="l"/>
                <a:tab pos="734060" algn="l"/>
              </a:tabLst>
            </a:pPr>
            <a:r>
              <a:rPr sz="2000" i="1" dirty="0">
                <a:latin typeface="Times New Roman" panose="02020603050405020304"/>
                <a:cs typeface="Times New Roman" panose="02020603050405020304"/>
              </a:rPr>
              <a:t/>
            </a:r>
            <a:r>
              <a:rPr sz="2000" i="1" spc="-5" dirty="0">
                <a:latin typeface="Times New Roman" panose="02020603050405020304"/>
                <a:cs typeface="Times New Roman" panose="02020603050405020304"/>
              </a:rPr>
              <a:t/>
            </a:r>
            <a:r>
              <a:rPr sz="2000" i="1" dirty="0">
                <a:latin typeface="Times New Roman" panose="02020603050405020304"/>
                <a:cs typeface="Times New Roman" panose="02020603050405020304"/>
              </a:rPr>
              <a:t/>
            </a:r>
            <a:r>
              <a:rPr sz="2000" i="1" spc="-5" dirty="0">
                <a:latin typeface="Times New Roman" panose="02020603050405020304"/>
                <a:cs typeface="Times New Roman" panose="02020603050405020304"/>
              </a:rPr>
              <a:t/>
            </a:r>
            <a:r>
              <a:rPr sz="2000" i="1" dirty="0">
                <a:latin typeface="Times New Roman" panose="02020603050405020304"/>
                <a:cs typeface="Times New Roman" panose="02020603050405020304"/>
              </a:rPr>
              <a:t/>
            </a:r>
            <a:r>
              <a:rPr sz="2000" i="1" dirty="0">
                <a:latin typeface="Times New Roman" panose="02020603050405020304"/>
                <a:cs typeface="Times New Roman" panose="02020603050405020304"/>
              </a:rPr>
              <a:t/>
            </a:r>
            <a:r>
              <a:rPr sz="2000" i="1" spc="-5" dirty="0">
                <a:latin typeface="Times New Roman" panose="02020603050405020304"/>
                <a:cs typeface="Times New Roman" panose="02020603050405020304"/>
              </a:rPr>
              <a:t/>
            </a:r>
            <a:r>
              <a:rPr sz="2000" i="1" dirty="0">
                <a:latin typeface="宋体"/>
                <a:cs typeface="宋体"/>
                <a:ea typeface="+mj-ea"/>
              </a:rPr>
              <a:t>例如，债券评级机构（标准普尔、穆迪投资者服务和惠誉评级）或银行贷款人员的人员，评估商业债务的风险和价值</a:t>
            </a:r>
            <a:r>
              <a:rPr sz="2000" i="1" spc="-5" dirty="0">
                <a:latin typeface="Times New Roman" panose="02020603050405020304"/>
                <a:cs typeface="Times New Roman" panose="02020603050405020304"/>
              </a:rPr>
              <a:t/>
            </a:r>
            <a:r>
              <a:rPr sz="2000" i="1" dirty="0">
                <a:latin typeface="Times New Roman" panose="02020603050405020304"/>
                <a:cs typeface="Times New Roman" panose="02020603050405020304"/>
              </a:rPr>
              <a:t/>
            </a:r>
            <a:r>
              <a:rPr sz="2000" i="1" spc="-180" dirty="0">
                <a:latin typeface="Times New Roman" panose="02020603050405020304"/>
                <a:cs typeface="Times New Roman" panose="02020603050405020304"/>
              </a:rPr>
              <a:t/>
            </a:r>
            <a:r>
              <a:rPr sz="2000" i="1" dirty="0">
                <a:latin typeface="Times New Roman" panose="02020603050405020304"/>
                <a:cs typeface="Times New Roman" panose="02020603050405020304"/>
              </a:rPr>
              <a:t/>
            </a:r>
            <a:r>
              <a:rPr sz="2000" i="1" spc="-50" dirty="0">
                <a:latin typeface="Times New Roman" panose="02020603050405020304"/>
                <a:cs typeface="Times New Roman" panose="02020603050405020304"/>
              </a:rPr>
              <a:t/>
            </a:r>
            <a:r>
              <a:rPr sz="2000" i="1" dirty="0">
                <a:latin typeface="Times New Roman" panose="02020603050405020304"/>
                <a:cs typeface="Times New Roman" panose="02020603050405020304"/>
              </a:rPr>
              <a:t/>
            </a:r>
            <a:endParaRPr sz="2000">
              <a:latin typeface="Times New Roman" panose="02020603050405020304"/>
              <a:cs typeface="Times New Roman" panose="02020603050405020304"/>
            </a:endParaRPr>
          </a:p>
          <a:p>
            <a:pPr lvl="1">
              <a:lnSpc>
                <a:spcPct val="100000"/>
              </a:lnSpc>
              <a:buClr>
                <a:srgbClr val="001F5F"/>
              </a:buClr>
              <a:buFont typeface="Times New Roman" panose="02020603050405020304"/>
              <a:buChar char="-"/>
            </a:pPr>
            <a:endParaRPr sz="2200">
              <a:latin typeface="Times New Roman" panose="02020603050405020304"/>
              <a:cs typeface="Times New Roman" panose="02020603050405020304"/>
            </a:endParaRPr>
          </a:p>
          <a:p>
            <a:pPr marL="355600" indent="-342900">
              <a:lnSpc>
                <a:spcPct val="100000"/>
              </a:lnSpc>
              <a:spcBef>
                <a:spcPts val="1630"/>
              </a:spcBef>
              <a:buClr>
                <a:srgbClr val="001F5F"/>
              </a:buClr>
              <a:buFont typeface="Times New Roman" panose="02020603050405020304"/>
              <a:buChar char="•"/>
              <a:tabLst>
                <a:tab pos="354965" algn="l"/>
                <a:tab pos="355600" algn="l"/>
              </a:tabLst>
            </a:pPr>
            <a:r>
              <a:rPr sz="2200" b="1" spc="-5" dirty="0">
                <a:latin typeface="宋体"/>
                <a:cs typeface="宋体"/>
                <a:ea typeface="+mj-ea"/>
              </a:rPr>
              <a:t>股权分析师：</a:t>
            </a:r>
            <a:endParaRPr sz="2200">
              <a:latin typeface="Times New Roman" panose="02020603050405020304"/>
              <a:cs typeface="Times New Roman" panose="02020603050405020304"/>
            </a:endParaRPr>
          </a:p>
          <a:p>
            <a:pPr marL="733425" marR="15875" lvl="1" indent="-342900">
              <a:lnSpc>
                <a:spcPct val="100000"/>
              </a:lnSpc>
              <a:spcBef>
                <a:spcPts val="10"/>
              </a:spcBef>
              <a:buClr>
                <a:srgbClr val="001F5F"/>
              </a:buClr>
              <a:buFont typeface="Times New Roman" panose="02020603050405020304"/>
              <a:buChar char="-"/>
              <a:tabLst>
                <a:tab pos="733425" algn="l"/>
                <a:tab pos="734060" algn="l"/>
              </a:tabLst>
            </a:pPr>
            <a:r>
              <a:rPr sz="2000" i="1" dirty="0">
                <a:latin typeface="Times New Roman" panose="02020603050405020304"/>
                <a:cs typeface="Times New Roman" panose="02020603050405020304"/>
              </a:rPr>
              <a:t/>
            </a:r>
            <a:r>
              <a:rPr sz="2000" i="1" spc="-5" dirty="0">
                <a:latin typeface="Times New Roman" panose="02020603050405020304"/>
                <a:cs typeface="Times New Roman" panose="02020603050405020304"/>
              </a:rPr>
              <a:t/>
            </a:r>
            <a:r>
              <a:rPr sz="2000" i="1" dirty="0">
                <a:latin typeface="Times New Roman" panose="02020603050405020304"/>
                <a:cs typeface="Times New Roman" panose="02020603050405020304"/>
              </a:rPr>
              <a:t/>
            </a:r>
            <a:r>
              <a:rPr sz="2000" i="1" dirty="0">
                <a:latin typeface="Times New Roman" panose="02020603050405020304"/>
                <a:cs typeface="Times New Roman" panose="02020603050405020304"/>
              </a:rPr>
              <a:t/>
            </a:r>
            <a:r>
              <a:rPr sz="2000" i="1" spc="-5" dirty="0">
                <a:latin typeface="Times New Roman" panose="02020603050405020304"/>
                <a:cs typeface="Times New Roman" panose="02020603050405020304"/>
              </a:rPr>
              <a:t/>
            </a:r>
            <a:r>
              <a:rPr sz="2000" i="1" dirty="0">
                <a:latin typeface="宋体"/>
                <a:cs typeface="宋体"/>
                <a:ea typeface="+mj-ea"/>
              </a:rPr>
              <a:t>买方分析师：为机构投资者（共同基金、对冲基金等）工作，向该基金的基金经理提供研究和建议</a:t>
            </a:r>
            <a:r>
              <a:rPr sz="2000" i="1" spc="-155" dirty="0">
                <a:latin typeface="Times New Roman" panose="02020603050405020304"/>
                <a:cs typeface="Times New Roman" panose="02020603050405020304"/>
              </a:rPr>
              <a:t/>
            </a:r>
            <a:r>
              <a:rPr sz="2000" i="1" dirty="0">
                <a:latin typeface="Times New Roman" panose="02020603050405020304"/>
                <a:cs typeface="Times New Roman" panose="02020603050405020304"/>
              </a:rPr>
              <a:t/>
            </a:r>
            <a:r>
              <a:rPr sz="2000" i="1" spc="-25" dirty="0">
                <a:latin typeface="Times New Roman" panose="02020603050405020304"/>
                <a:cs typeface="Times New Roman" panose="02020603050405020304"/>
              </a:rPr>
              <a:t/>
            </a:r>
            <a:r>
              <a:rPr sz="2000" i="1" dirty="0">
                <a:latin typeface="Times New Roman" panose="02020603050405020304"/>
                <a:cs typeface="Times New Roman" panose="02020603050405020304"/>
              </a:rPr>
              <a:t/>
            </a:r>
            <a:endParaRPr sz="2000">
              <a:latin typeface="Times New Roman" panose="02020603050405020304"/>
              <a:cs typeface="Times New Roman" panose="02020603050405020304"/>
            </a:endParaRPr>
          </a:p>
          <a:p>
            <a:pPr marL="733425" marR="1591945" lvl="1" indent="-342900">
              <a:lnSpc>
                <a:spcPct val="100000"/>
              </a:lnSpc>
              <a:spcBef>
                <a:spcPts val="995"/>
              </a:spcBef>
              <a:buClr>
                <a:srgbClr val="001F5F"/>
              </a:buClr>
              <a:buFont typeface="Times New Roman" panose="02020603050405020304"/>
              <a:buChar char="-"/>
              <a:tabLst>
                <a:tab pos="733425" algn="l"/>
                <a:tab pos="734060" algn="l"/>
              </a:tabLst>
            </a:pPr>
            <a:r>
              <a:rPr sz="2000" i="1" dirty="0">
                <a:latin typeface="宋体"/>
                <a:cs typeface="宋体"/>
                <a:ea typeface="+mj-ea"/>
              </a:rPr>
              <a:t>卖方分析师：为经纪公司工作，并为该公司的客户提供建议</a:t>
            </a:r>
            <a:r>
              <a:rPr sz="2000" i="1" spc="-5" dirty="0">
                <a:latin typeface="Times New Roman" panose="02020603050405020304"/>
                <a:cs typeface="Times New Roman" panose="02020603050405020304"/>
              </a:rPr>
              <a:t/>
            </a:r>
            <a:r>
              <a:rPr sz="2000" i="1" spc="5" dirty="0">
                <a:latin typeface="Times New Roman" panose="02020603050405020304"/>
                <a:cs typeface="Times New Roman" panose="02020603050405020304"/>
              </a:rPr>
              <a:t/>
            </a:r>
            <a:r>
              <a:rPr sz="2000" i="1" spc="-180" dirty="0">
                <a:latin typeface="Times New Roman" panose="02020603050405020304"/>
                <a:cs typeface="Times New Roman" panose="02020603050405020304"/>
              </a:rPr>
              <a:t/>
            </a:r>
            <a:r>
              <a:rPr sz="2000" i="1" dirty="0">
                <a:latin typeface="Times New Roman" panose="02020603050405020304"/>
                <a:cs typeface="Times New Roman" panose="02020603050405020304"/>
              </a:rPr>
              <a:t/>
            </a:r>
            <a:r>
              <a:rPr sz="2000" i="1" dirty="0">
                <a:latin typeface="Times New Roman" panose="02020603050405020304"/>
                <a:cs typeface="Times New Roman" panose="02020603050405020304"/>
              </a:rPr>
              <a:t/>
            </a:r>
            <a:r>
              <a:rPr sz="2000" i="1" spc="-5" dirty="0">
                <a:latin typeface="Times New Roman" panose="02020603050405020304"/>
                <a:cs typeface="Times New Roman" panose="02020603050405020304"/>
              </a:rPr>
              <a:t/>
            </a:r>
            <a:r>
              <a:rPr sz="2000" i="1" dirty="0">
                <a:latin typeface="Times New Roman" panose="02020603050405020304"/>
                <a:cs typeface="Times New Roman" panose="02020603050405020304"/>
              </a:rPr>
              <a:t/>
            </a:r>
            <a:r>
              <a:rPr sz="2000" i="1" spc="-120" dirty="0">
                <a:latin typeface="Times New Roman" panose="02020603050405020304"/>
                <a:cs typeface="Times New Roman" panose="02020603050405020304"/>
              </a:rPr>
              <a:t/>
            </a:r>
            <a:r>
              <a:rPr sz="2000" i="1" spc="-5" dirty="0">
                <a:latin typeface="Times New Roman" panose="02020603050405020304"/>
                <a:cs typeface="Times New Roman" panose="02020603050405020304"/>
              </a:rPr>
              <a:t/>
            </a:r>
            <a:endParaRPr sz="2000">
              <a:latin typeface="Times New Roman" panose="02020603050405020304"/>
              <a:cs typeface="Times New Roman" panose="02020603050405020304"/>
            </a:endParaRPr>
          </a:p>
        </ns0:txBody>
      </ns0:sp>
    </ns0:spTree>
  </ns0:cSld>
  <ns0:clrMapOvr>
    <a:masterClrMapping/>
  </ns0:clrMapOvr>
</ns0:sld>
</file>

<file path=ppt/tags/tag1.xml><?xml version="1.0" encoding="utf-8"?>
<p:tagLst xmlns:p="http://schemas.openxmlformats.org/presentationml/2006/main">
  <p:tag name="KSO_WPP_MARK_KEY" val="63d1e948-22e5-4964-a6a8-1f1cdc826120"/>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11508</Words>
  <Application>WPS 演示</Application>
  <PresentationFormat>On-screen Show (4:3)</PresentationFormat>
  <Paragraphs>451</Paragraphs>
  <Slides>32</Slides>
  <Notes>0</Notes>
  <HiddenSlides>0</HiddenSlides>
  <MMClips>0</MMClips>
  <ScaleCrop>false</ScaleCrop>
  <HeadingPairs>
    <vt:vector size="6" baseType="variant">
      <vt:variant>
        <vt:lpstr>已用的字体</vt:lpstr>
      </vt:variant>
      <vt:variant>
        <vt:i4>9</vt:i4>
      </vt:variant>
      <vt:variant>
        <vt:lpstr>主题</vt:lpstr>
      </vt:variant>
      <vt:variant>
        <vt:i4>1</vt:i4>
      </vt:variant>
      <vt:variant>
        <vt:lpstr>幻灯片标题</vt:lpstr>
      </vt:variant>
      <vt:variant>
        <vt:i4>32</vt:i4>
      </vt:variant>
    </vt:vector>
  </HeadingPairs>
  <TitlesOfParts>
    <vt:vector size="42" baseType="lpstr">
      <vt:lpstr>Arial</vt:lpstr>
      <vt:lpstr>宋体</vt:lpstr>
      <vt:lpstr>Wingdings</vt:lpstr>
      <vt:lpstr>Times New Roman</vt:lpstr>
      <vt:lpstr>Wingdings</vt:lpstr>
      <vt:lpstr>Calibri</vt:lpstr>
      <vt:lpstr>微软雅黑</vt:lpstr>
      <vt:lpstr>Arial Unicode MS</vt:lpstr>
      <vt:lpstr>Symbol</vt:lpstr>
      <vt:lpstr>Office Theme</vt:lpstr>
      <vt:lpstr>PowerPoint 演示文稿</vt:lpstr>
      <vt:lpstr>Outline</vt:lpstr>
      <vt:lpstr>Investing in a Business</vt:lpstr>
      <vt:lpstr>Investing in a Business</vt:lpstr>
      <vt:lpstr>Investing in a Business</vt:lpstr>
      <vt:lpstr>Investing in a Business</vt:lpstr>
      <vt:lpstr>Investing in a Business</vt:lpstr>
      <vt:lpstr>The Business of Analysis:  The Professional Analyst</vt:lpstr>
      <vt:lpstr>The Business of Analysis:  The Professional Analyst</vt:lpstr>
      <vt:lpstr>The Analysis of Business</vt:lpstr>
      <vt:lpstr>Knowing the Business:  Know the Firm’s Products</vt:lpstr>
      <vt:lpstr>Knowing the Business:  Know the Technology</vt:lpstr>
      <vt:lpstr>Know the Firm’s Knowledge Base</vt:lpstr>
      <vt:lpstr>Knowing the Business:  Know the Industry Competition</vt:lpstr>
      <vt:lpstr>Knowing the Business:  Know the Management</vt:lpstr>
      <vt:lpstr>Knowing the Business: Know the Political, Legal and  Regulatory Environment</vt:lpstr>
      <vt:lpstr>Key Questions</vt:lpstr>
      <vt:lpstr>Valuation Technologies:  Methods that do not Involve Forecasting</vt:lpstr>
      <vt:lpstr>Valuation Technologies:  Methods that Involve Forecasting</vt:lpstr>
      <vt:lpstr>Users of Firms’ Financial Information (Demand Side)</vt:lpstr>
      <vt:lpstr>Investment Styles</vt:lpstr>
      <vt:lpstr>Investment Styles</vt:lpstr>
      <vt:lpstr>Passive Investing, Active Investing, and Risk</vt:lpstr>
      <vt:lpstr>Passive Investing, Active Investing, and Risk</vt:lpstr>
      <vt:lpstr>The Capital Asset Pricing Model</vt:lpstr>
      <vt:lpstr>The Capital Asset Pricing Model</vt:lpstr>
      <vt:lpstr>The Capital Asset Pricing Model</vt:lpstr>
      <vt:lpstr>Estimating The CAPM Parameters</vt:lpstr>
      <vt:lpstr>Estimating The CAPM Parameters</vt:lpstr>
      <vt:lpstr>Tenets of Sound Fundamental Analysis</vt:lpstr>
      <vt:lpstr>Classifying and Ordering Information</vt:lpstr>
      <vt:lpstr>Anchoring Valuation in the Financial Statements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Financial Statement Analysis and Security Valuation</dc:title>
  <dc:creator>Peter D. Easton &amp; Gregory A. Sommers</dc:creator>
  <dc:subject>Chapter 2</dc:subject>
  <cp:lastModifiedBy>ananan</cp:lastModifiedBy>
  <cp:revision>1</cp:revision>
  <dcterms:created xsi:type="dcterms:W3CDTF">2022-11-29T02:55:33Z</dcterms:created>
  <dcterms:modified xsi:type="dcterms:W3CDTF">2022-11-29T02:55:34Z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2019-02-24T08:00:00Z</vt:filetime>
  </property>
  <property fmtid="{D5CDD505-2E9C-101B-9397-08002B2CF9AE}" pid="3" name="Creator">
    <vt:lpwstr>Microsoft® PowerPoint® 2016</vt:lpwstr>
  </property>
  <property fmtid="{D5CDD505-2E9C-101B-9397-08002B2CF9AE}" pid="4" name="LastSaved">
    <vt:filetime>2022-10-08T08:00:00Z</vt:filetime>
  </property>
  <property fmtid="{D5CDD505-2E9C-101B-9397-08002B2CF9AE}" pid="5" name="ICV">
    <vt:lpwstr>C20E3B0AEEDA421E9C9C0265D762AF59</vt:lpwstr>
  </property>
  <property fmtid="{D5CDD505-2E9C-101B-9397-08002B2CF9AE}" pid="6" name="KSOProductBuildVer">
    <vt:lpwstr>2052-11.1.0.12763</vt:lpwstr>
  </property>
</Properties>
</file>