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767839" y="987552"/>
            <a:ext cx="3469386" cy="8572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940308" y="2607564"/>
            <a:ext cx="7342632" cy="18028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80792" y="126237"/>
            <a:ext cx="3582415" cy="878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91260" y="1423161"/>
            <a:ext cx="6761479" cy="25863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8" Type="http://schemas.openxmlformats.org/officeDocument/2006/relationships/image" Target="../media/image13.png"/><Relationship Id="rId9" Type="http://schemas.openxmlformats.org/officeDocument/2006/relationships/image" Target="../media/image14.png"/><Relationship Id="rId10" Type="http://schemas.openxmlformats.org/officeDocument/2006/relationships/image" Target="../media/image15.png"/><Relationship Id="rId11" Type="http://schemas.openxmlformats.org/officeDocument/2006/relationships/image" Target="../media/image16.png"/><Relationship Id="rId12" Type="http://schemas.openxmlformats.org/officeDocument/2006/relationships/image" Target="../media/image17.png"/><Relationship Id="rId13" Type="http://schemas.openxmlformats.org/officeDocument/2006/relationships/image" Target="../media/image18.png"/><Relationship Id="rId14" Type="http://schemas.openxmlformats.org/officeDocument/2006/relationships/image" Target="../media/image19.png"/><Relationship Id="rId15" Type="http://schemas.openxmlformats.org/officeDocument/2006/relationships/image" Target="../media/image20.png"/><Relationship Id="rId16" Type="http://schemas.openxmlformats.org/officeDocument/2006/relationships/image" Target="../media/image21.png"/><Relationship Id="rId17" Type="http://schemas.openxmlformats.org/officeDocument/2006/relationships/image" Target="../media/image22.png"/><Relationship Id="rId18" Type="http://schemas.openxmlformats.org/officeDocument/2006/relationships/image" Target="../media/image23.png"/><Relationship Id="rId19" Type="http://schemas.openxmlformats.org/officeDocument/2006/relationships/image" Target="../media/image24.png"/><Relationship Id="rId20" Type="http://schemas.openxmlformats.org/officeDocument/2006/relationships/image" Target="../media/image25.png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6.jpg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7.jpg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0238" y="64770"/>
            <a:ext cx="2050414" cy="11233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3175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The </a:t>
            </a:r>
            <a:r>
              <a:rPr dirty="0" sz="2400"/>
              <a:t>Income  Statement:  Nike, </a:t>
            </a:r>
            <a:r>
              <a:rPr dirty="0" sz="2400" spc="-5"/>
              <a:t>Inc.,</a:t>
            </a:r>
            <a:r>
              <a:rPr dirty="0" sz="2400" spc="-75"/>
              <a:t> </a:t>
            </a:r>
            <a:r>
              <a:rPr dirty="0" sz="2400"/>
              <a:t>2010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2581655" y="242315"/>
            <a:ext cx="6220968" cy="61782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582417" y="5171694"/>
            <a:ext cx="2438400" cy="291465"/>
          </a:xfrm>
          <a:custGeom>
            <a:avLst/>
            <a:gdLst/>
            <a:ahLst/>
            <a:cxnLst/>
            <a:rect l="l" t="t" r="r" b="b"/>
            <a:pathLst>
              <a:path w="2438400" h="291464">
                <a:moveTo>
                  <a:pt x="0" y="291083"/>
                </a:moveTo>
                <a:lnTo>
                  <a:pt x="2438400" y="291083"/>
                </a:lnTo>
                <a:lnTo>
                  <a:pt x="2438400" y="0"/>
                </a:lnTo>
                <a:lnTo>
                  <a:pt x="0" y="0"/>
                </a:lnTo>
                <a:lnTo>
                  <a:pt x="0" y="291083"/>
                </a:lnTo>
                <a:close/>
              </a:path>
            </a:pathLst>
          </a:custGeom>
          <a:ln w="1905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72313" y="4618990"/>
            <a:ext cx="2155190" cy="1244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 i="1">
                <a:latin typeface="Times New Roman"/>
                <a:cs typeface="Times New Roman"/>
              </a:rPr>
              <a:t>Net income </a:t>
            </a:r>
            <a:r>
              <a:rPr dirty="0" sz="1600" spc="-10" i="1">
                <a:latin typeface="Times New Roman"/>
                <a:cs typeface="Times New Roman"/>
              </a:rPr>
              <a:t>(NI) </a:t>
            </a:r>
            <a:r>
              <a:rPr dirty="0" sz="1600" spc="-5" i="1">
                <a:latin typeface="Times New Roman"/>
                <a:cs typeface="Times New Roman"/>
              </a:rPr>
              <a:t>available  </a:t>
            </a:r>
            <a:r>
              <a:rPr dirty="0" sz="1600" spc="-5" i="1">
                <a:latin typeface="Times New Roman"/>
                <a:cs typeface="Times New Roman"/>
              </a:rPr>
              <a:t>to common </a:t>
            </a:r>
            <a:r>
              <a:rPr dirty="0" sz="1600" spc="-10" i="1">
                <a:latin typeface="Times New Roman"/>
                <a:cs typeface="Times New Roman"/>
              </a:rPr>
              <a:t>shareholders </a:t>
            </a:r>
            <a:r>
              <a:rPr dirty="0" sz="1600" spc="-5" i="1">
                <a:latin typeface="Times New Roman"/>
                <a:cs typeface="Times New Roman"/>
              </a:rPr>
              <a:t>/  weighted-avg. of common  </a:t>
            </a:r>
            <a:r>
              <a:rPr dirty="0" sz="1600" spc="-15" i="1">
                <a:latin typeface="Times New Roman"/>
                <a:cs typeface="Times New Roman"/>
              </a:rPr>
              <a:t>shares </a:t>
            </a:r>
            <a:r>
              <a:rPr dirty="0" sz="1600" spc="-5" i="1">
                <a:latin typeface="Times New Roman"/>
                <a:cs typeface="Times New Roman"/>
              </a:rPr>
              <a:t>outstanding during  the</a:t>
            </a:r>
            <a:r>
              <a:rPr dirty="0" sz="1600" i="1">
                <a:latin typeface="Times New Roman"/>
                <a:cs typeface="Times New Roman"/>
              </a:rPr>
              <a:t> </a:t>
            </a:r>
            <a:r>
              <a:rPr dirty="0" sz="1600" spc="-5" i="1">
                <a:latin typeface="Times New Roman"/>
                <a:cs typeface="Times New Roman"/>
              </a:rPr>
              <a:t>year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364485" y="4991861"/>
            <a:ext cx="0" cy="372110"/>
          </a:xfrm>
          <a:custGeom>
            <a:avLst/>
            <a:gdLst/>
            <a:ahLst/>
            <a:cxnLst/>
            <a:rect l="l" t="t" r="r" b="b"/>
            <a:pathLst>
              <a:path w="0" h="372110">
                <a:moveTo>
                  <a:pt x="0" y="371856"/>
                </a:moveTo>
                <a:lnTo>
                  <a:pt x="0" y="0"/>
                </a:lnTo>
              </a:path>
            </a:pathLst>
          </a:custGeom>
          <a:ln w="19050">
            <a:solidFill>
              <a:srgbClr val="99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364485" y="5212207"/>
            <a:ext cx="198120" cy="78105"/>
          </a:xfrm>
          <a:custGeom>
            <a:avLst/>
            <a:gdLst/>
            <a:ahLst/>
            <a:cxnLst/>
            <a:rect l="l" t="t" r="r" b="b"/>
            <a:pathLst>
              <a:path w="198119" h="78104">
                <a:moveTo>
                  <a:pt x="0" y="0"/>
                </a:moveTo>
                <a:lnTo>
                  <a:pt x="197612" y="77978"/>
                </a:lnTo>
              </a:path>
            </a:pathLst>
          </a:custGeom>
          <a:ln w="19050">
            <a:solidFill>
              <a:srgbClr val="99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0238" y="64770"/>
            <a:ext cx="2050414" cy="11233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3175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The </a:t>
            </a:r>
            <a:r>
              <a:rPr dirty="0" sz="2400"/>
              <a:t>Income  Statement:  Nike, </a:t>
            </a:r>
            <a:r>
              <a:rPr dirty="0" sz="2400" spc="-5"/>
              <a:t>Inc.,</a:t>
            </a:r>
            <a:r>
              <a:rPr dirty="0" sz="2400" spc="-75"/>
              <a:t> </a:t>
            </a:r>
            <a:r>
              <a:rPr dirty="0" sz="2400"/>
              <a:t>2010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2581655" y="242315"/>
            <a:ext cx="6220968" cy="61782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582417" y="5497829"/>
            <a:ext cx="2566670" cy="292735"/>
          </a:xfrm>
          <a:custGeom>
            <a:avLst/>
            <a:gdLst/>
            <a:ahLst/>
            <a:cxnLst/>
            <a:rect l="l" t="t" r="r" b="b"/>
            <a:pathLst>
              <a:path w="2566670" h="292735">
                <a:moveTo>
                  <a:pt x="0" y="292608"/>
                </a:moveTo>
                <a:lnTo>
                  <a:pt x="2566416" y="292608"/>
                </a:lnTo>
                <a:lnTo>
                  <a:pt x="256641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ln w="1905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72313" y="4485894"/>
            <a:ext cx="2073275" cy="14884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 i="1">
                <a:latin typeface="Times New Roman"/>
                <a:cs typeface="Times New Roman"/>
              </a:rPr>
              <a:t>NI / total common </a:t>
            </a:r>
            <a:r>
              <a:rPr dirty="0" sz="1600" spc="-15" i="1">
                <a:latin typeface="Times New Roman"/>
                <a:cs typeface="Times New Roman"/>
              </a:rPr>
              <a:t>shares  </a:t>
            </a:r>
            <a:r>
              <a:rPr dirty="0" sz="1600" spc="-5" i="1">
                <a:latin typeface="Times New Roman"/>
                <a:cs typeface="Times New Roman"/>
              </a:rPr>
              <a:t>would be outstanding if  holders of contingent  claims </a:t>
            </a:r>
            <a:r>
              <a:rPr dirty="0" sz="1600" spc="-20" i="1">
                <a:latin typeface="Times New Roman"/>
                <a:cs typeface="Times New Roman"/>
              </a:rPr>
              <a:t>were </a:t>
            </a:r>
            <a:r>
              <a:rPr dirty="0" sz="1600" spc="-5" i="1">
                <a:latin typeface="Times New Roman"/>
                <a:cs typeface="Times New Roman"/>
              </a:rPr>
              <a:t>to </a:t>
            </a:r>
            <a:r>
              <a:rPr dirty="0" sz="1600" spc="-10" i="1">
                <a:latin typeface="Times New Roman"/>
                <a:cs typeface="Times New Roman"/>
              </a:rPr>
              <a:t>exercise  </a:t>
            </a:r>
            <a:r>
              <a:rPr dirty="0" sz="1600" spc="-5" i="1">
                <a:latin typeface="Times New Roman"/>
                <a:cs typeface="Times New Roman"/>
              </a:rPr>
              <a:t>their options and hold  common</a:t>
            </a:r>
            <a:r>
              <a:rPr dirty="0" sz="1600" spc="-15" i="1">
                <a:latin typeface="Times New Roman"/>
                <a:cs typeface="Times New Roman"/>
              </a:rPr>
              <a:t> shares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364485" y="5311902"/>
            <a:ext cx="0" cy="370840"/>
          </a:xfrm>
          <a:custGeom>
            <a:avLst/>
            <a:gdLst/>
            <a:ahLst/>
            <a:cxnLst/>
            <a:rect l="l" t="t" r="r" b="b"/>
            <a:pathLst>
              <a:path w="0" h="370839">
                <a:moveTo>
                  <a:pt x="0" y="370332"/>
                </a:moveTo>
                <a:lnTo>
                  <a:pt x="0" y="0"/>
                </a:lnTo>
              </a:path>
            </a:pathLst>
          </a:custGeom>
          <a:ln w="19050">
            <a:solidFill>
              <a:srgbClr val="99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364485" y="5531358"/>
            <a:ext cx="198120" cy="78105"/>
          </a:xfrm>
          <a:custGeom>
            <a:avLst/>
            <a:gdLst/>
            <a:ahLst/>
            <a:cxnLst/>
            <a:rect l="l" t="t" r="r" b="b"/>
            <a:pathLst>
              <a:path w="198119" h="78104">
                <a:moveTo>
                  <a:pt x="0" y="0"/>
                </a:moveTo>
                <a:lnTo>
                  <a:pt x="197612" y="77647"/>
                </a:lnTo>
              </a:path>
            </a:pathLst>
          </a:custGeom>
          <a:ln w="19050">
            <a:solidFill>
              <a:srgbClr val="99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408305" marR="5080" indent="-39624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Components of the  Income</a:t>
            </a:r>
            <a:r>
              <a:rPr dirty="0" spc="-15"/>
              <a:t> </a:t>
            </a:r>
            <a:r>
              <a:rPr dirty="0" spc="-5"/>
              <a:t>Statement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46836" y="1426209"/>
            <a:ext cx="7147559" cy="44157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latin typeface="Times New Roman"/>
                <a:cs typeface="Times New Roman"/>
              </a:rPr>
              <a:t>Net Revenue </a:t>
            </a:r>
            <a:r>
              <a:rPr dirty="0" sz="1800" b="1">
                <a:latin typeface="Times New Roman"/>
                <a:cs typeface="Times New Roman"/>
              </a:rPr>
              <a:t>– </a:t>
            </a:r>
            <a:r>
              <a:rPr dirty="0" sz="1800" spc="-5" b="1">
                <a:latin typeface="Times New Roman"/>
                <a:cs typeface="Times New Roman"/>
              </a:rPr>
              <a:t>Cost </a:t>
            </a:r>
            <a:r>
              <a:rPr dirty="0" sz="1800" b="1">
                <a:latin typeface="Times New Roman"/>
                <a:cs typeface="Times New Roman"/>
              </a:rPr>
              <a:t>of Goods </a:t>
            </a:r>
            <a:r>
              <a:rPr dirty="0" sz="1800" spc="-5" b="1">
                <a:latin typeface="Times New Roman"/>
                <a:cs typeface="Times New Roman"/>
              </a:rPr>
              <a:t>Sold </a:t>
            </a:r>
            <a:r>
              <a:rPr dirty="0" sz="1800" b="1">
                <a:latin typeface="Times New Roman"/>
                <a:cs typeface="Times New Roman"/>
              </a:rPr>
              <a:t>= </a:t>
            </a:r>
            <a:r>
              <a:rPr dirty="0" sz="1800" spc="-5" b="1">
                <a:latin typeface="Times New Roman"/>
                <a:cs typeface="Times New Roman"/>
              </a:rPr>
              <a:t>Gross</a:t>
            </a:r>
            <a:r>
              <a:rPr dirty="0" sz="1800" b="1">
                <a:latin typeface="Times New Roman"/>
                <a:cs typeface="Times New Roman"/>
              </a:rPr>
              <a:t> Margin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800" spc="-5" b="1">
                <a:latin typeface="Times New Roman"/>
                <a:cs typeface="Times New Roman"/>
              </a:rPr>
              <a:t>Gross </a:t>
            </a:r>
            <a:r>
              <a:rPr dirty="0" sz="1800" b="1">
                <a:latin typeface="Times New Roman"/>
                <a:cs typeface="Times New Roman"/>
              </a:rPr>
              <a:t>Margin – Operating Expenses = Operating</a:t>
            </a:r>
            <a:r>
              <a:rPr dirty="0" sz="1800" spc="-4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Income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800" b="1">
                <a:latin typeface="Times New Roman"/>
                <a:cs typeface="Times New Roman"/>
              </a:rPr>
              <a:t>Operating </a:t>
            </a:r>
            <a:r>
              <a:rPr dirty="0" sz="1800" spc="-5" b="1">
                <a:latin typeface="Times New Roman"/>
                <a:cs typeface="Times New Roman"/>
              </a:rPr>
              <a:t>Income </a:t>
            </a:r>
            <a:r>
              <a:rPr dirty="0" sz="1800" b="1">
                <a:latin typeface="Times New Roman"/>
                <a:cs typeface="Times New Roman"/>
              </a:rPr>
              <a:t>– </a:t>
            </a:r>
            <a:r>
              <a:rPr dirty="0" sz="1800" spc="-5" b="1">
                <a:latin typeface="Times New Roman"/>
                <a:cs typeface="Times New Roman"/>
              </a:rPr>
              <a:t>Interest Expense </a:t>
            </a:r>
            <a:r>
              <a:rPr dirty="0" sz="1800" b="1">
                <a:latin typeface="Times New Roman"/>
                <a:cs typeface="Times New Roman"/>
              </a:rPr>
              <a:t>+ </a:t>
            </a:r>
            <a:r>
              <a:rPr dirty="0" sz="1800" spc="-5" b="1">
                <a:latin typeface="Times New Roman"/>
                <a:cs typeface="Times New Roman"/>
              </a:rPr>
              <a:t>Interest Income </a:t>
            </a:r>
            <a:r>
              <a:rPr dirty="0" sz="1800" b="1">
                <a:latin typeface="Times New Roman"/>
                <a:cs typeface="Times New Roman"/>
              </a:rPr>
              <a:t>= </a:t>
            </a:r>
            <a:r>
              <a:rPr dirty="0" sz="1800" spc="-5" b="1">
                <a:latin typeface="Times New Roman"/>
                <a:cs typeface="Times New Roman"/>
              </a:rPr>
              <a:t>Income</a:t>
            </a:r>
            <a:r>
              <a:rPr dirty="0" sz="1800" spc="7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before</a:t>
            </a:r>
            <a:endParaRPr sz="1800">
              <a:latin typeface="Times New Roman"/>
              <a:cs typeface="Times New Roman"/>
            </a:endParaRPr>
          </a:p>
          <a:p>
            <a:pPr marL="5728335">
              <a:lnSpc>
                <a:spcPct val="100000"/>
              </a:lnSpc>
            </a:pPr>
            <a:r>
              <a:rPr dirty="0" sz="1800" spc="-5" b="1">
                <a:latin typeface="Times New Roman"/>
                <a:cs typeface="Times New Roman"/>
              </a:rPr>
              <a:t>Taxes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800" spc="-5" b="1">
                <a:latin typeface="Times New Roman"/>
                <a:cs typeface="Times New Roman"/>
              </a:rPr>
              <a:t>Income before Taxes </a:t>
            </a:r>
            <a:r>
              <a:rPr dirty="0" sz="1800" b="1">
                <a:latin typeface="Times New Roman"/>
                <a:cs typeface="Times New Roman"/>
              </a:rPr>
              <a:t>– </a:t>
            </a:r>
            <a:r>
              <a:rPr dirty="0" sz="1800" spc="-5" b="1">
                <a:latin typeface="Times New Roman"/>
                <a:cs typeface="Times New Roman"/>
              </a:rPr>
              <a:t>Income </a:t>
            </a:r>
            <a:r>
              <a:rPr dirty="0" sz="1800" b="1">
                <a:latin typeface="Times New Roman"/>
                <a:cs typeface="Times New Roman"/>
              </a:rPr>
              <a:t>Taxes = </a:t>
            </a:r>
            <a:r>
              <a:rPr dirty="0" sz="1800" spc="-5" b="1">
                <a:latin typeface="Times New Roman"/>
                <a:cs typeface="Times New Roman"/>
              </a:rPr>
              <a:t>Income </a:t>
            </a:r>
            <a:r>
              <a:rPr dirty="0" sz="1800" b="1">
                <a:latin typeface="Times New Roman"/>
                <a:cs typeface="Times New Roman"/>
              </a:rPr>
              <a:t>after Taxes </a:t>
            </a:r>
            <a:r>
              <a:rPr dirty="0" sz="1800" spc="-5" b="1">
                <a:latin typeface="Times New Roman"/>
                <a:cs typeface="Times New Roman"/>
              </a:rPr>
              <a:t>and</a:t>
            </a:r>
            <a:r>
              <a:rPr dirty="0" sz="1800" spc="1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before</a:t>
            </a:r>
            <a:endParaRPr sz="1800">
              <a:latin typeface="Times New Roman"/>
              <a:cs typeface="Times New Roman"/>
            </a:endParaRPr>
          </a:p>
          <a:p>
            <a:pPr marL="3897629">
              <a:lnSpc>
                <a:spcPct val="100000"/>
              </a:lnSpc>
            </a:pPr>
            <a:r>
              <a:rPr dirty="0" sz="1800" spc="-5" b="1">
                <a:latin typeface="Times New Roman"/>
                <a:cs typeface="Times New Roman"/>
              </a:rPr>
              <a:t>Extraordinary</a:t>
            </a:r>
            <a:r>
              <a:rPr dirty="0" sz="1800" spc="-1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Items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800" spc="-5" b="1">
                <a:latin typeface="Times New Roman"/>
                <a:cs typeface="Times New Roman"/>
              </a:rPr>
              <a:t>Income before Extraordinary Items </a:t>
            </a:r>
            <a:r>
              <a:rPr dirty="0" sz="1800" b="1">
                <a:latin typeface="Times New Roman"/>
                <a:cs typeface="Times New Roman"/>
              </a:rPr>
              <a:t>+ Extraordinary </a:t>
            </a:r>
            <a:r>
              <a:rPr dirty="0" sz="1800" spc="-5" b="1">
                <a:latin typeface="Times New Roman"/>
                <a:cs typeface="Times New Roman"/>
              </a:rPr>
              <a:t>Items </a:t>
            </a:r>
            <a:r>
              <a:rPr dirty="0" sz="1800" b="1">
                <a:latin typeface="Times New Roman"/>
                <a:cs typeface="Times New Roman"/>
              </a:rPr>
              <a:t>= </a:t>
            </a:r>
            <a:r>
              <a:rPr dirty="0" sz="1800" spc="-5" b="1">
                <a:latin typeface="Times New Roman"/>
                <a:cs typeface="Times New Roman"/>
              </a:rPr>
              <a:t>Net</a:t>
            </a:r>
            <a:r>
              <a:rPr dirty="0" sz="1800" spc="9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Income</a:t>
            </a:r>
            <a:endParaRPr sz="1800">
              <a:latin typeface="Times New Roman"/>
              <a:cs typeface="Times New Roman"/>
            </a:endParaRPr>
          </a:p>
          <a:p>
            <a:pPr marL="12700" marR="112395">
              <a:lnSpc>
                <a:spcPct val="200000"/>
              </a:lnSpc>
            </a:pPr>
            <a:r>
              <a:rPr dirty="0" sz="1800" spc="-5" b="1">
                <a:latin typeface="Times New Roman"/>
                <a:cs typeface="Times New Roman"/>
              </a:rPr>
              <a:t>Net Income – </a:t>
            </a:r>
            <a:r>
              <a:rPr dirty="0" sz="1800" b="1">
                <a:latin typeface="Times New Roman"/>
                <a:cs typeface="Times New Roman"/>
              </a:rPr>
              <a:t>Preferred </a:t>
            </a:r>
            <a:r>
              <a:rPr dirty="0" sz="1800" spc="-5" b="1">
                <a:latin typeface="Times New Roman"/>
                <a:cs typeface="Times New Roman"/>
              </a:rPr>
              <a:t>Dividends </a:t>
            </a:r>
            <a:r>
              <a:rPr dirty="0" sz="1800" b="1">
                <a:latin typeface="Times New Roman"/>
                <a:cs typeface="Times New Roman"/>
              </a:rPr>
              <a:t>= </a:t>
            </a:r>
            <a:r>
              <a:rPr dirty="0" sz="1800" spc="-5" b="1">
                <a:latin typeface="Times New Roman"/>
                <a:cs typeface="Times New Roman"/>
              </a:rPr>
              <a:t>Net Income </a:t>
            </a:r>
            <a:r>
              <a:rPr dirty="0" sz="1800" b="1">
                <a:latin typeface="Times New Roman"/>
                <a:cs typeface="Times New Roman"/>
              </a:rPr>
              <a:t>Available to </a:t>
            </a:r>
            <a:r>
              <a:rPr dirty="0" sz="1800" spc="-5" b="1">
                <a:latin typeface="Times New Roman"/>
                <a:cs typeface="Times New Roman"/>
              </a:rPr>
              <a:t>Common  </a:t>
            </a:r>
            <a:r>
              <a:rPr dirty="0" sz="1800" b="1">
                <a:latin typeface="Times New Roman"/>
                <a:cs typeface="Times New Roman"/>
              </a:rPr>
              <a:t>Operating income </a:t>
            </a:r>
            <a:r>
              <a:rPr dirty="0" sz="1800" spc="-5" b="1">
                <a:latin typeface="Times New Roman"/>
                <a:cs typeface="Times New Roman"/>
              </a:rPr>
              <a:t>is </a:t>
            </a:r>
            <a:r>
              <a:rPr dirty="0" sz="1800" b="1">
                <a:latin typeface="Times New Roman"/>
                <a:cs typeface="Times New Roman"/>
              </a:rPr>
              <a:t>sometimes called </a:t>
            </a:r>
            <a:r>
              <a:rPr dirty="0" sz="1800" spc="-5" b="1">
                <a:latin typeface="Times New Roman"/>
                <a:cs typeface="Times New Roman"/>
              </a:rPr>
              <a:t>earnings </a:t>
            </a:r>
            <a:r>
              <a:rPr dirty="0" sz="1800" b="1">
                <a:latin typeface="Times New Roman"/>
                <a:cs typeface="Times New Roman"/>
              </a:rPr>
              <a:t>before interest </a:t>
            </a:r>
            <a:r>
              <a:rPr dirty="0" sz="1800" spc="-5" b="1">
                <a:latin typeface="Times New Roman"/>
                <a:cs typeface="Times New Roman"/>
              </a:rPr>
              <a:t>and</a:t>
            </a:r>
            <a:r>
              <a:rPr dirty="0" sz="1800" spc="-8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taxes</a:t>
            </a:r>
            <a:endParaRPr sz="1800">
              <a:latin typeface="Times New Roman"/>
              <a:cs typeface="Times New Roman"/>
            </a:endParaRPr>
          </a:p>
          <a:p>
            <a:pPr marL="6528434">
              <a:lnSpc>
                <a:spcPct val="100000"/>
              </a:lnSpc>
            </a:pPr>
            <a:r>
              <a:rPr dirty="0" sz="1800" b="1">
                <a:latin typeface="Times New Roman"/>
                <a:cs typeface="Times New Roman"/>
              </a:rPr>
              <a:t>(ebit)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045" y="90042"/>
            <a:ext cx="2049145" cy="11233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635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The Cash </a:t>
            </a:r>
            <a:r>
              <a:rPr dirty="0" sz="2400"/>
              <a:t>Flow  Statement :  Nike, </a:t>
            </a:r>
            <a:r>
              <a:rPr dirty="0" sz="2400" spc="-5"/>
              <a:t>Inc.,</a:t>
            </a:r>
            <a:r>
              <a:rPr dirty="0" sz="2400" spc="-85"/>
              <a:t> </a:t>
            </a:r>
            <a:r>
              <a:rPr dirty="0" sz="2400"/>
              <a:t>2010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2699004" y="230124"/>
            <a:ext cx="5753100" cy="62590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24739" y="2344877"/>
            <a:ext cx="2228850" cy="1398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5" b="1" i="1">
                <a:latin typeface="Times New Roman"/>
                <a:cs typeface="Times New Roman"/>
              </a:rPr>
              <a:t>Describes how </a:t>
            </a:r>
            <a:r>
              <a:rPr dirty="0" sz="1800" b="1" i="1">
                <a:latin typeface="Times New Roman"/>
                <a:cs typeface="Times New Roman"/>
              </a:rPr>
              <a:t>the firm  </a:t>
            </a:r>
            <a:r>
              <a:rPr dirty="0" sz="1800" b="1" i="1">
                <a:latin typeface="Times New Roman"/>
                <a:cs typeface="Times New Roman"/>
              </a:rPr>
              <a:t>generated </a:t>
            </a:r>
            <a:r>
              <a:rPr dirty="0" sz="1800" spc="-5" b="1" i="1">
                <a:latin typeface="Times New Roman"/>
                <a:cs typeface="Times New Roman"/>
              </a:rPr>
              <a:t>and used  cash during </a:t>
            </a:r>
            <a:r>
              <a:rPr dirty="0" sz="1800" b="1" i="1">
                <a:latin typeface="Times New Roman"/>
                <a:cs typeface="Times New Roman"/>
              </a:rPr>
              <a:t>the</a:t>
            </a:r>
            <a:r>
              <a:rPr dirty="0" sz="1800" spc="-60" b="1" i="1">
                <a:latin typeface="Times New Roman"/>
                <a:cs typeface="Times New Roman"/>
              </a:rPr>
              <a:t> </a:t>
            </a:r>
            <a:r>
              <a:rPr dirty="0" sz="1800" b="1" i="1">
                <a:latin typeface="Times New Roman"/>
                <a:cs typeface="Times New Roman"/>
              </a:rPr>
              <a:t>period;  reflects </a:t>
            </a:r>
            <a:r>
              <a:rPr dirty="0" sz="1800" spc="-5" b="1" i="1">
                <a:latin typeface="Times New Roman"/>
                <a:cs typeface="Times New Roman"/>
              </a:rPr>
              <a:t>the </a:t>
            </a:r>
            <a:r>
              <a:rPr dirty="0" sz="1800" b="1" i="1">
                <a:latin typeface="Times New Roman"/>
                <a:cs typeface="Times New Roman"/>
              </a:rPr>
              <a:t>firm's  liquidity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045" y="90042"/>
            <a:ext cx="2049145" cy="11233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635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The Cash </a:t>
            </a:r>
            <a:r>
              <a:rPr dirty="0" sz="2400"/>
              <a:t>Flow  Statement :  Nike, </a:t>
            </a:r>
            <a:r>
              <a:rPr dirty="0" sz="2400" spc="-5"/>
              <a:t>Inc.,</a:t>
            </a:r>
            <a:r>
              <a:rPr dirty="0" sz="2400" spc="-85"/>
              <a:t> </a:t>
            </a:r>
            <a:r>
              <a:rPr dirty="0" sz="2400"/>
              <a:t>2010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2699004" y="230124"/>
            <a:ext cx="5753100" cy="62590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994660" y="2918460"/>
            <a:ext cx="1304925" cy="157480"/>
          </a:xfrm>
          <a:custGeom>
            <a:avLst/>
            <a:gdLst/>
            <a:ahLst/>
            <a:cxnLst/>
            <a:rect l="l" t="t" r="r" b="b"/>
            <a:pathLst>
              <a:path w="1304925" h="157480">
                <a:moveTo>
                  <a:pt x="0" y="156972"/>
                </a:moveTo>
                <a:lnTo>
                  <a:pt x="1304543" y="156972"/>
                </a:lnTo>
                <a:lnTo>
                  <a:pt x="1304543" y="0"/>
                </a:lnTo>
                <a:lnTo>
                  <a:pt x="0" y="0"/>
                </a:lnTo>
                <a:lnTo>
                  <a:pt x="0" y="156972"/>
                </a:lnTo>
                <a:close/>
              </a:path>
            </a:pathLst>
          </a:custGeom>
          <a:ln w="12700">
            <a:solidFill>
              <a:srgbClr val="CC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994660" y="4128515"/>
            <a:ext cx="1437640" cy="152400"/>
          </a:xfrm>
          <a:custGeom>
            <a:avLst/>
            <a:gdLst/>
            <a:ahLst/>
            <a:cxnLst/>
            <a:rect l="l" t="t" r="r" b="b"/>
            <a:pathLst>
              <a:path w="1437639" h="152400">
                <a:moveTo>
                  <a:pt x="0" y="152399"/>
                </a:moveTo>
                <a:lnTo>
                  <a:pt x="1437132" y="152399"/>
                </a:lnTo>
                <a:lnTo>
                  <a:pt x="1437132" y="0"/>
                </a:lnTo>
                <a:lnTo>
                  <a:pt x="0" y="0"/>
                </a:lnTo>
                <a:lnTo>
                  <a:pt x="0" y="152399"/>
                </a:lnTo>
                <a:close/>
              </a:path>
            </a:pathLst>
          </a:custGeom>
          <a:ln w="12700">
            <a:solidFill>
              <a:srgbClr val="CC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994660" y="5102352"/>
            <a:ext cx="1437640" cy="151130"/>
          </a:xfrm>
          <a:custGeom>
            <a:avLst/>
            <a:gdLst/>
            <a:ahLst/>
            <a:cxnLst/>
            <a:rect l="l" t="t" r="r" b="b"/>
            <a:pathLst>
              <a:path w="1437639" h="151129">
                <a:moveTo>
                  <a:pt x="0" y="150876"/>
                </a:moveTo>
                <a:lnTo>
                  <a:pt x="1437132" y="150876"/>
                </a:lnTo>
                <a:lnTo>
                  <a:pt x="1437132" y="0"/>
                </a:lnTo>
                <a:lnTo>
                  <a:pt x="0" y="0"/>
                </a:lnTo>
                <a:lnTo>
                  <a:pt x="0" y="150876"/>
                </a:lnTo>
                <a:close/>
              </a:path>
            </a:pathLst>
          </a:custGeom>
          <a:ln w="12699">
            <a:solidFill>
              <a:srgbClr val="CC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231647" y="1673351"/>
            <a:ext cx="2306320" cy="830580"/>
          </a:xfrm>
          <a:prstGeom prst="rect">
            <a:avLst/>
          </a:prstGeom>
          <a:solidFill>
            <a:srgbClr val="FAFAFA"/>
          </a:solidFill>
        </p:spPr>
        <p:txBody>
          <a:bodyPr wrap="square" lIns="0" tIns="39369" rIns="0" bIns="0" rtlCol="0" vert="horz">
            <a:spAutoFit/>
          </a:bodyPr>
          <a:lstStyle/>
          <a:p>
            <a:pPr marL="91440" marR="200660">
              <a:lnSpc>
                <a:spcPct val="100000"/>
              </a:lnSpc>
              <a:spcBef>
                <a:spcPts val="309"/>
              </a:spcBef>
            </a:pPr>
            <a:r>
              <a:rPr dirty="0" sz="1600" spc="-5" i="1">
                <a:solidFill>
                  <a:srgbClr val="CC0000"/>
                </a:solidFill>
                <a:latin typeface="Times New Roman"/>
                <a:cs typeface="Times New Roman"/>
              </a:rPr>
              <a:t>Cash generated </a:t>
            </a:r>
            <a:r>
              <a:rPr dirty="0" sz="1600" spc="-20" i="1">
                <a:solidFill>
                  <a:srgbClr val="CC0000"/>
                </a:solidFill>
                <a:latin typeface="Times New Roman"/>
                <a:cs typeface="Times New Roman"/>
              </a:rPr>
              <a:t>from  </a:t>
            </a:r>
            <a:r>
              <a:rPr dirty="0" sz="1600" spc="-5" i="1">
                <a:solidFill>
                  <a:srgbClr val="CC0000"/>
                </a:solidFill>
                <a:latin typeface="Times New Roman"/>
                <a:cs typeface="Times New Roman"/>
              </a:rPr>
              <a:t>selling </a:t>
            </a:r>
            <a:r>
              <a:rPr dirty="0" sz="1600" spc="-10" i="1">
                <a:solidFill>
                  <a:srgbClr val="CC0000"/>
                </a:solidFill>
                <a:latin typeface="Times New Roman"/>
                <a:cs typeface="Times New Roman"/>
              </a:rPr>
              <a:t>products, </a:t>
            </a:r>
            <a:r>
              <a:rPr dirty="0" sz="1600" spc="-5" i="1">
                <a:solidFill>
                  <a:srgbClr val="CC0000"/>
                </a:solidFill>
                <a:latin typeface="Times New Roman"/>
                <a:cs typeface="Times New Roman"/>
              </a:rPr>
              <a:t>net of  cash used up in doing</a:t>
            </a:r>
            <a:r>
              <a:rPr dirty="0" sz="1600" i="1">
                <a:solidFill>
                  <a:srgbClr val="CC0000"/>
                </a:solidFill>
                <a:latin typeface="Times New Roman"/>
                <a:cs typeface="Times New Roman"/>
              </a:rPr>
              <a:t> </a:t>
            </a:r>
            <a:r>
              <a:rPr dirty="0" sz="1600" spc="-5" i="1">
                <a:solidFill>
                  <a:srgbClr val="CC0000"/>
                </a:solidFill>
                <a:latin typeface="Times New Roman"/>
                <a:cs typeface="Times New Roman"/>
              </a:rPr>
              <a:t>so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537460" y="2255520"/>
            <a:ext cx="457200" cy="728980"/>
          </a:xfrm>
          <a:custGeom>
            <a:avLst/>
            <a:gdLst/>
            <a:ahLst/>
            <a:cxnLst/>
            <a:rect l="l" t="t" r="r" b="b"/>
            <a:pathLst>
              <a:path w="457200" h="728980">
                <a:moveTo>
                  <a:pt x="0" y="0"/>
                </a:moveTo>
                <a:lnTo>
                  <a:pt x="457200" y="728599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95071" y="3095244"/>
            <a:ext cx="2268220" cy="1079500"/>
          </a:xfrm>
          <a:prstGeom prst="rect">
            <a:avLst/>
          </a:prstGeom>
          <a:solidFill>
            <a:srgbClr val="FAFAFA"/>
          </a:solidFill>
        </p:spPr>
        <p:txBody>
          <a:bodyPr wrap="square" lIns="0" tIns="40005" rIns="0" bIns="0" rtlCol="0" vert="horz">
            <a:spAutoFit/>
          </a:bodyPr>
          <a:lstStyle/>
          <a:p>
            <a:pPr marL="91440" marR="145415">
              <a:lnSpc>
                <a:spcPct val="100000"/>
              </a:lnSpc>
              <a:spcBef>
                <a:spcPts val="315"/>
              </a:spcBef>
            </a:pPr>
            <a:r>
              <a:rPr dirty="0" sz="1600" spc="-5" i="1">
                <a:solidFill>
                  <a:srgbClr val="CC0000"/>
                </a:solidFill>
                <a:latin typeface="Times New Roman"/>
                <a:cs typeface="Times New Roman"/>
              </a:rPr>
              <a:t>Cash spent on  </a:t>
            </a:r>
            <a:r>
              <a:rPr dirty="0" sz="1600" spc="-10" i="1">
                <a:solidFill>
                  <a:srgbClr val="CC0000"/>
                </a:solidFill>
                <a:latin typeface="Times New Roman"/>
                <a:cs typeface="Times New Roman"/>
              </a:rPr>
              <a:t>purchasing </a:t>
            </a:r>
            <a:r>
              <a:rPr dirty="0" sz="1600" spc="-5" i="1">
                <a:solidFill>
                  <a:srgbClr val="CC0000"/>
                </a:solidFill>
                <a:latin typeface="Times New Roman"/>
                <a:cs typeface="Times New Roman"/>
              </a:rPr>
              <a:t>assets – cash  </a:t>
            </a:r>
            <a:r>
              <a:rPr dirty="0" sz="1600" spc="-10" i="1">
                <a:solidFill>
                  <a:srgbClr val="CC0000"/>
                </a:solidFill>
                <a:latin typeface="Times New Roman"/>
                <a:cs typeface="Times New Roman"/>
              </a:rPr>
              <a:t>received </a:t>
            </a:r>
            <a:r>
              <a:rPr dirty="0" sz="1600" spc="-20" i="1">
                <a:solidFill>
                  <a:srgbClr val="CC0000"/>
                </a:solidFill>
                <a:latin typeface="Times New Roman"/>
                <a:cs typeface="Times New Roman"/>
              </a:rPr>
              <a:t>from </a:t>
            </a:r>
            <a:r>
              <a:rPr dirty="0" sz="1600" spc="-5" i="1">
                <a:solidFill>
                  <a:srgbClr val="CC0000"/>
                </a:solidFill>
                <a:latin typeface="Times New Roman"/>
                <a:cs typeface="Times New Roman"/>
              </a:rPr>
              <a:t>selling  assets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497835" y="3753611"/>
            <a:ext cx="497205" cy="452755"/>
          </a:xfrm>
          <a:custGeom>
            <a:avLst/>
            <a:gdLst/>
            <a:ahLst/>
            <a:cxnLst/>
            <a:rect l="l" t="t" r="r" b="b"/>
            <a:pathLst>
              <a:path w="497205" h="452754">
                <a:moveTo>
                  <a:pt x="0" y="0"/>
                </a:moveTo>
                <a:lnTo>
                  <a:pt x="496824" y="452374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231647" y="4614671"/>
            <a:ext cx="2266315" cy="832485"/>
          </a:xfrm>
          <a:prstGeom prst="rect">
            <a:avLst/>
          </a:prstGeom>
          <a:solidFill>
            <a:srgbClr val="FAFAFA"/>
          </a:solidFill>
        </p:spPr>
        <p:txBody>
          <a:bodyPr wrap="square" lIns="0" tIns="40005" rIns="0" bIns="0" rtlCol="0" vert="horz">
            <a:spAutoFit/>
          </a:bodyPr>
          <a:lstStyle/>
          <a:p>
            <a:pPr algn="just" marL="91440" marR="553085">
              <a:lnSpc>
                <a:spcPct val="100000"/>
              </a:lnSpc>
              <a:spcBef>
                <a:spcPts val="315"/>
              </a:spcBef>
            </a:pPr>
            <a:r>
              <a:rPr dirty="0" sz="1600" spc="-5" i="1">
                <a:solidFill>
                  <a:srgbClr val="CC0000"/>
                </a:solidFill>
                <a:latin typeface="Times New Roman"/>
                <a:cs typeface="Times New Roman"/>
              </a:rPr>
              <a:t>Cash raised </a:t>
            </a:r>
            <a:r>
              <a:rPr dirty="0" sz="1600" spc="-20" i="1">
                <a:solidFill>
                  <a:srgbClr val="CC0000"/>
                </a:solidFill>
                <a:latin typeface="Times New Roman"/>
                <a:cs typeface="Times New Roman"/>
              </a:rPr>
              <a:t>from </a:t>
            </a:r>
            <a:r>
              <a:rPr dirty="0" sz="1600" spc="-5" i="1">
                <a:solidFill>
                  <a:srgbClr val="CC0000"/>
                </a:solidFill>
                <a:latin typeface="Times New Roman"/>
                <a:cs typeface="Times New Roman"/>
              </a:rPr>
              <a:t>&amp;  </a:t>
            </a:r>
            <a:r>
              <a:rPr dirty="0" sz="1600" spc="-5" i="1">
                <a:solidFill>
                  <a:srgbClr val="CC0000"/>
                </a:solidFill>
                <a:latin typeface="Times New Roman"/>
                <a:cs typeface="Times New Roman"/>
              </a:rPr>
              <a:t>disbursed to debt &amp;  equity claimants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497835" y="4975859"/>
            <a:ext cx="497205" cy="179705"/>
          </a:xfrm>
          <a:custGeom>
            <a:avLst/>
            <a:gdLst/>
            <a:ahLst/>
            <a:cxnLst/>
            <a:rect l="l" t="t" r="r" b="b"/>
            <a:pathLst>
              <a:path w="497205" h="179704">
                <a:moveTo>
                  <a:pt x="0" y="0"/>
                </a:moveTo>
                <a:lnTo>
                  <a:pt x="496824" y="17945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045" y="90042"/>
            <a:ext cx="2049145" cy="11233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635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The Cash </a:t>
            </a:r>
            <a:r>
              <a:rPr dirty="0" sz="2400"/>
              <a:t>Flow  Statement :  Nike, </a:t>
            </a:r>
            <a:r>
              <a:rPr dirty="0" sz="2400" spc="-5"/>
              <a:t>Inc.,</a:t>
            </a:r>
            <a:r>
              <a:rPr dirty="0" sz="2400" spc="-85"/>
              <a:t> </a:t>
            </a:r>
            <a:r>
              <a:rPr dirty="0" sz="2400"/>
              <a:t>2010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2699004" y="230124"/>
            <a:ext cx="5753100" cy="62590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994660" y="2918460"/>
            <a:ext cx="1304925" cy="157480"/>
          </a:xfrm>
          <a:custGeom>
            <a:avLst/>
            <a:gdLst/>
            <a:ahLst/>
            <a:cxnLst/>
            <a:rect l="l" t="t" r="r" b="b"/>
            <a:pathLst>
              <a:path w="1304925" h="157480">
                <a:moveTo>
                  <a:pt x="0" y="156972"/>
                </a:moveTo>
                <a:lnTo>
                  <a:pt x="1304543" y="156972"/>
                </a:lnTo>
                <a:lnTo>
                  <a:pt x="1304543" y="0"/>
                </a:lnTo>
                <a:lnTo>
                  <a:pt x="0" y="0"/>
                </a:lnTo>
                <a:lnTo>
                  <a:pt x="0" y="156972"/>
                </a:lnTo>
                <a:close/>
              </a:path>
            </a:pathLst>
          </a:custGeom>
          <a:ln w="12700">
            <a:solidFill>
              <a:srgbClr val="CC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994660" y="4128515"/>
            <a:ext cx="1437640" cy="152400"/>
          </a:xfrm>
          <a:custGeom>
            <a:avLst/>
            <a:gdLst/>
            <a:ahLst/>
            <a:cxnLst/>
            <a:rect l="l" t="t" r="r" b="b"/>
            <a:pathLst>
              <a:path w="1437639" h="152400">
                <a:moveTo>
                  <a:pt x="0" y="152399"/>
                </a:moveTo>
                <a:lnTo>
                  <a:pt x="1437132" y="152399"/>
                </a:lnTo>
                <a:lnTo>
                  <a:pt x="1437132" y="0"/>
                </a:lnTo>
                <a:lnTo>
                  <a:pt x="0" y="0"/>
                </a:lnTo>
                <a:lnTo>
                  <a:pt x="0" y="152399"/>
                </a:lnTo>
                <a:close/>
              </a:path>
            </a:pathLst>
          </a:custGeom>
          <a:ln w="12700">
            <a:solidFill>
              <a:srgbClr val="CC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994660" y="5102352"/>
            <a:ext cx="1437640" cy="151130"/>
          </a:xfrm>
          <a:custGeom>
            <a:avLst/>
            <a:gdLst/>
            <a:ahLst/>
            <a:cxnLst/>
            <a:rect l="l" t="t" r="r" b="b"/>
            <a:pathLst>
              <a:path w="1437639" h="151129">
                <a:moveTo>
                  <a:pt x="0" y="150876"/>
                </a:moveTo>
                <a:lnTo>
                  <a:pt x="1437132" y="150876"/>
                </a:lnTo>
                <a:lnTo>
                  <a:pt x="1437132" y="0"/>
                </a:lnTo>
                <a:lnTo>
                  <a:pt x="0" y="0"/>
                </a:lnTo>
                <a:lnTo>
                  <a:pt x="0" y="150876"/>
                </a:lnTo>
                <a:close/>
              </a:path>
            </a:pathLst>
          </a:custGeom>
          <a:ln w="12699">
            <a:solidFill>
              <a:srgbClr val="CC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995422" y="5394197"/>
            <a:ext cx="1637030" cy="144780"/>
          </a:xfrm>
          <a:custGeom>
            <a:avLst/>
            <a:gdLst/>
            <a:ahLst/>
            <a:cxnLst/>
            <a:rect l="l" t="t" r="r" b="b"/>
            <a:pathLst>
              <a:path w="1637029" h="144779">
                <a:moveTo>
                  <a:pt x="0" y="144779"/>
                </a:moveTo>
                <a:lnTo>
                  <a:pt x="1636776" y="144779"/>
                </a:lnTo>
                <a:lnTo>
                  <a:pt x="1636776" y="0"/>
                </a:lnTo>
                <a:lnTo>
                  <a:pt x="0" y="0"/>
                </a:lnTo>
                <a:lnTo>
                  <a:pt x="0" y="144779"/>
                </a:lnTo>
                <a:close/>
              </a:path>
            </a:pathLst>
          </a:custGeom>
          <a:ln w="19050">
            <a:solidFill>
              <a:srgbClr val="CC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626360" y="5424678"/>
            <a:ext cx="360680" cy="190500"/>
          </a:xfrm>
          <a:custGeom>
            <a:avLst/>
            <a:gdLst/>
            <a:ahLst/>
            <a:cxnLst/>
            <a:rect l="l" t="t" r="r" b="b"/>
            <a:pathLst>
              <a:path w="360680" h="190500">
                <a:moveTo>
                  <a:pt x="0" y="189966"/>
                </a:moveTo>
                <a:lnTo>
                  <a:pt x="360679" y="0"/>
                </a:lnTo>
              </a:path>
            </a:pathLst>
          </a:custGeom>
          <a:ln w="19050">
            <a:solidFill>
              <a:srgbClr val="99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44196" y="4980432"/>
            <a:ext cx="2592705" cy="1199515"/>
          </a:xfrm>
          <a:prstGeom prst="rect">
            <a:avLst/>
          </a:prstGeom>
          <a:solidFill>
            <a:srgbClr val="FAFAFA"/>
          </a:solidFill>
          <a:ln w="9525">
            <a:solidFill>
              <a:srgbClr val="CC0000"/>
            </a:solidFill>
          </a:ln>
        </p:spPr>
        <p:txBody>
          <a:bodyPr wrap="square" lIns="0" tIns="38735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305"/>
              </a:spcBef>
            </a:pPr>
            <a:r>
              <a:rPr dirty="0" sz="1800" spc="-5" b="1">
                <a:solidFill>
                  <a:srgbClr val="C00000"/>
                </a:solidFill>
                <a:latin typeface="Times New Roman"/>
                <a:cs typeface="Times New Roman"/>
              </a:rPr>
              <a:t>Change </a:t>
            </a:r>
            <a:r>
              <a:rPr dirty="0" sz="1800" b="1">
                <a:solidFill>
                  <a:srgbClr val="C00000"/>
                </a:solidFill>
                <a:latin typeface="Times New Roman"/>
                <a:cs typeface="Times New Roman"/>
              </a:rPr>
              <a:t>in </a:t>
            </a:r>
            <a:r>
              <a:rPr dirty="0" sz="1800" spc="-5" b="1">
                <a:solidFill>
                  <a:srgbClr val="C00000"/>
                </a:solidFill>
                <a:latin typeface="Times New Roman"/>
                <a:cs typeface="Times New Roman"/>
              </a:rPr>
              <a:t>Cash=</a:t>
            </a:r>
            <a:endParaRPr sz="1800">
              <a:latin typeface="Times New Roman"/>
              <a:cs typeface="Times New Roman"/>
            </a:endParaRPr>
          </a:p>
          <a:p>
            <a:pPr marL="91440" marR="125095">
              <a:lnSpc>
                <a:spcPct val="100000"/>
              </a:lnSpc>
            </a:pPr>
            <a:r>
              <a:rPr dirty="0" sz="1800" spc="-5" b="1">
                <a:solidFill>
                  <a:srgbClr val="C00000"/>
                </a:solidFill>
                <a:latin typeface="Times New Roman"/>
                <a:cs typeface="Times New Roman"/>
              </a:rPr>
              <a:t>Cash </a:t>
            </a:r>
            <a:r>
              <a:rPr dirty="0" sz="1800" spc="-10" b="1">
                <a:solidFill>
                  <a:srgbClr val="C00000"/>
                </a:solidFill>
                <a:latin typeface="Times New Roman"/>
                <a:cs typeface="Times New Roman"/>
              </a:rPr>
              <a:t>from </a:t>
            </a:r>
            <a:r>
              <a:rPr dirty="0" sz="1800" b="1">
                <a:solidFill>
                  <a:srgbClr val="C00000"/>
                </a:solidFill>
                <a:latin typeface="Times New Roman"/>
                <a:cs typeface="Times New Roman"/>
              </a:rPr>
              <a:t>Operations</a:t>
            </a:r>
            <a:r>
              <a:rPr dirty="0" sz="1800" spc="-70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C00000"/>
                </a:solidFill>
                <a:latin typeface="Times New Roman"/>
                <a:cs typeface="Times New Roman"/>
              </a:rPr>
              <a:t>+  </a:t>
            </a:r>
            <a:r>
              <a:rPr dirty="0" sz="1800" spc="-5" b="1">
                <a:solidFill>
                  <a:srgbClr val="C00000"/>
                </a:solidFill>
                <a:latin typeface="Times New Roman"/>
                <a:cs typeface="Times New Roman"/>
              </a:rPr>
              <a:t>Cash </a:t>
            </a:r>
            <a:r>
              <a:rPr dirty="0" sz="1800" spc="-10" b="1">
                <a:solidFill>
                  <a:srgbClr val="C00000"/>
                </a:solidFill>
                <a:latin typeface="Times New Roman"/>
                <a:cs typeface="Times New Roman"/>
              </a:rPr>
              <a:t>from </a:t>
            </a:r>
            <a:r>
              <a:rPr dirty="0" sz="1800" spc="-5" b="1">
                <a:solidFill>
                  <a:srgbClr val="C00000"/>
                </a:solidFill>
                <a:latin typeface="Times New Roman"/>
                <a:cs typeface="Times New Roman"/>
              </a:rPr>
              <a:t>Investments</a:t>
            </a:r>
            <a:endParaRPr sz="180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</a:pPr>
            <a:r>
              <a:rPr dirty="0" sz="1800" b="1">
                <a:solidFill>
                  <a:srgbClr val="C00000"/>
                </a:solidFill>
                <a:latin typeface="Times New Roman"/>
                <a:cs typeface="Times New Roman"/>
              </a:rPr>
              <a:t>+ </a:t>
            </a:r>
            <a:r>
              <a:rPr dirty="0" sz="1800" spc="-5" b="1">
                <a:solidFill>
                  <a:srgbClr val="C00000"/>
                </a:solidFill>
                <a:latin typeface="Times New Roman"/>
                <a:cs typeface="Times New Roman"/>
              </a:rPr>
              <a:t>Cash </a:t>
            </a:r>
            <a:r>
              <a:rPr dirty="0" sz="1800" spc="-10" b="1">
                <a:solidFill>
                  <a:srgbClr val="C00000"/>
                </a:solidFill>
                <a:latin typeface="Times New Roman"/>
                <a:cs typeface="Times New Roman"/>
              </a:rPr>
              <a:t>from</a:t>
            </a:r>
            <a:r>
              <a:rPr dirty="0" sz="1800" spc="-3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800" spc="-5" b="1">
                <a:solidFill>
                  <a:srgbClr val="C00000"/>
                </a:solidFill>
                <a:latin typeface="Times New Roman"/>
                <a:cs typeface="Times New Roman"/>
              </a:rPr>
              <a:t>Financing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66370" marR="5080" indent="-15430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Components of the  Cash Flow</a:t>
            </a:r>
            <a:r>
              <a:rPr dirty="0" spc="-10"/>
              <a:t> </a:t>
            </a:r>
            <a:r>
              <a:rPr dirty="0" spc="-5"/>
              <a:t>Statement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46759" y="1734439"/>
            <a:ext cx="5333365" cy="1854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latin typeface="Times New Roman"/>
                <a:cs typeface="Times New Roman"/>
              </a:rPr>
              <a:t>Change in Cash </a:t>
            </a:r>
            <a:r>
              <a:rPr dirty="0" sz="2400" b="1">
                <a:latin typeface="Times New Roman"/>
                <a:cs typeface="Times New Roman"/>
              </a:rPr>
              <a:t>= </a:t>
            </a:r>
            <a:r>
              <a:rPr dirty="0" sz="2400" spc="-5" b="1">
                <a:latin typeface="Times New Roman"/>
                <a:cs typeface="Times New Roman"/>
              </a:rPr>
              <a:t>Cash </a:t>
            </a:r>
            <a:r>
              <a:rPr dirty="0" sz="2400" b="1">
                <a:latin typeface="Times New Roman"/>
                <a:cs typeface="Times New Roman"/>
              </a:rPr>
              <a:t>from</a:t>
            </a:r>
            <a:r>
              <a:rPr dirty="0" sz="2400" spc="-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Operations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2146300">
              <a:lnSpc>
                <a:spcPct val="100000"/>
              </a:lnSpc>
            </a:pPr>
            <a:r>
              <a:rPr dirty="0" sz="2400" b="1">
                <a:latin typeface="Times New Roman"/>
                <a:cs typeface="Times New Roman"/>
              </a:rPr>
              <a:t>+ </a:t>
            </a:r>
            <a:r>
              <a:rPr dirty="0" sz="2400" spc="-5" b="1">
                <a:latin typeface="Times New Roman"/>
                <a:cs typeface="Times New Roman"/>
              </a:rPr>
              <a:t>Cash </a:t>
            </a:r>
            <a:r>
              <a:rPr dirty="0" sz="2400" b="1">
                <a:latin typeface="Times New Roman"/>
                <a:cs typeface="Times New Roman"/>
              </a:rPr>
              <a:t>from</a:t>
            </a:r>
            <a:r>
              <a:rPr dirty="0" sz="2400" spc="-4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Investing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2146300">
              <a:lnSpc>
                <a:spcPct val="100000"/>
              </a:lnSpc>
            </a:pPr>
            <a:r>
              <a:rPr dirty="0" sz="2400" b="1">
                <a:latin typeface="Times New Roman"/>
                <a:cs typeface="Times New Roman"/>
              </a:rPr>
              <a:t>+ </a:t>
            </a:r>
            <a:r>
              <a:rPr dirty="0" sz="2400" spc="-5" b="1">
                <a:latin typeface="Times New Roman"/>
                <a:cs typeface="Times New Roman"/>
              </a:rPr>
              <a:t>Cash </a:t>
            </a:r>
            <a:r>
              <a:rPr dirty="0" sz="2400" b="1">
                <a:latin typeface="Times New Roman"/>
                <a:cs typeface="Times New Roman"/>
              </a:rPr>
              <a:t>from</a:t>
            </a:r>
            <a:r>
              <a:rPr dirty="0" sz="2400" spc="-1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Financing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1627" y="88138"/>
            <a:ext cx="2263775" cy="14890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The </a:t>
            </a:r>
            <a:r>
              <a:rPr dirty="0" sz="2400"/>
              <a:t>Statement</a:t>
            </a:r>
            <a:r>
              <a:rPr dirty="0" sz="2400" spc="-60"/>
              <a:t> </a:t>
            </a:r>
            <a:r>
              <a:rPr dirty="0" sz="2400" spc="-5"/>
              <a:t>of  </a:t>
            </a:r>
            <a:r>
              <a:rPr dirty="0" sz="2400" spc="-10"/>
              <a:t>Shareholders’  </a:t>
            </a:r>
            <a:r>
              <a:rPr dirty="0" sz="2400" spc="-5"/>
              <a:t>Equity:</a:t>
            </a:r>
            <a:endParaRPr sz="2400"/>
          </a:p>
          <a:p>
            <a:pPr algn="ctr">
              <a:lnSpc>
                <a:spcPct val="100000"/>
              </a:lnSpc>
            </a:pPr>
            <a:r>
              <a:rPr dirty="0" sz="2400"/>
              <a:t>Nike, </a:t>
            </a:r>
            <a:r>
              <a:rPr dirty="0" sz="2400" spc="-5"/>
              <a:t>Inc.,</a:t>
            </a:r>
            <a:r>
              <a:rPr dirty="0" sz="2400" spc="-50"/>
              <a:t> </a:t>
            </a:r>
            <a:r>
              <a:rPr dirty="0" sz="2400"/>
              <a:t>2010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2958083" y="155447"/>
            <a:ext cx="6070092" cy="63520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85089" y="2532634"/>
            <a:ext cx="2292350" cy="1671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5" b="1" i="1">
                <a:latin typeface="Times New Roman"/>
                <a:cs typeface="Times New Roman"/>
              </a:rPr>
              <a:t>Starts </a:t>
            </a:r>
            <a:r>
              <a:rPr dirty="0" sz="1800" b="1" i="1">
                <a:latin typeface="Times New Roman"/>
                <a:cs typeface="Times New Roman"/>
              </a:rPr>
              <a:t>with </a:t>
            </a:r>
            <a:r>
              <a:rPr dirty="0" sz="1800" spc="-5" b="1" i="1">
                <a:latin typeface="Times New Roman"/>
                <a:cs typeface="Times New Roman"/>
              </a:rPr>
              <a:t>beginning-  </a:t>
            </a:r>
            <a:r>
              <a:rPr dirty="0" sz="1800" b="1" i="1">
                <a:latin typeface="Times New Roman"/>
                <a:cs typeface="Times New Roman"/>
              </a:rPr>
              <a:t>of-period equity </a:t>
            </a:r>
            <a:r>
              <a:rPr dirty="0" sz="1800" spc="-5" b="1" i="1">
                <a:latin typeface="Times New Roman"/>
                <a:cs typeface="Times New Roman"/>
              </a:rPr>
              <a:t>in the  </a:t>
            </a:r>
            <a:r>
              <a:rPr dirty="0" sz="1800" b="1" i="1">
                <a:latin typeface="Times New Roman"/>
                <a:cs typeface="Times New Roman"/>
              </a:rPr>
              <a:t>BS and </a:t>
            </a:r>
            <a:r>
              <a:rPr dirty="0" sz="1800" spc="-5" b="1" i="1">
                <a:latin typeface="Times New Roman"/>
                <a:cs typeface="Times New Roman"/>
              </a:rPr>
              <a:t>ends </a:t>
            </a:r>
            <a:r>
              <a:rPr dirty="0" sz="1800" b="1" i="1">
                <a:latin typeface="Times New Roman"/>
                <a:cs typeface="Times New Roman"/>
              </a:rPr>
              <a:t>with end-  of-period equity;  explains how </a:t>
            </a:r>
            <a:r>
              <a:rPr dirty="0" sz="1800" spc="-5" b="1" i="1">
                <a:latin typeface="Times New Roman"/>
                <a:cs typeface="Times New Roman"/>
              </a:rPr>
              <a:t>the </a:t>
            </a:r>
            <a:r>
              <a:rPr dirty="0" sz="1800" b="1" i="1">
                <a:latin typeface="Times New Roman"/>
                <a:cs typeface="Times New Roman"/>
              </a:rPr>
              <a:t>equity  changed over </a:t>
            </a:r>
            <a:r>
              <a:rPr dirty="0" sz="1800" spc="-5" b="1" i="1">
                <a:latin typeface="Times New Roman"/>
                <a:cs typeface="Times New Roman"/>
              </a:rPr>
              <a:t>the</a:t>
            </a:r>
            <a:r>
              <a:rPr dirty="0" sz="1800" spc="-95" b="1" i="1">
                <a:latin typeface="Times New Roman"/>
                <a:cs typeface="Times New Roman"/>
              </a:rPr>
              <a:t> </a:t>
            </a:r>
            <a:r>
              <a:rPr dirty="0" sz="1800" b="1" i="1">
                <a:latin typeface="Times New Roman"/>
                <a:cs typeface="Times New Roman"/>
              </a:rPr>
              <a:t>period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1627" y="88138"/>
            <a:ext cx="2263775" cy="14890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The </a:t>
            </a:r>
            <a:r>
              <a:rPr dirty="0" sz="2400"/>
              <a:t>Statement</a:t>
            </a:r>
            <a:r>
              <a:rPr dirty="0" sz="2400" spc="-60"/>
              <a:t> </a:t>
            </a:r>
            <a:r>
              <a:rPr dirty="0" sz="2400" spc="-5"/>
              <a:t>of  </a:t>
            </a:r>
            <a:r>
              <a:rPr dirty="0" sz="2400" spc="-10"/>
              <a:t>Shareholders’  </a:t>
            </a:r>
            <a:r>
              <a:rPr dirty="0" sz="2400" spc="-5"/>
              <a:t>Equity:</a:t>
            </a:r>
            <a:endParaRPr sz="2400"/>
          </a:p>
          <a:p>
            <a:pPr algn="ctr">
              <a:lnSpc>
                <a:spcPct val="100000"/>
              </a:lnSpc>
            </a:pPr>
            <a:r>
              <a:rPr dirty="0" sz="2400"/>
              <a:t>Nike, </a:t>
            </a:r>
            <a:r>
              <a:rPr dirty="0" sz="2400" spc="-5"/>
              <a:t>Inc.,</a:t>
            </a:r>
            <a:r>
              <a:rPr dirty="0" sz="2400" spc="-50"/>
              <a:t> </a:t>
            </a:r>
            <a:r>
              <a:rPr dirty="0" sz="2400"/>
              <a:t>2010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2958083" y="155447"/>
            <a:ext cx="6070092" cy="63520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486393" y="6185153"/>
            <a:ext cx="542925" cy="216535"/>
          </a:xfrm>
          <a:custGeom>
            <a:avLst/>
            <a:gdLst/>
            <a:ahLst/>
            <a:cxnLst/>
            <a:rect l="l" t="t" r="r" b="b"/>
            <a:pathLst>
              <a:path w="542925" h="216535">
                <a:moveTo>
                  <a:pt x="0" y="216408"/>
                </a:moveTo>
                <a:lnTo>
                  <a:pt x="542544" y="216408"/>
                </a:lnTo>
                <a:lnTo>
                  <a:pt x="542544" y="0"/>
                </a:lnTo>
                <a:lnTo>
                  <a:pt x="0" y="0"/>
                </a:lnTo>
                <a:lnTo>
                  <a:pt x="0" y="216408"/>
                </a:lnTo>
                <a:close/>
              </a:path>
            </a:pathLst>
          </a:custGeom>
          <a:ln w="19049">
            <a:solidFill>
              <a:srgbClr val="CC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486393" y="1309877"/>
            <a:ext cx="495300" cy="224154"/>
          </a:xfrm>
          <a:custGeom>
            <a:avLst/>
            <a:gdLst/>
            <a:ahLst/>
            <a:cxnLst/>
            <a:rect l="l" t="t" r="r" b="b"/>
            <a:pathLst>
              <a:path w="495300" h="224155">
                <a:moveTo>
                  <a:pt x="0" y="224027"/>
                </a:moveTo>
                <a:lnTo>
                  <a:pt x="495300" y="224027"/>
                </a:lnTo>
                <a:lnTo>
                  <a:pt x="495300" y="0"/>
                </a:lnTo>
                <a:lnTo>
                  <a:pt x="0" y="0"/>
                </a:lnTo>
                <a:lnTo>
                  <a:pt x="0" y="224027"/>
                </a:lnTo>
                <a:close/>
              </a:path>
            </a:pathLst>
          </a:custGeom>
          <a:ln w="19050">
            <a:solidFill>
              <a:srgbClr val="CC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606801" y="1626870"/>
            <a:ext cx="321945" cy="1536700"/>
          </a:xfrm>
          <a:custGeom>
            <a:avLst/>
            <a:gdLst/>
            <a:ahLst/>
            <a:cxnLst/>
            <a:rect l="l" t="t" r="r" b="b"/>
            <a:pathLst>
              <a:path w="321944" h="1536700">
                <a:moveTo>
                  <a:pt x="321564" y="0"/>
                </a:moveTo>
                <a:lnTo>
                  <a:pt x="258990" y="2097"/>
                </a:lnTo>
                <a:lnTo>
                  <a:pt x="207883" y="7826"/>
                </a:lnTo>
                <a:lnTo>
                  <a:pt x="173420" y="16341"/>
                </a:lnTo>
                <a:lnTo>
                  <a:pt x="160781" y="26796"/>
                </a:lnTo>
                <a:lnTo>
                  <a:pt x="160781" y="735964"/>
                </a:lnTo>
                <a:lnTo>
                  <a:pt x="148143" y="746420"/>
                </a:lnTo>
                <a:lnTo>
                  <a:pt x="113680" y="754935"/>
                </a:lnTo>
                <a:lnTo>
                  <a:pt x="62573" y="760664"/>
                </a:lnTo>
                <a:lnTo>
                  <a:pt x="0" y="762762"/>
                </a:lnTo>
                <a:lnTo>
                  <a:pt x="62573" y="764859"/>
                </a:lnTo>
                <a:lnTo>
                  <a:pt x="113680" y="770588"/>
                </a:lnTo>
                <a:lnTo>
                  <a:pt x="148143" y="779103"/>
                </a:lnTo>
                <a:lnTo>
                  <a:pt x="160781" y="789558"/>
                </a:lnTo>
                <a:lnTo>
                  <a:pt x="160781" y="1509394"/>
                </a:lnTo>
                <a:lnTo>
                  <a:pt x="173420" y="1519850"/>
                </a:lnTo>
                <a:lnTo>
                  <a:pt x="207883" y="1528365"/>
                </a:lnTo>
                <a:lnTo>
                  <a:pt x="258990" y="1534094"/>
                </a:lnTo>
                <a:lnTo>
                  <a:pt x="321564" y="1536191"/>
                </a:lnTo>
                <a:lnTo>
                  <a:pt x="321564" y="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606801" y="1626870"/>
            <a:ext cx="321945" cy="1536700"/>
          </a:xfrm>
          <a:custGeom>
            <a:avLst/>
            <a:gdLst/>
            <a:ahLst/>
            <a:cxnLst/>
            <a:rect l="l" t="t" r="r" b="b"/>
            <a:pathLst>
              <a:path w="321944" h="1536700">
                <a:moveTo>
                  <a:pt x="321564" y="1536191"/>
                </a:moveTo>
                <a:lnTo>
                  <a:pt x="258990" y="1534094"/>
                </a:lnTo>
                <a:lnTo>
                  <a:pt x="207883" y="1528365"/>
                </a:lnTo>
                <a:lnTo>
                  <a:pt x="173420" y="1519850"/>
                </a:lnTo>
                <a:lnTo>
                  <a:pt x="160781" y="1509394"/>
                </a:lnTo>
                <a:lnTo>
                  <a:pt x="160781" y="789558"/>
                </a:lnTo>
                <a:lnTo>
                  <a:pt x="148143" y="779103"/>
                </a:lnTo>
                <a:lnTo>
                  <a:pt x="113680" y="770588"/>
                </a:lnTo>
                <a:lnTo>
                  <a:pt x="62573" y="764859"/>
                </a:lnTo>
                <a:lnTo>
                  <a:pt x="0" y="762762"/>
                </a:lnTo>
                <a:lnTo>
                  <a:pt x="62573" y="760664"/>
                </a:lnTo>
                <a:lnTo>
                  <a:pt x="113680" y="754935"/>
                </a:lnTo>
                <a:lnTo>
                  <a:pt x="148143" y="746420"/>
                </a:lnTo>
                <a:lnTo>
                  <a:pt x="160781" y="735964"/>
                </a:lnTo>
                <a:lnTo>
                  <a:pt x="160781" y="26796"/>
                </a:lnTo>
                <a:lnTo>
                  <a:pt x="173420" y="16341"/>
                </a:lnTo>
                <a:lnTo>
                  <a:pt x="207883" y="7826"/>
                </a:lnTo>
                <a:lnTo>
                  <a:pt x="258990" y="2097"/>
                </a:lnTo>
                <a:lnTo>
                  <a:pt x="321564" y="0"/>
                </a:lnTo>
              </a:path>
            </a:pathLst>
          </a:custGeom>
          <a:ln w="1905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194563" y="2127326"/>
            <a:ext cx="2268855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solidFill>
                  <a:srgbClr val="C00000"/>
                </a:solidFill>
                <a:latin typeface="Times New Roman"/>
                <a:cs typeface="Times New Roman"/>
              </a:rPr>
              <a:t>Net Payout </a:t>
            </a:r>
            <a:r>
              <a:rPr dirty="0" sz="1600" spc="-5">
                <a:latin typeface="Times New Roman"/>
                <a:cs typeface="Times New Roman"/>
              </a:rPr>
              <a:t>= Stock  Repurchases + Dividends –  Proceeds from Share</a:t>
            </a:r>
            <a:r>
              <a:rPr dirty="0" sz="1600" spc="2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Issues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637282" y="3608070"/>
            <a:ext cx="321945" cy="2508885"/>
          </a:xfrm>
          <a:custGeom>
            <a:avLst/>
            <a:gdLst/>
            <a:ahLst/>
            <a:cxnLst/>
            <a:rect l="l" t="t" r="r" b="b"/>
            <a:pathLst>
              <a:path w="321944" h="2508885">
                <a:moveTo>
                  <a:pt x="321563" y="0"/>
                </a:moveTo>
                <a:lnTo>
                  <a:pt x="258990" y="2097"/>
                </a:lnTo>
                <a:lnTo>
                  <a:pt x="207883" y="7826"/>
                </a:lnTo>
                <a:lnTo>
                  <a:pt x="173420" y="16341"/>
                </a:lnTo>
                <a:lnTo>
                  <a:pt x="160781" y="26796"/>
                </a:lnTo>
                <a:lnTo>
                  <a:pt x="160781" y="1218818"/>
                </a:lnTo>
                <a:lnTo>
                  <a:pt x="148143" y="1229201"/>
                </a:lnTo>
                <a:lnTo>
                  <a:pt x="113680" y="1237678"/>
                </a:lnTo>
                <a:lnTo>
                  <a:pt x="62573" y="1243393"/>
                </a:lnTo>
                <a:lnTo>
                  <a:pt x="0" y="1245488"/>
                </a:lnTo>
                <a:lnTo>
                  <a:pt x="62573" y="1247604"/>
                </a:lnTo>
                <a:lnTo>
                  <a:pt x="113680" y="1253362"/>
                </a:lnTo>
                <a:lnTo>
                  <a:pt x="148143" y="1261883"/>
                </a:lnTo>
                <a:lnTo>
                  <a:pt x="160781" y="1272285"/>
                </a:lnTo>
                <a:lnTo>
                  <a:pt x="160781" y="2481719"/>
                </a:lnTo>
                <a:lnTo>
                  <a:pt x="173420" y="2492146"/>
                </a:lnTo>
                <a:lnTo>
                  <a:pt x="207883" y="2500660"/>
                </a:lnTo>
                <a:lnTo>
                  <a:pt x="258990" y="2506399"/>
                </a:lnTo>
                <a:lnTo>
                  <a:pt x="321563" y="2508504"/>
                </a:lnTo>
                <a:lnTo>
                  <a:pt x="321563" y="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28798" y="3602286"/>
          <a:ext cx="2914650" cy="2948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95880"/>
                <a:gridCol w="160655"/>
                <a:gridCol w="120014"/>
              </a:tblGrid>
              <a:tr h="123697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165735">
                        <a:lnSpc>
                          <a:spcPct val="100000"/>
                        </a:lnSpc>
                        <a:spcBef>
                          <a:spcPts val="1415"/>
                        </a:spcBef>
                      </a:pPr>
                      <a:r>
                        <a:rPr dirty="0" sz="1600" spc="-10" b="1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Comprehensive Income</a:t>
                      </a:r>
                      <a:r>
                        <a:rPr dirty="0" sz="1600" spc="80" b="1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=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53975">
                      <a:solidFill>
                        <a:srgbClr val="C00000"/>
                      </a:solidFill>
                      <a:prstDash val="solid"/>
                    </a:lnR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53975">
                      <a:solidFill>
                        <a:srgbClr val="C00000"/>
                      </a:solidFill>
                      <a:prstDash val="solid"/>
                    </a:lnL>
                    <a:lnT w="28575">
                      <a:solidFill>
                        <a:srgbClr val="C00000"/>
                      </a:solidFill>
                      <a:prstDash val="solid"/>
                    </a:lnT>
                    <a:lnB w="9525">
                      <a:solidFill>
                        <a:srgbClr val="CC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493056">
                <a:tc>
                  <a:txBody>
                    <a:bodyPr/>
                    <a:lstStyle/>
                    <a:p>
                      <a:pPr marL="165735">
                        <a:lnSpc>
                          <a:spcPts val="138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600" spc="-10">
                          <a:latin typeface="Times New Roman"/>
                          <a:cs typeface="Times New Roman"/>
                        </a:rPr>
                        <a:t>Income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dirty="0" sz="16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Other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65735">
                        <a:lnSpc>
                          <a:spcPct val="10000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Comprehensive</a:t>
                      </a:r>
                      <a:r>
                        <a:rPr dirty="0" sz="16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10">
                          <a:latin typeface="Times New Roman"/>
                          <a:cs typeface="Times New Roman"/>
                        </a:rPr>
                        <a:t>Income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C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53975">
                      <a:solidFill>
                        <a:srgbClr val="C00000"/>
                      </a:solidFill>
                      <a:prstDash val="solid"/>
                    </a:lnR>
                    <a:lnT w="38100">
                      <a:solidFill>
                        <a:srgbClr val="C00000"/>
                      </a:solidFill>
                      <a:prstDash val="solid"/>
                    </a:lnT>
                    <a:lnB w="9525">
                      <a:solidFill>
                        <a:srgbClr val="CC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53975">
                      <a:solidFill>
                        <a:srgbClr val="C00000"/>
                      </a:solidFill>
                      <a:prstDash val="solid"/>
                    </a:lnL>
                    <a:lnT w="28575">
                      <a:solidFill>
                        <a:srgbClr val="C00000"/>
                      </a:solidFill>
                      <a:prstDash val="solid"/>
                    </a:lnT>
                    <a:lnB w="9525">
                      <a:solidFill>
                        <a:srgbClr val="CC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765329">
                <a:tc gridSpan="2">
                  <a:txBody>
                    <a:bodyPr/>
                    <a:lstStyle/>
                    <a:p>
                      <a:pPr marL="91440" marR="32384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800" spc="-5" b="1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Ending Equity </a:t>
                      </a:r>
                      <a:r>
                        <a:rPr dirty="0" sz="1800" b="1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=  </a:t>
                      </a:r>
                      <a:r>
                        <a:rPr dirty="0" sz="1800" spc="-5" b="1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Beginning Equity </a:t>
                      </a:r>
                      <a:r>
                        <a:rPr dirty="0" sz="1800" b="1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+ </a:t>
                      </a:r>
                      <a:r>
                        <a:rPr dirty="0" sz="1800" spc="-35" b="1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Total  </a:t>
                      </a:r>
                      <a:r>
                        <a:rPr dirty="0" sz="1800" spc="-5" b="1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(Comprehensive) Income</a:t>
                      </a:r>
                      <a:r>
                        <a:rPr dirty="0" sz="1800" spc="-40" b="1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b="1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–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0005">
                    <a:lnL w="9525">
                      <a:solidFill>
                        <a:srgbClr val="CC0000"/>
                      </a:solidFill>
                      <a:prstDash val="solid"/>
                    </a:lnL>
                    <a:lnR w="53975">
                      <a:solidFill>
                        <a:srgbClr val="C00000"/>
                      </a:solidFill>
                      <a:prstDash val="solid"/>
                    </a:lnR>
                    <a:lnT w="9525">
                      <a:solidFill>
                        <a:srgbClr val="CC0000"/>
                      </a:solidFill>
                      <a:prstDash val="solid"/>
                    </a:lnT>
                    <a:solidFill>
                      <a:srgbClr val="FAFAFA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53975">
                      <a:solidFill>
                        <a:srgbClr val="C00000"/>
                      </a:solidFill>
                      <a:prstDash val="solid"/>
                    </a:lnL>
                    <a:lnR w="9525">
                      <a:solidFill>
                        <a:srgbClr val="CC0000"/>
                      </a:solidFill>
                      <a:prstDash val="solid"/>
                    </a:lnR>
                    <a:lnT w="9525">
                      <a:solidFill>
                        <a:srgbClr val="CC0000"/>
                      </a:solidFill>
                      <a:prstDash val="solid"/>
                    </a:lnT>
                    <a:lnB w="28575">
                      <a:solidFill>
                        <a:srgbClr val="C0000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</a:tr>
              <a:tr h="337947">
                <a:tc gridSpan="3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1800" spc="-5" b="1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800" b="1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Payout to</a:t>
                      </a:r>
                      <a:r>
                        <a:rPr dirty="0" sz="1800" spc="-55" b="1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5" b="1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Shareholders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7155">
                    <a:lnL w="9525">
                      <a:solidFill>
                        <a:srgbClr val="CC0000"/>
                      </a:solidFill>
                      <a:prstDash val="solid"/>
                    </a:lnL>
                    <a:lnR w="9525">
                      <a:solidFill>
                        <a:srgbClr val="CC0000"/>
                      </a:solidFill>
                      <a:prstDash val="solid"/>
                    </a:lnR>
                    <a:lnB w="9525">
                      <a:solidFill>
                        <a:srgbClr val="CC0000"/>
                      </a:solidFill>
                      <a:prstDash val="solid"/>
                    </a:lnB>
                    <a:solidFill>
                      <a:srgbClr val="FAFAFA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5889" y="252475"/>
            <a:ext cx="631888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Components of the Equity</a:t>
            </a:r>
            <a:r>
              <a:rPr dirty="0" spc="65"/>
              <a:t> </a:t>
            </a:r>
            <a:r>
              <a:rPr dirty="0" spc="-5"/>
              <a:t>Statement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1906" y="875156"/>
            <a:ext cx="7075170" cy="46120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667510">
              <a:lnSpc>
                <a:spcPct val="100000"/>
              </a:lnSpc>
              <a:spcBef>
                <a:spcPts val="95"/>
              </a:spcBef>
            </a:pPr>
            <a:r>
              <a:rPr dirty="0" u="heavy" sz="2800" spc="-5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 Stocks </a:t>
            </a:r>
            <a:r>
              <a:rPr dirty="0" u="heavy" sz="2800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and </a:t>
            </a:r>
            <a:r>
              <a:rPr dirty="0" u="heavy" sz="2800" spc="-5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Flow</a:t>
            </a:r>
            <a:r>
              <a:rPr dirty="0" u="heavy" sz="2800" spc="-15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800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Equation: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400">
              <a:latin typeface="Times New Roman"/>
              <a:cs typeface="Times New Roman"/>
            </a:endParaRPr>
          </a:p>
          <a:p>
            <a:pPr marL="12700">
              <a:lnSpc>
                <a:spcPts val="2735"/>
              </a:lnSpc>
            </a:pPr>
            <a:r>
              <a:rPr dirty="0" sz="2400" spc="-5" b="1">
                <a:latin typeface="Times New Roman"/>
                <a:cs typeface="Times New Roman"/>
              </a:rPr>
              <a:t>Ending </a:t>
            </a:r>
            <a:r>
              <a:rPr dirty="0" sz="2400" b="1">
                <a:latin typeface="Times New Roman"/>
                <a:cs typeface="Times New Roman"/>
              </a:rPr>
              <a:t>equity</a:t>
            </a:r>
            <a:r>
              <a:rPr dirty="0" sz="2400" spc="1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=</a:t>
            </a:r>
            <a:endParaRPr sz="2400">
              <a:latin typeface="Times New Roman"/>
              <a:cs typeface="Times New Roman"/>
            </a:endParaRPr>
          </a:p>
          <a:p>
            <a:pPr marL="599440">
              <a:lnSpc>
                <a:spcPts val="2595"/>
              </a:lnSpc>
            </a:pPr>
            <a:r>
              <a:rPr dirty="0" sz="2400" spc="-5" b="1">
                <a:latin typeface="Times New Roman"/>
                <a:cs typeface="Times New Roman"/>
              </a:rPr>
              <a:t>Beginning </a:t>
            </a:r>
            <a:r>
              <a:rPr dirty="0" sz="2400" b="1">
                <a:latin typeface="Times New Roman"/>
                <a:cs typeface="Times New Roman"/>
              </a:rPr>
              <a:t>equity + </a:t>
            </a:r>
            <a:r>
              <a:rPr dirty="0" sz="2400" spc="-5" b="1">
                <a:latin typeface="Times New Roman"/>
                <a:cs typeface="Times New Roman"/>
              </a:rPr>
              <a:t>Total </a:t>
            </a:r>
            <a:r>
              <a:rPr dirty="0" sz="2400" b="1">
                <a:latin typeface="Times New Roman"/>
                <a:cs typeface="Times New Roman"/>
              </a:rPr>
              <a:t>(comprehensive)</a:t>
            </a:r>
            <a:r>
              <a:rPr dirty="0" sz="2400" spc="-5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income</a:t>
            </a:r>
            <a:endParaRPr sz="2400">
              <a:latin typeface="Times New Roman"/>
              <a:cs typeface="Times New Roman"/>
            </a:endParaRPr>
          </a:p>
          <a:p>
            <a:pPr marL="2995295">
              <a:lnSpc>
                <a:spcPts val="2735"/>
              </a:lnSpc>
            </a:pPr>
            <a:r>
              <a:rPr dirty="0" sz="2400" b="1">
                <a:latin typeface="Times New Roman"/>
                <a:cs typeface="Times New Roman"/>
              </a:rPr>
              <a:t>– </a:t>
            </a:r>
            <a:r>
              <a:rPr dirty="0" sz="2400" spc="-5" b="1">
                <a:latin typeface="Times New Roman"/>
                <a:cs typeface="Times New Roman"/>
              </a:rPr>
              <a:t>Net payout </a:t>
            </a:r>
            <a:r>
              <a:rPr dirty="0" sz="2400" b="1">
                <a:latin typeface="Times New Roman"/>
                <a:cs typeface="Times New Roman"/>
              </a:rPr>
              <a:t>to</a:t>
            </a:r>
            <a:r>
              <a:rPr dirty="0" sz="2400" spc="2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shareholders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ts val="2735"/>
              </a:lnSpc>
              <a:spcBef>
                <a:spcPts val="1905"/>
              </a:spcBef>
            </a:pPr>
            <a:r>
              <a:rPr dirty="0" sz="2400" b="1">
                <a:latin typeface="Times New Roman"/>
                <a:cs typeface="Times New Roman"/>
              </a:rPr>
              <a:t>Comprehensive income</a:t>
            </a:r>
            <a:r>
              <a:rPr dirty="0" sz="2400" spc="-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=</a:t>
            </a:r>
            <a:endParaRPr sz="2400">
              <a:latin typeface="Times New Roman"/>
              <a:cs typeface="Times New Roman"/>
            </a:endParaRPr>
          </a:p>
          <a:p>
            <a:pPr marL="546100">
              <a:lnSpc>
                <a:spcPts val="2735"/>
              </a:lnSpc>
            </a:pPr>
            <a:r>
              <a:rPr dirty="0" sz="2400" spc="-5" b="1">
                <a:latin typeface="Times New Roman"/>
                <a:cs typeface="Times New Roman"/>
              </a:rPr>
              <a:t>Net </a:t>
            </a:r>
            <a:r>
              <a:rPr dirty="0" sz="2400" b="1">
                <a:latin typeface="Times New Roman"/>
                <a:cs typeface="Times New Roman"/>
              </a:rPr>
              <a:t>income + Other comprehensive</a:t>
            </a:r>
            <a:r>
              <a:rPr dirty="0" sz="2400" spc="-8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income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ts val="2735"/>
              </a:lnSpc>
              <a:spcBef>
                <a:spcPts val="1905"/>
              </a:spcBef>
            </a:pPr>
            <a:r>
              <a:rPr dirty="0" sz="2400" b="1">
                <a:latin typeface="Times New Roman"/>
                <a:cs typeface="Times New Roman"/>
              </a:rPr>
              <a:t>Net payout to shareholders =</a:t>
            </a:r>
            <a:endParaRPr sz="2400">
              <a:latin typeface="Times New Roman"/>
              <a:cs typeface="Times New Roman"/>
            </a:endParaRPr>
          </a:p>
          <a:p>
            <a:pPr marL="546100">
              <a:lnSpc>
                <a:spcPts val="2735"/>
              </a:lnSpc>
            </a:pPr>
            <a:r>
              <a:rPr dirty="0" sz="2400" spc="-5" b="1">
                <a:latin typeface="Times New Roman"/>
                <a:cs typeface="Times New Roman"/>
              </a:rPr>
              <a:t>Dividends </a:t>
            </a:r>
            <a:r>
              <a:rPr dirty="0" sz="2400" b="1">
                <a:latin typeface="Times New Roman"/>
                <a:cs typeface="Times New Roman"/>
              </a:rPr>
              <a:t>+ </a:t>
            </a:r>
            <a:r>
              <a:rPr dirty="0" sz="2400" spc="-5" b="1">
                <a:latin typeface="Times New Roman"/>
                <a:cs typeface="Times New Roman"/>
              </a:rPr>
              <a:t>Share </a:t>
            </a:r>
            <a:r>
              <a:rPr dirty="0" sz="2400" b="1">
                <a:latin typeface="Times New Roman"/>
                <a:cs typeface="Times New Roman"/>
              </a:rPr>
              <a:t>repurchases – </a:t>
            </a:r>
            <a:r>
              <a:rPr dirty="0" sz="2400" spc="-5" b="1">
                <a:latin typeface="Times New Roman"/>
                <a:cs typeface="Times New Roman"/>
              </a:rPr>
              <a:t>Share</a:t>
            </a:r>
            <a:r>
              <a:rPr dirty="0" sz="2400" b="1">
                <a:latin typeface="Times New Roman"/>
                <a:cs typeface="Times New Roman"/>
              </a:rPr>
              <a:t> issues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5883" y="1024050"/>
            <a:ext cx="6029960" cy="3474720"/>
          </a:xfrm>
          <a:prstGeom prst="rect">
            <a:avLst/>
          </a:prstGeom>
        </p:spPr>
        <p:txBody>
          <a:bodyPr wrap="square" lIns="0" tIns="138430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9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400" b="1">
                <a:latin typeface="Times New Roman"/>
                <a:cs typeface="Times New Roman"/>
              </a:rPr>
              <a:t>The Four Financial</a:t>
            </a:r>
            <a:r>
              <a:rPr dirty="0" sz="2400" spc="-3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Statements</a:t>
            </a:r>
            <a:endParaRPr sz="2400">
              <a:latin typeface="Times New Roman"/>
              <a:cs typeface="Times New Roman"/>
            </a:endParaRPr>
          </a:p>
          <a:p>
            <a:pPr lvl="1" marL="514350" indent="-344170">
              <a:lnSpc>
                <a:spcPct val="100000"/>
              </a:lnSpc>
              <a:spcBef>
                <a:spcPts val="994"/>
              </a:spcBef>
              <a:buClr>
                <a:srgbClr val="001F5F"/>
              </a:buClr>
              <a:buChar char="-"/>
              <a:tabLst>
                <a:tab pos="513715" algn="l"/>
                <a:tab pos="514984" algn="l"/>
              </a:tabLst>
            </a:pPr>
            <a:r>
              <a:rPr dirty="0" sz="2400">
                <a:latin typeface="Times New Roman"/>
                <a:cs typeface="Times New Roman"/>
              </a:rPr>
              <a:t>The Balance</a:t>
            </a:r>
            <a:r>
              <a:rPr dirty="0" sz="2400" spc="-5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Sheet</a:t>
            </a:r>
            <a:endParaRPr sz="2400">
              <a:latin typeface="Times New Roman"/>
              <a:cs typeface="Times New Roman"/>
            </a:endParaRPr>
          </a:p>
          <a:p>
            <a:pPr lvl="1" marL="514350" indent="-344170">
              <a:lnSpc>
                <a:spcPct val="100000"/>
              </a:lnSpc>
              <a:spcBef>
                <a:spcPts val="1010"/>
              </a:spcBef>
              <a:buClr>
                <a:srgbClr val="001F5F"/>
              </a:buClr>
              <a:buChar char="-"/>
              <a:tabLst>
                <a:tab pos="513715" algn="l"/>
                <a:tab pos="514984" algn="l"/>
              </a:tabLst>
            </a:pPr>
            <a:r>
              <a:rPr dirty="0" sz="2400">
                <a:latin typeface="Times New Roman"/>
                <a:cs typeface="Times New Roman"/>
              </a:rPr>
              <a:t>The </a:t>
            </a:r>
            <a:r>
              <a:rPr dirty="0" sz="2400" spc="-5">
                <a:latin typeface="Times New Roman"/>
                <a:cs typeface="Times New Roman"/>
              </a:rPr>
              <a:t>Income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Statement</a:t>
            </a:r>
            <a:endParaRPr sz="2400">
              <a:latin typeface="Times New Roman"/>
              <a:cs typeface="Times New Roman"/>
            </a:endParaRPr>
          </a:p>
          <a:p>
            <a:pPr lvl="1" marL="514350" indent="-344170">
              <a:lnSpc>
                <a:spcPct val="100000"/>
              </a:lnSpc>
              <a:spcBef>
                <a:spcPts val="1000"/>
              </a:spcBef>
              <a:buClr>
                <a:srgbClr val="001F5F"/>
              </a:buClr>
              <a:buChar char="-"/>
              <a:tabLst>
                <a:tab pos="513715" algn="l"/>
                <a:tab pos="514984" algn="l"/>
              </a:tabLst>
            </a:pPr>
            <a:r>
              <a:rPr dirty="0" sz="2400">
                <a:latin typeface="Times New Roman"/>
                <a:cs typeface="Times New Roman"/>
              </a:rPr>
              <a:t>The Cash </a:t>
            </a:r>
            <a:r>
              <a:rPr dirty="0" sz="2400" spc="-5">
                <a:latin typeface="Times New Roman"/>
                <a:cs typeface="Times New Roman"/>
              </a:rPr>
              <a:t>Flow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Statement</a:t>
            </a:r>
            <a:endParaRPr sz="2400">
              <a:latin typeface="Times New Roman"/>
              <a:cs typeface="Times New Roman"/>
            </a:endParaRPr>
          </a:p>
          <a:p>
            <a:pPr lvl="1" marL="514350" indent="-344170">
              <a:lnSpc>
                <a:spcPct val="100000"/>
              </a:lnSpc>
              <a:spcBef>
                <a:spcPts val="994"/>
              </a:spcBef>
              <a:buClr>
                <a:srgbClr val="001F5F"/>
              </a:buClr>
              <a:buChar char="-"/>
              <a:tabLst>
                <a:tab pos="513715" algn="l"/>
                <a:tab pos="514984" algn="l"/>
              </a:tabLst>
            </a:pPr>
            <a:r>
              <a:rPr dirty="0" sz="2400">
                <a:latin typeface="Times New Roman"/>
                <a:cs typeface="Times New Roman"/>
              </a:rPr>
              <a:t>The </a:t>
            </a:r>
            <a:r>
              <a:rPr dirty="0" sz="2400" spc="-5">
                <a:latin typeface="Times New Roman"/>
                <a:cs typeface="Times New Roman"/>
              </a:rPr>
              <a:t>Statement </a:t>
            </a:r>
            <a:r>
              <a:rPr dirty="0" sz="2400">
                <a:latin typeface="Times New Roman"/>
                <a:cs typeface="Times New Roman"/>
              </a:rPr>
              <a:t>of </a:t>
            </a:r>
            <a:r>
              <a:rPr dirty="0" sz="2400" spc="-5">
                <a:latin typeface="Times New Roman"/>
                <a:cs typeface="Times New Roman"/>
              </a:rPr>
              <a:t>Shareholders’</a:t>
            </a:r>
            <a:r>
              <a:rPr dirty="0" sz="2400" spc="-7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Equity</a:t>
            </a:r>
            <a:endParaRPr sz="24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Clr>
                <a:srgbClr val="001F5F"/>
              </a:buClr>
              <a:buFont typeface="Times New Roman"/>
              <a:buChar char="-"/>
            </a:pPr>
            <a:endParaRPr sz="26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89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The </a:t>
            </a:r>
            <a:r>
              <a:rPr dirty="0" sz="2400" b="1">
                <a:latin typeface="Times New Roman"/>
                <a:cs typeface="Times New Roman"/>
              </a:rPr>
              <a:t>Articulation of the Financial</a:t>
            </a:r>
            <a:r>
              <a:rPr dirty="0" sz="2400" spc="-11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Statements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23105" y="354533"/>
            <a:ext cx="1090930" cy="422909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600"/>
              <a:t>Outl</a:t>
            </a:r>
            <a:r>
              <a:rPr dirty="0" sz="2600" spc="-15"/>
              <a:t>i</a:t>
            </a:r>
            <a:r>
              <a:rPr dirty="0" sz="2600"/>
              <a:t>ne</a:t>
            </a:r>
            <a:endParaRPr sz="26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2621" y="126237"/>
            <a:ext cx="690816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673860" marR="5080" indent="-166179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Articulation </a:t>
            </a:r>
            <a:r>
              <a:rPr dirty="0"/>
              <a:t>of </a:t>
            </a:r>
            <a:r>
              <a:rPr dirty="0" spc="-5"/>
              <a:t>the Financial Statements:  How They Fit</a:t>
            </a:r>
            <a:r>
              <a:rPr dirty="0" spc="40"/>
              <a:t> </a:t>
            </a:r>
            <a:r>
              <a:rPr dirty="0" spc="-5"/>
              <a:t>Together</a:t>
            </a:r>
          </a:p>
        </p:txBody>
      </p:sp>
      <p:sp>
        <p:nvSpPr>
          <p:cNvPr id="3" name="object 3"/>
          <p:cNvSpPr/>
          <p:nvPr/>
        </p:nvSpPr>
        <p:spPr>
          <a:xfrm>
            <a:off x="3429000" y="3238500"/>
            <a:ext cx="2487929" cy="13342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429000" y="3235413"/>
            <a:ext cx="2487929" cy="4168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3516629" y="3741546"/>
            <a:ext cx="168084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">
                <a:latin typeface="Times New Roman"/>
                <a:cs typeface="Times New Roman"/>
              </a:rPr>
              <a:t>Investment </a:t>
            </a:r>
            <a:r>
              <a:rPr dirty="0" sz="800">
                <a:latin typeface="Times New Roman"/>
                <a:cs typeface="Times New Roman"/>
              </a:rPr>
              <a:t>and </a:t>
            </a:r>
            <a:r>
              <a:rPr dirty="0" sz="800" spc="-5">
                <a:latin typeface="Times New Roman"/>
                <a:cs typeface="Times New Roman"/>
              </a:rPr>
              <a:t>disinvestment </a:t>
            </a:r>
            <a:r>
              <a:rPr dirty="0" sz="800">
                <a:latin typeface="Times New Roman"/>
                <a:cs typeface="Times New Roman"/>
              </a:rPr>
              <a:t>by</a:t>
            </a:r>
            <a:r>
              <a:rPr dirty="0" sz="800" spc="-5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owners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16629" y="4010025"/>
            <a:ext cx="1863089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">
                <a:latin typeface="Times New Roman"/>
                <a:cs typeface="Times New Roman"/>
              </a:rPr>
              <a:t>Net </a:t>
            </a:r>
            <a:r>
              <a:rPr dirty="0" sz="800">
                <a:latin typeface="Times New Roman"/>
                <a:cs typeface="Times New Roman"/>
              </a:rPr>
              <a:t>income and </a:t>
            </a:r>
            <a:r>
              <a:rPr dirty="0" sz="800" spc="-5">
                <a:latin typeface="Times New Roman"/>
                <a:cs typeface="Times New Roman"/>
              </a:rPr>
              <a:t>other comprehensive</a:t>
            </a:r>
            <a:r>
              <a:rPr dirty="0" sz="800" spc="-12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income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66921" y="4303521"/>
            <a:ext cx="128206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Times New Roman"/>
                <a:cs typeface="Times New Roman"/>
              </a:rPr>
              <a:t>Net change in owners’</a:t>
            </a:r>
            <a:r>
              <a:rPr dirty="0" sz="800" spc="-135" b="1">
                <a:latin typeface="Times New Roman"/>
                <a:cs typeface="Times New Roman"/>
              </a:rPr>
              <a:t> </a:t>
            </a:r>
            <a:r>
              <a:rPr dirty="0" sz="800" spc="-5" b="1">
                <a:latin typeface="Times New Roman"/>
                <a:cs typeface="Times New Roman"/>
              </a:rPr>
              <a:t>equity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409188" y="3386340"/>
            <a:ext cx="1847850" cy="25982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3469385" y="3410458"/>
            <a:ext cx="171577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0" b="1">
                <a:solidFill>
                  <a:srgbClr val="0033CC"/>
                </a:solidFill>
                <a:latin typeface="Times New Roman"/>
                <a:cs typeface="Times New Roman"/>
              </a:rPr>
              <a:t>Statement </a:t>
            </a:r>
            <a:r>
              <a:rPr dirty="0" sz="900" spc="-5" b="1">
                <a:solidFill>
                  <a:srgbClr val="0033CC"/>
                </a:solidFill>
                <a:latin typeface="Times New Roman"/>
                <a:cs typeface="Times New Roman"/>
              </a:rPr>
              <a:t>of </a:t>
            </a:r>
            <a:r>
              <a:rPr dirty="0" sz="900" spc="-10" b="1">
                <a:solidFill>
                  <a:srgbClr val="0033CC"/>
                </a:solidFill>
                <a:latin typeface="Times New Roman"/>
                <a:cs typeface="Times New Roman"/>
              </a:rPr>
              <a:t>Shareholders’</a:t>
            </a:r>
            <a:r>
              <a:rPr dirty="0" sz="900" spc="105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900" spc="-5" b="1">
                <a:solidFill>
                  <a:srgbClr val="0033CC"/>
                </a:solidFill>
                <a:latin typeface="Times New Roman"/>
                <a:cs typeface="Times New Roman"/>
              </a:rPr>
              <a:t>Equity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532632" y="4285488"/>
            <a:ext cx="2265045" cy="1905"/>
          </a:xfrm>
          <a:custGeom>
            <a:avLst/>
            <a:gdLst/>
            <a:ahLst/>
            <a:cxnLst/>
            <a:rect l="l" t="t" r="r" b="b"/>
            <a:pathLst>
              <a:path w="2265045" h="1904">
                <a:moveTo>
                  <a:pt x="0" y="0"/>
                </a:moveTo>
                <a:lnTo>
                  <a:pt x="2264664" y="152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429000" y="4680216"/>
            <a:ext cx="2487929" cy="13327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3429000" y="4675619"/>
            <a:ext cx="2487929" cy="41987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032503" y="4806696"/>
            <a:ext cx="1035558" cy="25831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3429000" y="1844039"/>
            <a:ext cx="2487929" cy="13327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3429000" y="1839442"/>
            <a:ext cx="2487929" cy="4183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3516629" y="2203297"/>
            <a:ext cx="901065" cy="615950"/>
          </a:xfrm>
          <a:prstGeom prst="rect">
            <a:avLst/>
          </a:prstGeom>
        </p:spPr>
        <p:txBody>
          <a:bodyPr wrap="square" lIns="0" tIns="6985" rIns="0" bIns="0" rtlCol="0" vert="horz">
            <a:spAutoFit/>
          </a:bodyPr>
          <a:lstStyle/>
          <a:p>
            <a:pPr marL="12700" marR="5080">
              <a:lnSpc>
                <a:spcPct val="162900"/>
              </a:lnSpc>
              <a:spcBef>
                <a:spcPts val="55"/>
              </a:spcBef>
            </a:pPr>
            <a:r>
              <a:rPr dirty="0" sz="800">
                <a:latin typeface="Times New Roman"/>
                <a:cs typeface="Times New Roman"/>
              </a:rPr>
              <a:t>Cash </a:t>
            </a:r>
            <a:r>
              <a:rPr dirty="0" sz="800" spc="-5">
                <a:latin typeface="Times New Roman"/>
                <a:cs typeface="Times New Roman"/>
              </a:rPr>
              <a:t>from</a:t>
            </a:r>
            <a:r>
              <a:rPr dirty="0" sz="800" spc="-65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operations  </a:t>
            </a:r>
            <a:r>
              <a:rPr dirty="0" sz="800">
                <a:latin typeface="Times New Roman"/>
                <a:cs typeface="Times New Roman"/>
              </a:rPr>
              <a:t>Cash </a:t>
            </a:r>
            <a:r>
              <a:rPr dirty="0" sz="800" spc="-5">
                <a:latin typeface="Times New Roman"/>
                <a:cs typeface="Times New Roman"/>
              </a:rPr>
              <a:t>from investing  </a:t>
            </a:r>
            <a:r>
              <a:rPr dirty="0" sz="800">
                <a:latin typeface="Times New Roman"/>
                <a:cs typeface="Times New Roman"/>
              </a:rPr>
              <a:t>Cash </a:t>
            </a:r>
            <a:r>
              <a:rPr dirty="0" sz="800" spc="-5">
                <a:latin typeface="Times New Roman"/>
                <a:cs typeface="Times New Roman"/>
              </a:rPr>
              <a:t>from</a:t>
            </a:r>
            <a:r>
              <a:rPr dirty="0" sz="800" spc="-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financing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060316" y="2911601"/>
            <a:ext cx="83566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b="1">
                <a:latin typeface="Times New Roman"/>
                <a:cs typeface="Times New Roman"/>
              </a:rPr>
              <a:t>Net change in</a:t>
            </a:r>
            <a:r>
              <a:rPr dirty="0" sz="800" spc="-114" b="1">
                <a:latin typeface="Times New Roman"/>
                <a:cs typeface="Times New Roman"/>
              </a:rPr>
              <a:t> </a:t>
            </a:r>
            <a:r>
              <a:rPr dirty="0" sz="800" b="1">
                <a:latin typeface="Times New Roman"/>
                <a:cs typeface="Times New Roman"/>
              </a:rPr>
              <a:t>cash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810000" y="1937016"/>
            <a:ext cx="1191005" cy="25982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3871086" y="1960879"/>
            <a:ext cx="105981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5" b="1">
                <a:solidFill>
                  <a:srgbClr val="0033CC"/>
                </a:solidFill>
                <a:latin typeface="Times New Roman"/>
                <a:cs typeface="Times New Roman"/>
              </a:rPr>
              <a:t>Cash Flow</a:t>
            </a:r>
            <a:r>
              <a:rPr dirty="0" sz="900" spc="-35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900" spc="-10" b="1">
                <a:solidFill>
                  <a:srgbClr val="0033CC"/>
                </a:solidFill>
                <a:latin typeface="Times New Roman"/>
                <a:cs typeface="Times New Roman"/>
              </a:rPr>
              <a:t>Statement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70732" y="2862072"/>
            <a:ext cx="1961514" cy="1905"/>
          </a:xfrm>
          <a:custGeom>
            <a:avLst/>
            <a:gdLst/>
            <a:ahLst/>
            <a:cxnLst/>
            <a:rect l="l" t="t" r="r" b="b"/>
            <a:pathLst>
              <a:path w="1961514" h="1905">
                <a:moveTo>
                  <a:pt x="0" y="0"/>
                </a:moveTo>
                <a:lnTo>
                  <a:pt x="1961388" y="152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1240536" y="2253995"/>
            <a:ext cx="2015489" cy="259461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240536" y="2253983"/>
            <a:ext cx="2017014" cy="52503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1460372" y="2907538"/>
            <a:ext cx="230504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>
                <a:latin typeface="Times New Roman"/>
                <a:cs typeface="Times New Roman"/>
              </a:rPr>
              <a:t>Ca</a:t>
            </a:r>
            <a:r>
              <a:rPr dirty="0" sz="800">
                <a:latin typeface="Times New Roman"/>
                <a:cs typeface="Times New Roman"/>
              </a:rPr>
              <a:t>sh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461008" y="3864102"/>
            <a:ext cx="49784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-</a:t>
            </a:r>
            <a:r>
              <a:rPr dirty="0" sz="800" spc="-45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Liabilities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460372" y="3596385"/>
            <a:ext cx="52832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">
                <a:latin typeface="Times New Roman"/>
                <a:cs typeface="Times New Roman"/>
              </a:rPr>
              <a:t>Total</a:t>
            </a:r>
            <a:r>
              <a:rPr dirty="0" sz="800" spc="-60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Assets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760347" y="4283202"/>
            <a:ext cx="69342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Times New Roman"/>
                <a:cs typeface="Times New Roman"/>
              </a:rPr>
              <a:t>Owners’</a:t>
            </a:r>
            <a:r>
              <a:rPr dirty="0" sz="800" spc="-80" b="1">
                <a:latin typeface="Times New Roman"/>
                <a:cs typeface="Times New Roman"/>
              </a:rPr>
              <a:t> </a:t>
            </a:r>
            <a:r>
              <a:rPr dirty="0" sz="800" spc="-5" b="1">
                <a:latin typeface="Times New Roman"/>
                <a:cs typeface="Times New Roman"/>
              </a:rPr>
              <a:t>equity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1171955" y="2410955"/>
            <a:ext cx="1664970" cy="31624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 txBox="1"/>
          <p:nvPr/>
        </p:nvSpPr>
        <p:spPr>
          <a:xfrm>
            <a:off x="1247647" y="2439111"/>
            <a:ext cx="1499235" cy="1943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solidFill>
                  <a:srgbClr val="0033CC"/>
                </a:solidFill>
                <a:latin typeface="Times New Roman"/>
                <a:cs typeface="Times New Roman"/>
              </a:rPr>
              <a:t>Beginning Balance</a:t>
            </a:r>
            <a:r>
              <a:rPr dirty="0" sz="1100" spc="-12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0033CC"/>
                </a:solidFill>
                <a:latin typeface="Times New Roman"/>
                <a:cs typeface="Times New Roman"/>
              </a:rPr>
              <a:t>Sheet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1455419" y="3488435"/>
            <a:ext cx="1012190" cy="3175"/>
          </a:xfrm>
          <a:custGeom>
            <a:avLst/>
            <a:gdLst/>
            <a:ahLst/>
            <a:cxnLst/>
            <a:rect l="l" t="t" r="r" b="b"/>
            <a:pathLst>
              <a:path w="1012189" h="3175">
                <a:moveTo>
                  <a:pt x="0" y="0"/>
                </a:moveTo>
                <a:lnTo>
                  <a:pt x="1011936" y="304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1446275" y="4160520"/>
            <a:ext cx="1399540" cy="1905"/>
          </a:xfrm>
          <a:custGeom>
            <a:avLst/>
            <a:gdLst/>
            <a:ahLst/>
            <a:cxnLst/>
            <a:rect l="l" t="t" r="r" b="b"/>
            <a:pathLst>
              <a:path w="1399539" h="1904">
                <a:moveTo>
                  <a:pt x="0" y="0"/>
                </a:moveTo>
                <a:lnTo>
                  <a:pt x="1399032" y="152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2193035" y="2894076"/>
            <a:ext cx="1797558" cy="21564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5073396" y="4078223"/>
            <a:ext cx="1251965" cy="1805177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6358128" y="2257044"/>
            <a:ext cx="2017014" cy="2596133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 txBox="1"/>
          <p:nvPr/>
        </p:nvSpPr>
        <p:spPr>
          <a:xfrm>
            <a:off x="6450584" y="3249930"/>
            <a:ext cx="62738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>
                <a:latin typeface="Times New Roman"/>
                <a:cs typeface="Times New Roman"/>
              </a:rPr>
              <a:t>+ </a:t>
            </a:r>
            <a:r>
              <a:rPr dirty="0" sz="800" spc="-5">
                <a:latin typeface="Times New Roman"/>
                <a:cs typeface="Times New Roman"/>
              </a:rPr>
              <a:t>Other</a:t>
            </a:r>
            <a:r>
              <a:rPr dirty="0" sz="800" spc="-80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Assets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450584" y="3864102"/>
            <a:ext cx="49784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-</a:t>
            </a:r>
            <a:r>
              <a:rPr dirty="0" sz="800" spc="-45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Liabilities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450584" y="2907538"/>
            <a:ext cx="230504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>
                <a:latin typeface="Times New Roman"/>
                <a:cs typeface="Times New Roman"/>
              </a:rPr>
              <a:t>Ca</a:t>
            </a:r>
            <a:r>
              <a:rPr dirty="0" sz="800">
                <a:latin typeface="Times New Roman"/>
                <a:cs typeface="Times New Roman"/>
              </a:rPr>
              <a:t>sh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450584" y="3596385"/>
            <a:ext cx="52832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">
                <a:latin typeface="Times New Roman"/>
                <a:cs typeface="Times New Roman"/>
              </a:rPr>
              <a:t>Total</a:t>
            </a:r>
            <a:r>
              <a:rPr dirty="0" sz="800" spc="-60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Assets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919341" y="4283202"/>
            <a:ext cx="69342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Times New Roman"/>
                <a:cs typeface="Times New Roman"/>
              </a:rPr>
              <a:t>Owners’</a:t>
            </a:r>
            <a:r>
              <a:rPr dirty="0" sz="800" spc="-80" b="1">
                <a:latin typeface="Times New Roman"/>
                <a:cs typeface="Times New Roman"/>
              </a:rPr>
              <a:t> </a:t>
            </a:r>
            <a:r>
              <a:rPr dirty="0" sz="800" spc="-5" b="1">
                <a:latin typeface="Times New Roman"/>
                <a:cs typeface="Times New Roman"/>
              </a:rPr>
              <a:t>equity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6358128" y="2257018"/>
            <a:ext cx="2018537" cy="526567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6406896" y="2414028"/>
            <a:ext cx="1495805" cy="314693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 txBox="1"/>
          <p:nvPr/>
        </p:nvSpPr>
        <p:spPr>
          <a:xfrm>
            <a:off x="6484111" y="2441524"/>
            <a:ext cx="1330960" cy="1943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spc="-5" b="1">
                <a:solidFill>
                  <a:srgbClr val="0033CC"/>
                </a:solidFill>
                <a:latin typeface="Times New Roman"/>
                <a:cs typeface="Times New Roman"/>
              </a:rPr>
              <a:t>Ending </a:t>
            </a:r>
            <a:r>
              <a:rPr dirty="0" sz="1100" b="1">
                <a:solidFill>
                  <a:srgbClr val="0033CC"/>
                </a:solidFill>
                <a:latin typeface="Times New Roman"/>
                <a:cs typeface="Times New Roman"/>
              </a:rPr>
              <a:t>Balance</a:t>
            </a:r>
            <a:r>
              <a:rPr dirty="0" sz="1100" spc="-75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0033CC"/>
                </a:solidFill>
                <a:latin typeface="Times New Roman"/>
                <a:cs typeface="Times New Roman"/>
              </a:rPr>
              <a:t>Sheet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6458711" y="3477767"/>
            <a:ext cx="1050290" cy="3175"/>
          </a:xfrm>
          <a:custGeom>
            <a:avLst/>
            <a:gdLst/>
            <a:ahLst/>
            <a:cxnLst/>
            <a:rect l="l" t="t" r="r" b="b"/>
            <a:pathLst>
              <a:path w="1050290" h="3175">
                <a:moveTo>
                  <a:pt x="0" y="0"/>
                </a:moveTo>
                <a:lnTo>
                  <a:pt x="1050036" y="304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6434328" y="4160520"/>
            <a:ext cx="1452880" cy="1905"/>
          </a:xfrm>
          <a:custGeom>
            <a:avLst/>
            <a:gdLst/>
            <a:ahLst/>
            <a:cxnLst/>
            <a:rect l="l" t="t" r="r" b="b"/>
            <a:pathLst>
              <a:path w="1452879" h="1904">
                <a:moveTo>
                  <a:pt x="0" y="0"/>
                </a:moveTo>
                <a:lnTo>
                  <a:pt x="1452372" y="152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2764535" y="4290059"/>
            <a:ext cx="735329" cy="217169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5795771" y="4270247"/>
            <a:ext cx="1053858" cy="235457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5576315" y="2825495"/>
            <a:ext cx="902982" cy="249174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 txBox="1"/>
          <p:nvPr/>
        </p:nvSpPr>
        <p:spPr>
          <a:xfrm>
            <a:off x="1423161" y="1401571"/>
            <a:ext cx="84391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5" b="1">
                <a:latin typeface="Times New Roman"/>
                <a:cs typeface="Times New Roman"/>
              </a:rPr>
              <a:t>Beginning</a:t>
            </a:r>
            <a:r>
              <a:rPr dirty="0" sz="900" spc="-35" b="1">
                <a:latin typeface="Times New Roman"/>
                <a:cs typeface="Times New Roman"/>
              </a:rPr>
              <a:t> </a:t>
            </a:r>
            <a:r>
              <a:rPr dirty="0" sz="900" spc="-10" b="1">
                <a:latin typeface="Times New Roman"/>
                <a:cs typeface="Times New Roman"/>
              </a:rPr>
              <a:t>stocks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947286" y="1401571"/>
            <a:ext cx="31369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b="1">
                <a:latin typeface="Times New Roman"/>
                <a:cs typeface="Times New Roman"/>
              </a:rPr>
              <a:t>Fl</a:t>
            </a:r>
            <a:r>
              <a:rPr dirty="0" sz="900" spc="-10" b="1">
                <a:latin typeface="Times New Roman"/>
                <a:cs typeface="Times New Roman"/>
              </a:rPr>
              <a:t>o</a:t>
            </a:r>
            <a:r>
              <a:rPr dirty="0" sz="900" spc="15" b="1">
                <a:latin typeface="Times New Roman"/>
                <a:cs typeface="Times New Roman"/>
              </a:rPr>
              <a:t>w</a:t>
            </a:r>
            <a:r>
              <a:rPr dirty="0" sz="900" spc="-5" b="1">
                <a:latin typeface="Times New Roman"/>
                <a:cs typeface="Times New Roman"/>
              </a:rPr>
              <a:t>s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407022" y="1400047"/>
            <a:ext cx="70421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0" b="1">
                <a:latin typeface="Times New Roman"/>
                <a:cs typeface="Times New Roman"/>
              </a:rPr>
              <a:t>Ending</a:t>
            </a:r>
            <a:r>
              <a:rPr dirty="0" sz="900" spc="-20" b="1">
                <a:latin typeface="Times New Roman"/>
                <a:cs typeface="Times New Roman"/>
              </a:rPr>
              <a:t> </a:t>
            </a:r>
            <a:r>
              <a:rPr dirty="0" sz="900" spc="-10" b="1">
                <a:latin typeface="Times New Roman"/>
                <a:cs typeface="Times New Roman"/>
              </a:rPr>
              <a:t>stocks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2709672" y="1371587"/>
            <a:ext cx="901458" cy="247662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5090159" y="1371587"/>
            <a:ext cx="902982" cy="247662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3550920" y="5715000"/>
            <a:ext cx="1417320" cy="5080"/>
          </a:xfrm>
          <a:custGeom>
            <a:avLst/>
            <a:gdLst/>
            <a:ahLst/>
            <a:cxnLst/>
            <a:rect l="l" t="t" r="r" b="b"/>
            <a:pathLst>
              <a:path w="1417320" h="5079">
                <a:moveTo>
                  <a:pt x="0" y="0"/>
                </a:moveTo>
                <a:lnTo>
                  <a:pt x="1417319" y="4571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 txBox="1"/>
          <p:nvPr/>
        </p:nvSpPr>
        <p:spPr>
          <a:xfrm>
            <a:off x="1426844" y="3266947"/>
            <a:ext cx="62992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5">
                <a:latin typeface="Times New Roman"/>
                <a:cs typeface="Times New Roman"/>
              </a:rPr>
              <a:t>Other Assets</a:t>
            </a:r>
            <a:r>
              <a:rPr dirty="0" sz="800" spc="-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+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479419" y="4830317"/>
            <a:ext cx="1518920" cy="1071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26745">
              <a:lnSpc>
                <a:spcPct val="100000"/>
              </a:lnSpc>
              <a:spcBef>
                <a:spcPts val="100"/>
              </a:spcBef>
            </a:pPr>
            <a:r>
              <a:rPr dirty="0" sz="900" spc="-10" b="1">
                <a:solidFill>
                  <a:srgbClr val="0033CC"/>
                </a:solidFill>
                <a:latin typeface="Times New Roman"/>
                <a:cs typeface="Times New Roman"/>
              </a:rPr>
              <a:t>Income</a:t>
            </a:r>
            <a:r>
              <a:rPr dirty="0" sz="900" spc="-5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900" spc="-10" b="1">
                <a:solidFill>
                  <a:srgbClr val="0033CC"/>
                </a:solidFill>
                <a:latin typeface="Times New Roman"/>
                <a:cs typeface="Times New Roman"/>
              </a:rPr>
              <a:t>Statement</a:t>
            </a:r>
            <a:endParaRPr sz="900">
              <a:latin typeface="Times New Roman"/>
              <a:cs typeface="Times New Roman"/>
            </a:endParaRPr>
          </a:p>
          <a:p>
            <a:pPr marL="12700" marR="1066165" indent="36830">
              <a:lnSpc>
                <a:spcPct val="274200"/>
              </a:lnSpc>
              <a:spcBef>
                <a:spcPts val="20"/>
              </a:spcBef>
            </a:pPr>
            <a:r>
              <a:rPr dirty="0" sz="800">
                <a:latin typeface="Times New Roman"/>
                <a:cs typeface="Times New Roman"/>
              </a:rPr>
              <a:t>R</a:t>
            </a:r>
            <a:r>
              <a:rPr dirty="0" sz="800" spc="-10">
                <a:latin typeface="Times New Roman"/>
                <a:cs typeface="Times New Roman"/>
              </a:rPr>
              <a:t>eve</a:t>
            </a:r>
            <a:r>
              <a:rPr dirty="0" sz="800">
                <a:latin typeface="Times New Roman"/>
                <a:cs typeface="Times New Roman"/>
              </a:rPr>
              <a:t>nu</a:t>
            </a:r>
            <a:r>
              <a:rPr dirty="0" sz="800" spc="-10">
                <a:latin typeface="Times New Roman"/>
                <a:cs typeface="Times New Roman"/>
              </a:rPr>
              <a:t>e</a:t>
            </a:r>
            <a:r>
              <a:rPr dirty="0" sz="800">
                <a:latin typeface="Times New Roman"/>
                <a:cs typeface="Times New Roman"/>
              </a:rPr>
              <a:t>s  </a:t>
            </a:r>
            <a:r>
              <a:rPr dirty="0" sz="800" spc="-5">
                <a:latin typeface="Times New Roman"/>
                <a:cs typeface="Times New Roman"/>
              </a:rPr>
              <a:t>Expenses</a:t>
            </a: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marL="593090">
              <a:lnSpc>
                <a:spcPct val="100000"/>
              </a:lnSpc>
            </a:pPr>
            <a:r>
              <a:rPr dirty="0" sz="800" spc="-5" b="1">
                <a:latin typeface="Times New Roman"/>
                <a:cs typeface="Times New Roman"/>
              </a:rPr>
              <a:t>Net</a:t>
            </a:r>
            <a:r>
              <a:rPr dirty="0" sz="800" spc="-20" b="1">
                <a:latin typeface="Times New Roman"/>
                <a:cs typeface="Times New Roman"/>
              </a:rPr>
              <a:t> </a:t>
            </a:r>
            <a:r>
              <a:rPr dirty="0" sz="800" spc="-5" b="1">
                <a:latin typeface="Times New Roman"/>
                <a:cs typeface="Times New Roman"/>
              </a:rPr>
              <a:t>income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85138" y="34798"/>
            <a:ext cx="616077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 Summary of the Accounting</a:t>
            </a:r>
            <a:r>
              <a:rPr dirty="0" spc="60"/>
              <a:t> </a:t>
            </a:r>
            <a:r>
              <a:rPr dirty="0" spc="-5"/>
              <a:t>Relations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12438" y="576336"/>
            <a:ext cx="5136515" cy="5850890"/>
          </a:xfrm>
          <a:prstGeom prst="rect">
            <a:avLst/>
          </a:prstGeom>
          <a:solidFill>
            <a:srgbClr val="F8F8F8"/>
          </a:solidFill>
          <a:ln w="7828">
            <a:solidFill>
              <a:srgbClr val="000000"/>
            </a:solidFill>
          </a:ln>
        </p:spPr>
        <p:txBody>
          <a:bodyPr wrap="square" lIns="0" tIns="63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1800">
              <a:latin typeface="Times New Roman"/>
              <a:cs typeface="Times New Roman"/>
            </a:endParaRPr>
          </a:p>
          <a:p>
            <a:pPr marL="441325">
              <a:lnSpc>
                <a:spcPct val="100000"/>
              </a:lnSpc>
            </a:pPr>
            <a:r>
              <a:rPr dirty="0" u="heavy" sz="1350" spc="10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How </a:t>
            </a:r>
            <a:r>
              <a:rPr dirty="0" u="heavy" sz="1350" spc="7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Parts </a:t>
            </a:r>
            <a:r>
              <a:rPr dirty="0" u="heavy" sz="1350" spc="7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 the Financial </a:t>
            </a:r>
            <a:r>
              <a:rPr dirty="0" u="heavy" sz="1350" spc="7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Statements </a:t>
            </a:r>
            <a:r>
              <a:rPr dirty="0" u="heavy" sz="1350" spc="6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Fit</a:t>
            </a:r>
            <a:r>
              <a:rPr dirty="0" u="heavy" sz="1350" spc="-16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350" spc="8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Together</a:t>
            </a:r>
            <a:endParaRPr sz="1350">
              <a:latin typeface="Times New Roman"/>
              <a:cs typeface="Times New Roman"/>
            </a:endParaRPr>
          </a:p>
          <a:p>
            <a:pPr marL="57785">
              <a:lnSpc>
                <a:spcPct val="100000"/>
              </a:lnSpc>
              <a:spcBef>
                <a:spcPts val="1050"/>
              </a:spcBef>
            </a:pPr>
            <a:r>
              <a:rPr dirty="0" sz="900" spc="60" b="1">
                <a:latin typeface="Times New Roman"/>
                <a:cs typeface="Times New Roman"/>
              </a:rPr>
              <a:t>The </a:t>
            </a:r>
            <a:r>
              <a:rPr dirty="0" sz="900" spc="50" b="1">
                <a:latin typeface="Times New Roman"/>
                <a:cs typeface="Times New Roman"/>
              </a:rPr>
              <a:t>Balance</a:t>
            </a:r>
            <a:r>
              <a:rPr dirty="0" sz="900" spc="-25" b="1">
                <a:latin typeface="Times New Roman"/>
                <a:cs typeface="Times New Roman"/>
              </a:rPr>
              <a:t> </a:t>
            </a:r>
            <a:r>
              <a:rPr dirty="0" sz="900" spc="50" b="1">
                <a:latin typeface="Times New Roman"/>
                <a:cs typeface="Times New Roman"/>
              </a:rPr>
              <a:t>Sheet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48410">
              <a:lnSpc>
                <a:spcPct val="100000"/>
              </a:lnSpc>
              <a:spcBef>
                <a:spcPts val="5"/>
              </a:spcBef>
            </a:pPr>
            <a:r>
              <a:rPr dirty="0" sz="900" spc="45">
                <a:latin typeface="Times New Roman"/>
                <a:cs typeface="Times New Roman"/>
              </a:rPr>
              <a:t>Assets</a:t>
            </a:r>
            <a:endParaRPr sz="900">
              <a:latin typeface="Times New Roman"/>
              <a:cs typeface="Times New Roman"/>
            </a:endParaRPr>
          </a:p>
          <a:p>
            <a:pPr marL="1384935" indent="-137160">
              <a:lnSpc>
                <a:spcPts val="1065"/>
              </a:lnSpc>
              <a:spcBef>
                <a:spcPts val="50"/>
              </a:spcBef>
              <a:buFont typeface="Symbol"/>
              <a:buChar char=""/>
              <a:tabLst>
                <a:tab pos="1385570" algn="l"/>
              </a:tabLst>
            </a:pPr>
            <a:r>
              <a:rPr dirty="0" u="sng" sz="900" spc="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Liabilities</a:t>
            </a:r>
            <a:endParaRPr sz="900">
              <a:latin typeface="Times New Roman"/>
              <a:cs typeface="Times New Roman"/>
            </a:endParaRPr>
          </a:p>
          <a:p>
            <a:pPr marL="1248410">
              <a:lnSpc>
                <a:spcPts val="1065"/>
              </a:lnSpc>
            </a:pPr>
            <a:r>
              <a:rPr dirty="0" sz="900" spc="60">
                <a:latin typeface="Times New Roman"/>
                <a:cs typeface="Times New Roman"/>
              </a:rPr>
              <a:t>= </a:t>
            </a:r>
            <a:r>
              <a:rPr dirty="0" u="dbl" sz="900" spc="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Shareholders'</a:t>
            </a:r>
            <a:r>
              <a:rPr dirty="0" u="dbl" sz="900" spc="-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dbl" sz="90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Equity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900">
              <a:latin typeface="Times New Roman"/>
              <a:cs typeface="Times New Roman"/>
            </a:endParaRPr>
          </a:p>
          <a:p>
            <a:pPr marL="57785">
              <a:lnSpc>
                <a:spcPct val="100000"/>
              </a:lnSpc>
            </a:pPr>
            <a:r>
              <a:rPr dirty="0" sz="900" spc="60" b="1">
                <a:latin typeface="Times New Roman"/>
                <a:cs typeface="Times New Roman"/>
              </a:rPr>
              <a:t>The </a:t>
            </a:r>
            <a:r>
              <a:rPr dirty="0" sz="900" spc="55" b="1">
                <a:latin typeface="Times New Roman"/>
                <a:cs typeface="Times New Roman"/>
              </a:rPr>
              <a:t>Income</a:t>
            </a:r>
            <a:r>
              <a:rPr dirty="0" sz="900" spc="-25" b="1">
                <a:latin typeface="Times New Roman"/>
                <a:cs typeface="Times New Roman"/>
              </a:rPr>
              <a:t> </a:t>
            </a:r>
            <a:r>
              <a:rPr dirty="0" sz="900" spc="50" b="1">
                <a:latin typeface="Times New Roman"/>
                <a:cs typeface="Times New Roman"/>
              </a:rPr>
              <a:t>Statement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850">
              <a:latin typeface="Times New Roman"/>
              <a:cs typeface="Times New Roman"/>
            </a:endParaRPr>
          </a:p>
          <a:p>
            <a:pPr marL="1377315">
              <a:lnSpc>
                <a:spcPct val="100000"/>
              </a:lnSpc>
            </a:pPr>
            <a:r>
              <a:rPr dirty="0" sz="900" spc="50">
                <a:latin typeface="Times New Roman"/>
                <a:cs typeface="Times New Roman"/>
              </a:rPr>
              <a:t>Net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55">
                <a:latin typeface="Times New Roman"/>
                <a:cs typeface="Times New Roman"/>
              </a:rPr>
              <a:t>Revenue</a:t>
            </a:r>
            <a:endParaRPr sz="900">
              <a:latin typeface="Times New Roman"/>
              <a:cs typeface="Times New Roman"/>
            </a:endParaRPr>
          </a:p>
          <a:p>
            <a:pPr marL="1383665" indent="-168275">
              <a:lnSpc>
                <a:spcPts val="1070"/>
              </a:lnSpc>
              <a:spcBef>
                <a:spcPts val="55"/>
              </a:spcBef>
              <a:buFont typeface="Symbol"/>
              <a:buChar char=""/>
              <a:tabLst>
                <a:tab pos="1384300" algn="l"/>
              </a:tabLst>
            </a:pPr>
            <a:r>
              <a:rPr dirty="0" u="sng" sz="90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Cost </a:t>
            </a:r>
            <a:r>
              <a:rPr dirty="0" u="sng" sz="900" spc="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 </a:t>
            </a:r>
            <a:r>
              <a:rPr dirty="0" u="sng" sz="900" spc="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Goods</a:t>
            </a:r>
            <a:r>
              <a:rPr dirty="0" u="sng" sz="90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90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Sold</a:t>
            </a:r>
            <a:endParaRPr sz="900">
              <a:latin typeface="Times New Roman"/>
              <a:cs typeface="Times New Roman"/>
            </a:endParaRPr>
          </a:p>
          <a:p>
            <a:pPr marL="1216025">
              <a:lnSpc>
                <a:spcPts val="1070"/>
              </a:lnSpc>
            </a:pPr>
            <a:r>
              <a:rPr dirty="0" sz="900" spc="60">
                <a:latin typeface="Times New Roman"/>
                <a:cs typeface="Times New Roman"/>
              </a:rPr>
              <a:t>= </a:t>
            </a:r>
            <a:r>
              <a:rPr dirty="0" sz="900" spc="50">
                <a:latin typeface="Times New Roman"/>
                <a:cs typeface="Times New Roman"/>
              </a:rPr>
              <a:t>Gross</a:t>
            </a:r>
            <a:r>
              <a:rPr dirty="0" sz="900" spc="-80">
                <a:latin typeface="Times New Roman"/>
                <a:cs typeface="Times New Roman"/>
              </a:rPr>
              <a:t> </a:t>
            </a:r>
            <a:r>
              <a:rPr dirty="0" sz="900" spc="50">
                <a:latin typeface="Times New Roman"/>
                <a:cs typeface="Times New Roman"/>
              </a:rPr>
              <a:t>Margin</a:t>
            </a:r>
            <a:endParaRPr sz="900">
              <a:latin typeface="Times New Roman"/>
              <a:cs typeface="Times New Roman"/>
            </a:endParaRPr>
          </a:p>
          <a:p>
            <a:pPr marL="1409065" indent="-193675">
              <a:lnSpc>
                <a:spcPts val="1065"/>
              </a:lnSpc>
              <a:spcBef>
                <a:spcPts val="55"/>
              </a:spcBef>
              <a:buFont typeface="Symbol"/>
              <a:buChar char=""/>
              <a:tabLst>
                <a:tab pos="1409700" algn="l"/>
              </a:tabLst>
            </a:pPr>
            <a:r>
              <a:rPr dirty="0" u="sng" sz="900" spc="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Operating</a:t>
            </a:r>
            <a:r>
              <a:rPr dirty="0" u="sng" sz="90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90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Expenses</a:t>
            </a:r>
            <a:endParaRPr sz="900">
              <a:latin typeface="Times New Roman"/>
              <a:cs typeface="Times New Roman"/>
            </a:endParaRPr>
          </a:p>
          <a:p>
            <a:pPr marL="1216025">
              <a:lnSpc>
                <a:spcPts val="1065"/>
              </a:lnSpc>
              <a:tabLst>
                <a:tab pos="1416685" algn="l"/>
              </a:tabLst>
            </a:pPr>
            <a:r>
              <a:rPr dirty="0" sz="900" spc="60">
                <a:latin typeface="Times New Roman"/>
                <a:cs typeface="Times New Roman"/>
              </a:rPr>
              <a:t>=	</a:t>
            </a:r>
            <a:r>
              <a:rPr dirty="0" sz="900" spc="45">
                <a:latin typeface="Times New Roman"/>
                <a:cs typeface="Times New Roman"/>
              </a:rPr>
              <a:t>Operating </a:t>
            </a:r>
            <a:r>
              <a:rPr dirty="0" sz="900" spc="50">
                <a:latin typeface="Times New Roman"/>
                <a:cs typeface="Times New Roman"/>
              </a:rPr>
              <a:t>Income </a:t>
            </a:r>
            <a:r>
              <a:rPr dirty="0" sz="900" spc="45">
                <a:latin typeface="Times New Roman"/>
                <a:cs typeface="Times New Roman"/>
              </a:rPr>
              <a:t>before </a:t>
            </a:r>
            <a:r>
              <a:rPr dirty="0" sz="900" spc="50">
                <a:latin typeface="Times New Roman"/>
                <a:cs typeface="Times New Roman"/>
              </a:rPr>
              <a:t>Taxes</a:t>
            </a:r>
            <a:r>
              <a:rPr dirty="0" sz="900" spc="-35">
                <a:latin typeface="Times New Roman"/>
                <a:cs typeface="Times New Roman"/>
              </a:rPr>
              <a:t> </a:t>
            </a:r>
            <a:r>
              <a:rPr dirty="0" sz="900" spc="50">
                <a:latin typeface="Times New Roman"/>
                <a:cs typeface="Times New Roman"/>
              </a:rPr>
              <a:t>(EBIT)</a:t>
            </a:r>
            <a:endParaRPr sz="900">
              <a:latin typeface="Times New Roman"/>
              <a:cs typeface="Times New Roman"/>
            </a:endParaRPr>
          </a:p>
          <a:p>
            <a:pPr marL="1409065" indent="-193675">
              <a:lnSpc>
                <a:spcPts val="1065"/>
              </a:lnSpc>
              <a:spcBef>
                <a:spcPts val="50"/>
              </a:spcBef>
              <a:buFont typeface="Symbol"/>
              <a:buChar char=""/>
              <a:tabLst>
                <a:tab pos="1409700" algn="l"/>
              </a:tabLst>
            </a:pPr>
            <a:r>
              <a:rPr dirty="0" u="sng" sz="90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Net </a:t>
            </a:r>
            <a:r>
              <a:rPr dirty="0" u="sng" sz="900" spc="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Interest</a:t>
            </a:r>
            <a:r>
              <a:rPr dirty="0" u="sng" sz="90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900" spc="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Expense</a:t>
            </a:r>
            <a:endParaRPr sz="900">
              <a:latin typeface="Times New Roman"/>
              <a:cs typeface="Times New Roman"/>
            </a:endParaRPr>
          </a:p>
          <a:p>
            <a:pPr marL="1216025">
              <a:lnSpc>
                <a:spcPts val="1065"/>
              </a:lnSpc>
              <a:tabLst>
                <a:tab pos="1417955" algn="l"/>
              </a:tabLst>
            </a:pPr>
            <a:r>
              <a:rPr dirty="0" sz="900" spc="60">
                <a:latin typeface="Times New Roman"/>
                <a:cs typeface="Times New Roman"/>
              </a:rPr>
              <a:t>=	</a:t>
            </a:r>
            <a:r>
              <a:rPr dirty="0" sz="900" spc="50">
                <a:latin typeface="Times New Roman"/>
                <a:cs typeface="Times New Roman"/>
              </a:rPr>
              <a:t>Income </a:t>
            </a:r>
            <a:r>
              <a:rPr dirty="0" sz="900" spc="45">
                <a:latin typeface="Times New Roman"/>
                <a:cs typeface="Times New Roman"/>
              </a:rPr>
              <a:t>Before</a:t>
            </a:r>
            <a:r>
              <a:rPr dirty="0" sz="900">
                <a:latin typeface="Times New Roman"/>
                <a:cs typeface="Times New Roman"/>
              </a:rPr>
              <a:t> </a:t>
            </a:r>
            <a:r>
              <a:rPr dirty="0" sz="900" spc="50">
                <a:latin typeface="Times New Roman"/>
                <a:cs typeface="Times New Roman"/>
              </a:rPr>
              <a:t>Taxes</a:t>
            </a:r>
            <a:endParaRPr sz="900">
              <a:latin typeface="Times New Roman"/>
              <a:cs typeface="Times New Roman"/>
            </a:endParaRPr>
          </a:p>
          <a:p>
            <a:pPr marL="1409065" indent="-193675">
              <a:lnSpc>
                <a:spcPts val="1065"/>
              </a:lnSpc>
              <a:spcBef>
                <a:spcPts val="55"/>
              </a:spcBef>
              <a:buFont typeface="Symbol"/>
              <a:buChar char=""/>
              <a:tabLst>
                <a:tab pos="1409700" algn="l"/>
              </a:tabLst>
            </a:pPr>
            <a:r>
              <a:rPr dirty="0" u="sng" sz="90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Income</a:t>
            </a:r>
            <a:r>
              <a:rPr dirty="0" u="sng" sz="900" spc="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90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Taxes</a:t>
            </a:r>
            <a:endParaRPr sz="900">
              <a:latin typeface="Times New Roman"/>
              <a:cs typeface="Times New Roman"/>
            </a:endParaRPr>
          </a:p>
          <a:p>
            <a:pPr marL="1216025">
              <a:lnSpc>
                <a:spcPts val="1055"/>
              </a:lnSpc>
              <a:tabLst>
                <a:tab pos="1417955" algn="l"/>
              </a:tabLst>
            </a:pPr>
            <a:r>
              <a:rPr dirty="0" sz="900" spc="60">
                <a:latin typeface="Times New Roman"/>
                <a:cs typeface="Times New Roman"/>
              </a:rPr>
              <a:t>=	</a:t>
            </a:r>
            <a:r>
              <a:rPr dirty="0" sz="900" spc="50">
                <a:latin typeface="Times New Roman"/>
                <a:cs typeface="Times New Roman"/>
              </a:rPr>
              <a:t>Income </a:t>
            </a:r>
            <a:r>
              <a:rPr dirty="0" sz="900" spc="45">
                <a:latin typeface="Times New Roman"/>
                <a:cs typeface="Times New Roman"/>
              </a:rPr>
              <a:t>After </a:t>
            </a:r>
            <a:r>
              <a:rPr dirty="0" sz="900" spc="55">
                <a:latin typeface="Times New Roman"/>
                <a:cs typeface="Times New Roman"/>
              </a:rPr>
              <a:t>Tax </a:t>
            </a:r>
            <a:r>
              <a:rPr dirty="0" sz="900" spc="50">
                <a:latin typeface="Times New Roman"/>
                <a:cs typeface="Times New Roman"/>
              </a:rPr>
              <a:t>and </a:t>
            </a:r>
            <a:r>
              <a:rPr dirty="0" sz="900" spc="45">
                <a:latin typeface="Times New Roman"/>
                <a:cs typeface="Times New Roman"/>
              </a:rPr>
              <a:t>before Extraordinary</a:t>
            </a:r>
            <a:r>
              <a:rPr dirty="0" sz="900" spc="-95">
                <a:latin typeface="Times New Roman"/>
                <a:cs typeface="Times New Roman"/>
              </a:rPr>
              <a:t> </a:t>
            </a:r>
            <a:r>
              <a:rPr dirty="0" sz="900" spc="45">
                <a:latin typeface="Times New Roman"/>
                <a:cs typeface="Times New Roman"/>
              </a:rPr>
              <a:t>Items</a:t>
            </a:r>
            <a:endParaRPr sz="900">
              <a:latin typeface="Times New Roman"/>
              <a:cs typeface="Times New Roman"/>
            </a:endParaRPr>
          </a:p>
          <a:p>
            <a:pPr marL="1216025">
              <a:lnSpc>
                <a:spcPts val="1060"/>
              </a:lnSpc>
            </a:pPr>
            <a:r>
              <a:rPr dirty="0" sz="900" spc="60">
                <a:latin typeface="Times New Roman"/>
                <a:cs typeface="Times New Roman"/>
              </a:rPr>
              <a:t>+</a:t>
            </a:r>
            <a:r>
              <a:rPr dirty="0" u="sng" sz="900" spc="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900" spc="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Extraordinary</a:t>
            </a:r>
            <a:r>
              <a:rPr dirty="0" u="sng" sz="900" spc="-1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900" spc="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Items</a:t>
            </a:r>
            <a:endParaRPr sz="900">
              <a:latin typeface="Times New Roman"/>
              <a:cs typeface="Times New Roman"/>
            </a:endParaRPr>
          </a:p>
          <a:p>
            <a:pPr marL="1216025">
              <a:lnSpc>
                <a:spcPts val="1070"/>
              </a:lnSpc>
              <a:tabLst>
                <a:tab pos="1416685" algn="l"/>
              </a:tabLst>
            </a:pPr>
            <a:r>
              <a:rPr dirty="0" sz="900" spc="60">
                <a:latin typeface="Times New Roman"/>
                <a:cs typeface="Times New Roman"/>
              </a:rPr>
              <a:t>=	</a:t>
            </a:r>
            <a:r>
              <a:rPr dirty="0" sz="900" spc="50">
                <a:latin typeface="Times New Roman"/>
                <a:cs typeface="Times New Roman"/>
              </a:rPr>
              <a:t>Net</a:t>
            </a:r>
            <a:r>
              <a:rPr dirty="0" sz="900" spc="30">
                <a:latin typeface="Times New Roman"/>
                <a:cs typeface="Times New Roman"/>
              </a:rPr>
              <a:t> </a:t>
            </a:r>
            <a:r>
              <a:rPr dirty="0" sz="900" spc="50">
                <a:latin typeface="Times New Roman"/>
                <a:cs typeface="Times New Roman"/>
              </a:rPr>
              <a:t>Income</a:t>
            </a:r>
            <a:endParaRPr sz="900">
              <a:latin typeface="Times New Roman"/>
              <a:cs typeface="Times New Roman"/>
            </a:endParaRPr>
          </a:p>
          <a:p>
            <a:pPr marL="1409065" indent="-193675">
              <a:lnSpc>
                <a:spcPts val="1065"/>
              </a:lnSpc>
              <a:spcBef>
                <a:spcPts val="55"/>
              </a:spcBef>
              <a:buFont typeface="Symbol"/>
              <a:buChar char=""/>
              <a:tabLst>
                <a:tab pos="1409700" algn="l"/>
              </a:tabLst>
            </a:pPr>
            <a:r>
              <a:rPr dirty="0" u="sng" sz="900" spc="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Preferred</a:t>
            </a:r>
            <a:r>
              <a:rPr dirty="0" u="sng" sz="900" spc="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90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Dividends</a:t>
            </a:r>
            <a:endParaRPr sz="900">
              <a:latin typeface="Times New Roman"/>
              <a:cs typeface="Times New Roman"/>
            </a:endParaRPr>
          </a:p>
          <a:p>
            <a:pPr marL="1216025">
              <a:lnSpc>
                <a:spcPts val="1065"/>
              </a:lnSpc>
            </a:pPr>
            <a:r>
              <a:rPr dirty="0" sz="900" spc="60">
                <a:latin typeface="Times New Roman"/>
                <a:cs typeface="Times New Roman"/>
              </a:rPr>
              <a:t>= </a:t>
            </a:r>
            <a:r>
              <a:rPr dirty="0" u="dbl" sz="90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Net Inc</a:t>
            </a:r>
            <a:r>
              <a:rPr dirty="0" u="sng" sz="90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om</a:t>
            </a:r>
            <a:r>
              <a:rPr dirty="0" sz="900" spc="50">
                <a:latin typeface="Times New Roman"/>
                <a:cs typeface="Times New Roman"/>
              </a:rPr>
              <a:t>e </a:t>
            </a:r>
            <a:r>
              <a:rPr dirty="0" sz="900" spc="45">
                <a:latin typeface="Times New Roman"/>
                <a:cs typeface="Times New Roman"/>
              </a:rPr>
              <a:t>Availa</a:t>
            </a:r>
            <a:r>
              <a:rPr dirty="0" u="sng" sz="900" spc="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bl</a:t>
            </a:r>
            <a:r>
              <a:rPr dirty="0" sz="900" spc="45">
                <a:latin typeface="Times New Roman"/>
                <a:cs typeface="Times New Roman"/>
              </a:rPr>
              <a:t>e </a:t>
            </a:r>
            <a:r>
              <a:rPr dirty="0" u="sng" sz="900" spc="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</a:t>
            </a:r>
            <a:r>
              <a:rPr dirty="0" sz="900" spc="40">
                <a:latin typeface="Times New Roman"/>
                <a:cs typeface="Times New Roman"/>
              </a:rPr>
              <a:t>o</a:t>
            </a:r>
            <a:r>
              <a:rPr dirty="0" sz="900" spc="-130">
                <a:latin typeface="Times New Roman"/>
                <a:cs typeface="Times New Roman"/>
              </a:rPr>
              <a:t> </a:t>
            </a:r>
            <a:r>
              <a:rPr dirty="0" sz="900" spc="70">
                <a:latin typeface="Times New Roman"/>
                <a:cs typeface="Times New Roman"/>
              </a:rPr>
              <a:t>Common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00">
              <a:latin typeface="Times New Roman"/>
              <a:cs typeface="Times New Roman"/>
            </a:endParaRPr>
          </a:p>
          <a:p>
            <a:pPr marL="57785">
              <a:lnSpc>
                <a:spcPct val="100000"/>
              </a:lnSpc>
            </a:pPr>
            <a:r>
              <a:rPr dirty="0" sz="900" spc="60" b="1">
                <a:latin typeface="Times New Roman"/>
                <a:cs typeface="Times New Roman"/>
              </a:rPr>
              <a:t>Cash</a:t>
            </a:r>
            <a:r>
              <a:rPr dirty="0" sz="900" spc="30" b="1">
                <a:latin typeface="Times New Roman"/>
                <a:cs typeface="Times New Roman"/>
              </a:rPr>
              <a:t> </a:t>
            </a:r>
            <a:r>
              <a:rPr dirty="0" sz="900" spc="55" b="1">
                <a:latin typeface="Times New Roman"/>
                <a:cs typeface="Times New Roman"/>
              </a:rPr>
              <a:t>Flow</a:t>
            </a:r>
            <a:r>
              <a:rPr dirty="0" sz="900" spc="35" b="1">
                <a:latin typeface="Times New Roman"/>
                <a:cs typeface="Times New Roman"/>
              </a:rPr>
              <a:t> </a:t>
            </a:r>
            <a:r>
              <a:rPr dirty="0" sz="900" spc="50" b="1">
                <a:latin typeface="Times New Roman"/>
                <a:cs typeface="Times New Roman"/>
              </a:rPr>
              <a:t>Statement</a:t>
            </a:r>
            <a:r>
              <a:rPr dirty="0" sz="900" spc="25" b="1">
                <a:latin typeface="Times New Roman"/>
                <a:cs typeface="Times New Roman"/>
              </a:rPr>
              <a:t> </a:t>
            </a:r>
            <a:r>
              <a:rPr dirty="0" sz="900" spc="50" b="1">
                <a:latin typeface="Times New Roman"/>
                <a:cs typeface="Times New Roman"/>
              </a:rPr>
              <a:t>(and</a:t>
            </a:r>
            <a:r>
              <a:rPr dirty="0" sz="900" spc="35" b="1">
                <a:latin typeface="Times New Roman"/>
                <a:cs typeface="Times New Roman"/>
              </a:rPr>
              <a:t> </a:t>
            </a:r>
            <a:r>
              <a:rPr dirty="0" sz="900" spc="50" b="1">
                <a:latin typeface="Times New Roman"/>
                <a:cs typeface="Times New Roman"/>
              </a:rPr>
              <a:t>the</a:t>
            </a:r>
            <a:r>
              <a:rPr dirty="0" sz="900" spc="25" b="1">
                <a:latin typeface="Times New Roman"/>
                <a:cs typeface="Times New Roman"/>
              </a:rPr>
              <a:t> </a:t>
            </a:r>
            <a:r>
              <a:rPr dirty="0" sz="900" spc="45" b="1">
                <a:latin typeface="Times New Roman"/>
                <a:cs typeface="Times New Roman"/>
              </a:rPr>
              <a:t>Articulation</a:t>
            </a:r>
            <a:r>
              <a:rPr dirty="0" sz="900" spc="30" b="1">
                <a:latin typeface="Times New Roman"/>
                <a:cs typeface="Times New Roman"/>
              </a:rPr>
              <a:t> </a:t>
            </a:r>
            <a:r>
              <a:rPr dirty="0" sz="900" spc="45" b="1">
                <a:latin typeface="Times New Roman"/>
                <a:cs typeface="Times New Roman"/>
              </a:rPr>
              <a:t>of</a:t>
            </a:r>
            <a:r>
              <a:rPr dirty="0" sz="900" spc="30" b="1">
                <a:latin typeface="Times New Roman"/>
                <a:cs typeface="Times New Roman"/>
              </a:rPr>
              <a:t> </a:t>
            </a:r>
            <a:r>
              <a:rPr dirty="0" sz="900" spc="45" b="1">
                <a:latin typeface="Times New Roman"/>
                <a:cs typeface="Times New Roman"/>
              </a:rPr>
              <a:t>the</a:t>
            </a:r>
            <a:r>
              <a:rPr dirty="0" sz="900" spc="25" b="1">
                <a:latin typeface="Times New Roman"/>
                <a:cs typeface="Times New Roman"/>
              </a:rPr>
              <a:t> </a:t>
            </a:r>
            <a:r>
              <a:rPr dirty="0" sz="900" spc="50" b="1">
                <a:latin typeface="Times New Roman"/>
                <a:cs typeface="Times New Roman"/>
              </a:rPr>
              <a:t>Balance</a:t>
            </a:r>
            <a:r>
              <a:rPr dirty="0" sz="900" spc="20" b="1">
                <a:latin typeface="Times New Roman"/>
                <a:cs typeface="Times New Roman"/>
              </a:rPr>
              <a:t> </a:t>
            </a:r>
            <a:r>
              <a:rPr dirty="0" sz="900" spc="50" b="1">
                <a:latin typeface="Times New Roman"/>
                <a:cs typeface="Times New Roman"/>
              </a:rPr>
              <a:t>Sheet</a:t>
            </a:r>
            <a:r>
              <a:rPr dirty="0" sz="900" spc="25" b="1">
                <a:latin typeface="Times New Roman"/>
                <a:cs typeface="Times New Roman"/>
              </a:rPr>
              <a:t> </a:t>
            </a:r>
            <a:r>
              <a:rPr dirty="0" sz="900" spc="60" b="1">
                <a:latin typeface="Times New Roman"/>
                <a:cs typeface="Times New Roman"/>
              </a:rPr>
              <a:t>and</a:t>
            </a:r>
            <a:r>
              <a:rPr dirty="0" sz="900" spc="30" b="1">
                <a:latin typeface="Times New Roman"/>
                <a:cs typeface="Times New Roman"/>
              </a:rPr>
              <a:t> </a:t>
            </a:r>
            <a:r>
              <a:rPr dirty="0" sz="900" spc="60" b="1">
                <a:latin typeface="Times New Roman"/>
                <a:cs typeface="Times New Roman"/>
              </a:rPr>
              <a:t>Cash</a:t>
            </a:r>
            <a:r>
              <a:rPr dirty="0" sz="900" spc="35" b="1">
                <a:latin typeface="Times New Roman"/>
                <a:cs typeface="Times New Roman"/>
              </a:rPr>
              <a:t> </a:t>
            </a:r>
            <a:r>
              <a:rPr dirty="0" sz="900" spc="55" b="1">
                <a:latin typeface="Times New Roman"/>
                <a:cs typeface="Times New Roman"/>
              </a:rPr>
              <a:t>Flow</a:t>
            </a:r>
            <a:r>
              <a:rPr dirty="0" sz="900" spc="35" b="1">
                <a:latin typeface="Times New Roman"/>
                <a:cs typeface="Times New Roman"/>
              </a:rPr>
              <a:t> </a:t>
            </a:r>
            <a:r>
              <a:rPr dirty="0" sz="900" spc="50" b="1">
                <a:latin typeface="Times New Roman"/>
                <a:cs typeface="Times New Roman"/>
              </a:rPr>
              <a:t>Statement)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344930">
              <a:lnSpc>
                <a:spcPts val="1070"/>
              </a:lnSpc>
            </a:pPr>
            <a:r>
              <a:rPr dirty="0" sz="900" spc="55">
                <a:latin typeface="Times New Roman"/>
                <a:cs typeface="Times New Roman"/>
              </a:rPr>
              <a:t>Cash Flow </a:t>
            </a:r>
            <a:r>
              <a:rPr dirty="0" sz="900" spc="50">
                <a:latin typeface="Times New Roman"/>
                <a:cs typeface="Times New Roman"/>
              </a:rPr>
              <a:t>from</a:t>
            </a:r>
            <a:r>
              <a:rPr dirty="0" sz="900" spc="-40">
                <a:latin typeface="Times New Roman"/>
                <a:cs typeface="Times New Roman"/>
              </a:rPr>
              <a:t> </a:t>
            </a:r>
            <a:r>
              <a:rPr dirty="0" sz="900" spc="45">
                <a:latin typeface="Times New Roman"/>
                <a:cs typeface="Times New Roman"/>
              </a:rPr>
              <a:t>Operations</a:t>
            </a:r>
            <a:endParaRPr sz="900">
              <a:latin typeface="Times New Roman"/>
              <a:cs typeface="Times New Roman"/>
            </a:endParaRPr>
          </a:p>
          <a:p>
            <a:pPr marL="1216025">
              <a:lnSpc>
                <a:spcPts val="1060"/>
              </a:lnSpc>
            </a:pPr>
            <a:r>
              <a:rPr dirty="0" sz="900" spc="60">
                <a:latin typeface="Times New Roman"/>
                <a:cs typeface="Times New Roman"/>
              </a:rPr>
              <a:t>+ </a:t>
            </a:r>
            <a:r>
              <a:rPr dirty="0" sz="900" spc="55">
                <a:latin typeface="Times New Roman"/>
                <a:cs typeface="Times New Roman"/>
              </a:rPr>
              <a:t>Cash Flow </a:t>
            </a:r>
            <a:r>
              <a:rPr dirty="0" sz="900" spc="50">
                <a:latin typeface="Times New Roman"/>
                <a:cs typeface="Times New Roman"/>
              </a:rPr>
              <a:t>from</a:t>
            </a:r>
            <a:r>
              <a:rPr dirty="0" sz="900" spc="-100">
                <a:latin typeface="Times New Roman"/>
                <a:cs typeface="Times New Roman"/>
              </a:rPr>
              <a:t> </a:t>
            </a:r>
            <a:r>
              <a:rPr dirty="0" sz="900" spc="45">
                <a:latin typeface="Times New Roman"/>
                <a:cs typeface="Times New Roman"/>
              </a:rPr>
              <a:t>Investing</a:t>
            </a:r>
            <a:endParaRPr sz="900">
              <a:latin typeface="Times New Roman"/>
              <a:cs typeface="Times New Roman"/>
            </a:endParaRPr>
          </a:p>
          <a:p>
            <a:pPr marL="1216025">
              <a:lnSpc>
                <a:spcPts val="1060"/>
              </a:lnSpc>
            </a:pPr>
            <a:r>
              <a:rPr dirty="0" sz="900" spc="60">
                <a:latin typeface="Times New Roman"/>
                <a:cs typeface="Times New Roman"/>
              </a:rPr>
              <a:t>+ </a:t>
            </a:r>
            <a:r>
              <a:rPr dirty="0" u="sng" sz="900" spc="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Cash Flow </a:t>
            </a:r>
            <a:r>
              <a:rPr dirty="0" u="sng" sz="90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from</a:t>
            </a:r>
            <a:r>
              <a:rPr dirty="0" u="sng" sz="900" spc="-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900" spc="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Financing</a:t>
            </a:r>
            <a:endParaRPr sz="900">
              <a:latin typeface="Times New Roman"/>
              <a:cs typeface="Times New Roman"/>
            </a:endParaRPr>
          </a:p>
          <a:p>
            <a:pPr marL="1216025">
              <a:lnSpc>
                <a:spcPts val="1070"/>
              </a:lnSpc>
            </a:pPr>
            <a:r>
              <a:rPr dirty="0" sz="900" spc="60">
                <a:latin typeface="Times New Roman"/>
                <a:cs typeface="Times New Roman"/>
              </a:rPr>
              <a:t>= </a:t>
            </a:r>
            <a:r>
              <a:rPr dirty="0" u="dbl" sz="90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Change </a:t>
            </a:r>
            <a:r>
              <a:rPr dirty="0" u="sng" sz="900" spc="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</a:t>
            </a:r>
            <a:r>
              <a:rPr dirty="0" sz="900" spc="40">
                <a:latin typeface="Times New Roman"/>
                <a:cs typeface="Times New Roman"/>
              </a:rPr>
              <a:t>n</a:t>
            </a:r>
            <a:r>
              <a:rPr dirty="0" sz="900" spc="-80">
                <a:latin typeface="Times New Roman"/>
                <a:cs typeface="Times New Roman"/>
              </a:rPr>
              <a:t> </a:t>
            </a:r>
            <a:r>
              <a:rPr dirty="0" sz="900" spc="55">
                <a:latin typeface="Times New Roman"/>
                <a:cs typeface="Times New Roman"/>
              </a:rPr>
              <a:t>Cash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950">
              <a:latin typeface="Times New Roman"/>
              <a:cs typeface="Times New Roman"/>
            </a:endParaRPr>
          </a:p>
          <a:p>
            <a:pPr marL="57785" marR="57150">
              <a:lnSpc>
                <a:spcPts val="1060"/>
              </a:lnSpc>
            </a:pPr>
            <a:r>
              <a:rPr dirty="0" sz="900" spc="50" b="1">
                <a:latin typeface="Times New Roman"/>
                <a:cs typeface="Times New Roman"/>
              </a:rPr>
              <a:t>Statement </a:t>
            </a:r>
            <a:r>
              <a:rPr dirty="0" sz="900" spc="45" b="1">
                <a:latin typeface="Times New Roman"/>
                <a:cs typeface="Times New Roman"/>
              </a:rPr>
              <a:t>of Shareholders' </a:t>
            </a:r>
            <a:r>
              <a:rPr dirty="0" sz="900" spc="50" b="1">
                <a:latin typeface="Times New Roman"/>
                <a:cs typeface="Times New Roman"/>
              </a:rPr>
              <a:t>Equity </a:t>
            </a:r>
            <a:r>
              <a:rPr dirty="0" sz="900" spc="55" b="1">
                <a:latin typeface="Times New Roman"/>
                <a:cs typeface="Times New Roman"/>
              </a:rPr>
              <a:t>(and </a:t>
            </a:r>
            <a:r>
              <a:rPr dirty="0" sz="900" spc="50" b="1">
                <a:latin typeface="Times New Roman"/>
                <a:cs typeface="Times New Roman"/>
              </a:rPr>
              <a:t>the </a:t>
            </a:r>
            <a:r>
              <a:rPr dirty="0" sz="900" spc="45" b="1">
                <a:latin typeface="Times New Roman"/>
                <a:cs typeface="Times New Roman"/>
              </a:rPr>
              <a:t>Articulation of </a:t>
            </a:r>
            <a:r>
              <a:rPr dirty="0" sz="900" spc="50" b="1">
                <a:latin typeface="Times New Roman"/>
                <a:cs typeface="Times New Roman"/>
              </a:rPr>
              <a:t>the Balance Sheet </a:t>
            </a:r>
            <a:r>
              <a:rPr dirty="0" sz="900" spc="60" b="1">
                <a:latin typeface="Times New Roman"/>
                <a:cs typeface="Times New Roman"/>
              </a:rPr>
              <a:t>and </a:t>
            </a:r>
            <a:r>
              <a:rPr dirty="0" sz="900" spc="55" b="1">
                <a:latin typeface="Times New Roman"/>
                <a:cs typeface="Times New Roman"/>
              </a:rPr>
              <a:t>Income </a:t>
            </a:r>
            <a:r>
              <a:rPr dirty="0" sz="900" spc="335" b="1">
                <a:latin typeface="Times New Roman"/>
                <a:cs typeface="Times New Roman"/>
              </a:rPr>
              <a:t> </a:t>
            </a:r>
            <a:r>
              <a:rPr dirty="0" sz="900" spc="50" b="1">
                <a:latin typeface="Times New Roman"/>
                <a:cs typeface="Times New Roman"/>
              </a:rPr>
              <a:t>Statement)</a:t>
            </a:r>
            <a:endParaRPr sz="900">
              <a:latin typeface="Times New Roman"/>
              <a:cs typeface="Times New Roman"/>
            </a:endParaRPr>
          </a:p>
          <a:p>
            <a:pPr marL="3775075">
              <a:lnSpc>
                <a:spcPts val="915"/>
              </a:lnSpc>
            </a:pPr>
            <a:r>
              <a:rPr dirty="0" sz="850" spc="30">
                <a:latin typeface="Times New Roman"/>
                <a:cs typeface="Times New Roman"/>
              </a:rPr>
              <a:t>Dividends</a:t>
            </a:r>
            <a:endParaRPr sz="850">
              <a:latin typeface="Times New Roman"/>
              <a:cs typeface="Times New Roman"/>
            </a:endParaRPr>
          </a:p>
          <a:p>
            <a:pPr marL="383540" marR="459105" indent="1680845">
              <a:lnSpc>
                <a:spcPts val="969"/>
              </a:lnSpc>
              <a:spcBef>
                <a:spcPts val="55"/>
              </a:spcBef>
              <a:tabLst>
                <a:tab pos="1956435" algn="l"/>
                <a:tab pos="3649345" algn="l"/>
              </a:tabLst>
            </a:pPr>
            <a:r>
              <a:rPr dirty="0" sz="850" spc="30">
                <a:latin typeface="Times New Roman"/>
                <a:cs typeface="Times New Roman"/>
              </a:rPr>
              <a:t>Net</a:t>
            </a:r>
            <a:r>
              <a:rPr dirty="0" sz="850" spc="25">
                <a:latin typeface="Times New Roman"/>
                <a:cs typeface="Times New Roman"/>
              </a:rPr>
              <a:t> </a:t>
            </a:r>
            <a:r>
              <a:rPr dirty="0" sz="850" spc="35">
                <a:latin typeface="Times New Roman"/>
                <a:cs typeface="Times New Roman"/>
              </a:rPr>
              <a:t>Income	</a:t>
            </a:r>
            <a:r>
              <a:rPr dirty="0" sz="850" spc="45">
                <a:latin typeface="Times New Roman"/>
                <a:cs typeface="Times New Roman"/>
              </a:rPr>
              <a:t>+ </a:t>
            </a:r>
            <a:r>
              <a:rPr dirty="0" u="sng" sz="850" spc="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Share Repurchases </a:t>
            </a:r>
            <a:r>
              <a:rPr dirty="0" sz="850" spc="30">
                <a:latin typeface="Times New Roman"/>
                <a:cs typeface="Times New Roman"/>
              </a:rPr>
              <a:t> Beginning</a:t>
            </a:r>
            <a:r>
              <a:rPr dirty="0" sz="850" spc="25">
                <a:latin typeface="Times New Roman"/>
                <a:cs typeface="Times New Roman"/>
              </a:rPr>
              <a:t> </a:t>
            </a:r>
            <a:r>
              <a:rPr dirty="0" sz="850" spc="35">
                <a:latin typeface="Times New Roman"/>
                <a:cs typeface="Times New Roman"/>
              </a:rPr>
              <a:t>Equity	</a:t>
            </a:r>
            <a:r>
              <a:rPr dirty="0" sz="850" spc="45">
                <a:latin typeface="Times New Roman"/>
                <a:cs typeface="Times New Roman"/>
              </a:rPr>
              <a:t>+  </a:t>
            </a:r>
            <a:r>
              <a:rPr dirty="0" u="sng" sz="850" spc="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Other</a:t>
            </a:r>
            <a:r>
              <a:rPr dirty="0" u="sng" sz="8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850" spc="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Comprehensive</a:t>
            </a:r>
            <a:r>
              <a:rPr dirty="0" u="sng" sz="850" spc="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850" spc="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Income</a:t>
            </a:r>
            <a:r>
              <a:rPr dirty="0" sz="850" spc="35">
                <a:latin typeface="Times New Roman"/>
                <a:cs typeface="Times New Roman"/>
              </a:rPr>
              <a:t>	</a:t>
            </a:r>
            <a:r>
              <a:rPr dirty="0" sz="850" spc="45">
                <a:latin typeface="Times New Roman"/>
                <a:cs typeface="Times New Roman"/>
              </a:rPr>
              <a:t>= </a:t>
            </a:r>
            <a:r>
              <a:rPr dirty="0" sz="850" spc="30">
                <a:latin typeface="Times New Roman"/>
                <a:cs typeface="Times New Roman"/>
              </a:rPr>
              <a:t>Total</a:t>
            </a:r>
            <a:r>
              <a:rPr dirty="0" sz="850" spc="-45">
                <a:latin typeface="Times New Roman"/>
                <a:cs typeface="Times New Roman"/>
              </a:rPr>
              <a:t> </a:t>
            </a:r>
            <a:r>
              <a:rPr dirty="0" sz="850" spc="35">
                <a:latin typeface="Times New Roman"/>
                <a:cs typeface="Times New Roman"/>
              </a:rPr>
              <a:t>Payout</a:t>
            </a:r>
            <a:endParaRPr sz="850">
              <a:latin typeface="Times New Roman"/>
              <a:cs typeface="Times New Roman"/>
            </a:endParaRPr>
          </a:p>
          <a:p>
            <a:pPr marL="264795">
              <a:lnSpc>
                <a:spcPts val="1005"/>
              </a:lnSpc>
              <a:tabLst>
                <a:tab pos="3677285" algn="l"/>
              </a:tabLst>
            </a:pPr>
            <a:r>
              <a:rPr dirty="0" sz="850" spc="45">
                <a:latin typeface="Times New Roman"/>
                <a:cs typeface="Times New Roman"/>
              </a:rPr>
              <a:t>+  </a:t>
            </a:r>
            <a:r>
              <a:rPr dirty="0" sz="850" spc="35">
                <a:latin typeface="Times New Roman"/>
                <a:cs typeface="Times New Roman"/>
              </a:rPr>
              <a:t>Comprehensive Income </a:t>
            </a:r>
            <a:r>
              <a:rPr dirty="0" sz="850" spc="495">
                <a:latin typeface="Symbol"/>
                <a:cs typeface="Symbol"/>
              </a:rPr>
              <a:t>⎯⎯</a:t>
            </a:r>
            <a:r>
              <a:rPr dirty="0" sz="850" spc="495">
                <a:latin typeface="Times New Roman"/>
                <a:cs typeface="Times New Roman"/>
              </a:rPr>
              <a:t> </a:t>
            </a:r>
            <a:r>
              <a:rPr dirty="0" sz="850" spc="45">
                <a:latin typeface="Times New Roman"/>
                <a:cs typeface="Times New Roman"/>
              </a:rPr>
              <a:t>=</a:t>
            </a:r>
            <a:r>
              <a:rPr dirty="0" sz="850" spc="-35">
                <a:latin typeface="Times New Roman"/>
                <a:cs typeface="Times New Roman"/>
              </a:rPr>
              <a:t> </a:t>
            </a:r>
            <a:r>
              <a:rPr dirty="0" u="dbl" sz="850" spc="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Comprehensive</a:t>
            </a:r>
            <a:r>
              <a:rPr dirty="0" u="dbl" sz="850" spc="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dbl" sz="850" spc="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Income</a:t>
            </a:r>
            <a:r>
              <a:rPr dirty="0" sz="850" spc="35">
                <a:latin typeface="Times New Roman"/>
                <a:cs typeface="Times New Roman"/>
              </a:rPr>
              <a:t>	</a:t>
            </a:r>
            <a:r>
              <a:rPr dirty="0" sz="850" spc="45">
                <a:latin typeface="Symbol"/>
                <a:cs typeface="Symbol"/>
              </a:rPr>
              <a:t></a:t>
            </a:r>
            <a:r>
              <a:rPr dirty="0" sz="850" spc="45">
                <a:latin typeface="Times New Roman"/>
                <a:cs typeface="Times New Roman"/>
              </a:rPr>
              <a:t>  </a:t>
            </a:r>
            <a:r>
              <a:rPr dirty="0" u="sng" sz="850" spc="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Share</a:t>
            </a:r>
            <a:r>
              <a:rPr dirty="0" u="sng" sz="850" spc="-10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850" spc="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Issues</a:t>
            </a:r>
            <a:endParaRPr sz="850">
              <a:latin typeface="Times New Roman"/>
              <a:cs typeface="Times New Roman"/>
            </a:endParaRPr>
          </a:p>
          <a:p>
            <a:pPr marL="389890" indent="-125730">
              <a:lnSpc>
                <a:spcPts val="994"/>
              </a:lnSpc>
              <a:spcBef>
                <a:spcPts val="20"/>
              </a:spcBef>
              <a:buFont typeface="Symbol"/>
              <a:buChar char=""/>
              <a:tabLst>
                <a:tab pos="390525" algn="l"/>
              </a:tabLst>
            </a:pPr>
            <a:r>
              <a:rPr dirty="0" u="sng" sz="850" spc="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Net </a:t>
            </a:r>
            <a:r>
              <a:rPr dirty="0" u="sng" sz="850" spc="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Payout </a:t>
            </a:r>
            <a:r>
              <a:rPr dirty="0" u="sng" sz="850" spc="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 Shareholders</a:t>
            </a:r>
            <a:r>
              <a:rPr dirty="0" sz="850" spc="30">
                <a:latin typeface="Times New Roman"/>
                <a:cs typeface="Times New Roman"/>
              </a:rPr>
              <a:t> </a:t>
            </a:r>
            <a:r>
              <a:rPr dirty="0" sz="850" spc="660">
                <a:latin typeface="Symbol"/>
                <a:cs typeface="Symbol"/>
              </a:rPr>
              <a:t>⎯⎯⎯⎯⎯⎯⎯⎯⎯⎯⎯⎯⎯⎯⎯</a:t>
            </a:r>
            <a:r>
              <a:rPr dirty="0" sz="850" spc="-125">
                <a:latin typeface="Times New Roman"/>
                <a:cs typeface="Times New Roman"/>
              </a:rPr>
              <a:t> </a:t>
            </a:r>
            <a:r>
              <a:rPr dirty="0" sz="850" spc="45">
                <a:latin typeface="Times New Roman"/>
                <a:cs typeface="Times New Roman"/>
              </a:rPr>
              <a:t>= </a:t>
            </a:r>
            <a:r>
              <a:rPr dirty="0" u="dbl" sz="850" spc="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</a:t>
            </a:r>
            <a:r>
              <a:rPr dirty="0" u="sng" sz="850" spc="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</a:t>
            </a:r>
            <a:r>
              <a:rPr dirty="0" sz="850" spc="30">
                <a:latin typeface="Times New Roman"/>
                <a:cs typeface="Times New Roman"/>
              </a:rPr>
              <a:t>t  </a:t>
            </a:r>
            <a:r>
              <a:rPr dirty="0" sz="850" spc="45">
                <a:latin typeface="Times New Roman"/>
                <a:cs typeface="Times New Roman"/>
              </a:rPr>
              <a:t> </a:t>
            </a:r>
            <a:r>
              <a:rPr dirty="0" sz="850" spc="-390">
                <a:latin typeface="Times New Roman"/>
                <a:cs typeface="Times New Roman"/>
              </a:rPr>
              <a:t>Payout</a:t>
            </a:r>
            <a:endParaRPr sz="850">
              <a:latin typeface="Times New Roman"/>
              <a:cs typeface="Times New Roman"/>
            </a:endParaRPr>
          </a:p>
          <a:p>
            <a:pPr marL="264795">
              <a:lnSpc>
                <a:spcPts val="994"/>
              </a:lnSpc>
            </a:pPr>
            <a:r>
              <a:rPr dirty="0" sz="850" spc="45">
                <a:latin typeface="Times New Roman"/>
                <a:cs typeface="Times New Roman"/>
              </a:rPr>
              <a:t>= </a:t>
            </a:r>
            <a:r>
              <a:rPr dirty="0" u="dbl" sz="850" spc="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Endi</a:t>
            </a:r>
            <a:r>
              <a:rPr dirty="0" u="sng" sz="850" spc="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</a:t>
            </a:r>
            <a:r>
              <a:rPr dirty="0" sz="850" spc="35">
                <a:latin typeface="Times New Roman"/>
                <a:cs typeface="Times New Roman"/>
              </a:rPr>
              <a:t>g</a:t>
            </a:r>
            <a:r>
              <a:rPr dirty="0" sz="850" spc="-45">
                <a:latin typeface="Times New Roman"/>
                <a:cs typeface="Times New Roman"/>
              </a:rPr>
              <a:t> </a:t>
            </a:r>
            <a:r>
              <a:rPr dirty="0" sz="850" spc="30">
                <a:latin typeface="Times New Roman"/>
                <a:cs typeface="Times New Roman"/>
              </a:rPr>
              <a:t>Equity</a:t>
            </a:r>
            <a:endParaRPr sz="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54427" y="339293"/>
            <a:ext cx="482536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Intrinsic Value </a:t>
            </a:r>
            <a:r>
              <a:rPr dirty="0"/>
              <a:t>and </a:t>
            </a:r>
            <a:r>
              <a:rPr dirty="0" spc="-5"/>
              <a:t>Book</a:t>
            </a:r>
            <a:r>
              <a:rPr dirty="0" spc="-10"/>
              <a:t> </a:t>
            </a:r>
            <a:r>
              <a:rPr dirty="0" spc="-5"/>
              <a:t>Value</a:t>
            </a:r>
          </a:p>
        </p:txBody>
      </p:sp>
      <p:sp>
        <p:nvSpPr>
          <p:cNvPr id="3" name="object 3"/>
          <p:cNvSpPr/>
          <p:nvPr/>
        </p:nvSpPr>
        <p:spPr>
          <a:xfrm>
            <a:off x="2710171" y="3953441"/>
            <a:ext cx="2332990" cy="0"/>
          </a:xfrm>
          <a:custGeom>
            <a:avLst/>
            <a:gdLst/>
            <a:ahLst/>
            <a:cxnLst/>
            <a:rect l="l" t="t" r="r" b="b"/>
            <a:pathLst>
              <a:path w="2332990" h="0">
                <a:moveTo>
                  <a:pt x="0" y="0"/>
                </a:moveTo>
                <a:lnTo>
                  <a:pt x="2332459" y="0"/>
                </a:lnTo>
              </a:path>
            </a:pathLst>
          </a:custGeom>
          <a:ln w="95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725378" y="5194714"/>
            <a:ext cx="2238375" cy="0"/>
          </a:xfrm>
          <a:custGeom>
            <a:avLst/>
            <a:gdLst/>
            <a:ahLst/>
            <a:cxnLst/>
            <a:rect l="l" t="t" r="r" b="b"/>
            <a:pathLst>
              <a:path w="2238375" h="0">
                <a:moveTo>
                  <a:pt x="0" y="0"/>
                </a:moveTo>
                <a:lnTo>
                  <a:pt x="2238347" y="0"/>
                </a:lnTo>
              </a:path>
            </a:pathLst>
          </a:custGeom>
          <a:ln w="956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478661" y="1363007"/>
            <a:ext cx="5823585" cy="413004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94640" indent="-205740">
              <a:lnSpc>
                <a:spcPct val="100000"/>
              </a:lnSpc>
              <a:spcBef>
                <a:spcPts val="590"/>
              </a:spcBef>
              <a:buClr>
                <a:srgbClr val="001F5F"/>
              </a:buClr>
              <a:buFont typeface="Times New Roman"/>
              <a:buChar char="•"/>
              <a:tabLst>
                <a:tab pos="294640" algn="l"/>
              </a:tabLst>
            </a:pPr>
            <a:r>
              <a:rPr dirty="0" sz="2000" b="1">
                <a:latin typeface="Times New Roman"/>
                <a:cs typeface="Times New Roman"/>
              </a:rPr>
              <a:t>Intrinsic</a:t>
            </a:r>
            <a:r>
              <a:rPr dirty="0" sz="2000" spc="-13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Premium:</a:t>
            </a:r>
            <a:endParaRPr sz="2000">
              <a:latin typeface="Times New Roman"/>
              <a:cs typeface="Times New Roman"/>
            </a:endParaRPr>
          </a:p>
          <a:p>
            <a:pPr lvl="1" marL="1236345" indent="-212725">
              <a:lnSpc>
                <a:spcPct val="100000"/>
              </a:lnSpc>
              <a:spcBef>
                <a:spcPts val="439"/>
              </a:spcBef>
              <a:buClr>
                <a:srgbClr val="CC0066"/>
              </a:buClr>
              <a:buFont typeface="Wingdings"/>
              <a:buChar char=""/>
              <a:tabLst>
                <a:tab pos="1236980" algn="l"/>
              </a:tabLst>
            </a:pPr>
            <a:r>
              <a:rPr dirty="0" sz="1800">
                <a:latin typeface="Times New Roman"/>
                <a:cs typeface="Times New Roman"/>
              </a:rPr>
              <a:t>Intrinsic Value of Equity – Book Value of</a:t>
            </a:r>
            <a:r>
              <a:rPr dirty="0" sz="1800" spc="-9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Equity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Clr>
                <a:srgbClr val="CC0066"/>
              </a:buClr>
              <a:buFont typeface="Wingdings"/>
              <a:buChar char=""/>
            </a:pPr>
            <a:endParaRPr sz="2050">
              <a:latin typeface="Times New Roman"/>
              <a:cs typeface="Times New Roman"/>
            </a:endParaRPr>
          </a:p>
          <a:p>
            <a:pPr marL="2946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94640" algn="l"/>
              </a:tabLst>
            </a:pPr>
            <a:r>
              <a:rPr dirty="0" sz="2000" b="1">
                <a:latin typeface="Times New Roman"/>
                <a:cs typeface="Times New Roman"/>
              </a:rPr>
              <a:t>Market</a:t>
            </a:r>
            <a:r>
              <a:rPr dirty="0" sz="2000" spc="-3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Premium:</a:t>
            </a:r>
            <a:endParaRPr sz="2000">
              <a:latin typeface="Times New Roman"/>
              <a:cs typeface="Times New Roman"/>
            </a:endParaRPr>
          </a:p>
          <a:p>
            <a:pPr lvl="1" marL="1236345" indent="-212725">
              <a:lnSpc>
                <a:spcPct val="100000"/>
              </a:lnSpc>
              <a:spcBef>
                <a:spcPts val="440"/>
              </a:spcBef>
              <a:buClr>
                <a:srgbClr val="CC0066"/>
              </a:buClr>
              <a:buFont typeface="Wingdings"/>
              <a:buChar char=""/>
              <a:tabLst>
                <a:tab pos="1236980" algn="l"/>
              </a:tabLst>
            </a:pPr>
            <a:r>
              <a:rPr dirty="0" sz="1800">
                <a:latin typeface="Times New Roman"/>
                <a:cs typeface="Times New Roman"/>
              </a:rPr>
              <a:t>Market </a:t>
            </a:r>
            <a:r>
              <a:rPr dirty="0" sz="1800" spc="-5">
                <a:latin typeface="Times New Roman"/>
                <a:cs typeface="Times New Roman"/>
              </a:rPr>
              <a:t>Value </a:t>
            </a:r>
            <a:r>
              <a:rPr dirty="0" sz="1800">
                <a:latin typeface="Times New Roman"/>
                <a:cs typeface="Times New Roman"/>
              </a:rPr>
              <a:t>of Equity – Book Value of</a:t>
            </a:r>
            <a:r>
              <a:rPr dirty="0" sz="1800" spc="-6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Equity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Clr>
                <a:srgbClr val="CC0066"/>
              </a:buClr>
              <a:buFont typeface="Wingdings"/>
              <a:buChar char=""/>
            </a:pPr>
            <a:endParaRPr sz="2050">
              <a:latin typeface="Times New Roman"/>
              <a:cs typeface="Times New Roman"/>
            </a:endParaRPr>
          </a:p>
          <a:p>
            <a:pPr algn="r" marL="294640" marR="2277110" indent="-2946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94640" algn="l"/>
              </a:tabLst>
            </a:pPr>
            <a:r>
              <a:rPr dirty="0" sz="2000" b="1">
                <a:latin typeface="Times New Roman"/>
                <a:cs typeface="Times New Roman"/>
              </a:rPr>
              <a:t>Intrinsic Price-to-Book</a:t>
            </a:r>
            <a:r>
              <a:rPr dirty="0" sz="2000" spc="-14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Ratio:</a:t>
            </a:r>
            <a:endParaRPr sz="2000">
              <a:latin typeface="Times New Roman"/>
              <a:cs typeface="Times New Roman"/>
            </a:endParaRPr>
          </a:p>
          <a:p>
            <a:pPr algn="r" lvl="1" marL="222885" marR="2289810" indent="-222885">
              <a:lnSpc>
                <a:spcPct val="100000"/>
              </a:lnSpc>
              <a:spcBef>
                <a:spcPts val="125"/>
              </a:spcBef>
              <a:buClr>
                <a:srgbClr val="CC0066"/>
              </a:buClr>
              <a:buFont typeface="Wingdings"/>
              <a:buChar char=""/>
              <a:tabLst>
                <a:tab pos="222885" algn="l"/>
              </a:tabLst>
            </a:pPr>
            <a:r>
              <a:rPr dirty="0" sz="1800" spc="-30">
                <a:latin typeface="Times New Roman"/>
                <a:cs typeface="Times New Roman"/>
              </a:rPr>
              <a:t>Intrinsic  </a:t>
            </a:r>
            <a:r>
              <a:rPr dirty="0" sz="1800" spc="-15">
                <a:latin typeface="Times New Roman"/>
                <a:cs typeface="Times New Roman"/>
              </a:rPr>
              <a:t>Value </a:t>
            </a:r>
            <a:r>
              <a:rPr dirty="0" sz="1800" spc="-5">
                <a:latin typeface="Times New Roman"/>
                <a:cs typeface="Times New Roman"/>
              </a:rPr>
              <a:t>of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25">
                <a:latin typeface="Times New Roman"/>
                <a:cs typeface="Times New Roman"/>
              </a:rPr>
              <a:t>Equity</a:t>
            </a:r>
            <a:endParaRPr sz="1800">
              <a:latin typeface="Times New Roman"/>
              <a:cs typeface="Times New Roman"/>
            </a:endParaRPr>
          </a:p>
          <a:p>
            <a:pPr marL="1377950">
              <a:lnSpc>
                <a:spcPct val="100000"/>
              </a:lnSpc>
              <a:spcBef>
                <a:spcPts val="420"/>
              </a:spcBef>
            </a:pPr>
            <a:r>
              <a:rPr dirty="0" sz="1800" spc="-15">
                <a:latin typeface="Times New Roman"/>
                <a:cs typeface="Times New Roman"/>
              </a:rPr>
              <a:t>Book Value </a:t>
            </a:r>
            <a:r>
              <a:rPr dirty="0" sz="1800" spc="-5">
                <a:latin typeface="Times New Roman"/>
                <a:cs typeface="Times New Roman"/>
              </a:rPr>
              <a:t>of</a:t>
            </a:r>
            <a:r>
              <a:rPr dirty="0" sz="1800" spc="260">
                <a:latin typeface="Times New Roman"/>
                <a:cs typeface="Times New Roman"/>
              </a:rPr>
              <a:t> </a:t>
            </a:r>
            <a:r>
              <a:rPr dirty="0" sz="1800" spc="-25">
                <a:latin typeface="Times New Roman"/>
                <a:cs typeface="Times New Roman"/>
              </a:rPr>
              <a:t>Equity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2946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94640" algn="l"/>
              </a:tabLst>
            </a:pPr>
            <a:r>
              <a:rPr dirty="0" sz="2000" b="1">
                <a:latin typeface="Times New Roman"/>
                <a:cs typeface="Times New Roman"/>
              </a:rPr>
              <a:t>Price-to-Book</a:t>
            </a:r>
            <a:r>
              <a:rPr dirty="0" sz="2000" spc="-5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Ratio:</a:t>
            </a:r>
            <a:endParaRPr sz="2000">
              <a:latin typeface="Times New Roman"/>
              <a:cs typeface="Times New Roman"/>
            </a:endParaRPr>
          </a:p>
          <a:p>
            <a:pPr lvl="1" marL="1262380" indent="-238760">
              <a:lnSpc>
                <a:spcPct val="100000"/>
              </a:lnSpc>
              <a:spcBef>
                <a:spcPts val="100"/>
              </a:spcBef>
              <a:buClr>
                <a:srgbClr val="CC0066"/>
              </a:buClr>
              <a:buFont typeface="Wingdings"/>
              <a:buChar char=""/>
              <a:tabLst>
                <a:tab pos="1263015" algn="l"/>
              </a:tabLst>
            </a:pPr>
            <a:r>
              <a:rPr dirty="0" sz="1800">
                <a:latin typeface="Times New Roman"/>
                <a:cs typeface="Times New Roman"/>
              </a:rPr>
              <a:t>Market </a:t>
            </a:r>
            <a:r>
              <a:rPr dirty="0" sz="1800" spc="-15">
                <a:latin typeface="Times New Roman"/>
                <a:cs typeface="Times New Roman"/>
              </a:rPr>
              <a:t>Value </a:t>
            </a:r>
            <a:r>
              <a:rPr dirty="0" sz="1800" spc="-5">
                <a:latin typeface="Times New Roman"/>
                <a:cs typeface="Times New Roman"/>
              </a:rPr>
              <a:t>of</a:t>
            </a:r>
            <a:r>
              <a:rPr dirty="0" sz="1800" spc="200">
                <a:latin typeface="Times New Roman"/>
                <a:cs typeface="Times New Roman"/>
              </a:rPr>
              <a:t> </a:t>
            </a:r>
            <a:r>
              <a:rPr dirty="0" sz="1800" spc="-25">
                <a:latin typeface="Times New Roman"/>
                <a:cs typeface="Times New Roman"/>
              </a:rPr>
              <a:t>Equity</a:t>
            </a:r>
            <a:endParaRPr sz="1800">
              <a:latin typeface="Times New Roman"/>
              <a:cs typeface="Times New Roman"/>
            </a:endParaRPr>
          </a:p>
          <a:p>
            <a:pPr marL="1346200">
              <a:lnSpc>
                <a:spcPct val="100000"/>
              </a:lnSpc>
              <a:spcBef>
                <a:spcPts val="425"/>
              </a:spcBef>
            </a:pPr>
            <a:r>
              <a:rPr dirty="0" sz="1800" spc="-15">
                <a:latin typeface="Times New Roman"/>
                <a:cs typeface="Times New Roman"/>
              </a:rPr>
              <a:t>Book Value </a:t>
            </a:r>
            <a:r>
              <a:rPr dirty="0" sz="1800" spc="-5">
                <a:latin typeface="Times New Roman"/>
                <a:cs typeface="Times New Roman"/>
              </a:rPr>
              <a:t>of</a:t>
            </a:r>
            <a:r>
              <a:rPr dirty="0" sz="1800" spc="270">
                <a:latin typeface="Times New Roman"/>
                <a:cs typeface="Times New Roman"/>
              </a:rPr>
              <a:t> </a:t>
            </a:r>
            <a:r>
              <a:rPr dirty="0" sz="1800" spc="-25">
                <a:latin typeface="Times New Roman"/>
                <a:cs typeface="Times New Roman"/>
              </a:rPr>
              <a:t>Equity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0999" y="339293"/>
            <a:ext cx="77527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Percentiles of P/B </a:t>
            </a:r>
            <a:r>
              <a:rPr dirty="0"/>
              <a:t>Ratios </a:t>
            </a:r>
            <a:r>
              <a:rPr dirty="0" spc="-5"/>
              <a:t>for U.S. Firms,</a:t>
            </a:r>
            <a:r>
              <a:rPr dirty="0" spc="5"/>
              <a:t> 1963-2010</a:t>
            </a:r>
          </a:p>
        </p:txBody>
      </p:sp>
      <p:sp>
        <p:nvSpPr>
          <p:cNvPr id="3" name="object 3"/>
          <p:cNvSpPr/>
          <p:nvPr/>
        </p:nvSpPr>
        <p:spPr>
          <a:xfrm>
            <a:off x="1434083" y="1575816"/>
            <a:ext cx="6275832" cy="37063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8495" y="339293"/>
            <a:ext cx="373697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Measuring Value</a:t>
            </a:r>
            <a:r>
              <a:rPr dirty="0" spc="-30"/>
              <a:t> </a:t>
            </a:r>
            <a:r>
              <a:rPr dirty="0" spc="-5"/>
              <a:t>Added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32383" y="1423161"/>
            <a:ext cx="7856855" cy="4690110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76200" marR="821690">
              <a:lnSpc>
                <a:spcPct val="101299"/>
              </a:lnSpc>
              <a:spcBef>
                <a:spcPts val="60"/>
              </a:spcBef>
            </a:pPr>
            <a:r>
              <a:rPr dirty="0" sz="2400" spc="-5" b="1">
                <a:latin typeface="Times New Roman"/>
                <a:cs typeface="Times New Roman"/>
              </a:rPr>
              <a:t>Shareholder </a:t>
            </a:r>
            <a:r>
              <a:rPr dirty="0" sz="2400" b="1">
                <a:latin typeface="Times New Roman"/>
                <a:cs typeface="Times New Roman"/>
              </a:rPr>
              <a:t>value </a:t>
            </a:r>
            <a:r>
              <a:rPr dirty="0" sz="2400" spc="-5" b="1">
                <a:latin typeface="Times New Roman"/>
                <a:cs typeface="Times New Roman"/>
              </a:rPr>
              <a:t>added </a:t>
            </a:r>
            <a:r>
              <a:rPr dirty="0" sz="2400">
                <a:latin typeface="Times New Roman"/>
                <a:cs typeface="Times New Roman"/>
              </a:rPr>
              <a:t>is the change in </a:t>
            </a:r>
            <a:r>
              <a:rPr dirty="0" sz="2400" spc="-5">
                <a:latin typeface="Times New Roman"/>
                <a:cs typeface="Times New Roman"/>
              </a:rPr>
              <a:t>shareholders’  </a:t>
            </a:r>
            <a:r>
              <a:rPr dirty="0" sz="2400">
                <a:latin typeface="Times New Roman"/>
                <a:cs typeface="Times New Roman"/>
              </a:rPr>
              <a:t>wealth during a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period</a:t>
            </a:r>
            <a:r>
              <a:rPr dirty="0" sz="2400">
                <a:latin typeface="宋体"/>
                <a:cs typeface="宋体"/>
              </a:rPr>
              <a:t>：</a:t>
            </a:r>
            <a:endParaRPr sz="24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45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dirty="0" sz="2400" spc="-5" b="1">
                <a:latin typeface="Times New Roman"/>
                <a:cs typeface="Times New Roman"/>
              </a:rPr>
              <a:t>Value added </a:t>
            </a:r>
            <a:r>
              <a:rPr dirty="0" sz="2400" b="1">
                <a:latin typeface="Times New Roman"/>
                <a:cs typeface="Times New Roman"/>
              </a:rPr>
              <a:t>= </a:t>
            </a:r>
            <a:r>
              <a:rPr dirty="0" sz="2400" spc="-5" b="1">
                <a:latin typeface="Times New Roman"/>
                <a:cs typeface="Times New Roman"/>
              </a:rPr>
              <a:t>Ending Value </a:t>
            </a:r>
            <a:r>
              <a:rPr dirty="0" sz="2400" b="1">
                <a:latin typeface="Times New Roman"/>
                <a:cs typeface="Times New Roman"/>
              </a:rPr>
              <a:t>– Beginning Value +</a:t>
            </a:r>
            <a:r>
              <a:rPr dirty="0" sz="2400" spc="2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Dividend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4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  <a:spcBef>
                <a:spcPts val="5"/>
              </a:spcBef>
            </a:pPr>
            <a:r>
              <a:rPr dirty="0" sz="2400" spc="-5" b="1">
                <a:latin typeface="Times New Roman"/>
                <a:cs typeface="Times New Roman"/>
              </a:rPr>
              <a:t>Stock Return </a:t>
            </a:r>
            <a:r>
              <a:rPr dirty="0" sz="2400" b="1">
                <a:latin typeface="Times New Roman"/>
                <a:cs typeface="Times New Roman"/>
              </a:rPr>
              <a:t>= P</a:t>
            </a:r>
            <a:r>
              <a:rPr dirty="0" baseline="-20833" sz="2400" b="1">
                <a:latin typeface="Times New Roman"/>
                <a:cs typeface="Times New Roman"/>
              </a:rPr>
              <a:t>t </a:t>
            </a:r>
            <a:r>
              <a:rPr dirty="0" sz="2400" b="1">
                <a:latin typeface="Times New Roman"/>
                <a:cs typeface="Times New Roman"/>
              </a:rPr>
              <a:t>– </a:t>
            </a:r>
            <a:r>
              <a:rPr dirty="0" sz="2400" spc="-5" b="1">
                <a:latin typeface="Times New Roman"/>
                <a:cs typeface="Times New Roman"/>
              </a:rPr>
              <a:t>P</a:t>
            </a:r>
            <a:r>
              <a:rPr dirty="0" baseline="-20833" sz="2400" spc="-7" b="1">
                <a:latin typeface="Times New Roman"/>
                <a:cs typeface="Times New Roman"/>
              </a:rPr>
              <a:t>t-1 </a:t>
            </a:r>
            <a:r>
              <a:rPr dirty="0" sz="2400" b="1">
                <a:latin typeface="Times New Roman"/>
                <a:cs typeface="Times New Roman"/>
              </a:rPr>
              <a:t>+</a:t>
            </a:r>
            <a:r>
              <a:rPr dirty="0" sz="2400" spc="-39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d</a:t>
            </a:r>
            <a:r>
              <a:rPr dirty="0" baseline="-20833" sz="2400" spc="-7" b="1">
                <a:latin typeface="Times New Roman"/>
                <a:cs typeface="Times New Roman"/>
              </a:rPr>
              <a:t>t</a:t>
            </a:r>
            <a:endParaRPr baseline="-20833"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5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  <a:spcBef>
                <a:spcPts val="5"/>
              </a:spcBef>
            </a:pPr>
            <a:r>
              <a:rPr dirty="0" sz="1800" spc="-5" b="1">
                <a:latin typeface="Times New Roman"/>
                <a:cs typeface="Times New Roman"/>
              </a:rPr>
              <a:t>(The stock </a:t>
            </a:r>
            <a:r>
              <a:rPr dirty="0" sz="1800" b="1">
                <a:latin typeface="Times New Roman"/>
                <a:cs typeface="Times New Roman"/>
              </a:rPr>
              <a:t>return </a:t>
            </a:r>
            <a:r>
              <a:rPr dirty="0" sz="1800" spc="-5" b="1">
                <a:latin typeface="Times New Roman"/>
                <a:cs typeface="Times New Roman"/>
              </a:rPr>
              <a:t>is </a:t>
            </a:r>
            <a:r>
              <a:rPr dirty="0" sz="1800" b="1">
                <a:latin typeface="Times New Roman"/>
                <a:cs typeface="Times New Roman"/>
              </a:rPr>
              <a:t>sometimes referred to </a:t>
            </a:r>
            <a:r>
              <a:rPr dirty="0" sz="1800" spc="-5" b="1">
                <a:latin typeface="Times New Roman"/>
                <a:cs typeface="Times New Roman"/>
              </a:rPr>
              <a:t>as </a:t>
            </a:r>
            <a:r>
              <a:rPr dirty="0" sz="1800" b="1">
                <a:latin typeface="Times New Roman"/>
                <a:cs typeface="Times New Roman"/>
              </a:rPr>
              <a:t>Market </a:t>
            </a:r>
            <a:r>
              <a:rPr dirty="0" sz="1800" spc="-5" b="1">
                <a:latin typeface="Times New Roman"/>
                <a:cs typeface="Times New Roman"/>
              </a:rPr>
              <a:t>Value</a:t>
            </a:r>
            <a:r>
              <a:rPr dirty="0" sz="1800" spc="-4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Added)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45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dirty="0" sz="2400" spc="-5" b="1">
                <a:latin typeface="Times New Roman"/>
                <a:cs typeface="Times New Roman"/>
              </a:rPr>
              <a:t>Accounting value added </a:t>
            </a:r>
            <a:r>
              <a:rPr dirty="0" sz="2400" b="1">
                <a:latin typeface="Times New Roman"/>
                <a:cs typeface="Times New Roman"/>
              </a:rPr>
              <a:t>= </a:t>
            </a:r>
            <a:r>
              <a:rPr dirty="0" sz="2400" spc="-5" b="1">
                <a:latin typeface="Times New Roman"/>
                <a:cs typeface="Times New Roman"/>
              </a:rPr>
              <a:t>Ending book </a:t>
            </a:r>
            <a:r>
              <a:rPr dirty="0" sz="2400" b="1">
                <a:latin typeface="Times New Roman"/>
                <a:cs typeface="Times New Roman"/>
              </a:rPr>
              <a:t>value –</a:t>
            </a:r>
            <a:r>
              <a:rPr dirty="0" sz="2400" spc="8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Beginning</a:t>
            </a:r>
            <a:endParaRPr sz="2400">
              <a:latin typeface="Times New Roman"/>
              <a:cs typeface="Times New Roman"/>
            </a:endParaRPr>
          </a:p>
          <a:p>
            <a:pPr algn="r" marR="1096010">
              <a:lnSpc>
                <a:spcPct val="100000"/>
              </a:lnSpc>
            </a:pPr>
            <a:r>
              <a:rPr dirty="0" sz="2400" spc="-5" b="1">
                <a:latin typeface="Times New Roman"/>
                <a:cs typeface="Times New Roman"/>
              </a:rPr>
              <a:t>book </a:t>
            </a:r>
            <a:r>
              <a:rPr dirty="0" sz="2400" b="1">
                <a:latin typeface="Times New Roman"/>
                <a:cs typeface="Times New Roman"/>
              </a:rPr>
              <a:t>value + </a:t>
            </a:r>
            <a:r>
              <a:rPr dirty="0" sz="2400" spc="-5" b="1">
                <a:latin typeface="Times New Roman"/>
                <a:cs typeface="Times New Roman"/>
              </a:rPr>
              <a:t>Net</a:t>
            </a:r>
            <a:r>
              <a:rPr dirty="0" sz="2400" spc="-4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payout</a:t>
            </a:r>
            <a:endParaRPr sz="2400">
              <a:latin typeface="Times New Roman"/>
              <a:cs typeface="Times New Roman"/>
            </a:endParaRPr>
          </a:p>
          <a:p>
            <a:pPr algn="r" marR="1170940">
              <a:lnSpc>
                <a:spcPct val="100000"/>
              </a:lnSpc>
            </a:pPr>
            <a:r>
              <a:rPr dirty="0" sz="2400" b="1">
                <a:latin typeface="Times New Roman"/>
                <a:cs typeface="Times New Roman"/>
              </a:rPr>
              <a:t>=Comprehensive</a:t>
            </a:r>
            <a:r>
              <a:rPr dirty="0" sz="2400" spc="-10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earnings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6222" y="339293"/>
            <a:ext cx="558165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Principles of Earnings</a:t>
            </a:r>
            <a:r>
              <a:rPr dirty="0"/>
              <a:t> </a:t>
            </a:r>
            <a:r>
              <a:rPr dirty="0" spc="-5"/>
              <a:t>Measurement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2063" y="1424686"/>
            <a:ext cx="6464935" cy="384365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Recognize value added only when you have a</a:t>
            </a:r>
            <a:r>
              <a:rPr dirty="0" sz="2000" spc="-1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customer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</a:pPr>
            <a:endParaRPr sz="2100">
              <a:latin typeface="Times New Roman"/>
              <a:cs typeface="Times New Roman"/>
            </a:endParaRPr>
          </a:p>
          <a:p>
            <a:pPr lvl="1" marL="857250" marR="2399665" indent="-525145">
              <a:lnSpc>
                <a:spcPct val="119600"/>
              </a:lnSpc>
              <a:buClr>
                <a:srgbClr val="CC0066"/>
              </a:buClr>
              <a:buFont typeface="Wingdings"/>
              <a:buChar char=""/>
              <a:tabLst>
                <a:tab pos="568325" algn="l"/>
              </a:tabLst>
            </a:pPr>
            <a:r>
              <a:rPr dirty="0" u="sng" sz="1900" spc="-5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Revenue recognition principles </a:t>
            </a:r>
            <a:r>
              <a:rPr dirty="0" sz="1900" spc="-5" i="1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Add value when it </a:t>
            </a:r>
            <a:r>
              <a:rPr dirty="0" sz="1800" spc="-5">
                <a:latin typeface="Times New Roman"/>
                <a:cs typeface="Times New Roman"/>
              </a:rPr>
              <a:t>has </a:t>
            </a:r>
            <a:r>
              <a:rPr dirty="0" sz="1800">
                <a:latin typeface="Times New Roman"/>
                <a:cs typeface="Times New Roman"/>
              </a:rPr>
              <a:t>been</a:t>
            </a:r>
            <a:r>
              <a:rPr dirty="0" sz="1800" spc="-9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earned  (usually when a </a:t>
            </a:r>
            <a:r>
              <a:rPr dirty="0" sz="1800" spc="-5">
                <a:latin typeface="Times New Roman"/>
                <a:cs typeface="Times New Roman"/>
              </a:rPr>
              <a:t>sale is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made).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Clr>
                <a:srgbClr val="CC0066"/>
              </a:buClr>
              <a:buFont typeface="Wingdings"/>
              <a:buChar char=""/>
            </a:pPr>
            <a:endParaRPr sz="2750">
              <a:latin typeface="Times New Roman"/>
              <a:cs typeface="Times New Roman"/>
            </a:endParaRPr>
          </a:p>
          <a:p>
            <a:pPr lvl="1" marL="567690" indent="-235585">
              <a:lnSpc>
                <a:spcPct val="100000"/>
              </a:lnSpc>
              <a:buClr>
                <a:srgbClr val="CC0066"/>
              </a:buClr>
              <a:buFont typeface="Wingdings"/>
              <a:buChar char=""/>
              <a:tabLst>
                <a:tab pos="568325" algn="l"/>
              </a:tabLst>
            </a:pPr>
            <a:r>
              <a:rPr dirty="0" u="sng" sz="1900" spc="-5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Matching</a:t>
            </a:r>
            <a:r>
              <a:rPr dirty="0" u="sng" sz="1900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900" spc="-5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principle</a:t>
            </a:r>
            <a:endParaRPr sz="1900">
              <a:latin typeface="Times New Roman"/>
              <a:cs typeface="Times New Roman"/>
            </a:endParaRPr>
          </a:p>
          <a:p>
            <a:pPr marL="857250" marR="1256030">
              <a:lnSpc>
                <a:spcPct val="120000"/>
              </a:lnSpc>
              <a:spcBef>
                <a:spcPts val="5"/>
              </a:spcBef>
            </a:pPr>
            <a:r>
              <a:rPr dirty="0" sz="1800">
                <a:latin typeface="Times New Roman"/>
                <a:cs typeface="Times New Roman"/>
              </a:rPr>
              <a:t>Match expenses against revenue for which</a:t>
            </a:r>
            <a:r>
              <a:rPr dirty="0" sz="1800" spc="-1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they  are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incurred.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Accounting value added (earnings) = Revenue –</a:t>
            </a:r>
            <a:r>
              <a:rPr dirty="0" sz="2000" spc="-13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Expenses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0999" y="339293"/>
            <a:ext cx="77527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Percentiles of P/E </a:t>
            </a:r>
            <a:r>
              <a:rPr dirty="0"/>
              <a:t>Ratios </a:t>
            </a:r>
            <a:r>
              <a:rPr dirty="0" spc="-5"/>
              <a:t>for U.S. Firms,</a:t>
            </a:r>
            <a:r>
              <a:rPr dirty="0" spc="5"/>
              <a:t> 1963-2010</a:t>
            </a:r>
          </a:p>
        </p:txBody>
      </p:sp>
      <p:sp>
        <p:nvSpPr>
          <p:cNvPr id="3" name="object 3"/>
          <p:cNvSpPr/>
          <p:nvPr/>
        </p:nvSpPr>
        <p:spPr>
          <a:xfrm>
            <a:off x="1452372" y="1638300"/>
            <a:ext cx="6239255" cy="3581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4426" y="126237"/>
            <a:ext cx="536130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775970" marR="5080" indent="-76390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Guiding Principles </a:t>
            </a:r>
            <a:r>
              <a:rPr dirty="0"/>
              <a:t>for </a:t>
            </a:r>
            <a:r>
              <a:rPr dirty="0" spc="-10"/>
              <a:t>Recognizing  </a:t>
            </a:r>
            <a:r>
              <a:rPr dirty="0" spc="-5"/>
              <a:t>Accounting Value</a:t>
            </a:r>
            <a:r>
              <a:rPr dirty="0" spc="5"/>
              <a:t> </a:t>
            </a:r>
            <a:r>
              <a:rPr dirty="0" spc="-5"/>
              <a:t>Added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296545" marR="4572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The Fundamentalist Creed</a:t>
            </a:r>
          </a:p>
          <a:p>
            <a:pPr algn="ctr" marL="296545" marR="47625">
              <a:lnSpc>
                <a:spcPct val="100000"/>
              </a:lnSpc>
            </a:pPr>
            <a:r>
              <a:rPr dirty="0" u="none" spc="-5" i="1">
                <a:latin typeface="Times New Roman"/>
                <a:cs typeface="Times New Roman"/>
              </a:rPr>
              <a:t>Don’t </a:t>
            </a:r>
            <a:r>
              <a:rPr dirty="0" u="none" i="1">
                <a:latin typeface="Times New Roman"/>
                <a:cs typeface="Times New Roman"/>
              </a:rPr>
              <a:t>mix </a:t>
            </a:r>
            <a:r>
              <a:rPr dirty="0" u="none" spc="-5" i="1">
                <a:latin typeface="Times New Roman"/>
                <a:cs typeface="Times New Roman"/>
              </a:rPr>
              <a:t>what </a:t>
            </a:r>
            <a:r>
              <a:rPr dirty="0" u="none" i="1">
                <a:latin typeface="Times New Roman"/>
                <a:cs typeface="Times New Roman"/>
              </a:rPr>
              <a:t>you </a:t>
            </a:r>
            <a:r>
              <a:rPr dirty="0" u="none" spc="-5" i="1">
                <a:latin typeface="Times New Roman"/>
                <a:cs typeface="Times New Roman"/>
              </a:rPr>
              <a:t>know with</a:t>
            </a:r>
            <a:r>
              <a:rPr dirty="0" u="none" spc="-20" i="1">
                <a:latin typeface="Times New Roman"/>
                <a:cs typeface="Times New Roman"/>
              </a:rPr>
              <a:t> </a:t>
            </a:r>
            <a:r>
              <a:rPr dirty="0" u="none" spc="-5" i="1">
                <a:latin typeface="Times New Roman"/>
                <a:cs typeface="Times New Roman"/>
              </a:rPr>
              <a:t>speculation</a:t>
            </a:r>
          </a:p>
          <a:p>
            <a:pPr marL="296545"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algn="ctr" marL="296545" marR="47625">
              <a:lnSpc>
                <a:spcPct val="100000"/>
              </a:lnSpc>
            </a:pPr>
            <a:r>
              <a:rPr dirty="0" spc="-5"/>
              <a:t>The Accountant’s Restatement </a:t>
            </a:r>
            <a:r>
              <a:rPr dirty="0"/>
              <a:t>of the </a:t>
            </a:r>
            <a:r>
              <a:rPr dirty="0" spc="-5"/>
              <a:t>Creed</a:t>
            </a:r>
            <a:r>
              <a:rPr dirty="0" spc="-40"/>
              <a:t> </a:t>
            </a:r>
            <a:r>
              <a:rPr dirty="0"/>
              <a:t>(The</a:t>
            </a:r>
          </a:p>
          <a:p>
            <a:pPr algn="ctr" marL="447675">
              <a:lnSpc>
                <a:spcPct val="100000"/>
              </a:lnSpc>
            </a:pPr>
            <a:r>
              <a:rPr dirty="0"/>
              <a:t>Reliability</a:t>
            </a:r>
            <a:r>
              <a:rPr dirty="0" spc="-50"/>
              <a:t> </a:t>
            </a:r>
            <a:r>
              <a:rPr dirty="0"/>
              <a:t>Criterion)</a:t>
            </a:r>
          </a:p>
          <a:p>
            <a:pPr algn="ctr" marL="448309">
              <a:lnSpc>
                <a:spcPct val="100000"/>
              </a:lnSpc>
            </a:pPr>
            <a:r>
              <a:rPr dirty="0" u="none" i="1">
                <a:latin typeface="Times New Roman"/>
                <a:cs typeface="Times New Roman"/>
              </a:rPr>
              <a:t>Accounting </a:t>
            </a:r>
            <a:r>
              <a:rPr dirty="0" u="none" spc="-5" i="1">
                <a:latin typeface="Times New Roman"/>
                <a:cs typeface="Times New Roman"/>
              </a:rPr>
              <a:t>numbers </a:t>
            </a:r>
            <a:r>
              <a:rPr dirty="0" u="none" i="1">
                <a:latin typeface="Times New Roman"/>
                <a:cs typeface="Times New Roman"/>
              </a:rPr>
              <a:t>should be based on</a:t>
            </a:r>
            <a:r>
              <a:rPr dirty="0" u="none" spc="-50" i="1">
                <a:latin typeface="Times New Roman"/>
                <a:cs typeface="Times New Roman"/>
              </a:rPr>
              <a:t> </a:t>
            </a:r>
            <a:r>
              <a:rPr dirty="0" u="none" i="1">
                <a:latin typeface="Times New Roman"/>
                <a:cs typeface="Times New Roman"/>
              </a:rPr>
              <a:t>objective</a:t>
            </a:r>
          </a:p>
          <a:p>
            <a:pPr algn="ctr" marL="446405">
              <a:lnSpc>
                <a:spcPct val="100000"/>
              </a:lnSpc>
              <a:spcBef>
                <a:spcPts val="5"/>
              </a:spcBef>
            </a:pPr>
            <a:r>
              <a:rPr dirty="0" u="none" i="1">
                <a:latin typeface="Times New Roman"/>
                <a:cs typeface="Times New Roman"/>
              </a:rPr>
              <a:t>evidence, </a:t>
            </a:r>
            <a:r>
              <a:rPr dirty="0" u="none" spc="-5" i="1">
                <a:latin typeface="Times New Roman"/>
                <a:cs typeface="Times New Roman"/>
              </a:rPr>
              <a:t>free </a:t>
            </a:r>
            <a:r>
              <a:rPr dirty="0" u="none" i="1">
                <a:latin typeface="Times New Roman"/>
                <a:cs typeface="Times New Roman"/>
              </a:rPr>
              <a:t>of opinion and</a:t>
            </a:r>
            <a:r>
              <a:rPr dirty="0" u="none" spc="-70" i="1">
                <a:latin typeface="Times New Roman"/>
                <a:cs typeface="Times New Roman"/>
              </a:rPr>
              <a:t> </a:t>
            </a:r>
            <a:r>
              <a:rPr dirty="0" u="none" i="1">
                <a:latin typeface="Times New Roman"/>
                <a:cs typeface="Times New Roman"/>
              </a:rPr>
              <a:t>bias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91661" y="535050"/>
            <a:ext cx="241236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Big</a:t>
            </a:r>
            <a:r>
              <a:rPr dirty="0" spc="-65"/>
              <a:t> </a:t>
            </a:r>
            <a:r>
              <a:rPr dirty="0" spc="-5"/>
              <a:t>Picture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20674" y="1612137"/>
            <a:ext cx="7804784" cy="345312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marR="475615" indent="-343535">
              <a:lnSpc>
                <a:spcPct val="100000"/>
              </a:lnSpc>
              <a:spcBef>
                <a:spcPts val="95"/>
              </a:spcBef>
              <a:buClr>
                <a:srgbClr val="001F5F"/>
              </a:buClr>
              <a:buFont typeface="Times New Roman"/>
              <a:buChar char="•"/>
              <a:tabLst>
                <a:tab pos="355600" algn="l"/>
                <a:tab pos="356235" algn="l"/>
              </a:tabLst>
            </a:pPr>
            <a:r>
              <a:rPr dirty="0" sz="2200" spc="-5" b="1">
                <a:latin typeface="Times New Roman"/>
                <a:cs typeface="Times New Roman"/>
              </a:rPr>
              <a:t>The financial statements are the lens </a:t>
            </a:r>
            <a:r>
              <a:rPr dirty="0" sz="2200" b="1">
                <a:latin typeface="Times New Roman"/>
                <a:cs typeface="Times New Roman"/>
              </a:rPr>
              <a:t>on </a:t>
            </a:r>
            <a:r>
              <a:rPr dirty="0" sz="2200" spc="-5" b="1">
                <a:latin typeface="Times New Roman"/>
                <a:cs typeface="Times New Roman"/>
              </a:rPr>
              <a:t>the business. They  draw a picture in </a:t>
            </a:r>
            <a:r>
              <a:rPr dirty="0" u="heavy" sz="22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two</a:t>
            </a:r>
            <a:r>
              <a:rPr dirty="0" sz="2200" spc="50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ways:</a:t>
            </a:r>
            <a:endParaRPr sz="2200">
              <a:latin typeface="Times New Roman"/>
              <a:cs typeface="Times New Roman"/>
            </a:endParaRPr>
          </a:p>
          <a:p>
            <a:pPr lvl="1" marL="733425" indent="-343535">
              <a:lnSpc>
                <a:spcPct val="100000"/>
              </a:lnSpc>
              <a:spcBef>
                <a:spcPts val="994"/>
              </a:spcBef>
              <a:buClr>
                <a:srgbClr val="001F5F"/>
              </a:buClr>
              <a:buChar char="-"/>
              <a:tabLst>
                <a:tab pos="733425" algn="l"/>
                <a:tab pos="734060" algn="l"/>
              </a:tabLst>
            </a:pPr>
            <a:r>
              <a:rPr dirty="0" sz="2200" spc="-5">
                <a:latin typeface="Times New Roman"/>
                <a:cs typeface="Times New Roman"/>
              </a:rPr>
              <a:t>The way that </a:t>
            </a:r>
            <a:r>
              <a:rPr dirty="0" sz="2200">
                <a:latin typeface="Times New Roman"/>
                <a:cs typeface="Times New Roman"/>
              </a:rPr>
              <a:t>the </a:t>
            </a:r>
            <a:r>
              <a:rPr dirty="0" sz="2200" spc="-5">
                <a:latin typeface="Times New Roman"/>
                <a:cs typeface="Times New Roman"/>
              </a:rPr>
              <a:t>component parts of the statements fit</a:t>
            </a:r>
            <a:r>
              <a:rPr dirty="0" sz="2200" spc="9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together</a:t>
            </a:r>
            <a:endParaRPr sz="2200">
              <a:latin typeface="Times New Roman"/>
              <a:cs typeface="Times New Roman"/>
            </a:endParaRPr>
          </a:p>
          <a:p>
            <a:pPr marL="733425">
              <a:lnSpc>
                <a:spcPct val="100000"/>
              </a:lnSpc>
              <a:spcBef>
                <a:spcPts val="5"/>
              </a:spcBef>
            </a:pPr>
            <a:r>
              <a:rPr dirty="0" sz="2200" spc="-5">
                <a:latin typeface="Times New Roman"/>
                <a:cs typeface="Times New Roman"/>
              </a:rPr>
              <a:t>sketches </a:t>
            </a:r>
            <a:r>
              <a:rPr dirty="0" sz="2200">
                <a:latin typeface="Times New Roman"/>
                <a:cs typeface="Times New Roman"/>
              </a:rPr>
              <a:t>out </a:t>
            </a:r>
            <a:r>
              <a:rPr dirty="0" sz="2200" spc="-5">
                <a:latin typeface="Times New Roman"/>
                <a:cs typeface="Times New Roman"/>
              </a:rPr>
              <a:t>the</a:t>
            </a:r>
            <a:r>
              <a:rPr dirty="0" sz="2200" spc="-20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picture</a:t>
            </a:r>
            <a:endParaRPr sz="2200">
              <a:latin typeface="Times New Roman"/>
              <a:cs typeface="Times New Roman"/>
            </a:endParaRPr>
          </a:p>
          <a:p>
            <a:pPr lvl="1" marL="733425" marR="580390" indent="-343535">
              <a:lnSpc>
                <a:spcPts val="2380"/>
              </a:lnSpc>
              <a:spcBef>
                <a:spcPts val="1040"/>
              </a:spcBef>
              <a:buClr>
                <a:srgbClr val="001F5F"/>
              </a:buClr>
              <a:buChar char="-"/>
              <a:tabLst>
                <a:tab pos="733425" algn="l"/>
                <a:tab pos="734060" algn="l"/>
              </a:tabLst>
            </a:pPr>
            <a:r>
              <a:rPr dirty="0" sz="2200" spc="-5">
                <a:latin typeface="Times New Roman"/>
                <a:cs typeface="Times New Roman"/>
              </a:rPr>
              <a:t>The numbers reported within each component fills </a:t>
            </a:r>
            <a:r>
              <a:rPr dirty="0" sz="2200">
                <a:latin typeface="Times New Roman"/>
                <a:cs typeface="Times New Roman"/>
              </a:rPr>
              <a:t>out </a:t>
            </a:r>
            <a:r>
              <a:rPr dirty="0" sz="2200" spc="-5">
                <a:latin typeface="Times New Roman"/>
                <a:cs typeface="Times New Roman"/>
              </a:rPr>
              <a:t>the  sketch</a:t>
            </a:r>
            <a:endParaRPr sz="2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Clr>
                <a:srgbClr val="001F5F"/>
              </a:buClr>
              <a:buFont typeface="Times New Roman"/>
              <a:buChar char="-"/>
            </a:pPr>
            <a:endParaRPr sz="2400">
              <a:latin typeface="Times New Roman"/>
              <a:cs typeface="Times New Roman"/>
            </a:endParaRPr>
          </a:p>
          <a:p>
            <a:pPr marL="355600" marR="955040" indent="-343535">
              <a:lnSpc>
                <a:spcPct val="100000"/>
              </a:lnSpc>
              <a:spcBef>
                <a:spcPts val="1595"/>
              </a:spcBef>
              <a:buClr>
                <a:srgbClr val="001F5F"/>
              </a:buClr>
              <a:buFont typeface="Times New Roman"/>
              <a:buChar char="•"/>
              <a:tabLst>
                <a:tab pos="355600" algn="l"/>
                <a:tab pos="356235" algn="l"/>
              </a:tabLst>
            </a:pPr>
            <a:r>
              <a:rPr dirty="0" sz="2200" spc="-5" b="1">
                <a:latin typeface="Times New Roman"/>
                <a:cs typeface="Times New Roman"/>
              </a:rPr>
              <a:t>Accounting equations describe how the components fit  together.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28469" y="535050"/>
            <a:ext cx="473773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</a:t>
            </a:r>
            <a:r>
              <a:rPr dirty="0"/>
              <a:t>Four Financial</a:t>
            </a:r>
            <a:r>
              <a:rPr dirty="0" spc="-50"/>
              <a:t> </a:t>
            </a:r>
            <a:r>
              <a:rPr dirty="0" spc="-5"/>
              <a:t>Statements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20674" y="1612137"/>
            <a:ext cx="5041900" cy="31349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95"/>
              </a:spcBef>
              <a:buClr>
                <a:srgbClr val="001F5F"/>
              </a:buClr>
              <a:buFont typeface="Times New Roman"/>
              <a:buChar char="•"/>
              <a:tabLst>
                <a:tab pos="355600" algn="l"/>
                <a:tab pos="356235" algn="l"/>
              </a:tabLst>
            </a:pPr>
            <a:r>
              <a:rPr dirty="0" sz="2200" spc="-5" b="1">
                <a:latin typeface="Times New Roman"/>
                <a:cs typeface="Times New Roman"/>
              </a:rPr>
              <a:t>The Balance</a:t>
            </a:r>
            <a:r>
              <a:rPr dirty="0" sz="2200" spc="-10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Sheet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</a:pP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1885"/>
              </a:spcBef>
              <a:buClr>
                <a:srgbClr val="001F5F"/>
              </a:buClr>
              <a:buFont typeface="Times New Roman"/>
              <a:buChar char="•"/>
              <a:tabLst>
                <a:tab pos="355600" algn="l"/>
                <a:tab pos="356235" algn="l"/>
              </a:tabLst>
            </a:pPr>
            <a:r>
              <a:rPr dirty="0" sz="2200" spc="-5" b="1">
                <a:latin typeface="Times New Roman"/>
                <a:cs typeface="Times New Roman"/>
              </a:rPr>
              <a:t>The Income</a:t>
            </a:r>
            <a:r>
              <a:rPr dirty="0" sz="2200" spc="5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Statement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</a:pP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1875"/>
              </a:spcBef>
              <a:buClr>
                <a:srgbClr val="001F5F"/>
              </a:buClr>
              <a:buFont typeface="Times New Roman"/>
              <a:buChar char="•"/>
              <a:tabLst>
                <a:tab pos="355600" algn="l"/>
                <a:tab pos="356235" algn="l"/>
              </a:tabLst>
            </a:pPr>
            <a:r>
              <a:rPr dirty="0" sz="2200" spc="-5" b="1">
                <a:latin typeface="Times New Roman"/>
                <a:cs typeface="Times New Roman"/>
              </a:rPr>
              <a:t>The Cash Flow</a:t>
            </a:r>
            <a:r>
              <a:rPr dirty="0" sz="2200" spc="-10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Statement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</a:pP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1885"/>
              </a:spcBef>
              <a:buClr>
                <a:srgbClr val="001F5F"/>
              </a:buClr>
              <a:buFont typeface="Times New Roman"/>
              <a:buChar char="•"/>
              <a:tabLst>
                <a:tab pos="355600" algn="l"/>
                <a:tab pos="356235" algn="l"/>
              </a:tabLst>
            </a:pPr>
            <a:r>
              <a:rPr dirty="0" sz="2200" spc="-5" b="1">
                <a:latin typeface="Times New Roman"/>
                <a:cs typeface="Times New Roman"/>
              </a:rPr>
              <a:t>The Statement of Shareholders’</a:t>
            </a:r>
            <a:r>
              <a:rPr dirty="0" sz="2200" spc="40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Equity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499" y="169926"/>
            <a:ext cx="2529840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53365" marR="5080" indent="-24130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The </a:t>
            </a:r>
            <a:r>
              <a:rPr dirty="0" sz="2400"/>
              <a:t>Balance</a:t>
            </a:r>
            <a:r>
              <a:rPr dirty="0" sz="2400" spc="-70"/>
              <a:t> </a:t>
            </a:r>
            <a:r>
              <a:rPr dirty="0" sz="2400" spc="-5"/>
              <a:t>Sheet:  </a:t>
            </a:r>
            <a:r>
              <a:rPr dirty="0" sz="2400"/>
              <a:t>Nike, </a:t>
            </a:r>
            <a:r>
              <a:rPr dirty="0" sz="2400" spc="-5"/>
              <a:t>Inc.,</a:t>
            </a:r>
            <a:r>
              <a:rPr dirty="0" sz="2400" spc="-40"/>
              <a:t> </a:t>
            </a:r>
            <a:r>
              <a:rPr dirty="0" sz="2400"/>
              <a:t>2010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2894076" y="274320"/>
            <a:ext cx="5426964" cy="62057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29615" y="1486281"/>
            <a:ext cx="2444750" cy="6362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 i="1">
                <a:latin typeface="Times New Roman"/>
                <a:cs typeface="Times New Roman"/>
              </a:rPr>
              <a:t>A “snapshot of a</a:t>
            </a:r>
            <a:r>
              <a:rPr dirty="0" sz="2000" spc="-240" b="1" i="1">
                <a:latin typeface="Times New Roman"/>
                <a:cs typeface="Times New Roman"/>
              </a:rPr>
              <a:t> </a:t>
            </a:r>
            <a:r>
              <a:rPr dirty="0" sz="2000" spc="-30" b="1" i="1">
                <a:latin typeface="Times New Roman"/>
                <a:cs typeface="Times New Roman"/>
              </a:rPr>
              <a:t>firm’s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 i="1">
                <a:latin typeface="Times New Roman"/>
                <a:cs typeface="Times New Roman"/>
              </a:rPr>
              <a:t>financial</a:t>
            </a:r>
            <a:r>
              <a:rPr dirty="0" sz="2000" spc="-60" b="1" i="1">
                <a:latin typeface="Times New Roman"/>
                <a:cs typeface="Times New Roman"/>
              </a:rPr>
              <a:t> </a:t>
            </a:r>
            <a:r>
              <a:rPr dirty="0" sz="2000" spc="-5" b="1" i="1">
                <a:latin typeface="Times New Roman"/>
                <a:cs typeface="Times New Roman"/>
              </a:rPr>
              <a:t>position”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499" y="169926"/>
            <a:ext cx="2529840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53365" marR="5080" indent="-24130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The </a:t>
            </a:r>
            <a:r>
              <a:rPr dirty="0" sz="2400"/>
              <a:t>Balance</a:t>
            </a:r>
            <a:r>
              <a:rPr dirty="0" sz="2400" spc="-70"/>
              <a:t> </a:t>
            </a:r>
            <a:r>
              <a:rPr dirty="0" sz="2400" spc="-5"/>
              <a:t>Sheet:  </a:t>
            </a:r>
            <a:r>
              <a:rPr dirty="0" sz="2400"/>
              <a:t>Nike, </a:t>
            </a:r>
            <a:r>
              <a:rPr dirty="0" sz="2400" spc="-5"/>
              <a:t>Inc.,</a:t>
            </a:r>
            <a:r>
              <a:rPr dirty="0" sz="2400" spc="-40"/>
              <a:t> </a:t>
            </a:r>
            <a:r>
              <a:rPr dirty="0" sz="2400"/>
              <a:t>2010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2894076" y="274320"/>
            <a:ext cx="5426964" cy="62057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606801" y="1084325"/>
            <a:ext cx="321945" cy="1719580"/>
          </a:xfrm>
          <a:custGeom>
            <a:avLst/>
            <a:gdLst/>
            <a:ahLst/>
            <a:cxnLst/>
            <a:rect l="l" t="t" r="r" b="b"/>
            <a:pathLst>
              <a:path w="321944" h="1719580">
                <a:moveTo>
                  <a:pt x="321564" y="0"/>
                </a:moveTo>
                <a:lnTo>
                  <a:pt x="258990" y="2097"/>
                </a:lnTo>
                <a:lnTo>
                  <a:pt x="207883" y="7826"/>
                </a:lnTo>
                <a:lnTo>
                  <a:pt x="173420" y="16341"/>
                </a:lnTo>
                <a:lnTo>
                  <a:pt x="160781" y="26797"/>
                </a:lnTo>
                <a:lnTo>
                  <a:pt x="160781" y="826770"/>
                </a:lnTo>
                <a:lnTo>
                  <a:pt x="148143" y="837225"/>
                </a:lnTo>
                <a:lnTo>
                  <a:pt x="113680" y="845740"/>
                </a:lnTo>
                <a:lnTo>
                  <a:pt x="62573" y="851469"/>
                </a:lnTo>
                <a:lnTo>
                  <a:pt x="0" y="853566"/>
                </a:lnTo>
                <a:lnTo>
                  <a:pt x="62573" y="855664"/>
                </a:lnTo>
                <a:lnTo>
                  <a:pt x="113680" y="861393"/>
                </a:lnTo>
                <a:lnTo>
                  <a:pt x="148143" y="869908"/>
                </a:lnTo>
                <a:lnTo>
                  <a:pt x="160781" y="880363"/>
                </a:lnTo>
                <a:lnTo>
                  <a:pt x="160781" y="1692275"/>
                </a:lnTo>
                <a:lnTo>
                  <a:pt x="173420" y="1702730"/>
                </a:lnTo>
                <a:lnTo>
                  <a:pt x="207883" y="1711245"/>
                </a:lnTo>
                <a:lnTo>
                  <a:pt x="258990" y="1716974"/>
                </a:lnTo>
                <a:lnTo>
                  <a:pt x="321564" y="1719072"/>
                </a:lnTo>
                <a:lnTo>
                  <a:pt x="321564" y="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606801" y="1084325"/>
            <a:ext cx="321945" cy="1719580"/>
          </a:xfrm>
          <a:custGeom>
            <a:avLst/>
            <a:gdLst/>
            <a:ahLst/>
            <a:cxnLst/>
            <a:rect l="l" t="t" r="r" b="b"/>
            <a:pathLst>
              <a:path w="321944" h="1719580">
                <a:moveTo>
                  <a:pt x="321564" y="1719072"/>
                </a:moveTo>
                <a:lnTo>
                  <a:pt x="258990" y="1716974"/>
                </a:lnTo>
                <a:lnTo>
                  <a:pt x="207883" y="1711245"/>
                </a:lnTo>
                <a:lnTo>
                  <a:pt x="173420" y="1702730"/>
                </a:lnTo>
                <a:lnTo>
                  <a:pt x="160781" y="1692275"/>
                </a:lnTo>
                <a:lnTo>
                  <a:pt x="160781" y="880363"/>
                </a:lnTo>
                <a:lnTo>
                  <a:pt x="148143" y="869908"/>
                </a:lnTo>
                <a:lnTo>
                  <a:pt x="113680" y="861393"/>
                </a:lnTo>
                <a:lnTo>
                  <a:pt x="62573" y="855664"/>
                </a:lnTo>
                <a:lnTo>
                  <a:pt x="0" y="853566"/>
                </a:lnTo>
                <a:lnTo>
                  <a:pt x="62573" y="851469"/>
                </a:lnTo>
                <a:lnTo>
                  <a:pt x="113680" y="845740"/>
                </a:lnTo>
                <a:lnTo>
                  <a:pt x="148143" y="837225"/>
                </a:lnTo>
                <a:lnTo>
                  <a:pt x="160781" y="826770"/>
                </a:lnTo>
                <a:lnTo>
                  <a:pt x="160781" y="26797"/>
                </a:lnTo>
                <a:lnTo>
                  <a:pt x="173420" y="16341"/>
                </a:lnTo>
                <a:lnTo>
                  <a:pt x="207883" y="7826"/>
                </a:lnTo>
                <a:lnTo>
                  <a:pt x="258990" y="2097"/>
                </a:lnTo>
                <a:lnTo>
                  <a:pt x="321564" y="0"/>
                </a:lnTo>
              </a:path>
            </a:pathLst>
          </a:custGeom>
          <a:ln w="1905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417068" y="1622805"/>
            <a:ext cx="1739264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solidFill>
                  <a:srgbClr val="C00000"/>
                </a:solidFill>
                <a:latin typeface="Times New Roman"/>
                <a:cs typeface="Times New Roman"/>
              </a:rPr>
              <a:t>Assets </a:t>
            </a:r>
            <a:r>
              <a:rPr dirty="0" sz="1600" spc="-5">
                <a:latin typeface="Times New Roman"/>
                <a:cs typeface="Times New Roman"/>
              </a:rPr>
              <a:t>–</a:t>
            </a:r>
            <a:r>
              <a:rPr dirty="0" sz="1600" spc="-4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investments  that are expected to  generate</a:t>
            </a:r>
            <a:r>
              <a:rPr dirty="0" sz="1600" spc="5">
                <a:latin typeface="Times New Roman"/>
                <a:cs typeface="Times New Roman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payoffs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615945" y="4976621"/>
            <a:ext cx="320040" cy="1082040"/>
          </a:xfrm>
          <a:custGeom>
            <a:avLst/>
            <a:gdLst/>
            <a:ahLst/>
            <a:cxnLst/>
            <a:rect l="l" t="t" r="r" b="b"/>
            <a:pathLst>
              <a:path w="320039" h="1082039">
                <a:moveTo>
                  <a:pt x="320040" y="0"/>
                </a:moveTo>
                <a:lnTo>
                  <a:pt x="257746" y="2095"/>
                </a:lnTo>
                <a:lnTo>
                  <a:pt x="206883" y="7810"/>
                </a:lnTo>
                <a:lnTo>
                  <a:pt x="172593" y="16287"/>
                </a:lnTo>
                <a:lnTo>
                  <a:pt x="160020" y="26669"/>
                </a:lnTo>
                <a:lnTo>
                  <a:pt x="160020" y="510539"/>
                </a:lnTo>
                <a:lnTo>
                  <a:pt x="147447" y="520922"/>
                </a:lnTo>
                <a:lnTo>
                  <a:pt x="113156" y="529399"/>
                </a:lnTo>
                <a:lnTo>
                  <a:pt x="62293" y="535114"/>
                </a:lnTo>
                <a:lnTo>
                  <a:pt x="0" y="537209"/>
                </a:lnTo>
                <a:lnTo>
                  <a:pt x="62293" y="539305"/>
                </a:lnTo>
                <a:lnTo>
                  <a:pt x="113156" y="545020"/>
                </a:lnTo>
                <a:lnTo>
                  <a:pt x="147447" y="553497"/>
                </a:lnTo>
                <a:lnTo>
                  <a:pt x="160020" y="563879"/>
                </a:lnTo>
                <a:lnTo>
                  <a:pt x="160020" y="1055382"/>
                </a:lnTo>
                <a:lnTo>
                  <a:pt x="172593" y="1065757"/>
                </a:lnTo>
                <a:lnTo>
                  <a:pt x="206883" y="1074231"/>
                </a:lnTo>
                <a:lnTo>
                  <a:pt x="257746" y="1079944"/>
                </a:lnTo>
                <a:lnTo>
                  <a:pt x="320040" y="1082039"/>
                </a:lnTo>
                <a:lnTo>
                  <a:pt x="320040" y="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404266" y="3680586"/>
            <a:ext cx="2011680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solidFill>
                  <a:srgbClr val="C00000"/>
                </a:solidFill>
                <a:latin typeface="Times New Roman"/>
                <a:cs typeface="Times New Roman"/>
              </a:rPr>
              <a:t>Liabilities </a:t>
            </a:r>
            <a:r>
              <a:rPr dirty="0" sz="1600" spc="-5">
                <a:latin typeface="Times New Roman"/>
                <a:cs typeface="Times New Roman"/>
              </a:rPr>
              <a:t>– </a:t>
            </a:r>
            <a:r>
              <a:rPr dirty="0" sz="1600" spc="-10">
                <a:latin typeface="Times New Roman"/>
                <a:cs typeface="Times New Roman"/>
              </a:rPr>
              <a:t>claims </a:t>
            </a:r>
            <a:r>
              <a:rPr dirty="0" sz="1600" spc="-5">
                <a:latin typeface="Times New Roman"/>
                <a:cs typeface="Times New Roman"/>
              </a:rPr>
              <a:t>to  the payoffs by</a:t>
            </a:r>
            <a:r>
              <a:rPr dirty="0" sz="1600" spc="-6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claimants  other than</a:t>
            </a:r>
            <a:r>
              <a:rPr dirty="0" sz="1600" spc="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owners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615945" y="3379470"/>
            <a:ext cx="320040" cy="1480185"/>
          </a:xfrm>
          <a:custGeom>
            <a:avLst/>
            <a:gdLst/>
            <a:ahLst/>
            <a:cxnLst/>
            <a:rect l="l" t="t" r="r" b="b"/>
            <a:pathLst>
              <a:path w="320039" h="1480185">
                <a:moveTo>
                  <a:pt x="320040" y="0"/>
                </a:moveTo>
                <a:lnTo>
                  <a:pt x="257746" y="2095"/>
                </a:lnTo>
                <a:lnTo>
                  <a:pt x="206883" y="7810"/>
                </a:lnTo>
                <a:lnTo>
                  <a:pt x="172593" y="16287"/>
                </a:lnTo>
                <a:lnTo>
                  <a:pt x="160020" y="26669"/>
                </a:lnTo>
                <a:lnTo>
                  <a:pt x="160020" y="708151"/>
                </a:lnTo>
                <a:lnTo>
                  <a:pt x="147447" y="718534"/>
                </a:lnTo>
                <a:lnTo>
                  <a:pt x="113156" y="727011"/>
                </a:lnTo>
                <a:lnTo>
                  <a:pt x="62293" y="732726"/>
                </a:lnTo>
                <a:lnTo>
                  <a:pt x="0" y="734821"/>
                </a:lnTo>
                <a:lnTo>
                  <a:pt x="62293" y="736917"/>
                </a:lnTo>
                <a:lnTo>
                  <a:pt x="113156" y="742632"/>
                </a:lnTo>
                <a:lnTo>
                  <a:pt x="147447" y="751109"/>
                </a:lnTo>
                <a:lnTo>
                  <a:pt x="160020" y="761491"/>
                </a:lnTo>
                <a:lnTo>
                  <a:pt x="160020" y="1453133"/>
                </a:lnTo>
                <a:lnTo>
                  <a:pt x="172593" y="1463516"/>
                </a:lnTo>
                <a:lnTo>
                  <a:pt x="206883" y="1471993"/>
                </a:lnTo>
                <a:lnTo>
                  <a:pt x="257746" y="1477708"/>
                </a:lnTo>
                <a:lnTo>
                  <a:pt x="320040" y="1479803"/>
                </a:lnTo>
                <a:lnTo>
                  <a:pt x="320040" y="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615945" y="3379470"/>
            <a:ext cx="320040" cy="1480185"/>
          </a:xfrm>
          <a:custGeom>
            <a:avLst/>
            <a:gdLst/>
            <a:ahLst/>
            <a:cxnLst/>
            <a:rect l="l" t="t" r="r" b="b"/>
            <a:pathLst>
              <a:path w="320039" h="1480185">
                <a:moveTo>
                  <a:pt x="320040" y="1479803"/>
                </a:moveTo>
                <a:lnTo>
                  <a:pt x="257746" y="1477708"/>
                </a:lnTo>
                <a:lnTo>
                  <a:pt x="206883" y="1471993"/>
                </a:lnTo>
                <a:lnTo>
                  <a:pt x="172593" y="1463516"/>
                </a:lnTo>
                <a:lnTo>
                  <a:pt x="160020" y="1453133"/>
                </a:lnTo>
                <a:lnTo>
                  <a:pt x="160020" y="761491"/>
                </a:lnTo>
                <a:lnTo>
                  <a:pt x="147447" y="751109"/>
                </a:lnTo>
                <a:lnTo>
                  <a:pt x="113156" y="742632"/>
                </a:lnTo>
                <a:lnTo>
                  <a:pt x="62293" y="736917"/>
                </a:lnTo>
                <a:lnTo>
                  <a:pt x="0" y="734821"/>
                </a:lnTo>
                <a:lnTo>
                  <a:pt x="62293" y="732726"/>
                </a:lnTo>
                <a:lnTo>
                  <a:pt x="113156" y="727011"/>
                </a:lnTo>
                <a:lnTo>
                  <a:pt x="147447" y="718534"/>
                </a:lnTo>
                <a:lnTo>
                  <a:pt x="160020" y="708151"/>
                </a:lnTo>
                <a:lnTo>
                  <a:pt x="160020" y="26669"/>
                </a:lnTo>
                <a:lnTo>
                  <a:pt x="172593" y="16287"/>
                </a:lnTo>
                <a:lnTo>
                  <a:pt x="206883" y="7810"/>
                </a:lnTo>
                <a:lnTo>
                  <a:pt x="257746" y="2095"/>
                </a:lnTo>
                <a:lnTo>
                  <a:pt x="320040" y="0"/>
                </a:lnTo>
              </a:path>
            </a:pathLst>
          </a:custGeom>
          <a:ln w="1905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187445" y="5900165"/>
            <a:ext cx="1525905" cy="268605"/>
          </a:xfrm>
          <a:custGeom>
            <a:avLst/>
            <a:gdLst/>
            <a:ahLst/>
            <a:cxnLst/>
            <a:rect l="l" t="t" r="r" b="b"/>
            <a:pathLst>
              <a:path w="1525904" h="268604">
                <a:moveTo>
                  <a:pt x="0" y="268224"/>
                </a:moveTo>
                <a:lnTo>
                  <a:pt x="1525524" y="268224"/>
                </a:lnTo>
                <a:lnTo>
                  <a:pt x="1525524" y="0"/>
                </a:lnTo>
                <a:lnTo>
                  <a:pt x="0" y="0"/>
                </a:lnTo>
                <a:lnTo>
                  <a:pt x="0" y="268224"/>
                </a:lnTo>
                <a:close/>
              </a:path>
            </a:pathLst>
          </a:custGeom>
          <a:ln w="1905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733802" y="2914624"/>
            <a:ext cx="0" cy="288290"/>
          </a:xfrm>
          <a:custGeom>
            <a:avLst/>
            <a:gdLst/>
            <a:ahLst/>
            <a:cxnLst/>
            <a:rect l="l" t="t" r="r" b="b"/>
            <a:pathLst>
              <a:path w="0" h="288289">
                <a:moveTo>
                  <a:pt x="0" y="0"/>
                </a:moveTo>
                <a:lnTo>
                  <a:pt x="0" y="288188"/>
                </a:lnTo>
              </a:path>
            </a:pathLst>
          </a:custGeom>
          <a:ln w="3248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717562" y="2914624"/>
            <a:ext cx="33020" cy="288290"/>
          </a:xfrm>
          <a:custGeom>
            <a:avLst/>
            <a:gdLst/>
            <a:ahLst/>
            <a:cxnLst/>
            <a:rect l="l" t="t" r="r" b="b"/>
            <a:pathLst>
              <a:path w="33020" h="288289">
                <a:moveTo>
                  <a:pt x="0" y="288188"/>
                </a:moveTo>
                <a:lnTo>
                  <a:pt x="32480" y="288188"/>
                </a:lnTo>
                <a:lnTo>
                  <a:pt x="32480" y="0"/>
                </a:lnTo>
                <a:lnTo>
                  <a:pt x="0" y="0"/>
                </a:lnTo>
                <a:lnTo>
                  <a:pt x="0" y="288188"/>
                </a:lnTo>
                <a:close/>
              </a:path>
            </a:pathLst>
          </a:custGeom>
          <a:ln w="3175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702561" y="4693132"/>
            <a:ext cx="0" cy="288290"/>
          </a:xfrm>
          <a:custGeom>
            <a:avLst/>
            <a:gdLst/>
            <a:ahLst/>
            <a:cxnLst/>
            <a:rect l="l" t="t" r="r" b="b"/>
            <a:pathLst>
              <a:path w="0" h="288289">
                <a:moveTo>
                  <a:pt x="0" y="0"/>
                </a:moveTo>
                <a:lnTo>
                  <a:pt x="0" y="288188"/>
                </a:lnTo>
              </a:path>
            </a:pathLst>
          </a:custGeom>
          <a:ln w="33599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685761" y="4693132"/>
            <a:ext cx="33655" cy="288290"/>
          </a:xfrm>
          <a:custGeom>
            <a:avLst/>
            <a:gdLst/>
            <a:ahLst/>
            <a:cxnLst/>
            <a:rect l="l" t="t" r="r" b="b"/>
            <a:pathLst>
              <a:path w="33654" h="288289">
                <a:moveTo>
                  <a:pt x="0" y="288188"/>
                </a:moveTo>
                <a:lnTo>
                  <a:pt x="33599" y="288188"/>
                </a:lnTo>
                <a:lnTo>
                  <a:pt x="33599" y="0"/>
                </a:lnTo>
                <a:lnTo>
                  <a:pt x="0" y="0"/>
                </a:lnTo>
                <a:lnTo>
                  <a:pt x="0" y="288188"/>
                </a:lnTo>
                <a:close/>
              </a:path>
            </a:pathLst>
          </a:custGeom>
          <a:ln w="12699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790190" y="4688560"/>
            <a:ext cx="0" cy="288290"/>
          </a:xfrm>
          <a:custGeom>
            <a:avLst/>
            <a:gdLst/>
            <a:ahLst/>
            <a:cxnLst/>
            <a:rect l="l" t="t" r="r" b="b"/>
            <a:pathLst>
              <a:path w="0" h="288289">
                <a:moveTo>
                  <a:pt x="0" y="0"/>
                </a:moveTo>
                <a:lnTo>
                  <a:pt x="0" y="288188"/>
                </a:lnTo>
              </a:path>
            </a:pathLst>
          </a:custGeom>
          <a:ln w="32478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773950" y="4688560"/>
            <a:ext cx="33020" cy="288290"/>
          </a:xfrm>
          <a:custGeom>
            <a:avLst/>
            <a:gdLst/>
            <a:ahLst/>
            <a:cxnLst/>
            <a:rect l="l" t="t" r="r" b="b"/>
            <a:pathLst>
              <a:path w="33020" h="288289">
                <a:moveTo>
                  <a:pt x="0" y="288188"/>
                </a:moveTo>
                <a:lnTo>
                  <a:pt x="32478" y="288188"/>
                </a:lnTo>
                <a:lnTo>
                  <a:pt x="32478" y="0"/>
                </a:lnTo>
                <a:lnTo>
                  <a:pt x="0" y="0"/>
                </a:lnTo>
                <a:lnTo>
                  <a:pt x="0" y="288188"/>
                </a:lnTo>
                <a:close/>
              </a:path>
            </a:pathLst>
          </a:custGeom>
          <a:ln w="12699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2608072" y="6110478"/>
            <a:ext cx="0" cy="370840"/>
          </a:xfrm>
          <a:custGeom>
            <a:avLst/>
            <a:gdLst/>
            <a:ahLst/>
            <a:cxnLst/>
            <a:rect l="l" t="t" r="r" b="b"/>
            <a:pathLst>
              <a:path w="0" h="370839">
                <a:moveTo>
                  <a:pt x="0" y="370332"/>
                </a:moveTo>
                <a:lnTo>
                  <a:pt x="0" y="0"/>
                </a:lnTo>
              </a:path>
            </a:pathLst>
          </a:custGeom>
          <a:ln w="19050">
            <a:solidFill>
              <a:srgbClr val="99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2608072" y="6064186"/>
            <a:ext cx="564515" cy="347345"/>
          </a:xfrm>
          <a:custGeom>
            <a:avLst/>
            <a:gdLst/>
            <a:ahLst/>
            <a:cxnLst/>
            <a:rect l="l" t="t" r="r" b="b"/>
            <a:pathLst>
              <a:path w="564514" h="347345">
                <a:moveTo>
                  <a:pt x="0" y="347179"/>
                </a:moveTo>
                <a:lnTo>
                  <a:pt x="564133" y="0"/>
                </a:lnTo>
              </a:path>
            </a:pathLst>
          </a:custGeom>
          <a:ln w="19050">
            <a:solidFill>
              <a:srgbClr val="99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 txBox="1"/>
          <p:nvPr/>
        </p:nvSpPr>
        <p:spPr>
          <a:xfrm>
            <a:off x="447243" y="5239892"/>
            <a:ext cx="2376805" cy="14154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168525" algn="l"/>
                <a:tab pos="2363470" algn="l"/>
              </a:tabLst>
            </a:pPr>
            <a:r>
              <a:rPr dirty="0" sz="1600" spc="-5" b="1">
                <a:solidFill>
                  <a:srgbClr val="C00000"/>
                </a:solidFill>
                <a:latin typeface="Times New Roman"/>
                <a:cs typeface="Times New Roman"/>
              </a:rPr>
              <a:t>Shareholders’ equity</a:t>
            </a:r>
            <a:r>
              <a:rPr dirty="0" sz="1600" spc="-140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–	</a:t>
            </a:r>
            <a:r>
              <a:rPr dirty="0" u="heavy" sz="1600" spc="-10"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600" spc="-5"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	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the claim by the</a:t>
            </a:r>
            <a:r>
              <a:rPr dirty="0" sz="1600" spc="3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owners</a:t>
            </a:r>
            <a:endParaRPr sz="1600">
              <a:latin typeface="Times New Roman"/>
              <a:cs typeface="Times New Roman"/>
            </a:endParaRPr>
          </a:p>
          <a:p>
            <a:pPr marL="27940" marR="438784">
              <a:lnSpc>
                <a:spcPct val="100000"/>
              </a:lnSpc>
              <a:spcBef>
                <a:spcPts val="1350"/>
              </a:spcBef>
            </a:pPr>
            <a:r>
              <a:rPr dirty="0" sz="1600" spc="-5" i="1">
                <a:solidFill>
                  <a:srgbClr val="C00000"/>
                </a:solidFill>
                <a:latin typeface="Times New Roman"/>
                <a:cs typeface="Times New Roman"/>
              </a:rPr>
              <a:t>Residual claim on the  </a:t>
            </a:r>
            <a:r>
              <a:rPr dirty="0" sz="1600" spc="-5" i="1">
                <a:solidFill>
                  <a:srgbClr val="C00000"/>
                </a:solidFill>
                <a:latin typeface="Times New Roman"/>
                <a:cs typeface="Times New Roman"/>
              </a:rPr>
              <a:t>assets after subtracting  liability</a:t>
            </a:r>
            <a:r>
              <a:rPr dirty="0" sz="1600" spc="25" i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600" spc="-5" i="1">
                <a:solidFill>
                  <a:srgbClr val="C00000"/>
                </a:solidFill>
                <a:latin typeface="Times New Roman"/>
                <a:cs typeface="Times New Roman"/>
              </a:rPr>
              <a:t>claims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91895" y="339293"/>
            <a:ext cx="694944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How Balance Sheet Components Fit</a:t>
            </a:r>
            <a:r>
              <a:rPr dirty="0" spc="80"/>
              <a:t> </a:t>
            </a:r>
            <a:r>
              <a:rPr dirty="0" spc="-5"/>
              <a:t>Together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77188" y="1424686"/>
            <a:ext cx="5807075" cy="33788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10" b="1">
                <a:latin typeface="Times New Roman"/>
                <a:cs typeface="Times New Roman"/>
              </a:rPr>
              <a:t>Assets </a:t>
            </a:r>
            <a:r>
              <a:rPr dirty="0" sz="2200" spc="-5" b="1">
                <a:latin typeface="Times New Roman"/>
                <a:cs typeface="Times New Roman"/>
              </a:rPr>
              <a:t>= Liabilities + Shareholders’</a:t>
            </a:r>
            <a:r>
              <a:rPr dirty="0" sz="2200" spc="10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Equity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250">
              <a:latin typeface="Times New Roman"/>
              <a:cs typeface="Times New Roman"/>
            </a:endParaRPr>
          </a:p>
          <a:p>
            <a:pPr marL="218440">
              <a:lnSpc>
                <a:spcPct val="100000"/>
              </a:lnSpc>
            </a:pPr>
            <a:r>
              <a:rPr dirty="0" u="heavy" sz="220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Or: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200" spc="-5" b="1">
                <a:latin typeface="Times New Roman"/>
                <a:cs typeface="Times New Roman"/>
              </a:rPr>
              <a:t>Shareholders’ Equity = </a:t>
            </a:r>
            <a:r>
              <a:rPr dirty="0" sz="2200" spc="-10" b="1">
                <a:latin typeface="Times New Roman"/>
                <a:cs typeface="Times New Roman"/>
              </a:rPr>
              <a:t>Assets </a:t>
            </a:r>
            <a:r>
              <a:rPr dirty="0" sz="2200" spc="-5" b="1">
                <a:latin typeface="Times New Roman"/>
                <a:cs typeface="Times New Roman"/>
              </a:rPr>
              <a:t>–</a:t>
            </a:r>
            <a:r>
              <a:rPr dirty="0" sz="2200" spc="50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Liabilities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heavy" sz="22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Compare</a:t>
            </a:r>
            <a:r>
              <a:rPr dirty="0" u="heavy" sz="22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2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to: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200" spc="-5" b="1">
                <a:latin typeface="Times New Roman"/>
                <a:cs typeface="Times New Roman"/>
              </a:rPr>
              <a:t>Value of Equity = Value of Firm – Value of</a:t>
            </a:r>
            <a:r>
              <a:rPr dirty="0" sz="2200" spc="105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Debt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0238" y="64770"/>
            <a:ext cx="2050414" cy="11233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3175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The </a:t>
            </a:r>
            <a:r>
              <a:rPr dirty="0" sz="2400"/>
              <a:t>Income  Statement:  Nike, </a:t>
            </a:r>
            <a:r>
              <a:rPr dirty="0" sz="2400" spc="-5"/>
              <a:t>Inc.,</a:t>
            </a:r>
            <a:r>
              <a:rPr dirty="0" sz="2400" spc="-75"/>
              <a:t> </a:t>
            </a:r>
            <a:r>
              <a:rPr dirty="0" sz="2400"/>
              <a:t>2010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2581655" y="242315"/>
            <a:ext cx="6220968" cy="61782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54914" y="1662429"/>
            <a:ext cx="2221230" cy="1946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31140">
              <a:lnSpc>
                <a:spcPct val="100000"/>
              </a:lnSpc>
              <a:spcBef>
                <a:spcPts val="100"/>
              </a:spcBef>
            </a:pPr>
            <a:r>
              <a:rPr dirty="0" sz="1800" spc="-5" b="1" i="1">
                <a:latin typeface="Times New Roman"/>
                <a:cs typeface="Times New Roman"/>
              </a:rPr>
              <a:t>Shows </a:t>
            </a:r>
            <a:r>
              <a:rPr dirty="0" sz="1800" b="1" i="1">
                <a:latin typeface="Times New Roman"/>
                <a:cs typeface="Times New Roman"/>
              </a:rPr>
              <a:t>the </a:t>
            </a:r>
            <a:r>
              <a:rPr dirty="0" sz="1800" spc="-25" b="1" i="1">
                <a:latin typeface="Times New Roman"/>
                <a:cs typeface="Times New Roman"/>
              </a:rPr>
              <a:t>firm’s  </a:t>
            </a:r>
            <a:r>
              <a:rPr dirty="0" sz="1800" spc="-5" b="1" i="1">
                <a:latin typeface="Times New Roman"/>
                <a:cs typeface="Times New Roman"/>
              </a:rPr>
              <a:t>revenues </a:t>
            </a:r>
            <a:r>
              <a:rPr dirty="0" sz="1800" b="1" i="1">
                <a:latin typeface="Times New Roman"/>
                <a:cs typeface="Times New Roman"/>
              </a:rPr>
              <a:t>&amp;</a:t>
            </a:r>
            <a:r>
              <a:rPr dirty="0" sz="1800" spc="-35" b="1" i="1">
                <a:latin typeface="Times New Roman"/>
                <a:cs typeface="Times New Roman"/>
              </a:rPr>
              <a:t> </a:t>
            </a:r>
            <a:r>
              <a:rPr dirty="0" sz="1800" spc="-5" b="1" i="1">
                <a:latin typeface="Times New Roman"/>
                <a:cs typeface="Times New Roman"/>
              </a:rPr>
              <a:t>expenses  during </a:t>
            </a:r>
            <a:r>
              <a:rPr dirty="0" sz="1800" b="1" i="1">
                <a:latin typeface="Times New Roman"/>
                <a:cs typeface="Times New Roman"/>
              </a:rPr>
              <a:t>a particular  period;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800" spc="-5" b="1" i="1">
                <a:latin typeface="Times New Roman"/>
                <a:cs typeface="Times New Roman"/>
              </a:rPr>
              <a:t>how</a:t>
            </a:r>
            <a:r>
              <a:rPr dirty="0" sz="1800" spc="-10" b="1" i="1">
                <a:latin typeface="Times New Roman"/>
                <a:cs typeface="Times New Roman"/>
              </a:rPr>
              <a:t> </a:t>
            </a:r>
            <a:r>
              <a:rPr dirty="0" sz="1800" spc="-5" b="1" i="1">
                <a:latin typeface="Times New Roman"/>
                <a:cs typeface="Times New Roman"/>
              </a:rPr>
              <a:t>shareholders’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800" b="1" i="1">
                <a:latin typeface="Times New Roman"/>
                <a:cs typeface="Times New Roman"/>
              </a:rPr>
              <a:t>equity ↑ or ↓ as a</a:t>
            </a:r>
            <a:r>
              <a:rPr dirty="0" sz="1800" spc="-114" b="1" i="1">
                <a:latin typeface="Times New Roman"/>
                <a:cs typeface="Times New Roman"/>
              </a:rPr>
              <a:t> </a:t>
            </a:r>
            <a:r>
              <a:rPr dirty="0" sz="1800" spc="-5" b="1" i="1">
                <a:latin typeface="Times New Roman"/>
                <a:cs typeface="Times New Roman"/>
              </a:rPr>
              <a:t>result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800" b="1" i="1">
                <a:latin typeface="Times New Roman"/>
                <a:cs typeface="Times New Roman"/>
              </a:rPr>
              <a:t>of </a:t>
            </a:r>
            <a:r>
              <a:rPr dirty="0" sz="1800" spc="-5" b="1" i="1">
                <a:latin typeface="Times New Roman"/>
                <a:cs typeface="Times New Roman"/>
              </a:rPr>
              <a:t>business</a:t>
            </a:r>
            <a:r>
              <a:rPr dirty="0" sz="1800" spc="-25" b="1" i="1">
                <a:latin typeface="Times New Roman"/>
                <a:cs typeface="Times New Roman"/>
              </a:rPr>
              <a:t> </a:t>
            </a:r>
            <a:r>
              <a:rPr dirty="0" sz="1800" b="1" i="1">
                <a:latin typeface="Times New Roman"/>
                <a:cs typeface="Times New Roman"/>
              </a:rPr>
              <a:t>activities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0238" y="64770"/>
            <a:ext cx="2050414" cy="11233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3175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The </a:t>
            </a:r>
            <a:r>
              <a:rPr dirty="0" sz="2400"/>
              <a:t>Income  Statement:  Nike, </a:t>
            </a:r>
            <a:r>
              <a:rPr dirty="0" sz="2400" spc="-5"/>
              <a:t>Inc.,</a:t>
            </a:r>
            <a:r>
              <a:rPr dirty="0" sz="2400" spc="-75"/>
              <a:t> </a:t>
            </a:r>
            <a:r>
              <a:rPr dirty="0" sz="2400"/>
              <a:t>2010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2581655" y="242315"/>
            <a:ext cx="6220968" cy="61782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582417" y="4859273"/>
            <a:ext cx="1503045" cy="268605"/>
          </a:xfrm>
          <a:custGeom>
            <a:avLst/>
            <a:gdLst/>
            <a:ahLst/>
            <a:cxnLst/>
            <a:rect l="l" t="t" r="r" b="b"/>
            <a:pathLst>
              <a:path w="1503045" h="268604">
                <a:moveTo>
                  <a:pt x="0" y="268224"/>
                </a:moveTo>
                <a:lnTo>
                  <a:pt x="1502663" y="268224"/>
                </a:lnTo>
                <a:lnTo>
                  <a:pt x="1502663" y="0"/>
                </a:lnTo>
                <a:lnTo>
                  <a:pt x="0" y="0"/>
                </a:lnTo>
                <a:lnTo>
                  <a:pt x="0" y="268224"/>
                </a:lnTo>
                <a:close/>
              </a:path>
            </a:pathLst>
          </a:custGeom>
          <a:ln w="1905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318617" y="4885690"/>
            <a:ext cx="1955164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 i="1">
                <a:solidFill>
                  <a:srgbClr val="C00000"/>
                </a:solidFill>
                <a:latin typeface="Times New Roman"/>
                <a:cs typeface="Times New Roman"/>
              </a:rPr>
              <a:t>The “bottom line”  </a:t>
            </a:r>
            <a:r>
              <a:rPr dirty="0" sz="1600" spc="-10" i="1">
                <a:solidFill>
                  <a:srgbClr val="C00000"/>
                </a:solidFill>
                <a:latin typeface="Times New Roman"/>
                <a:cs typeface="Times New Roman"/>
              </a:rPr>
              <a:t>measure </a:t>
            </a:r>
            <a:r>
              <a:rPr dirty="0" sz="1600" spc="-5" i="1">
                <a:solidFill>
                  <a:srgbClr val="C00000"/>
                </a:solidFill>
                <a:latin typeface="Times New Roman"/>
                <a:cs typeface="Times New Roman"/>
              </a:rPr>
              <a:t>of value added  to </a:t>
            </a:r>
            <a:r>
              <a:rPr dirty="0" sz="1600" spc="-10" i="1">
                <a:solidFill>
                  <a:srgbClr val="C00000"/>
                </a:solidFill>
                <a:latin typeface="Times New Roman"/>
                <a:cs typeface="Times New Roman"/>
              </a:rPr>
              <a:t>shareholders’</a:t>
            </a:r>
            <a:r>
              <a:rPr dirty="0" sz="1600" spc="-180" i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600" spc="-5" i="1">
                <a:solidFill>
                  <a:srgbClr val="C00000"/>
                </a:solidFill>
                <a:latin typeface="Times New Roman"/>
                <a:cs typeface="Times New Roman"/>
              </a:rPr>
              <a:t>equity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364485" y="4991861"/>
            <a:ext cx="0" cy="372110"/>
          </a:xfrm>
          <a:custGeom>
            <a:avLst/>
            <a:gdLst/>
            <a:ahLst/>
            <a:cxnLst/>
            <a:rect l="l" t="t" r="r" b="b"/>
            <a:pathLst>
              <a:path w="0" h="372110">
                <a:moveTo>
                  <a:pt x="0" y="371856"/>
                </a:moveTo>
                <a:lnTo>
                  <a:pt x="0" y="0"/>
                </a:lnTo>
              </a:path>
            </a:pathLst>
          </a:custGeom>
          <a:ln w="19050">
            <a:solidFill>
              <a:srgbClr val="99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364485" y="5062220"/>
            <a:ext cx="203835" cy="150495"/>
          </a:xfrm>
          <a:custGeom>
            <a:avLst/>
            <a:gdLst/>
            <a:ahLst/>
            <a:cxnLst/>
            <a:rect l="l" t="t" r="r" b="b"/>
            <a:pathLst>
              <a:path w="203835" h="150495">
                <a:moveTo>
                  <a:pt x="0" y="149986"/>
                </a:moveTo>
                <a:lnTo>
                  <a:pt x="203453" y="0"/>
                </a:lnTo>
              </a:path>
            </a:pathLst>
          </a:custGeom>
          <a:ln w="19050">
            <a:solidFill>
              <a:srgbClr val="99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303275" y="5823203"/>
            <a:ext cx="4753610" cy="399415"/>
          </a:xfrm>
          <a:prstGeom prst="rect">
            <a:avLst/>
          </a:prstGeom>
          <a:solidFill>
            <a:srgbClr val="FAFAFA"/>
          </a:solidFill>
          <a:ln w="9525">
            <a:solidFill>
              <a:srgbClr val="CC0000"/>
            </a:solidFill>
          </a:ln>
        </p:spPr>
        <p:txBody>
          <a:bodyPr wrap="square" lIns="0" tIns="38100" rIns="0" bIns="0" rtlCol="0" vert="horz">
            <a:spAutoFit/>
          </a:bodyPr>
          <a:lstStyle/>
          <a:p>
            <a:pPr marL="90805">
              <a:lnSpc>
                <a:spcPct val="100000"/>
              </a:lnSpc>
              <a:spcBef>
                <a:spcPts val="300"/>
              </a:spcBef>
            </a:pPr>
            <a:r>
              <a:rPr dirty="0" sz="2000" b="1">
                <a:solidFill>
                  <a:srgbClr val="C00000"/>
                </a:solidFill>
                <a:latin typeface="Times New Roman"/>
                <a:cs typeface="Times New Roman"/>
              </a:rPr>
              <a:t>Net Income = Revenues -</a:t>
            </a:r>
            <a:r>
              <a:rPr dirty="0" sz="2000" spc="-90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C00000"/>
                </a:solidFill>
                <a:latin typeface="Times New Roman"/>
                <a:cs typeface="Times New Roman"/>
              </a:rPr>
              <a:t>Expenses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Peter D. Easton &amp; Gregory A. Sommers</dc:creator>
  <dc:subject>Chapter 2</dc:subject>
  <dc:title>Financial Statement Analysis and Security Valuation</dc:title>
  <dcterms:created xsi:type="dcterms:W3CDTF">2022-10-08T03:43:30Z</dcterms:created>
  <dcterms:modified xsi:type="dcterms:W3CDTF">2022-10-08T03:43:30Z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2022-02-22T00:00:00Z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2022-10-08T00:00:00Z</vt:filetime>
  </property>
</Properties>
</file>