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jpg" ContentType="image/jp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55445" y="113156"/>
            <a:ext cx="5833109" cy="878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58316" y="1416557"/>
            <a:ext cx="7227366" cy="3730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11.pn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12.pn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13.png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14.png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5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6.png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7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8.png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9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20.png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image" Target="../media/image23.png"/><Relationship Id="rId5" Type="http://schemas.openxmlformats.org/officeDocument/2006/relationships/image" Target="../media/image24.png"/><Relationship Id="rId6" Type="http://schemas.openxmlformats.org/officeDocument/2006/relationships/image" Target="../media/image25.png"/><Relationship Id="rId7" Type="http://schemas.openxmlformats.org/officeDocument/2006/relationships/image" Target="../media/image26.png"/><Relationship Id="rId8" Type="http://schemas.openxmlformats.org/officeDocument/2006/relationships/image" Target="../media/image27.png"/><Relationship Id="rId9" Type="http://schemas.openxmlformats.org/officeDocument/2006/relationships/image" Target="../media/image28.png"/><Relationship Id="rId10" Type="http://schemas.openxmlformats.org/officeDocument/2006/relationships/image" Target="../media/image29.png"/><Relationship Id="rId11" Type="http://schemas.openxmlformats.org/officeDocument/2006/relationships/image" Target="../media/image30.png"/><Relationship Id="rId12" Type="http://schemas.openxmlformats.org/officeDocument/2006/relationships/image" Target="../media/image2.png"/><Relationship Id="rId13" Type="http://schemas.openxmlformats.org/officeDocument/2006/relationships/image" Target="../media/image3.png"/><Relationship Id="rId14" Type="http://schemas.openxmlformats.org/officeDocument/2006/relationships/image" Target="../media/image31.png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2.png"/><Relationship Id="rId3" Type="http://schemas.openxmlformats.org/officeDocument/2006/relationships/image" Target="../media/image33.png"/><Relationship Id="rId4" Type="http://schemas.openxmlformats.org/officeDocument/2006/relationships/image" Target="../media/image34.png"/><Relationship Id="rId5" Type="http://schemas.openxmlformats.org/officeDocument/2006/relationships/image" Target="../media/image35.png"/><Relationship Id="rId6" Type="http://schemas.openxmlformats.org/officeDocument/2006/relationships/image" Target="../media/image36.jpg"/><Relationship Id="rId7" Type="http://schemas.openxmlformats.org/officeDocument/2006/relationships/image" Target="../media/image37.png"/><Relationship Id="rId8" Type="http://schemas.openxmlformats.org/officeDocument/2006/relationships/image" Target="../media/image38.png"/><Relationship Id="rId9" Type="http://schemas.openxmlformats.org/officeDocument/2006/relationships/image" Target="../media/image39.png"/><Relationship Id="rId10" Type="http://schemas.openxmlformats.org/officeDocument/2006/relationships/image" Target="../media/image40.jpg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1.png"/><Relationship Id="rId3" Type="http://schemas.openxmlformats.org/officeDocument/2006/relationships/image" Target="../media/image42.png"/><Relationship Id="rId4" Type="http://schemas.openxmlformats.org/officeDocument/2006/relationships/image" Target="../media/image43.png"/><Relationship Id="rId5" Type="http://schemas.openxmlformats.org/officeDocument/2006/relationships/image" Target="../media/image44.png"/><Relationship Id="rId6" Type="http://schemas.openxmlformats.org/officeDocument/2006/relationships/image" Target="../media/image45.png"/><Relationship Id="rId7" Type="http://schemas.openxmlformats.org/officeDocument/2006/relationships/image" Target="../media/image46.png"/><Relationship Id="rId8" Type="http://schemas.openxmlformats.org/officeDocument/2006/relationships/image" Target="../media/image47.png"/><Relationship Id="rId9" Type="http://schemas.openxmlformats.org/officeDocument/2006/relationships/image" Target="../media/image48.png"/><Relationship Id="rId10" Type="http://schemas.openxmlformats.org/officeDocument/2006/relationships/image" Target="../media/image49.png"/><Relationship Id="rId11" Type="http://schemas.openxmlformats.org/officeDocument/2006/relationships/image" Target="../media/image50.png"/><Relationship Id="rId12" Type="http://schemas.openxmlformats.org/officeDocument/2006/relationships/image" Target="../media/image51.png"/><Relationship Id="rId13" Type="http://schemas.openxmlformats.org/officeDocument/2006/relationships/image" Target="../media/image52.png"/><Relationship Id="rId14" Type="http://schemas.openxmlformats.org/officeDocument/2006/relationships/image" Target="../media/image53.png"/><Relationship Id="rId15" Type="http://schemas.openxmlformats.org/officeDocument/2006/relationships/image" Target="../media/image54.png"/><Relationship Id="rId16" Type="http://schemas.openxmlformats.org/officeDocument/2006/relationships/image" Target="../media/image55.png"/><Relationship Id="rId17" Type="http://schemas.openxmlformats.org/officeDocument/2006/relationships/image" Target="../media/image56.png"/><Relationship Id="rId18" Type="http://schemas.openxmlformats.org/officeDocument/2006/relationships/image" Target="../media/image57.png"/><Relationship Id="rId19" Type="http://schemas.openxmlformats.org/officeDocument/2006/relationships/image" Target="../media/image2.png"/><Relationship Id="rId20" Type="http://schemas.openxmlformats.org/officeDocument/2006/relationships/image" Target="../media/image3.png"/><Relationship Id="rId21" Type="http://schemas.openxmlformats.org/officeDocument/2006/relationships/image" Target="../media/image58.png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59.png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60.png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61.png"/><Relationship Id="rId5" Type="http://schemas.openxmlformats.org/officeDocument/2006/relationships/image" Target="../media/image62.png"/></Relationships>
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63.png"/></Relationships>
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
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64.png"/></Relationships>
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65.png"/></Relationships>
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5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6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jpg"/><Relationship Id="rId3" Type="http://schemas.openxmlformats.org/officeDocument/2006/relationships/image" Target="../media/image8.jp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9.pn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10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32332" y="391668"/>
            <a:ext cx="3470148" cy="8549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3528" y="2094102"/>
            <a:ext cx="7336790" cy="136779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522730" marR="5080" indent="-1510665">
              <a:lnSpc>
                <a:spcPct val="100000"/>
              </a:lnSpc>
              <a:spcBef>
                <a:spcPts val="105"/>
              </a:spcBef>
            </a:pPr>
            <a:r>
              <a:rPr dirty="0" sz="4400">
                <a:solidFill>
                  <a:srgbClr val="375F92"/>
                </a:solidFill>
              </a:rPr>
              <a:t>How Financial Statements</a:t>
            </a:r>
            <a:r>
              <a:rPr dirty="0" sz="4400" spc="-114">
                <a:solidFill>
                  <a:srgbClr val="375F92"/>
                </a:solidFill>
              </a:rPr>
              <a:t> </a:t>
            </a:r>
            <a:r>
              <a:rPr dirty="0" sz="4400">
                <a:solidFill>
                  <a:srgbClr val="375F92"/>
                </a:solidFill>
              </a:rPr>
              <a:t>Are  Used in</a:t>
            </a:r>
            <a:r>
              <a:rPr dirty="0" sz="4400" spc="-15">
                <a:solidFill>
                  <a:srgbClr val="375F92"/>
                </a:solidFill>
              </a:rPr>
              <a:t> </a:t>
            </a:r>
            <a:r>
              <a:rPr dirty="0" sz="4400">
                <a:solidFill>
                  <a:srgbClr val="375F92"/>
                </a:solidFill>
              </a:rPr>
              <a:t>Valuation</a:t>
            </a:r>
            <a:endParaRPr sz="4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3594" y="113156"/>
            <a:ext cx="6868159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46685" marR="5080" indent="-13462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Unlevered </a:t>
            </a:r>
            <a:r>
              <a:rPr dirty="0"/>
              <a:t>(or </a:t>
            </a:r>
            <a:r>
              <a:rPr dirty="0" spc="-5"/>
              <a:t>Enterprise) Multiples </a:t>
            </a:r>
            <a:r>
              <a:rPr dirty="0"/>
              <a:t>(that</a:t>
            </a:r>
            <a:r>
              <a:rPr dirty="0" spc="-125"/>
              <a:t> </a:t>
            </a:r>
            <a:r>
              <a:rPr dirty="0" spc="-5"/>
              <a:t>are  Unaffected by the Financing of</a:t>
            </a:r>
            <a:r>
              <a:rPr dirty="0" spc="15"/>
              <a:t> </a:t>
            </a:r>
            <a:r>
              <a:rPr dirty="0" spc="-5"/>
              <a:t>Operations)</a:t>
            </a:r>
          </a:p>
        </p:txBody>
      </p:sp>
      <p:sp>
        <p:nvSpPr>
          <p:cNvPr id="3" name="object 3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895344" y="2412993"/>
            <a:ext cx="3730625" cy="0"/>
          </a:xfrm>
          <a:custGeom>
            <a:avLst/>
            <a:gdLst/>
            <a:ahLst/>
            <a:cxnLst/>
            <a:rect l="l" t="t" r="r" b="b"/>
            <a:pathLst>
              <a:path w="3730625" h="0">
                <a:moveTo>
                  <a:pt x="0" y="0"/>
                </a:moveTo>
                <a:lnTo>
                  <a:pt x="3730244" y="0"/>
                </a:lnTo>
              </a:path>
            </a:pathLst>
          </a:custGeom>
          <a:ln w="193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932688" y="1386077"/>
            <a:ext cx="6718300" cy="22517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81940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Times New Roman"/>
              <a:buChar char="•"/>
              <a:tabLst>
                <a:tab pos="281940" algn="l"/>
              </a:tabLst>
            </a:pPr>
            <a:r>
              <a:rPr dirty="0" u="heavy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Accounting</a:t>
            </a:r>
            <a:r>
              <a:rPr dirty="0" u="heavy" sz="2000" spc="-2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Adjustments: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Times New Roman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</a:pPr>
            <a:r>
              <a:rPr dirty="0" baseline="-31944" sz="3000" spc="-15" i="1">
                <a:latin typeface="Times New Roman"/>
                <a:cs typeface="Times New Roman"/>
              </a:rPr>
              <a:t>Unlevered </a:t>
            </a:r>
            <a:r>
              <a:rPr dirty="0" baseline="-31944" sz="3000" i="1">
                <a:latin typeface="Times New Roman"/>
                <a:cs typeface="Times New Roman"/>
              </a:rPr>
              <a:t>Price/EBITDA </a:t>
            </a:r>
            <a:r>
              <a:rPr dirty="0" baseline="-31944" sz="3000">
                <a:latin typeface="Times New Roman"/>
                <a:cs typeface="Times New Roman"/>
              </a:rPr>
              <a:t>= </a:t>
            </a:r>
            <a:r>
              <a:rPr dirty="0" sz="1750" spc="85">
                <a:latin typeface="Cambria Math"/>
                <a:cs typeface="Cambria Math"/>
              </a:rPr>
              <a:t>𝑀𝑎𝑟𝑘𝑒𝑡 </a:t>
            </a:r>
            <a:r>
              <a:rPr dirty="0" sz="1750" spc="25">
                <a:latin typeface="Cambria Math"/>
                <a:cs typeface="Cambria Math"/>
              </a:rPr>
              <a:t>𝑉𝑎𝑙𝑢𝑒 </a:t>
            </a:r>
            <a:r>
              <a:rPr dirty="0" sz="1750" spc="45">
                <a:latin typeface="Cambria Math"/>
                <a:cs typeface="Cambria Math"/>
              </a:rPr>
              <a:t>𝑜𝑓 </a:t>
            </a:r>
            <a:r>
              <a:rPr dirty="0" sz="1750" spc="25">
                <a:latin typeface="Cambria Math"/>
                <a:cs typeface="Cambria Math"/>
              </a:rPr>
              <a:t>𝐸𝑞𝑢𝑖𝑡𝑦</a:t>
            </a:r>
            <a:r>
              <a:rPr dirty="0" sz="1750" spc="25">
                <a:latin typeface="Verdana"/>
                <a:cs typeface="Verdana"/>
              </a:rPr>
              <a:t>+</a:t>
            </a:r>
            <a:r>
              <a:rPr dirty="0" sz="1750" spc="25">
                <a:latin typeface="Cambria Math"/>
                <a:cs typeface="Cambria Math"/>
              </a:rPr>
              <a:t>𝑁𝑒𝑡</a:t>
            </a:r>
            <a:r>
              <a:rPr dirty="0" sz="1750" spc="140">
                <a:latin typeface="Cambria Math"/>
                <a:cs typeface="Cambria Math"/>
              </a:rPr>
              <a:t> </a:t>
            </a:r>
            <a:r>
              <a:rPr dirty="0" sz="1750" spc="40">
                <a:latin typeface="Cambria Math"/>
                <a:cs typeface="Cambria Math"/>
              </a:rPr>
              <a:t>𝐷𝑒𝑏𝑡</a:t>
            </a:r>
            <a:endParaRPr sz="1750">
              <a:latin typeface="Cambria Math"/>
              <a:cs typeface="Cambria Math"/>
            </a:endParaRPr>
          </a:p>
          <a:p>
            <a:pPr marL="4417060">
              <a:lnSpc>
                <a:spcPct val="100000"/>
              </a:lnSpc>
              <a:spcBef>
                <a:spcPts val="525"/>
              </a:spcBef>
            </a:pPr>
            <a:r>
              <a:rPr dirty="0" sz="1750" spc="105">
                <a:latin typeface="Cambria Math"/>
                <a:cs typeface="Cambria Math"/>
              </a:rPr>
              <a:t>𝐸𝐵𝐼𝑇𝐷𝐴</a:t>
            </a:r>
            <a:endParaRPr sz="1750">
              <a:latin typeface="Cambria Math"/>
              <a:cs typeface="Cambria Math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150">
              <a:latin typeface="Times New Roman"/>
              <a:cs typeface="Times New Roman"/>
            </a:endParaRPr>
          </a:p>
          <a:p>
            <a:pPr lvl="1" marL="630555" indent="-201930">
              <a:lnSpc>
                <a:spcPts val="2355"/>
              </a:lnSpc>
              <a:buClr>
                <a:srgbClr val="00AEEE"/>
              </a:buClr>
              <a:buSzPct val="95000"/>
              <a:buFont typeface="Wingdings"/>
              <a:buChar char=""/>
              <a:tabLst>
                <a:tab pos="631190" algn="l"/>
              </a:tabLst>
            </a:pPr>
            <a:r>
              <a:rPr dirty="0" sz="2000" b="1" i="1">
                <a:latin typeface="Times New Roman"/>
                <a:cs typeface="Times New Roman"/>
              </a:rPr>
              <a:t>EBITDA: </a:t>
            </a:r>
            <a:r>
              <a:rPr dirty="0" sz="2000">
                <a:latin typeface="Times New Roman"/>
                <a:cs typeface="Times New Roman"/>
              </a:rPr>
              <a:t>earnings </a:t>
            </a:r>
            <a:r>
              <a:rPr dirty="0" sz="2000" spc="5">
                <a:latin typeface="Times New Roman"/>
                <a:cs typeface="Times New Roman"/>
              </a:rPr>
              <a:t>before </a:t>
            </a:r>
            <a:r>
              <a:rPr dirty="0" sz="2000">
                <a:latin typeface="Times New Roman"/>
                <a:cs typeface="Times New Roman"/>
              </a:rPr>
              <a:t>interest, taxes, </a:t>
            </a:r>
            <a:r>
              <a:rPr dirty="0" sz="2000" spc="-10">
                <a:latin typeface="Times New Roman"/>
                <a:cs typeface="Times New Roman"/>
              </a:rPr>
              <a:t>depreciation,</a:t>
            </a:r>
            <a:r>
              <a:rPr dirty="0" sz="2000" spc="-3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and</a:t>
            </a:r>
            <a:endParaRPr sz="2000">
              <a:latin typeface="Times New Roman"/>
              <a:cs typeface="Times New Roman"/>
            </a:endParaRPr>
          </a:p>
          <a:p>
            <a:pPr marL="607695">
              <a:lnSpc>
                <a:spcPts val="2355"/>
              </a:lnSpc>
            </a:pPr>
            <a:r>
              <a:rPr dirty="0" sz="2000" spc="-5">
                <a:latin typeface="Times New Roman"/>
                <a:cs typeface="Times New Roman"/>
              </a:rPr>
              <a:t>amortization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3594" y="113156"/>
            <a:ext cx="6868159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46685" marR="5080" indent="-13462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Unlevered </a:t>
            </a:r>
            <a:r>
              <a:rPr dirty="0"/>
              <a:t>(or </a:t>
            </a:r>
            <a:r>
              <a:rPr dirty="0" spc="-5"/>
              <a:t>Enterprise) Multiples </a:t>
            </a:r>
            <a:r>
              <a:rPr dirty="0"/>
              <a:t>(that</a:t>
            </a:r>
            <a:r>
              <a:rPr dirty="0" spc="-125"/>
              <a:t> </a:t>
            </a:r>
            <a:r>
              <a:rPr dirty="0" spc="-5"/>
              <a:t>are  Unaffected by the Financing of</a:t>
            </a:r>
            <a:r>
              <a:rPr dirty="0" spc="15"/>
              <a:t> </a:t>
            </a:r>
            <a:r>
              <a:rPr dirty="0" spc="-5"/>
              <a:t>Operations)</a:t>
            </a:r>
          </a:p>
        </p:txBody>
      </p:sp>
      <p:sp>
        <p:nvSpPr>
          <p:cNvPr id="3" name="object 3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895344" y="2412993"/>
            <a:ext cx="3730625" cy="0"/>
          </a:xfrm>
          <a:custGeom>
            <a:avLst/>
            <a:gdLst/>
            <a:ahLst/>
            <a:cxnLst/>
            <a:rect l="l" t="t" r="r" b="b"/>
            <a:pathLst>
              <a:path w="3730625" h="0">
                <a:moveTo>
                  <a:pt x="0" y="0"/>
                </a:moveTo>
                <a:lnTo>
                  <a:pt x="3730244" y="0"/>
                </a:lnTo>
              </a:path>
            </a:pathLst>
          </a:custGeom>
          <a:ln w="193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932688" y="1386077"/>
            <a:ext cx="7403465" cy="42672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81940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Times New Roman"/>
              <a:buChar char="•"/>
              <a:tabLst>
                <a:tab pos="281940" algn="l"/>
              </a:tabLst>
            </a:pPr>
            <a:r>
              <a:rPr dirty="0" u="heavy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Accounting</a:t>
            </a:r>
            <a:r>
              <a:rPr dirty="0" u="heavy" sz="2000" spc="-2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Adjustments: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Times New Roman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</a:pPr>
            <a:r>
              <a:rPr dirty="0" baseline="-31944" sz="3000" spc="-15" i="1">
                <a:latin typeface="Times New Roman"/>
                <a:cs typeface="Times New Roman"/>
              </a:rPr>
              <a:t>Unlevered </a:t>
            </a:r>
            <a:r>
              <a:rPr dirty="0" baseline="-31944" sz="3000" i="1">
                <a:latin typeface="Times New Roman"/>
                <a:cs typeface="Times New Roman"/>
              </a:rPr>
              <a:t>Price/EBITDA </a:t>
            </a:r>
            <a:r>
              <a:rPr dirty="0" baseline="-31944" sz="3000">
                <a:latin typeface="Times New Roman"/>
                <a:cs typeface="Times New Roman"/>
              </a:rPr>
              <a:t>= </a:t>
            </a:r>
            <a:r>
              <a:rPr dirty="0" sz="1750" spc="85">
                <a:latin typeface="Cambria Math"/>
                <a:cs typeface="Cambria Math"/>
              </a:rPr>
              <a:t>𝑀𝑎𝑟𝑘𝑒𝑡 </a:t>
            </a:r>
            <a:r>
              <a:rPr dirty="0" sz="1750" spc="25">
                <a:latin typeface="Cambria Math"/>
                <a:cs typeface="Cambria Math"/>
              </a:rPr>
              <a:t>𝑉𝑎𝑙𝑢𝑒 </a:t>
            </a:r>
            <a:r>
              <a:rPr dirty="0" sz="1750" spc="45">
                <a:latin typeface="Cambria Math"/>
                <a:cs typeface="Cambria Math"/>
              </a:rPr>
              <a:t>𝑜𝑓 </a:t>
            </a:r>
            <a:r>
              <a:rPr dirty="0" sz="1750" spc="25">
                <a:latin typeface="Cambria Math"/>
                <a:cs typeface="Cambria Math"/>
              </a:rPr>
              <a:t>𝐸𝑞𝑢𝑖𝑡𝑦</a:t>
            </a:r>
            <a:r>
              <a:rPr dirty="0" sz="1750" spc="25">
                <a:latin typeface="Verdana"/>
                <a:cs typeface="Verdana"/>
              </a:rPr>
              <a:t>+</a:t>
            </a:r>
            <a:r>
              <a:rPr dirty="0" sz="1750" spc="25">
                <a:latin typeface="Cambria Math"/>
                <a:cs typeface="Cambria Math"/>
              </a:rPr>
              <a:t>𝑁𝑒𝑡</a:t>
            </a:r>
            <a:r>
              <a:rPr dirty="0" sz="1750" spc="145">
                <a:latin typeface="Cambria Math"/>
                <a:cs typeface="Cambria Math"/>
              </a:rPr>
              <a:t> </a:t>
            </a:r>
            <a:r>
              <a:rPr dirty="0" sz="1750" spc="40">
                <a:latin typeface="Cambria Math"/>
                <a:cs typeface="Cambria Math"/>
              </a:rPr>
              <a:t>𝐷𝑒𝑏𝑡</a:t>
            </a:r>
            <a:endParaRPr sz="1750">
              <a:latin typeface="Cambria Math"/>
              <a:cs typeface="Cambria Math"/>
            </a:endParaRPr>
          </a:p>
          <a:p>
            <a:pPr marL="4417060">
              <a:lnSpc>
                <a:spcPct val="100000"/>
              </a:lnSpc>
              <a:spcBef>
                <a:spcPts val="525"/>
              </a:spcBef>
            </a:pPr>
            <a:r>
              <a:rPr dirty="0" sz="1750" spc="105">
                <a:latin typeface="Cambria Math"/>
                <a:cs typeface="Cambria Math"/>
              </a:rPr>
              <a:t>𝐸𝐵𝐼𝑇𝐷𝐴</a:t>
            </a:r>
            <a:endParaRPr sz="1750">
              <a:latin typeface="Cambria Math"/>
              <a:cs typeface="Cambria Math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05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</a:pPr>
            <a:r>
              <a:rPr dirty="0" u="heavy" sz="2000" spc="-5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Beware </a:t>
            </a:r>
            <a:r>
              <a:rPr dirty="0" u="heavy" sz="200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of </a:t>
            </a:r>
            <a:r>
              <a:rPr dirty="0" u="heavy" sz="2000" spc="-5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Price/EBITD</a:t>
            </a:r>
            <a:r>
              <a:rPr dirty="0" u="heavy" sz="2000" spc="-114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ratios:</a:t>
            </a:r>
            <a:endParaRPr sz="2000">
              <a:latin typeface="Times New Roman"/>
              <a:cs typeface="Times New Roman"/>
            </a:endParaRPr>
          </a:p>
          <a:p>
            <a:pPr marL="281940" marR="353695" indent="-205740">
              <a:lnSpc>
                <a:spcPts val="2200"/>
              </a:lnSpc>
              <a:spcBef>
                <a:spcPts val="1540"/>
              </a:spcBef>
              <a:buClr>
                <a:srgbClr val="001F5F"/>
              </a:buClr>
              <a:buChar char="•"/>
              <a:tabLst>
                <a:tab pos="281940" algn="l"/>
              </a:tabLst>
            </a:pPr>
            <a:r>
              <a:rPr dirty="0" sz="2000" spc="-30">
                <a:latin typeface="Times New Roman"/>
                <a:cs typeface="Times New Roman"/>
              </a:rPr>
              <a:t>Taxes </a:t>
            </a:r>
            <a:r>
              <a:rPr dirty="0" sz="2000">
                <a:latin typeface="Times New Roman"/>
                <a:cs typeface="Times New Roman"/>
              </a:rPr>
              <a:t>have to be paid (but excluded in EBITDA), so </a:t>
            </a:r>
            <a:r>
              <a:rPr dirty="0" sz="2000" spc="-5">
                <a:latin typeface="Times New Roman"/>
                <a:cs typeface="Times New Roman"/>
              </a:rPr>
              <a:t>taxes must</a:t>
            </a:r>
            <a:r>
              <a:rPr dirty="0" sz="2000" spc="-29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be  </a:t>
            </a:r>
            <a:r>
              <a:rPr dirty="0" sz="2000" spc="-5">
                <a:latin typeface="Times New Roman"/>
                <a:cs typeface="Times New Roman"/>
              </a:rPr>
              <a:t>taken </a:t>
            </a:r>
            <a:r>
              <a:rPr dirty="0" sz="2000">
                <a:latin typeface="Times New Roman"/>
                <a:cs typeface="Times New Roman"/>
              </a:rPr>
              <a:t>into account in the earnings you are</a:t>
            </a:r>
            <a:r>
              <a:rPr dirty="0" sz="2000" spc="-3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buying.</a:t>
            </a:r>
            <a:endParaRPr sz="2000">
              <a:latin typeface="Times New Roman"/>
              <a:cs typeface="Times New Roman"/>
            </a:endParaRPr>
          </a:p>
          <a:p>
            <a:pPr marL="281940" indent="-205740">
              <a:lnSpc>
                <a:spcPct val="100000"/>
              </a:lnSpc>
              <a:spcBef>
                <a:spcPts val="160"/>
              </a:spcBef>
              <a:buClr>
                <a:srgbClr val="001F5F"/>
              </a:buClr>
              <a:buChar char="•"/>
              <a:tabLst>
                <a:tab pos="281940" algn="l"/>
              </a:tabLst>
            </a:pPr>
            <a:r>
              <a:rPr dirty="0" sz="2000">
                <a:latin typeface="Times New Roman"/>
                <a:cs typeface="Times New Roman"/>
              </a:rPr>
              <a:t>Depreciation is a real cost (e.g. plants wear </a:t>
            </a:r>
            <a:r>
              <a:rPr dirty="0" sz="2000" spc="5">
                <a:latin typeface="Times New Roman"/>
                <a:cs typeface="Times New Roman"/>
              </a:rPr>
              <a:t>out </a:t>
            </a:r>
            <a:r>
              <a:rPr dirty="0" sz="2000">
                <a:latin typeface="Times New Roman"/>
                <a:cs typeface="Times New Roman"/>
              </a:rPr>
              <a:t>and </a:t>
            </a:r>
            <a:r>
              <a:rPr dirty="0" sz="2000" spc="-5">
                <a:latin typeface="Times New Roman"/>
                <a:cs typeface="Times New Roman"/>
              </a:rPr>
              <a:t>must </a:t>
            </a:r>
            <a:r>
              <a:rPr dirty="0" sz="2000">
                <a:latin typeface="Times New Roman"/>
                <a:cs typeface="Times New Roman"/>
              </a:rPr>
              <a:t>be</a:t>
            </a:r>
            <a:r>
              <a:rPr dirty="0" sz="2000" spc="-409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replaced).</a:t>
            </a:r>
            <a:endParaRPr sz="2000">
              <a:latin typeface="Times New Roman"/>
              <a:cs typeface="Times New Roman"/>
            </a:endParaRPr>
          </a:p>
          <a:p>
            <a:pPr marL="281940" indent="-205740">
              <a:lnSpc>
                <a:spcPts val="2300"/>
              </a:lnSpc>
              <a:spcBef>
                <a:spcPts val="300"/>
              </a:spcBef>
              <a:buClr>
                <a:srgbClr val="001F5F"/>
              </a:buClr>
              <a:buChar char="•"/>
              <a:tabLst>
                <a:tab pos="281940" algn="l"/>
              </a:tabLst>
            </a:pPr>
            <a:r>
              <a:rPr dirty="0" sz="2000" spc="-5">
                <a:latin typeface="Times New Roman"/>
                <a:cs typeface="Times New Roman"/>
              </a:rPr>
              <a:t>Amortization </a:t>
            </a:r>
            <a:r>
              <a:rPr dirty="0" sz="2000">
                <a:latin typeface="Times New Roman"/>
                <a:cs typeface="Times New Roman"/>
              </a:rPr>
              <a:t>expense can be real cost also (e.g. copyrights </a:t>
            </a:r>
            <a:r>
              <a:rPr dirty="0" sz="2000" spc="5">
                <a:latin typeface="Times New Roman"/>
                <a:cs typeface="Times New Roman"/>
              </a:rPr>
              <a:t>&amp;</a:t>
            </a:r>
            <a:r>
              <a:rPr dirty="0" sz="2000" spc="-38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patents</a:t>
            </a:r>
            <a:endParaRPr sz="2000">
              <a:latin typeface="Times New Roman"/>
              <a:cs typeface="Times New Roman"/>
            </a:endParaRPr>
          </a:p>
          <a:p>
            <a:pPr marL="281940">
              <a:lnSpc>
                <a:spcPts val="2300"/>
              </a:lnSpc>
            </a:pPr>
            <a:r>
              <a:rPr dirty="0" sz="2000">
                <a:latin typeface="Times New Roman"/>
                <a:cs typeface="Times New Roman"/>
              </a:rPr>
              <a:t>expire, goodwill can decline in</a:t>
            </a:r>
            <a:r>
              <a:rPr dirty="0" sz="2000" spc="-2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value)</a:t>
            </a:r>
            <a:endParaRPr sz="2000">
              <a:latin typeface="Times New Roman"/>
              <a:cs typeface="Times New Roman"/>
            </a:endParaRPr>
          </a:p>
          <a:p>
            <a:pPr marL="281940" marR="230504" indent="-205740">
              <a:lnSpc>
                <a:spcPts val="2210"/>
              </a:lnSpc>
              <a:spcBef>
                <a:spcPts val="530"/>
              </a:spcBef>
              <a:buClr>
                <a:srgbClr val="001F5F"/>
              </a:buClr>
              <a:buChar char="•"/>
              <a:tabLst>
                <a:tab pos="281940" algn="l"/>
              </a:tabLst>
            </a:pPr>
            <a:r>
              <a:rPr dirty="0" sz="2000">
                <a:latin typeface="Times New Roman"/>
                <a:cs typeface="Times New Roman"/>
              </a:rPr>
              <a:t>Pricing a firm without </a:t>
            </a:r>
            <a:r>
              <a:rPr dirty="0" sz="2000" spc="-5">
                <a:latin typeface="Times New Roman"/>
                <a:cs typeface="Times New Roman"/>
              </a:rPr>
              <a:t>considering </a:t>
            </a:r>
            <a:r>
              <a:rPr dirty="0" sz="2000">
                <a:latin typeface="Times New Roman"/>
                <a:cs typeface="Times New Roman"/>
              </a:rPr>
              <a:t>plant, copyright, and patent  expenses pretends </a:t>
            </a:r>
            <a:r>
              <a:rPr dirty="0" sz="2000" spc="5">
                <a:latin typeface="Times New Roman"/>
                <a:cs typeface="Times New Roman"/>
              </a:rPr>
              <a:t>one </a:t>
            </a:r>
            <a:r>
              <a:rPr dirty="0" sz="2000">
                <a:latin typeface="Times New Roman"/>
                <a:cs typeface="Times New Roman"/>
              </a:rPr>
              <a:t>can run a </a:t>
            </a:r>
            <a:r>
              <a:rPr dirty="0" sz="2000" spc="-5">
                <a:latin typeface="Times New Roman"/>
                <a:cs typeface="Times New Roman"/>
              </a:rPr>
              <a:t>business </a:t>
            </a:r>
            <a:r>
              <a:rPr dirty="0" sz="2000">
                <a:latin typeface="Times New Roman"/>
                <a:cs typeface="Times New Roman"/>
              </a:rPr>
              <a:t>without these</a:t>
            </a:r>
            <a:r>
              <a:rPr dirty="0" sz="2000" spc="-38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expenses….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00376" y="326212"/>
            <a:ext cx="412051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Variations of the P/E</a:t>
            </a:r>
            <a:r>
              <a:rPr dirty="0" spc="-120"/>
              <a:t> </a:t>
            </a:r>
            <a:r>
              <a:rPr dirty="0"/>
              <a:t>Ratio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4968" y="1385392"/>
            <a:ext cx="3364229" cy="331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spc="-25" b="1">
                <a:latin typeface="Times New Roman"/>
                <a:cs typeface="Times New Roman"/>
              </a:rPr>
              <a:t>Trailing </a:t>
            </a:r>
            <a:r>
              <a:rPr dirty="0" sz="2000" spc="5" b="1">
                <a:latin typeface="Times New Roman"/>
                <a:cs typeface="Times New Roman"/>
              </a:rPr>
              <a:t>&amp; </a:t>
            </a:r>
            <a:r>
              <a:rPr dirty="0" sz="2000" spc="-10" b="1">
                <a:latin typeface="Times New Roman"/>
                <a:cs typeface="Times New Roman"/>
              </a:rPr>
              <a:t>rolling </a:t>
            </a:r>
            <a:r>
              <a:rPr dirty="0" sz="2000" b="1">
                <a:latin typeface="Times New Roman"/>
                <a:cs typeface="Times New Roman"/>
              </a:rPr>
              <a:t>P/E</a:t>
            </a:r>
            <a:r>
              <a:rPr dirty="0" sz="2000" spc="-16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ratios: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213103" y="1700590"/>
            <a:ext cx="3173095" cy="0"/>
          </a:xfrm>
          <a:custGeom>
            <a:avLst/>
            <a:gdLst/>
            <a:ahLst/>
            <a:cxnLst/>
            <a:rect l="l" t="t" r="r" b="b"/>
            <a:pathLst>
              <a:path w="3173095" h="0">
                <a:moveTo>
                  <a:pt x="0" y="0"/>
                </a:moveTo>
                <a:lnTo>
                  <a:pt x="3172841" y="0"/>
                </a:lnTo>
              </a:path>
            </a:pathLst>
          </a:custGeom>
          <a:ln w="2400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2815208" y="2149856"/>
            <a:ext cx="1478280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15" i="1">
                <a:latin typeface="Times New Roman"/>
                <a:cs typeface="Times New Roman"/>
              </a:rPr>
              <a:t>Trailing </a:t>
            </a:r>
            <a:r>
              <a:rPr dirty="0" sz="2000" i="1">
                <a:latin typeface="Times New Roman"/>
                <a:cs typeface="Times New Roman"/>
              </a:rPr>
              <a:t>P/E</a:t>
            </a:r>
            <a:r>
              <a:rPr dirty="0" sz="2000" spc="-215" i="1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=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372355" y="2352099"/>
            <a:ext cx="2185035" cy="0"/>
          </a:xfrm>
          <a:custGeom>
            <a:avLst/>
            <a:gdLst/>
            <a:ahLst/>
            <a:cxnLst/>
            <a:rect l="l" t="t" r="r" b="b"/>
            <a:pathLst>
              <a:path w="2185034" h="0">
                <a:moveTo>
                  <a:pt x="0" y="0"/>
                </a:moveTo>
                <a:lnTo>
                  <a:pt x="2184907" y="0"/>
                </a:lnTo>
              </a:path>
            </a:pathLst>
          </a:custGeom>
          <a:ln w="1639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4745228" y="2074291"/>
            <a:ext cx="1332230" cy="247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35">
                <a:latin typeface="Cambria Math"/>
                <a:cs typeface="Cambria Math"/>
              </a:rPr>
              <a:t>𝑃𝑟𝑖𝑐𝑒 </a:t>
            </a:r>
            <a:r>
              <a:rPr dirty="0" sz="1450" spc="20">
                <a:latin typeface="Cambria Math"/>
                <a:cs typeface="Cambria Math"/>
              </a:rPr>
              <a:t>𝑝𝑒𝑟</a:t>
            </a:r>
            <a:r>
              <a:rPr dirty="0" sz="1450" spc="-35">
                <a:latin typeface="Cambria Math"/>
                <a:cs typeface="Cambria Math"/>
              </a:rPr>
              <a:t> </a:t>
            </a:r>
            <a:r>
              <a:rPr dirty="0" sz="1450" spc="15">
                <a:latin typeface="Cambria Math"/>
                <a:cs typeface="Cambria Math"/>
              </a:rPr>
              <a:t>𝑠ℎ𝑎𝑟𝑒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361179" y="2351658"/>
            <a:ext cx="2182495" cy="247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70">
                <a:latin typeface="Cambria Math"/>
                <a:cs typeface="Cambria Math"/>
              </a:rPr>
              <a:t>𝑀𝑜𝑠𝑡 </a:t>
            </a:r>
            <a:r>
              <a:rPr dirty="0" sz="1450" spc="-5">
                <a:latin typeface="Cambria Math"/>
                <a:cs typeface="Cambria Math"/>
              </a:rPr>
              <a:t>𝑟𝑒𝑐𝑒𝑛𝑡 </a:t>
            </a:r>
            <a:r>
              <a:rPr dirty="0" sz="1450" spc="55">
                <a:latin typeface="Cambria Math"/>
                <a:cs typeface="Cambria Math"/>
              </a:rPr>
              <a:t>𝑎𝑛𝑛𝑢𝑎𝑙</a:t>
            </a:r>
            <a:r>
              <a:rPr dirty="0" sz="1450" spc="40">
                <a:latin typeface="Cambria Math"/>
                <a:cs typeface="Cambria Math"/>
              </a:rPr>
              <a:t> </a:t>
            </a:r>
            <a:r>
              <a:rPr dirty="0" sz="1450" spc="70">
                <a:latin typeface="Cambria Math"/>
                <a:cs typeface="Cambria Math"/>
              </a:rPr>
              <a:t>𝐸𝑃𝑆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95042" y="2978353"/>
            <a:ext cx="1408430" cy="331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i="1">
                <a:latin typeface="Times New Roman"/>
                <a:cs typeface="Times New Roman"/>
              </a:rPr>
              <a:t>Rolling </a:t>
            </a:r>
            <a:r>
              <a:rPr dirty="0" sz="2000" spc="-5" i="1">
                <a:latin typeface="Times New Roman"/>
                <a:cs typeface="Times New Roman"/>
              </a:rPr>
              <a:t>P/E</a:t>
            </a:r>
            <a:r>
              <a:rPr dirty="0" sz="2000" spc="-215" i="1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=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467100" y="3181155"/>
            <a:ext cx="3909060" cy="0"/>
          </a:xfrm>
          <a:custGeom>
            <a:avLst/>
            <a:gdLst/>
            <a:ahLst/>
            <a:cxnLst/>
            <a:rect l="l" t="t" r="r" b="b"/>
            <a:pathLst>
              <a:path w="3909059" h="0">
                <a:moveTo>
                  <a:pt x="0" y="0"/>
                </a:moveTo>
                <a:lnTo>
                  <a:pt x="3909059" y="0"/>
                </a:lnTo>
              </a:path>
            </a:pathLst>
          </a:custGeom>
          <a:ln w="1639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4702555" y="2903347"/>
            <a:ext cx="1332230" cy="247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35">
                <a:latin typeface="Cambria Math"/>
                <a:cs typeface="Cambria Math"/>
              </a:rPr>
              <a:t>𝑃𝑟𝑖𝑐𝑒 </a:t>
            </a:r>
            <a:r>
              <a:rPr dirty="0" sz="1450" spc="20">
                <a:latin typeface="Cambria Math"/>
                <a:cs typeface="Cambria Math"/>
              </a:rPr>
              <a:t>𝑝𝑒𝑟</a:t>
            </a:r>
            <a:r>
              <a:rPr dirty="0" sz="1450" spc="-35">
                <a:latin typeface="Cambria Math"/>
                <a:cs typeface="Cambria Math"/>
              </a:rPr>
              <a:t> </a:t>
            </a:r>
            <a:r>
              <a:rPr dirty="0" sz="1450" spc="15">
                <a:latin typeface="Cambria Math"/>
                <a:cs typeface="Cambria Math"/>
              </a:rPr>
              <a:t>𝑠ℎ𝑎𝑟𝑒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455670" y="3181349"/>
            <a:ext cx="3947160" cy="247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>
                <a:latin typeface="Cambria Math"/>
                <a:cs typeface="Cambria Math"/>
              </a:rPr>
              <a:t>𝑆 𝑢 𝑚 </a:t>
            </a:r>
            <a:r>
              <a:rPr dirty="0" sz="1450" spc="35">
                <a:latin typeface="Cambria Math"/>
                <a:cs typeface="Cambria Math"/>
              </a:rPr>
              <a:t>𝑜𝑓 </a:t>
            </a:r>
            <a:r>
              <a:rPr dirty="0" sz="1450" spc="70">
                <a:latin typeface="Cambria Math"/>
                <a:cs typeface="Cambria Math"/>
              </a:rPr>
              <a:t>𝐸𝑃𝑆 </a:t>
            </a:r>
            <a:r>
              <a:rPr dirty="0" sz="1450" spc="30">
                <a:latin typeface="Cambria Math"/>
                <a:cs typeface="Cambria Math"/>
              </a:rPr>
              <a:t>𝑓𝑜𝑟 </a:t>
            </a:r>
            <a:r>
              <a:rPr dirty="0" sz="1450" spc="75">
                <a:latin typeface="Cambria Math"/>
                <a:cs typeface="Cambria Math"/>
              </a:rPr>
              <a:t>𝑚𝑜𝑠𝑡 </a:t>
            </a:r>
            <a:r>
              <a:rPr dirty="0" sz="1450" spc="-10">
                <a:latin typeface="Cambria Math"/>
                <a:cs typeface="Cambria Math"/>
              </a:rPr>
              <a:t>𝑟𝑒𝑐𝑒𝑛𝑡 </a:t>
            </a:r>
            <a:r>
              <a:rPr dirty="0" sz="1450" spc="50">
                <a:latin typeface="Cambria Math"/>
                <a:cs typeface="Cambria Math"/>
              </a:rPr>
              <a:t>𝑓𝑜𝑢𝑟</a:t>
            </a:r>
            <a:r>
              <a:rPr dirty="0" sz="1450" spc="215">
                <a:latin typeface="Cambria Math"/>
                <a:cs typeface="Cambria Math"/>
              </a:rPr>
              <a:t> </a:t>
            </a:r>
            <a:r>
              <a:rPr dirty="0" sz="1450" spc="10">
                <a:latin typeface="Cambria Math"/>
                <a:cs typeface="Cambria Math"/>
              </a:rPr>
              <a:t>𝑞𝑢𝑎𝑟𝑡𝑒𝑟𝑠</a:t>
            </a:r>
            <a:endParaRPr sz="145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00376" y="326212"/>
            <a:ext cx="412051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Variations of the P/E</a:t>
            </a:r>
            <a:r>
              <a:rPr dirty="0" spc="-120"/>
              <a:t> </a:t>
            </a:r>
            <a:r>
              <a:rPr dirty="0"/>
              <a:t>Ratio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4968" y="1385392"/>
            <a:ext cx="6584315" cy="130238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u="heavy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Dividend-Adjusted P/E</a:t>
            </a:r>
            <a:r>
              <a:rPr dirty="0" u="heavy" sz="2000" spc="-9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ratios: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800">
              <a:latin typeface="Times New Roman"/>
              <a:cs typeface="Times New Roman"/>
            </a:endParaRPr>
          </a:p>
          <a:p>
            <a:pPr marL="12700" marR="5080" indent="254000">
              <a:lnSpc>
                <a:spcPts val="2210"/>
              </a:lnSpc>
            </a:pPr>
            <a:r>
              <a:rPr dirty="0" sz="2000">
                <a:latin typeface="Times New Roman"/>
                <a:cs typeface="Times New Roman"/>
              </a:rPr>
              <a:t>In </a:t>
            </a:r>
            <a:r>
              <a:rPr dirty="0" sz="2000" spc="-5">
                <a:latin typeface="Times New Roman"/>
                <a:cs typeface="Times New Roman"/>
              </a:rPr>
              <a:t>calculating </a:t>
            </a:r>
            <a:r>
              <a:rPr dirty="0" sz="2000" b="1">
                <a:latin typeface="Times New Roman"/>
                <a:cs typeface="Times New Roman"/>
              </a:rPr>
              <a:t>trailing </a:t>
            </a:r>
            <a:r>
              <a:rPr dirty="0" sz="2000">
                <a:latin typeface="Times New Roman"/>
                <a:cs typeface="Times New Roman"/>
              </a:rPr>
              <a:t>(&amp; rolling) </a:t>
            </a:r>
            <a:r>
              <a:rPr dirty="0" sz="2000" b="1">
                <a:latin typeface="Times New Roman"/>
                <a:cs typeface="Times New Roman"/>
              </a:rPr>
              <a:t>P/E ratios</a:t>
            </a:r>
            <a:r>
              <a:rPr dirty="0" sz="2000">
                <a:latin typeface="Times New Roman"/>
                <a:cs typeface="Times New Roman"/>
              </a:rPr>
              <a:t>, </a:t>
            </a:r>
            <a:r>
              <a:rPr dirty="0" sz="2000" spc="-5" b="1">
                <a:latin typeface="Times New Roman"/>
                <a:cs typeface="Times New Roman"/>
              </a:rPr>
              <a:t>price </a:t>
            </a:r>
            <a:r>
              <a:rPr dirty="0" sz="2000" b="1">
                <a:latin typeface="Times New Roman"/>
                <a:cs typeface="Times New Roman"/>
              </a:rPr>
              <a:t>should</a:t>
            </a:r>
            <a:r>
              <a:rPr dirty="0" sz="2000" spc="-409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be  adjusted for dividends </a:t>
            </a:r>
            <a:r>
              <a:rPr dirty="0" sz="2000">
                <a:latin typeface="Times New Roman"/>
                <a:cs typeface="Times New Roman"/>
              </a:rPr>
              <a:t>that have been</a:t>
            </a:r>
            <a:r>
              <a:rPr dirty="0" sz="2000" spc="-3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paid: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38045" y="3094177"/>
            <a:ext cx="6109970" cy="331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2000" spc="-10" i="1">
                <a:latin typeface="Times New Roman"/>
                <a:cs typeface="Times New Roman"/>
              </a:rPr>
              <a:t>Dividend-adjusted </a:t>
            </a:r>
            <a:r>
              <a:rPr dirty="0" sz="2000" spc="-5" i="1">
                <a:latin typeface="Times New Roman"/>
                <a:cs typeface="Times New Roman"/>
              </a:rPr>
              <a:t>trailing P/E </a:t>
            </a:r>
            <a:r>
              <a:rPr dirty="0" sz="2000">
                <a:latin typeface="Times New Roman"/>
                <a:cs typeface="Times New Roman"/>
              </a:rPr>
              <a:t>= </a:t>
            </a:r>
            <a:r>
              <a:rPr dirty="0" u="heavy" baseline="38314" sz="2175" spc="-3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𝑃𝑟𝑖𝑐𝑒 </a:t>
            </a:r>
            <a:r>
              <a:rPr dirty="0" u="heavy" baseline="38314" sz="2175" spc="3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𝑝𝑒𝑟 </a:t>
            </a:r>
            <a:r>
              <a:rPr dirty="0" u="heavy" baseline="38314" sz="2175" spc="75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𝑠ℎ𝑎𝑟𝑒</a:t>
            </a:r>
            <a:r>
              <a:rPr dirty="0" u="heavy" baseline="38314" sz="2175" spc="75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+</a:t>
            </a:r>
            <a:r>
              <a:rPr dirty="0" u="heavy" baseline="38314" sz="2175" spc="75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𝐴𝑛𝑛𝑢𝑎𝑙 </a:t>
            </a:r>
            <a:r>
              <a:rPr dirty="0" u="heavy" baseline="38314" sz="2175" spc="15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𝐷𝑃𝑆</a:t>
            </a:r>
            <a:r>
              <a:rPr dirty="0" u="heavy" baseline="38314" sz="2175" spc="-127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 </a:t>
            </a:r>
            <a:endParaRPr baseline="38314" sz="2175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13475" y="3297174"/>
            <a:ext cx="405130" cy="247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>
                <a:latin typeface="Cambria Math"/>
                <a:cs typeface="Cambria Math"/>
              </a:rPr>
              <a:t>𝐸</a:t>
            </a:r>
            <a:r>
              <a:rPr dirty="0" sz="1450" spc="-155">
                <a:latin typeface="Cambria Math"/>
                <a:cs typeface="Cambria Math"/>
              </a:rPr>
              <a:t> </a:t>
            </a:r>
            <a:r>
              <a:rPr dirty="0" sz="1450">
                <a:latin typeface="Cambria Math"/>
                <a:cs typeface="Cambria Math"/>
              </a:rPr>
              <a:t>𝑃</a:t>
            </a:r>
            <a:r>
              <a:rPr dirty="0" sz="1450" spc="-160">
                <a:latin typeface="Cambria Math"/>
                <a:cs typeface="Cambria Math"/>
              </a:rPr>
              <a:t> </a:t>
            </a:r>
            <a:r>
              <a:rPr dirty="0" sz="1450">
                <a:latin typeface="Cambria Math"/>
                <a:cs typeface="Cambria Math"/>
              </a:rPr>
              <a:t>𝑆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4968" y="3824732"/>
            <a:ext cx="687324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heavy" sz="200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Rationale:</a:t>
            </a:r>
            <a:r>
              <a:rPr dirty="0" u="heavy" sz="2000" spc="-5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Dividends</a:t>
            </a:r>
            <a:r>
              <a:rPr dirty="0" u="heavy" sz="2000" spc="-2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spc="-5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affect</a:t>
            </a:r>
            <a:r>
              <a:rPr dirty="0" u="heavy" sz="2000" spc="-3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prices</a:t>
            </a:r>
            <a:r>
              <a:rPr dirty="0" u="heavy" sz="2000" spc="-55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but</a:t>
            </a:r>
            <a:r>
              <a:rPr dirty="0" u="heavy" sz="2000" spc="-25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not</a:t>
            </a:r>
            <a:r>
              <a:rPr dirty="0" u="heavy" sz="2000" spc="-15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past</a:t>
            </a:r>
            <a:r>
              <a:rPr dirty="0" u="heavy" sz="2000" spc="-3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(trailing)</a:t>
            </a:r>
            <a:r>
              <a:rPr dirty="0" u="heavy" sz="2000" spc="-25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earnings.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00376" y="326212"/>
            <a:ext cx="412051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Variations of the P/E</a:t>
            </a:r>
            <a:r>
              <a:rPr dirty="0" spc="-120"/>
              <a:t> </a:t>
            </a:r>
            <a:r>
              <a:rPr dirty="0"/>
              <a:t>Ratio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4968" y="1385392"/>
            <a:ext cx="3429635" cy="331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u="heavy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Forward (leading) P/E</a:t>
            </a:r>
            <a:r>
              <a:rPr dirty="0" u="heavy" sz="2000" spc="-2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ratios: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27047" y="2154427"/>
            <a:ext cx="2669540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10" i="1">
                <a:latin typeface="Times New Roman"/>
                <a:cs typeface="Times New Roman"/>
              </a:rPr>
              <a:t>Forward </a:t>
            </a:r>
            <a:r>
              <a:rPr dirty="0" sz="2000" i="1">
                <a:latin typeface="Times New Roman"/>
                <a:cs typeface="Times New Roman"/>
              </a:rPr>
              <a:t>or leading P/E</a:t>
            </a:r>
            <a:r>
              <a:rPr dirty="0" sz="2000" spc="-240" i="1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=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770120" y="2356671"/>
            <a:ext cx="2575560" cy="0"/>
          </a:xfrm>
          <a:custGeom>
            <a:avLst/>
            <a:gdLst/>
            <a:ahLst/>
            <a:cxnLst/>
            <a:rect l="l" t="t" r="r" b="b"/>
            <a:pathLst>
              <a:path w="2575559" h="0">
                <a:moveTo>
                  <a:pt x="0" y="0"/>
                </a:moveTo>
                <a:lnTo>
                  <a:pt x="2575560" y="0"/>
                </a:lnTo>
              </a:path>
            </a:pathLst>
          </a:custGeom>
          <a:ln w="1639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4734178" y="2022779"/>
            <a:ext cx="2606675" cy="58039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617855">
              <a:lnSpc>
                <a:spcPct val="100000"/>
              </a:lnSpc>
              <a:spcBef>
                <a:spcPts val="540"/>
              </a:spcBef>
            </a:pPr>
            <a:r>
              <a:rPr dirty="0" sz="1450" spc="-35">
                <a:latin typeface="Cambria Math"/>
                <a:cs typeface="Cambria Math"/>
              </a:rPr>
              <a:t>𝑃𝑟𝑖𝑐𝑒 </a:t>
            </a:r>
            <a:r>
              <a:rPr dirty="0" sz="1450" spc="20">
                <a:latin typeface="Cambria Math"/>
                <a:cs typeface="Cambria Math"/>
              </a:rPr>
              <a:t>𝑝𝑒𝑟</a:t>
            </a:r>
            <a:r>
              <a:rPr dirty="0" sz="1450" spc="-10">
                <a:latin typeface="Cambria Math"/>
                <a:cs typeface="Cambria Math"/>
              </a:rPr>
              <a:t> </a:t>
            </a:r>
            <a:r>
              <a:rPr dirty="0" sz="1450" spc="15">
                <a:latin typeface="Cambria Math"/>
                <a:cs typeface="Cambria Math"/>
              </a:rPr>
              <a:t>𝑠ℎ𝑎𝑟𝑒</a:t>
            </a:r>
            <a:endParaRPr sz="1450">
              <a:latin typeface="Cambria Math"/>
              <a:cs typeface="Cambria Math"/>
            </a:endParaRPr>
          </a:p>
          <a:p>
            <a:pPr marL="38100">
              <a:lnSpc>
                <a:spcPct val="100000"/>
              </a:lnSpc>
              <a:spcBef>
                <a:spcPts val="445"/>
              </a:spcBef>
            </a:pPr>
            <a:r>
              <a:rPr dirty="0" sz="1450" spc="-5">
                <a:latin typeface="Cambria Math"/>
                <a:cs typeface="Cambria Math"/>
              </a:rPr>
              <a:t>𝐹𝑜𝑟𝑒𝑐𝑎𝑠𝑡 </a:t>
            </a:r>
            <a:r>
              <a:rPr dirty="0" sz="1450" spc="35">
                <a:latin typeface="Cambria Math"/>
                <a:cs typeface="Cambria Math"/>
              </a:rPr>
              <a:t>𝑜𝑓 </a:t>
            </a:r>
            <a:r>
              <a:rPr dirty="0" sz="1450" spc="10">
                <a:latin typeface="Cambria Math"/>
                <a:cs typeface="Cambria Math"/>
              </a:rPr>
              <a:t>𝑛𝑒𝑥𝑡 </a:t>
            </a:r>
            <a:r>
              <a:rPr dirty="0" sz="1450" spc="75">
                <a:latin typeface="Cambria Math"/>
                <a:cs typeface="Cambria Math"/>
              </a:rPr>
              <a:t>𝑦𝑒𝑎𝑟</a:t>
            </a:r>
            <a:r>
              <a:rPr dirty="0" baseline="16203" sz="1800" spc="112">
                <a:latin typeface="Verdana"/>
                <a:cs typeface="Verdana"/>
              </a:rPr>
              <a:t>′</a:t>
            </a:r>
            <a:r>
              <a:rPr dirty="0" sz="1450" spc="75">
                <a:latin typeface="Cambria Math"/>
                <a:cs typeface="Cambria Math"/>
              </a:rPr>
              <a:t>𝑠</a:t>
            </a:r>
            <a:r>
              <a:rPr dirty="0" sz="1450" spc="125">
                <a:latin typeface="Cambria Math"/>
                <a:cs typeface="Cambria Math"/>
              </a:rPr>
              <a:t> </a:t>
            </a:r>
            <a:r>
              <a:rPr dirty="0" sz="1450" spc="70">
                <a:latin typeface="Cambria Math"/>
                <a:cs typeface="Cambria Math"/>
              </a:rPr>
              <a:t>𝐸𝑃𝑆</a:t>
            </a:r>
            <a:endParaRPr sz="145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4968" y="2905506"/>
            <a:ext cx="7139940" cy="195008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218440" marR="135890" indent="-205740">
              <a:lnSpc>
                <a:spcPts val="2290"/>
              </a:lnSpc>
              <a:spcBef>
                <a:spcPts val="270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The dividend adjustment does NOT apply to forward</a:t>
            </a:r>
            <a:r>
              <a:rPr dirty="0" sz="2000" spc="-34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(leading)  P/E</a:t>
            </a:r>
            <a:r>
              <a:rPr dirty="0" sz="2000" spc="-2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ratios.</a:t>
            </a:r>
            <a:endParaRPr sz="2000">
              <a:latin typeface="Times New Roman"/>
              <a:cs typeface="Times New Roman"/>
            </a:endParaRPr>
          </a:p>
          <a:p>
            <a:pPr marL="12700" marR="5080">
              <a:lnSpc>
                <a:spcPts val="5310"/>
              </a:lnSpc>
              <a:spcBef>
                <a:spcPts val="445"/>
              </a:spcBef>
            </a:pPr>
            <a:r>
              <a:rPr dirty="0" u="heavy" sz="200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If</a:t>
            </a:r>
            <a:r>
              <a:rPr dirty="0" u="heavy" sz="2000" spc="-15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a dividend</a:t>
            </a:r>
            <a:r>
              <a:rPr dirty="0" u="heavy" sz="2000" spc="-25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is paid</a:t>
            </a:r>
            <a:r>
              <a:rPr dirty="0" u="heavy" sz="2000" spc="-3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out</a:t>
            </a:r>
            <a:r>
              <a:rPr dirty="0" u="heavy" sz="2000" spc="-15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spc="-2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now, </a:t>
            </a:r>
            <a:r>
              <a:rPr dirty="0" u="heavy" sz="200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it </a:t>
            </a:r>
            <a:r>
              <a:rPr dirty="0" u="heavy" sz="2000" spc="-5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will</a:t>
            </a:r>
            <a:r>
              <a:rPr dirty="0" u="heavy" sz="2000" spc="-4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spc="-5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affect</a:t>
            </a:r>
            <a:r>
              <a:rPr dirty="0" u="heavy" sz="2000" spc="-4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future</a:t>
            </a:r>
            <a:r>
              <a:rPr dirty="0" u="heavy" sz="2000" spc="-2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(forward)</a:t>
            </a:r>
            <a:r>
              <a:rPr dirty="0" u="heavy" sz="2000" spc="-265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earnings. </a:t>
            </a:r>
            <a:r>
              <a:rPr dirty="0" sz="2000" b="1" i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u="heavy" sz="200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Dividends </a:t>
            </a:r>
            <a:r>
              <a:rPr dirty="0" u="heavy" sz="2000" spc="-5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affect </a:t>
            </a:r>
            <a:r>
              <a:rPr dirty="0" u="heavy" sz="200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future earnings but not</a:t>
            </a:r>
            <a:r>
              <a:rPr dirty="0" u="heavy" sz="2000" spc="-165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spc="2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pastearnings.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17595" y="326212"/>
            <a:ext cx="288925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Screening</a:t>
            </a:r>
            <a:r>
              <a:rPr dirty="0" spc="-110"/>
              <a:t> </a:t>
            </a:r>
            <a:r>
              <a:rPr dirty="0" spc="-5"/>
              <a:t>Analysis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21181" y="1135507"/>
            <a:ext cx="7306945" cy="50514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00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u="heavy" sz="1800" spc="-2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Technical </a:t>
            </a:r>
            <a:r>
              <a:rPr dirty="0" u="heavy" sz="1800" spc="-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Screens</a:t>
            </a:r>
            <a:r>
              <a:rPr dirty="0" sz="1800" spc="-10">
                <a:latin typeface="Times New Roman"/>
                <a:cs typeface="Times New Roman"/>
              </a:rPr>
              <a:t>: </a:t>
            </a:r>
            <a:r>
              <a:rPr dirty="0" sz="1800">
                <a:latin typeface="Times New Roman"/>
                <a:cs typeface="Times New Roman"/>
              </a:rPr>
              <a:t>identify </a:t>
            </a:r>
            <a:r>
              <a:rPr dirty="0" sz="1800" spc="-5">
                <a:latin typeface="Times New Roman"/>
                <a:cs typeface="Times New Roman"/>
              </a:rPr>
              <a:t>positions </a:t>
            </a:r>
            <a:r>
              <a:rPr dirty="0" sz="1800">
                <a:latin typeface="Times New Roman"/>
                <a:cs typeface="Times New Roman"/>
              </a:rPr>
              <a:t>based on trading</a:t>
            </a:r>
            <a:r>
              <a:rPr dirty="0" sz="1800" spc="-1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indicators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001F5F"/>
              </a:buClr>
              <a:buFont typeface="Times New Roman"/>
              <a:buChar char="•"/>
            </a:pPr>
            <a:endParaRPr sz="19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buClr>
                <a:srgbClr val="00AEEE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800">
                <a:latin typeface="Times New Roman"/>
                <a:cs typeface="Times New Roman"/>
              </a:rPr>
              <a:t>Price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screens</a:t>
            </a:r>
            <a:endParaRPr sz="18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204"/>
              </a:spcBef>
              <a:buClr>
                <a:srgbClr val="00AEEE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800" spc="-5">
                <a:latin typeface="Times New Roman"/>
                <a:cs typeface="Times New Roman"/>
              </a:rPr>
              <a:t>Small </a:t>
            </a:r>
            <a:r>
              <a:rPr dirty="0" sz="1800">
                <a:latin typeface="Times New Roman"/>
                <a:cs typeface="Times New Roman"/>
              </a:rPr>
              <a:t>stock</a:t>
            </a:r>
            <a:r>
              <a:rPr dirty="0" sz="1800" spc="-5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screens</a:t>
            </a:r>
            <a:endParaRPr sz="18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190"/>
              </a:spcBef>
              <a:buClr>
                <a:srgbClr val="00AEEE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800">
                <a:latin typeface="Times New Roman"/>
                <a:cs typeface="Times New Roman"/>
              </a:rPr>
              <a:t>Neglected </a:t>
            </a:r>
            <a:r>
              <a:rPr dirty="0" sz="1800" spc="-5">
                <a:latin typeface="Times New Roman"/>
                <a:cs typeface="Times New Roman"/>
              </a:rPr>
              <a:t>stocks</a:t>
            </a:r>
            <a:r>
              <a:rPr dirty="0" sz="1800" spc="-6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screens</a:t>
            </a:r>
            <a:endParaRPr sz="18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204"/>
              </a:spcBef>
              <a:buClr>
                <a:srgbClr val="00AEEE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800">
                <a:latin typeface="Times New Roman"/>
                <a:cs typeface="Times New Roman"/>
              </a:rPr>
              <a:t>Seasonal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screens</a:t>
            </a:r>
            <a:endParaRPr sz="18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204"/>
              </a:spcBef>
              <a:buClr>
                <a:srgbClr val="00AEEE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800" spc="-5">
                <a:latin typeface="Times New Roman"/>
                <a:cs typeface="Times New Roman"/>
              </a:rPr>
              <a:t>Momentum</a:t>
            </a:r>
            <a:r>
              <a:rPr dirty="0" sz="1800" spc="-6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screens</a:t>
            </a:r>
            <a:endParaRPr sz="18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195"/>
              </a:spcBef>
              <a:buClr>
                <a:srgbClr val="00AEEE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800">
                <a:latin typeface="Times New Roman"/>
                <a:cs typeface="Times New Roman"/>
              </a:rPr>
              <a:t>Insider trading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screens</a:t>
            </a:r>
            <a:endParaRPr sz="1800">
              <a:latin typeface="Times New Roman"/>
              <a:cs typeface="Times New Roman"/>
            </a:endParaRPr>
          </a:p>
          <a:p>
            <a:pPr marL="218440" marR="5080" indent="-205740">
              <a:lnSpc>
                <a:spcPts val="2100"/>
              </a:lnSpc>
              <a:spcBef>
                <a:spcPts val="1764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u="heavy" sz="1800" spc="-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Fundamental Screens</a:t>
            </a:r>
            <a:r>
              <a:rPr dirty="0" sz="1800" spc="-5">
                <a:latin typeface="Times New Roman"/>
                <a:cs typeface="Times New Roman"/>
              </a:rPr>
              <a:t>: </a:t>
            </a:r>
            <a:r>
              <a:rPr dirty="0" sz="1800">
                <a:latin typeface="Times New Roman"/>
                <a:cs typeface="Times New Roman"/>
              </a:rPr>
              <a:t>identify </a:t>
            </a:r>
            <a:r>
              <a:rPr dirty="0" sz="1800" spc="-5">
                <a:latin typeface="Times New Roman"/>
                <a:cs typeface="Times New Roman"/>
              </a:rPr>
              <a:t>positions </a:t>
            </a:r>
            <a:r>
              <a:rPr dirty="0" sz="1800">
                <a:latin typeface="Times New Roman"/>
                <a:cs typeface="Times New Roman"/>
              </a:rPr>
              <a:t>based on </a:t>
            </a:r>
            <a:r>
              <a:rPr dirty="0" sz="1800" spc="-5">
                <a:latin typeface="Times New Roman"/>
                <a:cs typeface="Times New Roman"/>
              </a:rPr>
              <a:t>fundamental </a:t>
            </a:r>
            <a:r>
              <a:rPr dirty="0" sz="1800">
                <a:latin typeface="Times New Roman"/>
                <a:cs typeface="Times New Roman"/>
              </a:rPr>
              <a:t>indicators</a:t>
            </a:r>
            <a:r>
              <a:rPr dirty="0" sz="1800" spc="-1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of  the </a:t>
            </a:r>
            <a:r>
              <a:rPr dirty="0" sz="1800" spc="-20">
                <a:latin typeface="Times New Roman"/>
                <a:cs typeface="Times New Roman"/>
              </a:rPr>
              <a:t>firm’s </a:t>
            </a:r>
            <a:r>
              <a:rPr dirty="0" sz="1800">
                <a:latin typeface="Times New Roman"/>
                <a:cs typeface="Times New Roman"/>
              </a:rPr>
              <a:t>operations relative to</a:t>
            </a:r>
            <a:r>
              <a:rPr dirty="0" sz="1800" spc="-6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price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001F5F"/>
              </a:buClr>
              <a:buFont typeface="Times New Roman"/>
              <a:buChar char="•"/>
            </a:pPr>
            <a:endParaRPr sz="185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5"/>
              </a:spcBef>
              <a:buClr>
                <a:srgbClr val="00AEEE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800">
                <a:latin typeface="Times New Roman"/>
                <a:cs typeface="Times New Roman"/>
              </a:rPr>
              <a:t>Price/Earnings (P/E)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ratios</a:t>
            </a:r>
            <a:endParaRPr sz="18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200"/>
              </a:spcBef>
              <a:buClr>
                <a:srgbClr val="00AEEE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800">
                <a:latin typeface="Times New Roman"/>
                <a:cs typeface="Times New Roman"/>
              </a:rPr>
              <a:t>Market/Book </a:t>
            </a:r>
            <a:r>
              <a:rPr dirty="0" sz="1800" spc="-45">
                <a:latin typeface="Times New Roman"/>
                <a:cs typeface="Times New Roman"/>
              </a:rPr>
              <a:t>Value </a:t>
            </a:r>
            <a:r>
              <a:rPr dirty="0" sz="1800">
                <a:latin typeface="Times New Roman"/>
                <a:cs typeface="Times New Roman"/>
              </a:rPr>
              <a:t>(P/B)</a:t>
            </a:r>
            <a:r>
              <a:rPr dirty="0" sz="1800" spc="-18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ratios</a:t>
            </a:r>
            <a:endParaRPr sz="18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195"/>
              </a:spcBef>
              <a:buClr>
                <a:srgbClr val="00AEEE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800">
                <a:latin typeface="Times New Roman"/>
                <a:cs typeface="Times New Roman"/>
              </a:rPr>
              <a:t>Price/Cash </a:t>
            </a:r>
            <a:r>
              <a:rPr dirty="0" sz="1800" spc="-5">
                <a:latin typeface="Times New Roman"/>
                <a:cs typeface="Times New Roman"/>
              </a:rPr>
              <a:t>Flow (P/CFO)</a:t>
            </a:r>
            <a:r>
              <a:rPr dirty="0" sz="1800" spc="-16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ratios</a:t>
            </a:r>
            <a:endParaRPr sz="18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204"/>
              </a:spcBef>
              <a:buClr>
                <a:srgbClr val="00AEEE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800">
                <a:latin typeface="Times New Roman"/>
                <a:cs typeface="Times New Roman"/>
              </a:rPr>
              <a:t>Price/Dividend </a:t>
            </a:r>
            <a:r>
              <a:rPr dirty="0" sz="1800" spc="-5">
                <a:latin typeface="Times New Roman"/>
                <a:cs typeface="Times New Roman"/>
              </a:rPr>
              <a:t>(P/D)</a:t>
            </a:r>
            <a:r>
              <a:rPr dirty="0" sz="1800" spc="-6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ratios</a:t>
            </a:r>
            <a:endParaRPr sz="18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70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1800">
                <a:latin typeface="Times New Roman"/>
                <a:cs typeface="Times New Roman"/>
              </a:rPr>
              <a:t>Any combination of these </a:t>
            </a:r>
            <a:r>
              <a:rPr dirty="0" sz="1800" spc="-5">
                <a:latin typeface="Times New Roman"/>
                <a:cs typeface="Times New Roman"/>
              </a:rPr>
              <a:t>methods is</a:t>
            </a:r>
            <a:r>
              <a:rPr dirty="0" sz="1800" spc="-10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possible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52904" y="326212"/>
            <a:ext cx="481012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How Multiple Screening</a:t>
            </a:r>
            <a:r>
              <a:rPr dirty="0" spc="-125"/>
              <a:t> </a:t>
            </a:r>
            <a:r>
              <a:rPr dirty="0" spc="-20"/>
              <a:t>Works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5578" y="1408937"/>
            <a:ext cx="7261225" cy="36633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93065" indent="-381000">
              <a:lnSpc>
                <a:spcPct val="100000"/>
              </a:lnSpc>
              <a:spcBef>
                <a:spcPts val="95"/>
              </a:spcBef>
              <a:buClr>
                <a:srgbClr val="001F5F"/>
              </a:buClr>
              <a:buAutoNum type="arabicPeriod"/>
              <a:tabLst>
                <a:tab pos="393700" algn="l"/>
              </a:tabLst>
            </a:pPr>
            <a:r>
              <a:rPr dirty="0" sz="2800" spc="-5">
                <a:latin typeface="Times New Roman"/>
                <a:cs typeface="Times New Roman"/>
              </a:rPr>
              <a:t>Identify a multiple on which to screen</a:t>
            </a:r>
            <a:r>
              <a:rPr dirty="0" sz="2800" spc="-15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stocks.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001F5F"/>
              </a:buClr>
              <a:buFont typeface="Times New Roman"/>
              <a:buAutoNum type="arabicPeriod"/>
            </a:pPr>
            <a:endParaRPr sz="3100">
              <a:latin typeface="Times New Roman"/>
              <a:cs typeface="Times New Roman"/>
            </a:endParaRPr>
          </a:p>
          <a:p>
            <a:pPr marL="393065" marR="474345" indent="-381000">
              <a:lnSpc>
                <a:spcPct val="100000"/>
              </a:lnSpc>
              <a:spcBef>
                <a:spcPts val="2365"/>
              </a:spcBef>
              <a:buClr>
                <a:srgbClr val="001F5F"/>
              </a:buClr>
              <a:buAutoNum type="arabicPeriod"/>
              <a:tabLst>
                <a:tab pos="393700" algn="l"/>
              </a:tabLst>
            </a:pPr>
            <a:r>
              <a:rPr dirty="0" sz="2800" spc="-10">
                <a:latin typeface="Times New Roman"/>
                <a:cs typeface="Times New Roman"/>
              </a:rPr>
              <a:t>Rank </a:t>
            </a:r>
            <a:r>
              <a:rPr dirty="0" sz="2800" spc="-5">
                <a:latin typeface="Times New Roman"/>
                <a:cs typeface="Times New Roman"/>
              </a:rPr>
              <a:t>stocks on that multiple, from highest</a:t>
            </a:r>
            <a:r>
              <a:rPr dirty="0" sz="2800" spc="-17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to  lowest.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001F5F"/>
              </a:buClr>
              <a:buFont typeface="Times New Roman"/>
              <a:buAutoNum type="arabicPeriod"/>
            </a:pPr>
            <a:endParaRPr sz="3100">
              <a:latin typeface="Times New Roman"/>
              <a:cs typeface="Times New Roman"/>
            </a:endParaRPr>
          </a:p>
          <a:p>
            <a:pPr marL="393065" marR="5080" indent="-381000">
              <a:lnSpc>
                <a:spcPct val="100000"/>
              </a:lnSpc>
              <a:spcBef>
                <a:spcPts val="2355"/>
              </a:spcBef>
              <a:buClr>
                <a:srgbClr val="001F5F"/>
              </a:buClr>
              <a:buAutoNum type="arabicPeriod"/>
              <a:tabLst>
                <a:tab pos="393700" algn="l"/>
              </a:tabLst>
            </a:pPr>
            <a:r>
              <a:rPr dirty="0" sz="2800" spc="-5">
                <a:latin typeface="Times New Roman"/>
                <a:cs typeface="Times New Roman"/>
              </a:rPr>
              <a:t>Buy stocks with </a:t>
            </a:r>
            <a:r>
              <a:rPr dirty="0" sz="2800">
                <a:latin typeface="Times New Roman"/>
                <a:cs typeface="Times New Roman"/>
              </a:rPr>
              <a:t>the </a:t>
            </a:r>
            <a:r>
              <a:rPr dirty="0" sz="2800" spc="-5">
                <a:latin typeface="Times New Roman"/>
                <a:cs typeface="Times New Roman"/>
              </a:rPr>
              <a:t>lowest multiples and</a:t>
            </a:r>
            <a:r>
              <a:rPr dirty="0" sz="2800" spc="-15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(short)  sell </a:t>
            </a:r>
            <a:r>
              <a:rPr dirty="0" sz="2800">
                <a:latin typeface="Times New Roman"/>
                <a:cs typeface="Times New Roman"/>
              </a:rPr>
              <a:t>stocks </a:t>
            </a:r>
            <a:r>
              <a:rPr dirty="0" sz="2800" spc="-5">
                <a:latin typeface="Times New Roman"/>
                <a:cs typeface="Times New Roman"/>
              </a:rPr>
              <a:t>with the highest</a:t>
            </a:r>
            <a:r>
              <a:rPr dirty="0" sz="2800" spc="-21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multiples.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91465" marR="5080" indent="74676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Fundamental Screening:  Returns to P/E </a:t>
            </a:r>
            <a:r>
              <a:rPr dirty="0" spc="-10"/>
              <a:t>Screen</a:t>
            </a:r>
            <a:r>
              <a:rPr dirty="0" spc="-65"/>
              <a:t> </a:t>
            </a:r>
            <a:r>
              <a:rPr dirty="0"/>
              <a:t>(1963-2006)</a:t>
            </a:r>
          </a:p>
        </p:txBody>
      </p:sp>
      <p:sp>
        <p:nvSpPr>
          <p:cNvPr id="3" name="object 3"/>
          <p:cNvSpPr/>
          <p:nvPr/>
        </p:nvSpPr>
        <p:spPr>
          <a:xfrm>
            <a:off x="1498091" y="1565147"/>
            <a:ext cx="6071616" cy="25877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55244" marR="5080" indent="98298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Fundamental Screening:  Returns to P/B Screening</a:t>
            </a:r>
            <a:r>
              <a:rPr dirty="0" spc="-30"/>
              <a:t> </a:t>
            </a:r>
            <a:r>
              <a:rPr dirty="0" spc="-5"/>
              <a:t>(1963-2006)</a:t>
            </a:r>
          </a:p>
        </p:txBody>
      </p:sp>
      <p:sp>
        <p:nvSpPr>
          <p:cNvPr id="3" name="object 3"/>
          <p:cNvSpPr/>
          <p:nvPr/>
        </p:nvSpPr>
        <p:spPr>
          <a:xfrm>
            <a:off x="1740407" y="1726692"/>
            <a:ext cx="5727192" cy="28834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3808" y="222884"/>
            <a:ext cx="7127875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2400" spc="-20"/>
              <a:t>Two-way</a:t>
            </a:r>
            <a:r>
              <a:rPr dirty="0" sz="2400" spc="75"/>
              <a:t> </a:t>
            </a:r>
            <a:r>
              <a:rPr dirty="0" sz="2400"/>
              <a:t>Screening:</a:t>
            </a:r>
            <a:endParaRPr sz="2400"/>
          </a:p>
          <a:p>
            <a:pPr algn="ctr">
              <a:lnSpc>
                <a:spcPct val="100000"/>
              </a:lnSpc>
            </a:pPr>
            <a:r>
              <a:rPr dirty="0" sz="2400" spc="-5"/>
              <a:t>Returns </a:t>
            </a:r>
            <a:r>
              <a:rPr dirty="0" sz="2400"/>
              <a:t>to </a:t>
            </a:r>
            <a:r>
              <a:rPr dirty="0" sz="2400" spc="-5"/>
              <a:t>Screening on </a:t>
            </a:r>
            <a:r>
              <a:rPr dirty="0" sz="2400"/>
              <a:t>Both P/E </a:t>
            </a:r>
            <a:r>
              <a:rPr dirty="0" sz="2400" spc="-5"/>
              <a:t>and </a:t>
            </a:r>
            <a:r>
              <a:rPr dirty="0" sz="2400"/>
              <a:t>P/B</a:t>
            </a:r>
            <a:r>
              <a:rPr dirty="0" sz="2400" spc="-40"/>
              <a:t> </a:t>
            </a:r>
            <a:r>
              <a:rPr dirty="0" sz="2400" spc="-5"/>
              <a:t>(1963-2006)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749808" y="1793748"/>
            <a:ext cx="7187183" cy="27142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81703" y="326212"/>
            <a:ext cx="117284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Outline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51966" y="1091624"/>
            <a:ext cx="7037070" cy="4283710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2000" b="1">
                <a:latin typeface="Times New Roman"/>
                <a:cs typeface="Times New Roman"/>
              </a:rPr>
              <a:t>Simple </a:t>
            </a:r>
            <a:r>
              <a:rPr dirty="0" sz="2000" spc="-20" b="1">
                <a:latin typeface="Times New Roman"/>
                <a:cs typeface="Times New Roman"/>
              </a:rPr>
              <a:t>Valuation</a:t>
            </a:r>
            <a:r>
              <a:rPr dirty="0" sz="2000" spc="-17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Schemes</a:t>
            </a:r>
            <a:endParaRPr sz="2000">
              <a:latin typeface="Times New Roman"/>
              <a:cs typeface="Times New Roman"/>
            </a:endParaRPr>
          </a:p>
          <a:p>
            <a:pPr marL="286385" indent="-212090">
              <a:lnSpc>
                <a:spcPct val="100000"/>
              </a:lnSpc>
              <a:spcBef>
                <a:spcPts val="405"/>
              </a:spcBef>
              <a:buClr>
                <a:srgbClr val="00AEEE"/>
              </a:buClr>
              <a:buFont typeface="Wingdings"/>
              <a:buChar char=""/>
              <a:tabLst>
                <a:tab pos="287020" algn="l"/>
              </a:tabLst>
            </a:pPr>
            <a:r>
              <a:rPr dirty="0" sz="1800">
                <a:latin typeface="Times New Roman"/>
                <a:cs typeface="Times New Roman"/>
              </a:rPr>
              <a:t>Method of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Comparables</a:t>
            </a:r>
            <a:endParaRPr sz="1800">
              <a:latin typeface="Times New Roman"/>
              <a:cs typeface="Times New Roman"/>
            </a:endParaRPr>
          </a:p>
          <a:p>
            <a:pPr marL="286385" indent="-212090">
              <a:lnSpc>
                <a:spcPct val="100000"/>
              </a:lnSpc>
              <a:spcBef>
                <a:spcPts val="409"/>
              </a:spcBef>
              <a:buClr>
                <a:srgbClr val="00AEEE"/>
              </a:buClr>
              <a:buFont typeface="Wingdings"/>
              <a:buChar char=""/>
              <a:tabLst>
                <a:tab pos="287020" algn="l"/>
              </a:tabLst>
            </a:pPr>
            <a:r>
              <a:rPr dirty="0" sz="1800">
                <a:latin typeface="Times New Roman"/>
                <a:cs typeface="Times New Roman"/>
              </a:rPr>
              <a:t>Screening on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Multiples</a:t>
            </a:r>
            <a:endParaRPr sz="1800">
              <a:latin typeface="Times New Roman"/>
              <a:cs typeface="Times New Roman"/>
            </a:endParaRPr>
          </a:p>
          <a:p>
            <a:pPr marL="286385" indent="-212090">
              <a:lnSpc>
                <a:spcPct val="100000"/>
              </a:lnSpc>
              <a:spcBef>
                <a:spcPts val="395"/>
              </a:spcBef>
              <a:buClr>
                <a:srgbClr val="00AEEE"/>
              </a:buClr>
              <a:buFont typeface="Wingdings"/>
              <a:buChar char=""/>
              <a:tabLst>
                <a:tab pos="287020" algn="l"/>
              </a:tabLst>
            </a:pPr>
            <a:r>
              <a:rPr dirty="0" sz="1800" spc="-5">
                <a:latin typeface="Times New Roman"/>
                <a:cs typeface="Times New Roman"/>
              </a:rPr>
              <a:t>Asset-Based</a:t>
            </a:r>
            <a:r>
              <a:rPr dirty="0" sz="1800" spc="-80">
                <a:latin typeface="Times New Roman"/>
                <a:cs typeface="Times New Roman"/>
              </a:rPr>
              <a:t> </a:t>
            </a:r>
            <a:r>
              <a:rPr dirty="0" sz="1800" spc="-25">
                <a:latin typeface="Times New Roman"/>
                <a:cs typeface="Times New Roman"/>
              </a:rPr>
              <a:t>Valuation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00AEEE"/>
              </a:buClr>
              <a:buFont typeface="Wingdings"/>
              <a:buChar char=""/>
            </a:pP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The </a:t>
            </a:r>
            <a:r>
              <a:rPr dirty="0" sz="2000" spc="-5" b="1">
                <a:latin typeface="Times New Roman"/>
                <a:cs typeface="Times New Roman"/>
              </a:rPr>
              <a:t>Process </a:t>
            </a:r>
            <a:r>
              <a:rPr dirty="0" sz="2000" b="1">
                <a:latin typeface="Times New Roman"/>
                <a:cs typeface="Times New Roman"/>
              </a:rPr>
              <a:t>of Fundamental</a:t>
            </a:r>
            <a:r>
              <a:rPr dirty="0" sz="2000" spc="-27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Analysis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The</a:t>
            </a:r>
            <a:r>
              <a:rPr dirty="0" sz="2000" spc="-114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Architecture</a:t>
            </a:r>
            <a:r>
              <a:rPr dirty="0" sz="2000" spc="-3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of</a:t>
            </a:r>
            <a:r>
              <a:rPr dirty="0" sz="2000" spc="-1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Fundamental</a:t>
            </a:r>
            <a:r>
              <a:rPr dirty="0" sz="2000" spc="-16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Analysis:</a:t>
            </a:r>
            <a:r>
              <a:rPr dirty="0" sz="2000" spc="-8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The</a:t>
            </a:r>
            <a:r>
              <a:rPr dirty="0" sz="2000" spc="-45" b="1">
                <a:latin typeface="Times New Roman"/>
                <a:cs typeface="Times New Roman"/>
              </a:rPr>
              <a:t> </a:t>
            </a:r>
            <a:r>
              <a:rPr dirty="0" sz="2000" spc="-20" b="1">
                <a:latin typeface="Times New Roman"/>
                <a:cs typeface="Times New Roman"/>
              </a:rPr>
              <a:t>Valuation</a:t>
            </a:r>
            <a:r>
              <a:rPr dirty="0" sz="2000" spc="-19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Model</a:t>
            </a:r>
            <a:endParaRPr sz="2000">
              <a:latin typeface="Times New Roman"/>
              <a:cs typeface="Times New Roman"/>
            </a:endParaRPr>
          </a:p>
          <a:p>
            <a:pPr marL="286385" indent="-212090">
              <a:lnSpc>
                <a:spcPct val="100000"/>
              </a:lnSpc>
              <a:spcBef>
                <a:spcPts val="405"/>
              </a:spcBef>
              <a:buClr>
                <a:srgbClr val="00AEEE"/>
              </a:buClr>
              <a:buFont typeface="Wingdings"/>
              <a:buChar char=""/>
              <a:tabLst>
                <a:tab pos="287020" algn="l"/>
              </a:tabLst>
            </a:pPr>
            <a:r>
              <a:rPr dirty="0" sz="1800" spc="-20">
                <a:latin typeface="Times New Roman"/>
                <a:cs typeface="Times New Roman"/>
              </a:rPr>
              <a:t>Terminal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Investments</a:t>
            </a:r>
            <a:endParaRPr sz="1800">
              <a:latin typeface="Times New Roman"/>
              <a:cs typeface="Times New Roman"/>
            </a:endParaRPr>
          </a:p>
          <a:p>
            <a:pPr marL="286385" indent="-212090">
              <a:lnSpc>
                <a:spcPct val="100000"/>
              </a:lnSpc>
              <a:spcBef>
                <a:spcPts val="409"/>
              </a:spcBef>
              <a:buClr>
                <a:srgbClr val="00AEEE"/>
              </a:buClr>
              <a:buFont typeface="Wingdings"/>
              <a:buChar char=""/>
              <a:tabLst>
                <a:tab pos="287020" algn="l"/>
              </a:tabLst>
            </a:pPr>
            <a:r>
              <a:rPr dirty="0" sz="1800">
                <a:latin typeface="Times New Roman"/>
                <a:cs typeface="Times New Roman"/>
              </a:rPr>
              <a:t>Going-Concern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Investments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90"/>
              </a:spcBef>
            </a:pPr>
            <a:r>
              <a:rPr dirty="0" sz="2000" b="1">
                <a:latin typeface="Times New Roman"/>
                <a:cs typeface="Times New Roman"/>
              </a:rPr>
              <a:t>The Question for </a:t>
            </a:r>
            <a:r>
              <a:rPr dirty="0" sz="2000" spc="-5" b="1">
                <a:latin typeface="Times New Roman"/>
                <a:cs typeface="Times New Roman"/>
              </a:rPr>
              <a:t>Forecasting: </a:t>
            </a:r>
            <a:r>
              <a:rPr dirty="0" sz="2000" b="1">
                <a:latin typeface="Times New Roman"/>
                <a:cs typeface="Times New Roman"/>
              </a:rPr>
              <a:t>What </a:t>
            </a:r>
            <a:r>
              <a:rPr dirty="0" sz="2000" spc="-5" b="1">
                <a:latin typeface="Times New Roman"/>
                <a:cs typeface="Times New Roman"/>
              </a:rPr>
              <a:t>Creates </a:t>
            </a:r>
            <a:r>
              <a:rPr dirty="0" sz="2000" spc="-35" b="1">
                <a:latin typeface="Times New Roman"/>
                <a:cs typeface="Times New Roman"/>
              </a:rPr>
              <a:t>Value </a:t>
            </a:r>
            <a:r>
              <a:rPr dirty="0" sz="2000" b="1">
                <a:latin typeface="Times New Roman"/>
                <a:cs typeface="Times New Roman"/>
              </a:rPr>
              <a:t>in a</a:t>
            </a:r>
            <a:r>
              <a:rPr dirty="0" sz="2000" spc="-395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Firm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724900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88907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830056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58872" y="326212"/>
            <a:ext cx="380428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Problems </a:t>
            </a:r>
            <a:r>
              <a:rPr dirty="0" spc="-15"/>
              <a:t>with</a:t>
            </a:r>
            <a:r>
              <a:rPr dirty="0" spc="-75"/>
              <a:t> </a:t>
            </a:r>
            <a:r>
              <a:rPr dirty="0" spc="-5"/>
              <a:t>Screening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5578" y="1314792"/>
            <a:ext cx="7040245" cy="3307079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395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400" spc="-95" b="1">
                <a:latin typeface="Times New Roman"/>
                <a:cs typeface="Times New Roman"/>
              </a:rPr>
              <a:t>You </a:t>
            </a:r>
            <a:r>
              <a:rPr dirty="0" sz="2400" spc="-5" b="1">
                <a:latin typeface="Times New Roman"/>
                <a:cs typeface="Times New Roman"/>
              </a:rPr>
              <a:t>could be </a:t>
            </a:r>
            <a:r>
              <a:rPr dirty="0" sz="2400" b="1">
                <a:latin typeface="Times New Roman"/>
                <a:cs typeface="Times New Roman"/>
              </a:rPr>
              <a:t>loading </a:t>
            </a:r>
            <a:r>
              <a:rPr dirty="0" sz="2400" spc="-5" b="1">
                <a:latin typeface="Times New Roman"/>
                <a:cs typeface="Times New Roman"/>
              </a:rPr>
              <a:t>up on </a:t>
            </a:r>
            <a:r>
              <a:rPr dirty="0" sz="2400" b="1">
                <a:latin typeface="Times New Roman"/>
                <a:cs typeface="Times New Roman"/>
              </a:rPr>
              <a:t>a risk</a:t>
            </a:r>
            <a:r>
              <a:rPr dirty="0" sz="2400" spc="-1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factor:</a:t>
            </a:r>
            <a:endParaRPr sz="2400">
              <a:latin typeface="Times New Roman"/>
              <a:cs typeface="Times New Roman"/>
            </a:endParaRPr>
          </a:p>
          <a:p>
            <a:pPr lvl="1" marL="1189355" indent="-241935">
              <a:lnSpc>
                <a:spcPct val="100000"/>
              </a:lnSpc>
              <a:spcBef>
                <a:spcPts val="300"/>
              </a:spcBef>
              <a:buClr>
                <a:srgbClr val="00AEEE"/>
              </a:buClr>
              <a:buSzPct val="91666"/>
              <a:buFont typeface="Wingdings"/>
              <a:buChar char=""/>
              <a:tabLst>
                <a:tab pos="1189990" algn="l"/>
              </a:tabLst>
            </a:pPr>
            <a:r>
              <a:rPr dirty="0" sz="2400" spc="-75" i="1">
                <a:latin typeface="Times New Roman"/>
                <a:cs typeface="Times New Roman"/>
              </a:rPr>
              <a:t>You </a:t>
            </a:r>
            <a:r>
              <a:rPr dirty="0" sz="2400" i="1">
                <a:latin typeface="Times New Roman"/>
                <a:cs typeface="Times New Roman"/>
              </a:rPr>
              <a:t>need a risk</a:t>
            </a:r>
            <a:r>
              <a:rPr dirty="0" sz="2400" spc="10" i="1">
                <a:latin typeface="Times New Roman"/>
                <a:cs typeface="Times New Roman"/>
              </a:rPr>
              <a:t> </a:t>
            </a:r>
            <a:r>
              <a:rPr dirty="0" sz="2400" spc="-5" i="1">
                <a:latin typeface="Times New Roman"/>
                <a:cs typeface="Times New Roman"/>
              </a:rPr>
              <a:t>model</a:t>
            </a:r>
            <a:endParaRPr sz="24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50"/>
              </a:spcBef>
              <a:buClr>
                <a:srgbClr val="00AEEE"/>
              </a:buClr>
              <a:buFont typeface="Wingdings"/>
              <a:buChar char=""/>
            </a:pPr>
            <a:endParaRPr sz="2950">
              <a:latin typeface="Times New Roman"/>
              <a:cs typeface="Times New Roman"/>
            </a:endParaRPr>
          </a:p>
          <a:p>
            <a:pPr marL="218440" marR="681990" indent="-205740">
              <a:lnSpc>
                <a:spcPts val="26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400" spc="-95" b="1">
                <a:latin typeface="Times New Roman"/>
                <a:cs typeface="Times New Roman"/>
              </a:rPr>
              <a:t>You </a:t>
            </a:r>
            <a:r>
              <a:rPr dirty="0" sz="2400" spc="-20" b="1">
                <a:latin typeface="Times New Roman"/>
                <a:cs typeface="Times New Roman"/>
              </a:rPr>
              <a:t>are </a:t>
            </a:r>
            <a:r>
              <a:rPr dirty="0" sz="2400" spc="-5" b="1">
                <a:latin typeface="Times New Roman"/>
                <a:cs typeface="Times New Roman"/>
              </a:rPr>
              <a:t>in danger </a:t>
            </a:r>
            <a:r>
              <a:rPr dirty="0" sz="2400" b="1">
                <a:latin typeface="Times New Roman"/>
                <a:cs typeface="Times New Roman"/>
              </a:rPr>
              <a:t>of trading </a:t>
            </a:r>
            <a:r>
              <a:rPr dirty="0" sz="2400" spc="-5" b="1">
                <a:latin typeface="Times New Roman"/>
                <a:cs typeface="Times New Roman"/>
              </a:rPr>
              <a:t>with </a:t>
            </a:r>
            <a:r>
              <a:rPr dirty="0" sz="2400" b="1">
                <a:latin typeface="Times New Roman"/>
                <a:cs typeface="Times New Roman"/>
              </a:rPr>
              <a:t>someone</a:t>
            </a:r>
            <a:r>
              <a:rPr dirty="0" sz="2400" spc="-65" b="1">
                <a:latin typeface="Times New Roman"/>
                <a:cs typeface="Times New Roman"/>
              </a:rPr>
              <a:t> </a:t>
            </a:r>
            <a:r>
              <a:rPr dirty="0" sz="2400" spc="-20" b="1">
                <a:latin typeface="Times New Roman"/>
                <a:cs typeface="Times New Roman"/>
              </a:rPr>
              <a:t>who  </a:t>
            </a:r>
            <a:r>
              <a:rPr dirty="0" sz="2400" spc="-5" b="1">
                <a:latin typeface="Times New Roman"/>
                <a:cs typeface="Times New Roman"/>
              </a:rPr>
              <a:t>knows </a:t>
            </a:r>
            <a:r>
              <a:rPr dirty="0" sz="2400" spc="-15" b="1">
                <a:latin typeface="Times New Roman"/>
                <a:cs typeface="Times New Roman"/>
              </a:rPr>
              <a:t>more </a:t>
            </a:r>
            <a:r>
              <a:rPr dirty="0" sz="2400" spc="-5" b="1">
                <a:latin typeface="Times New Roman"/>
                <a:cs typeface="Times New Roman"/>
              </a:rPr>
              <a:t>than</a:t>
            </a:r>
            <a:r>
              <a:rPr dirty="0" sz="2400" spc="-1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you</a:t>
            </a:r>
            <a:endParaRPr sz="2400">
              <a:latin typeface="Times New Roman"/>
              <a:cs typeface="Times New Roman"/>
            </a:endParaRPr>
          </a:p>
          <a:p>
            <a:pPr lvl="1" marL="1189355" indent="-241935">
              <a:lnSpc>
                <a:spcPct val="100000"/>
              </a:lnSpc>
              <a:spcBef>
                <a:spcPts val="265"/>
              </a:spcBef>
              <a:buClr>
                <a:srgbClr val="00AEEE"/>
              </a:buClr>
              <a:buSzPct val="91666"/>
              <a:buFont typeface="Wingdings"/>
              <a:buChar char=""/>
              <a:tabLst>
                <a:tab pos="1189990" algn="l"/>
              </a:tabLst>
            </a:pPr>
            <a:r>
              <a:rPr dirty="0" sz="2400" spc="-75" i="1">
                <a:latin typeface="Times New Roman"/>
                <a:cs typeface="Times New Roman"/>
              </a:rPr>
              <a:t>You </a:t>
            </a:r>
            <a:r>
              <a:rPr dirty="0" sz="2400" i="1">
                <a:latin typeface="Times New Roman"/>
                <a:cs typeface="Times New Roman"/>
              </a:rPr>
              <a:t>need a </a:t>
            </a:r>
            <a:r>
              <a:rPr dirty="0" sz="2400" spc="-5" i="1">
                <a:latin typeface="Times New Roman"/>
                <a:cs typeface="Times New Roman"/>
              </a:rPr>
              <a:t>model </a:t>
            </a:r>
            <a:r>
              <a:rPr dirty="0" sz="2400" i="1">
                <a:latin typeface="Times New Roman"/>
                <a:cs typeface="Times New Roman"/>
              </a:rPr>
              <a:t>that </a:t>
            </a:r>
            <a:r>
              <a:rPr dirty="0" sz="2400" spc="-5" i="1">
                <a:latin typeface="Times New Roman"/>
                <a:cs typeface="Times New Roman"/>
              </a:rPr>
              <a:t>anticipates </a:t>
            </a:r>
            <a:r>
              <a:rPr dirty="0" sz="2400" spc="-15" i="1">
                <a:latin typeface="Times New Roman"/>
                <a:cs typeface="Times New Roman"/>
              </a:rPr>
              <a:t>future</a:t>
            </a:r>
            <a:r>
              <a:rPr dirty="0" sz="2400" spc="-140" i="1">
                <a:latin typeface="Times New Roman"/>
                <a:cs typeface="Times New Roman"/>
              </a:rPr>
              <a:t> </a:t>
            </a:r>
            <a:r>
              <a:rPr dirty="0" sz="2400" i="1">
                <a:latin typeface="Times New Roman"/>
                <a:cs typeface="Times New Roman"/>
              </a:rPr>
              <a:t>payoffs</a:t>
            </a:r>
            <a:endParaRPr sz="2400">
              <a:latin typeface="Times New Roman"/>
              <a:cs typeface="Times New Roman"/>
            </a:endParaRPr>
          </a:p>
          <a:p>
            <a:pPr algn="ctr" marL="278130">
              <a:lnSpc>
                <a:spcPts val="2790"/>
              </a:lnSpc>
              <a:spcBef>
                <a:spcPts val="2115"/>
              </a:spcBef>
            </a:pPr>
            <a:r>
              <a:rPr dirty="0" sz="2400" spc="-95" b="1">
                <a:latin typeface="Times New Roman"/>
                <a:cs typeface="Times New Roman"/>
              </a:rPr>
              <a:t>You </a:t>
            </a:r>
            <a:r>
              <a:rPr dirty="0" sz="2400" spc="-20" b="1">
                <a:latin typeface="Times New Roman"/>
                <a:cs typeface="Times New Roman"/>
              </a:rPr>
              <a:t>are </a:t>
            </a:r>
            <a:r>
              <a:rPr dirty="0" sz="2400" spc="-5" b="1">
                <a:latin typeface="Times New Roman"/>
                <a:cs typeface="Times New Roman"/>
              </a:rPr>
              <a:t>trading on </a:t>
            </a:r>
            <a:r>
              <a:rPr dirty="0" sz="2400" b="1">
                <a:latin typeface="Times New Roman"/>
                <a:cs typeface="Times New Roman"/>
              </a:rPr>
              <a:t>a small </a:t>
            </a:r>
            <a:r>
              <a:rPr dirty="0" sz="2400" spc="-5" b="1">
                <a:latin typeface="Times New Roman"/>
                <a:cs typeface="Times New Roman"/>
              </a:rPr>
              <a:t>amount </a:t>
            </a:r>
            <a:r>
              <a:rPr dirty="0" sz="2400" b="1">
                <a:latin typeface="Times New Roman"/>
                <a:cs typeface="Times New Roman"/>
              </a:rPr>
              <a:t>of</a:t>
            </a:r>
            <a:r>
              <a:rPr dirty="0" sz="2400" spc="1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information;</a:t>
            </a:r>
            <a:endParaRPr sz="2400">
              <a:latin typeface="Times New Roman"/>
              <a:cs typeface="Times New Roman"/>
            </a:endParaRPr>
          </a:p>
          <a:p>
            <a:pPr algn="ctr" marL="280670">
              <a:lnSpc>
                <a:spcPts val="2790"/>
              </a:lnSpc>
            </a:pPr>
            <a:r>
              <a:rPr dirty="0" u="heavy" sz="2400" spc="-5" b="1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Ignore </a:t>
            </a:r>
            <a:r>
              <a:rPr dirty="0" u="heavy" sz="2400" b="1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information at </a:t>
            </a:r>
            <a:r>
              <a:rPr dirty="0" u="heavy" sz="2400" spc="-5" b="1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your</a:t>
            </a:r>
            <a:r>
              <a:rPr dirty="0" u="heavy" sz="2400" spc="-80" b="1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400" b="1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peril.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55467" y="326212"/>
            <a:ext cx="341249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Asset Based</a:t>
            </a:r>
            <a:r>
              <a:rPr dirty="0" spc="-100"/>
              <a:t> </a:t>
            </a:r>
            <a:r>
              <a:rPr dirty="0" spc="-5"/>
              <a:t>Valuation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94588" y="1191259"/>
            <a:ext cx="7156450" cy="4370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81940" indent="-205740">
              <a:lnSpc>
                <a:spcPct val="100000"/>
              </a:lnSpc>
              <a:spcBef>
                <a:spcPts val="100"/>
              </a:spcBef>
              <a:buClr>
                <a:srgbClr val="001F5F"/>
              </a:buClr>
              <a:buFont typeface="Times New Roman"/>
              <a:buChar char="•"/>
              <a:tabLst>
                <a:tab pos="281940" algn="l"/>
              </a:tabLst>
            </a:pPr>
            <a:r>
              <a:rPr dirty="0" sz="1800" spc="-30" b="1">
                <a:latin typeface="Times New Roman"/>
                <a:cs typeface="Times New Roman"/>
              </a:rPr>
              <a:t>Values </a:t>
            </a:r>
            <a:r>
              <a:rPr dirty="0" sz="1800" b="1">
                <a:latin typeface="Times New Roman"/>
                <a:cs typeface="Times New Roman"/>
              </a:rPr>
              <a:t>the </a:t>
            </a:r>
            <a:r>
              <a:rPr dirty="0" sz="1800" spc="-15" b="1">
                <a:latin typeface="Times New Roman"/>
                <a:cs typeface="Times New Roman"/>
              </a:rPr>
              <a:t>firm’s </a:t>
            </a:r>
            <a:r>
              <a:rPr dirty="0" sz="1800" spc="-5" b="1">
                <a:latin typeface="Times New Roman"/>
                <a:cs typeface="Times New Roman"/>
              </a:rPr>
              <a:t>assets and then subtracts the </a:t>
            </a:r>
            <a:r>
              <a:rPr dirty="0" sz="1800" b="1">
                <a:latin typeface="Times New Roman"/>
                <a:cs typeface="Times New Roman"/>
              </a:rPr>
              <a:t>value of</a:t>
            </a:r>
            <a:r>
              <a:rPr dirty="0" sz="1800" spc="-6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debt:</a:t>
            </a:r>
            <a:endParaRPr sz="1800">
              <a:latin typeface="Times New Roman"/>
              <a:cs typeface="Times New Roman"/>
            </a:endParaRPr>
          </a:p>
          <a:p>
            <a:pPr marL="1203960">
              <a:lnSpc>
                <a:spcPts val="2135"/>
              </a:lnSpc>
              <a:spcBef>
                <a:spcPts val="1725"/>
              </a:spcBef>
            </a:pPr>
            <a:r>
              <a:rPr dirty="0" sz="2150" spc="190">
                <a:latin typeface="Times New Roman"/>
                <a:cs typeface="Times New Roman"/>
              </a:rPr>
              <a:t>V</a:t>
            </a:r>
            <a:r>
              <a:rPr dirty="0" baseline="44973" sz="1575">
                <a:latin typeface="Times New Roman"/>
                <a:cs typeface="Times New Roman"/>
              </a:rPr>
              <a:t>E</a:t>
            </a:r>
            <a:r>
              <a:rPr dirty="0" baseline="44973" sz="1575">
                <a:latin typeface="Times New Roman"/>
                <a:cs typeface="Times New Roman"/>
              </a:rPr>
              <a:t>  </a:t>
            </a:r>
            <a:r>
              <a:rPr dirty="0" baseline="44973" sz="1575" spc="-172">
                <a:latin typeface="Times New Roman"/>
                <a:cs typeface="Times New Roman"/>
              </a:rPr>
              <a:t> </a:t>
            </a:r>
            <a:r>
              <a:rPr dirty="0" sz="2150">
                <a:latin typeface="Symbol"/>
                <a:cs typeface="Symbol"/>
              </a:rPr>
              <a:t></a:t>
            </a:r>
            <a:r>
              <a:rPr dirty="0" sz="2150" spc="-170">
                <a:latin typeface="Times New Roman"/>
                <a:cs typeface="Times New Roman"/>
              </a:rPr>
              <a:t> </a:t>
            </a:r>
            <a:r>
              <a:rPr dirty="0" sz="2150" spc="195">
                <a:latin typeface="Times New Roman"/>
                <a:cs typeface="Times New Roman"/>
              </a:rPr>
              <a:t>V</a:t>
            </a:r>
            <a:r>
              <a:rPr dirty="0" baseline="44973" sz="1575">
                <a:latin typeface="Times New Roman"/>
                <a:cs typeface="Times New Roman"/>
              </a:rPr>
              <a:t>F</a:t>
            </a:r>
            <a:r>
              <a:rPr dirty="0" baseline="44973" sz="1575">
                <a:latin typeface="Times New Roman"/>
                <a:cs typeface="Times New Roman"/>
              </a:rPr>
              <a:t> </a:t>
            </a:r>
            <a:r>
              <a:rPr dirty="0" baseline="44973" sz="1575" spc="165">
                <a:latin typeface="Times New Roman"/>
                <a:cs typeface="Times New Roman"/>
              </a:rPr>
              <a:t> </a:t>
            </a:r>
            <a:r>
              <a:rPr dirty="0" sz="2150">
                <a:latin typeface="Symbol"/>
                <a:cs typeface="Symbol"/>
              </a:rPr>
              <a:t></a:t>
            </a:r>
            <a:r>
              <a:rPr dirty="0" sz="2150" spc="-245">
                <a:latin typeface="Times New Roman"/>
                <a:cs typeface="Times New Roman"/>
              </a:rPr>
              <a:t> </a:t>
            </a:r>
            <a:r>
              <a:rPr dirty="0" sz="2150" spc="190">
                <a:latin typeface="Times New Roman"/>
                <a:cs typeface="Times New Roman"/>
              </a:rPr>
              <a:t>V</a:t>
            </a:r>
            <a:r>
              <a:rPr dirty="0" baseline="44973" sz="1575">
                <a:latin typeface="Times New Roman"/>
                <a:cs typeface="Times New Roman"/>
              </a:rPr>
              <a:t>D</a:t>
            </a:r>
            <a:endParaRPr baseline="44973" sz="1575">
              <a:latin typeface="Times New Roman"/>
              <a:cs typeface="Times New Roman"/>
            </a:endParaRPr>
          </a:p>
          <a:p>
            <a:pPr marL="1389380">
              <a:lnSpc>
                <a:spcPts val="815"/>
              </a:lnSpc>
              <a:tabLst>
                <a:tab pos="1985645" algn="l"/>
                <a:tab pos="2560320" algn="l"/>
              </a:tabLst>
            </a:pPr>
            <a:r>
              <a:rPr dirty="0" sz="1050">
                <a:latin typeface="Times New Roman"/>
                <a:cs typeface="Times New Roman"/>
              </a:rPr>
              <a:t>0	0	0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00">
              <a:latin typeface="Times New Roman"/>
              <a:cs typeface="Times New Roman"/>
            </a:endParaRPr>
          </a:p>
          <a:p>
            <a:pPr marL="28194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8194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The balance sheet does this </a:t>
            </a:r>
            <a:r>
              <a:rPr dirty="0" sz="1800" b="1">
                <a:latin typeface="Times New Roman"/>
                <a:cs typeface="Times New Roman"/>
              </a:rPr>
              <a:t>calculation, </a:t>
            </a:r>
            <a:r>
              <a:rPr dirty="0" sz="1800" spc="-5" b="1">
                <a:latin typeface="Times New Roman"/>
                <a:cs typeface="Times New Roman"/>
              </a:rPr>
              <a:t>but</a:t>
            </a:r>
            <a:r>
              <a:rPr dirty="0" sz="1800" spc="-80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imperfectly.</a:t>
            </a:r>
            <a:endParaRPr sz="1800">
              <a:latin typeface="Times New Roman"/>
              <a:cs typeface="Times New Roman"/>
            </a:endParaRPr>
          </a:p>
          <a:p>
            <a:pPr marL="281940" indent="-205740">
              <a:lnSpc>
                <a:spcPct val="100000"/>
              </a:lnSpc>
              <a:spcBef>
                <a:spcPts val="1695"/>
              </a:spcBef>
              <a:buClr>
                <a:srgbClr val="001F5F"/>
              </a:buClr>
              <a:buFont typeface="Times New Roman"/>
              <a:buChar char="•"/>
              <a:tabLst>
                <a:tab pos="28194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Problems </a:t>
            </a:r>
            <a:r>
              <a:rPr dirty="0" sz="1800" b="1">
                <a:latin typeface="Times New Roman"/>
                <a:cs typeface="Times New Roman"/>
              </a:rPr>
              <a:t>with </a:t>
            </a:r>
            <a:r>
              <a:rPr dirty="0" sz="1800" spc="-5" b="1">
                <a:latin typeface="Times New Roman"/>
                <a:cs typeface="Times New Roman"/>
              </a:rPr>
              <a:t>this</a:t>
            </a:r>
            <a:r>
              <a:rPr dirty="0" sz="1800" spc="-90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approach:</a:t>
            </a:r>
            <a:endParaRPr sz="1800">
              <a:latin typeface="Times New Roman"/>
              <a:cs typeface="Times New Roman"/>
            </a:endParaRPr>
          </a:p>
          <a:p>
            <a:pPr lvl="1" marL="1223645" indent="-212725">
              <a:lnSpc>
                <a:spcPts val="2130"/>
              </a:lnSpc>
              <a:spcBef>
                <a:spcPts val="145"/>
              </a:spcBef>
              <a:buClr>
                <a:srgbClr val="00AEEE"/>
              </a:buClr>
              <a:buFont typeface="Wingdings"/>
              <a:buChar char=""/>
              <a:tabLst>
                <a:tab pos="1224280" algn="l"/>
              </a:tabLst>
            </a:pPr>
            <a:r>
              <a:rPr dirty="0" sz="1800">
                <a:latin typeface="Times New Roman"/>
                <a:cs typeface="Times New Roman"/>
              </a:rPr>
              <a:t>Getting the value of operating assets </a:t>
            </a:r>
            <a:r>
              <a:rPr dirty="0" sz="1800" spc="-5">
                <a:latin typeface="Times New Roman"/>
                <a:cs typeface="Times New Roman"/>
              </a:rPr>
              <a:t>when </a:t>
            </a:r>
            <a:r>
              <a:rPr dirty="0" sz="1800">
                <a:latin typeface="Times New Roman"/>
                <a:cs typeface="Times New Roman"/>
              </a:rPr>
              <a:t>there is </a:t>
            </a:r>
            <a:r>
              <a:rPr dirty="0" sz="1800" spc="-5">
                <a:latin typeface="Times New Roman"/>
                <a:cs typeface="Times New Roman"/>
              </a:rPr>
              <a:t>no market</a:t>
            </a:r>
            <a:r>
              <a:rPr dirty="0" sz="1800" spc="-2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for</a:t>
            </a:r>
            <a:endParaRPr sz="1800">
              <a:latin typeface="Times New Roman"/>
              <a:cs typeface="Times New Roman"/>
            </a:endParaRPr>
          </a:p>
          <a:p>
            <a:pPr marL="1223645">
              <a:lnSpc>
                <a:spcPts val="2130"/>
              </a:lnSpc>
            </a:pPr>
            <a:r>
              <a:rPr dirty="0" sz="1800">
                <a:latin typeface="Times New Roman"/>
                <a:cs typeface="Times New Roman"/>
              </a:rPr>
              <a:t>them</a:t>
            </a:r>
            <a:endParaRPr sz="1800">
              <a:latin typeface="Times New Roman"/>
              <a:cs typeface="Times New Roman"/>
            </a:endParaRPr>
          </a:p>
          <a:p>
            <a:pPr lvl="1" marL="1223645" indent="-212725">
              <a:lnSpc>
                <a:spcPct val="100000"/>
              </a:lnSpc>
              <a:spcBef>
                <a:spcPts val="200"/>
              </a:spcBef>
              <a:buClr>
                <a:srgbClr val="00AEEE"/>
              </a:buClr>
              <a:buFont typeface="Wingdings"/>
              <a:buChar char=""/>
              <a:tabLst>
                <a:tab pos="1224280" algn="l"/>
              </a:tabLst>
            </a:pPr>
            <a:r>
              <a:rPr dirty="0" sz="1800">
                <a:latin typeface="Times New Roman"/>
                <a:cs typeface="Times New Roman"/>
              </a:rPr>
              <a:t>Identifying value in </a:t>
            </a:r>
            <a:r>
              <a:rPr dirty="0" sz="1800" spc="-5">
                <a:latin typeface="Times New Roman"/>
                <a:cs typeface="Times New Roman"/>
              </a:rPr>
              <a:t>use </a:t>
            </a:r>
            <a:r>
              <a:rPr dirty="0" sz="1800">
                <a:latin typeface="Times New Roman"/>
                <a:cs typeface="Times New Roman"/>
              </a:rPr>
              <a:t>for a particular</a:t>
            </a:r>
            <a:r>
              <a:rPr dirty="0" sz="1800" spc="-15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firm</a:t>
            </a:r>
            <a:endParaRPr sz="1800">
              <a:latin typeface="Times New Roman"/>
              <a:cs typeface="Times New Roman"/>
            </a:endParaRPr>
          </a:p>
          <a:p>
            <a:pPr lvl="1" marL="1223645" indent="-212725">
              <a:lnSpc>
                <a:spcPct val="100000"/>
              </a:lnSpc>
              <a:spcBef>
                <a:spcPts val="195"/>
              </a:spcBef>
              <a:buClr>
                <a:srgbClr val="00AEEE"/>
              </a:buClr>
              <a:buFont typeface="Wingdings"/>
              <a:buChar char=""/>
              <a:tabLst>
                <a:tab pos="1224280" algn="l"/>
              </a:tabLst>
            </a:pPr>
            <a:r>
              <a:rPr dirty="0" sz="1800">
                <a:latin typeface="Times New Roman"/>
                <a:cs typeface="Times New Roman"/>
              </a:rPr>
              <a:t>Getting the value of intangible </a:t>
            </a:r>
            <a:r>
              <a:rPr dirty="0" sz="1800" spc="-5">
                <a:latin typeface="Times New Roman"/>
                <a:cs typeface="Times New Roman"/>
              </a:rPr>
              <a:t>assets </a:t>
            </a:r>
            <a:r>
              <a:rPr dirty="0" sz="1800">
                <a:latin typeface="Times New Roman"/>
                <a:cs typeface="Times New Roman"/>
              </a:rPr>
              <a:t>(brand names,</a:t>
            </a:r>
            <a:r>
              <a:rPr dirty="0" sz="1800" spc="-1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R&amp;D)</a:t>
            </a:r>
            <a:endParaRPr sz="1800">
              <a:latin typeface="Times New Roman"/>
              <a:cs typeface="Times New Roman"/>
            </a:endParaRPr>
          </a:p>
          <a:p>
            <a:pPr lvl="1" marL="1223645" indent="-212725">
              <a:lnSpc>
                <a:spcPct val="100000"/>
              </a:lnSpc>
              <a:spcBef>
                <a:spcPts val="204"/>
              </a:spcBef>
              <a:buClr>
                <a:srgbClr val="00AEEE"/>
              </a:buClr>
              <a:buFont typeface="Wingdings"/>
              <a:buChar char=""/>
              <a:tabLst>
                <a:tab pos="1224280" algn="l"/>
              </a:tabLst>
            </a:pPr>
            <a:r>
              <a:rPr dirty="0" sz="1800" spc="-5">
                <a:latin typeface="Times New Roman"/>
                <a:cs typeface="Times New Roman"/>
              </a:rPr>
              <a:t>Getting </a:t>
            </a:r>
            <a:r>
              <a:rPr dirty="0" sz="1800">
                <a:latin typeface="Times New Roman"/>
                <a:cs typeface="Times New Roman"/>
              </a:rPr>
              <a:t>the value of </a:t>
            </a:r>
            <a:r>
              <a:rPr dirty="0" sz="1800" spc="-5">
                <a:latin typeface="Times New Roman"/>
                <a:cs typeface="Times New Roman"/>
              </a:rPr>
              <a:t>“synergies” </a:t>
            </a:r>
            <a:r>
              <a:rPr dirty="0" sz="1800">
                <a:latin typeface="Times New Roman"/>
                <a:cs typeface="Times New Roman"/>
              </a:rPr>
              <a:t>of </a:t>
            </a:r>
            <a:r>
              <a:rPr dirty="0" sz="1800" spc="-5">
                <a:latin typeface="Times New Roman"/>
                <a:cs typeface="Times New Roman"/>
              </a:rPr>
              <a:t>assets </a:t>
            </a:r>
            <a:r>
              <a:rPr dirty="0" sz="1800">
                <a:latin typeface="Times New Roman"/>
                <a:cs typeface="Times New Roman"/>
              </a:rPr>
              <a:t>being used</a:t>
            </a:r>
            <a:r>
              <a:rPr dirty="0" sz="1800" spc="-17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together</a:t>
            </a:r>
            <a:endParaRPr sz="1800">
              <a:latin typeface="Times New Roman"/>
              <a:cs typeface="Times New Roman"/>
            </a:endParaRPr>
          </a:p>
          <a:p>
            <a:pPr marL="281940" indent="-205740">
              <a:lnSpc>
                <a:spcPct val="100000"/>
              </a:lnSpc>
              <a:spcBef>
                <a:spcPts val="1705"/>
              </a:spcBef>
              <a:buClr>
                <a:srgbClr val="001F5F"/>
              </a:buClr>
              <a:buFont typeface="Times New Roman"/>
              <a:buChar char="•"/>
              <a:tabLst>
                <a:tab pos="28194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Applications:</a:t>
            </a:r>
            <a:endParaRPr sz="1800">
              <a:latin typeface="Times New Roman"/>
              <a:cs typeface="Times New Roman"/>
            </a:endParaRPr>
          </a:p>
          <a:p>
            <a:pPr lvl="1" marL="1223645" indent="-212725">
              <a:lnSpc>
                <a:spcPct val="100000"/>
              </a:lnSpc>
              <a:spcBef>
                <a:spcPts val="190"/>
              </a:spcBef>
              <a:buClr>
                <a:srgbClr val="00AEEE"/>
              </a:buClr>
              <a:buFont typeface="Wingdings"/>
              <a:buChar char=""/>
              <a:tabLst>
                <a:tab pos="1224280" algn="l"/>
              </a:tabLst>
            </a:pPr>
            <a:r>
              <a:rPr dirty="0" sz="1800" spc="-5">
                <a:latin typeface="Times New Roman"/>
                <a:cs typeface="Times New Roman"/>
              </a:rPr>
              <a:t>“Asset-base” </a:t>
            </a:r>
            <a:r>
              <a:rPr dirty="0" sz="1800">
                <a:latin typeface="Times New Roman"/>
                <a:cs typeface="Times New Roman"/>
              </a:rPr>
              <a:t>firms such </a:t>
            </a:r>
            <a:r>
              <a:rPr dirty="0" sz="1800" spc="-5">
                <a:latin typeface="Times New Roman"/>
                <a:cs typeface="Times New Roman"/>
              </a:rPr>
              <a:t>as </a:t>
            </a:r>
            <a:r>
              <a:rPr dirty="0" sz="1800">
                <a:latin typeface="Times New Roman"/>
                <a:cs typeface="Times New Roman"/>
              </a:rPr>
              <a:t>oil and </a:t>
            </a:r>
            <a:r>
              <a:rPr dirty="0" sz="1800" spc="-5">
                <a:latin typeface="Times New Roman"/>
                <a:cs typeface="Times New Roman"/>
              </a:rPr>
              <a:t>gas </a:t>
            </a:r>
            <a:r>
              <a:rPr dirty="0" sz="1800">
                <a:latin typeface="Times New Roman"/>
                <a:cs typeface="Times New Roman"/>
              </a:rPr>
              <a:t>and </a:t>
            </a:r>
            <a:r>
              <a:rPr dirty="0" sz="1800" spc="-5">
                <a:latin typeface="Times New Roman"/>
                <a:cs typeface="Times New Roman"/>
              </a:rPr>
              <a:t>mineral</a:t>
            </a:r>
            <a:r>
              <a:rPr dirty="0" sz="1800" spc="-1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products</a:t>
            </a:r>
            <a:endParaRPr sz="1800">
              <a:latin typeface="Times New Roman"/>
              <a:cs typeface="Times New Roman"/>
            </a:endParaRPr>
          </a:p>
          <a:p>
            <a:pPr lvl="1" marL="1223645" indent="-212725">
              <a:lnSpc>
                <a:spcPct val="100000"/>
              </a:lnSpc>
              <a:spcBef>
                <a:spcPts val="204"/>
              </a:spcBef>
              <a:buClr>
                <a:srgbClr val="00AEEE"/>
              </a:buClr>
              <a:buFont typeface="Wingdings"/>
              <a:buChar char=""/>
              <a:tabLst>
                <a:tab pos="1224280" algn="l"/>
              </a:tabLst>
            </a:pPr>
            <a:r>
              <a:rPr dirty="0" sz="1800">
                <a:latin typeface="Times New Roman"/>
                <a:cs typeface="Times New Roman"/>
              </a:rPr>
              <a:t>Calculating liquidation</a:t>
            </a:r>
            <a:r>
              <a:rPr dirty="0" sz="1800" spc="-10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values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3648" y="177495"/>
            <a:ext cx="572325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Process of </a:t>
            </a:r>
            <a:r>
              <a:rPr dirty="0"/>
              <a:t>Fundamental</a:t>
            </a:r>
            <a:r>
              <a:rPr dirty="0" spc="-100"/>
              <a:t> </a:t>
            </a:r>
            <a:r>
              <a:rPr dirty="0" spc="-5"/>
              <a:t>Analysis</a:t>
            </a:r>
          </a:p>
        </p:txBody>
      </p:sp>
      <p:sp>
        <p:nvSpPr>
          <p:cNvPr id="3" name="object 3"/>
          <p:cNvSpPr/>
          <p:nvPr/>
        </p:nvSpPr>
        <p:spPr>
          <a:xfrm>
            <a:off x="138684" y="3067811"/>
            <a:ext cx="2628900" cy="19994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221081" y="3066135"/>
            <a:ext cx="2296795" cy="1913889"/>
          </a:xfrm>
          <a:prstGeom prst="rect">
            <a:avLst/>
          </a:prstGeom>
        </p:spPr>
        <p:txBody>
          <a:bodyPr wrap="square" lIns="0" tIns="1130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90"/>
              </a:spcBef>
            </a:pPr>
            <a:r>
              <a:rPr dirty="0" sz="1400" b="1">
                <a:solidFill>
                  <a:srgbClr val="990000"/>
                </a:solidFill>
                <a:latin typeface="Times New Roman"/>
                <a:cs typeface="Times New Roman"/>
              </a:rPr>
              <a:t>Step 1 - Knowing the</a:t>
            </a:r>
            <a:r>
              <a:rPr dirty="0" sz="1400" spc="-270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990000"/>
                </a:solidFill>
                <a:latin typeface="Times New Roman"/>
                <a:cs typeface="Times New Roman"/>
              </a:rPr>
              <a:t>Business</a:t>
            </a:r>
            <a:endParaRPr sz="1400">
              <a:latin typeface="Times New Roman"/>
              <a:cs typeface="Times New Roman"/>
            </a:endParaRPr>
          </a:p>
          <a:p>
            <a:pPr marL="76835" indent="-64769">
              <a:lnSpc>
                <a:spcPct val="100000"/>
              </a:lnSpc>
              <a:spcBef>
                <a:spcPts val="790"/>
              </a:spcBef>
              <a:buSzPct val="85714"/>
              <a:buChar char="•"/>
              <a:tabLst>
                <a:tab pos="77470" algn="l"/>
              </a:tabLst>
            </a:pPr>
            <a:r>
              <a:rPr dirty="0" sz="1400" spc="-5">
                <a:solidFill>
                  <a:srgbClr val="990000"/>
                </a:solidFill>
                <a:latin typeface="Times New Roman"/>
                <a:cs typeface="Times New Roman"/>
              </a:rPr>
              <a:t>The</a:t>
            </a:r>
            <a:r>
              <a:rPr dirty="0" sz="1400" spc="-30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990000"/>
                </a:solidFill>
                <a:latin typeface="Times New Roman"/>
                <a:cs typeface="Times New Roman"/>
              </a:rPr>
              <a:t>Products</a:t>
            </a:r>
            <a:endParaRPr sz="1400">
              <a:latin typeface="Times New Roman"/>
              <a:cs typeface="Times New Roman"/>
            </a:endParaRPr>
          </a:p>
          <a:p>
            <a:pPr marL="76835" indent="-64769">
              <a:lnSpc>
                <a:spcPct val="100000"/>
              </a:lnSpc>
              <a:spcBef>
                <a:spcPts val="810"/>
              </a:spcBef>
              <a:buSzPct val="85714"/>
              <a:buChar char="•"/>
              <a:tabLst>
                <a:tab pos="77470" algn="l"/>
              </a:tabLst>
            </a:pPr>
            <a:r>
              <a:rPr dirty="0" sz="1400" spc="-5">
                <a:solidFill>
                  <a:srgbClr val="990000"/>
                </a:solidFill>
                <a:latin typeface="Times New Roman"/>
                <a:cs typeface="Times New Roman"/>
              </a:rPr>
              <a:t>The </a:t>
            </a:r>
            <a:r>
              <a:rPr dirty="0" sz="1400">
                <a:solidFill>
                  <a:srgbClr val="990000"/>
                </a:solidFill>
                <a:latin typeface="Times New Roman"/>
                <a:cs typeface="Times New Roman"/>
              </a:rPr>
              <a:t>Knowledge</a:t>
            </a:r>
            <a:r>
              <a:rPr dirty="0" sz="1400" spc="-110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990000"/>
                </a:solidFill>
                <a:latin typeface="Times New Roman"/>
                <a:cs typeface="Times New Roman"/>
              </a:rPr>
              <a:t>Base</a:t>
            </a:r>
            <a:endParaRPr sz="1400">
              <a:latin typeface="Times New Roman"/>
              <a:cs typeface="Times New Roman"/>
            </a:endParaRPr>
          </a:p>
          <a:p>
            <a:pPr marL="76835" indent="-64769">
              <a:lnSpc>
                <a:spcPct val="100000"/>
              </a:lnSpc>
              <a:spcBef>
                <a:spcPts val="800"/>
              </a:spcBef>
              <a:buSzPct val="85714"/>
              <a:buChar char="•"/>
              <a:tabLst>
                <a:tab pos="77470" algn="l"/>
              </a:tabLst>
            </a:pPr>
            <a:r>
              <a:rPr dirty="0" sz="1400" spc="-5">
                <a:solidFill>
                  <a:srgbClr val="990000"/>
                </a:solidFill>
                <a:latin typeface="Times New Roman"/>
                <a:cs typeface="Times New Roman"/>
              </a:rPr>
              <a:t>The</a:t>
            </a:r>
            <a:r>
              <a:rPr dirty="0" sz="1400" spc="-55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1400" spc="-5">
                <a:solidFill>
                  <a:srgbClr val="990000"/>
                </a:solidFill>
                <a:latin typeface="Times New Roman"/>
                <a:cs typeface="Times New Roman"/>
              </a:rPr>
              <a:t>Competition</a:t>
            </a:r>
            <a:endParaRPr sz="1400">
              <a:latin typeface="Times New Roman"/>
              <a:cs typeface="Times New Roman"/>
            </a:endParaRPr>
          </a:p>
          <a:p>
            <a:pPr marL="76835" indent="-64769">
              <a:lnSpc>
                <a:spcPct val="100000"/>
              </a:lnSpc>
              <a:spcBef>
                <a:spcPts val="795"/>
              </a:spcBef>
              <a:buSzPct val="85714"/>
              <a:buChar char="•"/>
              <a:tabLst>
                <a:tab pos="77470" algn="l"/>
              </a:tabLst>
            </a:pPr>
            <a:r>
              <a:rPr dirty="0" sz="1400" spc="-5">
                <a:solidFill>
                  <a:srgbClr val="990000"/>
                </a:solidFill>
                <a:latin typeface="Times New Roman"/>
                <a:cs typeface="Times New Roman"/>
              </a:rPr>
              <a:t>The </a:t>
            </a:r>
            <a:r>
              <a:rPr dirty="0" sz="1400">
                <a:solidFill>
                  <a:srgbClr val="990000"/>
                </a:solidFill>
                <a:latin typeface="Times New Roman"/>
                <a:cs typeface="Times New Roman"/>
              </a:rPr>
              <a:t>Regulatory</a:t>
            </a:r>
            <a:r>
              <a:rPr dirty="0" sz="1400" spc="-135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990000"/>
                </a:solidFill>
                <a:latin typeface="Times New Roman"/>
                <a:cs typeface="Times New Roman"/>
              </a:rPr>
              <a:t>Constraints</a:t>
            </a:r>
            <a:endParaRPr sz="1400">
              <a:latin typeface="Times New Roman"/>
              <a:cs typeface="Times New Roman"/>
            </a:endParaRPr>
          </a:p>
          <a:p>
            <a:pPr marL="76835" indent="-64769">
              <a:lnSpc>
                <a:spcPct val="100000"/>
              </a:lnSpc>
              <a:spcBef>
                <a:spcPts val="805"/>
              </a:spcBef>
              <a:buSzPct val="85714"/>
              <a:buChar char="•"/>
              <a:tabLst>
                <a:tab pos="77470" algn="l"/>
              </a:tabLst>
            </a:pPr>
            <a:r>
              <a:rPr dirty="0" sz="1400" spc="-5">
                <a:solidFill>
                  <a:srgbClr val="990000"/>
                </a:solidFill>
                <a:latin typeface="Times New Roman"/>
                <a:cs typeface="Times New Roman"/>
              </a:rPr>
              <a:t>The</a:t>
            </a:r>
            <a:r>
              <a:rPr dirty="0" sz="1400" spc="-55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990000"/>
                </a:solidFill>
                <a:latin typeface="Times New Roman"/>
                <a:cs typeface="Times New Roman"/>
              </a:rPr>
              <a:t>Management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43044" y="3755135"/>
            <a:ext cx="2700528" cy="105155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283452" y="2496311"/>
            <a:ext cx="2622804" cy="10515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4626355" y="2494635"/>
            <a:ext cx="3921760" cy="2228215"/>
          </a:xfrm>
          <a:prstGeom prst="rect">
            <a:avLst/>
          </a:prstGeom>
        </p:spPr>
        <p:txBody>
          <a:bodyPr wrap="square" lIns="0" tIns="113030" rIns="0" bIns="0" rtlCol="0" vert="horz">
            <a:spAutoFit/>
          </a:bodyPr>
          <a:lstStyle/>
          <a:p>
            <a:pPr marL="1816735" indent="-64769">
              <a:lnSpc>
                <a:spcPct val="100000"/>
              </a:lnSpc>
              <a:spcBef>
                <a:spcPts val="890"/>
              </a:spcBef>
              <a:buSzPct val="85714"/>
              <a:buFont typeface="Times New Roman"/>
              <a:buChar char="•"/>
              <a:tabLst>
                <a:tab pos="1817370" algn="l"/>
              </a:tabLst>
            </a:pPr>
            <a:r>
              <a:rPr dirty="0" sz="1400" b="1">
                <a:solidFill>
                  <a:srgbClr val="990000"/>
                </a:solidFill>
                <a:latin typeface="Times New Roman"/>
                <a:cs typeface="Times New Roman"/>
              </a:rPr>
              <a:t>Step 3 - </a:t>
            </a:r>
            <a:r>
              <a:rPr dirty="0" sz="1400" spc="-10" b="1">
                <a:solidFill>
                  <a:srgbClr val="990000"/>
                </a:solidFill>
                <a:latin typeface="Times New Roman"/>
                <a:cs typeface="Times New Roman"/>
              </a:rPr>
              <a:t>Forecasting</a:t>
            </a:r>
            <a:r>
              <a:rPr dirty="0" sz="1400" spc="-180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990000"/>
                </a:solidFill>
                <a:latin typeface="Times New Roman"/>
                <a:cs typeface="Times New Roman"/>
              </a:rPr>
              <a:t>Payoffs</a:t>
            </a:r>
            <a:endParaRPr sz="1400">
              <a:latin typeface="Times New Roman"/>
              <a:cs typeface="Times New Roman"/>
            </a:endParaRPr>
          </a:p>
          <a:p>
            <a:pPr marL="1816735" indent="-64769">
              <a:lnSpc>
                <a:spcPct val="100000"/>
              </a:lnSpc>
              <a:spcBef>
                <a:spcPts val="790"/>
              </a:spcBef>
              <a:buSzPct val="85714"/>
              <a:buChar char="•"/>
              <a:tabLst>
                <a:tab pos="1817370" algn="l"/>
              </a:tabLst>
            </a:pPr>
            <a:r>
              <a:rPr dirty="0" sz="1400">
                <a:solidFill>
                  <a:srgbClr val="990000"/>
                </a:solidFill>
                <a:latin typeface="Times New Roman"/>
                <a:cs typeface="Times New Roman"/>
              </a:rPr>
              <a:t>Measuring</a:t>
            </a:r>
            <a:r>
              <a:rPr dirty="0" sz="1400" spc="-55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1400" spc="-25">
                <a:solidFill>
                  <a:srgbClr val="990000"/>
                </a:solidFill>
                <a:latin typeface="Times New Roman"/>
                <a:cs typeface="Times New Roman"/>
              </a:rPr>
              <a:t>ValueAdded</a:t>
            </a:r>
            <a:endParaRPr sz="1400">
              <a:latin typeface="Times New Roman"/>
              <a:cs typeface="Times New Roman"/>
            </a:endParaRPr>
          </a:p>
          <a:p>
            <a:pPr marL="1816735" indent="-64769">
              <a:lnSpc>
                <a:spcPct val="100000"/>
              </a:lnSpc>
              <a:spcBef>
                <a:spcPts val="810"/>
              </a:spcBef>
              <a:buSzPct val="85714"/>
              <a:buChar char="•"/>
              <a:tabLst>
                <a:tab pos="1817370" algn="l"/>
              </a:tabLst>
            </a:pPr>
            <a:r>
              <a:rPr dirty="0" sz="1400">
                <a:solidFill>
                  <a:srgbClr val="990000"/>
                </a:solidFill>
                <a:latin typeface="Times New Roman"/>
                <a:cs typeface="Times New Roman"/>
              </a:rPr>
              <a:t>Forecasting</a:t>
            </a:r>
            <a:r>
              <a:rPr dirty="0" sz="1400" spc="-65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1400" spc="-25">
                <a:solidFill>
                  <a:srgbClr val="990000"/>
                </a:solidFill>
                <a:latin typeface="Times New Roman"/>
                <a:cs typeface="Times New Roman"/>
              </a:rPr>
              <a:t>ValueAdded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400" b="1">
                <a:solidFill>
                  <a:srgbClr val="990000"/>
                </a:solidFill>
                <a:latin typeface="Times New Roman"/>
                <a:cs typeface="Times New Roman"/>
              </a:rPr>
              <a:t>Step 2 -</a:t>
            </a:r>
            <a:r>
              <a:rPr dirty="0" sz="1400" spc="-100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990000"/>
                </a:solidFill>
                <a:latin typeface="Times New Roman"/>
                <a:cs typeface="Times New Roman"/>
              </a:rPr>
              <a:t>AnalyzingInformation</a:t>
            </a:r>
            <a:endParaRPr sz="1400">
              <a:latin typeface="Times New Roman"/>
              <a:cs typeface="Times New Roman"/>
            </a:endParaRPr>
          </a:p>
          <a:p>
            <a:pPr marL="76200" indent="-64135">
              <a:lnSpc>
                <a:spcPct val="100000"/>
              </a:lnSpc>
              <a:spcBef>
                <a:spcPts val="795"/>
              </a:spcBef>
              <a:buSzPct val="85714"/>
              <a:buChar char="•"/>
              <a:tabLst>
                <a:tab pos="76835" algn="l"/>
              </a:tabLst>
            </a:pPr>
            <a:r>
              <a:rPr dirty="0" sz="1400">
                <a:solidFill>
                  <a:srgbClr val="990000"/>
                </a:solidFill>
                <a:latin typeface="Times New Roman"/>
                <a:cs typeface="Times New Roman"/>
              </a:rPr>
              <a:t>In Financial</a:t>
            </a:r>
            <a:r>
              <a:rPr dirty="0" sz="1400" spc="-40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1400" spc="-5">
                <a:solidFill>
                  <a:srgbClr val="990000"/>
                </a:solidFill>
                <a:latin typeface="Times New Roman"/>
                <a:cs typeface="Times New Roman"/>
              </a:rPr>
              <a:t>Statements</a:t>
            </a:r>
            <a:endParaRPr sz="1400">
              <a:latin typeface="Times New Roman"/>
              <a:cs typeface="Times New Roman"/>
            </a:endParaRPr>
          </a:p>
          <a:p>
            <a:pPr marL="76200" indent="-64135">
              <a:lnSpc>
                <a:spcPct val="100000"/>
              </a:lnSpc>
              <a:spcBef>
                <a:spcPts val="800"/>
              </a:spcBef>
              <a:buSzPct val="85714"/>
              <a:buChar char="•"/>
              <a:tabLst>
                <a:tab pos="76835" algn="l"/>
              </a:tabLst>
            </a:pPr>
            <a:r>
              <a:rPr dirty="0" sz="1400">
                <a:solidFill>
                  <a:srgbClr val="990000"/>
                </a:solidFill>
                <a:latin typeface="Times New Roman"/>
                <a:cs typeface="Times New Roman"/>
              </a:rPr>
              <a:t>Outside of Financial</a:t>
            </a:r>
            <a:r>
              <a:rPr dirty="0" sz="1400" spc="-160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1400" spc="-5">
                <a:solidFill>
                  <a:srgbClr val="990000"/>
                </a:solidFill>
                <a:latin typeface="Times New Roman"/>
                <a:cs typeface="Times New Roman"/>
              </a:rPr>
              <a:t>Statements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437632" y="1434083"/>
            <a:ext cx="2354580" cy="6263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5521833" y="1531696"/>
            <a:ext cx="2072005" cy="4540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70485" indent="-58419">
              <a:lnSpc>
                <a:spcPct val="100000"/>
              </a:lnSpc>
              <a:spcBef>
                <a:spcPts val="105"/>
              </a:spcBef>
              <a:buSzPct val="85714"/>
              <a:buFont typeface="Times New Roman"/>
              <a:buChar char="•"/>
              <a:tabLst>
                <a:tab pos="71120" algn="l"/>
              </a:tabLst>
            </a:pPr>
            <a:r>
              <a:rPr dirty="0" sz="1400" b="1">
                <a:solidFill>
                  <a:srgbClr val="990000"/>
                </a:solidFill>
                <a:latin typeface="Times New Roman"/>
                <a:cs typeface="Times New Roman"/>
              </a:rPr>
              <a:t>Step 4 - Convert</a:t>
            </a:r>
            <a:r>
              <a:rPr dirty="0" sz="1400" spc="-210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990000"/>
                </a:solidFill>
                <a:latin typeface="Times New Roman"/>
                <a:cs typeface="Times New Roman"/>
              </a:rPr>
              <a:t>Forecasts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400" b="1">
                <a:solidFill>
                  <a:srgbClr val="990000"/>
                </a:solidFill>
                <a:latin typeface="Times New Roman"/>
                <a:cs typeface="Times New Roman"/>
              </a:rPr>
              <a:t>to a</a:t>
            </a:r>
            <a:r>
              <a:rPr dirty="0" sz="1400" spc="-100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1400" spc="-30" b="1">
                <a:solidFill>
                  <a:srgbClr val="990000"/>
                </a:solidFill>
                <a:latin typeface="Times New Roman"/>
                <a:cs typeface="Times New Roman"/>
              </a:rPr>
              <a:t>Valuation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81812" y="1095755"/>
            <a:ext cx="3451860" cy="177241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864514" y="1169644"/>
            <a:ext cx="3162935" cy="1644650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1400" b="1">
                <a:solidFill>
                  <a:srgbClr val="990000"/>
                </a:solidFill>
                <a:latin typeface="Times New Roman"/>
                <a:cs typeface="Times New Roman"/>
              </a:rPr>
              <a:t>Step 5 - </a:t>
            </a:r>
            <a:r>
              <a:rPr dirty="0" sz="1400" spc="-30" b="1">
                <a:solidFill>
                  <a:srgbClr val="990000"/>
                </a:solidFill>
                <a:latin typeface="Times New Roman"/>
                <a:cs typeface="Times New Roman"/>
              </a:rPr>
              <a:t>Trading </a:t>
            </a:r>
            <a:r>
              <a:rPr dirty="0" sz="1400" b="1">
                <a:solidFill>
                  <a:srgbClr val="990000"/>
                </a:solidFill>
                <a:latin typeface="Times New Roman"/>
                <a:cs typeface="Times New Roman"/>
              </a:rPr>
              <a:t>on the</a:t>
            </a:r>
            <a:r>
              <a:rPr dirty="0" sz="1400" spc="-295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1400" spc="-30" b="1">
                <a:solidFill>
                  <a:srgbClr val="990000"/>
                </a:solidFill>
                <a:latin typeface="Times New Roman"/>
                <a:cs typeface="Times New Roman"/>
              </a:rPr>
              <a:t>Valuation</a:t>
            </a:r>
            <a:endParaRPr sz="1400">
              <a:latin typeface="Times New Roman"/>
              <a:cs typeface="Times New Roman"/>
            </a:endParaRPr>
          </a:p>
          <a:p>
            <a:pPr marL="76200" indent="-64135">
              <a:lnSpc>
                <a:spcPct val="100000"/>
              </a:lnSpc>
              <a:spcBef>
                <a:spcPts val="190"/>
              </a:spcBef>
              <a:buSzPct val="85714"/>
              <a:buChar char="•"/>
              <a:tabLst>
                <a:tab pos="76835" algn="l"/>
              </a:tabLst>
            </a:pPr>
            <a:r>
              <a:rPr dirty="0" sz="1400">
                <a:solidFill>
                  <a:srgbClr val="990000"/>
                </a:solidFill>
                <a:latin typeface="Times New Roman"/>
                <a:cs typeface="Times New Roman"/>
              </a:rPr>
              <a:t>Outside</a:t>
            </a:r>
            <a:r>
              <a:rPr dirty="0" sz="1400" spc="-60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990000"/>
                </a:solidFill>
                <a:latin typeface="Times New Roman"/>
                <a:cs typeface="Times New Roman"/>
              </a:rPr>
              <a:t>Investor</a:t>
            </a:r>
            <a:endParaRPr sz="1400">
              <a:latin typeface="Times New Roman"/>
              <a:cs typeface="Times New Roman"/>
            </a:endParaRPr>
          </a:p>
          <a:p>
            <a:pPr marL="469265" marR="250190">
              <a:lnSpc>
                <a:spcPct val="100000"/>
              </a:lnSpc>
              <a:spcBef>
                <a:spcPts val="204"/>
              </a:spcBef>
            </a:pPr>
            <a:r>
              <a:rPr dirty="0" sz="1400" spc="-5">
                <a:solidFill>
                  <a:srgbClr val="990000"/>
                </a:solidFill>
                <a:latin typeface="Times New Roman"/>
                <a:cs typeface="Times New Roman"/>
              </a:rPr>
              <a:t>Compare </a:t>
            </a:r>
            <a:r>
              <a:rPr dirty="0" sz="1400" spc="-60">
                <a:solidFill>
                  <a:srgbClr val="990000"/>
                </a:solidFill>
                <a:latin typeface="Times New Roman"/>
                <a:cs typeface="Times New Roman"/>
              </a:rPr>
              <a:t>Value </a:t>
            </a:r>
            <a:r>
              <a:rPr dirty="0" sz="1400" spc="-5">
                <a:solidFill>
                  <a:srgbClr val="990000"/>
                </a:solidFill>
                <a:latin typeface="Times New Roman"/>
                <a:cs typeface="Times New Roman"/>
              </a:rPr>
              <a:t>with </a:t>
            </a:r>
            <a:r>
              <a:rPr dirty="0" sz="1400">
                <a:solidFill>
                  <a:srgbClr val="990000"/>
                </a:solidFill>
                <a:latin typeface="Times New Roman"/>
                <a:cs typeface="Times New Roman"/>
              </a:rPr>
              <a:t>Price to</a:t>
            </a:r>
            <a:r>
              <a:rPr dirty="0" sz="1400" spc="-204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1400" spc="-85">
                <a:solidFill>
                  <a:srgbClr val="990000"/>
                </a:solidFill>
                <a:latin typeface="Times New Roman"/>
                <a:cs typeface="Times New Roman"/>
              </a:rPr>
              <a:t>BUY,  </a:t>
            </a:r>
            <a:r>
              <a:rPr dirty="0" sz="1400" spc="-5">
                <a:solidFill>
                  <a:srgbClr val="990000"/>
                </a:solidFill>
                <a:latin typeface="Times New Roman"/>
                <a:cs typeface="Times New Roman"/>
              </a:rPr>
              <a:t>SELL, </a:t>
            </a:r>
            <a:r>
              <a:rPr dirty="0" sz="1400">
                <a:solidFill>
                  <a:srgbClr val="990000"/>
                </a:solidFill>
                <a:latin typeface="Times New Roman"/>
                <a:cs typeface="Times New Roman"/>
              </a:rPr>
              <a:t>or</a:t>
            </a:r>
            <a:r>
              <a:rPr dirty="0" sz="1400" spc="-95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1400" spc="-5">
                <a:solidFill>
                  <a:srgbClr val="990000"/>
                </a:solidFill>
                <a:latin typeface="Times New Roman"/>
                <a:cs typeface="Times New Roman"/>
              </a:rPr>
              <a:t>HOLD</a:t>
            </a:r>
            <a:endParaRPr sz="1400">
              <a:latin typeface="Times New Roman"/>
              <a:cs typeface="Times New Roman"/>
            </a:endParaRPr>
          </a:p>
          <a:p>
            <a:pPr marL="76200" indent="-64135">
              <a:lnSpc>
                <a:spcPct val="100000"/>
              </a:lnSpc>
              <a:spcBef>
                <a:spcPts val="204"/>
              </a:spcBef>
              <a:buSzPct val="85714"/>
              <a:buChar char="•"/>
              <a:tabLst>
                <a:tab pos="76835" algn="l"/>
              </a:tabLst>
            </a:pPr>
            <a:r>
              <a:rPr dirty="0" sz="1400">
                <a:solidFill>
                  <a:srgbClr val="990000"/>
                </a:solidFill>
                <a:latin typeface="Times New Roman"/>
                <a:cs typeface="Times New Roman"/>
              </a:rPr>
              <a:t>Inside</a:t>
            </a:r>
            <a:r>
              <a:rPr dirty="0" sz="1400" spc="-65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990000"/>
                </a:solidFill>
                <a:latin typeface="Times New Roman"/>
                <a:cs typeface="Times New Roman"/>
              </a:rPr>
              <a:t>Investor</a:t>
            </a:r>
            <a:endParaRPr sz="1400">
              <a:latin typeface="Times New Roman"/>
              <a:cs typeface="Times New Roman"/>
            </a:endParaRPr>
          </a:p>
          <a:p>
            <a:pPr marL="469265" marR="5080">
              <a:lnSpc>
                <a:spcPct val="100000"/>
              </a:lnSpc>
              <a:spcBef>
                <a:spcPts val="195"/>
              </a:spcBef>
            </a:pPr>
            <a:r>
              <a:rPr dirty="0" sz="1400" spc="-5">
                <a:solidFill>
                  <a:srgbClr val="990000"/>
                </a:solidFill>
                <a:latin typeface="Times New Roman"/>
                <a:cs typeface="Times New Roman"/>
              </a:rPr>
              <a:t>Compare</a:t>
            </a:r>
            <a:r>
              <a:rPr dirty="0" sz="1400" spc="-65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1400" spc="-60">
                <a:solidFill>
                  <a:srgbClr val="990000"/>
                </a:solidFill>
                <a:latin typeface="Times New Roman"/>
                <a:cs typeface="Times New Roman"/>
              </a:rPr>
              <a:t>Value</a:t>
            </a:r>
            <a:r>
              <a:rPr dirty="0" sz="1400" spc="-75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1400" spc="-5">
                <a:solidFill>
                  <a:srgbClr val="990000"/>
                </a:solidFill>
                <a:latin typeface="Times New Roman"/>
                <a:cs typeface="Times New Roman"/>
              </a:rPr>
              <a:t>with</a:t>
            </a:r>
            <a:r>
              <a:rPr dirty="0" sz="1400" spc="-45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990000"/>
                </a:solidFill>
                <a:latin typeface="Times New Roman"/>
                <a:cs typeface="Times New Roman"/>
              </a:rPr>
              <a:t>Cost</a:t>
            </a:r>
            <a:r>
              <a:rPr dirty="0" sz="1400" spc="-20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990000"/>
                </a:solidFill>
                <a:latin typeface="Times New Roman"/>
                <a:cs typeface="Times New Roman"/>
              </a:rPr>
              <a:t>to</a:t>
            </a:r>
            <a:r>
              <a:rPr dirty="0" sz="1400" spc="-210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1400" spc="-5">
                <a:solidFill>
                  <a:srgbClr val="990000"/>
                </a:solidFill>
                <a:latin typeface="Times New Roman"/>
                <a:cs typeface="Times New Roman"/>
              </a:rPr>
              <a:t>ACCEPT  </a:t>
            </a:r>
            <a:r>
              <a:rPr dirty="0" sz="1400">
                <a:solidFill>
                  <a:srgbClr val="990000"/>
                </a:solidFill>
                <a:latin typeface="Times New Roman"/>
                <a:cs typeface="Times New Roman"/>
              </a:rPr>
              <a:t>or </a:t>
            </a:r>
            <a:r>
              <a:rPr dirty="0" sz="1400" spc="-5">
                <a:solidFill>
                  <a:srgbClr val="990000"/>
                </a:solidFill>
                <a:latin typeface="Times New Roman"/>
                <a:cs typeface="Times New Roman"/>
              </a:rPr>
              <a:t>REJECT</a:t>
            </a:r>
            <a:r>
              <a:rPr dirty="0" sz="1400" spc="-135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990000"/>
                </a:solidFill>
                <a:latin typeface="Times New Roman"/>
                <a:cs typeface="Times New Roman"/>
              </a:rPr>
              <a:t>Strategy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919983" y="3784091"/>
            <a:ext cx="1406652" cy="88391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2996564" y="4054220"/>
            <a:ext cx="104330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solidFill>
                  <a:srgbClr val="990000"/>
                </a:solidFill>
                <a:latin typeface="Times New Roman"/>
                <a:cs typeface="Times New Roman"/>
              </a:rPr>
              <a:t>Str</a:t>
            </a:r>
            <a:r>
              <a:rPr dirty="0" sz="2400" spc="5">
                <a:solidFill>
                  <a:srgbClr val="990000"/>
                </a:solidFill>
                <a:latin typeface="Times New Roman"/>
                <a:cs typeface="Times New Roman"/>
              </a:rPr>
              <a:t>at</a:t>
            </a:r>
            <a:r>
              <a:rPr dirty="0" sz="2400">
                <a:solidFill>
                  <a:srgbClr val="990000"/>
                </a:solidFill>
                <a:latin typeface="Times New Roman"/>
                <a:cs typeface="Times New Roman"/>
              </a:rPr>
              <a:t>egy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7938516" y="1516380"/>
            <a:ext cx="784859" cy="90220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7339583" y="3464052"/>
            <a:ext cx="864107" cy="79095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4291584" y="1475232"/>
            <a:ext cx="1027176" cy="53492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3204972" y="2927604"/>
            <a:ext cx="536448" cy="1025652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04595" marR="5080" indent="-119253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How </a:t>
            </a:r>
            <a:r>
              <a:rPr dirty="0"/>
              <a:t>Financial </a:t>
            </a:r>
            <a:r>
              <a:rPr dirty="0" spc="-5"/>
              <a:t>Statements are Used</a:t>
            </a:r>
            <a:r>
              <a:rPr dirty="0" spc="-150"/>
              <a:t> </a:t>
            </a:r>
            <a:r>
              <a:rPr dirty="0" spc="-5"/>
              <a:t>in  Fundamental</a:t>
            </a:r>
            <a:r>
              <a:rPr dirty="0" spc="-15"/>
              <a:t> </a:t>
            </a:r>
            <a:r>
              <a:rPr dirty="0" spc="-5"/>
              <a:t>Analysis</a:t>
            </a:r>
          </a:p>
        </p:txBody>
      </p:sp>
      <p:sp>
        <p:nvSpPr>
          <p:cNvPr id="3" name="object 3"/>
          <p:cNvSpPr/>
          <p:nvPr/>
        </p:nvSpPr>
        <p:spPr>
          <a:xfrm>
            <a:off x="1868423" y="3523488"/>
            <a:ext cx="1112520" cy="7299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877314" y="3735070"/>
            <a:ext cx="1033144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 b="1">
                <a:latin typeface="Times New Roman"/>
                <a:cs typeface="Times New Roman"/>
              </a:rPr>
              <a:t>Other</a:t>
            </a:r>
            <a:r>
              <a:rPr dirty="0" sz="1000" spc="-110" b="1">
                <a:latin typeface="Times New Roman"/>
                <a:cs typeface="Times New Roman"/>
              </a:rPr>
              <a:t> </a:t>
            </a:r>
            <a:r>
              <a:rPr dirty="0" sz="1000" spc="-5" b="1">
                <a:latin typeface="Times New Roman"/>
                <a:cs typeface="Times New Roman"/>
              </a:rPr>
              <a:t>Information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116579" y="2057400"/>
            <a:ext cx="224154" cy="1614170"/>
          </a:xfrm>
          <a:custGeom>
            <a:avLst/>
            <a:gdLst/>
            <a:ahLst/>
            <a:cxnLst/>
            <a:rect l="l" t="t" r="r" b="b"/>
            <a:pathLst>
              <a:path w="224154" h="1614170">
                <a:moveTo>
                  <a:pt x="0" y="0"/>
                </a:moveTo>
                <a:lnTo>
                  <a:pt x="43561" y="10540"/>
                </a:lnTo>
                <a:lnTo>
                  <a:pt x="79120" y="39497"/>
                </a:lnTo>
                <a:lnTo>
                  <a:pt x="103124" y="82169"/>
                </a:lnTo>
                <a:lnTo>
                  <a:pt x="111887" y="134620"/>
                </a:lnTo>
                <a:lnTo>
                  <a:pt x="111887" y="672211"/>
                </a:lnTo>
                <a:lnTo>
                  <a:pt x="120776" y="724662"/>
                </a:lnTo>
                <a:lnTo>
                  <a:pt x="144780" y="767334"/>
                </a:lnTo>
                <a:lnTo>
                  <a:pt x="180340" y="796289"/>
                </a:lnTo>
                <a:lnTo>
                  <a:pt x="223900" y="806830"/>
                </a:lnTo>
                <a:lnTo>
                  <a:pt x="180340" y="817372"/>
                </a:lnTo>
                <a:lnTo>
                  <a:pt x="144780" y="846327"/>
                </a:lnTo>
                <a:lnTo>
                  <a:pt x="120776" y="889000"/>
                </a:lnTo>
                <a:lnTo>
                  <a:pt x="111887" y="941451"/>
                </a:lnTo>
                <a:lnTo>
                  <a:pt x="111887" y="1479041"/>
                </a:lnTo>
                <a:lnTo>
                  <a:pt x="103124" y="1531492"/>
                </a:lnTo>
                <a:lnTo>
                  <a:pt x="79120" y="1574164"/>
                </a:lnTo>
                <a:lnTo>
                  <a:pt x="43561" y="1603120"/>
                </a:lnTo>
                <a:lnTo>
                  <a:pt x="0" y="1613662"/>
                </a:lnTo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758184" y="2817876"/>
            <a:ext cx="63500" cy="76200"/>
          </a:xfrm>
          <a:custGeom>
            <a:avLst/>
            <a:gdLst/>
            <a:ahLst/>
            <a:cxnLst/>
            <a:rect l="l" t="t" r="r" b="b"/>
            <a:pathLst>
              <a:path w="63500" h="76200">
                <a:moveTo>
                  <a:pt x="0" y="0"/>
                </a:moveTo>
                <a:lnTo>
                  <a:pt x="0" y="76200"/>
                </a:lnTo>
                <a:lnTo>
                  <a:pt x="63500" y="44450"/>
                </a:lnTo>
                <a:lnTo>
                  <a:pt x="12700" y="44450"/>
                </a:lnTo>
                <a:lnTo>
                  <a:pt x="12700" y="31750"/>
                </a:lnTo>
                <a:lnTo>
                  <a:pt x="63500" y="3175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384803" y="2855976"/>
            <a:ext cx="373380" cy="0"/>
          </a:xfrm>
          <a:custGeom>
            <a:avLst/>
            <a:gdLst/>
            <a:ahLst/>
            <a:cxnLst/>
            <a:rect l="l" t="t" r="r" b="b"/>
            <a:pathLst>
              <a:path w="373379" h="0">
                <a:moveTo>
                  <a:pt x="0" y="0"/>
                </a:moveTo>
                <a:lnTo>
                  <a:pt x="37337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770884" y="2849626"/>
            <a:ext cx="63500" cy="12700"/>
          </a:xfrm>
          <a:custGeom>
            <a:avLst/>
            <a:gdLst/>
            <a:ahLst/>
            <a:cxnLst/>
            <a:rect l="l" t="t" r="r" b="b"/>
            <a:pathLst>
              <a:path w="63500" h="12700">
                <a:moveTo>
                  <a:pt x="50800" y="0"/>
                </a:moveTo>
                <a:lnTo>
                  <a:pt x="0" y="0"/>
                </a:lnTo>
                <a:lnTo>
                  <a:pt x="0" y="12700"/>
                </a:lnTo>
                <a:lnTo>
                  <a:pt x="50800" y="12700"/>
                </a:lnTo>
                <a:lnTo>
                  <a:pt x="63500" y="6350"/>
                </a:lnTo>
                <a:lnTo>
                  <a:pt x="508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3347465" y="2673477"/>
            <a:ext cx="48514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b="1">
                <a:latin typeface="Times New Roman"/>
                <a:cs typeface="Times New Roman"/>
              </a:rPr>
              <a:t>F</a:t>
            </a:r>
            <a:r>
              <a:rPr dirty="0" sz="900" spc="-10" b="1">
                <a:latin typeface="Times New Roman"/>
                <a:cs typeface="Times New Roman"/>
              </a:rPr>
              <a:t>o</a:t>
            </a:r>
            <a:r>
              <a:rPr dirty="0" sz="900" spc="-5" b="1">
                <a:latin typeface="Times New Roman"/>
                <a:cs typeface="Times New Roman"/>
              </a:rPr>
              <a:t>rec</a:t>
            </a:r>
            <a:r>
              <a:rPr dirty="0" sz="900" spc="-20" b="1">
                <a:latin typeface="Times New Roman"/>
                <a:cs typeface="Times New Roman"/>
              </a:rPr>
              <a:t>a</a:t>
            </a:r>
            <a:r>
              <a:rPr dirty="0" sz="900" spc="-5" b="1">
                <a:latin typeface="Times New Roman"/>
                <a:cs typeface="Times New Roman"/>
              </a:rPr>
              <a:t>sts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578607" y="4550664"/>
            <a:ext cx="76200" cy="762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654807" y="4588764"/>
            <a:ext cx="3735070" cy="0"/>
          </a:xfrm>
          <a:custGeom>
            <a:avLst/>
            <a:gdLst/>
            <a:ahLst/>
            <a:cxnLst/>
            <a:rect l="l" t="t" r="r" b="b"/>
            <a:pathLst>
              <a:path w="3735070" h="0">
                <a:moveTo>
                  <a:pt x="0" y="0"/>
                </a:moveTo>
                <a:lnTo>
                  <a:pt x="373494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6434328" y="4588764"/>
            <a:ext cx="537845" cy="0"/>
          </a:xfrm>
          <a:custGeom>
            <a:avLst/>
            <a:gdLst/>
            <a:ahLst/>
            <a:cxnLst/>
            <a:rect l="l" t="t" r="r" b="b"/>
            <a:pathLst>
              <a:path w="537845" h="0">
                <a:moveTo>
                  <a:pt x="0" y="0"/>
                </a:moveTo>
                <a:lnTo>
                  <a:pt x="537464" y="0"/>
                </a:lnTo>
              </a:path>
            </a:pathLst>
          </a:custGeom>
          <a:ln w="12192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6521195" y="2682239"/>
            <a:ext cx="615696" cy="30022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3942334" y="4636770"/>
            <a:ext cx="156146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20" b="1">
                <a:latin typeface="Times New Roman"/>
                <a:cs typeface="Times New Roman"/>
              </a:rPr>
              <a:t>Convert </a:t>
            </a:r>
            <a:r>
              <a:rPr dirty="0" sz="900" spc="-5" b="1">
                <a:latin typeface="Times New Roman"/>
                <a:cs typeface="Times New Roman"/>
              </a:rPr>
              <a:t>forecasts </a:t>
            </a:r>
            <a:r>
              <a:rPr dirty="0" sz="900" b="1">
                <a:latin typeface="Times New Roman"/>
                <a:cs typeface="Times New Roman"/>
              </a:rPr>
              <a:t>to a</a:t>
            </a:r>
            <a:r>
              <a:rPr dirty="0" sz="900" spc="-50" b="1">
                <a:latin typeface="Times New Roman"/>
                <a:cs typeface="Times New Roman"/>
              </a:rPr>
              <a:t> </a:t>
            </a:r>
            <a:r>
              <a:rPr dirty="0" sz="900" spc="-5" b="1">
                <a:latin typeface="Times New Roman"/>
                <a:cs typeface="Times New Roman"/>
              </a:rPr>
              <a:t>valuation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986784" y="1531619"/>
            <a:ext cx="731520" cy="153771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/>
          <p:nvPr/>
        </p:nvSpPr>
        <p:spPr>
          <a:xfrm>
            <a:off x="4047490" y="1672716"/>
            <a:ext cx="551815" cy="590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9370">
              <a:lnSpc>
                <a:spcPct val="129200"/>
              </a:lnSpc>
              <a:spcBef>
                <a:spcPts val="100"/>
              </a:spcBef>
            </a:pPr>
            <a:r>
              <a:rPr dirty="0" sz="900" spc="-5" b="1">
                <a:latin typeface="Times New Roman"/>
                <a:cs typeface="Times New Roman"/>
              </a:rPr>
              <a:t>Financial  </a:t>
            </a:r>
            <a:r>
              <a:rPr dirty="0" sz="900" spc="-5" b="1">
                <a:latin typeface="Times New Roman"/>
                <a:cs typeface="Times New Roman"/>
              </a:rPr>
              <a:t>S</a:t>
            </a:r>
            <a:r>
              <a:rPr dirty="0" sz="900" b="1">
                <a:latin typeface="Times New Roman"/>
                <a:cs typeface="Times New Roman"/>
              </a:rPr>
              <a:t>t</a:t>
            </a:r>
            <a:r>
              <a:rPr dirty="0" sz="900" spc="-20" b="1">
                <a:latin typeface="Times New Roman"/>
                <a:cs typeface="Times New Roman"/>
              </a:rPr>
              <a:t>a</a:t>
            </a:r>
            <a:r>
              <a:rPr dirty="0" sz="900" b="1">
                <a:latin typeface="Times New Roman"/>
                <a:cs typeface="Times New Roman"/>
              </a:rPr>
              <a:t>t</a:t>
            </a:r>
            <a:r>
              <a:rPr dirty="0" sz="900" spc="-5" b="1">
                <a:latin typeface="Times New Roman"/>
                <a:cs typeface="Times New Roman"/>
              </a:rPr>
              <a:t>e</a:t>
            </a:r>
            <a:r>
              <a:rPr dirty="0" sz="900" spc="-70" b="1">
                <a:latin typeface="Times New Roman"/>
                <a:cs typeface="Times New Roman"/>
              </a:rPr>
              <a:t>m</a:t>
            </a:r>
            <a:r>
              <a:rPr dirty="0" sz="900" spc="-5" b="1">
                <a:latin typeface="Times New Roman"/>
                <a:cs typeface="Times New Roman"/>
              </a:rPr>
              <a:t>e</a:t>
            </a:r>
            <a:r>
              <a:rPr dirty="0" sz="900" spc="-30" b="1">
                <a:latin typeface="Times New Roman"/>
                <a:cs typeface="Times New Roman"/>
              </a:rPr>
              <a:t>n</a:t>
            </a:r>
            <a:r>
              <a:rPr dirty="0" sz="900" spc="-5" b="1">
                <a:latin typeface="Times New Roman"/>
                <a:cs typeface="Times New Roman"/>
              </a:rPr>
              <a:t>ts</a:t>
            </a:r>
            <a:endParaRPr sz="900">
              <a:latin typeface="Times New Roman"/>
              <a:cs typeface="Times New Roman"/>
            </a:endParaRPr>
          </a:p>
          <a:p>
            <a:pPr marL="70485">
              <a:lnSpc>
                <a:spcPct val="100000"/>
              </a:lnSpc>
              <a:spcBef>
                <a:spcPts val="215"/>
              </a:spcBef>
            </a:pPr>
            <a:r>
              <a:rPr dirty="0" sz="1200" spc="-65" b="1">
                <a:latin typeface="Times New Roman"/>
                <a:cs typeface="Times New Roman"/>
              </a:rPr>
              <a:t>Year</a:t>
            </a:r>
            <a:r>
              <a:rPr dirty="0" sz="1200" spc="-11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326635" y="3067811"/>
            <a:ext cx="0" cy="1525270"/>
          </a:xfrm>
          <a:custGeom>
            <a:avLst/>
            <a:gdLst/>
            <a:ahLst/>
            <a:cxnLst/>
            <a:rect l="l" t="t" r="r" b="b"/>
            <a:pathLst>
              <a:path w="0" h="1525270">
                <a:moveTo>
                  <a:pt x="0" y="0"/>
                </a:moveTo>
                <a:lnTo>
                  <a:pt x="0" y="1525143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4370832" y="2415539"/>
            <a:ext cx="224027" cy="21183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4370832" y="2697479"/>
            <a:ext cx="224027" cy="21183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4058411" y="2415539"/>
            <a:ext cx="224027" cy="21183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4058411" y="2697479"/>
            <a:ext cx="224027" cy="21183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4873752" y="1926335"/>
            <a:ext cx="731520" cy="153771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/>
          <p:nvPr/>
        </p:nvSpPr>
        <p:spPr>
          <a:xfrm>
            <a:off x="4935092" y="2068829"/>
            <a:ext cx="55181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9370">
              <a:lnSpc>
                <a:spcPct val="128899"/>
              </a:lnSpc>
              <a:spcBef>
                <a:spcPts val="100"/>
              </a:spcBef>
            </a:pPr>
            <a:r>
              <a:rPr dirty="0" sz="900" spc="-5" b="1">
                <a:latin typeface="Times New Roman"/>
                <a:cs typeface="Times New Roman"/>
              </a:rPr>
              <a:t>Financial  </a:t>
            </a:r>
            <a:r>
              <a:rPr dirty="0" sz="900" spc="-5" b="1">
                <a:latin typeface="Times New Roman"/>
                <a:cs typeface="Times New Roman"/>
              </a:rPr>
              <a:t>S</a:t>
            </a:r>
            <a:r>
              <a:rPr dirty="0" sz="900" b="1">
                <a:latin typeface="Times New Roman"/>
                <a:cs typeface="Times New Roman"/>
              </a:rPr>
              <a:t>t</a:t>
            </a:r>
            <a:r>
              <a:rPr dirty="0" sz="900" spc="-20" b="1">
                <a:latin typeface="Times New Roman"/>
                <a:cs typeface="Times New Roman"/>
              </a:rPr>
              <a:t>a</a:t>
            </a:r>
            <a:r>
              <a:rPr dirty="0" sz="900" b="1">
                <a:latin typeface="Times New Roman"/>
                <a:cs typeface="Times New Roman"/>
              </a:rPr>
              <a:t>t</a:t>
            </a:r>
            <a:r>
              <a:rPr dirty="0" sz="900" spc="-5" b="1">
                <a:latin typeface="Times New Roman"/>
                <a:cs typeface="Times New Roman"/>
              </a:rPr>
              <a:t>e</a:t>
            </a:r>
            <a:r>
              <a:rPr dirty="0" sz="900" spc="-70" b="1">
                <a:latin typeface="Times New Roman"/>
                <a:cs typeface="Times New Roman"/>
              </a:rPr>
              <a:t>m</a:t>
            </a:r>
            <a:r>
              <a:rPr dirty="0" sz="900" spc="-5" b="1">
                <a:latin typeface="Times New Roman"/>
                <a:cs typeface="Times New Roman"/>
              </a:rPr>
              <a:t>e</a:t>
            </a:r>
            <a:r>
              <a:rPr dirty="0" sz="900" spc="-30" b="1">
                <a:latin typeface="Times New Roman"/>
                <a:cs typeface="Times New Roman"/>
              </a:rPr>
              <a:t>n</a:t>
            </a:r>
            <a:r>
              <a:rPr dirty="0" sz="900" spc="-5" b="1">
                <a:latin typeface="Times New Roman"/>
                <a:cs typeface="Times New Roman"/>
              </a:rPr>
              <a:t>ts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993004" y="2449829"/>
            <a:ext cx="4191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65" b="1">
                <a:latin typeface="Times New Roman"/>
                <a:cs typeface="Times New Roman"/>
              </a:rPr>
              <a:t>Year</a:t>
            </a:r>
            <a:r>
              <a:rPr dirty="0" sz="1200" spc="-1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5213603" y="3464052"/>
            <a:ext cx="0" cy="1120140"/>
          </a:xfrm>
          <a:custGeom>
            <a:avLst/>
            <a:gdLst/>
            <a:ahLst/>
            <a:cxnLst/>
            <a:rect l="l" t="t" r="r" b="b"/>
            <a:pathLst>
              <a:path w="0" h="1120139">
                <a:moveTo>
                  <a:pt x="0" y="0"/>
                </a:moveTo>
                <a:lnTo>
                  <a:pt x="0" y="112014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5257800" y="2819400"/>
            <a:ext cx="224027" cy="21183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5257800" y="3099816"/>
            <a:ext cx="224027" cy="21336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4943855" y="2819400"/>
            <a:ext cx="224027" cy="21183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4943855" y="3099816"/>
            <a:ext cx="224027" cy="21336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5734811" y="2330195"/>
            <a:ext cx="731520" cy="153771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 txBox="1"/>
          <p:nvPr/>
        </p:nvSpPr>
        <p:spPr>
          <a:xfrm>
            <a:off x="5797041" y="2489962"/>
            <a:ext cx="548005" cy="571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9370">
              <a:lnSpc>
                <a:spcPct val="127800"/>
              </a:lnSpc>
              <a:spcBef>
                <a:spcPts val="100"/>
              </a:spcBef>
            </a:pPr>
            <a:r>
              <a:rPr dirty="0" sz="900" spc="-5" b="1">
                <a:latin typeface="Times New Roman"/>
                <a:cs typeface="Times New Roman"/>
              </a:rPr>
              <a:t>Financial  </a:t>
            </a:r>
            <a:r>
              <a:rPr dirty="0" sz="900" spc="-15" b="1">
                <a:latin typeface="Times New Roman"/>
                <a:cs typeface="Times New Roman"/>
              </a:rPr>
              <a:t>S</a:t>
            </a:r>
            <a:r>
              <a:rPr dirty="0" sz="900" spc="-15" b="1">
                <a:latin typeface="Times New Roman"/>
                <a:cs typeface="Times New Roman"/>
              </a:rPr>
              <a:t>t</a:t>
            </a:r>
            <a:r>
              <a:rPr dirty="0" sz="900" spc="-20" b="1">
                <a:latin typeface="Times New Roman"/>
                <a:cs typeface="Times New Roman"/>
              </a:rPr>
              <a:t>a</a:t>
            </a:r>
            <a:r>
              <a:rPr dirty="0" sz="900" spc="-15" b="1">
                <a:latin typeface="Times New Roman"/>
                <a:cs typeface="Times New Roman"/>
              </a:rPr>
              <a:t>t</a:t>
            </a:r>
            <a:r>
              <a:rPr dirty="0" sz="900" spc="-20" b="1">
                <a:latin typeface="Times New Roman"/>
                <a:cs typeface="Times New Roman"/>
              </a:rPr>
              <a:t>e</a:t>
            </a:r>
            <a:r>
              <a:rPr dirty="0" sz="900" spc="-40" b="1">
                <a:latin typeface="Times New Roman"/>
                <a:cs typeface="Times New Roman"/>
              </a:rPr>
              <a:t>m</a:t>
            </a:r>
            <a:r>
              <a:rPr dirty="0" sz="900" spc="-20" b="1">
                <a:latin typeface="Times New Roman"/>
                <a:cs typeface="Times New Roman"/>
              </a:rPr>
              <a:t>e</a:t>
            </a:r>
            <a:r>
              <a:rPr dirty="0" sz="900" spc="-25" b="1">
                <a:latin typeface="Times New Roman"/>
                <a:cs typeface="Times New Roman"/>
              </a:rPr>
              <a:t>n</a:t>
            </a:r>
            <a:r>
              <a:rPr dirty="0" sz="900" spc="-5" b="1">
                <a:latin typeface="Times New Roman"/>
                <a:cs typeface="Times New Roman"/>
              </a:rPr>
              <a:t>ts</a:t>
            </a:r>
            <a:endParaRPr sz="900">
              <a:latin typeface="Times New Roman"/>
              <a:cs typeface="Times New Roman"/>
            </a:endParaRPr>
          </a:p>
          <a:p>
            <a:pPr marL="70485">
              <a:lnSpc>
                <a:spcPct val="100000"/>
              </a:lnSpc>
              <a:spcBef>
                <a:spcPts val="95"/>
              </a:spcBef>
            </a:pPr>
            <a:r>
              <a:rPr dirty="0" sz="1200" spc="-65" b="1">
                <a:latin typeface="Times New Roman"/>
                <a:cs typeface="Times New Roman"/>
              </a:rPr>
              <a:t>Year</a:t>
            </a:r>
            <a:r>
              <a:rPr dirty="0" sz="1200" spc="-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6074664" y="3867911"/>
            <a:ext cx="0" cy="716280"/>
          </a:xfrm>
          <a:custGeom>
            <a:avLst/>
            <a:gdLst/>
            <a:ahLst/>
            <a:cxnLst/>
            <a:rect l="l" t="t" r="r" b="b"/>
            <a:pathLst>
              <a:path w="0" h="716279">
                <a:moveTo>
                  <a:pt x="0" y="0"/>
                </a:moveTo>
                <a:lnTo>
                  <a:pt x="0" y="71628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6120384" y="3223260"/>
            <a:ext cx="224027" cy="21183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6120384" y="3503676"/>
            <a:ext cx="224027" cy="21183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5806440" y="3223260"/>
            <a:ext cx="224027" cy="21183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5806440" y="3503676"/>
            <a:ext cx="224027" cy="21183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1868423" y="1325880"/>
            <a:ext cx="1114044" cy="122529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 txBox="1"/>
          <p:nvPr/>
        </p:nvSpPr>
        <p:spPr>
          <a:xfrm>
            <a:off x="1944370" y="1525015"/>
            <a:ext cx="89598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7960" marR="5080" indent="-175895">
              <a:lnSpc>
                <a:spcPct val="100000"/>
              </a:lnSpc>
              <a:spcBef>
                <a:spcPts val="100"/>
              </a:spcBef>
            </a:pPr>
            <a:r>
              <a:rPr dirty="0" sz="900" spc="-20" b="1">
                <a:latin typeface="Times New Roman"/>
                <a:cs typeface="Times New Roman"/>
              </a:rPr>
              <a:t>Current</a:t>
            </a:r>
            <a:r>
              <a:rPr dirty="0" sz="900" spc="-65" b="1">
                <a:latin typeface="Times New Roman"/>
                <a:cs typeface="Times New Roman"/>
              </a:rPr>
              <a:t> </a:t>
            </a:r>
            <a:r>
              <a:rPr dirty="0" sz="900" spc="-5" b="1">
                <a:latin typeface="Times New Roman"/>
                <a:cs typeface="Times New Roman"/>
              </a:rPr>
              <a:t>Financial  </a:t>
            </a:r>
            <a:r>
              <a:rPr dirty="0" sz="900" spc="-20" b="1">
                <a:latin typeface="Times New Roman"/>
                <a:cs typeface="Times New Roman"/>
              </a:rPr>
              <a:t>Statements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2398776" y="1879092"/>
            <a:ext cx="268224" cy="254508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2398776" y="2203704"/>
            <a:ext cx="268224" cy="254508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2040635" y="1879092"/>
            <a:ext cx="269748" cy="254508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2040635" y="2203704"/>
            <a:ext cx="269748" cy="254508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 txBox="1"/>
          <p:nvPr/>
        </p:nvSpPr>
        <p:spPr>
          <a:xfrm>
            <a:off x="1920367" y="4306061"/>
            <a:ext cx="640715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200" spc="-240" b="1">
                <a:latin typeface="Times New Roman"/>
                <a:cs typeface="Times New Roman"/>
              </a:rPr>
              <a:t>V</a:t>
            </a:r>
            <a:r>
              <a:rPr dirty="0" sz="1200" b="1">
                <a:latin typeface="Times New Roman"/>
                <a:cs typeface="Times New Roman"/>
              </a:rPr>
              <a:t>al</a:t>
            </a:r>
            <a:r>
              <a:rPr dirty="0" sz="1200" spc="-5" b="1">
                <a:latin typeface="Times New Roman"/>
                <a:cs typeface="Times New Roman"/>
              </a:rPr>
              <a:t>u</a:t>
            </a:r>
            <a:r>
              <a:rPr dirty="0" sz="1200" b="1">
                <a:latin typeface="Times New Roman"/>
                <a:cs typeface="Times New Roman"/>
              </a:rPr>
              <a:t>ation  </a:t>
            </a:r>
            <a:r>
              <a:rPr dirty="0" sz="1200" b="1">
                <a:latin typeface="Times New Roman"/>
                <a:cs typeface="Times New Roman"/>
              </a:rPr>
              <a:t>of</a:t>
            </a:r>
            <a:endParaRPr sz="1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Equity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5062" y="2241042"/>
            <a:ext cx="1976755" cy="0"/>
          </a:xfrm>
          <a:custGeom>
            <a:avLst/>
            <a:gdLst/>
            <a:ahLst/>
            <a:cxnLst/>
            <a:rect l="l" t="t" r="r" b="b"/>
            <a:pathLst>
              <a:path w="1976755" h="0">
                <a:moveTo>
                  <a:pt x="0" y="0"/>
                </a:moveTo>
                <a:lnTo>
                  <a:pt x="1976501" y="0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14122" y="2091689"/>
            <a:ext cx="0" cy="249554"/>
          </a:xfrm>
          <a:custGeom>
            <a:avLst/>
            <a:gdLst/>
            <a:ahLst/>
            <a:cxnLst/>
            <a:rect l="l" t="t" r="r" b="b"/>
            <a:pathLst>
              <a:path w="0" h="249555">
                <a:moveTo>
                  <a:pt x="0" y="0"/>
                </a:moveTo>
                <a:lnTo>
                  <a:pt x="0" y="249427"/>
                </a:lnTo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094738" y="2091689"/>
            <a:ext cx="0" cy="249554"/>
          </a:xfrm>
          <a:custGeom>
            <a:avLst/>
            <a:gdLst/>
            <a:ahLst/>
            <a:cxnLst/>
            <a:rect l="l" t="t" r="r" b="b"/>
            <a:pathLst>
              <a:path w="0" h="249555">
                <a:moveTo>
                  <a:pt x="0" y="0"/>
                </a:moveTo>
                <a:lnTo>
                  <a:pt x="0" y="249427"/>
                </a:lnTo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444497" y="2091689"/>
            <a:ext cx="0" cy="249554"/>
          </a:xfrm>
          <a:custGeom>
            <a:avLst/>
            <a:gdLst/>
            <a:ahLst/>
            <a:cxnLst/>
            <a:rect l="l" t="t" r="r" b="b"/>
            <a:pathLst>
              <a:path w="0" h="249555">
                <a:moveTo>
                  <a:pt x="0" y="0"/>
                </a:moveTo>
                <a:lnTo>
                  <a:pt x="0" y="249427"/>
                </a:lnTo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03427" y="2091689"/>
            <a:ext cx="0" cy="249554"/>
          </a:xfrm>
          <a:custGeom>
            <a:avLst/>
            <a:gdLst/>
            <a:ahLst/>
            <a:cxnLst/>
            <a:rect l="l" t="t" r="r" b="b"/>
            <a:pathLst>
              <a:path w="0" h="249555">
                <a:moveTo>
                  <a:pt x="0" y="0"/>
                </a:moveTo>
                <a:lnTo>
                  <a:pt x="0" y="249427"/>
                </a:lnTo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56844" y="2339339"/>
            <a:ext cx="298703" cy="2468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299972" y="2339339"/>
            <a:ext cx="297179" cy="2468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950720" y="2339339"/>
            <a:ext cx="297180" cy="2468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3548634" y="2091689"/>
            <a:ext cx="0" cy="249554"/>
          </a:xfrm>
          <a:custGeom>
            <a:avLst/>
            <a:gdLst/>
            <a:ahLst/>
            <a:cxnLst/>
            <a:rect l="l" t="t" r="r" b="b"/>
            <a:pathLst>
              <a:path w="0" h="249555">
                <a:moveTo>
                  <a:pt x="0" y="0"/>
                </a:moveTo>
                <a:lnTo>
                  <a:pt x="0" y="249427"/>
                </a:lnTo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3404615" y="2339339"/>
            <a:ext cx="297179" cy="2468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4158234" y="2091689"/>
            <a:ext cx="0" cy="249554"/>
          </a:xfrm>
          <a:custGeom>
            <a:avLst/>
            <a:gdLst/>
            <a:ahLst/>
            <a:cxnLst/>
            <a:rect l="l" t="t" r="r" b="b"/>
            <a:pathLst>
              <a:path w="0" h="249555">
                <a:moveTo>
                  <a:pt x="0" y="0"/>
                </a:moveTo>
                <a:lnTo>
                  <a:pt x="0" y="249427"/>
                </a:lnTo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014215" y="2339339"/>
            <a:ext cx="297179" cy="2468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133807" y="1405254"/>
            <a:ext cx="20383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500" spc="-5">
                <a:solidFill>
                  <a:srgbClr val="043BE8"/>
                </a:solidFill>
                <a:latin typeface="Times New Roman"/>
                <a:cs typeface="Times New Roman"/>
              </a:rPr>
              <a:t>I</a:t>
            </a:r>
            <a:r>
              <a:rPr dirty="0" baseline="-16666" sz="1500" spc="-7">
                <a:solidFill>
                  <a:srgbClr val="043BE8"/>
                </a:solidFill>
                <a:latin typeface="Times New Roman"/>
                <a:cs typeface="Times New Roman"/>
              </a:rPr>
              <a:t>0</a:t>
            </a:r>
            <a:endParaRPr baseline="-16666" sz="15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40460" y="1701749"/>
            <a:ext cx="121285" cy="254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043BE8"/>
                </a:solidFill>
                <a:latin typeface="Times New Roman"/>
                <a:cs typeface="Times New Roman"/>
              </a:rPr>
              <a:t>1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033777" y="1701749"/>
            <a:ext cx="121285" cy="254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043BE8"/>
                </a:solidFill>
                <a:latin typeface="Times New Roman"/>
                <a:cs typeface="Times New Roman"/>
              </a:rPr>
              <a:t>3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387602" y="1701749"/>
            <a:ext cx="121285" cy="254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043BE8"/>
                </a:solidFill>
                <a:latin typeface="Times New Roman"/>
                <a:cs typeface="Times New Roman"/>
              </a:rPr>
              <a:t>2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406902" y="1701749"/>
            <a:ext cx="266065" cy="254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285">
                <a:solidFill>
                  <a:srgbClr val="043BE8"/>
                </a:solidFill>
                <a:latin typeface="Times New Roman"/>
                <a:cs typeface="Times New Roman"/>
              </a:rPr>
              <a:t>T</a:t>
            </a:r>
            <a:r>
              <a:rPr dirty="0" sz="1500">
                <a:solidFill>
                  <a:srgbClr val="043BE8"/>
                </a:solidFill>
                <a:latin typeface="Times New Roman"/>
                <a:cs typeface="Times New Roman"/>
              </a:rPr>
              <a:t>-1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087748" y="1701749"/>
            <a:ext cx="142240" cy="254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043BE8"/>
                </a:solidFill>
                <a:latin typeface="Times New Roman"/>
                <a:cs typeface="Times New Roman"/>
              </a:rPr>
              <a:t>T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562355" y="2636520"/>
            <a:ext cx="521207" cy="39471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1205483" y="2636520"/>
            <a:ext cx="519684" cy="39471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1854707" y="2636520"/>
            <a:ext cx="521207" cy="39471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3310128" y="2636520"/>
            <a:ext cx="519684" cy="39471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 txBox="1"/>
          <p:nvPr/>
        </p:nvSpPr>
        <p:spPr>
          <a:xfrm>
            <a:off x="3295777" y="2736596"/>
            <a:ext cx="50673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11111" sz="2250" spc="-37" b="1">
                <a:latin typeface="Times New Roman"/>
                <a:cs typeface="Times New Roman"/>
              </a:rPr>
              <a:t>CF</a:t>
            </a:r>
            <a:r>
              <a:rPr dirty="0" sz="1000" spc="-25" b="1">
                <a:latin typeface="Times New Roman"/>
                <a:cs typeface="Times New Roman"/>
              </a:rPr>
              <a:t>T-1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3890771" y="2636520"/>
            <a:ext cx="518160" cy="39471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 txBox="1"/>
          <p:nvPr/>
        </p:nvSpPr>
        <p:spPr>
          <a:xfrm>
            <a:off x="3916679" y="2690876"/>
            <a:ext cx="41402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500" spc="-5" b="1">
                <a:latin typeface="Times New Roman"/>
                <a:cs typeface="Times New Roman"/>
              </a:rPr>
              <a:t>CF</a:t>
            </a:r>
            <a:r>
              <a:rPr dirty="0" baseline="-16666" sz="1500" spc="-7" b="1">
                <a:latin typeface="Times New Roman"/>
                <a:cs typeface="Times New Roman"/>
              </a:rPr>
              <a:t>T</a:t>
            </a:r>
            <a:endParaRPr baseline="-16666" sz="15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50977" y="2344039"/>
            <a:ext cx="1206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043BE8"/>
                </a:solidFill>
                <a:latin typeface="Times New Roman"/>
                <a:cs typeface="Times New Roman"/>
              </a:rPr>
              <a:t>0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59435" y="1746504"/>
            <a:ext cx="298704" cy="24688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 txBox="1"/>
          <p:nvPr/>
        </p:nvSpPr>
        <p:spPr>
          <a:xfrm>
            <a:off x="406704" y="1435988"/>
            <a:ext cx="96202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 b="1">
                <a:latin typeface="Times New Roman"/>
                <a:cs typeface="Times New Roman"/>
              </a:rPr>
              <a:t>Initial</a:t>
            </a:r>
            <a:r>
              <a:rPr dirty="0" sz="1000" spc="-150" b="1">
                <a:latin typeface="Times New Roman"/>
                <a:cs typeface="Times New Roman"/>
              </a:rPr>
              <a:t> </a:t>
            </a:r>
            <a:r>
              <a:rPr dirty="0" sz="1000" spc="-5" b="1">
                <a:latin typeface="Times New Roman"/>
                <a:cs typeface="Times New Roman"/>
              </a:rPr>
              <a:t>investment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064889" y="1457071"/>
            <a:ext cx="123063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 b="1">
                <a:latin typeface="Times New Roman"/>
                <a:cs typeface="Times New Roman"/>
              </a:rPr>
              <a:t>Investment horizon:</a:t>
            </a:r>
            <a:r>
              <a:rPr dirty="0" sz="1000" spc="-75" b="1">
                <a:latin typeface="Times New Roman"/>
                <a:cs typeface="Times New Roman"/>
              </a:rPr>
              <a:t> </a:t>
            </a:r>
            <a:r>
              <a:rPr dirty="0" sz="1000" spc="-5" b="1">
                <a:latin typeface="Times New Roman"/>
                <a:cs typeface="Times New Roman"/>
              </a:rPr>
              <a:t>T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3475482" y="2241042"/>
            <a:ext cx="890269" cy="0"/>
          </a:xfrm>
          <a:custGeom>
            <a:avLst/>
            <a:gdLst/>
            <a:ahLst/>
            <a:cxnLst/>
            <a:rect l="l" t="t" r="r" b="b"/>
            <a:pathLst>
              <a:path w="890270" h="0">
                <a:moveTo>
                  <a:pt x="0" y="0"/>
                </a:moveTo>
                <a:lnTo>
                  <a:pt x="889762" y="0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2091689" y="2241042"/>
            <a:ext cx="1433830" cy="0"/>
          </a:xfrm>
          <a:custGeom>
            <a:avLst/>
            <a:gdLst/>
            <a:ahLst/>
            <a:cxnLst/>
            <a:rect l="l" t="t" r="r" b="b"/>
            <a:pathLst>
              <a:path w="1433829" h="0">
                <a:moveTo>
                  <a:pt x="0" y="0"/>
                </a:moveTo>
                <a:lnTo>
                  <a:pt x="1433702" y="0"/>
                </a:lnTo>
              </a:path>
            </a:pathLst>
          </a:custGeom>
          <a:ln w="19812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 txBox="1">
            <a:spLocks noGrp="1"/>
          </p:cNvSpPr>
          <p:nvPr>
            <p:ph type="title"/>
          </p:nvPr>
        </p:nvSpPr>
        <p:spPr>
          <a:xfrm>
            <a:off x="159207" y="113156"/>
            <a:ext cx="7686675" cy="1029969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937385" marR="5080" indent="-809625">
              <a:lnSpc>
                <a:spcPct val="100000"/>
              </a:lnSpc>
              <a:spcBef>
                <a:spcPts val="95"/>
              </a:spcBef>
            </a:pPr>
            <a:r>
              <a:rPr dirty="0"/>
              <a:t>Payoffs </a:t>
            </a:r>
            <a:r>
              <a:rPr dirty="0" spc="-5"/>
              <a:t>to </a:t>
            </a:r>
            <a:r>
              <a:rPr dirty="0"/>
              <a:t>Investing: </a:t>
            </a:r>
            <a:r>
              <a:rPr dirty="0" spc="-5"/>
              <a:t>Terminal</a:t>
            </a:r>
            <a:r>
              <a:rPr dirty="0" spc="-125"/>
              <a:t> </a:t>
            </a:r>
            <a:r>
              <a:rPr dirty="0" spc="-5"/>
              <a:t>Investments  </a:t>
            </a:r>
            <a:r>
              <a:rPr dirty="0"/>
              <a:t>and </a:t>
            </a:r>
            <a:r>
              <a:rPr dirty="0" spc="-5"/>
              <a:t>Going-Concern</a:t>
            </a:r>
            <a:r>
              <a:rPr dirty="0" spc="-30"/>
              <a:t> </a:t>
            </a:r>
            <a:r>
              <a:rPr dirty="0" spc="-5"/>
              <a:t>Investments</a:t>
            </a:r>
          </a:p>
          <a:p>
            <a:pPr marL="12700">
              <a:lnSpc>
                <a:spcPts val="1190"/>
              </a:lnSpc>
            </a:pPr>
            <a:r>
              <a:rPr dirty="0" sz="1300" spc="-5">
                <a:solidFill>
                  <a:srgbClr val="001F5F"/>
                </a:solidFill>
              </a:rPr>
              <a:t>For a terminal</a:t>
            </a:r>
            <a:r>
              <a:rPr dirty="0" sz="1300" spc="-30">
                <a:solidFill>
                  <a:srgbClr val="001F5F"/>
                </a:solidFill>
              </a:rPr>
              <a:t> </a:t>
            </a:r>
            <a:r>
              <a:rPr dirty="0" sz="1300" spc="-5">
                <a:solidFill>
                  <a:srgbClr val="001F5F"/>
                </a:solidFill>
              </a:rPr>
              <a:t>investment</a:t>
            </a:r>
            <a:endParaRPr sz="1300"/>
          </a:p>
        </p:txBody>
      </p:sp>
      <p:sp>
        <p:nvSpPr>
          <p:cNvPr id="34" name="object 34"/>
          <p:cNvSpPr txBox="1"/>
          <p:nvPr/>
        </p:nvSpPr>
        <p:spPr>
          <a:xfrm>
            <a:off x="4163948" y="3196208"/>
            <a:ext cx="105727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0" b="1">
                <a:latin typeface="Times New Roman"/>
                <a:cs typeface="Times New Roman"/>
              </a:rPr>
              <a:t>Terminal </a:t>
            </a:r>
            <a:r>
              <a:rPr dirty="0" sz="1000" spc="-5" b="1">
                <a:latin typeface="Times New Roman"/>
                <a:cs typeface="Times New Roman"/>
              </a:rPr>
              <a:t>cash</a:t>
            </a:r>
            <a:r>
              <a:rPr dirty="0" sz="1000" spc="5" b="1">
                <a:latin typeface="Times New Roman"/>
                <a:cs typeface="Times New Roman"/>
              </a:rPr>
              <a:t> </a:t>
            </a:r>
            <a:r>
              <a:rPr dirty="0" sz="1000" spc="-5" b="1">
                <a:latin typeface="Times New Roman"/>
                <a:cs typeface="Times New Roman"/>
              </a:rPr>
              <a:t>flow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4314444" y="1641348"/>
            <a:ext cx="150875" cy="9143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4166615" y="3072383"/>
            <a:ext cx="152400" cy="1524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606551" y="3089148"/>
            <a:ext cx="3460750" cy="196850"/>
          </a:xfrm>
          <a:custGeom>
            <a:avLst/>
            <a:gdLst/>
            <a:ahLst/>
            <a:cxnLst/>
            <a:rect l="l" t="t" r="r" b="b"/>
            <a:pathLst>
              <a:path w="3460750" h="196850">
                <a:moveTo>
                  <a:pt x="3460623" y="0"/>
                </a:moveTo>
                <a:lnTo>
                  <a:pt x="3434969" y="34289"/>
                </a:lnTo>
                <a:lnTo>
                  <a:pt x="3364103" y="63246"/>
                </a:lnTo>
                <a:lnTo>
                  <a:pt x="3314700" y="75056"/>
                </a:lnTo>
                <a:lnTo>
                  <a:pt x="3257423" y="84709"/>
                </a:lnTo>
                <a:lnTo>
                  <a:pt x="3193415" y="92075"/>
                </a:lnTo>
                <a:lnTo>
                  <a:pt x="3124073" y="96647"/>
                </a:lnTo>
                <a:lnTo>
                  <a:pt x="3050286" y="98171"/>
                </a:lnTo>
                <a:lnTo>
                  <a:pt x="2140585" y="98171"/>
                </a:lnTo>
                <a:lnTo>
                  <a:pt x="2066925" y="99694"/>
                </a:lnTo>
                <a:lnTo>
                  <a:pt x="1997456" y="104266"/>
                </a:lnTo>
                <a:lnTo>
                  <a:pt x="1933575" y="111632"/>
                </a:lnTo>
                <a:lnTo>
                  <a:pt x="1876298" y="121285"/>
                </a:lnTo>
                <a:lnTo>
                  <a:pt x="1826768" y="133096"/>
                </a:lnTo>
                <a:lnTo>
                  <a:pt x="1786382" y="146812"/>
                </a:lnTo>
                <a:lnTo>
                  <a:pt x="1736979" y="178688"/>
                </a:lnTo>
                <a:lnTo>
                  <a:pt x="1730248" y="196341"/>
                </a:lnTo>
                <a:lnTo>
                  <a:pt x="1723644" y="178688"/>
                </a:lnTo>
                <a:lnTo>
                  <a:pt x="1674241" y="146812"/>
                </a:lnTo>
                <a:lnTo>
                  <a:pt x="1633855" y="133096"/>
                </a:lnTo>
                <a:lnTo>
                  <a:pt x="1584325" y="121285"/>
                </a:lnTo>
                <a:lnTo>
                  <a:pt x="1527048" y="111632"/>
                </a:lnTo>
                <a:lnTo>
                  <a:pt x="1463167" y="104266"/>
                </a:lnTo>
                <a:lnTo>
                  <a:pt x="1393698" y="99694"/>
                </a:lnTo>
                <a:lnTo>
                  <a:pt x="1320038" y="98171"/>
                </a:lnTo>
                <a:lnTo>
                  <a:pt x="410273" y="98171"/>
                </a:lnTo>
                <a:lnTo>
                  <a:pt x="336524" y="96647"/>
                </a:lnTo>
                <a:lnTo>
                  <a:pt x="267119" y="92075"/>
                </a:lnTo>
                <a:lnTo>
                  <a:pt x="203200" y="84709"/>
                </a:lnTo>
                <a:lnTo>
                  <a:pt x="145935" y="75056"/>
                </a:lnTo>
                <a:lnTo>
                  <a:pt x="96494" y="63246"/>
                </a:lnTo>
                <a:lnTo>
                  <a:pt x="56019" y="49529"/>
                </a:lnTo>
                <a:lnTo>
                  <a:pt x="6604" y="17652"/>
                </a:lnTo>
                <a:lnTo>
                  <a:pt x="0" y="0"/>
                </a:lnTo>
              </a:path>
            </a:pathLst>
          </a:custGeom>
          <a:ln w="12192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87630" y="4821173"/>
            <a:ext cx="1891030" cy="0"/>
          </a:xfrm>
          <a:custGeom>
            <a:avLst/>
            <a:gdLst/>
            <a:ahLst/>
            <a:cxnLst/>
            <a:rect l="l" t="t" r="r" b="b"/>
            <a:pathLst>
              <a:path w="1891030" h="0">
                <a:moveTo>
                  <a:pt x="0" y="0"/>
                </a:moveTo>
                <a:lnTo>
                  <a:pt x="1890902" y="0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180594" y="4677917"/>
            <a:ext cx="0" cy="237490"/>
          </a:xfrm>
          <a:custGeom>
            <a:avLst/>
            <a:gdLst/>
            <a:ahLst/>
            <a:cxnLst/>
            <a:rect l="l" t="t" r="r" b="b"/>
            <a:pathLst>
              <a:path w="0" h="237489">
                <a:moveTo>
                  <a:pt x="0" y="0"/>
                </a:moveTo>
                <a:lnTo>
                  <a:pt x="0" y="237362"/>
                </a:lnTo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1983358" y="4677917"/>
            <a:ext cx="0" cy="237490"/>
          </a:xfrm>
          <a:custGeom>
            <a:avLst/>
            <a:gdLst/>
            <a:ahLst/>
            <a:cxnLst/>
            <a:rect l="l" t="t" r="r" b="b"/>
            <a:pathLst>
              <a:path w="0" h="237489">
                <a:moveTo>
                  <a:pt x="0" y="0"/>
                </a:moveTo>
                <a:lnTo>
                  <a:pt x="0" y="237362"/>
                </a:lnTo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1359535" y="4677917"/>
            <a:ext cx="0" cy="237490"/>
          </a:xfrm>
          <a:custGeom>
            <a:avLst/>
            <a:gdLst/>
            <a:ahLst/>
            <a:cxnLst/>
            <a:rect l="l" t="t" r="r" b="b"/>
            <a:pathLst>
              <a:path w="0" h="237489">
                <a:moveTo>
                  <a:pt x="0" y="0"/>
                </a:moveTo>
                <a:lnTo>
                  <a:pt x="0" y="237362"/>
                </a:lnTo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744905" y="4677917"/>
            <a:ext cx="0" cy="237490"/>
          </a:xfrm>
          <a:custGeom>
            <a:avLst/>
            <a:gdLst/>
            <a:ahLst/>
            <a:cxnLst/>
            <a:rect l="l" t="t" r="r" b="b"/>
            <a:pathLst>
              <a:path w="0" h="237489">
                <a:moveTo>
                  <a:pt x="0" y="0"/>
                </a:moveTo>
                <a:lnTo>
                  <a:pt x="0" y="237362"/>
                </a:lnTo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605027" y="4911852"/>
            <a:ext cx="288035" cy="23774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1220724" y="4911852"/>
            <a:ext cx="284988" cy="23774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1844039" y="4911852"/>
            <a:ext cx="286512" cy="23774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3374897" y="4677917"/>
            <a:ext cx="0" cy="237490"/>
          </a:xfrm>
          <a:custGeom>
            <a:avLst/>
            <a:gdLst/>
            <a:ahLst/>
            <a:cxnLst/>
            <a:rect l="l" t="t" r="r" b="b"/>
            <a:pathLst>
              <a:path w="0" h="237489">
                <a:moveTo>
                  <a:pt x="0" y="0"/>
                </a:moveTo>
                <a:lnTo>
                  <a:pt x="0" y="237362"/>
                </a:lnTo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3235451" y="4911852"/>
            <a:ext cx="286512" cy="23774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3958590" y="4677917"/>
            <a:ext cx="0" cy="237490"/>
          </a:xfrm>
          <a:custGeom>
            <a:avLst/>
            <a:gdLst/>
            <a:ahLst/>
            <a:cxnLst/>
            <a:rect l="l" t="t" r="r" b="b"/>
            <a:pathLst>
              <a:path w="0" h="237489">
                <a:moveTo>
                  <a:pt x="0" y="0"/>
                </a:moveTo>
                <a:lnTo>
                  <a:pt x="0" y="237362"/>
                </a:lnTo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3817620" y="4911852"/>
            <a:ext cx="288036" cy="81534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 txBox="1"/>
          <p:nvPr/>
        </p:nvSpPr>
        <p:spPr>
          <a:xfrm>
            <a:off x="80162" y="4020439"/>
            <a:ext cx="246379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043BE8"/>
                </a:solidFill>
                <a:latin typeface="Times New Roman"/>
                <a:cs typeface="Times New Roman"/>
              </a:rPr>
              <a:t>P</a:t>
            </a:r>
            <a:r>
              <a:rPr dirty="0" baseline="-16666" sz="1500">
                <a:solidFill>
                  <a:srgbClr val="043BE8"/>
                </a:solidFill>
                <a:latin typeface="Times New Roman"/>
                <a:cs typeface="Times New Roman"/>
              </a:rPr>
              <a:t>0</a:t>
            </a:r>
            <a:endParaRPr baseline="-16666" sz="150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919985" y="4303014"/>
            <a:ext cx="1206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043BE8"/>
                </a:solidFill>
                <a:latin typeface="Times New Roman"/>
                <a:cs typeface="Times New Roman"/>
              </a:rPr>
              <a:t>3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301622" y="4303014"/>
            <a:ext cx="1206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043BE8"/>
                </a:solidFill>
                <a:latin typeface="Times New Roman"/>
                <a:cs typeface="Times New Roman"/>
              </a:rPr>
              <a:t>2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3230117" y="4303014"/>
            <a:ext cx="26543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285">
                <a:solidFill>
                  <a:srgbClr val="043BE8"/>
                </a:solidFill>
                <a:latin typeface="Times New Roman"/>
                <a:cs typeface="Times New Roman"/>
              </a:rPr>
              <a:t>T</a:t>
            </a:r>
            <a:r>
              <a:rPr dirty="0" sz="1500">
                <a:solidFill>
                  <a:srgbClr val="043BE8"/>
                </a:solidFill>
                <a:latin typeface="Times New Roman"/>
                <a:cs typeface="Times New Roman"/>
              </a:rPr>
              <a:t>-1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3885691" y="4303014"/>
            <a:ext cx="14224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043BE8"/>
                </a:solidFill>
                <a:latin typeface="Times New Roman"/>
                <a:cs typeface="Times New Roman"/>
              </a:rPr>
              <a:t>T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515112" y="5195315"/>
            <a:ext cx="499872" cy="381000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 txBox="1"/>
          <p:nvPr/>
        </p:nvSpPr>
        <p:spPr>
          <a:xfrm>
            <a:off x="620572" y="5250307"/>
            <a:ext cx="246379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500" b="1">
                <a:latin typeface="Times New Roman"/>
                <a:cs typeface="Times New Roman"/>
              </a:rPr>
              <a:t>d</a:t>
            </a:r>
            <a:r>
              <a:rPr dirty="0" baseline="-16666" sz="1500" b="1">
                <a:latin typeface="Times New Roman"/>
                <a:cs typeface="Times New Roman"/>
              </a:rPr>
              <a:t>1</a:t>
            </a:r>
            <a:endParaRPr baseline="-16666" sz="150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1129283" y="5195315"/>
            <a:ext cx="499872" cy="381000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 txBox="1"/>
          <p:nvPr/>
        </p:nvSpPr>
        <p:spPr>
          <a:xfrm>
            <a:off x="1235710" y="5250307"/>
            <a:ext cx="246379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500" b="1">
                <a:latin typeface="Times New Roman"/>
                <a:cs typeface="Times New Roman"/>
              </a:rPr>
              <a:t>d</a:t>
            </a:r>
            <a:r>
              <a:rPr dirty="0" baseline="-16666" sz="1500" b="1">
                <a:latin typeface="Times New Roman"/>
                <a:cs typeface="Times New Roman"/>
              </a:rPr>
              <a:t>2</a:t>
            </a:r>
            <a:endParaRPr baseline="-16666" sz="1500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1752600" y="5195315"/>
            <a:ext cx="499872" cy="381000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 txBox="1"/>
          <p:nvPr/>
        </p:nvSpPr>
        <p:spPr>
          <a:xfrm>
            <a:off x="1858391" y="5250307"/>
            <a:ext cx="246379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500" b="1">
                <a:latin typeface="Times New Roman"/>
                <a:cs typeface="Times New Roman"/>
              </a:rPr>
              <a:t>d</a:t>
            </a:r>
            <a:r>
              <a:rPr dirty="0" baseline="-16666" sz="1500" b="1">
                <a:latin typeface="Times New Roman"/>
                <a:cs typeface="Times New Roman"/>
              </a:rPr>
              <a:t>3</a:t>
            </a:r>
            <a:endParaRPr baseline="-16666" sz="1500">
              <a:latin typeface="Times New Roman"/>
              <a:cs typeface="Times New Roman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3144011" y="5195315"/>
            <a:ext cx="499872" cy="381000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 txBox="1"/>
          <p:nvPr/>
        </p:nvSpPr>
        <p:spPr>
          <a:xfrm>
            <a:off x="3192145" y="5296027"/>
            <a:ext cx="36385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11111" sz="2250" spc="-30" b="1">
                <a:latin typeface="Times New Roman"/>
                <a:cs typeface="Times New Roman"/>
              </a:rPr>
              <a:t>d</a:t>
            </a:r>
            <a:r>
              <a:rPr dirty="0" sz="1000" spc="-20" b="1">
                <a:latin typeface="Times New Roman"/>
                <a:cs typeface="Times New Roman"/>
              </a:rPr>
              <a:t>T-1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118363" y="4919598"/>
            <a:ext cx="1206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043BE8"/>
                </a:solidFill>
                <a:latin typeface="Times New Roman"/>
                <a:cs typeface="Times New Roman"/>
              </a:rPr>
              <a:t>0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33528" y="4343400"/>
            <a:ext cx="288036" cy="240792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 txBox="1"/>
          <p:nvPr/>
        </p:nvSpPr>
        <p:spPr>
          <a:xfrm>
            <a:off x="366166" y="3982203"/>
            <a:ext cx="650240" cy="575310"/>
          </a:xfrm>
          <a:prstGeom prst="rect">
            <a:avLst/>
          </a:prstGeom>
        </p:spPr>
        <p:txBody>
          <a:bodyPr wrap="square" lIns="0" tIns="793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dirty="0" sz="1000" spc="-5" b="1">
                <a:latin typeface="Times New Roman"/>
                <a:cs typeface="Times New Roman"/>
              </a:rPr>
              <a:t>Initial</a:t>
            </a:r>
            <a:r>
              <a:rPr dirty="0" sz="1000" spc="-135" b="1">
                <a:latin typeface="Times New Roman"/>
                <a:cs typeface="Times New Roman"/>
              </a:rPr>
              <a:t> </a:t>
            </a:r>
            <a:r>
              <a:rPr dirty="0" sz="1000" spc="-5" b="1">
                <a:latin typeface="Times New Roman"/>
                <a:cs typeface="Times New Roman"/>
              </a:rPr>
              <a:t>price</a:t>
            </a:r>
            <a:endParaRPr sz="1000">
              <a:latin typeface="Times New Roman"/>
              <a:cs typeface="Times New Roman"/>
            </a:endParaRPr>
          </a:p>
          <a:p>
            <a:pPr algn="ctr" marL="104775">
              <a:lnSpc>
                <a:spcPct val="100000"/>
              </a:lnSpc>
              <a:spcBef>
                <a:spcPts val="800"/>
              </a:spcBef>
            </a:pPr>
            <a:r>
              <a:rPr dirty="0" sz="1500">
                <a:solidFill>
                  <a:srgbClr val="043BE8"/>
                </a:solidFill>
                <a:latin typeface="Times New Roman"/>
                <a:cs typeface="Times New Roman"/>
              </a:rPr>
              <a:t>1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4122165" y="3907612"/>
            <a:ext cx="781685" cy="48895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 marR="5080" indent="50165">
              <a:lnSpc>
                <a:spcPct val="102099"/>
              </a:lnSpc>
              <a:spcBef>
                <a:spcPts val="70"/>
              </a:spcBef>
            </a:pPr>
            <a:r>
              <a:rPr dirty="0" sz="1000" spc="-10" b="1">
                <a:latin typeface="Times New Roman"/>
                <a:cs typeface="Times New Roman"/>
              </a:rPr>
              <a:t>Investment  </a:t>
            </a:r>
            <a:r>
              <a:rPr dirty="0" sz="1000" spc="-5" b="1">
                <a:latin typeface="Times New Roman"/>
                <a:cs typeface="Times New Roman"/>
              </a:rPr>
              <a:t>horizon</a:t>
            </a:r>
            <a:r>
              <a:rPr dirty="0" sz="1000" spc="-180" b="1">
                <a:latin typeface="Times New Roman"/>
                <a:cs typeface="Times New Roman"/>
              </a:rPr>
              <a:t> </a:t>
            </a:r>
            <a:r>
              <a:rPr dirty="0" sz="1000" spc="-5" b="1">
                <a:latin typeface="Times New Roman"/>
                <a:cs typeface="Times New Roman"/>
              </a:rPr>
              <a:t>When  stock is</a:t>
            </a:r>
            <a:r>
              <a:rPr dirty="0" sz="1000" spc="-85" b="1">
                <a:latin typeface="Times New Roman"/>
                <a:cs typeface="Times New Roman"/>
              </a:rPr>
              <a:t> </a:t>
            </a:r>
            <a:r>
              <a:rPr dirty="0" sz="1000" spc="-5" b="1">
                <a:latin typeface="Times New Roman"/>
                <a:cs typeface="Times New Roman"/>
              </a:rPr>
              <a:t>sold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3301746" y="4821173"/>
            <a:ext cx="853440" cy="0"/>
          </a:xfrm>
          <a:custGeom>
            <a:avLst/>
            <a:gdLst/>
            <a:ahLst/>
            <a:cxnLst/>
            <a:rect l="l" t="t" r="r" b="b"/>
            <a:pathLst>
              <a:path w="853439" h="0">
                <a:moveTo>
                  <a:pt x="0" y="0"/>
                </a:moveTo>
                <a:lnTo>
                  <a:pt x="853186" y="0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1978914" y="4821173"/>
            <a:ext cx="1371600" cy="0"/>
          </a:xfrm>
          <a:custGeom>
            <a:avLst/>
            <a:gdLst/>
            <a:ahLst/>
            <a:cxnLst/>
            <a:rect l="l" t="t" r="r" b="b"/>
            <a:pathLst>
              <a:path w="1371600" h="0">
                <a:moveTo>
                  <a:pt x="0" y="0"/>
                </a:moveTo>
                <a:lnTo>
                  <a:pt x="1371600" y="0"/>
                </a:lnTo>
              </a:path>
            </a:pathLst>
          </a:custGeom>
          <a:ln w="19812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557783" y="5631179"/>
            <a:ext cx="2837815" cy="189230"/>
          </a:xfrm>
          <a:custGeom>
            <a:avLst/>
            <a:gdLst/>
            <a:ahLst/>
            <a:cxnLst/>
            <a:rect l="l" t="t" r="r" b="b"/>
            <a:pathLst>
              <a:path w="2837815" h="189229">
                <a:moveTo>
                  <a:pt x="2837561" y="0"/>
                </a:moveTo>
                <a:lnTo>
                  <a:pt x="2811017" y="36728"/>
                </a:lnTo>
                <a:lnTo>
                  <a:pt x="2738501" y="66725"/>
                </a:lnTo>
                <a:lnTo>
                  <a:pt x="2688463" y="78244"/>
                </a:lnTo>
                <a:lnTo>
                  <a:pt x="2631059" y="86944"/>
                </a:lnTo>
                <a:lnTo>
                  <a:pt x="2567686" y="92443"/>
                </a:lnTo>
                <a:lnTo>
                  <a:pt x="2499487" y="94361"/>
                </a:lnTo>
                <a:lnTo>
                  <a:pt x="1756790" y="94361"/>
                </a:lnTo>
                <a:lnTo>
                  <a:pt x="1688718" y="96278"/>
                </a:lnTo>
                <a:lnTo>
                  <a:pt x="1625218" y="101777"/>
                </a:lnTo>
                <a:lnTo>
                  <a:pt x="1567815" y="110477"/>
                </a:lnTo>
                <a:lnTo>
                  <a:pt x="1517777" y="121996"/>
                </a:lnTo>
                <a:lnTo>
                  <a:pt x="1476502" y="135966"/>
                </a:lnTo>
                <a:lnTo>
                  <a:pt x="1425702" y="169710"/>
                </a:lnTo>
                <a:lnTo>
                  <a:pt x="1418717" y="188722"/>
                </a:lnTo>
                <a:lnTo>
                  <a:pt x="1411859" y="169710"/>
                </a:lnTo>
                <a:lnTo>
                  <a:pt x="1361059" y="135966"/>
                </a:lnTo>
                <a:lnTo>
                  <a:pt x="1319784" y="121996"/>
                </a:lnTo>
                <a:lnTo>
                  <a:pt x="1269746" y="110477"/>
                </a:lnTo>
                <a:lnTo>
                  <a:pt x="1212342" y="101777"/>
                </a:lnTo>
                <a:lnTo>
                  <a:pt x="1148842" y="96278"/>
                </a:lnTo>
                <a:lnTo>
                  <a:pt x="1080770" y="94361"/>
                </a:lnTo>
                <a:lnTo>
                  <a:pt x="338061" y="94361"/>
                </a:lnTo>
                <a:lnTo>
                  <a:pt x="269925" y="92443"/>
                </a:lnTo>
                <a:lnTo>
                  <a:pt x="206463" y="86944"/>
                </a:lnTo>
                <a:lnTo>
                  <a:pt x="149047" y="78244"/>
                </a:lnTo>
                <a:lnTo>
                  <a:pt x="99009" y="66725"/>
                </a:lnTo>
                <a:lnTo>
                  <a:pt x="57734" y="52755"/>
                </a:lnTo>
                <a:lnTo>
                  <a:pt x="6870" y="19011"/>
                </a:lnTo>
                <a:lnTo>
                  <a:pt x="0" y="0"/>
                </a:lnTo>
              </a:path>
            </a:pathLst>
          </a:custGeom>
          <a:ln w="1219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 txBox="1"/>
          <p:nvPr/>
        </p:nvSpPr>
        <p:spPr>
          <a:xfrm>
            <a:off x="151790" y="2690876"/>
            <a:ext cx="2938780" cy="10071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73709">
              <a:lnSpc>
                <a:spcPct val="100000"/>
              </a:lnSpc>
              <a:spcBef>
                <a:spcPts val="100"/>
              </a:spcBef>
              <a:tabLst>
                <a:tab pos="1116965" algn="l"/>
                <a:tab pos="1766570" algn="l"/>
              </a:tabLst>
            </a:pPr>
            <a:r>
              <a:rPr dirty="0" sz="1500" spc="-5" b="1">
                <a:latin typeface="Times New Roman"/>
                <a:cs typeface="Times New Roman"/>
              </a:rPr>
              <a:t>CF</a:t>
            </a:r>
            <a:r>
              <a:rPr dirty="0" baseline="-16666" sz="1500" spc="-7" b="1">
                <a:latin typeface="Times New Roman"/>
                <a:cs typeface="Times New Roman"/>
              </a:rPr>
              <a:t>1	</a:t>
            </a:r>
            <a:r>
              <a:rPr dirty="0" sz="1500" spc="-5" b="1">
                <a:latin typeface="Times New Roman"/>
                <a:cs typeface="Times New Roman"/>
              </a:rPr>
              <a:t>CF</a:t>
            </a:r>
            <a:r>
              <a:rPr dirty="0" baseline="-16666" sz="1500" spc="-7" b="1">
                <a:latin typeface="Times New Roman"/>
                <a:cs typeface="Times New Roman"/>
              </a:rPr>
              <a:t>2	</a:t>
            </a:r>
            <a:r>
              <a:rPr dirty="0" sz="1500" spc="-5" b="1">
                <a:latin typeface="Times New Roman"/>
                <a:cs typeface="Times New Roman"/>
              </a:rPr>
              <a:t>CF</a:t>
            </a:r>
            <a:r>
              <a:rPr dirty="0" baseline="-16666" sz="1500" spc="-7" b="1">
                <a:latin typeface="Times New Roman"/>
                <a:cs typeface="Times New Roman"/>
              </a:rPr>
              <a:t>3</a:t>
            </a:r>
            <a:endParaRPr baseline="-16666"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400">
              <a:latin typeface="Times New Roman"/>
              <a:cs typeface="Times New Roman"/>
            </a:endParaRPr>
          </a:p>
          <a:p>
            <a:pPr marL="1889760">
              <a:lnSpc>
                <a:spcPct val="100000"/>
              </a:lnSpc>
            </a:pPr>
            <a:r>
              <a:rPr dirty="0" sz="1000" spc="-5" b="1">
                <a:latin typeface="Times New Roman"/>
                <a:cs typeface="Times New Roman"/>
              </a:rPr>
              <a:t>Cash</a:t>
            </a:r>
            <a:r>
              <a:rPr dirty="0" sz="1000" spc="-45" b="1">
                <a:latin typeface="Times New Roman"/>
                <a:cs typeface="Times New Roman"/>
              </a:rPr>
              <a:t> </a:t>
            </a:r>
            <a:r>
              <a:rPr dirty="0" sz="1000" b="1">
                <a:latin typeface="Times New Roman"/>
                <a:cs typeface="Times New Roman"/>
              </a:rPr>
              <a:t>flows</a:t>
            </a:r>
            <a:endParaRPr sz="10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400"/>
              </a:spcBef>
            </a:pPr>
            <a:r>
              <a:rPr dirty="0" sz="1300" spc="-5" b="1">
                <a:solidFill>
                  <a:srgbClr val="001F5F"/>
                </a:solidFill>
                <a:latin typeface="Times New Roman"/>
                <a:cs typeface="Times New Roman"/>
              </a:rPr>
              <a:t>For a going concern investment in</a:t>
            </a:r>
            <a:r>
              <a:rPr dirty="0" sz="1300" spc="-65" b="1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300" spc="-5" b="1">
                <a:solidFill>
                  <a:srgbClr val="001F5F"/>
                </a:solidFill>
                <a:latin typeface="Times New Roman"/>
                <a:cs typeface="Times New Roman"/>
              </a:rPr>
              <a:t>equity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4197858" y="6130238"/>
            <a:ext cx="1198245" cy="330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000" spc="-5" b="1">
                <a:latin typeface="Times New Roman"/>
                <a:cs typeface="Times New Roman"/>
              </a:rPr>
              <a:t>Selling price </a:t>
            </a:r>
            <a:r>
              <a:rPr dirty="0" sz="1000" b="1">
                <a:latin typeface="Times New Roman"/>
                <a:cs typeface="Times New Roman"/>
              </a:rPr>
              <a:t>at </a:t>
            </a:r>
            <a:r>
              <a:rPr dirty="0" sz="1000" spc="-5" b="1">
                <a:latin typeface="Times New Roman"/>
                <a:cs typeface="Times New Roman"/>
              </a:rPr>
              <a:t>T +  Dividend (if sold </a:t>
            </a:r>
            <a:r>
              <a:rPr dirty="0" sz="1000" b="1">
                <a:latin typeface="Times New Roman"/>
                <a:cs typeface="Times New Roman"/>
              </a:rPr>
              <a:t>at</a:t>
            </a:r>
            <a:r>
              <a:rPr dirty="0" sz="1000" spc="-165" b="1">
                <a:latin typeface="Times New Roman"/>
                <a:cs typeface="Times New Roman"/>
              </a:rPr>
              <a:t> </a:t>
            </a:r>
            <a:r>
              <a:rPr dirty="0" sz="1000" spc="-10" b="1">
                <a:latin typeface="Times New Roman"/>
                <a:cs typeface="Times New Roman"/>
              </a:rPr>
              <a:t>T)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2" name="object 72"/>
          <p:cNvSpPr/>
          <p:nvPr/>
        </p:nvSpPr>
        <p:spPr>
          <a:xfrm>
            <a:off x="3963923" y="6009132"/>
            <a:ext cx="146303" cy="146304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4020311" y="4390644"/>
            <a:ext cx="112775" cy="70104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 txBox="1"/>
          <p:nvPr/>
        </p:nvSpPr>
        <p:spPr>
          <a:xfrm>
            <a:off x="1692910" y="5828487"/>
            <a:ext cx="56642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10" b="1">
                <a:latin typeface="Times New Roman"/>
                <a:cs typeface="Times New Roman"/>
              </a:rPr>
              <a:t>Di</a:t>
            </a:r>
            <a:r>
              <a:rPr dirty="0" sz="1000" spc="-5" b="1">
                <a:latin typeface="Times New Roman"/>
                <a:cs typeface="Times New Roman"/>
              </a:rPr>
              <a:t>v</a:t>
            </a:r>
            <a:r>
              <a:rPr dirty="0" sz="1000" spc="-5" b="1">
                <a:latin typeface="Times New Roman"/>
                <a:cs typeface="Times New Roman"/>
              </a:rPr>
              <a:t>ide</a:t>
            </a:r>
            <a:r>
              <a:rPr dirty="0" sz="1000" spc="-10" b="1">
                <a:latin typeface="Times New Roman"/>
                <a:cs typeface="Times New Roman"/>
              </a:rPr>
              <a:t>n</a:t>
            </a:r>
            <a:r>
              <a:rPr dirty="0" sz="1000" spc="-25" b="1">
                <a:latin typeface="Times New Roman"/>
                <a:cs typeface="Times New Roman"/>
              </a:rPr>
              <a:t>d</a:t>
            </a:r>
            <a:r>
              <a:rPr dirty="0" sz="1000" spc="-5" b="1">
                <a:latin typeface="Times New Roman"/>
                <a:cs typeface="Times New Roman"/>
              </a:rPr>
              <a:t>s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3677665" y="5682488"/>
            <a:ext cx="562610" cy="254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043BE8"/>
                </a:solidFill>
                <a:latin typeface="Times New Roman"/>
                <a:cs typeface="Times New Roman"/>
              </a:rPr>
              <a:t>P</a:t>
            </a:r>
            <a:r>
              <a:rPr dirty="0" baseline="-16666" sz="1500">
                <a:solidFill>
                  <a:srgbClr val="043BE8"/>
                </a:solidFill>
                <a:latin typeface="Times New Roman"/>
                <a:cs typeface="Times New Roman"/>
              </a:rPr>
              <a:t>T</a:t>
            </a:r>
            <a:r>
              <a:rPr dirty="0" baseline="-16666" sz="1500" spc="-172">
                <a:solidFill>
                  <a:srgbClr val="043BE8"/>
                </a:solidFill>
                <a:latin typeface="Times New Roman"/>
                <a:cs typeface="Times New Roman"/>
              </a:rPr>
              <a:t> </a:t>
            </a:r>
            <a:r>
              <a:rPr dirty="0" sz="1500" spc="-5">
                <a:solidFill>
                  <a:srgbClr val="043BE8"/>
                </a:solidFill>
                <a:latin typeface="Times New Roman"/>
                <a:cs typeface="Times New Roman"/>
              </a:rPr>
              <a:t>+d</a:t>
            </a:r>
            <a:r>
              <a:rPr dirty="0" baseline="-16666" sz="1500" spc="-7">
                <a:solidFill>
                  <a:srgbClr val="043BE8"/>
                </a:solidFill>
                <a:latin typeface="Times New Roman"/>
                <a:cs typeface="Times New Roman"/>
              </a:rPr>
              <a:t>T</a:t>
            </a:r>
            <a:endParaRPr baseline="-16666" sz="1500">
              <a:latin typeface="Times New Roman"/>
              <a:cs typeface="Times New Roman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3419602" y="2561589"/>
            <a:ext cx="69850" cy="132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00" spc="-5">
                <a:latin typeface="Times New Roman"/>
                <a:cs typeface="Times New Roman"/>
              </a:rPr>
              <a:t>o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3363214" y="2464688"/>
            <a:ext cx="74295" cy="201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I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5398642" y="4362958"/>
            <a:ext cx="3348354" cy="673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0330" indent="-62865">
              <a:lnSpc>
                <a:spcPts val="1650"/>
              </a:lnSpc>
              <a:spcBef>
                <a:spcPts val="100"/>
              </a:spcBef>
              <a:buSzPct val="85714"/>
              <a:buFont typeface="Arial"/>
              <a:buChar char="•"/>
              <a:tabLst>
                <a:tab pos="100965" algn="l"/>
              </a:tabLst>
            </a:pPr>
            <a:r>
              <a:rPr dirty="0" sz="1400">
                <a:latin typeface="Times New Roman"/>
                <a:cs typeface="Times New Roman"/>
              </a:rPr>
              <a:t>For </a:t>
            </a:r>
            <a:r>
              <a:rPr dirty="0" sz="1400" spc="-5">
                <a:latin typeface="Times New Roman"/>
                <a:cs typeface="Times New Roman"/>
              </a:rPr>
              <a:t>terminal</a:t>
            </a:r>
            <a:r>
              <a:rPr dirty="0" sz="1400" spc="-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investment,</a:t>
            </a:r>
            <a:endParaRPr sz="1400">
              <a:latin typeface="Times New Roman"/>
              <a:cs typeface="Times New Roman"/>
            </a:endParaRPr>
          </a:p>
          <a:p>
            <a:pPr marL="182880">
              <a:lnSpc>
                <a:spcPts val="1795"/>
              </a:lnSpc>
            </a:pPr>
            <a:r>
              <a:rPr dirty="0" sz="1550">
                <a:latin typeface="Times New Roman"/>
                <a:cs typeface="Times New Roman"/>
              </a:rPr>
              <a:t>I</a:t>
            </a:r>
            <a:r>
              <a:rPr dirty="0" baseline="-18518" sz="1350">
                <a:latin typeface="Times New Roman"/>
                <a:cs typeface="Times New Roman"/>
              </a:rPr>
              <a:t>0</a:t>
            </a:r>
            <a:r>
              <a:rPr dirty="0" sz="1400">
                <a:latin typeface="Times New Roman"/>
                <a:cs typeface="Times New Roman"/>
              </a:rPr>
              <a:t>= </a:t>
            </a:r>
            <a:r>
              <a:rPr dirty="0" sz="1400" spc="-5">
                <a:latin typeface="Times New Roman"/>
                <a:cs typeface="Times New Roman"/>
              </a:rPr>
              <a:t>amount </a:t>
            </a:r>
            <a:r>
              <a:rPr dirty="0" sz="1400">
                <a:latin typeface="Times New Roman"/>
                <a:cs typeface="Times New Roman"/>
              </a:rPr>
              <a:t>invested at </a:t>
            </a:r>
            <a:r>
              <a:rPr dirty="0" sz="1400" spc="-5">
                <a:latin typeface="Times New Roman"/>
                <a:cs typeface="Times New Roman"/>
              </a:rPr>
              <a:t>time</a:t>
            </a:r>
            <a:r>
              <a:rPr dirty="0" sz="1400" spc="-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zero</a:t>
            </a:r>
            <a:endParaRPr sz="1400">
              <a:latin typeface="Times New Roman"/>
              <a:cs typeface="Times New Roman"/>
            </a:endParaRPr>
          </a:p>
          <a:p>
            <a:pPr marL="38100">
              <a:lnSpc>
                <a:spcPts val="1645"/>
              </a:lnSpc>
            </a:pPr>
            <a:r>
              <a:rPr dirty="0" sz="1400">
                <a:latin typeface="Times New Roman"/>
                <a:cs typeface="Times New Roman"/>
              </a:rPr>
              <a:t>CF = cash flows received from the</a:t>
            </a:r>
            <a:r>
              <a:rPr dirty="0" sz="1400" spc="-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investment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5398642" y="5227447"/>
            <a:ext cx="3615690" cy="892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0330" indent="-62865">
              <a:lnSpc>
                <a:spcPct val="100000"/>
              </a:lnSpc>
              <a:spcBef>
                <a:spcPts val="100"/>
              </a:spcBef>
              <a:buSzPct val="85714"/>
              <a:buFont typeface="Arial"/>
              <a:buChar char="•"/>
              <a:tabLst>
                <a:tab pos="100965" algn="l"/>
              </a:tabLst>
            </a:pPr>
            <a:r>
              <a:rPr dirty="0" sz="1400">
                <a:latin typeface="Times New Roman"/>
                <a:cs typeface="Times New Roman"/>
              </a:rPr>
              <a:t>For investment in</a:t>
            </a:r>
            <a:r>
              <a:rPr dirty="0" sz="1400" spc="-12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equity,</a:t>
            </a:r>
            <a:endParaRPr sz="1400">
              <a:latin typeface="Times New Roman"/>
              <a:cs typeface="Times New Roman"/>
            </a:endParaRPr>
          </a:p>
          <a:p>
            <a:pPr marL="48260">
              <a:lnSpc>
                <a:spcPct val="100000"/>
              </a:lnSpc>
            </a:pPr>
            <a:r>
              <a:rPr dirty="0" baseline="19323" sz="1725" spc="-22">
                <a:latin typeface="Times New Roman"/>
                <a:cs typeface="Times New Roman"/>
              </a:rPr>
              <a:t>P</a:t>
            </a:r>
            <a:r>
              <a:rPr dirty="0" baseline="11904" sz="1050" spc="-22">
                <a:latin typeface="Times New Roman"/>
                <a:cs typeface="Times New Roman"/>
              </a:rPr>
              <a:t>0</a:t>
            </a:r>
            <a:r>
              <a:rPr dirty="0" sz="1400" spc="-15">
                <a:latin typeface="Times New Roman"/>
                <a:cs typeface="Times New Roman"/>
              </a:rPr>
              <a:t>= </a:t>
            </a:r>
            <a:r>
              <a:rPr dirty="0" sz="1400">
                <a:latin typeface="Times New Roman"/>
                <a:cs typeface="Times New Roman"/>
              </a:rPr>
              <a:t>price paid for the share at </a:t>
            </a:r>
            <a:r>
              <a:rPr dirty="0" sz="1400" spc="-5">
                <a:latin typeface="Times New Roman"/>
                <a:cs typeface="Times New Roman"/>
              </a:rPr>
              <a:t>time</a:t>
            </a:r>
            <a:r>
              <a:rPr dirty="0" sz="1400" spc="-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zero</a:t>
            </a:r>
            <a:endParaRPr sz="14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d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=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dividend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received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while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holding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the</a:t>
            </a:r>
            <a:r>
              <a:rPr dirty="0" sz="1400" spc="-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stock</a:t>
            </a:r>
            <a:endParaRPr sz="1400">
              <a:latin typeface="Times New Roman"/>
              <a:cs typeface="Times New Roman"/>
            </a:endParaRPr>
          </a:p>
          <a:p>
            <a:pPr marL="46990">
              <a:lnSpc>
                <a:spcPct val="100000"/>
              </a:lnSpc>
              <a:spcBef>
                <a:spcPts val="100"/>
              </a:spcBef>
            </a:pPr>
            <a:r>
              <a:rPr dirty="0" baseline="11574" sz="1800" spc="-52">
                <a:latin typeface="Times New Roman"/>
                <a:cs typeface="Times New Roman"/>
              </a:rPr>
              <a:t>P</a:t>
            </a:r>
            <a:r>
              <a:rPr dirty="0" sz="700" spc="-35">
                <a:latin typeface="Times New Roman"/>
                <a:cs typeface="Times New Roman"/>
              </a:rPr>
              <a:t>T</a:t>
            </a:r>
            <a:r>
              <a:rPr dirty="0" baseline="1984" sz="2100" spc="-52">
                <a:latin typeface="Times New Roman"/>
                <a:cs typeface="Times New Roman"/>
              </a:rPr>
              <a:t>=</a:t>
            </a:r>
            <a:r>
              <a:rPr dirty="0" baseline="1984" sz="2100" spc="-135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price</a:t>
            </a:r>
            <a:r>
              <a:rPr dirty="0" baseline="1984" sz="2100" spc="-44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received</a:t>
            </a:r>
            <a:r>
              <a:rPr dirty="0" baseline="1984" sz="2100" spc="-37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from</a:t>
            </a:r>
            <a:r>
              <a:rPr dirty="0" baseline="1984" sz="2100" spc="-37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selling</a:t>
            </a:r>
            <a:r>
              <a:rPr dirty="0" baseline="1984" sz="2100" spc="-52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the</a:t>
            </a:r>
            <a:r>
              <a:rPr dirty="0" baseline="1984" sz="2100" spc="-15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share</a:t>
            </a:r>
            <a:r>
              <a:rPr dirty="0" baseline="1984" sz="2100" spc="-30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at</a:t>
            </a:r>
            <a:r>
              <a:rPr dirty="0" baseline="1984" sz="2100" spc="22">
                <a:latin typeface="Times New Roman"/>
                <a:cs typeface="Times New Roman"/>
              </a:rPr>
              <a:t> </a:t>
            </a:r>
            <a:r>
              <a:rPr dirty="0" baseline="1984" sz="2100" spc="-7">
                <a:latin typeface="Times New Roman"/>
                <a:cs typeface="Times New Roman"/>
              </a:rPr>
              <a:t>time</a:t>
            </a:r>
            <a:r>
              <a:rPr dirty="0" baseline="1984" sz="2100" spc="-240">
                <a:latin typeface="Times New Roman"/>
                <a:cs typeface="Times New Roman"/>
              </a:rPr>
              <a:t> </a:t>
            </a:r>
            <a:r>
              <a:rPr dirty="0" baseline="1984" sz="2100" spc="-262">
                <a:latin typeface="Times New Roman"/>
                <a:cs typeface="Times New Roman"/>
              </a:rPr>
              <a:t>T.</a:t>
            </a:r>
            <a:endParaRPr baseline="1984" sz="2100">
              <a:latin typeface="Times New Roman"/>
              <a:cs typeface="Times New Roman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5449570" y="1737106"/>
            <a:ext cx="3115945" cy="140716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401955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SzPct val="85714"/>
              <a:buChar char="•"/>
              <a:tabLst>
                <a:tab pos="71120" algn="l"/>
              </a:tabLst>
            </a:pPr>
            <a:r>
              <a:rPr dirty="0" sz="1400" spc="-5">
                <a:latin typeface="Times New Roman"/>
                <a:cs typeface="Times New Roman"/>
              </a:rPr>
              <a:t>The </a:t>
            </a:r>
            <a:r>
              <a:rPr dirty="0" sz="1400">
                <a:latin typeface="Times New Roman"/>
                <a:cs typeface="Times New Roman"/>
              </a:rPr>
              <a:t>first </a:t>
            </a:r>
            <a:r>
              <a:rPr dirty="0" sz="1400" spc="-5">
                <a:latin typeface="Times New Roman"/>
                <a:cs typeface="Times New Roman"/>
              </a:rPr>
              <a:t>investment is for </a:t>
            </a:r>
            <a:r>
              <a:rPr dirty="0" sz="1400">
                <a:latin typeface="Times New Roman"/>
                <a:cs typeface="Times New Roman"/>
              </a:rPr>
              <a:t>a </a:t>
            </a:r>
            <a:r>
              <a:rPr dirty="0" sz="1400" spc="-10">
                <a:latin typeface="Times New Roman"/>
                <a:cs typeface="Times New Roman"/>
              </a:rPr>
              <a:t>terminal  </a:t>
            </a:r>
            <a:r>
              <a:rPr dirty="0" sz="1400" spc="-5">
                <a:latin typeface="Times New Roman"/>
                <a:cs typeface="Times New Roman"/>
              </a:rPr>
              <a:t>investment; </a:t>
            </a:r>
            <a:r>
              <a:rPr dirty="0" sz="1400" spc="5">
                <a:latin typeface="Times New Roman"/>
                <a:cs typeface="Times New Roman"/>
              </a:rPr>
              <a:t>the </a:t>
            </a:r>
            <a:r>
              <a:rPr dirty="0" sz="1400" spc="-5">
                <a:latin typeface="Times New Roman"/>
                <a:cs typeface="Times New Roman"/>
              </a:rPr>
              <a:t>second </a:t>
            </a:r>
            <a:r>
              <a:rPr dirty="0" sz="1400">
                <a:latin typeface="Times New Roman"/>
                <a:cs typeface="Times New Roman"/>
              </a:rPr>
              <a:t>is </a:t>
            </a:r>
            <a:r>
              <a:rPr dirty="0" sz="1400" spc="-5">
                <a:latin typeface="Times New Roman"/>
                <a:cs typeface="Times New Roman"/>
              </a:rPr>
              <a:t>for </a:t>
            </a:r>
            <a:r>
              <a:rPr dirty="0" sz="1400">
                <a:latin typeface="Times New Roman"/>
                <a:cs typeface="Times New Roman"/>
              </a:rPr>
              <a:t>a going-  concern investment in a</a:t>
            </a:r>
            <a:r>
              <a:rPr dirty="0" sz="1400" spc="-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stock.</a:t>
            </a:r>
            <a:endParaRPr sz="14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790"/>
              </a:spcBef>
              <a:buClr>
                <a:srgbClr val="001F5F"/>
              </a:buClr>
              <a:buSzPct val="85714"/>
              <a:buChar char="•"/>
              <a:tabLst>
                <a:tab pos="71120" algn="l"/>
              </a:tabLst>
            </a:pPr>
            <a:r>
              <a:rPr dirty="0" sz="1400" spc="-5">
                <a:latin typeface="Times New Roman"/>
                <a:cs typeface="Times New Roman"/>
              </a:rPr>
              <a:t>The </a:t>
            </a:r>
            <a:r>
              <a:rPr dirty="0" sz="1400">
                <a:latin typeface="Times New Roman"/>
                <a:cs typeface="Times New Roman"/>
              </a:rPr>
              <a:t>investments are </a:t>
            </a:r>
            <a:r>
              <a:rPr dirty="0" sz="1400" spc="-5">
                <a:latin typeface="Times New Roman"/>
                <a:cs typeface="Times New Roman"/>
              </a:rPr>
              <a:t>made </a:t>
            </a:r>
            <a:r>
              <a:rPr dirty="0" sz="1400">
                <a:latin typeface="Times New Roman"/>
                <a:cs typeface="Times New Roman"/>
              </a:rPr>
              <a:t>at </a:t>
            </a:r>
            <a:r>
              <a:rPr dirty="0" sz="1400" spc="-5">
                <a:latin typeface="Times New Roman"/>
                <a:cs typeface="Times New Roman"/>
              </a:rPr>
              <a:t>time </a:t>
            </a:r>
            <a:r>
              <a:rPr dirty="0" sz="1400">
                <a:latin typeface="Times New Roman"/>
                <a:cs typeface="Times New Roman"/>
              </a:rPr>
              <a:t>zero</a:t>
            </a:r>
            <a:r>
              <a:rPr dirty="0" sz="1400" spc="-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and  held for T periods </a:t>
            </a:r>
            <a:r>
              <a:rPr dirty="0" sz="1400" spc="-5">
                <a:latin typeface="Times New Roman"/>
                <a:cs typeface="Times New Roman"/>
              </a:rPr>
              <a:t>when </a:t>
            </a:r>
            <a:r>
              <a:rPr dirty="0" sz="1400">
                <a:latin typeface="Times New Roman"/>
                <a:cs typeface="Times New Roman"/>
              </a:rPr>
              <a:t>they </a:t>
            </a:r>
            <a:r>
              <a:rPr dirty="0" sz="1400" spc="-5">
                <a:latin typeface="Times New Roman"/>
                <a:cs typeface="Times New Roman"/>
              </a:rPr>
              <a:t>terminate </a:t>
            </a:r>
            <a:r>
              <a:rPr dirty="0" sz="1400">
                <a:latin typeface="Times New Roman"/>
                <a:cs typeface="Times New Roman"/>
              </a:rPr>
              <a:t>or  </a:t>
            </a:r>
            <a:r>
              <a:rPr dirty="0" sz="1400" spc="-5">
                <a:latin typeface="Times New Roman"/>
                <a:cs typeface="Times New Roman"/>
              </a:rPr>
              <a:t>are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liquidated.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1" name="object 81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40939" y="113156"/>
            <a:ext cx="423672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486409" marR="5080" indent="-474345">
              <a:lnSpc>
                <a:spcPct val="100000"/>
              </a:lnSpc>
              <a:spcBef>
                <a:spcPts val="95"/>
              </a:spcBef>
            </a:pPr>
            <a:r>
              <a:rPr dirty="0" spc="-25"/>
              <a:t>Two </a:t>
            </a:r>
            <a:r>
              <a:rPr dirty="0" spc="-5"/>
              <a:t>Terminal</a:t>
            </a:r>
            <a:r>
              <a:rPr dirty="0" spc="-50"/>
              <a:t> </a:t>
            </a:r>
            <a:r>
              <a:rPr dirty="0" spc="-5"/>
              <a:t>Investments:  A Bond </a:t>
            </a:r>
            <a:r>
              <a:rPr dirty="0"/>
              <a:t>and </a:t>
            </a:r>
            <a:r>
              <a:rPr dirty="0" spc="-5"/>
              <a:t>a</a:t>
            </a:r>
            <a:r>
              <a:rPr dirty="0" spc="-55"/>
              <a:t> </a:t>
            </a:r>
            <a:r>
              <a:rPr dirty="0" spc="-15"/>
              <a:t>Project</a:t>
            </a:r>
          </a:p>
        </p:txBody>
      </p:sp>
      <p:sp>
        <p:nvSpPr>
          <p:cNvPr id="3" name="object 3"/>
          <p:cNvSpPr/>
          <p:nvPr/>
        </p:nvSpPr>
        <p:spPr>
          <a:xfrm>
            <a:off x="3307841" y="3058541"/>
            <a:ext cx="3670935" cy="1905"/>
          </a:xfrm>
          <a:custGeom>
            <a:avLst/>
            <a:gdLst/>
            <a:ahLst/>
            <a:cxnLst/>
            <a:rect l="l" t="t" r="r" b="b"/>
            <a:pathLst>
              <a:path w="3670934" h="1905">
                <a:moveTo>
                  <a:pt x="0" y="0"/>
                </a:moveTo>
                <a:lnTo>
                  <a:pt x="3670808" y="1524"/>
                </a:lnTo>
              </a:path>
            </a:pathLst>
          </a:custGeom>
          <a:ln w="1676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3307841" y="3010661"/>
            <a:ext cx="0" cy="94615"/>
          </a:xfrm>
          <a:custGeom>
            <a:avLst/>
            <a:gdLst/>
            <a:ahLst/>
            <a:cxnLst/>
            <a:rect l="l" t="t" r="r" b="b"/>
            <a:pathLst>
              <a:path w="0" h="94614">
                <a:moveTo>
                  <a:pt x="0" y="0"/>
                </a:moveTo>
                <a:lnTo>
                  <a:pt x="0" y="94107"/>
                </a:lnTo>
              </a:path>
            </a:pathLst>
          </a:custGeom>
          <a:ln w="1676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023359" y="3002279"/>
            <a:ext cx="0" cy="109855"/>
          </a:xfrm>
          <a:custGeom>
            <a:avLst/>
            <a:gdLst/>
            <a:ahLst/>
            <a:cxnLst/>
            <a:rect l="l" t="t" r="r" b="b"/>
            <a:pathLst>
              <a:path w="0" h="109855">
                <a:moveTo>
                  <a:pt x="0" y="0"/>
                </a:moveTo>
                <a:lnTo>
                  <a:pt x="0" y="109600"/>
                </a:lnTo>
              </a:path>
            </a:pathLst>
          </a:custGeom>
          <a:ln w="1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769992" y="3002279"/>
            <a:ext cx="0" cy="109855"/>
          </a:xfrm>
          <a:custGeom>
            <a:avLst/>
            <a:gdLst/>
            <a:ahLst/>
            <a:cxnLst/>
            <a:rect l="l" t="t" r="r" b="b"/>
            <a:pathLst>
              <a:path w="0" h="109855">
                <a:moveTo>
                  <a:pt x="0" y="0"/>
                </a:moveTo>
                <a:lnTo>
                  <a:pt x="0" y="109600"/>
                </a:lnTo>
              </a:path>
            </a:pathLst>
          </a:custGeom>
          <a:ln w="1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5501385" y="3002279"/>
            <a:ext cx="0" cy="109855"/>
          </a:xfrm>
          <a:custGeom>
            <a:avLst/>
            <a:gdLst/>
            <a:ahLst/>
            <a:cxnLst/>
            <a:rect l="l" t="t" r="r" b="b"/>
            <a:pathLst>
              <a:path w="0" h="109855">
                <a:moveTo>
                  <a:pt x="0" y="0"/>
                </a:moveTo>
                <a:lnTo>
                  <a:pt x="0" y="109600"/>
                </a:lnTo>
              </a:path>
            </a:pathLst>
          </a:custGeom>
          <a:ln w="1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6264783" y="3002279"/>
            <a:ext cx="0" cy="109855"/>
          </a:xfrm>
          <a:custGeom>
            <a:avLst/>
            <a:gdLst/>
            <a:ahLst/>
            <a:cxnLst/>
            <a:rect l="l" t="t" r="r" b="b"/>
            <a:pathLst>
              <a:path w="0" h="109855">
                <a:moveTo>
                  <a:pt x="0" y="0"/>
                </a:moveTo>
                <a:lnTo>
                  <a:pt x="0" y="109600"/>
                </a:lnTo>
              </a:path>
            </a:pathLst>
          </a:custGeom>
          <a:ln w="1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997954" y="3001391"/>
            <a:ext cx="0" cy="111125"/>
          </a:xfrm>
          <a:custGeom>
            <a:avLst/>
            <a:gdLst/>
            <a:ahLst/>
            <a:cxnLst/>
            <a:rect l="l" t="t" r="r" b="b"/>
            <a:pathLst>
              <a:path w="0" h="111125">
                <a:moveTo>
                  <a:pt x="0" y="0"/>
                </a:moveTo>
                <a:lnTo>
                  <a:pt x="0" y="111125"/>
                </a:lnTo>
              </a:path>
            </a:pathLst>
          </a:custGeom>
          <a:ln w="1828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3971035" y="3134359"/>
            <a:ext cx="1206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3333CC"/>
                </a:solidFill>
                <a:latin typeface="Times New Roman"/>
                <a:cs typeface="Times New Roman"/>
              </a:rPr>
              <a:t>1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701666" y="3134359"/>
            <a:ext cx="1206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3333CC"/>
                </a:solidFill>
                <a:latin typeface="Times New Roman"/>
                <a:cs typeface="Times New Roman"/>
              </a:rPr>
              <a:t>2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435346" y="3134359"/>
            <a:ext cx="1206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3333CC"/>
                </a:solidFill>
                <a:latin typeface="Times New Roman"/>
                <a:cs typeface="Times New Roman"/>
              </a:rPr>
              <a:t>3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197600" y="3134359"/>
            <a:ext cx="1206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3333CC"/>
                </a:solidFill>
                <a:latin typeface="Times New Roman"/>
                <a:cs typeface="Times New Roman"/>
              </a:rPr>
              <a:t>4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931279" y="3134359"/>
            <a:ext cx="1206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3333CC"/>
                </a:solidFill>
                <a:latin typeface="Times New Roman"/>
                <a:cs typeface="Times New Roman"/>
              </a:rPr>
              <a:t>5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270884" y="3117926"/>
            <a:ext cx="121285" cy="254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3333CC"/>
                </a:solidFill>
                <a:latin typeface="Times New Roman"/>
                <a:cs typeface="Times New Roman"/>
              </a:rPr>
              <a:t>0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07821" y="1110717"/>
            <a:ext cx="1859914" cy="1497965"/>
          </a:xfrm>
          <a:prstGeom prst="rect">
            <a:avLst/>
          </a:prstGeom>
        </p:spPr>
        <p:txBody>
          <a:bodyPr wrap="square" lIns="0" tIns="1822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35"/>
              </a:spcBef>
            </a:pPr>
            <a:r>
              <a:rPr dirty="0" sz="2200" spc="-5">
                <a:solidFill>
                  <a:srgbClr val="3333CC"/>
                </a:solidFill>
                <a:latin typeface="Times New Roman"/>
                <a:cs typeface="Times New Roman"/>
              </a:rPr>
              <a:t>A</a:t>
            </a:r>
            <a:r>
              <a:rPr dirty="0" sz="2200" spc="-26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dirty="0" sz="2200" spc="-5">
                <a:solidFill>
                  <a:srgbClr val="3333CC"/>
                </a:solidFill>
                <a:latin typeface="Times New Roman"/>
                <a:cs typeface="Times New Roman"/>
              </a:rPr>
              <a:t>Bond:</a:t>
            </a:r>
            <a:endParaRPr sz="2200">
              <a:latin typeface="Times New Roman"/>
              <a:cs typeface="Times New Roman"/>
            </a:endParaRPr>
          </a:p>
          <a:p>
            <a:pPr marL="228600" marR="5080">
              <a:lnSpc>
                <a:spcPct val="136100"/>
              </a:lnSpc>
              <a:spcBef>
                <a:spcPts val="270"/>
              </a:spcBef>
            </a:pPr>
            <a:r>
              <a:rPr dirty="0" sz="1500" spc="-5">
                <a:solidFill>
                  <a:srgbClr val="3333CC"/>
                </a:solidFill>
                <a:latin typeface="Times New Roman"/>
                <a:cs typeface="Times New Roman"/>
              </a:rPr>
              <a:t>Periodic </a:t>
            </a:r>
            <a:r>
              <a:rPr dirty="0" sz="1500" spc="-15">
                <a:solidFill>
                  <a:srgbClr val="3333CC"/>
                </a:solidFill>
                <a:latin typeface="Times New Roman"/>
                <a:cs typeface="Times New Roman"/>
              </a:rPr>
              <a:t>cash</a:t>
            </a:r>
            <a:r>
              <a:rPr dirty="0" sz="1500" spc="-12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3333CC"/>
                </a:solidFill>
                <a:latin typeface="Times New Roman"/>
                <a:cs typeface="Times New Roman"/>
              </a:rPr>
              <a:t>coupon  </a:t>
            </a:r>
            <a:r>
              <a:rPr dirty="0" sz="1500" spc="-5">
                <a:solidFill>
                  <a:srgbClr val="3333CC"/>
                </a:solidFill>
                <a:latin typeface="Times New Roman"/>
                <a:cs typeface="Times New Roman"/>
              </a:rPr>
              <a:t>Cash at redemption  Purchase</a:t>
            </a:r>
            <a:r>
              <a:rPr dirty="0" sz="1500" spc="-65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dirty="0" sz="1500" spc="-5">
                <a:solidFill>
                  <a:srgbClr val="3333CC"/>
                </a:solidFill>
                <a:latin typeface="Times New Roman"/>
                <a:cs typeface="Times New Roman"/>
              </a:rPr>
              <a:t>price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23924" y="3049904"/>
            <a:ext cx="54673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35">
                <a:solidFill>
                  <a:srgbClr val="3333CC"/>
                </a:solidFill>
                <a:latin typeface="Times New Roman"/>
                <a:cs typeface="Times New Roman"/>
              </a:rPr>
              <a:t>Time,</a:t>
            </a:r>
            <a:r>
              <a:rPr dirty="0" sz="1500" spc="-145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3333CC"/>
                </a:solidFill>
                <a:latin typeface="Times New Roman"/>
                <a:cs typeface="Times New Roman"/>
              </a:rPr>
              <a:t>t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859784" y="1819402"/>
            <a:ext cx="31369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5">
                <a:solidFill>
                  <a:srgbClr val="3333CC"/>
                </a:solidFill>
                <a:latin typeface="Times New Roman"/>
                <a:cs typeface="Times New Roman"/>
              </a:rPr>
              <a:t>100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592192" y="1819402"/>
            <a:ext cx="31369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5">
                <a:solidFill>
                  <a:srgbClr val="3333CC"/>
                </a:solidFill>
                <a:latin typeface="Times New Roman"/>
                <a:cs typeface="Times New Roman"/>
              </a:rPr>
              <a:t>100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324094" y="1819402"/>
            <a:ext cx="31369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5">
                <a:solidFill>
                  <a:srgbClr val="3333CC"/>
                </a:solidFill>
                <a:latin typeface="Times New Roman"/>
                <a:cs typeface="Times New Roman"/>
              </a:rPr>
              <a:t>100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088126" y="1819402"/>
            <a:ext cx="31369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5">
                <a:solidFill>
                  <a:srgbClr val="3333CC"/>
                </a:solidFill>
                <a:latin typeface="Times New Roman"/>
                <a:cs typeface="Times New Roman"/>
              </a:rPr>
              <a:t>100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026155" y="2425953"/>
            <a:ext cx="77660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3333CC"/>
                </a:solidFill>
                <a:latin typeface="Times New Roman"/>
                <a:cs typeface="Times New Roman"/>
              </a:rPr>
              <a:t>(</a:t>
            </a:r>
            <a:r>
              <a:rPr dirty="0" sz="1500" spc="5">
                <a:solidFill>
                  <a:srgbClr val="3333CC"/>
                </a:solidFill>
                <a:latin typeface="Times New Roman"/>
                <a:cs typeface="Times New Roman"/>
              </a:rPr>
              <a:t>1</a:t>
            </a:r>
            <a:r>
              <a:rPr dirty="0" sz="1500">
                <a:solidFill>
                  <a:srgbClr val="3333CC"/>
                </a:solidFill>
                <a:latin typeface="Times New Roman"/>
                <a:cs typeface="Times New Roman"/>
              </a:rPr>
              <a:t>079.</a:t>
            </a:r>
            <a:r>
              <a:rPr dirty="0" sz="1500" spc="5">
                <a:solidFill>
                  <a:srgbClr val="3333CC"/>
                </a:solidFill>
                <a:latin typeface="Times New Roman"/>
                <a:cs typeface="Times New Roman"/>
              </a:rPr>
              <a:t>85</a:t>
            </a:r>
            <a:r>
              <a:rPr dirty="0" sz="1500">
                <a:solidFill>
                  <a:srgbClr val="3333CC"/>
                </a:solidFill>
                <a:latin typeface="Times New Roman"/>
                <a:cs typeface="Times New Roman"/>
              </a:rPr>
              <a:t>)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820027" y="1704594"/>
            <a:ext cx="409575" cy="711200"/>
          </a:xfrm>
          <a:prstGeom prst="rect">
            <a:avLst/>
          </a:prstGeom>
        </p:spPr>
        <p:txBody>
          <a:bodyPr wrap="square" lIns="0" tIns="1270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dirty="0" sz="1500" spc="5">
                <a:solidFill>
                  <a:srgbClr val="3333CC"/>
                </a:solidFill>
                <a:latin typeface="Times New Roman"/>
                <a:cs typeface="Times New Roman"/>
              </a:rPr>
              <a:t>100</a:t>
            </a: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dirty="0" sz="1500" spc="5">
                <a:solidFill>
                  <a:srgbClr val="3333CC"/>
                </a:solidFill>
                <a:latin typeface="Times New Roman"/>
                <a:cs typeface="Times New Roman"/>
              </a:rPr>
              <a:t>1000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07821" y="3860672"/>
            <a:ext cx="1127125" cy="360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245">
                <a:solidFill>
                  <a:srgbClr val="CC0066"/>
                </a:solidFill>
                <a:latin typeface="Times New Roman"/>
                <a:cs typeface="Times New Roman"/>
              </a:rPr>
              <a:t>A</a:t>
            </a:r>
            <a:r>
              <a:rPr dirty="0" sz="2200" spc="-5">
                <a:solidFill>
                  <a:srgbClr val="CC0066"/>
                </a:solidFill>
                <a:latin typeface="Times New Roman"/>
                <a:cs typeface="Times New Roman"/>
              </a:rPr>
              <a:t>Pr</a:t>
            </a:r>
            <a:r>
              <a:rPr dirty="0" sz="2200">
                <a:solidFill>
                  <a:srgbClr val="CC0066"/>
                </a:solidFill>
                <a:latin typeface="Times New Roman"/>
                <a:cs typeface="Times New Roman"/>
              </a:rPr>
              <a:t>o</a:t>
            </a:r>
            <a:r>
              <a:rPr dirty="0" sz="2200" spc="-5">
                <a:solidFill>
                  <a:srgbClr val="CC0066"/>
                </a:solidFill>
                <a:latin typeface="Times New Roman"/>
                <a:cs typeface="Times New Roman"/>
              </a:rPr>
              <a:t>ject: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103477" y="4341621"/>
            <a:ext cx="1083310" cy="6534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7300"/>
              </a:lnSpc>
              <a:spcBef>
                <a:spcPts val="100"/>
              </a:spcBef>
            </a:pPr>
            <a:r>
              <a:rPr dirty="0" sz="1500" spc="-5">
                <a:solidFill>
                  <a:srgbClr val="CC0066"/>
                </a:solidFill>
                <a:latin typeface="Times New Roman"/>
                <a:cs typeface="Times New Roman"/>
              </a:rPr>
              <a:t>Periodic </a:t>
            </a:r>
            <a:r>
              <a:rPr dirty="0" sz="1500">
                <a:solidFill>
                  <a:srgbClr val="CC0066"/>
                </a:solidFill>
                <a:latin typeface="Times New Roman"/>
                <a:cs typeface="Times New Roman"/>
              </a:rPr>
              <a:t>flow  </a:t>
            </a:r>
            <a:r>
              <a:rPr dirty="0" sz="1500" spc="-5">
                <a:solidFill>
                  <a:srgbClr val="CC0066"/>
                </a:solidFill>
                <a:latin typeface="Times New Roman"/>
                <a:cs typeface="Times New Roman"/>
              </a:rPr>
              <a:t>Salvage</a:t>
            </a:r>
            <a:r>
              <a:rPr dirty="0" sz="1500" spc="-110">
                <a:solidFill>
                  <a:srgbClr val="CC0066"/>
                </a:solidFill>
                <a:latin typeface="Times New Roman"/>
                <a:cs typeface="Times New Roman"/>
              </a:rPr>
              <a:t> </a:t>
            </a:r>
            <a:r>
              <a:rPr dirty="0" sz="1500" spc="-5">
                <a:solidFill>
                  <a:srgbClr val="CC0066"/>
                </a:solidFill>
                <a:latin typeface="Times New Roman"/>
                <a:cs typeface="Times New Roman"/>
              </a:rPr>
              <a:t>value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103477" y="5053025"/>
            <a:ext cx="1344930" cy="254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CC0066"/>
                </a:solidFill>
                <a:latin typeface="Times New Roman"/>
                <a:cs typeface="Times New Roman"/>
              </a:rPr>
              <a:t>Initial</a:t>
            </a:r>
            <a:r>
              <a:rPr dirty="0" sz="1500" spc="-204">
                <a:solidFill>
                  <a:srgbClr val="CC0066"/>
                </a:solidFill>
                <a:latin typeface="Times New Roman"/>
                <a:cs typeface="Times New Roman"/>
              </a:rPr>
              <a:t> </a:t>
            </a:r>
            <a:r>
              <a:rPr dirty="0" sz="1500" spc="-5">
                <a:solidFill>
                  <a:srgbClr val="CC0066"/>
                </a:solidFill>
                <a:latin typeface="Times New Roman"/>
                <a:cs typeface="Times New Roman"/>
              </a:rPr>
              <a:t>investment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103477" y="5748324"/>
            <a:ext cx="546735" cy="254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40">
                <a:solidFill>
                  <a:srgbClr val="CC0066"/>
                </a:solidFill>
                <a:latin typeface="Times New Roman"/>
                <a:cs typeface="Times New Roman"/>
              </a:rPr>
              <a:t>Time,</a:t>
            </a:r>
            <a:r>
              <a:rPr dirty="0" sz="1500" spc="-130">
                <a:solidFill>
                  <a:srgbClr val="CC0066"/>
                </a:solidFill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CC0066"/>
                </a:solidFill>
                <a:latin typeface="Times New Roman"/>
                <a:cs typeface="Times New Roman"/>
              </a:rPr>
              <a:t>t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3364229" y="5744717"/>
            <a:ext cx="3672840" cy="1905"/>
          </a:xfrm>
          <a:custGeom>
            <a:avLst/>
            <a:gdLst/>
            <a:ahLst/>
            <a:cxnLst/>
            <a:rect l="l" t="t" r="r" b="b"/>
            <a:pathLst>
              <a:path w="3672840" h="1904">
                <a:moveTo>
                  <a:pt x="0" y="0"/>
                </a:moveTo>
                <a:lnTo>
                  <a:pt x="3672586" y="1523"/>
                </a:lnTo>
              </a:path>
            </a:pathLst>
          </a:custGeom>
          <a:ln w="1676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3364229" y="5697473"/>
            <a:ext cx="0" cy="91440"/>
          </a:xfrm>
          <a:custGeom>
            <a:avLst/>
            <a:gdLst/>
            <a:ahLst/>
            <a:cxnLst/>
            <a:rect l="l" t="t" r="r" b="b"/>
            <a:pathLst>
              <a:path w="0" h="91439">
                <a:moveTo>
                  <a:pt x="0" y="0"/>
                </a:moveTo>
                <a:lnTo>
                  <a:pt x="0" y="91439"/>
                </a:lnTo>
              </a:path>
            </a:pathLst>
          </a:custGeom>
          <a:ln w="1676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4079747" y="5689091"/>
            <a:ext cx="0" cy="107950"/>
          </a:xfrm>
          <a:custGeom>
            <a:avLst/>
            <a:gdLst/>
            <a:ahLst/>
            <a:cxnLst/>
            <a:rect l="l" t="t" r="r" b="b"/>
            <a:pathLst>
              <a:path w="0" h="107950">
                <a:moveTo>
                  <a:pt x="0" y="0"/>
                </a:moveTo>
                <a:lnTo>
                  <a:pt x="0" y="107823"/>
                </a:lnTo>
              </a:path>
            </a:pathLst>
          </a:custGeom>
          <a:ln w="1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4828032" y="5689091"/>
            <a:ext cx="0" cy="107950"/>
          </a:xfrm>
          <a:custGeom>
            <a:avLst/>
            <a:gdLst/>
            <a:ahLst/>
            <a:cxnLst/>
            <a:rect l="l" t="t" r="r" b="b"/>
            <a:pathLst>
              <a:path w="0" h="107950">
                <a:moveTo>
                  <a:pt x="0" y="0"/>
                </a:moveTo>
                <a:lnTo>
                  <a:pt x="0" y="107823"/>
                </a:lnTo>
              </a:path>
            </a:pathLst>
          </a:custGeom>
          <a:ln w="1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5559425" y="5689091"/>
            <a:ext cx="0" cy="107950"/>
          </a:xfrm>
          <a:custGeom>
            <a:avLst/>
            <a:gdLst/>
            <a:ahLst/>
            <a:cxnLst/>
            <a:rect l="l" t="t" r="r" b="b"/>
            <a:pathLst>
              <a:path w="0" h="107950">
                <a:moveTo>
                  <a:pt x="0" y="0"/>
                </a:moveTo>
                <a:lnTo>
                  <a:pt x="0" y="107823"/>
                </a:lnTo>
              </a:path>
            </a:pathLst>
          </a:custGeom>
          <a:ln w="1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6322948" y="5689091"/>
            <a:ext cx="0" cy="107950"/>
          </a:xfrm>
          <a:custGeom>
            <a:avLst/>
            <a:gdLst/>
            <a:ahLst/>
            <a:cxnLst/>
            <a:rect l="l" t="t" r="r" b="b"/>
            <a:pathLst>
              <a:path w="0" h="107950">
                <a:moveTo>
                  <a:pt x="0" y="0"/>
                </a:moveTo>
                <a:lnTo>
                  <a:pt x="0" y="107823"/>
                </a:lnTo>
              </a:path>
            </a:pathLst>
          </a:custGeom>
          <a:ln w="1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7054342" y="5688329"/>
            <a:ext cx="0" cy="108585"/>
          </a:xfrm>
          <a:custGeom>
            <a:avLst/>
            <a:gdLst/>
            <a:ahLst/>
            <a:cxnLst/>
            <a:rect l="l" t="t" r="r" b="b"/>
            <a:pathLst>
              <a:path w="0" h="108585">
                <a:moveTo>
                  <a:pt x="0" y="0"/>
                </a:moveTo>
                <a:lnTo>
                  <a:pt x="0" y="108204"/>
                </a:lnTo>
              </a:path>
            </a:pathLst>
          </a:custGeom>
          <a:ln w="1828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 txBox="1"/>
          <p:nvPr/>
        </p:nvSpPr>
        <p:spPr>
          <a:xfrm>
            <a:off x="4050538" y="5833059"/>
            <a:ext cx="1206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CC0066"/>
                </a:solidFill>
                <a:latin typeface="Times New Roman"/>
                <a:cs typeface="Times New Roman"/>
              </a:rPr>
              <a:t>1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781550" y="5833059"/>
            <a:ext cx="1206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CC0066"/>
                </a:solidFill>
                <a:latin typeface="Times New Roman"/>
                <a:cs typeface="Times New Roman"/>
              </a:rPr>
              <a:t>2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513323" y="5833059"/>
            <a:ext cx="1206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CC0066"/>
                </a:solidFill>
                <a:latin typeface="Times New Roman"/>
                <a:cs typeface="Times New Roman"/>
              </a:rPr>
              <a:t>3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277483" y="5833059"/>
            <a:ext cx="1206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CC0066"/>
                </a:solidFill>
                <a:latin typeface="Times New Roman"/>
                <a:cs typeface="Times New Roman"/>
              </a:rPr>
              <a:t>4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010781" y="5833059"/>
            <a:ext cx="1206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CC0066"/>
                </a:solidFill>
                <a:latin typeface="Times New Roman"/>
                <a:cs typeface="Times New Roman"/>
              </a:rPr>
              <a:t>5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350514" y="5817209"/>
            <a:ext cx="1206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CC0066"/>
                </a:solidFill>
                <a:latin typeface="Times New Roman"/>
                <a:cs typeface="Times New Roman"/>
              </a:rPr>
              <a:t>0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614798" y="4530597"/>
            <a:ext cx="31369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5">
                <a:solidFill>
                  <a:srgbClr val="CC0066"/>
                </a:solidFill>
                <a:latin typeface="Times New Roman"/>
                <a:cs typeface="Times New Roman"/>
              </a:rPr>
              <a:t>460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346572" y="4530597"/>
            <a:ext cx="31369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5">
                <a:solidFill>
                  <a:srgbClr val="CC0066"/>
                </a:solidFill>
                <a:latin typeface="Times New Roman"/>
                <a:cs typeface="Times New Roman"/>
              </a:rPr>
              <a:t>460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101334" y="4530597"/>
            <a:ext cx="31369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5">
                <a:solidFill>
                  <a:srgbClr val="CC0066"/>
                </a:solidFill>
                <a:latin typeface="Times New Roman"/>
                <a:cs typeface="Times New Roman"/>
              </a:rPr>
              <a:t>380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916171" y="4530597"/>
            <a:ext cx="31369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5">
                <a:solidFill>
                  <a:srgbClr val="CC0066"/>
                </a:solidFill>
                <a:latin typeface="Times New Roman"/>
                <a:cs typeface="Times New Roman"/>
              </a:rPr>
              <a:t>430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094989" y="5138673"/>
            <a:ext cx="53784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CC0066"/>
                </a:solidFill>
                <a:latin typeface="Times New Roman"/>
                <a:cs typeface="Times New Roman"/>
              </a:rPr>
              <a:t>(</a:t>
            </a:r>
            <a:r>
              <a:rPr dirty="0" sz="1500" spc="5">
                <a:solidFill>
                  <a:srgbClr val="CC0066"/>
                </a:solidFill>
                <a:latin typeface="Times New Roman"/>
                <a:cs typeface="Times New Roman"/>
              </a:rPr>
              <a:t>1200)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847458" y="4416530"/>
            <a:ext cx="324485" cy="711200"/>
          </a:xfrm>
          <a:prstGeom prst="rect">
            <a:avLst/>
          </a:prstGeom>
        </p:spPr>
        <p:txBody>
          <a:bodyPr wrap="square" lIns="0" tIns="126364" rIns="0" bIns="0" rtlCol="0" vert="horz">
            <a:spAutoFit/>
          </a:bodyPr>
          <a:lstStyle/>
          <a:p>
            <a:pPr marL="22860">
              <a:lnSpc>
                <a:spcPct val="100000"/>
              </a:lnSpc>
              <a:spcBef>
                <a:spcPts val="994"/>
              </a:spcBef>
            </a:pPr>
            <a:r>
              <a:rPr dirty="0" sz="1500" spc="5">
                <a:solidFill>
                  <a:srgbClr val="CC0066"/>
                </a:solidFill>
                <a:latin typeface="Times New Roman"/>
                <a:cs typeface="Times New Roman"/>
              </a:rPr>
              <a:t>250</a:t>
            </a: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dirty="0" sz="1500">
                <a:solidFill>
                  <a:srgbClr val="CC0066"/>
                </a:solidFill>
                <a:latin typeface="Times New Roman"/>
                <a:cs typeface="Times New Roman"/>
              </a:rPr>
              <a:t>120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55595" y="326212"/>
            <a:ext cx="441134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</a:t>
            </a:r>
            <a:r>
              <a:rPr dirty="0"/>
              <a:t>Valuation </a:t>
            </a:r>
            <a:r>
              <a:rPr dirty="0" spc="-5"/>
              <a:t>Model:</a:t>
            </a:r>
            <a:r>
              <a:rPr dirty="0" spc="-125"/>
              <a:t> </a:t>
            </a:r>
            <a:r>
              <a:rPr dirty="0" spc="-5"/>
              <a:t>Bonds</a:t>
            </a:r>
          </a:p>
        </p:txBody>
      </p:sp>
      <p:sp>
        <p:nvSpPr>
          <p:cNvPr id="3" name="object 3"/>
          <p:cNvSpPr/>
          <p:nvPr/>
        </p:nvSpPr>
        <p:spPr>
          <a:xfrm>
            <a:off x="3717035" y="3251263"/>
            <a:ext cx="560070" cy="299085"/>
          </a:xfrm>
          <a:custGeom>
            <a:avLst/>
            <a:gdLst/>
            <a:ahLst/>
            <a:cxnLst/>
            <a:rect l="l" t="t" r="r" b="b"/>
            <a:pathLst>
              <a:path w="560070" h="299085">
                <a:moveTo>
                  <a:pt x="0" y="298513"/>
                </a:moveTo>
                <a:lnTo>
                  <a:pt x="560070" y="298513"/>
                </a:lnTo>
                <a:lnTo>
                  <a:pt x="560070" y="0"/>
                </a:lnTo>
                <a:lnTo>
                  <a:pt x="0" y="0"/>
                </a:lnTo>
                <a:lnTo>
                  <a:pt x="0" y="29851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277105" y="3251263"/>
            <a:ext cx="930275" cy="299085"/>
          </a:xfrm>
          <a:custGeom>
            <a:avLst/>
            <a:gdLst/>
            <a:ahLst/>
            <a:cxnLst/>
            <a:rect l="l" t="t" r="r" b="b"/>
            <a:pathLst>
              <a:path w="930275" h="299085">
                <a:moveTo>
                  <a:pt x="0" y="298513"/>
                </a:moveTo>
                <a:lnTo>
                  <a:pt x="930275" y="298513"/>
                </a:lnTo>
                <a:lnTo>
                  <a:pt x="930275" y="0"/>
                </a:lnTo>
                <a:lnTo>
                  <a:pt x="0" y="0"/>
                </a:lnTo>
                <a:lnTo>
                  <a:pt x="0" y="29851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5207380" y="3251263"/>
            <a:ext cx="1000125" cy="299085"/>
          </a:xfrm>
          <a:custGeom>
            <a:avLst/>
            <a:gdLst/>
            <a:ahLst/>
            <a:cxnLst/>
            <a:rect l="l" t="t" r="r" b="b"/>
            <a:pathLst>
              <a:path w="1000125" h="299085">
                <a:moveTo>
                  <a:pt x="0" y="298513"/>
                </a:moveTo>
                <a:lnTo>
                  <a:pt x="1000125" y="298513"/>
                </a:lnTo>
                <a:lnTo>
                  <a:pt x="1000125" y="0"/>
                </a:lnTo>
                <a:lnTo>
                  <a:pt x="0" y="0"/>
                </a:lnTo>
                <a:lnTo>
                  <a:pt x="0" y="29851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207505" y="3251263"/>
            <a:ext cx="1033144" cy="299085"/>
          </a:xfrm>
          <a:custGeom>
            <a:avLst/>
            <a:gdLst/>
            <a:ahLst/>
            <a:cxnLst/>
            <a:rect l="l" t="t" r="r" b="b"/>
            <a:pathLst>
              <a:path w="1033145" h="299085">
                <a:moveTo>
                  <a:pt x="0" y="298513"/>
                </a:moveTo>
                <a:lnTo>
                  <a:pt x="1033145" y="298513"/>
                </a:lnTo>
                <a:lnTo>
                  <a:pt x="1033145" y="0"/>
                </a:lnTo>
                <a:lnTo>
                  <a:pt x="0" y="0"/>
                </a:lnTo>
                <a:lnTo>
                  <a:pt x="0" y="29851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7240651" y="3251263"/>
            <a:ext cx="1309370" cy="299085"/>
          </a:xfrm>
          <a:custGeom>
            <a:avLst/>
            <a:gdLst/>
            <a:ahLst/>
            <a:cxnLst/>
            <a:rect l="l" t="t" r="r" b="b"/>
            <a:pathLst>
              <a:path w="1309370" h="299085">
                <a:moveTo>
                  <a:pt x="0" y="298513"/>
                </a:moveTo>
                <a:lnTo>
                  <a:pt x="1309370" y="298513"/>
                </a:lnTo>
                <a:lnTo>
                  <a:pt x="1309370" y="0"/>
                </a:lnTo>
                <a:lnTo>
                  <a:pt x="0" y="0"/>
                </a:lnTo>
                <a:lnTo>
                  <a:pt x="0" y="29851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717035" y="3549777"/>
            <a:ext cx="560070" cy="308610"/>
          </a:xfrm>
          <a:custGeom>
            <a:avLst/>
            <a:gdLst/>
            <a:ahLst/>
            <a:cxnLst/>
            <a:rect l="l" t="t" r="r" b="b"/>
            <a:pathLst>
              <a:path w="560070" h="308610">
                <a:moveTo>
                  <a:pt x="0" y="308102"/>
                </a:moveTo>
                <a:lnTo>
                  <a:pt x="560070" y="308102"/>
                </a:lnTo>
                <a:lnTo>
                  <a:pt x="560070" y="0"/>
                </a:lnTo>
                <a:lnTo>
                  <a:pt x="0" y="0"/>
                </a:lnTo>
                <a:lnTo>
                  <a:pt x="0" y="30810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4277105" y="3549777"/>
            <a:ext cx="930275" cy="308610"/>
          </a:xfrm>
          <a:custGeom>
            <a:avLst/>
            <a:gdLst/>
            <a:ahLst/>
            <a:cxnLst/>
            <a:rect l="l" t="t" r="r" b="b"/>
            <a:pathLst>
              <a:path w="930275" h="308610">
                <a:moveTo>
                  <a:pt x="0" y="308102"/>
                </a:moveTo>
                <a:lnTo>
                  <a:pt x="930275" y="308102"/>
                </a:lnTo>
                <a:lnTo>
                  <a:pt x="930275" y="0"/>
                </a:lnTo>
                <a:lnTo>
                  <a:pt x="0" y="0"/>
                </a:lnTo>
                <a:lnTo>
                  <a:pt x="0" y="30810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5207380" y="3549777"/>
            <a:ext cx="1000125" cy="308610"/>
          </a:xfrm>
          <a:custGeom>
            <a:avLst/>
            <a:gdLst/>
            <a:ahLst/>
            <a:cxnLst/>
            <a:rect l="l" t="t" r="r" b="b"/>
            <a:pathLst>
              <a:path w="1000125" h="308610">
                <a:moveTo>
                  <a:pt x="0" y="308102"/>
                </a:moveTo>
                <a:lnTo>
                  <a:pt x="1000125" y="308102"/>
                </a:lnTo>
                <a:lnTo>
                  <a:pt x="1000125" y="0"/>
                </a:lnTo>
                <a:lnTo>
                  <a:pt x="0" y="0"/>
                </a:lnTo>
                <a:lnTo>
                  <a:pt x="0" y="30810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6207505" y="3549777"/>
            <a:ext cx="1033144" cy="308610"/>
          </a:xfrm>
          <a:custGeom>
            <a:avLst/>
            <a:gdLst/>
            <a:ahLst/>
            <a:cxnLst/>
            <a:rect l="l" t="t" r="r" b="b"/>
            <a:pathLst>
              <a:path w="1033145" h="308610">
                <a:moveTo>
                  <a:pt x="0" y="308102"/>
                </a:moveTo>
                <a:lnTo>
                  <a:pt x="1033145" y="308102"/>
                </a:lnTo>
                <a:lnTo>
                  <a:pt x="1033145" y="0"/>
                </a:lnTo>
                <a:lnTo>
                  <a:pt x="0" y="0"/>
                </a:lnTo>
                <a:lnTo>
                  <a:pt x="0" y="30810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7240651" y="3549777"/>
            <a:ext cx="1309370" cy="308610"/>
          </a:xfrm>
          <a:custGeom>
            <a:avLst/>
            <a:gdLst/>
            <a:ahLst/>
            <a:cxnLst/>
            <a:rect l="l" t="t" r="r" b="b"/>
            <a:pathLst>
              <a:path w="1309370" h="308610">
                <a:moveTo>
                  <a:pt x="0" y="308102"/>
                </a:moveTo>
                <a:lnTo>
                  <a:pt x="1309370" y="308102"/>
                </a:lnTo>
                <a:lnTo>
                  <a:pt x="1309370" y="0"/>
                </a:lnTo>
                <a:lnTo>
                  <a:pt x="0" y="0"/>
                </a:lnTo>
                <a:lnTo>
                  <a:pt x="0" y="30810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3717035" y="3857853"/>
            <a:ext cx="560070" cy="297180"/>
          </a:xfrm>
          <a:custGeom>
            <a:avLst/>
            <a:gdLst/>
            <a:ahLst/>
            <a:cxnLst/>
            <a:rect l="l" t="t" r="r" b="b"/>
            <a:pathLst>
              <a:path w="560070" h="297179">
                <a:moveTo>
                  <a:pt x="0" y="296951"/>
                </a:moveTo>
                <a:lnTo>
                  <a:pt x="560070" y="296951"/>
                </a:lnTo>
                <a:lnTo>
                  <a:pt x="560070" y="0"/>
                </a:lnTo>
                <a:lnTo>
                  <a:pt x="0" y="0"/>
                </a:lnTo>
                <a:lnTo>
                  <a:pt x="0" y="29695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4277105" y="3857853"/>
            <a:ext cx="930275" cy="297180"/>
          </a:xfrm>
          <a:custGeom>
            <a:avLst/>
            <a:gdLst/>
            <a:ahLst/>
            <a:cxnLst/>
            <a:rect l="l" t="t" r="r" b="b"/>
            <a:pathLst>
              <a:path w="930275" h="297179">
                <a:moveTo>
                  <a:pt x="0" y="296951"/>
                </a:moveTo>
                <a:lnTo>
                  <a:pt x="930275" y="296951"/>
                </a:lnTo>
                <a:lnTo>
                  <a:pt x="930275" y="0"/>
                </a:lnTo>
                <a:lnTo>
                  <a:pt x="0" y="0"/>
                </a:lnTo>
                <a:lnTo>
                  <a:pt x="0" y="29695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5207380" y="3857853"/>
            <a:ext cx="1000125" cy="297180"/>
          </a:xfrm>
          <a:custGeom>
            <a:avLst/>
            <a:gdLst/>
            <a:ahLst/>
            <a:cxnLst/>
            <a:rect l="l" t="t" r="r" b="b"/>
            <a:pathLst>
              <a:path w="1000125" h="297179">
                <a:moveTo>
                  <a:pt x="0" y="296951"/>
                </a:moveTo>
                <a:lnTo>
                  <a:pt x="1000125" y="296951"/>
                </a:lnTo>
                <a:lnTo>
                  <a:pt x="1000125" y="0"/>
                </a:lnTo>
                <a:lnTo>
                  <a:pt x="0" y="0"/>
                </a:lnTo>
                <a:lnTo>
                  <a:pt x="0" y="29695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6207505" y="3857853"/>
            <a:ext cx="1033144" cy="297180"/>
          </a:xfrm>
          <a:custGeom>
            <a:avLst/>
            <a:gdLst/>
            <a:ahLst/>
            <a:cxnLst/>
            <a:rect l="l" t="t" r="r" b="b"/>
            <a:pathLst>
              <a:path w="1033145" h="297179">
                <a:moveTo>
                  <a:pt x="0" y="296951"/>
                </a:moveTo>
                <a:lnTo>
                  <a:pt x="1033145" y="296951"/>
                </a:lnTo>
                <a:lnTo>
                  <a:pt x="1033145" y="0"/>
                </a:lnTo>
                <a:lnTo>
                  <a:pt x="0" y="0"/>
                </a:lnTo>
                <a:lnTo>
                  <a:pt x="0" y="29695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7240651" y="3857853"/>
            <a:ext cx="1309370" cy="297180"/>
          </a:xfrm>
          <a:custGeom>
            <a:avLst/>
            <a:gdLst/>
            <a:ahLst/>
            <a:cxnLst/>
            <a:rect l="l" t="t" r="r" b="b"/>
            <a:pathLst>
              <a:path w="1309370" h="297179">
                <a:moveTo>
                  <a:pt x="0" y="296951"/>
                </a:moveTo>
                <a:lnTo>
                  <a:pt x="1309370" y="296951"/>
                </a:lnTo>
                <a:lnTo>
                  <a:pt x="1309370" y="0"/>
                </a:lnTo>
                <a:lnTo>
                  <a:pt x="0" y="0"/>
                </a:lnTo>
                <a:lnTo>
                  <a:pt x="0" y="29695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3717035" y="4154881"/>
            <a:ext cx="560070" cy="297180"/>
          </a:xfrm>
          <a:custGeom>
            <a:avLst/>
            <a:gdLst/>
            <a:ahLst/>
            <a:cxnLst/>
            <a:rect l="l" t="t" r="r" b="b"/>
            <a:pathLst>
              <a:path w="560070" h="297179">
                <a:moveTo>
                  <a:pt x="0" y="296976"/>
                </a:moveTo>
                <a:lnTo>
                  <a:pt x="560070" y="296976"/>
                </a:lnTo>
                <a:lnTo>
                  <a:pt x="560070" y="0"/>
                </a:lnTo>
                <a:lnTo>
                  <a:pt x="0" y="0"/>
                </a:lnTo>
                <a:lnTo>
                  <a:pt x="0" y="29697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4277105" y="4154881"/>
            <a:ext cx="930275" cy="297180"/>
          </a:xfrm>
          <a:custGeom>
            <a:avLst/>
            <a:gdLst/>
            <a:ahLst/>
            <a:cxnLst/>
            <a:rect l="l" t="t" r="r" b="b"/>
            <a:pathLst>
              <a:path w="930275" h="297179">
                <a:moveTo>
                  <a:pt x="0" y="296976"/>
                </a:moveTo>
                <a:lnTo>
                  <a:pt x="930275" y="296976"/>
                </a:lnTo>
                <a:lnTo>
                  <a:pt x="930275" y="0"/>
                </a:lnTo>
                <a:lnTo>
                  <a:pt x="0" y="0"/>
                </a:lnTo>
                <a:lnTo>
                  <a:pt x="0" y="29697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5207380" y="4154881"/>
            <a:ext cx="1000125" cy="297180"/>
          </a:xfrm>
          <a:custGeom>
            <a:avLst/>
            <a:gdLst/>
            <a:ahLst/>
            <a:cxnLst/>
            <a:rect l="l" t="t" r="r" b="b"/>
            <a:pathLst>
              <a:path w="1000125" h="297179">
                <a:moveTo>
                  <a:pt x="0" y="296976"/>
                </a:moveTo>
                <a:lnTo>
                  <a:pt x="1000125" y="296976"/>
                </a:lnTo>
                <a:lnTo>
                  <a:pt x="1000125" y="0"/>
                </a:lnTo>
                <a:lnTo>
                  <a:pt x="0" y="0"/>
                </a:lnTo>
                <a:lnTo>
                  <a:pt x="0" y="29697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6207505" y="4154881"/>
            <a:ext cx="1033144" cy="297180"/>
          </a:xfrm>
          <a:custGeom>
            <a:avLst/>
            <a:gdLst/>
            <a:ahLst/>
            <a:cxnLst/>
            <a:rect l="l" t="t" r="r" b="b"/>
            <a:pathLst>
              <a:path w="1033145" h="297179">
                <a:moveTo>
                  <a:pt x="0" y="296976"/>
                </a:moveTo>
                <a:lnTo>
                  <a:pt x="1033145" y="296976"/>
                </a:lnTo>
                <a:lnTo>
                  <a:pt x="1033145" y="0"/>
                </a:lnTo>
                <a:lnTo>
                  <a:pt x="0" y="0"/>
                </a:lnTo>
                <a:lnTo>
                  <a:pt x="0" y="29697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7240651" y="4154881"/>
            <a:ext cx="1309370" cy="297180"/>
          </a:xfrm>
          <a:custGeom>
            <a:avLst/>
            <a:gdLst/>
            <a:ahLst/>
            <a:cxnLst/>
            <a:rect l="l" t="t" r="r" b="b"/>
            <a:pathLst>
              <a:path w="1309370" h="297179">
                <a:moveTo>
                  <a:pt x="0" y="296976"/>
                </a:moveTo>
                <a:lnTo>
                  <a:pt x="1309370" y="296976"/>
                </a:lnTo>
                <a:lnTo>
                  <a:pt x="1309370" y="0"/>
                </a:lnTo>
                <a:lnTo>
                  <a:pt x="0" y="0"/>
                </a:lnTo>
                <a:lnTo>
                  <a:pt x="0" y="29697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3717035" y="4451807"/>
            <a:ext cx="560070" cy="297180"/>
          </a:xfrm>
          <a:custGeom>
            <a:avLst/>
            <a:gdLst/>
            <a:ahLst/>
            <a:cxnLst/>
            <a:rect l="l" t="t" r="r" b="b"/>
            <a:pathLst>
              <a:path w="560070" h="297179">
                <a:moveTo>
                  <a:pt x="0" y="296976"/>
                </a:moveTo>
                <a:lnTo>
                  <a:pt x="560070" y="296976"/>
                </a:lnTo>
                <a:lnTo>
                  <a:pt x="560070" y="0"/>
                </a:lnTo>
                <a:lnTo>
                  <a:pt x="0" y="0"/>
                </a:lnTo>
                <a:lnTo>
                  <a:pt x="0" y="29697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4277105" y="4451807"/>
            <a:ext cx="930275" cy="297180"/>
          </a:xfrm>
          <a:custGeom>
            <a:avLst/>
            <a:gdLst/>
            <a:ahLst/>
            <a:cxnLst/>
            <a:rect l="l" t="t" r="r" b="b"/>
            <a:pathLst>
              <a:path w="930275" h="297179">
                <a:moveTo>
                  <a:pt x="0" y="296976"/>
                </a:moveTo>
                <a:lnTo>
                  <a:pt x="930275" y="296976"/>
                </a:lnTo>
                <a:lnTo>
                  <a:pt x="930275" y="0"/>
                </a:lnTo>
                <a:lnTo>
                  <a:pt x="0" y="0"/>
                </a:lnTo>
                <a:lnTo>
                  <a:pt x="0" y="29697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5207380" y="4451807"/>
            <a:ext cx="1000125" cy="297180"/>
          </a:xfrm>
          <a:custGeom>
            <a:avLst/>
            <a:gdLst/>
            <a:ahLst/>
            <a:cxnLst/>
            <a:rect l="l" t="t" r="r" b="b"/>
            <a:pathLst>
              <a:path w="1000125" h="297179">
                <a:moveTo>
                  <a:pt x="0" y="296976"/>
                </a:moveTo>
                <a:lnTo>
                  <a:pt x="1000125" y="296976"/>
                </a:lnTo>
                <a:lnTo>
                  <a:pt x="1000125" y="0"/>
                </a:lnTo>
                <a:lnTo>
                  <a:pt x="0" y="0"/>
                </a:lnTo>
                <a:lnTo>
                  <a:pt x="0" y="29697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6207505" y="4451807"/>
            <a:ext cx="1033144" cy="297180"/>
          </a:xfrm>
          <a:custGeom>
            <a:avLst/>
            <a:gdLst/>
            <a:ahLst/>
            <a:cxnLst/>
            <a:rect l="l" t="t" r="r" b="b"/>
            <a:pathLst>
              <a:path w="1033145" h="297179">
                <a:moveTo>
                  <a:pt x="0" y="296976"/>
                </a:moveTo>
                <a:lnTo>
                  <a:pt x="1033145" y="296976"/>
                </a:lnTo>
                <a:lnTo>
                  <a:pt x="1033145" y="0"/>
                </a:lnTo>
                <a:lnTo>
                  <a:pt x="0" y="0"/>
                </a:lnTo>
                <a:lnTo>
                  <a:pt x="0" y="29697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7240651" y="4451807"/>
            <a:ext cx="1309370" cy="297180"/>
          </a:xfrm>
          <a:custGeom>
            <a:avLst/>
            <a:gdLst/>
            <a:ahLst/>
            <a:cxnLst/>
            <a:rect l="l" t="t" r="r" b="b"/>
            <a:pathLst>
              <a:path w="1309370" h="297179">
                <a:moveTo>
                  <a:pt x="0" y="296976"/>
                </a:moveTo>
                <a:lnTo>
                  <a:pt x="1309370" y="296976"/>
                </a:lnTo>
                <a:lnTo>
                  <a:pt x="1309370" y="0"/>
                </a:lnTo>
                <a:lnTo>
                  <a:pt x="0" y="0"/>
                </a:lnTo>
                <a:lnTo>
                  <a:pt x="0" y="29697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3717035" y="4748796"/>
            <a:ext cx="560070" cy="302260"/>
          </a:xfrm>
          <a:custGeom>
            <a:avLst/>
            <a:gdLst/>
            <a:ahLst/>
            <a:cxnLst/>
            <a:rect l="l" t="t" r="r" b="b"/>
            <a:pathLst>
              <a:path w="560070" h="302260">
                <a:moveTo>
                  <a:pt x="0" y="301993"/>
                </a:moveTo>
                <a:lnTo>
                  <a:pt x="560070" y="301993"/>
                </a:lnTo>
                <a:lnTo>
                  <a:pt x="560070" y="0"/>
                </a:lnTo>
                <a:lnTo>
                  <a:pt x="0" y="0"/>
                </a:lnTo>
                <a:lnTo>
                  <a:pt x="0" y="30199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4277105" y="4748796"/>
            <a:ext cx="930275" cy="302260"/>
          </a:xfrm>
          <a:custGeom>
            <a:avLst/>
            <a:gdLst/>
            <a:ahLst/>
            <a:cxnLst/>
            <a:rect l="l" t="t" r="r" b="b"/>
            <a:pathLst>
              <a:path w="930275" h="302260">
                <a:moveTo>
                  <a:pt x="0" y="301993"/>
                </a:moveTo>
                <a:lnTo>
                  <a:pt x="930275" y="301993"/>
                </a:lnTo>
                <a:lnTo>
                  <a:pt x="930275" y="0"/>
                </a:lnTo>
                <a:lnTo>
                  <a:pt x="0" y="0"/>
                </a:lnTo>
                <a:lnTo>
                  <a:pt x="0" y="30199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5207380" y="4748796"/>
            <a:ext cx="1000125" cy="302260"/>
          </a:xfrm>
          <a:custGeom>
            <a:avLst/>
            <a:gdLst/>
            <a:ahLst/>
            <a:cxnLst/>
            <a:rect l="l" t="t" r="r" b="b"/>
            <a:pathLst>
              <a:path w="1000125" h="302260">
                <a:moveTo>
                  <a:pt x="0" y="301993"/>
                </a:moveTo>
                <a:lnTo>
                  <a:pt x="1000125" y="301993"/>
                </a:lnTo>
                <a:lnTo>
                  <a:pt x="1000125" y="0"/>
                </a:lnTo>
                <a:lnTo>
                  <a:pt x="0" y="0"/>
                </a:lnTo>
                <a:lnTo>
                  <a:pt x="0" y="30199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6207505" y="4748796"/>
            <a:ext cx="1033144" cy="302260"/>
          </a:xfrm>
          <a:custGeom>
            <a:avLst/>
            <a:gdLst/>
            <a:ahLst/>
            <a:cxnLst/>
            <a:rect l="l" t="t" r="r" b="b"/>
            <a:pathLst>
              <a:path w="1033145" h="302260">
                <a:moveTo>
                  <a:pt x="0" y="301993"/>
                </a:moveTo>
                <a:lnTo>
                  <a:pt x="1033145" y="301993"/>
                </a:lnTo>
                <a:lnTo>
                  <a:pt x="1033145" y="0"/>
                </a:lnTo>
                <a:lnTo>
                  <a:pt x="0" y="0"/>
                </a:lnTo>
                <a:lnTo>
                  <a:pt x="0" y="30199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7240651" y="4748796"/>
            <a:ext cx="1309370" cy="302260"/>
          </a:xfrm>
          <a:custGeom>
            <a:avLst/>
            <a:gdLst/>
            <a:ahLst/>
            <a:cxnLst/>
            <a:rect l="l" t="t" r="r" b="b"/>
            <a:pathLst>
              <a:path w="1309370" h="302260">
                <a:moveTo>
                  <a:pt x="0" y="301993"/>
                </a:moveTo>
                <a:lnTo>
                  <a:pt x="1309370" y="301993"/>
                </a:lnTo>
                <a:lnTo>
                  <a:pt x="1309370" y="0"/>
                </a:lnTo>
                <a:lnTo>
                  <a:pt x="0" y="0"/>
                </a:lnTo>
                <a:lnTo>
                  <a:pt x="0" y="30199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3717035" y="5050739"/>
            <a:ext cx="560070" cy="340360"/>
          </a:xfrm>
          <a:custGeom>
            <a:avLst/>
            <a:gdLst/>
            <a:ahLst/>
            <a:cxnLst/>
            <a:rect l="l" t="t" r="r" b="b"/>
            <a:pathLst>
              <a:path w="560070" h="340360">
                <a:moveTo>
                  <a:pt x="0" y="340029"/>
                </a:moveTo>
                <a:lnTo>
                  <a:pt x="560070" y="340029"/>
                </a:lnTo>
                <a:lnTo>
                  <a:pt x="560070" y="0"/>
                </a:lnTo>
                <a:lnTo>
                  <a:pt x="0" y="0"/>
                </a:lnTo>
                <a:lnTo>
                  <a:pt x="0" y="34002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4277105" y="5050739"/>
            <a:ext cx="930275" cy="340360"/>
          </a:xfrm>
          <a:custGeom>
            <a:avLst/>
            <a:gdLst/>
            <a:ahLst/>
            <a:cxnLst/>
            <a:rect l="l" t="t" r="r" b="b"/>
            <a:pathLst>
              <a:path w="930275" h="340360">
                <a:moveTo>
                  <a:pt x="0" y="340029"/>
                </a:moveTo>
                <a:lnTo>
                  <a:pt x="930275" y="340029"/>
                </a:lnTo>
                <a:lnTo>
                  <a:pt x="930275" y="0"/>
                </a:lnTo>
                <a:lnTo>
                  <a:pt x="0" y="0"/>
                </a:lnTo>
                <a:lnTo>
                  <a:pt x="0" y="34002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5207380" y="5050739"/>
            <a:ext cx="1000125" cy="340360"/>
          </a:xfrm>
          <a:custGeom>
            <a:avLst/>
            <a:gdLst/>
            <a:ahLst/>
            <a:cxnLst/>
            <a:rect l="l" t="t" r="r" b="b"/>
            <a:pathLst>
              <a:path w="1000125" h="340360">
                <a:moveTo>
                  <a:pt x="0" y="340029"/>
                </a:moveTo>
                <a:lnTo>
                  <a:pt x="1000125" y="340029"/>
                </a:lnTo>
                <a:lnTo>
                  <a:pt x="1000125" y="0"/>
                </a:lnTo>
                <a:lnTo>
                  <a:pt x="0" y="0"/>
                </a:lnTo>
                <a:lnTo>
                  <a:pt x="0" y="34002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6207505" y="5050739"/>
            <a:ext cx="1033144" cy="340360"/>
          </a:xfrm>
          <a:custGeom>
            <a:avLst/>
            <a:gdLst/>
            <a:ahLst/>
            <a:cxnLst/>
            <a:rect l="l" t="t" r="r" b="b"/>
            <a:pathLst>
              <a:path w="1033145" h="340360">
                <a:moveTo>
                  <a:pt x="0" y="340029"/>
                </a:moveTo>
                <a:lnTo>
                  <a:pt x="1033145" y="340029"/>
                </a:lnTo>
                <a:lnTo>
                  <a:pt x="1033145" y="0"/>
                </a:lnTo>
                <a:lnTo>
                  <a:pt x="0" y="0"/>
                </a:lnTo>
                <a:lnTo>
                  <a:pt x="0" y="34002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7240651" y="5050739"/>
            <a:ext cx="1309370" cy="340360"/>
          </a:xfrm>
          <a:custGeom>
            <a:avLst/>
            <a:gdLst/>
            <a:ahLst/>
            <a:cxnLst/>
            <a:rect l="l" t="t" r="r" b="b"/>
            <a:pathLst>
              <a:path w="1309370" h="340360">
                <a:moveTo>
                  <a:pt x="0" y="340029"/>
                </a:moveTo>
                <a:lnTo>
                  <a:pt x="1309370" y="340029"/>
                </a:lnTo>
                <a:lnTo>
                  <a:pt x="1309370" y="0"/>
                </a:lnTo>
                <a:lnTo>
                  <a:pt x="0" y="0"/>
                </a:lnTo>
                <a:lnTo>
                  <a:pt x="0" y="34002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38" name="object 38"/>
          <p:cNvGraphicFramePr>
            <a:graphicFrameLocks noGrp="1"/>
          </p:cNvGraphicFramePr>
          <p:nvPr/>
        </p:nvGraphicFramePr>
        <p:xfrm>
          <a:off x="3717035" y="3239640"/>
          <a:ext cx="4832985" cy="2139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8960"/>
                <a:gridCol w="894715"/>
                <a:gridCol w="974089"/>
                <a:gridCol w="1104264"/>
                <a:gridCol w="1290320"/>
              </a:tblGrid>
              <a:tr h="310136">
                <a:tc>
                  <a:txBody>
                    <a:bodyPr/>
                    <a:lstStyle/>
                    <a:p>
                      <a:pPr marL="47625">
                        <a:lnSpc>
                          <a:spcPts val="2135"/>
                        </a:lnSpc>
                      </a:pPr>
                      <a:r>
                        <a:rPr dirty="0" sz="1950" spc="-90">
                          <a:latin typeface="Times New Roman"/>
                          <a:cs typeface="Times New Roman"/>
                        </a:rPr>
                        <a:t>Year</a:t>
                      </a:r>
                      <a:endParaRPr sz="1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ts val="2135"/>
                        </a:lnSpc>
                      </a:pPr>
                      <a:r>
                        <a:rPr dirty="0" sz="1950" spc="-60">
                          <a:latin typeface="Times New Roman"/>
                          <a:cs typeface="Times New Roman"/>
                        </a:rPr>
                        <a:t>Coupon</a:t>
                      </a:r>
                      <a:endParaRPr sz="1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2135"/>
                        </a:lnSpc>
                      </a:pPr>
                      <a:r>
                        <a:rPr dirty="0" sz="1950" spc="-85">
                          <a:latin typeface="Times New Roman"/>
                          <a:cs typeface="Times New Roman"/>
                        </a:rPr>
                        <a:t>Redemp.</a:t>
                      </a:r>
                      <a:endParaRPr sz="1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2135"/>
                        </a:lnSpc>
                      </a:pPr>
                      <a:r>
                        <a:rPr dirty="0" sz="1950" spc="-85">
                          <a:latin typeface="Times New Roman"/>
                          <a:cs typeface="Times New Roman"/>
                        </a:rPr>
                        <a:t>Discount</a:t>
                      </a:r>
                      <a:endParaRPr sz="1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9685">
                        <a:lnSpc>
                          <a:spcPts val="2135"/>
                        </a:lnSpc>
                      </a:pPr>
                      <a:r>
                        <a:rPr dirty="0" sz="1950" spc="-75">
                          <a:latin typeface="Times New Roman"/>
                          <a:cs typeface="Times New Roman"/>
                        </a:rPr>
                        <a:t>Present</a:t>
                      </a:r>
                      <a:r>
                        <a:rPr dirty="0" sz="1950" spc="-3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950" spc="-114">
                          <a:latin typeface="Times New Roman"/>
                          <a:cs typeface="Times New Roman"/>
                        </a:rPr>
                        <a:t>Value</a:t>
                      </a:r>
                      <a:endParaRPr sz="1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298963">
                <a:tc>
                  <a:txBody>
                    <a:bodyPr/>
                    <a:lstStyle/>
                    <a:p>
                      <a:pPr marL="260985">
                        <a:lnSpc>
                          <a:spcPts val="2245"/>
                        </a:lnSpc>
                      </a:pPr>
                      <a:r>
                        <a:rPr dirty="0" sz="1950">
                          <a:latin typeface="Times New Roman"/>
                          <a:cs typeface="Times New Roman"/>
                        </a:rPr>
                        <a:t>1</a:t>
                      </a:r>
                      <a:endParaRPr sz="1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</a:tr>
              <a:tr h="295783">
                <a:tc>
                  <a:txBody>
                    <a:bodyPr/>
                    <a:lstStyle/>
                    <a:p>
                      <a:pPr marL="260985">
                        <a:lnSpc>
                          <a:spcPts val="2210"/>
                        </a:lnSpc>
                      </a:pPr>
                      <a:r>
                        <a:rPr dirty="0" sz="1950">
                          <a:latin typeface="Times New Roman"/>
                          <a:cs typeface="Times New Roman"/>
                        </a:rPr>
                        <a:t>2</a:t>
                      </a:r>
                      <a:endParaRPr sz="1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97052">
                <a:tc>
                  <a:txBody>
                    <a:bodyPr/>
                    <a:lstStyle/>
                    <a:p>
                      <a:pPr marL="260985">
                        <a:lnSpc>
                          <a:spcPts val="2220"/>
                        </a:lnSpc>
                      </a:pPr>
                      <a:r>
                        <a:rPr dirty="0" sz="1950">
                          <a:latin typeface="Times New Roman"/>
                          <a:cs typeface="Times New Roman"/>
                        </a:rPr>
                        <a:t>3</a:t>
                      </a:r>
                      <a:endParaRPr sz="1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97052">
                <a:tc>
                  <a:txBody>
                    <a:bodyPr/>
                    <a:lstStyle/>
                    <a:p>
                      <a:pPr marL="260985">
                        <a:lnSpc>
                          <a:spcPts val="2220"/>
                        </a:lnSpc>
                      </a:pPr>
                      <a:r>
                        <a:rPr dirty="0" sz="1950">
                          <a:latin typeface="Times New Roman"/>
                          <a:cs typeface="Times New Roman"/>
                        </a:rPr>
                        <a:t>4</a:t>
                      </a:r>
                      <a:endParaRPr sz="1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15159">
                <a:tc>
                  <a:txBody>
                    <a:bodyPr/>
                    <a:lstStyle/>
                    <a:p>
                      <a:pPr marL="260985">
                        <a:lnSpc>
                          <a:spcPts val="2220"/>
                        </a:lnSpc>
                      </a:pPr>
                      <a:r>
                        <a:rPr dirty="0" sz="1950">
                          <a:latin typeface="Times New Roman"/>
                          <a:cs typeface="Times New Roman"/>
                        </a:rPr>
                        <a:t>5</a:t>
                      </a:r>
                      <a:endParaRPr sz="1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254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561975">
                        <a:lnSpc>
                          <a:spcPts val="1650"/>
                        </a:lnSpc>
                        <a:spcBef>
                          <a:spcPts val="130"/>
                        </a:spcBef>
                      </a:pPr>
                      <a:r>
                        <a:rPr dirty="0" sz="1950" spc="5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sz="1950" spc="-4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29914" sz="1950" spc="-7">
                          <a:latin typeface="Times New Roman"/>
                          <a:cs typeface="Times New Roman"/>
                        </a:rPr>
                        <a:t>D </a:t>
                      </a:r>
                      <a:r>
                        <a:rPr dirty="0" sz="1950">
                          <a:latin typeface="Times New Roman"/>
                          <a:cs typeface="Times New Roman"/>
                        </a:rPr>
                        <a:t>=</a:t>
                      </a:r>
                      <a:endParaRPr sz="1950">
                        <a:latin typeface="Times New Roman"/>
                        <a:cs typeface="Times New Roman"/>
                      </a:endParaRPr>
                    </a:p>
                    <a:p>
                      <a:pPr marL="697230">
                        <a:lnSpc>
                          <a:spcPts val="68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651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2275"/>
                        </a:lnSpc>
                        <a:spcBef>
                          <a:spcPts val="190"/>
                        </a:spcBef>
                        <a:tabLst>
                          <a:tab pos="285750" algn="l"/>
                        </a:tabLst>
                      </a:pPr>
                      <a:r>
                        <a:rPr dirty="0" u="dbl" sz="19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9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dbl" sz="1950" spc="-4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107</a:t>
                      </a:r>
                      <a:r>
                        <a:rPr dirty="0" u="dbl" sz="1950" spc="-5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9</a:t>
                      </a:r>
                      <a:r>
                        <a:rPr dirty="0" u="dbl" sz="1950" spc="1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u="dbl" sz="1950" spc="-5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dirty="0" u="dbl" sz="19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5</a:t>
                      </a:r>
                      <a:endParaRPr sz="1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13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39" name="object 39"/>
          <p:cNvSpPr txBox="1"/>
          <p:nvPr/>
        </p:nvSpPr>
        <p:spPr>
          <a:xfrm>
            <a:off x="478840" y="2076957"/>
            <a:ext cx="5089525" cy="85598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2000" spc="5">
                <a:latin typeface="Symbol"/>
                <a:cs typeface="Symbol"/>
              </a:rPr>
              <a:t></a:t>
            </a:r>
            <a:r>
              <a:rPr dirty="0" baseline="-17094" sz="1950" spc="7">
                <a:latin typeface="Arial"/>
                <a:cs typeface="Arial"/>
              </a:rPr>
              <a:t>D </a:t>
            </a:r>
            <a:r>
              <a:rPr dirty="0" sz="2000">
                <a:latin typeface="Times New Roman"/>
                <a:cs typeface="Times New Roman"/>
              </a:rPr>
              <a:t>is </a:t>
            </a:r>
            <a:r>
              <a:rPr dirty="0" sz="2000" spc="5">
                <a:latin typeface="Times New Roman"/>
                <a:cs typeface="Times New Roman"/>
              </a:rPr>
              <a:t>(one </a:t>
            </a:r>
            <a:r>
              <a:rPr dirty="0" sz="2000">
                <a:latin typeface="Times New Roman"/>
                <a:cs typeface="Times New Roman"/>
              </a:rPr>
              <a:t>plus) the required return on the</a:t>
            </a:r>
            <a:r>
              <a:rPr dirty="0" sz="2000" spc="-26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debt</a:t>
            </a:r>
            <a:endParaRPr sz="2000">
              <a:latin typeface="Times New Roman"/>
              <a:cs typeface="Times New Roman"/>
            </a:endParaRPr>
          </a:p>
          <a:p>
            <a:pPr marL="3286125">
              <a:lnSpc>
                <a:spcPct val="100000"/>
              </a:lnSpc>
              <a:spcBef>
                <a:spcPts val="1790"/>
              </a:spcBef>
            </a:pPr>
            <a:r>
              <a:rPr dirty="0" sz="1950" spc="-100">
                <a:latin typeface="Times New Roman"/>
                <a:cs typeface="Times New Roman"/>
              </a:rPr>
              <a:t>Required </a:t>
            </a:r>
            <a:r>
              <a:rPr dirty="0" sz="1950" spc="-85">
                <a:latin typeface="Times New Roman"/>
                <a:cs typeface="Times New Roman"/>
              </a:rPr>
              <a:t>return:</a:t>
            </a:r>
            <a:r>
              <a:rPr dirty="0" sz="1950" spc="-390">
                <a:latin typeface="Times New Roman"/>
                <a:cs typeface="Times New Roman"/>
              </a:rPr>
              <a:t> </a:t>
            </a:r>
            <a:r>
              <a:rPr dirty="0" sz="1950" spc="-160">
                <a:latin typeface="Times New Roman"/>
                <a:cs typeface="Times New Roman"/>
              </a:rPr>
              <a:t>8%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657600" y="5802274"/>
            <a:ext cx="482600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u="heavy" sz="2000" spc="-4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Valuation</a:t>
            </a:r>
            <a:r>
              <a:rPr dirty="0" u="heavy" sz="2000" spc="-5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issue</a:t>
            </a:r>
            <a:r>
              <a:rPr dirty="0" sz="2000">
                <a:latin typeface="Times New Roman"/>
                <a:cs typeface="Times New Roman"/>
              </a:rPr>
              <a:t>:</a:t>
            </a:r>
            <a:r>
              <a:rPr dirty="0" sz="2000" spc="-7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What</a:t>
            </a:r>
            <a:r>
              <a:rPr dirty="0" sz="2000" spc="-4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is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Discount</a:t>
            </a:r>
            <a:r>
              <a:rPr dirty="0" sz="2000" spc="-4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rate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Symbol"/>
                <a:cs typeface="Symbol"/>
              </a:rPr>
              <a:t></a:t>
            </a:r>
            <a:r>
              <a:rPr dirty="0" baseline="-17094" sz="1950" spc="7">
                <a:latin typeface="Arial"/>
                <a:cs typeface="Arial"/>
              </a:rPr>
              <a:t>D</a:t>
            </a:r>
            <a:r>
              <a:rPr dirty="0" baseline="-17094" sz="1950" spc="-300">
                <a:latin typeface="Arial"/>
                <a:cs typeface="Arial"/>
              </a:rPr>
              <a:t> </a:t>
            </a:r>
            <a:r>
              <a:rPr dirty="0" baseline="-17094" sz="1950" spc="-7">
                <a:latin typeface="Arial"/>
                <a:cs typeface="Arial"/>
              </a:rPr>
              <a:t>?</a:t>
            </a:r>
            <a:endParaRPr baseline="-17094" sz="1950">
              <a:latin typeface="Arial"/>
              <a:cs typeface="Arial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457200" y="1114044"/>
            <a:ext cx="4428744" cy="86715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05405" y="326212"/>
            <a:ext cx="490982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</a:t>
            </a:r>
            <a:r>
              <a:rPr dirty="0"/>
              <a:t>Valuation </a:t>
            </a:r>
            <a:r>
              <a:rPr dirty="0" spc="-5"/>
              <a:t>Model: A</a:t>
            </a:r>
            <a:r>
              <a:rPr dirty="0" spc="-145"/>
              <a:t> </a:t>
            </a:r>
            <a:r>
              <a:rPr dirty="0" spc="-5"/>
              <a:t>Project</a:t>
            </a:r>
          </a:p>
        </p:txBody>
      </p:sp>
      <p:sp>
        <p:nvSpPr>
          <p:cNvPr id="3" name="object 3"/>
          <p:cNvSpPr/>
          <p:nvPr/>
        </p:nvSpPr>
        <p:spPr>
          <a:xfrm>
            <a:off x="4089780" y="3558946"/>
            <a:ext cx="444500" cy="285750"/>
          </a:xfrm>
          <a:custGeom>
            <a:avLst/>
            <a:gdLst/>
            <a:ahLst/>
            <a:cxnLst/>
            <a:rect l="l" t="t" r="r" b="b"/>
            <a:pathLst>
              <a:path w="444500" h="285750">
                <a:moveTo>
                  <a:pt x="0" y="285597"/>
                </a:moveTo>
                <a:lnTo>
                  <a:pt x="444500" y="285597"/>
                </a:lnTo>
                <a:lnTo>
                  <a:pt x="444500" y="0"/>
                </a:lnTo>
                <a:lnTo>
                  <a:pt x="0" y="0"/>
                </a:lnTo>
                <a:lnTo>
                  <a:pt x="0" y="28559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534280" y="3558946"/>
            <a:ext cx="911860" cy="285750"/>
          </a:xfrm>
          <a:custGeom>
            <a:avLst/>
            <a:gdLst/>
            <a:ahLst/>
            <a:cxnLst/>
            <a:rect l="l" t="t" r="r" b="b"/>
            <a:pathLst>
              <a:path w="911860" h="285750">
                <a:moveTo>
                  <a:pt x="0" y="285597"/>
                </a:moveTo>
                <a:lnTo>
                  <a:pt x="911860" y="285597"/>
                </a:lnTo>
                <a:lnTo>
                  <a:pt x="911860" y="0"/>
                </a:lnTo>
                <a:lnTo>
                  <a:pt x="0" y="0"/>
                </a:lnTo>
                <a:lnTo>
                  <a:pt x="0" y="28559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5446140" y="3558946"/>
            <a:ext cx="1114425" cy="285750"/>
          </a:xfrm>
          <a:custGeom>
            <a:avLst/>
            <a:gdLst/>
            <a:ahLst/>
            <a:cxnLst/>
            <a:rect l="l" t="t" r="r" b="b"/>
            <a:pathLst>
              <a:path w="1114425" h="285750">
                <a:moveTo>
                  <a:pt x="0" y="285597"/>
                </a:moveTo>
                <a:lnTo>
                  <a:pt x="1114424" y="285597"/>
                </a:lnTo>
                <a:lnTo>
                  <a:pt x="1114424" y="0"/>
                </a:lnTo>
                <a:lnTo>
                  <a:pt x="0" y="0"/>
                </a:lnTo>
                <a:lnTo>
                  <a:pt x="0" y="28559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560566" y="3558946"/>
            <a:ext cx="996315" cy="285750"/>
          </a:xfrm>
          <a:custGeom>
            <a:avLst/>
            <a:gdLst/>
            <a:ahLst/>
            <a:cxnLst/>
            <a:rect l="l" t="t" r="r" b="b"/>
            <a:pathLst>
              <a:path w="996315" h="285750">
                <a:moveTo>
                  <a:pt x="0" y="285597"/>
                </a:moveTo>
                <a:lnTo>
                  <a:pt x="996315" y="285597"/>
                </a:lnTo>
                <a:lnTo>
                  <a:pt x="996315" y="0"/>
                </a:lnTo>
                <a:lnTo>
                  <a:pt x="0" y="0"/>
                </a:lnTo>
                <a:lnTo>
                  <a:pt x="0" y="28559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089780" y="3844556"/>
            <a:ext cx="444500" cy="297180"/>
          </a:xfrm>
          <a:custGeom>
            <a:avLst/>
            <a:gdLst/>
            <a:ahLst/>
            <a:cxnLst/>
            <a:rect l="l" t="t" r="r" b="b"/>
            <a:pathLst>
              <a:path w="444500" h="297179">
                <a:moveTo>
                  <a:pt x="0" y="296659"/>
                </a:moveTo>
                <a:lnTo>
                  <a:pt x="444500" y="296659"/>
                </a:lnTo>
                <a:lnTo>
                  <a:pt x="444500" y="0"/>
                </a:lnTo>
                <a:lnTo>
                  <a:pt x="0" y="0"/>
                </a:lnTo>
                <a:lnTo>
                  <a:pt x="0" y="29665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4534280" y="3844556"/>
            <a:ext cx="911860" cy="297180"/>
          </a:xfrm>
          <a:custGeom>
            <a:avLst/>
            <a:gdLst/>
            <a:ahLst/>
            <a:cxnLst/>
            <a:rect l="l" t="t" r="r" b="b"/>
            <a:pathLst>
              <a:path w="911860" h="297179">
                <a:moveTo>
                  <a:pt x="0" y="296659"/>
                </a:moveTo>
                <a:lnTo>
                  <a:pt x="911860" y="296659"/>
                </a:lnTo>
                <a:lnTo>
                  <a:pt x="911860" y="0"/>
                </a:lnTo>
                <a:lnTo>
                  <a:pt x="0" y="0"/>
                </a:lnTo>
                <a:lnTo>
                  <a:pt x="0" y="29665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446140" y="3844556"/>
            <a:ext cx="1114425" cy="297180"/>
          </a:xfrm>
          <a:custGeom>
            <a:avLst/>
            <a:gdLst/>
            <a:ahLst/>
            <a:cxnLst/>
            <a:rect l="l" t="t" r="r" b="b"/>
            <a:pathLst>
              <a:path w="1114425" h="297179">
                <a:moveTo>
                  <a:pt x="0" y="296659"/>
                </a:moveTo>
                <a:lnTo>
                  <a:pt x="1114424" y="296659"/>
                </a:lnTo>
                <a:lnTo>
                  <a:pt x="1114424" y="0"/>
                </a:lnTo>
                <a:lnTo>
                  <a:pt x="0" y="0"/>
                </a:lnTo>
                <a:lnTo>
                  <a:pt x="0" y="29665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6560566" y="3844556"/>
            <a:ext cx="996315" cy="297180"/>
          </a:xfrm>
          <a:custGeom>
            <a:avLst/>
            <a:gdLst/>
            <a:ahLst/>
            <a:cxnLst/>
            <a:rect l="l" t="t" r="r" b="b"/>
            <a:pathLst>
              <a:path w="996315" h="297179">
                <a:moveTo>
                  <a:pt x="0" y="296659"/>
                </a:moveTo>
                <a:lnTo>
                  <a:pt x="996315" y="296659"/>
                </a:lnTo>
                <a:lnTo>
                  <a:pt x="996315" y="0"/>
                </a:lnTo>
                <a:lnTo>
                  <a:pt x="0" y="0"/>
                </a:lnTo>
                <a:lnTo>
                  <a:pt x="0" y="29665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089780" y="4141203"/>
            <a:ext cx="444500" cy="297180"/>
          </a:xfrm>
          <a:custGeom>
            <a:avLst/>
            <a:gdLst/>
            <a:ahLst/>
            <a:cxnLst/>
            <a:rect l="l" t="t" r="r" b="b"/>
            <a:pathLst>
              <a:path w="444500" h="297179">
                <a:moveTo>
                  <a:pt x="0" y="296684"/>
                </a:moveTo>
                <a:lnTo>
                  <a:pt x="444500" y="296684"/>
                </a:lnTo>
                <a:lnTo>
                  <a:pt x="444500" y="0"/>
                </a:lnTo>
                <a:lnTo>
                  <a:pt x="0" y="0"/>
                </a:lnTo>
                <a:lnTo>
                  <a:pt x="0" y="29668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4534280" y="4141203"/>
            <a:ext cx="911860" cy="297180"/>
          </a:xfrm>
          <a:custGeom>
            <a:avLst/>
            <a:gdLst/>
            <a:ahLst/>
            <a:cxnLst/>
            <a:rect l="l" t="t" r="r" b="b"/>
            <a:pathLst>
              <a:path w="911860" h="297179">
                <a:moveTo>
                  <a:pt x="0" y="296684"/>
                </a:moveTo>
                <a:lnTo>
                  <a:pt x="911860" y="296684"/>
                </a:lnTo>
                <a:lnTo>
                  <a:pt x="911860" y="0"/>
                </a:lnTo>
                <a:lnTo>
                  <a:pt x="0" y="0"/>
                </a:lnTo>
                <a:lnTo>
                  <a:pt x="0" y="29668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5446140" y="4141203"/>
            <a:ext cx="1114425" cy="297180"/>
          </a:xfrm>
          <a:custGeom>
            <a:avLst/>
            <a:gdLst/>
            <a:ahLst/>
            <a:cxnLst/>
            <a:rect l="l" t="t" r="r" b="b"/>
            <a:pathLst>
              <a:path w="1114425" h="297179">
                <a:moveTo>
                  <a:pt x="0" y="296684"/>
                </a:moveTo>
                <a:lnTo>
                  <a:pt x="1114424" y="296684"/>
                </a:lnTo>
                <a:lnTo>
                  <a:pt x="1114424" y="0"/>
                </a:lnTo>
                <a:lnTo>
                  <a:pt x="0" y="0"/>
                </a:lnTo>
                <a:lnTo>
                  <a:pt x="0" y="29668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6560566" y="4141203"/>
            <a:ext cx="996315" cy="297180"/>
          </a:xfrm>
          <a:custGeom>
            <a:avLst/>
            <a:gdLst/>
            <a:ahLst/>
            <a:cxnLst/>
            <a:rect l="l" t="t" r="r" b="b"/>
            <a:pathLst>
              <a:path w="996315" h="297179">
                <a:moveTo>
                  <a:pt x="0" y="296684"/>
                </a:moveTo>
                <a:lnTo>
                  <a:pt x="996315" y="296684"/>
                </a:lnTo>
                <a:lnTo>
                  <a:pt x="996315" y="0"/>
                </a:lnTo>
                <a:lnTo>
                  <a:pt x="0" y="0"/>
                </a:lnTo>
                <a:lnTo>
                  <a:pt x="0" y="29668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4089780" y="4437875"/>
            <a:ext cx="444500" cy="297180"/>
          </a:xfrm>
          <a:custGeom>
            <a:avLst/>
            <a:gdLst/>
            <a:ahLst/>
            <a:cxnLst/>
            <a:rect l="l" t="t" r="r" b="b"/>
            <a:pathLst>
              <a:path w="444500" h="297179">
                <a:moveTo>
                  <a:pt x="0" y="296684"/>
                </a:moveTo>
                <a:lnTo>
                  <a:pt x="444500" y="296684"/>
                </a:lnTo>
                <a:lnTo>
                  <a:pt x="444500" y="0"/>
                </a:lnTo>
                <a:lnTo>
                  <a:pt x="0" y="0"/>
                </a:lnTo>
                <a:lnTo>
                  <a:pt x="0" y="29668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4534280" y="4437875"/>
            <a:ext cx="911860" cy="297180"/>
          </a:xfrm>
          <a:custGeom>
            <a:avLst/>
            <a:gdLst/>
            <a:ahLst/>
            <a:cxnLst/>
            <a:rect l="l" t="t" r="r" b="b"/>
            <a:pathLst>
              <a:path w="911860" h="297179">
                <a:moveTo>
                  <a:pt x="0" y="296684"/>
                </a:moveTo>
                <a:lnTo>
                  <a:pt x="911860" y="296684"/>
                </a:lnTo>
                <a:lnTo>
                  <a:pt x="911860" y="0"/>
                </a:lnTo>
                <a:lnTo>
                  <a:pt x="0" y="0"/>
                </a:lnTo>
                <a:lnTo>
                  <a:pt x="0" y="29668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5446140" y="4437875"/>
            <a:ext cx="1114425" cy="297180"/>
          </a:xfrm>
          <a:custGeom>
            <a:avLst/>
            <a:gdLst/>
            <a:ahLst/>
            <a:cxnLst/>
            <a:rect l="l" t="t" r="r" b="b"/>
            <a:pathLst>
              <a:path w="1114425" h="297179">
                <a:moveTo>
                  <a:pt x="0" y="296684"/>
                </a:moveTo>
                <a:lnTo>
                  <a:pt x="1114424" y="296684"/>
                </a:lnTo>
                <a:lnTo>
                  <a:pt x="1114424" y="0"/>
                </a:lnTo>
                <a:lnTo>
                  <a:pt x="0" y="0"/>
                </a:lnTo>
                <a:lnTo>
                  <a:pt x="0" y="29668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6560566" y="4437875"/>
            <a:ext cx="996315" cy="297180"/>
          </a:xfrm>
          <a:custGeom>
            <a:avLst/>
            <a:gdLst/>
            <a:ahLst/>
            <a:cxnLst/>
            <a:rect l="l" t="t" r="r" b="b"/>
            <a:pathLst>
              <a:path w="996315" h="297179">
                <a:moveTo>
                  <a:pt x="0" y="296684"/>
                </a:moveTo>
                <a:lnTo>
                  <a:pt x="996315" y="296684"/>
                </a:lnTo>
                <a:lnTo>
                  <a:pt x="996315" y="0"/>
                </a:lnTo>
                <a:lnTo>
                  <a:pt x="0" y="0"/>
                </a:lnTo>
                <a:lnTo>
                  <a:pt x="0" y="29668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4089780" y="4734496"/>
            <a:ext cx="444500" cy="302260"/>
          </a:xfrm>
          <a:custGeom>
            <a:avLst/>
            <a:gdLst/>
            <a:ahLst/>
            <a:cxnLst/>
            <a:rect l="l" t="t" r="r" b="b"/>
            <a:pathLst>
              <a:path w="444500" h="302260">
                <a:moveTo>
                  <a:pt x="0" y="301688"/>
                </a:moveTo>
                <a:lnTo>
                  <a:pt x="444500" y="301688"/>
                </a:lnTo>
                <a:lnTo>
                  <a:pt x="444500" y="0"/>
                </a:lnTo>
                <a:lnTo>
                  <a:pt x="0" y="0"/>
                </a:lnTo>
                <a:lnTo>
                  <a:pt x="0" y="30168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4534280" y="4734496"/>
            <a:ext cx="911860" cy="302260"/>
          </a:xfrm>
          <a:custGeom>
            <a:avLst/>
            <a:gdLst/>
            <a:ahLst/>
            <a:cxnLst/>
            <a:rect l="l" t="t" r="r" b="b"/>
            <a:pathLst>
              <a:path w="911860" h="302260">
                <a:moveTo>
                  <a:pt x="0" y="301688"/>
                </a:moveTo>
                <a:lnTo>
                  <a:pt x="911860" y="301688"/>
                </a:lnTo>
                <a:lnTo>
                  <a:pt x="911860" y="0"/>
                </a:lnTo>
                <a:lnTo>
                  <a:pt x="0" y="0"/>
                </a:lnTo>
                <a:lnTo>
                  <a:pt x="0" y="30168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5446140" y="4734496"/>
            <a:ext cx="1114425" cy="302260"/>
          </a:xfrm>
          <a:custGeom>
            <a:avLst/>
            <a:gdLst/>
            <a:ahLst/>
            <a:cxnLst/>
            <a:rect l="l" t="t" r="r" b="b"/>
            <a:pathLst>
              <a:path w="1114425" h="302260">
                <a:moveTo>
                  <a:pt x="0" y="301688"/>
                </a:moveTo>
                <a:lnTo>
                  <a:pt x="1114424" y="301688"/>
                </a:lnTo>
                <a:lnTo>
                  <a:pt x="1114424" y="0"/>
                </a:lnTo>
                <a:lnTo>
                  <a:pt x="0" y="0"/>
                </a:lnTo>
                <a:lnTo>
                  <a:pt x="0" y="30168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6560566" y="4734496"/>
            <a:ext cx="996315" cy="302260"/>
          </a:xfrm>
          <a:custGeom>
            <a:avLst/>
            <a:gdLst/>
            <a:ahLst/>
            <a:cxnLst/>
            <a:rect l="l" t="t" r="r" b="b"/>
            <a:pathLst>
              <a:path w="996315" h="302260">
                <a:moveTo>
                  <a:pt x="0" y="301688"/>
                </a:moveTo>
                <a:lnTo>
                  <a:pt x="996315" y="301688"/>
                </a:lnTo>
                <a:lnTo>
                  <a:pt x="996315" y="0"/>
                </a:lnTo>
                <a:lnTo>
                  <a:pt x="0" y="0"/>
                </a:lnTo>
                <a:lnTo>
                  <a:pt x="0" y="30168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4089780" y="5036210"/>
            <a:ext cx="444500" cy="339725"/>
          </a:xfrm>
          <a:custGeom>
            <a:avLst/>
            <a:gdLst/>
            <a:ahLst/>
            <a:cxnLst/>
            <a:rect l="l" t="t" r="r" b="b"/>
            <a:pathLst>
              <a:path w="444500" h="339725">
                <a:moveTo>
                  <a:pt x="0" y="339699"/>
                </a:moveTo>
                <a:lnTo>
                  <a:pt x="444500" y="339699"/>
                </a:lnTo>
                <a:lnTo>
                  <a:pt x="444500" y="0"/>
                </a:lnTo>
                <a:lnTo>
                  <a:pt x="0" y="0"/>
                </a:lnTo>
                <a:lnTo>
                  <a:pt x="0" y="33969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4534280" y="5036210"/>
            <a:ext cx="911860" cy="339725"/>
          </a:xfrm>
          <a:custGeom>
            <a:avLst/>
            <a:gdLst/>
            <a:ahLst/>
            <a:cxnLst/>
            <a:rect l="l" t="t" r="r" b="b"/>
            <a:pathLst>
              <a:path w="911860" h="339725">
                <a:moveTo>
                  <a:pt x="0" y="339699"/>
                </a:moveTo>
                <a:lnTo>
                  <a:pt x="911860" y="339699"/>
                </a:lnTo>
                <a:lnTo>
                  <a:pt x="911860" y="0"/>
                </a:lnTo>
                <a:lnTo>
                  <a:pt x="0" y="0"/>
                </a:lnTo>
                <a:lnTo>
                  <a:pt x="0" y="33969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5446140" y="5036210"/>
            <a:ext cx="1114425" cy="339725"/>
          </a:xfrm>
          <a:custGeom>
            <a:avLst/>
            <a:gdLst/>
            <a:ahLst/>
            <a:cxnLst/>
            <a:rect l="l" t="t" r="r" b="b"/>
            <a:pathLst>
              <a:path w="1114425" h="339725">
                <a:moveTo>
                  <a:pt x="0" y="339699"/>
                </a:moveTo>
                <a:lnTo>
                  <a:pt x="1114424" y="339699"/>
                </a:lnTo>
                <a:lnTo>
                  <a:pt x="1114424" y="0"/>
                </a:lnTo>
                <a:lnTo>
                  <a:pt x="0" y="0"/>
                </a:lnTo>
                <a:lnTo>
                  <a:pt x="0" y="33969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6560566" y="5036210"/>
            <a:ext cx="996315" cy="339725"/>
          </a:xfrm>
          <a:custGeom>
            <a:avLst/>
            <a:gdLst/>
            <a:ahLst/>
            <a:cxnLst/>
            <a:rect l="l" t="t" r="r" b="b"/>
            <a:pathLst>
              <a:path w="996315" h="339725">
                <a:moveTo>
                  <a:pt x="0" y="339699"/>
                </a:moveTo>
                <a:lnTo>
                  <a:pt x="996315" y="339699"/>
                </a:lnTo>
                <a:lnTo>
                  <a:pt x="996315" y="0"/>
                </a:lnTo>
                <a:lnTo>
                  <a:pt x="0" y="0"/>
                </a:lnTo>
                <a:lnTo>
                  <a:pt x="0" y="33969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27" name="object 27"/>
          <p:cNvGraphicFramePr>
            <a:graphicFrameLocks noGrp="1"/>
          </p:cNvGraphicFramePr>
          <p:nvPr/>
        </p:nvGraphicFramePr>
        <p:xfrm>
          <a:off x="3995420" y="3547234"/>
          <a:ext cx="3665220" cy="18173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85085"/>
                <a:gridCol w="1080135"/>
              </a:tblGrid>
              <a:tr h="286392">
                <a:tc>
                  <a:txBody>
                    <a:bodyPr/>
                    <a:lstStyle/>
                    <a:p>
                      <a:pPr marL="127000">
                        <a:lnSpc>
                          <a:spcPts val="2135"/>
                        </a:lnSpc>
                      </a:pPr>
                      <a:r>
                        <a:rPr dirty="0" sz="1950">
                          <a:latin typeface="Times New Roman"/>
                          <a:cs typeface="Times New Roman"/>
                        </a:rPr>
                        <a:t>1</a:t>
                      </a:r>
                      <a:endParaRPr sz="1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97307">
                <a:tc>
                  <a:txBody>
                    <a:bodyPr/>
                    <a:lstStyle/>
                    <a:p>
                      <a:pPr marL="127000">
                        <a:lnSpc>
                          <a:spcPts val="2220"/>
                        </a:lnSpc>
                      </a:pPr>
                      <a:r>
                        <a:rPr dirty="0" sz="1950">
                          <a:latin typeface="Times New Roman"/>
                          <a:cs typeface="Times New Roman"/>
                        </a:rPr>
                        <a:t>2</a:t>
                      </a:r>
                      <a:endParaRPr sz="1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96599">
                <a:tc>
                  <a:txBody>
                    <a:bodyPr/>
                    <a:lstStyle/>
                    <a:p>
                      <a:pPr marL="127000">
                        <a:lnSpc>
                          <a:spcPts val="2220"/>
                        </a:lnSpc>
                      </a:pPr>
                      <a:r>
                        <a:rPr dirty="0" sz="1950">
                          <a:latin typeface="Times New Roman"/>
                          <a:cs typeface="Times New Roman"/>
                        </a:rPr>
                        <a:t>3</a:t>
                      </a:r>
                      <a:endParaRPr sz="1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96904">
                <a:tc>
                  <a:txBody>
                    <a:bodyPr/>
                    <a:lstStyle/>
                    <a:p>
                      <a:pPr marL="127000">
                        <a:lnSpc>
                          <a:spcPts val="2220"/>
                        </a:lnSpc>
                      </a:pPr>
                      <a:r>
                        <a:rPr dirty="0" sz="1950">
                          <a:latin typeface="Times New Roman"/>
                          <a:cs typeface="Times New Roman"/>
                        </a:rPr>
                        <a:t>4</a:t>
                      </a:r>
                      <a:endParaRPr sz="1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14736">
                <a:tc>
                  <a:txBody>
                    <a:bodyPr/>
                    <a:lstStyle/>
                    <a:p>
                      <a:pPr marL="127000">
                        <a:lnSpc>
                          <a:spcPts val="2220"/>
                        </a:lnSpc>
                      </a:pPr>
                      <a:r>
                        <a:rPr dirty="0" sz="1950">
                          <a:latin typeface="Times New Roman"/>
                          <a:cs typeface="Times New Roman"/>
                        </a:rPr>
                        <a:t>5</a:t>
                      </a:r>
                      <a:endParaRPr sz="1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24810">
                <a:tc>
                  <a:txBody>
                    <a:bodyPr/>
                    <a:lstStyle/>
                    <a:p>
                      <a:pPr algn="r" marR="165100">
                        <a:lnSpc>
                          <a:spcPts val="1650"/>
                        </a:lnSpc>
                        <a:spcBef>
                          <a:spcPts val="130"/>
                        </a:spcBef>
                      </a:pPr>
                      <a:r>
                        <a:rPr dirty="0" sz="1950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sz="1950" spc="-2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29914" sz="1950" spc="-7">
                          <a:latin typeface="Times New Roman"/>
                          <a:cs typeface="Times New Roman"/>
                        </a:rPr>
                        <a:t>p </a:t>
                      </a:r>
                      <a:r>
                        <a:rPr dirty="0" sz="1950">
                          <a:latin typeface="Times New Roman"/>
                          <a:cs typeface="Times New Roman"/>
                        </a:rPr>
                        <a:t>=</a:t>
                      </a:r>
                      <a:endParaRPr sz="1950">
                        <a:latin typeface="Times New Roman"/>
                        <a:cs typeface="Times New Roman"/>
                      </a:endParaRPr>
                    </a:p>
                    <a:p>
                      <a:pPr algn="r" marR="398145">
                        <a:lnSpc>
                          <a:spcPts val="68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651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2275"/>
                        </a:lnSpc>
                        <a:spcBef>
                          <a:spcPts val="185"/>
                        </a:spcBef>
                      </a:pPr>
                      <a:r>
                        <a:rPr dirty="0" u="dbl" sz="19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950" spc="-18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950" spc="-3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1529.49</a:t>
                      </a:r>
                      <a:endParaRPr sz="1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3495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28" name="object 28"/>
          <p:cNvSpPr txBox="1"/>
          <p:nvPr/>
        </p:nvSpPr>
        <p:spPr>
          <a:xfrm>
            <a:off x="454050" y="2076957"/>
            <a:ext cx="7261859" cy="14458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63500">
              <a:lnSpc>
                <a:spcPct val="100000"/>
              </a:lnSpc>
              <a:spcBef>
                <a:spcPts val="105"/>
              </a:spcBef>
            </a:pPr>
            <a:r>
              <a:rPr dirty="0" sz="2000" spc="5">
                <a:latin typeface="Symbol"/>
                <a:cs typeface="Symbol"/>
              </a:rPr>
              <a:t></a:t>
            </a:r>
            <a:r>
              <a:rPr dirty="0" baseline="-17094" sz="1950" spc="7">
                <a:latin typeface="Arial"/>
                <a:cs typeface="Arial"/>
              </a:rPr>
              <a:t>P </a:t>
            </a:r>
            <a:r>
              <a:rPr dirty="0" sz="2000">
                <a:latin typeface="Times New Roman"/>
                <a:cs typeface="Times New Roman"/>
              </a:rPr>
              <a:t>is (one plus) the required return (hurdle rate) for the</a:t>
            </a:r>
            <a:r>
              <a:rPr dirty="0" sz="2000" spc="-3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project</a:t>
            </a:r>
            <a:endParaRPr sz="2000">
              <a:latin typeface="Times New Roman"/>
              <a:cs typeface="Times New Roman"/>
            </a:endParaRPr>
          </a:p>
          <a:p>
            <a:pPr marL="3453129">
              <a:lnSpc>
                <a:spcPct val="100000"/>
              </a:lnSpc>
              <a:spcBef>
                <a:spcPts val="1689"/>
              </a:spcBef>
              <a:tabLst>
                <a:tab pos="5105400" algn="l"/>
              </a:tabLst>
            </a:pPr>
            <a:r>
              <a:rPr dirty="0" sz="1950" spc="-100">
                <a:latin typeface="Times New Roman"/>
                <a:cs typeface="Times New Roman"/>
              </a:rPr>
              <a:t>Required</a:t>
            </a:r>
            <a:r>
              <a:rPr dirty="0" sz="1950" spc="-114">
                <a:latin typeface="Times New Roman"/>
                <a:cs typeface="Times New Roman"/>
              </a:rPr>
              <a:t> </a:t>
            </a:r>
            <a:r>
              <a:rPr dirty="0" sz="1950" spc="-85">
                <a:latin typeface="Times New Roman"/>
                <a:cs typeface="Times New Roman"/>
              </a:rPr>
              <a:t>return:	</a:t>
            </a:r>
            <a:r>
              <a:rPr dirty="0" sz="1950" spc="-150">
                <a:latin typeface="Times New Roman"/>
                <a:cs typeface="Times New Roman"/>
              </a:rPr>
              <a:t>12%</a:t>
            </a:r>
            <a:endParaRPr sz="19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3404870">
              <a:lnSpc>
                <a:spcPct val="100000"/>
              </a:lnSpc>
              <a:tabLst>
                <a:tab pos="4059554" algn="l"/>
              </a:tabLst>
            </a:pPr>
            <a:r>
              <a:rPr dirty="0" u="dbl" sz="1950" spc="-18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dbl" sz="1950" spc="-1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Year	</a:t>
            </a:r>
            <a:r>
              <a:rPr dirty="0" u="dbl" sz="1950" spc="-6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Cash </a:t>
            </a:r>
            <a:r>
              <a:rPr dirty="0" u="dbl" sz="1950" spc="-8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Flow </a:t>
            </a:r>
            <a:r>
              <a:rPr dirty="0" u="dbl" sz="1950" spc="-8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Discount </a:t>
            </a:r>
            <a:r>
              <a:rPr dirty="0" u="dbl" sz="1950" spc="-7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Present</a:t>
            </a:r>
            <a:r>
              <a:rPr dirty="0" u="dbl" sz="1950" spc="-1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dbl" sz="1950" spc="-16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Valu</a:t>
            </a:r>
            <a:r>
              <a:rPr dirty="0" sz="1950" spc="-160">
                <a:latin typeface="Times New Roman"/>
                <a:cs typeface="Times New Roman"/>
              </a:rPr>
              <a:t>e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109973" y="5526125"/>
            <a:ext cx="2600960" cy="7569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45">
                <a:latin typeface="Times New Roman"/>
                <a:cs typeface="Times New Roman"/>
              </a:rPr>
              <a:t>Valuation</a:t>
            </a:r>
            <a:r>
              <a:rPr dirty="0" sz="1600" spc="-5">
                <a:latin typeface="Times New Roman"/>
                <a:cs typeface="Times New Roman"/>
              </a:rPr>
              <a:t> Issues:</a:t>
            </a:r>
            <a:endParaRPr sz="16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dirty="0" sz="1600" spc="-5">
                <a:latin typeface="Times New Roman"/>
                <a:cs typeface="Times New Roman"/>
              </a:rPr>
              <a:t>How are cash flows</a:t>
            </a:r>
            <a:r>
              <a:rPr dirty="0" sz="1600" spc="-5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forecasted?  What is the discount</a:t>
            </a:r>
            <a:r>
              <a:rPr dirty="0" sz="1600" spc="-2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rate?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454151" y="1075944"/>
            <a:ext cx="4370832" cy="90525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00807" y="342722"/>
            <a:ext cx="3319779" cy="422909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2600"/>
              <a:t>Value Creation: </a:t>
            </a:r>
            <a:r>
              <a:rPr dirty="0" sz="2600" spc="5"/>
              <a:t>V</a:t>
            </a:r>
            <a:r>
              <a:rPr dirty="0" baseline="-17973" sz="2550" spc="7"/>
              <a:t>0 </a:t>
            </a:r>
            <a:r>
              <a:rPr dirty="0" sz="2600"/>
              <a:t>&gt;</a:t>
            </a:r>
            <a:r>
              <a:rPr dirty="0" sz="2600" spc="-210"/>
              <a:t> </a:t>
            </a:r>
            <a:r>
              <a:rPr dirty="0" sz="2600" spc="-5"/>
              <a:t>I</a:t>
            </a:r>
            <a:r>
              <a:rPr dirty="0" baseline="-17973" sz="2550" spc="-7"/>
              <a:t>0</a:t>
            </a:r>
            <a:endParaRPr baseline="-17973" sz="2550"/>
          </a:p>
        </p:txBody>
      </p:sp>
      <p:sp>
        <p:nvSpPr>
          <p:cNvPr id="3" name="object 3"/>
          <p:cNvSpPr txBox="1"/>
          <p:nvPr/>
        </p:nvSpPr>
        <p:spPr>
          <a:xfrm>
            <a:off x="2826639" y="1310132"/>
            <a:ext cx="3082290" cy="1295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31140" indent="-205740">
              <a:lnSpc>
                <a:spcPct val="100000"/>
              </a:lnSpc>
              <a:spcBef>
                <a:spcPts val="100"/>
              </a:spcBef>
              <a:buClr>
                <a:srgbClr val="006699"/>
              </a:buClr>
              <a:buFont typeface="Times New Roman"/>
              <a:buChar char="•"/>
              <a:tabLst>
                <a:tab pos="231140" algn="l"/>
              </a:tabLst>
            </a:pPr>
            <a:r>
              <a:rPr dirty="0" sz="1800" b="1">
                <a:solidFill>
                  <a:srgbClr val="3333CC"/>
                </a:solidFill>
                <a:latin typeface="Times New Roman"/>
                <a:cs typeface="Times New Roman"/>
              </a:rPr>
              <a:t>The </a:t>
            </a:r>
            <a:r>
              <a:rPr dirty="0" sz="1800" spc="-5" b="1">
                <a:solidFill>
                  <a:srgbClr val="3333CC"/>
                </a:solidFill>
                <a:latin typeface="Times New Roman"/>
                <a:cs typeface="Times New Roman"/>
              </a:rPr>
              <a:t>Bond (no </a:t>
            </a:r>
            <a:r>
              <a:rPr dirty="0" sz="1800" b="1">
                <a:solidFill>
                  <a:srgbClr val="3333CC"/>
                </a:solidFill>
                <a:latin typeface="Times New Roman"/>
                <a:cs typeface="Times New Roman"/>
              </a:rPr>
              <a:t>value</a:t>
            </a:r>
            <a:r>
              <a:rPr dirty="0" sz="1800" spc="-140" b="1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dirty="0" sz="1800" spc="-10" b="1">
                <a:solidFill>
                  <a:srgbClr val="3333CC"/>
                </a:solidFill>
                <a:latin typeface="Times New Roman"/>
                <a:cs typeface="Times New Roman"/>
              </a:rPr>
              <a:t>created):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700">
              <a:latin typeface="Times New Roman"/>
              <a:cs typeface="Times New Roman"/>
            </a:endParaRPr>
          </a:p>
          <a:p>
            <a:pPr marL="959485">
              <a:lnSpc>
                <a:spcPct val="100000"/>
              </a:lnSpc>
              <a:tabLst>
                <a:tab pos="1496060" algn="l"/>
                <a:tab pos="1979295" algn="l"/>
              </a:tabLst>
            </a:pPr>
            <a:r>
              <a:rPr dirty="0" sz="1800" spc="-5">
                <a:solidFill>
                  <a:srgbClr val="3333CC"/>
                </a:solidFill>
                <a:latin typeface="Times New Roman"/>
                <a:cs typeface="Times New Roman"/>
              </a:rPr>
              <a:t>V</a:t>
            </a:r>
            <a:r>
              <a:rPr dirty="0" baseline="-16203" sz="1800" spc="-7">
                <a:solidFill>
                  <a:srgbClr val="3333CC"/>
                </a:solidFill>
                <a:latin typeface="Times New Roman"/>
                <a:cs typeface="Times New Roman"/>
              </a:rPr>
              <a:t>0	</a:t>
            </a:r>
            <a:r>
              <a:rPr dirty="0" sz="1800">
                <a:solidFill>
                  <a:srgbClr val="3333CC"/>
                </a:solidFill>
                <a:latin typeface="Times New Roman"/>
                <a:cs typeface="Times New Roman"/>
              </a:rPr>
              <a:t>=	1,079.85</a:t>
            </a:r>
            <a:endParaRPr sz="1800">
              <a:latin typeface="Times New Roman"/>
              <a:cs typeface="Times New Roman"/>
            </a:endParaRPr>
          </a:p>
          <a:p>
            <a:pPr marL="959485">
              <a:lnSpc>
                <a:spcPct val="100000"/>
              </a:lnSpc>
              <a:spcBef>
                <a:spcPts val="395"/>
              </a:spcBef>
              <a:tabLst>
                <a:tab pos="1496060" algn="l"/>
                <a:tab pos="1979295" algn="l"/>
              </a:tabLst>
            </a:pPr>
            <a:r>
              <a:rPr dirty="0" sz="1800">
                <a:solidFill>
                  <a:srgbClr val="3333CC"/>
                </a:solidFill>
                <a:latin typeface="Times New Roman"/>
                <a:cs typeface="Times New Roman"/>
              </a:rPr>
              <a:t>I</a:t>
            </a:r>
            <a:r>
              <a:rPr dirty="0" baseline="-16203" sz="1800">
                <a:solidFill>
                  <a:srgbClr val="3333CC"/>
                </a:solidFill>
                <a:latin typeface="Times New Roman"/>
                <a:cs typeface="Times New Roman"/>
              </a:rPr>
              <a:t>0	</a:t>
            </a:r>
            <a:r>
              <a:rPr dirty="0" sz="1800">
                <a:solidFill>
                  <a:srgbClr val="3333CC"/>
                </a:solidFill>
                <a:latin typeface="Times New Roman"/>
                <a:cs typeface="Times New Roman"/>
              </a:rPr>
              <a:t>=	1,079.85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74440" y="2627503"/>
            <a:ext cx="6731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5">
                <a:solidFill>
                  <a:srgbClr val="3333CC"/>
                </a:solidFill>
                <a:latin typeface="Times New Roman"/>
                <a:cs typeface="Times New Roman"/>
              </a:rPr>
              <a:t>NPV</a:t>
            </a:r>
            <a:r>
              <a:rPr dirty="0" sz="1800" spc="-2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3333CC"/>
                </a:solidFill>
                <a:latin typeface="Times New Roman"/>
                <a:cs typeface="Times New Roman"/>
              </a:rPr>
              <a:t>=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92014" y="2627503"/>
            <a:ext cx="426084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3333CC"/>
                </a:solidFill>
                <a:latin typeface="Times New Roman"/>
                <a:cs typeface="Times New Roman"/>
              </a:rPr>
              <a:t>0.00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838450" y="3561079"/>
            <a:ext cx="294386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00"/>
              </a:spcBef>
              <a:buClr>
                <a:srgbClr val="006699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1800" spc="-5" b="1">
                <a:solidFill>
                  <a:srgbClr val="CC0066"/>
                </a:solidFill>
                <a:latin typeface="Times New Roman"/>
                <a:cs typeface="Times New Roman"/>
              </a:rPr>
              <a:t>The </a:t>
            </a:r>
            <a:r>
              <a:rPr dirty="0" sz="1800" spc="-10" b="1">
                <a:solidFill>
                  <a:srgbClr val="CC0066"/>
                </a:solidFill>
                <a:latin typeface="Times New Roman"/>
                <a:cs typeface="Times New Roman"/>
              </a:rPr>
              <a:t>Project </a:t>
            </a:r>
            <a:r>
              <a:rPr dirty="0" sz="1800" b="1">
                <a:solidFill>
                  <a:srgbClr val="CC0066"/>
                </a:solidFill>
                <a:latin typeface="Times New Roman"/>
                <a:cs typeface="Times New Roman"/>
              </a:rPr>
              <a:t>(value</a:t>
            </a:r>
            <a:r>
              <a:rPr dirty="0" sz="1800" spc="-165" b="1">
                <a:solidFill>
                  <a:srgbClr val="CC0066"/>
                </a:solidFill>
                <a:latin typeface="Times New Roman"/>
                <a:cs typeface="Times New Roman"/>
              </a:rPr>
              <a:t> </a:t>
            </a:r>
            <a:r>
              <a:rPr dirty="0" sz="1800" spc="-5" b="1">
                <a:solidFill>
                  <a:srgbClr val="CC0066"/>
                </a:solidFill>
                <a:latin typeface="Times New Roman"/>
                <a:cs typeface="Times New Roman"/>
              </a:rPr>
              <a:t>created):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829555" y="2660904"/>
            <a:ext cx="875030" cy="1270"/>
          </a:xfrm>
          <a:custGeom>
            <a:avLst/>
            <a:gdLst/>
            <a:ahLst/>
            <a:cxnLst/>
            <a:rect l="l" t="t" r="r" b="b"/>
            <a:pathLst>
              <a:path w="875029" h="1269">
                <a:moveTo>
                  <a:pt x="0" y="0"/>
                </a:moveTo>
                <a:lnTo>
                  <a:pt x="874522" y="1270"/>
                </a:lnTo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4808220" y="3052762"/>
            <a:ext cx="917575" cy="0"/>
          </a:xfrm>
          <a:custGeom>
            <a:avLst/>
            <a:gdLst/>
            <a:ahLst/>
            <a:cxnLst/>
            <a:rect l="l" t="t" r="r" b="b"/>
            <a:pathLst>
              <a:path w="917575" h="0">
                <a:moveTo>
                  <a:pt x="0" y="0"/>
                </a:moveTo>
                <a:lnTo>
                  <a:pt x="917320" y="0"/>
                </a:lnTo>
              </a:path>
            </a:pathLst>
          </a:custGeom>
          <a:ln w="14097">
            <a:solidFill>
              <a:srgbClr val="3333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4808220" y="3027616"/>
            <a:ext cx="917575" cy="0"/>
          </a:xfrm>
          <a:custGeom>
            <a:avLst/>
            <a:gdLst/>
            <a:ahLst/>
            <a:cxnLst/>
            <a:rect l="l" t="t" r="r" b="b"/>
            <a:pathLst>
              <a:path w="917575" h="0">
                <a:moveTo>
                  <a:pt x="0" y="0"/>
                </a:moveTo>
                <a:lnTo>
                  <a:pt x="917320" y="0"/>
                </a:lnTo>
              </a:path>
            </a:pathLst>
          </a:custGeom>
          <a:ln w="14097">
            <a:solidFill>
              <a:srgbClr val="3333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5716587" y="53196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8"/>
                </a:lnTo>
              </a:path>
            </a:pathLst>
          </a:custGeom>
          <a:ln w="12064">
            <a:solidFill>
              <a:srgbClr val="CC00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5716587" y="529437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8"/>
                </a:lnTo>
              </a:path>
            </a:pathLst>
          </a:custGeom>
          <a:ln w="12064">
            <a:solidFill>
              <a:srgbClr val="CC00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3755390" y="4264050"/>
            <a:ext cx="527050" cy="311150"/>
          </a:xfrm>
          <a:custGeom>
            <a:avLst/>
            <a:gdLst/>
            <a:ahLst/>
            <a:cxnLst/>
            <a:rect l="l" t="t" r="r" b="b"/>
            <a:pathLst>
              <a:path w="527050" h="311150">
                <a:moveTo>
                  <a:pt x="0" y="311124"/>
                </a:moveTo>
                <a:lnTo>
                  <a:pt x="527050" y="311124"/>
                </a:lnTo>
                <a:lnTo>
                  <a:pt x="527050" y="0"/>
                </a:lnTo>
                <a:lnTo>
                  <a:pt x="0" y="0"/>
                </a:lnTo>
                <a:lnTo>
                  <a:pt x="0" y="31112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282440" y="4264050"/>
            <a:ext cx="522605" cy="311150"/>
          </a:xfrm>
          <a:custGeom>
            <a:avLst/>
            <a:gdLst/>
            <a:ahLst/>
            <a:cxnLst/>
            <a:rect l="l" t="t" r="r" b="b"/>
            <a:pathLst>
              <a:path w="522604" h="311150">
                <a:moveTo>
                  <a:pt x="0" y="311124"/>
                </a:moveTo>
                <a:lnTo>
                  <a:pt x="522604" y="311124"/>
                </a:lnTo>
                <a:lnTo>
                  <a:pt x="522604" y="0"/>
                </a:lnTo>
                <a:lnTo>
                  <a:pt x="0" y="0"/>
                </a:lnTo>
                <a:lnTo>
                  <a:pt x="0" y="31112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4805045" y="4264050"/>
            <a:ext cx="905510" cy="311150"/>
          </a:xfrm>
          <a:custGeom>
            <a:avLst/>
            <a:gdLst/>
            <a:ahLst/>
            <a:cxnLst/>
            <a:rect l="l" t="t" r="r" b="b"/>
            <a:pathLst>
              <a:path w="905510" h="311150">
                <a:moveTo>
                  <a:pt x="0" y="311124"/>
                </a:moveTo>
                <a:lnTo>
                  <a:pt x="905510" y="311124"/>
                </a:lnTo>
                <a:lnTo>
                  <a:pt x="905510" y="0"/>
                </a:lnTo>
                <a:lnTo>
                  <a:pt x="0" y="0"/>
                </a:lnTo>
                <a:lnTo>
                  <a:pt x="0" y="31112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3755390" y="4575149"/>
            <a:ext cx="527050" cy="347345"/>
          </a:xfrm>
          <a:custGeom>
            <a:avLst/>
            <a:gdLst/>
            <a:ahLst/>
            <a:cxnLst/>
            <a:rect l="l" t="t" r="r" b="b"/>
            <a:pathLst>
              <a:path w="527050" h="347345">
                <a:moveTo>
                  <a:pt x="0" y="347243"/>
                </a:moveTo>
                <a:lnTo>
                  <a:pt x="527050" y="347243"/>
                </a:lnTo>
                <a:lnTo>
                  <a:pt x="527050" y="0"/>
                </a:lnTo>
                <a:lnTo>
                  <a:pt x="0" y="0"/>
                </a:lnTo>
                <a:lnTo>
                  <a:pt x="0" y="34724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4282440" y="4575149"/>
            <a:ext cx="522605" cy="347345"/>
          </a:xfrm>
          <a:custGeom>
            <a:avLst/>
            <a:gdLst/>
            <a:ahLst/>
            <a:cxnLst/>
            <a:rect l="l" t="t" r="r" b="b"/>
            <a:pathLst>
              <a:path w="522604" h="347345">
                <a:moveTo>
                  <a:pt x="0" y="347243"/>
                </a:moveTo>
                <a:lnTo>
                  <a:pt x="522604" y="347243"/>
                </a:lnTo>
                <a:lnTo>
                  <a:pt x="522604" y="0"/>
                </a:lnTo>
                <a:lnTo>
                  <a:pt x="0" y="0"/>
                </a:lnTo>
                <a:lnTo>
                  <a:pt x="0" y="34724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4805045" y="4575149"/>
            <a:ext cx="905510" cy="347345"/>
          </a:xfrm>
          <a:custGeom>
            <a:avLst/>
            <a:gdLst/>
            <a:ahLst/>
            <a:cxnLst/>
            <a:rect l="l" t="t" r="r" b="b"/>
            <a:pathLst>
              <a:path w="905510" h="347345">
                <a:moveTo>
                  <a:pt x="0" y="347243"/>
                </a:moveTo>
                <a:lnTo>
                  <a:pt x="905510" y="347243"/>
                </a:lnTo>
                <a:lnTo>
                  <a:pt x="905510" y="0"/>
                </a:lnTo>
                <a:lnTo>
                  <a:pt x="0" y="0"/>
                </a:lnTo>
                <a:lnTo>
                  <a:pt x="0" y="34724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3755390" y="4922392"/>
            <a:ext cx="527050" cy="413384"/>
          </a:xfrm>
          <a:custGeom>
            <a:avLst/>
            <a:gdLst/>
            <a:ahLst/>
            <a:cxnLst/>
            <a:rect l="l" t="t" r="r" b="b"/>
            <a:pathLst>
              <a:path w="527050" h="413385">
                <a:moveTo>
                  <a:pt x="0" y="413130"/>
                </a:moveTo>
                <a:lnTo>
                  <a:pt x="527050" y="413130"/>
                </a:lnTo>
                <a:lnTo>
                  <a:pt x="527050" y="0"/>
                </a:lnTo>
                <a:lnTo>
                  <a:pt x="0" y="0"/>
                </a:lnTo>
                <a:lnTo>
                  <a:pt x="0" y="41313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4282440" y="4922392"/>
            <a:ext cx="522605" cy="413384"/>
          </a:xfrm>
          <a:custGeom>
            <a:avLst/>
            <a:gdLst/>
            <a:ahLst/>
            <a:cxnLst/>
            <a:rect l="l" t="t" r="r" b="b"/>
            <a:pathLst>
              <a:path w="522604" h="413385">
                <a:moveTo>
                  <a:pt x="0" y="413130"/>
                </a:moveTo>
                <a:lnTo>
                  <a:pt x="522604" y="413130"/>
                </a:lnTo>
                <a:lnTo>
                  <a:pt x="522604" y="0"/>
                </a:lnTo>
                <a:lnTo>
                  <a:pt x="0" y="0"/>
                </a:lnTo>
                <a:lnTo>
                  <a:pt x="0" y="41313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4805045" y="4922392"/>
            <a:ext cx="905510" cy="413384"/>
          </a:xfrm>
          <a:custGeom>
            <a:avLst/>
            <a:gdLst/>
            <a:ahLst/>
            <a:cxnLst/>
            <a:rect l="l" t="t" r="r" b="b"/>
            <a:pathLst>
              <a:path w="905510" h="413385">
                <a:moveTo>
                  <a:pt x="0" y="413130"/>
                </a:moveTo>
                <a:lnTo>
                  <a:pt x="905510" y="413130"/>
                </a:lnTo>
                <a:lnTo>
                  <a:pt x="905510" y="0"/>
                </a:lnTo>
                <a:lnTo>
                  <a:pt x="0" y="0"/>
                </a:lnTo>
                <a:lnTo>
                  <a:pt x="0" y="41313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21" name="object 21"/>
          <p:cNvGraphicFramePr>
            <a:graphicFrameLocks noGrp="1"/>
          </p:cNvGraphicFramePr>
          <p:nvPr/>
        </p:nvGraphicFramePr>
        <p:xfrm>
          <a:off x="3661028" y="4262500"/>
          <a:ext cx="2049780" cy="10731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2300"/>
                <a:gridCol w="521969"/>
                <a:gridCol w="905509"/>
              </a:tblGrid>
              <a:tr h="302931">
                <a:tc>
                  <a:txBody>
                    <a:bodyPr/>
                    <a:lstStyle/>
                    <a:p>
                      <a:pPr marL="127000">
                        <a:lnSpc>
                          <a:spcPts val="1964"/>
                        </a:lnSpc>
                      </a:pPr>
                      <a:r>
                        <a:rPr dirty="0" sz="1800" spc="-5">
                          <a:solidFill>
                            <a:srgbClr val="CC0066"/>
                          </a:solidFill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baseline="-16203" sz="1800" spc="-7">
                          <a:solidFill>
                            <a:srgbClr val="CC0066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baseline="-16203"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9370">
                        <a:lnSpc>
                          <a:spcPts val="1964"/>
                        </a:lnSpc>
                      </a:pPr>
                      <a:r>
                        <a:rPr dirty="0" sz="1800">
                          <a:solidFill>
                            <a:srgbClr val="CC0066"/>
                          </a:solidFill>
                          <a:latin typeface="Times New Roman"/>
                          <a:cs typeface="Times New Roman"/>
                        </a:rPr>
                        <a:t>=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9535">
                        <a:lnSpc>
                          <a:spcPts val="1964"/>
                        </a:lnSpc>
                      </a:pPr>
                      <a:r>
                        <a:rPr dirty="0" sz="1800">
                          <a:solidFill>
                            <a:srgbClr val="CC0066"/>
                          </a:solidFill>
                          <a:latin typeface="Times New Roman"/>
                          <a:cs typeface="Times New Roman"/>
                        </a:rPr>
                        <a:t>1,529.50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41448">
                <a:tc>
                  <a:txBody>
                    <a:bodyPr/>
                    <a:lstStyle/>
                    <a:p>
                      <a:pPr marL="127000">
                        <a:lnSpc>
                          <a:spcPts val="2125"/>
                        </a:lnSpc>
                      </a:pPr>
                      <a:r>
                        <a:rPr dirty="0" sz="1800">
                          <a:solidFill>
                            <a:srgbClr val="CC0066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baseline="-16203" sz="1800">
                          <a:solidFill>
                            <a:srgbClr val="CC0066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baseline="-16203"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9370">
                        <a:lnSpc>
                          <a:spcPts val="2125"/>
                        </a:lnSpc>
                      </a:pPr>
                      <a:r>
                        <a:rPr dirty="0" sz="1800">
                          <a:solidFill>
                            <a:srgbClr val="CC0066"/>
                          </a:solidFill>
                          <a:latin typeface="Times New Roman"/>
                          <a:cs typeface="Times New Roman"/>
                        </a:rPr>
                        <a:t>=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9535">
                        <a:lnSpc>
                          <a:spcPts val="2125"/>
                        </a:lnSpc>
                      </a:pPr>
                      <a:r>
                        <a:rPr dirty="0" sz="1800">
                          <a:solidFill>
                            <a:srgbClr val="CC0066"/>
                          </a:solidFill>
                          <a:latin typeface="Times New Roman"/>
                          <a:cs typeface="Times New Roman"/>
                        </a:rPr>
                        <a:t>1,200.00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9050">
                      <a:solidFill>
                        <a:srgbClr val="CC0066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428516">
                <a:tc>
                  <a:txBody>
                    <a:bodyPr/>
                    <a:lstStyle/>
                    <a:p>
                      <a:pPr marL="127000">
                        <a:lnSpc>
                          <a:spcPts val="2075"/>
                        </a:lnSpc>
                      </a:pPr>
                      <a:r>
                        <a:rPr dirty="0" sz="1800" spc="-10">
                          <a:solidFill>
                            <a:srgbClr val="CC0066"/>
                          </a:solidFill>
                          <a:latin typeface="Times New Roman"/>
                          <a:cs typeface="Times New Roman"/>
                        </a:rPr>
                        <a:t>NPV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9370">
                        <a:lnSpc>
                          <a:spcPts val="2075"/>
                        </a:lnSpc>
                      </a:pPr>
                      <a:r>
                        <a:rPr dirty="0" sz="1800">
                          <a:solidFill>
                            <a:srgbClr val="CC0066"/>
                          </a:solidFill>
                          <a:latin typeface="Times New Roman"/>
                          <a:cs typeface="Times New Roman"/>
                        </a:rPr>
                        <a:t>=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8900">
                        <a:lnSpc>
                          <a:spcPts val="1845"/>
                        </a:lnSpc>
                      </a:pPr>
                      <a:r>
                        <a:rPr dirty="0" sz="1800">
                          <a:solidFill>
                            <a:srgbClr val="CC0066"/>
                          </a:solidFill>
                          <a:latin typeface="Times New Roman"/>
                          <a:cs typeface="Times New Roman"/>
                        </a:rPr>
                        <a:t>329.50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CC0066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22" name="object 22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73757" y="326212"/>
            <a:ext cx="537654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Valuation </a:t>
            </a:r>
            <a:r>
              <a:rPr dirty="0" spc="-5"/>
              <a:t>Models: Going</a:t>
            </a:r>
            <a:r>
              <a:rPr dirty="0" spc="-120"/>
              <a:t> </a:t>
            </a:r>
            <a:r>
              <a:rPr dirty="0" spc="-5"/>
              <a:t>Concerns</a:t>
            </a:r>
          </a:p>
        </p:txBody>
      </p:sp>
      <p:sp>
        <p:nvSpPr>
          <p:cNvPr id="3" name="object 3"/>
          <p:cNvSpPr/>
          <p:nvPr/>
        </p:nvSpPr>
        <p:spPr>
          <a:xfrm>
            <a:off x="979932" y="1834769"/>
            <a:ext cx="3643629" cy="0"/>
          </a:xfrm>
          <a:custGeom>
            <a:avLst/>
            <a:gdLst/>
            <a:ahLst/>
            <a:cxnLst/>
            <a:rect l="l" t="t" r="r" b="b"/>
            <a:pathLst>
              <a:path w="3643629" h="0">
                <a:moveTo>
                  <a:pt x="0" y="0"/>
                </a:moveTo>
                <a:lnTo>
                  <a:pt x="3643629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978408" y="1790700"/>
            <a:ext cx="0" cy="82550"/>
          </a:xfrm>
          <a:custGeom>
            <a:avLst/>
            <a:gdLst/>
            <a:ahLst/>
            <a:cxnLst/>
            <a:rect l="l" t="t" r="r" b="b"/>
            <a:pathLst>
              <a:path w="0" h="82550">
                <a:moveTo>
                  <a:pt x="0" y="0"/>
                </a:moveTo>
                <a:lnTo>
                  <a:pt x="0" y="82041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688592" y="1790700"/>
            <a:ext cx="0" cy="82550"/>
          </a:xfrm>
          <a:custGeom>
            <a:avLst/>
            <a:gdLst/>
            <a:ahLst/>
            <a:cxnLst/>
            <a:rect l="l" t="t" r="r" b="b"/>
            <a:pathLst>
              <a:path w="0" h="82550">
                <a:moveTo>
                  <a:pt x="0" y="0"/>
                </a:moveTo>
                <a:lnTo>
                  <a:pt x="0" y="82041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433701" y="1790700"/>
            <a:ext cx="0" cy="82550"/>
          </a:xfrm>
          <a:custGeom>
            <a:avLst/>
            <a:gdLst/>
            <a:ahLst/>
            <a:cxnLst/>
            <a:rect l="l" t="t" r="r" b="b"/>
            <a:pathLst>
              <a:path w="0" h="82550">
                <a:moveTo>
                  <a:pt x="0" y="0"/>
                </a:moveTo>
                <a:lnTo>
                  <a:pt x="0" y="82041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160648" y="1790700"/>
            <a:ext cx="0" cy="82550"/>
          </a:xfrm>
          <a:custGeom>
            <a:avLst/>
            <a:gdLst/>
            <a:ahLst/>
            <a:cxnLst/>
            <a:rect l="l" t="t" r="r" b="b"/>
            <a:pathLst>
              <a:path w="0" h="82550">
                <a:moveTo>
                  <a:pt x="0" y="0"/>
                </a:moveTo>
                <a:lnTo>
                  <a:pt x="0" y="82041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920997" y="1790700"/>
            <a:ext cx="0" cy="82550"/>
          </a:xfrm>
          <a:custGeom>
            <a:avLst/>
            <a:gdLst/>
            <a:ahLst/>
            <a:cxnLst/>
            <a:rect l="l" t="t" r="r" b="b"/>
            <a:pathLst>
              <a:path w="0" h="82550">
                <a:moveTo>
                  <a:pt x="0" y="0"/>
                </a:moveTo>
                <a:lnTo>
                  <a:pt x="0" y="82041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4649470" y="1790700"/>
            <a:ext cx="0" cy="82550"/>
          </a:xfrm>
          <a:custGeom>
            <a:avLst/>
            <a:gdLst/>
            <a:ahLst/>
            <a:cxnLst/>
            <a:rect l="l" t="t" r="r" b="b"/>
            <a:pathLst>
              <a:path w="0" h="82550">
                <a:moveTo>
                  <a:pt x="0" y="0"/>
                </a:moveTo>
                <a:lnTo>
                  <a:pt x="0" y="82041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4435728" y="1885010"/>
            <a:ext cx="401955" cy="254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500" spc="-10">
                <a:latin typeface="Times New Roman"/>
                <a:cs typeface="Times New Roman"/>
              </a:rPr>
              <a:t>CF</a:t>
            </a:r>
            <a:r>
              <a:rPr dirty="0" baseline="-18518" sz="2250" spc="-15">
                <a:latin typeface="Times New Roman"/>
                <a:cs typeface="Times New Roman"/>
              </a:rPr>
              <a:t>5</a:t>
            </a:r>
            <a:endParaRPr baseline="-18518" sz="22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661286" y="1567941"/>
            <a:ext cx="1206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Times New Roman"/>
                <a:cs typeface="Times New Roman"/>
              </a:rPr>
              <a:t>1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390394" y="1567941"/>
            <a:ext cx="1206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Times New Roman"/>
                <a:cs typeface="Times New Roman"/>
              </a:rPr>
              <a:t>2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117595" y="1567941"/>
            <a:ext cx="1206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Times New Roman"/>
                <a:cs typeface="Times New Roman"/>
              </a:rPr>
              <a:t>3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878071" y="1567941"/>
            <a:ext cx="1206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Times New Roman"/>
                <a:cs typeface="Times New Roman"/>
              </a:rPr>
              <a:t>4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607178" y="1567941"/>
            <a:ext cx="1206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Times New Roman"/>
                <a:cs typeface="Times New Roman"/>
              </a:rPr>
              <a:t>5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34695" y="1023167"/>
            <a:ext cx="798195" cy="785495"/>
          </a:xfrm>
          <a:prstGeom prst="rect">
            <a:avLst/>
          </a:prstGeom>
        </p:spPr>
        <p:txBody>
          <a:bodyPr wrap="square" lIns="0" tIns="12890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15"/>
              </a:spcBef>
            </a:pPr>
            <a:r>
              <a:rPr dirty="0" sz="2200" spc="220">
                <a:latin typeface="Times New Roman"/>
                <a:cs typeface="Times New Roman"/>
              </a:rPr>
              <a:t>A</a:t>
            </a:r>
            <a:r>
              <a:rPr dirty="0" sz="2200" spc="-5">
                <a:latin typeface="Times New Roman"/>
                <a:cs typeface="Times New Roman"/>
              </a:rPr>
              <a:t>Firm</a:t>
            </a:r>
            <a:endParaRPr sz="2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630"/>
              </a:spcBef>
            </a:pPr>
            <a:r>
              <a:rPr dirty="0" sz="1500">
                <a:latin typeface="Times New Roman"/>
                <a:cs typeface="Times New Roman"/>
              </a:rPr>
              <a:t>0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652771" y="1834895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4782311" y="1834895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4911852" y="1834895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5041391" y="1834895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5170932" y="1834895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5300471" y="1834895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5430011" y="1834895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5559552" y="1834895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5689091" y="1834895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5818632" y="1834895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5948171" y="1834895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6076188" y="1834895"/>
            <a:ext cx="53340" cy="0"/>
          </a:xfrm>
          <a:custGeom>
            <a:avLst/>
            <a:gdLst/>
            <a:ahLst/>
            <a:cxnLst/>
            <a:rect l="l" t="t" r="r" b="b"/>
            <a:pathLst>
              <a:path w="53339" h="0">
                <a:moveTo>
                  <a:pt x="0" y="0"/>
                </a:moveTo>
                <a:lnTo>
                  <a:pt x="53339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6205728" y="1834895"/>
            <a:ext cx="53340" cy="0"/>
          </a:xfrm>
          <a:custGeom>
            <a:avLst/>
            <a:gdLst/>
            <a:ahLst/>
            <a:cxnLst/>
            <a:rect l="l" t="t" r="r" b="b"/>
            <a:pathLst>
              <a:path w="53339" h="0">
                <a:moveTo>
                  <a:pt x="0" y="0"/>
                </a:moveTo>
                <a:lnTo>
                  <a:pt x="53339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6335267" y="1834895"/>
            <a:ext cx="53340" cy="0"/>
          </a:xfrm>
          <a:custGeom>
            <a:avLst/>
            <a:gdLst/>
            <a:ahLst/>
            <a:cxnLst/>
            <a:rect l="l" t="t" r="r" b="b"/>
            <a:pathLst>
              <a:path w="53339" h="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6464808" y="1834895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1202436" y="3111880"/>
            <a:ext cx="3643629" cy="0"/>
          </a:xfrm>
          <a:custGeom>
            <a:avLst/>
            <a:gdLst/>
            <a:ahLst/>
            <a:cxnLst/>
            <a:rect l="l" t="t" r="r" b="b"/>
            <a:pathLst>
              <a:path w="3643629" h="0">
                <a:moveTo>
                  <a:pt x="0" y="0"/>
                </a:moveTo>
                <a:lnTo>
                  <a:pt x="3643629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1200911" y="3067811"/>
            <a:ext cx="0" cy="82550"/>
          </a:xfrm>
          <a:custGeom>
            <a:avLst/>
            <a:gdLst/>
            <a:ahLst/>
            <a:cxnLst/>
            <a:rect l="l" t="t" r="r" b="b"/>
            <a:pathLst>
              <a:path w="0" h="82550">
                <a:moveTo>
                  <a:pt x="0" y="0"/>
                </a:moveTo>
                <a:lnTo>
                  <a:pt x="0" y="82041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1911095" y="3067811"/>
            <a:ext cx="0" cy="82550"/>
          </a:xfrm>
          <a:custGeom>
            <a:avLst/>
            <a:gdLst/>
            <a:ahLst/>
            <a:cxnLst/>
            <a:rect l="l" t="t" r="r" b="b"/>
            <a:pathLst>
              <a:path w="0" h="82550">
                <a:moveTo>
                  <a:pt x="0" y="0"/>
                </a:moveTo>
                <a:lnTo>
                  <a:pt x="0" y="82041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2656204" y="3067811"/>
            <a:ext cx="0" cy="82550"/>
          </a:xfrm>
          <a:custGeom>
            <a:avLst/>
            <a:gdLst/>
            <a:ahLst/>
            <a:cxnLst/>
            <a:rect l="l" t="t" r="r" b="b"/>
            <a:pathLst>
              <a:path w="0" h="82550">
                <a:moveTo>
                  <a:pt x="0" y="0"/>
                </a:moveTo>
                <a:lnTo>
                  <a:pt x="0" y="82041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3383153" y="3067811"/>
            <a:ext cx="0" cy="82550"/>
          </a:xfrm>
          <a:custGeom>
            <a:avLst/>
            <a:gdLst/>
            <a:ahLst/>
            <a:cxnLst/>
            <a:rect l="l" t="t" r="r" b="b"/>
            <a:pathLst>
              <a:path w="0" h="82550">
                <a:moveTo>
                  <a:pt x="0" y="0"/>
                </a:moveTo>
                <a:lnTo>
                  <a:pt x="0" y="82041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4143502" y="3067811"/>
            <a:ext cx="0" cy="82550"/>
          </a:xfrm>
          <a:custGeom>
            <a:avLst/>
            <a:gdLst/>
            <a:ahLst/>
            <a:cxnLst/>
            <a:rect l="l" t="t" r="r" b="b"/>
            <a:pathLst>
              <a:path w="0" h="82550">
                <a:moveTo>
                  <a:pt x="0" y="0"/>
                </a:moveTo>
                <a:lnTo>
                  <a:pt x="0" y="82041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4871973" y="3067811"/>
            <a:ext cx="0" cy="82550"/>
          </a:xfrm>
          <a:custGeom>
            <a:avLst/>
            <a:gdLst/>
            <a:ahLst/>
            <a:cxnLst/>
            <a:rect l="l" t="t" r="r" b="b"/>
            <a:pathLst>
              <a:path w="0" h="82550">
                <a:moveTo>
                  <a:pt x="0" y="0"/>
                </a:moveTo>
                <a:lnTo>
                  <a:pt x="0" y="82041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1880616" y="3285744"/>
            <a:ext cx="69850" cy="224154"/>
          </a:xfrm>
          <a:custGeom>
            <a:avLst/>
            <a:gdLst/>
            <a:ahLst/>
            <a:cxnLst/>
            <a:rect l="l" t="t" r="r" b="b"/>
            <a:pathLst>
              <a:path w="69850" h="224154">
                <a:moveTo>
                  <a:pt x="69722" y="0"/>
                </a:moveTo>
                <a:lnTo>
                  <a:pt x="0" y="0"/>
                </a:lnTo>
                <a:lnTo>
                  <a:pt x="27304" y="224027"/>
                </a:lnTo>
                <a:lnTo>
                  <a:pt x="6972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1911095" y="3223260"/>
            <a:ext cx="0" cy="50165"/>
          </a:xfrm>
          <a:custGeom>
            <a:avLst/>
            <a:gdLst/>
            <a:ahLst/>
            <a:cxnLst/>
            <a:rect l="l" t="t" r="r" b="b"/>
            <a:pathLst>
              <a:path w="0" h="50164">
                <a:moveTo>
                  <a:pt x="0" y="0"/>
                </a:moveTo>
                <a:lnTo>
                  <a:pt x="0" y="49784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2610611" y="3285744"/>
            <a:ext cx="67310" cy="224154"/>
          </a:xfrm>
          <a:custGeom>
            <a:avLst/>
            <a:gdLst/>
            <a:ahLst/>
            <a:cxnLst/>
            <a:rect l="l" t="t" r="r" b="b"/>
            <a:pathLst>
              <a:path w="67310" h="224154">
                <a:moveTo>
                  <a:pt x="66929" y="0"/>
                </a:moveTo>
                <a:lnTo>
                  <a:pt x="0" y="0"/>
                </a:lnTo>
                <a:lnTo>
                  <a:pt x="39243" y="224027"/>
                </a:lnTo>
                <a:lnTo>
                  <a:pt x="6692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2656332" y="3223260"/>
            <a:ext cx="0" cy="50165"/>
          </a:xfrm>
          <a:custGeom>
            <a:avLst/>
            <a:gdLst/>
            <a:ahLst/>
            <a:cxnLst/>
            <a:rect l="l" t="t" r="r" b="b"/>
            <a:pathLst>
              <a:path w="0" h="50164">
                <a:moveTo>
                  <a:pt x="0" y="0"/>
                </a:moveTo>
                <a:lnTo>
                  <a:pt x="0" y="49784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3354323" y="3285744"/>
            <a:ext cx="50165" cy="224154"/>
          </a:xfrm>
          <a:custGeom>
            <a:avLst/>
            <a:gdLst/>
            <a:ahLst/>
            <a:cxnLst/>
            <a:rect l="l" t="t" r="r" b="b"/>
            <a:pathLst>
              <a:path w="50164" h="224154">
                <a:moveTo>
                  <a:pt x="49911" y="0"/>
                </a:moveTo>
                <a:lnTo>
                  <a:pt x="0" y="0"/>
                </a:lnTo>
                <a:lnTo>
                  <a:pt x="25653" y="224027"/>
                </a:lnTo>
                <a:lnTo>
                  <a:pt x="4991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3383279" y="3223260"/>
            <a:ext cx="0" cy="50165"/>
          </a:xfrm>
          <a:custGeom>
            <a:avLst/>
            <a:gdLst/>
            <a:ahLst/>
            <a:cxnLst/>
            <a:rect l="l" t="t" r="r" b="b"/>
            <a:pathLst>
              <a:path w="0" h="50164">
                <a:moveTo>
                  <a:pt x="0" y="0"/>
                </a:moveTo>
                <a:lnTo>
                  <a:pt x="0" y="49784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4098035" y="3285744"/>
            <a:ext cx="67310" cy="224154"/>
          </a:xfrm>
          <a:custGeom>
            <a:avLst/>
            <a:gdLst/>
            <a:ahLst/>
            <a:cxnLst/>
            <a:rect l="l" t="t" r="r" b="b"/>
            <a:pathLst>
              <a:path w="67310" h="224154">
                <a:moveTo>
                  <a:pt x="66928" y="0"/>
                </a:moveTo>
                <a:lnTo>
                  <a:pt x="0" y="0"/>
                </a:lnTo>
                <a:lnTo>
                  <a:pt x="40766" y="224027"/>
                </a:lnTo>
                <a:lnTo>
                  <a:pt x="6692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4143755" y="3223260"/>
            <a:ext cx="0" cy="50165"/>
          </a:xfrm>
          <a:custGeom>
            <a:avLst/>
            <a:gdLst/>
            <a:ahLst/>
            <a:cxnLst/>
            <a:rect l="l" t="t" r="r" b="b"/>
            <a:pathLst>
              <a:path w="0" h="50164">
                <a:moveTo>
                  <a:pt x="0" y="0"/>
                </a:moveTo>
                <a:lnTo>
                  <a:pt x="0" y="49784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4841747" y="3285744"/>
            <a:ext cx="54610" cy="224154"/>
          </a:xfrm>
          <a:custGeom>
            <a:avLst/>
            <a:gdLst/>
            <a:ahLst/>
            <a:cxnLst/>
            <a:rect l="l" t="t" r="r" b="b"/>
            <a:pathLst>
              <a:path w="54610" h="224154">
                <a:moveTo>
                  <a:pt x="54482" y="0"/>
                </a:moveTo>
                <a:lnTo>
                  <a:pt x="0" y="0"/>
                </a:lnTo>
                <a:lnTo>
                  <a:pt x="27304" y="224027"/>
                </a:lnTo>
                <a:lnTo>
                  <a:pt x="5448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4872228" y="3223260"/>
            <a:ext cx="0" cy="50165"/>
          </a:xfrm>
          <a:custGeom>
            <a:avLst/>
            <a:gdLst/>
            <a:ahLst/>
            <a:cxnLst/>
            <a:rect l="l" t="t" r="r" b="b"/>
            <a:pathLst>
              <a:path w="0" h="50164">
                <a:moveTo>
                  <a:pt x="0" y="0"/>
                </a:moveTo>
                <a:lnTo>
                  <a:pt x="0" y="49784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 txBox="1"/>
          <p:nvPr/>
        </p:nvSpPr>
        <p:spPr>
          <a:xfrm>
            <a:off x="1694433" y="3551682"/>
            <a:ext cx="327787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8900">
              <a:lnSpc>
                <a:spcPct val="100000"/>
              </a:lnSpc>
              <a:spcBef>
                <a:spcPts val="100"/>
              </a:spcBef>
              <a:tabLst>
                <a:tab pos="817244" algn="l"/>
                <a:tab pos="1560830" algn="l"/>
                <a:tab pos="2306320" algn="l"/>
                <a:tab pos="3035300" algn="l"/>
              </a:tabLst>
            </a:pPr>
            <a:r>
              <a:rPr dirty="0" sz="1500">
                <a:latin typeface="Times New Roman"/>
                <a:cs typeface="Times New Roman"/>
              </a:rPr>
              <a:t>d</a:t>
            </a:r>
            <a:r>
              <a:rPr dirty="0" baseline="-18518" sz="2250">
                <a:latin typeface="Times New Roman"/>
                <a:cs typeface="Times New Roman"/>
              </a:rPr>
              <a:t>1	</a:t>
            </a:r>
            <a:r>
              <a:rPr dirty="0" sz="1500">
                <a:latin typeface="Times New Roman"/>
                <a:cs typeface="Times New Roman"/>
              </a:rPr>
              <a:t>d</a:t>
            </a:r>
            <a:r>
              <a:rPr dirty="0" baseline="-18518" sz="2250">
                <a:latin typeface="Times New Roman"/>
                <a:cs typeface="Times New Roman"/>
              </a:rPr>
              <a:t>2	</a:t>
            </a:r>
            <a:r>
              <a:rPr dirty="0" sz="1500">
                <a:latin typeface="Times New Roman"/>
                <a:cs typeface="Times New Roman"/>
              </a:rPr>
              <a:t>d</a:t>
            </a:r>
            <a:r>
              <a:rPr dirty="0" baseline="-18518" sz="2250">
                <a:latin typeface="Times New Roman"/>
                <a:cs typeface="Times New Roman"/>
              </a:rPr>
              <a:t>3	</a:t>
            </a:r>
            <a:r>
              <a:rPr dirty="0" sz="1500">
                <a:latin typeface="Times New Roman"/>
                <a:cs typeface="Times New Roman"/>
              </a:rPr>
              <a:t>d</a:t>
            </a:r>
            <a:r>
              <a:rPr dirty="0" baseline="-18518" sz="2250">
                <a:latin typeface="Times New Roman"/>
                <a:cs typeface="Times New Roman"/>
              </a:rPr>
              <a:t>4	</a:t>
            </a:r>
            <a:r>
              <a:rPr dirty="0" sz="1500">
                <a:latin typeface="Times New Roman"/>
                <a:cs typeface="Times New Roman"/>
              </a:rPr>
              <a:t>d</a:t>
            </a:r>
            <a:r>
              <a:rPr dirty="0" baseline="-18518" sz="2250">
                <a:latin typeface="Times New Roman"/>
                <a:cs typeface="Times New Roman"/>
              </a:rPr>
              <a:t>5</a:t>
            </a:r>
            <a:endParaRPr baseline="-18518" sz="2250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797458" y="3381502"/>
            <a:ext cx="73342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9690" marR="5080" indent="-47625">
              <a:lnSpc>
                <a:spcPct val="100000"/>
              </a:lnSpc>
              <a:spcBef>
                <a:spcPts val="100"/>
              </a:spcBef>
            </a:pPr>
            <a:r>
              <a:rPr dirty="0" sz="1500" spc="-5">
                <a:latin typeface="Times New Roman"/>
                <a:cs typeface="Times New Roman"/>
              </a:rPr>
              <a:t>Div</a:t>
            </a:r>
            <a:r>
              <a:rPr dirty="0" sz="1500" spc="-5">
                <a:latin typeface="Times New Roman"/>
                <a:cs typeface="Times New Roman"/>
              </a:rPr>
              <a:t>id</a:t>
            </a:r>
            <a:r>
              <a:rPr dirty="0" sz="1500" spc="-10">
                <a:latin typeface="Times New Roman"/>
                <a:cs typeface="Times New Roman"/>
              </a:rPr>
              <a:t>en</a:t>
            </a:r>
            <a:r>
              <a:rPr dirty="0" sz="1500">
                <a:latin typeface="Times New Roman"/>
                <a:cs typeface="Times New Roman"/>
              </a:rPr>
              <a:t>d  Flow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872488" y="2811271"/>
            <a:ext cx="1206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Times New Roman"/>
                <a:cs typeface="Times New Roman"/>
              </a:rPr>
              <a:t>1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2601595" y="2811271"/>
            <a:ext cx="1206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Times New Roman"/>
                <a:cs typeface="Times New Roman"/>
              </a:rPr>
              <a:t>2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3328542" y="2811271"/>
            <a:ext cx="1206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Times New Roman"/>
                <a:cs typeface="Times New Roman"/>
              </a:rPr>
              <a:t>3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4089272" y="2811271"/>
            <a:ext cx="1206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Times New Roman"/>
                <a:cs typeface="Times New Roman"/>
              </a:rPr>
              <a:t>4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4818379" y="2811271"/>
            <a:ext cx="1206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Times New Roman"/>
                <a:cs typeface="Times New Roman"/>
              </a:rPr>
              <a:t>5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1187907" y="2828671"/>
            <a:ext cx="1206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Times New Roman"/>
                <a:cs typeface="Times New Roman"/>
              </a:rPr>
              <a:t>0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4875276" y="3112007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5004815" y="3112007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5134355" y="3112007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5263896" y="3112007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5393435" y="3112007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5522976" y="3112007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5652515" y="3112007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5782055" y="3112007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5910071" y="3112007"/>
            <a:ext cx="53340" cy="0"/>
          </a:xfrm>
          <a:custGeom>
            <a:avLst/>
            <a:gdLst/>
            <a:ahLst/>
            <a:cxnLst/>
            <a:rect l="l" t="t" r="r" b="b"/>
            <a:pathLst>
              <a:path w="53339" h="0">
                <a:moveTo>
                  <a:pt x="0" y="0"/>
                </a:moveTo>
                <a:lnTo>
                  <a:pt x="53339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6039611" y="3112007"/>
            <a:ext cx="53340" cy="0"/>
          </a:xfrm>
          <a:custGeom>
            <a:avLst/>
            <a:gdLst/>
            <a:ahLst/>
            <a:cxnLst/>
            <a:rect l="l" t="t" r="r" b="b"/>
            <a:pathLst>
              <a:path w="53339" h="0">
                <a:moveTo>
                  <a:pt x="0" y="0"/>
                </a:moveTo>
                <a:lnTo>
                  <a:pt x="53339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6169152" y="3112007"/>
            <a:ext cx="53340" cy="0"/>
          </a:xfrm>
          <a:custGeom>
            <a:avLst/>
            <a:gdLst/>
            <a:ahLst/>
            <a:cxnLst/>
            <a:rect l="l" t="t" r="r" b="b"/>
            <a:pathLst>
              <a:path w="53339" h="0">
                <a:moveTo>
                  <a:pt x="0" y="0"/>
                </a:moveTo>
                <a:lnTo>
                  <a:pt x="53339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6298691" y="3112007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6428232" y="3112007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6687311" y="3112007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6557771" y="3285744"/>
            <a:ext cx="68580" cy="224154"/>
          </a:xfrm>
          <a:custGeom>
            <a:avLst/>
            <a:gdLst/>
            <a:ahLst/>
            <a:cxnLst/>
            <a:rect l="l" t="t" r="r" b="b"/>
            <a:pathLst>
              <a:path w="68579" h="224154">
                <a:moveTo>
                  <a:pt x="68579" y="0"/>
                </a:moveTo>
                <a:lnTo>
                  <a:pt x="0" y="0"/>
                </a:lnTo>
                <a:lnTo>
                  <a:pt x="40258" y="224027"/>
                </a:lnTo>
                <a:lnTo>
                  <a:pt x="6857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6603492" y="3223260"/>
            <a:ext cx="0" cy="50165"/>
          </a:xfrm>
          <a:custGeom>
            <a:avLst/>
            <a:gdLst/>
            <a:ahLst/>
            <a:cxnLst/>
            <a:rect l="l" t="t" r="r" b="b"/>
            <a:pathLst>
              <a:path w="0" h="50164">
                <a:moveTo>
                  <a:pt x="0" y="0"/>
                </a:moveTo>
                <a:lnTo>
                  <a:pt x="0" y="49784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6557771" y="3111880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1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6603238" y="3067811"/>
            <a:ext cx="0" cy="82550"/>
          </a:xfrm>
          <a:custGeom>
            <a:avLst/>
            <a:gdLst/>
            <a:ahLst/>
            <a:cxnLst/>
            <a:rect l="l" t="t" r="r" b="b"/>
            <a:pathLst>
              <a:path w="0" h="82550">
                <a:moveTo>
                  <a:pt x="0" y="0"/>
                </a:moveTo>
                <a:lnTo>
                  <a:pt x="0" y="82041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 txBox="1"/>
          <p:nvPr/>
        </p:nvSpPr>
        <p:spPr>
          <a:xfrm>
            <a:off x="6550914" y="2811271"/>
            <a:ext cx="14224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Times New Roman"/>
                <a:cs typeface="Times New Roman"/>
              </a:rPr>
              <a:t>T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6306311" y="3492754"/>
            <a:ext cx="454025" cy="55880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algn="r" marR="30480">
              <a:lnSpc>
                <a:spcPct val="100000"/>
              </a:lnSpc>
              <a:spcBef>
                <a:spcPts val="400"/>
              </a:spcBef>
            </a:pPr>
            <a:r>
              <a:rPr dirty="0" sz="1500">
                <a:latin typeface="Times New Roman"/>
                <a:cs typeface="Times New Roman"/>
              </a:rPr>
              <a:t>d</a:t>
            </a:r>
            <a:r>
              <a:rPr dirty="0" sz="1500" spc="-254">
                <a:latin typeface="Times New Roman"/>
                <a:cs typeface="Times New Roman"/>
              </a:rPr>
              <a:t> </a:t>
            </a:r>
            <a:r>
              <a:rPr dirty="0" baseline="-16666" sz="1500" spc="-7">
                <a:latin typeface="Times New Roman"/>
                <a:cs typeface="Times New Roman"/>
              </a:rPr>
              <a:t>T</a:t>
            </a:r>
            <a:endParaRPr baseline="-16666" sz="1500">
              <a:latin typeface="Times New Roman"/>
              <a:cs typeface="Times New Roman"/>
            </a:endParaRPr>
          </a:p>
          <a:p>
            <a:pPr algn="r" marR="80645">
              <a:lnSpc>
                <a:spcPct val="100000"/>
              </a:lnSpc>
              <a:spcBef>
                <a:spcPts val="300"/>
              </a:spcBef>
            </a:pPr>
            <a:r>
              <a:rPr dirty="0" sz="1500" spc="-20">
                <a:latin typeface="Times New Roman"/>
                <a:cs typeface="Times New Roman"/>
              </a:rPr>
              <a:t>T</a:t>
            </a:r>
            <a:r>
              <a:rPr dirty="0" sz="1500" spc="-25">
                <a:latin typeface="Times New Roman"/>
                <a:cs typeface="Times New Roman"/>
              </a:rPr>
              <a:t>V</a:t>
            </a:r>
            <a:r>
              <a:rPr dirty="0" baseline="-16666" sz="1500" spc="-7">
                <a:latin typeface="Times New Roman"/>
                <a:cs typeface="Times New Roman"/>
              </a:rPr>
              <a:t>T</a:t>
            </a:r>
            <a:endParaRPr baseline="-16666" sz="1500">
              <a:latin typeface="Times New Roman"/>
              <a:cs typeface="Times New Roman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778763" y="1817904"/>
            <a:ext cx="3246755" cy="755650"/>
          </a:xfrm>
          <a:prstGeom prst="rect">
            <a:avLst/>
          </a:prstGeom>
        </p:spPr>
        <p:txBody>
          <a:bodyPr wrap="square" lIns="0" tIns="80010" rIns="0" bIns="0" rtlCol="0" vert="horz">
            <a:spAutoFit/>
          </a:bodyPr>
          <a:lstStyle/>
          <a:p>
            <a:pPr marL="626110">
              <a:lnSpc>
                <a:spcPct val="100000"/>
              </a:lnSpc>
              <a:spcBef>
                <a:spcPts val="630"/>
              </a:spcBef>
              <a:tabLst>
                <a:tab pos="1398905" algn="l"/>
                <a:tab pos="2131060" algn="l"/>
                <a:tab pos="2875915" algn="l"/>
              </a:tabLst>
            </a:pPr>
            <a:r>
              <a:rPr dirty="0" sz="1500" spc="-5">
                <a:latin typeface="Times New Roman"/>
                <a:cs typeface="Times New Roman"/>
              </a:rPr>
              <a:t>CF</a:t>
            </a:r>
            <a:r>
              <a:rPr dirty="0" sz="1500" spc="-225">
                <a:latin typeface="Times New Roman"/>
                <a:cs typeface="Times New Roman"/>
              </a:rPr>
              <a:t> </a:t>
            </a:r>
            <a:r>
              <a:rPr dirty="0" baseline="-18518" sz="2250">
                <a:latin typeface="Times New Roman"/>
                <a:cs typeface="Times New Roman"/>
              </a:rPr>
              <a:t>1	</a:t>
            </a:r>
            <a:r>
              <a:rPr dirty="0" sz="1500" spc="-55">
                <a:latin typeface="Times New Roman"/>
                <a:cs typeface="Times New Roman"/>
              </a:rPr>
              <a:t>CF</a:t>
            </a:r>
            <a:r>
              <a:rPr dirty="0" baseline="-18518" sz="2250" spc="-82">
                <a:latin typeface="Times New Roman"/>
                <a:cs typeface="Times New Roman"/>
              </a:rPr>
              <a:t>2	</a:t>
            </a:r>
            <a:r>
              <a:rPr dirty="0" sz="1500" spc="-30">
                <a:latin typeface="Times New Roman"/>
                <a:cs typeface="Times New Roman"/>
              </a:rPr>
              <a:t>CF</a:t>
            </a:r>
            <a:r>
              <a:rPr dirty="0" baseline="-18518" sz="2250" spc="-44">
                <a:latin typeface="Times New Roman"/>
                <a:cs typeface="Times New Roman"/>
              </a:rPr>
              <a:t>3	</a:t>
            </a:r>
            <a:r>
              <a:rPr dirty="0" sz="1500" spc="-30">
                <a:latin typeface="Times New Roman"/>
                <a:cs typeface="Times New Roman"/>
              </a:rPr>
              <a:t>CF</a:t>
            </a:r>
            <a:r>
              <a:rPr dirty="0" baseline="-18518" sz="2250" spc="-44">
                <a:latin typeface="Times New Roman"/>
                <a:cs typeface="Times New Roman"/>
              </a:rPr>
              <a:t>4</a:t>
            </a:r>
            <a:endParaRPr baseline="-18518" sz="225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  <a:spcBef>
                <a:spcPts val="775"/>
              </a:spcBef>
            </a:pPr>
            <a:r>
              <a:rPr dirty="0" sz="2200">
                <a:latin typeface="Times New Roman"/>
                <a:cs typeface="Times New Roman"/>
              </a:rPr>
              <a:t>Equity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749604" y="4037203"/>
            <a:ext cx="7827009" cy="10509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95"/>
              </a:spcBef>
            </a:pPr>
            <a:r>
              <a:rPr dirty="0" sz="2200" spc="-5">
                <a:latin typeface="Times New Roman"/>
                <a:cs typeface="Times New Roman"/>
              </a:rPr>
              <a:t>The terminal value, TV</a:t>
            </a:r>
            <a:r>
              <a:rPr dirty="0" baseline="-17241" sz="2175" spc="-7">
                <a:latin typeface="Times New Roman"/>
                <a:cs typeface="Times New Roman"/>
              </a:rPr>
              <a:t>T </a:t>
            </a:r>
            <a:r>
              <a:rPr dirty="0" sz="2200" spc="-5">
                <a:latin typeface="Times New Roman"/>
                <a:cs typeface="Times New Roman"/>
              </a:rPr>
              <a:t>is the price </a:t>
            </a:r>
            <a:r>
              <a:rPr dirty="0" sz="2200" spc="-10">
                <a:latin typeface="Times New Roman"/>
                <a:cs typeface="Times New Roman"/>
              </a:rPr>
              <a:t>payoff, </a:t>
            </a:r>
            <a:r>
              <a:rPr dirty="0" sz="2200" spc="-5">
                <a:latin typeface="Times New Roman"/>
                <a:cs typeface="Times New Roman"/>
              </a:rPr>
              <a:t>P</a:t>
            </a:r>
            <a:r>
              <a:rPr dirty="0" baseline="-17241" sz="2175" spc="-7">
                <a:latin typeface="Times New Roman"/>
                <a:cs typeface="Times New Roman"/>
              </a:rPr>
              <a:t>T </a:t>
            </a:r>
            <a:r>
              <a:rPr dirty="0" sz="2200" spc="-5">
                <a:latin typeface="Times New Roman"/>
                <a:cs typeface="Times New Roman"/>
              </a:rPr>
              <a:t>when the share is</a:t>
            </a:r>
            <a:r>
              <a:rPr dirty="0" sz="2200" spc="185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sold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4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5"/>
              </a:spcBef>
            </a:pPr>
            <a:r>
              <a:rPr dirty="0" sz="2200" spc="-55">
                <a:latin typeface="Times New Roman"/>
                <a:cs typeface="Times New Roman"/>
              </a:rPr>
              <a:t>Valuation </a:t>
            </a:r>
            <a:r>
              <a:rPr dirty="0" sz="2200" spc="-5">
                <a:latin typeface="Times New Roman"/>
                <a:cs typeface="Times New Roman"/>
              </a:rPr>
              <a:t>issues</a:t>
            </a:r>
            <a:r>
              <a:rPr dirty="0" sz="2200" spc="-80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: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1519555" y="5099050"/>
            <a:ext cx="4411345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>
                <a:latin typeface="Times New Roman"/>
                <a:cs typeface="Times New Roman"/>
              </a:rPr>
              <a:t>The forecast </a:t>
            </a:r>
            <a:r>
              <a:rPr dirty="0" sz="1700" spc="-20">
                <a:latin typeface="Times New Roman"/>
                <a:cs typeface="Times New Roman"/>
              </a:rPr>
              <a:t>target: </a:t>
            </a:r>
            <a:r>
              <a:rPr dirty="0" sz="1700" spc="-5">
                <a:latin typeface="Times New Roman"/>
                <a:cs typeface="Times New Roman"/>
              </a:rPr>
              <a:t>dividends, </a:t>
            </a:r>
            <a:r>
              <a:rPr dirty="0" sz="1700">
                <a:latin typeface="Times New Roman"/>
                <a:cs typeface="Times New Roman"/>
              </a:rPr>
              <a:t>cash </a:t>
            </a:r>
            <a:r>
              <a:rPr dirty="0" sz="1700" spc="-45">
                <a:latin typeface="Times New Roman"/>
                <a:cs typeface="Times New Roman"/>
              </a:rPr>
              <a:t>flow,</a:t>
            </a:r>
            <a:r>
              <a:rPr dirty="0" sz="1700" spc="-220">
                <a:latin typeface="Times New Roman"/>
                <a:cs typeface="Times New Roman"/>
              </a:rPr>
              <a:t> </a:t>
            </a:r>
            <a:r>
              <a:rPr dirty="0" sz="1700">
                <a:latin typeface="Times New Roman"/>
                <a:cs typeface="Times New Roman"/>
              </a:rPr>
              <a:t>earnings?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1519555" y="5163057"/>
            <a:ext cx="2861310" cy="114808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12700" marR="5080">
              <a:lnSpc>
                <a:spcPct val="107200"/>
              </a:lnSpc>
              <a:spcBef>
                <a:spcPts val="280"/>
              </a:spcBef>
            </a:pPr>
            <a:r>
              <a:rPr dirty="0" sz="1700">
                <a:latin typeface="Times New Roman"/>
                <a:cs typeface="Times New Roman"/>
              </a:rPr>
              <a:t>The </a:t>
            </a:r>
            <a:r>
              <a:rPr dirty="0" sz="1700" spc="-5">
                <a:latin typeface="Times New Roman"/>
                <a:cs typeface="Times New Roman"/>
              </a:rPr>
              <a:t>time </a:t>
            </a:r>
            <a:r>
              <a:rPr dirty="0" sz="1700">
                <a:latin typeface="Times New Roman"/>
                <a:cs typeface="Times New Roman"/>
              </a:rPr>
              <a:t>horizon: T = 5,</a:t>
            </a:r>
            <a:r>
              <a:rPr dirty="0" sz="1700" spc="-160">
                <a:latin typeface="Times New Roman"/>
                <a:cs typeface="Times New Roman"/>
              </a:rPr>
              <a:t> </a:t>
            </a:r>
            <a:r>
              <a:rPr dirty="0" sz="1700" spc="50">
                <a:latin typeface="Times New Roman"/>
                <a:cs typeface="Times New Roman"/>
              </a:rPr>
              <a:t>10,</a:t>
            </a:r>
            <a:r>
              <a:rPr dirty="0" baseline="-4708" sz="4425" spc="75">
                <a:latin typeface="Symbol"/>
                <a:cs typeface="Symbol"/>
              </a:rPr>
              <a:t></a:t>
            </a:r>
            <a:r>
              <a:rPr dirty="0" sz="1700" spc="50">
                <a:latin typeface="Times New Roman"/>
                <a:cs typeface="Times New Roman"/>
              </a:rPr>
              <a:t>?  </a:t>
            </a:r>
            <a:r>
              <a:rPr dirty="0" sz="1700">
                <a:latin typeface="Times New Roman"/>
                <a:cs typeface="Times New Roman"/>
              </a:rPr>
              <a:t>The </a:t>
            </a:r>
            <a:r>
              <a:rPr dirty="0" sz="1700" spc="-5">
                <a:latin typeface="Times New Roman"/>
                <a:cs typeface="Times New Roman"/>
              </a:rPr>
              <a:t>terminal</a:t>
            </a:r>
            <a:r>
              <a:rPr dirty="0" sz="1700" spc="-85">
                <a:latin typeface="Times New Roman"/>
                <a:cs typeface="Times New Roman"/>
              </a:rPr>
              <a:t> </a:t>
            </a:r>
            <a:r>
              <a:rPr dirty="0" sz="1700">
                <a:latin typeface="Times New Roman"/>
                <a:cs typeface="Times New Roman"/>
              </a:rPr>
              <a:t>value?</a:t>
            </a: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dirty="0" sz="1700">
                <a:latin typeface="Times New Roman"/>
                <a:cs typeface="Times New Roman"/>
              </a:rPr>
              <a:t>The discount</a:t>
            </a:r>
            <a:r>
              <a:rPr dirty="0" sz="1700" spc="-75">
                <a:latin typeface="Times New Roman"/>
                <a:cs typeface="Times New Roman"/>
              </a:rPr>
              <a:t> </a:t>
            </a:r>
            <a:r>
              <a:rPr dirty="0" sz="1700" spc="-5">
                <a:latin typeface="Times New Roman"/>
                <a:cs typeface="Times New Roman"/>
              </a:rPr>
              <a:t>rate?</a:t>
            </a:r>
            <a:endParaRPr sz="1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33777" y="326212"/>
            <a:ext cx="505460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Big Picture </a:t>
            </a:r>
            <a:r>
              <a:rPr dirty="0"/>
              <a:t>for </a:t>
            </a:r>
            <a:r>
              <a:rPr dirty="0" spc="-5"/>
              <a:t>This</a:t>
            </a:r>
            <a:r>
              <a:rPr dirty="0" spc="-130"/>
              <a:t> </a:t>
            </a:r>
            <a:r>
              <a:rPr dirty="0" spc="-5"/>
              <a:t>Chapter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51966" y="1091624"/>
            <a:ext cx="7119620" cy="5049520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2000" b="1">
                <a:latin typeface="Times New Roman"/>
                <a:cs typeface="Times New Roman"/>
              </a:rPr>
              <a:t>Understand the </a:t>
            </a:r>
            <a:r>
              <a:rPr dirty="0" sz="2000" spc="-5" b="1">
                <a:latin typeface="Times New Roman"/>
                <a:cs typeface="Times New Roman"/>
              </a:rPr>
              <a:t>Difference</a:t>
            </a:r>
            <a:r>
              <a:rPr dirty="0" sz="2000" spc="-18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Between:</a:t>
            </a:r>
            <a:endParaRPr sz="2000">
              <a:latin typeface="Times New Roman"/>
              <a:cs typeface="Times New Roman"/>
            </a:endParaRPr>
          </a:p>
          <a:p>
            <a:pPr marL="286385" indent="-212090">
              <a:lnSpc>
                <a:spcPct val="100000"/>
              </a:lnSpc>
              <a:spcBef>
                <a:spcPts val="405"/>
              </a:spcBef>
              <a:buClr>
                <a:srgbClr val="00AEEE"/>
              </a:buClr>
              <a:buFont typeface="Wingdings"/>
              <a:buChar char=""/>
              <a:tabLst>
                <a:tab pos="287020" algn="l"/>
              </a:tabLst>
            </a:pPr>
            <a:r>
              <a:rPr dirty="0" sz="1800" spc="-5">
                <a:latin typeface="Times New Roman"/>
                <a:cs typeface="Times New Roman"/>
              </a:rPr>
              <a:t>Simple </a:t>
            </a:r>
            <a:r>
              <a:rPr dirty="0" sz="1800" spc="-25">
                <a:latin typeface="Times New Roman"/>
                <a:cs typeface="Times New Roman"/>
              </a:rPr>
              <a:t>Valuation</a:t>
            </a:r>
            <a:r>
              <a:rPr dirty="0" sz="1800" spc="-8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Schemes</a:t>
            </a:r>
            <a:endParaRPr sz="1800">
              <a:latin typeface="Times New Roman"/>
              <a:cs typeface="Times New Roman"/>
            </a:endParaRPr>
          </a:p>
          <a:p>
            <a:pPr marL="286385" indent="-212090">
              <a:lnSpc>
                <a:spcPct val="100000"/>
              </a:lnSpc>
              <a:spcBef>
                <a:spcPts val="409"/>
              </a:spcBef>
              <a:buClr>
                <a:srgbClr val="00AEEE"/>
              </a:buClr>
              <a:buFont typeface="Wingdings"/>
              <a:buChar char=""/>
              <a:tabLst>
                <a:tab pos="287020" algn="l"/>
              </a:tabLst>
            </a:pPr>
            <a:r>
              <a:rPr dirty="0" sz="1800">
                <a:latin typeface="Times New Roman"/>
                <a:cs typeface="Times New Roman"/>
              </a:rPr>
              <a:t>Stock Screening,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and</a:t>
            </a:r>
            <a:endParaRPr sz="1800">
              <a:latin typeface="Times New Roman"/>
              <a:cs typeface="Times New Roman"/>
            </a:endParaRPr>
          </a:p>
          <a:p>
            <a:pPr marL="286385" indent="-212090">
              <a:lnSpc>
                <a:spcPct val="100000"/>
              </a:lnSpc>
              <a:spcBef>
                <a:spcPts val="395"/>
              </a:spcBef>
              <a:buClr>
                <a:srgbClr val="00AEEE"/>
              </a:buClr>
              <a:buFont typeface="Wingdings"/>
              <a:buChar char=""/>
              <a:tabLst>
                <a:tab pos="287020" algn="l"/>
              </a:tabLst>
            </a:pPr>
            <a:r>
              <a:rPr dirty="0" sz="1800">
                <a:latin typeface="Times New Roman"/>
                <a:cs typeface="Times New Roman"/>
              </a:rPr>
              <a:t>Fully Fledged </a:t>
            </a:r>
            <a:r>
              <a:rPr dirty="0" sz="1800" spc="-5">
                <a:latin typeface="Times New Roman"/>
                <a:cs typeface="Times New Roman"/>
              </a:rPr>
              <a:t>Fundamental</a:t>
            </a:r>
            <a:r>
              <a:rPr dirty="0" sz="1800" spc="-18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Analysis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00AEEE"/>
              </a:buClr>
              <a:buFont typeface="Wingdings"/>
              <a:buChar char=""/>
            </a:pPr>
            <a:endParaRPr sz="28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Understand how the financial statements </a:t>
            </a:r>
            <a:r>
              <a:rPr dirty="0" sz="2000" spc="-10" b="1">
                <a:latin typeface="Times New Roman"/>
                <a:cs typeface="Times New Roman"/>
              </a:rPr>
              <a:t>are </a:t>
            </a:r>
            <a:r>
              <a:rPr dirty="0" sz="2000" b="1">
                <a:latin typeface="Times New Roman"/>
                <a:cs typeface="Times New Roman"/>
              </a:rPr>
              <a:t>used in each of</a:t>
            </a:r>
            <a:r>
              <a:rPr dirty="0" sz="2000" spc="-35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these  types of</a:t>
            </a:r>
            <a:r>
              <a:rPr dirty="0" sz="2000" spc="-8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analysis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710"/>
              </a:spcBef>
            </a:pPr>
            <a:r>
              <a:rPr dirty="0" sz="2000" b="1">
                <a:latin typeface="Times New Roman"/>
                <a:cs typeface="Times New Roman"/>
              </a:rPr>
              <a:t>Understand how formal fundamental analysis is</a:t>
            </a:r>
            <a:r>
              <a:rPr dirty="0" sz="2000" spc="-37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done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720"/>
              </a:spcBef>
            </a:pPr>
            <a:r>
              <a:rPr dirty="0" sz="2000" b="1">
                <a:latin typeface="Times New Roman"/>
                <a:cs typeface="Times New Roman"/>
              </a:rPr>
              <a:t>Understand what generates value in a</a:t>
            </a:r>
            <a:r>
              <a:rPr dirty="0" sz="2000" spc="-24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business:</a:t>
            </a:r>
            <a:endParaRPr sz="2000">
              <a:latin typeface="Times New Roman"/>
              <a:cs typeface="Times New Roman"/>
            </a:endParaRPr>
          </a:p>
          <a:p>
            <a:pPr marL="286385" indent="-212090">
              <a:lnSpc>
                <a:spcPct val="100000"/>
              </a:lnSpc>
              <a:spcBef>
                <a:spcPts val="400"/>
              </a:spcBef>
              <a:buClr>
                <a:srgbClr val="00AEEE"/>
              </a:buClr>
              <a:buFont typeface="Wingdings"/>
              <a:buChar char=""/>
              <a:tabLst>
                <a:tab pos="287020" algn="l"/>
              </a:tabLst>
            </a:pPr>
            <a:r>
              <a:rPr dirty="0" sz="1800">
                <a:latin typeface="Times New Roman"/>
                <a:cs typeface="Times New Roman"/>
              </a:rPr>
              <a:t>Operating</a:t>
            </a:r>
            <a:r>
              <a:rPr dirty="0" sz="1800" spc="-1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Activities?</a:t>
            </a:r>
            <a:endParaRPr sz="1800">
              <a:latin typeface="Times New Roman"/>
              <a:cs typeface="Times New Roman"/>
            </a:endParaRPr>
          </a:p>
          <a:p>
            <a:pPr marL="286385" indent="-212090">
              <a:lnSpc>
                <a:spcPct val="100000"/>
              </a:lnSpc>
              <a:spcBef>
                <a:spcPts val="400"/>
              </a:spcBef>
              <a:buClr>
                <a:srgbClr val="00AEEE"/>
              </a:buClr>
              <a:buFont typeface="Wingdings"/>
              <a:buChar char=""/>
              <a:tabLst>
                <a:tab pos="287020" algn="l"/>
              </a:tabLst>
            </a:pPr>
            <a:r>
              <a:rPr dirty="0" sz="1800" spc="-5">
                <a:latin typeface="Times New Roman"/>
                <a:cs typeface="Times New Roman"/>
              </a:rPr>
              <a:t>Investment</a:t>
            </a:r>
            <a:r>
              <a:rPr dirty="0" sz="1800" spc="-1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Activities?</a:t>
            </a:r>
            <a:endParaRPr sz="1800">
              <a:latin typeface="Times New Roman"/>
              <a:cs typeface="Times New Roman"/>
            </a:endParaRPr>
          </a:p>
          <a:p>
            <a:pPr marL="286385" indent="-212090">
              <a:lnSpc>
                <a:spcPct val="100000"/>
              </a:lnSpc>
              <a:spcBef>
                <a:spcPts val="409"/>
              </a:spcBef>
              <a:buClr>
                <a:srgbClr val="00AEEE"/>
              </a:buClr>
              <a:buFont typeface="Wingdings"/>
              <a:buChar char=""/>
              <a:tabLst>
                <a:tab pos="287020" algn="l"/>
              </a:tabLst>
            </a:pPr>
            <a:r>
              <a:rPr dirty="0" sz="1800">
                <a:latin typeface="Times New Roman"/>
                <a:cs typeface="Times New Roman"/>
              </a:rPr>
              <a:t>Financing</a:t>
            </a:r>
            <a:r>
              <a:rPr dirty="0" sz="1800" spc="-12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Activities?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724900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88907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830056" y="6617206"/>
            <a:ext cx="239268" cy="24079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51126" y="326212"/>
            <a:ext cx="481901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Criteria </a:t>
            </a:r>
            <a:r>
              <a:rPr dirty="0"/>
              <a:t>for </a:t>
            </a:r>
            <a:r>
              <a:rPr dirty="0" spc="-5"/>
              <a:t>Practical</a:t>
            </a:r>
            <a:r>
              <a:rPr dirty="0" spc="-155"/>
              <a:t> </a:t>
            </a:r>
            <a:r>
              <a:rPr dirty="0"/>
              <a:t>Valuation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90955" y="1376298"/>
            <a:ext cx="6954520" cy="4969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14" b="1">
                <a:latin typeface="Times New Roman"/>
                <a:cs typeface="Times New Roman"/>
              </a:rPr>
              <a:t>To </a:t>
            </a:r>
            <a:r>
              <a:rPr dirty="0" sz="2400" spc="-10" b="1">
                <a:latin typeface="Times New Roman"/>
                <a:cs typeface="Times New Roman"/>
              </a:rPr>
              <a:t>be </a:t>
            </a:r>
            <a:r>
              <a:rPr dirty="0" sz="2400" b="1">
                <a:latin typeface="Times New Roman"/>
                <a:cs typeface="Times New Roman"/>
              </a:rPr>
              <a:t>practical, </a:t>
            </a:r>
            <a:r>
              <a:rPr dirty="0" sz="2400" spc="-20" b="1">
                <a:latin typeface="Times New Roman"/>
                <a:cs typeface="Times New Roman"/>
              </a:rPr>
              <a:t>we</a:t>
            </a:r>
            <a:r>
              <a:rPr dirty="0" sz="2400" spc="50" b="1">
                <a:latin typeface="Times New Roman"/>
                <a:cs typeface="Times New Roman"/>
              </a:rPr>
              <a:t> </a:t>
            </a:r>
            <a:r>
              <a:rPr dirty="0" sz="2400" spc="-15" b="1">
                <a:latin typeface="Times New Roman"/>
                <a:cs typeface="Times New Roman"/>
              </a:rPr>
              <a:t>require:</a:t>
            </a:r>
            <a:endParaRPr sz="2400">
              <a:latin typeface="Times New Roman"/>
              <a:cs typeface="Times New Roman"/>
            </a:endParaRPr>
          </a:p>
          <a:p>
            <a:pPr marL="317500" indent="-305435">
              <a:lnSpc>
                <a:spcPct val="100000"/>
              </a:lnSpc>
              <a:spcBef>
                <a:spcPts val="2305"/>
              </a:spcBef>
              <a:buClr>
                <a:srgbClr val="001F5F"/>
              </a:buClr>
              <a:buAutoNum type="arabicPeriod"/>
              <a:tabLst>
                <a:tab pos="318135" algn="l"/>
              </a:tabLst>
            </a:pPr>
            <a:r>
              <a:rPr dirty="0" sz="2400" b="1">
                <a:latin typeface="Times New Roman"/>
                <a:cs typeface="Times New Roman"/>
              </a:rPr>
              <a:t>Finite </a:t>
            </a:r>
            <a:r>
              <a:rPr dirty="0" sz="2400" spc="-5" b="1">
                <a:latin typeface="Times New Roman"/>
                <a:cs typeface="Times New Roman"/>
              </a:rPr>
              <a:t>horizon</a:t>
            </a:r>
            <a:r>
              <a:rPr dirty="0" sz="2400" spc="-75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forecasting</a:t>
            </a:r>
            <a:endParaRPr sz="2400">
              <a:latin typeface="Times New Roman"/>
              <a:cs typeface="Times New Roman"/>
            </a:endParaRPr>
          </a:p>
          <a:p>
            <a:pPr lvl="1" marL="784860" indent="-241300">
              <a:lnSpc>
                <a:spcPct val="100000"/>
              </a:lnSpc>
              <a:spcBef>
                <a:spcPts val="300"/>
              </a:spcBef>
              <a:buClr>
                <a:srgbClr val="00AEEE"/>
              </a:buClr>
              <a:buSzPct val="91666"/>
              <a:buFont typeface="Wingdings"/>
              <a:buChar char=""/>
              <a:tabLst>
                <a:tab pos="785495" algn="l"/>
              </a:tabLst>
            </a:pPr>
            <a:r>
              <a:rPr dirty="0" sz="2400">
                <a:latin typeface="Times New Roman"/>
                <a:cs typeface="Times New Roman"/>
              </a:rPr>
              <a:t>Forecasting </a:t>
            </a:r>
            <a:r>
              <a:rPr dirty="0" sz="2400" spc="-5">
                <a:latin typeface="Times New Roman"/>
                <a:cs typeface="Times New Roman"/>
              </a:rPr>
              <a:t>over </a:t>
            </a:r>
            <a:r>
              <a:rPr dirty="0" sz="2400">
                <a:latin typeface="Times New Roman"/>
                <a:cs typeface="Times New Roman"/>
              </a:rPr>
              <a:t>infinite horizons is</a:t>
            </a:r>
            <a:r>
              <a:rPr dirty="0" sz="2400" spc="-16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impractical</a:t>
            </a:r>
            <a:endParaRPr sz="24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Clr>
                <a:srgbClr val="00AEEE"/>
              </a:buClr>
              <a:buFont typeface="Wingdings"/>
              <a:buChar char=""/>
            </a:pPr>
            <a:endParaRPr sz="2600">
              <a:latin typeface="Times New Roman"/>
              <a:cs typeface="Times New Roman"/>
            </a:endParaRPr>
          </a:p>
          <a:p>
            <a:pPr marL="317500" indent="-305435">
              <a:lnSpc>
                <a:spcPct val="100000"/>
              </a:lnSpc>
              <a:buClr>
                <a:srgbClr val="001F5F"/>
              </a:buClr>
              <a:buAutoNum type="arabicPeriod"/>
              <a:tabLst>
                <a:tab pos="318135" algn="l"/>
              </a:tabLst>
            </a:pPr>
            <a:r>
              <a:rPr dirty="0" sz="2400" spc="-25" b="1">
                <a:latin typeface="Times New Roman"/>
                <a:cs typeface="Times New Roman"/>
              </a:rPr>
              <a:t>Validation</a:t>
            </a:r>
            <a:endParaRPr sz="2400">
              <a:latin typeface="Times New Roman"/>
              <a:cs typeface="Times New Roman"/>
            </a:endParaRPr>
          </a:p>
          <a:p>
            <a:pPr lvl="1" marL="848994" indent="-305435">
              <a:lnSpc>
                <a:spcPct val="100000"/>
              </a:lnSpc>
              <a:spcBef>
                <a:spcPts val="65"/>
              </a:spcBef>
              <a:buClr>
                <a:srgbClr val="00AEEE"/>
              </a:buClr>
              <a:buSzPct val="91666"/>
              <a:buFont typeface="Wingdings"/>
              <a:buChar char=""/>
              <a:tabLst>
                <a:tab pos="849630" algn="l"/>
              </a:tabLst>
            </a:pPr>
            <a:r>
              <a:rPr dirty="0" sz="2400" spc="-5">
                <a:latin typeface="Times New Roman"/>
                <a:cs typeface="Times New Roman"/>
              </a:rPr>
              <a:t>Whatever we </a:t>
            </a:r>
            <a:r>
              <a:rPr dirty="0" sz="2400">
                <a:latin typeface="Times New Roman"/>
                <a:cs typeface="Times New Roman"/>
              </a:rPr>
              <a:t>forecast </a:t>
            </a:r>
            <a:r>
              <a:rPr dirty="0" sz="2400" spc="-20">
                <a:latin typeface="Times New Roman"/>
                <a:cs typeface="Times New Roman"/>
              </a:rPr>
              <a:t>must </a:t>
            </a:r>
            <a:r>
              <a:rPr dirty="0" sz="2400">
                <a:latin typeface="Times New Roman"/>
                <a:cs typeface="Times New Roman"/>
              </a:rPr>
              <a:t>be observable ex</a:t>
            </a:r>
            <a:r>
              <a:rPr dirty="0" sz="2400" spc="-1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post,</a:t>
            </a:r>
            <a:endParaRPr sz="2400">
              <a:latin typeface="Times New Roman"/>
              <a:cs typeface="Times New Roman"/>
            </a:endParaRPr>
          </a:p>
          <a:p>
            <a:pPr marL="848994">
              <a:lnSpc>
                <a:spcPct val="100000"/>
              </a:lnSpc>
              <a:spcBef>
                <a:spcPts val="285"/>
              </a:spcBef>
            </a:pPr>
            <a:r>
              <a:rPr dirty="0" sz="2400" spc="-5">
                <a:latin typeface="Times New Roman"/>
                <a:cs typeface="Times New Roman"/>
              </a:rPr>
              <a:t>so </a:t>
            </a:r>
            <a:r>
              <a:rPr dirty="0" sz="2400">
                <a:latin typeface="Times New Roman"/>
                <a:cs typeface="Times New Roman"/>
              </a:rPr>
              <a:t>the forecast can be </a:t>
            </a:r>
            <a:r>
              <a:rPr dirty="0" sz="2400" spc="-5">
                <a:latin typeface="Times New Roman"/>
                <a:cs typeface="Times New Roman"/>
              </a:rPr>
              <a:t>verified </a:t>
            </a:r>
            <a:r>
              <a:rPr dirty="0" sz="2400">
                <a:latin typeface="Times New Roman"/>
                <a:cs typeface="Times New Roman"/>
              </a:rPr>
              <a:t>for its</a:t>
            </a:r>
            <a:r>
              <a:rPr dirty="0" sz="2400" spc="-265">
                <a:latin typeface="Times New Roman"/>
                <a:cs typeface="Times New Roman"/>
              </a:rPr>
              <a:t> </a:t>
            </a:r>
            <a:r>
              <a:rPr dirty="0" sz="2400" spc="-20">
                <a:latin typeface="Times New Roman"/>
                <a:cs typeface="Times New Roman"/>
              </a:rPr>
              <a:t>accuracy.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800">
              <a:latin typeface="Times New Roman"/>
              <a:cs typeface="Times New Roman"/>
            </a:endParaRPr>
          </a:p>
          <a:p>
            <a:pPr marL="317500" indent="-305435">
              <a:lnSpc>
                <a:spcPct val="100000"/>
              </a:lnSpc>
              <a:buClr>
                <a:srgbClr val="001F5F"/>
              </a:buClr>
              <a:buAutoNum type="arabicPeriod" startAt="3"/>
              <a:tabLst>
                <a:tab pos="318135" algn="l"/>
              </a:tabLst>
            </a:pPr>
            <a:r>
              <a:rPr dirty="0" sz="2400" b="1">
                <a:latin typeface="Times New Roman"/>
                <a:cs typeface="Times New Roman"/>
              </a:rPr>
              <a:t>Parsimony</a:t>
            </a:r>
            <a:endParaRPr sz="2400">
              <a:latin typeface="Times New Roman"/>
              <a:cs typeface="Times New Roman"/>
            </a:endParaRPr>
          </a:p>
          <a:p>
            <a:pPr lvl="1" marL="848994" marR="2037714" indent="-304800">
              <a:lnSpc>
                <a:spcPts val="3200"/>
              </a:lnSpc>
              <a:spcBef>
                <a:spcPts val="114"/>
              </a:spcBef>
              <a:buClr>
                <a:srgbClr val="00AEEE"/>
              </a:buClr>
              <a:buSzPct val="91666"/>
              <a:buFont typeface="Wingdings"/>
              <a:buChar char=""/>
              <a:tabLst>
                <a:tab pos="849630" algn="l"/>
              </a:tabLst>
            </a:pPr>
            <a:r>
              <a:rPr dirty="0" sz="2400">
                <a:latin typeface="Times New Roman"/>
                <a:cs typeface="Times New Roman"/>
              </a:rPr>
              <a:t>Information gathering &amp;</a:t>
            </a:r>
            <a:r>
              <a:rPr dirty="0" sz="2400" spc="-10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analysis  should be</a:t>
            </a:r>
            <a:r>
              <a:rPr dirty="0" sz="2400" spc="-4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straightforward</a:t>
            </a:r>
            <a:endParaRPr sz="2400">
              <a:latin typeface="Times New Roman"/>
              <a:cs typeface="Times New Roman"/>
            </a:endParaRPr>
          </a:p>
          <a:p>
            <a:pPr lvl="1" marL="784860" indent="-241300">
              <a:lnSpc>
                <a:spcPct val="100000"/>
              </a:lnSpc>
              <a:spcBef>
                <a:spcPts val="185"/>
              </a:spcBef>
              <a:buClr>
                <a:srgbClr val="00AEEE"/>
              </a:buClr>
              <a:buSzPct val="91666"/>
              <a:buFont typeface="Wingdings"/>
              <a:buChar char=""/>
              <a:tabLst>
                <a:tab pos="785495" algn="l"/>
              </a:tabLst>
            </a:pPr>
            <a:r>
              <a:rPr dirty="0" sz="2400">
                <a:latin typeface="Times New Roman"/>
                <a:cs typeface="Times New Roman"/>
              </a:rPr>
              <a:t>The </a:t>
            </a:r>
            <a:r>
              <a:rPr dirty="0" sz="2400" spc="-5">
                <a:latin typeface="Times New Roman"/>
                <a:cs typeface="Times New Roman"/>
              </a:rPr>
              <a:t>fewer </a:t>
            </a:r>
            <a:r>
              <a:rPr dirty="0" sz="2400">
                <a:latin typeface="Times New Roman"/>
                <a:cs typeface="Times New Roman"/>
              </a:rPr>
              <a:t>pieces of </a:t>
            </a:r>
            <a:r>
              <a:rPr dirty="0" sz="2400" spc="-5">
                <a:latin typeface="Times New Roman"/>
                <a:cs typeface="Times New Roman"/>
              </a:rPr>
              <a:t>information, </a:t>
            </a:r>
            <a:r>
              <a:rPr dirty="0" sz="2400">
                <a:latin typeface="Times New Roman"/>
                <a:cs typeface="Times New Roman"/>
              </a:rPr>
              <a:t>the</a:t>
            </a:r>
            <a:r>
              <a:rPr dirty="0" sz="2400" spc="-10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better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615950" marR="5080" indent="889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Question </a:t>
            </a:r>
            <a:r>
              <a:rPr dirty="0"/>
              <a:t>for</a:t>
            </a:r>
            <a:r>
              <a:rPr dirty="0" spc="-125"/>
              <a:t> </a:t>
            </a:r>
            <a:r>
              <a:rPr dirty="0" spc="-5"/>
              <a:t>Forecasting:  What Creates Value in a</a:t>
            </a:r>
            <a:r>
              <a:rPr dirty="0" spc="-120"/>
              <a:t> </a:t>
            </a:r>
            <a:r>
              <a:rPr dirty="0" spc="-15"/>
              <a:t>Firm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19632" y="1207262"/>
            <a:ext cx="6938645" cy="4700270"/>
          </a:xfrm>
          <a:prstGeom prst="rect">
            <a:avLst/>
          </a:prstGeom>
        </p:spPr>
        <p:txBody>
          <a:bodyPr wrap="square" lIns="0" tIns="101600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800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Equity Financing </a:t>
            </a:r>
            <a:r>
              <a:rPr dirty="0" sz="2400" b="1">
                <a:latin typeface="Times New Roman"/>
                <a:cs typeface="Times New Roman"/>
              </a:rPr>
              <a:t>Activities</a:t>
            </a:r>
            <a:r>
              <a:rPr dirty="0" sz="2400" spc="-27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?</a:t>
            </a:r>
            <a:endParaRPr sz="24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530"/>
              </a:spcBef>
              <a:buClr>
                <a:srgbClr val="00AEEE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800">
                <a:latin typeface="Times New Roman"/>
                <a:cs typeface="Times New Roman"/>
              </a:rPr>
              <a:t>Share </a:t>
            </a:r>
            <a:r>
              <a:rPr dirty="0" sz="1800" spc="-5">
                <a:latin typeface="Times New Roman"/>
                <a:cs typeface="Times New Roman"/>
              </a:rPr>
              <a:t>Issues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?</a:t>
            </a:r>
            <a:endParaRPr sz="18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395"/>
              </a:spcBef>
              <a:buClr>
                <a:srgbClr val="00AEEE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800" spc="-5">
                <a:latin typeface="Times New Roman"/>
                <a:cs typeface="Times New Roman"/>
              </a:rPr>
              <a:t>Share </a:t>
            </a:r>
            <a:r>
              <a:rPr dirty="0" sz="1800">
                <a:latin typeface="Times New Roman"/>
                <a:cs typeface="Times New Roman"/>
              </a:rPr>
              <a:t>Repurchases</a:t>
            </a:r>
            <a:r>
              <a:rPr dirty="0" sz="1800" spc="-5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?</a:t>
            </a:r>
            <a:endParaRPr sz="18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400"/>
              </a:spcBef>
              <a:buClr>
                <a:srgbClr val="00AEEE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800">
                <a:latin typeface="Times New Roman"/>
                <a:cs typeface="Times New Roman"/>
              </a:rPr>
              <a:t>Dividends</a:t>
            </a:r>
            <a:r>
              <a:rPr dirty="0" sz="1800" spc="-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?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0"/>
              </a:spcBef>
              <a:buClr>
                <a:srgbClr val="00AEEE"/>
              </a:buClr>
              <a:buFont typeface="Wingdings"/>
              <a:buChar char=""/>
            </a:pPr>
            <a:endParaRPr sz="2250">
              <a:latin typeface="Times New Roman"/>
              <a:cs typeface="Times New Roman"/>
            </a:endParaRPr>
          </a:p>
          <a:p>
            <a:pPr marL="294640" indent="-2819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94005" algn="l"/>
                <a:tab pos="294640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Debt </a:t>
            </a:r>
            <a:r>
              <a:rPr dirty="0" sz="2400" b="1">
                <a:latin typeface="Times New Roman"/>
                <a:cs typeface="Times New Roman"/>
              </a:rPr>
              <a:t>Financing Activities</a:t>
            </a:r>
            <a:r>
              <a:rPr dirty="0" sz="2400" spc="-24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?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</a:pPr>
            <a:endParaRPr sz="2350">
              <a:latin typeface="Times New Roman"/>
              <a:cs typeface="Times New Roman"/>
            </a:endParaRPr>
          </a:p>
          <a:p>
            <a:pPr marL="294640" indent="-2819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94005" algn="l"/>
                <a:tab pos="294640" algn="l"/>
              </a:tabLst>
            </a:pPr>
            <a:r>
              <a:rPr dirty="0" sz="2400" b="1">
                <a:latin typeface="Times New Roman"/>
                <a:cs typeface="Times New Roman"/>
              </a:rPr>
              <a:t>Investing </a:t>
            </a:r>
            <a:r>
              <a:rPr dirty="0" sz="2400" spc="-5" b="1">
                <a:latin typeface="Times New Roman"/>
                <a:cs typeface="Times New Roman"/>
              </a:rPr>
              <a:t>and </a:t>
            </a:r>
            <a:r>
              <a:rPr dirty="0" sz="2400" b="1">
                <a:latin typeface="Times New Roman"/>
                <a:cs typeface="Times New Roman"/>
              </a:rPr>
              <a:t>Operating</a:t>
            </a:r>
            <a:r>
              <a:rPr dirty="0" sz="2400" spc="-19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Activities?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300">
              <a:latin typeface="Times New Roman"/>
              <a:cs typeface="Times New Roman"/>
            </a:endParaRPr>
          </a:p>
          <a:p>
            <a:pPr algn="ctr" marL="545465" marR="5080">
              <a:lnSpc>
                <a:spcPct val="100000"/>
              </a:lnSpc>
            </a:pPr>
            <a:r>
              <a:rPr dirty="0" sz="2400" spc="-55" b="1" i="1">
                <a:latin typeface="Times New Roman"/>
                <a:cs typeface="Times New Roman"/>
              </a:rPr>
              <a:t>Value </a:t>
            </a:r>
            <a:r>
              <a:rPr dirty="0" sz="2400" spc="-5" b="1" i="1">
                <a:latin typeface="Times New Roman"/>
                <a:cs typeface="Times New Roman"/>
              </a:rPr>
              <a:t>is </a:t>
            </a:r>
            <a:r>
              <a:rPr dirty="0" sz="2400" b="1" i="1">
                <a:latin typeface="Times New Roman"/>
                <a:cs typeface="Times New Roman"/>
              </a:rPr>
              <a:t>created by investing assets </a:t>
            </a:r>
            <a:r>
              <a:rPr dirty="0" sz="2400" spc="-5" b="1" i="1">
                <a:latin typeface="Times New Roman"/>
                <a:cs typeface="Times New Roman"/>
              </a:rPr>
              <a:t>in </a:t>
            </a:r>
            <a:r>
              <a:rPr dirty="0" sz="2400" b="1" i="1">
                <a:latin typeface="Times New Roman"/>
                <a:cs typeface="Times New Roman"/>
              </a:rPr>
              <a:t>operations</a:t>
            </a:r>
            <a:r>
              <a:rPr dirty="0" sz="2400" spc="-210" b="1" i="1">
                <a:latin typeface="Times New Roman"/>
                <a:cs typeface="Times New Roman"/>
              </a:rPr>
              <a:t> </a:t>
            </a:r>
            <a:r>
              <a:rPr dirty="0" sz="2400" spc="5" b="1" i="1">
                <a:latin typeface="Times New Roman"/>
                <a:cs typeface="Times New Roman"/>
              </a:rPr>
              <a:t>to  </a:t>
            </a:r>
            <a:r>
              <a:rPr dirty="0" sz="2400" b="1" i="1">
                <a:latin typeface="Times New Roman"/>
                <a:cs typeface="Times New Roman"/>
              </a:rPr>
              <a:t>develop products to sell to</a:t>
            </a:r>
            <a:r>
              <a:rPr dirty="0" sz="2400" spc="-180" b="1" i="1">
                <a:latin typeface="Times New Roman"/>
                <a:cs typeface="Times New Roman"/>
              </a:rPr>
              <a:t> </a:t>
            </a:r>
            <a:r>
              <a:rPr dirty="0" sz="2400" b="1" i="1">
                <a:latin typeface="Times New Roman"/>
                <a:cs typeface="Times New Roman"/>
              </a:rPr>
              <a:t>customers.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600">
              <a:latin typeface="Times New Roman"/>
              <a:cs typeface="Times New Roman"/>
            </a:endParaRPr>
          </a:p>
          <a:p>
            <a:pPr algn="ctr" marL="454659">
              <a:lnSpc>
                <a:spcPct val="100000"/>
              </a:lnSpc>
            </a:pPr>
            <a:r>
              <a:rPr dirty="0" sz="2400" spc="-5" b="1" i="1">
                <a:latin typeface="Times New Roman"/>
                <a:cs typeface="Times New Roman"/>
              </a:rPr>
              <a:t>Financing </a:t>
            </a:r>
            <a:r>
              <a:rPr dirty="0" sz="2400" spc="-10" b="1" i="1">
                <a:latin typeface="Times New Roman"/>
                <a:cs typeface="Times New Roman"/>
              </a:rPr>
              <a:t>activities </a:t>
            </a:r>
            <a:r>
              <a:rPr dirty="0" sz="2400" b="1" i="1">
                <a:latin typeface="Times New Roman"/>
                <a:cs typeface="Times New Roman"/>
              </a:rPr>
              <a:t>typically do </a:t>
            </a:r>
            <a:r>
              <a:rPr dirty="0" sz="2400" spc="-5" b="1" i="1">
                <a:latin typeface="Times New Roman"/>
                <a:cs typeface="Times New Roman"/>
              </a:rPr>
              <a:t>not </a:t>
            </a:r>
            <a:r>
              <a:rPr dirty="0" sz="2400" b="1" i="1">
                <a:latin typeface="Times New Roman"/>
                <a:cs typeface="Times New Roman"/>
              </a:rPr>
              <a:t>create</a:t>
            </a:r>
            <a:r>
              <a:rPr dirty="0" sz="2400" spc="-220" b="1" i="1">
                <a:latin typeface="Times New Roman"/>
                <a:cs typeface="Times New Roman"/>
              </a:rPr>
              <a:t> </a:t>
            </a:r>
            <a:r>
              <a:rPr dirty="0" sz="2400" b="1" i="1">
                <a:latin typeface="Times New Roman"/>
                <a:cs typeface="Times New Roman"/>
              </a:rPr>
              <a:t>value.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615950" marR="5080" indent="889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Question </a:t>
            </a:r>
            <a:r>
              <a:rPr dirty="0"/>
              <a:t>for</a:t>
            </a:r>
            <a:r>
              <a:rPr dirty="0" spc="-125"/>
              <a:t> </a:t>
            </a:r>
            <a:r>
              <a:rPr dirty="0" spc="-5"/>
              <a:t>Forecasting:  What Creates Value in a</a:t>
            </a:r>
            <a:r>
              <a:rPr dirty="0" spc="-120"/>
              <a:t> </a:t>
            </a:r>
            <a:r>
              <a:rPr dirty="0" spc="-15"/>
              <a:t>Firm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1700" y="1213360"/>
            <a:ext cx="7563484" cy="3230880"/>
          </a:xfrm>
          <a:prstGeom prst="rect">
            <a:avLst/>
          </a:prstGeom>
        </p:spPr>
        <p:txBody>
          <a:bodyPr wrap="square" lIns="0" tIns="100330" rIns="0" bIns="0" rtlCol="0" vert="horz">
            <a:spAutoFit/>
          </a:bodyPr>
          <a:lstStyle/>
          <a:p>
            <a:pPr marL="436245" indent="-206375">
              <a:lnSpc>
                <a:spcPct val="100000"/>
              </a:lnSpc>
              <a:spcBef>
                <a:spcPts val="790"/>
              </a:spcBef>
              <a:buClr>
                <a:srgbClr val="001F5F"/>
              </a:buClr>
              <a:buFont typeface="Times New Roman"/>
              <a:buChar char="•"/>
              <a:tabLst>
                <a:tab pos="436880" algn="l"/>
              </a:tabLst>
            </a:pPr>
            <a:r>
              <a:rPr dirty="0" sz="2000" b="1">
                <a:latin typeface="Times New Roman"/>
                <a:cs typeface="Times New Roman"/>
              </a:rPr>
              <a:t>Equity Financing Activities</a:t>
            </a:r>
            <a:r>
              <a:rPr dirty="0" sz="2000" spc="-29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?</a:t>
            </a:r>
            <a:endParaRPr sz="2000">
              <a:latin typeface="Times New Roman"/>
              <a:cs typeface="Times New Roman"/>
            </a:endParaRPr>
          </a:p>
          <a:p>
            <a:pPr lvl="1" marL="784860" indent="-201295">
              <a:lnSpc>
                <a:spcPct val="100000"/>
              </a:lnSpc>
              <a:spcBef>
                <a:spcPts val="695"/>
              </a:spcBef>
              <a:buClr>
                <a:srgbClr val="00AEEE"/>
              </a:buClr>
              <a:buSzPct val="95000"/>
              <a:buFont typeface="Wingdings"/>
              <a:buChar char=""/>
              <a:tabLst>
                <a:tab pos="785495" algn="l"/>
              </a:tabLst>
            </a:pPr>
            <a:r>
              <a:rPr dirty="0" sz="2000">
                <a:latin typeface="Times New Roman"/>
                <a:cs typeface="Times New Roman"/>
              </a:rPr>
              <a:t>Share Issues</a:t>
            </a:r>
            <a:r>
              <a:rPr dirty="0" sz="2000" spc="-1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?</a:t>
            </a:r>
            <a:endParaRPr sz="2000">
              <a:latin typeface="Times New Roman"/>
              <a:cs typeface="Times New Roman"/>
            </a:endParaRPr>
          </a:p>
          <a:p>
            <a:pPr lvl="2" marL="1369060" marR="155575" indent="-343535">
              <a:lnSpc>
                <a:spcPct val="100000"/>
              </a:lnSpc>
              <a:spcBef>
                <a:spcPts val="710"/>
              </a:spcBef>
              <a:buClr>
                <a:srgbClr val="00AEEE"/>
              </a:buClr>
              <a:buFont typeface="Wingdings"/>
              <a:buChar char=""/>
              <a:tabLst>
                <a:tab pos="1369060" algn="l"/>
                <a:tab pos="1369695" algn="l"/>
              </a:tabLst>
            </a:pPr>
            <a:r>
              <a:rPr dirty="0" sz="2000">
                <a:latin typeface="Times New Roman"/>
                <a:cs typeface="Times New Roman"/>
              </a:rPr>
              <a:t>In </a:t>
            </a:r>
            <a:r>
              <a:rPr dirty="0" sz="2000" spc="-10">
                <a:latin typeface="Times New Roman"/>
                <a:cs typeface="Times New Roman"/>
              </a:rPr>
              <a:t>efficient </a:t>
            </a:r>
            <a:r>
              <a:rPr dirty="0" sz="2000" spc="-5">
                <a:latin typeface="Times New Roman"/>
                <a:cs typeface="Times New Roman"/>
              </a:rPr>
              <a:t>markets, </a:t>
            </a:r>
            <a:r>
              <a:rPr dirty="0" sz="2000">
                <a:latin typeface="Times New Roman"/>
                <a:cs typeface="Times New Roman"/>
              </a:rPr>
              <a:t>issuing shares at </a:t>
            </a:r>
            <a:r>
              <a:rPr dirty="0" sz="2000" spc="-5">
                <a:latin typeface="Times New Roman"/>
                <a:cs typeface="Times New Roman"/>
              </a:rPr>
              <a:t>market </a:t>
            </a:r>
            <a:r>
              <a:rPr dirty="0" sz="2000">
                <a:latin typeface="Times New Roman"/>
                <a:cs typeface="Times New Roman"/>
              </a:rPr>
              <a:t>value does</a:t>
            </a:r>
            <a:r>
              <a:rPr dirty="0" sz="2000" spc="-375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Times New Roman"/>
                <a:cs typeface="Times New Roman"/>
              </a:rPr>
              <a:t>not  </a:t>
            </a:r>
            <a:r>
              <a:rPr dirty="0" sz="2000" spc="-5">
                <a:latin typeface="Times New Roman"/>
                <a:cs typeface="Times New Roman"/>
              </a:rPr>
              <a:t>affect </a:t>
            </a:r>
            <a:r>
              <a:rPr dirty="0" sz="2000" spc="-10">
                <a:latin typeface="Times New Roman"/>
                <a:cs typeface="Times New Roman"/>
              </a:rPr>
              <a:t>shareholders’ </a:t>
            </a:r>
            <a:r>
              <a:rPr dirty="0" sz="2000" spc="-5">
                <a:latin typeface="Times New Roman"/>
                <a:cs typeface="Times New Roman"/>
              </a:rPr>
              <a:t>wealth </a:t>
            </a:r>
            <a:r>
              <a:rPr dirty="0" sz="2000" spc="5">
                <a:latin typeface="Times New Roman"/>
                <a:cs typeface="Times New Roman"/>
              </a:rPr>
              <a:t>but </a:t>
            </a:r>
            <a:r>
              <a:rPr dirty="0" sz="2000">
                <a:latin typeface="Times New Roman"/>
                <a:cs typeface="Times New Roman"/>
              </a:rPr>
              <a:t>issuing them at </a:t>
            </a:r>
            <a:r>
              <a:rPr dirty="0" sz="2000" spc="-5">
                <a:latin typeface="Times New Roman"/>
                <a:cs typeface="Times New Roman"/>
              </a:rPr>
              <a:t>less </a:t>
            </a:r>
            <a:r>
              <a:rPr dirty="0" sz="2000">
                <a:latin typeface="Times New Roman"/>
                <a:cs typeface="Times New Roman"/>
              </a:rPr>
              <a:t>than  </a:t>
            </a:r>
            <a:r>
              <a:rPr dirty="0" sz="2000" spc="-5">
                <a:latin typeface="Times New Roman"/>
                <a:cs typeface="Times New Roman"/>
              </a:rPr>
              <a:t>market </a:t>
            </a:r>
            <a:r>
              <a:rPr dirty="0" sz="2000">
                <a:latin typeface="Times New Roman"/>
                <a:cs typeface="Times New Roman"/>
              </a:rPr>
              <a:t>value erodes their</a:t>
            </a:r>
            <a:r>
              <a:rPr dirty="0" sz="2000" spc="-20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wealth.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1410"/>
              </a:spcBef>
            </a:pPr>
            <a:r>
              <a:rPr dirty="0" sz="2000" b="1">
                <a:latin typeface="Times New Roman"/>
                <a:cs typeface="Times New Roman"/>
              </a:rPr>
              <a:t>Example: </a:t>
            </a:r>
            <a:r>
              <a:rPr dirty="0" sz="2000">
                <a:latin typeface="Times New Roman"/>
                <a:cs typeface="Times New Roman"/>
              </a:rPr>
              <a:t>A firm with </a:t>
            </a:r>
            <a:r>
              <a:rPr dirty="0" sz="2000" spc="5">
                <a:latin typeface="Times New Roman"/>
                <a:cs typeface="Times New Roman"/>
              </a:rPr>
              <a:t>120 </a:t>
            </a:r>
            <a:r>
              <a:rPr dirty="0" sz="2000" spc="-5">
                <a:latin typeface="Times New Roman"/>
                <a:cs typeface="Times New Roman"/>
              </a:rPr>
              <a:t>million </a:t>
            </a:r>
            <a:r>
              <a:rPr dirty="0" sz="2000">
                <a:latin typeface="Times New Roman"/>
                <a:cs typeface="Times New Roman"/>
              </a:rPr>
              <a:t>shares outstanding issues 10 </a:t>
            </a:r>
            <a:r>
              <a:rPr dirty="0" sz="2000" spc="-5">
                <a:latin typeface="Times New Roman"/>
                <a:cs typeface="Times New Roman"/>
              </a:rPr>
              <a:t>million  </a:t>
            </a:r>
            <a:r>
              <a:rPr dirty="0" sz="2000">
                <a:latin typeface="Times New Roman"/>
                <a:cs typeface="Times New Roman"/>
              </a:rPr>
              <a:t>additional shares at the </a:t>
            </a:r>
            <a:r>
              <a:rPr dirty="0" sz="2000" spc="-5">
                <a:latin typeface="Times New Roman"/>
                <a:cs typeface="Times New Roman"/>
              </a:rPr>
              <a:t>market </a:t>
            </a:r>
            <a:r>
              <a:rPr dirty="0" sz="2000">
                <a:latin typeface="Times New Roman"/>
                <a:cs typeface="Times New Roman"/>
              </a:rPr>
              <a:t>price of </a:t>
            </a:r>
            <a:r>
              <a:rPr dirty="0" sz="2000" spc="5">
                <a:latin typeface="Times New Roman"/>
                <a:cs typeface="Times New Roman"/>
              </a:rPr>
              <a:t>$42 </a:t>
            </a:r>
            <a:r>
              <a:rPr dirty="0" sz="2000">
                <a:latin typeface="Times New Roman"/>
                <a:cs typeface="Times New Roman"/>
              </a:rPr>
              <a:t>per share. What happens</a:t>
            </a:r>
            <a:r>
              <a:rPr dirty="0" sz="2000" spc="-290">
                <a:latin typeface="Times New Roman"/>
                <a:cs typeface="Times New Roman"/>
              </a:rPr>
              <a:t> </a:t>
            </a:r>
            <a:r>
              <a:rPr dirty="0" sz="2000" spc="45">
                <a:latin typeface="Times New Roman"/>
                <a:cs typeface="Times New Roman"/>
              </a:rPr>
              <a:t>tothe  </a:t>
            </a:r>
            <a:r>
              <a:rPr dirty="0" sz="2000">
                <a:latin typeface="Times New Roman"/>
                <a:cs typeface="Times New Roman"/>
              </a:rPr>
              <a:t>price per</a:t>
            </a:r>
            <a:r>
              <a:rPr dirty="0" sz="2000" spc="-9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share?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615950" marR="5080" indent="889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Question </a:t>
            </a:r>
            <a:r>
              <a:rPr dirty="0"/>
              <a:t>for</a:t>
            </a:r>
            <a:r>
              <a:rPr dirty="0" spc="-125"/>
              <a:t> </a:t>
            </a:r>
            <a:r>
              <a:rPr dirty="0" spc="-5"/>
              <a:t>Forecasting:  What Creates Value in a</a:t>
            </a:r>
            <a:r>
              <a:rPr dirty="0" spc="-120"/>
              <a:t> </a:t>
            </a:r>
            <a:r>
              <a:rPr dirty="0" spc="-15"/>
              <a:t>Firm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1700" y="1213360"/>
            <a:ext cx="7412355" cy="3230880"/>
          </a:xfrm>
          <a:prstGeom prst="rect">
            <a:avLst/>
          </a:prstGeom>
        </p:spPr>
        <p:txBody>
          <a:bodyPr wrap="square" lIns="0" tIns="100330" rIns="0" bIns="0" rtlCol="0" vert="horz">
            <a:spAutoFit/>
          </a:bodyPr>
          <a:lstStyle/>
          <a:p>
            <a:pPr marL="436245" indent="-206375">
              <a:lnSpc>
                <a:spcPct val="100000"/>
              </a:lnSpc>
              <a:spcBef>
                <a:spcPts val="790"/>
              </a:spcBef>
              <a:buClr>
                <a:srgbClr val="001F5F"/>
              </a:buClr>
              <a:buFont typeface="Times New Roman"/>
              <a:buChar char="•"/>
              <a:tabLst>
                <a:tab pos="436880" algn="l"/>
              </a:tabLst>
            </a:pPr>
            <a:r>
              <a:rPr dirty="0" sz="2000" b="1">
                <a:latin typeface="Times New Roman"/>
                <a:cs typeface="Times New Roman"/>
              </a:rPr>
              <a:t>Equity Financing Activities</a:t>
            </a:r>
            <a:r>
              <a:rPr dirty="0" sz="2000" spc="-29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?</a:t>
            </a:r>
            <a:endParaRPr sz="2000">
              <a:latin typeface="Times New Roman"/>
              <a:cs typeface="Times New Roman"/>
            </a:endParaRPr>
          </a:p>
          <a:p>
            <a:pPr lvl="1" marL="784860" indent="-201295">
              <a:lnSpc>
                <a:spcPct val="100000"/>
              </a:lnSpc>
              <a:spcBef>
                <a:spcPts val="695"/>
              </a:spcBef>
              <a:buClr>
                <a:srgbClr val="00AEEE"/>
              </a:buClr>
              <a:buSzPct val="95000"/>
              <a:buFont typeface="Wingdings"/>
              <a:buChar char=""/>
              <a:tabLst>
                <a:tab pos="785495" algn="l"/>
              </a:tabLst>
            </a:pPr>
            <a:r>
              <a:rPr dirty="0" sz="2000">
                <a:latin typeface="Times New Roman"/>
                <a:cs typeface="Times New Roman"/>
              </a:rPr>
              <a:t>Share Issues</a:t>
            </a:r>
            <a:r>
              <a:rPr dirty="0" sz="2000" spc="-1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?</a:t>
            </a:r>
            <a:endParaRPr sz="2000">
              <a:latin typeface="Times New Roman"/>
              <a:cs typeface="Times New Roman"/>
            </a:endParaRPr>
          </a:p>
          <a:p>
            <a:pPr lvl="2" marL="1369060" marR="5080" indent="-343535">
              <a:lnSpc>
                <a:spcPct val="100000"/>
              </a:lnSpc>
              <a:spcBef>
                <a:spcPts val="710"/>
              </a:spcBef>
              <a:buClr>
                <a:srgbClr val="00AEEE"/>
              </a:buClr>
              <a:buFont typeface="Wingdings"/>
              <a:buChar char=""/>
              <a:tabLst>
                <a:tab pos="1369060" algn="l"/>
                <a:tab pos="1369695" algn="l"/>
              </a:tabLst>
            </a:pPr>
            <a:r>
              <a:rPr dirty="0" sz="2000">
                <a:latin typeface="Times New Roman"/>
                <a:cs typeface="Times New Roman"/>
              </a:rPr>
              <a:t>In </a:t>
            </a:r>
            <a:r>
              <a:rPr dirty="0" sz="2000" spc="-10">
                <a:latin typeface="Times New Roman"/>
                <a:cs typeface="Times New Roman"/>
              </a:rPr>
              <a:t>efficient </a:t>
            </a:r>
            <a:r>
              <a:rPr dirty="0" sz="2000" spc="-5">
                <a:latin typeface="Times New Roman"/>
                <a:cs typeface="Times New Roman"/>
              </a:rPr>
              <a:t>markets, </a:t>
            </a:r>
            <a:r>
              <a:rPr dirty="0" sz="2000">
                <a:latin typeface="Times New Roman"/>
                <a:cs typeface="Times New Roman"/>
              </a:rPr>
              <a:t>issuing shares at </a:t>
            </a:r>
            <a:r>
              <a:rPr dirty="0" sz="2000" spc="-5">
                <a:latin typeface="Times New Roman"/>
                <a:cs typeface="Times New Roman"/>
              </a:rPr>
              <a:t>market </a:t>
            </a:r>
            <a:r>
              <a:rPr dirty="0" sz="2000">
                <a:latin typeface="Times New Roman"/>
                <a:cs typeface="Times New Roman"/>
              </a:rPr>
              <a:t>value does</a:t>
            </a:r>
            <a:r>
              <a:rPr dirty="0" sz="2000" spc="-375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Times New Roman"/>
                <a:cs typeface="Times New Roman"/>
              </a:rPr>
              <a:t>not  </a:t>
            </a:r>
            <a:r>
              <a:rPr dirty="0" sz="2000" spc="-5">
                <a:latin typeface="Times New Roman"/>
                <a:cs typeface="Times New Roman"/>
              </a:rPr>
              <a:t>affect </a:t>
            </a:r>
            <a:r>
              <a:rPr dirty="0" sz="2000" spc="-10">
                <a:latin typeface="Times New Roman"/>
                <a:cs typeface="Times New Roman"/>
              </a:rPr>
              <a:t>shareholders’ </a:t>
            </a:r>
            <a:r>
              <a:rPr dirty="0" sz="2000" spc="-5">
                <a:latin typeface="Times New Roman"/>
                <a:cs typeface="Times New Roman"/>
              </a:rPr>
              <a:t>wealth </a:t>
            </a:r>
            <a:r>
              <a:rPr dirty="0" sz="2000" spc="5">
                <a:latin typeface="Times New Roman"/>
                <a:cs typeface="Times New Roman"/>
              </a:rPr>
              <a:t>but </a:t>
            </a:r>
            <a:r>
              <a:rPr dirty="0" sz="2000">
                <a:latin typeface="Times New Roman"/>
                <a:cs typeface="Times New Roman"/>
              </a:rPr>
              <a:t>issuing them at </a:t>
            </a:r>
            <a:r>
              <a:rPr dirty="0" sz="2000" spc="-5">
                <a:latin typeface="Times New Roman"/>
                <a:cs typeface="Times New Roman"/>
              </a:rPr>
              <a:t>less </a:t>
            </a:r>
            <a:r>
              <a:rPr dirty="0" sz="2000">
                <a:latin typeface="Times New Roman"/>
                <a:cs typeface="Times New Roman"/>
              </a:rPr>
              <a:t>than  </a:t>
            </a:r>
            <a:r>
              <a:rPr dirty="0" sz="2000" spc="-5">
                <a:latin typeface="Times New Roman"/>
                <a:cs typeface="Times New Roman"/>
              </a:rPr>
              <a:t>market </a:t>
            </a:r>
            <a:r>
              <a:rPr dirty="0" sz="2000">
                <a:latin typeface="Times New Roman"/>
                <a:cs typeface="Times New Roman"/>
              </a:rPr>
              <a:t>value erodes their</a:t>
            </a:r>
            <a:r>
              <a:rPr dirty="0" sz="2000" spc="-20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wealth.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marL="12700" marR="39370">
              <a:lnSpc>
                <a:spcPct val="100000"/>
              </a:lnSpc>
              <a:spcBef>
                <a:spcPts val="1410"/>
              </a:spcBef>
            </a:pPr>
            <a:r>
              <a:rPr dirty="0" sz="2000" b="1">
                <a:latin typeface="Times New Roman"/>
                <a:cs typeface="Times New Roman"/>
              </a:rPr>
              <a:t>Example</a:t>
            </a:r>
            <a:r>
              <a:rPr dirty="0" sz="2000" spc="-3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(cont.):</a:t>
            </a:r>
            <a:r>
              <a:rPr dirty="0" sz="2000" spc="-40" b="1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Suppose</a:t>
            </a:r>
            <a:r>
              <a:rPr dirty="0" sz="2000" spc="-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 </a:t>
            </a:r>
            <a:r>
              <a:rPr dirty="0" sz="2000" spc="-5">
                <a:latin typeface="Times New Roman"/>
                <a:cs typeface="Times New Roman"/>
              </a:rPr>
              <a:t>same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firm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were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to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issue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10</a:t>
            </a:r>
            <a:r>
              <a:rPr dirty="0" sz="2000" spc="-5">
                <a:latin typeface="Times New Roman"/>
                <a:cs typeface="Times New Roman"/>
              </a:rPr>
              <a:t> million</a:t>
            </a:r>
            <a:r>
              <a:rPr dirty="0" sz="2000" spc="-2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shares  </a:t>
            </a:r>
            <a:r>
              <a:rPr dirty="0" sz="2000" spc="5">
                <a:latin typeface="Times New Roman"/>
                <a:cs typeface="Times New Roman"/>
              </a:rPr>
              <a:t>but </a:t>
            </a:r>
            <a:r>
              <a:rPr dirty="0" sz="2000">
                <a:latin typeface="Times New Roman"/>
                <a:cs typeface="Times New Roman"/>
              </a:rPr>
              <a:t>at a </a:t>
            </a:r>
            <a:r>
              <a:rPr dirty="0" sz="2000" spc="5">
                <a:latin typeface="Times New Roman"/>
                <a:cs typeface="Times New Roman"/>
              </a:rPr>
              <a:t>$32 </a:t>
            </a:r>
            <a:r>
              <a:rPr dirty="0" sz="2000">
                <a:latin typeface="Times New Roman"/>
                <a:cs typeface="Times New Roman"/>
              </a:rPr>
              <a:t>per share rather than the </a:t>
            </a:r>
            <a:r>
              <a:rPr dirty="0" sz="2000" spc="-5">
                <a:latin typeface="Times New Roman"/>
                <a:cs typeface="Times New Roman"/>
              </a:rPr>
              <a:t>market </a:t>
            </a:r>
            <a:r>
              <a:rPr dirty="0" sz="2000">
                <a:latin typeface="Times New Roman"/>
                <a:cs typeface="Times New Roman"/>
              </a:rPr>
              <a:t>price of $42. Has this  transaction </a:t>
            </a:r>
            <a:r>
              <a:rPr dirty="0" sz="2000" spc="-5">
                <a:latin typeface="Times New Roman"/>
                <a:cs typeface="Times New Roman"/>
              </a:rPr>
              <a:t>affected </a:t>
            </a:r>
            <a:r>
              <a:rPr dirty="0" sz="2000">
                <a:latin typeface="Times New Roman"/>
                <a:cs typeface="Times New Roman"/>
              </a:rPr>
              <a:t>shareholder</a:t>
            </a:r>
            <a:r>
              <a:rPr dirty="0" sz="2000" spc="-2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value?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615950" marR="5080" indent="889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Question </a:t>
            </a:r>
            <a:r>
              <a:rPr dirty="0"/>
              <a:t>for</a:t>
            </a:r>
            <a:r>
              <a:rPr dirty="0" spc="-125"/>
              <a:t> </a:t>
            </a:r>
            <a:r>
              <a:rPr dirty="0" spc="-5"/>
              <a:t>Forecasting:  What Creates Value in a</a:t>
            </a:r>
            <a:r>
              <a:rPr dirty="0" spc="-120"/>
              <a:t> </a:t>
            </a:r>
            <a:r>
              <a:rPr dirty="0" spc="-15"/>
              <a:t>Firm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19632" y="1213360"/>
            <a:ext cx="7320915" cy="2514600"/>
          </a:xfrm>
          <a:prstGeom prst="rect">
            <a:avLst/>
          </a:prstGeom>
        </p:spPr>
        <p:txBody>
          <a:bodyPr wrap="square" lIns="0" tIns="100330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790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Equity Financing Activities</a:t>
            </a:r>
            <a:r>
              <a:rPr dirty="0" sz="2000" spc="-29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?</a:t>
            </a:r>
            <a:endParaRPr sz="2000">
              <a:latin typeface="Times New Roman"/>
              <a:cs typeface="Times New Roman"/>
            </a:endParaRPr>
          </a:p>
          <a:p>
            <a:pPr lvl="1" marL="567055" indent="-201930">
              <a:lnSpc>
                <a:spcPct val="100000"/>
              </a:lnSpc>
              <a:spcBef>
                <a:spcPts val="695"/>
              </a:spcBef>
              <a:buClr>
                <a:srgbClr val="00AEEE"/>
              </a:buClr>
              <a:buSzPct val="95000"/>
              <a:buFont typeface="Wingdings"/>
              <a:buChar char=""/>
              <a:tabLst>
                <a:tab pos="567690" algn="l"/>
              </a:tabLst>
            </a:pPr>
            <a:r>
              <a:rPr dirty="0" sz="2000">
                <a:latin typeface="Times New Roman"/>
                <a:cs typeface="Times New Roman"/>
              </a:rPr>
              <a:t>Share Repurchases</a:t>
            </a:r>
            <a:r>
              <a:rPr dirty="0" sz="2000" spc="-14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?</a:t>
            </a:r>
            <a:endParaRPr sz="2000">
              <a:latin typeface="Times New Roman"/>
              <a:cs typeface="Times New Roman"/>
            </a:endParaRPr>
          </a:p>
          <a:p>
            <a:pPr lvl="2" marL="1151255" marR="5080" indent="-343535">
              <a:lnSpc>
                <a:spcPct val="100000"/>
              </a:lnSpc>
              <a:spcBef>
                <a:spcPts val="710"/>
              </a:spcBef>
              <a:buClr>
                <a:srgbClr val="00AEEE"/>
              </a:buClr>
              <a:buFont typeface="Wingdings"/>
              <a:buChar char=""/>
              <a:tabLst>
                <a:tab pos="1151255" algn="l"/>
                <a:tab pos="1151890" algn="l"/>
              </a:tabLst>
            </a:pPr>
            <a:r>
              <a:rPr dirty="0" sz="2000">
                <a:latin typeface="Times New Roman"/>
                <a:cs typeface="Times New Roman"/>
              </a:rPr>
              <a:t>In </a:t>
            </a:r>
            <a:r>
              <a:rPr dirty="0" sz="2000" spc="-10">
                <a:latin typeface="Times New Roman"/>
                <a:cs typeface="Times New Roman"/>
              </a:rPr>
              <a:t>efficient </a:t>
            </a:r>
            <a:r>
              <a:rPr dirty="0" sz="2000" spc="-5">
                <a:latin typeface="Times New Roman"/>
                <a:cs typeface="Times New Roman"/>
              </a:rPr>
              <a:t>markets, </a:t>
            </a:r>
            <a:r>
              <a:rPr dirty="0" sz="2000">
                <a:latin typeface="Times New Roman"/>
                <a:cs typeface="Times New Roman"/>
              </a:rPr>
              <a:t>share repurchases at </a:t>
            </a:r>
            <a:r>
              <a:rPr dirty="0" sz="2000" spc="-5">
                <a:latin typeface="Times New Roman"/>
                <a:cs typeface="Times New Roman"/>
              </a:rPr>
              <a:t>market </a:t>
            </a:r>
            <a:r>
              <a:rPr dirty="0" sz="2000">
                <a:latin typeface="Times New Roman"/>
                <a:cs typeface="Times New Roman"/>
              </a:rPr>
              <a:t>price do</a:t>
            </a:r>
            <a:r>
              <a:rPr dirty="0" sz="2000" spc="-385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Times New Roman"/>
                <a:cs typeface="Times New Roman"/>
              </a:rPr>
              <a:t>not  </a:t>
            </a:r>
            <a:r>
              <a:rPr dirty="0" sz="2000" spc="-5">
                <a:latin typeface="Times New Roman"/>
                <a:cs typeface="Times New Roman"/>
              </a:rPr>
              <a:t>affect per-share</a:t>
            </a:r>
            <a:r>
              <a:rPr dirty="0" sz="2000" spc="-1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value.</a:t>
            </a:r>
            <a:endParaRPr sz="2000">
              <a:latin typeface="Times New Roman"/>
              <a:cs typeface="Times New Roman"/>
            </a:endParaRPr>
          </a:p>
          <a:p>
            <a:pPr lvl="2" marL="1151255" marR="7620" indent="-343535">
              <a:lnSpc>
                <a:spcPct val="100000"/>
              </a:lnSpc>
              <a:spcBef>
                <a:spcPts val="695"/>
              </a:spcBef>
              <a:buClr>
                <a:srgbClr val="00AEEE"/>
              </a:buClr>
              <a:buFont typeface="Wingdings"/>
              <a:buChar char=""/>
              <a:tabLst>
                <a:tab pos="1151255" algn="l"/>
                <a:tab pos="1151890" algn="l"/>
              </a:tabLst>
            </a:pPr>
            <a:r>
              <a:rPr dirty="0" sz="2000">
                <a:latin typeface="Times New Roman"/>
                <a:cs typeface="Times New Roman"/>
              </a:rPr>
              <a:t>If the shares are </a:t>
            </a:r>
            <a:r>
              <a:rPr dirty="0" sz="2000" spc="5">
                <a:latin typeface="Times New Roman"/>
                <a:cs typeface="Times New Roman"/>
              </a:rPr>
              <a:t>not </a:t>
            </a:r>
            <a:r>
              <a:rPr dirty="0" sz="2000">
                <a:latin typeface="Times New Roman"/>
                <a:cs typeface="Times New Roman"/>
              </a:rPr>
              <a:t>priced </a:t>
            </a:r>
            <a:r>
              <a:rPr dirty="0" sz="2000" spc="-5">
                <a:latin typeface="Times New Roman"/>
                <a:cs typeface="Times New Roman"/>
              </a:rPr>
              <a:t>efficiently </a:t>
            </a:r>
            <a:r>
              <a:rPr dirty="0" sz="2000">
                <a:latin typeface="Times New Roman"/>
                <a:cs typeface="Times New Roman"/>
              </a:rPr>
              <a:t>in the </a:t>
            </a:r>
            <a:r>
              <a:rPr dirty="0" sz="2000" spc="-5">
                <a:latin typeface="Times New Roman"/>
                <a:cs typeface="Times New Roman"/>
              </a:rPr>
              <a:t>market,  managers </a:t>
            </a:r>
            <a:r>
              <a:rPr dirty="0" sz="2000">
                <a:latin typeface="Times New Roman"/>
                <a:cs typeface="Times New Roman"/>
              </a:rPr>
              <a:t>can </a:t>
            </a:r>
            <a:r>
              <a:rPr dirty="0" sz="2000" spc="-5">
                <a:latin typeface="Times New Roman"/>
                <a:cs typeface="Times New Roman"/>
              </a:rPr>
              <a:t>make </a:t>
            </a:r>
            <a:r>
              <a:rPr dirty="0" sz="2000">
                <a:latin typeface="Times New Roman"/>
                <a:cs typeface="Times New Roman"/>
              </a:rPr>
              <a:t>share repurchases when they see that</a:t>
            </a:r>
            <a:r>
              <a:rPr dirty="0" sz="2000" spc="-3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  share price is below intrinsic</a:t>
            </a:r>
            <a:r>
              <a:rPr dirty="0" sz="2000" spc="-26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value.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615950" marR="5080" indent="889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Question </a:t>
            </a:r>
            <a:r>
              <a:rPr dirty="0"/>
              <a:t>for</a:t>
            </a:r>
            <a:r>
              <a:rPr dirty="0" spc="-125"/>
              <a:t> </a:t>
            </a:r>
            <a:r>
              <a:rPr dirty="0" spc="-5"/>
              <a:t>Forecasting:  What Creates Value in a</a:t>
            </a:r>
            <a:r>
              <a:rPr dirty="0" spc="-120"/>
              <a:t> </a:t>
            </a:r>
            <a:r>
              <a:rPr dirty="0" spc="-15"/>
              <a:t>Firm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19632" y="1213360"/>
            <a:ext cx="7402195" cy="3912235"/>
          </a:xfrm>
          <a:prstGeom prst="rect">
            <a:avLst/>
          </a:prstGeom>
        </p:spPr>
        <p:txBody>
          <a:bodyPr wrap="square" lIns="0" tIns="100330" rIns="0" bIns="0" rtlCol="0" vert="horz">
            <a:spAutoFit/>
          </a:bodyPr>
          <a:lstStyle/>
          <a:p>
            <a:pPr algn="just" marL="218440" indent="-205740">
              <a:lnSpc>
                <a:spcPct val="100000"/>
              </a:lnSpc>
              <a:spcBef>
                <a:spcPts val="790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Equity Financing Activities</a:t>
            </a:r>
            <a:r>
              <a:rPr dirty="0" sz="2000" spc="-30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?</a:t>
            </a:r>
            <a:endParaRPr sz="2000">
              <a:latin typeface="Times New Roman"/>
              <a:cs typeface="Times New Roman"/>
            </a:endParaRPr>
          </a:p>
          <a:p>
            <a:pPr algn="just" lvl="1" marL="567055" indent="-201930">
              <a:lnSpc>
                <a:spcPct val="100000"/>
              </a:lnSpc>
              <a:spcBef>
                <a:spcPts val="695"/>
              </a:spcBef>
              <a:buClr>
                <a:srgbClr val="00AEEE"/>
              </a:buClr>
              <a:buSzPct val="95000"/>
              <a:buFont typeface="Wingdings"/>
              <a:buChar char=""/>
              <a:tabLst>
                <a:tab pos="567690" algn="l"/>
              </a:tabLst>
            </a:pPr>
            <a:r>
              <a:rPr dirty="0" sz="2000">
                <a:latin typeface="Times New Roman"/>
                <a:cs typeface="Times New Roman"/>
              </a:rPr>
              <a:t>Dividends</a:t>
            </a:r>
            <a:r>
              <a:rPr dirty="0" sz="2000" spc="-9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?</a:t>
            </a:r>
            <a:endParaRPr sz="2000">
              <a:latin typeface="Times New Roman"/>
              <a:cs typeface="Times New Roman"/>
            </a:endParaRPr>
          </a:p>
          <a:p>
            <a:pPr algn="just" lvl="2" marL="1151255" marR="5080" indent="-343535">
              <a:lnSpc>
                <a:spcPct val="100000"/>
              </a:lnSpc>
              <a:spcBef>
                <a:spcPts val="710"/>
              </a:spcBef>
              <a:buClr>
                <a:srgbClr val="00AEEE"/>
              </a:buClr>
              <a:buFont typeface="Wingdings"/>
              <a:buChar char=""/>
              <a:tabLst>
                <a:tab pos="1151890" algn="l"/>
              </a:tabLst>
            </a:pPr>
            <a:r>
              <a:rPr dirty="0" sz="2000" spc="-5" b="1" i="1">
                <a:latin typeface="Times New Roman"/>
                <a:cs typeface="Times New Roman"/>
              </a:rPr>
              <a:t>Dividend irrelevance concept: </a:t>
            </a:r>
            <a:r>
              <a:rPr dirty="0" sz="2000" spc="-5">
                <a:latin typeface="Times New Roman"/>
                <a:cs typeface="Times New Roman"/>
              </a:rPr>
              <a:t>shareholders </a:t>
            </a:r>
            <a:r>
              <a:rPr dirty="0" sz="2000">
                <a:latin typeface="Times New Roman"/>
                <a:cs typeface="Times New Roman"/>
              </a:rPr>
              <a:t>are no </a:t>
            </a:r>
            <a:r>
              <a:rPr dirty="0" sz="2000" spc="-10">
                <a:latin typeface="Times New Roman"/>
                <a:cs typeface="Times New Roman"/>
              </a:rPr>
              <a:t>better </a:t>
            </a:r>
            <a:r>
              <a:rPr dirty="0" sz="2000" spc="-15">
                <a:latin typeface="Times New Roman"/>
                <a:cs typeface="Times New Roman"/>
              </a:rPr>
              <a:t>off,  </a:t>
            </a:r>
            <a:r>
              <a:rPr dirty="0" sz="2000">
                <a:latin typeface="Times New Roman"/>
                <a:cs typeface="Times New Roman"/>
              </a:rPr>
              <a:t>cum-dividend.</a:t>
            </a:r>
            <a:endParaRPr sz="2000">
              <a:latin typeface="Times New Roman"/>
              <a:cs typeface="Times New Roman"/>
            </a:endParaRPr>
          </a:p>
          <a:p>
            <a:pPr algn="just" lvl="3" marL="1553210" marR="264795" indent="-342900">
              <a:lnSpc>
                <a:spcPct val="100000"/>
              </a:lnSpc>
              <a:spcBef>
                <a:spcPts val="695"/>
              </a:spcBef>
              <a:buClr>
                <a:srgbClr val="00AEEE"/>
              </a:buClr>
              <a:buFont typeface="Arial"/>
              <a:buChar char="•"/>
              <a:tabLst>
                <a:tab pos="1553845" algn="l"/>
              </a:tabLst>
            </a:pPr>
            <a:r>
              <a:rPr dirty="0" sz="2000" spc="-5">
                <a:latin typeface="Times New Roman"/>
                <a:cs typeface="Times New Roman"/>
              </a:rPr>
              <a:t>If </a:t>
            </a:r>
            <a:r>
              <a:rPr dirty="0" sz="2000">
                <a:latin typeface="Times New Roman"/>
                <a:cs typeface="Times New Roman"/>
              </a:rPr>
              <a:t>a </a:t>
            </a:r>
            <a:r>
              <a:rPr dirty="0" sz="2000" spc="-5">
                <a:latin typeface="Times New Roman"/>
                <a:cs typeface="Times New Roman"/>
              </a:rPr>
              <a:t>firm </a:t>
            </a:r>
            <a:r>
              <a:rPr dirty="0" sz="2000">
                <a:latin typeface="Times New Roman"/>
                <a:cs typeface="Times New Roman"/>
              </a:rPr>
              <a:t>pays $1 </a:t>
            </a:r>
            <a:r>
              <a:rPr dirty="0" sz="2000" spc="-5">
                <a:latin typeface="Times New Roman"/>
                <a:cs typeface="Times New Roman"/>
              </a:rPr>
              <a:t>of dividends, the shareholders </a:t>
            </a:r>
            <a:r>
              <a:rPr dirty="0" sz="2000">
                <a:latin typeface="Times New Roman"/>
                <a:cs typeface="Times New Roman"/>
              </a:rPr>
              <a:t>get </a:t>
            </a:r>
            <a:r>
              <a:rPr dirty="0" sz="2000" spc="5">
                <a:latin typeface="Times New Roman"/>
                <a:cs typeface="Times New Roman"/>
              </a:rPr>
              <a:t>$1.  </a:t>
            </a:r>
            <a:r>
              <a:rPr dirty="0" sz="2000" spc="-5">
                <a:latin typeface="Times New Roman"/>
                <a:cs typeface="Times New Roman"/>
              </a:rPr>
              <a:t>But there </a:t>
            </a:r>
            <a:r>
              <a:rPr dirty="0" sz="2000" spc="-10">
                <a:latin typeface="Times New Roman"/>
                <a:cs typeface="Times New Roman"/>
              </a:rPr>
              <a:t>is </a:t>
            </a:r>
            <a:r>
              <a:rPr dirty="0" sz="2000" spc="5">
                <a:latin typeface="Times New Roman"/>
                <a:cs typeface="Times New Roman"/>
              </a:rPr>
              <a:t>$1 </a:t>
            </a:r>
            <a:r>
              <a:rPr dirty="0" sz="2000" spc="-5">
                <a:latin typeface="Times New Roman"/>
                <a:cs typeface="Times New Roman"/>
              </a:rPr>
              <a:t>less </a:t>
            </a:r>
            <a:r>
              <a:rPr dirty="0" sz="2000" spc="-10">
                <a:latin typeface="Times New Roman"/>
                <a:cs typeface="Times New Roman"/>
              </a:rPr>
              <a:t>in </a:t>
            </a:r>
            <a:r>
              <a:rPr dirty="0" sz="2000" spc="-5">
                <a:latin typeface="Times New Roman"/>
                <a:cs typeface="Times New Roman"/>
              </a:rPr>
              <a:t>the </a:t>
            </a:r>
            <a:r>
              <a:rPr dirty="0" sz="2000" spc="-10">
                <a:latin typeface="Times New Roman"/>
                <a:cs typeface="Times New Roman"/>
              </a:rPr>
              <a:t>firm, </a:t>
            </a:r>
            <a:r>
              <a:rPr dirty="0" sz="2000" spc="-5">
                <a:latin typeface="Times New Roman"/>
                <a:cs typeface="Times New Roman"/>
              </a:rPr>
              <a:t>so the value of </a:t>
            </a:r>
            <a:r>
              <a:rPr dirty="0" sz="2000">
                <a:latin typeface="Times New Roman"/>
                <a:cs typeface="Times New Roman"/>
              </a:rPr>
              <a:t>the </a:t>
            </a:r>
            <a:r>
              <a:rPr dirty="0" sz="2000" spc="-5">
                <a:latin typeface="Times New Roman"/>
                <a:cs typeface="Times New Roman"/>
              </a:rPr>
              <a:t>firm  </a:t>
            </a:r>
            <a:r>
              <a:rPr dirty="0" sz="2000">
                <a:latin typeface="Times New Roman"/>
                <a:cs typeface="Times New Roman"/>
              </a:rPr>
              <a:t>drops by</a:t>
            </a:r>
            <a:r>
              <a:rPr dirty="0" sz="2000" spc="-75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Times New Roman"/>
                <a:cs typeface="Times New Roman"/>
              </a:rPr>
              <a:t>$1.</a:t>
            </a:r>
            <a:endParaRPr sz="2000">
              <a:latin typeface="Times New Roman"/>
              <a:cs typeface="Times New Roman"/>
            </a:endParaRPr>
          </a:p>
          <a:p>
            <a:pPr algn="just" lvl="3" marL="1553210" marR="274320" indent="-342900">
              <a:lnSpc>
                <a:spcPct val="100000"/>
              </a:lnSpc>
              <a:spcBef>
                <a:spcPts val="700"/>
              </a:spcBef>
              <a:buClr>
                <a:srgbClr val="00AEEE"/>
              </a:buClr>
              <a:buFont typeface="Arial"/>
              <a:buChar char="•"/>
              <a:tabLst>
                <a:tab pos="1553845" algn="l"/>
              </a:tabLst>
            </a:pPr>
            <a:r>
              <a:rPr dirty="0" sz="2000" spc="-5">
                <a:latin typeface="Times New Roman"/>
                <a:cs typeface="Times New Roman"/>
              </a:rPr>
              <a:t>Shareholders receive $1 of dividends, </a:t>
            </a:r>
            <a:r>
              <a:rPr dirty="0" sz="2000" spc="5">
                <a:latin typeface="Times New Roman"/>
                <a:cs typeface="Times New Roman"/>
              </a:rPr>
              <a:t>but </a:t>
            </a:r>
            <a:r>
              <a:rPr dirty="0" sz="2000" spc="-5">
                <a:latin typeface="Times New Roman"/>
                <a:cs typeface="Times New Roman"/>
              </a:rPr>
              <a:t>they can sell  </a:t>
            </a:r>
            <a:r>
              <a:rPr dirty="0" sz="2000">
                <a:latin typeface="Times New Roman"/>
                <a:cs typeface="Times New Roman"/>
              </a:rPr>
              <a:t>the share for $1</a:t>
            </a:r>
            <a:r>
              <a:rPr dirty="0" sz="2000" spc="-15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less.</a:t>
            </a:r>
            <a:endParaRPr sz="2000">
              <a:latin typeface="Times New Roman"/>
              <a:cs typeface="Times New Roman"/>
            </a:endParaRPr>
          </a:p>
          <a:p>
            <a:pPr algn="just" lvl="3" marL="1553210" indent="-343535">
              <a:lnSpc>
                <a:spcPct val="100000"/>
              </a:lnSpc>
              <a:spcBef>
                <a:spcPts val="710"/>
              </a:spcBef>
              <a:buClr>
                <a:srgbClr val="00AEEE"/>
              </a:buClr>
              <a:buFont typeface="Arial"/>
              <a:buChar char="•"/>
              <a:tabLst>
                <a:tab pos="1553845" algn="l"/>
              </a:tabLst>
            </a:pPr>
            <a:r>
              <a:rPr dirty="0" sz="2000">
                <a:latin typeface="Times New Roman"/>
                <a:cs typeface="Times New Roman"/>
              </a:rPr>
              <a:t>The dividend </a:t>
            </a:r>
            <a:r>
              <a:rPr dirty="0" sz="2000" spc="-5">
                <a:latin typeface="Times New Roman"/>
                <a:cs typeface="Times New Roman"/>
              </a:rPr>
              <a:t>payment makes </a:t>
            </a:r>
            <a:r>
              <a:rPr dirty="0" sz="2000">
                <a:latin typeface="Times New Roman"/>
                <a:cs typeface="Times New Roman"/>
              </a:rPr>
              <a:t>them no better </a:t>
            </a:r>
            <a:r>
              <a:rPr dirty="0" sz="2000" spc="-10">
                <a:latin typeface="Times New Roman"/>
                <a:cs typeface="Times New Roman"/>
              </a:rPr>
              <a:t>off; </a:t>
            </a:r>
            <a:r>
              <a:rPr dirty="0" sz="2000" spc="-5">
                <a:latin typeface="Times New Roman"/>
                <a:cs typeface="Times New Roman"/>
              </a:rPr>
              <a:t>it</a:t>
            </a:r>
            <a:r>
              <a:rPr dirty="0" sz="2000" spc="-28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does</a:t>
            </a:r>
            <a:endParaRPr sz="2000">
              <a:latin typeface="Times New Roman"/>
              <a:cs typeface="Times New Roman"/>
            </a:endParaRPr>
          </a:p>
          <a:p>
            <a:pPr algn="just" marL="1553210">
              <a:lnSpc>
                <a:spcPct val="100000"/>
              </a:lnSpc>
            </a:pPr>
            <a:r>
              <a:rPr dirty="0" sz="2000" spc="5">
                <a:latin typeface="Times New Roman"/>
                <a:cs typeface="Times New Roman"/>
              </a:rPr>
              <a:t>not </a:t>
            </a:r>
            <a:r>
              <a:rPr dirty="0" sz="2000">
                <a:latin typeface="Times New Roman"/>
                <a:cs typeface="Times New Roman"/>
              </a:rPr>
              <a:t>create</a:t>
            </a:r>
            <a:r>
              <a:rPr dirty="0" sz="2000" spc="-8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value.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0274" y="326212"/>
            <a:ext cx="665797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Valuation </a:t>
            </a:r>
            <a:r>
              <a:rPr dirty="0" spc="-5"/>
              <a:t>Models </a:t>
            </a:r>
            <a:r>
              <a:rPr dirty="0"/>
              <a:t>and </a:t>
            </a:r>
            <a:r>
              <a:rPr dirty="0" spc="-5"/>
              <a:t>Asset Pricing</a:t>
            </a:r>
            <a:r>
              <a:rPr dirty="0" spc="-125"/>
              <a:t> </a:t>
            </a:r>
            <a:r>
              <a:rPr dirty="0" spc="-5"/>
              <a:t>Models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5578" y="1408937"/>
            <a:ext cx="7113270" cy="34696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18440" marR="236220" indent="-205740">
              <a:lnSpc>
                <a:spcPct val="100000"/>
              </a:lnSpc>
              <a:spcBef>
                <a:spcPts val="95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800" spc="-5" b="1">
                <a:latin typeface="Times New Roman"/>
                <a:cs typeface="Times New Roman"/>
              </a:rPr>
              <a:t>A </a:t>
            </a:r>
            <a:r>
              <a:rPr dirty="0" sz="2800" b="1">
                <a:latin typeface="Times New Roman"/>
                <a:cs typeface="Times New Roman"/>
              </a:rPr>
              <a:t>valuation </a:t>
            </a:r>
            <a:r>
              <a:rPr dirty="0" sz="2800" spc="-5" b="1">
                <a:latin typeface="Times New Roman"/>
                <a:cs typeface="Times New Roman"/>
              </a:rPr>
              <a:t>model is a model for</a:t>
            </a:r>
            <a:r>
              <a:rPr dirty="0" sz="2800" spc="-275" b="1">
                <a:latin typeface="Times New Roman"/>
                <a:cs typeface="Times New Roman"/>
              </a:rPr>
              <a:t> </a:t>
            </a:r>
            <a:r>
              <a:rPr dirty="0" sz="2800" spc="-5" b="1">
                <a:latin typeface="Times New Roman"/>
                <a:cs typeface="Times New Roman"/>
              </a:rPr>
              <a:t>calculating  the </a:t>
            </a:r>
            <a:r>
              <a:rPr dirty="0" sz="2800" b="1">
                <a:latin typeface="Times New Roman"/>
                <a:cs typeface="Times New Roman"/>
              </a:rPr>
              <a:t>value </a:t>
            </a:r>
            <a:r>
              <a:rPr dirty="0" sz="2800" spc="-5" b="1">
                <a:latin typeface="Times New Roman"/>
                <a:cs typeface="Times New Roman"/>
              </a:rPr>
              <a:t>of an</a:t>
            </a:r>
            <a:r>
              <a:rPr dirty="0" sz="2800" spc="-25" b="1">
                <a:latin typeface="Times New Roman"/>
                <a:cs typeface="Times New Roman"/>
              </a:rPr>
              <a:t> </a:t>
            </a:r>
            <a:r>
              <a:rPr dirty="0" sz="2800" b="1">
                <a:latin typeface="Times New Roman"/>
                <a:cs typeface="Times New Roman"/>
              </a:rPr>
              <a:t>asset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001F5F"/>
              </a:buClr>
              <a:buFont typeface="Times New Roman"/>
              <a:buChar char="•"/>
            </a:pPr>
            <a:endParaRPr sz="3000">
              <a:latin typeface="Times New Roman"/>
              <a:cs typeface="Times New Roman"/>
            </a:endParaRPr>
          </a:p>
          <a:p>
            <a:pPr marL="218440" marR="508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800" spc="-5" b="1">
                <a:latin typeface="Times New Roman"/>
                <a:cs typeface="Times New Roman"/>
              </a:rPr>
              <a:t>An asset pricing model is a model to calculate  the discount rate in a </a:t>
            </a:r>
            <a:r>
              <a:rPr dirty="0" sz="2800" b="1">
                <a:latin typeface="Times New Roman"/>
                <a:cs typeface="Times New Roman"/>
              </a:rPr>
              <a:t>valuation</a:t>
            </a:r>
            <a:r>
              <a:rPr dirty="0" sz="2800" spc="-40" b="1">
                <a:latin typeface="Times New Roman"/>
                <a:cs typeface="Times New Roman"/>
              </a:rPr>
              <a:t> </a:t>
            </a:r>
            <a:r>
              <a:rPr dirty="0" sz="2800" spc="-5" b="1">
                <a:latin typeface="Times New Roman"/>
                <a:cs typeface="Times New Roman"/>
              </a:rPr>
              <a:t>model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001F5F"/>
              </a:buClr>
              <a:buFont typeface="Times New Roman"/>
              <a:buChar char="•"/>
            </a:pPr>
            <a:endParaRPr sz="3000">
              <a:latin typeface="Times New Roman"/>
              <a:cs typeface="Times New Roman"/>
            </a:endParaRPr>
          </a:p>
          <a:p>
            <a:pPr marL="218440" marR="37719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  <a:tab pos="6135370" algn="l"/>
              </a:tabLst>
            </a:pPr>
            <a:r>
              <a:rPr dirty="0" sz="2800" b="1">
                <a:latin typeface="Times New Roman"/>
                <a:cs typeface="Times New Roman"/>
              </a:rPr>
              <a:t>“</a:t>
            </a:r>
            <a:r>
              <a:rPr dirty="0" sz="2800" spc="-10" b="1">
                <a:latin typeface="Times New Roman"/>
                <a:cs typeface="Times New Roman"/>
              </a:rPr>
              <a:t>A</a:t>
            </a:r>
            <a:r>
              <a:rPr dirty="0" sz="2800" spc="-5" b="1">
                <a:latin typeface="Times New Roman"/>
                <a:cs typeface="Times New Roman"/>
              </a:rPr>
              <a:t>s</a:t>
            </a:r>
            <a:r>
              <a:rPr dirty="0" sz="2800" spc="-15" b="1">
                <a:latin typeface="Times New Roman"/>
                <a:cs typeface="Times New Roman"/>
              </a:rPr>
              <a:t>s</a:t>
            </a:r>
            <a:r>
              <a:rPr dirty="0" sz="2800" spc="-25" b="1">
                <a:latin typeface="Times New Roman"/>
                <a:cs typeface="Times New Roman"/>
              </a:rPr>
              <a:t>e</a:t>
            </a:r>
            <a:r>
              <a:rPr dirty="0" sz="2800" spc="-5" b="1">
                <a:latin typeface="Times New Roman"/>
                <a:cs typeface="Times New Roman"/>
              </a:rPr>
              <a:t>t</a:t>
            </a:r>
            <a:r>
              <a:rPr dirty="0" sz="2800" spc="-5" b="1">
                <a:latin typeface="Times New Roman"/>
                <a:cs typeface="Times New Roman"/>
              </a:rPr>
              <a:t> </a:t>
            </a:r>
            <a:r>
              <a:rPr dirty="0" sz="2800" spc="-20" b="1">
                <a:latin typeface="Times New Roman"/>
                <a:cs typeface="Times New Roman"/>
              </a:rPr>
              <a:t>P</a:t>
            </a:r>
            <a:r>
              <a:rPr dirty="0" sz="2800" spc="-35" b="1">
                <a:latin typeface="Times New Roman"/>
                <a:cs typeface="Times New Roman"/>
              </a:rPr>
              <a:t>r</a:t>
            </a:r>
            <a:r>
              <a:rPr dirty="0" sz="2800" spc="-5" b="1">
                <a:latin typeface="Times New Roman"/>
                <a:cs typeface="Times New Roman"/>
              </a:rPr>
              <a:t>icing</a:t>
            </a:r>
            <a:r>
              <a:rPr dirty="0" sz="2800" spc="-5" b="1">
                <a:latin typeface="Times New Roman"/>
                <a:cs typeface="Times New Roman"/>
              </a:rPr>
              <a:t> </a:t>
            </a:r>
            <a:r>
              <a:rPr dirty="0" sz="2800" spc="-5" b="1">
                <a:latin typeface="Times New Roman"/>
                <a:cs typeface="Times New Roman"/>
              </a:rPr>
              <a:t>M</a:t>
            </a:r>
            <a:r>
              <a:rPr dirty="0" sz="2800" b="1">
                <a:latin typeface="Times New Roman"/>
                <a:cs typeface="Times New Roman"/>
              </a:rPr>
              <a:t>o</a:t>
            </a:r>
            <a:r>
              <a:rPr dirty="0" sz="2800" b="1">
                <a:latin typeface="Times New Roman"/>
                <a:cs typeface="Times New Roman"/>
              </a:rPr>
              <a:t>d</a:t>
            </a:r>
            <a:r>
              <a:rPr dirty="0" sz="2800" spc="-5" b="1">
                <a:latin typeface="Times New Roman"/>
                <a:cs typeface="Times New Roman"/>
              </a:rPr>
              <a:t>el”</a:t>
            </a:r>
            <a:r>
              <a:rPr dirty="0" sz="2800" spc="-50" b="1">
                <a:latin typeface="Times New Roman"/>
                <a:cs typeface="Times New Roman"/>
              </a:rPr>
              <a:t> </a:t>
            </a:r>
            <a:r>
              <a:rPr dirty="0" sz="2800" spc="-5" b="1">
                <a:latin typeface="Times New Roman"/>
                <a:cs typeface="Times New Roman"/>
              </a:rPr>
              <a:t>is</a:t>
            </a:r>
            <a:r>
              <a:rPr dirty="0" sz="2800" spc="-15" b="1">
                <a:latin typeface="Times New Roman"/>
                <a:cs typeface="Times New Roman"/>
              </a:rPr>
              <a:t> </a:t>
            </a:r>
            <a:r>
              <a:rPr dirty="0" sz="2800" spc="-5" b="1">
                <a:latin typeface="Times New Roman"/>
                <a:cs typeface="Times New Roman"/>
              </a:rPr>
              <a:t>a</a:t>
            </a:r>
            <a:r>
              <a:rPr dirty="0" sz="2800" b="1">
                <a:latin typeface="Times New Roman"/>
                <a:cs typeface="Times New Roman"/>
              </a:rPr>
              <a:t> </a:t>
            </a:r>
            <a:r>
              <a:rPr dirty="0" sz="2800" spc="-5" b="1">
                <a:latin typeface="Times New Roman"/>
                <a:cs typeface="Times New Roman"/>
              </a:rPr>
              <a:t>mis</a:t>
            </a:r>
            <a:r>
              <a:rPr dirty="0" sz="2800" spc="5" b="1">
                <a:latin typeface="Times New Roman"/>
                <a:cs typeface="Times New Roman"/>
              </a:rPr>
              <a:t>n</a:t>
            </a:r>
            <a:r>
              <a:rPr dirty="0" sz="2800" b="1">
                <a:latin typeface="Times New Roman"/>
                <a:cs typeface="Times New Roman"/>
              </a:rPr>
              <a:t>o</a:t>
            </a:r>
            <a:r>
              <a:rPr dirty="0" sz="2800" spc="-10" b="1">
                <a:latin typeface="Times New Roman"/>
                <a:cs typeface="Times New Roman"/>
              </a:rPr>
              <a:t>me</a:t>
            </a:r>
            <a:r>
              <a:rPr dirty="0" sz="2800" spc="-35" b="1">
                <a:latin typeface="Times New Roman"/>
                <a:cs typeface="Times New Roman"/>
              </a:rPr>
              <a:t>r</a:t>
            </a:r>
            <a:r>
              <a:rPr dirty="0" sz="2800" spc="-5" b="1">
                <a:latin typeface="Times New Roman"/>
                <a:cs typeface="Times New Roman"/>
              </a:rPr>
              <a:t>:</a:t>
            </a:r>
            <a:r>
              <a:rPr dirty="0" sz="2800" b="1">
                <a:latin typeface="Times New Roman"/>
                <a:cs typeface="Times New Roman"/>
              </a:rPr>
              <a:t>	</a:t>
            </a:r>
            <a:r>
              <a:rPr dirty="0" sz="2800" spc="-5" b="1">
                <a:latin typeface="Times New Roman"/>
                <a:cs typeface="Times New Roman"/>
              </a:rPr>
              <a:t>The  </a:t>
            </a:r>
            <a:r>
              <a:rPr dirty="0" sz="2800" spc="-5" b="1">
                <a:latin typeface="Times New Roman"/>
                <a:cs typeface="Times New Roman"/>
              </a:rPr>
              <a:t>model </a:t>
            </a:r>
            <a:r>
              <a:rPr dirty="0" sz="2800" b="1">
                <a:latin typeface="Times New Roman"/>
                <a:cs typeface="Times New Roman"/>
              </a:rPr>
              <a:t>does not </a:t>
            </a:r>
            <a:r>
              <a:rPr dirty="0" sz="2800" spc="-5" b="1">
                <a:latin typeface="Times New Roman"/>
                <a:cs typeface="Times New Roman"/>
              </a:rPr>
              <a:t>deliver the </a:t>
            </a:r>
            <a:r>
              <a:rPr dirty="0" sz="2800" b="1">
                <a:latin typeface="Times New Roman"/>
                <a:cs typeface="Times New Roman"/>
              </a:rPr>
              <a:t>asset</a:t>
            </a:r>
            <a:r>
              <a:rPr dirty="0" sz="2800" spc="-180" b="1">
                <a:latin typeface="Times New Roman"/>
                <a:cs typeface="Times New Roman"/>
              </a:rPr>
              <a:t> </a:t>
            </a:r>
            <a:r>
              <a:rPr dirty="0" sz="2800" spc="-5" b="1">
                <a:latin typeface="Times New Roman"/>
                <a:cs typeface="Times New Roman"/>
              </a:rPr>
              <a:t>price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16427" y="326212"/>
            <a:ext cx="3288029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Required</a:t>
            </a:r>
            <a:r>
              <a:rPr dirty="0" spc="-160"/>
              <a:t> </a:t>
            </a:r>
            <a:r>
              <a:rPr dirty="0" spc="-5"/>
              <a:t>Return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76933" y="1359547"/>
            <a:ext cx="7176134" cy="3411854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dirty="0" sz="2000" b="1">
                <a:latin typeface="Times New Roman"/>
                <a:cs typeface="Times New Roman"/>
              </a:rPr>
              <a:t>Otherwise known</a:t>
            </a:r>
            <a:r>
              <a:rPr dirty="0" sz="2000" spc="-7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as:</a:t>
            </a:r>
            <a:endParaRPr sz="2000">
              <a:latin typeface="Times New Roman"/>
              <a:cs typeface="Times New Roman"/>
            </a:endParaRPr>
          </a:p>
          <a:p>
            <a:pPr marL="1160145" indent="-212090">
              <a:lnSpc>
                <a:spcPct val="100000"/>
              </a:lnSpc>
              <a:spcBef>
                <a:spcPts val="405"/>
              </a:spcBef>
              <a:buClr>
                <a:srgbClr val="00AEEE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800">
                <a:latin typeface="Times New Roman"/>
                <a:cs typeface="Times New Roman"/>
              </a:rPr>
              <a:t>The Discount</a:t>
            </a:r>
            <a:r>
              <a:rPr dirty="0" sz="1800" spc="-5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Rate</a:t>
            </a:r>
            <a:endParaRPr sz="1800">
              <a:latin typeface="Times New Roman"/>
              <a:cs typeface="Times New Roman"/>
            </a:endParaRPr>
          </a:p>
          <a:p>
            <a:pPr marL="1160145" indent="-212090">
              <a:lnSpc>
                <a:spcPct val="100000"/>
              </a:lnSpc>
              <a:spcBef>
                <a:spcPts val="409"/>
              </a:spcBef>
              <a:buClr>
                <a:srgbClr val="00AEEE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800">
                <a:latin typeface="Times New Roman"/>
                <a:cs typeface="Times New Roman"/>
              </a:rPr>
              <a:t>The </a:t>
            </a:r>
            <a:r>
              <a:rPr dirty="0" sz="1800" spc="-5">
                <a:latin typeface="Times New Roman"/>
                <a:cs typeface="Times New Roman"/>
              </a:rPr>
              <a:t>Cost </a:t>
            </a:r>
            <a:r>
              <a:rPr dirty="0" sz="1800">
                <a:latin typeface="Times New Roman"/>
                <a:cs typeface="Times New Roman"/>
              </a:rPr>
              <a:t>of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Capital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00AEEE"/>
              </a:buClr>
              <a:buFont typeface="Wingdings"/>
              <a:buChar char=""/>
            </a:pPr>
            <a:endParaRPr sz="2400">
              <a:latin typeface="Times New Roman"/>
              <a:cs typeface="Times New Roman"/>
            </a:endParaRPr>
          </a:p>
          <a:p>
            <a:pPr marL="218440">
              <a:lnSpc>
                <a:spcPct val="100000"/>
              </a:lnSpc>
              <a:spcBef>
                <a:spcPts val="5"/>
              </a:spcBef>
            </a:pPr>
            <a:r>
              <a:rPr dirty="0" u="heavy" sz="2000" spc="-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Required </a:t>
            </a:r>
            <a:r>
              <a:rPr dirty="0" u="heavy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Return</a:t>
            </a:r>
            <a:r>
              <a:rPr dirty="0" sz="2000" b="1">
                <a:latin typeface="Times New Roman"/>
                <a:cs typeface="Times New Roman"/>
              </a:rPr>
              <a:t> = </a:t>
            </a:r>
            <a:r>
              <a:rPr dirty="0" sz="2000" spc="-5" b="1">
                <a:latin typeface="Times New Roman"/>
                <a:cs typeface="Times New Roman"/>
              </a:rPr>
              <a:t>Risk-Free </a:t>
            </a:r>
            <a:r>
              <a:rPr dirty="0" sz="2000" b="1">
                <a:latin typeface="Times New Roman"/>
                <a:cs typeface="Times New Roman"/>
              </a:rPr>
              <a:t>Rate + Risk</a:t>
            </a:r>
            <a:r>
              <a:rPr dirty="0" sz="2000" spc="-225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Premium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600">
              <a:latin typeface="Times New Roman"/>
              <a:cs typeface="Times New Roman"/>
            </a:endParaRPr>
          </a:p>
          <a:p>
            <a:pPr marL="203200">
              <a:lnSpc>
                <a:spcPct val="100000"/>
              </a:lnSpc>
              <a:spcBef>
                <a:spcPts val="5"/>
              </a:spcBef>
            </a:pPr>
            <a:r>
              <a:rPr dirty="0" sz="2000" b="1">
                <a:latin typeface="Times New Roman"/>
                <a:cs typeface="Times New Roman"/>
              </a:rPr>
              <a:t>Risk </a:t>
            </a:r>
            <a:r>
              <a:rPr dirty="0" sz="2000" spc="-5" b="1">
                <a:latin typeface="Times New Roman"/>
                <a:cs typeface="Times New Roman"/>
              </a:rPr>
              <a:t>Premium </a:t>
            </a:r>
            <a:r>
              <a:rPr dirty="0" sz="2000" b="1">
                <a:latin typeface="Times New Roman"/>
                <a:cs typeface="Times New Roman"/>
              </a:rPr>
              <a:t>is given by an asset </a:t>
            </a:r>
            <a:r>
              <a:rPr dirty="0" sz="2000" spc="-5" b="1">
                <a:latin typeface="Times New Roman"/>
                <a:cs typeface="Times New Roman"/>
              </a:rPr>
              <a:t>pricing</a:t>
            </a:r>
            <a:r>
              <a:rPr dirty="0" sz="2000" spc="-27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model</a:t>
            </a:r>
            <a:endParaRPr sz="2000">
              <a:latin typeface="Times New Roman"/>
              <a:cs typeface="Times New Roman"/>
            </a:endParaRPr>
          </a:p>
          <a:p>
            <a:pPr marL="1160145" indent="-212090">
              <a:lnSpc>
                <a:spcPct val="100000"/>
              </a:lnSpc>
              <a:spcBef>
                <a:spcPts val="620"/>
              </a:spcBef>
              <a:buClr>
                <a:srgbClr val="00AEEE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800" spc="-5">
                <a:latin typeface="Times New Roman"/>
                <a:cs typeface="Times New Roman"/>
              </a:rPr>
              <a:t>For </a:t>
            </a:r>
            <a:r>
              <a:rPr dirty="0" sz="1800">
                <a:latin typeface="Times New Roman"/>
                <a:cs typeface="Times New Roman"/>
              </a:rPr>
              <a:t>Example: Capital </a:t>
            </a:r>
            <a:r>
              <a:rPr dirty="0" sz="1800" spc="-5">
                <a:latin typeface="Times New Roman"/>
                <a:cs typeface="Times New Roman"/>
              </a:rPr>
              <a:t>Asset </a:t>
            </a:r>
            <a:r>
              <a:rPr dirty="0" sz="1800">
                <a:latin typeface="Times New Roman"/>
                <a:cs typeface="Times New Roman"/>
              </a:rPr>
              <a:t>Pricing Model</a:t>
            </a:r>
            <a:r>
              <a:rPr dirty="0" sz="1800" spc="-19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(CAPM):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700">
              <a:latin typeface="Times New Roman"/>
              <a:cs typeface="Times New Roman"/>
            </a:endParaRPr>
          </a:p>
          <a:p>
            <a:pPr marL="948690">
              <a:lnSpc>
                <a:spcPct val="100000"/>
              </a:lnSpc>
            </a:pPr>
            <a:r>
              <a:rPr dirty="0" u="sng" sz="18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Required Return</a:t>
            </a:r>
            <a:r>
              <a:rPr dirty="0" sz="1800">
                <a:latin typeface="Times New Roman"/>
                <a:cs typeface="Times New Roman"/>
              </a:rPr>
              <a:t> = </a:t>
            </a:r>
            <a:r>
              <a:rPr dirty="0" sz="1800" spc="-5">
                <a:latin typeface="Times New Roman"/>
                <a:cs typeface="Times New Roman"/>
              </a:rPr>
              <a:t>Risk-Free </a:t>
            </a:r>
            <a:r>
              <a:rPr dirty="0" sz="1800">
                <a:latin typeface="Times New Roman"/>
                <a:cs typeface="Times New Roman"/>
              </a:rPr>
              <a:t>Rate + [Beta × Market Risk</a:t>
            </a:r>
            <a:r>
              <a:rPr dirty="0" sz="1800" spc="-14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Premium]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31416" y="113156"/>
            <a:ext cx="624967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049145" marR="5080" indent="-203644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</a:t>
            </a:r>
            <a:r>
              <a:rPr dirty="0" spc="-10"/>
              <a:t>CAPM </a:t>
            </a:r>
            <a:r>
              <a:rPr dirty="0" spc="-5"/>
              <a:t>Required Return </a:t>
            </a:r>
            <a:r>
              <a:rPr dirty="0"/>
              <a:t>for</a:t>
            </a:r>
            <a:r>
              <a:rPr dirty="0" spc="-65"/>
              <a:t> </a:t>
            </a:r>
            <a:r>
              <a:rPr dirty="0" spc="-20"/>
              <a:t>Hewlett  Packard,</a:t>
            </a:r>
            <a:r>
              <a:rPr dirty="0" spc="50"/>
              <a:t> </a:t>
            </a:r>
            <a:r>
              <a:rPr dirty="0" spc="-5"/>
              <a:t>2010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5578" y="1416557"/>
            <a:ext cx="5166360" cy="30899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latin typeface="Times New Roman"/>
                <a:cs typeface="Times New Roman"/>
              </a:rPr>
              <a:t>Inputs:</a:t>
            </a:r>
            <a:endParaRPr sz="20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Long-term U.S. Government bond rate:</a:t>
            </a:r>
            <a:r>
              <a:rPr dirty="0" sz="2000" spc="-27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3.5%</a:t>
            </a:r>
            <a:endParaRPr sz="20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HP Beta:</a:t>
            </a:r>
            <a:r>
              <a:rPr dirty="0" sz="2000" spc="-17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1.5</a:t>
            </a:r>
            <a:endParaRPr sz="20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Market risk </a:t>
            </a:r>
            <a:r>
              <a:rPr dirty="0" sz="2000" spc="-5" b="1">
                <a:latin typeface="Times New Roman"/>
                <a:cs typeface="Times New Roman"/>
              </a:rPr>
              <a:t>premium:</a:t>
            </a:r>
            <a:r>
              <a:rPr dirty="0" sz="2000" spc="-170" b="1">
                <a:latin typeface="Times New Roman"/>
                <a:cs typeface="Times New Roman"/>
              </a:rPr>
              <a:t> </a:t>
            </a:r>
            <a:r>
              <a:rPr dirty="0" sz="2000" spc="5" b="1">
                <a:latin typeface="Times New Roman"/>
                <a:cs typeface="Times New Roman"/>
              </a:rPr>
              <a:t>5%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spc="-5" b="1">
                <a:latin typeface="Times New Roman"/>
                <a:cs typeface="Times New Roman"/>
              </a:rPr>
              <a:t>Required return </a:t>
            </a:r>
            <a:r>
              <a:rPr dirty="0" sz="2000" b="1">
                <a:latin typeface="Times New Roman"/>
                <a:cs typeface="Times New Roman"/>
              </a:rPr>
              <a:t>= 3.5% + [1.5 ×</a:t>
            </a:r>
            <a:r>
              <a:rPr dirty="0" sz="2000" spc="-240" b="1">
                <a:latin typeface="Times New Roman"/>
                <a:cs typeface="Times New Roman"/>
              </a:rPr>
              <a:t> </a:t>
            </a:r>
            <a:r>
              <a:rPr dirty="0" sz="2000" spc="-20" b="1">
                <a:latin typeface="Times New Roman"/>
                <a:cs typeface="Times New Roman"/>
              </a:rPr>
              <a:t>5%]</a:t>
            </a:r>
            <a:endParaRPr sz="2000">
              <a:latin typeface="Times New Roman"/>
              <a:cs typeface="Times New Roman"/>
            </a:endParaRPr>
          </a:p>
          <a:p>
            <a:pPr algn="ctr" marR="65405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=</a:t>
            </a:r>
            <a:r>
              <a:rPr dirty="0" sz="2000" spc="-30" b="1">
                <a:latin typeface="Times New Roman"/>
                <a:cs typeface="Times New Roman"/>
              </a:rPr>
              <a:t> </a:t>
            </a:r>
            <a:r>
              <a:rPr dirty="0" sz="2000" spc="-20" b="1">
                <a:latin typeface="Times New Roman"/>
                <a:cs typeface="Times New Roman"/>
              </a:rPr>
              <a:t>11.0%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100">
              <a:latin typeface="Times New Roman"/>
              <a:cs typeface="Times New Roman"/>
            </a:endParaRPr>
          </a:p>
          <a:p>
            <a:pPr marL="12700" marR="3429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How comfortable </a:t>
            </a:r>
            <a:r>
              <a:rPr dirty="0" sz="2000" spc="-10" b="1">
                <a:latin typeface="Times New Roman"/>
                <a:cs typeface="Times New Roman"/>
              </a:rPr>
              <a:t>are </a:t>
            </a:r>
            <a:r>
              <a:rPr dirty="0" sz="2000" spc="5" b="1">
                <a:latin typeface="Times New Roman"/>
                <a:cs typeface="Times New Roman"/>
              </a:rPr>
              <a:t>you </a:t>
            </a:r>
            <a:r>
              <a:rPr dirty="0" sz="2000" spc="-5" b="1">
                <a:latin typeface="Times New Roman"/>
                <a:cs typeface="Times New Roman"/>
              </a:rPr>
              <a:t>with </a:t>
            </a:r>
            <a:r>
              <a:rPr dirty="0" sz="2000" b="1">
                <a:latin typeface="Times New Roman"/>
                <a:cs typeface="Times New Roman"/>
              </a:rPr>
              <a:t>this</a:t>
            </a:r>
            <a:r>
              <a:rPr dirty="0" sz="2000" spc="-29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calculation?  Is a market </a:t>
            </a:r>
            <a:r>
              <a:rPr dirty="0" sz="2000" spc="-5" b="1">
                <a:latin typeface="Times New Roman"/>
                <a:cs typeface="Times New Roman"/>
              </a:rPr>
              <a:t>risk premium </a:t>
            </a:r>
            <a:r>
              <a:rPr dirty="0" sz="2000" b="1">
                <a:latin typeface="Times New Roman"/>
                <a:cs typeface="Times New Roman"/>
              </a:rPr>
              <a:t>of 5% a good</a:t>
            </a:r>
            <a:r>
              <a:rPr dirty="0" sz="2000" spc="-27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guess?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54883" y="113156"/>
            <a:ext cx="3617595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79400" marR="5080" indent="-266700">
              <a:lnSpc>
                <a:spcPct val="100000"/>
              </a:lnSpc>
              <a:spcBef>
                <a:spcPts val="95"/>
              </a:spcBef>
            </a:pPr>
            <a:r>
              <a:rPr dirty="0" spc="-20"/>
              <a:t>Beware </a:t>
            </a:r>
            <a:r>
              <a:rPr dirty="0"/>
              <a:t>of </a:t>
            </a:r>
            <a:r>
              <a:rPr dirty="0" spc="-5"/>
              <a:t>the Required  Return in</a:t>
            </a:r>
            <a:r>
              <a:rPr dirty="0" spc="-60"/>
              <a:t> </a:t>
            </a:r>
            <a:r>
              <a:rPr dirty="0"/>
              <a:t>Valuation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255270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Times New Roman"/>
              <a:buChar char="•"/>
              <a:tabLst>
                <a:tab pos="255904" algn="l"/>
              </a:tabLst>
            </a:pPr>
            <a:r>
              <a:rPr dirty="0"/>
              <a:t>The </a:t>
            </a:r>
            <a:r>
              <a:rPr dirty="0" spc="-5"/>
              <a:t>measure </a:t>
            </a:r>
            <a:r>
              <a:rPr dirty="0"/>
              <a:t>of the </a:t>
            </a:r>
            <a:r>
              <a:rPr dirty="0" spc="-10"/>
              <a:t>required </a:t>
            </a:r>
            <a:r>
              <a:rPr dirty="0" spc="-5"/>
              <a:t>return </a:t>
            </a:r>
            <a:r>
              <a:rPr dirty="0"/>
              <a:t>is </a:t>
            </a:r>
            <a:r>
              <a:rPr dirty="0" spc="-5"/>
              <a:t>imprecise….the</a:t>
            </a:r>
            <a:r>
              <a:rPr dirty="0" spc="-315"/>
              <a:t> </a:t>
            </a:r>
            <a:r>
              <a:rPr dirty="0"/>
              <a:t>market</a:t>
            </a:r>
          </a:p>
          <a:p>
            <a:pPr marL="255270">
              <a:lnSpc>
                <a:spcPct val="100000"/>
              </a:lnSpc>
            </a:pPr>
            <a:r>
              <a:rPr dirty="0"/>
              <a:t>risk </a:t>
            </a:r>
            <a:r>
              <a:rPr dirty="0" spc="-5"/>
              <a:t>premium </a:t>
            </a:r>
            <a:r>
              <a:rPr dirty="0"/>
              <a:t>is a</a:t>
            </a:r>
            <a:r>
              <a:rPr dirty="0" spc="-120"/>
              <a:t> </a:t>
            </a:r>
            <a:r>
              <a:rPr dirty="0"/>
              <a:t>guess</a:t>
            </a:r>
          </a:p>
          <a:p>
            <a:pPr marL="36830"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  <a:spcBef>
                <a:spcPts val="35"/>
              </a:spcBef>
            </a:pPr>
            <a:endParaRPr sz="2100">
              <a:latin typeface="Times New Roman"/>
              <a:cs typeface="Times New Roman"/>
            </a:endParaRPr>
          </a:p>
          <a:p>
            <a:pPr marL="25527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55904" algn="l"/>
              </a:tabLst>
            </a:pPr>
            <a:r>
              <a:rPr dirty="0"/>
              <a:t>The </a:t>
            </a:r>
            <a:r>
              <a:rPr dirty="0" spc="-10"/>
              <a:t>required </a:t>
            </a:r>
            <a:r>
              <a:rPr dirty="0" spc="-5"/>
              <a:t>return </a:t>
            </a:r>
            <a:r>
              <a:rPr dirty="0"/>
              <a:t>estimate can affect a valuation</a:t>
            </a:r>
            <a:r>
              <a:rPr dirty="0" spc="-330"/>
              <a:t> </a:t>
            </a:r>
            <a:r>
              <a:rPr dirty="0"/>
              <a:t>considerably</a:t>
            </a:r>
          </a:p>
          <a:p>
            <a:pPr marL="36830"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  <a:spcBef>
                <a:spcPts val="35"/>
              </a:spcBef>
            </a:pPr>
            <a:endParaRPr sz="2100">
              <a:latin typeface="Times New Roman"/>
              <a:cs typeface="Times New Roman"/>
            </a:endParaRPr>
          </a:p>
          <a:p>
            <a:pPr algn="ctr" marL="2006600" marR="1748155" indent="8255">
              <a:lnSpc>
                <a:spcPct val="100000"/>
              </a:lnSpc>
            </a:pPr>
            <a:r>
              <a:rPr dirty="0" i="1">
                <a:latin typeface="Times New Roman"/>
                <a:cs typeface="Times New Roman"/>
              </a:rPr>
              <a:t>Beware of putting speculation  </a:t>
            </a:r>
            <a:r>
              <a:rPr dirty="0" i="1">
                <a:latin typeface="Times New Roman"/>
                <a:cs typeface="Times New Roman"/>
              </a:rPr>
              <a:t>(about the required return) into</a:t>
            </a:r>
            <a:r>
              <a:rPr dirty="0" spc="-350" i="1">
                <a:latin typeface="Times New Roman"/>
                <a:cs typeface="Times New Roman"/>
              </a:rPr>
              <a:t> </a:t>
            </a:r>
            <a:r>
              <a:rPr dirty="0" i="1">
                <a:latin typeface="Times New Roman"/>
                <a:cs typeface="Times New Roman"/>
              </a:rPr>
              <a:t>a  valuation.</a:t>
            </a:r>
          </a:p>
          <a:p>
            <a:pPr algn="ctr" marL="2670810" marR="2409825">
              <a:lnSpc>
                <a:spcPct val="100000"/>
              </a:lnSpc>
              <a:spcBef>
                <a:spcPts val="5"/>
              </a:spcBef>
            </a:pPr>
            <a:r>
              <a:rPr dirty="0" u="heavy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This is a problem</a:t>
            </a:r>
            <a:r>
              <a:rPr dirty="0" u="heavy" spc="-285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we </a:t>
            </a:r>
            <a:r>
              <a:rPr dirty="0" i="1">
                <a:latin typeface="Times New Roman"/>
                <a:cs typeface="Times New Roman"/>
              </a:rPr>
              <a:t> </a:t>
            </a:r>
            <a:r>
              <a:rPr dirty="0" u="heavy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have to deal</a:t>
            </a:r>
            <a:r>
              <a:rPr dirty="0" u="heavy" spc="-160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pc="-5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with!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75969" y="326212"/>
            <a:ext cx="656780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Simple (and Cheap) Schemes for</a:t>
            </a:r>
            <a:r>
              <a:rPr dirty="0" spc="-50"/>
              <a:t> </a:t>
            </a:r>
            <a:r>
              <a:rPr dirty="0"/>
              <a:t>Valuation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7005" y="1289050"/>
            <a:ext cx="6924040" cy="387222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8440" indent="-206375">
              <a:lnSpc>
                <a:spcPct val="100000"/>
              </a:lnSpc>
              <a:spcBef>
                <a:spcPts val="100"/>
              </a:spcBef>
              <a:buClr>
                <a:srgbClr val="001F5F"/>
              </a:buClr>
              <a:buChar char="•"/>
              <a:tabLst>
                <a:tab pos="219075" algn="l"/>
              </a:tabLst>
            </a:pPr>
            <a:r>
              <a:rPr dirty="0" sz="2400" spc="-5">
                <a:latin typeface="Times New Roman"/>
                <a:cs typeface="Times New Roman"/>
              </a:rPr>
              <a:t>Fundamental </a:t>
            </a:r>
            <a:r>
              <a:rPr dirty="0" sz="2400">
                <a:latin typeface="Times New Roman"/>
                <a:cs typeface="Times New Roman"/>
              </a:rPr>
              <a:t>analysis </a:t>
            </a:r>
            <a:r>
              <a:rPr dirty="0" sz="2400" spc="-5">
                <a:latin typeface="Times New Roman"/>
                <a:cs typeface="Times New Roman"/>
              </a:rPr>
              <a:t>is </a:t>
            </a:r>
            <a:r>
              <a:rPr dirty="0" sz="2400">
                <a:latin typeface="Times New Roman"/>
                <a:cs typeface="Times New Roman"/>
              </a:rPr>
              <a:t>detailed and</a:t>
            </a:r>
            <a:r>
              <a:rPr dirty="0" sz="2400" spc="-204">
                <a:latin typeface="Times New Roman"/>
                <a:cs typeface="Times New Roman"/>
              </a:rPr>
              <a:t> </a:t>
            </a:r>
            <a:r>
              <a:rPr dirty="0" sz="2400" spc="-25">
                <a:latin typeface="Times New Roman"/>
                <a:cs typeface="Times New Roman"/>
              </a:rPr>
              <a:t>costly.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218440" marR="5080" indent="-206375">
              <a:lnSpc>
                <a:spcPct val="100000"/>
              </a:lnSpc>
              <a:spcBef>
                <a:spcPts val="1730"/>
              </a:spcBef>
              <a:buClr>
                <a:srgbClr val="001F5F"/>
              </a:buClr>
              <a:buChar char="•"/>
              <a:tabLst>
                <a:tab pos="219075" algn="l"/>
              </a:tabLst>
            </a:pPr>
            <a:r>
              <a:rPr dirty="0" sz="2400" spc="-5">
                <a:latin typeface="Times New Roman"/>
                <a:cs typeface="Times New Roman"/>
              </a:rPr>
              <a:t>Simple </a:t>
            </a:r>
            <a:r>
              <a:rPr dirty="0" sz="2400">
                <a:latin typeface="Times New Roman"/>
                <a:cs typeface="Times New Roman"/>
              </a:rPr>
              <a:t>approaches </a:t>
            </a:r>
            <a:r>
              <a:rPr dirty="0" sz="2400" spc="-5">
                <a:latin typeface="Times New Roman"/>
                <a:cs typeface="Times New Roman"/>
              </a:rPr>
              <a:t>minimize information </a:t>
            </a:r>
            <a:r>
              <a:rPr dirty="0" sz="2400">
                <a:latin typeface="Times New Roman"/>
                <a:cs typeface="Times New Roman"/>
              </a:rPr>
              <a:t>analysis</a:t>
            </a:r>
            <a:r>
              <a:rPr dirty="0" sz="2400" spc="-29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(and  thus the cost). But they lose</a:t>
            </a:r>
            <a:r>
              <a:rPr dirty="0" sz="2400" spc="-13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precision.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218440" indent="-206375">
              <a:lnSpc>
                <a:spcPct val="100000"/>
              </a:lnSpc>
              <a:spcBef>
                <a:spcPts val="1740"/>
              </a:spcBef>
              <a:buClr>
                <a:srgbClr val="001F5F"/>
              </a:buClr>
              <a:buChar char="•"/>
              <a:tabLst>
                <a:tab pos="219075" algn="l"/>
              </a:tabLst>
            </a:pPr>
            <a:r>
              <a:rPr dirty="0" sz="2400" spc="-5">
                <a:latin typeface="Times New Roman"/>
                <a:cs typeface="Times New Roman"/>
              </a:rPr>
              <a:t>Simple</a:t>
            </a:r>
            <a:r>
              <a:rPr dirty="0" sz="2400" spc="-3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methods:</a:t>
            </a:r>
            <a:endParaRPr sz="2400">
              <a:latin typeface="Times New Roman"/>
              <a:cs typeface="Times New Roman"/>
            </a:endParaRPr>
          </a:p>
          <a:p>
            <a:pPr lvl="1" marL="567055" indent="-201930">
              <a:lnSpc>
                <a:spcPct val="100000"/>
              </a:lnSpc>
              <a:spcBef>
                <a:spcPts val="710"/>
              </a:spcBef>
              <a:buClr>
                <a:srgbClr val="00AEEE"/>
              </a:buClr>
              <a:buSzPct val="95000"/>
              <a:buFont typeface="Wingdings"/>
              <a:buChar char=""/>
              <a:tabLst>
                <a:tab pos="567690" algn="l"/>
              </a:tabLst>
            </a:pPr>
            <a:r>
              <a:rPr dirty="0" sz="2000">
                <a:latin typeface="Times New Roman"/>
                <a:cs typeface="Times New Roman"/>
              </a:rPr>
              <a:t>Method of</a:t>
            </a:r>
            <a:r>
              <a:rPr dirty="0" sz="2000" spc="-6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Comparables</a:t>
            </a:r>
            <a:endParaRPr sz="2000">
              <a:latin typeface="Times New Roman"/>
              <a:cs typeface="Times New Roman"/>
            </a:endParaRPr>
          </a:p>
          <a:p>
            <a:pPr lvl="1" marL="567055" indent="-201930">
              <a:lnSpc>
                <a:spcPct val="100000"/>
              </a:lnSpc>
              <a:spcBef>
                <a:spcPts val="700"/>
              </a:spcBef>
              <a:buClr>
                <a:srgbClr val="00AEEE"/>
              </a:buClr>
              <a:buSzPct val="95000"/>
              <a:buFont typeface="Wingdings"/>
              <a:buChar char=""/>
              <a:tabLst>
                <a:tab pos="567690" algn="l"/>
              </a:tabLst>
            </a:pPr>
            <a:r>
              <a:rPr dirty="0" sz="2000">
                <a:latin typeface="Times New Roman"/>
                <a:cs typeface="Times New Roman"/>
              </a:rPr>
              <a:t>Screening on</a:t>
            </a:r>
            <a:r>
              <a:rPr dirty="0" sz="2000" spc="-10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Multiples</a:t>
            </a:r>
            <a:endParaRPr sz="2000">
              <a:latin typeface="Times New Roman"/>
              <a:cs typeface="Times New Roman"/>
            </a:endParaRPr>
          </a:p>
          <a:p>
            <a:pPr lvl="1" marL="567055" indent="-201930">
              <a:lnSpc>
                <a:spcPct val="100000"/>
              </a:lnSpc>
              <a:spcBef>
                <a:spcPts val="705"/>
              </a:spcBef>
              <a:buClr>
                <a:srgbClr val="00AEEE"/>
              </a:buClr>
              <a:buSzPct val="95000"/>
              <a:buFont typeface="Wingdings"/>
              <a:buChar char=""/>
              <a:tabLst>
                <a:tab pos="567690" algn="l"/>
              </a:tabLst>
            </a:pPr>
            <a:r>
              <a:rPr dirty="0" sz="2000">
                <a:latin typeface="Times New Roman"/>
                <a:cs typeface="Times New Roman"/>
              </a:rPr>
              <a:t>Asset-Based</a:t>
            </a:r>
            <a:r>
              <a:rPr dirty="0" sz="2000" spc="-105">
                <a:latin typeface="Times New Roman"/>
                <a:cs typeface="Times New Roman"/>
              </a:rPr>
              <a:t> </a:t>
            </a:r>
            <a:r>
              <a:rPr dirty="0" sz="2000" spc="-25">
                <a:latin typeface="Times New Roman"/>
                <a:cs typeface="Times New Roman"/>
              </a:rPr>
              <a:t>Valuation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724900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88907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830056" y="6617206"/>
            <a:ext cx="239268" cy="24079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28597" y="326212"/>
            <a:ext cx="566483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Method of Comparables:</a:t>
            </a:r>
            <a:r>
              <a:rPr dirty="0" spc="-55"/>
              <a:t> </a:t>
            </a:r>
            <a:r>
              <a:rPr dirty="0" spc="-5"/>
              <a:t>Comps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5578" y="1412875"/>
            <a:ext cx="7317105" cy="3714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93065" marR="5080" indent="-381000">
              <a:lnSpc>
                <a:spcPct val="100000"/>
              </a:lnSpc>
              <a:spcBef>
                <a:spcPts val="100"/>
              </a:spcBef>
              <a:buClr>
                <a:srgbClr val="001F5F"/>
              </a:buClr>
              <a:buAutoNum type="arabicPeriod"/>
              <a:tabLst>
                <a:tab pos="393065" algn="l"/>
                <a:tab pos="393700" algn="l"/>
              </a:tabLst>
            </a:pPr>
            <a:r>
              <a:rPr dirty="0" sz="2400">
                <a:latin typeface="Times New Roman"/>
                <a:cs typeface="Times New Roman"/>
              </a:rPr>
              <a:t>Identify </a:t>
            </a:r>
            <a:r>
              <a:rPr dirty="0" sz="2400" spc="-5">
                <a:latin typeface="Times New Roman"/>
                <a:cs typeface="Times New Roman"/>
              </a:rPr>
              <a:t>comparable firms </a:t>
            </a:r>
            <a:r>
              <a:rPr dirty="0" sz="2400">
                <a:latin typeface="Times New Roman"/>
                <a:cs typeface="Times New Roman"/>
              </a:rPr>
              <a:t>that have </a:t>
            </a:r>
            <a:r>
              <a:rPr dirty="0" sz="2400" spc="-5">
                <a:latin typeface="Times New Roman"/>
                <a:cs typeface="Times New Roman"/>
              </a:rPr>
              <a:t>similar </a:t>
            </a:r>
            <a:r>
              <a:rPr dirty="0" sz="2400">
                <a:latin typeface="Times New Roman"/>
                <a:cs typeface="Times New Roman"/>
              </a:rPr>
              <a:t>operations</a:t>
            </a:r>
            <a:r>
              <a:rPr dirty="0" sz="2400" spc="-34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to  the </a:t>
            </a:r>
            <a:r>
              <a:rPr dirty="0" sz="2400" spc="-5">
                <a:latin typeface="Times New Roman"/>
                <a:cs typeface="Times New Roman"/>
              </a:rPr>
              <a:t>firm whose </a:t>
            </a:r>
            <a:r>
              <a:rPr dirty="0" sz="2400">
                <a:latin typeface="Times New Roman"/>
                <a:cs typeface="Times New Roman"/>
              </a:rPr>
              <a:t>value is in question (the</a:t>
            </a:r>
            <a:r>
              <a:rPr dirty="0" sz="2400" spc="-24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“target”).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1F5F"/>
              </a:buClr>
              <a:buFont typeface="Times New Roman"/>
              <a:buAutoNum type="arabicPeriod"/>
            </a:pPr>
            <a:endParaRPr sz="2600">
              <a:latin typeface="Times New Roman"/>
              <a:cs typeface="Times New Roman"/>
            </a:endParaRPr>
          </a:p>
          <a:p>
            <a:pPr marL="393065" marR="242570" indent="-381000">
              <a:lnSpc>
                <a:spcPct val="100000"/>
              </a:lnSpc>
              <a:buClr>
                <a:srgbClr val="001F5F"/>
              </a:buClr>
              <a:buAutoNum type="arabicPeriod"/>
              <a:tabLst>
                <a:tab pos="393065" algn="l"/>
                <a:tab pos="393700" algn="l"/>
              </a:tabLst>
            </a:pPr>
            <a:r>
              <a:rPr dirty="0" sz="2400">
                <a:latin typeface="Times New Roman"/>
                <a:cs typeface="Times New Roman"/>
              </a:rPr>
              <a:t>Identify </a:t>
            </a:r>
            <a:r>
              <a:rPr dirty="0" sz="2400" spc="-5">
                <a:latin typeface="Times New Roman"/>
                <a:cs typeface="Times New Roman"/>
              </a:rPr>
              <a:t>measures </a:t>
            </a:r>
            <a:r>
              <a:rPr dirty="0" sz="2400">
                <a:latin typeface="Times New Roman"/>
                <a:cs typeface="Times New Roman"/>
              </a:rPr>
              <a:t>for the </a:t>
            </a:r>
            <a:r>
              <a:rPr dirty="0" sz="2400" spc="-5">
                <a:latin typeface="Times New Roman"/>
                <a:cs typeface="Times New Roman"/>
              </a:rPr>
              <a:t>comparable firms </a:t>
            </a:r>
            <a:r>
              <a:rPr dirty="0" sz="2400">
                <a:latin typeface="Times New Roman"/>
                <a:cs typeface="Times New Roman"/>
              </a:rPr>
              <a:t>in their  financial </a:t>
            </a:r>
            <a:r>
              <a:rPr dirty="0" sz="2400" spc="-5">
                <a:latin typeface="Times New Roman"/>
                <a:cs typeface="Times New Roman"/>
              </a:rPr>
              <a:t>statements </a:t>
            </a:r>
            <a:r>
              <a:rPr dirty="0" sz="2400">
                <a:latin typeface="Times New Roman"/>
                <a:cs typeface="Times New Roman"/>
              </a:rPr>
              <a:t>– earnings, book value, sales,</a:t>
            </a:r>
            <a:r>
              <a:rPr dirty="0" sz="2400" spc="-3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cash  flow – and calculate </a:t>
            </a:r>
            <a:r>
              <a:rPr dirty="0" sz="2400" spc="-5">
                <a:latin typeface="Times New Roman"/>
                <a:cs typeface="Times New Roman"/>
              </a:rPr>
              <a:t>multiples </a:t>
            </a:r>
            <a:r>
              <a:rPr dirty="0" sz="2400">
                <a:latin typeface="Times New Roman"/>
                <a:cs typeface="Times New Roman"/>
              </a:rPr>
              <a:t>of those </a:t>
            </a:r>
            <a:r>
              <a:rPr dirty="0" sz="2400" spc="-5">
                <a:latin typeface="Times New Roman"/>
                <a:cs typeface="Times New Roman"/>
              </a:rPr>
              <a:t>measures </a:t>
            </a:r>
            <a:r>
              <a:rPr dirty="0" sz="2400">
                <a:latin typeface="Times New Roman"/>
                <a:cs typeface="Times New Roman"/>
              </a:rPr>
              <a:t>at  which the </a:t>
            </a:r>
            <a:r>
              <a:rPr dirty="0" sz="2400" spc="-5">
                <a:latin typeface="Times New Roman"/>
                <a:cs typeface="Times New Roman"/>
              </a:rPr>
              <a:t>firms</a:t>
            </a:r>
            <a:r>
              <a:rPr dirty="0" sz="2400" spc="-4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trade.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001F5F"/>
              </a:buClr>
              <a:buFont typeface="Times New Roman"/>
              <a:buAutoNum type="arabicPeriod"/>
            </a:pPr>
            <a:endParaRPr sz="2600">
              <a:latin typeface="Times New Roman"/>
              <a:cs typeface="Times New Roman"/>
            </a:endParaRPr>
          </a:p>
          <a:p>
            <a:pPr marL="393065" indent="-381000">
              <a:lnSpc>
                <a:spcPct val="100000"/>
              </a:lnSpc>
              <a:buClr>
                <a:srgbClr val="001F5F"/>
              </a:buClr>
              <a:buAutoNum type="arabicPeriod"/>
              <a:tabLst>
                <a:tab pos="393065" algn="l"/>
                <a:tab pos="393700" algn="l"/>
              </a:tabLst>
            </a:pPr>
            <a:r>
              <a:rPr dirty="0" sz="2400" spc="-5">
                <a:latin typeface="Times New Roman"/>
                <a:cs typeface="Times New Roman"/>
              </a:rPr>
              <a:t>Apply </a:t>
            </a:r>
            <a:r>
              <a:rPr dirty="0" sz="2400">
                <a:latin typeface="Times New Roman"/>
                <a:cs typeface="Times New Roman"/>
              </a:rPr>
              <a:t>these </a:t>
            </a:r>
            <a:r>
              <a:rPr dirty="0" sz="2400" spc="-5">
                <a:latin typeface="Times New Roman"/>
                <a:cs typeface="Times New Roman"/>
              </a:rPr>
              <a:t>multiples </a:t>
            </a:r>
            <a:r>
              <a:rPr dirty="0" sz="2400">
                <a:latin typeface="Times New Roman"/>
                <a:cs typeface="Times New Roman"/>
              </a:rPr>
              <a:t>to the corresponding </a:t>
            </a:r>
            <a:r>
              <a:rPr dirty="0" sz="2400" spc="-5">
                <a:latin typeface="Times New Roman"/>
                <a:cs typeface="Times New Roman"/>
              </a:rPr>
              <a:t>measures</a:t>
            </a:r>
            <a:r>
              <a:rPr dirty="0" sz="2400" spc="-24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for</a:t>
            </a:r>
            <a:endParaRPr sz="2400">
              <a:latin typeface="Times New Roman"/>
              <a:cs typeface="Times New Roman"/>
            </a:endParaRPr>
          </a:p>
          <a:p>
            <a:pPr marL="393065">
              <a:lnSpc>
                <a:spcPct val="100000"/>
              </a:lnSpc>
            </a:pPr>
            <a:r>
              <a:rPr dirty="0" sz="2400">
                <a:latin typeface="Times New Roman"/>
                <a:cs typeface="Times New Roman"/>
              </a:rPr>
              <a:t>the </a:t>
            </a:r>
            <a:r>
              <a:rPr dirty="0" sz="2400" spc="-10">
                <a:latin typeface="Times New Roman"/>
                <a:cs typeface="Times New Roman"/>
              </a:rPr>
              <a:t>target </a:t>
            </a:r>
            <a:r>
              <a:rPr dirty="0" sz="2400">
                <a:latin typeface="Times New Roman"/>
                <a:cs typeface="Times New Roman"/>
              </a:rPr>
              <a:t>to get that </a:t>
            </a:r>
            <a:r>
              <a:rPr dirty="0" sz="2400" spc="-25">
                <a:latin typeface="Times New Roman"/>
                <a:cs typeface="Times New Roman"/>
              </a:rPr>
              <a:t>firm’s</a:t>
            </a:r>
            <a:r>
              <a:rPr dirty="0" sz="2400" spc="-15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value.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724900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88907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830056" y="6617206"/>
            <a:ext cx="239268" cy="24079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5650" y="113156"/>
            <a:ext cx="612394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 indent="81089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Method of Comparables:  </a:t>
            </a:r>
            <a:r>
              <a:rPr dirty="0" spc="-20"/>
              <a:t>Hewlett Packard, </a:t>
            </a:r>
            <a:r>
              <a:rPr dirty="0" spc="-5"/>
              <a:t>Lenovo, </a:t>
            </a:r>
            <a:r>
              <a:rPr dirty="0"/>
              <a:t>and </a:t>
            </a:r>
            <a:r>
              <a:rPr dirty="0" spc="-15"/>
              <a:t>Dell</a:t>
            </a:r>
            <a:r>
              <a:rPr dirty="0" spc="160"/>
              <a:t> </a:t>
            </a:r>
            <a:r>
              <a:rPr dirty="0" spc="-5"/>
              <a:t>2011</a:t>
            </a:r>
          </a:p>
        </p:txBody>
      </p:sp>
      <p:sp>
        <p:nvSpPr>
          <p:cNvPr id="3" name="object 3"/>
          <p:cNvSpPr/>
          <p:nvPr/>
        </p:nvSpPr>
        <p:spPr>
          <a:xfrm>
            <a:off x="1394460" y="1624583"/>
            <a:ext cx="6332220" cy="16032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94460" y="3578352"/>
            <a:ext cx="6327647" cy="236067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24900" y="6617206"/>
            <a:ext cx="239268" cy="24079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788907" y="6617206"/>
            <a:ext cx="216407" cy="24079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0083" y="237820"/>
            <a:ext cx="422338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How Cheap is </a:t>
            </a:r>
            <a:r>
              <a:rPr dirty="0"/>
              <a:t>this</a:t>
            </a:r>
            <a:r>
              <a:rPr dirty="0" spc="-100"/>
              <a:t> </a:t>
            </a:r>
            <a:r>
              <a:rPr dirty="0" spc="-5"/>
              <a:t>Method?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46480" y="847699"/>
            <a:ext cx="7285355" cy="5276850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600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u="heavy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Conceptual</a:t>
            </a:r>
            <a:r>
              <a:rPr dirty="0" u="heavy" sz="2000" spc="-9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spc="-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Problems</a:t>
            </a:r>
            <a:r>
              <a:rPr dirty="0" sz="2000" spc="-5" b="1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lvl="1" marL="567055" indent="-201930">
              <a:lnSpc>
                <a:spcPct val="100000"/>
              </a:lnSpc>
              <a:spcBef>
                <a:spcPts val="505"/>
              </a:spcBef>
              <a:buClr>
                <a:srgbClr val="00AEEE"/>
              </a:buClr>
              <a:buSzPct val="95000"/>
              <a:buFont typeface="Wingdings"/>
              <a:buChar char=""/>
              <a:tabLst>
                <a:tab pos="567690" algn="l"/>
              </a:tabLst>
            </a:pPr>
            <a:r>
              <a:rPr dirty="0" sz="2000" spc="-5">
                <a:latin typeface="Times New Roman"/>
                <a:cs typeface="Times New Roman"/>
              </a:rPr>
              <a:t>Circular</a:t>
            </a:r>
            <a:r>
              <a:rPr dirty="0" sz="2000" spc="-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reasoning: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Price</a:t>
            </a:r>
            <a:r>
              <a:rPr dirty="0" sz="2000" spc="-4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is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ascertained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from</a:t>
            </a:r>
            <a:r>
              <a:rPr dirty="0" sz="2000" spc="-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price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(of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</a:t>
            </a:r>
            <a:r>
              <a:rPr dirty="0" sz="2000" spc="-204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comps)</a:t>
            </a:r>
            <a:endParaRPr sz="2000">
              <a:latin typeface="Times New Roman"/>
              <a:cs typeface="Times New Roman"/>
            </a:endParaRPr>
          </a:p>
          <a:p>
            <a:pPr lvl="1" marL="555625" indent="-190500">
              <a:lnSpc>
                <a:spcPts val="2300"/>
              </a:lnSpc>
              <a:spcBef>
                <a:spcPts val="600"/>
              </a:spcBef>
              <a:buClr>
                <a:srgbClr val="00AEEE"/>
              </a:buClr>
              <a:buSzPct val="95000"/>
              <a:buFont typeface="Wingdings"/>
              <a:buChar char=""/>
              <a:tabLst>
                <a:tab pos="556260" algn="l"/>
              </a:tabLst>
            </a:pPr>
            <a:r>
              <a:rPr dirty="0" sz="2000" spc="-20">
                <a:latin typeface="Times New Roman"/>
                <a:cs typeface="Times New Roman"/>
              </a:rPr>
              <a:t>Violates </a:t>
            </a:r>
            <a:r>
              <a:rPr dirty="0" sz="2000">
                <a:latin typeface="Times New Roman"/>
                <a:cs typeface="Times New Roman"/>
              </a:rPr>
              <a:t>the </a:t>
            </a:r>
            <a:r>
              <a:rPr dirty="0" sz="2000" spc="-5">
                <a:latin typeface="Times New Roman"/>
                <a:cs typeface="Times New Roman"/>
              </a:rPr>
              <a:t>tenet: </a:t>
            </a:r>
            <a:r>
              <a:rPr dirty="0" sz="2000">
                <a:latin typeface="Times New Roman"/>
                <a:cs typeface="Times New Roman"/>
              </a:rPr>
              <a:t>“When </a:t>
            </a:r>
            <a:r>
              <a:rPr dirty="0" sz="2000" spc="-5">
                <a:latin typeface="Times New Roman"/>
                <a:cs typeface="Times New Roman"/>
              </a:rPr>
              <a:t>calculating </a:t>
            </a:r>
            <a:r>
              <a:rPr dirty="0" sz="2000">
                <a:latin typeface="Times New Roman"/>
                <a:cs typeface="Times New Roman"/>
              </a:rPr>
              <a:t>value to challenge</a:t>
            </a:r>
            <a:r>
              <a:rPr dirty="0" sz="2000" spc="-3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price,</a:t>
            </a:r>
            <a:endParaRPr sz="2000">
              <a:latin typeface="Times New Roman"/>
              <a:cs typeface="Times New Roman"/>
            </a:endParaRPr>
          </a:p>
          <a:p>
            <a:pPr marL="544195">
              <a:lnSpc>
                <a:spcPts val="2300"/>
              </a:lnSpc>
            </a:pPr>
            <a:r>
              <a:rPr dirty="0" sz="2000" spc="-5">
                <a:latin typeface="Times New Roman"/>
                <a:cs typeface="Times New Roman"/>
              </a:rPr>
              <a:t>don’t </a:t>
            </a:r>
            <a:r>
              <a:rPr dirty="0" sz="2000">
                <a:latin typeface="Times New Roman"/>
                <a:cs typeface="Times New Roman"/>
              </a:rPr>
              <a:t>put price into </a:t>
            </a:r>
            <a:r>
              <a:rPr dirty="0" sz="2000" spc="-5">
                <a:latin typeface="Times New Roman"/>
                <a:cs typeface="Times New Roman"/>
              </a:rPr>
              <a:t>the</a:t>
            </a:r>
            <a:r>
              <a:rPr dirty="0" sz="2000" spc="-22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calculation”</a:t>
            </a:r>
            <a:endParaRPr sz="2000">
              <a:latin typeface="Times New Roman"/>
              <a:cs typeface="Times New Roman"/>
            </a:endParaRPr>
          </a:p>
          <a:p>
            <a:pPr lvl="1" marL="544195" marR="5080" indent="-178435">
              <a:lnSpc>
                <a:spcPts val="2200"/>
              </a:lnSpc>
              <a:spcBef>
                <a:spcPts val="750"/>
              </a:spcBef>
              <a:buClr>
                <a:srgbClr val="00AEEE"/>
              </a:buClr>
              <a:buSzPct val="95000"/>
              <a:buFont typeface="Wingdings"/>
              <a:buChar char=""/>
              <a:tabLst>
                <a:tab pos="556260" algn="l"/>
              </a:tabLst>
            </a:pPr>
            <a:r>
              <a:rPr dirty="0" sz="2000">
                <a:latin typeface="Times New Roman"/>
                <a:cs typeface="Times New Roman"/>
              </a:rPr>
              <a:t>If the </a:t>
            </a:r>
            <a:r>
              <a:rPr dirty="0" sz="2000" spc="-5">
                <a:latin typeface="Times New Roman"/>
                <a:cs typeface="Times New Roman"/>
              </a:rPr>
              <a:t>market </a:t>
            </a:r>
            <a:r>
              <a:rPr dirty="0" sz="2000">
                <a:latin typeface="Times New Roman"/>
                <a:cs typeface="Times New Roman"/>
              </a:rPr>
              <a:t>is </a:t>
            </a:r>
            <a:r>
              <a:rPr dirty="0" sz="2000" spc="-10">
                <a:latin typeface="Times New Roman"/>
                <a:cs typeface="Times New Roman"/>
              </a:rPr>
              <a:t>efficient </a:t>
            </a:r>
            <a:r>
              <a:rPr dirty="0" sz="2000">
                <a:latin typeface="Times New Roman"/>
                <a:cs typeface="Times New Roman"/>
              </a:rPr>
              <a:t>for the comparable </a:t>
            </a:r>
            <a:r>
              <a:rPr dirty="0" sz="2000" spc="-5">
                <a:latin typeface="Times New Roman"/>
                <a:cs typeface="Times New Roman"/>
              </a:rPr>
              <a:t>companies....Why </a:t>
            </a:r>
            <a:r>
              <a:rPr dirty="0" sz="2000">
                <a:latin typeface="Times New Roman"/>
                <a:cs typeface="Times New Roman"/>
              </a:rPr>
              <a:t>is</a:t>
            </a:r>
            <a:r>
              <a:rPr dirty="0" sz="2000" spc="-37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it  </a:t>
            </a:r>
            <a:r>
              <a:rPr dirty="0" sz="2000" spc="5">
                <a:latin typeface="Times New Roman"/>
                <a:cs typeface="Times New Roman"/>
              </a:rPr>
              <a:t>not </a:t>
            </a:r>
            <a:r>
              <a:rPr dirty="0" sz="2000">
                <a:latin typeface="Times New Roman"/>
                <a:cs typeface="Times New Roman"/>
              </a:rPr>
              <a:t>for the </a:t>
            </a:r>
            <a:r>
              <a:rPr dirty="0" sz="2000" spc="-10">
                <a:latin typeface="Times New Roman"/>
                <a:cs typeface="Times New Roman"/>
              </a:rPr>
              <a:t>target </a:t>
            </a:r>
            <a:r>
              <a:rPr dirty="0" sz="2000">
                <a:latin typeface="Times New Roman"/>
                <a:cs typeface="Times New Roman"/>
              </a:rPr>
              <a:t>company</a:t>
            </a:r>
            <a:r>
              <a:rPr dirty="0" sz="2000" spc="-19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?</a:t>
            </a:r>
            <a:endParaRPr sz="20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20"/>
              </a:spcBef>
              <a:buClr>
                <a:srgbClr val="00AEEE"/>
              </a:buClr>
              <a:buFont typeface="Wingdings"/>
              <a:buChar char=""/>
            </a:pPr>
            <a:endParaRPr sz="25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u="heavy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Implementation</a:t>
            </a:r>
            <a:r>
              <a:rPr dirty="0" u="heavy" sz="2000" spc="-9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spc="-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Problems</a:t>
            </a:r>
            <a:r>
              <a:rPr dirty="0" sz="2000" spc="-5" b="1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lvl="1" marL="567055" indent="-201930">
              <a:lnSpc>
                <a:spcPct val="100000"/>
              </a:lnSpc>
              <a:spcBef>
                <a:spcPts val="505"/>
              </a:spcBef>
              <a:buClr>
                <a:srgbClr val="00AEEE"/>
              </a:buClr>
              <a:buSzPct val="95000"/>
              <a:buFont typeface="Wingdings"/>
              <a:buChar char=""/>
              <a:tabLst>
                <a:tab pos="567690" algn="l"/>
              </a:tabLst>
            </a:pPr>
            <a:r>
              <a:rPr dirty="0" sz="2000">
                <a:latin typeface="Times New Roman"/>
                <a:cs typeface="Times New Roman"/>
              </a:rPr>
              <a:t>Finding the comparables that </a:t>
            </a:r>
            <a:r>
              <a:rPr dirty="0" sz="2000" spc="-5">
                <a:latin typeface="Times New Roman"/>
                <a:cs typeface="Times New Roman"/>
              </a:rPr>
              <a:t>match</a:t>
            </a:r>
            <a:r>
              <a:rPr dirty="0" sz="2000" spc="-21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precisely</a:t>
            </a:r>
            <a:endParaRPr sz="2000">
              <a:latin typeface="Times New Roman"/>
              <a:cs typeface="Times New Roman"/>
            </a:endParaRPr>
          </a:p>
          <a:p>
            <a:pPr lvl="1" marL="567055" indent="-201930">
              <a:lnSpc>
                <a:spcPct val="100000"/>
              </a:lnSpc>
              <a:spcBef>
                <a:spcPts val="490"/>
              </a:spcBef>
              <a:buClr>
                <a:srgbClr val="00AEEE"/>
              </a:buClr>
              <a:buSzPct val="95000"/>
              <a:buFont typeface="Wingdings"/>
              <a:buChar char=""/>
              <a:tabLst>
                <a:tab pos="567690" algn="l"/>
              </a:tabLst>
            </a:pPr>
            <a:r>
              <a:rPr dirty="0" sz="2000" spc="-5">
                <a:latin typeface="Times New Roman"/>
                <a:cs typeface="Times New Roman"/>
              </a:rPr>
              <a:t>Different </a:t>
            </a:r>
            <a:r>
              <a:rPr dirty="0" sz="2000">
                <a:latin typeface="Times New Roman"/>
                <a:cs typeface="Times New Roman"/>
              </a:rPr>
              <a:t>accounting </a:t>
            </a:r>
            <a:r>
              <a:rPr dirty="0" sz="2000" spc="-5">
                <a:latin typeface="Times New Roman"/>
                <a:cs typeface="Times New Roman"/>
              </a:rPr>
              <a:t>methods </a:t>
            </a:r>
            <a:r>
              <a:rPr dirty="0" sz="2000">
                <a:latin typeface="Times New Roman"/>
                <a:cs typeface="Times New Roman"/>
              </a:rPr>
              <a:t>for </a:t>
            </a:r>
            <a:r>
              <a:rPr dirty="0" sz="2000" spc="-5">
                <a:latin typeface="Times New Roman"/>
                <a:cs typeface="Times New Roman"/>
              </a:rPr>
              <a:t>comps </a:t>
            </a:r>
            <a:r>
              <a:rPr dirty="0" sz="2000">
                <a:latin typeface="Times New Roman"/>
                <a:cs typeface="Times New Roman"/>
              </a:rPr>
              <a:t>and</a:t>
            </a:r>
            <a:r>
              <a:rPr dirty="0" sz="2000" spc="-300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target</a:t>
            </a:r>
            <a:endParaRPr sz="2000">
              <a:latin typeface="Times New Roman"/>
              <a:cs typeface="Times New Roman"/>
            </a:endParaRPr>
          </a:p>
          <a:p>
            <a:pPr lvl="1" marL="567055" indent="-201930">
              <a:lnSpc>
                <a:spcPct val="100000"/>
              </a:lnSpc>
              <a:spcBef>
                <a:spcPts val="505"/>
              </a:spcBef>
              <a:buClr>
                <a:srgbClr val="00AEEE"/>
              </a:buClr>
              <a:buSzPct val="95000"/>
              <a:buFont typeface="Wingdings"/>
              <a:buChar char=""/>
              <a:tabLst>
                <a:tab pos="567690" algn="l"/>
              </a:tabLst>
            </a:pPr>
            <a:r>
              <a:rPr dirty="0" sz="2000" spc="-5">
                <a:latin typeface="Times New Roman"/>
                <a:cs typeface="Times New Roman"/>
              </a:rPr>
              <a:t>Different </a:t>
            </a:r>
            <a:r>
              <a:rPr dirty="0" sz="2000">
                <a:latin typeface="Times New Roman"/>
                <a:cs typeface="Times New Roman"/>
              </a:rPr>
              <a:t>prices from </a:t>
            </a:r>
            <a:r>
              <a:rPr dirty="0" sz="2000" spc="-5">
                <a:latin typeface="Times New Roman"/>
                <a:cs typeface="Times New Roman"/>
              </a:rPr>
              <a:t>different</a:t>
            </a:r>
            <a:r>
              <a:rPr dirty="0" sz="2000" spc="-30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multiples</a:t>
            </a:r>
            <a:endParaRPr sz="2000">
              <a:latin typeface="Times New Roman"/>
              <a:cs typeface="Times New Roman"/>
            </a:endParaRPr>
          </a:p>
          <a:p>
            <a:pPr lvl="1" marL="567055" indent="-201930">
              <a:lnSpc>
                <a:spcPct val="100000"/>
              </a:lnSpc>
              <a:spcBef>
                <a:spcPts val="505"/>
              </a:spcBef>
              <a:buClr>
                <a:srgbClr val="00AEEE"/>
              </a:buClr>
              <a:buSzPct val="95000"/>
              <a:buFont typeface="Wingdings"/>
              <a:buChar char=""/>
              <a:tabLst>
                <a:tab pos="567690" algn="l"/>
              </a:tabLst>
            </a:pPr>
            <a:r>
              <a:rPr dirty="0" sz="2000" spc="5">
                <a:latin typeface="Times New Roman"/>
                <a:cs typeface="Times New Roman"/>
              </a:rPr>
              <a:t>What </a:t>
            </a:r>
            <a:r>
              <a:rPr dirty="0" sz="2000">
                <a:latin typeface="Times New Roman"/>
                <a:cs typeface="Times New Roman"/>
              </a:rPr>
              <a:t>about negative</a:t>
            </a:r>
            <a:r>
              <a:rPr dirty="0" sz="2000" spc="-200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denominators?</a:t>
            </a:r>
            <a:endParaRPr sz="20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Clr>
                <a:srgbClr val="00AEEE"/>
              </a:buClr>
              <a:buFont typeface="Wingdings"/>
              <a:buChar char=""/>
            </a:pPr>
            <a:endParaRPr sz="26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u="heavy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Applications</a:t>
            </a:r>
            <a:r>
              <a:rPr dirty="0" sz="2000" b="1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lvl="1" marL="567055" indent="-201930">
              <a:lnSpc>
                <a:spcPct val="100000"/>
              </a:lnSpc>
              <a:spcBef>
                <a:spcPts val="490"/>
              </a:spcBef>
              <a:buClr>
                <a:srgbClr val="00AEEE"/>
              </a:buClr>
              <a:buSzPct val="95000"/>
              <a:buFont typeface="Wingdings"/>
              <a:buChar char=""/>
              <a:tabLst>
                <a:tab pos="567690" algn="l"/>
              </a:tabLst>
            </a:pPr>
            <a:r>
              <a:rPr dirty="0" sz="2000">
                <a:latin typeface="Times New Roman"/>
                <a:cs typeface="Times New Roman"/>
              </a:rPr>
              <a:t>IPOs;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firms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that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are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Times New Roman"/>
                <a:cs typeface="Times New Roman"/>
              </a:rPr>
              <a:t>not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traded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(to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approximate</a:t>
            </a:r>
            <a:r>
              <a:rPr dirty="0" sz="2000" spc="-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price,</a:t>
            </a:r>
            <a:r>
              <a:rPr dirty="0" sz="2000" spc="-35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Times New Roman"/>
                <a:cs typeface="Times New Roman"/>
              </a:rPr>
              <a:t>not</a:t>
            </a:r>
            <a:r>
              <a:rPr dirty="0" sz="2000" spc="-2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value)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724900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88907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830056" y="6617206"/>
            <a:ext cx="239268" cy="24079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3594" y="113156"/>
            <a:ext cx="6868159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46685" marR="5080" indent="-13462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Unlevered </a:t>
            </a:r>
            <a:r>
              <a:rPr dirty="0"/>
              <a:t>(or </a:t>
            </a:r>
            <a:r>
              <a:rPr dirty="0" spc="-5"/>
              <a:t>Enterprise) Multiples </a:t>
            </a:r>
            <a:r>
              <a:rPr dirty="0"/>
              <a:t>(that</a:t>
            </a:r>
            <a:r>
              <a:rPr dirty="0" spc="-125"/>
              <a:t> </a:t>
            </a:r>
            <a:r>
              <a:rPr dirty="0" spc="-5"/>
              <a:t>are  Unaffected by the Financing of</a:t>
            </a:r>
            <a:r>
              <a:rPr dirty="0" spc="15"/>
              <a:t> </a:t>
            </a:r>
            <a:r>
              <a:rPr dirty="0" spc="-5"/>
              <a:t>Operations)</a:t>
            </a:r>
          </a:p>
        </p:txBody>
      </p:sp>
      <p:sp>
        <p:nvSpPr>
          <p:cNvPr id="3" name="object 3"/>
          <p:cNvSpPr/>
          <p:nvPr/>
        </p:nvSpPr>
        <p:spPr>
          <a:xfrm>
            <a:off x="4407408" y="2077713"/>
            <a:ext cx="3730625" cy="0"/>
          </a:xfrm>
          <a:custGeom>
            <a:avLst/>
            <a:gdLst/>
            <a:ahLst/>
            <a:cxnLst/>
            <a:rect l="l" t="t" r="r" b="b"/>
            <a:pathLst>
              <a:path w="3730625" h="0">
                <a:moveTo>
                  <a:pt x="0" y="0"/>
                </a:moveTo>
                <a:lnTo>
                  <a:pt x="3730243" y="0"/>
                </a:lnTo>
              </a:path>
            </a:pathLst>
          </a:custGeom>
          <a:ln w="193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907592" y="1360779"/>
            <a:ext cx="7343140" cy="4876165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marL="307340" indent="-205740">
              <a:lnSpc>
                <a:spcPct val="100000"/>
              </a:lnSpc>
              <a:spcBef>
                <a:spcPts val="300"/>
              </a:spcBef>
              <a:buClr>
                <a:srgbClr val="001F5F"/>
              </a:buClr>
              <a:buFont typeface="Times New Roman"/>
              <a:buChar char="•"/>
              <a:tabLst>
                <a:tab pos="307340" algn="l"/>
              </a:tabLst>
            </a:pPr>
            <a:r>
              <a:rPr dirty="0" u="heavy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Leverage</a:t>
            </a:r>
            <a:r>
              <a:rPr dirty="0" u="heavy" sz="2000" spc="-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Adjustments:</a:t>
            </a:r>
            <a:endParaRPr sz="2000">
              <a:latin typeface="Times New Roman"/>
              <a:cs typeface="Times New Roman"/>
            </a:endParaRPr>
          </a:p>
          <a:p>
            <a:pPr algn="ctr" marL="213995">
              <a:lnSpc>
                <a:spcPct val="100000"/>
              </a:lnSpc>
              <a:spcBef>
                <a:spcPts val="204"/>
              </a:spcBef>
            </a:pPr>
            <a:r>
              <a:rPr dirty="0" baseline="-31944" sz="3000" spc="-15" i="1">
                <a:latin typeface="Times New Roman"/>
                <a:cs typeface="Times New Roman"/>
              </a:rPr>
              <a:t>Unlevered </a:t>
            </a:r>
            <a:r>
              <a:rPr dirty="0" baseline="-31944" sz="3000" spc="-7" i="1">
                <a:latin typeface="Times New Roman"/>
                <a:cs typeface="Times New Roman"/>
              </a:rPr>
              <a:t>Price/Sales </a:t>
            </a:r>
            <a:r>
              <a:rPr dirty="0" baseline="-31944" sz="3000" i="1">
                <a:latin typeface="Times New Roman"/>
                <a:cs typeface="Times New Roman"/>
              </a:rPr>
              <a:t>Ratio </a:t>
            </a:r>
            <a:r>
              <a:rPr dirty="0" baseline="-31944" sz="3000">
                <a:latin typeface="Times New Roman"/>
                <a:cs typeface="Times New Roman"/>
              </a:rPr>
              <a:t>= </a:t>
            </a:r>
            <a:r>
              <a:rPr dirty="0" sz="1750" spc="85">
                <a:latin typeface="Cambria Math"/>
                <a:cs typeface="Cambria Math"/>
              </a:rPr>
              <a:t>𝑀𝑎𝑟𝑘𝑒𝑡 </a:t>
            </a:r>
            <a:r>
              <a:rPr dirty="0" sz="1750" spc="25">
                <a:latin typeface="Cambria Math"/>
                <a:cs typeface="Cambria Math"/>
              </a:rPr>
              <a:t>𝑉𝑎𝑙𝑢𝑒 </a:t>
            </a:r>
            <a:r>
              <a:rPr dirty="0" sz="1750" spc="45">
                <a:latin typeface="Cambria Math"/>
                <a:cs typeface="Cambria Math"/>
              </a:rPr>
              <a:t>𝑜𝑓 </a:t>
            </a:r>
            <a:r>
              <a:rPr dirty="0" sz="1750" spc="25">
                <a:latin typeface="Cambria Math"/>
                <a:cs typeface="Cambria Math"/>
              </a:rPr>
              <a:t>𝐸𝑞𝑢𝑖𝑡𝑦</a:t>
            </a:r>
            <a:r>
              <a:rPr dirty="0" sz="1750" spc="25">
                <a:latin typeface="Verdana"/>
                <a:cs typeface="Verdana"/>
              </a:rPr>
              <a:t>+</a:t>
            </a:r>
            <a:r>
              <a:rPr dirty="0" sz="1750" spc="25">
                <a:latin typeface="Cambria Math"/>
                <a:cs typeface="Cambria Math"/>
              </a:rPr>
              <a:t>𝑁𝑒𝑡</a:t>
            </a:r>
            <a:r>
              <a:rPr dirty="0" sz="1750" spc="145">
                <a:latin typeface="Cambria Math"/>
                <a:cs typeface="Cambria Math"/>
              </a:rPr>
              <a:t> </a:t>
            </a:r>
            <a:r>
              <a:rPr dirty="0" sz="1750" spc="40">
                <a:latin typeface="Cambria Math"/>
                <a:cs typeface="Cambria Math"/>
              </a:rPr>
              <a:t>𝐷𝑒𝑏𝑡</a:t>
            </a:r>
            <a:endParaRPr sz="1750">
              <a:latin typeface="Cambria Math"/>
              <a:cs typeface="Cambria Math"/>
            </a:endParaRPr>
          </a:p>
          <a:p>
            <a:pPr algn="r" marR="1665605">
              <a:lnSpc>
                <a:spcPct val="100000"/>
              </a:lnSpc>
              <a:spcBef>
                <a:spcPts val="525"/>
              </a:spcBef>
            </a:pPr>
            <a:r>
              <a:rPr dirty="0" sz="1750" spc="-100">
                <a:latin typeface="Cambria Math"/>
                <a:cs typeface="Cambria Math"/>
              </a:rPr>
              <a:t>𝑆</a:t>
            </a:r>
            <a:r>
              <a:rPr dirty="0" sz="1750" spc="-105">
                <a:latin typeface="Cambria Math"/>
                <a:cs typeface="Cambria Math"/>
              </a:rPr>
              <a:t>𝑎</a:t>
            </a:r>
            <a:r>
              <a:rPr dirty="0" sz="1750" spc="-100">
                <a:latin typeface="Cambria Math"/>
                <a:cs typeface="Cambria Math"/>
              </a:rPr>
              <a:t>𝑙</a:t>
            </a:r>
            <a:r>
              <a:rPr dirty="0" sz="1750" spc="-105">
                <a:latin typeface="Cambria Math"/>
                <a:cs typeface="Cambria Math"/>
              </a:rPr>
              <a:t>𝑒</a:t>
            </a:r>
            <a:r>
              <a:rPr dirty="0" sz="1750">
                <a:latin typeface="Cambria Math"/>
                <a:cs typeface="Cambria Math"/>
              </a:rPr>
              <a:t>𝑠</a:t>
            </a:r>
            <a:endParaRPr sz="1750">
              <a:latin typeface="Cambria Math"/>
              <a:cs typeface="Cambria Math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000">
              <a:latin typeface="Times New Roman"/>
              <a:cs typeface="Times New Roman"/>
            </a:endParaRPr>
          </a:p>
          <a:p>
            <a:pPr algn="ctr" marL="245110">
              <a:lnSpc>
                <a:spcPct val="100000"/>
              </a:lnSpc>
            </a:pPr>
            <a:r>
              <a:rPr dirty="0" baseline="-31944" sz="3000" spc="-15" i="1">
                <a:latin typeface="Times New Roman"/>
                <a:cs typeface="Times New Roman"/>
              </a:rPr>
              <a:t>Unlevered </a:t>
            </a:r>
            <a:r>
              <a:rPr dirty="0" baseline="-31944" sz="3000" i="1">
                <a:latin typeface="Times New Roman"/>
                <a:cs typeface="Times New Roman"/>
              </a:rPr>
              <a:t>Price/EBIT</a:t>
            </a:r>
            <a:r>
              <a:rPr dirty="0" baseline="-31944" sz="3000">
                <a:latin typeface="Times New Roman"/>
                <a:cs typeface="Times New Roman"/>
              </a:rPr>
              <a:t>=</a:t>
            </a:r>
            <a:r>
              <a:rPr dirty="0" u="heavy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750" spc="85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𝑀𝑎𝑟𝑘𝑒𝑡 </a:t>
            </a:r>
            <a:r>
              <a:rPr dirty="0" u="heavy" sz="1750" spc="25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𝑉𝑎𝑙𝑢𝑒 </a:t>
            </a:r>
            <a:r>
              <a:rPr dirty="0" u="heavy" sz="1750" spc="45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𝑜𝑓 </a:t>
            </a:r>
            <a:r>
              <a:rPr dirty="0" u="heavy" sz="1750" spc="25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𝐸𝑞𝑢𝑖𝑡𝑦</a:t>
            </a:r>
            <a:r>
              <a:rPr dirty="0" u="heavy" sz="1750" spc="25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+</a:t>
            </a:r>
            <a:r>
              <a:rPr dirty="0" u="heavy" sz="1750" spc="25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𝑁𝑒𝑡</a:t>
            </a:r>
            <a:r>
              <a:rPr dirty="0" u="heavy" sz="1750" spc="20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 </a:t>
            </a:r>
            <a:r>
              <a:rPr dirty="0" u="heavy" sz="1750" spc="4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𝐷𝑒𝑏𝑡</a:t>
            </a:r>
            <a:r>
              <a:rPr dirty="0" u="heavy" sz="1750" spc="-16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 </a:t>
            </a:r>
            <a:endParaRPr sz="1750">
              <a:latin typeface="Cambria Math"/>
              <a:cs typeface="Cambria Math"/>
            </a:endParaRPr>
          </a:p>
          <a:p>
            <a:pPr marL="4765675">
              <a:lnSpc>
                <a:spcPct val="100000"/>
              </a:lnSpc>
              <a:spcBef>
                <a:spcPts val="525"/>
              </a:spcBef>
            </a:pPr>
            <a:r>
              <a:rPr dirty="0" sz="1750" spc="40">
                <a:latin typeface="Cambria Math"/>
                <a:cs typeface="Cambria Math"/>
              </a:rPr>
              <a:t>𝐸𝐵𝐼𝑇</a:t>
            </a:r>
            <a:endParaRPr sz="1750">
              <a:latin typeface="Cambria Math"/>
              <a:cs typeface="Cambria Math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000">
              <a:latin typeface="Times New Roman"/>
              <a:cs typeface="Times New Roman"/>
            </a:endParaRPr>
          </a:p>
          <a:p>
            <a:pPr algn="ctr" marL="238760">
              <a:lnSpc>
                <a:spcPct val="100000"/>
              </a:lnSpc>
            </a:pPr>
            <a:r>
              <a:rPr dirty="0" baseline="-31944" sz="3000" i="1">
                <a:latin typeface="Times New Roman"/>
                <a:cs typeface="Times New Roman"/>
              </a:rPr>
              <a:t>Enterprise </a:t>
            </a:r>
            <a:r>
              <a:rPr dirty="0" baseline="-31944" sz="3000" spc="-7" i="1">
                <a:latin typeface="Times New Roman"/>
                <a:cs typeface="Times New Roman"/>
              </a:rPr>
              <a:t>P/B </a:t>
            </a:r>
            <a:r>
              <a:rPr dirty="0" baseline="-31944" sz="3000">
                <a:latin typeface="Times New Roman"/>
                <a:cs typeface="Times New Roman"/>
              </a:rPr>
              <a:t>=</a:t>
            </a:r>
            <a:r>
              <a:rPr dirty="0" u="heavy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750" spc="85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𝑀𝑎𝑟𝑘𝑒𝑡 </a:t>
            </a:r>
            <a:r>
              <a:rPr dirty="0" u="heavy" sz="1750" spc="25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𝑉𝑎𝑙𝑢𝑒 </a:t>
            </a:r>
            <a:r>
              <a:rPr dirty="0" u="heavy" sz="1750" spc="5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𝑜𝑓 </a:t>
            </a:r>
            <a:r>
              <a:rPr dirty="0" u="heavy" sz="1750" spc="25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𝐸𝑞𝑢𝑖𝑡𝑦</a:t>
            </a:r>
            <a:r>
              <a:rPr dirty="0" u="heavy" sz="1750" spc="25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+</a:t>
            </a:r>
            <a:r>
              <a:rPr dirty="0" u="heavy" sz="1750" spc="25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𝑁𝑒𝑡</a:t>
            </a:r>
            <a:r>
              <a:rPr dirty="0" u="heavy" sz="1750" spc="165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 </a:t>
            </a:r>
            <a:r>
              <a:rPr dirty="0" u="heavy" sz="1750" spc="4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𝐷𝑒𝑏𝑡</a:t>
            </a:r>
            <a:r>
              <a:rPr dirty="0" u="heavy" sz="1750" spc="-185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 </a:t>
            </a:r>
            <a:endParaRPr sz="1750">
              <a:latin typeface="Cambria Math"/>
              <a:cs typeface="Cambria Math"/>
            </a:endParaRPr>
          </a:p>
          <a:p>
            <a:pPr marL="2941320">
              <a:lnSpc>
                <a:spcPct val="100000"/>
              </a:lnSpc>
              <a:spcBef>
                <a:spcPts val="525"/>
              </a:spcBef>
            </a:pPr>
            <a:r>
              <a:rPr dirty="0" sz="1750" spc="90">
                <a:latin typeface="Cambria Math"/>
                <a:cs typeface="Cambria Math"/>
              </a:rPr>
              <a:t>𝐵𝑜𝑜𝑘 </a:t>
            </a:r>
            <a:r>
              <a:rPr dirty="0" sz="1750" spc="25">
                <a:latin typeface="Cambria Math"/>
                <a:cs typeface="Cambria Math"/>
              </a:rPr>
              <a:t>𝑉𝑎𝑙𝑢𝑒 </a:t>
            </a:r>
            <a:r>
              <a:rPr dirty="0" sz="1750" spc="50">
                <a:latin typeface="Cambria Math"/>
                <a:cs typeface="Cambria Math"/>
              </a:rPr>
              <a:t>𝑜𝑓 </a:t>
            </a:r>
            <a:r>
              <a:rPr dirty="0" sz="1750" spc="25">
                <a:latin typeface="Cambria Math"/>
                <a:cs typeface="Cambria Math"/>
              </a:rPr>
              <a:t>𝐸𝑞𝑢𝑖𝑡𝑦</a:t>
            </a:r>
            <a:r>
              <a:rPr dirty="0" sz="1750" spc="25">
                <a:latin typeface="Verdana"/>
                <a:cs typeface="Verdana"/>
              </a:rPr>
              <a:t>+</a:t>
            </a:r>
            <a:r>
              <a:rPr dirty="0" sz="1750" spc="25">
                <a:latin typeface="Cambria Math"/>
                <a:cs typeface="Cambria Math"/>
              </a:rPr>
              <a:t>𝑁𝑒𝑡</a:t>
            </a:r>
            <a:r>
              <a:rPr dirty="0" sz="1750" spc="305">
                <a:latin typeface="Cambria Math"/>
                <a:cs typeface="Cambria Math"/>
              </a:rPr>
              <a:t> </a:t>
            </a:r>
            <a:r>
              <a:rPr dirty="0" sz="1750" spc="40">
                <a:latin typeface="Cambria Math"/>
                <a:cs typeface="Cambria Math"/>
              </a:rPr>
              <a:t>𝐷𝑒𝑏𝑡</a:t>
            </a:r>
            <a:endParaRPr sz="1750">
              <a:latin typeface="Cambria Math"/>
              <a:cs typeface="Cambria Math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550">
              <a:latin typeface="Times New Roman"/>
              <a:cs typeface="Times New Roman"/>
            </a:endParaRPr>
          </a:p>
          <a:p>
            <a:pPr lvl="1" marL="654685" indent="-201930">
              <a:lnSpc>
                <a:spcPct val="100000"/>
              </a:lnSpc>
              <a:spcBef>
                <a:spcPts val="5"/>
              </a:spcBef>
              <a:buClr>
                <a:srgbClr val="00AEEE"/>
              </a:buClr>
              <a:buSzPct val="95000"/>
              <a:buFont typeface="Wingdings"/>
              <a:buChar char=""/>
              <a:tabLst>
                <a:tab pos="655320" algn="l"/>
              </a:tabLst>
            </a:pPr>
            <a:r>
              <a:rPr dirty="0" sz="2000" spc="-30" b="1" i="1">
                <a:latin typeface="Times New Roman"/>
                <a:cs typeface="Times New Roman"/>
              </a:rPr>
              <a:t>EBIT: </a:t>
            </a:r>
            <a:r>
              <a:rPr dirty="0" sz="2000">
                <a:latin typeface="Times New Roman"/>
                <a:cs typeface="Times New Roman"/>
              </a:rPr>
              <a:t>earnings before interest and</a:t>
            </a:r>
            <a:r>
              <a:rPr dirty="0" sz="2000" spc="-23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taxes.</a:t>
            </a:r>
            <a:endParaRPr sz="2000">
              <a:latin typeface="Times New Roman"/>
              <a:cs typeface="Times New Roman"/>
            </a:endParaRPr>
          </a:p>
          <a:p>
            <a:pPr lvl="1" marL="645160" indent="-191135">
              <a:lnSpc>
                <a:spcPts val="2300"/>
              </a:lnSpc>
              <a:spcBef>
                <a:spcPts val="600"/>
              </a:spcBef>
              <a:buClr>
                <a:srgbClr val="00AEEE"/>
              </a:buClr>
              <a:buSzPct val="95000"/>
              <a:buFont typeface="Wingdings"/>
              <a:buChar char=""/>
              <a:tabLst>
                <a:tab pos="645795" algn="l"/>
              </a:tabLst>
            </a:pPr>
            <a:r>
              <a:rPr dirty="0" sz="2000" b="1" i="1">
                <a:latin typeface="Times New Roman"/>
                <a:cs typeface="Times New Roman"/>
              </a:rPr>
              <a:t>Net debt: </a:t>
            </a:r>
            <a:r>
              <a:rPr dirty="0" sz="2000">
                <a:latin typeface="Times New Roman"/>
                <a:cs typeface="Times New Roman"/>
              </a:rPr>
              <a:t>total debt obligations </a:t>
            </a:r>
            <a:r>
              <a:rPr dirty="0" sz="2000" spc="-5">
                <a:latin typeface="Times New Roman"/>
                <a:cs typeface="Times New Roman"/>
              </a:rPr>
              <a:t>less </a:t>
            </a:r>
            <a:r>
              <a:rPr dirty="0" sz="2000">
                <a:latin typeface="Times New Roman"/>
                <a:cs typeface="Times New Roman"/>
              </a:rPr>
              <a:t>any </a:t>
            </a:r>
            <a:r>
              <a:rPr dirty="0" sz="2000" spc="-5">
                <a:latin typeface="Times New Roman"/>
                <a:cs typeface="Times New Roman"/>
              </a:rPr>
              <a:t>interest-bearing</a:t>
            </a:r>
            <a:r>
              <a:rPr dirty="0" sz="2000" spc="-35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securities</a:t>
            </a:r>
            <a:endParaRPr sz="2000">
              <a:latin typeface="Times New Roman"/>
              <a:cs typeface="Times New Roman"/>
            </a:endParaRPr>
          </a:p>
          <a:p>
            <a:pPr marL="633730">
              <a:lnSpc>
                <a:spcPts val="2300"/>
              </a:lnSpc>
            </a:pPr>
            <a:r>
              <a:rPr dirty="0" sz="2000">
                <a:latin typeface="Times New Roman"/>
                <a:cs typeface="Times New Roman"/>
              </a:rPr>
              <a:t>that the firm </a:t>
            </a:r>
            <a:r>
              <a:rPr dirty="0" sz="2000" spc="-20">
                <a:latin typeface="Times New Roman"/>
                <a:cs typeface="Times New Roman"/>
              </a:rPr>
              <a:t>may </a:t>
            </a:r>
            <a:r>
              <a:rPr dirty="0" sz="2000">
                <a:latin typeface="Times New Roman"/>
                <a:cs typeface="Times New Roman"/>
              </a:rPr>
              <a:t>hold as</a:t>
            </a:r>
            <a:r>
              <a:rPr dirty="0" sz="2000" spc="-19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assets.</a:t>
            </a:r>
            <a:endParaRPr sz="2000">
              <a:latin typeface="Times New Roman"/>
              <a:cs typeface="Times New Roman"/>
            </a:endParaRPr>
          </a:p>
          <a:p>
            <a:pPr lvl="1" marL="633730" marR="123825" indent="-179070">
              <a:lnSpc>
                <a:spcPts val="2200"/>
              </a:lnSpc>
              <a:spcBef>
                <a:spcPts val="740"/>
              </a:spcBef>
              <a:buClr>
                <a:srgbClr val="00AEEE"/>
              </a:buClr>
              <a:buSzPct val="95000"/>
              <a:buFont typeface="Wingdings"/>
              <a:buChar char=""/>
              <a:tabLst>
                <a:tab pos="645160" algn="l"/>
              </a:tabLst>
            </a:pPr>
            <a:r>
              <a:rPr dirty="0" sz="2000" spc="-20">
                <a:latin typeface="Times New Roman"/>
                <a:cs typeface="Times New Roman"/>
              </a:rPr>
              <a:t>Typically </a:t>
            </a:r>
            <a:r>
              <a:rPr dirty="0" sz="2000">
                <a:latin typeface="Times New Roman"/>
                <a:cs typeface="Times New Roman"/>
              </a:rPr>
              <a:t>the book value (BV) of net debt is an </a:t>
            </a:r>
            <a:r>
              <a:rPr dirty="0" sz="2000" spc="-10">
                <a:latin typeface="Times New Roman"/>
                <a:cs typeface="Times New Roman"/>
              </a:rPr>
              <a:t>approximation</a:t>
            </a:r>
            <a:r>
              <a:rPr dirty="0" sz="2000" spc="-27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of  </a:t>
            </a:r>
            <a:r>
              <a:rPr dirty="0" sz="2000" spc="-5">
                <a:latin typeface="Times New Roman"/>
                <a:cs typeface="Times New Roman"/>
              </a:rPr>
              <a:t>its market </a:t>
            </a:r>
            <a:r>
              <a:rPr dirty="0" sz="2000">
                <a:latin typeface="Times New Roman"/>
                <a:cs typeface="Times New Roman"/>
              </a:rPr>
              <a:t>value</a:t>
            </a:r>
            <a:r>
              <a:rPr dirty="0" sz="2000" spc="-1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(MV).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3594" y="113156"/>
            <a:ext cx="6868159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46685" marR="5080" indent="-13462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Unlevered </a:t>
            </a:r>
            <a:r>
              <a:rPr dirty="0"/>
              <a:t>(or </a:t>
            </a:r>
            <a:r>
              <a:rPr dirty="0" spc="-5"/>
              <a:t>Enterprise) Multiples </a:t>
            </a:r>
            <a:r>
              <a:rPr dirty="0"/>
              <a:t>(that</a:t>
            </a:r>
            <a:r>
              <a:rPr dirty="0" spc="-125"/>
              <a:t> </a:t>
            </a:r>
            <a:r>
              <a:rPr dirty="0" spc="-5"/>
              <a:t>are  Unaffected by the Financing of</a:t>
            </a:r>
            <a:r>
              <a:rPr dirty="0" spc="15"/>
              <a:t> </a:t>
            </a:r>
            <a:r>
              <a:rPr dirty="0" spc="-5"/>
              <a:t>Operations)</a:t>
            </a:r>
          </a:p>
        </p:txBody>
      </p:sp>
      <p:sp>
        <p:nvSpPr>
          <p:cNvPr id="3" name="object 3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407408" y="2077713"/>
            <a:ext cx="3730625" cy="0"/>
          </a:xfrm>
          <a:custGeom>
            <a:avLst/>
            <a:gdLst/>
            <a:ahLst/>
            <a:cxnLst/>
            <a:rect l="l" t="t" r="r" b="b"/>
            <a:pathLst>
              <a:path w="3730625" h="0">
                <a:moveTo>
                  <a:pt x="0" y="0"/>
                </a:moveTo>
                <a:lnTo>
                  <a:pt x="3730243" y="0"/>
                </a:lnTo>
              </a:path>
            </a:pathLst>
          </a:custGeom>
          <a:ln w="193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944778" y="1360779"/>
            <a:ext cx="7204075" cy="4070985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marL="269240" indent="-205740">
              <a:lnSpc>
                <a:spcPct val="100000"/>
              </a:lnSpc>
              <a:spcBef>
                <a:spcPts val="300"/>
              </a:spcBef>
              <a:buClr>
                <a:srgbClr val="001F5F"/>
              </a:buClr>
              <a:buFont typeface="Times New Roman"/>
              <a:buChar char="•"/>
              <a:tabLst>
                <a:tab pos="269240" algn="l"/>
              </a:tabLst>
            </a:pPr>
            <a:r>
              <a:rPr dirty="0" u="heavy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Leverage</a:t>
            </a:r>
            <a:r>
              <a:rPr dirty="0" u="heavy" sz="2000" spc="-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Adjustments:</a:t>
            </a:r>
            <a:endParaRPr sz="2000">
              <a:latin typeface="Times New Roman"/>
              <a:cs typeface="Times New Roman"/>
            </a:endParaRPr>
          </a:p>
          <a:p>
            <a:pPr marL="304165">
              <a:lnSpc>
                <a:spcPct val="100000"/>
              </a:lnSpc>
              <a:spcBef>
                <a:spcPts val="204"/>
              </a:spcBef>
            </a:pPr>
            <a:r>
              <a:rPr dirty="0" baseline="-31944" sz="3000" spc="-15" i="1">
                <a:latin typeface="Times New Roman"/>
                <a:cs typeface="Times New Roman"/>
              </a:rPr>
              <a:t>Unlevered </a:t>
            </a:r>
            <a:r>
              <a:rPr dirty="0" baseline="-31944" sz="3000" spc="-7" i="1">
                <a:latin typeface="Times New Roman"/>
                <a:cs typeface="Times New Roman"/>
              </a:rPr>
              <a:t>Price/Sales </a:t>
            </a:r>
            <a:r>
              <a:rPr dirty="0" baseline="-31944" sz="3000" i="1">
                <a:latin typeface="Times New Roman"/>
                <a:cs typeface="Times New Roman"/>
              </a:rPr>
              <a:t>Ratio </a:t>
            </a:r>
            <a:r>
              <a:rPr dirty="0" baseline="-31944" sz="3000">
                <a:latin typeface="Times New Roman"/>
                <a:cs typeface="Times New Roman"/>
              </a:rPr>
              <a:t>= </a:t>
            </a:r>
            <a:r>
              <a:rPr dirty="0" sz="1750" spc="85">
                <a:latin typeface="Cambria Math"/>
                <a:cs typeface="Cambria Math"/>
              </a:rPr>
              <a:t>𝑀𝑎𝑟𝑘𝑒𝑡 </a:t>
            </a:r>
            <a:r>
              <a:rPr dirty="0" sz="1750" spc="25">
                <a:latin typeface="Cambria Math"/>
                <a:cs typeface="Cambria Math"/>
              </a:rPr>
              <a:t>𝑉𝑎𝑙𝑢𝑒 </a:t>
            </a:r>
            <a:r>
              <a:rPr dirty="0" sz="1750" spc="45">
                <a:latin typeface="Cambria Math"/>
                <a:cs typeface="Cambria Math"/>
              </a:rPr>
              <a:t>𝑜𝑓 </a:t>
            </a:r>
            <a:r>
              <a:rPr dirty="0" sz="1750" spc="25">
                <a:latin typeface="Cambria Math"/>
                <a:cs typeface="Cambria Math"/>
              </a:rPr>
              <a:t>𝐸𝑞𝑢𝑖𝑡𝑦</a:t>
            </a:r>
            <a:r>
              <a:rPr dirty="0" sz="1750" spc="25">
                <a:latin typeface="Verdana"/>
                <a:cs typeface="Verdana"/>
              </a:rPr>
              <a:t>+</a:t>
            </a:r>
            <a:r>
              <a:rPr dirty="0" sz="1750" spc="25">
                <a:latin typeface="Cambria Math"/>
                <a:cs typeface="Cambria Math"/>
              </a:rPr>
              <a:t>𝑁𝑒𝑡</a:t>
            </a:r>
            <a:r>
              <a:rPr dirty="0" sz="1750" spc="150">
                <a:latin typeface="Cambria Math"/>
                <a:cs typeface="Cambria Math"/>
              </a:rPr>
              <a:t> </a:t>
            </a:r>
            <a:r>
              <a:rPr dirty="0" sz="1750" spc="40">
                <a:latin typeface="Cambria Math"/>
                <a:cs typeface="Cambria Math"/>
              </a:rPr>
              <a:t>𝐷𝑒𝑏𝑡</a:t>
            </a:r>
            <a:endParaRPr sz="1750">
              <a:latin typeface="Cambria Math"/>
              <a:cs typeface="Cambria Math"/>
            </a:endParaRPr>
          </a:p>
          <a:p>
            <a:pPr algn="r" marR="1564640">
              <a:lnSpc>
                <a:spcPct val="100000"/>
              </a:lnSpc>
              <a:spcBef>
                <a:spcPts val="525"/>
              </a:spcBef>
            </a:pPr>
            <a:r>
              <a:rPr dirty="0" sz="1750" spc="-100">
                <a:latin typeface="Cambria Math"/>
                <a:cs typeface="Cambria Math"/>
              </a:rPr>
              <a:t>𝑆</a:t>
            </a:r>
            <a:r>
              <a:rPr dirty="0" sz="1750" spc="-105">
                <a:latin typeface="Cambria Math"/>
                <a:cs typeface="Cambria Math"/>
              </a:rPr>
              <a:t>𝑎</a:t>
            </a:r>
            <a:r>
              <a:rPr dirty="0" sz="1750" spc="-100">
                <a:latin typeface="Cambria Math"/>
                <a:cs typeface="Cambria Math"/>
              </a:rPr>
              <a:t>𝑙</a:t>
            </a:r>
            <a:r>
              <a:rPr dirty="0" sz="1750" spc="-105">
                <a:latin typeface="Cambria Math"/>
                <a:cs typeface="Cambria Math"/>
              </a:rPr>
              <a:t>𝑒</a:t>
            </a:r>
            <a:r>
              <a:rPr dirty="0" sz="1750">
                <a:latin typeface="Cambria Math"/>
                <a:cs typeface="Cambria Math"/>
              </a:rPr>
              <a:t>𝑠</a:t>
            </a:r>
            <a:endParaRPr sz="1750">
              <a:latin typeface="Cambria Math"/>
              <a:cs typeface="Cambria Math"/>
            </a:endParaRPr>
          </a:p>
          <a:p>
            <a:pPr>
              <a:lnSpc>
                <a:spcPct val="100000"/>
              </a:lnSpc>
            </a:pPr>
            <a:endParaRPr sz="1700">
              <a:latin typeface="Times New Roman"/>
              <a:cs typeface="Times New Roman"/>
            </a:endParaRPr>
          </a:p>
          <a:p>
            <a:pPr marL="63500">
              <a:lnSpc>
                <a:spcPct val="100000"/>
              </a:lnSpc>
              <a:spcBef>
                <a:spcPts val="1460"/>
              </a:spcBef>
            </a:pPr>
            <a:r>
              <a:rPr dirty="0" u="heavy" sz="200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Beware of </a:t>
            </a:r>
            <a:r>
              <a:rPr dirty="0" u="heavy" sz="2000" spc="-5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Price/Sales</a:t>
            </a:r>
            <a:r>
              <a:rPr dirty="0" u="heavy" sz="2000" spc="-14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000" b="1" i="1">
                <a:solidFill>
                  <a:srgbClr val="990000"/>
                </a:solidFill>
                <a:uFill>
                  <a:solidFill>
                    <a:srgbClr val="990000"/>
                  </a:solidFill>
                </a:uFill>
                <a:latin typeface="Times New Roman"/>
                <a:cs typeface="Times New Roman"/>
              </a:rPr>
              <a:t>ratios:</a:t>
            </a:r>
            <a:endParaRPr sz="2000">
              <a:latin typeface="Times New Roman"/>
              <a:cs typeface="Times New Roman"/>
            </a:endParaRPr>
          </a:p>
          <a:p>
            <a:pPr marL="269240" indent="-205740">
              <a:lnSpc>
                <a:spcPct val="100000"/>
              </a:lnSpc>
              <a:spcBef>
                <a:spcPts val="1200"/>
              </a:spcBef>
              <a:buClr>
                <a:srgbClr val="001F5F"/>
              </a:buClr>
              <a:buChar char="•"/>
              <a:tabLst>
                <a:tab pos="269240" algn="l"/>
              </a:tabLst>
            </a:pPr>
            <a:r>
              <a:rPr dirty="0" sz="2000" spc="-5">
                <a:latin typeface="Times New Roman"/>
                <a:cs typeface="Times New Roman"/>
              </a:rPr>
              <a:t>Sales </a:t>
            </a:r>
            <a:r>
              <a:rPr dirty="0" sz="2000">
                <a:latin typeface="Times New Roman"/>
                <a:cs typeface="Times New Roman"/>
              </a:rPr>
              <a:t>are necessary to add value, </a:t>
            </a:r>
            <a:r>
              <a:rPr dirty="0" sz="2000" spc="5">
                <a:latin typeface="Times New Roman"/>
                <a:cs typeface="Times New Roman"/>
              </a:rPr>
              <a:t>but </a:t>
            </a:r>
            <a:r>
              <a:rPr dirty="0" sz="2000">
                <a:latin typeface="Times New Roman"/>
                <a:cs typeface="Times New Roman"/>
              </a:rPr>
              <a:t>NOT</a:t>
            </a:r>
            <a:r>
              <a:rPr dirty="0" sz="2000" spc="-265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sufficient.</a:t>
            </a:r>
            <a:endParaRPr sz="2000">
              <a:latin typeface="Times New Roman"/>
              <a:cs typeface="Times New Roman"/>
            </a:endParaRPr>
          </a:p>
          <a:p>
            <a:pPr marL="269240" marR="553720" indent="-205740">
              <a:lnSpc>
                <a:spcPts val="2200"/>
              </a:lnSpc>
              <a:spcBef>
                <a:spcPts val="540"/>
              </a:spcBef>
              <a:buClr>
                <a:srgbClr val="001F5F"/>
              </a:buClr>
              <a:buChar char="•"/>
              <a:tabLst>
                <a:tab pos="269240" algn="l"/>
              </a:tabLst>
            </a:pPr>
            <a:r>
              <a:rPr dirty="0" sz="2000">
                <a:latin typeface="Times New Roman"/>
                <a:cs typeface="Times New Roman"/>
              </a:rPr>
              <a:t>P/S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=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(P/E)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*(E/S),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where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E/S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is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profit</a:t>
            </a:r>
            <a:r>
              <a:rPr dirty="0" sz="2000" spc="-40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margin</a:t>
            </a:r>
            <a:r>
              <a:rPr dirty="0" sz="2000" spc="-3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ratio,</a:t>
            </a:r>
            <a:r>
              <a:rPr dirty="0" sz="2000" spc="-5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i.e.</a:t>
            </a:r>
            <a:r>
              <a:rPr dirty="0" sz="2000" spc="-20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  fraction of each $ of </a:t>
            </a:r>
            <a:r>
              <a:rPr dirty="0" sz="2000" spc="-5">
                <a:latin typeface="Times New Roman"/>
                <a:cs typeface="Times New Roman"/>
              </a:rPr>
              <a:t>sales </a:t>
            </a:r>
            <a:r>
              <a:rPr dirty="0" sz="2000">
                <a:latin typeface="Times New Roman"/>
                <a:cs typeface="Times New Roman"/>
              </a:rPr>
              <a:t>that ends up in</a:t>
            </a:r>
            <a:r>
              <a:rPr dirty="0" sz="2000" spc="-3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earnings.</a:t>
            </a:r>
            <a:endParaRPr sz="2000">
              <a:latin typeface="Times New Roman"/>
              <a:cs typeface="Times New Roman"/>
            </a:endParaRPr>
          </a:p>
          <a:p>
            <a:pPr marL="269240" marR="20320" indent="-205740">
              <a:lnSpc>
                <a:spcPts val="2290"/>
              </a:lnSpc>
              <a:spcBef>
                <a:spcPts val="234"/>
              </a:spcBef>
              <a:buClr>
                <a:srgbClr val="001F5F"/>
              </a:buClr>
              <a:buChar char="•"/>
              <a:tabLst>
                <a:tab pos="269240" algn="l"/>
              </a:tabLst>
            </a:pPr>
            <a:r>
              <a:rPr dirty="0" sz="2000">
                <a:latin typeface="Times New Roman"/>
                <a:cs typeface="Times New Roman"/>
              </a:rPr>
              <a:t>The </a:t>
            </a:r>
            <a:r>
              <a:rPr dirty="0" sz="2000" spc="-10">
                <a:latin typeface="Times New Roman"/>
                <a:cs typeface="Times New Roman"/>
              </a:rPr>
              <a:t>“profitability </a:t>
            </a:r>
            <a:r>
              <a:rPr dirty="0" sz="2000">
                <a:latin typeface="Times New Roman"/>
                <a:cs typeface="Times New Roman"/>
              </a:rPr>
              <a:t>of </a:t>
            </a:r>
            <a:r>
              <a:rPr dirty="0" sz="2000" spc="-5">
                <a:latin typeface="Times New Roman"/>
                <a:cs typeface="Times New Roman"/>
              </a:rPr>
              <a:t>sales” must </a:t>
            </a:r>
            <a:r>
              <a:rPr dirty="0" sz="2000">
                <a:latin typeface="Times New Roman"/>
                <a:cs typeface="Times New Roman"/>
              </a:rPr>
              <a:t>be understood in evaluating the</a:t>
            </a:r>
            <a:r>
              <a:rPr dirty="0" sz="2000" spc="-3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P/S  </a:t>
            </a:r>
            <a:r>
              <a:rPr dirty="0" sz="2000" spc="-5">
                <a:latin typeface="Times New Roman"/>
                <a:cs typeface="Times New Roman"/>
              </a:rPr>
              <a:t>ratio.</a:t>
            </a:r>
            <a:endParaRPr sz="2000">
              <a:latin typeface="Times New Roman"/>
              <a:cs typeface="Times New Roman"/>
            </a:endParaRPr>
          </a:p>
          <a:p>
            <a:pPr marL="269240" indent="-205740">
              <a:lnSpc>
                <a:spcPts val="2305"/>
              </a:lnSpc>
              <a:spcBef>
                <a:spcPts val="240"/>
              </a:spcBef>
              <a:buClr>
                <a:srgbClr val="001F5F"/>
              </a:buClr>
              <a:buChar char="•"/>
              <a:tabLst>
                <a:tab pos="269240" algn="l"/>
              </a:tabLst>
            </a:pPr>
            <a:r>
              <a:rPr dirty="0" sz="2000">
                <a:latin typeface="Times New Roman"/>
                <a:cs typeface="Times New Roman"/>
              </a:rPr>
              <a:t>Growth</a:t>
            </a:r>
            <a:r>
              <a:rPr dirty="0" sz="2000" spc="-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in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earnings</a:t>
            </a:r>
            <a:r>
              <a:rPr dirty="0" sz="2000" spc="-4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(from</a:t>
            </a:r>
            <a:r>
              <a:rPr dirty="0" sz="2000" spc="-3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sales)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is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what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is</a:t>
            </a:r>
            <a:r>
              <a:rPr dirty="0" sz="2000" spc="-5">
                <a:latin typeface="Times New Roman"/>
                <a:cs typeface="Times New Roman"/>
              </a:rPr>
              <a:t> important,</a:t>
            </a:r>
            <a:r>
              <a:rPr dirty="0" sz="2000" spc="-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and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thus</a:t>
            </a:r>
            <a:r>
              <a:rPr dirty="0" sz="2000" spc="-18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</a:t>
            </a:r>
            <a:endParaRPr sz="2000">
              <a:latin typeface="Times New Roman"/>
              <a:cs typeface="Times New Roman"/>
            </a:endParaRPr>
          </a:p>
          <a:p>
            <a:pPr marL="269240">
              <a:lnSpc>
                <a:spcPts val="2305"/>
              </a:lnSpc>
            </a:pPr>
            <a:r>
              <a:rPr dirty="0" sz="2000">
                <a:latin typeface="Times New Roman"/>
                <a:cs typeface="Times New Roman"/>
              </a:rPr>
              <a:t>focus should be earnings growth and the P/E</a:t>
            </a:r>
            <a:r>
              <a:rPr dirty="0" sz="2000" spc="-38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ratio….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Peter D. Easton &amp; Gregory A. Sommers</dc:creator>
  <dc:subject>Chapter 2</dc:subject>
  <dc:title>Financial Statement Analysis and Security Valuation</dc:title>
  <dcterms:created xsi:type="dcterms:W3CDTF">2022-10-08T03:43:40Z</dcterms:created>
  <dcterms:modified xsi:type="dcterms:W3CDTF">2022-10-08T03:43:40Z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2022-03-01T00:00:00Z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2022-10-08T00:00:00Z</vt:filetime>
  </property>
</Properties>
</file>