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Default Extension="jpg" ContentType="image/jpg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1">
                <a:solidFill>
                  <a:schemeClr val="hlink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0523" y="113156"/>
            <a:ext cx="7362952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80942" y="1531365"/>
            <a:ext cx="5016500" cy="4629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1">
                <a:solidFill>
                  <a:schemeClr val="hlink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1" Type="http://schemas.openxmlformats.org/officeDocument/2006/relationships/image" Target="../media/image15.png"/><Relationship Id="rId12" Type="http://schemas.openxmlformats.org/officeDocument/2006/relationships/image" Target="../media/image16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17.png"/><Relationship Id="rId5" Type="http://schemas.openxmlformats.org/officeDocument/2006/relationships/image" Target="../media/image18.jpg"/><Relationship Id="rId6" Type="http://schemas.openxmlformats.org/officeDocument/2006/relationships/image" Target="../media/image19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0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1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1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2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3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24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5.pn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6.png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26.pn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7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28.png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9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30.png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33.png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4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35.png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6" Type="http://schemas.openxmlformats.org/officeDocument/2006/relationships/image" Target="../media/image40.png"/><Relationship Id="rId7" Type="http://schemas.openxmlformats.org/officeDocument/2006/relationships/image" Target="../media/image41.png"/><Relationship Id="rId8" Type="http://schemas.openxmlformats.org/officeDocument/2006/relationships/image" Target="../media/image42.png"/><Relationship Id="rId9" Type="http://schemas.openxmlformats.org/officeDocument/2006/relationships/image" Target="../media/image43.png"/><Relationship Id="rId10" Type="http://schemas.openxmlformats.org/officeDocument/2006/relationships/image" Target="../media/image44.png"/><Relationship Id="rId11" Type="http://schemas.openxmlformats.org/officeDocument/2006/relationships/image" Target="../media/image45.png"/><Relationship Id="rId12" Type="http://schemas.openxmlformats.org/officeDocument/2006/relationships/image" Target="../media/image2.png"/><Relationship Id="rId13" Type="http://schemas.openxmlformats.org/officeDocument/2006/relationships/image" Target="../media/image3.png"/><Relationship Id="rId14" Type="http://schemas.openxmlformats.org/officeDocument/2006/relationships/image" Target="../media/image46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7.png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2332" y="391668"/>
            <a:ext cx="3470148" cy="8549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81608" y="1697863"/>
            <a:ext cx="7510145" cy="19462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917575" marR="909319" indent="2540">
              <a:lnSpc>
                <a:spcPct val="100000"/>
              </a:lnSpc>
              <a:spcBef>
                <a:spcPts val="100"/>
              </a:spcBef>
              <a:tabLst>
                <a:tab pos="2857500" algn="l"/>
              </a:tabLst>
            </a:pPr>
            <a:r>
              <a:rPr dirty="0" sz="4200" spc="-5">
                <a:solidFill>
                  <a:srgbClr val="375F92"/>
                </a:solidFill>
              </a:rPr>
              <a:t>Cash </a:t>
            </a:r>
            <a:r>
              <a:rPr dirty="0" sz="4200">
                <a:solidFill>
                  <a:srgbClr val="375F92"/>
                </a:solidFill>
              </a:rPr>
              <a:t>Accounting,  Accrual	</a:t>
            </a:r>
            <a:r>
              <a:rPr dirty="0" sz="4200" spc="-5">
                <a:solidFill>
                  <a:srgbClr val="375F92"/>
                </a:solidFill>
              </a:rPr>
              <a:t>Accounting,</a:t>
            </a:r>
            <a:r>
              <a:rPr dirty="0" sz="4200" spc="-35">
                <a:solidFill>
                  <a:srgbClr val="375F92"/>
                </a:solidFill>
              </a:rPr>
              <a:t> </a:t>
            </a:r>
            <a:r>
              <a:rPr dirty="0" sz="4200" spc="-5">
                <a:solidFill>
                  <a:srgbClr val="375F92"/>
                </a:solidFill>
              </a:rPr>
              <a:t>and</a:t>
            </a:r>
            <a:endParaRPr sz="4200"/>
          </a:p>
          <a:p>
            <a:pPr algn="ctr">
              <a:lnSpc>
                <a:spcPct val="100000"/>
              </a:lnSpc>
              <a:tabLst>
                <a:tab pos="2681605" algn="l"/>
              </a:tabLst>
            </a:pPr>
            <a:r>
              <a:rPr dirty="0" sz="4200" spc="-5">
                <a:solidFill>
                  <a:srgbClr val="375F92"/>
                </a:solidFill>
              </a:rPr>
              <a:t>Discounted	Cash </a:t>
            </a:r>
            <a:r>
              <a:rPr dirty="0" sz="4200">
                <a:solidFill>
                  <a:srgbClr val="375F92"/>
                </a:solidFill>
              </a:rPr>
              <a:t>Flow</a:t>
            </a:r>
            <a:r>
              <a:rPr dirty="0" sz="4200" spc="-25">
                <a:solidFill>
                  <a:srgbClr val="375F92"/>
                </a:solidFill>
              </a:rPr>
              <a:t> </a:t>
            </a:r>
            <a:r>
              <a:rPr dirty="0" sz="4200" spc="-5">
                <a:solidFill>
                  <a:srgbClr val="375F92"/>
                </a:solidFill>
              </a:rPr>
              <a:t>Valuation</a:t>
            </a:r>
            <a:endParaRPr sz="4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142" y="326212"/>
            <a:ext cx="66382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Cash </a:t>
            </a:r>
            <a:r>
              <a:rPr dirty="0" spc="-20"/>
              <a:t>Flows </a:t>
            </a:r>
            <a:r>
              <a:rPr dirty="0" spc="-5"/>
              <a:t>Within a Firm: Free Cash</a:t>
            </a:r>
            <a:r>
              <a:rPr dirty="0" spc="20"/>
              <a:t> </a:t>
            </a:r>
            <a:r>
              <a:rPr dirty="0" spc="-5"/>
              <a:t>Flow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9066" y="2184908"/>
            <a:ext cx="35115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Cash </a:t>
            </a:r>
            <a:r>
              <a:rPr dirty="0" sz="1800" b="1">
                <a:latin typeface="Times New Roman"/>
                <a:cs typeface="Times New Roman"/>
              </a:rPr>
              <a:t>flow </a:t>
            </a:r>
            <a:r>
              <a:rPr dirty="0" sz="1800" spc="-20" b="1">
                <a:latin typeface="Times New Roman"/>
                <a:cs typeface="Times New Roman"/>
              </a:rPr>
              <a:t>from </a:t>
            </a:r>
            <a:r>
              <a:rPr dirty="0" sz="1800" spc="-5" b="1">
                <a:latin typeface="Times New Roman"/>
                <a:cs typeface="Times New Roman"/>
              </a:rPr>
              <a:t>operations</a:t>
            </a:r>
            <a:r>
              <a:rPr dirty="0" sz="1800" spc="-11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(inflows)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9066" y="2884170"/>
            <a:ext cx="26701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Cash investment</a:t>
            </a:r>
            <a:r>
              <a:rPr dirty="0" sz="1800" spc="-11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(outflows)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9066" y="3584575"/>
            <a:ext cx="14154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Times New Roman"/>
                <a:cs typeface="Times New Roman"/>
              </a:rPr>
              <a:t>Free </a:t>
            </a:r>
            <a:r>
              <a:rPr dirty="0" sz="1800" spc="-5" b="1">
                <a:latin typeface="Times New Roman"/>
                <a:cs typeface="Times New Roman"/>
              </a:rPr>
              <a:t>cash</a:t>
            </a:r>
            <a:r>
              <a:rPr dirty="0" sz="1800" spc="-14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flow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9066" y="4284345"/>
            <a:ext cx="7035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0" b="1">
                <a:latin typeface="Times New Roman"/>
                <a:cs typeface="Times New Roman"/>
              </a:rPr>
              <a:t>Time,</a:t>
            </a:r>
            <a:r>
              <a:rPr dirty="0" sz="1800" spc="-15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520184" y="2125979"/>
            <a:ext cx="621791" cy="5151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681473" y="2198319"/>
            <a:ext cx="29019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042AA2"/>
                </a:solidFill>
                <a:latin typeface="Times New Roman"/>
                <a:cs typeface="Times New Roman"/>
              </a:rPr>
              <a:t>C</a:t>
            </a:r>
            <a:r>
              <a:rPr dirty="0" baseline="-18518" sz="1575" b="1">
                <a:solidFill>
                  <a:srgbClr val="042AA2"/>
                </a:solidFill>
                <a:latin typeface="Times New Roman"/>
                <a:cs typeface="Times New Roman"/>
              </a:rPr>
              <a:t>1</a:t>
            </a:r>
            <a:endParaRPr baseline="-18518" sz="1575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193791" y="2125979"/>
            <a:ext cx="617220" cy="5151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5355082" y="2198319"/>
            <a:ext cx="2895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42AA2"/>
                </a:solidFill>
                <a:latin typeface="Times New Roman"/>
                <a:cs typeface="Times New Roman"/>
              </a:rPr>
              <a:t>C</a:t>
            </a:r>
            <a:r>
              <a:rPr dirty="0" baseline="-18518" sz="1575" spc="-7" b="1">
                <a:solidFill>
                  <a:srgbClr val="042AA2"/>
                </a:solidFill>
                <a:latin typeface="Times New Roman"/>
                <a:cs typeface="Times New Roman"/>
              </a:rPr>
              <a:t>2</a:t>
            </a:r>
            <a:endParaRPr baseline="-18518" sz="1575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67400" y="2125979"/>
            <a:ext cx="617220" cy="51511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028054" y="2198319"/>
            <a:ext cx="2895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42AA2"/>
                </a:solidFill>
                <a:latin typeface="Times New Roman"/>
                <a:cs typeface="Times New Roman"/>
              </a:rPr>
              <a:t>C</a:t>
            </a:r>
            <a:r>
              <a:rPr dirty="0" baseline="-18518" sz="1575" spc="-7" b="1">
                <a:solidFill>
                  <a:srgbClr val="042AA2"/>
                </a:solidFill>
                <a:latin typeface="Times New Roman"/>
                <a:cs typeface="Times New Roman"/>
              </a:rPr>
              <a:t>3</a:t>
            </a:r>
            <a:endParaRPr baseline="-18518" sz="1575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539483" y="2125979"/>
            <a:ext cx="620268" cy="5151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6701281" y="2198319"/>
            <a:ext cx="2895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42AA2"/>
                </a:solidFill>
                <a:latin typeface="Times New Roman"/>
                <a:cs typeface="Times New Roman"/>
              </a:rPr>
              <a:t>C</a:t>
            </a:r>
            <a:r>
              <a:rPr dirty="0" baseline="-18518" sz="1575" spc="-7" b="1">
                <a:solidFill>
                  <a:srgbClr val="042AA2"/>
                </a:solidFill>
                <a:latin typeface="Times New Roman"/>
                <a:cs typeface="Times New Roman"/>
              </a:rPr>
              <a:t>4</a:t>
            </a:r>
            <a:endParaRPr baseline="-18518" sz="1575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20184" y="2901695"/>
            <a:ext cx="621791" cy="51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722621" y="3094989"/>
            <a:ext cx="2228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CC0000"/>
                </a:solidFill>
                <a:latin typeface="Times New Roman"/>
                <a:cs typeface="Times New Roman"/>
              </a:rPr>
              <a:t>I</a:t>
            </a:r>
            <a:r>
              <a:rPr dirty="0" baseline="-15873" sz="1575" b="1">
                <a:solidFill>
                  <a:srgbClr val="CC0000"/>
                </a:solidFill>
                <a:latin typeface="Times New Roman"/>
                <a:cs typeface="Times New Roman"/>
              </a:rPr>
              <a:t>1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193791" y="2901695"/>
            <a:ext cx="617220" cy="5151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 txBox="1"/>
          <p:nvPr/>
        </p:nvSpPr>
        <p:spPr>
          <a:xfrm>
            <a:off x="5396229" y="3094989"/>
            <a:ext cx="2228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CC0000"/>
                </a:solidFill>
                <a:latin typeface="Times New Roman"/>
                <a:cs typeface="Times New Roman"/>
              </a:rPr>
              <a:t>I</a:t>
            </a:r>
            <a:r>
              <a:rPr dirty="0" baseline="-15873" sz="1575" b="1">
                <a:solidFill>
                  <a:srgbClr val="CC0000"/>
                </a:solidFill>
                <a:latin typeface="Times New Roman"/>
                <a:cs typeface="Times New Roman"/>
              </a:rPr>
              <a:t>2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867400" y="2901695"/>
            <a:ext cx="617220" cy="51511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 txBox="1"/>
          <p:nvPr/>
        </p:nvSpPr>
        <p:spPr>
          <a:xfrm>
            <a:off x="6069203" y="3094989"/>
            <a:ext cx="2228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CC0000"/>
                </a:solidFill>
                <a:latin typeface="Times New Roman"/>
                <a:cs typeface="Times New Roman"/>
              </a:rPr>
              <a:t>I</a:t>
            </a:r>
            <a:r>
              <a:rPr dirty="0" baseline="-15873" sz="1575" b="1">
                <a:solidFill>
                  <a:srgbClr val="CC0000"/>
                </a:solidFill>
                <a:latin typeface="Times New Roman"/>
                <a:cs typeface="Times New Roman"/>
              </a:rPr>
              <a:t>3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539483" y="2901695"/>
            <a:ext cx="620268" cy="5151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6742430" y="3094989"/>
            <a:ext cx="2228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CC0000"/>
                </a:solidFill>
                <a:latin typeface="Times New Roman"/>
                <a:cs typeface="Times New Roman"/>
              </a:rPr>
              <a:t>I</a:t>
            </a:r>
            <a:r>
              <a:rPr dirty="0" baseline="-15873" sz="1575" b="1">
                <a:solidFill>
                  <a:srgbClr val="CC0000"/>
                </a:solidFill>
                <a:latin typeface="Times New Roman"/>
                <a:cs typeface="Times New Roman"/>
              </a:rPr>
              <a:t>4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4520184" y="3730752"/>
            <a:ext cx="621791" cy="3596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4549775" y="3787266"/>
            <a:ext cx="5029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C</a:t>
            </a:r>
            <a:r>
              <a:rPr dirty="0" baseline="-15873" sz="1575" spc="-7" b="1">
                <a:latin typeface="Times New Roman"/>
                <a:cs typeface="Times New Roman"/>
              </a:rPr>
              <a:t>1</a:t>
            </a:r>
            <a:r>
              <a:rPr dirty="0" sz="1600" spc="-5" b="1">
                <a:latin typeface="Times New Roman"/>
                <a:cs typeface="Times New Roman"/>
              </a:rPr>
              <a:t>-I</a:t>
            </a:r>
            <a:r>
              <a:rPr dirty="0" baseline="-15873" sz="1575" spc="-7" b="1">
                <a:latin typeface="Times New Roman"/>
                <a:cs typeface="Times New Roman"/>
              </a:rPr>
              <a:t>1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193791" y="3730752"/>
            <a:ext cx="617220" cy="35966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5223383" y="3787266"/>
            <a:ext cx="5029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C</a:t>
            </a:r>
            <a:r>
              <a:rPr dirty="0" baseline="-15873" sz="1575" spc="-7" b="1">
                <a:latin typeface="Times New Roman"/>
                <a:cs typeface="Times New Roman"/>
              </a:rPr>
              <a:t>2</a:t>
            </a:r>
            <a:r>
              <a:rPr dirty="0" sz="1600" spc="-5" b="1">
                <a:latin typeface="Times New Roman"/>
                <a:cs typeface="Times New Roman"/>
              </a:rPr>
              <a:t>-I</a:t>
            </a:r>
            <a:r>
              <a:rPr dirty="0" baseline="-15873" sz="1575" spc="-7" b="1">
                <a:latin typeface="Times New Roman"/>
                <a:cs typeface="Times New Roman"/>
              </a:rPr>
              <a:t>2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867400" y="3730752"/>
            <a:ext cx="617220" cy="35966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5896609" y="3787266"/>
            <a:ext cx="5029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C</a:t>
            </a:r>
            <a:r>
              <a:rPr dirty="0" baseline="-15873" sz="1575" spc="-7" b="1">
                <a:latin typeface="Times New Roman"/>
                <a:cs typeface="Times New Roman"/>
              </a:rPr>
              <a:t>3</a:t>
            </a:r>
            <a:r>
              <a:rPr dirty="0" sz="1600" spc="-5" b="1">
                <a:latin typeface="Times New Roman"/>
                <a:cs typeface="Times New Roman"/>
              </a:rPr>
              <a:t>-I</a:t>
            </a:r>
            <a:r>
              <a:rPr dirty="0" baseline="-15873" sz="1575" spc="-7" b="1">
                <a:latin typeface="Times New Roman"/>
                <a:cs typeface="Times New Roman"/>
              </a:rPr>
              <a:t>3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539483" y="3730752"/>
            <a:ext cx="620268" cy="35966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 txBox="1"/>
          <p:nvPr/>
        </p:nvSpPr>
        <p:spPr>
          <a:xfrm>
            <a:off x="6569709" y="3787266"/>
            <a:ext cx="5029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C</a:t>
            </a:r>
            <a:r>
              <a:rPr dirty="0" baseline="-15873" sz="1575" spc="-7" b="1">
                <a:latin typeface="Times New Roman"/>
                <a:cs typeface="Times New Roman"/>
              </a:rPr>
              <a:t>4</a:t>
            </a:r>
            <a:r>
              <a:rPr dirty="0" sz="1600" spc="-5" b="1">
                <a:latin typeface="Times New Roman"/>
                <a:cs typeface="Times New Roman"/>
              </a:rPr>
              <a:t>-I</a:t>
            </a:r>
            <a:r>
              <a:rPr dirty="0" baseline="-15873" sz="1575" spc="-7" b="1">
                <a:latin typeface="Times New Roman"/>
                <a:cs typeface="Times New Roman"/>
              </a:rPr>
              <a:t>4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7211568" y="2125979"/>
            <a:ext cx="620268" cy="51511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629150" y="4557521"/>
            <a:ext cx="3105785" cy="0"/>
          </a:xfrm>
          <a:custGeom>
            <a:avLst/>
            <a:gdLst/>
            <a:ahLst/>
            <a:cxnLst/>
            <a:rect l="l" t="t" r="r" b="b"/>
            <a:pathLst>
              <a:path w="3105784" h="0">
                <a:moveTo>
                  <a:pt x="0" y="0"/>
                </a:moveTo>
                <a:lnTo>
                  <a:pt x="3105404" y="0"/>
                </a:lnTo>
              </a:path>
            </a:pathLst>
          </a:custGeom>
          <a:ln w="198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786121" y="4402073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825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751955" y="4402073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825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6079997" y="4402073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825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406390" y="4402073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825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7425563" y="4402073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825"/>
                </a:lnTo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 txBox="1"/>
          <p:nvPr/>
        </p:nvSpPr>
        <p:spPr>
          <a:xfrm>
            <a:off x="7373366" y="2198319"/>
            <a:ext cx="28956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42AA2"/>
                </a:solidFill>
                <a:latin typeface="Times New Roman"/>
                <a:cs typeface="Times New Roman"/>
              </a:rPr>
              <a:t>C</a:t>
            </a:r>
            <a:r>
              <a:rPr dirty="0" baseline="-18518" sz="1575" spc="-7" b="1">
                <a:solidFill>
                  <a:srgbClr val="042AA2"/>
                </a:solidFill>
                <a:latin typeface="Times New Roman"/>
                <a:cs typeface="Times New Roman"/>
              </a:rPr>
              <a:t>5</a:t>
            </a:r>
            <a:endParaRPr baseline="-18518" sz="1575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7211568" y="2901695"/>
            <a:ext cx="620268" cy="51511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7414514" y="3094989"/>
            <a:ext cx="2228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solidFill>
                  <a:srgbClr val="CC0000"/>
                </a:solidFill>
                <a:latin typeface="Times New Roman"/>
                <a:cs typeface="Times New Roman"/>
              </a:rPr>
              <a:t>I</a:t>
            </a:r>
            <a:r>
              <a:rPr dirty="0" baseline="-15873" sz="1575" b="1">
                <a:solidFill>
                  <a:srgbClr val="CC0000"/>
                </a:solidFill>
                <a:latin typeface="Times New Roman"/>
                <a:cs typeface="Times New Roman"/>
              </a:rPr>
              <a:t>5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211568" y="3730752"/>
            <a:ext cx="620268" cy="35966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 txBox="1"/>
          <p:nvPr/>
        </p:nvSpPr>
        <p:spPr>
          <a:xfrm>
            <a:off x="7241793" y="3787266"/>
            <a:ext cx="50292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Times New Roman"/>
                <a:cs typeface="Times New Roman"/>
              </a:rPr>
              <a:t>C</a:t>
            </a:r>
            <a:r>
              <a:rPr dirty="0" baseline="-15873" sz="1575" spc="-7" b="1">
                <a:latin typeface="Times New Roman"/>
                <a:cs typeface="Times New Roman"/>
              </a:rPr>
              <a:t>5</a:t>
            </a:r>
            <a:r>
              <a:rPr dirty="0" sz="1600" spc="-5" b="1">
                <a:latin typeface="Times New Roman"/>
                <a:cs typeface="Times New Roman"/>
              </a:rPr>
              <a:t>-I</a:t>
            </a:r>
            <a:r>
              <a:rPr dirty="0" baseline="-15873" sz="1575" spc="-7" b="1">
                <a:latin typeface="Times New Roman"/>
                <a:cs typeface="Times New Roman"/>
              </a:rPr>
              <a:t>5</a:t>
            </a:r>
            <a:endParaRPr baseline="-15873" sz="1575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29098" y="4795520"/>
            <a:ext cx="127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1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351526" y="4795520"/>
            <a:ext cx="127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698106" y="4795520"/>
            <a:ext cx="127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4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024498" y="4795520"/>
            <a:ext cx="127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3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7369556" y="4795520"/>
            <a:ext cx="127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5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99287" y="1150747"/>
            <a:ext cx="696722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Free cash flow is cash flow from operations that results from investments </a:t>
            </a:r>
            <a:r>
              <a:rPr dirty="0" sz="1600" spc="-20">
                <a:latin typeface="Times New Roman"/>
                <a:cs typeface="Times New Roman"/>
              </a:rPr>
              <a:t>minus </a:t>
            </a:r>
            <a:r>
              <a:rPr dirty="0" sz="1600" spc="-5">
                <a:latin typeface="Times New Roman"/>
                <a:cs typeface="Times New Roman"/>
              </a:rPr>
              <a:t>cash  used to </a:t>
            </a:r>
            <a:r>
              <a:rPr dirty="0" sz="1600" spc="-20">
                <a:latin typeface="Times New Roman"/>
                <a:cs typeface="Times New Roman"/>
              </a:rPr>
              <a:t>make</a:t>
            </a:r>
            <a:r>
              <a:rPr dirty="0" sz="1600" spc="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investments.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6027" y="326212"/>
            <a:ext cx="62103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Discounted Cash Flow (DCF)</a:t>
            </a:r>
            <a:r>
              <a:rPr dirty="0" spc="-20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2291" y="1220216"/>
            <a:ext cx="2143125" cy="467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50">
                <a:latin typeface="Times New Roman"/>
                <a:cs typeface="Times New Roman"/>
              </a:rPr>
              <a:t>Cash flow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from</a:t>
            </a:r>
            <a:endParaRPr sz="14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tabLst>
                <a:tab pos="1906270" algn="l"/>
              </a:tabLst>
            </a:pPr>
            <a:r>
              <a:rPr dirty="0" sz="1450">
                <a:latin typeface="Times New Roman"/>
                <a:cs typeface="Times New Roman"/>
              </a:rPr>
              <a:t>operations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(inflows)	</a:t>
            </a:r>
            <a:r>
              <a:rPr dirty="0" sz="1450" spc="5">
                <a:latin typeface="Times New Roman"/>
                <a:cs typeface="Times New Roman"/>
              </a:rPr>
              <a:t>C</a:t>
            </a:r>
            <a:r>
              <a:rPr dirty="0" baseline="-8771" sz="1425" spc="7">
                <a:latin typeface="Times New Roman"/>
                <a:cs typeface="Times New Roman"/>
              </a:rPr>
              <a:t>1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05428" y="1443050"/>
            <a:ext cx="26035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C</a:t>
            </a:r>
            <a:r>
              <a:rPr dirty="0" baseline="-8771" sz="1425">
                <a:latin typeface="Times New Roman"/>
                <a:cs typeface="Times New Roman"/>
              </a:rPr>
              <a:t>2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71922" y="1443050"/>
            <a:ext cx="26162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450" spc="5">
                <a:latin typeface="Times New Roman"/>
                <a:cs typeface="Times New Roman"/>
              </a:rPr>
              <a:t>C</a:t>
            </a:r>
            <a:r>
              <a:rPr dirty="0" baseline="-8771" sz="1425" spc="7">
                <a:latin typeface="Times New Roman"/>
                <a:cs typeface="Times New Roman"/>
              </a:rPr>
              <a:t>3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3586" y="1443050"/>
            <a:ext cx="26162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450" spc="5">
                <a:latin typeface="Times New Roman"/>
                <a:cs typeface="Times New Roman"/>
              </a:rPr>
              <a:t>C</a:t>
            </a:r>
            <a:r>
              <a:rPr dirty="0" baseline="-8771" sz="1425" spc="7">
                <a:latin typeface="Times New Roman"/>
                <a:cs typeface="Times New Roman"/>
              </a:rPr>
              <a:t>4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01407" y="1430858"/>
            <a:ext cx="725170" cy="6972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  <a:tabLst>
                <a:tab pos="380365" algn="l"/>
              </a:tabLst>
            </a:pPr>
            <a:r>
              <a:rPr dirty="0" sz="1450" spc="5">
                <a:latin typeface="Times New Roman"/>
                <a:cs typeface="Times New Roman"/>
              </a:rPr>
              <a:t>C</a:t>
            </a:r>
            <a:r>
              <a:rPr dirty="0" baseline="-8771" sz="1425" spc="7">
                <a:latin typeface="Times New Roman"/>
                <a:cs typeface="Times New Roman"/>
              </a:rPr>
              <a:t>5	</a:t>
            </a:r>
            <a:r>
              <a:rPr dirty="0" sz="1450" spc="-5">
                <a:latin typeface="Times New Roman"/>
                <a:cs typeface="Times New Roman"/>
              </a:rPr>
              <a:t>---</a:t>
            </a:r>
            <a:r>
              <a:rPr dirty="0" sz="1450" spc="-5">
                <a:latin typeface="Courier New"/>
                <a:cs typeface="Courier New"/>
              </a:rPr>
              <a:t>&gt;</a:t>
            </a:r>
            <a:endParaRPr sz="14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5"/>
              </a:spcBef>
              <a:tabLst>
                <a:tab pos="370840" algn="l"/>
              </a:tabLst>
            </a:pPr>
            <a:r>
              <a:rPr dirty="0" sz="1450" spc="-5">
                <a:latin typeface="Times New Roman"/>
                <a:cs typeface="Times New Roman"/>
              </a:rPr>
              <a:t>I</a:t>
            </a:r>
            <a:r>
              <a:rPr dirty="0" baseline="-8771" sz="1425" spc="-7">
                <a:latin typeface="Times New Roman"/>
                <a:cs typeface="Times New Roman"/>
              </a:rPr>
              <a:t>5	</a:t>
            </a:r>
            <a:r>
              <a:rPr dirty="0" sz="1450" spc="-5">
                <a:latin typeface="Times New Roman"/>
                <a:cs typeface="Times New Roman"/>
              </a:rPr>
              <a:t>---</a:t>
            </a:r>
            <a:r>
              <a:rPr dirty="0" sz="1450" spc="-5">
                <a:latin typeface="Courier New"/>
                <a:cs typeface="Courier New"/>
              </a:rPr>
              <a:t>&gt;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18641" y="1921217"/>
            <a:ext cx="1492885" cy="534670"/>
          </a:xfrm>
          <a:custGeom>
            <a:avLst/>
            <a:gdLst/>
            <a:ahLst/>
            <a:cxnLst/>
            <a:rect l="l" t="t" r="r" b="b"/>
            <a:pathLst>
              <a:path w="1492885" h="534669">
                <a:moveTo>
                  <a:pt x="0" y="534073"/>
                </a:moveTo>
                <a:lnTo>
                  <a:pt x="1492885" y="534073"/>
                </a:lnTo>
                <a:lnTo>
                  <a:pt x="1492885" y="0"/>
                </a:lnTo>
                <a:lnTo>
                  <a:pt x="0" y="0"/>
                </a:lnTo>
                <a:lnTo>
                  <a:pt x="0" y="5340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311526" y="1921217"/>
            <a:ext cx="1035050" cy="534670"/>
          </a:xfrm>
          <a:custGeom>
            <a:avLst/>
            <a:gdLst/>
            <a:ahLst/>
            <a:cxnLst/>
            <a:rect l="l" t="t" r="r" b="b"/>
            <a:pathLst>
              <a:path w="1035050" h="534669">
                <a:moveTo>
                  <a:pt x="0" y="534073"/>
                </a:moveTo>
                <a:lnTo>
                  <a:pt x="1035050" y="534073"/>
                </a:lnTo>
                <a:lnTo>
                  <a:pt x="1035050" y="0"/>
                </a:lnTo>
                <a:lnTo>
                  <a:pt x="0" y="0"/>
                </a:lnTo>
                <a:lnTo>
                  <a:pt x="0" y="5340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346577" y="1921217"/>
            <a:ext cx="1144905" cy="534670"/>
          </a:xfrm>
          <a:custGeom>
            <a:avLst/>
            <a:gdLst/>
            <a:ahLst/>
            <a:cxnLst/>
            <a:rect l="l" t="t" r="r" b="b"/>
            <a:pathLst>
              <a:path w="1144904" h="534669">
                <a:moveTo>
                  <a:pt x="0" y="534073"/>
                </a:moveTo>
                <a:lnTo>
                  <a:pt x="1144904" y="534073"/>
                </a:lnTo>
                <a:lnTo>
                  <a:pt x="1144904" y="0"/>
                </a:lnTo>
                <a:lnTo>
                  <a:pt x="0" y="0"/>
                </a:lnTo>
                <a:lnTo>
                  <a:pt x="0" y="5340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491482" y="1921217"/>
            <a:ext cx="1121410" cy="534670"/>
          </a:xfrm>
          <a:custGeom>
            <a:avLst/>
            <a:gdLst/>
            <a:ahLst/>
            <a:cxnLst/>
            <a:rect l="l" t="t" r="r" b="b"/>
            <a:pathLst>
              <a:path w="1121410" h="534669">
                <a:moveTo>
                  <a:pt x="0" y="534073"/>
                </a:moveTo>
                <a:lnTo>
                  <a:pt x="1121410" y="534073"/>
                </a:lnTo>
                <a:lnTo>
                  <a:pt x="1121410" y="0"/>
                </a:lnTo>
                <a:lnTo>
                  <a:pt x="0" y="0"/>
                </a:lnTo>
                <a:lnTo>
                  <a:pt x="0" y="5340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612891" y="1921217"/>
            <a:ext cx="699135" cy="534670"/>
          </a:xfrm>
          <a:custGeom>
            <a:avLst/>
            <a:gdLst/>
            <a:ahLst/>
            <a:cxnLst/>
            <a:rect l="l" t="t" r="r" b="b"/>
            <a:pathLst>
              <a:path w="699135" h="534669">
                <a:moveTo>
                  <a:pt x="0" y="534073"/>
                </a:moveTo>
                <a:lnTo>
                  <a:pt x="699135" y="534073"/>
                </a:lnTo>
                <a:lnTo>
                  <a:pt x="699135" y="0"/>
                </a:lnTo>
                <a:lnTo>
                  <a:pt x="0" y="0"/>
                </a:lnTo>
                <a:lnTo>
                  <a:pt x="0" y="5340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312027" y="1921217"/>
            <a:ext cx="186055" cy="534670"/>
          </a:xfrm>
          <a:custGeom>
            <a:avLst/>
            <a:gdLst/>
            <a:ahLst/>
            <a:cxnLst/>
            <a:rect l="l" t="t" r="r" b="b"/>
            <a:pathLst>
              <a:path w="186054" h="534669">
                <a:moveTo>
                  <a:pt x="0" y="534073"/>
                </a:moveTo>
                <a:lnTo>
                  <a:pt x="186054" y="534073"/>
                </a:lnTo>
                <a:lnTo>
                  <a:pt x="186054" y="0"/>
                </a:lnTo>
                <a:lnTo>
                  <a:pt x="0" y="0"/>
                </a:lnTo>
                <a:lnTo>
                  <a:pt x="0" y="5340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818641" y="2455278"/>
            <a:ext cx="1492885" cy="348615"/>
          </a:xfrm>
          <a:custGeom>
            <a:avLst/>
            <a:gdLst/>
            <a:ahLst/>
            <a:cxnLst/>
            <a:rect l="l" t="t" r="r" b="b"/>
            <a:pathLst>
              <a:path w="1492885" h="348614">
                <a:moveTo>
                  <a:pt x="0" y="348373"/>
                </a:moveTo>
                <a:lnTo>
                  <a:pt x="1492885" y="348373"/>
                </a:lnTo>
                <a:lnTo>
                  <a:pt x="1492885" y="0"/>
                </a:lnTo>
                <a:lnTo>
                  <a:pt x="0" y="0"/>
                </a:lnTo>
                <a:lnTo>
                  <a:pt x="0" y="3483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311526" y="2455278"/>
            <a:ext cx="1035050" cy="348615"/>
          </a:xfrm>
          <a:custGeom>
            <a:avLst/>
            <a:gdLst/>
            <a:ahLst/>
            <a:cxnLst/>
            <a:rect l="l" t="t" r="r" b="b"/>
            <a:pathLst>
              <a:path w="1035050" h="348614">
                <a:moveTo>
                  <a:pt x="0" y="348373"/>
                </a:moveTo>
                <a:lnTo>
                  <a:pt x="1035050" y="348373"/>
                </a:lnTo>
                <a:lnTo>
                  <a:pt x="1035050" y="0"/>
                </a:lnTo>
                <a:lnTo>
                  <a:pt x="0" y="0"/>
                </a:lnTo>
                <a:lnTo>
                  <a:pt x="0" y="3483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346577" y="2455278"/>
            <a:ext cx="1144905" cy="348615"/>
          </a:xfrm>
          <a:custGeom>
            <a:avLst/>
            <a:gdLst/>
            <a:ahLst/>
            <a:cxnLst/>
            <a:rect l="l" t="t" r="r" b="b"/>
            <a:pathLst>
              <a:path w="1144904" h="348614">
                <a:moveTo>
                  <a:pt x="0" y="348373"/>
                </a:moveTo>
                <a:lnTo>
                  <a:pt x="1144904" y="348373"/>
                </a:lnTo>
                <a:lnTo>
                  <a:pt x="1144904" y="0"/>
                </a:lnTo>
                <a:lnTo>
                  <a:pt x="0" y="0"/>
                </a:lnTo>
                <a:lnTo>
                  <a:pt x="0" y="3483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491482" y="2455278"/>
            <a:ext cx="1121410" cy="348615"/>
          </a:xfrm>
          <a:custGeom>
            <a:avLst/>
            <a:gdLst/>
            <a:ahLst/>
            <a:cxnLst/>
            <a:rect l="l" t="t" r="r" b="b"/>
            <a:pathLst>
              <a:path w="1121410" h="348614">
                <a:moveTo>
                  <a:pt x="0" y="348373"/>
                </a:moveTo>
                <a:lnTo>
                  <a:pt x="1121410" y="348373"/>
                </a:lnTo>
                <a:lnTo>
                  <a:pt x="1121410" y="0"/>
                </a:lnTo>
                <a:lnTo>
                  <a:pt x="0" y="0"/>
                </a:lnTo>
                <a:lnTo>
                  <a:pt x="0" y="3483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612891" y="2455278"/>
            <a:ext cx="699135" cy="348615"/>
          </a:xfrm>
          <a:custGeom>
            <a:avLst/>
            <a:gdLst/>
            <a:ahLst/>
            <a:cxnLst/>
            <a:rect l="l" t="t" r="r" b="b"/>
            <a:pathLst>
              <a:path w="699135" h="348614">
                <a:moveTo>
                  <a:pt x="0" y="348373"/>
                </a:moveTo>
                <a:lnTo>
                  <a:pt x="699135" y="348373"/>
                </a:lnTo>
                <a:lnTo>
                  <a:pt x="699135" y="0"/>
                </a:lnTo>
                <a:lnTo>
                  <a:pt x="0" y="0"/>
                </a:lnTo>
                <a:lnTo>
                  <a:pt x="0" y="3483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312027" y="2455278"/>
            <a:ext cx="186055" cy="348615"/>
          </a:xfrm>
          <a:custGeom>
            <a:avLst/>
            <a:gdLst/>
            <a:ahLst/>
            <a:cxnLst/>
            <a:rect l="l" t="t" r="r" b="b"/>
            <a:pathLst>
              <a:path w="186054" h="348614">
                <a:moveTo>
                  <a:pt x="0" y="348373"/>
                </a:moveTo>
                <a:lnTo>
                  <a:pt x="186054" y="348373"/>
                </a:lnTo>
                <a:lnTo>
                  <a:pt x="186054" y="0"/>
                </a:lnTo>
                <a:lnTo>
                  <a:pt x="0" y="0"/>
                </a:lnTo>
                <a:lnTo>
                  <a:pt x="0" y="34837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723696" y="1917459"/>
          <a:ext cx="5871210" cy="876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93215"/>
                <a:gridCol w="1033780"/>
                <a:gridCol w="1142364"/>
                <a:gridCol w="1122044"/>
                <a:gridCol w="687704"/>
                <a:gridCol w="292735"/>
              </a:tblGrid>
              <a:tr h="532616">
                <a:tc>
                  <a:txBody>
                    <a:bodyPr/>
                    <a:lstStyle/>
                    <a:p>
                      <a:pPr marL="127000">
                        <a:lnSpc>
                          <a:spcPts val="1565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45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investment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27000">
                        <a:lnSpc>
                          <a:spcPts val="1720"/>
                        </a:lnSpc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(outflows)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0005">
                        <a:lnSpc>
                          <a:spcPts val="1585"/>
                        </a:lnSpc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1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85"/>
                        </a:lnSpc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2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2860">
                        <a:lnSpc>
                          <a:spcPts val="1585"/>
                        </a:lnSpc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3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ts val="1585"/>
                        </a:lnSpc>
                      </a:pPr>
                      <a:r>
                        <a:rPr dirty="0" sz="1450" spc="-4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>
                          <a:latin typeface="Times New Roman"/>
                          <a:cs typeface="Times New Roman"/>
                        </a:rPr>
                        <a:t>4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3616">
                <a:tc>
                  <a:txBody>
                    <a:bodyPr/>
                    <a:lstStyle/>
                    <a:p>
                      <a:pPr marL="127000">
                        <a:lnSpc>
                          <a:spcPts val="1710"/>
                        </a:lnSpc>
                        <a:spcBef>
                          <a:spcPts val="895"/>
                        </a:spcBef>
                      </a:pPr>
                      <a:r>
                        <a:rPr dirty="0" sz="1450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45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>
                          <a:latin typeface="Times New Roman"/>
                          <a:cs typeface="Times New Roman"/>
                        </a:rPr>
                        <a:t>flow</a:t>
                      </a:r>
                      <a:endParaRPr sz="14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6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79375">
                        <a:lnSpc>
                          <a:spcPts val="1710"/>
                        </a:lnSpc>
                        <a:spcBef>
                          <a:spcPts val="895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baseline="-8771" sz="1425" spc="7">
                          <a:latin typeface="Times New Roman"/>
                          <a:cs typeface="Times New Roman"/>
                        </a:rPr>
                        <a:t>1 </a:t>
                      </a:r>
                      <a:r>
                        <a:rPr dirty="0" sz="145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-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1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6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ts val="1710"/>
                        </a:lnSpc>
                        <a:spcBef>
                          <a:spcPts val="895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baseline="-8771" sz="1425" spc="7">
                          <a:latin typeface="Times New Roman"/>
                          <a:cs typeface="Times New Roman"/>
                        </a:rPr>
                        <a:t>2 </a:t>
                      </a:r>
                      <a:r>
                        <a:rPr dirty="0" sz="145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-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2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6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ts val="1710"/>
                        </a:lnSpc>
                        <a:spcBef>
                          <a:spcPts val="895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baseline="-8771" sz="1425" spc="7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dirty="0" sz="1450">
                          <a:latin typeface="Symbol"/>
                          <a:cs typeface="Symbol"/>
                        </a:rPr>
                        <a:t></a:t>
                      </a:r>
                      <a:r>
                        <a:rPr dirty="0" sz="1450" spc="-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3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6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710"/>
                        </a:lnSpc>
                        <a:spcBef>
                          <a:spcPts val="895"/>
                        </a:spcBef>
                      </a:pPr>
                      <a:r>
                        <a:rPr dirty="0" sz="1450" spc="5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baseline="-8771" sz="1425" spc="7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baseline="-8771" sz="1425" spc="9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50">
                          <a:latin typeface="Symbol"/>
                          <a:cs typeface="Symbol"/>
                        </a:rPr>
                        <a:t></a:t>
                      </a:r>
                      <a:endParaRPr sz="1450">
                        <a:latin typeface="Symbol"/>
                        <a:cs typeface="Symbol"/>
                      </a:endParaRPr>
                    </a:p>
                  </a:txBody>
                  <a:tcPr marL="0" marR="0" marB="0" marT="1136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710"/>
                        </a:lnSpc>
                        <a:spcBef>
                          <a:spcPts val="895"/>
                        </a:spcBef>
                      </a:pPr>
                      <a:r>
                        <a:rPr dirty="0" sz="1450" spc="-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baseline="-8771" sz="1425" spc="-7">
                          <a:latin typeface="Times New Roman"/>
                          <a:cs typeface="Times New Roman"/>
                        </a:rPr>
                        <a:t>4</a:t>
                      </a:r>
                      <a:endParaRPr baseline="-8771" sz="1425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66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21" name="object 21"/>
          <p:cNvSpPr/>
          <p:nvPr/>
        </p:nvSpPr>
        <p:spPr>
          <a:xfrm>
            <a:off x="2859785" y="3242310"/>
            <a:ext cx="4485005" cy="0"/>
          </a:xfrm>
          <a:custGeom>
            <a:avLst/>
            <a:gdLst/>
            <a:ahLst/>
            <a:cxnLst/>
            <a:rect l="l" t="t" r="r" b="b"/>
            <a:pathLst>
              <a:path w="4485005" h="0">
                <a:moveTo>
                  <a:pt x="0" y="0"/>
                </a:moveTo>
                <a:lnTo>
                  <a:pt x="4484750" y="0"/>
                </a:lnTo>
              </a:path>
            </a:pathLst>
          </a:custGeom>
          <a:ln w="747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7003542" y="2539745"/>
            <a:ext cx="936625" cy="710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43180">
              <a:lnSpc>
                <a:spcPct val="100000"/>
              </a:lnSpc>
              <a:spcBef>
                <a:spcPts val="100"/>
              </a:spcBef>
            </a:pPr>
            <a:r>
              <a:rPr dirty="0" sz="1450" spc="5">
                <a:latin typeface="Times New Roman"/>
                <a:cs typeface="Times New Roman"/>
              </a:rPr>
              <a:t>C</a:t>
            </a:r>
            <a:r>
              <a:rPr dirty="0" baseline="-8771" sz="1425" spc="7">
                <a:latin typeface="Times New Roman"/>
                <a:cs typeface="Times New Roman"/>
              </a:rPr>
              <a:t>5  </a:t>
            </a:r>
            <a:r>
              <a:rPr dirty="0" sz="1450">
                <a:latin typeface="Symbol"/>
                <a:cs typeface="Symbol"/>
              </a:rPr>
              <a:t></a:t>
            </a:r>
            <a:r>
              <a:rPr dirty="0" sz="1450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I</a:t>
            </a:r>
            <a:r>
              <a:rPr dirty="0" baseline="-8771" sz="1425" spc="-7">
                <a:latin typeface="Times New Roman"/>
                <a:cs typeface="Times New Roman"/>
              </a:rPr>
              <a:t>5</a:t>
            </a:r>
            <a:r>
              <a:rPr dirty="0" baseline="-8771" sz="1425" spc="-187">
                <a:latin typeface="Times New Roman"/>
                <a:cs typeface="Times New Roman"/>
              </a:rPr>
              <a:t> </a:t>
            </a:r>
            <a:r>
              <a:rPr dirty="0" sz="1450" spc="-5">
                <a:latin typeface="Times New Roman"/>
                <a:cs typeface="Times New Roman"/>
              </a:rPr>
              <a:t>---</a:t>
            </a:r>
            <a:r>
              <a:rPr dirty="0" sz="1450" spc="-5">
                <a:latin typeface="Courier New"/>
                <a:cs typeface="Courier New"/>
              </a:rPr>
              <a:t>&gt;</a:t>
            </a:r>
            <a:endParaRPr sz="14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50">
              <a:latin typeface="Times New Roman"/>
              <a:cs typeface="Times New Roman"/>
            </a:endParaRPr>
          </a:p>
          <a:p>
            <a:pPr algn="r" marR="47625">
              <a:lnSpc>
                <a:spcPct val="100000"/>
              </a:lnSpc>
              <a:spcBef>
                <a:spcPts val="5"/>
              </a:spcBef>
            </a:pPr>
            <a:r>
              <a:rPr dirty="0" sz="1450" spc="-5">
                <a:latin typeface="Times New Roman"/>
                <a:cs typeface="Times New Roman"/>
              </a:rPr>
              <a:t>---</a:t>
            </a:r>
            <a:r>
              <a:rPr dirty="0" sz="1450">
                <a:latin typeface="Courier New"/>
                <a:cs typeface="Courier New"/>
              </a:rPr>
              <a:t>&gt;</a:t>
            </a:r>
            <a:endParaRPr sz="1450">
              <a:latin typeface="Courier New"/>
              <a:cs typeface="Courier Ne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7387" y="3429711"/>
            <a:ext cx="546735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 spc="-5">
                <a:latin typeface="Times New Roman"/>
                <a:cs typeface="Times New Roman"/>
              </a:rPr>
              <a:t>Time,</a:t>
            </a:r>
            <a:r>
              <a:rPr dirty="0" sz="1450" spc="-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t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99969" y="3429711"/>
            <a:ext cx="11811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1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74770" y="3429711"/>
            <a:ext cx="11811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2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949190" y="3429711"/>
            <a:ext cx="11811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3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23864" y="3429711"/>
            <a:ext cx="11811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4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99807" y="3429711"/>
            <a:ext cx="118110" cy="247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50">
                <a:latin typeface="Times New Roman"/>
                <a:cs typeface="Times New Roman"/>
              </a:rPr>
              <a:t>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989323" y="3073907"/>
            <a:ext cx="0" cy="332105"/>
          </a:xfrm>
          <a:custGeom>
            <a:avLst/>
            <a:gdLst/>
            <a:ahLst/>
            <a:cxnLst/>
            <a:rect l="l" t="t" r="r" b="b"/>
            <a:pathLst>
              <a:path w="0" h="332104">
                <a:moveTo>
                  <a:pt x="0" y="0"/>
                </a:moveTo>
                <a:lnTo>
                  <a:pt x="0" y="331977"/>
                </a:lnTo>
              </a:path>
            </a:pathLst>
          </a:custGeom>
          <a:ln w="11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110607" y="3073907"/>
            <a:ext cx="0" cy="332105"/>
          </a:xfrm>
          <a:custGeom>
            <a:avLst/>
            <a:gdLst/>
            <a:ahLst/>
            <a:cxnLst/>
            <a:rect l="l" t="t" r="r" b="b"/>
            <a:pathLst>
              <a:path w="0" h="332104">
                <a:moveTo>
                  <a:pt x="0" y="0"/>
                </a:moveTo>
                <a:lnTo>
                  <a:pt x="0" y="331977"/>
                </a:lnTo>
              </a:path>
            </a:pathLst>
          </a:custGeom>
          <a:ln w="11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231763" y="3073907"/>
            <a:ext cx="0" cy="332105"/>
          </a:xfrm>
          <a:custGeom>
            <a:avLst/>
            <a:gdLst/>
            <a:ahLst/>
            <a:cxnLst/>
            <a:rect l="l" t="t" r="r" b="b"/>
            <a:pathLst>
              <a:path w="0" h="332104">
                <a:moveTo>
                  <a:pt x="0" y="0"/>
                </a:moveTo>
                <a:lnTo>
                  <a:pt x="0" y="331977"/>
                </a:lnTo>
              </a:path>
            </a:pathLst>
          </a:custGeom>
          <a:ln w="11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7352918" y="3073907"/>
            <a:ext cx="0" cy="332105"/>
          </a:xfrm>
          <a:custGeom>
            <a:avLst/>
            <a:gdLst/>
            <a:ahLst/>
            <a:cxnLst/>
            <a:rect l="l" t="t" r="r" b="b"/>
            <a:pathLst>
              <a:path w="0" h="332104">
                <a:moveTo>
                  <a:pt x="0" y="0"/>
                </a:moveTo>
                <a:lnTo>
                  <a:pt x="0" y="331977"/>
                </a:lnTo>
              </a:path>
            </a:pathLst>
          </a:custGeom>
          <a:ln w="11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868167" y="3073907"/>
            <a:ext cx="0" cy="332105"/>
          </a:xfrm>
          <a:custGeom>
            <a:avLst/>
            <a:gdLst/>
            <a:ahLst/>
            <a:cxnLst/>
            <a:rect l="l" t="t" r="r" b="b"/>
            <a:pathLst>
              <a:path w="0" h="332104">
                <a:moveTo>
                  <a:pt x="0" y="0"/>
                </a:moveTo>
                <a:lnTo>
                  <a:pt x="0" y="331977"/>
                </a:lnTo>
              </a:path>
            </a:pathLst>
          </a:custGeom>
          <a:ln w="116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833372" y="4233671"/>
            <a:ext cx="1690116" cy="4907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1833372" y="4867655"/>
            <a:ext cx="5372100" cy="16093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0683" y="326212"/>
            <a:ext cx="63798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</a:t>
            </a:r>
            <a:r>
              <a:rPr dirty="0"/>
              <a:t>Continuing </a:t>
            </a:r>
            <a:r>
              <a:rPr dirty="0" spc="-5"/>
              <a:t>Value </a:t>
            </a:r>
            <a:r>
              <a:rPr dirty="0"/>
              <a:t>for </a:t>
            </a:r>
            <a:r>
              <a:rPr dirty="0" spc="-5"/>
              <a:t>the DCF</a:t>
            </a:r>
            <a:r>
              <a:rPr dirty="0" spc="-70"/>
              <a:t> </a:t>
            </a:r>
            <a:r>
              <a:rPr dirty="0" spc="-5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366266"/>
            <a:ext cx="524573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001F5F"/>
                </a:solidFill>
                <a:latin typeface="Times New Roman"/>
                <a:cs typeface="Times New Roman"/>
              </a:rPr>
              <a:t>A. </a:t>
            </a:r>
            <a:r>
              <a:rPr dirty="0" sz="2800" spc="-10">
                <a:latin typeface="Times New Roman"/>
                <a:cs typeface="Times New Roman"/>
              </a:rPr>
              <a:t>Capitalize </a:t>
            </a:r>
            <a:r>
              <a:rPr dirty="0" sz="2800" spc="-5">
                <a:latin typeface="Times New Roman"/>
                <a:cs typeface="Times New Roman"/>
              </a:rPr>
              <a:t>terminal free </a:t>
            </a:r>
            <a:r>
              <a:rPr dirty="0" sz="2800" spc="-10">
                <a:latin typeface="Times New Roman"/>
                <a:cs typeface="Times New Roman"/>
              </a:rPr>
              <a:t>cash</a:t>
            </a:r>
            <a:r>
              <a:rPr dirty="0" sz="2800" spc="-16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flow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5578" y="3287344"/>
            <a:ext cx="704342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solidFill>
                  <a:srgbClr val="001F5F"/>
                </a:solidFill>
                <a:latin typeface="Times New Roman"/>
                <a:cs typeface="Times New Roman"/>
              </a:rPr>
              <a:t>B. </a:t>
            </a:r>
            <a:r>
              <a:rPr dirty="0" sz="2800" spc="-10">
                <a:latin typeface="Times New Roman"/>
                <a:cs typeface="Times New Roman"/>
              </a:rPr>
              <a:t>Capitalize </a:t>
            </a:r>
            <a:r>
              <a:rPr dirty="0" sz="2800" spc="-5">
                <a:latin typeface="Times New Roman"/>
                <a:cs typeface="Times New Roman"/>
              </a:rPr>
              <a:t>terminal free cash </a:t>
            </a:r>
            <a:r>
              <a:rPr dirty="0" sz="2800">
                <a:latin typeface="Times New Roman"/>
                <a:cs typeface="Times New Roman"/>
              </a:rPr>
              <a:t>flow </a:t>
            </a:r>
            <a:r>
              <a:rPr dirty="0" sz="2800" spc="-5">
                <a:latin typeface="Times New Roman"/>
                <a:cs typeface="Times New Roman"/>
              </a:rPr>
              <a:t>with</a:t>
            </a:r>
            <a:r>
              <a:rPr dirty="0" sz="2800" spc="-14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growth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1505" y="5208523"/>
            <a:ext cx="1888489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30">
                <a:latin typeface="Times New Roman"/>
                <a:cs typeface="Times New Roman"/>
              </a:rPr>
              <a:t>Will </a:t>
            </a:r>
            <a:r>
              <a:rPr dirty="0" sz="2800" spc="-5">
                <a:latin typeface="Times New Roman"/>
                <a:cs typeface="Times New Roman"/>
              </a:rPr>
              <a:t>it</a:t>
            </a:r>
            <a:r>
              <a:rPr dirty="0" sz="2800" spc="-18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work?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13254" y="2509266"/>
            <a:ext cx="1466215" cy="0"/>
          </a:xfrm>
          <a:custGeom>
            <a:avLst/>
            <a:gdLst/>
            <a:ahLst/>
            <a:cxnLst/>
            <a:rect l="l" t="t" r="r" b="b"/>
            <a:pathLst>
              <a:path w="1466214" h="0">
                <a:moveTo>
                  <a:pt x="0" y="0"/>
                </a:moveTo>
                <a:lnTo>
                  <a:pt x="1465960" y="0"/>
                </a:lnTo>
              </a:path>
            </a:pathLst>
          </a:custGeom>
          <a:ln w="1606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462277" y="2244978"/>
            <a:ext cx="461009" cy="41338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550" spc="-60">
                <a:latin typeface="Times New Roman"/>
                <a:cs typeface="Times New Roman"/>
              </a:rPr>
              <a:t>CV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53004" y="2684526"/>
            <a:ext cx="1530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F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85569" y="2425446"/>
            <a:ext cx="165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imes New Roman"/>
                <a:cs typeface="Times New Roman"/>
              </a:rPr>
              <a:t>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72536" y="2505913"/>
            <a:ext cx="772795" cy="4140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5765" algn="l"/>
              </a:tabLst>
            </a:pPr>
            <a:r>
              <a:rPr dirty="0" sz="2550" spc="-5">
                <a:latin typeface="Times New Roman"/>
                <a:cs typeface="Times New Roman"/>
              </a:rPr>
              <a:t>ρ</a:t>
            </a:r>
            <a:r>
              <a:rPr dirty="0" sz="2550" spc="-5">
                <a:latin typeface="Times New Roman"/>
                <a:cs typeface="Times New Roman"/>
              </a:rPr>
              <a:t>	</a:t>
            </a:r>
            <a:r>
              <a:rPr dirty="0" sz="2550" spc="105">
                <a:latin typeface="Symbol"/>
                <a:cs typeface="Symbol"/>
              </a:rPr>
              <a:t></a:t>
            </a:r>
            <a:r>
              <a:rPr dirty="0" sz="2550" spc="-5">
                <a:latin typeface="Times New Roman"/>
                <a:cs typeface="Times New Roman"/>
              </a:rPr>
              <a:t>1</a:t>
            </a:r>
            <a:endParaRPr sz="25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17725" y="2114550"/>
            <a:ext cx="1666239" cy="413384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baseline="-18518" sz="3825" spc="-7">
                <a:latin typeface="Symbol"/>
                <a:cs typeface="Symbol"/>
              </a:rPr>
              <a:t></a:t>
            </a:r>
            <a:r>
              <a:rPr dirty="0" baseline="-18518" sz="3825" spc="-7">
                <a:latin typeface="Times New Roman"/>
                <a:cs typeface="Times New Roman"/>
              </a:rPr>
              <a:t> </a:t>
            </a:r>
            <a:r>
              <a:rPr dirty="0" baseline="11982" sz="3825" spc="7">
                <a:latin typeface="Times New Roman"/>
                <a:cs typeface="Times New Roman"/>
              </a:rPr>
              <a:t>C</a:t>
            </a:r>
            <a:r>
              <a:rPr dirty="0" sz="1800" spc="5">
                <a:latin typeface="Times New Roman"/>
                <a:cs typeface="Times New Roman"/>
              </a:rPr>
              <a:t>T</a:t>
            </a:r>
            <a:r>
              <a:rPr dirty="0" sz="1800" spc="5">
                <a:latin typeface="Symbol"/>
                <a:cs typeface="Symbol"/>
              </a:rPr>
              <a:t></a:t>
            </a:r>
            <a:r>
              <a:rPr dirty="0" sz="1800" spc="5">
                <a:latin typeface="Times New Roman"/>
                <a:cs typeface="Times New Roman"/>
              </a:rPr>
              <a:t>1</a:t>
            </a:r>
            <a:r>
              <a:rPr dirty="0" sz="1800" spc="-135">
                <a:latin typeface="Times New Roman"/>
                <a:cs typeface="Times New Roman"/>
              </a:rPr>
              <a:t> </a:t>
            </a:r>
            <a:r>
              <a:rPr dirty="0" baseline="11982" sz="3825" spc="37">
                <a:latin typeface="Symbol"/>
                <a:cs typeface="Symbol"/>
              </a:rPr>
              <a:t></a:t>
            </a:r>
            <a:r>
              <a:rPr dirty="0" baseline="11982" sz="3825" spc="37">
                <a:latin typeface="Times New Roman"/>
                <a:cs typeface="Times New Roman"/>
              </a:rPr>
              <a:t>I</a:t>
            </a:r>
            <a:r>
              <a:rPr dirty="0" sz="1800" spc="25">
                <a:latin typeface="Times New Roman"/>
                <a:cs typeface="Times New Roman"/>
              </a:rPr>
              <a:t>T</a:t>
            </a:r>
            <a:r>
              <a:rPr dirty="0" sz="1800" spc="25">
                <a:latin typeface="Symbol"/>
                <a:cs typeface="Symbol"/>
              </a:rPr>
              <a:t></a:t>
            </a:r>
            <a:r>
              <a:rPr dirty="0" sz="1800" spc="25"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500883" y="4424171"/>
            <a:ext cx="1488440" cy="0"/>
          </a:xfrm>
          <a:custGeom>
            <a:avLst/>
            <a:gdLst/>
            <a:ahLst/>
            <a:cxnLst/>
            <a:rect l="l" t="t" r="r" b="b"/>
            <a:pathLst>
              <a:path w="1488439" h="0">
                <a:moveTo>
                  <a:pt x="0" y="0"/>
                </a:moveTo>
                <a:lnTo>
                  <a:pt x="1488440" y="0"/>
                </a:lnTo>
              </a:path>
            </a:pathLst>
          </a:custGeom>
          <a:ln w="15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533271" y="4163948"/>
            <a:ext cx="469900" cy="406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500" spc="10">
                <a:latin typeface="Times New Roman"/>
                <a:cs typeface="Times New Roman"/>
              </a:rPr>
              <a:t>CV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17011" y="4595241"/>
            <a:ext cx="14922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63927" y="4342638"/>
            <a:ext cx="161925" cy="292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>
                <a:latin typeface="Times New Roman"/>
                <a:cs typeface="Times New Roman"/>
              </a:rPr>
              <a:t>T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33877" y="4419091"/>
            <a:ext cx="800100" cy="406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1480" algn="l"/>
              </a:tabLst>
            </a:pPr>
            <a:r>
              <a:rPr dirty="0" sz="2500" spc="-5">
                <a:latin typeface="Times New Roman"/>
                <a:cs typeface="Times New Roman"/>
              </a:rPr>
              <a:t>ρ	</a:t>
            </a:r>
            <a:r>
              <a:rPr dirty="0" sz="2500" spc="-5">
                <a:latin typeface="Symbol"/>
                <a:cs typeface="Symbol"/>
              </a:rPr>
              <a:t></a:t>
            </a:r>
            <a:r>
              <a:rPr dirty="0" sz="2500" spc="-37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g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200401" y="4036822"/>
            <a:ext cx="1766570" cy="406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17777" sz="3750" spc="-7">
                <a:latin typeface="Symbol"/>
                <a:cs typeface="Symbol"/>
              </a:rPr>
              <a:t></a:t>
            </a:r>
            <a:r>
              <a:rPr dirty="0" baseline="-17777" sz="3750" spc="-7">
                <a:latin typeface="Times New Roman"/>
                <a:cs typeface="Times New Roman"/>
              </a:rPr>
              <a:t> </a:t>
            </a:r>
            <a:r>
              <a:rPr dirty="0" baseline="12222" sz="3750" spc="60">
                <a:latin typeface="Times New Roman"/>
                <a:cs typeface="Times New Roman"/>
              </a:rPr>
              <a:t>C</a:t>
            </a:r>
            <a:r>
              <a:rPr dirty="0" sz="1750" spc="40">
                <a:latin typeface="Times New Roman"/>
                <a:cs typeface="Times New Roman"/>
              </a:rPr>
              <a:t>T</a:t>
            </a:r>
            <a:r>
              <a:rPr dirty="0" sz="1750" spc="40">
                <a:latin typeface="Symbol"/>
                <a:cs typeface="Symbol"/>
              </a:rPr>
              <a:t></a:t>
            </a:r>
            <a:r>
              <a:rPr dirty="0" sz="1750" spc="40">
                <a:latin typeface="Times New Roman"/>
                <a:cs typeface="Times New Roman"/>
              </a:rPr>
              <a:t>1 </a:t>
            </a:r>
            <a:r>
              <a:rPr dirty="0" baseline="12222" sz="3750" spc="-7">
                <a:latin typeface="Symbol"/>
                <a:cs typeface="Symbol"/>
              </a:rPr>
              <a:t></a:t>
            </a:r>
            <a:r>
              <a:rPr dirty="0" baseline="12222" sz="3750" spc="157">
                <a:latin typeface="Times New Roman"/>
                <a:cs typeface="Times New Roman"/>
              </a:rPr>
              <a:t> </a:t>
            </a:r>
            <a:r>
              <a:rPr dirty="0" baseline="12222" sz="3750" spc="60">
                <a:latin typeface="Times New Roman"/>
                <a:cs typeface="Times New Roman"/>
              </a:rPr>
              <a:t>I</a:t>
            </a:r>
            <a:r>
              <a:rPr dirty="0" sz="1750" spc="40">
                <a:latin typeface="Times New Roman"/>
                <a:cs typeface="Times New Roman"/>
              </a:rPr>
              <a:t>T</a:t>
            </a:r>
            <a:r>
              <a:rPr dirty="0" sz="1750" spc="40">
                <a:latin typeface="Symbol"/>
                <a:cs typeface="Symbol"/>
              </a:rPr>
              <a:t></a:t>
            </a:r>
            <a:r>
              <a:rPr dirty="0" sz="1750" spc="40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630" y="78486"/>
            <a:ext cx="64008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DCF Valuation: The Coca-Cola</a:t>
            </a:r>
            <a:r>
              <a:rPr dirty="0" spc="-40"/>
              <a:t> </a:t>
            </a:r>
            <a:r>
              <a:rPr dirty="0"/>
              <a:t>Company</a:t>
            </a:r>
          </a:p>
        </p:txBody>
      </p:sp>
      <p:sp>
        <p:nvSpPr>
          <p:cNvPr id="3" name="object 3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192858" y="988921"/>
            <a:ext cx="428625" cy="2597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500" spc="35" b="1">
                <a:latin typeface="Times New Roman"/>
                <a:cs typeface="Times New Roman"/>
              </a:rPr>
              <a:t>1999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703357" y="947394"/>
            <a:ext cx="777240" cy="845819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59"/>
              </a:spcBef>
            </a:pPr>
            <a:r>
              <a:rPr dirty="0" sz="1500" spc="35" b="1">
                <a:latin typeface="Times New Roman"/>
                <a:cs typeface="Times New Roman"/>
              </a:rPr>
              <a:t>2000</a:t>
            </a:r>
            <a:endParaRPr sz="1500">
              <a:latin typeface="Times New Roman"/>
              <a:cs typeface="Times New Roman"/>
            </a:endParaRPr>
          </a:p>
          <a:p>
            <a:pPr algn="r" marR="55244">
              <a:lnSpc>
                <a:spcPct val="100000"/>
              </a:lnSpc>
              <a:spcBef>
                <a:spcPts val="370"/>
              </a:spcBef>
            </a:pPr>
            <a:r>
              <a:rPr dirty="0" sz="1500" spc="35" b="1">
                <a:latin typeface="Times New Roman"/>
                <a:cs typeface="Times New Roman"/>
              </a:rPr>
              <a:t>3</a:t>
            </a:r>
            <a:r>
              <a:rPr dirty="0" sz="1500" spc="-10" b="1">
                <a:latin typeface="Times New Roman"/>
                <a:cs typeface="Times New Roman"/>
              </a:rPr>
              <a:t>,</a:t>
            </a:r>
            <a:r>
              <a:rPr dirty="0" sz="1500" spc="35" b="1">
                <a:latin typeface="Times New Roman"/>
                <a:cs typeface="Times New Roman"/>
              </a:rPr>
              <a:t>65</a:t>
            </a:r>
            <a:r>
              <a:rPr dirty="0" sz="1500" spc="15" b="1">
                <a:latin typeface="Times New Roman"/>
                <a:cs typeface="Times New Roman"/>
              </a:rPr>
              <a:t>7</a:t>
            </a:r>
            <a:endParaRPr sz="1500">
              <a:latin typeface="Times New Roman"/>
              <a:cs typeface="Times New Roman"/>
            </a:endParaRPr>
          </a:p>
          <a:p>
            <a:pPr algn="r" marR="52705">
              <a:lnSpc>
                <a:spcPct val="100000"/>
              </a:lnSpc>
              <a:spcBef>
                <a:spcPts val="320"/>
              </a:spcBef>
              <a:tabLst>
                <a:tab pos="402590" algn="l"/>
              </a:tabLst>
            </a:pP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947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63080" y="947394"/>
            <a:ext cx="777875" cy="845819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59"/>
              </a:spcBef>
            </a:pPr>
            <a:r>
              <a:rPr dirty="0" sz="1500" spc="35" b="1">
                <a:latin typeface="Times New Roman"/>
                <a:cs typeface="Times New Roman"/>
              </a:rPr>
              <a:t>2001</a:t>
            </a:r>
            <a:endParaRPr sz="1500">
              <a:latin typeface="Times New Roman"/>
              <a:cs typeface="Times New Roman"/>
            </a:endParaRPr>
          </a:p>
          <a:p>
            <a:pPr algn="r" marR="55880">
              <a:lnSpc>
                <a:spcPct val="100000"/>
              </a:lnSpc>
              <a:spcBef>
                <a:spcPts val="370"/>
              </a:spcBef>
            </a:pPr>
            <a:r>
              <a:rPr dirty="0" sz="1500" spc="35" b="1">
                <a:latin typeface="Times New Roman"/>
                <a:cs typeface="Times New Roman"/>
              </a:rPr>
              <a:t>4</a:t>
            </a:r>
            <a:r>
              <a:rPr dirty="0" sz="1500" spc="-10" b="1">
                <a:latin typeface="Times New Roman"/>
                <a:cs typeface="Times New Roman"/>
              </a:rPr>
              <a:t>,</a:t>
            </a:r>
            <a:r>
              <a:rPr dirty="0" sz="1500" spc="35" b="1">
                <a:latin typeface="Times New Roman"/>
                <a:cs typeface="Times New Roman"/>
              </a:rPr>
              <a:t>09</a:t>
            </a:r>
            <a:r>
              <a:rPr dirty="0" sz="1500" spc="15" b="1">
                <a:latin typeface="Times New Roman"/>
                <a:cs typeface="Times New Roman"/>
              </a:rPr>
              <a:t>7</a:t>
            </a:r>
            <a:endParaRPr sz="1500">
              <a:latin typeface="Times New Roman"/>
              <a:cs typeface="Times New Roman"/>
            </a:endParaRPr>
          </a:p>
          <a:p>
            <a:pPr algn="r" marR="55880">
              <a:lnSpc>
                <a:spcPct val="100000"/>
              </a:lnSpc>
              <a:spcBef>
                <a:spcPts val="320"/>
              </a:spcBef>
              <a:tabLst>
                <a:tab pos="254635" algn="l"/>
              </a:tabLst>
            </a:pP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heavy" sz="15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18</a:t>
            </a:r>
            <a:r>
              <a:rPr dirty="0" u="heavy" sz="1500" spc="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22625" y="947394"/>
            <a:ext cx="777875" cy="845819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59"/>
              </a:spcBef>
            </a:pPr>
            <a:r>
              <a:rPr dirty="0" sz="1500" spc="35" b="1">
                <a:latin typeface="Times New Roman"/>
                <a:cs typeface="Times New Roman"/>
              </a:rPr>
              <a:t>2002</a:t>
            </a:r>
            <a:endParaRPr sz="1500">
              <a:latin typeface="Times New Roman"/>
              <a:cs typeface="Times New Roman"/>
            </a:endParaRPr>
          </a:p>
          <a:p>
            <a:pPr algn="r" marR="55880">
              <a:lnSpc>
                <a:spcPct val="100000"/>
              </a:lnSpc>
              <a:spcBef>
                <a:spcPts val="370"/>
              </a:spcBef>
            </a:pPr>
            <a:r>
              <a:rPr dirty="0" sz="1500" spc="35" b="1">
                <a:latin typeface="Times New Roman"/>
                <a:cs typeface="Times New Roman"/>
              </a:rPr>
              <a:t>4</a:t>
            </a:r>
            <a:r>
              <a:rPr dirty="0" sz="1500" spc="-10" b="1">
                <a:latin typeface="Times New Roman"/>
                <a:cs typeface="Times New Roman"/>
              </a:rPr>
              <a:t>,</a:t>
            </a:r>
            <a:r>
              <a:rPr dirty="0" sz="1500" spc="35" b="1">
                <a:latin typeface="Times New Roman"/>
                <a:cs typeface="Times New Roman"/>
              </a:rPr>
              <a:t>73</a:t>
            </a:r>
            <a:r>
              <a:rPr dirty="0" sz="1500" spc="15" b="1">
                <a:latin typeface="Times New Roman"/>
                <a:cs typeface="Times New Roman"/>
              </a:rPr>
              <a:t>6</a:t>
            </a:r>
            <a:endParaRPr sz="1500">
              <a:latin typeface="Times New Roman"/>
              <a:cs typeface="Times New Roman"/>
            </a:endParaRPr>
          </a:p>
          <a:p>
            <a:pPr algn="r" marR="55880">
              <a:lnSpc>
                <a:spcPct val="100000"/>
              </a:lnSpc>
              <a:spcBef>
                <a:spcPts val="320"/>
              </a:spcBef>
              <a:tabLst>
                <a:tab pos="255270" algn="l"/>
              </a:tabLst>
            </a:pP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heavy" sz="15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16</a:t>
            </a:r>
            <a:r>
              <a:rPr dirty="0" u="heavy" sz="1500" spc="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82705" y="947394"/>
            <a:ext cx="777240" cy="845819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59"/>
              </a:spcBef>
            </a:pPr>
            <a:r>
              <a:rPr dirty="0" sz="1500" spc="35" b="1">
                <a:latin typeface="Times New Roman"/>
                <a:cs typeface="Times New Roman"/>
              </a:rPr>
              <a:t>2003</a:t>
            </a:r>
            <a:endParaRPr sz="1500">
              <a:latin typeface="Times New Roman"/>
              <a:cs typeface="Times New Roman"/>
            </a:endParaRPr>
          </a:p>
          <a:p>
            <a:pPr algn="r" marR="55244">
              <a:lnSpc>
                <a:spcPct val="100000"/>
              </a:lnSpc>
              <a:spcBef>
                <a:spcPts val="370"/>
              </a:spcBef>
            </a:pPr>
            <a:r>
              <a:rPr dirty="0" sz="1500" spc="35" b="1">
                <a:latin typeface="Times New Roman"/>
                <a:cs typeface="Times New Roman"/>
              </a:rPr>
              <a:t>5</a:t>
            </a:r>
            <a:r>
              <a:rPr dirty="0" sz="1500" spc="-10" b="1">
                <a:latin typeface="Times New Roman"/>
                <a:cs typeface="Times New Roman"/>
              </a:rPr>
              <a:t>,</a:t>
            </a:r>
            <a:r>
              <a:rPr dirty="0" sz="1500" spc="35" b="1">
                <a:latin typeface="Times New Roman"/>
                <a:cs typeface="Times New Roman"/>
              </a:rPr>
              <a:t>45</a:t>
            </a:r>
            <a:r>
              <a:rPr dirty="0" sz="1500" spc="15" b="1">
                <a:latin typeface="Times New Roman"/>
                <a:cs typeface="Times New Roman"/>
              </a:rPr>
              <a:t>7</a:t>
            </a:r>
            <a:endParaRPr sz="1500">
              <a:latin typeface="Times New Roman"/>
              <a:cs typeface="Times New Roman"/>
            </a:endParaRPr>
          </a:p>
          <a:p>
            <a:pPr algn="r" marR="51435">
              <a:lnSpc>
                <a:spcPct val="100000"/>
              </a:lnSpc>
              <a:spcBef>
                <a:spcPts val="320"/>
              </a:spcBef>
              <a:tabLst>
                <a:tab pos="402590" algn="l"/>
              </a:tabLst>
            </a:pP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906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142429" y="947394"/>
            <a:ext cx="777875" cy="845819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59"/>
              </a:spcBef>
            </a:pPr>
            <a:r>
              <a:rPr dirty="0" sz="1500" spc="35" b="1">
                <a:latin typeface="Times New Roman"/>
                <a:cs typeface="Times New Roman"/>
              </a:rPr>
              <a:t>2004</a:t>
            </a:r>
            <a:endParaRPr sz="1500">
              <a:latin typeface="Times New Roman"/>
              <a:cs typeface="Times New Roman"/>
            </a:endParaRPr>
          </a:p>
          <a:p>
            <a:pPr algn="r" marR="55244">
              <a:lnSpc>
                <a:spcPct val="100000"/>
              </a:lnSpc>
              <a:spcBef>
                <a:spcPts val="370"/>
              </a:spcBef>
            </a:pPr>
            <a:r>
              <a:rPr dirty="0" sz="1500" spc="35" b="1">
                <a:latin typeface="Times New Roman"/>
                <a:cs typeface="Times New Roman"/>
              </a:rPr>
              <a:t>5</a:t>
            </a:r>
            <a:r>
              <a:rPr dirty="0" sz="1500" spc="-10" b="1">
                <a:latin typeface="Times New Roman"/>
                <a:cs typeface="Times New Roman"/>
              </a:rPr>
              <a:t>,</a:t>
            </a:r>
            <a:r>
              <a:rPr dirty="0" sz="1500" spc="35" b="1">
                <a:latin typeface="Times New Roman"/>
                <a:cs typeface="Times New Roman"/>
              </a:rPr>
              <a:t>92</a:t>
            </a:r>
            <a:r>
              <a:rPr dirty="0" sz="1500" spc="15" b="1">
                <a:latin typeface="Times New Roman"/>
                <a:cs typeface="Times New Roman"/>
              </a:rPr>
              <a:t>9</a:t>
            </a:r>
            <a:endParaRPr sz="1500">
              <a:latin typeface="Times New Roman"/>
              <a:cs typeface="Times New Roman"/>
            </a:endParaRPr>
          </a:p>
          <a:p>
            <a:pPr algn="r" marR="52705">
              <a:lnSpc>
                <a:spcPct val="100000"/>
              </a:lnSpc>
              <a:spcBef>
                <a:spcPts val="320"/>
              </a:spcBef>
              <a:tabLst>
                <a:tab pos="402590" algn="l"/>
              </a:tabLst>
            </a:pP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3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618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49461" y="1244438"/>
            <a:ext cx="2028189" cy="87566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5080">
              <a:lnSpc>
                <a:spcPct val="103800"/>
              </a:lnSpc>
              <a:spcBef>
                <a:spcPts val="15"/>
              </a:spcBef>
            </a:pPr>
            <a:r>
              <a:rPr dirty="0" sz="1700" spc="-15" b="1">
                <a:latin typeface="Times New Roman"/>
                <a:cs typeface="Times New Roman"/>
              </a:rPr>
              <a:t>Cash </a:t>
            </a:r>
            <a:r>
              <a:rPr dirty="0" sz="1700" spc="5" b="1">
                <a:latin typeface="Times New Roman"/>
                <a:cs typeface="Times New Roman"/>
              </a:rPr>
              <a:t>from</a:t>
            </a:r>
            <a:r>
              <a:rPr dirty="0" sz="1700" spc="-20" b="1">
                <a:latin typeface="Times New Roman"/>
                <a:cs typeface="Times New Roman"/>
              </a:rPr>
              <a:t> </a:t>
            </a:r>
            <a:r>
              <a:rPr dirty="0" sz="1700" spc="-5" b="1">
                <a:latin typeface="Times New Roman"/>
                <a:cs typeface="Times New Roman"/>
              </a:rPr>
              <a:t>operations  </a:t>
            </a:r>
            <a:r>
              <a:rPr dirty="0" sz="1700" spc="-15" b="1">
                <a:latin typeface="Times New Roman"/>
                <a:cs typeface="Times New Roman"/>
              </a:rPr>
              <a:t>Cash</a:t>
            </a:r>
            <a:r>
              <a:rPr dirty="0" sz="1700" spc="-5" b="1">
                <a:latin typeface="Times New Roman"/>
                <a:cs typeface="Times New Roman"/>
              </a:rPr>
              <a:t> investments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sz="1700" spc="-10">
                <a:latin typeface="Times New Roman"/>
                <a:cs typeface="Times New Roman"/>
              </a:rPr>
              <a:t>FCF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55329" y="4114189"/>
            <a:ext cx="999490" cy="25971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55930" algn="l"/>
              </a:tabLst>
            </a:pP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500" spc="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heavy" sz="1500" spc="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4,435</a:t>
            </a:r>
            <a:r>
              <a:rPr dirty="0" u="heavy" sz="1500" spc="-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4061" y="2440488"/>
            <a:ext cx="2750820" cy="2212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700" spc="-10" b="1">
                <a:latin typeface="Times New Roman"/>
                <a:cs typeface="Times New Roman"/>
              </a:rPr>
              <a:t>Discount </a:t>
            </a:r>
            <a:r>
              <a:rPr dirty="0" sz="1700" spc="-5" b="1">
                <a:latin typeface="Times New Roman"/>
                <a:cs typeface="Times New Roman"/>
              </a:rPr>
              <a:t>rate</a:t>
            </a:r>
            <a:r>
              <a:rPr dirty="0" sz="1700" b="1">
                <a:latin typeface="Times New Roman"/>
                <a:cs typeface="Times New Roman"/>
              </a:rPr>
              <a:t> (1.09)</a:t>
            </a:r>
            <a:r>
              <a:rPr dirty="0" baseline="42929" sz="1650" b="1">
                <a:latin typeface="Times New Roman"/>
                <a:cs typeface="Times New Roman"/>
              </a:rPr>
              <a:t>t</a:t>
            </a:r>
            <a:endParaRPr baseline="42929" sz="16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5"/>
              </a:spcBef>
            </a:pPr>
            <a:r>
              <a:rPr dirty="0" sz="1700" spc="-25">
                <a:latin typeface="Times New Roman"/>
                <a:cs typeface="Times New Roman"/>
              </a:rPr>
              <a:t>Present </a:t>
            </a:r>
            <a:r>
              <a:rPr dirty="0" sz="1700" spc="-30">
                <a:latin typeface="Times New Roman"/>
                <a:cs typeface="Times New Roman"/>
              </a:rPr>
              <a:t>value </a:t>
            </a:r>
            <a:r>
              <a:rPr dirty="0" sz="1700" spc="-5">
                <a:latin typeface="Times New Roman"/>
                <a:cs typeface="Times New Roman"/>
              </a:rPr>
              <a:t>of </a:t>
            </a:r>
            <a:r>
              <a:rPr dirty="0" sz="1700" spc="-15">
                <a:latin typeface="Times New Roman"/>
                <a:cs typeface="Times New Roman"/>
              </a:rPr>
              <a:t>free </a:t>
            </a:r>
            <a:r>
              <a:rPr dirty="0" sz="1700" spc="-30">
                <a:latin typeface="Times New Roman"/>
                <a:cs typeface="Times New Roman"/>
              </a:rPr>
              <a:t>cash</a:t>
            </a:r>
            <a:r>
              <a:rPr dirty="0" sz="1700" spc="-100">
                <a:latin typeface="Times New Roman"/>
                <a:cs typeface="Times New Roman"/>
              </a:rPr>
              <a:t> </a:t>
            </a:r>
            <a:r>
              <a:rPr dirty="0" sz="1700" spc="-15">
                <a:latin typeface="Times New Roman"/>
                <a:cs typeface="Times New Roman"/>
              </a:rPr>
              <a:t>flows</a:t>
            </a:r>
            <a:endParaRPr sz="1700">
              <a:latin typeface="Times New Roman"/>
              <a:cs typeface="Times New Roman"/>
            </a:endParaRPr>
          </a:p>
          <a:p>
            <a:pPr marL="38100" marR="387985">
              <a:lnSpc>
                <a:spcPct val="106300"/>
              </a:lnSpc>
              <a:spcBef>
                <a:spcPts val="5"/>
              </a:spcBef>
            </a:pPr>
            <a:r>
              <a:rPr dirty="0" sz="1700" spc="-15">
                <a:latin typeface="Times New Roman"/>
                <a:cs typeface="Times New Roman"/>
              </a:rPr>
              <a:t>Total </a:t>
            </a:r>
            <a:r>
              <a:rPr dirty="0" sz="1700" spc="-25">
                <a:latin typeface="Times New Roman"/>
                <a:cs typeface="Times New Roman"/>
              </a:rPr>
              <a:t>present </a:t>
            </a:r>
            <a:r>
              <a:rPr dirty="0" sz="1700" spc="-30">
                <a:latin typeface="Times New Roman"/>
                <a:cs typeface="Times New Roman"/>
              </a:rPr>
              <a:t>value </a:t>
            </a:r>
            <a:r>
              <a:rPr dirty="0" sz="1700" spc="-5">
                <a:latin typeface="Times New Roman"/>
                <a:cs typeface="Times New Roman"/>
              </a:rPr>
              <a:t>to 2004  </a:t>
            </a:r>
            <a:r>
              <a:rPr dirty="0" sz="1700" spc="-30">
                <a:latin typeface="Times New Roman"/>
                <a:cs typeface="Times New Roman"/>
              </a:rPr>
              <a:t>Continuing value </a:t>
            </a:r>
            <a:r>
              <a:rPr dirty="0" sz="1700" spc="-5">
                <a:latin typeface="Times New Roman"/>
                <a:cs typeface="Times New Roman"/>
              </a:rPr>
              <a:t>(CV)*  </a:t>
            </a:r>
            <a:r>
              <a:rPr dirty="0" sz="1700" spc="-25">
                <a:latin typeface="Times New Roman"/>
                <a:cs typeface="Times New Roman"/>
              </a:rPr>
              <a:t>Present </a:t>
            </a:r>
            <a:r>
              <a:rPr dirty="0" sz="1700" spc="-30">
                <a:latin typeface="Times New Roman"/>
                <a:cs typeface="Times New Roman"/>
              </a:rPr>
              <a:t>value </a:t>
            </a:r>
            <a:r>
              <a:rPr dirty="0" sz="1700" spc="-5">
                <a:latin typeface="Times New Roman"/>
                <a:cs typeface="Times New Roman"/>
              </a:rPr>
              <a:t>of</a:t>
            </a:r>
            <a:r>
              <a:rPr dirty="0" sz="1700" spc="-25">
                <a:latin typeface="Times New Roman"/>
                <a:cs typeface="Times New Roman"/>
              </a:rPr>
              <a:t> </a:t>
            </a:r>
            <a:r>
              <a:rPr dirty="0" sz="1700" spc="-20">
                <a:latin typeface="Times New Roman"/>
                <a:cs typeface="Times New Roman"/>
              </a:rPr>
              <a:t>CV</a:t>
            </a:r>
            <a:endParaRPr sz="17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85"/>
              </a:spcBef>
            </a:pPr>
            <a:r>
              <a:rPr dirty="0" sz="1700" spc="-15">
                <a:latin typeface="Times New Roman"/>
                <a:cs typeface="Times New Roman"/>
              </a:rPr>
              <a:t>Enterprise</a:t>
            </a:r>
            <a:r>
              <a:rPr dirty="0" sz="1700" spc="-20">
                <a:latin typeface="Times New Roman"/>
                <a:cs typeface="Times New Roman"/>
              </a:rPr>
              <a:t> </a:t>
            </a:r>
            <a:r>
              <a:rPr dirty="0" sz="1700" spc="-30">
                <a:latin typeface="Times New Roman"/>
                <a:cs typeface="Times New Roman"/>
              </a:rPr>
              <a:t>value</a:t>
            </a:r>
            <a:endParaRPr sz="17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1700" b="1">
                <a:latin typeface="Times New Roman"/>
                <a:cs typeface="Times New Roman"/>
              </a:rPr>
              <a:t>Book </a:t>
            </a:r>
            <a:r>
              <a:rPr dirty="0" sz="1700" spc="-5" b="1">
                <a:latin typeface="Times New Roman"/>
                <a:cs typeface="Times New Roman"/>
              </a:rPr>
              <a:t>value of </a:t>
            </a:r>
            <a:r>
              <a:rPr dirty="0" sz="1700" spc="-10" b="1">
                <a:latin typeface="Times New Roman"/>
                <a:cs typeface="Times New Roman"/>
              </a:rPr>
              <a:t>net</a:t>
            </a:r>
            <a:r>
              <a:rPr dirty="0" sz="1700" b="1">
                <a:latin typeface="Times New Roman"/>
                <a:cs typeface="Times New Roman"/>
              </a:rPr>
              <a:t> </a:t>
            </a:r>
            <a:r>
              <a:rPr dirty="0" sz="1700" spc="-5" b="1">
                <a:latin typeface="Times New Roman"/>
                <a:cs typeface="Times New Roman"/>
              </a:rPr>
              <a:t>debt</a:t>
            </a:r>
            <a:endParaRPr sz="17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dirty="0" sz="1700" spc="-20">
                <a:latin typeface="Times New Roman"/>
                <a:cs typeface="Times New Roman"/>
              </a:rPr>
              <a:t>Value </a:t>
            </a:r>
            <a:r>
              <a:rPr dirty="0" sz="1700" spc="-5">
                <a:latin typeface="Times New Roman"/>
                <a:cs typeface="Times New Roman"/>
              </a:rPr>
              <a:t>of</a:t>
            </a:r>
            <a:r>
              <a:rPr dirty="0" sz="1700" spc="-50">
                <a:latin typeface="Times New Roman"/>
                <a:cs typeface="Times New Roman"/>
              </a:rPr>
              <a:t> </a:t>
            </a:r>
            <a:r>
              <a:rPr dirty="0" sz="1700" spc="-15">
                <a:latin typeface="Times New Roman"/>
                <a:cs typeface="Times New Roman"/>
              </a:rPr>
              <a:t>equity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49461" y="4903632"/>
            <a:ext cx="1609725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6200"/>
              </a:lnSpc>
              <a:spcBef>
                <a:spcPts val="100"/>
              </a:spcBef>
            </a:pPr>
            <a:r>
              <a:rPr dirty="0" sz="1700" spc="-15">
                <a:latin typeface="Times New Roman"/>
                <a:cs typeface="Times New Roman"/>
              </a:rPr>
              <a:t>Shares</a:t>
            </a:r>
            <a:r>
              <a:rPr dirty="0" sz="1700" spc="-120">
                <a:latin typeface="Times New Roman"/>
                <a:cs typeface="Times New Roman"/>
              </a:rPr>
              <a:t> </a:t>
            </a:r>
            <a:r>
              <a:rPr dirty="0" sz="1700" spc="-30">
                <a:latin typeface="Times New Roman"/>
                <a:cs typeface="Times New Roman"/>
              </a:rPr>
              <a:t>outstanding  </a:t>
            </a:r>
            <a:r>
              <a:rPr dirty="0" sz="1700" spc="-20">
                <a:latin typeface="Times New Roman"/>
                <a:cs typeface="Times New Roman"/>
              </a:rPr>
              <a:t>Value </a:t>
            </a:r>
            <a:r>
              <a:rPr dirty="0" sz="1700" spc="-10">
                <a:latin typeface="Times New Roman"/>
                <a:cs typeface="Times New Roman"/>
              </a:rPr>
              <a:t>per </a:t>
            </a:r>
            <a:r>
              <a:rPr dirty="0" sz="1700" spc="-30">
                <a:latin typeface="Times New Roman"/>
                <a:cs typeface="Times New Roman"/>
              </a:rPr>
              <a:t>share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55329" y="4921701"/>
            <a:ext cx="1049020" cy="55816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marL="455930">
              <a:lnSpc>
                <a:spcPct val="100000"/>
              </a:lnSpc>
              <a:spcBef>
                <a:spcPts val="285"/>
              </a:spcBef>
            </a:pPr>
            <a:r>
              <a:rPr dirty="0" sz="1500" spc="25" b="1">
                <a:latin typeface="Times New Roman"/>
                <a:cs typeface="Times New Roman"/>
              </a:rPr>
              <a:t>2,472</a:t>
            </a: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1035685" algn="l"/>
              </a:tabLst>
            </a:pPr>
            <a:r>
              <a:rPr dirty="0" u="sng" sz="17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7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5899" y="693489"/>
            <a:ext cx="8698230" cy="28384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heavy" sz="1700" spc="-16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00" spc="-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 </a:t>
            </a:r>
            <a:r>
              <a:rPr dirty="0" u="heavy" sz="17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millions </a:t>
            </a:r>
            <a:r>
              <a:rPr dirty="0" u="heavy" sz="17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dollars </a:t>
            </a:r>
            <a:r>
              <a:rPr dirty="0" u="heavy" sz="17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except </a:t>
            </a:r>
            <a:r>
              <a:rPr dirty="0" u="heavy" sz="1700" spc="-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share </a:t>
            </a:r>
            <a:r>
              <a:rPr dirty="0" u="heavy" sz="17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 </a:t>
            </a:r>
            <a:r>
              <a:rPr dirty="0" u="heavy" sz="170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per-share numbers. Retuired return </a:t>
            </a:r>
            <a:r>
              <a:rPr dirty="0" u="heavy" sz="1700" spc="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 </a:t>
            </a:r>
            <a:r>
              <a:rPr dirty="0" u="heavy" sz="17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u="heavy" sz="170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firm </a:t>
            </a:r>
            <a:r>
              <a:rPr dirty="0" u="heavy" sz="17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dirty="0" u="heavy" sz="1700" spc="14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00" spc="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9%.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5900" y="5760485"/>
            <a:ext cx="8738235" cy="5530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5720">
              <a:lnSpc>
                <a:spcPct val="100000"/>
              </a:lnSpc>
              <a:spcBef>
                <a:spcPts val="95"/>
              </a:spcBef>
            </a:pPr>
            <a:r>
              <a:rPr dirty="0" sz="1700" spc="-5" b="1">
                <a:latin typeface="Times New Roman"/>
                <a:cs typeface="Times New Roman"/>
              </a:rPr>
              <a:t>* </a:t>
            </a:r>
            <a:r>
              <a:rPr dirty="0" sz="1700" spc="-10" b="1">
                <a:latin typeface="Times New Roman"/>
                <a:cs typeface="Times New Roman"/>
              </a:rPr>
              <a:t>Free </a:t>
            </a:r>
            <a:r>
              <a:rPr dirty="0" sz="1700" spc="-15" b="1">
                <a:latin typeface="Times New Roman"/>
                <a:cs typeface="Times New Roman"/>
              </a:rPr>
              <a:t>cash </a:t>
            </a:r>
            <a:r>
              <a:rPr dirty="0" sz="1700" spc="5" b="1">
                <a:latin typeface="Times New Roman"/>
                <a:cs typeface="Times New Roman"/>
              </a:rPr>
              <a:t>flows </a:t>
            </a:r>
            <a:r>
              <a:rPr dirty="0" sz="1700" spc="-10" b="1">
                <a:latin typeface="Times New Roman"/>
                <a:cs typeface="Times New Roman"/>
              </a:rPr>
              <a:t>are expected </a:t>
            </a:r>
            <a:r>
              <a:rPr dirty="0" sz="1700" spc="5" b="1">
                <a:latin typeface="Times New Roman"/>
                <a:cs typeface="Times New Roman"/>
              </a:rPr>
              <a:t>to </a:t>
            </a:r>
            <a:r>
              <a:rPr dirty="0" sz="1700" spc="-10" b="1">
                <a:latin typeface="Times New Roman"/>
                <a:cs typeface="Times New Roman"/>
              </a:rPr>
              <a:t>grow </a:t>
            </a:r>
            <a:r>
              <a:rPr dirty="0" sz="1700" spc="-5" b="1">
                <a:latin typeface="Times New Roman"/>
                <a:cs typeface="Times New Roman"/>
              </a:rPr>
              <a:t>at 5% </a:t>
            </a:r>
            <a:r>
              <a:rPr dirty="0" sz="1700" spc="-10" b="1">
                <a:latin typeface="Times New Roman"/>
                <a:cs typeface="Times New Roman"/>
              </a:rPr>
              <a:t>per </a:t>
            </a:r>
            <a:r>
              <a:rPr dirty="0" sz="1700" spc="-25" b="1">
                <a:latin typeface="Times New Roman"/>
                <a:cs typeface="Times New Roman"/>
              </a:rPr>
              <a:t>year </a:t>
            </a:r>
            <a:r>
              <a:rPr dirty="0" sz="1700" spc="10" b="1">
                <a:latin typeface="Times New Roman"/>
                <a:cs typeface="Times New Roman"/>
              </a:rPr>
              <a:t>after </a:t>
            </a:r>
            <a:r>
              <a:rPr dirty="0" sz="1700" spc="-10" b="1">
                <a:latin typeface="Times New Roman"/>
                <a:cs typeface="Times New Roman"/>
              </a:rPr>
              <a:t>2004</a:t>
            </a:r>
            <a:r>
              <a:rPr dirty="0" sz="1700" spc="40" b="1">
                <a:latin typeface="Times New Roman"/>
                <a:cs typeface="Times New Roman"/>
              </a:rPr>
              <a:t> </a:t>
            </a:r>
            <a:r>
              <a:rPr dirty="0" sz="1700" spc="-5" b="1">
                <a:latin typeface="Times New Roman"/>
                <a:cs typeface="Times New Roman"/>
              </a:rPr>
              <a:t>indefinitely.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"/>
              </a:spcBef>
              <a:tabLst>
                <a:tab pos="8724900" algn="l"/>
              </a:tabLst>
            </a:pPr>
            <a:r>
              <a:rPr dirty="0" u="heavy" sz="1700" spc="-1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Coke's </a:t>
            </a:r>
            <a:r>
              <a:rPr dirty="0" u="heavy" sz="17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share </a:t>
            </a:r>
            <a:r>
              <a:rPr dirty="0" u="heavy" sz="17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were </a:t>
            </a:r>
            <a:r>
              <a:rPr dirty="0" u="heavy" sz="17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traded </a:t>
            </a:r>
            <a:r>
              <a:rPr dirty="0" u="heavy" sz="17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 </a:t>
            </a:r>
            <a:r>
              <a:rPr dirty="0" u="heavy" sz="17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$57 </a:t>
            </a:r>
            <a:r>
              <a:rPr dirty="0" u="heavy" sz="17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 </a:t>
            </a:r>
            <a:r>
              <a:rPr dirty="0" u="heavy" sz="17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 </a:t>
            </a:r>
            <a:r>
              <a:rPr dirty="0" u="heavy" sz="17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end </a:t>
            </a:r>
            <a:r>
              <a:rPr dirty="0" u="heavy" sz="17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dirty="0" u="heavy" sz="17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7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1999	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28600" y="702915"/>
            <a:ext cx="8712835" cy="0"/>
          </a:xfrm>
          <a:custGeom>
            <a:avLst/>
            <a:gdLst/>
            <a:ahLst/>
            <a:cxnLst/>
            <a:rect l="l" t="t" r="r" b="b"/>
            <a:pathLst>
              <a:path w="8712835" h="0">
                <a:moveTo>
                  <a:pt x="0" y="0"/>
                </a:moveTo>
                <a:lnTo>
                  <a:pt x="8712684" y="0"/>
                </a:lnTo>
              </a:path>
            </a:pathLst>
          </a:custGeom>
          <a:ln w="672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668029" y="3824296"/>
            <a:ext cx="974090" cy="0"/>
          </a:xfrm>
          <a:custGeom>
            <a:avLst/>
            <a:gdLst/>
            <a:ahLst/>
            <a:cxnLst/>
            <a:rect l="l" t="t" r="r" b="b"/>
            <a:pathLst>
              <a:path w="974089" h="0">
                <a:moveTo>
                  <a:pt x="0" y="0"/>
                </a:moveTo>
                <a:lnTo>
                  <a:pt x="973744" y="0"/>
                </a:lnTo>
              </a:path>
            </a:pathLst>
          </a:custGeom>
          <a:ln w="134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671430" y="5494632"/>
            <a:ext cx="967105" cy="0"/>
          </a:xfrm>
          <a:custGeom>
            <a:avLst/>
            <a:gdLst/>
            <a:ahLst/>
            <a:cxnLst/>
            <a:rect l="l" t="t" r="r" b="b"/>
            <a:pathLst>
              <a:path w="967104" h="0">
                <a:moveTo>
                  <a:pt x="0" y="0"/>
                </a:moveTo>
                <a:lnTo>
                  <a:pt x="966942" y="0"/>
                </a:lnTo>
              </a:path>
            </a:pathLst>
          </a:custGeom>
          <a:ln w="67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668029" y="5494623"/>
            <a:ext cx="974090" cy="0"/>
          </a:xfrm>
          <a:custGeom>
            <a:avLst/>
            <a:gdLst/>
            <a:ahLst/>
            <a:cxnLst/>
            <a:rect l="l" t="t" r="r" b="b"/>
            <a:pathLst>
              <a:path w="974089" h="0">
                <a:moveTo>
                  <a:pt x="0" y="0"/>
                </a:moveTo>
                <a:lnTo>
                  <a:pt x="973744" y="0"/>
                </a:lnTo>
              </a:path>
            </a:pathLst>
          </a:custGeom>
          <a:ln w="67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5630" y="78486"/>
            <a:ext cx="63995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DCF Valuation: The Coca-Cola</a:t>
            </a:r>
            <a:r>
              <a:rPr dirty="0" spc="-15"/>
              <a:t> </a:t>
            </a:r>
            <a:r>
              <a:rPr dirty="0" spc="-5"/>
              <a:t>Company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543" y="625601"/>
            <a:ext cx="710819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In</a:t>
            </a:r>
            <a:r>
              <a:rPr dirty="0" sz="1400" spc="-5" b="1">
                <a:latin typeface="Times New Roman"/>
                <a:cs typeface="Times New Roman"/>
              </a:rPr>
              <a:t> millions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of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dollars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except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share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and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per-share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numbers. </a:t>
            </a:r>
            <a:r>
              <a:rPr dirty="0" sz="1400" spc="-5" b="1">
                <a:latin typeface="Times New Roman"/>
                <a:cs typeface="Times New Roman"/>
              </a:rPr>
              <a:t>Required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return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the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firm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is</a:t>
            </a:r>
            <a:r>
              <a:rPr dirty="0" sz="1400" spc="-135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9%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3454" y="985291"/>
            <a:ext cx="2678430" cy="416559"/>
          </a:xfrm>
          <a:custGeom>
            <a:avLst/>
            <a:gdLst/>
            <a:ahLst/>
            <a:cxnLst/>
            <a:rect l="l" t="t" r="r" b="b"/>
            <a:pathLst>
              <a:path w="2678430" h="416559">
                <a:moveTo>
                  <a:pt x="0" y="416534"/>
                </a:moveTo>
                <a:lnTo>
                  <a:pt x="2678430" y="416534"/>
                </a:lnTo>
                <a:lnTo>
                  <a:pt x="2678430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881883" y="985291"/>
            <a:ext cx="840740" cy="416559"/>
          </a:xfrm>
          <a:custGeom>
            <a:avLst/>
            <a:gdLst/>
            <a:ahLst/>
            <a:cxnLst/>
            <a:rect l="l" t="t" r="r" b="b"/>
            <a:pathLst>
              <a:path w="840739" h="416559">
                <a:moveTo>
                  <a:pt x="0" y="416534"/>
                </a:moveTo>
                <a:lnTo>
                  <a:pt x="840740" y="416534"/>
                </a:lnTo>
                <a:lnTo>
                  <a:pt x="840740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722623" y="985291"/>
            <a:ext cx="794385" cy="416559"/>
          </a:xfrm>
          <a:custGeom>
            <a:avLst/>
            <a:gdLst/>
            <a:ahLst/>
            <a:cxnLst/>
            <a:rect l="l" t="t" r="r" b="b"/>
            <a:pathLst>
              <a:path w="794385" h="416559">
                <a:moveTo>
                  <a:pt x="0" y="416534"/>
                </a:moveTo>
                <a:lnTo>
                  <a:pt x="794385" y="416534"/>
                </a:lnTo>
                <a:lnTo>
                  <a:pt x="794385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517009" y="985291"/>
            <a:ext cx="890905" cy="416559"/>
          </a:xfrm>
          <a:custGeom>
            <a:avLst/>
            <a:gdLst/>
            <a:ahLst/>
            <a:cxnLst/>
            <a:rect l="l" t="t" r="r" b="b"/>
            <a:pathLst>
              <a:path w="890904" h="416559">
                <a:moveTo>
                  <a:pt x="0" y="416534"/>
                </a:moveTo>
                <a:lnTo>
                  <a:pt x="890905" y="416534"/>
                </a:lnTo>
                <a:lnTo>
                  <a:pt x="890905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407914" y="985291"/>
            <a:ext cx="901065" cy="416559"/>
          </a:xfrm>
          <a:custGeom>
            <a:avLst/>
            <a:gdLst/>
            <a:ahLst/>
            <a:cxnLst/>
            <a:rect l="l" t="t" r="r" b="b"/>
            <a:pathLst>
              <a:path w="901064" h="416559">
                <a:moveTo>
                  <a:pt x="0" y="416534"/>
                </a:moveTo>
                <a:lnTo>
                  <a:pt x="901064" y="416534"/>
                </a:lnTo>
                <a:lnTo>
                  <a:pt x="901064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308978" y="985291"/>
            <a:ext cx="874394" cy="416559"/>
          </a:xfrm>
          <a:custGeom>
            <a:avLst/>
            <a:gdLst/>
            <a:ahLst/>
            <a:cxnLst/>
            <a:rect l="l" t="t" r="r" b="b"/>
            <a:pathLst>
              <a:path w="874395" h="416559">
                <a:moveTo>
                  <a:pt x="0" y="416534"/>
                </a:moveTo>
                <a:lnTo>
                  <a:pt x="874395" y="416534"/>
                </a:lnTo>
                <a:lnTo>
                  <a:pt x="874395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183373" y="985291"/>
            <a:ext cx="1656080" cy="416559"/>
          </a:xfrm>
          <a:custGeom>
            <a:avLst/>
            <a:gdLst/>
            <a:ahLst/>
            <a:cxnLst/>
            <a:rect l="l" t="t" r="r" b="b"/>
            <a:pathLst>
              <a:path w="1656079" h="416559">
                <a:moveTo>
                  <a:pt x="0" y="416534"/>
                </a:moveTo>
                <a:lnTo>
                  <a:pt x="1656079" y="416534"/>
                </a:lnTo>
                <a:lnTo>
                  <a:pt x="1656079" y="0"/>
                </a:lnTo>
                <a:lnTo>
                  <a:pt x="0" y="0"/>
                </a:lnTo>
                <a:lnTo>
                  <a:pt x="0" y="4165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03454" y="1401762"/>
            <a:ext cx="2678430" cy="320675"/>
          </a:xfrm>
          <a:custGeom>
            <a:avLst/>
            <a:gdLst/>
            <a:ahLst/>
            <a:cxnLst/>
            <a:rect l="l" t="t" r="r" b="b"/>
            <a:pathLst>
              <a:path w="2678430" h="320675">
                <a:moveTo>
                  <a:pt x="0" y="320230"/>
                </a:moveTo>
                <a:lnTo>
                  <a:pt x="2678430" y="320230"/>
                </a:lnTo>
                <a:lnTo>
                  <a:pt x="2678430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881883" y="1401762"/>
            <a:ext cx="840740" cy="320675"/>
          </a:xfrm>
          <a:custGeom>
            <a:avLst/>
            <a:gdLst/>
            <a:ahLst/>
            <a:cxnLst/>
            <a:rect l="l" t="t" r="r" b="b"/>
            <a:pathLst>
              <a:path w="840739" h="320675">
                <a:moveTo>
                  <a:pt x="0" y="320230"/>
                </a:moveTo>
                <a:lnTo>
                  <a:pt x="840740" y="320230"/>
                </a:lnTo>
                <a:lnTo>
                  <a:pt x="840740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722623" y="1401762"/>
            <a:ext cx="794385" cy="320675"/>
          </a:xfrm>
          <a:custGeom>
            <a:avLst/>
            <a:gdLst/>
            <a:ahLst/>
            <a:cxnLst/>
            <a:rect l="l" t="t" r="r" b="b"/>
            <a:pathLst>
              <a:path w="794385" h="320675">
                <a:moveTo>
                  <a:pt x="0" y="320230"/>
                </a:moveTo>
                <a:lnTo>
                  <a:pt x="794385" y="320230"/>
                </a:lnTo>
                <a:lnTo>
                  <a:pt x="794385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517009" y="1401762"/>
            <a:ext cx="890905" cy="320675"/>
          </a:xfrm>
          <a:custGeom>
            <a:avLst/>
            <a:gdLst/>
            <a:ahLst/>
            <a:cxnLst/>
            <a:rect l="l" t="t" r="r" b="b"/>
            <a:pathLst>
              <a:path w="890904" h="320675">
                <a:moveTo>
                  <a:pt x="0" y="320230"/>
                </a:moveTo>
                <a:lnTo>
                  <a:pt x="890905" y="320230"/>
                </a:lnTo>
                <a:lnTo>
                  <a:pt x="890905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407914" y="1401762"/>
            <a:ext cx="901065" cy="320675"/>
          </a:xfrm>
          <a:custGeom>
            <a:avLst/>
            <a:gdLst/>
            <a:ahLst/>
            <a:cxnLst/>
            <a:rect l="l" t="t" r="r" b="b"/>
            <a:pathLst>
              <a:path w="901064" h="320675">
                <a:moveTo>
                  <a:pt x="0" y="320230"/>
                </a:moveTo>
                <a:lnTo>
                  <a:pt x="901064" y="320230"/>
                </a:lnTo>
                <a:lnTo>
                  <a:pt x="901064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308978" y="1401762"/>
            <a:ext cx="874394" cy="320675"/>
          </a:xfrm>
          <a:custGeom>
            <a:avLst/>
            <a:gdLst/>
            <a:ahLst/>
            <a:cxnLst/>
            <a:rect l="l" t="t" r="r" b="b"/>
            <a:pathLst>
              <a:path w="874395" h="320675">
                <a:moveTo>
                  <a:pt x="0" y="320230"/>
                </a:moveTo>
                <a:lnTo>
                  <a:pt x="874395" y="320230"/>
                </a:lnTo>
                <a:lnTo>
                  <a:pt x="874395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183373" y="1401762"/>
            <a:ext cx="1656080" cy="320675"/>
          </a:xfrm>
          <a:custGeom>
            <a:avLst/>
            <a:gdLst/>
            <a:ahLst/>
            <a:cxnLst/>
            <a:rect l="l" t="t" r="r" b="b"/>
            <a:pathLst>
              <a:path w="1656079" h="320675">
                <a:moveTo>
                  <a:pt x="0" y="320230"/>
                </a:moveTo>
                <a:lnTo>
                  <a:pt x="1656079" y="320230"/>
                </a:lnTo>
                <a:lnTo>
                  <a:pt x="1656079" y="0"/>
                </a:lnTo>
                <a:lnTo>
                  <a:pt x="0" y="0"/>
                </a:lnTo>
                <a:lnTo>
                  <a:pt x="0" y="32023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03454" y="1721992"/>
            <a:ext cx="2678430" cy="213360"/>
          </a:xfrm>
          <a:custGeom>
            <a:avLst/>
            <a:gdLst/>
            <a:ahLst/>
            <a:cxnLst/>
            <a:rect l="l" t="t" r="r" b="b"/>
            <a:pathLst>
              <a:path w="2678430" h="213360">
                <a:moveTo>
                  <a:pt x="0" y="213360"/>
                </a:moveTo>
                <a:lnTo>
                  <a:pt x="2678430" y="213360"/>
                </a:lnTo>
                <a:lnTo>
                  <a:pt x="267843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881883" y="1721992"/>
            <a:ext cx="840740" cy="213360"/>
          </a:xfrm>
          <a:custGeom>
            <a:avLst/>
            <a:gdLst/>
            <a:ahLst/>
            <a:cxnLst/>
            <a:rect l="l" t="t" r="r" b="b"/>
            <a:pathLst>
              <a:path w="840739" h="213360">
                <a:moveTo>
                  <a:pt x="0" y="213360"/>
                </a:moveTo>
                <a:lnTo>
                  <a:pt x="840740" y="213360"/>
                </a:lnTo>
                <a:lnTo>
                  <a:pt x="84074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722623" y="1721992"/>
            <a:ext cx="794385" cy="213360"/>
          </a:xfrm>
          <a:custGeom>
            <a:avLst/>
            <a:gdLst/>
            <a:ahLst/>
            <a:cxnLst/>
            <a:rect l="l" t="t" r="r" b="b"/>
            <a:pathLst>
              <a:path w="794385" h="213360">
                <a:moveTo>
                  <a:pt x="0" y="213360"/>
                </a:moveTo>
                <a:lnTo>
                  <a:pt x="794385" y="213360"/>
                </a:lnTo>
                <a:lnTo>
                  <a:pt x="79438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517009" y="1721992"/>
            <a:ext cx="890905" cy="213360"/>
          </a:xfrm>
          <a:custGeom>
            <a:avLst/>
            <a:gdLst/>
            <a:ahLst/>
            <a:cxnLst/>
            <a:rect l="l" t="t" r="r" b="b"/>
            <a:pathLst>
              <a:path w="890904" h="213360">
                <a:moveTo>
                  <a:pt x="0" y="213360"/>
                </a:moveTo>
                <a:lnTo>
                  <a:pt x="890905" y="213360"/>
                </a:lnTo>
                <a:lnTo>
                  <a:pt x="89090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407914" y="1721992"/>
            <a:ext cx="901065" cy="213360"/>
          </a:xfrm>
          <a:custGeom>
            <a:avLst/>
            <a:gdLst/>
            <a:ahLst/>
            <a:cxnLst/>
            <a:rect l="l" t="t" r="r" b="b"/>
            <a:pathLst>
              <a:path w="901064" h="213360">
                <a:moveTo>
                  <a:pt x="0" y="213360"/>
                </a:moveTo>
                <a:lnTo>
                  <a:pt x="901064" y="213360"/>
                </a:lnTo>
                <a:lnTo>
                  <a:pt x="901064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308978" y="1721992"/>
            <a:ext cx="874394" cy="213360"/>
          </a:xfrm>
          <a:custGeom>
            <a:avLst/>
            <a:gdLst/>
            <a:ahLst/>
            <a:cxnLst/>
            <a:rect l="l" t="t" r="r" b="b"/>
            <a:pathLst>
              <a:path w="874395" h="213360">
                <a:moveTo>
                  <a:pt x="0" y="213360"/>
                </a:moveTo>
                <a:lnTo>
                  <a:pt x="874395" y="213360"/>
                </a:lnTo>
                <a:lnTo>
                  <a:pt x="87439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183373" y="1721992"/>
            <a:ext cx="1656080" cy="213360"/>
          </a:xfrm>
          <a:custGeom>
            <a:avLst/>
            <a:gdLst/>
            <a:ahLst/>
            <a:cxnLst/>
            <a:rect l="l" t="t" r="r" b="b"/>
            <a:pathLst>
              <a:path w="1656079" h="213360">
                <a:moveTo>
                  <a:pt x="0" y="213360"/>
                </a:moveTo>
                <a:lnTo>
                  <a:pt x="1656079" y="213360"/>
                </a:lnTo>
                <a:lnTo>
                  <a:pt x="1656079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03454" y="1935416"/>
            <a:ext cx="2678430" cy="320040"/>
          </a:xfrm>
          <a:custGeom>
            <a:avLst/>
            <a:gdLst/>
            <a:ahLst/>
            <a:cxnLst/>
            <a:rect l="l" t="t" r="r" b="b"/>
            <a:pathLst>
              <a:path w="2678430" h="320039">
                <a:moveTo>
                  <a:pt x="0" y="319849"/>
                </a:moveTo>
                <a:lnTo>
                  <a:pt x="2678430" y="319849"/>
                </a:lnTo>
                <a:lnTo>
                  <a:pt x="2678430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881883" y="1935416"/>
            <a:ext cx="840740" cy="320040"/>
          </a:xfrm>
          <a:custGeom>
            <a:avLst/>
            <a:gdLst/>
            <a:ahLst/>
            <a:cxnLst/>
            <a:rect l="l" t="t" r="r" b="b"/>
            <a:pathLst>
              <a:path w="840739" h="320039">
                <a:moveTo>
                  <a:pt x="0" y="319849"/>
                </a:moveTo>
                <a:lnTo>
                  <a:pt x="840740" y="319849"/>
                </a:lnTo>
                <a:lnTo>
                  <a:pt x="840740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722623" y="1935416"/>
            <a:ext cx="794385" cy="320040"/>
          </a:xfrm>
          <a:custGeom>
            <a:avLst/>
            <a:gdLst/>
            <a:ahLst/>
            <a:cxnLst/>
            <a:rect l="l" t="t" r="r" b="b"/>
            <a:pathLst>
              <a:path w="794385" h="320039">
                <a:moveTo>
                  <a:pt x="0" y="319849"/>
                </a:moveTo>
                <a:lnTo>
                  <a:pt x="794385" y="319849"/>
                </a:lnTo>
                <a:lnTo>
                  <a:pt x="794385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517009" y="1935416"/>
            <a:ext cx="890905" cy="320040"/>
          </a:xfrm>
          <a:custGeom>
            <a:avLst/>
            <a:gdLst/>
            <a:ahLst/>
            <a:cxnLst/>
            <a:rect l="l" t="t" r="r" b="b"/>
            <a:pathLst>
              <a:path w="890904" h="320039">
                <a:moveTo>
                  <a:pt x="0" y="319849"/>
                </a:moveTo>
                <a:lnTo>
                  <a:pt x="890905" y="319849"/>
                </a:lnTo>
                <a:lnTo>
                  <a:pt x="890905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407914" y="1935416"/>
            <a:ext cx="901065" cy="320040"/>
          </a:xfrm>
          <a:custGeom>
            <a:avLst/>
            <a:gdLst/>
            <a:ahLst/>
            <a:cxnLst/>
            <a:rect l="l" t="t" r="r" b="b"/>
            <a:pathLst>
              <a:path w="901064" h="320039">
                <a:moveTo>
                  <a:pt x="0" y="319849"/>
                </a:moveTo>
                <a:lnTo>
                  <a:pt x="901064" y="319849"/>
                </a:lnTo>
                <a:lnTo>
                  <a:pt x="901064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308978" y="1935416"/>
            <a:ext cx="874394" cy="320040"/>
          </a:xfrm>
          <a:custGeom>
            <a:avLst/>
            <a:gdLst/>
            <a:ahLst/>
            <a:cxnLst/>
            <a:rect l="l" t="t" r="r" b="b"/>
            <a:pathLst>
              <a:path w="874395" h="320039">
                <a:moveTo>
                  <a:pt x="0" y="319849"/>
                </a:moveTo>
                <a:lnTo>
                  <a:pt x="874395" y="319849"/>
                </a:lnTo>
                <a:lnTo>
                  <a:pt x="874395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7183373" y="1935416"/>
            <a:ext cx="1656080" cy="320040"/>
          </a:xfrm>
          <a:custGeom>
            <a:avLst/>
            <a:gdLst/>
            <a:ahLst/>
            <a:cxnLst/>
            <a:rect l="l" t="t" r="r" b="b"/>
            <a:pathLst>
              <a:path w="1656079" h="320039">
                <a:moveTo>
                  <a:pt x="0" y="319849"/>
                </a:moveTo>
                <a:lnTo>
                  <a:pt x="1656079" y="319849"/>
                </a:lnTo>
                <a:lnTo>
                  <a:pt x="1656079" y="0"/>
                </a:lnTo>
                <a:lnTo>
                  <a:pt x="0" y="0"/>
                </a:lnTo>
                <a:lnTo>
                  <a:pt x="0" y="31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03454" y="2255202"/>
            <a:ext cx="2678430" cy="427355"/>
          </a:xfrm>
          <a:custGeom>
            <a:avLst/>
            <a:gdLst/>
            <a:ahLst/>
            <a:cxnLst/>
            <a:rect l="l" t="t" r="r" b="b"/>
            <a:pathLst>
              <a:path w="2678430" h="427355">
                <a:moveTo>
                  <a:pt x="0" y="427037"/>
                </a:moveTo>
                <a:lnTo>
                  <a:pt x="2678430" y="427037"/>
                </a:lnTo>
                <a:lnTo>
                  <a:pt x="2678430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881883" y="2255202"/>
            <a:ext cx="840740" cy="427355"/>
          </a:xfrm>
          <a:custGeom>
            <a:avLst/>
            <a:gdLst/>
            <a:ahLst/>
            <a:cxnLst/>
            <a:rect l="l" t="t" r="r" b="b"/>
            <a:pathLst>
              <a:path w="840739" h="427355">
                <a:moveTo>
                  <a:pt x="0" y="427037"/>
                </a:moveTo>
                <a:lnTo>
                  <a:pt x="840740" y="427037"/>
                </a:lnTo>
                <a:lnTo>
                  <a:pt x="840740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722623" y="2255202"/>
            <a:ext cx="794385" cy="427355"/>
          </a:xfrm>
          <a:custGeom>
            <a:avLst/>
            <a:gdLst/>
            <a:ahLst/>
            <a:cxnLst/>
            <a:rect l="l" t="t" r="r" b="b"/>
            <a:pathLst>
              <a:path w="794385" h="427355">
                <a:moveTo>
                  <a:pt x="0" y="427037"/>
                </a:moveTo>
                <a:lnTo>
                  <a:pt x="794385" y="427037"/>
                </a:lnTo>
                <a:lnTo>
                  <a:pt x="794385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4517009" y="2255202"/>
            <a:ext cx="890905" cy="427355"/>
          </a:xfrm>
          <a:custGeom>
            <a:avLst/>
            <a:gdLst/>
            <a:ahLst/>
            <a:cxnLst/>
            <a:rect l="l" t="t" r="r" b="b"/>
            <a:pathLst>
              <a:path w="890904" h="427355">
                <a:moveTo>
                  <a:pt x="0" y="427037"/>
                </a:moveTo>
                <a:lnTo>
                  <a:pt x="890905" y="427037"/>
                </a:lnTo>
                <a:lnTo>
                  <a:pt x="890905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407914" y="2255202"/>
            <a:ext cx="901065" cy="427355"/>
          </a:xfrm>
          <a:custGeom>
            <a:avLst/>
            <a:gdLst/>
            <a:ahLst/>
            <a:cxnLst/>
            <a:rect l="l" t="t" r="r" b="b"/>
            <a:pathLst>
              <a:path w="901064" h="427355">
                <a:moveTo>
                  <a:pt x="0" y="427037"/>
                </a:moveTo>
                <a:lnTo>
                  <a:pt x="901064" y="427037"/>
                </a:lnTo>
                <a:lnTo>
                  <a:pt x="901064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6308978" y="2255202"/>
            <a:ext cx="874394" cy="427355"/>
          </a:xfrm>
          <a:custGeom>
            <a:avLst/>
            <a:gdLst/>
            <a:ahLst/>
            <a:cxnLst/>
            <a:rect l="l" t="t" r="r" b="b"/>
            <a:pathLst>
              <a:path w="874395" h="427355">
                <a:moveTo>
                  <a:pt x="0" y="427037"/>
                </a:moveTo>
                <a:lnTo>
                  <a:pt x="874395" y="427037"/>
                </a:lnTo>
                <a:lnTo>
                  <a:pt x="874395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7183373" y="2255202"/>
            <a:ext cx="1656080" cy="427355"/>
          </a:xfrm>
          <a:custGeom>
            <a:avLst/>
            <a:gdLst/>
            <a:ahLst/>
            <a:cxnLst/>
            <a:rect l="l" t="t" r="r" b="b"/>
            <a:pathLst>
              <a:path w="1656079" h="427355">
                <a:moveTo>
                  <a:pt x="0" y="427037"/>
                </a:moveTo>
                <a:lnTo>
                  <a:pt x="1656079" y="427037"/>
                </a:lnTo>
                <a:lnTo>
                  <a:pt x="1656079" y="0"/>
                </a:lnTo>
                <a:lnTo>
                  <a:pt x="0" y="0"/>
                </a:lnTo>
                <a:lnTo>
                  <a:pt x="0" y="42703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03454" y="2682239"/>
            <a:ext cx="2678430" cy="320675"/>
          </a:xfrm>
          <a:custGeom>
            <a:avLst/>
            <a:gdLst/>
            <a:ahLst/>
            <a:cxnLst/>
            <a:rect l="l" t="t" r="r" b="b"/>
            <a:pathLst>
              <a:path w="2678430" h="320675">
                <a:moveTo>
                  <a:pt x="0" y="320166"/>
                </a:moveTo>
                <a:lnTo>
                  <a:pt x="2678430" y="320166"/>
                </a:lnTo>
                <a:lnTo>
                  <a:pt x="2678430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881883" y="2682239"/>
            <a:ext cx="840740" cy="320675"/>
          </a:xfrm>
          <a:custGeom>
            <a:avLst/>
            <a:gdLst/>
            <a:ahLst/>
            <a:cxnLst/>
            <a:rect l="l" t="t" r="r" b="b"/>
            <a:pathLst>
              <a:path w="840739" h="320675">
                <a:moveTo>
                  <a:pt x="0" y="320166"/>
                </a:moveTo>
                <a:lnTo>
                  <a:pt x="840740" y="320166"/>
                </a:lnTo>
                <a:lnTo>
                  <a:pt x="840740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722623" y="2682239"/>
            <a:ext cx="794385" cy="320675"/>
          </a:xfrm>
          <a:custGeom>
            <a:avLst/>
            <a:gdLst/>
            <a:ahLst/>
            <a:cxnLst/>
            <a:rect l="l" t="t" r="r" b="b"/>
            <a:pathLst>
              <a:path w="794385" h="320675">
                <a:moveTo>
                  <a:pt x="0" y="320166"/>
                </a:moveTo>
                <a:lnTo>
                  <a:pt x="794385" y="320166"/>
                </a:lnTo>
                <a:lnTo>
                  <a:pt x="794385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517009" y="2682239"/>
            <a:ext cx="890905" cy="320675"/>
          </a:xfrm>
          <a:custGeom>
            <a:avLst/>
            <a:gdLst/>
            <a:ahLst/>
            <a:cxnLst/>
            <a:rect l="l" t="t" r="r" b="b"/>
            <a:pathLst>
              <a:path w="890904" h="320675">
                <a:moveTo>
                  <a:pt x="0" y="320166"/>
                </a:moveTo>
                <a:lnTo>
                  <a:pt x="890905" y="320166"/>
                </a:lnTo>
                <a:lnTo>
                  <a:pt x="890905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407914" y="2682239"/>
            <a:ext cx="901065" cy="320675"/>
          </a:xfrm>
          <a:custGeom>
            <a:avLst/>
            <a:gdLst/>
            <a:ahLst/>
            <a:cxnLst/>
            <a:rect l="l" t="t" r="r" b="b"/>
            <a:pathLst>
              <a:path w="901064" h="320675">
                <a:moveTo>
                  <a:pt x="0" y="320166"/>
                </a:moveTo>
                <a:lnTo>
                  <a:pt x="901064" y="320166"/>
                </a:lnTo>
                <a:lnTo>
                  <a:pt x="901064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6308978" y="2682239"/>
            <a:ext cx="874394" cy="320675"/>
          </a:xfrm>
          <a:custGeom>
            <a:avLst/>
            <a:gdLst/>
            <a:ahLst/>
            <a:cxnLst/>
            <a:rect l="l" t="t" r="r" b="b"/>
            <a:pathLst>
              <a:path w="874395" h="320675">
                <a:moveTo>
                  <a:pt x="0" y="320166"/>
                </a:moveTo>
                <a:lnTo>
                  <a:pt x="874395" y="320166"/>
                </a:lnTo>
                <a:lnTo>
                  <a:pt x="874395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7183373" y="2682239"/>
            <a:ext cx="1656080" cy="320675"/>
          </a:xfrm>
          <a:custGeom>
            <a:avLst/>
            <a:gdLst/>
            <a:ahLst/>
            <a:cxnLst/>
            <a:rect l="l" t="t" r="r" b="b"/>
            <a:pathLst>
              <a:path w="1656079" h="320675">
                <a:moveTo>
                  <a:pt x="0" y="320166"/>
                </a:moveTo>
                <a:lnTo>
                  <a:pt x="1656079" y="320166"/>
                </a:lnTo>
                <a:lnTo>
                  <a:pt x="1656079" y="0"/>
                </a:lnTo>
                <a:lnTo>
                  <a:pt x="0" y="0"/>
                </a:lnTo>
                <a:lnTo>
                  <a:pt x="0" y="3201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03454" y="3002407"/>
            <a:ext cx="2678430" cy="213360"/>
          </a:xfrm>
          <a:custGeom>
            <a:avLst/>
            <a:gdLst/>
            <a:ahLst/>
            <a:cxnLst/>
            <a:rect l="l" t="t" r="r" b="b"/>
            <a:pathLst>
              <a:path w="2678430" h="213360">
                <a:moveTo>
                  <a:pt x="0" y="213360"/>
                </a:moveTo>
                <a:lnTo>
                  <a:pt x="2678430" y="213360"/>
                </a:lnTo>
                <a:lnTo>
                  <a:pt x="267843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881883" y="3002407"/>
            <a:ext cx="840740" cy="213360"/>
          </a:xfrm>
          <a:custGeom>
            <a:avLst/>
            <a:gdLst/>
            <a:ahLst/>
            <a:cxnLst/>
            <a:rect l="l" t="t" r="r" b="b"/>
            <a:pathLst>
              <a:path w="840739" h="213360">
                <a:moveTo>
                  <a:pt x="0" y="213360"/>
                </a:moveTo>
                <a:lnTo>
                  <a:pt x="840740" y="213360"/>
                </a:lnTo>
                <a:lnTo>
                  <a:pt x="84074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722623" y="3002407"/>
            <a:ext cx="794385" cy="213360"/>
          </a:xfrm>
          <a:custGeom>
            <a:avLst/>
            <a:gdLst/>
            <a:ahLst/>
            <a:cxnLst/>
            <a:rect l="l" t="t" r="r" b="b"/>
            <a:pathLst>
              <a:path w="794385" h="213360">
                <a:moveTo>
                  <a:pt x="0" y="213360"/>
                </a:moveTo>
                <a:lnTo>
                  <a:pt x="794385" y="213360"/>
                </a:lnTo>
                <a:lnTo>
                  <a:pt x="79438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517009" y="3002407"/>
            <a:ext cx="890905" cy="213360"/>
          </a:xfrm>
          <a:custGeom>
            <a:avLst/>
            <a:gdLst/>
            <a:ahLst/>
            <a:cxnLst/>
            <a:rect l="l" t="t" r="r" b="b"/>
            <a:pathLst>
              <a:path w="890904" h="213360">
                <a:moveTo>
                  <a:pt x="0" y="213360"/>
                </a:moveTo>
                <a:lnTo>
                  <a:pt x="890905" y="213360"/>
                </a:lnTo>
                <a:lnTo>
                  <a:pt x="89090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407914" y="3002407"/>
            <a:ext cx="901065" cy="213360"/>
          </a:xfrm>
          <a:custGeom>
            <a:avLst/>
            <a:gdLst/>
            <a:ahLst/>
            <a:cxnLst/>
            <a:rect l="l" t="t" r="r" b="b"/>
            <a:pathLst>
              <a:path w="901064" h="213360">
                <a:moveTo>
                  <a:pt x="0" y="213360"/>
                </a:moveTo>
                <a:lnTo>
                  <a:pt x="901064" y="213360"/>
                </a:lnTo>
                <a:lnTo>
                  <a:pt x="901064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308978" y="3002407"/>
            <a:ext cx="874394" cy="213360"/>
          </a:xfrm>
          <a:custGeom>
            <a:avLst/>
            <a:gdLst/>
            <a:ahLst/>
            <a:cxnLst/>
            <a:rect l="l" t="t" r="r" b="b"/>
            <a:pathLst>
              <a:path w="874395" h="213360">
                <a:moveTo>
                  <a:pt x="0" y="213360"/>
                </a:moveTo>
                <a:lnTo>
                  <a:pt x="874395" y="213360"/>
                </a:lnTo>
                <a:lnTo>
                  <a:pt x="87439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7183373" y="3002407"/>
            <a:ext cx="1656080" cy="213360"/>
          </a:xfrm>
          <a:custGeom>
            <a:avLst/>
            <a:gdLst/>
            <a:ahLst/>
            <a:cxnLst/>
            <a:rect l="l" t="t" r="r" b="b"/>
            <a:pathLst>
              <a:path w="1656079" h="213360">
                <a:moveTo>
                  <a:pt x="0" y="213360"/>
                </a:moveTo>
                <a:lnTo>
                  <a:pt x="1656079" y="213360"/>
                </a:lnTo>
                <a:lnTo>
                  <a:pt x="1656079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03454" y="3215767"/>
            <a:ext cx="2678430" cy="213360"/>
          </a:xfrm>
          <a:custGeom>
            <a:avLst/>
            <a:gdLst/>
            <a:ahLst/>
            <a:cxnLst/>
            <a:rect l="l" t="t" r="r" b="b"/>
            <a:pathLst>
              <a:path w="2678430" h="213360">
                <a:moveTo>
                  <a:pt x="0" y="213360"/>
                </a:moveTo>
                <a:lnTo>
                  <a:pt x="2678430" y="213360"/>
                </a:lnTo>
                <a:lnTo>
                  <a:pt x="267843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881883" y="3215767"/>
            <a:ext cx="840740" cy="213360"/>
          </a:xfrm>
          <a:custGeom>
            <a:avLst/>
            <a:gdLst/>
            <a:ahLst/>
            <a:cxnLst/>
            <a:rect l="l" t="t" r="r" b="b"/>
            <a:pathLst>
              <a:path w="840739" h="213360">
                <a:moveTo>
                  <a:pt x="0" y="213360"/>
                </a:moveTo>
                <a:lnTo>
                  <a:pt x="840740" y="213360"/>
                </a:lnTo>
                <a:lnTo>
                  <a:pt x="84074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722623" y="3215767"/>
            <a:ext cx="794385" cy="213360"/>
          </a:xfrm>
          <a:custGeom>
            <a:avLst/>
            <a:gdLst/>
            <a:ahLst/>
            <a:cxnLst/>
            <a:rect l="l" t="t" r="r" b="b"/>
            <a:pathLst>
              <a:path w="794385" h="213360">
                <a:moveTo>
                  <a:pt x="0" y="213360"/>
                </a:moveTo>
                <a:lnTo>
                  <a:pt x="794385" y="213360"/>
                </a:lnTo>
                <a:lnTo>
                  <a:pt x="79438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4517009" y="3215767"/>
            <a:ext cx="890905" cy="213360"/>
          </a:xfrm>
          <a:custGeom>
            <a:avLst/>
            <a:gdLst/>
            <a:ahLst/>
            <a:cxnLst/>
            <a:rect l="l" t="t" r="r" b="b"/>
            <a:pathLst>
              <a:path w="890904" h="213360">
                <a:moveTo>
                  <a:pt x="0" y="213360"/>
                </a:moveTo>
                <a:lnTo>
                  <a:pt x="890905" y="213360"/>
                </a:lnTo>
                <a:lnTo>
                  <a:pt x="89090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407914" y="3215767"/>
            <a:ext cx="901065" cy="213360"/>
          </a:xfrm>
          <a:custGeom>
            <a:avLst/>
            <a:gdLst/>
            <a:ahLst/>
            <a:cxnLst/>
            <a:rect l="l" t="t" r="r" b="b"/>
            <a:pathLst>
              <a:path w="901064" h="213360">
                <a:moveTo>
                  <a:pt x="0" y="213360"/>
                </a:moveTo>
                <a:lnTo>
                  <a:pt x="901064" y="213360"/>
                </a:lnTo>
                <a:lnTo>
                  <a:pt x="901064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6308978" y="3215767"/>
            <a:ext cx="874394" cy="213360"/>
          </a:xfrm>
          <a:custGeom>
            <a:avLst/>
            <a:gdLst/>
            <a:ahLst/>
            <a:cxnLst/>
            <a:rect l="l" t="t" r="r" b="b"/>
            <a:pathLst>
              <a:path w="874395" h="213360">
                <a:moveTo>
                  <a:pt x="0" y="213360"/>
                </a:moveTo>
                <a:lnTo>
                  <a:pt x="874395" y="213360"/>
                </a:lnTo>
                <a:lnTo>
                  <a:pt x="874395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183373" y="3215767"/>
            <a:ext cx="1656080" cy="213360"/>
          </a:xfrm>
          <a:custGeom>
            <a:avLst/>
            <a:gdLst/>
            <a:ahLst/>
            <a:cxnLst/>
            <a:rect l="l" t="t" r="r" b="b"/>
            <a:pathLst>
              <a:path w="1656079" h="213360">
                <a:moveTo>
                  <a:pt x="0" y="213360"/>
                </a:moveTo>
                <a:lnTo>
                  <a:pt x="1656079" y="213360"/>
                </a:lnTo>
                <a:lnTo>
                  <a:pt x="1656079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03454" y="3429127"/>
            <a:ext cx="2678430" cy="213360"/>
          </a:xfrm>
          <a:custGeom>
            <a:avLst/>
            <a:gdLst/>
            <a:ahLst/>
            <a:cxnLst/>
            <a:rect l="l" t="t" r="r" b="b"/>
            <a:pathLst>
              <a:path w="2678430" h="213360">
                <a:moveTo>
                  <a:pt x="0" y="213360"/>
                </a:moveTo>
                <a:lnTo>
                  <a:pt x="2678430" y="213360"/>
                </a:lnTo>
                <a:lnTo>
                  <a:pt x="267843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2881883" y="3429127"/>
            <a:ext cx="840740" cy="213360"/>
          </a:xfrm>
          <a:custGeom>
            <a:avLst/>
            <a:gdLst/>
            <a:ahLst/>
            <a:cxnLst/>
            <a:rect l="l" t="t" r="r" b="b"/>
            <a:pathLst>
              <a:path w="840739" h="213360">
                <a:moveTo>
                  <a:pt x="0" y="213360"/>
                </a:moveTo>
                <a:lnTo>
                  <a:pt x="840740" y="213360"/>
                </a:lnTo>
                <a:lnTo>
                  <a:pt x="840740" y="0"/>
                </a:lnTo>
                <a:lnTo>
                  <a:pt x="0" y="0"/>
                </a:lnTo>
                <a:lnTo>
                  <a:pt x="0" y="21336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3722623" y="3429253"/>
            <a:ext cx="5116830" cy="2126615"/>
          </a:xfrm>
          <a:custGeom>
            <a:avLst/>
            <a:gdLst/>
            <a:ahLst/>
            <a:cxnLst/>
            <a:rect l="l" t="t" r="r" b="b"/>
            <a:pathLst>
              <a:path w="5116830" h="2126615">
                <a:moveTo>
                  <a:pt x="0" y="2126234"/>
                </a:moveTo>
                <a:lnTo>
                  <a:pt x="5116830" y="2126234"/>
                </a:lnTo>
                <a:lnTo>
                  <a:pt x="5116830" y="0"/>
                </a:lnTo>
                <a:lnTo>
                  <a:pt x="0" y="0"/>
                </a:lnTo>
                <a:lnTo>
                  <a:pt x="0" y="2126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03454" y="3642499"/>
            <a:ext cx="2678430" cy="213360"/>
          </a:xfrm>
          <a:custGeom>
            <a:avLst/>
            <a:gdLst/>
            <a:ahLst/>
            <a:cxnLst/>
            <a:rect l="l" t="t" r="r" b="b"/>
            <a:pathLst>
              <a:path w="2678430" h="213360">
                <a:moveTo>
                  <a:pt x="0" y="213220"/>
                </a:moveTo>
                <a:lnTo>
                  <a:pt x="2678430" y="213220"/>
                </a:lnTo>
                <a:lnTo>
                  <a:pt x="2678430" y="0"/>
                </a:lnTo>
                <a:lnTo>
                  <a:pt x="0" y="0"/>
                </a:lnTo>
                <a:lnTo>
                  <a:pt x="0" y="21322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2881883" y="3642499"/>
            <a:ext cx="840740" cy="213360"/>
          </a:xfrm>
          <a:custGeom>
            <a:avLst/>
            <a:gdLst/>
            <a:ahLst/>
            <a:cxnLst/>
            <a:rect l="l" t="t" r="r" b="b"/>
            <a:pathLst>
              <a:path w="840739" h="213360">
                <a:moveTo>
                  <a:pt x="0" y="213220"/>
                </a:moveTo>
                <a:lnTo>
                  <a:pt x="840740" y="213220"/>
                </a:lnTo>
                <a:lnTo>
                  <a:pt x="840740" y="0"/>
                </a:lnTo>
                <a:lnTo>
                  <a:pt x="0" y="0"/>
                </a:lnTo>
                <a:lnTo>
                  <a:pt x="0" y="21322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03454" y="3855745"/>
            <a:ext cx="2678430" cy="213995"/>
          </a:xfrm>
          <a:custGeom>
            <a:avLst/>
            <a:gdLst/>
            <a:ahLst/>
            <a:cxnLst/>
            <a:rect l="l" t="t" r="r" b="b"/>
            <a:pathLst>
              <a:path w="2678430" h="213995">
                <a:moveTo>
                  <a:pt x="0" y="213715"/>
                </a:moveTo>
                <a:lnTo>
                  <a:pt x="2678430" y="213715"/>
                </a:lnTo>
                <a:lnTo>
                  <a:pt x="2678430" y="0"/>
                </a:lnTo>
                <a:lnTo>
                  <a:pt x="0" y="0"/>
                </a:lnTo>
                <a:lnTo>
                  <a:pt x="0" y="21371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2881883" y="3855745"/>
            <a:ext cx="840740" cy="213995"/>
          </a:xfrm>
          <a:custGeom>
            <a:avLst/>
            <a:gdLst/>
            <a:ahLst/>
            <a:cxnLst/>
            <a:rect l="l" t="t" r="r" b="b"/>
            <a:pathLst>
              <a:path w="840739" h="213995">
                <a:moveTo>
                  <a:pt x="0" y="213715"/>
                </a:moveTo>
                <a:lnTo>
                  <a:pt x="840740" y="213715"/>
                </a:lnTo>
                <a:lnTo>
                  <a:pt x="840740" y="0"/>
                </a:lnTo>
                <a:lnTo>
                  <a:pt x="0" y="0"/>
                </a:lnTo>
                <a:lnTo>
                  <a:pt x="0" y="21371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03454" y="4069435"/>
            <a:ext cx="2678430" cy="320675"/>
          </a:xfrm>
          <a:custGeom>
            <a:avLst/>
            <a:gdLst/>
            <a:ahLst/>
            <a:cxnLst/>
            <a:rect l="l" t="t" r="r" b="b"/>
            <a:pathLst>
              <a:path w="2678430" h="320675">
                <a:moveTo>
                  <a:pt x="0" y="320192"/>
                </a:moveTo>
                <a:lnTo>
                  <a:pt x="2678430" y="320192"/>
                </a:lnTo>
                <a:lnTo>
                  <a:pt x="2678430" y="0"/>
                </a:lnTo>
                <a:lnTo>
                  <a:pt x="0" y="0"/>
                </a:lnTo>
                <a:lnTo>
                  <a:pt x="0" y="32019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881883" y="4069435"/>
            <a:ext cx="840740" cy="320675"/>
          </a:xfrm>
          <a:custGeom>
            <a:avLst/>
            <a:gdLst/>
            <a:ahLst/>
            <a:cxnLst/>
            <a:rect l="l" t="t" r="r" b="b"/>
            <a:pathLst>
              <a:path w="840739" h="320675">
                <a:moveTo>
                  <a:pt x="0" y="320192"/>
                </a:moveTo>
                <a:lnTo>
                  <a:pt x="840740" y="320192"/>
                </a:lnTo>
                <a:lnTo>
                  <a:pt x="840740" y="0"/>
                </a:lnTo>
                <a:lnTo>
                  <a:pt x="0" y="0"/>
                </a:lnTo>
                <a:lnTo>
                  <a:pt x="0" y="32019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03454" y="4389628"/>
            <a:ext cx="2678430" cy="426720"/>
          </a:xfrm>
          <a:custGeom>
            <a:avLst/>
            <a:gdLst/>
            <a:ahLst/>
            <a:cxnLst/>
            <a:rect l="l" t="t" r="r" b="b"/>
            <a:pathLst>
              <a:path w="2678430" h="426720">
                <a:moveTo>
                  <a:pt x="0" y="426720"/>
                </a:moveTo>
                <a:lnTo>
                  <a:pt x="2678430" y="426720"/>
                </a:lnTo>
                <a:lnTo>
                  <a:pt x="2678430" y="0"/>
                </a:lnTo>
                <a:lnTo>
                  <a:pt x="0" y="0"/>
                </a:lnTo>
                <a:lnTo>
                  <a:pt x="0" y="42672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881883" y="4389628"/>
            <a:ext cx="840740" cy="426720"/>
          </a:xfrm>
          <a:custGeom>
            <a:avLst/>
            <a:gdLst/>
            <a:ahLst/>
            <a:cxnLst/>
            <a:rect l="l" t="t" r="r" b="b"/>
            <a:pathLst>
              <a:path w="840739" h="426720">
                <a:moveTo>
                  <a:pt x="0" y="426720"/>
                </a:moveTo>
                <a:lnTo>
                  <a:pt x="840740" y="426720"/>
                </a:lnTo>
                <a:lnTo>
                  <a:pt x="840740" y="0"/>
                </a:lnTo>
                <a:lnTo>
                  <a:pt x="0" y="0"/>
                </a:lnTo>
                <a:lnTo>
                  <a:pt x="0" y="42672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203454" y="4816347"/>
            <a:ext cx="2678430" cy="427355"/>
          </a:xfrm>
          <a:custGeom>
            <a:avLst/>
            <a:gdLst/>
            <a:ahLst/>
            <a:cxnLst/>
            <a:rect l="l" t="t" r="r" b="b"/>
            <a:pathLst>
              <a:path w="2678430" h="427354">
                <a:moveTo>
                  <a:pt x="0" y="426846"/>
                </a:moveTo>
                <a:lnTo>
                  <a:pt x="2678430" y="426846"/>
                </a:lnTo>
                <a:lnTo>
                  <a:pt x="2678430" y="0"/>
                </a:lnTo>
                <a:lnTo>
                  <a:pt x="0" y="0"/>
                </a:lnTo>
                <a:lnTo>
                  <a:pt x="0" y="42684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2881883" y="4816347"/>
            <a:ext cx="840740" cy="427355"/>
          </a:xfrm>
          <a:custGeom>
            <a:avLst/>
            <a:gdLst/>
            <a:ahLst/>
            <a:cxnLst/>
            <a:rect l="l" t="t" r="r" b="b"/>
            <a:pathLst>
              <a:path w="840739" h="427354">
                <a:moveTo>
                  <a:pt x="0" y="426846"/>
                </a:moveTo>
                <a:lnTo>
                  <a:pt x="840740" y="426846"/>
                </a:lnTo>
                <a:lnTo>
                  <a:pt x="840740" y="0"/>
                </a:lnTo>
                <a:lnTo>
                  <a:pt x="0" y="0"/>
                </a:lnTo>
                <a:lnTo>
                  <a:pt x="0" y="42684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203454" y="5243271"/>
            <a:ext cx="2678430" cy="312420"/>
          </a:xfrm>
          <a:custGeom>
            <a:avLst/>
            <a:gdLst/>
            <a:ahLst/>
            <a:cxnLst/>
            <a:rect l="l" t="t" r="r" b="b"/>
            <a:pathLst>
              <a:path w="2678430" h="312420">
                <a:moveTo>
                  <a:pt x="0" y="312216"/>
                </a:moveTo>
                <a:lnTo>
                  <a:pt x="2678430" y="312216"/>
                </a:lnTo>
                <a:lnTo>
                  <a:pt x="2678430" y="0"/>
                </a:lnTo>
                <a:lnTo>
                  <a:pt x="0" y="0"/>
                </a:lnTo>
                <a:lnTo>
                  <a:pt x="0" y="31221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2881883" y="5243271"/>
            <a:ext cx="840740" cy="312420"/>
          </a:xfrm>
          <a:custGeom>
            <a:avLst/>
            <a:gdLst/>
            <a:ahLst/>
            <a:cxnLst/>
            <a:rect l="l" t="t" r="r" b="b"/>
            <a:pathLst>
              <a:path w="840739" h="312420">
                <a:moveTo>
                  <a:pt x="0" y="312216"/>
                </a:moveTo>
                <a:lnTo>
                  <a:pt x="840740" y="312216"/>
                </a:lnTo>
                <a:lnTo>
                  <a:pt x="840740" y="0"/>
                </a:lnTo>
                <a:lnTo>
                  <a:pt x="0" y="0"/>
                </a:lnTo>
                <a:lnTo>
                  <a:pt x="0" y="31221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75" name="object 75"/>
          <p:cNvGraphicFramePr>
            <a:graphicFrameLocks noGrp="1"/>
          </p:cNvGraphicFramePr>
          <p:nvPr/>
        </p:nvGraphicFramePr>
        <p:xfrm>
          <a:off x="203454" y="985266"/>
          <a:ext cx="8636000" cy="45554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3825"/>
                <a:gridCol w="859154"/>
                <a:gridCol w="794385"/>
                <a:gridCol w="890905"/>
                <a:gridCol w="898525"/>
                <a:gridCol w="880745"/>
                <a:gridCol w="1649729"/>
              </a:tblGrid>
              <a:tr h="4058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1999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2067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9375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320484">
                <a:tc>
                  <a:txBody>
                    <a:bodyPr/>
                    <a:lstStyle/>
                    <a:p>
                      <a:pPr marL="3460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from</a:t>
                      </a:r>
                      <a:r>
                        <a:rPr dirty="0" sz="1400" spc="-7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operations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3,657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4,097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4,7</a:t>
                      </a: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5,4</a:t>
                      </a: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995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5,9</a:t>
                      </a: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</a:tr>
              <a:tr h="218820">
                <a:tc>
                  <a:txBody>
                    <a:bodyPr/>
                    <a:lstStyle/>
                    <a:p>
                      <a:pPr marL="332105">
                        <a:lnSpc>
                          <a:spcPts val="1625"/>
                        </a:lnSpc>
                      </a:pPr>
                      <a:r>
                        <a:rPr dirty="0" sz="1400" spc="-5" b="1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400" spc="-5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investments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ts val="1625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spc="-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947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ts val="1625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1,187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ts val="1625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1,1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ts val="1625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906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10590">
                        <a:lnSpc>
                          <a:spcPts val="1625"/>
                        </a:lnSpc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marL="332105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4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flow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ts val="159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2,710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ts val="159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2,910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7804">
                        <a:lnSpc>
                          <a:spcPts val="159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3,5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800">
                        <a:lnSpc>
                          <a:spcPts val="159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4,5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9955">
                        <a:lnSpc>
                          <a:spcPts val="1595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5,3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1576"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Discount rate</a:t>
                      </a:r>
                      <a:r>
                        <a:rPr dirty="0" sz="1400" spc="-10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(1.09)</a:t>
                      </a:r>
                      <a:r>
                        <a:rPr dirty="0" baseline="21604" sz="1350" b="1">
                          <a:latin typeface="Times New Roman"/>
                          <a:cs typeface="Times New Roman"/>
                        </a:rPr>
                        <a:t>t</a:t>
                      </a:r>
                      <a:endParaRPr baseline="21604" sz="13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986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1.1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81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574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1.2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1.4116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0741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5386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</a:tr>
              <a:tr h="320357"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Present value of free cash</a:t>
                      </a:r>
                      <a:r>
                        <a:rPr dirty="0" sz="1400" spc="-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flows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2,486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415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2,4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3355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2,7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002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3,2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67410"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3,4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170">
                    <a:solidFill>
                      <a:srgbClr val="F8F8F8"/>
                    </a:solidFill>
                  </a:tcPr>
                </a:tc>
              </a:tr>
              <a:tr h="218821">
                <a:tc>
                  <a:txBody>
                    <a:bodyPr/>
                    <a:lstStyle/>
                    <a:p>
                      <a:pPr marL="332105">
                        <a:lnSpc>
                          <a:spcPts val="1625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present value to</a:t>
                      </a:r>
                      <a:r>
                        <a:rPr dirty="0" sz="1400" spc="-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2004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162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14,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36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pPr marL="332105">
                        <a:lnSpc>
                          <a:spcPts val="1580"/>
                        </a:lnSpc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Continuing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value</a:t>
                      </a:r>
                      <a:r>
                        <a:rPr dirty="0" sz="1400" spc="-1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(CV)*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90269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139,</a:t>
                      </a:r>
                      <a:r>
                        <a:rPr dirty="0" sz="1400" spc="1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3224">
                <a:tc>
                  <a:txBody>
                    <a:bodyPr/>
                    <a:lstStyle/>
                    <a:p>
                      <a:pPr marL="332105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Present value of</a:t>
                      </a:r>
                      <a:r>
                        <a:rPr dirty="0" sz="1400" spc="-1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CV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158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90,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5"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7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7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7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3528">
                <a:tc>
                  <a:txBody>
                    <a:bodyPr/>
                    <a:lstStyle/>
                    <a:p>
                      <a:pPr marL="332105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Enterprise</a:t>
                      </a:r>
                      <a:r>
                        <a:rPr dirty="0" sz="1400" spc="-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value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7955">
                        <a:lnSpc>
                          <a:spcPts val="158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104,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78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3381">
                <a:tc>
                  <a:txBody>
                    <a:bodyPr/>
                    <a:lstStyle/>
                    <a:p>
                      <a:pPr marL="332105">
                        <a:lnSpc>
                          <a:spcPts val="1580"/>
                        </a:lnSpc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Book value of net</a:t>
                      </a:r>
                      <a:r>
                        <a:rPr dirty="0" sz="1400" spc="-18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b="1">
                          <a:latin typeface="Times New Roman"/>
                          <a:cs typeface="Times New Roman"/>
                        </a:rPr>
                        <a:t>debt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1580"/>
                        </a:lnSpc>
                        <a:tabLst>
                          <a:tab pos="222885" algn="l"/>
                        </a:tabLst>
                      </a:pP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4,4</a:t>
                      </a:r>
                      <a:r>
                        <a:rPr dirty="0" u="heavy" sz="1400" spc="5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u="heavy" sz="1400" b="1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20208">
                <a:tc>
                  <a:txBody>
                    <a:bodyPr/>
                    <a:lstStyle/>
                    <a:p>
                      <a:pPr marL="332105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Value of</a:t>
                      </a:r>
                      <a:r>
                        <a:rPr dirty="0" sz="1400" spc="-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equity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7955">
                        <a:lnSpc>
                          <a:spcPts val="1595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100,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43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26496"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Shares</a:t>
                      </a:r>
                      <a:r>
                        <a:rPr dirty="0" sz="140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 spc="-10" b="1">
                          <a:latin typeface="Times New Roman"/>
                          <a:cs typeface="Times New Roman"/>
                        </a:rPr>
                        <a:t>outstanding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 b="1">
                          <a:latin typeface="Times New Roman"/>
                          <a:cs typeface="Times New Roman"/>
                        </a:rPr>
                        <a:t>2,472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21830">
                <a:tc>
                  <a:txBody>
                    <a:bodyPr/>
                    <a:lstStyle/>
                    <a:p>
                      <a:pPr marL="33210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Value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400" spc="-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share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1620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 spc="-12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dbl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$40</a:t>
                      </a:r>
                      <a:r>
                        <a:rPr dirty="0" u="dbl" sz="14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dirty="0" u="dbl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5250">
                    <a:solidFill>
                      <a:srgbClr val="F8F8F8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7201">
                <a:tc>
                  <a:txBody>
                    <a:bodyPr/>
                    <a:lstStyle/>
                    <a:p>
                      <a:pPr marL="332105">
                        <a:lnSpc>
                          <a:spcPts val="1605"/>
                        </a:lnSpc>
                        <a:spcBef>
                          <a:spcPts val="7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*CV = 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5,311 x 1.05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 =</a:t>
                      </a:r>
                      <a:r>
                        <a:rPr dirty="0" sz="1400" spc="1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139,414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908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5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76" name="object 76"/>
          <p:cNvSpPr txBox="1"/>
          <p:nvPr/>
        </p:nvSpPr>
        <p:spPr>
          <a:xfrm>
            <a:off x="523748" y="5534355"/>
            <a:ext cx="2931160" cy="887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781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1.09 -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1.05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Present value of CV =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139,414</a:t>
            </a:r>
            <a:r>
              <a:rPr dirty="0" sz="1400">
                <a:latin typeface="Times New Roman"/>
                <a:cs typeface="Times New Roman"/>
              </a:rPr>
              <a:t> =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90,611</a:t>
            </a:r>
            <a:endParaRPr sz="1400">
              <a:latin typeface="Times New Roman"/>
              <a:cs typeface="Times New Roman"/>
            </a:endParaRPr>
          </a:p>
          <a:p>
            <a:pPr marL="172085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1.5386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7177" y="326212"/>
            <a:ext cx="404495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Steps </a:t>
            </a:r>
            <a:r>
              <a:rPr dirty="0"/>
              <a:t>for </a:t>
            </a:r>
            <a:r>
              <a:rPr dirty="0" spc="-5"/>
              <a:t>a DCF</a:t>
            </a:r>
            <a:r>
              <a:rPr dirty="0" spc="-150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12875"/>
            <a:ext cx="7018655" cy="2847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b="1" i="1">
                <a:latin typeface="Times New Roman"/>
                <a:cs typeface="Times New Roman"/>
              </a:rPr>
              <a:t>Here </a:t>
            </a:r>
            <a:r>
              <a:rPr dirty="0" sz="2400" spc="-5" b="1" i="1">
                <a:latin typeface="Times New Roman"/>
                <a:cs typeface="Times New Roman"/>
              </a:rPr>
              <a:t>are </a:t>
            </a:r>
            <a:r>
              <a:rPr dirty="0" sz="2400" b="1" i="1">
                <a:latin typeface="Times New Roman"/>
                <a:cs typeface="Times New Roman"/>
              </a:rPr>
              <a:t>the steps to follow </a:t>
            </a:r>
            <a:r>
              <a:rPr dirty="0" sz="2400" spc="-5" b="1" i="1">
                <a:latin typeface="Times New Roman"/>
                <a:cs typeface="Times New Roman"/>
              </a:rPr>
              <a:t>for </a:t>
            </a:r>
            <a:r>
              <a:rPr dirty="0" sz="2400" b="1" i="1">
                <a:latin typeface="Times New Roman"/>
                <a:cs typeface="Times New Roman"/>
              </a:rPr>
              <a:t>a </a:t>
            </a:r>
            <a:r>
              <a:rPr dirty="0" sz="2400" spc="-5" b="1" i="1">
                <a:latin typeface="Times New Roman"/>
                <a:cs typeface="Times New Roman"/>
              </a:rPr>
              <a:t>DCF</a:t>
            </a:r>
            <a:r>
              <a:rPr dirty="0" sz="2400" spc="-254" b="1" i="1">
                <a:latin typeface="Times New Roman"/>
                <a:cs typeface="Times New Roman"/>
              </a:rPr>
              <a:t> </a:t>
            </a:r>
            <a:r>
              <a:rPr dirty="0" sz="2400" b="1" i="1">
                <a:latin typeface="Times New Roman"/>
                <a:cs typeface="Times New Roman"/>
              </a:rPr>
              <a:t>valuation: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20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Forecast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to a</a:t>
            </a:r>
            <a:r>
              <a:rPr dirty="0" sz="2000" spc="-15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horizon</a:t>
            </a:r>
            <a:endParaRPr sz="200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Discount the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to </a:t>
            </a:r>
            <a:r>
              <a:rPr dirty="0" sz="2000" spc="-5" b="1">
                <a:latin typeface="Times New Roman"/>
                <a:cs typeface="Times New Roman"/>
              </a:rPr>
              <a:t>present</a:t>
            </a:r>
            <a:r>
              <a:rPr dirty="0" sz="2000" spc="-2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 marL="393065" marR="5080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Calculate a continuing value at the </a:t>
            </a:r>
            <a:r>
              <a:rPr dirty="0" sz="2000" spc="-5" b="1">
                <a:latin typeface="Times New Roman"/>
                <a:cs typeface="Times New Roman"/>
              </a:rPr>
              <a:t>horizon with </a:t>
            </a:r>
            <a:r>
              <a:rPr dirty="0" sz="2000" b="1">
                <a:latin typeface="Times New Roman"/>
                <a:cs typeface="Times New Roman"/>
              </a:rPr>
              <a:t>an</a:t>
            </a:r>
            <a:r>
              <a:rPr dirty="0" sz="2000" spc="-3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estimated  </a:t>
            </a:r>
            <a:r>
              <a:rPr dirty="0" sz="2000" spc="-5" b="1">
                <a:latin typeface="Times New Roman"/>
                <a:cs typeface="Times New Roman"/>
              </a:rPr>
              <a:t>growth</a:t>
            </a:r>
            <a:r>
              <a:rPr dirty="0" sz="2000" spc="-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Discount the continuing value to the</a:t>
            </a:r>
            <a:r>
              <a:rPr dirty="0" sz="2000" spc="-29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present</a:t>
            </a:r>
            <a:endParaRPr sz="200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Add 2 and</a:t>
            </a:r>
            <a:r>
              <a:rPr dirty="0" sz="2000" spc="-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4</a:t>
            </a:r>
            <a:endParaRPr sz="2000">
              <a:latin typeface="Times New Roman"/>
              <a:cs typeface="Times New Roman"/>
            </a:endParaRPr>
          </a:p>
          <a:p>
            <a:pPr marL="393065" indent="-3810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b="1">
                <a:latin typeface="Times New Roman"/>
                <a:cs typeface="Times New Roman"/>
              </a:rPr>
              <a:t>Subtract net</a:t>
            </a:r>
            <a:r>
              <a:rPr dirty="0" sz="2000" spc="-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debt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3973" y="326212"/>
            <a:ext cx="54171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Will DCF </a:t>
            </a:r>
            <a:r>
              <a:rPr dirty="0"/>
              <a:t>Valuation </a:t>
            </a:r>
            <a:r>
              <a:rPr dirty="0" spc="-20"/>
              <a:t>Always</a:t>
            </a:r>
            <a:r>
              <a:rPr dirty="0" spc="-65"/>
              <a:t> </a:t>
            </a:r>
            <a:r>
              <a:rPr dirty="0" spc="-15"/>
              <a:t>Work?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543" y="1273556"/>
            <a:ext cx="507936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A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Firm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5" b="1">
                <a:latin typeface="Times New Roman"/>
                <a:cs typeface="Times New Roman"/>
              </a:rPr>
              <a:t>with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Negative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Free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Cash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Flows: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General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Electric</a:t>
            </a:r>
            <a:r>
              <a:rPr dirty="0" sz="1400" spc="-145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Company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3852" y="1822729"/>
            <a:ext cx="3554095" cy="269875"/>
          </a:xfrm>
          <a:custGeom>
            <a:avLst/>
            <a:gdLst/>
            <a:ahLst/>
            <a:cxnLst/>
            <a:rect l="l" t="t" r="r" b="b"/>
            <a:pathLst>
              <a:path w="3554095" h="269875">
                <a:moveTo>
                  <a:pt x="0" y="269849"/>
                </a:moveTo>
                <a:lnTo>
                  <a:pt x="3554095" y="269849"/>
                </a:lnTo>
                <a:lnTo>
                  <a:pt x="3554095" y="0"/>
                </a:lnTo>
                <a:lnTo>
                  <a:pt x="0" y="0"/>
                </a:lnTo>
                <a:lnTo>
                  <a:pt x="0" y="26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747896" y="1822729"/>
            <a:ext cx="5209540" cy="269875"/>
          </a:xfrm>
          <a:custGeom>
            <a:avLst/>
            <a:gdLst/>
            <a:ahLst/>
            <a:cxnLst/>
            <a:rect l="l" t="t" r="r" b="b"/>
            <a:pathLst>
              <a:path w="5209540" h="269875">
                <a:moveTo>
                  <a:pt x="0" y="269849"/>
                </a:moveTo>
                <a:lnTo>
                  <a:pt x="5209539" y="269849"/>
                </a:lnTo>
                <a:lnTo>
                  <a:pt x="5209539" y="0"/>
                </a:lnTo>
                <a:lnTo>
                  <a:pt x="0" y="0"/>
                </a:lnTo>
                <a:lnTo>
                  <a:pt x="0" y="26984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93852" y="2092490"/>
            <a:ext cx="3554095" cy="341630"/>
          </a:xfrm>
          <a:custGeom>
            <a:avLst/>
            <a:gdLst/>
            <a:ahLst/>
            <a:cxnLst/>
            <a:rect l="l" t="t" r="r" b="b"/>
            <a:pathLst>
              <a:path w="3554095" h="341630">
                <a:moveTo>
                  <a:pt x="0" y="341464"/>
                </a:moveTo>
                <a:lnTo>
                  <a:pt x="3554095" y="341464"/>
                </a:lnTo>
                <a:lnTo>
                  <a:pt x="3554095" y="0"/>
                </a:lnTo>
                <a:lnTo>
                  <a:pt x="0" y="0"/>
                </a:lnTo>
                <a:lnTo>
                  <a:pt x="0" y="3414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747896" y="2092490"/>
            <a:ext cx="822960" cy="341630"/>
          </a:xfrm>
          <a:custGeom>
            <a:avLst/>
            <a:gdLst/>
            <a:ahLst/>
            <a:cxnLst/>
            <a:rect l="l" t="t" r="r" b="b"/>
            <a:pathLst>
              <a:path w="822960" h="341630">
                <a:moveTo>
                  <a:pt x="0" y="341464"/>
                </a:moveTo>
                <a:lnTo>
                  <a:pt x="822960" y="341464"/>
                </a:lnTo>
                <a:lnTo>
                  <a:pt x="822960" y="0"/>
                </a:lnTo>
                <a:lnTo>
                  <a:pt x="0" y="0"/>
                </a:lnTo>
                <a:lnTo>
                  <a:pt x="0" y="3414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570857" y="2092490"/>
            <a:ext cx="857250" cy="341630"/>
          </a:xfrm>
          <a:custGeom>
            <a:avLst/>
            <a:gdLst/>
            <a:ahLst/>
            <a:cxnLst/>
            <a:rect l="l" t="t" r="r" b="b"/>
            <a:pathLst>
              <a:path w="857250" h="341630">
                <a:moveTo>
                  <a:pt x="0" y="341464"/>
                </a:moveTo>
                <a:lnTo>
                  <a:pt x="857250" y="341464"/>
                </a:lnTo>
                <a:lnTo>
                  <a:pt x="857250" y="0"/>
                </a:lnTo>
                <a:lnTo>
                  <a:pt x="0" y="0"/>
                </a:lnTo>
                <a:lnTo>
                  <a:pt x="0" y="3414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428107" y="2092490"/>
            <a:ext cx="975360" cy="341630"/>
          </a:xfrm>
          <a:custGeom>
            <a:avLst/>
            <a:gdLst/>
            <a:ahLst/>
            <a:cxnLst/>
            <a:rect l="l" t="t" r="r" b="b"/>
            <a:pathLst>
              <a:path w="975360" h="341630">
                <a:moveTo>
                  <a:pt x="0" y="341464"/>
                </a:moveTo>
                <a:lnTo>
                  <a:pt x="975360" y="341464"/>
                </a:lnTo>
                <a:lnTo>
                  <a:pt x="975360" y="0"/>
                </a:lnTo>
                <a:lnTo>
                  <a:pt x="0" y="0"/>
                </a:lnTo>
                <a:lnTo>
                  <a:pt x="0" y="3414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403466" y="2092490"/>
            <a:ext cx="897890" cy="341630"/>
          </a:xfrm>
          <a:custGeom>
            <a:avLst/>
            <a:gdLst/>
            <a:ahLst/>
            <a:cxnLst/>
            <a:rect l="l" t="t" r="r" b="b"/>
            <a:pathLst>
              <a:path w="897890" h="341630">
                <a:moveTo>
                  <a:pt x="0" y="341464"/>
                </a:moveTo>
                <a:lnTo>
                  <a:pt x="897889" y="341464"/>
                </a:lnTo>
                <a:lnTo>
                  <a:pt x="897889" y="0"/>
                </a:lnTo>
                <a:lnTo>
                  <a:pt x="0" y="0"/>
                </a:lnTo>
                <a:lnTo>
                  <a:pt x="0" y="3414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301356" y="2092490"/>
            <a:ext cx="1656080" cy="341630"/>
          </a:xfrm>
          <a:custGeom>
            <a:avLst/>
            <a:gdLst/>
            <a:ahLst/>
            <a:cxnLst/>
            <a:rect l="l" t="t" r="r" b="b"/>
            <a:pathLst>
              <a:path w="1656079" h="341630">
                <a:moveTo>
                  <a:pt x="0" y="341464"/>
                </a:moveTo>
                <a:lnTo>
                  <a:pt x="1656079" y="341464"/>
                </a:lnTo>
                <a:lnTo>
                  <a:pt x="1656079" y="0"/>
                </a:lnTo>
                <a:lnTo>
                  <a:pt x="0" y="0"/>
                </a:lnTo>
                <a:lnTo>
                  <a:pt x="0" y="34146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93852" y="2433954"/>
            <a:ext cx="3554095" cy="256540"/>
          </a:xfrm>
          <a:custGeom>
            <a:avLst/>
            <a:gdLst/>
            <a:ahLst/>
            <a:cxnLst/>
            <a:rect l="l" t="t" r="r" b="b"/>
            <a:pathLst>
              <a:path w="3554095" h="256539">
                <a:moveTo>
                  <a:pt x="0" y="256032"/>
                </a:moveTo>
                <a:lnTo>
                  <a:pt x="3554095" y="256032"/>
                </a:lnTo>
                <a:lnTo>
                  <a:pt x="3554095" y="0"/>
                </a:lnTo>
                <a:lnTo>
                  <a:pt x="0" y="0"/>
                </a:lnTo>
                <a:lnTo>
                  <a:pt x="0" y="25603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747896" y="2433954"/>
            <a:ext cx="822960" cy="256540"/>
          </a:xfrm>
          <a:custGeom>
            <a:avLst/>
            <a:gdLst/>
            <a:ahLst/>
            <a:cxnLst/>
            <a:rect l="l" t="t" r="r" b="b"/>
            <a:pathLst>
              <a:path w="822960" h="256539">
                <a:moveTo>
                  <a:pt x="0" y="256032"/>
                </a:moveTo>
                <a:lnTo>
                  <a:pt x="822960" y="256032"/>
                </a:lnTo>
                <a:lnTo>
                  <a:pt x="822960" y="0"/>
                </a:lnTo>
                <a:lnTo>
                  <a:pt x="0" y="0"/>
                </a:lnTo>
                <a:lnTo>
                  <a:pt x="0" y="25603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570857" y="2433954"/>
            <a:ext cx="857250" cy="256540"/>
          </a:xfrm>
          <a:custGeom>
            <a:avLst/>
            <a:gdLst/>
            <a:ahLst/>
            <a:cxnLst/>
            <a:rect l="l" t="t" r="r" b="b"/>
            <a:pathLst>
              <a:path w="857250" h="256539">
                <a:moveTo>
                  <a:pt x="0" y="256032"/>
                </a:moveTo>
                <a:lnTo>
                  <a:pt x="857250" y="256032"/>
                </a:lnTo>
                <a:lnTo>
                  <a:pt x="857250" y="0"/>
                </a:lnTo>
                <a:lnTo>
                  <a:pt x="0" y="0"/>
                </a:lnTo>
                <a:lnTo>
                  <a:pt x="0" y="25603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428107" y="2433954"/>
            <a:ext cx="975360" cy="256540"/>
          </a:xfrm>
          <a:custGeom>
            <a:avLst/>
            <a:gdLst/>
            <a:ahLst/>
            <a:cxnLst/>
            <a:rect l="l" t="t" r="r" b="b"/>
            <a:pathLst>
              <a:path w="975360" h="256539">
                <a:moveTo>
                  <a:pt x="0" y="256032"/>
                </a:moveTo>
                <a:lnTo>
                  <a:pt x="975360" y="256032"/>
                </a:lnTo>
                <a:lnTo>
                  <a:pt x="975360" y="0"/>
                </a:lnTo>
                <a:lnTo>
                  <a:pt x="0" y="0"/>
                </a:lnTo>
                <a:lnTo>
                  <a:pt x="0" y="25603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403466" y="2433954"/>
            <a:ext cx="897890" cy="256540"/>
          </a:xfrm>
          <a:custGeom>
            <a:avLst/>
            <a:gdLst/>
            <a:ahLst/>
            <a:cxnLst/>
            <a:rect l="l" t="t" r="r" b="b"/>
            <a:pathLst>
              <a:path w="897890" h="256539">
                <a:moveTo>
                  <a:pt x="0" y="256032"/>
                </a:moveTo>
                <a:lnTo>
                  <a:pt x="897889" y="256032"/>
                </a:lnTo>
                <a:lnTo>
                  <a:pt x="897889" y="0"/>
                </a:lnTo>
                <a:lnTo>
                  <a:pt x="0" y="0"/>
                </a:lnTo>
                <a:lnTo>
                  <a:pt x="0" y="25603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301356" y="2433954"/>
            <a:ext cx="1656080" cy="256540"/>
          </a:xfrm>
          <a:custGeom>
            <a:avLst/>
            <a:gdLst/>
            <a:ahLst/>
            <a:cxnLst/>
            <a:rect l="l" t="t" r="r" b="b"/>
            <a:pathLst>
              <a:path w="1656079" h="256539">
                <a:moveTo>
                  <a:pt x="0" y="256032"/>
                </a:moveTo>
                <a:lnTo>
                  <a:pt x="1656079" y="256032"/>
                </a:lnTo>
                <a:lnTo>
                  <a:pt x="1656079" y="0"/>
                </a:lnTo>
                <a:lnTo>
                  <a:pt x="0" y="0"/>
                </a:lnTo>
                <a:lnTo>
                  <a:pt x="0" y="256032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93852" y="2689986"/>
            <a:ext cx="3554095" cy="170815"/>
          </a:xfrm>
          <a:custGeom>
            <a:avLst/>
            <a:gdLst/>
            <a:ahLst/>
            <a:cxnLst/>
            <a:rect l="l" t="t" r="r" b="b"/>
            <a:pathLst>
              <a:path w="3554095" h="170814">
                <a:moveTo>
                  <a:pt x="0" y="170687"/>
                </a:moveTo>
                <a:lnTo>
                  <a:pt x="3554095" y="170687"/>
                </a:lnTo>
                <a:lnTo>
                  <a:pt x="3554095" y="0"/>
                </a:lnTo>
                <a:lnTo>
                  <a:pt x="0" y="0"/>
                </a:lnTo>
                <a:lnTo>
                  <a:pt x="0" y="1706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3747896" y="2689986"/>
            <a:ext cx="822960" cy="170815"/>
          </a:xfrm>
          <a:custGeom>
            <a:avLst/>
            <a:gdLst/>
            <a:ahLst/>
            <a:cxnLst/>
            <a:rect l="l" t="t" r="r" b="b"/>
            <a:pathLst>
              <a:path w="822960" h="170814">
                <a:moveTo>
                  <a:pt x="0" y="170687"/>
                </a:moveTo>
                <a:lnTo>
                  <a:pt x="822960" y="170687"/>
                </a:lnTo>
                <a:lnTo>
                  <a:pt x="822960" y="0"/>
                </a:lnTo>
                <a:lnTo>
                  <a:pt x="0" y="0"/>
                </a:lnTo>
                <a:lnTo>
                  <a:pt x="0" y="1706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570857" y="2689986"/>
            <a:ext cx="857250" cy="170815"/>
          </a:xfrm>
          <a:custGeom>
            <a:avLst/>
            <a:gdLst/>
            <a:ahLst/>
            <a:cxnLst/>
            <a:rect l="l" t="t" r="r" b="b"/>
            <a:pathLst>
              <a:path w="857250" h="170814">
                <a:moveTo>
                  <a:pt x="0" y="170687"/>
                </a:moveTo>
                <a:lnTo>
                  <a:pt x="857250" y="170687"/>
                </a:lnTo>
                <a:lnTo>
                  <a:pt x="857250" y="0"/>
                </a:lnTo>
                <a:lnTo>
                  <a:pt x="0" y="0"/>
                </a:lnTo>
                <a:lnTo>
                  <a:pt x="0" y="1706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428107" y="2689986"/>
            <a:ext cx="975360" cy="170815"/>
          </a:xfrm>
          <a:custGeom>
            <a:avLst/>
            <a:gdLst/>
            <a:ahLst/>
            <a:cxnLst/>
            <a:rect l="l" t="t" r="r" b="b"/>
            <a:pathLst>
              <a:path w="975360" h="170814">
                <a:moveTo>
                  <a:pt x="0" y="170687"/>
                </a:moveTo>
                <a:lnTo>
                  <a:pt x="975360" y="170687"/>
                </a:lnTo>
                <a:lnTo>
                  <a:pt x="975360" y="0"/>
                </a:lnTo>
                <a:lnTo>
                  <a:pt x="0" y="0"/>
                </a:lnTo>
                <a:lnTo>
                  <a:pt x="0" y="1706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403466" y="2689986"/>
            <a:ext cx="897890" cy="170815"/>
          </a:xfrm>
          <a:custGeom>
            <a:avLst/>
            <a:gdLst/>
            <a:ahLst/>
            <a:cxnLst/>
            <a:rect l="l" t="t" r="r" b="b"/>
            <a:pathLst>
              <a:path w="897890" h="170814">
                <a:moveTo>
                  <a:pt x="0" y="170687"/>
                </a:moveTo>
                <a:lnTo>
                  <a:pt x="897889" y="170687"/>
                </a:lnTo>
                <a:lnTo>
                  <a:pt x="897889" y="0"/>
                </a:lnTo>
                <a:lnTo>
                  <a:pt x="0" y="0"/>
                </a:lnTo>
                <a:lnTo>
                  <a:pt x="0" y="1706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301356" y="2689986"/>
            <a:ext cx="1656080" cy="170815"/>
          </a:xfrm>
          <a:custGeom>
            <a:avLst/>
            <a:gdLst/>
            <a:ahLst/>
            <a:cxnLst/>
            <a:rect l="l" t="t" r="r" b="b"/>
            <a:pathLst>
              <a:path w="1656079" h="170814">
                <a:moveTo>
                  <a:pt x="0" y="170687"/>
                </a:moveTo>
                <a:lnTo>
                  <a:pt x="1656079" y="170687"/>
                </a:lnTo>
                <a:lnTo>
                  <a:pt x="1656079" y="0"/>
                </a:lnTo>
                <a:lnTo>
                  <a:pt x="0" y="0"/>
                </a:lnTo>
                <a:lnTo>
                  <a:pt x="0" y="1706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93852" y="2860738"/>
            <a:ext cx="3554095" cy="341630"/>
          </a:xfrm>
          <a:custGeom>
            <a:avLst/>
            <a:gdLst/>
            <a:ahLst/>
            <a:cxnLst/>
            <a:rect l="l" t="t" r="r" b="b"/>
            <a:pathLst>
              <a:path w="3554095" h="341630">
                <a:moveTo>
                  <a:pt x="0" y="341566"/>
                </a:moveTo>
                <a:lnTo>
                  <a:pt x="3554095" y="341566"/>
                </a:lnTo>
                <a:lnTo>
                  <a:pt x="3554095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3747896" y="2860738"/>
            <a:ext cx="822960" cy="341630"/>
          </a:xfrm>
          <a:custGeom>
            <a:avLst/>
            <a:gdLst/>
            <a:ahLst/>
            <a:cxnLst/>
            <a:rect l="l" t="t" r="r" b="b"/>
            <a:pathLst>
              <a:path w="822960" h="341630">
                <a:moveTo>
                  <a:pt x="0" y="341566"/>
                </a:moveTo>
                <a:lnTo>
                  <a:pt x="822960" y="341566"/>
                </a:lnTo>
                <a:lnTo>
                  <a:pt x="822960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4570857" y="2860738"/>
            <a:ext cx="857250" cy="341630"/>
          </a:xfrm>
          <a:custGeom>
            <a:avLst/>
            <a:gdLst/>
            <a:ahLst/>
            <a:cxnLst/>
            <a:rect l="l" t="t" r="r" b="b"/>
            <a:pathLst>
              <a:path w="857250" h="341630">
                <a:moveTo>
                  <a:pt x="0" y="341566"/>
                </a:moveTo>
                <a:lnTo>
                  <a:pt x="857250" y="341566"/>
                </a:lnTo>
                <a:lnTo>
                  <a:pt x="857250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428107" y="2860738"/>
            <a:ext cx="975360" cy="341630"/>
          </a:xfrm>
          <a:custGeom>
            <a:avLst/>
            <a:gdLst/>
            <a:ahLst/>
            <a:cxnLst/>
            <a:rect l="l" t="t" r="r" b="b"/>
            <a:pathLst>
              <a:path w="975360" h="341630">
                <a:moveTo>
                  <a:pt x="0" y="341566"/>
                </a:moveTo>
                <a:lnTo>
                  <a:pt x="975360" y="341566"/>
                </a:lnTo>
                <a:lnTo>
                  <a:pt x="975360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6403466" y="2860738"/>
            <a:ext cx="897890" cy="341630"/>
          </a:xfrm>
          <a:custGeom>
            <a:avLst/>
            <a:gdLst/>
            <a:ahLst/>
            <a:cxnLst/>
            <a:rect l="l" t="t" r="r" b="b"/>
            <a:pathLst>
              <a:path w="897890" h="341630">
                <a:moveTo>
                  <a:pt x="0" y="341566"/>
                </a:moveTo>
                <a:lnTo>
                  <a:pt x="897889" y="341566"/>
                </a:lnTo>
                <a:lnTo>
                  <a:pt x="897889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7301356" y="2860738"/>
            <a:ext cx="1656080" cy="341630"/>
          </a:xfrm>
          <a:custGeom>
            <a:avLst/>
            <a:gdLst/>
            <a:ahLst/>
            <a:cxnLst/>
            <a:rect l="l" t="t" r="r" b="b"/>
            <a:pathLst>
              <a:path w="1656079" h="341630">
                <a:moveTo>
                  <a:pt x="0" y="341566"/>
                </a:moveTo>
                <a:lnTo>
                  <a:pt x="1656079" y="341566"/>
                </a:lnTo>
                <a:lnTo>
                  <a:pt x="1656079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93852" y="3202241"/>
            <a:ext cx="3554095" cy="341630"/>
          </a:xfrm>
          <a:custGeom>
            <a:avLst/>
            <a:gdLst/>
            <a:ahLst/>
            <a:cxnLst/>
            <a:rect l="l" t="t" r="r" b="b"/>
            <a:pathLst>
              <a:path w="3554095" h="341629">
                <a:moveTo>
                  <a:pt x="0" y="341566"/>
                </a:moveTo>
                <a:lnTo>
                  <a:pt x="3554095" y="341566"/>
                </a:lnTo>
                <a:lnTo>
                  <a:pt x="3554095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747896" y="3202241"/>
            <a:ext cx="822960" cy="341630"/>
          </a:xfrm>
          <a:custGeom>
            <a:avLst/>
            <a:gdLst/>
            <a:ahLst/>
            <a:cxnLst/>
            <a:rect l="l" t="t" r="r" b="b"/>
            <a:pathLst>
              <a:path w="822960" h="341629">
                <a:moveTo>
                  <a:pt x="0" y="341566"/>
                </a:moveTo>
                <a:lnTo>
                  <a:pt x="822960" y="341566"/>
                </a:lnTo>
                <a:lnTo>
                  <a:pt x="822960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570857" y="3202241"/>
            <a:ext cx="857250" cy="341630"/>
          </a:xfrm>
          <a:custGeom>
            <a:avLst/>
            <a:gdLst/>
            <a:ahLst/>
            <a:cxnLst/>
            <a:rect l="l" t="t" r="r" b="b"/>
            <a:pathLst>
              <a:path w="857250" h="341629">
                <a:moveTo>
                  <a:pt x="0" y="341566"/>
                </a:moveTo>
                <a:lnTo>
                  <a:pt x="857250" y="341566"/>
                </a:lnTo>
                <a:lnTo>
                  <a:pt x="857250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428107" y="3202241"/>
            <a:ext cx="975360" cy="341630"/>
          </a:xfrm>
          <a:custGeom>
            <a:avLst/>
            <a:gdLst/>
            <a:ahLst/>
            <a:cxnLst/>
            <a:rect l="l" t="t" r="r" b="b"/>
            <a:pathLst>
              <a:path w="975360" h="341629">
                <a:moveTo>
                  <a:pt x="0" y="341566"/>
                </a:moveTo>
                <a:lnTo>
                  <a:pt x="975360" y="341566"/>
                </a:lnTo>
                <a:lnTo>
                  <a:pt x="975360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403466" y="3202241"/>
            <a:ext cx="897890" cy="341630"/>
          </a:xfrm>
          <a:custGeom>
            <a:avLst/>
            <a:gdLst/>
            <a:ahLst/>
            <a:cxnLst/>
            <a:rect l="l" t="t" r="r" b="b"/>
            <a:pathLst>
              <a:path w="897890" h="341629">
                <a:moveTo>
                  <a:pt x="0" y="341566"/>
                </a:moveTo>
                <a:lnTo>
                  <a:pt x="897889" y="341566"/>
                </a:lnTo>
                <a:lnTo>
                  <a:pt x="897889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7301356" y="3202241"/>
            <a:ext cx="1656080" cy="341630"/>
          </a:xfrm>
          <a:custGeom>
            <a:avLst/>
            <a:gdLst/>
            <a:ahLst/>
            <a:cxnLst/>
            <a:rect l="l" t="t" r="r" b="b"/>
            <a:pathLst>
              <a:path w="1656079" h="341629">
                <a:moveTo>
                  <a:pt x="0" y="341566"/>
                </a:moveTo>
                <a:lnTo>
                  <a:pt x="1656079" y="341566"/>
                </a:lnTo>
                <a:lnTo>
                  <a:pt x="1656079" y="0"/>
                </a:lnTo>
                <a:lnTo>
                  <a:pt x="0" y="0"/>
                </a:lnTo>
                <a:lnTo>
                  <a:pt x="0" y="34156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193852" y="3543808"/>
            <a:ext cx="3554095" cy="170815"/>
          </a:xfrm>
          <a:custGeom>
            <a:avLst/>
            <a:gdLst/>
            <a:ahLst/>
            <a:cxnLst/>
            <a:rect l="l" t="t" r="r" b="b"/>
            <a:pathLst>
              <a:path w="3554095" h="170814">
                <a:moveTo>
                  <a:pt x="0" y="170688"/>
                </a:moveTo>
                <a:lnTo>
                  <a:pt x="3554095" y="170688"/>
                </a:lnTo>
                <a:lnTo>
                  <a:pt x="3554095" y="0"/>
                </a:lnTo>
                <a:lnTo>
                  <a:pt x="0" y="0"/>
                </a:lnTo>
                <a:lnTo>
                  <a:pt x="0" y="170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747896" y="3543808"/>
            <a:ext cx="822960" cy="170815"/>
          </a:xfrm>
          <a:custGeom>
            <a:avLst/>
            <a:gdLst/>
            <a:ahLst/>
            <a:cxnLst/>
            <a:rect l="l" t="t" r="r" b="b"/>
            <a:pathLst>
              <a:path w="822960" h="170814">
                <a:moveTo>
                  <a:pt x="0" y="170688"/>
                </a:moveTo>
                <a:lnTo>
                  <a:pt x="822960" y="170688"/>
                </a:lnTo>
                <a:lnTo>
                  <a:pt x="822960" y="0"/>
                </a:lnTo>
                <a:lnTo>
                  <a:pt x="0" y="0"/>
                </a:lnTo>
                <a:lnTo>
                  <a:pt x="0" y="170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4570857" y="3543808"/>
            <a:ext cx="857250" cy="170815"/>
          </a:xfrm>
          <a:custGeom>
            <a:avLst/>
            <a:gdLst/>
            <a:ahLst/>
            <a:cxnLst/>
            <a:rect l="l" t="t" r="r" b="b"/>
            <a:pathLst>
              <a:path w="857250" h="170814">
                <a:moveTo>
                  <a:pt x="0" y="170688"/>
                </a:moveTo>
                <a:lnTo>
                  <a:pt x="857250" y="170688"/>
                </a:lnTo>
                <a:lnTo>
                  <a:pt x="857250" y="0"/>
                </a:lnTo>
                <a:lnTo>
                  <a:pt x="0" y="0"/>
                </a:lnTo>
                <a:lnTo>
                  <a:pt x="0" y="170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428107" y="3543808"/>
            <a:ext cx="975360" cy="170815"/>
          </a:xfrm>
          <a:custGeom>
            <a:avLst/>
            <a:gdLst/>
            <a:ahLst/>
            <a:cxnLst/>
            <a:rect l="l" t="t" r="r" b="b"/>
            <a:pathLst>
              <a:path w="975360" h="170814">
                <a:moveTo>
                  <a:pt x="0" y="170688"/>
                </a:moveTo>
                <a:lnTo>
                  <a:pt x="975360" y="170688"/>
                </a:lnTo>
                <a:lnTo>
                  <a:pt x="975360" y="0"/>
                </a:lnTo>
                <a:lnTo>
                  <a:pt x="0" y="0"/>
                </a:lnTo>
                <a:lnTo>
                  <a:pt x="0" y="170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6403466" y="3543808"/>
            <a:ext cx="897890" cy="170815"/>
          </a:xfrm>
          <a:custGeom>
            <a:avLst/>
            <a:gdLst/>
            <a:ahLst/>
            <a:cxnLst/>
            <a:rect l="l" t="t" r="r" b="b"/>
            <a:pathLst>
              <a:path w="897890" h="170814">
                <a:moveTo>
                  <a:pt x="0" y="170688"/>
                </a:moveTo>
                <a:lnTo>
                  <a:pt x="897889" y="170688"/>
                </a:lnTo>
                <a:lnTo>
                  <a:pt x="897889" y="0"/>
                </a:lnTo>
                <a:lnTo>
                  <a:pt x="0" y="0"/>
                </a:lnTo>
                <a:lnTo>
                  <a:pt x="0" y="170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7301356" y="3543808"/>
            <a:ext cx="1656080" cy="170815"/>
          </a:xfrm>
          <a:custGeom>
            <a:avLst/>
            <a:gdLst/>
            <a:ahLst/>
            <a:cxnLst/>
            <a:rect l="l" t="t" r="r" b="b"/>
            <a:pathLst>
              <a:path w="1656079" h="170814">
                <a:moveTo>
                  <a:pt x="0" y="170688"/>
                </a:moveTo>
                <a:lnTo>
                  <a:pt x="1656079" y="170688"/>
                </a:lnTo>
                <a:lnTo>
                  <a:pt x="1656079" y="0"/>
                </a:lnTo>
                <a:lnTo>
                  <a:pt x="0" y="0"/>
                </a:lnTo>
                <a:lnTo>
                  <a:pt x="0" y="17068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93852" y="3714534"/>
            <a:ext cx="3554095" cy="297815"/>
          </a:xfrm>
          <a:custGeom>
            <a:avLst/>
            <a:gdLst/>
            <a:ahLst/>
            <a:cxnLst/>
            <a:rect l="l" t="t" r="r" b="b"/>
            <a:pathLst>
              <a:path w="3554095" h="297814">
                <a:moveTo>
                  <a:pt x="0" y="297395"/>
                </a:moveTo>
                <a:lnTo>
                  <a:pt x="3554095" y="297395"/>
                </a:lnTo>
                <a:lnTo>
                  <a:pt x="3554095" y="0"/>
                </a:lnTo>
                <a:lnTo>
                  <a:pt x="0" y="0"/>
                </a:lnTo>
                <a:lnTo>
                  <a:pt x="0" y="29739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747896" y="3714534"/>
            <a:ext cx="822960" cy="297815"/>
          </a:xfrm>
          <a:custGeom>
            <a:avLst/>
            <a:gdLst/>
            <a:ahLst/>
            <a:cxnLst/>
            <a:rect l="l" t="t" r="r" b="b"/>
            <a:pathLst>
              <a:path w="822960" h="297814">
                <a:moveTo>
                  <a:pt x="0" y="297395"/>
                </a:moveTo>
                <a:lnTo>
                  <a:pt x="822960" y="297395"/>
                </a:lnTo>
                <a:lnTo>
                  <a:pt x="822960" y="0"/>
                </a:lnTo>
                <a:lnTo>
                  <a:pt x="0" y="0"/>
                </a:lnTo>
                <a:lnTo>
                  <a:pt x="0" y="29739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570857" y="3714534"/>
            <a:ext cx="857250" cy="297815"/>
          </a:xfrm>
          <a:custGeom>
            <a:avLst/>
            <a:gdLst/>
            <a:ahLst/>
            <a:cxnLst/>
            <a:rect l="l" t="t" r="r" b="b"/>
            <a:pathLst>
              <a:path w="857250" h="297814">
                <a:moveTo>
                  <a:pt x="0" y="297395"/>
                </a:moveTo>
                <a:lnTo>
                  <a:pt x="857250" y="297395"/>
                </a:lnTo>
                <a:lnTo>
                  <a:pt x="857250" y="0"/>
                </a:lnTo>
                <a:lnTo>
                  <a:pt x="0" y="0"/>
                </a:lnTo>
                <a:lnTo>
                  <a:pt x="0" y="29739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428107" y="3714534"/>
            <a:ext cx="975360" cy="297815"/>
          </a:xfrm>
          <a:custGeom>
            <a:avLst/>
            <a:gdLst/>
            <a:ahLst/>
            <a:cxnLst/>
            <a:rect l="l" t="t" r="r" b="b"/>
            <a:pathLst>
              <a:path w="975360" h="297814">
                <a:moveTo>
                  <a:pt x="0" y="297395"/>
                </a:moveTo>
                <a:lnTo>
                  <a:pt x="975360" y="297395"/>
                </a:lnTo>
                <a:lnTo>
                  <a:pt x="975360" y="0"/>
                </a:lnTo>
                <a:lnTo>
                  <a:pt x="0" y="0"/>
                </a:lnTo>
                <a:lnTo>
                  <a:pt x="0" y="29739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403466" y="3714534"/>
            <a:ext cx="897890" cy="297815"/>
          </a:xfrm>
          <a:custGeom>
            <a:avLst/>
            <a:gdLst/>
            <a:ahLst/>
            <a:cxnLst/>
            <a:rect l="l" t="t" r="r" b="b"/>
            <a:pathLst>
              <a:path w="897890" h="297814">
                <a:moveTo>
                  <a:pt x="0" y="297395"/>
                </a:moveTo>
                <a:lnTo>
                  <a:pt x="897889" y="297395"/>
                </a:lnTo>
                <a:lnTo>
                  <a:pt x="897889" y="0"/>
                </a:lnTo>
                <a:lnTo>
                  <a:pt x="0" y="0"/>
                </a:lnTo>
                <a:lnTo>
                  <a:pt x="0" y="29739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7301356" y="3714534"/>
            <a:ext cx="1656080" cy="297815"/>
          </a:xfrm>
          <a:custGeom>
            <a:avLst/>
            <a:gdLst/>
            <a:ahLst/>
            <a:cxnLst/>
            <a:rect l="l" t="t" r="r" b="b"/>
            <a:pathLst>
              <a:path w="1656079" h="297814">
                <a:moveTo>
                  <a:pt x="0" y="297395"/>
                </a:moveTo>
                <a:lnTo>
                  <a:pt x="1656079" y="297395"/>
                </a:lnTo>
                <a:lnTo>
                  <a:pt x="1656079" y="0"/>
                </a:lnTo>
                <a:lnTo>
                  <a:pt x="0" y="0"/>
                </a:lnTo>
                <a:lnTo>
                  <a:pt x="0" y="29739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48" name="object 48"/>
          <p:cNvGraphicFramePr>
            <a:graphicFrameLocks noGrp="1"/>
          </p:cNvGraphicFramePr>
          <p:nvPr/>
        </p:nvGraphicFramePr>
        <p:xfrm>
          <a:off x="196634" y="1659635"/>
          <a:ext cx="8757285" cy="2366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1295"/>
                <a:gridCol w="1632584"/>
                <a:gridCol w="861060"/>
                <a:gridCol w="971550"/>
                <a:gridCol w="901700"/>
                <a:gridCol w="1650365"/>
              </a:tblGrid>
              <a:tr h="413929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millions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of dollars, except per-share</a:t>
                      </a:r>
                      <a:r>
                        <a:rPr dirty="0" sz="1400" spc="-2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amounts.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3189">
                    <a:lnT w="2857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2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91376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524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524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524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524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1400" spc="5" b="1">
                          <a:latin typeface="Times New Roman"/>
                          <a:cs typeface="Times New Roman"/>
                        </a:rPr>
                        <a:t>2004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5244">
                    <a:solidFill>
                      <a:srgbClr val="F8F8F8"/>
                    </a:solidFill>
                  </a:tcPr>
                </a:tc>
              </a:tr>
              <a:tr h="243522">
                <a:tc>
                  <a:txBody>
                    <a:bodyPr/>
                    <a:lstStyle/>
                    <a:p>
                      <a:pPr>
                        <a:lnSpc>
                          <a:spcPts val="1490"/>
                        </a:lnSpc>
                        <a:spcBef>
                          <a:spcPts val="32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Cash from</a:t>
                      </a:r>
                      <a:r>
                        <a:rPr dirty="0" sz="14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operations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8440">
                        <a:lnSpc>
                          <a:spcPts val="1490"/>
                        </a:lnSpc>
                        <a:spcBef>
                          <a:spcPts val="32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30,0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490"/>
                        </a:lnSpc>
                        <a:spcBef>
                          <a:spcPts val="32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39,398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9075">
                        <a:lnSpc>
                          <a:spcPts val="1490"/>
                        </a:lnSpc>
                        <a:spcBef>
                          <a:spcPts val="32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34,8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490"/>
                        </a:lnSpc>
                        <a:spcBef>
                          <a:spcPts val="32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36,102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1490"/>
                        </a:lnSpc>
                        <a:spcBef>
                          <a:spcPts val="32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36,484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1275">
                    <a:solidFill>
                      <a:srgbClr val="F8F8F8"/>
                    </a:solidFill>
                  </a:tcPr>
                </a:tc>
              </a:tr>
              <a:tr h="180276"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Cash investments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8440">
                        <a:lnSpc>
                          <a:spcPts val="13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37,6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3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40,308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9075">
                        <a:lnSpc>
                          <a:spcPts val="13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61,2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3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21,843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132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38,414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4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flow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8595">
                        <a:lnSpc>
                          <a:spcPts val="15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,6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0)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69545">
                        <a:lnSpc>
                          <a:spcPts val="15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910)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87325">
                        <a:lnSpc>
                          <a:spcPts val="15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6,3</a:t>
                      </a:r>
                      <a:r>
                        <a:rPr dirty="0" u="sng" sz="14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u="sng" sz="140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5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14,259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1510"/>
                        </a:lnSpc>
                      </a:pPr>
                      <a:r>
                        <a:rPr dirty="0" u="sng" sz="14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(1,930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0762">
                <a:tc>
                  <a:txBody>
                    <a:bodyPr/>
                    <a:lstStyle/>
                    <a:p>
                      <a:pPr>
                        <a:lnSpc>
                          <a:spcPts val="1485"/>
                        </a:lnSpc>
                        <a:spcBef>
                          <a:spcPts val="10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8440">
                        <a:lnSpc>
                          <a:spcPts val="1485"/>
                        </a:lnSpc>
                        <a:spcBef>
                          <a:spcPts val="10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12,7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485"/>
                        </a:lnSpc>
                        <a:spcBef>
                          <a:spcPts val="10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13,684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9075">
                        <a:lnSpc>
                          <a:spcPts val="1485"/>
                        </a:lnSpc>
                        <a:spcBef>
                          <a:spcPts val="10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14,1</a:t>
                      </a:r>
                      <a:r>
                        <a:rPr dirty="0" sz="14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ts val="1485"/>
                        </a:lnSpc>
                        <a:spcBef>
                          <a:spcPts val="10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15,002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1485"/>
                        </a:lnSpc>
                        <a:spcBef>
                          <a:spcPts val="101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16,593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</a:tr>
              <a:tr h="180318">
                <a:tc>
                  <a:txBody>
                    <a:bodyPr/>
                    <a:lstStyle/>
                    <a:p>
                      <a:pPr>
                        <a:lnSpc>
                          <a:spcPts val="13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Earnings per share</a:t>
                      </a:r>
                      <a:r>
                        <a:rPr dirty="0" sz="1400" spc="-1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(eps)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9075">
                        <a:lnSpc>
                          <a:spcPts val="132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.29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7480">
                        <a:lnSpc>
                          <a:spcPts val="13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1.38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1615">
                        <a:lnSpc>
                          <a:spcPts val="13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1.42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ts val="13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4085">
                        <a:lnSpc>
                          <a:spcPts val="132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1.60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17049">
                <a:tc>
                  <a:txBody>
                    <a:bodyPr/>
                    <a:lstStyle/>
                    <a:p>
                      <a:pPr>
                        <a:lnSpc>
                          <a:spcPts val="15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Dividends per share</a:t>
                      </a:r>
                      <a:r>
                        <a:rPr dirty="0" sz="14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(dps)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8440">
                        <a:lnSpc>
                          <a:spcPts val="1510"/>
                        </a:lnSpc>
                      </a:pPr>
                      <a:r>
                        <a:rPr dirty="0" sz="1400" spc="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.57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58115">
                        <a:lnSpc>
                          <a:spcPts val="15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0.66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21615">
                        <a:lnSpc>
                          <a:spcPts val="15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0.73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ts val="15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0.77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4719">
                        <a:lnSpc>
                          <a:spcPts val="1510"/>
                        </a:lnSpc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0.82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9" name="object 49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2583" y="430529"/>
            <a:ext cx="63988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Will </a:t>
            </a:r>
            <a:r>
              <a:rPr dirty="0" spc="-15"/>
              <a:t>DCF </a:t>
            </a:r>
            <a:r>
              <a:rPr dirty="0" spc="-5"/>
              <a:t>Valuation Work </a:t>
            </a:r>
            <a:r>
              <a:rPr dirty="0"/>
              <a:t>for</a:t>
            </a:r>
            <a:r>
              <a:rPr dirty="0" spc="-70"/>
              <a:t> </a:t>
            </a:r>
            <a:r>
              <a:rPr dirty="0" spc="-5"/>
              <a:t>Starbucks?</a:t>
            </a:r>
          </a:p>
        </p:txBody>
      </p:sp>
      <p:sp>
        <p:nvSpPr>
          <p:cNvPr id="3" name="object 3"/>
          <p:cNvSpPr/>
          <p:nvPr/>
        </p:nvSpPr>
        <p:spPr>
          <a:xfrm>
            <a:off x="1274063" y="1827276"/>
            <a:ext cx="6553200" cy="2819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2977" y="468629"/>
            <a:ext cx="743965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Will DCF Valuation Work </a:t>
            </a:r>
            <a:r>
              <a:rPr dirty="0"/>
              <a:t>for </a:t>
            </a:r>
            <a:r>
              <a:rPr dirty="0" spc="-5"/>
              <a:t>Wal-Mart</a:t>
            </a:r>
            <a:r>
              <a:rPr dirty="0" spc="-55"/>
              <a:t> </a:t>
            </a:r>
            <a:r>
              <a:rPr dirty="0" spc="-5"/>
              <a:t>Stores?</a:t>
            </a:r>
          </a:p>
        </p:txBody>
      </p:sp>
      <p:sp>
        <p:nvSpPr>
          <p:cNvPr id="3" name="object 3"/>
          <p:cNvSpPr/>
          <p:nvPr/>
        </p:nvSpPr>
        <p:spPr>
          <a:xfrm>
            <a:off x="784859" y="1726494"/>
            <a:ext cx="7080250" cy="0"/>
          </a:xfrm>
          <a:custGeom>
            <a:avLst/>
            <a:gdLst/>
            <a:ahLst/>
            <a:cxnLst/>
            <a:rect l="l" t="t" r="r" b="b"/>
            <a:pathLst>
              <a:path w="7080250" h="0">
                <a:moveTo>
                  <a:pt x="0" y="0"/>
                </a:moveTo>
                <a:lnTo>
                  <a:pt x="7080123" y="0"/>
                </a:lnTo>
              </a:path>
            </a:pathLst>
          </a:custGeom>
          <a:ln w="87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84859" y="1948997"/>
            <a:ext cx="1475105" cy="0"/>
          </a:xfrm>
          <a:custGeom>
            <a:avLst/>
            <a:gdLst/>
            <a:ahLst/>
            <a:cxnLst/>
            <a:rect l="l" t="t" r="r" b="b"/>
            <a:pathLst>
              <a:path w="1475105" h="0">
                <a:moveTo>
                  <a:pt x="0" y="0"/>
                </a:moveTo>
                <a:lnTo>
                  <a:pt x="1474724" y="0"/>
                </a:lnTo>
              </a:path>
            </a:pathLst>
          </a:custGeom>
          <a:ln w="87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71245" y="1725930"/>
            <a:ext cx="3614420" cy="6451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Times New Roman"/>
                <a:cs typeface="Times New Roman"/>
              </a:rPr>
              <a:t>Wal-Mart Stores,</a:t>
            </a:r>
            <a:r>
              <a:rPr dirty="0" sz="1100" spc="-1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Inc.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dirty="0" sz="1100">
                <a:latin typeface="Times New Roman"/>
                <a:cs typeface="Times New Roman"/>
              </a:rPr>
              <a:t>(Fiscal </a:t>
            </a:r>
            <a:r>
              <a:rPr dirty="0" sz="1100" spc="-5">
                <a:latin typeface="Times New Roman"/>
                <a:cs typeface="Times New Roman"/>
              </a:rPr>
              <a:t>years </a:t>
            </a:r>
            <a:r>
              <a:rPr dirty="0" sz="1100">
                <a:latin typeface="Times New Roman"/>
                <a:cs typeface="Times New Roman"/>
              </a:rPr>
              <a:t>ending January 31. </a:t>
            </a:r>
            <a:r>
              <a:rPr dirty="0" sz="1100" spc="-5">
                <a:latin typeface="Times New Roman"/>
                <a:cs typeface="Times New Roman"/>
              </a:rPr>
              <a:t>Amounts </a:t>
            </a:r>
            <a:r>
              <a:rPr dirty="0" sz="1100">
                <a:latin typeface="Times New Roman"/>
                <a:cs typeface="Times New Roman"/>
              </a:rPr>
              <a:t>in </a:t>
            </a:r>
            <a:r>
              <a:rPr dirty="0" sz="1100" spc="-10">
                <a:latin typeface="Times New Roman"/>
                <a:cs typeface="Times New Roman"/>
              </a:rPr>
              <a:t>millions</a:t>
            </a:r>
            <a:r>
              <a:rPr dirty="0" sz="1100" spc="-210">
                <a:latin typeface="Times New Roman"/>
                <a:cs typeface="Times New Roman"/>
              </a:rPr>
              <a:t> </a:t>
            </a:r>
            <a:r>
              <a:rPr dirty="0" sz="1100" spc="5">
                <a:latin typeface="Times New Roman"/>
                <a:cs typeface="Times New Roman"/>
              </a:rPr>
              <a:t>ofdollars.)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52500" y="2638704"/>
            <a:ext cx="1492885" cy="193040"/>
          </a:xfrm>
          <a:custGeom>
            <a:avLst/>
            <a:gdLst/>
            <a:ahLst/>
            <a:cxnLst/>
            <a:rect l="l" t="t" r="r" b="b"/>
            <a:pathLst>
              <a:path w="1492885" h="193039">
                <a:moveTo>
                  <a:pt x="0" y="192887"/>
                </a:moveTo>
                <a:lnTo>
                  <a:pt x="1492884" y="192887"/>
                </a:lnTo>
                <a:lnTo>
                  <a:pt x="1492884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45360" y="2638704"/>
            <a:ext cx="637540" cy="193040"/>
          </a:xfrm>
          <a:custGeom>
            <a:avLst/>
            <a:gdLst/>
            <a:ahLst/>
            <a:cxnLst/>
            <a:rect l="l" t="t" r="r" b="b"/>
            <a:pathLst>
              <a:path w="637539" h="193039">
                <a:moveTo>
                  <a:pt x="0" y="192887"/>
                </a:moveTo>
                <a:lnTo>
                  <a:pt x="637539" y="192887"/>
                </a:lnTo>
                <a:lnTo>
                  <a:pt x="637539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882900" y="2638704"/>
            <a:ext cx="589280" cy="193040"/>
          </a:xfrm>
          <a:custGeom>
            <a:avLst/>
            <a:gdLst/>
            <a:ahLst/>
            <a:cxnLst/>
            <a:rect l="l" t="t" r="r" b="b"/>
            <a:pathLst>
              <a:path w="589279" h="193039">
                <a:moveTo>
                  <a:pt x="0" y="192887"/>
                </a:moveTo>
                <a:lnTo>
                  <a:pt x="589279" y="192887"/>
                </a:lnTo>
                <a:lnTo>
                  <a:pt x="589279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472179" y="2638704"/>
            <a:ext cx="262255" cy="193040"/>
          </a:xfrm>
          <a:custGeom>
            <a:avLst/>
            <a:gdLst/>
            <a:ahLst/>
            <a:cxnLst/>
            <a:rect l="l" t="t" r="r" b="b"/>
            <a:pathLst>
              <a:path w="262254" h="193039">
                <a:moveTo>
                  <a:pt x="0" y="192887"/>
                </a:moveTo>
                <a:lnTo>
                  <a:pt x="262254" y="192887"/>
                </a:lnTo>
                <a:lnTo>
                  <a:pt x="262254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734434" y="2638704"/>
            <a:ext cx="328295" cy="193040"/>
          </a:xfrm>
          <a:custGeom>
            <a:avLst/>
            <a:gdLst/>
            <a:ahLst/>
            <a:cxnLst/>
            <a:rect l="l" t="t" r="r" b="b"/>
            <a:pathLst>
              <a:path w="328295" h="193039">
                <a:moveTo>
                  <a:pt x="0" y="192887"/>
                </a:moveTo>
                <a:lnTo>
                  <a:pt x="328295" y="192887"/>
                </a:lnTo>
                <a:lnTo>
                  <a:pt x="328295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062729" y="2638704"/>
            <a:ext cx="261620" cy="193040"/>
          </a:xfrm>
          <a:custGeom>
            <a:avLst/>
            <a:gdLst/>
            <a:ahLst/>
            <a:cxnLst/>
            <a:rect l="l" t="t" r="r" b="b"/>
            <a:pathLst>
              <a:path w="261620" h="193039">
                <a:moveTo>
                  <a:pt x="0" y="192887"/>
                </a:moveTo>
                <a:lnTo>
                  <a:pt x="261620" y="192887"/>
                </a:lnTo>
                <a:lnTo>
                  <a:pt x="261620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324350" y="2638704"/>
            <a:ext cx="354330" cy="193040"/>
          </a:xfrm>
          <a:custGeom>
            <a:avLst/>
            <a:gdLst/>
            <a:ahLst/>
            <a:cxnLst/>
            <a:rect l="l" t="t" r="r" b="b"/>
            <a:pathLst>
              <a:path w="354329" h="193039">
                <a:moveTo>
                  <a:pt x="0" y="192887"/>
                </a:moveTo>
                <a:lnTo>
                  <a:pt x="354329" y="192887"/>
                </a:lnTo>
                <a:lnTo>
                  <a:pt x="354329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678679" y="2638704"/>
            <a:ext cx="235585" cy="193040"/>
          </a:xfrm>
          <a:custGeom>
            <a:avLst/>
            <a:gdLst/>
            <a:ahLst/>
            <a:cxnLst/>
            <a:rect l="l" t="t" r="r" b="b"/>
            <a:pathLst>
              <a:path w="235585" h="193039">
                <a:moveTo>
                  <a:pt x="0" y="192887"/>
                </a:moveTo>
                <a:lnTo>
                  <a:pt x="235585" y="192887"/>
                </a:lnTo>
                <a:lnTo>
                  <a:pt x="235585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914265" y="2638704"/>
            <a:ext cx="344170" cy="193040"/>
          </a:xfrm>
          <a:custGeom>
            <a:avLst/>
            <a:gdLst/>
            <a:ahLst/>
            <a:cxnLst/>
            <a:rect l="l" t="t" r="r" b="b"/>
            <a:pathLst>
              <a:path w="344170" h="193039">
                <a:moveTo>
                  <a:pt x="0" y="192887"/>
                </a:moveTo>
                <a:lnTo>
                  <a:pt x="344170" y="192887"/>
                </a:lnTo>
                <a:lnTo>
                  <a:pt x="344170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258434" y="2638704"/>
            <a:ext cx="233679" cy="193040"/>
          </a:xfrm>
          <a:custGeom>
            <a:avLst/>
            <a:gdLst/>
            <a:ahLst/>
            <a:cxnLst/>
            <a:rect l="l" t="t" r="r" b="b"/>
            <a:pathLst>
              <a:path w="233679" h="193039">
                <a:moveTo>
                  <a:pt x="0" y="192887"/>
                </a:moveTo>
                <a:lnTo>
                  <a:pt x="233679" y="192887"/>
                </a:lnTo>
                <a:lnTo>
                  <a:pt x="233679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492115" y="2638704"/>
            <a:ext cx="601980" cy="193040"/>
          </a:xfrm>
          <a:custGeom>
            <a:avLst/>
            <a:gdLst/>
            <a:ahLst/>
            <a:cxnLst/>
            <a:rect l="l" t="t" r="r" b="b"/>
            <a:pathLst>
              <a:path w="601979" h="193039">
                <a:moveTo>
                  <a:pt x="0" y="192887"/>
                </a:moveTo>
                <a:lnTo>
                  <a:pt x="601979" y="192887"/>
                </a:lnTo>
                <a:lnTo>
                  <a:pt x="601979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094095" y="2638704"/>
            <a:ext cx="591185" cy="193040"/>
          </a:xfrm>
          <a:custGeom>
            <a:avLst/>
            <a:gdLst/>
            <a:ahLst/>
            <a:cxnLst/>
            <a:rect l="l" t="t" r="r" b="b"/>
            <a:pathLst>
              <a:path w="591184" h="193039">
                <a:moveTo>
                  <a:pt x="0" y="192887"/>
                </a:moveTo>
                <a:lnTo>
                  <a:pt x="591184" y="192887"/>
                </a:lnTo>
                <a:lnTo>
                  <a:pt x="591184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685280" y="2638704"/>
            <a:ext cx="589915" cy="193040"/>
          </a:xfrm>
          <a:custGeom>
            <a:avLst/>
            <a:gdLst/>
            <a:ahLst/>
            <a:cxnLst/>
            <a:rect l="l" t="t" r="r" b="b"/>
            <a:pathLst>
              <a:path w="589915" h="193039">
                <a:moveTo>
                  <a:pt x="0" y="192887"/>
                </a:moveTo>
                <a:lnTo>
                  <a:pt x="589915" y="192887"/>
                </a:lnTo>
                <a:lnTo>
                  <a:pt x="589915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275194" y="2638704"/>
            <a:ext cx="461009" cy="193040"/>
          </a:xfrm>
          <a:custGeom>
            <a:avLst/>
            <a:gdLst/>
            <a:ahLst/>
            <a:cxnLst/>
            <a:rect l="l" t="t" r="r" b="b"/>
            <a:pathLst>
              <a:path w="461009" h="193039">
                <a:moveTo>
                  <a:pt x="0" y="192887"/>
                </a:moveTo>
                <a:lnTo>
                  <a:pt x="461009" y="192887"/>
                </a:lnTo>
                <a:lnTo>
                  <a:pt x="461009" y="0"/>
                </a:lnTo>
                <a:lnTo>
                  <a:pt x="0" y="0"/>
                </a:lnTo>
                <a:lnTo>
                  <a:pt x="0" y="19288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52500" y="2831528"/>
            <a:ext cx="1492885" cy="553720"/>
          </a:xfrm>
          <a:custGeom>
            <a:avLst/>
            <a:gdLst/>
            <a:ahLst/>
            <a:cxnLst/>
            <a:rect l="l" t="t" r="r" b="b"/>
            <a:pathLst>
              <a:path w="1492885" h="553720">
                <a:moveTo>
                  <a:pt x="0" y="553275"/>
                </a:moveTo>
                <a:lnTo>
                  <a:pt x="1492884" y="553275"/>
                </a:lnTo>
                <a:lnTo>
                  <a:pt x="1492884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245360" y="2831528"/>
            <a:ext cx="637540" cy="553720"/>
          </a:xfrm>
          <a:custGeom>
            <a:avLst/>
            <a:gdLst/>
            <a:ahLst/>
            <a:cxnLst/>
            <a:rect l="l" t="t" r="r" b="b"/>
            <a:pathLst>
              <a:path w="637539" h="553720">
                <a:moveTo>
                  <a:pt x="0" y="553275"/>
                </a:moveTo>
                <a:lnTo>
                  <a:pt x="637539" y="553275"/>
                </a:lnTo>
                <a:lnTo>
                  <a:pt x="637539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882900" y="2831528"/>
            <a:ext cx="589280" cy="553720"/>
          </a:xfrm>
          <a:custGeom>
            <a:avLst/>
            <a:gdLst/>
            <a:ahLst/>
            <a:cxnLst/>
            <a:rect l="l" t="t" r="r" b="b"/>
            <a:pathLst>
              <a:path w="589279" h="553720">
                <a:moveTo>
                  <a:pt x="0" y="553275"/>
                </a:moveTo>
                <a:lnTo>
                  <a:pt x="589279" y="553275"/>
                </a:lnTo>
                <a:lnTo>
                  <a:pt x="589279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472179" y="2831528"/>
            <a:ext cx="262255" cy="553720"/>
          </a:xfrm>
          <a:custGeom>
            <a:avLst/>
            <a:gdLst/>
            <a:ahLst/>
            <a:cxnLst/>
            <a:rect l="l" t="t" r="r" b="b"/>
            <a:pathLst>
              <a:path w="262254" h="553720">
                <a:moveTo>
                  <a:pt x="0" y="553275"/>
                </a:moveTo>
                <a:lnTo>
                  <a:pt x="262254" y="553275"/>
                </a:lnTo>
                <a:lnTo>
                  <a:pt x="262254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734434" y="2831528"/>
            <a:ext cx="328295" cy="553720"/>
          </a:xfrm>
          <a:custGeom>
            <a:avLst/>
            <a:gdLst/>
            <a:ahLst/>
            <a:cxnLst/>
            <a:rect l="l" t="t" r="r" b="b"/>
            <a:pathLst>
              <a:path w="328295" h="553720">
                <a:moveTo>
                  <a:pt x="0" y="553275"/>
                </a:moveTo>
                <a:lnTo>
                  <a:pt x="328295" y="553275"/>
                </a:lnTo>
                <a:lnTo>
                  <a:pt x="328295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4062729" y="2831528"/>
            <a:ext cx="261620" cy="553720"/>
          </a:xfrm>
          <a:custGeom>
            <a:avLst/>
            <a:gdLst/>
            <a:ahLst/>
            <a:cxnLst/>
            <a:rect l="l" t="t" r="r" b="b"/>
            <a:pathLst>
              <a:path w="261620" h="553720">
                <a:moveTo>
                  <a:pt x="0" y="553275"/>
                </a:moveTo>
                <a:lnTo>
                  <a:pt x="261620" y="553275"/>
                </a:lnTo>
                <a:lnTo>
                  <a:pt x="261620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4324350" y="2831528"/>
            <a:ext cx="354330" cy="553720"/>
          </a:xfrm>
          <a:custGeom>
            <a:avLst/>
            <a:gdLst/>
            <a:ahLst/>
            <a:cxnLst/>
            <a:rect l="l" t="t" r="r" b="b"/>
            <a:pathLst>
              <a:path w="354329" h="553720">
                <a:moveTo>
                  <a:pt x="0" y="553275"/>
                </a:moveTo>
                <a:lnTo>
                  <a:pt x="354329" y="553275"/>
                </a:lnTo>
                <a:lnTo>
                  <a:pt x="354329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678679" y="2831528"/>
            <a:ext cx="235585" cy="553720"/>
          </a:xfrm>
          <a:custGeom>
            <a:avLst/>
            <a:gdLst/>
            <a:ahLst/>
            <a:cxnLst/>
            <a:rect l="l" t="t" r="r" b="b"/>
            <a:pathLst>
              <a:path w="235585" h="553720">
                <a:moveTo>
                  <a:pt x="0" y="553275"/>
                </a:moveTo>
                <a:lnTo>
                  <a:pt x="235585" y="553275"/>
                </a:lnTo>
                <a:lnTo>
                  <a:pt x="235585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914265" y="2831528"/>
            <a:ext cx="344170" cy="553720"/>
          </a:xfrm>
          <a:custGeom>
            <a:avLst/>
            <a:gdLst/>
            <a:ahLst/>
            <a:cxnLst/>
            <a:rect l="l" t="t" r="r" b="b"/>
            <a:pathLst>
              <a:path w="344170" h="553720">
                <a:moveTo>
                  <a:pt x="0" y="553275"/>
                </a:moveTo>
                <a:lnTo>
                  <a:pt x="344170" y="553275"/>
                </a:lnTo>
                <a:lnTo>
                  <a:pt x="344170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258434" y="2831528"/>
            <a:ext cx="233679" cy="553720"/>
          </a:xfrm>
          <a:custGeom>
            <a:avLst/>
            <a:gdLst/>
            <a:ahLst/>
            <a:cxnLst/>
            <a:rect l="l" t="t" r="r" b="b"/>
            <a:pathLst>
              <a:path w="233679" h="553720">
                <a:moveTo>
                  <a:pt x="0" y="553275"/>
                </a:moveTo>
                <a:lnTo>
                  <a:pt x="233679" y="553275"/>
                </a:lnTo>
                <a:lnTo>
                  <a:pt x="233679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492115" y="2831528"/>
            <a:ext cx="601980" cy="553720"/>
          </a:xfrm>
          <a:custGeom>
            <a:avLst/>
            <a:gdLst/>
            <a:ahLst/>
            <a:cxnLst/>
            <a:rect l="l" t="t" r="r" b="b"/>
            <a:pathLst>
              <a:path w="601979" h="553720">
                <a:moveTo>
                  <a:pt x="0" y="553275"/>
                </a:moveTo>
                <a:lnTo>
                  <a:pt x="601979" y="553275"/>
                </a:lnTo>
                <a:lnTo>
                  <a:pt x="601979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094095" y="2831528"/>
            <a:ext cx="591185" cy="553720"/>
          </a:xfrm>
          <a:custGeom>
            <a:avLst/>
            <a:gdLst/>
            <a:ahLst/>
            <a:cxnLst/>
            <a:rect l="l" t="t" r="r" b="b"/>
            <a:pathLst>
              <a:path w="591184" h="553720">
                <a:moveTo>
                  <a:pt x="0" y="553275"/>
                </a:moveTo>
                <a:lnTo>
                  <a:pt x="591184" y="553275"/>
                </a:lnTo>
                <a:lnTo>
                  <a:pt x="591184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6685280" y="2831528"/>
            <a:ext cx="589915" cy="553720"/>
          </a:xfrm>
          <a:custGeom>
            <a:avLst/>
            <a:gdLst/>
            <a:ahLst/>
            <a:cxnLst/>
            <a:rect l="l" t="t" r="r" b="b"/>
            <a:pathLst>
              <a:path w="589915" h="553720">
                <a:moveTo>
                  <a:pt x="0" y="553275"/>
                </a:moveTo>
                <a:lnTo>
                  <a:pt x="589915" y="553275"/>
                </a:lnTo>
                <a:lnTo>
                  <a:pt x="589915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7275194" y="2831528"/>
            <a:ext cx="461009" cy="553720"/>
          </a:xfrm>
          <a:custGeom>
            <a:avLst/>
            <a:gdLst/>
            <a:ahLst/>
            <a:cxnLst/>
            <a:rect l="l" t="t" r="r" b="b"/>
            <a:pathLst>
              <a:path w="461009" h="553720">
                <a:moveTo>
                  <a:pt x="0" y="553275"/>
                </a:moveTo>
                <a:lnTo>
                  <a:pt x="461009" y="553275"/>
                </a:lnTo>
                <a:lnTo>
                  <a:pt x="461009" y="0"/>
                </a:lnTo>
                <a:lnTo>
                  <a:pt x="0" y="0"/>
                </a:lnTo>
                <a:lnTo>
                  <a:pt x="0" y="55327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752500" y="3384867"/>
            <a:ext cx="1492885" cy="443865"/>
          </a:xfrm>
          <a:custGeom>
            <a:avLst/>
            <a:gdLst/>
            <a:ahLst/>
            <a:cxnLst/>
            <a:rect l="l" t="t" r="r" b="b"/>
            <a:pathLst>
              <a:path w="1492885" h="443864">
                <a:moveTo>
                  <a:pt x="0" y="443801"/>
                </a:moveTo>
                <a:lnTo>
                  <a:pt x="1492884" y="443801"/>
                </a:lnTo>
                <a:lnTo>
                  <a:pt x="1492884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245360" y="3384867"/>
            <a:ext cx="637540" cy="443865"/>
          </a:xfrm>
          <a:custGeom>
            <a:avLst/>
            <a:gdLst/>
            <a:ahLst/>
            <a:cxnLst/>
            <a:rect l="l" t="t" r="r" b="b"/>
            <a:pathLst>
              <a:path w="637539" h="443864">
                <a:moveTo>
                  <a:pt x="0" y="443801"/>
                </a:moveTo>
                <a:lnTo>
                  <a:pt x="637539" y="443801"/>
                </a:lnTo>
                <a:lnTo>
                  <a:pt x="63753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882900" y="3384867"/>
            <a:ext cx="589280" cy="443865"/>
          </a:xfrm>
          <a:custGeom>
            <a:avLst/>
            <a:gdLst/>
            <a:ahLst/>
            <a:cxnLst/>
            <a:rect l="l" t="t" r="r" b="b"/>
            <a:pathLst>
              <a:path w="589279" h="443864">
                <a:moveTo>
                  <a:pt x="0" y="443801"/>
                </a:moveTo>
                <a:lnTo>
                  <a:pt x="589279" y="443801"/>
                </a:lnTo>
                <a:lnTo>
                  <a:pt x="58927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472179" y="3384867"/>
            <a:ext cx="262255" cy="443865"/>
          </a:xfrm>
          <a:custGeom>
            <a:avLst/>
            <a:gdLst/>
            <a:ahLst/>
            <a:cxnLst/>
            <a:rect l="l" t="t" r="r" b="b"/>
            <a:pathLst>
              <a:path w="262254" h="443864">
                <a:moveTo>
                  <a:pt x="0" y="443801"/>
                </a:moveTo>
                <a:lnTo>
                  <a:pt x="262254" y="443801"/>
                </a:lnTo>
                <a:lnTo>
                  <a:pt x="262254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734434" y="3384867"/>
            <a:ext cx="328295" cy="443865"/>
          </a:xfrm>
          <a:custGeom>
            <a:avLst/>
            <a:gdLst/>
            <a:ahLst/>
            <a:cxnLst/>
            <a:rect l="l" t="t" r="r" b="b"/>
            <a:pathLst>
              <a:path w="328295" h="443864">
                <a:moveTo>
                  <a:pt x="0" y="443801"/>
                </a:moveTo>
                <a:lnTo>
                  <a:pt x="328295" y="443801"/>
                </a:lnTo>
                <a:lnTo>
                  <a:pt x="328295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062729" y="3384867"/>
            <a:ext cx="261620" cy="443865"/>
          </a:xfrm>
          <a:custGeom>
            <a:avLst/>
            <a:gdLst/>
            <a:ahLst/>
            <a:cxnLst/>
            <a:rect l="l" t="t" r="r" b="b"/>
            <a:pathLst>
              <a:path w="261620" h="443864">
                <a:moveTo>
                  <a:pt x="0" y="443801"/>
                </a:moveTo>
                <a:lnTo>
                  <a:pt x="261620" y="443801"/>
                </a:lnTo>
                <a:lnTo>
                  <a:pt x="261620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4324350" y="3384867"/>
            <a:ext cx="354330" cy="443865"/>
          </a:xfrm>
          <a:custGeom>
            <a:avLst/>
            <a:gdLst/>
            <a:ahLst/>
            <a:cxnLst/>
            <a:rect l="l" t="t" r="r" b="b"/>
            <a:pathLst>
              <a:path w="354329" h="443864">
                <a:moveTo>
                  <a:pt x="0" y="443801"/>
                </a:moveTo>
                <a:lnTo>
                  <a:pt x="354329" y="443801"/>
                </a:lnTo>
                <a:lnTo>
                  <a:pt x="35432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4678679" y="3384867"/>
            <a:ext cx="235585" cy="443865"/>
          </a:xfrm>
          <a:custGeom>
            <a:avLst/>
            <a:gdLst/>
            <a:ahLst/>
            <a:cxnLst/>
            <a:rect l="l" t="t" r="r" b="b"/>
            <a:pathLst>
              <a:path w="235585" h="443864">
                <a:moveTo>
                  <a:pt x="0" y="443801"/>
                </a:moveTo>
                <a:lnTo>
                  <a:pt x="235585" y="443801"/>
                </a:lnTo>
                <a:lnTo>
                  <a:pt x="235585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914265" y="3384867"/>
            <a:ext cx="344170" cy="443865"/>
          </a:xfrm>
          <a:custGeom>
            <a:avLst/>
            <a:gdLst/>
            <a:ahLst/>
            <a:cxnLst/>
            <a:rect l="l" t="t" r="r" b="b"/>
            <a:pathLst>
              <a:path w="344170" h="443864">
                <a:moveTo>
                  <a:pt x="0" y="443801"/>
                </a:moveTo>
                <a:lnTo>
                  <a:pt x="344170" y="443801"/>
                </a:lnTo>
                <a:lnTo>
                  <a:pt x="344170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258434" y="3384867"/>
            <a:ext cx="233679" cy="443865"/>
          </a:xfrm>
          <a:custGeom>
            <a:avLst/>
            <a:gdLst/>
            <a:ahLst/>
            <a:cxnLst/>
            <a:rect l="l" t="t" r="r" b="b"/>
            <a:pathLst>
              <a:path w="233679" h="443864">
                <a:moveTo>
                  <a:pt x="0" y="443801"/>
                </a:moveTo>
                <a:lnTo>
                  <a:pt x="233679" y="443801"/>
                </a:lnTo>
                <a:lnTo>
                  <a:pt x="23367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492115" y="3384867"/>
            <a:ext cx="601980" cy="443865"/>
          </a:xfrm>
          <a:custGeom>
            <a:avLst/>
            <a:gdLst/>
            <a:ahLst/>
            <a:cxnLst/>
            <a:rect l="l" t="t" r="r" b="b"/>
            <a:pathLst>
              <a:path w="601979" h="443864">
                <a:moveTo>
                  <a:pt x="0" y="443801"/>
                </a:moveTo>
                <a:lnTo>
                  <a:pt x="601979" y="443801"/>
                </a:lnTo>
                <a:lnTo>
                  <a:pt x="60197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6094095" y="3384867"/>
            <a:ext cx="591185" cy="443865"/>
          </a:xfrm>
          <a:custGeom>
            <a:avLst/>
            <a:gdLst/>
            <a:ahLst/>
            <a:cxnLst/>
            <a:rect l="l" t="t" r="r" b="b"/>
            <a:pathLst>
              <a:path w="591184" h="443864">
                <a:moveTo>
                  <a:pt x="0" y="443801"/>
                </a:moveTo>
                <a:lnTo>
                  <a:pt x="591184" y="443801"/>
                </a:lnTo>
                <a:lnTo>
                  <a:pt x="591184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685280" y="3384867"/>
            <a:ext cx="589915" cy="443865"/>
          </a:xfrm>
          <a:custGeom>
            <a:avLst/>
            <a:gdLst/>
            <a:ahLst/>
            <a:cxnLst/>
            <a:rect l="l" t="t" r="r" b="b"/>
            <a:pathLst>
              <a:path w="589915" h="443864">
                <a:moveTo>
                  <a:pt x="0" y="443801"/>
                </a:moveTo>
                <a:lnTo>
                  <a:pt x="589915" y="443801"/>
                </a:lnTo>
                <a:lnTo>
                  <a:pt x="589915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7275194" y="3384867"/>
            <a:ext cx="461009" cy="443865"/>
          </a:xfrm>
          <a:custGeom>
            <a:avLst/>
            <a:gdLst/>
            <a:ahLst/>
            <a:cxnLst/>
            <a:rect l="l" t="t" r="r" b="b"/>
            <a:pathLst>
              <a:path w="461009" h="443864">
                <a:moveTo>
                  <a:pt x="0" y="443801"/>
                </a:moveTo>
                <a:lnTo>
                  <a:pt x="461009" y="443801"/>
                </a:lnTo>
                <a:lnTo>
                  <a:pt x="46100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752500" y="3828605"/>
            <a:ext cx="1492885" cy="443865"/>
          </a:xfrm>
          <a:custGeom>
            <a:avLst/>
            <a:gdLst/>
            <a:ahLst/>
            <a:cxnLst/>
            <a:rect l="l" t="t" r="r" b="b"/>
            <a:pathLst>
              <a:path w="1492885" h="443864">
                <a:moveTo>
                  <a:pt x="0" y="443801"/>
                </a:moveTo>
                <a:lnTo>
                  <a:pt x="1492884" y="443801"/>
                </a:lnTo>
                <a:lnTo>
                  <a:pt x="1492884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245360" y="3828605"/>
            <a:ext cx="637540" cy="443865"/>
          </a:xfrm>
          <a:custGeom>
            <a:avLst/>
            <a:gdLst/>
            <a:ahLst/>
            <a:cxnLst/>
            <a:rect l="l" t="t" r="r" b="b"/>
            <a:pathLst>
              <a:path w="637539" h="443864">
                <a:moveTo>
                  <a:pt x="0" y="443801"/>
                </a:moveTo>
                <a:lnTo>
                  <a:pt x="637539" y="443801"/>
                </a:lnTo>
                <a:lnTo>
                  <a:pt x="63753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882900" y="3828605"/>
            <a:ext cx="589280" cy="443865"/>
          </a:xfrm>
          <a:custGeom>
            <a:avLst/>
            <a:gdLst/>
            <a:ahLst/>
            <a:cxnLst/>
            <a:rect l="l" t="t" r="r" b="b"/>
            <a:pathLst>
              <a:path w="589279" h="443864">
                <a:moveTo>
                  <a:pt x="0" y="443801"/>
                </a:moveTo>
                <a:lnTo>
                  <a:pt x="589279" y="443801"/>
                </a:lnTo>
                <a:lnTo>
                  <a:pt x="58927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472179" y="3828605"/>
            <a:ext cx="262255" cy="443865"/>
          </a:xfrm>
          <a:custGeom>
            <a:avLst/>
            <a:gdLst/>
            <a:ahLst/>
            <a:cxnLst/>
            <a:rect l="l" t="t" r="r" b="b"/>
            <a:pathLst>
              <a:path w="262254" h="443864">
                <a:moveTo>
                  <a:pt x="0" y="443801"/>
                </a:moveTo>
                <a:lnTo>
                  <a:pt x="262254" y="443801"/>
                </a:lnTo>
                <a:lnTo>
                  <a:pt x="262254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734434" y="3828605"/>
            <a:ext cx="328295" cy="443865"/>
          </a:xfrm>
          <a:custGeom>
            <a:avLst/>
            <a:gdLst/>
            <a:ahLst/>
            <a:cxnLst/>
            <a:rect l="l" t="t" r="r" b="b"/>
            <a:pathLst>
              <a:path w="328295" h="443864">
                <a:moveTo>
                  <a:pt x="0" y="443801"/>
                </a:moveTo>
                <a:lnTo>
                  <a:pt x="328295" y="443801"/>
                </a:lnTo>
                <a:lnTo>
                  <a:pt x="328295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4062729" y="3828605"/>
            <a:ext cx="261620" cy="443865"/>
          </a:xfrm>
          <a:custGeom>
            <a:avLst/>
            <a:gdLst/>
            <a:ahLst/>
            <a:cxnLst/>
            <a:rect l="l" t="t" r="r" b="b"/>
            <a:pathLst>
              <a:path w="261620" h="443864">
                <a:moveTo>
                  <a:pt x="0" y="443801"/>
                </a:moveTo>
                <a:lnTo>
                  <a:pt x="261620" y="443801"/>
                </a:lnTo>
                <a:lnTo>
                  <a:pt x="261620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324350" y="3828605"/>
            <a:ext cx="354330" cy="443865"/>
          </a:xfrm>
          <a:custGeom>
            <a:avLst/>
            <a:gdLst/>
            <a:ahLst/>
            <a:cxnLst/>
            <a:rect l="l" t="t" r="r" b="b"/>
            <a:pathLst>
              <a:path w="354329" h="443864">
                <a:moveTo>
                  <a:pt x="0" y="443801"/>
                </a:moveTo>
                <a:lnTo>
                  <a:pt x="354329" y="443801"/>
                </a:lnTo>
                <a:lnTo>
                  <a:pt x="35432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4678679" y="3828605"/>
            <a:ext cx="235585" cy="443865"/>
          </a:xfrm>
          <a:custGeom>
            <a:avLst/>
            <a:gdLst/>
            <a:ahLst/>
            <a:cxnLst/>
            <a:rect l="l" t="t" r="r" b="b"/>
            <a:pathLst>
              <a:path w="235585" h="443864">
                <a:moveTo>
                  <a:pt x="0" y="443801"/>
                </a:moveTo>
                <a:lnTo>
                  <a:pt x="235585" y="443801"/>
                </a:lnTo>
                <a:lnTo>
                  <a:pt x="235585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4914265" y="3828605"/>
            <a:ext cx="344170" cy="443865"/>
          </a:xfrm>
          <a:custGeom>
            <a:avLst/>
            <a:gdLst/>
            <a:ahLst/>
            <a:cxnLst/>
            <a:rect l="l" t="t" r="r" b="b"/>
            <a:pathLst>
              <a:path w="344170" h="443864">
                <a:moveTo>
                  <a:pt x="0" y="443801"/>
                </a:moveTo>
                <a:lnTo>
                  <a:pt x="344170" y="443801"/>
                </a:lnTo>
                <a:lnTo>
                  <a:pt x="344170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258434" y="3828605"/>
            <a:ext cx="233679" cy="443865"/>
          </a:xfrm>
          <a:custGeom>
            <a:avLst/>
            <a:gdLst/>
            <a:ahLst/>
            <a:cxnLst/>
            <a:rect l="l" t="t" r="r" b="b"/>
            <a:pathLst>
              <a:path w="233679" h="443864">
                <a:moveTo>
                  <a:pt x="0" y="443801"/>
                </a:moveTo>
                <a:lnTo>
                  <a:pt x="233679" y="443801"/>
                </a:lnTo>
                <a:lnTo>
                  <a:pt x="23367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5492115" y="3828605"/>
            <a:ext cx="601980" cy="443865"/>
          </a:xfrm>
          <a:custGeom>
            <a:avLst/>
            <a:gdLst/>
            <a:ahLst/>
            <a:cxnLst/>
            <a:rect l="l" t="t" r="r" b="b"/>
            <a:pathLst>
              <a:path w="601979" h="443864">
                <a:moveTo>
                  <a:pt x="0" y="443801"/>
                </a:moveTo>
                <a:lnTo>
                  <a:pt x="601979" y="443801"/>
                </a:lnTo>
                <a:lnTo>
                  <a:pt x="60197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6094095" y="3828605"/>
            <a:ext cx="591185" cy="443865"/>
          </a:xfrm>
          <a:custGeom>
            <a:avLst/>
            <a:gdLst/>
            <a:ahLst/>
            <a:cxnLst/>
            <a:rect l="l" t="t" r="r" b="b"/>
            <a:pathLst>
              <a:path w="591184" h="443864">
                <a:moveTo>
                  <a:pt x="0" y="443801"/>
                </a:moveTo>
                <a:lnTo>
                  <a:pt x="591184" y="443801"/>
                </a:lnTo>
                <a:lnTo>
                  <a:pt x="591184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6685280" y="3828605"/>
            <a:ext cx="589915" cy="443865"/>
          </a:xfrm>
          <a:custGeom>
            <a:avLst/>
            <a:gdLst/>
            <a:ahLst/>
            <a:cxnLst/>
            <a:rect l="l" t="t" r="r" b="b"/>
            <a:pathLst>
              <a:path w="589915" h="443864">
                <a:moveTo>
                  <a:pt x="0" y="443801"/>
                </a:moveTo>
                <a:lnTo>
                  <a:pt x="589915" y="443801"/>
                </a:lnTo>
                <a:lnTo>
                  <a:pt x="589915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275194" y="3828605"/>
            <a:ext cx="461009" cy="443865"/>
          </a:xfrm>
          <a:custGeom>
            <a:avLst/>
            <a:gdLst/>
            <a:ahLst/>
            <a:cxnLst/>
            <a:rect l="l" t="t" r="r" b="b"/>
            <a:pathLst>
              <a:path w="461009" h="443864">
                <a:moveTo>
                  <a:pt x="0" y="443801"/>
                </a:moveTo>
                <a:lnTo>
                  <a:pt x="461009" y="443801"/>
                </a:lnTo>
                <a:lnTo>
                  <a:pt x="461009" y="0"/>
                </a:lnTo>
                <a:lnTo>
                  <a:pt x="0" y="0"/>
                </a:lnTo>
                <a:lnTo>
                  <a:pt x="0" y="443801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52500" y="4272470"/>
            <a:ext cx="1492885" cy="447040"/>
          </a:xfrm>
          <a:custGeom>
            <a:avLst/>
            <a:gdLst/>
            <a:ahLst/>
            <a:cxnLst/>
            <a:rect l="l" t="t" r="r" b="b"/>
            <a:pathLst>
              <a:path w="1492885" h="447039">
                <a:moveTo>
                  <a:pt x="0" y="446976"/>
                </a:moveTo>
                <a:lnTo>
                  <a:pt x="1492884" y="446976"/>
                </a:lnTo>
                <a:lnTo>
                  <a:pt x="1492884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245360" y="4272470"/>
            <a:ext cx="637540" cy="447040"/>
          </a:xfrm>
          <a:custGeom>
            <a:avLst/>
            <a:gdLst/>
            <a:ahLst/>
            <a:cxnLst/>
            <a:rect l="l" t="t" r="r" b="b"/>
            <a:pathLst>
              <a:path w="637539" h="447039">
                <a:moveTo>
                  <a:pt x="0" y="446976"/>
                </a:moveTo>
                <a:lnTo>
                  <a:pt x="637539" y="446976"/>
                </a:lnTo>
                <a:lnTo>
                  <a:pt x="637539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2882900" y="4272470"/>
            <a:ext cx="589280" cy="447040"/>
          </a:xfrm>
          <a:custGeom>
            <a:avLst/>
            <a:gdLst/>
            <a:ahLst/>
            <a:cxnLst/>
            <a:rect l="l" t="t" r="r" b="b"/>
            <a:pathLst>
              <a:path w="589279" h="447039">
                <a:moveTo>
                  <a:pt x="0" y="446976"/>
                </a:moveTo>
                <a:lnTo>
                  <a:pt x="589279" y="446976"/>
                </a:lnTo>
                <a:lnTo>
                  <a:pt x="589279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3472179" y="4272470"/>
            <a:ext cx="262255" cy="447040"/>
          </a:xfrm>
          <a:custGeom>
            <a:avLst/>
            <a:gdLst/>
            <a:ahLst/>
            <a:cxnLst/>
            <a:rect l="l" t="t" r="r" b="b"/>
            <a:pathLst>
              <a:path w="262254" h="447039">
                <a:moveTo>
                  <a:pt x="0" y="446976"/>
                </a:moveTo>
                <a:lnTo>
                  <a:pt x="262254" y="446976"/>
                </a:lnTo>
                <a:lnTo>
                  <a:pt x="262254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734434" y="4272470"/>
            <a:ext cx="328295" cy="447040"/>
          </a:xfrm>
          <a:custGeom>
            <a:avLst/>
            <a:gdLst/>
            <a:ahLst/>
            <a:cxnLst/>
            <a:rect l="l" t="t" r="r" b="b"/>
            <a:pathLst>
              <a:path w="328295" h="447039">
                <a:moveTo>
                  <a:pt x="0" y="446976"/>
                </a:moveTo>
                <a:lnTo>
                  <a:pt x="328295" y="446976"/>
                </a:lnTo>
                <a:lnTo>
                  <a:pt x="328295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4062729" y="4272470"/>
            <a:ext cx="261620" cy="447040"/>
          </a:xfrm>
          <a:custGeom>
            <a:avLst/>
            <a:gdLst/>
            <a:ahLst/>
            <a:cxnLst/>
            <a:rect l="l" t="t" r="r" b="b"/>
            <a:pathLst>
              <a:path w="261620" h="447039">
                <a:moveTo>
                  <a:pt x="0" y="446976"/>
                </a:moveTo>
                <a:lnTo>
                  <a:pt x="261620" y="446976"/>
                </a:lnTo>
                <a:lnTo>
                  <a:pt x="261620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4324350" y="4272470"/>
            <a:ext cx="354330" cy="447040"/>
          </a:xfrm>
          <a:custGeom>
            <a:avLst/>
            <a:gdLst/>
            <a:ahLst/>
            <a:cxnLst/>
            <a:rect l="l" t="t" r="r" b="b"/>
            <a:pathLst>
              <a:path w="354329" h="447039">
                <a:moveTo>
                  <a:pt x="0" y="446976"/>
                </a:moveTo>
                <a:lnTo>
                  <a:pt x="354329" y="446976"/>
                </a:lnTo>
                <a:lnTo>
                  <a:pt x="354329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4678679" y="4272470"/>
            <a:ext cx="235585" cy="447040"/>
          </a:xfrm>
          <a:custGeom>
            <a:avLst/>
            <a:gdLst/>
            <a:ahLst/>
            <a:cxnLst/>
            <a:rect l="l" t="t" r="r" b="b"/>
            <a:pathLst>
              <a:path w="235585" h="447039">
                <a:moveTo>
                  <a:pt x="0" y="446976"/>
                </a:moveTo>
                <a:lnTo>
                  <a:pt x="235585" y="446976"/>
                </a:lnTo>
                <a:lnTo>
                  <a:pt x="235585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4914265" y="4272470"/>
            <a:ext cx="344170" cy="447040"/>
          </a:xfrm>
          <a:custGeom>
            <a:avLst/>
            <a:gdLst/>
            <a:ahLst/>
            <a:cxnLst/>
            <a:rect l="l" t="t" r="r" b="b"/>
            <a:pathLst>
              <a:path w="344170" h="447039">
                <a:moveTo>
                  <a:pt x="0" y="446976"/>
                </a:moveTo>
                <a:lnTo>
                  <a:pt x="344170" y="446976"/>
                </a:lnTo>
                <a:lnTo>
                  <a:pt x="344170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5258434" y="4272470"/>
            <a:ext cx="233679" cy="447040"/>
          </a:xfrm>
          <a:custGeom>
            <a:avLst/>
            <a:gdLst/>
            <a:ahLst/>
            <a:cxnLst/>
            <a:rect l="l" t="t" r="r" b="b"/>
            <a:pathLst>
              <a:path w="233679" h="447039">
                <a:moveTo>
                  <a:pt x="0" y="446976"/>
                </a:moveTo>
                <a:lnTo>
                  <a:pt x="233679" y="446976"/>
                </a:lnTo>
                <a:lnTo>
                  <a:pt x="233679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5492115" y="4272470"/>
            <a:ext cx="601980" cy="447040"/>
          </a:xfrm>
          <a:custGeom>
            <a:avLst/>
            <a:gdLst/>
            <a:ahLst/>
            <a:cxnLst/>
            <a:rect l="l" t="t" r="r" b="b"/>
            <a:pathLst>
              <a:path w="601979" h="447039">
                <a:moveTo>
                  <a:pt x="0" y="446976"/>
                </a:moveTo>
                <a:lnTo>
                  <a:pt x="601979" y="446976"/>
                </a:lnTo>
                <a:lnTo>
                  <a:pt x="601979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6094095" y="4272470"/>
            <a:ext cx="591185" cy="447040"/>
          </a:xfrm>
          <a:custGeom>
            <a:avLst/>
            <a:gdLst/>
            <a:ahLst/>
            <a:cxnLst/>
            <a:rect l="l" t="t" r="r" b="b"/>
            <a:pathLst>
              <a:path w="591184" h="447039">
                <a:moveTo>
                  <a:pt x="0" y="446976"/>
                </a:moveTo>
                <a:lnTo>
                  <a:pt x="591184" y="446976"/>
                </a:lnTo>
                <a:lnTo>
                  <a:pt x="591184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685280" y="4272470"/>
            <a:ext cx="589915" cy="447040"/>
          </a:xfrm>
          <a:custGeom>
            <a:avLst/>
            <a:gdLst/>
            <a:ahLst/>
            <a:cxnLst/>
            <a:rect l="l" t="t" r="r" b="b"/>
            <a:pathLst>
              <a:path w="589915" h="447039">
                <a:moveTo>
                  <a:pt x="0" y="446976"/>
                </a:moveTo>
                <a:lnTo>
                  <a:pt x="589915" y="446976"/>
                </a:lnTo>
                <a:lnTo>
                  <a:pt x="589915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7275194" y="4272470"/>
            <a:ext cx="461009" cy="447040"/>
          </a:xfrm>
          <a:custGeom>
            <a:avLst/>
            <a:gdLst/>
            <a:ahLst/>
            <a:cxnLst/>
            <a:rect l="l" t="t" r="r" b="b"/>
            <a:pathLst>
              <a:path w="461009" h="447039">
                <a:moveTo>
                  <a:pt x="0" y="446976"/>
                </a:moveTo>
                <a:lnTo>
                  <a:pt x="461009" y="446976"/>
                </a:lnTo>
                <a:lnTo>
                  <a:pt x="461009" y="0"/>
                </a:lnTo>
                <a:lnTo>
                  <a:pt x="0" y="0"/>
                </a:lnTo>
                <a:lnTo>
                  <a:pt x="0" y="44697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752500" y="4719472"/>
            <a:ext cx="1492885" cy="302260"/>
          </a:xfrm>
          <a:custGeom>
            <a:avLst/>
            <a:gdLst/>
            <a:ahLst/>
            <a:cxnLst/>
            <a:rect l="l" t="t" r="r" b="b"/>
            <a:pathLst>
              <a:path w="1492885" h="302260">
                <a:moveTo>
                  <a:pt x="0" y="302234"/>
                </a:moveTo>
                <a:lnTo>
                  <a:pt x="1492884" y="302234"/>
                </a:lnTo>
                <a:lnTo>
                  <a:pt x="1492884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2245360" y="4719472"/>
            <a:ext cx="637540" cy="302260"/>
          </a:xfrm>
          <a:custGeom>
            <a:avLst/>
            <a:gdLst/>
            <a:ahLst/>
            <a:cxnLst/>
            <a:rect l="l" t="t" r="r" b="b"/>
            <a:pathLst>
              <a:path w="637539" h="302260">
                <a:moveTo>
                  <a:pt x="0" y="302234"/>
                </a:moveTo>
                <a:lnTo>
                  <a:pt x="637539" y="302234"/>
                </a:lnTo>
                <a:lnTo>
                  <a:pt x="637539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2882900" y="4719472"/>
            <a:ext cx="589280" cy="302260"/>
          </a:xfrm>
          <a:custGeom>
            <a:avLst/>
            <a:gdLst/>
            <a:ahLst/>
            <a:cxnLst/>
            <a:rect l="l" t="t" r="r" b="b"/>
            <a:pathLst>
              <a:path w="589279" h="302260">
                <a:moveTo>
                  <a:pt x="0" y="302234"/>
                </a:moveTo>
                <a:lnTo>
                  <a:pt x="589279" y="302234"/>
                </a:lnTo>
                <a:lnTo>
                  <a:pt x="589279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3472179" y="4719472"/>
            <a:ext cx="262255" cy="302260"/>
          </a:xfrm>
          <a:custGeom>
            <a:avLst/>
            <a:gdLst/>
            <a:ahLst/>
            <a:cxnLst/>
            <a:rect l="l" t="t" r="r" b="b"/>
            <a:pathLst>
              <a:path w="262254" h="302260">
                <a:moveTo>
                  <a:pt x="0" y="302234"/>
                </a:moveTo>
                <a:lnTo>
                  <a:pt x="262254" y="302234"/>
                </a:lnTo>
                <a:lnTo>
                  <a:pt x="262254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3734434" y="4719472"/>
            <a:ext cx="328295" cy="302260"/>
          </a:xfrm>
          <a:custGeom>
            <a:avLst/>
            <a:gdLst/>
            <a:ahLst/>
            <a:cxnLst/>
            <a:rect l="l" t="t" r="r" b="b"/>
            <a:pathLst>
              <a:path w="328295" h="302260">
                <a:moveTo>
                  <a:pt x="0" y="302234"/>
                </a:moveTo>
                <a:lnTo>
                  <a:pt x="328295" y="302234"/>
                </a:lnTo>
                <a:lnTo>
                  <a:pt x="328295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4062729" y="4719472"/>
            <a:ext cx="261620" cy="302260"/>
          </a:xfrm>
          <a:custGeom>
            <a:avLst/>
            <a:gdLst/>
            <a:ahLst/>
            <a:cxnLst/>
            <a:rect l="l" t="t" r="r" b="b"/>
            <a:pathLst>
              <a:path w="261620" h="302260">
                <a:moveTo>
                  <a:pt x="0" y="302234"/>
                </a:moveTo>
                <a:lnTo>
                  <a:pt x="261620" y="302234"/>
                </a:lnTo>
                <a:lnTo>
                  <a:pt x="261620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4324350" y="4719472"/>
            <a:ext cx="354330" cy="302260"/>
          </a:xfrm>
          <a:custGeom>
            <a:avLst/>
            <a:gdLst/>
            <a:ahLst/>
            <a:cxnLst/>
            <a:rect l="l" t="t" r="r" b="b"/>
            <a:pathLst>
              <a:path w="354329" h="302260">
                <a:moveTo>
                  <a:pt x="0" y="302234"/>
                </a:moveTo>
                <a:lnTo>
                  <a:pt x="354329" y="302234"/>
                </a:lnTo>
                <a:lnTo>
                  <a:pt x="354329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4678679" y="4719472"/>
            <a:ext cx="235585" cy="302260"/>
          </a:xfrm>
          <a:custGeom>
            <a:avLst/>
            <a:gdLst/>
            <a:ahLst/>
            <a:cxnLst/>
            <a:rect l="l" t="t" r="r" b="b"/>
            <a:pathLst>
              <a:path w="235585" h="302260">
                <a:moveTo>
                  <a:pt x="0" y="302234"/>
                </a:moveTo>
                <a:lnTo>
                  <a:pt x="235585" y="302234"/>
                </a:lnTo>
                <a:lnTo>
                  <a:pt x="235585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4914265" y="4719472"/>
            <a:ext cx="344170" cy="302260"/>
          </a:xfrm>
          <a:custGeom>
            <a:avLst/>
            <a:gdLst/>
            <a:ahLst/>
            <a:cxnLst/>
            <a:rect l="l" t="t" r="r" b="b"/>
            <a:pathLst>
              <a:path w="344170" h="302260">
                <a:moveTo>
                  <a:pt x="0" y="302234"/>
                </a:moveTo>
                <a:lnTo>
                  <a:pt x="344170" y="302234"/>
                </a:lnTo>
                <a:lnTo>
                  <a:pt x="344170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5258434" y="4719472"/>
            <a:ext cx="233679" cy="302260"/>
          </a:xfrm>
          <a:custGeom>
            <a:avLst/>
            <a:gdLst/>
            <a:ahLst/>
            <a:cxnLst/>
            <a:rect l="l" t="t" r="r" b="b"/>
            <a:pathLst>
              <a:path w="233679" h="302260">
                <a:moveTo>
                  <a:pt x="0" y="302234"/>
                </a:moveTo>
                <a:lnTo>
                  <a:pt x="233679" y="302234"/>
                </a:lnTo>
                <a:lnTo>
                  <a:pt x="233679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5492115" y="4719472"/>
            <a:ext cx="601980" cy="302260"/>
          </a:xfrm>
          <a:custGeom>
            <a:avLst/>
            <a:gdLst/>
            <a:ahLst/>
            <a:cxnLst/>
            <a:rect l="l" t="t" r="r" b="b"/>
            <a:pathLst>
              <a:path w="601979" h="302260">
                <a:moveTo>
                  <a:pt x="0" y="302234"/>
                </a:moveTo>
                <a:lnTo>
                  <a:pt x="601979" y="302234"/>
                </a:lnTo>
                <a:lnTo>
                  <a:pt x="601979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094095" y="4719472"/>
            <a:ext cx="591185" cy="302260"/>
          </a:xfrm>
          <a:custGeom>
            <a:avLst/>
            <a:gdLst/>
            <a:ahLst/>
            <a:cxnLst/>
            <a:rect l="l" t="t" r="r" b="b"/>
            <a:pathLst>
              <a:path w="591184" h="302260">
                <a:moveTo>
                  <a:pt x="0" y="302234"/>
                </a:moveTo>
                <a:lnTo>
                  <a:pt x="591184" y="302234"/>
                </a:lnTo>
                <a:lnTo>
                  <a:pt x="591184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6685280" y="4719472"/>
            <a:ext cx="589915" cy="302260"/>
          </a:xfrm>
          <a:custGeom>
            <a:avLst/>
            <a:gdLst/>
            <a:ahLst/>
            <a:cxnLst/>
            <a:rect l="l" t="t" r="r" b="b"/>
            <a:pathLst>
              <a:path w="589915" h="302260">
                <a:moveTo>
                  <a:pt x="0" y="302234"/>
                </a:moveTo>
                <a:lnTo>
                  <a:pt x="589915" y="302234"/>
                </a:lnTo>
                <a:lnTo>
                  <a:pt x="589915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7275194" y="4719472"/>
            <a:ext cx="461009" cy="302260"/>
          </a:xfrm>
          <a:custGeom>
            <a:avLst/>
            <a:gdLst/>
            <a:ahLst/>
            <a:cxnLst/>
            <a:rect l="l" t="t" r="r" b="b"/>
            <a:pathLst>
              <a:path w="461009" h="302260">
                <a:moveTo>
                  <a:pt x="0" y="302234"/>
                </a:moveTo>
                <a:lnTo>
                  <a:pt x="461009" y="302234"/>
                </a:lnTo>
                <a:lnTo>
                  <a:pt x="461009" y="0"/>
                </a:lnTo>
                <a:lnTo>
                  <a:pt x="0" y="0"/>
                </a:lnTo>
                <a:lnTo>
                  <a:pt x="0" y="302234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90" name="object 90"/>
          <p:cNvGraphicFramePr>
            <a:graphicFrameLocks noGrp="1"/>
          </p:cNvGraphicFramePr>
          <p:nvPr/>
        </p:nvGraphicFramePr>
        <p:xfrm>
          <a:off x="784859" y="2634768"/>
          <a:ext cx="7099300" cy="26460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0500"/>
                <a:gridCol w="705485"/>
                <a:gridCol w="521335"/>
                <a:gridCol w="262255"/>
                <a:gridCol w="328294"/>
                <a:gridCol w="261620"/>
                <a:gridCol w="363854"/>
                <a:gridCol w="235585"/>
                <a:gridCol w="353695"/>
                <a:gridCol w="233679"/>
                <a:gridCol w="533400"/>
                <a:gridCol w="640714"/>
                <a:gridCol w="568960"/>
                <a:gridCol w="500380"/>
                <a:gridCol w="128270"/>
              </a:tblGrid>
              <a:tr h="1968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1988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2550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1989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3175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7940" marR="3175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670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63500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1996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546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Cash from</a:t>
                      </a:r>
                      <a:r>
                        <a:rPr dirty="0" sz="11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operations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3092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536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r" marR="10096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828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968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35" marR="317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1,422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905" marR="317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1,553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270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1,540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2,573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ctr" marR="2857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3,410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2,993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81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investments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627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541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894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31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1,526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1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2,150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3,506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4,486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85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3,792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3,332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439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Free cash</a:t>
                      </a:r>
                      <a:r>
                        <a:rPr dirty="0" sz="11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flow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(91)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096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287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74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(104)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(597)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(1,966)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(1,913)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(382)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u="sng" sz="11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(339)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8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394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 spc="-5">
                          <a:latin typeface="Times New Roman"/>
                          <a:cs typeface="Times New Roman"/>
                        </a:rPr>
                        <a:t>Dividends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1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share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0.03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0.04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0.06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31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0.07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1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0.09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0.11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0.13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99060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0.17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0.20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95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666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Price per</a:t>
                      </a:r>
                      <a:r>
                        <a:rPr dirty="0" sz="1100" spc="-10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share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0924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6⅞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8½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10⅝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 marR="31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16½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05" marR="31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32½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6065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26½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99060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25⅞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98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24⅜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446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063" y="326212"/>
            <a:ext cx="48723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DCF </a:t>
            </a:r>
            <a:r>
              <a:rPr dirty="0"/>
              <a:t>Valuation and</a:t>
            </a:r>
            <a:r>
              <a:rPr dirty="0" spc="-80"/>
              <a:t> </a:t>
            </a:r>
            <a:r>
              <a:rPr dirty="0" spc="-5"/>
              <a:t>Speculation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16557"/>
            <a:ext cx="7283450" cy="30899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Formal valuation aims to </a:t>
            </a:r>
            <a:r>
              <a:rPr dirty="0" sz="2000" spc="-5" b="1">
                <a:latin typeface="Times New Roman"/>
                <a:cs typeface="Times New Roman"/>
              </a:rPr>
              <a:t>reduce </a:t>
            </a:r>
            <a:r>
              <a:rPr dirty="0" sz="2000" b="1">
                <a:latin typeface="Times New Roman"/>
                <a:cs typeface="Times New Roman"/>
              </a:rPr>
              <a:t>our uncertainty about value</a:t>
            </a:r>
            <a:r>
              <a:rPr dirty="0" sz="2000" spc="-4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to </a:t>
            </a:r>
            <a:r>
              <a:rPr dirty="0" sz="2000" spc="-5" b="1">
                <a:latin typeface="Times New Roman"/>
                <a:cs typeface="Times New Roman"/>
              </a:rPr>
              <a:t>discipline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speculation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00">
              <a:latin typeface="Times New Roman"/>
              <a:cs typeface="Times New Roman"/>
            </a:endParaRPr>
          </a:p>
          <a:p>
            <a:pPr marL="218440" marR="335915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The most uncertain (speculative) part of a valuation is the  continuing value. So valuation techniques </a:t>
            </a:r>
            <a:r>
              <a:rPr dirty="0" sz="2000" spc="-10" b="1">
                <a:latin typeface="Times New Roman"/>
                <a:cs typeface="Times New Roman"/>
              </a:rPr>
              <a:t>are preferred </a:t>
            </a:r>
            <a:r>
              <a:rPr dirty="0" sz="2000" b="1">
                <a:latin typeface="Times New Roman"/>
                <a:cs typeface="Times New Roman"/>
              </a:rPr>
              <a:t>if</a:t>
            </a:r>
            <a:r>
              <a:rPr dirty="0" sz="2000" spc="-3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they  </a:t>
            </a:r>
            <a:r>
              <a:rPr dirty="0" sz="2000" spc="-10" b="1">
                <a:latin typeface="Times New Roman"/>
                <a:cs typeface="Times New Roman"/>
              </a:rPr>
              <a:t>result </a:t>
            </a:r>
            <a:r>
              <a:rPr dirty="0" sz="2000" b="1">
                <a:latin typeface="Times New Roman"/>
                <a:cs typeface="Times New Roman"/>
              </a:rPr>
              <a:t>in a smaller amount of the value attributable to the  continuing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218440" marR="45085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DCF</a:t>
            </a:r>
            <a:r>
              <a:rPr dirty="0" sz="2000" spc="-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techniques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can </a:t>
            </a:r>
            <a:r>
              <a:rPr dirty="0" sz="2000" spc="-10" b="1">
                <a:latin typeface="Times New Roman"/>
                <a:cs typeface="Times New Roman"/>
              </a:rPr>
              <a:t>result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more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than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100%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r>
              <a:rPr dirty="0" sz="2000" spc="-28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in  </a:t>
            </a:r>
            <a:r>
              <a:rPr dirty="0" sz="2000" b="1">
                <a:latin typeface="Times New Roman"/>
                <a:cs typeface="Times New Roman"/>
              </a:rPr>
              <a:t>the continuing value: See General Electric and</a:t>
            </a:r>
            <a:r>
              <a:rPr dirty="0" sz="2000" spc="-3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Starbucks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6276" y="326212"/>
            <a:ext cx="1172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51966" y="1149857"/>
            <a:ext cx="6409690" cy="33915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The Dividend Discount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 Discounted Cash Flow</a:t>
            </a:r>
            <a:r>
              <a:rPr dirty="0" sz="2000" spc="-1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Model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255100"/>
              </a:lnSpc>
            </a:pPr>
            <a:r>
              <a:rPr dirty="0" sz="2000" b="1">
                <a:latin typeface="Times New Roman"/>
                <a:cs typeface="Times New Roman"/>
              </a:rPr>
              <a:t>Calculating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 Flow </a:t>
            </a:r>
            <a:r>
              <a:rPr dirty="0" sz="2000" spc="-10" b="1">
                <a:latin typeface="Times New Roman"/>
                <a:cs typeface="Times New Roman"/>
              </a:rPr>
              <a:t>from </a:t>
            </a:r>
            <a:r>
              <a:rPr dirty="0" sz="2000" b="1">
                <a:latin typeface="Times New Roman"/>
                <a:cs typeface="Times New Roman"/>
              </a:rPr>
              <a:t>the Cash Flow</a:t>
            </a:r>
            <a:r>
              <a:rPr dirty="0" sz="2000" spc="-2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Statement  Converting Earnings to </a:t>
            </a:r>
            <a:r>
              <a:rPr dirty="0" sz="2000" spc="-10" b="1">
                <a:latin typeface="Times New Roman"/>
                <a:cs typeface="Times New Roman"/>
              </a:rPr>
              <a:t>Free </a:t>
            </a:r>
            <a:r>
              <a:rPr dirty="0" sz="2000" b="1">
                <a:latin typeface="Times New Roman"/>
                <a:cs typeface="Times New Roman"/>
              </a:rPr>
              <a:t>Cash</a:t>
            </a:r>
            <a:r>
              <a:rPr dirty="0" sz="2000" spc="-1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Earnings and Cash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Flows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2256" y="326212"/>
            <a:ext cx="79197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Why Free </a:t>
            </a:r>
            <a:r>
              <a:rPr dirty="0"/>
              <a:t>Cash </a:t>
            </a:r>
            <a:r>
              <a:rPr dirty="0" spc="-5"/>
              <a:t>Flow is Not a Value-Added</a:t>
            </a:r>
            <a:r>
              <a:rPr dirty="0"/>
              <a:t> </a:t>
            </a:r>
            <a:r>
              <a:rPr dirty="0" spc="-5"/>
              <a:t>Concept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12875"/>
            <a:ext cx="7110730" cy="4431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marR="206375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Cash </a:t>
            </a:r>
            <a:r>
              <a:rPr dirty="0" sz="2400" spc="-5">
                <a:latin typeface="Times New Roman"/>
                <a:cs typeface="Times New Roman"/>
              </a:rPr>
              <a:t>flow </a:t>
            </a:r>
            <a:r>
              <a:rPr dirty="0" sz="2400">
                <a:latin typeface="Times New Roman"/>
                <a:cs typeface="Times New Roman"/>
              </a:rPr>
              <a:t>from operations (value added)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reduced</a:t>
            </a:r>
            <a:r>
              <a:rPr dirty="0" sz="2400" spc="-30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by  </a:t>
            </a:r>
            <a:r>
              <a:rPr dirty="0" sz="2400" spc="-5">
                <a:latin typeface="Times New Roman"/>
                <a:cs typeface="Times New Roman"/>
              </a:rPr>
              <a:t>investments </a:t>
            </a:r>
            <a:r>
              <a:rPr dirty="0" sz="2400">
                <a:latin typeface="Times New Roman"/>
                <a:cs typeface="Times New Roman"/>
              </a:rPr>
              <a:t>(which also add value): </a:t>
            </a:r>
            <a:r>
              <a:rPr dirty="0" sz="2400" spc="-5">
                <a:latin typeface="Times New Roman"/>
                <a:cs typeface="Times New Roman"/>
              </a:rPr>
              <a:t>investments </a:t>
            </a:r>
            <a:r>
              <a:rPr dirty="0" sz="2400">
                <a:latin typeface="Times New Roman"/>
                <a:cs typeface="Times New Roman"/>
              </a:rPr>
              <a:t>are  treated </a:t>
            </a:r>
            <a:r>
              <a:rPr dirty="0" sz="2400" spc="-5">
                <a:latin typeface="Times New Roman"/>
                <a:cs typeface="Times New Roman"/>
              </a:rPr>
              <a:t>as </a:t>
            </a:r>
            <a:r>
              <a:rPr dirty="0" sz="2400">
                <a:latin typeface="Times New Roman"/>
                <a:cs typeface="Times New Roman"/>
              </a:rPr>
              <a:t>value</a:t>
            </a:r>
            <a:r>
              <a:rPr dirty="0" sz="2400" spc="-114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losses</a:t>
            </a:r>
            <a:endParaRPr sz="2400">
              <a:latin typeface="Times New Roman"/>
              <a:cs typeface="Times New Roman"/>
            </a:endParaRPr>
          </a:p>
          <a:p>
            <a:pPr marL="218440" marR="67310" indent="-205740">
              <a:lnSpc>
                <a:spcPct val="100000"/>
              </a:lnSpc>
              <a:spcBef>
                <a:spcPts val="6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5">
                <a:latin typeface="Times New Roman"/>
                <a:cs typeface="Times New Roman"/>
              </a:rPr>
              <a:t>Value </a:t>
            </a:r>
            <a:r>
              <a:rPr dirty="0" sz="2400">
                <a:latin typeface="Times New Roman"/>
                <a:cs typeface="Times New Roman"/>
              </a:rPr>
              <a:t>received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not </a:t>
            </a:r>
            <a:r>
              <a:rPr dirty="0" sz="2400" spc="-5">
                <a:latin typeface="Times New Roman"/>
                <a:cs typeface="Times New Roman"/>
              </a:rPr>
              <a:t>matched </a:t>
            </a:r>
            <a:r>
              <a:rPr dirty="0" sz="2400">
                <a:latin typeface="Times New Roman"/>
                <a:cs typeface="Times New Roman"/>
              </a:rPr>
              <a:t>against value</a:t>
            </a:r>
            <a:r>
              <a:rPr dirty="0" sz="2400" spc="-2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surrendered  to generate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218440" marR="5080">
              <a:lnSpc>
                <a:spcPct val="100000"/>
              </a:lnSpc>
            </a:pPr>
            <a:r>
              <a:rPr dirty="0" sz="2400" spc="-5">
                <a:latin typeface="Times New Roman"/>
                <a:cs typeface="Times New Roman"/>
              </a:rPr>
              <a:t>A </a:t>
            </a:r>
            <a:r>
              <a:rPr dirty="0" sz="2400">
                <a:latin typeface="Times New Roman"/>
                <a:cs typeface="Times New Roman"/>
              </a:rPr>
              <a:t>firm reduces free cash flow by investing and</a:t>
            </a:r>
            <a:r>
              <a:rPr dirty="0" sz="2400" spc="-409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increases  free cash flow by reducing</a:t>
            </a:r>
            <a:r>
              <a:rPr dirty="0" sz="2400" spc="-1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investments:</a:t>
            </a:r>
            <a:endParaRPr sz="24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  <a:spcBef>
                <a:spcPts val="600"/>
              </a:spcBef>
            </a:pPr>
            <a:r>
              <a:rPr dirty="0" u="heavy" sz="2400" spc="-1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Free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cash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flow </a:t>
            </a:r>
            <a:r>
              <a:rPr dirty="0" u="heavy" sz="2400" spc="-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partially a liquidation</a:t>
            </a:r>
            <a:r>
              <a:rPr dirty="0" u="heavy" sz="2400" spc="-1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concept!!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5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400" spc="-5">
                <a:latin typeface="Times New Roman"/>
                <a:cs typeface="Times New Roman"/>
              </a:rPr>
              <a:t>Note: </a:t>
            </a:r>
            <a:r>
              <a:rPr dirty="0" sz="2400">
                <a:latin typeface="Times New Roman"/>
                <a:cs typeface="Times New Roman"/>
              </a:rPr>
              <a:t>analysts forecast earnings, not cash</a:t>
            </a:r>
            <a:r>
              <a:rPr dirty="0" sz="2400" spc="-2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flows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41755" marR="5080" indent="-838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Discounted </a:t>
            </a:r>
            <a:r>
              <a:rPr dirty="0"/>
              <a:t>Cash </a:t>
            </a:r>
            <a:r>
              <a:rPr dirty="0" spc="-5"/>
              <a:t>Flow</a:t>
            </a:r>
            <a:r>
              <a:rPr dirty="0" spc="-85"/>
              <a:t> </a:t>
            </a:r>
            <a:r>
              <a:rPr dirty="0" spc="-5"/>
              <a:t>Analysis:  Advantages and</a:t>
            </a:r>
            <a:r>
              <a:rPr dirty="0" spc="-30"/>
              <a:t> </a:t>
            </a:r>
            <a:r>
              <a:rPr dirty="0" spc="-5"/>
              <a:t>Disadvantages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2678" y="1244853"/>
            <a:ext cx="124269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Adva</a:t>
            </a:r>
            <a:r>
              <a:rPr dirty="0" sz="2000" spc="5" b="1" i="1">
                <a:solidFill>
                  <a:srgbClr val="001F5F"/>
                </a:solidFill>
                <a:latin typeface="Times New Roman"/>
                <a:cs typeface="Times New Roman"/>
              </a:rPr>
              <a:t>n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tag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es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2678" y="1563370"/>
            <a:ext cx="2225040" cy="2593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217804" marR="11557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1800" b="1" i="1">
                <a:solidFill>
                  <a:srgbClr val="0000FF"/>
                </a:solidFill>
                <a:latin typeface="Times New Roman"/>
                <a:cs typeface="Times New Roman"/>
              </a:rPr>
              <a:t>Easy </a:t>
            </a:r>
            <a:r>
              <a:rPr dirty="0" sz="1800" spc="-5" b="1" i="1">
                <a:solidFill>
                  <a:srgbClr val="0000FF"/>
                </a:solidFill>
                <a:latin typeface="Times New Roman"/>
                <a:cs typeface="Times New Roman"/>
              </a:rPr>
              <a:t>concept: </a:t>
            </a:r>
            <a:r>
              <a:rPr dirty="0" sz="1800">
                <a:latin typeface="Times New Roman"/>
                <a:cs typeface="Times New Roman"/>
              </a:rPr>
              <a:t>cash  flows are </a:t>
            </a:r>
            <a:r>
              <a:rPr dirty="0" sz="1800" spc="-10">
                <a:latin typeface="Times New Roman"/>
                <a:cs typeface="Times New Roman"/>
              </a:rPr>
              <a:t>“real” </a:t>
            </a:r>
            <a:r>
              <a:rPr dirty="0" sz="1800">
                <a:latin typeface="Times New Roman"/>
                <a:cs typeface="Times New Roman"/>
              </a:rPr>
              <a:t>and  </a:t>
            </a:r>
            <a:r>
              <a:rPr dirty="0" sz="1800" spc="-5">
                <a:latin typeface="Times New Roman"/>
                <a:cs typeface="Times New Roman"/>
              </a:rPr>
              <a:t>easy </a:t>
            </a:r>
            <a:r>
              <a:rPr dirty="0" sz="1800">
                <a:latin typeface="Times New Roman"/>
                <a:cs typeface="Times New Roman"/>
              </a:rPr>
              <a:t>to think </a:t>
            </a:r>
            <a:r>
              <a:rPr dirty="0" sz="1800" spc="-5">
                <a:latin typeface="Times New Roman"/>
                <a:cs typeface="Times New Roman"/>
              </a:rPr>
              <a:t>about;  </a:t>
            </a:r>
            <a:r>
              <a:rPr dirty="0" sz="1800">
                <a:latin typeface="Times New Roman"/>
                <a:cs typeface="Times New Roman"/>
              </a:rPr>
              <a:t>they are not </a:t>
            </a:r>
            <a:r>
              <a:rPr dirty="0" sz="1800" spc="-5">
                <a:latin typeface="Times New Roman"/>
                <a:cs typeface="Times New Roman"/>
              </a:rPr>
              <a:t>affected  </a:t>
            </a:r>
            <a:r>
              <a:rPr dirty="0" sz="1800">
                <a:latin typeface="Times New Roman"/>
                <a:cs typeface="Times New Roman"/>
              </a:rPr>
              <a:t>by accounting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rules</a:t>
            </a:r>
            <a:endParaRPr sz="1800">
              <a:latin typeface="Times New Roman"/>
              <a:cs typeface="Times New Roman"/>
            </a:endParaRPr>
          </a:p>
          <a:p>
            <a:pPr marL="217804" marR="5080" indent="-205740">
              <a:lnSpc>
                <a:spcPct val="100000"/>
              </a:lnSpc>
              <a:spcBef>
                <a:spcPts val="78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1800" b="1" i="1">
                <a:solidFill>
                  <a:srgbClr val="0000FF"/>
                </a:solidFill>
                <a:latin typeface="Times New Roman"/>
                <a:cs typeface="Times New Roman"/>
              </a:rPr>
              <a:t>Familiarity: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a  straight application</a:t>
            </a:r>
            <a:r>
              <a:rPr dirty="0" sz="1800" spc="-21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of  familiar net present  value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techniques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80942" y="1232662"/>
            <a:ext cx="155194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Disa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dv</a:t>
            </a:r>
            <a:r>
              <a:rPr dirty="0" sz="2000" spc="5" b="1" i="1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nt</a:t>
            </a:r>
            <a:r>
              <a:rPr dirty="0" sz="2000" spc="-10" b="1" i="1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g</a:t>
            </a:r>
            <a:r>
              <a:rPr dirty="0" sz="2000" spc="-10" b="1" i="1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dirty="0" sz="2000" b="1" i="1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ts val="216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pc="-5"/>
              <a:t>Suspect</a:t>
            </a:r>
            <a:r>
              <a:rPr dirty="0" spc="-40"/>
              <a:t> </a:t>
            </a:r>
            <a:r>
              <a:rPr dirty="0"/>
              <a:t>concept:</a:t>
            </a:r>
          </a:p>
          <a:p>
            <a:pPr lvl="1" marL="510540" indent="-178435">
              <a:lnSpc>
                <a:spcPts val="1920"/>
              </a:lnSpc>
              <a:buClr>
                <a:srgbClr val="00AEEE"/>
              </a:buClr>
              <a:buFont typeface="Wingdings"/>
              <a:buChar char=""/>
              <a:tabLst>
                <a:tab pos="511175" algn="l"/>
              </a:tabLst>
            </a:pPr>
            <a:r>
              <a:rPr dirty="0" sz="1600" spc="-5">
                <a:latin typeface="Times New Roman"/>
                <a:cs typeface="Times New Roman"/>
              </a:rPr>
              <a:t>Free cash </a:t>
            </a:r>
            <a:r>
              <a:rPr dirty="0" sz="1600">
                <a:latin typeface="Times New Roman"/>
                <a:cs typeface="Times New Roman"/>
              </a:rPr>
              <a:t>flow </a:t>
            </a:r>
            <a:r>
              <a:rPr dirty="0" sz="1600" spc="-5">
                <a:latin typeface="Times New Roman"/>
                <a:cs typeface="Times New Roman"/>
              </a:rPr>
              <a:t>(FCF) does not </a:t>
            </a:r>
            <a:r>
              <a:rPr dirty="0" sz="1600" spc="-10">
                <a:latin typeface="Times New Roman"/>
                <a:cs typeface="Times New Roman"/>
              </a:rPr>
              <a:t>measure </a:t>
            </a:r>
            <a:r>
              <a:rPr dirty="0" sz="1600" spc="-5">
                <a:latin typeface="Times New Roman"/>
                <a:cs typeface="Times New Roman"/>
              </a:rPr>
              <a:t>value</a:t>
            </a:r>
            <a:r>
              <a:rPr dirty="0" sz="1600" spc="9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added</a:t>
            </a:r>
            <a:endParaRPr sz="1600">
              <a:latin typeface="Times New Roman"/>
              <a:cs typeface="Times New Roman"/>
            </a:endParaRPr>
          </a:p>
          <a:p>
            <a:pPr marL="510540" marR="487045">
              <a:lnSpc>
                <a:spcPct val="100000"/>
              </a:lnSpc>
            </a:pPr>
            <a:r>
              <a:rPr dirty="0" sz="1600" spc="-5" b="0" i="0">
                <a:solidFill>
                  <a:srgbClr val="000000"/>
                </a:solidFill>
                <a:latin typeface="Times New Roman"/>
                <a:cs typeface="Times New Roman"/>
              </a:rPr>
              <a:t>in the short run; value gained is not </a:t>
            </a:r>
            <a:r>
              <a:rPr dirty="0" sz="1600" spc="-10" b="0" i="0">
                <a:solidFill>
                  <a:srgbClr val="000000"/>
                </a:solidFill>
                <a:latin typeface="Times New Roman"/>
                <a:cs typeface="Times New Roman"/>
              </a:rPr>
              <a:t>matched </a:t>
            </a:r>
            <a:r>
              <a:rPr dirty="0" sz="1600" spc="-5" b="0" i="0">
                <a:solidFill>
                  <a:srgbClr val="000000"/>
                </a:solidFill>
                <a:latin typeface="Times New Roman"/>
                <a:cs typeface="Times New Roman"/>
              </a:rPr>
              <a:t>with  value given</a:t>
            </a:r>
            <a:r>
              <a:rPr dirty="0" sz="1600" spc="-13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1600" b="0" i="0">
                <a:solidFill>
                  <a:srgbClr val="000000"/>
                </a:solidFill>
                <a:latin typeface="Times New Roman"/>
                <a:cs typeface="Times New Roman"/>
              </a:rPr>
              <a:t>up.</a:t>
            </a:r>
            <a:endParaRPr sz="1600">
              <a:latin typeface="Times New Roman"/>
              <a:cs typeface="Times New Roman"/>
            </a:endParaRPr>
          </a:p>
          <a:p>
            <a:pPr lvl="1" marL="510540" marR="275590" indent="-178435">
              <a:lnSpc>
                <a:spcPct val="100000"/>
              </a:lnSpc>
              <a:spcBef>
                <a:spcPts val="600"/>
              </a:spcBef>
              <a:buClr>
                <a:srgbClr val="00AEEE"/>
              </a:buClr>
              <a:buFont typeface="Wingdings"/>
              <a:buChar char=""/>
              <a:tabLst>
                <a:tab pos="511175" algn="l"/>
              </a:tabLst>
            </a:pPr>
            <a:r>
              <a:rPr dirty="0" sz="1600" spc="-5">
                <a:latin typeface="Times New Roman"/>
                <a:cs typeface="Times New Roman"/>
              </a:rPr>
              <a:t>FCF fails to recognize value generated that does </a:t>
            </a:r>
            <a:r>
              <a:rPr dirty="0" sz="1600">
                <a:latin typeface="Times New Roman"/>
                <a:cs typeface="Times New Roman"/>
              </a:rPr>
              <a:t>not  </a:t>
            </a:r>
            <a:r>
              <a:rPr dirty="0" sz="1600" spc="-5">
                <a:latin typeface="Times New Roman"/>
                <a:cs typeface="Times New Roman"/>
              </a:rPr>
              <a:t>involve cash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flows</a:t>
            </a:r>
            <a:endParaRPr sz="1600">
              <a:latin typeface="Times New Roman"/>
              <a:cs typeface="Times New Roman"/>
            </a:endParaRPr>
          </a:p>
          <a:p>
            <a:pPr lvl="1" marL="510540" indent="-178435">
              <a:lnSpc>
                <a:spcPct val="100000"/>
              </a:lnSpc>
              <a:spcBef>
                <a:spcPts val="600"/>
              </a:spcBef>
              <a:buClr>
                <a:srgbClr val="00AEEE"/>
              </a:buClr>
              <a:buFont typeface="Wingdings"/>
              <a:buChar char=""/>
              <a:tabLst>
                <a:tab pos="511175" algn="l"/>
              </a:tabLst>
            </a:pPr>
            <a:r>
              <a:rPr dirty="0" sz="1600" spc="-5">
                <a:latin typeface="Times New Roman"/>
                <a:cs typeface="Times New Roman"/>
              </a:rPr>
              <a:t>investment is treated as a </a:t>
            </a:r>
            <a:r>
              <a:rPr dirty="0" sz="1600">
                <a:latin typeface="Times New Roman"/>
                <a:cs typeface="Times New Roman"/>
              </a:rPr>
              <a:t>loss </a:t>
            </a:r>
            <a:r>
              <a:rPr dirty="0" sz="1600" spc="-5">
                <a:latin typeface="Times New Roman"/>
                <a:cs typeface="Times New Roman"/>
              </a:rPr>
              <a:t>of</a:t>
            </a:r>
            <a:r>
              <a:rPr dirty="0" sz="1600" spc="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value</a:t>
            </a:r>
            <a:endParaRPr sz="1600">
              <a:latin typeface="Times New Roman"/>
              <a:cs typeface="Times New Roman"/>
            </a:endParaRPr>
          </a:p>
          <a:p>
            <a:pPr lvl="1" marL="510540" marR="5080" indent="-178435">
              <a:lnSpc>
                <a:spcPct val="100000"/>
              </a:lnSpc>
              <a:spcBef>
                <a:spcPts val="605"/>
              </a:spcBef>
              <a:buClr>
                <a:srgbClr val="00AEEE"/>
              </a:buClr>
              <a:buFont typeface="Wingdings"/>
              <a:buChar char=""/>
              <a:tabLst>
                <a:tab pos="511175" algn="l"/>
              </a:tabLst>
            </a:pPr>
            <a:r>
              <a:rPr dirty="0" sz="1600" spc="-5">
                <a:latin typeface="Times New Roman"/>
                <a:cs typeface="Times New Roman"/>
              </a:rPr>
              <a:t>FCF is partly a liquidation concept; </a:t>
            </a:r>
            <a:r>
              <a:rPr dirty="0" sz="1600" spc="-20">
                <a:latin typeface="Times New Roman"/>
                <a:cs typeface="Times New Roman"/>
              </a:rPr>
              <a:t>firms </a:t>
            </a:r>
            <a:r>
              <a:rPr dirty="0" sz="1600" spc="-5">
                <a:latin typeface="Times New Roman"/>
                <a:cs typeface="Times New Roman"/>
              </a:rPr>
              <a:t>increase FCF  by cutting back </a:t>
            </a:r>
            <a:r>
              <a:rPr dirty="0" sz="1600">
                <a:latin typeface="Times New Roman"/>
                <a:cs typeface="Times New Roman"/>
              </a:rPr>
              <a:t>on</a:t>
            </a:r>
            <a:r>
              <a:rPr dirty="0" sz="1600" spc="-10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investments.</a:t>
            </a:r>
            <a:endParaRPr sz="1600">
              <a:latin typeface="Times New Roman"/>
              <a:cs typeface="Times New Roman"/>
            </a:endParaRPr>
          </a:p>
          <a:p>
            <a:pPr marL="218440" marR="52705" indent="-205740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/>
              <a:t>Forecast </a:t>
            </a:r>
            <a:r>
              <a:rPr dirty="0" spc="-5"/>
              <a:t>horizons: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typically requires forecasts for  long periods; </a:t>
            </a:r>
            <a:r>
              <a:rPr dirty="0" spc="-5" b="0" i="0">
                <a:solidFill>
                  <a:srgbClr val="000000"/>
                </a:solidFill>
                <a:latin typeface="Times New Roman"/>
                <a:cs typeface="Times New Roman"/>
              </a:rPr>
              <a:t>terminal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values for shorter periods</a:t>
            </a:r>
            <a:r>
              <a:rPr dirty="0" spc="-12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are  hard to calculate with any</a:t>
            </a:r>
            <a:r>
              <a:rPr dirty="0" spc="-80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reliability</a:t>
            </a:r>
          </a:p>
          <a:p>
            <a:pPr marL="218440" marR="381635" indent="-205740">
              <a:lnSpc>
                <a:spcPct val="100000"/>
              </a:lnSpc>
              <a:spcBef>
                <a:spcPts val="6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pc="-5"/>
              <a:t>Not </a:t>
            </a:r>
            <a:r>
              <a:rPr dirty="0"/>
              <a:t>aligned with what people </a:t>
            </a:r>
            <a:r>
              <a:rPr dirty="0" spc="-5"/>
              <a:t>forecast</a:t>
            </a:r>
            <a:r>
              <a:rPr dirty="0" sz="1700" spc="-5"/>
              <a:t>:</a:t>
            </a:r>
            <a:r>
              <a:rPr dirty="0" sz="1700" spc="-100"/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analysts  forecast earnings, not </a:t>
            </a:r>
            <a:r>
              <a:rPr dirty="0" spc="-5" b="0" i="0">
                <a:solidFill>
                  <a:srgbClr val="000000"/>
                </a:solidFill>
                <a:latin typeface="Times New Roman"/>
                <a:cs typeface="Times New Roman"/>
              </a:rPr>
              <a:t>FCF;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adjusting earnings  forecasts to </a:t>
            </a:r>
            <a:r>
              <a:rPr dirty="0" spc="-5" b="0" i="0">
                <a:solidFill>
                  <a:srgbClr val="000000"/>
                </a:solidFill>
                <a:latin typeface="Times New Roman"/>
                <a:cs typeface="Times New Roman"/>
              </a:rPr>
              <a:t>FCF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forecasts requires further  forecasting of</a:t>
            </a:r>
            <a:r>
              <a:rPr dirty="0" spc="-45" b="0" i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0" i="0">
                <a:solidFill>
                  <a:srgbClr val="000000"/>
                </a:solidFill>
                <a:latin typeface="Times New Roman"/>
                <a:cs typeface="Times New Roman"/>
              </a:rPr>
              <a:t>accruals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41755" marR="5080" indent="-8382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Discounted </a:t>
            </a:r>
            <a:r>
              <a:rPr dirty="0"/>
              <a:t>Cash </a:t>
            </a:r>
            <a:r>
              <a:rPr dirty="0" spc="-5"/>
              <a:t>Flow</a:t>
            </a:r>
            <a:r>
              <a:rPr dirty="0" spc="-85"/>
              <a:t> </a:t>
            </a:r>
            <a:r>
              <a:rPr dirty="0" spc="-5"/>
              <a:t>Analysis:  Advantages and</a:t>
            </a:r>
            <a:r>
              <a:rPr dirty="0" spc="-30"/>
              <a:t> </a:t>
            </a:r>
            <a:r>
              <a:rPr dirty="0" spc="-5"/>
              <a:t>Disadvantages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50163" y="1820672"/>
            <a:ext cx="7110730" cy="12661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3970">
              <a:lnSpc>
                <a:spcPct val="100000"/>
              </a:lnSpc>
              <a:spcBef>
                <a:spcPts val="95"/>
              </a:spcBef>
            </a:pPr>
            <a:r>
              <a:rPr dirty="0" sz="2200" spc="-5" b="1" i="1">
                <a:solidFill>
                  <a:srgbClr val="001F5F"/>
                </a:solidFill>
                <a:latin typeface="Times New Roman"/>
                <a:cs typeface="Times New Roman"/>
              </a:rPr>
              <a:t>When It </a:t>
            </a:r>
            <a:r>
              <a:rPr dirty="0" sz="2200" spc="-25" b="1" i="1">
                <a:solidFill>
                  <a:srgbClr val="001F5F"/>
                </a:solidFill>
                <a:latin typeface="Times New Roman"/>
                <a:cs typeface="Times New Roman"/>
              </a:rPr>
              <a:t>Works</a:t>
            </a:r>
            <a:r>
              <a:rPr dirty="0" sz="2200" spc="-180" b="1" i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2200" spc="-5" b="1" i="1">
                <a:solidFill>
                  <a:srgbClr val="001F5F"/>
                </a:solidFill>
                <a:latin typeface="Times New Roman"/>
                <a:cs typeface="Times New Roman"/>
              </a:rPr>
              <a:t>Best</a:t>
            </a:r>
            <a:endParaRPr sz="2200">
              <a:latin typeface="Times New Roman"/>
              <a:cs typeface="Times New Roman"/>
            </a:endParaRPr>
          </a:p>
          <a:p>
            <a:pPr marL="21590" marR="5080" indent="-9525">
              <a:lnSpc>
                <a:spcPct val="100000"/>
              </a:lnSpc>
              <a:spcBef>
                <a:spcPts val="1850"/>
              </a:spcBef>
            </a:pPr>
            <a:r>
              <a:rPr dirty="0" sz="2200" spc="-5">
                <a:latin typeface="Times New Roman"/>
                <a:cs typeface="Times New Roman"/>
              </a:rPr>
              <a:t>When the investment pattern is such as to produce constant</a:t>
            </a:r>
            <a:r>
              <a:rPr dirty="0" sz="2200" spc="-110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free  </a:t>
            </a:r>
            <a:r>
              <a:rPr dirty="0" sz="2200" spc="-5">
                <a:latin typeface="Times New Roman"/>
                <a:cs typeface="Times New Roman"/>
              </a:rPr>
              <a:t>cash flow or free cash flow growing at a constant</a:t>
            </a:r>
            <a:r>
              <a:rPr dirty="0" sz="2200" spc="3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rate.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984" y="42417"/>
            <a:ext cx="2273935" cy="173228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Nike, </a:t>
            </a:r>
            <a:r>
              <a:rPr dirty="0" spc="-5"/>
              <a:t>Inc.:  Operating </a:t>
            </a:r>
            <a:r>
              <a:rPr dirty="0"/>
              <a:t>and  </a:t>
            </a:r>
            <a:r>
              <a:rPr dirty="0" spc="-5"/>
              <a:t>Investing</a:t>
            </a:r>
            <a:r>
              <a:rPr dirty="0" spc="-160"/>
              <a:t> </a:t>
            </a:r>
            <a:r>
              <a:rPr dirty="0" spc="-5"/>
              <a:t>Cash  </a:t>
            </a:r>
            <a:r>
              <a:rPr dirty="0" spc="-15"/>
              <a:t>Flows,</a:t>
            </a:r>
            <a:r>
              <a:rPr dirty="0" spc="15"/>
              <a:t> </a:t>
            </a:r>
            <a:r>
              <a:rPr dirty="0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2980944" y="85343"/>
            <a:ext cx="6030467" cy="6467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2581" y="326212"/>
            <a:ext cx="75933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Reported Cash Flow from Operations is</a:t>
            </a:r>
            <a:r>
              <a:rPr dirty="0" spc="-35"/>
              <a:t> </a:t>
            </a:r>
            <a:r>
              <a:rPr dirty="0" spc="-5"/>
              <a:t>Incorrect</a:t>
            </a:r>
          </a:p>
        </p:txBody>
      </p:sp>
      <p:sp>
        <p:nvSpPr>
          <p:cNvPr id="3" name="object 3"/>
          <p:cNvSpPr/>
          <p:nvPr/>
        </p:nvSpPr>
        <p:spPr>
          <a:xfrm>
            <a:off x="697991" y="1400555"/>
            <a:ext cx="7772400" cy="4707890"/>
          </a:xfrm>
          <a:custGeom>
            <a:avLst/>
            <a:gdLst/>
            <a:ahLst/>
            <a:cxnLst/>
            <a:rect l="l" t="t" r="r" b="b"/>
            <a:pathLst>
              <a:path w="7772400" h="4707890">
                <a:moveTo>
                  <a:pt x="0" y="4707382"/>
                </a:moveTo>
                <a:lnTo>
                  <a:pt x="7772400" y="4707382"/>
                </a:lnTo>
                <a:lnTo>
                  <a:pt x="7772400" y="0"/>
                </a:lnTo>
                <a:lnTo>
                  <a:pt x="0" y="0"/>
                </a:lnTo>
                <a:lnTo>
                  <a:pt x="0" y="4707382"/>
                </a:lnTo>
                <a:close/>
              </a:path>
            </a:pathLst>
          </a:custGeom>
          <a:ln w="9144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006246" y="1382090"/>
            <a:ext cx="6688455" cy="72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Reported </a:t>
            </a:r>
            <a:r>
              <a:rPr dirty="0" sz="2400">
                <a:latin typeface="Times New Roman"/>
                <a:cs typeface="Times New Roman"/>
              </a:rPr>
              <a:t>cash </a:t>
            </a:r>
            <a:r>
              <a:rPr dirty="0" sz="2400" spc="-5">
                <a:latin typeface="Times New Roman"/>
                <a:cs typeface="Times New Roman"/>
              </a:rPr>
              <a:t>flows from </a:t>
            </a:r>
            <a:r>
              <a:rPr dirty="0" sz="2400">
                <a:latin typeface="Times New Roman"/>
                <a:cs typeface="Times New Roman"/>
              </a:rPr>
              <a:t>operations in </a:t>
            </a:r>
            <a:r>
              <a:rPr dirty="0" sz="2400" spc="-5">
                <a:latin typeface="Times New Roman"/>
                <a:cs typeface="Times New Roman"/>
              </a:rPr>
              <a:t>U.S. </a:t>
            </a:r>
            <a:r>
              <a:rPr dirty="0" sz="2400">
                <a:latin typeface="Times New Roman"/>
                <a:cs typeface="Times New Roman"/>
              </a:rPr>
              <a:t>cash</a:t>
            </a:r>
            <a:r>
              <a:rPr dirty="0" sz="2400" spc="-204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flow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</a:pPr>
            <a:r>
              <a:rPr dirty="0" sz="2400" spc="-5">
                <a:latin typeface="Times New Roman"/>
                <a:cs typeface="Times New Roman"/>
              </a:rPr>
              <a:t>statements </a:t>
            </a:r>
            <a:r>
              <a:rPr dirty="0" sz="2400">
                <a:latin typeface="Times New Roman"/>
                <a:cs typeface="Times New Roman"/>
              </a:rPr>
              <a:t>includes interest (a </a:t>
            </a:r>
            <a:r>
              <a:rPr dirty="0" sz="2400" spc="-5">
                <a:latin typeface="Times New Roman"/>
                <a:cs typeface="Times New Roman"/>
              </a:rPr>
              <a:t>financing </a:t>
            </a:r>
            <a:r>
              <a:rPr dirty="0" sz="2400">
                <a:latin typeface="Times New Roman"/>
                <a:cs typeface="Times New Roman"/>
              </a:rPr>
              <a:t>cash</a:t>
            </a:r>
            <a:r>
              <a:rPr dirty="0" sz="2400" spc="-2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flow):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26008" y="2374392"/>
            <a:ext cx="7062470" cy="1066800"/>
          </a:xfrm>
          <a:custGeom>
            <a:avLst/>
            <a:gdLst/>
            <a:ahLst/>
            <a:cxnLst/>
            <a:rect l="l" t="t" r="r" b="b"/>
            <a:pathLst>
              <a:path w="7062470" h="1066800">
                <a:moveTo>
                  <a:pt x="0" y="1066800"/>
                </a:moveTo>
                <a:lnTo>
                  <a:pt x="7062216" y="1066800"/>
                </a:lnTo>
                <a:lnTo>
                  <a:pt x="7062216" y="0"/>
                </a:lnTo>
                <a:lnTo>
                  <a:pt x="0" y="0"/>
                </a:lnTo>
                <a:lnTo>
                  <a:pt x="0" y="10668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826008" y="2374392"/>
            <a:ext cx="7062470" cy="1066800"/>
          </a:xfrm>
          <a:prstGeom prst="rect">
            <a:avLst/>
          </a:prstGeom>
          <a:ln w="12700">
            <a:solidFill>
              <a:srgbClr val="001F5F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92405">
              <a:lnSpc>
                <a:spcPts val="2800"/>
              </a:lnSpc>
            </a:pPr>
            <a:r>
              <a:rPr dirty="0" sz="2500" spc="-5">
                <a:latin typeface="Times New Roman"/>
                <a:cs typeface="Times New Roman"/>
              </a:rPr>
              <a:t>Cash Flow from Operations</a:t>
            </a:r>
            <a:r>
              <a:rPr dirty="0" sz="2500" spc="2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=</a:t>
            </a:r>
            <a:endParaRPr sz="2500">
              <a:latin typeface="Times New Roman"/>
              <a:cs typeface="Times New Roman"/>
            </a:endParaRPr>
          </a:p>
          <a:p>
            <a:pPr marL="192405">
              <a:lnSpc>
                <a:spcPts val="2355"/>
              </a:lnSpc>
            </a:pPr>
            <a:r>
              <a:rPr dirty="0" sz="2100">
                <a:latin typeface="Times New Roman"/>
                <a:cs typeface="Times New Roman"/>
              </a:rPr>
              <a:t>Reported </a:t>
            </a:r>
            <a:r>
              <a:rPr dirty="0" sz="2100" spc="-5">
                <a:latin typeface="Times New Roman"/>
                <a:cs typeface="Times New Roman"/>
              </a:rPr>
              <a:t>Cash Flow from </a:t>
            </a:r>
            <a:r>
              <a:rPr dirty="0" sz="2100">
                <a:latin typeface="Times New Roman"/>
                <a:cs typeface="Times New Roman"/>
              </a:rPr>
              <a:t>Operations + </a:t>
            </a:r>
            <a:r>
              <a:rPr dirty="0" sz="2100" spc="-5">
                <a:latin typeface="Times New Roman"/>
                <a:cs typeface="Times New Roman"/>
              </a:rPr>
              <a:t>After-tax Net</a:t>
            </a:r>
            <a:r>
              <a:rPr dirty="0" sz="2100" spc="-22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Interest</a:t>
            </a:r>
            <a:endParaRPr sz="2100">
              <a:latin typeface="Times New Roman"/>
              <a:cs typeface="Times New Roman"/>
            </a:endParaRPr>
          </a:p>
          <a:p>
            <a:pPr marL="192405">
              <a:lnSpc>
                <a:spcPts val="2460"/>
              </a:lnSpc>
            </a:pPr>
            <a:r>
              <a:rPr dirty="0" sz="2100" spc="-5">
                <a:latin typeface="Times New Roman"/>
                <a:cs typeface="Times New Roman"/>
              </a:rPr>
              <a:t>Payments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26008" y="3659123"/>
            <a:ext cx="7062470" cy="467995"/>
          </a:xfrm>
          <a:custGeom>
            <a:avLst/>
            <a:gdLst/>
            <a:ahLst/>
            <a:cxnLst/>
            <a:rect l="l" t="t" r="r" b="b"/>
            <a:pathLst>
              <a:path w="7062470" h="467995">
                <a:moveTo>
                  <a:pt x="0" y="467868"/>
                </a:moveTo>
                <a:lnTo>
                  <a:pt x="7062216" y="467868"/>
                </a:lnTo>
                <a:lnTo>
                  <a:pt x="7062216" y="0"/>
                </a:lnTo>
                <a:lnTo>
                  <a:pt x="0" y="0"/>
                </a:lnTo>
                <a:lnTo>
                  <a:pt x="0" y="467868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826008" y="3659123"/>
            <a:ext cx="7062470" cy="467995"/>
          </a:xfrm>
          <a:prstGeom prst="rect">
            <a:avLst/>
          </a:prstGeom>
          <a:ln w="12700">
            <a:solidFill>
              <a:srgbClr val="001F5F"/>
            </a:solidFill>
          </a:ln>
        </p:spPr>
        <p:txBody>
          <a:bodyPr wrap="square" lIns="0" tIns="1905" rIns="0" bIns="0" rtlCol="0" vert="horz">
            <a:spAutoFit/>
          </a:bodyPr>
          <a:lstStyle/>
          <a:p>
            <a:pPr marL="192405">
              <a:lnSpc>
                <a:spcPct val="100000"/>
              </a:lnSpc>
              <a:spcBef>
                <a:spcPts val="15"/>
              </a:spcBef>
              <a:tabLst>
                <a:tab pos="3091815" algn="l"/>
              </a:tabLst>
            </a:pPr>
            <a:r>
              <a:rPr dirty="0" sz="2500" spc="-10">
                <a:latin typeface="Times New Roman"/>
                <a:cs typeface="Times New Roman"/>
              </a:rPr>
              <a:t>After-tax</a:t>
            </a:r>
            <a:r>
              <a:rPr dirty="0" sz="2500" spc="7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Net</a:t>
            </a:r>
            <a:r>
              <a:rPr dirty="0" sz="2500" spc="15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Interest	= Net Interest x </a:t>
            </a:r>
            <a:r>
              <a:rPr dirty="0" sz="2500" spc="-10">
                <a:latin typeface="Times New Roman"/>
                <a:cs typeface="Times New Roman"/>
              </a:rPr>
              <a:t>(1 </a:t>
            </a:r>
            <a:r>
              <a:rPr dirty="0" sz="2500" spc="-5">
                <a:latin typeface="Times New Roman"/>
                <a:cs typeface="Times New Roman"/>
              </a:rPr>
              <a:t>- tax</a:t>
            </a:r>
            <a:r>
              <a:rPr dirty="0" sz="2500" spc="5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rate)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26008" y="4332732"/>
            <a:ext cx="7062470" cy="518159"/>
          </a:xfrm>
          <a:custGeom>
            <a:avLst/>
            <a:gdLst/>
            <a:ahLst/>
            <a:cxnLst/>
            <a:rect l="l" t="t" r="r" b="b"/>
            <a:pathLst>
              <a:path w="7062470" h="518160">
                <a:moveTo>
                  <a:pt x="0" y="518159"/>
                </a:moveTo>
                <a:lnTo>
                  <a:pt x="7062216" y="518159"/>
                </a:lnTo>
                <a:lnTo>
                  <a:pt x="7062216" y="0"/>
                </a:lnTo>
                <a:lnTo>
                  <a:pt x="0" y="0"/>
                </a:lnTo>
                <a:lnTo>
                  <a:pt x="0" y="518159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826008" y="4332732"/>
            <a:ext cx="7062470" cy="518159"/>
          </a:xfrm>
          <a:prstGeom prst="rect">
            <a:avLst/>
          </a:prstGeom>
          <a:ln w="12700">
            <a:solidFill>
              <a:srgbClr val="001F5F"/>
            </a:solidFill>
          </a:ln>
        </p:spPr>
        <p:txBody>
          <a:bodyPr wrap="square" lIns="0" tIns="635" rIns="0" bIns="0" rtlCol="0" vert="horz">
            <a:spAutoFit/>
          </a:bodyPr>
          <a:lstStyle/>
          <a:p>
            <a:pPr marL="192405">
              <a:lnSpc>
                <a:spcPct val="100000"/>
              </a:lnSpc>
              <a:spcBef>
                <a:spcPts val="5"/>
              </a:spcBef>
            </a:pPr>
            <a:r>
              <a:rPr dirty="0" sz="2500" spc="-5">
                <a:latin typeface="Times New Roman"/>
                <a:cs typeface="Times New Roman"/>
              </a:rPr>
              <a:t>Net interest = Interest </a:t>
            </a:r>
            <a:r>
              <a:rPr dirty="0" sz="2500" spc="-10">
                <a:latin typeface="Times New Roman"/>
                <a:cs typeface="Times New Roman"/>
              </a:rPr>
              <a:t>payments </a:t>
            </a:r>
            <a:r>
              <a:rPr dirty="0" sz="2500" spc="-5">
                <a:latin typeface="Times New Roman"/>
                <a:cs typeface="Times New Roman"/>
              </a:rPr>
              <a:t>– Interest</a:t>
            </a:r>
            <a:r>
              <a:rPr dirty="0" sz="2500" spc="240">
                <a:latin typeface="Times New Roman"/>
                <a:cs typeface="Times New Roman"/>
              </a:rPr>
              <a:t> </a:t>
            </a:r>
            <a:r>
              <a:rPr dirty="0" sz="2500" spc="-5">
                <a:latin typeface="Times New Roman"/>
                <a:cs typeface="Times New Roman"/>
              </a:rPr>
              <a:t>receipts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06246" y="5001844"/>
            <a:ext cx="7084059" cy="7213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735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Reported </a:t>
            </a:r>
            <a:r>
              <a:rPr dirty="0" sz="2400">
                <a:latin typeface="Times New Roman"/>
                <a:cs typeface="Times New Roman"/>
              </a:rPr>
              <a:t>cash flow </a:t>
            </a:r>
            <a:r>
              <a:rPr dirty="0" sz="2400" spc="-5">
                <a:latin typeface="Times New Roman"/>
                <a:cs typeface="Times New Roman"/>
              </a:rPr>
              <a:t>from </a:t>
            </a:r>
            <a:r>
              <a:rPr dirty="0" sz="2400">
                <a:latin typeface="Times New Roman"/>
                <a:cs typeface="Times New Roman"/>
              </a:rPr>
              <a:t>operations is </a:t>
            </a:r>
            <a:r>
              <a:rPr dirty="0" sz="2400" spc="-5">
                <a:latin typeface="Times New Roman"/>
                <a:cs typeface="Times New Roman"/>
              </a:rPr>
              <a:t>sometimes</a:t>
            </a:r>
            <a:r>
              <a:rPr dirty="0" sz="2400" spc="-2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referred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ts val="2735"/>
              </a:lnSpc>
            </a:pPr>
            <a:r>
              <a:rPr dirty="0" sz="2400">
                <a:latin typeface="Times New Roman"/>
                <a:cs typeface="Times New Roman"/>
              </a:rPr>
              <a:t>to </a:t>
            </a:r>
            <a:r>
              <a:rPr dirty="0" sz="2400" spc="-5">
                <a:latin typeface="Times New Roman"/>
                <a:cs typeface="Times New Roman"/>
              </a:rPr>
              <a:t>as </a:t>
            </a:r>
            <a:r>
              <a:rPr dirty="0" sz="2400">
                <a:latin typeface="Times New Roman"/>
                <a:cs typeface="Times New Roman"/>
              </a:rPr>
              <a:t>levered cash flow from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operations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1276" y="326212"/>
            <a:ext cx="83521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Reported Cash Flow in Investing Activities is</a:t>
            </a:r>
            <a:r>
              <a:rPr dirty="0" spc="-25"/>
              <a:t> </a:t>
            </a:r>
            <a:r>
              <a:rPr dirty="0" spc="-5"/>
              <a:t>Incorrect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01318" y="1412875"/>
            <a:ext cx="691959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Reported cash </a:t>
            </a:r>
            <a:r>
              <a:rPr dirty="0" sz="2400" spc="-5">
                <a:latin typeface="Times New Roman"/>
                <a:cs typeface="Times New Roman"/>
              </a:rPr>
              <a:t>investments </a:t>
            </a:r>
            <a:r>
              <a:rPr dirty="0" sz="2400">
                <a:latin typeface="Times New Roman"/>
                <a:cs typeface="Times New Roman"/>
              </a:rPr>
              <a:t>include net </a:t>
            </a:r>
            <a:r>
              <a:rPr dirty="0" sz="2400" spc="-5">
                <a:latin typeface="Times New Roman"/>
                <a:cs typeface="Times New Roman"/>
              </a:rPr>
              <a:t>investments </a:t>
            </a:r>
            <a:r>
              <a:rPr dirty="0" sz="2400">
                <a:latin typeface="Times New Roman"/>
                <a:cs typeface="Times New Roman"/>
              </a:rPr>
              <a:t>in  interest bearing financial assets (excess cash) (which is</a:t>
            </a:r>
            <a:r>
              <a:rPr dirty="0" sz="2400" spc="-3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 financing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flow):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3523" y="2848355"/>
            <a:ext cx="7061200" cy="1219200"/>
          </a:xfrm>
          <a:custGeom>
            <a:avLst/>
            <a:gdLst/>
            <a:ahLst/>
            <a:cxnLst/>
            <a:rect l="l" t="t" r="r" b="b"/>
            <a:pathLst>
              <a:path w="7061200" h="1219200">
                <a:moveTo>
                  <a:pt x="0" y="1219200"/>
                </a:moveTo>
                <a:lnTo>
                  <a:pt x="7060692" y="1219200"/>
                </a:lnTo>
                <a:lnTo>
                  <a:pt x="7060692" y="0"/>
                </a:lnTo>
                <a:lnTo>
                  <a:pt x="0" y="0"/>
                </a:lnTo>
                <a:lnTo>
                  <a:pt x="0" y="12192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63523" y="2848355"/>
            <a:ext cx="7061200" cy="1219200"/>
          </a:xfrm>
          <a:prstGeom prst="rect">
            <a:avLst/>
          </a:prstGeom>
          <a:ln w="12700">
            <a:solidFill>
              <a:srgbClr val="001F5F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777875" marR="2047239" indent="-533400">
              <a:lnSpc>
                <a:spcPct val="100000"/>
              </a:lnSpc>
              <a:spcBef>
                <a:spcPts val="320"/>
              </a:spcBef>
            </a:pPr>
            <a:r>
              <a:rPr dirty="0" sz="2400" spc="-5">
                <a:latin typeface="Times New Roman"/>
                <a:cs typeface="Times New Roman"/>
              </a:rPr>
              <a:t>Cash investment in </a:t>
            </a:r>
            <a:r>
              <a:rPr dirty="0" sz="2400">
                <a:latin typeface="Times New Roman"/>
                <a:cs typeface="Times New Roman"/>
              </a:rPr>
              <a:t>operations </a:t>
            </a:r>
            <a:r>
              <a:rPr dirty="0" sz="2400" spc="-5">
                <a:latin typeface="Times New Roman"/>
                <a:cs typeface="Times New Roman"/>
              </a:rPr>
              <a:t>=  Reported </a:t>
            </a:r>
            <a:r>
              <a:rPr dirty="0" sz="2400">
                <a:latin typeface="Times New Roman"/>
                <a:cs typeface="Times New Roman"/>
              </a:rPr>
              <a:t>cash </a:t>
            </a:r>
            <a:r>
              <a:rPr dirty="0" sz="2400" spc="-5">
                <a:latin typeface="Times New Roman"/>
                <a:cs typeface="Times New Roman"/>
              </a:rPr>
              <a:t>flow from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investing</a:t>
            </a:r>
            <a:endParaRPr sz="2400">
              <a:latin typeface="Times New Roman"/>
              <a:cs typeface="Times New Roman"/>
            </a:endParaRPr>
          </a:p>
          <a:p>
            <a:pPr marL="625475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- Net </a:t>
            </a:r>
            <a:r>
              <a:rPr dirty="0" sz="2400" spc="-5">
                <a:latin typeface="Times New Roman"/>
                <a:cs typeface="Times New Roman"/>
              </a:rPr>
              <a:t>investment </a:t>
            </a:r>
            <a:r>
              <a:rPr dirty="0" sz="2400">
                <a:latin typeface="Times New Roman"/>
                <a:cs typeface="Times New Roman"/>
              </a:rPr>
              <a:t>in interest-bearing</a:t>
            </a:r>
            <a:r>
              <a:rPr dirty="0" sz="2400" spc="-2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securities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648460" marR="5080" indent="-161163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Calculating </a:t>
            </a:r>
            <a:r>
              <a:rPr dirty="0" spc="-20"/>
              <a:t>Free </a:t>
            </a:r>
            <a:r>
              <a:rPr dirty="0" spc="-5"/>
              <a:t>Cash Flow from the Cash Flow  Statement: </a:t>
            </a:r>
            <a:r>
              <a:rPr dirty="0" spc="-10"/>
              <a:t>Nike, </a:t>
            </a:r>
            <a:r>
              <a:rPr dirty="0" spc="-5"/>
              <a:t>Inc.,</a:t>
            </a:r>
            <a:r>
              <a:rPr dirty="0" spc="75"/>
              <a:t> </a:t>
            </a:r>
            <a:r>
              <a:rPr dirty="0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1170432" y="1639823"/>
            <a:ext cx="6629400" cy="3982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526030" marR="5080" indent="-190563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Converting Earnings to Free Cash</a:t>
            </a:r>
            <a:r>
              <a:rPr dirty="0" spc="-110"/>
              <a:t> </a:t>
            </a:r>
            <a:r>
              <a:rPr dirty="0" spc="-20"/>
              <a:t>Flow:  Nike, </a:t>
            </a:r>
            <a:r>
              <a:rPr dirty="0" spc="-5"/>
              <a:t>Inc.,</a:t>
            </a:r>
            <a:r>
              <a:rPr dirty="0" spc="25"/>
              <a:t> </a:t>
            </a:r>
            <a:r>
              <a:rPr dirty="0" spc="-5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3805428" y="1655064"/>
            <a:ext cx="1524000" cy="381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91639" y="2004060"/>
            <a:ext cx="5715000" cy="3613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5523" y="352120"/>
            <a:ext cx="51295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Income Statement: </a:t>
            </a:r>
            <a:r>
              <a:rPr dirty="0" spc="-20"/>
              <a:t>Nike,</a:t>
            </a:r>
            <a:r>
              <a:rPr dirty="0" spc="-5"/>
              <a:t> Inc.</a:t>
            </a:r>
          </a:p>
        </p:txBody>
      </p:sp>
      <p:sp>
        <p:nvSpPr>
          <p:cNvPr id="3" name="object 3"/>
          <p:cNvSpPr/>
          <p:nvPr/>
        </p:nvSpPr>
        <p:spPr>
          <a:xfrm>
            <a:off x="1350263" y="1391411"/>
            <a:ext cx="6400799" cy="4180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5523" y="326212"/>
            <a:ext cx="51288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Features of the Income</a:t>
            </a:r>
            <a:r>
              <a:rPr dirty="0" spc="-60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3055620" y="2912364"/>
            <a:ext cx="2424684" cy="4861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869948" y="3834384"/>
            <a:ext cx="1859279" cy="6629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951989" y="3909186"/>
            <a:ext cx="1421130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70">
                <a:latin typeface="Times New Roman"/>
                <a:cs typeface="Times New Roman"/>
              </a:rPr>
              <a:t>Value </a:t>
            </a:r>
            <a:r>
              <a:rPr dirty="0" sz="1700" spc="-5">
                <a:latin typeface="Times New Roman"/>
                <a:cs typeface="Times New Roman"/>
              </a:rPr>
              <a:t>added</a:t>
            </a:r>
            <a:r>
              <a:rPr dirty="0" sz="1700" spc="-21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that  </a:t>
            </a:r>
            <a:r>
              <a:rPr dirty="0" sz="1700" spc="-5">
                <a:latin typeface="Times New Roman"/>
                <a:cs typeface="Times New Roman"/>
              </a:rPr>
              <a:t>is </a:t>
            </a:r>
            <a:r>
              <a:rPr dirty="0" sz="1700">
                <a:latin typeface="Times New Roman"/>
                <a:cs typeface="Times New Roman"/>
              </a:rPr>
              <a:t>not cash</a:t>
            </a:r>
            <a:r>
              <a:rPr dirty="0" sz="1700" spc="-140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flow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56176" y="3834384"/>
            <a:ext cx="2715768" cy="6629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539234" y="3909186"/>
            <a:ext cx="2468880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5">
                <a:latin typeface="Times New Roman"/>
                <a:cs typeface="Times New Roman"/>
              </a:rPr>
              <a:t>Adjustments to </a:t>
            </a:r>
            <a:r>
              <a:rPr dirty="0" sz="1700">
                <a:latin typeface="Times New Roman"/>
                <a:cs typeface="Times New Roman"/>
              </a:rPr>
              <a:t>cash</a:t>
            </a:r>
            <a:r>
              <a:rPr dirty="0" sz="1700" spc="-90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inflows  </a:t>
            </a:r>
            <a:r>
              <a:rPr dirty="0" sz="1700">
                <a:latin typeface="Times New Roman"/>
                <a:cs typeface="Times New Roman"/>
              </a:rPr>
              <a:t>that are not </a:t>
            </a:r>
            <a:r>
              <a:rPr dirty="0" sz="1700" spc="-5">
                <a:latin typeface="Times New Roman"/>
                <a:cs typeface="Times New Roman"/>
              </a:rPr>
              <a:t>value</a:t>
            </a:r>
            <a:r>
              <a:rPr dirty="0" sz="1700" spc="-15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added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824984" y="3380232"/>
            <a:ext cx="534924" cy="48310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000755" y="3392423"/>
            <a:ext cx="553212" cy="50749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1671066" y="903223"/>
            <a:ext cx="3914140" cy="24485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5265" indent="-203200">
              <a:lnSpc>
                <a:spcPct val="100000"/>
              </a:lnSpc>
              <a:spcBef>
                <a:spcPts val="95"/>
              </a:spcBef>
              <a:buClr>
                <a:srgbClr val="001F5F"/>
              </a:buClr>
              <a:buAutoNum type="arabicPeriod"/>
              <a:tabLst>
                <a:tab pos="215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Dividends don’t affect</a:t>
            </a:r>
            <a:r>
              <a:rPr dirty="0" sz="1600" spc="-20" b="1">
                <a:latin typeface="Times New Roman"/>
                <a:cs typeface="Times New Roman"/>
              </a:rPr>
              <a:t> income</a:t>
            </a:r>
            <a:endParaRPr sz="16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215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Investment doesn’t affect</a:t>
            </a:r>
            <a:r>
              <a:rPr dirty="0" sz="1600" spc="3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income</a:t>
            </a:r>
            <a:endParaRPr sz="16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215900" algn="l"/>
              </a:tabLst>
            </a:pPr>
            <a:r>
              <a:rPr dirty="0" sz="1600" spc="-10" b="1">
                <a:latin typeface="Times New Roman"/>
                <a:cs typeface="Times New Roman"/>
              </a:rPr>
              <a:t>There </a:t>
            </a:r>
            <a:r>
              <a:rPr dirty="0" sz="1600" spc="-5" b="1">
                <a:latin typeface="Times New Roman"/>
                <a:cs typeface="Times New Roman"/>
              </a:rPr>
              <a:t>is a </a:t>
            </a:r>
            <a:r>
              <a:rPr dirty="0" sz="1600" spc="-20" b="1">
                <a:latin typeface="Times New Roman"/>
                <a:cs typeface="Times New Roman"/>
              </a:rPr>
              <a:t>matching</a:t>
            </a:r>
            <a:r>
              <a:rPr dirty="0" sz="1600" spc="85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of</a:t>
            </a:r>
            <a:endParaRPr sz="1600">
              <a:latin typeface="Times New Roman"/>
              <a:cs typeface="Times New Roman"/>
            </a:endParaRPr>
          </a:p>
          <a:p>
            <a:pPr marL="1524635">
              <a:lnSpc>
                <a:spcPct val="100000"/>
              </a:lnSpc>
              <a:spcBef>
                <a:spcPts val="180"/>
              </a:spcBef>
              <a:tabLst>
                <a:tab pos="2690495" algn="l"/>
              </a:tabLst>
            </a:pPr>
            <a:r>
              <a:rPr dirty="0" sz="1600" spc="-40">
                <a:latin typeface="Times New Roman"/>
                <a:cs typeface="Times New Roman"/>
              </a:rPr>
              <a:t>Value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added	(revenues)</a:t>
            </a:r>
            <a:endParaRPr sz="1600">
              <a:latin typeface="Times New Roman"/>
              <a:cs typeface="Times New Roman"/>
            </a:endParaRPr>
          </a:p>
          <a:p>
            <a:pPr marL="1524635">
              <a:lnSpc>
                <a:spcPct val="100000"/>
              </a:lnSpc>
              <a:spcBef>
                <a:spcPts val="385"/>
              </a:spcBef>
              <a:tabLst>
                <a:tab pos="2571115" algn="l"/>
              </a:tabLst>
            </a:pPr>
            <a:r>
              <a:rPr dirty="0" sz="1600" spc="-40">
                <a:latin typeface="Times New Roman"/>
                <a:cs typeface="Times New Roman"/>
              </a:rPr>
              <a:t>Value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lost	</a:t>
            </a:r>
            <a:r>
              <a:rPr dirty="0" sz="1600">
                <a:latin typeface="Times New Roman"/>
                <a:cs typeface="Times New Roman"/>
              </a:rPr>
              <a:t>(expenses)</a:t>
            </a:r>
            <a:endParaRPr sz="1600">
              <a:latin typeface="Times New Roman"/>
              <a:cs typeface="Times New Roman"/>
            </a:endParaRPr>
          </a:p>
          <a:p>
            <a:pPr marL="1524635">
              <a:lnSpc>
                <a:spcPct val="100000"/>
              </a:lnSpc>
              <a:spcBef>
                <a:spcPts val="600"/>
              </a:spcBef>
            </a:pPr>
            <a:r>
              <a:rPr dirty="0" sz="1600" spc="-10">
                <a:latin typeface="Times New Roman"/>
                <a:cs typeface="Times New Roman"/>
              </a:rPr>
              <a:t>Net </a:t>
            </a:r>
            <a:r>
              <a:rPr dirty="0" sz="1600" spc="-5">
                <a:latin typeface="Times New Roman"/>
                <a:cs typeface="Times New Roman"/>
              </a:rPr>
              <a:t>value added (net</a:t>
            </a:r>
            <a:r>
              <a:rPr dirty="0" sz="1600" spc="-175">
                <a:latin typeface="Times New Roman"/>
                <a:cs typeface="Times New Roman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income)</a:t>
            </a:r>
            <a:endParaRPr sz="1600">
              <a:latin typeface="Times New Roman"/>
              <a:cs typeface="Times New Roman"/>
            </a:endParaRPr>
          </a:p>
          <a:p>
            <a:pPr marL="215265" indent="-203200">
              <a:lnSpc>
                <a:spcPct val="100000"/>
              </a:lnSpc>
              <a:buClr>
                <a:srgbClr val="001F5F"/>
              </a:buClr>
              <a:buAutoNum type="arabicPeriod" startAt="4"/>
              <a:tabLst>
                <a:tab pos="215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Accruals adjust cash</a:t>
            </a:r>
            <a:r>
              <a:rPr dirty="0" sz="1600" spc="-25" b="1">
                <a:latin typeface="Times New Roman"/>
                <a:cs typeface="Times New Roman"/>
              </a:rPr>
              <a:t> </a:t>
            </a:r>
            <a:r>
              <a:rPr dirty="0" sz="1600" b="1">
                <a:latin typeface="Times New Roman"/>
                <a:cs typeface="Times New Roman"/>
              </a:rPr>
              <a:t>flows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550">
              <a:latin typeface="Times New Roman"/>
              <a:cs typeface="Times New Roman"/>
            </a:endParaRPr>
          </a:p>
          <a:p>
            <a:pPr marL="1586865">
              <a:lnSpc>
                <a:spcPct val="100000"/>
              </a:lnSpc>
            </a:pPr>
            <a:r>
              <a:rPr dirty="0" sz="2200" spc="-5">
                <a:latin typeface="Times New Roman"/>
                <a:cs typeface="Times New Roman"/>
              </a:rPr>
              <a:t>RevenueAccruals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086100" y="4600955"/>
            <a:ext cx="2424683" cy="48615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291078" y="4675759"/>
            <a:ext cx="195897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Times New Roman"/>
                <a:cs typeface="Times New Roman"/>
              </a:rPr>
              <a:t>E</a:t>
            </a:r>
            <a:r>
              <a:rPr dirty="0" sz="2200">
                <a:latin typeface="Times New Roman"/>
                <a:cs typeface="Times New Roman"/>
              </a:rPr>
              <a:t>x</a:t>
            </a:r>
            <a:r>
              <a:rPr dirty="0" sz="2200" spc="-5">
                <a:latin typeface="Times New Roman"/>
                <a:cs typeface="Times New Roman"/>
              </a:rPr>
              <a:t>pe</a:t>
            </a:r>
            <a:r>
              <a:rPr dirty="0" sz="2200">
                <a:latin typeface="Times New Roman"/>
                <a:cs typeface="Times New Roman"/>
              </a:rPr>
              <a:t>n</a:t>
            </a:r>
            <a:r>
              <a:rPr dirty="0" sz="2200" spc="-5">
                <a:latin typeface="Times New Roman"/>
                <a:cs typeface="Times New Roman"/>
              </a:rPr>
              <a:t>se</a:t>
            </a:r>
            <a:r>
              <a:rPr dirty="0" sz="2200" spc="-15">
                <a:latin typeface="Times New Roman"/>
                <a:cs typeface="Times New Roman"/>
              </a:rPr>
              <a:t>A</a:t>
            </a:r>
            <a:r>
              <a:rPr dirty="0" sz="2200" spc="-5">
                <a:latin typeface="Times New Roman"/>
                <a:cs typeface="Times New Roman"/>
              </a:rPr>
              <a:t>c</a:t>
            </a:r>
            <a:r>
              <a:rPr dirty="0" sz="2200" spc="-25">
                <a:latin typeface="Times New Roman"/>
                <a:cs typeface="Times New Roman"/>
              </a:rPr>
              <a:t>c</a:t>
            </a:r>
            <a:r>
              <a:rPr dirty="0" sz="2200" spc="-5">
                <a:latin typeface="Times New Roman"/>
                <a:cs typeface="Times New Roman"/>
              </a:rPr>
              <a:t>rua</a:t>
            </a:r>
            <a:r>
              <a:rPr dirty="0" sz="2200" spc="-20">
                <a:latin typeface="Times New Roman"/>
                <a:cs typeface="Times New Roman"/>
              </a:rPr>
              <a:t>l</a:t>
            </a:r>
            <a:r>
              <a:rPr dirty="0" sz="2200" spc="-5">
                <a:latin typeface="Times New Roman"/>
                <a:cs typeface="Times New Roman"/>
              </a:rPr>
              <a:t>s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98904" y="5524500"/>
            <a:ext cx="2002536" cy="66294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982216" y="5598972"/>
            <a:ext cx="1727835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70">
                <a:latin typeface="Times New Roman"/>
                <a:cs typeface="Times New Roman"/>
              </a:rPr>
              <a:t>Value </a:t>
            </a:r>
            <a:r>
              <a:rPr dirty="0" sz="1700">
                <a:latin typeface="Times New Roman"/>
                <a:cs typeface="Times New Roman"/>
              </a:rPr>
              <a:t>decreases</a:t>
            </a:r>
            <a:r>
              <a:rPr dirty="0" sz="1700" spc="-27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that  are not cash</a:t>
            </a:r>
            <a:r>
              <a:rPr dirty="0" sz="1700" spc="-150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flow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85132" y="5524500"/>
            <a:ext cx="2866643" cy="6629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4569333" y="5598972"/>
            <a:ext cx="2577465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5">
                <a:latin typeface="Times New Roman"/>
                <a:cs typeface="Times New Roman"/>
              </a:rPr>
              <a:t>Adjustments to </a:t>
            </a:r>
            <a:r>
              <a:rPr dirty="0" sz="1700">
                <a:latin typeface="Times New Roman"/>
                <a:cs typeface="Times New Roman"/>
              </a:rPr>
              <a:t>cash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outflows  </a:t>
            </a:r>
            <a:r>
              <a:rPr dirty="0" sz="1700">
                <a:latin typeface="Times New Roman"/>
                <a:cs typeface="Times New Roman"/>
              </a:rPr>
              <a:t>that are not </a:t>
            </a:r>
            <a:r>
              <a:rPr dirty="0" sz="1700" spc="-5">
                <a:latin typeface="Times New Roman"/>
                <a:cs typeface="Times New Roman"/>
              </a:rPr>
              <a:t>value</a:t>
            </a:r>
            <a:r>
              <a:rPr dirty="0" sz="1700" spc="-15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added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855464" y="5070347"/>
            <a:ext cx="534924" cy="48158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031235" y="5081015"/>
            <a:ext cx="553212" cy="51054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5439" y="326212"/>
            <a:ext cx="489902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in This</a:t>
            </a:r>
            <a:r>
              <a:rPr dirty="0" spc="-95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79244" y="1211326"/>
            <a:ext cx="5822950" cy="43630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431165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A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model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is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 method</a:t>
            </a:r>
            <a:r>
              <a:rPr dirty="0" sz="2000" spc="-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accounting</a:t>
            </a:r>
            <a:r>
              <a:rPr dirty="0" sz="2000" spc="-2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for  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Discounted cash flow (DCF) valuation employs</a:t>
            </a:r>
            <a:r>
              <a:rPr dirty="0" sz="2000" spc="-3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cash  accounting for</a:t>
            </a:r>
            <a:r>
              <a:rPr dirty="0" sz="2000" spc="-1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218440" marR="323215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DCF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spc="-20" b="1">
                <a:latin typeface="Times New Roman"/>
                <a:cs typeface="Times New Roman"/>
              </a:rPr>
              <a:t>Valuation</a:t>
            </a:r>
            <a:r>
              <a:rPr dirty="0" sz="2000" spc="-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–</a:t>
            </a:r>
            <a:r>
              <a:rPr dirty="0" sz="2000" spc="-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and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cash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accounting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for</a:t>
            </a:r>
            <a:r>
              <a:rPr dirty="0" sz="2000" spc="-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</a:t>
            </a:r>
            <a:r>
              <a:rPr dirty="0" sz="2000" spc="-1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–  does not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work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218440" marR="70485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Move to accrual accounting for value in Chapters</a:t>
            </a:r>
            <a:r>
              <a:rPr dirty="0" sz="2000" spc="-4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5  and</a:t>
            </a:r>
            <a:r>
              <a:rPr dirty="0" sz="2000" spc="-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6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085082" y="1905761"/>
            <a:ext cx="484505" cy="294005"/>
          </a:xfrm>
          <a:custGeom>
            <a:avLst/>
            <a:gdLst/>
            <a:ahLst/>
            <a:cxnLst/>
            <a:rect l="l" t="t" r="r" b="b"/>
            <a:pathLst>
              <a:path w="484504" h="294005">
                <a:moveTo>
                  <a:pt x="0" y="146938"/>
                </a:moveTo>
                <a:lnTo>
                  <a:pt x="121030" y="146938"/>
                </a:lnTo>
                <a:lnTo>
                  <a:pt x="121030" y="0"/>
                </a:lnTo>
                <a:lnTo>
                  <a:pt x="363092" y="0"/>
                </a:lnTo>
                <a:lnTo>
                  <a:pt x="363092" y="146938"/>
                </a:lnTo>
                <a:lnTo>
                  <a:pt x="484123" y="146938"/>
                </a:lnTo>
                <a:lnTo>
                  <a:pt x="242062" y="294004"/>
                </a:lnTo>
                <a:lnTo>
                  <a:pt x="0" y="146938"/>
                </a:lnTo>
                <a:close/>
              </a:path>
            </a:pathLst>
          </a:custGeom>
          <a:ln w="2590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048505" y="3266694"/>
            <a:ext cx="484505" cy="290830"/>
          </a:xfrm>
          <a:custGeom>
            <a:avLst/>
            <a:gdLst/>
            <a:ahLst/>
            <a:cxnLst/>
            <a:rect l="l" t="t" r="r" b="b"/>
            <a:pathLst>
              <a:path w="484504" h="290829">
                <a:moveTo>
                  <a:pt x="0" y="145287"/>
                </a:moveTo>
                <a:lnTo>
                  <a:pt x="121031" y="145287"/>
                </a:lnTo>
                <a:lnTo>
                  <a:pt x="121031" y="0"/>
                </a:lnTo>
                <a:lnTo>
                  <a:pt x="363093" y="0"/>
                </a:lnTo>
                <a:lnTo>
                  <a:pt x="363093" y="145287"/>
                </a:lnTo>
                <a:lnTo>
                  <a:pt x="484124" y="145287"/>
                </a:lnTo>
                <a:lnTo>
                  <a:pt x="242062" y="290702"/>
                </a:lnTo>
                <a:lnTo>
                  <a:pt x="0" y="145287"/>
                </a:lnTo>
                <a:close/>
              </a:path>
            </a:pathLst>
          </a:custGeom>
          <a:ln w="2590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077461" y="4418838"/>
            <a:ext cx="485775" cy="292735"/>
          </a:xfrm>
          <a:custGeom>
            <a:avLst/>
            <a:gdLst/>
            <a:ahLst/>
            <a:cxnLst/>
            <a:rect l="l" t="t" r="r" b="b"/>
            <a:pathLst>
              <a:path w="485775" h="292735">
                <a:moveTo>
                  <a:pt x="0" y="146176"/>
                </a:moveTo>
                <a:lnTo>
                  <a:pt x="121412" y="146176"/>
                </a:lnTo>
                <a:lnTo>
                  <a:pt x="121412" y="0"/>
                </a:lnTo>
                <a:lnTo>
                  <a:pt x="364236" y="0"/>
                </a:lnTo>
                <a:lnTo>
                  <a:pt x="364236" y="146176"/>
                </a:lnTo>
                <a:lnTo>
                  <a:pt x="485648" y="146176"/>
                </a:lnTo>
                <a:lnTo>
                  <a:pt x="242824" y="292481"/>
                </a:lnTo>
                <a:lnTo>
                  <a:pt x="0" y="146176"/>
                </a:lnTo>
                <a:close/>
              </a:path>
            </a:pathLst>
          </a:custGeom>
          <a:ln w="25908">
            <a:solidFill>
              <a:srgbClr val="001F5F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3377" y="326212"/>
            <a:ext cx="38900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Earnings </a:t>
            </a:r>
            <a:r>
              <a:rPr dirty="0"/>
              <a:t>and </a:t>
            </a:r>
            <a:r>
              <a:rPr dirty="0" spc="-5"/>
              <a:t>Cash</a:t>
            </a:r>
            <a:r>
              <a:rPr dirty="0" spc="-100"/>
              <a:t> </a:t>
            </a:r>
            <a:r>
              <a:rPr dirty="0" spc="-2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578" y="1408937"/>
            <a:ext cx="7338059" cy="3027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Times New Roman"/>
                <a:cs typeface="Times New Roman"/>
              </a:rPr>
              <a:t>Earnings</a:t>
            </a:r>
            <a:endParaRPr sz="280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</a:pPr>
            <a:r>
              <a:rPr dirty="0" sz="2800" spc="-5">
                <a:latin typeface="Times New Roman"/>
                <a:cs typeface="Times New Roman"/>
              </a:rPr>
              <a:t>= Free </a:t>
            </a:r>
            <a:r>
              <a:rPr dirty="0" sz="2800" spc="-15">
                <a:latin typeface="Times New Roman"/>
                <a:cs typeface="Times New Roman"/>
              </a:rPr>
              <a:t>cash </a:t>
            </a:r>
            <a:r>
              <a:rPr dirty="0" sz="2800">
                <a:latin typeface="Times New Roman"/>
                <a:cs typeface="Times New Roman"/>
              </a:rPr>
              <a:t>flow </a:t>
            </a:r>
            <a:r>
              <a:rPr dirty="0" sz="2800" spc="-5">
                <a:latin typeface="Times New Roman"/>
                <a:cs typeface="Times New Roman"/>
              </a:rPr>
              <a:t>– </a:t>
            </a:r>
            <a:r>
              <a:rPr dirty="0" sz="2800" spc="-10">
                <a:latin typeface="Times New Roman"/>
                <a:cs typeface="Times New Roman"/>
              </a:rPr>
              <a:t>Net </a:t>
            </a:r>
            <a:r>
              <a:rPr dirty="0" sz="2800" spc="-5">
                <a:latin typeface="Times New Roman"/>
                <a:cs typeface="Times New Roman"/>
              </a:rPr>
              <a:t>cash interest + Investment</a:t>
            </a:r>
            <a:r>
              <a:rPr dirty="0" sz="2800" spc="-2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+  Accruals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00">
              <a:latin typeface="Times New Roman"/>
              <a:cs typeface="Times New Roman"/>
            </a:endParaRPr>
          </a:p>
          <a:p>
            <a:pPr algn="just" marL="218440" marR="28575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800" spc="-5" i="1">
                <a:latin typeface="Times New Roman"/>
                <a:cs typeface="Times New Roman"/>
              </a:rPr>
              <a:t>The earnings calculation adds back </a:t>
            </a:r>
            <a:r>
              <a:rPr dirty="0" sz="2800" spc="-10" i="1">
                <a:latin typeface="Times New Roman"/>
                <a:cs typeface="Times New Roman"/>
              </a:rPr>
              <a:t>investments  </a:t>
            </a:r>
            <a:r>
              <a:rPr dirty="0" sz="2800" i="1">
                <a:latin typeface="Times New Roman"/>
                <a:cs typeface="Times New Roman"/>
              </a:rPr>
              <a:t>and </a:t>
            </a:r>
            <a:r>
              <a:rPr dirty="0" sz="2800" spc="-5" i="1">
                <a:latin typeface="Times New Roman"/>
                <a:cs typeface="Times New Roman"/>
              </a:rPr>
              <a:t>puts them back </a:t>
            </a:r>
            <a:r>
              <a:rPr dirty="0" sz="2800" spc="-10" i="1">
                <a:latin typeface="Times New Roman"/>
                <a:cs typeface="Times New Roman"/>
              </a:rPr>
              <a:t>in </a:t>
            </a:r>
            <a:r>
              <a:rPr dirty="0" sz="2800" spc="-5" i="1">
                <a:latin typeface="Times New Roman"/>
                <a:cs typeface="Times New Roman"/>
              </a:rPr>
              <a:t>the balance sheet. It </a:t>
            </a:r>
            <a:r>
              <a:rPr dirty="0" sz="2800" spc="-10" i="1">
                <a:latin typeface="Times New Roman"/>
                <a:cs typeface="Times New Roman"/>
              </a:rPr>
              <a:t>also  </a:t>
            </a:r>
            <a:r>
              <a:rPr dirty="0" sz="2800" i="1">
                <a:latin typeface="Times New Roman"/>
                <a:cs typeface="Times New Roman"/>
              </a:rPr>
              <a:t>adds</a:t>
            </a:r>
            <a:r>
              <a:rPr dirty="0" sz="2800" spc="-30" i="1">
                <a:latin typeface="Times New Roman"/>
                <a:cs typeface="Times New Roman"/>
              </a:rPr>
              <a:t> </a:t>
            </a:r>
            <a:r>
              <a:rPr dirty="0" sz="2800" spc="-5" i="1">
                <a:latin typeface="Times New Roman"/>
                <a:cs typeface="Times New Roman"/>
              </a:rPr>
              <a:t>accruals.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660892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724900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8766047" y="6617206"/>
            <a:ext cx="303275" cy="24079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0578" y="326212"/>
            <a:ext cx="64668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Earnings </a:t>
            </a:r>
            <a:r>
              <a:rPr dirty="0"/>
              <a:t>and </a:t>
            </a:r>
            <a:r>
              <a:rPr dirty="0" spc="-5"/>
              <a:t>Cash </a:t>
            </a:r>
            <a:r>
              <a:rPr dirty="0" spc="-20"/>
              <a:t>Flows: Nike, </a:t>
            </a:r>
            <a:r>
              <a:rPr dirty="0" spc="-5"/>
              <a:t>Inc.,</a:t>
            </a:r>
            <a:r>
              <a:rPr dirty="0" spc="130"/>
              <a:t> </a:t>
            </a:r>
            <a:r>
              <a:rPr dirty="0" spc="-5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1644395" y="1665732"/>
            <a:ext cx="6019800" cy="3124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2373" y="326212"/>
            <a:ext cx="78733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Reminder </a:t>
            </a:r>
            <a:r>
              <a:rPr dirty="0"/>
              <a:t>:Valuation </a:t>
            </a:r>
            <a:r>
              <a:rPr dirty="0" spc="-5"/>
              <a:t>Models </a:t>
            </a:r>
            <a:r>
              <a:rPr dirty="0"/>
              <a:t>for </a:t>
            </a:r>
            <a:r>
              <a:rPr dirty="0" spc="-5"/>
              <a:t>Going</a:t>
            </a:r>
            <a:r>
              <a:rPr dirty="0" spc="-95"/>
              <a:t> </a:t>
            </a:r>
            <a:r>
              <a:rPr dirty="0" spc="-5"/>
              <a:t>Concerns</a:t>
            </a:r>
          </a:p>
        </p:txBody>
      </p:sp>
      <p:sp>
        <p:nvSpPr>
          <p:cNvPr id="3" name="object 3"/>
          <p:cNvSpPr/>
          <p:nvPr/>
        </p:nvSpPr>
        <p:spPr>
          <a:xfrm>
            <a:off x="685800" y="1834769"/>
            <a:ext cx="3645535" cy="0"/>
          </a:xfrm>
          <a:custGeom>
            <a:avLst/>
            <a:gdLst/>
            <a:ahLst/>
            <a:cxnLst/>
            <a:rect l="l" t="t" r="r" b="b"/>
            <a:pathLst>
              <a:path w="3645535" h="0">
                <a:moveTo>
                  <a:pt x="0" y="0"/>
                </a:moveTo>
                <a:lnTo>
                  <a:pt x="3645154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84276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95983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139569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866517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626865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355338" y="1790700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4142232" y="1885010"/>
            <a:ext cx="40195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Times New Roman"/>
                <a:cs typeface="Times New Roman"/>
              </a:rPr>
              <a:t>CF</a:t>
            </a:r>
            <a:r>
              <a:rPr dirty="0" baseline="-18518" sz="2250" spc="-15">
                <a:latin typeface="Times New Roman"/>
                <a:cs typeface="Times New Roman"/>
              </a:rPr>
              <a:t>5</a:t>
            </a:r>
            <a:endParaRPr baseline="-18518" sz="22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67408" y="1567383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96261" y="1567383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23717" y="1567383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84194" y="1567383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4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13301" y="1567383"/>
            <a:ext cx="121285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5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9648" y="1023167"/>
            <a:ext cx="799465" cy="785495"/>
          </a:xfrm>
          <a:prstGeom prst="rect">
            <a:avLst/>
          </a:prstGeom>
        </p:spPr>
        <p:txBody>
          <a:bodyPr wrap="square" lIns="0" tIns="12890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15"/>
              </a:spcBef>
            </a:pPr>
            <a:r>
              <a:rPr dirty="0" sz="2200" spc="229">
                <a:latin typeface="Times New Roman"/>
                <a:cs typeface="Times New Roman"/>
              </a:rPr>
              <a:t>A</a:t>
            </a:r>
            <a:r>
              <a:rPr dirty="0" sz="2200" spc="-5">
                <a:latin typeface="Times New Roman"/>
                <a:cs typeface="Times New Roman"/>
              </a:rPr>
              <a:t>Firm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30"/>
              </a:spcBef>
            </a:pPr>
            <a:r>
              <a:rPr dirty="0" sz="1500"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358640" y="1834895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488179" y="1834895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61772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747259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87680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00634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135879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26542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394959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52450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65404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783579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91312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6042659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172200" y="1834895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908303" y="3111880"/>
            <a:ext cx="3645535" cy="0"/>
          </a:xfrm>
          <a:custGeom>
            <a:avLst/>
            <a:gdLst/>
            <a:ahLst/>
            <a:cxnLst/>
            <a:rect l="l" t="t" r="r" b="b"/>
            <a:pathLst>
              <a:path w="3645535" h="0">
                <a:moveTo>
                  <a:pt x="0" y="0"/>
                </a:moveTo>
                <a:lnTo>
                  <a:pt x="3645154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906780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1616963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362073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089020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849370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4577841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588008" y="3285744"/>
            <a:ext cx="69850" cy="224154"/>
          </a:xfrm>
          <a:custGeom>
            <a:avLst/>
            <a:gdLst/>
            <a:ahLst/>
            <a:cxnLst/>
            <a:rect l="l" t="t" r="r" b="b"/>
            <a:pathLst>
              <a:path w="69850" h="224154">
                <a:moveTo>
                  <a:pt x="69722" y="0"/>
                </a:moveTo>
                <a:lnTo>
                  <a:pt x="0" y="0"/>
                </a:lnTo>
                <a:lnTo>
                  <a:pt x="27304" y="224027"/>
                </a:lnTo>
                <a:lnTo>
                  <a:pt x="697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618488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316479" y="3285744"/>
            <a:ext cx="68580" cy="224154"/>
          </a:xfrm>
          <a:custGeom>
            <a:avLst/>
            <a:gdLst/>
            <a:ahLst/>
            <a:cxnLst/>
            <a:rect l="l" t="t" r="r" b="b"/>
            <a:pathLst>
              <a:path w="68580" h="224154">
                <a:moveTo>
                  <a:pt x="68580" y="0"/>
                </a:moveTo>
                <a:lnTo>
                  <a:pt x="0" y="0"/>
                </a:lnTo>
                <a:lnTo>
                  <a:pt x="40258" y="224027"/>
                </a:lnTo>
                <a:lnTo>
                  <a:pt x="685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362200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060192" y="3285744"/>
            <a:ext cx="52069" cy="224154"/>
          </a:xfrm>
          <a:custGeom>
            <a:avLst/>
            <a:gdLst/>
            <a:ahLst/>
            <a:cxnLst/>
            <a:rect l="l" t="t" r="r" b="b"/>
            <a:pathLst>
              <a:path w="52069" h="224154">
                <a:moveTo>
                  <a:pt x="51562" y="0"/>
                </a:moveTo>
                <a:lnTo>
                  <a:pt x="0" y="0"/>
                </a:lnTo>
                <a:lnTo>
                  <a:pt x="26543" y="224027"/>
                </a:lnTo>
                <a:lnTo>
                  <a:pt x="515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089148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3803903" y="3285744"/>
            <a:ext cx="68580" cy="224154"/>
          </a:xfrm>
          <a:custGeom>
            <a:avLst/>
            <a:gdLst/>
            <a:ahLst/>
            <a:cxnLst/>
            <a:rect l="l" t="t" r="r" b="b"/>
            <a:pathLst>
              <a:path w="68579" h="224154">
                <a:moveTo>
                  <a:pt x="68580" y="0"/>
                </a:moveTo>
                <a:lnTo>
                  <a:pt x="0" y="0"/>
                </a:lnTo>
                <a:lnTo>
                  <a:pt x="41783" y="224027"/>
                </a:lnTo>
                <a:lnTo>
                  <a:pt x="685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849623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4547615" y="3285744"/>
            <a:ext cx="54610" cy="224154"/>
          </a:xfrm>
          <a:custGeom>
            <a:avLst/>
            <a:gdLst/>
            <a:ahLst/>
            <a:cxnLst/>
            <a:rect l="l" t="t" r="r" b="b"/>
            <a:pathLst>
              <a:path w="54610" h="224154">
                <a:moveTo>
                  <a:pt x="54483" y="0"/>
                </a:moveTo>
                <a:lnTo>
                  <a:pt x="0" y="0"/>
                </a:lnTo>
                <a:lnTo>
                  <a:pt x="27305" y="224027"/>
                </a:lnTo>
                <a:lnTo>
                  <a:pt x="544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4578096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 txBox="1"/>
          <p:nvPr/>
        </p:nvSpPr>
        <p:spPr>
          <a:xfrm>
            <a:off x="1400683" y="3551682"/>
            <a:ext cx="327787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900">
              <a:lnSpc>
                <a:spcPct val="100000"/>
              </a:lnSpc>
              <a:spcBef>
                <a:spcPts val="100"/>
              </a:spcBef>
              <a:tabLst>
                <a:tab pos="817244" algn="l"/>
                <a:tab pos="1560830" algn="l"/>
                <a:tab pos="2306320" algn="l"/>
                <a:tab pos="3034665" algn="l"/>
              </a:tabLst>
            </a:pP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1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2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3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4	</a:t>
            </a: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baseline="-18518" sz="2250">
                <a:latin typeface="Times New Roman"/>
                <a:cs typeface="Times New Roman"/>
              </a:rPr>
              <a:t>5</a:t>
            </a:r>
            <a:endParaRPr baseline="-18518" sz="22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3631" y="3380943"/>
            <a:ext cx="733425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5">
                <a:latin typeface="Times New Roman"/>
                <a:cs typeface="Times New Roman"/>
              </a:rPr>
              <a:t>D</a:t>
            </a:r>
            <a:r>
              <a:rPr dirty="0" sz="1500">
                <a:latin typeface="Times New Roman"/>
                <a:cs typeface="Times New Roman"/>
              </a:rPr>
              <a:t>i</a:t>
            </a:r>
            <a:r>
              <a:rPr dirty="0" sz="1500" spc="5">
                <a:latin typeface="Times New Roman"/>
                <a:cs typeface="Times New Roman"/>
              </a:rPr>
              <a:t>v</a:t>
            </a:r>
            <a:r>
              <a:rPr dirty="0" sz="1500">
                <a:latin typeface="Times New Roman"/>
                <a:cs typeface="Times New Roman"/>
              </a:rPr>
              <a:t>i</a:t>
            </a:r>
            <a:r>
              <a:rPr dirty="0" sz="1500" spc="-5">
                <a:latin typeface="Times New Roman"/>
                <a:cs typeface="Times New Roman"/>
              </a:rPr>
              <a:t>d</a:t>
            </a:r>
            <a:r>
              <a:rPr dirty="0" sz="1500" spc="-10">
                <a:latin typeface="Times New Roman"/>
                <a:cs typeface="Times New Roman"/>
              </a:rPr>
              <a:t>en</a:t>
            </a:r>
            <a:r>
              <a:rPr dirty="0" sz="1500">
                <a:latin typeface="Times New Roman"/>
                <a:cs typeface="Times New Roman"/>
              </a:rPr>
              <a:t>d</a:t>
            </a:r>
            <a:endParaRPr sz="150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  <a:spcBef>
                <a:spcPts val="5"/>
              </a:spcBef>
            </a:pPr>
            <a:r>
              <a:rPr dirty="0" sz="1500">
                <a:latin typeface="Times New Roman"/>
                <a:cs typeface="Times New Roman"/>
              </a:rPr>
              <a:t>Flow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578610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307463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2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035045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3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795521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4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524502" y="28112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5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894384" y="2828671"/>
            <a:ext cx="1206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0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458114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71068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840223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496976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5099303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522884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535838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5487923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61746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5747003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587654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6006084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6135623" y="3112007"/>
            <a:ext cx="52069" cy="0"/>
          </a:xfrm>
          <a:custGeom>
            <a:avLst/>
            <a:gdLst/>
            <a:ahLst/>
            <a:cxnLst/>
            <a:rect l="l" t="t" r="r" b="b"/>
            <a:pathLst>
              <a:path w="52070" h="0">
                <a:moveTo>
                  <a:pt x="0" y="0"/>
                </a:moveTo>
                <a:lnTo>
                  <a:pt x="51562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6393179" y="3112007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40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6263640" y="3285744"/>
            <a:ext cx="68580" cy="224154"/>
          </a:xfrm>
          <a:custGeom>
            <a:avLst/>
            <a:gdLst/>
            <a:ahLst/>
            <a:cxnLst/>
            <a:rect l="l" t="t" r="r" b="b"/>
            <a:pathLst>
              <a:path w="68579" h="224154">
                <a:moveTo>
                  <a:pt x="68580" y="0"/>
                </a:moveTo>
                <a:lnTo>
                  <a:pt x="0" y="0"/>
                </a:lnTo>
                <a:lnTo>
                  <a:pt x="40259" y="224027"/>
                </a:lnTo>
                <a:lnTo>
                  <a:pt x="685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6310884" y="3223260"/>
            <a:ext cx="0" cy="50165"/>
          </a:xfrm>
          <a:custGeom>
            <a:avLst/>
            <a:gdLst/>
            <a:ahLst/>
            <a:cxnLst/>
            <a:rect l="l" t="t" r="r" b="b"/>
            <a:pathLst>
              <a:path w="0" h="50164">
                <a:moveTo>
                  <a:pt x="0" y="0"/>
                </a:moveTo>
                <a:lnTo>
                  <a:pt x="0" y="49784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6263640" y="3111880"/>
            <a:ext cx="53340" cy="0"/>
          </a:xfrm>
          <a:custGeom>
            <a:avLst/>
            <a:gdLst/>
            <a:ahLst/>
            <a:cxnLst/>
            <a:rect l="l" t="t" r="r" b="b"/>
            <a:pathLst>
              <a:path w="53339" h="0">
                <a:moveTo>
                  <a:pt x="0" y="0"/>
                </a:moveTo>
                <a:lnTo>
                  <a:pt x="53339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310884" y="3067811"/>
            <a:ext cx="0" cy="82550"/>
          </a:xfrm>
          <a:custGeom>
            <a:avLst/>
            <a:gdLst/>
            <a:ahLst/>
            <a:cxnLst/>
            <a:rect l="l" t="t" r="r" b="b"/>
            <a:pathLst>
              <a:path w="0" h="82550">
                <a:moveTo>
                  <a:pt x="0" y="0"/>
                </a:moveTo>
                <a:lnTo>
                  <a:pt x="0" y="82041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 txBox="1"/>
          <p:nvPr/>
        </p:nvSpPr>
        <p:spPr>
          <a:xfrm>
            <a:off x="6256782" y="2811271"/>
            <a:ext cx="1422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6117590" y="3492754"/>
            <a:ext cx="407034" cy="55880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88265">
              <a:lnSpc>
                <a:spcPct val="100000"/>
              </a:lnSpc>
              <a:spcBef>
                <a:spcPts val="400"/>
              </a:spcBef>
            </a:pPr>
            <a:r>
              <a:rPr dirty="0" sz="1500">
                <a:latin typeface="Times New Roman"/>
                <a:cs typeface="Times New Roman"/>
              </a:rPr>
              <a:t>d</a:t>
            </a:r>
            <a:r>
              <a:rPr dirty="0" sz="1500" spc="-185">
                <a:latin typeface="Times New Roman"/>
                <a:cs typeface="Times New Roman"/>
              </a:rPr>
              <a:t> </a:t>
            </a:r>
            <a:r>
              <a:rPr dirty="0" baseline="-16666" sz="1500" spc="-7">
                <a:latin typeface="Times New Roman"/>
                <a:cs typeface="Times New Roman"/>
              </a:rPr>
              <a:t>T</a:t>
            </a:r>
            <a:endParaRPr baseline="-16666" sz="15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300"/>
              </a:spcBef>
            </a:pPr>
            <a:r>
              <a:rPr dirty="0" sz="1500" spc="-5">
                <a:latin typeface="Times New Roman"/>
                <a:cs typeface="Times New Roman"/>
              </a:rPr>
              <a:t>TV</a:t>
            </a:r>
            <a:r>
              <a:rPr dirty="0" baseline="-16666" sz="1500" spc="-7">
                <a:latin typeface="Times New Roman"/>
                <a:cs typeface="Times New Roman"/>
              </a:rPr>
              <a:t>T</a:t>
            </a:r>
            <a:endParaRPr baseline="-16666" sz="15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484936" y="1817106"/>
            <a:ext cx="3246755" cy="756285"/>
          </a:xfrm>
          <a:prstGeom prst="rect">
            <a:avLst/>
          </a:prstGeom>
        </p:spPr>
        <p:txBody>
          <a:bodyPr wrap="square" lIns="0" tIns="80645" rIns="0" bIns="0" rtlCol="0" vert="horz">
            <a:spAutoFit/>
          </a:bodyPr>
          <a:lstStyle/>
          <a:p>
            <a:pPr marL="626110">
              <a:lnSpc>
                <a:spcPct val="100000"/>
              </a:lnSpc>
              <a:spcBef>
                <a:spcPts val="635"/>
              </a:spcBef>
              <a:tabLst>
                <a:tab pos="1398905" algn="l"/>
                <a:tab pos="2132330" algn="l"/>
                <a:tab pos="2875915" algn="l"/>
              </a:tabLst>
            </a:pPr>
            <a:r>
              <a:rPr dirty="0" sz="1500" spc="-5">
                <a:latin typeface="Times New Roman"/>
                <a:cs typeface="Times New Roman"/>
              </a:rPr>
              <a:t>CF</a:t>
            </a:r>
            <a:r>
              <a:rPr dirty="0" sz="1500" spc="-229">
                <a:latin typeface="Times New Roman"/>
                <a:cs typeface="Times New Roman"/>
              </a:rPr>
              <a:t> </a:t>
            </a:r>
            <a:r>
              <a:rPr dirty="0" baseline="-18518" sz="2250">
                <a:latin typeface="Times New Roman"/>
                <a:cs typeface="Times New Roman"/>
              </a:rPr>
              <a:t>1	</a:t>
            </a:r>
            <a:r>
              <a:rPr dirty="0" sz="1500" spc="-50">
                <a:latin typeface="Times New Roman"/>
                <a:cs typeface="Times New Roman"/>
              </a:rPr>
              <a:t>CF</a:t>
            </a:r>
            <a:r>
              <a:rPr dirty="0" baseline="-18518" sz="2250" spc="-75">
                <a:latin typeface="Times New Roman"/>
                <a:cs typeface="Times New Roman"/>
              </a:rPr>
              <a:t>2	</a:t>
            </a:r>
            <a:r>
              <a:rPr dirty="0" sz="1500" spc="-30">
                <a:latin typeface="Times New Roman"/>
                <a:cs typeface="Times New Roman"/>
              </a:rPr>
              <a:t>CF</a:t>
            </a:r>
            <a:r>
              <a:rPr dirty="0" baseline="-18518" sz="2250" spc="-44">
                <a:latin typeface="Times New Roman"/>
                <a:cs typeface="Times New Roman"/>
              </a:rPr>
              <a:t>3	</a:t>
            </a:r>
            <a:r>
              <a:rPr dirty="0" sz="1500" spc="-30">
                <a:latin typeface="Times New Roman"/>
                <a:cs typeface="Times New Roman"/>
              </a:rPr>
              <a:t>CF</a:t>
            </a:r>
            <a:r>
              <a:rPr dirty="0" baseline="-18518" sz="2250" spc="-44">
                <a:latin typeface="Times New Roman"/>
                <a:cs typeface="Times New Roman"/>
              </a:rPr>
              <a:t>4</a:t>
            </a:r>
            <a:endParaRPr baseline="-18518" sz="225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780"/>
              </a:spcBef>
            </a:pPr>
            <a:r>
              <a:rPr dirty="0" sz="2200" spc="-5">
                <a:latin typeface="Times New Roman"/>
                <a:cs typeface="Times New Roman"/>
              </a:rPr>
              <a:t>Equity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456082" y="4113403"/>
            <a:ext cx="7734934" cy="10509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Times New Roman"/>
                <a:cs typeface="Times New Roman"/>
              </a:rPr>
              <a:t>The terminal value, TV</a:t>
            </a:r>
            <a:r>
              <a:rPr dirty="0" baseline="-17241" sz="2175" spc="-7">
                <a:latin typeface="Times New Roman"/>
                <a:cs typeface="Times New Roman"/>
              </a:rPr>
              <a:t>T </a:t>
            </a:r>
            <a:r>
              <a:rPr dirty="0" sz="2200" spc="-5">
                <a:latin typeface="Times New Roman"/>
                <a:cs typeface="Times New Roman"/>
              </a:rPr>
              <a:t>is the price </a:t>
            </a:r>
            <a:r>
              <a:rPr dirty="0" sz="2200" spc="-10">
                <a:latin typeface="Times New Roman"/>
                <a:cs typeface="Times New Roman"/>
              </a:rPr>
              <a:t>payoff, </a:t>
            </a:r>
            <a:r>
              <a:rPr dirty="0" sz="2200" spc="-5">
                <a:latin typeface="Times New Roman"/>
                <a:cs typeface="Times New Roman"/>
              </a:rPr>
              <a:t>P</a:t>
            </a:r>
            <a:r>
              <a:rPr dirty="0" baseline="-17241" sz="2175" spc="-7">
                <a:latin typeface="Times New Roman"/>
                <a:cs typeface="Times New Roman"/>
              </a:rPr>
              <a:t>T </a:t>
            </a:r>
            <a:r>
              <a:rPr dirty="0" sz="2200" spc="-5">
                <a:latin typeface="Times New Roman"/>
                <a:cs typeface="Times New Roman"/>
              </a:rPr>
              <a:t>when the share</a:t>
            </a:r>
            <a:r>
              <a:rPr dirty="0" sz="2200" spc="-175">
                <a:latin typeface="Times New Roman"/>
                <a:cs typeface="Times New Roman"/>
              </a:rPr>
              <a:t> </a:t>
            </a:r>
            <a:r>
              <a:rPr dirty="0" sz="2200" spc="25">
                <a:latin typeface="Times New Roman"/>
                <a:cs typeface="Times New Roman"/>
              </a:rPr>
              <a:t>issold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4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dirty="0" sz="2200" spc="-55">
                <a:latin typeface="Times New Roman"/>
                <a:cs typeface="Times New Roman"/>
              </a:rPr>
              <a:t>Valuation </a:t>
            </a:r>
            <a:r>
              <a:rPr dirty="0" sz="2200" spc="-5">
                <a:latin typeface="Times New Roman"/>
                <a:cs typeface="Times New Roman"/>
              </a:rPr>
              <a:t>issues</a:t>
            </a:r>
            <a:r>
              <a:rPr dirty="0" sz="2200" spc="-8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225702" y="5175250"/>
            <a:ext cx="4411345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latin typeface="Times New Roman"/>
                <a:cs typeface="Times New Roman"/>
              </a:rPr>
              <a:t>The forecast </a:t>
            </a:r>
            <a:r>
              <a:rPr dirty="0" sz="1700" spc="-20">
                <a:latin typeface="Times New Roman"/>
                <a:cs typeface="Times New Roman"/>
              </a:rPr>
              <a:t>target: </a:t>
            </a:r>
            <a:r>
              <a:rPr dirty="0" sz="1700" spc="-5">
                <a:latin typeface="Times New Roman"/>
                <a:cs typeface="Times New Roman"/>
              </a:rPr>
              <a:t>dividends, </a:t>
            </a:r>
            <a:r>
              <a:rPr dirty="0" sz="1700">
                <a:latin typeface="Times New Roman"/>
                <a:cs typeface="Times New Roman"/>
              </a:rPr>
              <a:t>cash </a:t>
            </a:r>
            <a:r>
              <a:rPr dirty="0" sz="1700" spc="-45">
                <a:latin typeface="Times New Roman"/>
                <a:cs typeface="Times New Roman"/>
              </a:rPr>
              <a:t>flow,</a:t>
            </a:r>
            <a:r>
              <a:rPr dirty="0" sz="1700" spc="-220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earnings?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225702" y="5266118"/>
            <a:ext cx="2848610" cy="111823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baseline="1633" sz="2550">
                <a:latin typeface="Times New Roman"/>
                <a:cs typeface="Times New Roman"/>
              </a:rPr>
              <a:t>The </a:t>
            </a:r>
            <a:r>
              <a:rPr dirty="0" baseline="1633" sz="2550" spc="-7">
                <a:latin typeface="Times New Roman"/>
                <a:cs typeface="Times New Roman"/>
              </a:rPr>
              <a:t>time </a:t>
            </a:r>
            <a:r>
              <a:rPr dirty="0" baseline="1633" sz="2550">
                <a:latin typeface="Times New Roman"/>
                <a:cs typeface="Times New Roman"/>
              </a:rPr>
              <a:t>horizon: T = 5,</a:t>
            </a:r>
            <a:r>
              <a:rPr dirty="0" baseline="1633" sz="2550" spc="-240">
                <a:latin typeface="Times New Roman"/>
                <a:cs typeface="Times New Roman"/>
              </a:rPr>
              <a:t> </a:t>
            </a:r>
            <a:r>
              <a:rPr dirty="0" baseline="1633" sz="2550" spc="60">
                <a:latin typeface="Times New Roman"/>
                <a:cs typeface="Times New Roman"/>
              </a:rPr>
              <a:t>10,</a:t>
            </a:r>
            <a:r>
              <a:rPr dirty="0" sz="2900" spc="40">
                <a:latin typeface="Symbol"/>
                <a:cs typeface="Symbol"/>
              </a:rPr>
              <a:t></a:t>
            </a:r>
            <a:r>
              <a:rPr dirty="0" baseline="1633" sz="2550" spc="60">
                <a:latin typeface="Times New Roman"/>
                <a:cs typeface="Times New Roman"/>
              </a:rPr>
              <a:t>?</a:t>
            </a:r>
            <a:endParaRPr baseline="1633" sz="25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700">
                <a:latin typeface="Times New Roman"/>
                <a:cs typeface="Times New Roman"/>
              </a:rPr>
              <a:t>The </a:t>
            </a:r>
            <a:r>
              <a:rPr dirty="0" sz="1700" spc="-5">
                <a:latin typeface="Times New Roman"/>
                <a:cs typeface="Times New Roman"/>
              </a:rPr>
              <a:t>terminal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>
                <a:latin typeface="Times New Roman"/>
                <a:cs typeface="Times New Roman"/>
              </a:rPr>
              <a:t>value?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1700">
                <a:latin typeface="Times New Roman"/>
                <a:cs typeface="Times New Roman"/>
              </a:rPr>
              <a:t>The discount</a:t>
            </a:r>
            <a:r>
              <a:rPr dirty="0" sz="1700" spc="-7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rate?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00" y="1231214"/>
            <a:ext cx="3716654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Dividend Discount Model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(DDM):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6900" y="2450973"/>
            <a:ext cx="308800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DDM </a:t>
            </a:r>
            <a:r>
              <a:rPr dirty="0" sz="2000" spc="-5" b="1">
                <a:latin typeface="Times New Roman"/>
                <a:cs typeface="Times New Roman"/>
              </a:rPr>
              <a:t>with </a:t>
            </a:r>
            <a:r>
              <a:rPr dirty="0" sz="2000" b="1">
                <a:latin typeface="Times New Roman"/>
                <a:cs typeface="Times New Roman"/>
              </a:rPr>
              <a:t>a terminal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100" y="3631952"/>
            <a:ext cx="7782559" cy="1863725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815"/>
              </a:spcBef>
            </a:pPr>
            <a:r>
              <a:rPr dirty="0" sz="2000" b="1">
                <a:latin typeface="Times New Roman"/>
                <a:cs typeface="Times New Roman"/>
              </a:rPr>
              <a:t>A problem: The dividend irrelevance</a:t>
            </a:r>
            <a:r>
              <a:rPr dirty="0" sz="2000" spc="-10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concept</a:t>
            </a:r>
            <a:endParaRPr sz="2000">
              <a:latin typeface="Times New Roman"/>
              <a:cs typeface="Times New Roman"/>
            </a:endParaRPr>
          </a:p>
          <a:p>
            <a:pPr marL="40640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406400" algn="l"/>
                <a:tab pos="407034" algn="l"/>
              </a:tabLst>
            </a:pPr>
            <a:r>
              <a:rPr dirty="0" sz="2000">
                <a:latin typeface="Times New Roman"/>
                <a:cs typeface="Times New Roman"/>
              </a:rPr>
              <a:t>Dividend policy can be arbitrary and not linked to value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added</a:t>
            </a:r>
            <a:endParaRPr sz="2000">
              <a:latin typeface="Times New Roman"/>
              <a:cs typeface="Times New Roman"/>
            </a:endParaRPr>
          </a:p>
          <a:p>
            <a:pPr marL="40640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406400" algn="l"/>
                <a:tab pos="407034" algn="l"/>
              </a:tabLst>
            </a:pPr>
            <a:r>
              <a:rPr dirty="0" sz="2000">
                <a:latin typeface="Times New Roman"/>
                <a:cs typeface="Times New Roman"/>
              </a:rPr>
              <a:t>Dividends paid before T reduce </a:t>
            </a:r>
            <a:r>
              <a:rPr dirty="0" sz="2000" spc="15">
                <a:latin typeface="Times New Roman"/>
                <a:cs typeface="Times New Roman"/>
              </a:rPr>
              <a:t>P</a:t>
            </a:r>
            <a:r>
              <a:rPr dirty="0" baseline="-21367" sz="1950" spc="22">
                <a:latin typeface="Times New Roman"/>
                <a:cs typeface="Times New Roman"/>
              </a:rPr>
              <a:t>T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leave </a:t>
            </a:r>
            <a:r>
              <a:rPr dirty="0" sz="2000">
                <a:latin typeface="Times New Roman"/>
                <a:cs typeface="Times New Roman"/>
              </a:rPr>
              <a:t>the present value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unaffected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Times New Roman"/>
              <a:cs typeface="Times New Roman"/>
            </a:endParaRPr>
          </a:p>
          <a:p>
            <a:pPr algn="ctr" marL="318135">
              <a:lnSpc>
                <a:spcPct val="100000"/>
              </a:lnSpc>
            </a:pPr>
            <a:r>
              <a:rPr dirty="0" sz="2000" spc="-5" b="1">
                <a:latin typeface="Times New Roman"/>
                <a:cs typeface="Times New Roman"/>
              </a:rPr>
              <a:t>Think </a:t>
            </a:r>
            <a:r>
              <a:rPr dirty="0" sz="2000" b="1">
                <a:latin typeface="Times New Roman"/>
                <a:cs typeface="Times New Roman"/>
              </a:rPr>
              <a:t>of a firm that </a:t>
            </a:r>
            <a:r>
              <a:rPr dirty="0" sz="2000" spc="5" b="1">
                <a:latin typeface="Times New Roman"/>
                <a:cs typeface="Times New Roman"/>
              </a:rPr>
              <a:t>“pays </a:t>
            </a:r>
            <a:r>
              <a:rPr dirty="0" sz="2000" spc="-5" b="1">
                <a:latin typeface="Times New Roman"/>
                <a:cs typeface="Times New Roman"/>
              </a:rPr>
              <a:t>no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dividends”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82904" y="326212"/>
            <a:ext cx="81680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Dividend Discount Model: Forecasting</a:t>
            </a:r>
            <a:r>
              <a:rPr dirty="0" spc="65"/>
              <a:t> </a:t>
            </a:r>
            <a:r>
              <a:rPr dirty="0" spc="-5"/>
              <a:t>Dividends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53742" y="3101720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7938" y="2963037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40966" y="2988945"/>
            <a:ext cx="5378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3695" algn="l"/>
              </a:tabLst>
            </a:pPr>
            <a:r>
              <a:rPr dirty="0" sz="1800">
                <a:latin typeface="Cambria Math"/>
                <a:cs typeface="Cambria Math"/>
              </a:rPr>
              <a:t>𝑉	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729483" y="316407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691638" y="3141040"/>
            <a:ext cx="30543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</a:t>
            </a:r>
            <a:endParaRPr baseline="-14957" sz="195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96411" y="316407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721610" y="2815209"/>
            <a:ext cx="7239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7850" algn="l"/>
              </a:tabLst>
            </a:pPr>
            <a:r>
              <a:rPr dirty="0" sz="1800">
                <a:latin typeface="Cambria Math"/>
                <a:cs typeface="Cambria Math"/>
              </a:rPr>
              <a:t>𝑑	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49626" y="2923413"/>
            <a:ext cx="69278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82930" algn="l"/>
              </a:tabLst>
            </a:pPr>
            <a:r>
              <a:rPr dirty="0" sz="1300" spc="40">
                <a:latin typeface="Cambria Math"/>
                <a:cs typeface="Cambria Math"/>
              </a:rPr>
              <a:t>1</a:t>
            </a:r>
            <a:r>
              <a:rPr dirty="0" sz="1300" spc="40">
                <a:latin typeface="Cambria Math"/>
                <a:cs typeface="Cambria Math"/>
              </a:rPr>
              <a:t>	</a:t>
            </a:r>
            <a:r>
              <a:rPr dirty="0" sz="1300" spc="4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11551" y="2988945"/>
            <a:ext cx="7632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9120" algn="l"/>
              </a:tabLst>
            </a:pPr>
            <a:r>
              <a:rPr dirty="0" sz="1800">
                <a:latin typeface="Cambria Math"/>
                <a:cs typeface="Cambria Math"/>
              </a:rPr>
              <a:t>+	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863340" y="316407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3854322" y="2815209"/>
            <a:ext cx="1581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86910" y="2923413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835652" y="3164077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 h="0">
                <a:moveTo>
                  <a:pt x="0" y="0"/>
                </a:moveTo>
                <a:lnTo>
                  <a:pt x="257555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4963795" y="2923413"/>
            <a:ext cx="12890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0">
                <a:latin typeface="Cambria Math"/>
                <a:cs typeface="Cambria Math"/>
              </a:rPr>
              <a:t>𝑇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46930" y="2988945"/>
            <a:ext cx="11830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855" algn="l"/>
              </a:tabLst>
            </a:pPr>
            <a:r>
              <a:rPr dirty="0" sz="1800">
                <a:latin typeface="Cambria Math"/>
                <a:cs typeface="Cambria Math"/>
              </a:rPr>
              <a:t>+</a:t>
            </a:r>
            <a:r>
              <a:rPr dirty="0" sz="1800" spc="10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⋯</a:t>
            </a:r>
            <a:r>
              <a:rPr dirty="0" sz="1800" spc="-105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+	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367528" y="3164077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 h="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4823586" y="2815209"/>
            <a:ext cx="6915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9275" algn="l"/>
              </a:tabLst>
            </a:pPr>
            <a:r>
              <a:rPr dirty="0" sz="1800">
                <a:latin typeface="Cambria Math"/>
                <a:cs typeface="Cambria Math"/>
              </a:rPr>
              <a:t>𝑑	</a:t>
            </a:r>
            <a:r>
              <a:rPr dirty="0" sz="1800" spc="-135">
                <a:latin typeface="Cambria Math"/>
                <a:cs typeface="Cambria Math"/>
              </a:rPr>
              <a:t>𝑃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85257" y="2923413"/>
            <a:ext cx="12890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0">
                <a:latin typeface="Cambria Math"/>
                <a:cs typeface="Cambria Math"/>
              </a:rPr>
              <a:t>𝑇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406266" y="3272104"/>
            <a:ext cx="2204085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79120" algn="l"/>
                <a:tab pos="1556385" algn="l"/>
                <a:tab pos="2083435" algn="l"/>
              </a:tabLst>
            </a:pPr>
            <a:r>
              <a:rPr dirty="0" sz="1300" spc="50">
                <a:latin typeface="Cambria Math"/>
                <a:cs typeface="Cambria Math"/>
              </a:rPr>
              <a:t>𝐸</a:t>
            </a:r>
            <a:r>
              <a:rPr dirty="0" sz="1300" spc="50">
                <a:latin typeface="Cambria Math"/>
                <a:cs typeface="Cambria Math"/>
              </a:rPr>
              <a:t>	</a:t>
            </a:r>
            <a:r>
              <a:rPr dirty="0" sz="1300" spc="50">
                <a:latin typeface="Cambria Math"/>
                <a:cs typeface="Cambria Math"/>
              </a:rPr>
              <a:t>𝐸</a:t>
            </a:r>
            <a:r>
              <a:rPr dirty="0" sz="1300" spc="50">
                <a:latin typeface="Cambria Math"/>
                <a:cs typeface="Cambria Math"/>
              </a:rPr>
              <a:t>	</a:t>
            </a:r>
            <a:r>
              <a:rPr dirty="0" sz="1300" spc="50">
                <a:latin typeface="Cambria Math"/>
                <a:cs typeface="Cambria Math"/>
              </a:rPr>
              <a:t>𝐸</a:t>
            </a:r>
            <a:r>
              <a:rPr dirty="0" sz="1300" spc="50">
                <a:latin typeface="Cambria Math"/>
                <a:cs typeface="Cambria Math"/>
              </a:rPr>
              <a:t>	</a:t>
            </a: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46247" y="3064840"/>
            <a:ext cx="242316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617220" algn="l"/>
                <a:tab pos="1594485" algn="l"/>
                <a:tab pos="2121535" algn="l"/>
              </a:tabLst>
            </a:pPr>
            <a:r>
              <a:rPr dirty="0" baseline="-20061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2	</a:t>
            </a:r>
            <a:r>
              <a:rPr dirty="0" baseline="-21604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3	</a:t>
            </a:r>
            <a:r>
              <a:rPr dirty="0" baseline="-20061" sz="2700" spc="52">
                <a:latin typeface="Cambria Math"/>
                <a:cs typeface="Cambria Math"/>
              </a:rPr>
              <a:t>𝜌</a:t>
            </a:r>
            <a:r>
              <a:rPr dirty="0" sz="1300" spc="35">
                <a:latin typeface="Cambria Math"/>
                <a:cs typeface="Cambria Math"/>
              </a:rPr>
              <a:t>𝑇	</a:t>
            </a:r>
            <a:r>
              <a:rPr dirty="0" baseline="-20061" sz="2700" spc="52">
                <a:latin typeface="Cambria Math"/>
                <a:cs typeface="Cambria Math"/>
              </a:rPr>
              <a:t>𝜌</a:t>
            </a:r>
            <a:r>
              <a:rPr dirty="0" sz="1300" spc="35">
                <a:latin typeface="Cambria Math"/>
                <a:cs typeface="Cambria Math"/>
              </a:rPr>
              <a:t>𝑇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41550" y="1952625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285745" y="1813941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128773" y="1839848"/>
            <a:ext cx="5378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3695" algn="l"/>
              </a:tabLst>
            </a:pPr>
            <a:r>
              <a:rPr dirty="0" sz="1800">
                <a:latin typeface="Cambria Math"/>
                <a:cs typeface="Cambria Math"/>
              </a:rPr>
              <a:t>𝑉	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2717292" y="20151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723388" y="171557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 h="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11811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 txBox="1"/>
          <p:nvPr/>
        </p:nvSpPr>
        <p:spPr>
          <a:xfrm>
            <a:off x="2679445" y="1992248"/>
            <a:ext cx="305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</a:t>
            </a:r>
            <a:endParaRPr baseline="-14957" sz="1950">
              <a:latin typeface="Cambria Math"/>
              <a:cs typeface="Cambria Math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284220" y="20151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287267" y="17155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 h="0">
                <a:moveTo>
                  <a:pt x="0" y="0"/>
                </a:moveTo>
                <a:lnTo>
                  <a:pt x="238506" y="0"/>
                </a:lnTo>
              </a:path>
            </a:pathLst>
          </a:custGeom>
          <a:ln w="11811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2709417" y="1666113"/>
            <a:ext cx="7239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7850" algn="l"/>
              </a:tabLst>
            </a:pPr>
            <a:r>
              <a:rPr dirty="0" sz="1800">
                <a:latin typeface="Cambria Math"/>
                <a:cs typeface="Cambria Math"/>
              </a:rPr>
              <a:t>𝑑	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837433" y="1774317"/>
            <a:ext cx="69278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82930" algn="l"/>
              </a:tabLst>
            </a:pPr>
            <a:r>
              <a:rPr dirty="0" sz="1300" spc="40">
                <a:latin typeface="Cambria Math"/>
                <a:cs typeface="Cambria Math"/>
              </a:rPr>
              <a:t>1</a:t>
            </a:r>
            <a:r>
              <a:rPr dirty="0" sz="1300" spc="40">
                <a:latin typeface="Cambria Math"/>
                <a:cs typeface="Cambria Math"/>
              </a:rPr>
              <a:t>	</a:t>
            </a:r>
            <a:r>
              <a:rPr dirty="0" sz="1300" spc="4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94075" y="2121788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999358" y="1839848"/>
            <a:ext cx="7632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9120" algn="l"/>
              </a:tabLst>
            </a:pPr>
            <a:r>
              <a:rPr dirty="0" sz="1800">
                <a:latin typeface="Cambria Math"/>
                <a:cs typeface="Cambria Math"/>
              </a:rPr>
              <a:t>+	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851147" y="20151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854196" y="17155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 h="0">
                <a:moveTo>
                  <a:pt x="0" y="0"/>
                </a:moveTo>
                <a:lnTo>
                  <a:pt x="238505" y="0"/>
                </a:lnTo>
              </a:path>
            </a:pathLst>
          </a:custGeom>
          <a:ln w="11811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3842130" y="1666113"/>
            <a:ext cx="1581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974719" y="1774317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961003" y="2123313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34054" y="1916048"/>
            <a:ext cx="89979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617220" algn="l"/>
              </a:tabLst>
            </a:pPr>
            <a:r>
              <a:rPr dirty="0" baseline="-20061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2	</a:t>
            </a:r>
            <a:r>
              <a:rPr dirty="0" baseline="-21604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134739" y="1839848"/>
            <a:ext cx="4425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+</a:t>
            </a:r>
            <a:r>
              <a:rPr dirty="0" sz="1800" spc="-85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⋯</a:t>
            </a:r>
            <a:endParaRPr sz="1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6900" y="1231214"/>
            <a:ext cx="3716654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Dividend Discount Model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(DDM):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6900" y="2450973"/>
            <a:ext cx="308800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DDM </a:t>
            </a:r>
            <a:r>
              <a:rPr dirty="0" sz="2000" spc="-5" b="1">
                <a:latin typeface="Times New Roman"/>
                <a:cs typeface="Times New Roman"/>
              </a:rPr>
              <a:t>with </a:t>
            </a:r>
            <a:r>
              <a:rPr dirty="0" sz="2000" b="1">
                <a:latin typeface="Times New Roman"/>
                <a:cs typeface="Times New Roman"/>
              </a:rPr>
              <a:t>a terminal</a:t>
            </a:r>
            <a:r>
              <a:rPr dirty="0" sz="2000" spc="-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6900" y="3631952"/>
            <a:ext cx="7769859" cy="2219960"/>
          </a:xfrm>
          <a:prstGeom prst="rect">
            <a:avLst/>
          </a:prstGeom>
        </p:spPr>
        <p:txBody>
          <a:bodyPr wrap="square" lIns="0" tIns="1035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dirty="0" sz="2000" b="1">
                <a:latin typeface="Times New Roman"/>
                <a:cs typeface="Times New Roman"/>
              </a:rPr>
              <a:t>The dividend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conundrum:</a:t>
            </a:r>
            <a:endParaRPr sz="2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Equity value is based on future dividends, but forecasting dividends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over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720"/>
              </a:spcBef>
            </a:pPr>
            <a:r>
              <a:rPr dirty="0" sz="2000">
                <a:latin typeface="Times New Roman"/>
                <a:cs typeface="Times New Roman"/>
              </a:rPr>
              <a:t>finite horizons does </a:t>
            </a:r>
            <a:r>
              <a:rPr dirty="0" sz="2000" spc="5">
                <a:latin typeface="Times New Roman"/>
                <a:cs typeface="Times New Roman"/>
              </a:rPr>
              <a:t>not </a:t>
            </a:r>
            <a:r>
              <a:rPr dirty="0" sz="2000">
                <a:latin typeface="Times New Roman"/>
                <a:cs typeface="Times New Roman"/>
              </a:rPr>
              <a:t>give an </a:t>
            </a:r>
            <a:r>
              <a:rPr dirty="0" sz="2000" spc="-5">
                <a:latin typeface="Times New Roman"/>
                <a:cs typeface="Times New Roman"/>
              </a:rPr>
              <a:t>indication </a:t>
            </a:r>
            <a:r>
              <a:rPr dirty="0" sz="2000">
                <a:latin typeface="Times New Roman"/>
                <a:cs typeface="Times New Roman"/>
              </a:rPr>
              <a:t>of this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Conclusion:</a:t>
            </a:r>
            <a:endParaRPr sz="20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409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2000">
                <a:latin typeface="Times New Roman"/>
                <a:cs typeface="Times New Roman"/>
              </a:rPr>
              <a:t>Focus on creation of wealth rather than </a:t>
            </a:r>
            <a:r>
              <a:rPr dirty="0" sz="2000" spc="-5">
                <a:latin typeface="Times New Roman"/>
                <a:cs typeface="Times New Roman"/>
              </a:rPr>
              <a:t>distribution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wealth.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82904" y="326212"/>
            <a:ext cx="81680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Dividend Discount Model: Forecasting</a:t>
            </a:r>
            <a:r>
              <a:rPr dirty="0" spc="65"/>
              <a:t> </a:t>
            </a:r>
            <a:r>
              <a:rPr dirty="0" spc="-5"/>
              <a:t>Dividends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53742" y="3101720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7938" y="2963037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40966" y="2988945"/>
            <a:ext cx="5378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3695" algn="l"/>
              </a:tabLst>
            </a:pPr>
            <a:r>
              <a:rPr dirty="0" sz="1800">
                <a:latin typeface="Cambria Math"/>
                <a:cs typeface="Cambria Math"/>
              </a:rPr>
              <a:t>𝑉	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729483" y="316407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2691638" y="3141040"/>
            <a:ext cx="30543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</a:t>
            </a:r>
            <a:endParaRPr baseline="-14957" sz="1950">
              <a:latin typeface="Cambria Math"/>
              <a:cs typeface="Cambria Math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296411" y="316407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2721610" y="2815209"/>
            <a:ext cx="7239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7850" algn="l"/>
              </a:tabLst>
            </a:pPr>
            <a:r>
              <a:rPr dirty="0" sz="1800">
                <a:latin typeface="Cambria Math"/>
                <a:cs typeface="Cambria Math"/>
              </a:rPr>
              <a:t>𝑑	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849626" y="2923413"/>
            <a:ext cx="69278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82930" algn="l"/>
              </a:tabLst>
            </a:pPr>
            <a:r>
              <a:rPr dirty="0" sz="1300" spc="40">
                <a:latin typeface="Cambria Math"/>
                <a:cs typeface="Cambria Math"/>
              </a:rPr>
              <a:t>1</a:t>
            </a:r>
            <a:r>
              <a:rPr dirty="0" sz="1300" spc="40">
                <a:latin typeface="Cambria Math"/>
                <a:cs typeface="Cambria Math"/>
              </a:rPr>
              <a:t>	</a:t>
            </a:r>
            <a:r>
              <a:rPr dirty="0" sz="1300" spc="4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06266" y="3270884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11551" y="2988945"/>
            <a:ext cx="7632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9120" algn="l"/>
              </a:tabLst>
            </a:pPr>
            <a:r>
              <a:rPr dirty="0" sz="1800">
                <a:latin typeface="Cambria Math"/>
                <a:cs typeface="Cambria Math"/>
              </a:rPr>
              <a:t>+	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863340" y="316407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3854322" y="2815209"/>
            <a:ext cx="1581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86910" y="2923413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73195" y="3272104"/>
            <a:ext cx="133350" cy="22732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246247" y="3064840"/>
            <a:ext cx="899794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617220" algn="l"/>
              </a:tabLst>
            </a:pPr>
            <a:r>
              <a:rPr dirty="0" baseline="-20061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2	</a:t>
            </a:r>
            <a:r>
              <a:rPr dirty="0" baseline="-21604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46930" y="2988945"/>
            <a:ext cx="6521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+ ⋯</a:t>
            </a:r>
            <a:r>
              <a:rPr dirty="0" sz="1800" spc="-185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835652" y="3164077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 h="0">
                <a:moveTo>
                  <a:pt x="0" y="0"/>
                </a:moveTo>
                <a:lnTo>
                  <a:pt x="257555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4963795" y="2923413"/>
            <a:ext cx="12890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0">
                <a:latin typeface="Cambria Math"/>
                <a:cs typeface="Cambria Math"/>
              </a:rPr>
              <a:t>𝑇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50078" y="3270884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33213" y="2988945"/>
            <a:ext cx="1962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67528" y="3164077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 h="0">
                <a:moveTo>
                  <a:pt x="0" y="0"/>
                </a:moveTo>
                <a:lnTo>
                  <a:pt x="251460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4823586" y="2815209"/>
            <a:ext cx="6915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49275" algn="l"/>
              </a:tabLst>
            </a:pPr>
            <a:r>
              <a:rPr dirty="0" sz="1800">
                <a:latin typeface="Cambria Math"/>
                <a:cs typeface="Cambria Math"/>
              </a:rPr>
              <a:t>𝑑	</a:t>
            </a:r>
            <a:r>
              <a:rPr dirty="0" sz="1800" spc="-135">
                <a:latin typeface="Cambria Math"/>
                <a:cs typeface="Cambria Math"/>
              </a:rPr>
              <a:t>𝑃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85257" y="2923413"/>
            <a:ext cx="12890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60">
                <a:latin typeface="Cambria Math"/>
                <a:cs typeface="Cambria Math"/>
              </a:rPr>
              <a:t>𝑇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477636" y="3270884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802759" y="3064840"/>
            <a:ext cx="84137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65150" algn="l"/>
              </a:tabLst>
            </a:pPr>
            <a:r>
              <a:rPr dirty="0" baseline="-20061" sz="2700" spc="52">
                <a:latin typeface="Cambria Math"/>
                <a:cs typeface="Cambria Math"/>
              </a:rPr>
              <a:t>𝜌</a:t>
            </a:r>
            <a:r>
              <a:rPr dirty="0" sz="1300" spc="35">
                <a:latin typeface="Cambria Math"/>
                <a:cs typeface="Cambria Math"/>
              </a:rPr>
              <a:t>𝑇	</a:t>
            </a:r>
            <a:r>
              <a:rPr dirty="0" baseline="-20061" sz="2700" spc="52">
                <a:latin typeface="Cambria Math"/>
                <a:cs typeface="Cambria Math"/>
              </a:rPr>
              <a:t>𝜌</a:t>
            </a:r>
            <a:r>
              <a:rPr dirty="0" sz="1300" spc="35">
                <a:latin typeface="Cambria Math"/>
                <a:cs typeface="Cambria Math"/>
              </a:rPr>
              <a:t>𝑇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241550" y="1952625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0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285745" y="1813941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128773" y="1839848"/>
            <a:ext cx="5378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3695" algn="l"/>
              </a:tabLst>
            </a:pPr>
            <a:r>
              <a:rPr dirty="0" sz="1800">
                <a:latin typeface="Cambria Math"/>
                <a:cs typeface="Cambria Math"/>
              </a:rPr>
              <a:t>𝑉	=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717292" y="20151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723388" y="1715579"/>
            <a:ext cx="232410" cy="0"/>
          </a:xfrm>
          <a:custGeom>
            <a:avLst/>
            <a:gdLst/>
            <a:ahLst/>
            <a:cxnLst/>
            <a:rect l="l" t="t" r="r" b="b"/>
            <a:pathLst>
              <a:path w="232410" h="0">
                <a:moveTo>
                  <a:pt x="0" y="0"/>
                </a:moveTo>
                <a:lnTo>
                  <a:pt x="232410" y="0"/>
                </a:lnTo>
              </a:path>
            </a:pathLst>
          </a:custGeom>
          <a:ln w="11811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 txBox="1"/>
          <p:nvPr/>
        </p:nvSpPr>
        <p:spPr>
          <a:xfrm>
            <a:off x="2679445" y="1992248"/>
            <a:ext cx="305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Cambria Math"/>
                <a:cs typeface="Cambria Math"/>
              </a:rPr>
              <a:t>𝜌</a:t>
            </a:r>
            <a:r>
              <a:rPr dirty="0" baseline="-14957" sz="1950" spc="-22">
                <a:latin typeface="Cambria Math"/>
                <a:cs typeface="Cambria Math"/>
              </a:rPr>
              <a:t>𝐸</a:t>
            </a:r>
            <a:endParaRPr baseline="-14957" sz="1950">
              <a:latin typeface="Cambria Math"/>
              <a:cs typeface="Cambria Math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284220" y="20151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287267" y="17155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 h="0">
                <a:moveTo>
                  <a:pt x="0" y="0"/>
                </a:moveTo>
                <a:lnTo>
                  <a:pt x="238506" y="0"/>
                </a:lnTo>
              </a:path>
            </a:pathLst>
          </a:custGeom>
          <a:ln w="11811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 txBox="1"/>
          <p:nvPr/>
        </p:nvSpPr>
        <p:spPr>
          <a:xfrm>
            <a:off x="2709417" y="1666113"/>
            <a:ext cx="7239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7850" algn="l"/>
              </a:tabLst>
            </a:pPr>
            <a:r>
              <a:rPr dirty="0" sz="1800">
                <a:latin typeface="Cambria Math"/>
                <a:cs typeface="Cambria Math"/>
              </a:rPr>
              <a:t>𝑑	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837433" y="1774317"/>
            <a:ext cx="69278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582930" algn="l"/>
              </a:tabLst>
            </a:pPr>
            <a:r>
              <a:rPr dirty="0" sz="1300" spc="40">
                <a:latin typeface="Cambria Math"/>
                <a:cs typeface="Cambria Math"/>
              </a:rPr>
              <a:t>1</a:t>
            </a:r>
            <a:r>
              <a:rPr dirty="0" sz="1300" spc="40">
                <a:latin typeface="Cambria Math"/>
                <a:cs typeface="Cambria Math"/>
              </a:rPr>
              <a:t>	</a:t>
            </a:r>
            <a:r>
              <a:rPr dirty="0" sz="1300" spc="40">
                <a:latin typeface="Cambria Math"/>
                <a:cs typeface="Cambria Math"/>
              </a:rPr>
              <a:t>2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94075" y="2121788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999358" y="1839848"/>
            <a:ext cx="7632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9120" algn="l"/>
              </a:tabLst>
            </a:pPr>
            <a:r>
              <a:rPr dirty="0" sz="1800">
                <a:latin typeface="Cambria Math"/>
                <a:cs typeface="Cambria Math"/>
              </a:rPr>
              <a:t>+	+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851147" y="2015108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 h="0">
                <a:moveTo>
                  <a:pt x="0" y="0"/>
                </a:moveTo>
                <a:lnTo>
                  <a:pt x="243839" y="0"/>
                </a:lnTo>
              </a:path>
            </a:pathLst>
          </a:custGeom>
          <a:ln w="15239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854196" y="1715579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 h="0">
                <a:moveTo>
                  <a:pt x="0" y="0"/>
                </a:moveTo>
                <a:lnTo>
                  <a:pt x="238505" y="0"/>
                </a:lnTo>
              </a:path>
            </a:pathLst>
          </a:custGeom>
          <a:ln w="11811">
            <a:solidFill>
              <a:srgbClr val="8369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 txBox="1"/>
          <p:nvPr/>
        </p:nvSpPr>
        <p:spPr>
          <a:xfrm>
            <a:off x="3842130" y="1666113"/>
            <a:ext cx="1581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𝑑</a:t>
            </a:r>
            <a:endParaRPr sz="1800">
              <a:latin typeface="Cambria Math"/>
              <a:cs typeface="Cambria Math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974719" y="1774317"/>
            <a:ext cx="12255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961003" y="2123313"/>
            <a:ext cx="13271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0">
                <a:latin typeface="Cambria Math"/>
                <a:cs typeface="Cambria Math"/>
              </a:rPr>
              <a:t>𝐸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234054" y="1916048"/>
            <a:ext cx="89979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617220" algn="l"/>
              </a:tabLst>
            </a:pPr>
            <a:r>
              <a:rPr dirty="0" baseline="-20061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2	</a:t>
            </a:r>
            <a:r>
              <a:rPr dirty="0" baseline="-21604" sz="2700" spc="60">
                <a:latin typeface="Cambria Math"/>
                <a:cs typeface="Cambria Math"/>
              </a:rPr>
              <a:t>𝜌</a:t>
            </a:r>
            <a:r>
              <a:rPr dirty="0" sz="1300" spc="40">
                <a:latin typeface="Cambria Math"/>
                <a:cs typeface="Cambria Math"/>
              </a:rPr>
              <a:t>3</a:t>
            </a:r>
            <a:endParaRPr sz="1300">
              <a:latin typeface="Cambria Math"/>
              <a:cs typeface="Cambria Math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134739" y="1839848"/>
            <a:ext cx="4425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Cambria Math"/>
                <a:cs typeface="Cambria Math"/>
              </a:rPr>
              <a:t>+</a:t>
            </a:r>
            <a:r>
              <a:rPr dirty="0" sz="1800" spc="-85">
                <a:latin typeface="Cambria Math"/>
                <a:cs typeface="Cambria Math"/>
              </a:rPr>
              <a:t> </a:t>
            </a:r>
            <a:r>
              <a:rPr dirty="0" sz="1800">
                <a:latin typeface="Cambria Math"/>
                <a:cs typeface="Cambria Math"/>
              </a:rPr>
              <a:t>⋯</a:t>
            </a:r>
            <a:endParaRPr sz="1800">
              <a:latin typeface="Cambria Math"/>
              <a:cs typeface="Cambria Math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93747" y="326212"/>
            <a:ext cx="450977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35" b="1">
                <a:solidFill>
                  <a:srgbClr val="990000"/>
                </a:solidFill>
                <a:latin typeface="Times New Roman"/>
                <a:cs typeface="Times New Roman"/>
              </a:rPr>
              <a:t>Terminal </a:t>
            </a:r>
            <a:r>
              <a:rPr dirty="0" sz="2800" spc="-45" b="1">
                <a:solidFill>
                  <a:srgbClr val="990000"/>
                </a:solidFill>
                <a:latin typeface="Times New Roman"/>
                <a:cs typeface="Times New Roman"/>
              </a:rPr>
              <a:t>Values </a:t>
            </a:r>
            <a:r>
              <a:rPr dirty="0" sz="2800" b="1">
                <a:solidFill>
                  <a:srgbClr val="990000"/>
                </a:solidFill>
                <a:latin typeface="Times New Roman"/>
                <a:cs typeface="Times New Roman"/>
              </a:rPr>
              <a:t>for </a:t>
            </a: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the</a:t>
            </a:r>
            <a:r>
              <a:rPr dirty="0" sz="2800" spc="-225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800" spc="-10" b="1">
                <a:solidFill>
                  <a:srgbClr val="990000"/>
                </a:solidFill>
                <a:latin typeface="Times New Roman"/>
                <a:cs typeface="Times New Roman"/>
              </a:rPr>
              <a:t>DDM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5578" y="1357960"/>
            <a:ext cx="685482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b="0">
                <a:solidFill>
                  <a:srgbClr val="000000"/>
                </a:solidFill>
                <a:latin typeface="Times New Roman"/>
                <a:cs typeface="Times New Roman"/>
              </a:rPr>
              <a:t>A. Capitalize expected terminal</a:t>
            </a:r>
            <a:r>
              <a:rPr dirty="0" sz="3200" spc="-120" b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3200" b="0">
                <a:solidFill>
                  <a:srgbClr val="000000"/>
                </a:solidFill>
                <a:latin typeface="Times New Roman"/>
                <a:cs typeface="Times New Roman"/>
              </a:rPr>
              <a:t>dividends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0189" y="5310327"/>
            <a:ext cx="2166620" cy="513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 spc="-35">
                <a:latin typeface="Times New Roman"/>
                <a:cs typeface="Times New Roman"/>
              </a:rPr>
              <a:t>Will </a:t>
            </a:r>
            <a:r>
              <a:rPr dirty="0" sz="3200">
                <a:latin typeface="Times New Roman"/>
                <a:cs typeface="Times New Roman"/>
              </a:rPr>
              <a:t>it</a:t>
            </a:r>
            <a:r>
              <a:rPr dirty="0" sz="3200" spc="-1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work?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214877" y="2539745"/>
            <a:ext cx="817244" cy="0"/>
          </a:xfrm>
          <a:custGeom>
            <a:avLst/>
            <a:gdLst/>
            <a:ahLst/>
            <a:cxnLst/>
            <a:rect l="l" t="t" r="r" b="b"/>
            <a:pathLst>
              <a:path w="817245" h="0">
                <a:moveTo>
                  <a:pt x="0" y="0"/>
                </a:moveTo>
                <a:lnTo>
                  <a:pt x="816737" y="0"/>
                </a:lnTo>
              </a:path>
            </a:pathLst>
          </a:custGeom>
          <a:ln w="165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029460" y="2503170"/>
            <a:ext cx="80518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5640" algn="l"/>
              </a:tabLst>
            </a:pPr>
            <a:r>
              <a:rPr dirty="0" sz="1500">
                <a:latin typeface="Times New Roman"/>
                <a:cs typeface="Times New Roman"/>
              </a:rPr>
              <a:t>T	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5578" y="2707366"/>
            <a:ext cx="6831965" cy="1374140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algn="ctr" marR="1782445">
              <a:lnSpc>
                <a:spcPct val="100000"/>
              </a:lnSpc>
              <a:spcBef>
                <a:spcPts val="570"/>
              </a:spcBef>
            </a:pPr>
            <a:r>
              <a:rPr dirty="0" sz="1500">
                <a:latin typeface="Times New Roman"/>
                <a:cs typeface="Times New Roman"/>
              </a:rPr>
              <a:t>E</a:t>
            </a:r>
            <a:endParaRPr sz="1500">
              <a:latin typeface="Times New Roman"/>
              <a:cs typeface="Times New Roman"/>
            </a:endParaRPr>
          </a:p>
          <a:p>
            <a:pPr marL="537845" marR="5080" indent="-525780">
              <a:lnSpc>
                <a:spcPts val="3500"/>
              </a:lnSpc>
              <a:spcBef>
                <a:spcPts val="1400"/>
              </a:spcBef>
            </a:pPr>
            <a:r>
              <a:rPr dirty="0" sz="3200">
                <a:latin typeface="Times New Roman"/>
                <a:cs typeface="Times New Roman"/>
              </a:rPr>
              <a:t>B. Capitalize expected terminal</a:t>
            </a:r>
            <a:r>
              <a:rPr dirty="0" sz="3200" spc="-175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dividends  </a:t>
            </a:r>
            <a:r>
              <a:rPr dirty="0" sz="3200">
                <a:latin typeface="Times New Roman"/>
                <a:cs typeface="Times New Roman"/>
              </a:rPr>
              <a:t>with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growth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16478" y="2136139"/>
            <a:ext cx="584835" cy="429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2578" sz="3975" spc="67">
                <a:latin typeface="Times New Roman"/>
                <a:cs typeface="Times New Roman"/>
              </a:rPr>
              <a:t>d</a:t>
            </a:r>
            <a:r>
              <a:rPr dirty="0" sz="1500" spc="45">
                <a:latin typeface="Times New Roman"/>
                <a:cs typeface="Times New Roman"/>
              </a:rPr>
              <a:t>T</a:t>
            </a:r>
            <a:r>
              <a:rPr dirty="0" sz="1500" spc="45">
                <a:latin typeface="Symbol"/>
                <a:cs typeface="Symbol"/>
              </a:rPr>
              <a:t></a:t>
            </a:r>
            <a:r>
              <a:rPr dirty="0" sz="1500" spc="45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99691" y="2264791"/>
            <a:ext cx="1541145" cy="429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0085" algn="l"/>
                <a:tab pos="1343025" algn="l"/>
              </a:tabLst>
            </a:pPr>
            <a:r>
              <a:rPr dirty="0" sz="2650" spc="45">
                <a:latin typeface="Times New Roman"/>
                <a:cs typeface="Times New Roman"/>
              </a:rPr>
              <a:t>T</a:t>
            </a:r>
            <a:r>
              <a:rPr dirty="0" sz="2650">
                <a:latin typeface="Times New Roman"/>
                <a:cs typeface="Times New Roman"/>
              </a:rPr>
              <a:t>V</a:t>
            </a:r>
            <a:r>
              <a:rPr dirty="0" sz="2650">
                <a:latin typeface="Times New Roman"/>
                <a:cs typeface="Times New Roman"/>
              </a:rPr>
              <a:t>	</a:t>
            </a:r>
            <a:r>
              <a:rPr dirty="0" sz="2650">
                <a:latin typeface="Symbol"/>
                <a:cs typeface="Symbol"/>
              </a:rPr>
              <a:t></a:t>
            </a:r>
            <a:r>
              <a:rPr dirty="0" sz="2650" spc="-45">
                <a:latin typeface="Times New Roman"/>
                <a:cs typeface="Times New Roman"/>
              </a:rPr>
              <a:t> </a:t>
            </a:r>
            <a:r>
              <a:rPr dirty="0" sz="2650">
                <a:latin typeface="Times New Roman"/>
                <a:cs typeface="Times New Roman"/>
              </a:rPr>
              <a:t>P</a:t>
            </a:r>
            <a:r>
              <a:rPr dirty="0" sz="2650">
                <a:latin typeface="Times New Roman"/>
                <a:cs typeface="Times New Roman"/>
              </a:rPr>
              <a:t>	</a:t>
            </a:r>
            <a:r>
              <a:rPr dirty="0" sz="2650">
                <a:latin typeface="Symbol"/>
                <a:cs typeface="Symbol"/>
              </a:rPr>
              <a:t></a:t>
            </a:r>
            <a:endParaRPr sz="265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39261" y="2490569"/>
            <a:ext cx="820419" cy="4749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31165" algn="l"/>
              </a:tabLst>
            </a:pPr>
            <a:r>
              <a:rPr dirty="0" sz="2950" spc="-85" i="1">
                <a:latin typeface="Symbol"/>
                <a:cs typeface="Symbol"/>
              </a:rPr>
              <a:t></a:t>
            </a:r>
            <a:r>
              <a:rPr dirty="0" sz="2950" spc="-85">
                <a:latin typeface="Times New Roman"/>
                <a:cs typeface="Times New Roman"/>
              </a:rPr>
              <a:t>	</a:t>
            </a:r>
            <a:r>
              <a:rPr dirty="0" sz="2650" spc="175">
                <a:latin typeface="Symbol"/>
                <a:cs typeface="Symbol"/>
              </a:rPr>
              <a:t></a:t>
            </a:r>
            <a:r>
              <a:rPr dirty="0" sz="2650">
                <a:latin typeface="Times New Roman"/>
                <a:cs typeface="Times New Roman"/>
              </a:rPr>
              <a:t>1</a:t>
            </a:r>
            <a:endParaRPr sz="2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134105" y="4632197"/>
            <a:ext cx="908050" cy="0"/>
          </a:xfrm>
          <a:custGeom>
            <a:avLst/>
            <a:gdLst/>
            <a:ahLst/>
            <a:cxnLst/>
            <a:rect l="l" t="t" r="r" b="b"/>
            <a:pathLst>
              <a:path w="908050" h="0">
                <a:moveTo>
                  <a:pt x="0" y="0"/>
                </a:moveTo>
                <a:lnTo>
                  <a:pt x="908049" y="0"/>
                </a:lnTo>
              </a:path>
            </a:pathLst>
          </a:custGeom>
          <a:ln w="162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355975" y="4853432"/>
            <a:ext cx="14224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Times New Roman"/>
                <a:cs typeface="Times New Roman"/>
              </a:rPr>
              <a:t>E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85744" y="4235322"/>
            <a:ext cx="58166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2820" sz="3900" spc="67">
                <a:latin typeface="Times New Roman"/>
                <a:cs typeface="Times New Roman"/>
              </a:rPr>
              <a:t>d</a:t>
            </a:r>
            <a:r>
              <a:rPr dirty="0" sz="1500" spc="45">
                <a:latin typeface="Times New Roman"/>
                <a:cs typeface="Times New Roman"/>
              </a:rPr>
              <a:t>T</a:t>
            </a:r>
            <a:r>
              <a:rPr dirty="0" sz="1500" spc="45">
                <a:latin typeface="Symbol"/>
                <a:cs typeface="Symbol"/>
              </a:rPr>
              <a:t></a:t>
            </a:r>
            <a:r>
              <a:rPr dirty="0" sz="1500" spc="45">
                <a:latin typeface="Times New Roman"/>
                <a:cs typeface="Times New Roman"/>
              </a:rPr>
              <a:t>1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19174" y="4362069"/>
            <a:ext cx="1470025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2600" spc="-30">
                <a:latin typeface="Times New Roman"/>
                <a:cs typeface="Times New Roman"/>
              </a:rPr>
              <a:t>TV</a:t>
            </a:r>
            <a:r>
              <a:rPr dirty="0" baseline="-22222" sz="2250" spc="-44">
                <a:latin typeface="Times New Roman"/>
                <a:cs typeface="Times New Roman"/>
              </a:rPr>
              <a:t>T </a:t>
            </a:r>
            <a:r>
              <a:rPr dirty="0" sz="2600">
                <a:latin typeface="Symbol"/>
                <a:cs typeface="Symbol"/>
              </a:rPr>
              <a:t></a:t>
            </a:r>
            <a:r>
              <a:rPr dirty="0" sz="2600">
                <a:latin typeface="Times New Roman"/>
                <a:cs typeface="Times New Roman"/>
              </a:rPr>
              <a:t> </a:t>
            </a:r>
            <a:r>
              <a:rPr dirty="0" sz="2600" spc="-50">
                <a:latin typeface="Times New Roman"/>
                <a:cs typeface="Times New Roman"/>
              </a:rPr>
              <a:t>P</a:t>
            </a:r>
            <a:r>
              <a:rPr dirty="0" baseline="-22222" sz="2250" spc="-75">
                <a:latin typeface="Times New Roman"/>
                <a:cs typeface="Times New Roman"/>
              </a:rPr>
              <a:t>T</a:t>
            </a:r>
            <a:r>
              <a:rPr dirty="0" baseline="-22222" sz="2250" spc="-375">
                <a:latin typeface="Times New Roman"/>
                <a:cs typeface="Times New Roman"/>
              </a:rPr>
              <a:t> </a:t>
            </a:r>
            <a:r>
              <a:rPr dirty="0" sz="2600">
                <a:latin typeface="Symbol"/>
                <a:cs typeface="Symbol"/>
              </a:rPr>
              <a:t></a:t>
            </a:r>
            <a:endParaRPr sz="2600">
              <a:latin typeface="Symbol"/>
              <a:cs typeface="Symbo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156966" y="4584875"/>
            <a:ext cx="846455" cy="46735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23545" algn="l"/>
              </a:tabLst>
            </a:pPr>
            <a:r>
              <a:rPr dirty="0" sz="2900" spc="-85" i="1">
                <a:latin typeface="Symbol"/>
                <a:cs typeface="Symbol"/>
              </a:rPr>
              <a:t></a:t>
            </a:r>
            <a:r>
              <a:rPr dirty="0" sz="2900" spc="-85">
                <a:latin typeface="Times New Roman"/>
                <a:cs typeface="Times New Roman"/>
              </a:rPr>
              <a:t>	</a:t>
            </a:r>
            <a:r>
              <a:rPr dirty="0" sz="2600">
                <a:latin typeface="Symbol"/>
                <a:cs typeface="Symbol"/>
              </a:rPr>
              <a:t></a:t>
            </a:r>
            <a:r>
              <a:rPr dirty="0" sz="2600" spc="-240">
                <a:latin typeface="Times New Roman"/>
                <a:cs typeface="Times New Roman"/>
              </a:rPr>
              <a:t> </a:t>
            </a:r>
            <a:r>
              <a:rPr dirty="0" sz="2600" i="1">
                <a:latin typeface="Times New Roman"/>
                <a:cs typeface="Times New Roman"/>
              </a:rPr>
              <a:t>g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724900" y="6617206"/>
            <a:ext cx="239268" cy="2407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8788907" y="6617206"/>
            <a:ext cx="216407" cy="240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8830056" y="6617206"/>
            <a:ext cx="239268" cy="24079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8442" y="106425"/>
            <a:ext cx="856424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Some Financial</a:t>
            </a:r>
            <a:r>
              <a:rPr dirty="0" spc="-70"/>
              <a:t> </a:t>
            </a:r>
            <a:r>
              <a:rPr dirty="0" spc="-5"/>
              <a:t>Math: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pc="-5"/>
              <a:t>The Value of a Perpetuity and a Perpetuity </a:t>
            </a:r>
            <a:r>
              <a:rPr dirty="0" spc="-15"/>
              <a:t>with</a:t>
            </a:r>
            <a:r>
              <a:rPr dirty="0" spc="55"/>
              <a:t> </a:t>
            </a:r>
            <a:r>
              <a:rPr dirty="0" spc="-20"/>
              <a:t>Growth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0543" y="1218946"/>
            <a:ext cx="8489950" cy="195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The </a:t>
            </a:r>
            <a:r>
              <a:rPr dirty="0" sz="1800" spc="-40" b="1">
                <a:latin typeface="Times New Roman"/>
                <a:cs typeface="Times New Roman"/>
              </a:rPr>
              <a:t>Value </a:t>
            </a:r>
            <a:r>
              <a:rPr dirty="0" sz="1800" spc="-5" b="1">
                <a:latin typeface="Times New Roman"/>
                <a:cs typeface="Times New Roman"/>
              </a:rPr>
              <a:t>of a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Perpetuity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Times New Roman"/>
              <a:cs typeface="Times New Roman"/>
            </a:endParaRPr>
          </a:p>
          <a:p>
            <a:pPr marL="355600" marR="508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A </a:t>
            </a:r>
            <a:r>
              <a:rPr dirty="0" sz="1800" spc="-5" b="1">
                <a:latin typeface="Times New Roman"/>
                <a:cs typeface="Times New Roman"/>
              </a:rPr>
              <a:t>perpetuity </a:t>
            </a:r>
            <a:r>
              <a:rPr dirty="0" sz="1800">
                <a:latin typeface="Times New Roman"/>
                <a:cs typeface="Times New Roman"/>
              </a:rPr>
              <a:t>is a constant stream that continues without end. The periodic </a:t>
            </a:r>
            <a:r>
              <a:rPr dirty="0" sz="1800" spc="-5">
                <a:latin typeface="Times New Roman"/>
                <a:cs typeface="Times New Roman"/>
              </a:rPr>
              <a:t>payoff </a:t>
            </a:r>
            <a:r>
              <a:rPr dirty="0" sz="1800">
                <a:latin typeface="Times New Roman"/>
                <a:cs typeface="Times New Roman"/>
              </a:rPr>
              <a:t>in the  stream </a:t>
            </a:r>
            <a:r>
              <a:rPr dirty="0" sz="1800" spc="-5">
                <a:latin typeface="Times New Roman"/>
                <a:cs typeface="Times New Roman"/>
              </a:rPr>
              <a:t>is sometimes </a:t>
            </a:r>
            <a:r>
              <a:rPr dirty="0" sz="1800">
                <a:latin typeface="Times New Roman"/>
                <a:cs typeface="Times New Roman"/>
              </a:rPr>
              <a:t>referred to </a:t>
            </a:r>
            <a:r>
              <a:rPr dirty="0" sz="1800" spc="-5">
                <a:latin typeface="Times New Roman"/>
                <a:cs typeface="Times New Roman"/>
              </a:rPr>
              <a:t>as </a:t>
            </a:r>
            <a:r>
              <a:rPr dirty="0" sz="1800">
                <a:latin typeface="Times New Roman"/>
                <a:cs typeface="Times New Roman"/>
              </a:rPr>
              <a:t>an </a:t>
            </a:r>
            <a:r>
              <a:rPr dirty="0" sz="1800" spc="-15">
                <a:latin typeface="Times New Roman"/>
                <a:cs typeface="Times New Roman"/>
              </a:rPr>
              <a:t>annuity, </a:t>
            </a:r>
            <a:r>
              <a:rPr dirty="0" sz="1800" spc="-5">
                <a:latin typeface="Times New Roman"/>
                <a:cs typeface="Times New Roman"/>
              </a:rPr>
              <a:t>so </a:t>
            </a:r>
            <a:r>
              <a:rPr dirty="0" sz="1800">
                <a:latin typeface="Times New Roman"/>
                <a:cs typeface="Times New Roman"/>
              </a:rPr>
              <a:t>a perpetuity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an annuity that</a:t>
            </a:r>
            <a:r>
              <a:rPr dirty="0" sz="1800" spc="-17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continues  </a:t>
            </a:r>
            <a:r>
              <a:rPr dirty="0" sz="1800" spc="-15">
                <a:latin typeface="Times New Roman"/>
                <a:cs typeface="Times New Roman"/>
              </a:rPr>
              <a:t>forever. </a:t>
            </a:r>
            <a:r>
              <a:rPr dirty="0" sz="1800" spc="-60">
                <a:latin typeface="Times New Roman"/>
                <a:cs typeface="Times New Roman"/>
              </a:rPr>
              <a:t>To </a:t>
            </a:r>
            <a:r>
              <a:rPr dirty="0" sz="1800">
                <a:latin typeface="Times New Roman"/>
                <a:cs typeface="Times New Roman"/>
              </a:rPr>
              <a:t>value that </a:t>
            </a:r>
            <a:r>
              <a:rPr dirty="0" sz="1800" spc="-5">
                <a:latin typeface="Times New Roman"/>
                <a:cs typeface="Times New Roman"/>
              </a:rPr>
              <a:t>stream, </a:t>
            </a:r>
            <a:r>
              <a:rPr dirty="0" sz="1800">
                <a:latin typeface="Times New Roman"/>
                <a:cs typeface="Times New Roman"/>
              </a:rPr>
              <a:t>one capitalizes the constant amount expected. If the  dividend expected next </a:t>
            </a:r>
            <a:r>
              <a:rPr dirty="0" sz="1800" spc="5">
                <a:latin typeface="Times New Roman"/>
                <a:cs typeface="Times New Roman"/>
              </a:rPr>
              <a:t>year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expected to be a </a:t>
            </a:r>
            <a:r>
              <a:rPr dirty="0" sz="1800" spc="-10">
                <a:latin typeface="Times New Roman"/>
                <a:cs typeface="Times New Roman"/>
              </a:rPr>
              <a:t>perpetuity, </a:t>
            </a:r>
            <a:r>
              <a:rPr dirty="0" sz="1800">
                <a:latin typeface="Times New Roman"/>
                <a:cs typeface="Times New Roman"/>
              </a:rPr>
              <a:t>the value of the dividend  stream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543" y="4237735"/>
            <a:ext cx="7886065" cy="1130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The </a:t>
            </a:r>
            <a:r>
              <a:rPr dirty="0" sz="1800" spc="-40" b="1">
                <a:latin typeface="Times New Roman"/>
                <a:cs typeface="Times New Roman"/>
              </a:rPr>
              <a:t>Value </a:t>
            </a:r>
            <a:r>
              <a:rPr dirty="0" sz="1800" spc="-5" b="1">
                <a:latin typeface="Times New Roman"/>
                <a:cs typeface="Times New Roman"/>
              </a:rPr>
              <a:t>of a </a:t>
            </a:r>
            <a:r>
              <a:rPr dirty="0" sz="1800" b="1">
                <a:latin typeface="Times New Roman"/>
                <a:cs typeface="Times New Roman"/>
              </a:rPr>
              <a:t>Perpetuity with</a:t>
            </a:r>
            <a:r>
              <a:rPr dirty="0" sz="1800" spc="-9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Growth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Times New Roman"/>
              <a:cs typeface="Times New Roman"/>
            </a:endParaRPr>
          </a:p>
          <a:p>
            <a:pPr marL="355600" marR="5080">
              <a:lnSpc>
                <a:spcPct val="100000"/>
              </a:lnSpc>
            </a:pPr>
            <a:r>
              <a:rPr dirty="0" sz="1800">
                <a:latin typeface="Times New Roman"/>
                <a:cs typeface="Times New Roman"/>
              </a:rPr>
              <a:t>If an amount </a:t>
            </a:r>
            <a:r>
              <a:rPr dirty="0" sz="1800" spc="-5">
                <a:latin typeface="Times New Roman"/>
                <a:cs typeface="Times New Roman"/>
              </a:rPr>
              <a:t>is </a:t>
            </a:r>
            <a:r>
              <a:rPr dirty="0" sz="1800">
                <a:latin typeface="Times New Roman"/>
                <a:cs typeface="Times New Roman"/>
              </a:rPr>
              <a:t>forecasted to grow at a constant rate, its value can be calculated</a:t>
            </a:r>
            <a:r>
              <a:rPr dirty="0" sz="1800" spc="-28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by  capitalizing the amount at the required return adjusted for the growth</a:t>
            </a:r>
            <a:r>
              <a:rPr dirty="0" sz="1800" spc="-19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rate: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90159" y="3596640"/>
            <a:ext cx="661035" cy="0"/>
          </a:xfrm>
          <a:custGeom>
            <a:avLst/>
            <a:gdLst/>
            <a:ahLst/>
            <a:cxnLst/>
            <a:rect l="l" t="t" r="r" b="b"/>
            <a:pathLst>
              <a:path w="661035" h="0">
                <a:moveTo>
                  <a:pt x="0" y="0"/>
                </a:moveTo>
                <a:lnTo>
                  <a:pt x="661035" y="0"/>
                </a:lnTo>
              </a:path>
            </a:pathLst>
          </a:custGeom>
          <a:ln w="87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4600194" y="3565397"/>
            <a:ext cx="8572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69484" y="3731767"/>
            <a:ext cx="9906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5" i="1">
                <a:latin typeface="Times New Roman"/>
                <a:cs typeface="Times New Roman"/>
              </a:rPr>
              <a:t>E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68721" y="3280409"/>
            <a:ext cx="264795" cy="2781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650" i="1">
                <a:latin typeface="Times New Roman"/>
                <a:cs typeface="Times New Roman"/>
              </a:rPr>
              <a:t>d</a:t>
            </a:r>
            <a:r>
              <a:rPr dirty="0" sz="1650" spc="-270" i="1">
                <a:latin typeface="Times New Roman"/>
                <a:cs typeface="Times New Roman"/>
              </a:rPr>
              <a:t> </a:t>
            </a:r>
            <a:r>
              <a:rPr dirty="0" baseline="-17543" sz="1425" spc="-7">
                <a:latin typeface="Times New Roman"/>
                <a:cs typeface="Times New Roman"/>
              </a:rPr>
              <a:t>1</a:t>
            </a:r>
            <a:endParaRPr baseline="-17543" sz="1425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5952" y="3414776"/>
            <a:ext cx="454406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4389755" algn="l"/>
              </a:tabLst>
            </a:pPr>
            <a:r>
              <a:rPr dirty="0" sz="1800" spc="-40" b="1">
                <a:latin typeface="Times New Roman"/>
                <a:cs typeface="Times New Roman"/>
              </a:rPr>
              <a:t>Value </a:t>
            </a:r>
            <a:r>
              <a:rPr dirty="0" sz="1800" spc="-5" b="1">
                <a:latin typeface="Times New Roman"/>
                <a:cs typeface="Times New Roman"/>
              </a:rPr>
              <a:t>of a perpetual dividend </a:t>
            </a:r>
            <a:r>
              <a:rPr dirty="0" sz="1800" spc="-10" b="1">
                <a:latin typeface="Times New Roman"/>
                <a:cs typeface="Times New Roman"/>
              </a:rPr>
              <a:t>stream </a:t>
            </a:r>
            <a:r>
              <a:rPr dirty="0" sz="1800" spc="-5" b="1">
                <a:latin typeface="Times New Roman"/>
                <a:cs typeface="Times New Roman"/>
              </a:rPr>
              <a:t>=</a:t>
            </a:r>
            <a:r>
              <a:rPr dirty="0" sz="1800" spc="65" b="1">
                <a:latin typeface="Times New Roman"/>
                <a:cs typeface="Times New Roman"/>
              </a:rPr>
              <a:t> </a:t>
            </a:r>
            <a:r>
              <a:rPr dirty="0" baseline="1683" sz="2475" i="1">
                <a:latin typeface="Times New Roman"/>
                <a:cs typeface="Times New Roman"/>
              </a:rPr>
              <a:t>V</a:t>
            </a:r>
            <a:r>
              <a:rPr dirty="0" baseline="1683" sz="2475" spc="300" i="1">
                <a:latin typeface="Times New Roman"/>
                <a:cs typeface="Times New Roman"/>
              </a:rPr>
              <a:t> </a:t>
            </a:r>
            <a:r>
              <a:rPr dirty="0" baseline="40935" sz="1425" spc="-7" i="1">
                <a:latin typeface="Times New Roman"/>
                <a:cs typeface="Times New Roman"/>
              </a:rPr>
              <a:t>E	</a:t>
            </a:r>
            <a:r>
              <a:rPr dirty="0" baseline="3367" sz="2475">
                <a:latin typeface="Symbol"/>
                <a:cs typeface="Symbol"/>
              </a:rPr>
              <a:t></a:t>
            </a:r>
            <a:endParaRPr baseline="3367" sz="2475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02733" y="3554559"/>
            <a:ext cx="640080" cy="3149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65760" algn="l"/>
              </a:tabLst>
            </a:pPr>
            <a:r>
              <a:rPr dirty="0" sz="1900" spc="-55" i="1">
                <a:latin typeface="Symbol"/>
                <a:cs typeface="Symbol"/>
              </a:rPr>
              <a:t></a:t>
            </a:r>
            <a:r>
              <a:rPr dirty="0" sz="1900" spc="-55">
                <a:latin typeface="Times New Roman"/>
                <a:cs typeface="Times New Roman"/>
              </a:rPr>
              <a:t>	</a:t>
            </a:r>
            <a:r>
              <a:rPr dirty="0" sz="1650">
                <a:latin typeface="Symbol"/>
                <a:cs typeface="Symbol"/>
              </a:rPr>
              <a:t></a:t>
            </a:r>
            <a:r>
              <a:rPr dirty="0" sz="1650" spc="-170">
                <a:latin typeface="Times New Roman"/>
                <a:cs typeface="Times New Roman"/>
              </a:rPr>
              <a:t> </a:t>
            </a:r>
            <a:r>
              <a:rPr dirty="0" sz="1650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888735" y="5795771"/>
            <a:ext cx="668655" cy="0"/>
          </a:xfrm>
          <a:custGeom>
            <a:avLst/>
            <a:gdLst/>
            <a:ahLst/>
            <a:cxnLst/>
            <a:rect l="l" t="t" r="r" b="b"/>
            <a:pathLst>
              <a:path w="668654" h="0">
                <a:moveTo>
                  <a:pt x="0" y="0"/>
                </a:moveTo>
                <a:lnTo>
                  <a:pt x="668528" y="0"/>
                </a:lnTo>
              </a:path>
            </a:pathLst>
          </a:custGeom>
          <a:ln w="870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6050026" y="5931204"/>
            <a:ext cx="99060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5" i="1">
                <a:latin typeface="Times New Roman"/>
                <a:cs typeface="Times New Roman"/>
              </a:rPr>
              <a:t>E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5952" y="5609945"/>
            <a:ext cx="53651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210810" algn="l"/>
              </a:tabLst>
            </a:pPr>
            <a:r>
              <a:rPr dirty="0" sz="1800" spc="-40" b="1">
                <a:latin typeface="Times New Roman"/>
                <a:cs typeface="Times New Roman"/>
              </a:rPr>
              <a:t>Value </a:t>
            </a:r>
            <a:r>
              <a:rPr dirty="0" sz="1800" spc="-5" b="1">
                <a:latin typeface="Times New Roman"/>
                <a:cs typeface="Times New Roman"/>
              </a:rPr>
              <a:t>of a dividend growing at a constant rate =</a:t>
            </a:r>
            <a:r>
              <a:rPr dirty="0" sz="1800" spc="65" b="1">
                <a:latin typeface="Times New Roman"/>
                <a:cs typeface="Times New Roman"/>
              </a:rPr>
              <a:t> </a:t>
            </a:r>
            <a:r>
              <a:rPr dirty="0" baseline="1683" sz="2475" i="1">
                <a:latin typeface="Times New Roman"/>
                <a:cs typeface="Times New Roman"/>
              </a:rPr>
              <a:t>V</a:t>
            </a:r>
            <a:r>
              <a:rPr dirty="0" baseline="1683" sz="2475" spc="-202" i="1">
                <a:latin typeface="Times New Roman"/>
                <a:cs typeface="Times New Roman"/>
              </a:rPr>
              <a:t> </a:t>
            </a:r>
            <a:r>
              <a:rPr dirty="0" baseline="38011" sz="1425" spc="-7" i="1">
                <a:latin typeface="Times New Roman"/>
                <a:cs typeface="Times New Roman"/>
              </a:rPr>
              <a:t>E	</a:t>
            </a:r>
            <a:r>
              <a:rPr dirty="0" baseline="1683" sz="2475">
                <a:latin typeface="Symbol"/>
                <a:cs typeface="Symbol"/>
              </a:rPr>
              <a:t></a:t>
            </a:r>
            <a:endParaRPr baseline="1683" sz="2475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99784" y="5760675"/>
            <a:ext cx="622935" cy="3073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30835" algn="l"/>
              </a:tabLst>
            </a:pPr>
            <a:r>
              <a:rPr dirty="0" sz="1850" spc="-55" i="1">
                <a:latin typeface="Symbol"/>
                <a:cs typeface="Symbol"/>
              </a:rPr>
              <a:t></a:t>
            </a:r>
            <a:r>
              <a:rPr dirty="0" sz="1850" spc="-55">
                <a:latin typeface="Times New Roman"/>
                <a:cs typeface="Times New Roman"/>
              </a:rPr>
              <a:t>	</a:t>
            </a:r>
            <a:r>
              <a:rPr dirty="0" sz="1650">
                <a:latin typeface="Symbol"/>
                <a:cs typeface="Symbol"/>
              </a:rPr>
              <a:t></a:t>
            </a:r>
            <a:r>
              <a:rPr dirty="0" sz="1650" spc="-35">
                <a:latin typeface="Times New Roman"/>
                <a:cs typeface="Times New Roman"/>
              </a:rPr>
              <a:t> </a:t>
            </a:r>
            <a:r>
              <a:rPr dirty="0" sz="1650" i="1">
                <a:latin typeface="Times New Roman"/>
                <a:cs typeface="Times New Roman"/>
              </a:rPr>
              <a:t>g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83172" y="5480100"/>
            <a:ext cx="254000" cy="2781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650" spc="45" i="1">
                <a:latin typeface="Times New Roman"/>
                <a:cs typeface="Times New Roman"/>
              </a:rPr>
              <a:t>d</a:t>
            </a:r>
            <a:r>
              <a:rPr dirty="0" baseline="-17543" sz="1425" spc="67">
                <a:latin typeface="Times New Roman"/>
                <a:cs typeface="Times New Roman"/>
              </a:rPr>
              <a:t>1</a:t>
            </a:r>
            <a:endParaRPr baseline="-17543" sz="1425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47157" y="5765088"/>
            <a:ext cx="85725" cy="1701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950" spc="-5">
                <a:latin typeface="Times New Roman"/>
                <a:cs typeface="Times New Roman"/>
              </a:rPr>
              <a:t>0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43660" marR="5080" indent="20701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Dividend Discount Analysis:  </a:t>
            </a:r>
            <a:r>
              <a:rPr dirty="0"/>
              <a:t>Advantages </a:t>
            </a:r>
            <a:r>
              <a:rPr dirty="0" spc="-5"/>
              <a:t>and</a:t>
            </a:r>
            <a:r>
              <a:rPr dirty="0" spc="-145"/>
              <a:t> </a:t>
            </a:r>
            <a:r>
              <a:rPr dirty="0"/>
              <a:t>Disadvantages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6031" y="1015341"/>
            <a:ext cx="3100070" cy="1588135"/>
          </a:xfrm>
          <a:prstGeom prst="rect">
            <a:avLst/>
          </a:prstGeom>
        </p:spPr>
        <p:txBody>
          <a:bodyPr wrap="square" lIns="0" tIns="165735" rIns="0" bIns="0" rtlCol="0" vert="horz">
            <a:spAutoFit/>
          </a:bodyPr>
          <a:lstStyle/>
          <a:p>
            <a:pPr marL="988060">
              <a:lnSpc>
                <a:spcPct val="100000"/>
              </a:lnSpc>
              <a:spcBef>
                <a:spcPts val="1305"/>
              </a:spcBef>
            </a:pPr>
            <a:r>
              <a:rPr dirty="0" u="heavy" sz="2400" spc="-5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Advantages</a:t>
            </a:r>
            <a:endParaRPr sz="2400">
              <a:latin typeface="Times New Roman"/>
              <a:cs typeface="Times New Roman"/>
            </a:endParaRPr>
          </a:p>
          <a:p>
            <a:pPr marL="217804" marR="5080" indent="-205740">
              <a:lnSpc>
                <a:spcPct val="100000"/>
              </a:lnSpc>
              <a:spcBef>
                <a:spcPts val="101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 i="1">
                <a:solidFill>
                  <a:srgbClr val="0000FF"/>
                </a:solidFill>
                <a:latin typeface="Times New Roman"/>
                <a:cs typeface="Times New Roman"/>
              </a:rPr>
              <a:t>Easy concept: </a:t>
            </a:r>
            <a:r>
              <a:rPr dirty="0" sz="2000">
                <a:latin typeface="Times New Roman"/>
                <a:cs typeface="Times New Roman"/>
              </a:rPr>
              <a:t>dividends</a:t>
            </a:r>
            <a:r>
              <a:rPr dirty="0" sz="2000" spc="-2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are  what shareholders get, so  forecast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them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6031" y="2879293"/>
            <a:ext cx="3414395" cy="12458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7804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5" b="1" i="1">
                <a:solidFill>
                  <a:srgbClr val="0000FF"/>
                </a:solidFill>
                <a:latin typeface="Times New Roman"/>
                <a:cs typeface="Times New Roman"/>
              </a:rPr>
              <a:t>Predictability: </a:t>
            </a:r>
            <a:r>
              <a:rPr dirty="0" sz="2000">
                <a:latin typeface="Times New Roman"/>
                <a:cs typeface="Times New Roman"/>
              </a:rPr>
              <a:t>dividends are  usually fairly </a:t>
            </a:r>
            <a:r>
              <a:rPr dirty="0" sz="2000" spc="-5">
                <a:latin typeface="Times New Roman"/>
                <a:cs typeface="Times New Roman"/>
              </a:rPr>
              <a:t>stable </a:t>
            </a:r>
            <a:r>
              <a:rPr dirty="0" sz="2000">
                <a:latin typeface="Times New Roman"/>
                <a:cs typeface="Times New Roman"/>
              </a:rPr>
              <a:t>in the</a:t>
            </a:r>
            <a:r>
              <a:rPr dirty="0" sz="2000" spc="-3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short  run so dividends are easy to  forecast (in the short</a:t>
            </a:r>
            <a:r>
              <a:rPr dirty="0" sz="2000" spc="-2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run)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19625" y="1029615"/>
            <a:ext cx="3814445" cy="1707514"/>
          </a:xfrm>
          <a:prstGeom prst="rect">
            <a:avLst/>
          </a:prstGeom>
        </p:spPr>
        <p:txBody>
          <a:bodyPr wrap="square" lIns="0" tIns="114935" rIns="0" bIns="0" rtlCol="0" vert="horz">
            <a:spAutoFit/>
          </a:bodyPr>
          <a:lstStyle/>
          <a:p>
            <a:pPr marL="1193800">
              <a:lnSpc>
                <a:spcPct val="100000"/>
              </a:lnSpc>
              <a:spcBef>
                <a:spcPts val="905"/>
              </a:spcBef>
            </a:pPr>
            <a:r>
              <a:rPr dirty="0" u="heavy" sz="2400" spc="-5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Disadvantages</a:t>
            </a:r>
            <a:endParaRPr sz="2400">
              <a:latin typeface="Times New Roman"/>
              <a:cs typeface="Times New Roman"/>
            </a:endParaRPr>
          </a:p>
          <a:p>
            <a:pPr marL="217804" marR="5080" indent="-205740">
              <a:lnSpc>
                <a:spcPts val="2160"/>
              </a:lnSpc>
              <a:spcBef>
                <a:spcPts val="944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5" b="1" i="1">
                <a:solidFill>
                  <a:srgbClr val="0000FF"/>
                </a:solidFill>
                <a:latin typeface="Times New Roman"/>
                <a:cs typeface="Times New Roman"/>
              </a:rPr>
              <a:t>Relevance: </a:t>
            </a:r>
            <a:r>
              <a:rPr dirty="0" sz="2000">
                <a:latin typeface="Times New Roman"/>
                <a:cs typeface="Times New Roman"/>
              </a:rPr>
              <a:t>dividends payout is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not  </a:t>
            </a:r>
            <a:r>
              <a:rPr dirty="0" sz="2000" spc="-5">
                <a:latin typeface="Times New Roman"/>
                <a:cs typeface="Times New Roman"/>
              </a:rPr>
              <a:t>related </a:t>
            </a:r>
            <a:r>
              <a:rPr dirty="0" sz="2000">
                <a:latin typeface="Times New Roman"/>
                <a:cs typeface="Times New Roman"/>
              </a:rPr>
              <a:t>to value, at </a:t>
            </a:r>
            <a:r>
              <a:rPr dirty="0" sz="2000" spc="-5">
                <a:latin typeface="Times New Roman"/>
                <a:cs typeface="Times New Roman"/>
              </a:rPr>
              <a:t>least </a:t>
            </a:r>
            <a:r>
              <a:rPr dirty="0" sz="2000">
                <a:latin typeface="Times New Roman"/>
                <a:cs typeface="Times New Roman"/>
              </a:rPr>
              <a:t>in the</a:t>
            </a:r>
            <a:r>
              <a:rPr dirty="0" sz="2000" spc="-2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short  run; dividend forecasts ignore the  </a:t>
            </a:r>
            <a:r>
              <a:rPr dirty="0" sz="2000" spc="-5">
                <a:latin typeface="Times New Roman"/>
                <a:cs typeface="Times New Roman"/>
              </a:rPr>
              <a:t>capital </a:t>
            </a:r>
            <a:r>
              <a:rPr dirty="0" sz="2000">
                <a:latin typeface="Times New Roman"/>
                <a:cs typeface="Times New Roman"/>
              </a:rPr>
              <a:t>gain component of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payoffs.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19625" y="2952064"/>
            <a:ext cx="4011929" cy="115506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217804" marR="5080" indent="-205740">
              <a:lnSpc>
                <a:spcPct val="90000"/>
              </a:lnSpc>
              <a:spcBef>
                <a:spcPts val="34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 i="1">
                <a:solidFill>
                  <a:srgbClr val="0000FF"/>
                </a:solidFill>
                <a:latin typeface="Times New Roman"/>
                <a:cs typeface="Times New Roman"/>
              </a:rPr>
              <a:t>Forecast horizons: </a:t>
            </a:r>
            <a:r>
              <a:rPr dirty="0" sz="2000" spc="-5">
                <a:latin typeface="Times New Roman"/>
                <a:cs typeface="Times New Roman"/>
              </a:rPr>
              <a:t>typically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requires  forecasts for long periods; </a:t>
            </a:r>
            <a:r>
              <a:rPr dirty="0" sz="2000" spc="-5">
                <a:latin typeface="Times New Roman"/>
                <a:cs typeface="Times New Roman"/>
              </a:rPr>
              <a:t>terminal  </a:t>
            </a:r>
            <a:r>
              <a:rPr dirty="0" sz="2000">
                <a:latin typeface="Times New Roman"/>
                <a:cs typeface="Times New Roman"/>
              </a:rPr>
              <a:t>values for shorter periods are hard to  </a:t>
            </a:r>
            <a:r>
              <a:rPr dirty="0" sz="2000" spc="-5">
                <a:latin typeface="Times New Roman"/>
                <a:cs typeface="Times New Roman"/>
              </a:rPr>
              <a:t>calculate </a:t>
            </a:r>
            <a:r>
              <a:rPr dirty="0" sz="2000">
                <a:latin typeface="Times New Roman"/>
                <a:cs typeface="Times New Roman"/>
              </a:rPr>
              <a:t>with any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reliability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3463" y="4299584"/>
            <a:ext cx="7332345" cy="176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51100">
              <a:lnSpc>
                <a:spcPct val="100000"/>
              </a:lnSpc>
              <a:spcBef>
                <a:spcPts val="100"/>
              </a:spcBef>
            </a:pPr>
            <a:r>
              <a:rPr dirty="0" u="heavy" sz="2400" spc="-5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When It </a:t>
            </a:r>
            <a:r>
              <a:rPr dirty="0" u="heavy" sz="2400" spc="-65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Works</a:t>
            </a:r>
            <a:r>
              <a:rPr dirty="0" u="heavy" sz="2400" spc="-150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 b="1" i="1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/>
                <a:cs typeface="Times New Roman"/>
              </a:rPr>
              <a:t>Best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2000" spc="5">
                <a:latin typeface="Times New Roman"/>
                <a:cs typeface="Times New Roman"/>
              </a:rPr>
              <a:t>When </a:t>
            </a:r>
            <a:r>
              <a:rPr dirty="0" sz="2000">
                <a:latin typeface="Times New Roman"/>
                <a:cs typeface="Times New Roman"/>
              </a:rPr>
              <a:t>payout is </a:t>
            </a:r>
            <a:r>
              <a:rPr dirty="0" sz="2000" spc="-5">
                <a:latin typeface="Times New Roman"/>
                <a:cs typeface="Times New Roman"/>
              </a:rPr>
              <a:t>permanently tied </a:t>
            </a:r>
            <a:r>
              <a:rPr dirty="0" sz="2000">
                <a:latin typeface="Times New Roman"/>
                <a:cs typeface="Times New Roman"/>
              </a:rPr>
              <a:t>to the value generation in the</a:t>
            </a:r>
            <a:r>
              <a:rPr dirty="0" sz="2000" spc="-3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firm.</a:t>
            </a:r>
            <a:endParaRPr sz="2000">
              <a:latin typeface="Times New Roman"/>
              <a:cs typeface="Times New Roman"/>
            </a:endParaRPr>
          </a:p>
          <a:p>
            <a:pPr marL="6286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For </a:t>
            </a:r>
            <a:r>
              <a:rPr dirty="0" sz="2000" spc="-5">
                <a:latin typeface="Times New Roman"/>
                <a:cs typeface="Times New Roman"/>
              </a:rPr>
              <a:t>example, </a:t>
            </a:r>
            <a:r>
              <a:rPr dirty="0" sz="2000">
                <a:latin typeface="Times New Roman"/>
                <a:cs typeface="Times New Roman"/>
              </a:rPr>
              <a:t>when a firm has a fixed payout </a:t>
            </a:r>
            <a:r>
              <a:rPr dirty="0" sz="2000" spc="-5">
                <a:latin typeface="Times New Roman"/>
                <a:cs typeface="Times New Roman"/>
              </a:rPr>
              <a:t>ratio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(dividends/earnings).</a:t>
            </a:r>
            <a:endParaRPr sz="2000">
              <a:latin typeface="Times New Roman"/>
              <a:cs typeface="Times New Roman"/>
            </a:endParaRPr>
          </a:p>
          <a:p>
            <a:pPr marL="520065">
              <a:lnSpc>
                <a:spcPct val="100000"/>
              </a:lnSpc>
              <a:spcBef>
                <a:spcPts val="1200"/>
              </a:spcBef>
            </a:pPr>
            <a:r>
              <a:rPr dirty="0" sz="2000">
                <a:latin typeface="Times New Roman"/>
                <a:cs typeface="Times New Roman"/>
              </a:rPr>
              <a:t>Dividends are cash flows paid </a:t>
            </a:r>
            <a:r>
              <a:rPr dirty="0" sz="2000" spc="5">
                <a:latin typeface="Times New Roman"/>
                <a:cs typeface="Times New Roman"/>
              </a:rPr>
              <a:t>out </a:t>
            </a:r>
            <a:r>
              <a:rPr dirty="0" sz="2000">
                <a:latin typeface="Times New Roman"/>
                <a:cs typeface="Times New Roman"/>
              </a:rPr>
              <a:t>of the firm (to</a:t>
            </a:r>
            <a:r>
              <a:rPr dirty="0" sz="2000" spc="-4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shareholders)</a:t>
            </a:r>
            <a:endParaRPr sz="2000">
              <a:latin typeface="Times New Roman"/>
              <a:cs typeface="Times New Roman"/>
            </a:endParaRPr>
          </a:p>
          <a:p>
            <a:pPr marL="1666239" indent="-236854">
              <a:lnSpc>
                <a:spcPct val="100000"/>
              </a:lnSpc>
              <a:buClr>
                <a:srgbClr val="00AEEE"/>
              </a:buClr>
              <a:buFont typeface="Wingdings"/>
              <a:buChar char=""/>
              <a:tabLst>
                <a:tab pos="1666875" algn="l"/>
              </a:tabLst>
            </a:pPr>
            <a:r>
              <a:rPr dirty="0" sz="2000" i="1">
                <a:latin typeface="Times New Roman"/>
                <a:cs typeface="Times New Roman"/>
              </a:rPr>
              <a:t>Can we focus on cash </a:t>
            </a:r>
            <a:r>
              <a:rPr dirty="0" sz="2000" spc="-5" i="1">
                <a:latin typeface="Times New Roman"/>
                <a:cs typeface="Times New Roman"/>
              </a:rPr>
              <a:t>flows </a:t>
            </a:r>
            <a:r>
              <a:rPr dirty="0" sz="2000" i="1">
                <a:latin typeface="Times New Roman"/>
                <a:cs typeface="Times New Roman"/>
              </a:rPr>
              <a:t>within a</a:t>
            </a:r>
            <a:r>
              <a:rPr dirty="0" sz="2000" spc="-254" i="1">
                <a:latin typeface="Times New Roman"/>
                <a:cs typeface="Times New Roman"/>
              </a:rPr>
              <a:t> </a:t>
            </a:r>
            <a:r>
              <a:rPr dirty="0" sz="2000" spc="-5" i="1">
                <a:latin typeface="Times New Roman"/>
                <a:cs typeface="Times New Roman"/>
              </a:rPr>
              <a:t>firm?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2022-10-08T03:43:37Z</dcterms:created>
  <dcterms:modified xsi:type="dcterms:W3CDTF">2022-10-08T03:43:37Z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