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7772400"/>
  <p:notesSz cx="91440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43276" y="405129"/>
            <a:ext cx="345744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4352544"/>
            <a:ext cx="640080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787652"/>
            <a:ext cx="39776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787652"/>
            <a:ext cx="39776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772400"/>
          </a:xfrm>
          <a:custGeom>
            <a:avLst/>
            <a:gdLst/>
            <a:ahLst/>
            <a:cxnLst/>
            <a:rect l="l" t="t" r="r" b="b"/>
            <a:pathLst>
              <a:path w="9144000" h="7772400">
                <a:moveTo>
                  <a:pt x="0" y="7772400"/>
                </a:moveTo>
                <a:lnTo>
                  <a:pt x="9144000" y="7772400"/>
                </a:lnTo>
                <a:lnTo>
                  <a:pt x="91440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32332" y="448055"/>
            <a:ext cx="3470148" cy="96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219200" y="2574035"/>
            <a:ext cx="7685532" cy="1405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723376" y="7488934"/>
            <a:ext cx="239268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787383" y="7488934"/>
            <a:ext cx="216407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828531" y="7488934"/>
            <a:ext cx="239268" cy="283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772400"/>
          </a:xfrm>
          <a:custGeom>
            <a:avLst/>
            <a:gdLst/>
            <a:ahLst/>
            <a:cxnLst/>
            <a:rect l="l" t="t" r="r" b="b"/>
            <a:pathLst>
              <a:path w="9144000" h="7772400">
                <a:moveTo>
                  <a:pt x="0" y="7772400"/>
                </a:moveTo>
                <a:lnTo>
                  <a:pt x="9144000" y="7772400"/>
                </a:lnTo>
                <a:lnTo>
                  <a:pt x="91440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452" y="-65785"/>
            <a:ext cx="739109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9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888" y="1323238"/>
            <a:ext cx="8088223" cy="439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7228332"/>
            <a:ext cx="2926080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7228332"/>
            <a:ext cx="2103120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7228332"/>
            <a:ext cx="2103120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2.jpg"/><Relationship Id="rId6" Type="http://schemas.openxmlformats.org/officeDocument/2006/relationships/image" Target="../media/image1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1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1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20" Type="http://schemas.openxmlformats.org/officeDocument/2006/relationships/image" Target="../media/image47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Relationship Id="rId25" Type="http://schemas.openxmlformats.org/officeDocument/2006/relationships/image" Target="../media/image52.png"/><Relationship Id="rId26" Type="http://schemas.openxmlformats.org/officeDocument/2006/relationships/image" Target="../media/image53.png"/><Relationship Id="rId27" Type="http://schemas.openxmlformats.org/officeDocument/2006/relationships/image" Target="../media/image54.png"/><Relationship Id="rId28" Type="http://schemas.openxmlformats.org/officeDocument/2006/relationships/image" Target="../media/image55.png"/><Relationship Id="rId29" Type="http://schemas.openxmlformats.org/officeDocument/2006/relationships/image" Target="../media/image56.png"/><Relationship Id="rId30" Type="http://schemas.openxmlformats.org/officeDocument/2006/relationships/image" Target="../media/image57.png"/><Relationship Id="rId31" Type="http://schemas.openxmlformats.org/officeDocument/2006/relationships/image" Target="../media/image5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6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1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2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4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7.png"/><Relationship Id="rId6" Type="http://schemas.openxmlformats.org/officeDocument/2006/relationships/image" Target="../media/image7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3.png"/><Relationship Id="rId6" Type="http://schemas.openxmlformats.org/officeDocument/2006/relationships/image" Target="../media/image8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624" y="396696"/>
            <a:ext cx="68738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Model </a:t>
            </a:r>
            <a:r>
              <a:rPr dirty="0"/>
              <a:t>for </a:t>
            </a:r>
            <a:r>
              <a:rPr dirty="0" spc="-5"/>
              <a:t>Anchoring Value </a:t>
            </a:r>
            <a:r>
              <a:rPr dirty="0"/>
              <a:t>on </a:t>
            </a:r>
            <a:r>
              <a:rPr dirty="0" spc="-5"/>
              <a:t>Book</a:t>
            </a:r>
            <a:r>
              <a:rPr dirty="0" spc="-100"/>
              <a:t> </a:t>
            </a:r>
            <a:r>
              <a:rPr dirty="0" spc="-5"/>
              <a:t>Value</a:t>
            </a:r>
          </a:p>
        </p:txBody>
      </p:sp>
      <p:sp>
        <p:nvSpPr>
          <p:cNvPr id="3" name="object 3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5648" y="1564640"/>
            <a:ext cx="782447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 b="1" i="1">
                <a:latin typeface="Times New Roman"/>
                <a:cs typeface="Times New Roman"/>
              </a:rPr>
              <a:t>The valuation model that captures the extra value for the equity of</a:t>
            </a:r>
            <a:r>
              <a:rPr dirty="0" sz="2200" spc="-155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a  </a:t>
            </a:r>
            <a:r>
              <a:rPr dirty="0" sz="2200" spc="-5" b="1" i="1">
                <a:latin typeface="Times New Roman"/>
                <a:cs typeface="Times New Roman"/>
              </a:rPr>
              <a:t>going-concern: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873" y="3823461"/>
            <a:ext cx="7644765" cy="2427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100"/>
              </a:spcBef>
            </a:pPr>
            <a:r>
              <a:rPr dirty="0" sz="2100" spc="-45">
                <a:latin typeface="Times New Roman"/>
                <a:cs typeface="Times New Roman"/>
              </a:rPr>
              <a:t>where </a:t>
            </a:r>
            <a:r>
              <a:rPr dirty="0" sz="2100" spc="-25">
                <a:latin typeface="Times New Roman"/>
                <a:cs typeface="Times New Roman"/>
              </a:rPr>
              <a:t>RE </a:t>
            </a:r>
            <a:r>
              <a:rPr dirty="0" sz="2100" spc="-15">
                <a:latin typeface="Times New Roman"/>
                <a:cs typeface="Times New Roman"/>
              </a:rPr>
              <a:t>is </a:t>
            </a:r>
            <a:r>
              <a:rPr dirty="0" sz="2100" spc="-35">
                <a:latin typeface="Times New Roman"/>
                <a:cs typeface="Times New Roman"/>
              </a:rPr>
              <a:t>residual earnings </a:t>
            </a:r>
            <a:r>
              <a:rPr dirty="0" sz="2100" spc="-25">
                <a:latin typeface="Times New Roman"/>
                <a:cs typeface="Times New Roman"/>
              </a:rPr>
              <a:t>for</a:t>
            </a:r>
            <a:r>
              <a:rPr dirty="0" sz="2100" spc="-295">
                <a:latin typeface="Times New Roman"/>
                <a:cs typeface="Times New Roman"/>
              </a:rPr>
              <a:t> </a:t>
            </a:r>
            <a:r>
              <a:rPr dirty="0" sz="2100" spc="-40">
                <a:latin typeface="Times New Roman"/>
                <a:cs typeface="Times New Roman"/>
              </a:rPr>
              <a:t>equity: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325"/>
              </a:spcBef>
              <a:tabLst>
                <a:tab pos="2019935" algn="l"/>
              </a:tabLst>
            </a:pPr>
            <a:r>
              <a:rPr dirty="0" sz="2100" spc="-30">
                <a:latin typeface="Times New Roman"/>
                <a:cs typeface="Times New Roman"/>
              </a:rPr>
              <a:t>Residual</a:t>
            </a:r>
            <a:r>
              <a:rPr dirty="0" sz="2100" spc="-80">
                <a:latin typeface="Times New Roman"/>
                <a:cs typeface="Times New Roman"/>
              </a:rPr>
              <a:t> </a:t>
            </a:r>
            <a:r>
              <a:rPr dirty="0" sz="2100" spc="-30">
                <a:latin typeface="Times New Roman"/>
                <a:cs typeface="Times New Roman"/>
              </a:rPr>
              <a:t>earnings	</a:t>
            </a:r>
            <a:r>
              <a:rPr dirty="0" sz="2100">
                <a:latin typeface="Symbol"/>
                <a:cs typeface="Symbol"/>
              </a:rPr>
              <a:t></a:t>
            </a:r>
            <a:r>
              <a:rPr dirty="0" sz="2100">
                <a:latin typeface="Times New Roman"/>
                <a:cs typeface="Times New Roman"/>
              </a:rPr>
              <a:t> </a:t>
            </a:r>
            <a:r>
              <a:rPr dirty="0" sz="2100" spc="-45">
                <a:latin typeface="Times New Roman"/>
                <a:cs typeface="Times New Roman"/>
              </a:rPr>
              <a:t>comprehensive </a:t>
            </a:r>
            <a:r>
              <a:rPr dirty="0" sz="2100" spc="-30">
                <a:latin typeface="Times New Roman"/>
                <a:cs typeface="Times New Roman"/>
              </a:rPr>
              <a:t>earnings </a:t>
            </a:r>
            <a:r>
              <a:rPr dirty="0" sz="2100">
                <a:latin typeface="Times New Roman"/>
                <a:cs typeface="Times New Roman"/>
              </a:rPr>
              <a:t>-</a:t>
            </a:r>
            <a:r>
              <a:rPr dirty="0" sz="2100" spc="-165">
                <a:latin typeface="Times New Roman"/>
                <a:cs typeface="Times New Roman"/>
              </a:rPr>
              <a:t> </a:t>
            </a:r>
            <a:r>
              <a:rPr dirty="0" sz="2100" spc="-35">
                <a:latin typeface="Times New Roman"/>
                <a:cs typeface="Times New Roman"/>
              </a:rPr>
              <a:t>(required</a:t>
            </a:r>
            <a:endParaRPr sz="2100">
              <a:latin typeface="Times New Roman"/>
              <a:cs typeface="Times New Roman"/>
            </a:endParaRPr>
          </a:p>
          <a:p>
            <a:pPr marL="2310765">
              <a:lnSpc>
                <a:spcPct val="100000"/>
              </a:lnSpc>
              <a:spcBef>
                <a:spcPts val="690"/>
              </a:spcBef>
            </a:pPr>
            <a:r>
              <a:rPr dirty="0" sz="2100" spc="-30">
                <a:latin typeface="Times New Roman"/>
                <a:cs typeface="Times New Roman"/>
              </a:rPr>
              <a:t>return </a:t>
            </a:r>
            <a:r>
              <a:rPr dirty="0" sz="2100" spc="-25">
                <a:latin typeface="Times New Roman"/>
                <a:cs typeface="Times New Roman"/>
              </a:rPr>
              <a:t>for </a:t>
            </a:r>
            <a:r>
              <a:rPr dirty="0" sz="2100" spc="-30">
                <a:latin typeface="Times New Roman"/>
                <a:cs typeface="Times New Roman"/>
              </a:rPr>
              <a:t>equity </a:t>
            </a:r>
            <a:r>
              <a:rPr dirty="0" sz="2100">
                <a:latin typeface="Times New Roman"/>
                <a:cs typeface="Times New Roman"/>
              </a:rPr>
              <a:t>×</a:t>
            </a:r>
            <a:r>
              <a:rPr dirty="0" sz="2100" spc="-400">
                <a:latin typeface="Times New Roman"/>
                <a:cs typeface="Times New Roman"/>
              </a:rPr>
              <a:t> </a:t>
            </a:r>
            <a:r>
              <a:rPr dirty="0" sz="2100" spc="-25">
                <a:latin typeface="Times New Roman"/>
                <a:cs typeface="Times New Roman"/>
              </a:rPr>
              <a:t>beginning</a:t>
            </a:r>
            <a:r>
              <a:rPr dirty="0" sz="2100" spc="-25" i="1">
                <a:latin typeface="Times New Roman"/>
                <a:cs typeface="Times New Roman"/>
              </a:rPr>
              <a:t>-</a:t>
            </a:r>
            <a:r>
              <a:rPr dirty="0" sz="2100" spc="-25">
                <a:latin typeface="Times New Roman"/>
                <a:cs typeface="Times New Roman"/>
              </a:rPr>
              <a:t>of</a:t>
            </a:r>
            <a:r>
              <a:rPr dirty="0" sz="2100" spc="-25" i="1">
                <a:latin typeface="Times New Roman"/>
                <a:cs typeface="Times New Roman"/>
              </a:rPr>
              <a:t>-</a:t>
            </a:r>
            <a:r>
              <a:rPr dirty="0" sz="2100" spc="-25">
                <a:latin typeface="Times New Roman"/>
                <a:cs typeface="Times New Roman"/>
              </a:rPr>
              <a:t>period book </a:t>
            </a:r>
            <a:r>
              <a:rPr dirty="0" sz="2100" spc="-40">
                <a:latin typeface="Times New Roman"/>
                <a:cs typeface="Times New Roman"/>
              </a:rPr>
              <a:t>value)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530"/>
              </a:spcBef>
            </a:pPr>
            <a:r>
              <a:rPr dirty="0" sz="2100" spc="5">
                <a:latin typeface="Times New Roman"/>
                <a:cs typeface="Times New Roman"/>
              </a:rPr>
              <a:t>RE</a:t>
            </a:r>
            <a:r>
              <a:rPr dirty="0" baseline="-20833" sz="1800" spc="7">
                <a:latin typeface="Times New Roman"/>
                <a:cs typeface="Times New Roman"/>
              </a:rPr>
              <a:t>t </a:t>
            </a:r>
            <a:r>
              <a:rPr dirty="0" sz="2100">
                <a:latin typeface="Symbol"/>
                <a:cs typeface="Symbol"/>
              </a:rPr>
              <a:t></a:t>
            </a:r>
            <a:r>
              <a:rPr dirty="0" sz="2100">
                <a:latin typeface="Times New Roman"/>
                <a:cs typeface="Times New Roman"/>
              </a:rPr>
              <a:t> Earn</a:t>
            </a:r>
            <a:r>
              <a:rPr dirty="0" baseline="-20833" sz="1800">
                <a:latin typeface="Times New Roman"/>
                <a:cs typeface="Times New Roman"/>
              </a:rPr>
              <a:t>t </a:t>
            </a:r>
            <a:r>
              <a:rPr dirty="0" sz="2100">
                <a:latin typeface="Symbol"/>
                <a:cs typeface="Symbol"/>
              </a:rPr>
              <a:t></a:t>
            </a:r>
            <a:r>
              <a:rPr dirty="0" sz="2100" spc="-285">
                <a:latin typeface="Times New Roman"/>
                <a:cs typeface="Times New Roman"/>
              </a:rPr>
              <a:t> </a:t>
            </a:r>
            <a:r>
              <a:rPr dirty="0" sz="2100" spc="-5">
                <a:latin typeface="Times New Roman"/>
                <a:cs typeface="Times New Roman"/>
              </a:rPr>
              <a:t>(ρ</a:t>
            </a:r>
            <a:r>
              <a:rPr dirty="0" baseline="-20833" sz="1800" spc="-7">
                <a:latin typeface="Times New Roman"/>
                <a:cs typeface="Times New Roman"/>
              </a:rPr>
              <a:t>E </a:t>
            </a:r>
            <a:r>
              <a:rPr dirty="0" sz="2100">
                <a:latin typeface="Symbol"/>
                <a:cs typeface="Symbol"/>
              </a:rPr>
              <a:t></a:t>
            </a:r>
            <a:r>
              <a:rPr dirty="0" sz="2100">
                <a:latin typeface="Times New Roman"/>
                <a:cs typeface="Times New Roman"/>
              </a:rPr>
              <a:t>1)B</a:t>
            </a:r>
            <a:r>
              <a:rPr dirty="0" baseline="-20833" sz="1800">
                <a:latin typeface="Times New Roman"/>
                <a:cs typeface="Times New Roman"/>
              </a:rPr>
              <a:t>t</a:t>
            </a:r>
            <a:r>
              <a:rPr dirty="0" baseline="-20833" sz="1800">
                <a:latin typeface="Symbol"/>
                <a:cs typeface="Symbol"/>
              </a:rPr>
              <a:t></a:t>
            </a:r>
            <a:r>
              <a:rPr dirty="0" baseline="-20833" sz="1800">
                <a:latin typeface="Times New Roman"/>
                <a:cs typeface="Times New Roman"/>
              </a:rPr>
              <a:t>1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772" y="2593848"/>
            <a:ext cx="6301739" cy="777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238" y="534364"/>
            <a:ext cx="2168525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143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The </a:t>
            </a:r>
            <a:r>
              <a:rPr dirty="0" sz="2400"/>
              <a:t>Statement  of</a:t>
            </a:r>
            <a:r>
              <a:rPr dirty="0" sz="2400" spc="-150"/>
              <a:t> </a:t>
            </a:r>
            <a:r>
              <a:rPr dirty="0" sz="2400" spc="-10"/>
              <a:t>Shareholders’  </a:t>
            </a:r>
            <a:r>
              <a:rPr dirty="0" sz="2400" spc="-5"/>
              <a:t>Equity:</a:t>
            </a:r>
            <a:endParaRPr sz="2400"/>
          </a:p>
          <a:p>
            <a:pPr algn="ctr" marR="11430">
              <a:lnSpc>
                <a:spcPct val="100000"/>
              </a:lnSpc>
              <a:spcBef>
                <a:spcPts val="5"/>
              </a:spcBef>
            </a:pPr>
            <a:r>
              <a:rPr dirty="0" sz="2400"/>
              <a:t>Nike, </a:t>
            </a:r>
            <a:r>
              <a:rPr dirty="0" sz="2400" spc="-5"/>
              <a:t>Inc.,</a:t>
            </a:r>
            <a:r>
              <a:rPr dirty="0" sz="2400" spc="-140"/>
              <a:t> </a:t>
            </a:r>
            <a:r>
              <a:rPr dirty="0" sz="2400"/>
              <a:t>2010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00050" y="2367153"/>
            <a:ext cx="2108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990000"/>
                </a:solidFill>
                <a:latin typeface="Times New Roman"/>
                <a:cs typeface="Times New Roman"/>
              </a:rPr>
              <a:t>Required </a:t>
            </a:r>
            <a:r>
              <a:rPr dirty="0" sz="1800" b="1">
                <a:solidFill>
                  <a:srgbClr val="990000"/>
                </a:solidFill>
                <a:latin typeface="Times New Roman"/>
                <a:cs typeface="Times New Roman"/>
              </a:rPr>
              <a:t>return:</a:t>
            </a:r>
            <a:r>
              <a:rPr dirty="0" sz="1800" spc="-60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990000"/>
                </a:solidFill>
                <a:latin typeface="Times New Roman"/>
                <a:cs typeface="Times New Roman"/>
              </a:rPr>
              <a:t>9%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5351" y="313943"/>
            <a:ext cx="6545580" cy="6848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238" y="534364"/>
            <a:ext cx="2168525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143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The </a:t>
            </a:r>
            <a:r>
              <a:rPr dirty="0" sz="2400"/>
              <a:t>Statement  of</a:t>
            </a:r>
            <a:r>
              <a:rPr dirty="0" sz="2400" spc="-150"/>
              <a:t> </a:t>
            </a:r>
            <a:r>
              <a:rPr dirty="0" sz="2400" spc="-10"/>
              <a:t>Shareholders’  </a:t>
            </a:r>
            <a:r>
              <a:rPr dirty="0" sz="2400" spc="-5"/>
              <a:t>Equity:</a:t>
            </a:r>
            <a:endParaRPr sz="2400"/>
          </a:p>
          <a:p>
            <a:pPr algn="ctr" marR="11430">
              <a:lnSpc>
                <a:spcPct val="100000"/>
              </a:lnSpc>
              <a:spcBef>
                <a:spcPts val="5"/>
              </a:spcBef>
            </a:pPr>
            <a:r>
              <a:rPr dirty="0" sz="2400"/>
              <a:t>Nike, </a:t>
            </a:r>
            <a:r>
              <a:rPr dirty="0" sz="2400" spc="-5"/>
              <a:t>Inc.,</a:t>
            </a:r>
            <a:r>
              <a:rPr dirty="0" sz="2400" spc="-140"/>
              <a:t> </a:t>
            </a:r>
            <a:r>
              <a:rPr dirty="0" sz="2400"/>
              <a:t>2010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435351" y="313943"/>
            <a:ext cx="6545580" cy="6848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94954" y="1573479"/>
            <a:ext cx="544195" cy="216535"/>
          </a:xfrm>
          <a:custGeom>
            <a:avLst/>
            <a:gdLst/>
            <a:ahLst/>
            <a:cxnLst/>
            <a:rect l="l" t="t" r="r" b="b"/>
            <a:pathLst>
              <a:path w="544195" h="216535">
                <a:moveTo>
                  <a:pt x="0" y="216458"/>
                </a:moveTo>
                <a:lnTo>
                  <a:pt x="543826" y="216458"/>
                </a:lnTo>
                <a:lnTo>
                  <a:pt x="543826" y="0"/>
                </a:lnTo>
                <a:lnTo>
                  <a:pt x="0" y="0"/>
                </a:lnTo>
                <a:lnTo>
                  <a:pt x="0" y="216458"/>
                </a:lnTo>
                <a:close/>
              </a:path>
            </a:pathLst>
          </a:custGeom>
          <a:ln w="19812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30006" y="6632778"/>
            <a:ext cx="542925" cy="216535"/>
          </a:xfrm>
          <a:custGeom>
            <a:avLst/>
            <a:gdLst/>
            <a:ahLst/>
            <a:cxnLst/>
            <a:rect l="l" t="t" r="r" b="b"/>
            <a:pathLst>
              <a:path w="542925" h="216534">
                <a:moveTo>
                  <a:pt x="0" y="216458"/>
                </a:moveTo>
                <a:lnTo>
                  <a:pt x="542302" y="216458"/>
                </a:lnTo>
                <a:lnTo>
                  <a:pt x="542302" y="0"/>
                </a:lnTo>
                <a:lnTo>
                  <a:pt x="0" y="0"/>
                </a:lnTo>
                <a:lnTo>
                  <a:pt x="0" y="216458"/>
                </a:lnTo>
                <a:close/>
              </a:path>
            </a:pathLst>
          </a:custGeom>
          <a:ln w="19811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240" y="6830568"/>
            <a:ext cx="7836534" cy="708660"/>
          </a:xfrm>
          <a:custGeom>
            <a:avLst/>
            <a:gdLst/>
            <a:ahLst/>
            <a:cxnLst/>
            <a:rect l="l" t="t" r="r" b="b"/>
            <a:pathLst>
              <a:path w="7836534" h="708659">
                <a:moveTo>
                  <a:pt x="0" y="708659"/>
                </a:moveTo>
                <a:lnTo>
                  <a:pt x="7836281" y="708659"/>
                </a:lnTo>
                <a:lnTo>
                  <a:pt x="7836281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189" y="6848957"/>
            <a:ext cx="7460615" cy="652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If </a:t>
            </a:r>
            <a:r>
              <a:rPr dirty="0" sz="2000" spc="-45" b="1" i="1">
                <a:solidFill>
                  <a:srgbClr val="990000"/>
                </a:solidFill>
                <a:latin typeface="Times New Roman"/>
                <a:cs typeface="Times New Roman"/>
              </a:rPr>
              <a:t>Nike’s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shareholders require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a 9%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return,</a:t>
            </a:r>
            <a:r>
              <a:rPr dirty="0" sz="2000" spc="-345" b="1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then…..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RE</a:t>
            </a:r>
            <a:r>
              <a:rPr dirty="0" baseline="-17094" sz="1950" spc="7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 </a:t>
            </a: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Earn</a:t>
            </a:r>
            <a:r>
              <a:rPr dirty="0" baseline="-17094" sz="1950" spc="7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–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(ρ</a:t>
            </a:r>
            <a:r>
              <a:rPr dirty="0" baseline="-17094" sz="1950" spc="-7" b="1" i="1">
                <a:solidFill>
                  <a:srgbClr val="990000"/>
                </a:solidFill>
                <a:latin typeface="Times New Roman"/>
                <a:cs typeface="Times New Roman"/>
              </a:rPr>
              <a:t>E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– </a:t>
            </a: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1)B</a:t>
            </a:r>
            <a:r>
              <a:rPr dirty="0" baseline="-17094" sz="1950" spc="7" b="1" i="1">
                <a:solidFill>
                  <a:srgbClr val="990000"/>
                </a:solidFill>
                <a:latin typeface="Times New Roman"/>
                <a:cs typeface="Times New Roman"/>
              </a:rPr>
              <a:t>2009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 $1,754 – </a:t>
            </a: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(0.09 </a:t>
            </a:r>
            <a:r>
              <a:rPr dirty="0" sz="2100" i="1">
                <a:solidFill>
                  <a:srgbClr val="990000"/>
                </a:solidFill>
                <a:latin typeface="Verdana"/>
                <a:cs typeface="Verdana"/>
              </a:rPr>
              <a:t>×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$8,693)</a:t>
            </a:r>
            <a:r>
              <a:rPr dirty="0" sz="2000" spc="250" b="1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000" spc="30" b="1" i="1">
                <a:solidFill>
                  <a:srgbClr val="990000"/>
                </a:solidFill>
                <a:latin typeface="Times New Roman"/>
                <a:cs typeface="Times New Roman"/>
              </a:rPr>
              <a:t>=$971.6m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624" y="396696"/>
            <a:ext cx="68738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Model </a:t>
            </a:r>
            <a:r>
              <a:rPr dirty="0"/>
              <a:t>for </a:t>
            </a:r>
            <a:r>
              <a:rPr dirty="0" spc="-5"/>
              <a:t>Anchoring Value </a:t>
            </a:r>
            <a:r>
              <a:rPr dirty="0"/>
              <a:t>on </a:t>
            </a:r>
            <a:r>
              <a:rPr dirty="0" spc="-5"/>
              <a:t>Book</a:t>
            </a:r>
            <a:r>
              <a:rPr dirty="0" spc="-100"/>
              <a:t> </a:t>
            </a:r>
            <a:r>
              <a:rPr dirty="0" spc="-5"/>
              <a:t>Value</a:t>
            </a:r>
          </a:p>
        </p:txBody>
      </p:sp>
      <p:sp>
        <p:nvSpPr>
          <p:cNvPr id="3" name="object 3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200" y="1235963"/>
            <a:ext cx="6300215" cy="775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0623" y="2133600"/>
            <a:ext cx="8157972" cy="5119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116" y="204977"/>
            <a:ext cx="753872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40105" marR="5080" indent="-82804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Relation </a:t>
            </a:r>
            <a:r>
              <a:rPr dirty="0" spc="-20"/>
              <a:t>Between </a:t>
            </a:r>
            <a:r>
              <a:rPr dirty="0" spc="-5"/>
              <a:t>P/B Ratios </a:t>
            </a:r>
            <a:r>
              <a:rPr dirty="0"/>
              <a:t>and Subsequent</a:t>
            </a:r>
            <a:r>
              <a:rPr dirty="0" spc="-65"/>
              <a:t> </a:t>
            </a:r>
            <a:r>
              <a:rPr dirty="0" spc="-5"/>
              <a:t>RE,  1965 – </a:t>
            </a:r>
            <a:r>
              <a:rPr dirty="0"/>
              <a:t>1995, </a:t>
            </a:r>
            <a:r>
              <a:rPr dirty="0" spc="-5"/>
              <a:t>NYSE/AMEX </a:t>
            </a:r>
            <a:r>
              <a:rPr dirty="0"/>
              <a:t>listed</a:t>
            </a:r>
            <a:r>
              <a:rPr dirty="0" spc="-80"/>
              <a:t> </a:t>
            </a:r>
            <a:r>
              <a:rPr dirty="0" spc="-5"/>
              <a:t>firms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720" y="6481368"/>
            <a:ext cx="769874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High P/B </a:t>
            </a:r>
            <a:r>
              <a:rPr dirty="0" sz="2000" spc="-5">
                <a:latin typeface="Times New Roman"/>
                <a:cs typeface="Times New Roman"/>
              </a:rPr>
              <a:t>firms yield </a:t>
            </a:r>
            <a:r>
              <a:rPr dirty="0" sz="2000">
                <a:latin typeface="Times New Roman"/>
                <a:cs typeface="Times New Roman"/>
              </a:rPr>
              <a:t>high </a:t>
            </a:r>
            <a:r>
              <a:rPr dirty="0" sz="2000" spc="-5">
                <a:latin typeface="Times New Roman"/>
                <a:cs typeface="Times New Roman"/>
              </a:rPr>
              <a:t>RE, </a:t>
            </a:r>
            <a:r>
              <a:rPr dirty="0" sz="2000" spc="5">
                <a:latin typeface="Times New Roman"/>
                <a:cs typeface="Times New Roman"/>
              </a:rPr>
              <a:t>on </a:t>
            </a:r>
            <a:r>
              <a:rPr dirty="0" sz="2000">
                <a:latin typeface="Times New Roman"/>
                <a:cs typeface="Times New Roman"/>
              </a:rPr>
              <a:t>average, and low P/B </a:t>
            </a:r>
            <a:r>
              <a:rPr dirty="0" sz="2000" spc="-5">
                <a:latin typeface="Times New Roman"/>
                <a:cs typeface="Times New Roman"/>
              </a:rPr>
              <a:t>firms </a:t>
            </a:r>
            <a:r>
              <a:rPr dirty="0" sz="2000">
                <a:latin typeface="Times New Roman"/>
                <a:cs typeface="Times New Roman"/>
              </a:rPr>
              <a:t>yield low</a:t>
            </a:r>
            <a:r>
              <a:rPr dirty="0" sz="2000" spc="-3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RE.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RE for P/B ratios </a:t>
            </a:r>
            <a:r>
              <a:rPr dirty="0" sz="2000" spc="-5">
                <a:latin typeface="Times New Roman"/>
                <a:cs typeface="Times New Roman"/>
              </a:rPr>
              <a:t>close </a:t>
            </a:r>
            <a:r>
              <a:rPr dirty="0" sz="2000">
                <a:latin typeface="Times New Roman"/>
                <a:cs typeface="Times New Roman"/>
              </a:rPr>
              <a:t>to 1 are </a:t>
            </a:r>
            <a:r>
              <a:rPr dirty="0" sz="2000" spc="-5">
                <a:latin typeface="Times New Roman"/>
                <a:cs typeface="Times New Roman"/>
              </a:rPr>
              <a:t>close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3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zero.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612" y="1063752"/>
            <a:ext cx="7479792" cy="5430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3400" y="405129"/>
            <a:ext cx="64985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Model </a:t>
            </a:r>
            <a:r>
              <a:rPr dirty="0"/>
              <a:t>for </a:t>
            </a:r>
            <a:r>
              <a:rPr dirty="0" spc="-5"/>
              <a:t>Finite Forecasting</a:t>
            </a:r>
            <a:r>
              <a:rPr dirty="0" spc="-125"/>
              <a:t> </a:t>
            </a:r>
            <a:r>
              <a:rPr dirty="0" spc="-20"/>
              <a:t>Horizons</a:t>
            </a:r>
          </a:p>
        </p:txBody>
      </p:sp>
      <p:sp>
        <p:nvSpPr>
          <p:cNvPr id="3" name="object 3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00" y="1676400"/>
            <a:ext cx="7620000" cy="2648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255" y="405129"/>
            <a:ext cx="37566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Ingredients of the</a:t>
            </a:r>
            <a:r>
              <a:rPr dirty="0" spc="-105"/>
              <a:t> </a:t>
            </a:r>
            <a:r>
              <a:rPr dirty="0" spc="-5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954" y="1310386"/>
            <a:ext cx="7872095" cy="3790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765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Times New Roman"/>
                <a:cs typeface="Times New Roman"/>
              </a:rPr>
              <a:t>For finite horizon forecasts we need three ingredients, besides the cost  of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capital: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303530" indent="-279400">
              <a:lnSpc>
                <a:spcPct val="100000"/>
              </a:lnSpc>
              <a:buAutoNum type="arabicPeriod"/>
              <a:tabLst>
                <a:tab pos="304165" algn="l"/>
              </a:tabLst>
            </a:pPr>
            <a:r>
              <a:rPr dirty="0" sz="2200" spc="-5">
                <a:latin typeface="Times New Roman"/>
                <a:cs typeface="Times New Roman"/>
              </a:rPr>
              <a:t>The current </a:t>
            </a:r>
            <a:r>
              <a:rPr dirty="0" sz="2200">
                <a:latin typeface="Times New Roman"/>
                <a:cs typeface="Times New Roman"/>
              </a:rPr>
              <a:t>book</a:t>
            </a:r>
            <a:r>
              <a:rPr dirty="0" sz="2200" spc="-6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value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303530" indent="-279400">
              <a:lnSpc>
                <a:spcPct val="100000"/>
              </a:lnSpc>
              <a:buAutoNum type="arabicPeriod"/>
              <a:tabLst>
                <a:tab pos="304165" algn="l"/>
              </a:tabLst>
            </a:pPr>
            <a:r>
              <a:rPr dirty="0" sz="2200" spc="-5">
                <a:latin typeface="Times New Roman"/>
                <a:cs typeface="Times New Roman"/>
              </a:rPr>
              <a:t>Forecasts of residual earnings to</a:t>
            </a:r>
            <a:r>
              <a:rPr dirty="0" sz="2200" spc="-11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horizon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303530" marR="495300" indent="-291465">
              <a:lnSpc>
                <a:spcPct val="100000"/>
              </a:lnSpc>
              <a:buAutoNum type="arabicPeriod"/>
              <a:tabLst>
                <a:tab pos="304165" algn="l"/>
              </a:tabLst>
            </a:pPr>
            <a:r>
              <a:rPr dirty="0" sz="2200" spc="-5">
                <a:latin typeface="Times New Roman"/>
                <a:cs typeface="Times New Roman"/>
              </a:rPr>
              <a:t>Forecasted premium at the horizon – the </a:t>
            </a:r>
            <a:r>
              <a:rPr dirty="0" sz="2200" spc="-20">
                <a:latin typeface="Times New Roman"/>
                <a:cs typeface="Times New Roman"/>
              </a:rPr>
              <a:t>stock’s </a:t>
            </a:r>
            <a:r>
              <a:rPr dirty="0" sz="2200" spc="-5">
                <a:latin typeface="Times New Roman"/>
                <a:cs typeface="Times New Roman"/>
              </a:rPr>
              <a:t>expected</a:t>
            </a:r>
            <a:r>
              <a:rPr dirty="0" sz="2200" spc="-14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value  relative to book value </a:t>
            </a:r>
            <a:r>
              <a:rPr dirty="0" sz="2200" spc="-5" i="1">
                <a:latin typeface="Times New Roman"/>
                <a:cs typeface="Times New Roman"/>
              </a:rPr>
              <a:t>T </a:t>
            </a:r>
            <a:r>
              <a:rPr dirty="0" sz="2200" spc="-5">
                <a:latin typeface="Times New Roman"/>
                <a:cs typeface="Times New Roman"/>
              </a:rPr>
              <a:t>periods from</a:t>
            </a:r>
            <a:r>
              <a:rPr dirty="0" sz="2200" spc="-114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now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</a:pPr>
            <a:r>
              <a:rPr dirty="0" sz="2200" spc="-5">
                <a:latin typeface="Times New Roman"/>
                <a:cs typeface="Times New Roman"/>
              </a:rPr>
              <a:t>Component 3 is called the continuing</a:t>
            </a:r>
            <a:r>
              <a:rPr dirty="0" sz="2200" spc="-12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value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24000" y="5334000"/>
            <a:ext cx="4834128" cy="140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252" y="467944"/>
            <a:ext cx="77577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Return on Common Shareholders’ Equity</a:t>
            </a:r>
            <a:r>
              <a:rPr dirty="0" spc="50"/>
              <a:t> </a:t>
            </a:r>
            <a:r>
              <a:rPr dirty="0" spc="-5"/>
              <a:t>(ROCE)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116" y="4108450"/>
            <a:ext cx="71329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Char char="•"/>
              <a:tabLst>
                <a:tab pos="393065" algn="l"/>
                <a:tab pos="393700" algn="l"/>
              </a:tabLst>
            </a:pPr>
            <a:r>
              <a:rPr dirty="0" sz="2400" spc="-5">
                <a:latin typeface="Times New Roman"/>
                <a:cs typeface="Times New Roman"/>
              </a:rPr>
              <a:t>Comprehensive </a:t>
            </a:r>
            <a:r>
              <a:rPr dirty="0" sz="2400">
                <a:latin typeface="Times New Roman"/>
                <a:cs typeface="Times New Roman"/>
              </a:rPr>
              <a:t>earnings to </a:t>
            </a:r>
            <a:r>
              <a:rPr dirty="0" sz="2400" spc="-20">
                <a:latin typeface="Times New Roman"/>
                <a:cs typeface="Times New Roman"/>
              </a:rPr>
              <a:t>common </a:t>
            </a:r>
            <a:r>
              <a:rPr dirty="0" sz="2400">
                <a:latin typeface="Times New Roman"/>
                <a:cs typeface="Times New Roman"/>
              </a:rPr>
              <a:t>are after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preferred  dividends</a:t>
            </a:r>
            <a:endParaRPr sz="24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buClr>
                <a:srgbClr val="001F5F"/>
              </a:buClr>
              <a:buChar char="•"/>
              <a:tabLst>
                <a:tab pos="393065" algn="l"/>
                <a:tab pos="393700" algn="l"/>
              </a:tabLst>
            </a:pPr>
            <a:r>
              <a:rPr dirty="0" sz="2400">
                <a:latin typeface="Times New Roman"/>
                <a:cs typeface="Times New Roman"/>
              </a:rPr>
              <a:t>Book value: the </a:t>
            </a:r>
            <a:r>
              <a:rPr dirty="0" sz="2400" spc="-5">
                <a:latin typeface="Times New Roman"/>
                <a:cs typeface="Times New Roman"/>
              </a:rPr>
              <a:t>BV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20">
                <a:latin typeface="Times New Roman"/>
                <a:cs typeface="Times New Roman"/>
              </a:rPr>
              <a:t>common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shareholders’equity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74976" y="3282696"/>
            <a:ext cx="4841875" cy="0"/>
          </a:xfrm>
          <a:custGeom>
            <a:avLst/>
            <a:gdLst/>
            <a:ahLst/>
            <a:cxnLst/>
            <a:rect l="l" t="t" r="r" b="b"/>
            <a:pathLst>
              <a:path w="4841875" h="0">
                <a:moveTo>
                  <a:pt x="0" y="0"/>
                </a:moveTo>
                <a:lnTo>
                  <a:pt x="4841621" y="0"/>
                </a:lnTo>
              </a:path>
            </a:pathLst>
          </a:custGeom>
          <a:ln w="156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38857" y="3243452"/>
            <a:ext cx="7683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Times New Roman"/>
                <a:cs typeface="Times New Roman"/>
              </a:rPr>
              <a:t>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2053" y="3494024"/>
            <a:ext cx="22606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Times New Roman"/>
                <a:cs typeface="Times New Roman"/>
              </a:rPr>
              <a:t>t</a:t>
            </a:r>
            <a:r>
              <a:rPr dirty="0" sz="1450" spc="-40">
                <a:latin typeface="Times New Roman"/>
                <a:cs typeface="Times New Roman"/>
              </a:rPr>
              <a:t>-</a:t>
            </a:r>
            <a:r>
              <a:rPr dirty="0" sz="145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1140" y="3272790"/>
            <a:ext cx="146939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latin typeface="Times New Roman"/>
                <a:cs typeface="Times New Roman"/>
              </a:rPr>
              <a:t>Book</a:t>
            </a:r>
            <a:r>
              <a:rPr dirty="0" sz="2500" spc="-95">
                <a:latin typeface="Times New Roman"/>
                <a:cs typeface="Times New Roman"/>
              </a:rPr>
              <a:t> </a:t>
            </a:r>
            <a:r>
              <a:rPr dirty="0" sz="2500" spc="-15">
                <a:latin typeface="Times New Roman"/>
                <a:cs typeface="Times New Roman"/>
              </a:rPr>
              <a:t>value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111" y="1180591"/>
            <a:ext cx="8299450" cy="2061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177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Return on </a:t>
            </a:r>
            <a:r>
              <a:rPr dirty="0" sz="2400" spc="-20">
                <a:latin typeface="Times New Roman"/>
                <a:cs typeface="Times New Roman"/>
              </a:rPr>
              <a:t>common </a:t>
            </a:r>
            <a:r>
              <a:rPr dirty="0" sz="2400" spc="-45">
                <a:latin typeface="Times New Roman"/>
                <a:cs typeface="Times New Roman"/>
              </a:rPr>
              <a:t>equity, </a:t>
            </a:r>
            <a:r>
              <a:rPr dirty="0" sz="2400" spc="-10">
                <a:latin typeface="Times New Roman"/>
                <a:cs typeface="Times New Roman"/>
              </a:rPr>
              <a:t>ROCE,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10">
                <a:latin typeface="Times New Roman"/>
                <a:cs typeface="Times New Roman"/>
              </a:rPr>
              <a:t>comprehensive earnings to  common </a:t>
            </a:r>
            <a:r>
              <a:rPr dirty="0" sz="2400">
                <a:latin typeface="Times New Roman"/>
                <a:cs typeface="Times New Roman"/>
              </a:rPr>
              <a:t>earned during a period </a:t>
            </a:r>
            <a:r>
              <a:rPr dirty="0" sz="2400" spc="-10">
                <a:latin typeface="Times New Roman"/>
                <a:cs typeface="Times New Roman"/>
              </a:rPr>
              <a:t>relative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the </a:t>
            </a:r>
            <a:r>
              <a:rPr dirty="0" sz="2400" spc="-15">
                <a:latin typeface="Times New Roman"/>
                <a:cs typeface="Times New Roman"/>
              </a:rPr>
              <a:t>BV </a:t>
            </a:r>
            <a:r>
              <a:rPr dirty="0" sz="2400" spc="5">
                <a:latin typeface="Times New Roman"/>
                <a:cs typeface="Times New Roman"/>
              </a:rPr>
              <a:t>of </a:t>
            </a:r>
            <a:r>
              <a:rPr dirty="0" sz="2400">
                <a:latin typeface="Times New Roman"/>
                <a:cs typeface="Times New Roman"/>
              </a:rPr>
              <a:t>net assets </a:t>
            </a:r>
            <a:r>
              <a:rPr dirty="0" sz="2400" spc="-15">
                <a:latin typeface="Times New Roman"/>
                <a:cs typeface="Times New Roman"/>
              </a:rPr>
              <a:t>put  </a:t>
            </a:r>
            <a:r>
              <a:rPr dirty="0" sz="2400">
                <a:latin typeface="Times New Roman"/>
                <a:cs typeface="Times New Roman"/>
              </a:rPr>
              <a:t>in place at the beginning </a:t>
            </a:r>
            <a:r>
              <a:rPr dirty="0" sz="2400" spc="-5">
                <a:latin typeface="Times New Roman"/>
                <a:cs typeface="Times New Roman"/>
              </a:rPr>
              <a:t>of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1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period.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Times New Roman"/>
              <a:cs typeface="Times New Roman"/>
            </a:endParaRPr>
          </a:p>
          <a:p>
            <a:pPr marL="765810">
              <a:lnSpc>
                <a:spcPct val="100000"/>
              </a:lnSpc>
              <a:tabLst>
                <a:tab pos="1811655" algn="l"/>
              </a:tabLst>
            </a:pPr>
            <a:r>
              <a:rPr dirty="0" baseline="-30000" sz="3750" spc="15">
                <a:latin typeface="Times New Roman"/>
                <a:cs typeface="Times New Roman"/>
              </a:rPr>
              <a:t>ROCE	</a:t>
            </a:r>
            <a:r>
              <a:rPr dirty="0" baseline="-30000" sz="3750" spc="-7">
                <a:latin typeface="Symbol"/>
                <a:cs typeface="Symbol"/>
              </a:rPr>
              <a:t></a:t>
            </a:r>
            <a:r>
              <a:rPr dirty="0" baseline="-30000" sz="3750" spc="-7">
                <a:latin typeface="Times New Roman"/>
                <a:cs typeface="Times New Roman"/>
              </a:rPr>
              <a:t> </a:t>
            </a:r>
            <a:r>
              <a:rPr dirty="0" sz="2500">
                <a:latin typeface="Times New Roman"/>
                <a:cs typeface="Times New Roman"/>
              </a:rPr>
              <a:t>Comprehensive </a:t>
            </a:r>
            <a:r>
              <a:rPr dirty="0" sz="2500" spc="-5">
                <a:latin typeface="Times New Roman"/>
                <a:cs typeface="Times New Roman"/>
              </a:rPr>
              <a:t>earnings </a:t>
            </a:r>
            <a:r>
              <a:rPr dirty="0" sz="2500">
                <a:latin typeface="Times New Roman"/>
                <a:cs typeface="Times New Roman"/>
              </a:rPr>
              <a:t>to</a:t>
            </a:r>
            <a:r>
              <a:rPr dirty="0" sz="2500" spc="285">
                <a:latin typeface="Times New Roman"/>
                <a:cs typeface="Times New Roman"/>
              </a:rPr>
              <a:t> </a:t>
            </a:r>
            <a:r>
              <a:rPr dirty="0" sz="2500" spc="15">
                <a:latin typeface="Times New Roman"/>
                <a:cs typeface="Times New Roman"/>
              </a:rPr>
              <a:t>common</a:t>
            </a:r>
            <a:r>
              <a:rPr dirty="0" baseline="-21072" sz="2175" spc="22">
                <a:latin typeface="Times New Roman"/>
                <a:cs typeface="Times New Roman"/>
              </a:rPr>
              <a:t>t</a:t>
            </a:r>
            <a:endParaRPr baseline="-21072" sz="217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216" y="405129"/>
            <a:ext cx="64084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Alternative Measure of Residual</a:t>
            </a:r>
            <a:r>
              <a:rPr dirty="0" spc="-65"/>
              <a:t> </a:t>
            </a:r>
            <a:r>
              <a:rPr dirty="0" spc="-5"/>
              <a:t>Earnings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011" y="1183004"/>
            <a:ext cx="8299450" cy="4125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latin typeface="Times New Roman"/>
                <a:cs typeface="Times New Roman"/>
              </a:rPr>
              <a:t>Residual </a:t>
            </a:r>
            <a:r>
              <a:rPr dirty="0" sz="2200">
                <a:latin typeface="Times New Roman"/>
                <a:cs typeface="Times New Roman"/>
              </a:rPr>
              <a:t>earnings </a:t>
            </a:r>
            <a:r>
              <a:rPr dirty="0" sz="2200" spc="-5">
                <a:latin typeface="Times New Roman"/>
                <a:cs typeface="Times New Roman"/>
              </a:rPr>
              <a:t>is </a:t>
            </a:r>
            <a:r>
              <a:rPr dirty="0" sz="2200" spc="-10">
                <a:latin typeface="Times New Roman"/>
                <a:cs typeface="Times New Roman"/>
              </a:rPr>
              <a:t>the </a:t>
            </a:r>
            <a:r>
              <a:rPr dirty="0" sz="2200" spc="-5">
                <a:latin typeface="Times New Roman"/>
                <a:cs typeface="Times New Roman"/>
              </a:rPr>
              <a:t>rate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5">
                <a:latin typeface="Times New Roman"/>
                <a:cs typeface="Times New Roman"/>
              </a:rPr>
              <a:t>return </a:t>
            </a:r>
            <a:r>
              <a:rPr dirty="0" sz="2200">
                <a:latin typeface="Times New Roman"/>
                <a:cs typeface="Times New Roman"/>
              </a:rPr>
              <a:t>on </a:t>
            </a:r>
            <a:r>
              <a:rPr dirty="0" sz="2200" spc="-20">
                <a:latin typeface="Times New Roman"/>
                <a:cs typeface="Times New Roman"/>
              </a:rPr>
              <a:t>equity, </a:t>
            </a:r>
            <a:r>
              <a:rPr dirty="0" sz="2200" spc="-5">
                <a:latin typeface="Times New Roman"/>
                <a:cs typeface="Times New Roman"/>
              </a:rPr>
              <a:t>ROCE, expressed as a  dollar excess return </a:t>
            </a:r>
            <a:r>
              <a:rPr dirty="0" sz="2200">
                <a:latin typeface="Times New Roman"/>
                <a:cs typeface="Times New Roman"/>
              </a:rPr>
              <a:t>on </a:t>
            </a:r>
            <a:r>
              <a:rPr dirty="0" sz="2200" spc="-5">
                <a:latin typeface="Times New Roman"/>
                <a:cs typeface="Times New Roman"/>
              </a:rPr>
              <a:t>equity rather than a</a:t>
            </a:r>
            <a:r>
              <a:rPr dirty="0" sz="2200" spc="-9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ratio.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2200" spc="-5">
                <a:latin typeface="Times New Roman"/>
                <a:cs typeface="Times New Roman"/>
              </a:rPr>
              <a:t>For every earnings period </a:t>
            </a:r>
            <a:r>
              <a:rPr dirty="0" sz="2200" spc="-5" i="1">
                <a:latin typeface="Times New Roman"/>
                <a:cs typeface="Times New Roman"/>
              </a:rPr>
              <a:t>t</a:t>
            </a:r>
            <a:r>
              <a:rPr dirty="0" sz="2200" spc="-5">
                <a:latin typeface="Times New Roman"/>
                <a:cs typeface="Times New Roman"/>
              </a:rPr>
              <a:t>, we </a:t>
            </a:r>
            <a:r>
              <a:rPr dirty="0" sz="2200" spc="-20">
                <a:latin typeface="Times New Roman"/>
                <a:cs typeface="Times New Roman"/>
              </a:rPr>
              <a:t>can </a:t>
            </a:r>
            <a:r>
              <a:rPr dirty="0" sz="2200" spc="-5">
                <a:latin typeface="Times New Roman"/>
                <a:cs typeface="Times New Roman"/>
              </a:rPr>
              <a:t>restate residual earnings</a:t>
            </a:r>
            <a:r>
              <a:rPr dirty="0" sz="2200" spc="-35"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Times New Roman"/>
                <a:cs typeface="Times New Roman"/>
              </a:rPr>
              <a:t>as: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2200" spc="-15">
                <a:latin typeface="Times New Roman"/>
                <a:cs typeface="Times New Roman"/>
              </a:rPr>
              <a:t>RE </a:t>
            </a:r>
            <a:r>
              <a:rPr dirty="0" sz="2200" spc="-5">
                <a:latin typeface="Times New Roman"/>
                <a:cs typeface="Times New Roman"/>
              </a:rPr>
              <a:t>= (ROCE – Required Return on </a:t>
            </a:r>
            <a:r>
              <a:rPr dirty="0" sz="2200">
                <a:latin typeface="Times New Roman"/>
                <a:cs typeface="Times New Roman"/>
              </a:rPr>
              <a:t>Equity) </a:t>
            </a:r>
            <a:r>
              <a:rPr dirty="0" sz="2200" spc="35">
                <a:latin typeface="Times New Roman"/>
                <a:cs typeface="Times New Roman"/>
              </a:rPr>
              <a:t>×BV </a:t>
            </a:r>
            <a:r>
              <a:rPr dirty="0" sz="2200" spc="-5">
                <a:latin typeface="Times New Roman"/>
                <a:cs typeface="Times New Roman"/>
              </a:rPr>
              <a:t>of </a:t>
            </a:r>
            <a:r>
              <a:rPr dirty="0" sz="2200" spc="-20">
                <a:latin typeface="Times New Roman"/>
                <a:cs typeface="Times New Roman"/>
              </a:rPr>
              <a:t>Common</a:t>
            </a:r>
            <a:r>
              <a:rPr dirty="0" sz="2200" spc="-9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Equity</a:t>
            </a:r>
            <a:endParaRPr sz="2200">
              <a:latin typeface="Times New Roman"/>
              <a:cs typeface="Times New Roman"/>
            </a:endParaRPr>
          </a:p>
          <a:p>
            <a:pPr marL="479425">
              <a:lnSpc>
                <a:spcPct val="100000"/>
              </a:lnSpc>
            </a:pPr>
            <a:r>
              <a:rPr dirty="0" sz="2200" spc="-5">
                <a:latin typeface="Times New Roman"/>
                <a:cs typeface="Times New Roman"/>
              </a:rPr>
              <a:t>= </a:t>
            </a:r>
            <a:r>
              <a:rPr dirty="0" sz="2200" spc="-15">
                <a:latin typeface="Times New Roman"/>
                <a:cs typeface="Times New Roman"/>
              </a:rPr>
              <a:t>ROCE </a:t>
            </a:r>
            <a:r>
              <a:rPr dirty="0" sz="2200" spc="-5">
                <a:latin typeface="Times New Roman"/>
                <a:cs typeface="Times New Roman"/>
              </a:rPr>
              <a:t>Spread </a:t>
            </a:r>
            <a:r>
              <a:rPr dirty="0" sz="1600" spc="-5">
                <a:latin typeface="宋体"/>
                <a:cs typeface="宋体"/>
              </a:rPr>
              <a:t>×</a:t>
            </a:r>
            <a:r>
              <a:rPr dirty="0" sz="1600" spc="-590">
                <a:latin typeface="宋体"/>
                <a:cs typeface="宋体"/>
              </a:rPr>
              <a:t> </a:t>
            </a:r>
            <a:r>
              <a:rPr dirty="0" sz="2200" spc="-15">
                <a:latin typeface="Times New Roman"/>
                <a:cs typeface="Times New Roman"/>
              </a:rPr>
              <a:t>BV </a:t>
            </a:r>
            <a:r>
              <a:rPr dirty="0" sz="2200" spc="-5">
                <a:latin typeface="Times New Roman"/>
                <a:cs typeface="Times New Roman"/>
              </a:rPr>
              <a:t>of </a:t>
            </a:r>
            <a:r>
              <a:rPr dirty="0" sz="2200" spc="-20">
                <a:latin typeface="Times New Roman"/>
                <a:cs typeface="Times New Roman"/>
              </a:rPr>
              <a:t>Common </a:t>
            </a:r>
            <a:r>
              <a:rPr dirty="0" sz="2200" spc="-5">
                <a:latin typeface="Times New Roman"/>
                <a:cs typeface="Times New Roman"/>
              </a:rPr>
              <a:t>Equity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2200" spc="-5">
                <a:latin typeface="Times New Roman"/>
                <a:cs typeface="Times New Roman"/>
              </a:rPr>
              <a:t>Earn</a:t>
            </a:r>
            <a:r>
              <a:rPr dirty="0" baseline="-17241" sz="2175" spc="-7">
                <a:latin typeface="Times New Roman"/>
                <a:cs typeface="Times New Roman"/>
              </a:rPr>
              <a:t>t </a:t>
            </a:r>
            <a:r>
              <a:rPr dirty="0" sz="2200" spc="-5">
                <a:latin typeface="Times New Roman"/>
                <a:cs typeface="Times New Roman"/>
              </a:rPr>
              <a:t>– (ρ</a:t>
            </a:r>
            <a:r>
              <a:rPr dirty="0" baseline="-17241" sz="2175" spc="-7">
                <a:latin typeface="Times New Roman"/>
                <a:cs typeface="Times New Roman"/>
              </a:rPr>
              <a:t>E </a:t>
            </a:r>
            <a:r>
              <a:rPr dirty="0" sz="2200" spc="-5">
                <a:latin typeface="Times New Roman"/>
                <a:cs typeface="Times New Roman"/>
              </a:rPr>
              <a:t>– 1)B</a:t>
            </a:r>
            <a:r>
              <a:rPr dirty="0" baseline="-17241" sz="2175" spc="-7">
                <a:latin typeface="Times New Roman"/>
                <a:cs typeface="Times New Roman"/>
              </a:rPr>
              <a:t>t-1 </a:t>
            </a:r>
            <a:r>
              <a:rPr dirty="0" sz="2200" spc="-5">
                <a:latin typeface="Times New Roman"/>
                <a:cs typeface="Times New Roman"/>
              </a:rPr>
              <a:t>= </a:t>
            </a:r>
            <a:r>
              <a:rPr dirty="0" sz="2200" spc="-20">
                <a:latin typeface="Times New Roman"/>
                <a:cs typeface="Times New Roman"/>
              </a:rPr>
              <a:t>[ROCE</a:t>
            </a:r>
            <a:r>
              <a:rPr dirty="0" baseline="-17241" sz="2175" spc="-30">
                <a:latin typeface="Times New Roman"/>
                <a:cs typeface="Times New Roman"/>
              </a:rPr>
              <a:t>t </a:t>
            </a:r>
            <a:r>
              <a:rPr dirty="0" sz="2200" spc="-5">
                <a:latin typeface="Times New Roman"/>
                <a:cs typeface="Times New Roman"/>
              </a:rPr>
              <a:t>– (ρ</a:t>
            </a:r>
            <a:r>
              <a:rPr dirty="0" baseline="-17241" sz="2175" spc="-7">
                <a:latin typeface="Times New Roman"/>
                <a:cs typeface="Times New Roman"/>
              </a:rPr>
              <a:t>E </a:t>
            </a:r>
            <a:r>
              <a:rPr dirty="0" sz="2200" spc="-5">
                <a:latin typeface="Times New Roman"/>
                <a:cs typeface="Times New Roman"/>
              </a:rPr>
              <a:t>–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1)]B</a:t>
            </a:r>
            <a:r>
              <a:rPr dirty="0" baseline="-17241" sz="2175" spc="-7">
                <a:latin typeface="Times New Roman"/>
                <a:cs typeface="Times New Roman"/>
              </a:rPr>
              <a:t>t-1</a:t>
            </a:r>
            <a:endParaRPr baseline="-17241" sz="217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761365">
              <a:lnSpc>
                <a:spcPct val="100000"/>
              </a:lnSpc>
            </a:pPr>
            <a:r>
              <a:rPr dirty="0" sz="2200" spc="-5">
                <a:latin typeface="Times New Roman"/>
                <a:cs typeface="Times New Roman"/>
              </a:rPr>
              <a:t>where ROCE</a:t>
            </a:r>
            <a:r>
              <a:rPr dirty="0" baseline="-17241" sz="2175" spc="-7">
                <a:latin typeface="Times New Roman"/>
                <a:cs typeface="Times New Roman"/>
              </a:rPr>
              <a:t>t </a:t>
            </a:r>
            <a:r>
              <a:rPr dirty="0" sz="2200" spc="-5">
                <a:latin typeface="Times New Roman"/>
                <a:cs typeface="Times New Roman"/>
              </a:rPr>
              <a:t>= Earn</a:t>
            </a:r>
            <a:r>
              <a:rPr dirty="0" baseline="-17241" sz="2175" spc="-7">
                <a:latin typeface="Times New Roman"/>
                <a:cs typeface="Times New Roman"/>
              </a:rPr>
              <a:t>t </a:t>
            </a:r>
            <a:r>
              <a:rPr dirty="0" sz="2200" spc="-5">
                <a:latin typeface="Times New Roman"/>
                <a:cs typeface="Times New Roman"/>
              </a:rPr>
              <a:t>/ B</a:t>
            </a:r>
            <a:r>
              <a:rPr dirty="0" baseline="-17241" sz="2175" spc="-7">
                <a:latin typeface="Times New Roman"/>
                <a:cs typeface="Times New Roman"/>
              </a:rPr>
              <a:t>t-1 </a:t>
            </a:r>
            <a:r>
              <a:rPr dirty="0" sz="2200" spc="-5">
                <a:latin typeface="Times New Roman"/>
                <a:cs typeface="Times New Roman"/>
              </a:rPr>
              <a:t>is the </a:t>
            </a:r>
            <a:r>
              <a:rPr dirty="0" sz="2200" spc="-5" b="1" i="1">
                <a:latin typeface="Times New Roman"/>
                <a:cs typeface="Times New Roman"/>
              </a:rPr>
              <a:t>rate of return on common</a:t>
            </a:r>
            <a:r>
              <a:rPr dirty="0" sz="2200" spc="-120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equity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35351" y="263652"/>
            <a:ext cx="6699504" cy="701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238" y="534364"/>
            <a:ext cx="2168525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143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The </a:t>
            </a:r>
            <a:r>
              <a:rPr dirty="0" sz="2400"/>
              <a:t>Statement  of</a:t>
            </a:r>
            <a:r>
              <a:rPr dirty="0" sz="2400" spc="-150"/>
              <a:t> </a:t>
            </a:r>
            <a:r>
              <a:rPr dirty="0" sz="2400" spc="-10"/>
              <a:t>Shareholders’  </a:t>
            </a:r>
            <a:r>
              <a:rPr dirty="0" sz="2400" spc="-5"/>
              <a:t>Equity:</a:t>
            </a:r>
            <a:endParaRPr sz="2400"/>
          </a:p>
          <a:p>
            <a:pPr algn="ctr" marR="11430">
              <a:lnSpc>
                <a:spcPct val="100000"/>
              </a:lnSpc>
              <a:spcBef>
                <a:spcPts val="5"/>
              </a:spcBef>
            </a:pPr>
            <a:r>
              <a:rPr dirty="0" sz="2400"/>
              <a:t>Nike, </a:t>
            </a:r>
            <a:r>
              <a:rPr dirty="0" sz="2400" spc="-5"/>
              <a:t>Inc.,</a:t>
            </a:r>
            <a:r>
              <a:rPr dirty="0" sz="2400" spc="-140"/>
              <a:t> </a:t>
            </a:r>
            <a:r>
              <a:rPr dirty="0" sz="2400"/>
              <a:t>2010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00050" y="2367153"/>
            <a:ext cx="2108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990000"/>
                </a:solidFill>
                <a:latin typeface="Times New Roman"/>
                <a:cs typeface="Times New Roman"/>
              </a:rPr>
              <a:t>Required </a:t>
            </a:r>
            <a:r>
              <a:rPr dirty="0" sz="1800" b="1">
                <a:solidFill>
                  <a:srgbClr val="990000"/>
                </a:solidFill>
                <a:latin typeface="Times New Roman"/>
                <a:cs typeface="Times New Roman"/>
              </a:rPr>
              <a:t>return:</a:t>
            </a:r>
            <a:r>
              <a:rPr dirty="0" sz="1800" spc="-60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990000"/>
                </a:solidFill>
                <a:latin typeface="Times New Roman"/>
                <a:cs typeface="Times New Roman"/>
              </a:rPr>
              <a:t>9%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3" y="459104"/>
            <a:ext cx="11728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578" y="1514171"/>
            <a:ext cx="7331075" cy="504634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745"/>
              </a:spcBef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800">
                <a:latin typeface="Times New Roman"/>
                <a:cs typeface="Times New Roman"/>
              </a:rPr>
              <a:t>Prototype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35">
                <a:latin typeface="Times New Roman"/>
                <a:cs typeface="Times New Roman"/>
              </a:rPr>
              <a:t>Valuations</a:t>
            </a:r>
            <a:endParaRPr sz="2800">
              <a:latin typeface="Times New Roman"/>
              <a:cs typeface="Times New Roman"/>
            </a:endParaRPr>
          </a:p>
          <a:p>
            <a:pPr lvl="1" marL="563880" indent="-260985">
              <a:lnSpc>
                <a:spcPct val="100000"/>
              </a:lnSpc>
              <a:spcBef>
                <a:spcPts val="605"/>
              </a:spcBef>
              <a:buClr>
                <a:srgbClr val="001F5F"/>
              </a:buClr>
              <a:buSzPct val="96153"/>
              <a:buFont typeface="Wingdings"/>
              <a:buChar char=""/>
              <a:tabLst>
                <a:tab pos="564515" algn="l"/>
              </a:tabLst>
            </a:pPr>
            <a:r>
              <a:rPr dirty="0" sz="2600" spc="-40">
                <a:latin typeface="Times New Roman"/>
                <a:cs typeface="Times New Roman"/>
              </a:rPr>
              <a:t>Valuing </a:t>
            </a:r>
            <a:r>
              <a:rPr dirty="0" sz="2600">
                <a:latin typeface="Times New Roman"/>
                <a:cs typeface="Times New Roman"/>
              </a:rPr>
              <a:t>a One-Period</a:t>
            </a:r>
            <a:r>
              <a:rPr dirty="0" sz="2600" spc="-8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Project</a:t>
            </a:r>
            <a:endParaRPr sz="2600">
              <a:latin typeface="Times New Roman"/>
              <a:cs typeface="Times New Roman"/>
            </a:endParaRPr>
          </a:p>
          <a:p>
            <a:pPr lvl="1" marL="563880" indent="-260985">
              <a:lnSpc>
                <a:spcPct val="100000"/>
              </a:lnSpc>
              <a:spcBef>
                <a:spcPts val="605"/>
              </a:spcBef>
              <a:buClr>
                <a:srgbClr val="001F5F"/>
              </a:buClr>
              <a:buSzPct val="96153"/>
              <a:buFont typeface="Wingdings"/>
              <a:buChar char=""/>
              <a:tabLst>
                <a:tab pos="564515" algn="l"/>
              </a:tabLst>
            </a:pPr>
            <a:r>
              <a:rPr dirty="0" sz="2600" spc="-40">
                <a:latin typeface="Times New Roman"/>
                <a:cs typeface="Times New Roman"/>
              </a:rPr>
              <a:t>Valuing </a:t>
            </a:r>
            <a:r>
              <a:rPr dirty="0" sz="2600">
                <a:latin typeface="Times New Roman"/>
                <a:cs typeface="Times New Roman"/>
              </a:rPr>
              <a:t>a Savings</a:t>
            </a:r>
            <a:r>
              <a:rPr dirty="0" sz="2600" spc="-19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Account</a:t>
            </a:r>
            <a:endParaRPr sz="2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"/>
            </a:pPr>
            <a:endParaRPr sz="36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800" spc="-5">
                <a:latin typeface="Times New Roman"/>
                <a:cs typeface="Times New Roman"/>
              </a:rPr>
              <a:t>A Model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Anchoring </a:t>
            </a:r>
            <a:r>
              <a:rPr dirty="0" sz="2800" spc="-70">
                <a:latin typeface="Times New Roman"/>
                <a:cs typeface="Times New Roman"/>
              </a:rPr>
              <a:t>Value </a:t>
            </a:r>
            <a:r>
              <a:rPr dirty="0" sz="2800">
                <a:latin typeface="Times New Roman"/>
                <a:cs typeface="Times New Roman"/>
              </a:rPr>
              <a:t>on </a:t>
            </a:r>
            <a:r>
              <a:rPr dirty="0" sz="2800" spc="-5">
                <a:latin typeface="Times New Roman"/>
                <a:cs typeface="Times New Roman"/>
              </a:rPr>
              <a:t>Book</a:t>
            </a:r>
            <a:r>
              <a:rPr dirty="0" sz="2800" spc="-440">
                <a:latin typeface="Times New Roman"/>
                <a:cs typeface="Times New Roman"/>
              </a:rPr>
              <a:t> </a:t>
            </a:r>
            <a:r>
              <a:rPr dirty="0" sz="2800" spc="-70">
                <a:latin typeface="Times New Roman"/>
                <a:cs typeface="Times New Roman"/>
              </a:rPr>
              <a:t>Value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Times New Roman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800" spc="-5">
                <a:latin typeface="Times New Roman"/>
                <a:cs typeface="Times New Roman"/>
              </a:rPr>
              <a:t>Applying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 Model to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Equities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800" spc="-5">
                <a:latin typeface="Times New Roman"/>
                <a:cs typeface="Times New Roman"/>
              </a:rPr>
              <a:t>Applying the </a:t>
            </a:r>
            <a:r>
              <a:rPr dirty="0" sz="2800" spc="-10">
                <a:latin typeface="Times New Roman"/>
                <a:cs typeface="Times New Roman"/>
              </a:rPr>
              <a:t>RE </a:t>
            </a:r>
            <a:r>
              <a:rPr dirty="0" sz="2800" spc="-5">
                <a:latin typeface="Times New Roman"/>
                <a:cs typeface="Times New Roman"/>
              </a:rPr>
              <a:t>Model to Projects and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Strategies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Times New Roman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Char char="•"/>
              <a:tabLst>
                <a:tab pos="218440" algn="l"/>
              </a:tabLst>
            </a:pPr>
            <a:r>
              <a:rPr dirty="0" sz="2800" spc="-5">
                <a:latin typeface="Times New Roman"/>
                <a:cs typeface="Times New Roman"/>
              </a:rPr>
              <a:t>Features of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</a:t>
            </a:r>
            <a:r>
              <a:rPr dirty="0" sz="2800" spc="-150">
                <a:latin typeface="Times New Roman"/>
                <a:cs typeface="Times New Roman"/>
              </a:rPr>
              <a:t> </a:t>
            </a:r>
            <a:r>
              <a:rPr dirty="0" sz="2800" spc="-40">
                <a:latin typeface="Times New Roman"/>
                <a:cs typeface="Times New Roman"/>
              </a:rPr>
              <a:t>Valuation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7383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28531" y="7488934"/>
            <a:ext cx="239268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238" y="534364"/>
            <a:ext cx="2168525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1430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The </a:t>
            </a:r>
            <a:r>
              <a:rPr dirty="0" sz="2400"/>
              <a:t>Statement  of</a:t>
            </a:r>
            <a:r>
              <a:rPr dirty="0" sz="2400" spc="-150"/>
              <a:t> </a:t>
            </a:r>
            <a:r>
              <a:rPr dirty="0" sz="2400" spc="-10"/>
              <a:t>Shareholders’  </a:t>
            </a:r>
            <a:r>
              <a:rPr dirty="0" sz="2400" spc="-5"/>
              <a:t>Equity:</a:t>
            </a:r>
            <a:endParaRPr sz="2400"/>
          </a:p>
          <a:p>
            <a:pPr algn="ctr" marR="11430">
              <a:lnSpc>
                <a:spcPct val="100000"/>
              </a:lnSpc>
              <a:spcBef>
                <a:spcPts val="5"/>
              </a:spcBef>
            </a:pPr>
            <a:r>
              <a:rPr dirty="0" sz="2400"/>
              <a:t>Nike, </a:t>
            </a:r>
            <a:r>
              <a:rPr dirty="0" sz="2400" spc="-5"/>
              <a:t>Inc.,</a:t>
            </a:r>
            <a:r>
              <a:rPr dirty="0" sz="2400" spc="-140"/>
              <a:t> </a:t>
            </a:r>
            <a:r>
              <a:rPr dirty="0" sz="2400"/>
              <a:t>2010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435351" y="263652"/>
            <a:ext cx="6699504" cy="701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83345" y="1573479"/>
            <a:ext cx="586740" cy="216535"/>
          </a:xfrm>
          <a:custGeom>
            <a:avLst/>
            <a:gdLst/>
            <a:ahLst/>
            <a:cxnLst/>
            <a:rect l="l" t="t" r="r" b="b"/>
            <a:pathLst>
              <a:path w="586740" h="216535">
                <a:moveTo>
                  <a:pt x="0" y="216458"/>
                </a:moveTo>
                <a:lnTo>
                  <a:pt x="586422" y="216458"/>
                </a:lnTo>
                <a:lnTo>
                  <a:pt x="586422" y="0"/>
                </a:lnTo>
                <a:lnTo>
                  <a:pt x="0" y="0"/>
                </a:lnTo>
                <a:lnTo>
                  <a:pt x="0" y="216458"/>
                </a:lnTo>
                <a:close/>
              </a:path>
            </a:pathLst>
          </a:custGeom>
          <a:ln w="19812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56625" y="6747078"/>
            <a:ext cx="544195" cy="216535"/>
          </a:xfrm>
          <a:custGeom>
            <a:avLst/>
            <a:gdLst/>
            <a:ahLst/>
            <a:cxnLst/>
            <a:rect l="l" t="t" r="r" b="b"/>
            <a:pathLst>
              <a:path w="544195" h="216534">
                <a:moveTo>
                  <a:pt x="0" y="216458"/>
                </a:moveTo>
                <a:lnTo>
                  <a:pt x="543661" y="216458"/>
                </a:lnTo>
                <a:lnTo>
                  <a:pt x="543661" y="0"/>
                </a:lnTo>
                <a:lnTo>
                  <a:pt x="0" y="0"/>
                </a:lnTo>
                <a:lnTo>
                  <a:pt x="0" y="216458"/>
                </a:lnTo>
                <a:close/>
              </a:path>
            </a:pathLst>
          </a:custGeom>
          <a:ln w="19812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341876"/>
            <a:ext cx="8009890" cy="2246630"/>
          </a:xfrm>
          <a:custGeom>
            <a:avLst/>
            <a:gdLst/>
            <a:ahLst/>
            <a:cxnLst/>
            <a:rect l="l" t="t" r="r" b="b"/>
            <a:pathLst>
              <a:path w="8009890" h="2246629">
                <a:moveTo>
                  <a:pt x="0" y="2246122"/>
                </a:moveTo>
                <a:lnTo>
                  <a:pt x="8009763" y="2246122"/>
                </a:lnTo>
                <a:lnTo>
                  <a:pt x="8009763" y="0"/>
                </a:lnTo>
                <a:lnTo>
                  <a:pt x="0" y="0"/>
                </a:lnTo>
                <a:lnTo>
                  <a:pt x="0" y="2246122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549" y="4359402"/>
            <a:ext cx="7831455" cy="2204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ROCE</a:t>
            </a:r>
            <a:r>
              <a:rPr dirty="0" baseline="-17094" sz="1950" spc="-7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 </a:t>
            </a:r>
            <a:r>
              <a:rPr dirty="0" sz="2000" spc="10" b="1" i="1">
                <a:solidFill>
                  <a:srgbClr val="990000"/>
                </a:solidFill>
                <a:latin typeface="Times New Roman"/>
                <a:cs typeface="Times New Roman"/>
              </a:rPr>
              <a:t>Earn</a:t>
            </a:r>
            <a:r>
              <a:rPr dirty="0" baseline="-17094" sz="1950" spc="15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/ </a:t>
            </a: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B</a:t>
            </a:r>
            <a:r>
              <a:rPr dirty="0" baseline="-17094" sz="1950" spc="7" b="1" i="1">
                <a:solidFill>
                  <a:srgbClr val="990000"/>
                </a:solidFill>
                <a:latin typeface="Times New Roman"/>
                <a:cs typeface="Times New Roman"/>
              </a:rPr>
              <a:t>2009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 $1,754 / </a:t>
            </a: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$8,693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</a:t>
            </a:r>
            <a:r>
              <a:rPr dirty="0" sz="2000" spc="-55" b="1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20.18%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If </a:t>
            </a:r>
            <a:r>
              <a:rPr dirty="0" sz="2000" spc="-45" b="1" i="1">
                <a:solidFill>
                  <a:srgbClr val="990000"/>
                </a:solidFill>
                <a:latin typeface="Times New Roman"/>
                <a:cs typeface="Times New Roman"/>
              </a:rPr>
              <a:t>Nike’s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shareholders require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a 9%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return,</a:t>
            </a:r>
            <a:r>
              <a:rPr dirty="0" sz="2000" spc="-350" b="1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then…..</a:t>
            </a: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"/>
              </a:spcBef>
            </a:pP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RE</a:t>
            </a:r>
            <a:r>
              <a:rPr dirty="0" baseline="-17094" sz="1950" spc="7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[ROCE</a:t>
            </a:r>
            <a:r>
              <a:rPr dirty="0" baseline="-17094" sz="1950" spc="-7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–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(ρ</a:t>
            </a:r>
            <a:r>
              <a:rPr dirty="0" baseline="-17094" sz="1950" spc="-7" b="1" i="1">
                <a:solidFill>
                  <a:srgbClr val="990000"/>
                </a:solidFill>
                <a:latin typeface="Times New Roman"/>
                <a:cs typeface="Times New Roman"/>
              </a:rPr>
              <a:t>E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– 1)]B</a:t>
            </a:r>
            <a:r>
              <a:rPr dirty="0" baseline="-17094" sz="1950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 (0.2018 – </a:t>
            </a:r>
            <a:r>
              <a:rPr dirty="0" sz="2000" spc="35" b="1" i="1">
                <a:solidFill>
                  <a:srgbClr val="990000"/>
                </a:solidFill>
                <a:latin typeface="Times New Roman"/>
                <a:cs typeface="Times New Roman"/>
              </a:rPr>
              <a:t>0.09)</a:t>
            </a:r>
            <a:r>
              <a:rPr dirty="0" sz="2100" spc="35" b="1" i="1">
                <a:solidFill>
                  <a:srgbClr val="990000"/>
                </a:solidFill>
                <a:latin typeface="Verdana"/>
                <a:cs typeface="Verdana"/>
              </a:rPr>
              <a:t>×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$8,693 =</a:t>
            </a:r>
            <a:r>
              <a:rPr dirty="0" sz="2000" spc="310" b="1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$971.6m</a:t>
            </a: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2425"/>
              </a:spcBef>
            </a:pPr>
            <a:r>
              <a:rPr dirty="0" sz="2000" spc="-20" b="1" i="1">
                <a:solidFill>
                  <a:srgbClr val="990000"/>
                </a:solidFill>
                <a:latin typeface="Times New Roman"/>
                <a:cs typeface="Times New Roman"/>
              </a:rPr>
              <a:t>Alternatively,</a:t>
            </a:r>
            <a:r>
              <a:rPr dirty="0" sz="2000" spc="-40" b="1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recall</a:t>
            </a: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0"/>
              </a:spcBef>
            </a:pP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RE</a:t>
            </a:r>
            <a:r>
              <a:rPr dirty="0" baseline="-17094" sz="1950" spc="7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 </a:t>
            </a:r>
            <a:r>
              <a:rPr dirty="0" sz="2000" spc="10" b="1" i="1">
                <a:solidFill>
                  <a:srgbClr val="990000"/>
                </a:solidFill>
                <a:latin typeface="Times New Roman"/>
                <a:cs typeface="Times New Roman"/>
              </a:rPr>
              <a:t>Earn</a:t>
            </a:r>
            <a:r>
              <a:rPr dirty="0" baseline="-17094" sz="1950" spc="15" b="1" i="1">
                <a:solidFill>
                  <a:srgbClr val="990000"/>
                </a:solidFill>
                <a:latin typeface="Times New Roman"/>
                <a:cs typeface="Times New Roman"/>
              </a:rPr>
              <a:t>2010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–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(ρ</a:t>
            </a:r>
            <a:r>
              <a:rPr dirty="0" baseline="-17094" sz="1950" spc="-7" b="1" i="1">
                <a:solidFill>
                  <a:srgbClr val="990000"/>
                </a:solidFill>
                <a:latin typeface="Times New Roman"/>
                <a:cs typeface="Times New Roman"/>
              </a:rPr>
              <a:t>E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– </a:t>
            </a:r>
            <a:r>
              <a:rPr dirty="0" sz="2000" spc="-5" b="1" i="1">
                <a:solidFill>
                  <a:srgbClr val="990000"/>
                </a:solidFill>
                <a:latin typeface="Times New Roman"/>
                <a:cs typeface="Times New Roman"/>
              </a:rPr>
              <a:t>1)]B</a:t>
            </a:r>
            <a:r>
              <a:rPr dirty="0" baseline="-17094" sz="1950" spc="-7" b="1" i="1">
                <a:solidFill>
                  <a:srgbClr val="990000"/>
                </a:solidFill>
                <a:latin typeface="Times New Roman"/>
                <a:cs typeface="Times New Roman"/>
              </a:rPr>
              <a:t>2009 </a:t>
            </a:r>
            <a:r>
              <a:rPr dirty="0" sz="2000" b="1" i="1">
                <a:solidFill>
                  <a:srgbClr val="990000"/>
                </a:solidFill>
                <a:latin typeface="Times New Roman"/>
                <a:cs typeface="Times New Roman"/>
              </a:rPr>
              <a:t>= $1,754 – (0.09 </a:t>
            </a:r>
            <a:r>
              <a:rPr dirty="0" sz="2100" b="1" i="1">
                <a:solidFill>
                  <a:srgbClr val="990000"/>
                </a:solidFill>
                <a:latin typeface="Verdana"/>
                <a:cs typeface="Verdana"/>
              </a:rPr>
              <a:t>× </a:t>
            </a:r>
            <a:r>
              <a:rPr dirty="0" sz="2000" spc="5" b="1" i="1">
                <a:solidFill>
                  <a:srgbClr val="990000"/>
                </a:solidFill>
                <a:latin typeface="Times New Roman"/>
                <a:cs typeface="Times New Roman"/>
              </a:rPr>
              <a:t>$8,693)</a:t>
            </a:r>
            <a:r>
              <a:rPr dirty="0" sz="2000" spc="290" b="1" i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000" spc="30" b="1" i="1">
                <a:solidFill>
                  <a:srgbClr val="990000"/>
                </a:solidFill>
                <a:latin typeface="Times New Roman"/>
                <a:cs typeface="Times New Roman"/>
              </a:rPr>
              <a:t>=$971.6m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976" y="405129"/>
            <a:ext cx="44240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Drivers of Residual</a:t>
            </a:r>
            <a:r>
              <a:rPr dirty="0" spc="-114"/>
              <a:t> </a:t>
            </a:r>
            <a:r>
              <a:rPr dirty="0" spc="-5"/>
              <a:t>Earnings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548" y="1348486"/>
            <a:ext cx="8090534" cy="545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20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Two</a:t>
            </a:r>
            <a:r>
              <a:rPr dirty="0" u="heavy" sz="22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Drivers: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611505" indent="-381635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611505" algn="l"/>
                <a:tab pos="612140" algn="l"/>
              </a:tabLst>
            </a:pPr>
            <a:r>
              <a:rPr dirty="0" sz="2200" spc="-20" b="1">
                <a:latin typeface="Times New Roman"/>
                <a:cs typeface="Times New Roman"/>
              </a:rPr>
              <a:t>ROCE</a:t>
            </a:r>
            <a:endParaRPr sz="2200">
              <a:latin typeface="Times New Roman"/>
              <a:cs typeface="Times New Roman"/>
            </a:endParaRPr>
          </a:p>
          <a:p>
            <a:pPr lvl="1" marL="1019810" marR="133350" indent="-381000">
              <a:lnSpc>
                <a:spcPct val="100000"/>
              </a:lnSpc>
              <a:spcBef>
                <a:spcPts val="509"/>
              </a:spcBef>
              <a:buClr>
                <a:srgbClr val="001F5F"/>
              </a:buClr>
              <a:buFont typeface="Wingdings"/>
              <a:buChar char=""/>
              <a:tabLst>
                <a:tab pos="1019810" algn="l"/>
                <a:tab pos="1020444" algn="l"/>
              </a:tabLst>
            </a:pPr>
            <a:r>
              <a:rPr dirty="0" sz="2000">
                <a:latin typeface="Times New Roman"/>
                <a:cs typeface="Times New Roman"/>
              </a:rPr>
              <a:t>If forecasted ROCE equals the required return, then RE will be</a:t>
            </a:r>
            <a:r>
              <a:rPr dirty="0" sz="2000" spc="-409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zero,  and V =</a:t>
            </a:r>
            <a:r>
              <a:rPr dirty="0" sz="2000" spc="-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  <a:p>
            <a:pPr lvl="1" marL="1019810" indent="-381635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Font typeface="Wingdings"/>
              <a:buChar char=""/>
              <a:tabLst>
                <a:tab pos="1019810" algn="l"/>
                <a:tab pos="1020444" algn="l"/>
              </a:tabLst>
            </a:pP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forecasted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ROCE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greater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required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return,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then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&gt;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  <a:p>
            <a:pPr lvl="1" marL="1019810" indent="-381635">
              <a:lnSpc>
                <a:spcPct val="100000"/>
              </a:lnSpc>
              <a:spcBef>
                <a:spcPts val="490"/>
              </a:spcBef>
              <a:buClr>
                <a:srgbClr val="001F5F"/>
              </a:buClr>
              <a:buFont typeface="Wingdings"/>
              <a:buChar char=""/>
              <a:tabLst>
                <a:tab pos="1019810" algn="l"/>
                <a:tab pos="1020444" algn="l"/>
              </a:tabLst>
            </a:pPr>
            <a:r>
              <a:rPr dirty="0" sz="2000">
                <a:latin typeface="Times New Roman"/>
                <a:cs typeface="Times New Roman"/>
              </a:rPr>
              <a:t>If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forecasted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ROCE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5">
                <a:latin typeface="Times New Roman"/>
                <a:cs typeface="Times New Roman"/>
              </a:rPr>
              <a:t> less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required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return,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then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&lt;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"/>
            </a:pPr>
            <a:endParaRPr sz="2300">
              <a:latin typeface="Times New Roman"/>
              <a:cs typeface="Times New Roman"/>
            </a:endParaRPr>
          </a:p>
          <a:p>
            <a:pPr marL="687705" indent="-457834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687705" algn="l"/>
                <a:tab pos="688340" algn="l"/>
              </a:tabLst>
            </a:pPr>
            <a:r>
              <a:rPr dirty="0" sz="2200" spc="-10" b="1">
                <a:latin typeface="Times New Roman"/>
                <a:cs typeface="Times New Roman"/>
              </a:rPr>
              <a:t>Growth </a:t>
            </a:r>
            <a:r>
              <a:rPr dirty="0" sz="2200" spc="-5" b="1">
                <a:latin typeface="Times New Roman"/>
                <a:cs typeface="Times New Roman"/>
              </a:rPr>
              <a:t>in book value </a:t>
            </a:r>
            <a:r>
              <a:rPr dirty="0" sz="2200" spc="-5">
                <a:latin typeface="Times New Roman"/>
                <a:cs typeface="Times New Roman"/>
              </a:rPr>
              <a:t>(net assets) </a:t>
            </a:r>
            <a:r>
              <a:rPr dirty="0" sz="2200">
                <a:latin typeface="Times New Roman"/>
                <a:cs typeface="Times New Roman"/>
              </a:rPr>
              <a:t>put </a:t>
            </a:r>
            <a:r>
              <a:rPr dirty="0" sz="2200" spc="-5">
                <a:latin typeface="Times New Roman"/>
                <a:cs typeface="Times New Roman"/>
              </a:rPr>
              <a:t>in place to earn the</a:t>
            </a:r>
            <a:r>
              <a:rPr dirty="0" sz="2200" spc="-7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ROCE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30504">
              <a:lnSpc>
                <a:spcPct val="100000"/>
              </a:lnSpc>
              <a:spcBef>
                <a:spcPts val="2125"/>
              </a:spcBef>
            </a:pPr>
            <a:r>
              <a:rPr dirty="0" sz="2200" spc="-5" b="1" i="1">
                <a:latin typeface="Times New Roman"/>
                <a:cs typeface="Times New Roman"/>
              </a:rPr>
              <a:t>RE will change with ROCE and growth in book</a:t>
            </a:r>
            <a:r>
              <a:rPr dirty="0" sz="2200" spc="-140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value.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230504" marR="5080">
              <a:lnSpc>
                <a:spcPct val="100000"/>
              </a:lnSpc>
            </a:pPr>
            <a:r>
              <a:rPr dirty="0" sz="2200" spc="-5" b="1" i="1">
                <a:latin typeface="Times New Roman"/>
                <a:cs typeface="Times New Roman"/>
              </a:rPr>
              <a:t>Firms increase value by adopting strategies that increase ROCE  </a:t>
            </a:r>
            <a:r>
              <a:rPr dirty="0" sz="2200" spc="-5" b="1" i="1">
                <a:latin typeface="Times New Roman"/>
                <a:cs typeface="Times New Roman"/>
              </a:rPr>
              <a:t>above the required return (cost of capital) and grow book values</a:t>
            </a:r>
            <a:r>
              <a:rPr dirty="0" sz="2200" spc="-180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(net  assets) that can earn at an ROCE </a:t>
            </a:r>
            <a:r>
              <a:rPr dirty="0" sz="2200" b="1" i="1">
                <a:latin typeface="Times New Roman"/>
                <a:cs typeface="Times New Roman"/>
              </a:rPr>
              <a:t>above </a:t>
            </a:r>
            <a:r>
              <a:rPr dirty="0" sz="2200" spc="-5" b="1" i="1">
                <a:latin typeface="Times New Roman"/>
                <a:cs typeface="Times New Roman"/>
              </a:rPr>
              <a:t>the required</a:t>
            </a:r>
            <a:r>
              <a:rPr dirty="0" sz="2200" spc="-190" b="1" i="1">
                <a:latin typeface="Times New Roman"/>
                <a:cs typeface="Times New Roman"/>
              </a:rPr>
              <a:t> </a:t>
            </a:r>
            <a:r>
              <a:rPr dirty="0" sz="2200" spc="-5" b="1" i="1">
                <a:latin typeface="Times New Roman"/>
                <a:cs typeface="Times New Roman"/>
              </a:rPr>
              <a:t>return.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341" y="405129"/>
            <a:ext cx="59055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P/B, </a:t>
            </a:r>
            <a:r>
              <a:rPr dirty="0" spc="-15"/>
              <a:t>ROCE </a:t>
            </a:r>
            <a:r>
              <a:rPr dirty="0"/>
              <a:t>and </a:t>
            </a:r>
            <a:r>
              <a:rPr dirty="0" spc="-25"/>
              <a:t>Growth </a:t>
            </a:r>
            <a:r>
              <a:rPr dirty="0" spc="-5"/>
              <a:t>in Book</a:t>
            </a:r>
            <a:r>
              <a:rPr dirty="0" spc="5"/>
              <a:t> </a:t>
            </a:r>
            <a:r>
              <a:rPr dirty="0" spc="-55"/>
              <a:t>Value</a:t>
            </a:r>
          </a:p>
        </p:txBody>
      </p:sp>
      <p:sp>
        <p:nvSpPr>
          <p:cNvPr id="3" name="object 3"/>
          <p:cNvSpPr/>
          <p:nvPr/>
        </p:nvSpPr>
        <p:spPr>
          <a:xfrm>
            <a:off x="246125" y="1312925"/>
            <a:ext cx="8693150" cy="0"/>
          </a:xfrm>
          <a:custGeom>
            <a:avLst/>
            <a:gdLst/>
            <a:ahLst/>
            <a:cxnLst/>
            <a:rect l="l" t="t" r="r" b="b"/>
            <a:pathLst>
              <a:path w="8693150" h="0">
                <a:moveTo>
                  <a:pt x="0" y="0"/>
                </a:moveTo>
                <a:lnTo>
                  <a:pt x="8692642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3212" y="2127504"/>
            <a:ext cx="8048244" cy="4965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30530" y="1413128"/>
            <a:ext cx="8261984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Selected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firms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ranked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by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their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P/B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ratios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in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2010,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along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with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ROCE earned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5">
                <a:latin typeface="Times New Roman"/>
                <a:cs typeface="Times New Roman"/>
              </a:rPr>
              <a:t>2010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&amp;</a:t>
            </a:r>
            <a:r>
              <a:rPr dirty="0" sz="2000" spc="-5">
                <a:latin typeface="Times New Roman"/>
                <a:cs typeface="Times New Roman"/>
              </a:rPr>
              <a:t> BV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growth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rates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45">
                <a:latin typeface="Times New Roman"/>
                <a:cs typeface="Times New Roman"/>
              </a:rPr>
              <a:t>year.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P/B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is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related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ROCE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 growth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204">
                <a:latin typeface="Times New Roman"/>
                <a:cs typeface="Times New Roman"/>
              </a:rPr>
              <a:t> </a:t>
            </a:r>
            <a:r>
              <a:rPr dirty="0" sz="2000" spc="-140">
                <a:latin typeface="Times New Roman"/>
                <a:cs typeface="Times New Roman"/>
              </a:rPr>
              <a:t>BV.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3252" y="405129"/>
            <a:ext cx="58159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990000"/>
                </a:solidFill>
                <a:latin typeface="Times New Roman"/>
                <a:cs typeface="Times New Roman"/>
              </a:rPr>
              <a:t>ROCE </a:t>
            </a:r>
            <a:r>
              <a:rPr dirty="0" sz="2800" spc="-5" b="1">
                <a:solidFill>
                  <a:srgbClr val="990000"/>
                </a:solidFill>
                <a:latin typeface="Times New Roman"/>
                <a:cs typeface="Times New Roman"/>
              </a:rPr>
              <a:t>and P/B Ratios: S&amp;P 500,</a:t>
            </a:r>
            <a:r>
              <a:rPr dirty="0" sz="2800" spc="-160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990000"/>
                </a:solidFill>
                <a:latin typeface="Times New Roman"/>
                <a:cs typeface="Times New Roman"/>
              </a:rPr>
              <a:t>2010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973" y="1148333"/>
            <a:ext cx="8814435" cy="13970"/>
          </a:xfrm>
          <a:custGeom>
            <a:avLst/>
            <a:gdLst/>
            <a:ahLst/>
            <a:cxnLst/>
            <a:rect l="l" t="t" r="r" b="b"/>
            <a:pathLst>
              <a:path w="8814435" h="13969">
                <a:moveTo>
                  <a:pt x="0" y="0"/>
                </a:moveTo>
                <a:lnTo>
                  <a:pt x="8814308" y="13462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2376" y="2125979"/>
            <a:ext cx="7645908" cy="546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0530" y="1171194"/>
            <a:ext cx="877125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This </a:t>
            </a:r>
            <a:r>
              <a:rPr dirty="0" sz="2000" spc="-5">
                <a:latin typeface="Times New Roman"/>
                <a:cs typeface="Times New Roman"/>
              </a:rPr>
              <a:t>figure plots </a:t>
            </a:r>
            <a:r>
              <a:rPr dirty="0" sz="2000">
                <a:latin typeface="Times New Roman"/>
                <a:cs typeface="Times New Roman"/>
              </a:rPr>
              <a:t>ROCE </a:t>
            </a:r>
            <a:r>
              <a:rPr dirty="0" sz="2000" spc="-10">
                <a:latin typeface="Times New Roman"/>
                <a:cs typeface="Times New Roman"/>
              </a:rPr>
              <a:t>in 2010 </a:t>
            </a:r>
            <a:r>
              <a:rPr dirty="0" sz="2000" spc="-5">
                <a:latin typeface="Times New Roman"/>
                <a:cs typeface="Times New Roman"/>
              </a:rPr>
              <a:t>on </a:t>
            </a:r>
            <a:r>
              <a:rPr dirty="0" sz="2000">
                <a:latin typeface="Times New Roman"/>
                <a:cs typeface="Times New Roman"/>
              </a:rPr>
              <a:t>P/B </a:t>
            </a:r>
            <a:r>
              <a:rPr dirty="0" sz="2000" spc="-10">
                <a:latin typeface="Times New Roman"/>
                <a:cs typeface="Times New Roman"/>
              </a:rPr>
              <a:t>ratios </a:t>
            </a:r>
            <a:r>
              <a:rPr dirty="0" sz="2000" spc="-5">
                <a:latin typeface="Times New Roman"/>
                <a:cs typeface="Times New Roman"/>
              </a:rPr>
              <a:t>at the end </a:t>
            </a:r>
            <a:r>
              <a:rPr dirty="0" sz="2000">
                <a:latin typeface="Times New Roman"/>
                <a:cs typeface="Times New Roman"/>
              </a:rPr>
              <a:t>of 2010. </a:t>
            </a:r>
            <a:r>
              <a:rPr dirty="0" sz="2000" spc="-5">
                <a:latin typeface="Times New Roman"/>
                <a:cs typeface="Times New Roman"/>
              </a:rPr>
              <a:t>The line </a:t>
            </a:r>
            <a:r>
              <a:rPr dirty="0" sz="2000" spc="-10">
                <a:latin typeface="Times New Roman"/>
                <a:cs typeface="Times New Roman"/>
              </a:rPr>
              <a:t>through </a:t>
            </a:r>
            <a:r>
              <a:rPr dirty="0" sz="2000" spc="-5">
                <a:latin typeface="Times New Roman"/>
                <a:cs typeface="Times New Roman"/>
              </a:rPr>
              <a:t>the  </a:t>
            </a:r>
            <a:r>
              <a:rPr dirty="0" sz="2000">
                <a:latin typeface="Times New Roman"/>
                <a:cs typeface="Times New Roman"/>
              </a:rPr>
              <a:t>dots </a:t>
            </a:r>
            <a:r>
              <a:rPr dirty="0" sz="2000" spc="-10">
                <a:latin typeface="Times New Roman"/>
                <a:cs typeface="Times New Roman"/>
              </a:rPr>
              <a:t>is </a:t>
            </a:r>
            <a:r>
              <a:rPr dirty="0" sz="2000" spc="-5">
                <a:latin typeface="Times New Roman"/>
                <a:cs typeface="Times New Roman"/>
              </a:rPr>
              <a:t>the </a:t>
            </a:r>
            <a:r>
              <a:rPr dirty="0" sz="2000" spc="-10">
                <a:latin typeface="Times New Roman"/>
                <a:cs typeface="Times New Roman"/>
              </a:rPr>
              <a:t>regression </a:t>
            </a:r>
            <a:r>
              <a:rPr dirty="0" sz="2000" spc="-5">
                <a:latin typeface="Times New Roman"/>
                <a:cs typeface="Times New Roman"/>
              </a:rPr>
              <a:t>line for the </a:t>
            </a:r>
            <a:r>
              <a:rPr dirty="0" sz="2000" spc="-10">
                <a:latin typeface="Times New Roman"/>
                <a:cs typeface="Times New Roman"/>
              </a:rPr>
              <a:t>relationship between </a:t>
            </a:r>
            <a:r>
              <a:rPr dirty="0" sz="2000" spc="-5">
                <a:latin typeface="Times New Roman"/>
                <a:cs typeface="Times New Roman"/>
              </a:rPr>
              <a:t>ROCE and </a:t>
            </a:r>
            <a:r>
              <a:rPr dirty="0" sz="2000" spc="-10">
                <a:latin typeface="Times New Roman"/>
                <a:cs typeface="Times New Roman"/>
              </a:rPr>
              <a:t>P/B: </a:t>
            </a:r>
            <a:r>
              <a:rPr dirty="0" sz="2000">
                <a:latin typeface="Times New Roman"/>
                <a:cs typeface="Times New Roman"/>
              </a:rPr>
              <a:t>ROCE </a:t>
            </a:r>
            <a:r>
              <a:rPr dirty="0" sz="2000" spc="-5">
                <a:latin typeface="Times New Roman"/>
                <a:cs typeface="Times New Roman"/>
              </a:rPr>
              <a:t>is  </a:t>
            </a:r>
            <a:r>
              <a:rPr dirty="0" sz="2000">
                <a:latin typeface="Times New Roman"/>
                <a:cs typeface="Times New Roman"/>
              </a:rPr>
              <a:t>positively related </a:t>
            </a:r>
            <a:r>
              <a:rPr dirty="0" sz="2000" spc="-5">
                <a:latin typeface="Times New Roman"/>
                <a:cs typeface="Times New Roman"/>
              </a:rPr>
              <a:t>to</a:t>
            </a:r>
            <a:r>
              <a:rPr dirty="0" sz="2000" spc="-1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P/B.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3276" y="405129"/>
            <a:ext cx="33756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990000"/>
                </a:solidFill>
                <a:latin typeface="Times New Roman"/>
                <a:cs typeface="Times New Roman"/>
              </a:rPr>
              <a:t>ROCE </a:t>
            </a:r>
            <a:r>
              <a:rPr dirty="0" sz="2800" spc="-5" b="1">
                <a:solidFill>
                  <a:srgbClr val="990000"/>
                </a:solidFill>
                <a:latin typeface="Times New Roman"/>
                <a:cs typeface="Times New Roman"/>
              </a:rPr>
              <a:t>Over </a:t>
            </a:r>
            <a:r>
              <a:rPr dirty="0" sz="2800" b="1">
                <a:solidFill>
                  <a:srgbClr val="990000"/>
                </a:solidFill>
                <a:latin typeface="Times New Roman"/>
                <a:cs typeface="Times New Roman"/>
              </a:rPr>
              <a:t>the</a:t>
            </a:r>
            <a:r>
              <a:rPr dirty="0" sz="2800" spc="-265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800" spc="-70" b="1">
                <a:solidFill>
                  <a:srgbClr val="990000"/>
                </a:solidFill>
                <a:latin typeface="Times New Roman"/>
                <a:cs typeface="Times New Roman"/>
              </a:rPr>
              <a:t>Years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973" y="1148333"/>
            <a:ext cx="8814435" cy="13970"/>
          </a:xfrm>
          <a:custGeom>
            <a:avLst/>
            <a:gdLst/>
            <a:ahLst/>
            <a:cxnLst/>
            <a:rect l="l" t="t" r="r" b="b"/>
            <a:pathLst>
              <a:path w="8814435" h="13969">
                <a:moveTo>
                  <a:pt x="0" y="0"/>
                </a:moveTo>
                <a:lnTo>
                  <a:pt x="8814308" y="13462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8368" y="2217420"/>
            <a:ext cx="7709916" cy="492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0530" y="1171194"/>
            <a:ext cx="877125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This </a:t>
            </a:r>
            <a:r>
              <a:rPr dirty="0" sz="2000" spc="-5">
                <a:latin typeface="Times New Roman"/>
                <a:cs typeface="Times New Roman"/>
              </a:rPr>
              <a:t>figure plots </a:t>
            </a:r>
            <a:r>
              <a:rPr dirty="0" sz="2000" spc="-10">
                <a:latin typeface="Times New Roman"/>
                <a:cs typeface="Times New Roman"/>
              </a:rPr>
              <a:t>percentiles </a:t>
            </a:r>
            <a:r>
              <a:rPr dirty="0" sz="2000" spc="-5">
                <a:latin typeface="Times New Roman"/>
                <a:cs typeface="Times New Roman"/>
              </a:rPr>
              <a:t>of </a:t>
            </a:r>
            <a:r>
              <a:rPr dirty="0" sz="2000">
                <a:latin typeface="Times New Roman"/>
                <a:cs typeface="Times New Roman"/>
              </a:rPr>
              <a:t>ROCE </a:t>
            </a:r>
            <a:r>
              <a:rPr dirty="0" sz="2000" spc="-5">
                <a:latin typeface="Times New Roman"/>
                <a:cs typeface="Times New Roman"/>
              </a:rPr>
              <a:t>over the </a:t>
            </a:r>
            <a:r>
              <a:rPr dirty="0" sz="2000" spc="-10">
                <a:latin typeface="Times New Roman"/>
                <a:cs typeface="Times New Roman"/>
              </a:rPr>
              <a:t>years 1963-2010 </a:t>
            </a:r>
            <a:r>
              <a:rPr dirty="0" sz="2000" spc="-5">
                <a:latin typeface="Times New Roman"/>
                <a:cs typeface="Times New Roman"/>
              </a:rPr>
              <a:t>for U.S. </a:t>
            </a:r>
            <a:r>
              <a:rPr dirty="0" sz="2000" spc="-10">
                <a:latin typeface="Times New Roman"/>
                <a:cs typeface="Times New Roman"/>
              </a:rPr>
              <a:t>listed </a:t>
            </a:r>
            <a:r>
              <a:rPr dirty="0" sz="2000" spc="-15">
                <a:latin typeface="Times New Roman"/>
                <a:cs typeface="Times New Roman"/>
              </a:rPr>
              <a:t>firms  </a:t>
            </a:r>
            <a:r>
              <a:rPr dirty="0" sz="2000">
                <a:latin typeface="Times New Roman"/>
                <a:cs typeface="Times New Roman"/>
              </a:rPr>
              <a:t>with </a:t>
            </a:r>
            <a:r>
              <a:rPr dirty="0" sz="2000" spc="-5">
                <a:latin typeface="Times New Roman"/>
                <a:cs typeface="Times New Roman"/>
              </a:rPr>
              <a:t>market </a:t>
            </a:r>
            <a:r>
              <a:rPr dirty="0" sz="2000" spc="-10">
                <a:latin typeface="Times New Roman"/>
                <a:cs typeface="Times New Roman"/>
              </a:rPr>
              <a:t>capitalization over $200 </a:t>
            </a:r>
            <a:r>
              <a:rPr dirty="0" sz="2000" spc="-15">
                <a:latin typeface="Times New Roman"/>
                <a:cs typeface="Times New Roman"/>
              </a:rPr>
              <a:t>million. </a:t>
            </a:r>
            <a:r>
              <a:rPr dirty="0" sz="2000" spc="-5">
                <a:latin typeface="Times New Roman"/>
                <a:cs typeface="Times New Roman"/>
              </a:rPr>
              <a:t>The </a:t>
            </a:r>
            <a:r>
              <a:rPr dirty="0" sz="2000" spc="-10">
                <a:latin typeface="Times New Roman"/>
                <a:cs typeface="Times New Roman"/>
              </a:rPr>
              <a:t>median </a:t>
            </a:r>
            <a:r>
              <a:rPr dirty="0" sz="2000">
                <a:latin typeface="Times New Roman"/>
                <a:cs typeface="Times New Roman"/>
              </a:rPr>
              <a:t>ROCE </a:t>
            </a:r>
            <a:r>
              <a:rPr dirty="0" sz="2000" spc="-5">
                <a:latin typeface="Times New Roman"/>
                <a:cs typeface="Times New Roman"/>
              </a:rPr>
              <a:t>over all </a:t>
            </a:r>
            <a:r>
              <a:rPr dirty="0" sz="2000" spc="-10">
                <a:latin typeface="Times New Roman"/>
                <a:cs typeface="Times New Roman"/>
              </a:rPr>
              <a:t>years </a:t>
            </a:r>
            <a:r>
              <a:rPr dirty="0" sz="2000" spc="-30">
                <a:latin typeface="Times New Roman"/>
                <a:cs typeface="Times New Roman"/>
              </a:rPr>
              <a:t>is  </a:t>
            </a:r>
            <a:r>
              <a:rPr dirty="0" sz="2000">
                <a:latin typeface="Times New Roman"/>
                <a:cs typeface="Times New Roman"/>
              </a:rPr>
              <a:t>13.7%.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0544" y="405129"/>
            <a:ext cx="4481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Steps </a:t>
            </a:r>
            <a:r>
              <a:rPr dirty="0"/>
              <a:t>for </a:t>
            </a:r>
            <a:r>
              <a:rPr dirty="0" spc="-5"/>
              <a:t>Applying the</a:t>
            </a:r>
            <a:r>
              <a:rPr dirty="0" spc="-85"/>
              <a:t> </a:t>
            </a:r>
            <a:r>
              <a:rPr dirty="0" spc="-5"/>
              <a:t>Model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065" rIns="0" bIns="0" rtlCol="0" vert="horz">
            <a:spAutoFit/>
          </a:bodyPr>
          <a:lstStyle/>
          <a:p>
            <a:pPr marL="429259" indent="-381000">
              <a:lnSpc>
                <a:spcPct val="100000"/>
              </a:lnSpc>
              <a:spcBef>
                <a:spcPts val="1095"/>
              </a:spcBef>
              <a:buClr>
                <a:srgbClr val="001F5F"/>
              </a:buClr>
              <a:buAutoNum type="arabicPeriod"/>
              <a:tabLst>
                <a:tab pos="428625" algn="l"/>
                <a:tab pos="429259" algn="l"/>
              </a:tabLst>
            </a:pPr>
            <a:r>
              <a:rPr dirty="0" spc="-5"/>
              <a:t>Identify the book value in the most </a:t>
            </a:r>
            <a:r>
              <a:rPr dirty="0" spc="-15"/>
              <a:t>recent </a:t>
            </a:r>
            <a:r>
              <a:rPr dirty="0" spc="-5"/>
              <a:t>balance</a:t>
            </a:r>
            <a:r>
              <a:rPr dirty="0" spc="-10"/>
              <a:t> </a:t>
            </a:r>
            <a:r>
              <a:rPr dirty="0" spc="-5"/>
              <a:t>sheet.</a:t>
            </a:r>
          </a:p>
          <a:p>
            <a:pPr marL="429259" indent="-381000">
              <a:lnSpc>
                <a:spcPct val="100000"/>
              </a:lnSpc>
              <a:spcBef>
                <a:spcPts val="994"/>
              </a:spcBef>
              <a:buClr>
                <a:srgbClr val="001F5F"/>
              </a:buClr>
              <a:buAutoNum type="arabicPeriod"/>
              <a:tabLst>
                <a:tab pos="428625" algn="l"/>
                <a:tab pos="429259" algn="l"/>
              </a:tabLst>
            </a:pPr>
            <a:r>
              <a:rPr dirty="0" spc="-10"/>
              <a:t>Forecast </a:t>
            </a:r>
            <a:r>
              <a:rPr dirty="0" spc="-5"/>
              <a:t>earnings and dividends up to a </a:t>
            </a:r>
            <a:r>
              <a:rPr dirty="0" spc="-10"/>
              <a:t>forecast</a:t>
            </a:r>
            <a:r>
              <a:rPr dirty="0" spc="-80"/>
              <a:t> </a:t>
            </a:r>
            <a:r>
              <a:rPr dirty="0" spc="-5"/>
              <a:t>horizon.</a:t>
            </a:r>
          </a:p>
          <a:p>
            <a:pPr marL="429259" indent="-381000">
              <a:lnSpc>
                <a:spcPct val="100000"/>
              </a:lnSpc>
              <a:spcBef>
                <a:spcPts val="1010"/>
              </a:spcBef>
              <a:buClr>
                <a:srgbClr val="001F5F"/>
              </a:buClr>
              <a:buAutoNum type="arabicPeriod"/>
              <a:tabLst>
                <a:tab pos="428625" algn="l"/>
                <a:tab pos="429259" algn="l"/>
              </a:tabLst>
            </a:pPr>
            <a:r>
              <a:rPr dirty="0" spc="-10"/>
              <a:t>Forecast future </a:t>
            </a:r>
            <a:r>
              <a:rPr dirty="0" spc="-5"/>
              <a:t>book values </a:t>
            </a:r>
            <a:r>
              <a:rPr dirty="0" spc="-15"/>
              <a:t>from </a:t>
            </a:r>
            <a:r>
              <a:rPr dirty="0" spc="-10"/>
              <a:t>current </a:t>
            </a:r>
            <a:r>
              <a:rPr dirty="0" spc="-5"/>
              <a:t>book values and</a:t>
            </a:r>
            <a:r>
              <a:rPr dirty="0" spc="-114"/>
              <a:t> </a:t>
            </a:r>
            <a:r>
              <a:rPr dirty="0" spc="-5"/>
              <a:t>your</a:t>
            </a:r>
          </a:p>
          <a:p>
            <a:pPr marL="429259">
              <a:lnSpc>
                <a:spcPct val="100000"/>
              </a:lnSpc>
            </a:pPr>
            <a:r>
              <a:rPr dirty="0" spc="-10"/>
              <a:t>forecasts </a:t>
            </a:r>
            <a:r>
              <a:rPr dirty="0" spc="-5"/>
              <a:t>of earnings and</a:t>
            </a:r>
            <a:r>
              <a:rPr dirty="0" spc="-90"/>
              <a:t> </a:t>
            </a:r>
            <a:r>
              <a:rPr dirty="0" spc="-5"/>
              <a:t>dividends.</a:t>
            </a:r>
          </a:p>
          <a:p>
            <a:pPr marL="429259" marR="5080" indent="-381000">
              <a:lnSpc>
                <a:spcPct val="100000"/>
              </a:lnSpc>
              <a:spcBef>
                <a:spcPts val="994"/>
              </a:spcBef>
              <a:buClr>
                <a:srgbClr val="001F5F"/>
              </a:buClr>
              <a:buAutoNum type="arabicPeriod" startAt="4"/>
              <a:tabLst>
                <a:tab pos="428625" algn="l"/>
                <a:tab pos="429259" algn="l"/>
              </a:tabLst>
            </a:pPr>
            <a:r>
              <a:rPr dirty="0" spc="-5"/>
              <a:t>Calculate </a:t>
            </a:r>
            <a:r>
              <a:rPr dirty="0" spc="-10"/>
              <a:t>future residual </a:t>
            </a:r>
            <a:r>
              <a:rPr dirty="0" spc="-5"/>
              <a:t>earnings </a:t>
            </a:r>
            <a:r>
              <a:rPr dirty="0" spc="-15"/>
              <a:t>from </a:t>
            </a:r>
            <a:r>
              <a:rPr dirty="0" spc="-5"/>
              <a:t>the </a:t>
            </a:r>
            <a:r>
              <a:rPr dirty="0" spc="-10"/>
              <a:t>forecasts </a:t>
            </a:r>
            <a:r>
              <a:rPr dirty="0" spc="-5"/>
              <a:t>of</a:t>
            </a:r>
            <a:r>
              <a:rPr dirty="0" spc="-60"/>
              <a:t> </a:t>
            </a:r>
            <a:r>
              <a:rPr dirty="0" spc="-5"/>
              <a:t>earnings  and book</a:t>
            </a:r>
            <a:r>
              <a:rPr dirty="0" spc="-35"/>
              <a:t> </a:t>
            </a:r>
            <a:r>
              <a:rPr dirty="0"/>
              <a:t>values.</a:t>
            </a:r>
          </a:p>
          <a:p>
            <a:pPr marL="429259" indent="-381000">
              <a:lnSpc>
                <a:spcPct val="100000"/>
              </a:lnSpc>
              <a:spcBef>
                <a:spcPts val="1000"/>
              </a:spcBef>
              <a:buClr>
                <a:srgbClr val="001F5F"/>
              </a:buClr>
              <a:buAutoNum type="arabicPeriod" startAt="4"/>
              <a:tabLst>
                <a:tab pos="428625" algn="l"/>
                <a:tab pos="429259" algn="l"/>
              </a:tabLst>
            </a:pPr>
            <a:r>
              <a:rPr dirty="0" spc="-5"/>
              <a:t>Discount the </a:t>
            </a:r>
            <a:r>
              <a:rPr dirty="0" spc="-10"/>
              <a:t>residual </a:t>
            </a:r>
            <a:r>
              <a:rPr dirty="0" spc="-5"/>
              <a:t>earnings to </a:t>
            </a:r>
            <a:r>
              <a:rPr dirty="0" spc="-10"/>
              <a:t>present</a:t>
            </a:r>
            <a:r>
              <a:rPr dirty="0" spc="-90"/>
              <a:t> </a:t>
            </a:r>
            <a:r>
              <a:rPr dirty="0"/>
              <a:t>value.</a:t>
            </a:r>
          </a:p>
          <a:p>
            <a:pPr marL="429259" indent="-381000">
              <a:lnSpc>
                <a:spcPct val="100000"/>
              </a:lnSpc>
              <a:spcBef>
                <a:spcPts val="1005"/>
              </a:spcBef>
              <a:buClr>
                <a:srgbClr val="001F5F"/>
              </a:buClr>
              <a:buAutoNum type="arabicPeriod" startAt="4"/>
              <a:tabLst>
                <a:tab pos="428625" algn="l"/>
                <a:tab pos="429259" algn="l"/>
              </a:tabLst>
            </a:pPr>
            <a:r>
              <a:rPr dirty="0" spc="-5"/>
              <a:t>Calculate a continuing </a:t>
            </a:r>
            <a:r>
              <a:rPr dirty="0"/>
              <a:t>value </a:t>
            </a:r>
            <a:r>
              <a:rPr dirty="0" spc="-5"/>
              <a:t>at the </a:t>
            </a:r>
            <a:r>
              <a:rPr dirty="0" spc="-10"/>
              <a:t>forecast</a:t>
            </a:r>
            <a:r>
              <a:rPr dirty="0" spc="-105"/>
              <a:t> </a:t>
            </a:r>
            <a:r>
              <a:rPr dirty="0" spc="-5"/>
              <a:t>horizon.</a:t>
            </a:r>
          </a:p>
          <a:p>
            <a:pPr marL="429259" indent="-381000">
              <a:lnSpc>
                <a:spcPct val="100000"/>
              </a:lnSpc>
              <a:spcBef>
                <a:spcPts val="1000"/>
              </a:spcBef>
              <a:buClr>
                <a:srgbClr val="001F5F"/>
              </a:buClr>
              <a:buAutoNum type="arabicPeriod" startAt="4"/>
              <a:tabLst>
                <a:tab pos="428625" algn="l"/>
                <a:tab pos="429259" algn="l"/>
              </a:tabLst>
            </a:pPr>
            <a:r>
              <a:rPr dirty="0" spc="-5"/>
              <a:t>Discount the continuing value to the </a:t>
            </a:r>
            <a:r>
              <a:rPr dirty="0" spc="-10"/>
              <a:t>present</a:t>
            </a:r>
            <a:r>
              <a:rPr dirty="0" spc="-50"/>
              <a:t> </a:t>
            </a:r>
            <a:r>
              <a:rPr dirty="0" spc="-5"/>
              <a:t>value.</a:t>
            </a:r>
          </a:p>
          <a:p>
            <a:pPr marL="429259" indent="-381000">
              <a:lnSpc>
                <a:spcPct val="100000"/>
              </a:lnSpc>
              <a:spcBef>
                <a:spcPts val="994"/>
              </a:spcBef>
              <a:buClr>
                <a:srgbClr val="001F5F"/>
              </a:buClr>
              <a:buAutoNum type="arabicPeriod" startAt="4"/>
              <a:tabLst>
                <a:tab pos="428625" algn="l"/>
                <a:tab pos="429259" algn="l"/>
              </a:tabLst>
            </a:pPr>
            <a:r>
              <a:rPr dirty="0" spc="-5"/>
              <a:t>Add 1, 5, and</a:t>
            </a:r>
            <a:r>
              <a:rPr dirty="0" spc="-35"/>
              <a:t> </a:t>
            </a:r>
            <a:r>
              <a:rPr dirty="0"/>
              <a:t>7.</a:t>
            </a:r>
          </a:p>
        </p:txBody>
      </p:sp>
      <p:sp>
        <p:nvSpPr>
          <p:cNvPr id="4" name="object 4"/>
          <p:cNvSpPr/>
          <p:nvPr/>
        </p:nvSpPr>
        <p:spPr>
          <a:xfrm>
            <a:off x="2968751" y="6324600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 h="0">
                <a:moveTo>
                  <a:pt x="0" y="0"/>
                </a:moveTo>
                <a:lnTo>
                  <a:pt x="444373" y="0"/>
                </a:lnTo>
              </a:path>
            </a:pathLst>
          </a:custGeom>
          <a:ln w="117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45408" y="6324600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 h="0">
                <a:moveTo>
                  <a:pt x="0" y="0"/>
                </a:moveTo>
                <a:lnTo>
                  <a:pt x="475106" y="0"/>
                </a:lnTo>
              </a:path>
            </a:pathLst>
          </a:custGeom>
          <a:ln w="117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44796" y="6324600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 h="0">
                <a:moveTo>
                  <a:pt x="0" y="0"/>
                </a:moveTo>
                <a:lnTo>
                  <a:pt x="496315" y="0"/>
                </a:lnTo>
              </a:path>
            </a:pathLst>
          </a:custGeom>
          <a:ln w="117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73267" y="6324600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 h="0">
                <a:moveTo>
                  <a:pt x="0" y="0"/>
                </a:moveTo>
                <a:lnTo>
                  <a:pt x="883793" y="0"/>
                </a:lnTo>
              </a:path>
            </a:pathLst>
          </a:custGeom>
          <a:ln w="117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741670" y="6106795"/>
            <a:ext cx="12636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0452" y="6478930"/>
            <a:ext cx="12636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761" y="6478930"/>
            <a:ext cx="10483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4085" algn="l"/>
              </a:tabLst>
            </a:pPr>
            <a:r>
              <a:rPr dirty="0" sz="1300" spc="-5">
                <a:latin typeface="Times New Roman"/>
                <a:cs typeface="Times New Roman"/>
              </a:rPr>
              <a:t>E</a:t>
            </a:r>
            <a:r>
              <a:rPr dirty="0" sz="1300" spc="-5">
                <a:latin typeface="Times New Roman"/>
                <a:cs typeface="Times New Roman"/>
              </a:rPr>
              <a:t>	</a:t>
            </a:r>
            <a:r>
              <a:rPr dirty="0" sz="1300" spc="-5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6035" y="6094857"/>
            <a:ext cx="12636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imes New Roman"/>
                <a:cs typeface="Times New Roman"/>
              </a:rPr>
              <a:t>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8146" y="6230239"/>
            <a:ext cx="28829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0467" sz="2850" spc="44">
                <a:latin typeface="Times New Roman"/>
                <a:cs typeface="Times New Roman"/>
              </a:rPr>
              <a:t>ρ</a:t>
            </a:r>
            <a:r>
              <a:rPr dirty="0" sz="1300" spc="3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5502" y="6230239"/>
            <a:ext cx="125222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972185" algn="l"/>
              </a:tabLst>
            </a:pPr>
            <a:r>
              <a:rPr dirty="0" baseline="-20467" sz="2850" spc="37">
                <a:latin typeface="Times New Roman"/>
                <a:cs typeface="Times New Roman"/>
              </a:rPr>
              <a:t>ρ</a:t>
            </a:r>
            <a:r>
              <a:rPr dirty="0" sz="1300" spc="25">
                <a:latin typeface="Times New Roman"/>
                <a:cs typeface="Times New Roman"/>
              </a:rPr>
              <a:t>T	</a:t>
            </a:r>
            <a:r>
              <a:rPr dirty="0" baseline="-20467" sz="2850" spc="37">
                <a:latin typeface="Times New Roman"/>
                <a:cs typeface="Times New Roman"/>
              </a:rPr>
              <a:t>ρ</a:t>
            </a:r>
            <a:r>
              <a:rPr dirty="0" sz="1300" spc="25">
                <a:latin typeface="Times New Roman"/>
                <a:cs typeface="Times New Roman"/>
              </a:rPr>
              <a:t>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6630" y="6315557"/>
            <a:ext cx="30670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900" spc="30">
                <a:latin typeface="Times New Roman"/>
                <a:cs typeface="Times New Roman"/>
              </a:rPr>
              <a:t>ρ</a:t>
            </a:r>
            <a:r>
              <a:rPr dirty="0" baseline="-17094" sz="1950" spc="44">
                <a:latin typeface="Times New Roman"/>
                <a:cs typeface="Times New Roman"/>
              </a:rPr>
              <a:t>E</a:t>
            </a:r>
            <a:endParaRPr baseline="-17094" sz="1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9542" y="5966840"/>
            <a:ext cx="350520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725805" algn="l"/>
                <a:tab pos="1925320" algn="l"/>
                <a:tab pos="2653665" algn="l"/>
              </a:tabLst>
            </a:pPr>
            <a:r>
              <a:rPr dirty="0" sz="1900" spc="-5">
                <a:latin typeface="Times New Roman"/>
                <a:cs typeface="Times New Roman"/>
              </a:rPr>
              <a:t>RE</a:t>
            </a:r>
            <a:r>
              <a:rPr dirty="0" baseline="-17094" sz="1950" spc="-7">
                <a:latin typeface="Times New Roman"/>
                <a:cs typeface="Times New Roman"/>
              </a:rPr>
              <a:t>1	</a:t>
            </a:r>
            <a:r>
              <a:rPr dirty="0" sz="1900" spc="-35">
                <a:latin typeface="Times New Roman"/>
                <a:cs typeface="Times New Roman"/>
              </a:rPr>
              <a:t>RE</a:t>
            </a:r>
            <a:r>
              <a:rPr dirty="0" sz="1900" spc="-270">
                <a:latin typeface="Times New Roman"/>
                <a:cs typeface="Times New Roman"/>
              </a:rPr>
              <a:t> </a:t>
            </a:r>
            <a:r>
              <a:rPr dirty="0" baseline="-17094" sz="1950" spc="-7">
                <a:latin typeface="Times New Roman"/>
                <a:cs typeface="Times New Roman"/>
              </a:rPr>
              <a:t>2	</a:t>
            </a:r>
            <a:r>
              <a:rPr dirty="0" sz="1900" spc="-35">
                <a:latin typeface="Times New Roman"/>
                <a:cs typeface="Times New Roman"/>
              </a:rPr>
              <a:t>RE</a:t>
            </a:r>
            <a:r>
              <a:rPr dirty="0" sz="1900" spc="-305">
                <a:latin typeface="Times New Roman"/>
                <a:cs typeface="Times New Roman"/>
              </a:rPr>
              <a:t> </a:t>
            </a:r>
            <a:r>
              <a:rPr dirty="0" baseline="-17094" sz="1950" spc="-7">
                <a:latin typeface="Times New Roman"/>
                <a:cs typeface="Times New Roman"/>
              </a:rPr>
              <a:t>T	</a:t>
            </a:r>
            <a:r>
              <a:rPr dirty="0" sz="1900" spc="35">
                <a:latin typeface="Times New Roman"/>
                <a:cs typeface="Times New Roman"/>
              </a:rPr>
              <a:t>V</a:t>
            </a:r>
            <a:r>
              <a:rPr dirty="0" baseline="29914" sz="1950" spc="52">
                <a:latin typeface="Times New Roman"/>
                <a:cs typeface="Times New Roman"/>
              </a:rPr>
              <a:t>E </a:t>
            </a:r>
            <a:r>
              <a:rPr dirty="0" sz="1900" spc="-5">
                <a:latin typeface="Symbol"/>
                <a:cs typeface="Symbol"/>
              </a:rPr>
              <a:t></a:t>
            </a:r>
            <a:r>
              <a:rPr dirty="0" sz="1900" spc="25">
                <a:latin typeface="Times New Roman"/>
                <a:cs typeface="Times New Roman"/>
              </a:rPr>
              <a:t> </a:t>
            </a:r>
            <a:r>
              <a:rPr dirty="0" sz="1900" spc="10">
                <a:latin typeface="Times New Roman"/>
                <a:cs typeface="Times New Roman"/>
              </a:rPr>
              <a:t>B</a:t>
            </a:r>
            <a:r>
              <a:rPr dirty="0" baseline="-17094" sz="1950" spc="15">
                <a:latin typeface="Times New Roman"/>
                <a:cs typeface="Times New Roman"/>
              </a:rPr>
              <a:t>T</a:t>
            </a:r>
            <a:endParaRPr baseline="-17094" sz="19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1352" y="6128715"/>
            <a:ext cx="20859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0725" algn="l"/>
                <a:tab pos="1939925" algn="l"/>
              </a:tabLst>
            </a:pPr>
            <a:r>
              <a:rPr dirty="0" baseline="1461" sz="2850" spc="-7">
                <a:latin typeface="Symbol"/>
                <a:cs typeface="Symbol"/>
              </a:rPr>
              <a:t></a:t>
            </a:r>
            <a:r>
              <a:rPr dirty="0" baseline="1461" sz="2850" spc="-7">
                <a:latin typeface="Times New Roman"/>
                <a:cs typeface="Times New Roman"/>
              </a:rPr>
              <a:t>	</a:t>
            </a:r>
            <a:r>
              <a:rPr dirty="0" baseline="1461" sz="2850" spc="247">
                <a:latin typeface="Symbol"/>
                <a:cs typeface="Symbol"/>
              </a:rPr>
              <a:t></a:t>
            </a:r>
            <a:r>
              <a:rPr dirty="0" baseline="1461" sz="2850" spc="30">
                <a:latin typeface="Times New Roman"/>
                <a:cs typeface="Times New Roman"/>
              </a:rPr>
              <a:t>.....</a:t>
            </a:r>
            <a:r>
              <a:rPr dirty="0" baseline="1461" sz="2850" spc="-7">
                <a:latin typeface="Symbol"/>
                <a:cs typeface="Symbol"/>
              </a:rPr>
              <a:t></a:t>
            </a:r>
            <a:r>
              <a:rPr dirty="0" baseline="1461" sz="2850">
                <a:latin typeface="Times New Roman"/>
                <a:cs typeface="Times New Roman"/>
              </a:rPr>
              <a:t>	</a:t>
            </a:r>
            <a:r>
              <a:rPr dirty="0" sz="1900" spc="-5">
                <a:latin typeface="Symbol"/>
                <a:cs typeface="Symbol"/>
              </a:rPr>
              <a:t>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47342" y="6124143"/>
            <a:ext cx="109918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26720" algn="l"/>
              </a:tabLst>
            </a:pPr>
            <a:r>
              <a:rPr dirty="0" sz="1900" spc="-30">
                <a:latin typeface="Times New Roman"/>
                <a:cs typeface="Times New Roman"/>
              </a:rPr>
              <a:t>V</a:t>
            </a:r>
            <a:r>
              <a:rPr dirty="0" baseline="-17094" sz="1950" spc="-44">
                <a:latin typeface="Times New Roman"/>
                <a:cs typeface="Times New Roman"/>
              </a:rPr>
              <a:t>0	</a:t>
            </a:r>
            <a:r>
              <a:rPr dirty="0" sz="1900" spc="-5">
                <a:latin typeface="Symbol"/>
                <a:cs typeface="Symbol"/>
              </a:rPr>
              <a:t></a:t>
            </a:r>
            <a:r>
              <a:rPr dirty="0" sz="1900" spc="-5">
                <a:latin typeface="Times New Roman"/>
                <a:cs typeface="Times New Roman"/>
              </a:rPr>
              <a:t> </a:t>
            </a:r>
            <a:r>
              <a:rPr dirty="0" sz="1900" spc="10">
                <a:latin typeface="Times New Roman"/>
                <a:cs typeface="Times New Roman"/>
              </a:rPr>
              <a:t>B</a:t>
            </a:r>
            <a:r>
              <a:rPr dirty="0" baseline="-17094" sz="1950" spc="15">
                <a:latin typeface="Times New Roman"/>
                <a:cs typeface="Times New Roman"/>
              </a:rPr>
              <a:t>0</a:t>
            </a:r>
            <a:r>
              <a:rPr dirty="0" baseline="-17094" sz="1950" spc="142">
                <a:latin typeface="Times New Roman"/>
                <a:cs typeface="Times New Roman"/>
              </a:rPr>
              <a:t> </a:t>
            </a:r>
            <a:r>
              <a:rPr dirty="0" sz="1900" spc="-5">
                <a:latin typeface="Symbol"/>
                <a:cs typeface="Symbol"/>
              </a:rPr>
              <a:t>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4399" y="239344"/>
            <a:ext cx="63296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How the Residual Earnings Model</a:t>
            </a:r>
            <a:r>
              <a:rPr dirty="0" spc="-100"/>
              <a:t> </a:t>
            </a:r>
            <a:r>
              <a:rPr dirty="0" spc="-20"/>
              <a:t>Works</a:t>
            </a:r>
          </a:p>
        </p:txBody>
      </p:sp>
      <p:sp>
        <p:nvSpPr>
          <p:cNvPr id="3" name="object 3"/>
          <p:cNvSpPr/>
          <p:nvPr/>
        </p:nvSpPr>
        <p:spPr>
          <a:xfrm>
            <a:off x="839724" y="2958083"/>
            <a:ext cx="882396" cy="1269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9064" y="2471927"/>
            <a:ext cx="5036820" cy="5178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49267" y="2823972"/>
            <a:ext cx="722376" cy="80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68979" y="2823972"/>
            <a:ext cx="719327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54707" y="2471927"/>
            <a:ext cx="1254252" cy="5178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18002" y="3117341"/>
            <a:ext cx="567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ROCE</a:t>
            </a:r>
            <a:r>
              <a:rPr dirty="0" baseline="-17361" sz="1200" b="1">
                <a:latin typeface="Times New Roman"/>
                <a:cs typeface="Times New Roman"/>
              </a:rPr>
              <a:t>1</a:t>
            </a:r>
            <a:endParaRPr baseline="-17361"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7080" y="2956686"/>
            <a:ext cx="5988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Current  </a:t>
            </a:r>
            <a:r>
              <a:rPr dirty="0" sz="1000" spc="-5" b="1">
                <a:latin typeface="Times New Roman"/>
                <a:cs typeface="Times New Roman"/>
              </a:rPr>
              <a:t>bo</a:t>
            </a:r>
            <a:r>
              <a:rPr dirty="0" sz="1000" b="1">
                <a:latin typeface="Times New Roman"/>
                <a:cs typeface="Times New Roman"/>
              </a:rPr>
              <a:t>o</a:t>
            </a:r>
            <a:r>
              <a:rPr dirty="0" sz="1000" spc="114" b="1">
                <a:latin typeface="Times New Roman"/>
                <a:cs typeface="Times New Roman"/>
              </a:rPr>
              <a:t>k</a:t>
            </a:r>
            <a:r>
              <a:rPr dirty="0" sz="1000" b="1">
                <a:latin typeface="Times New Roman"/>
                <a:cs typeface="Times New Roman"/>
              </a:rPr>
              <a:t>va</a:t>
            </a:r>
            <a:r>
              <a:rPr dirty="0" sz="1000" spc="-5" b="1">
                <a:latin typeface="Times New Roman"/>
                <a:cs typeface="Times New Roman"/>
              </a:rPr>
              <a:t>lue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3852" y="2823972"/>
            <a:ext cx="717803" cy="807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20996" y="2823972"/>
            <a:ext cx="717803" cy="807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42585" y="3117341"/>
            <a:ext cx="567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ROCE</a:t>
            </a:r>
            <a:r>
              <a:rPr dirty="0" baseline="-17361" sz="1200" b="1">
                <a:latin typeface="Times New Roman"/>
                <a:cs typeface="Times New Roman"/>
              </a:rPr>
              <a:t>2</a:t>
            </a:r>
            <a:endParaRPr baseline="-17361"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1614" y="2916453"/>
            <a:ext cx="417195" cy="38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28575">
              <a:lnSpc>
                <a:spcPct val="117000"/>
              </a:lnSpc>
              <a:spcBef>
                <a:spcPts val="100"/>
              </a:spcBef>
            </a:pPr>
            <a:r>
              <a:rPr dirty="0" sz="1000" b="1">
                <a:latin typeface="Times New Roman"/>
                <a:cs typeface="Times New Roman"/>
              </a:rPr>
              <a:t>Book  </a:t>
            </a:r>
            <a:r>
              <a:rPr dirty="0" sz="1000" b="1">
                <a:latin typeface="Times New Roman"/>
                <a:cs typeface="Times New Roman"/>
              </a:rPr>
              <a:t>va</a:t>
            </a:r>
            <a:r>
              <a:rPr dirty="0" sz="1000" spc="-10" b="1">
                <a:latin typeface="Times New Roman"/>
                <a:cs typeface="Times New Roman"/>
              </a:rPr>
              <a:t>lu</a:t>
            </a:r>
            <a:r>
              <a:rPr dirty="0" sz="1000" spc="-5" b="1">
                <a:latin typeface="Times New Roman"/>
                <a:cs typeface="Times New Roman"/>
              </a:rPr>
              <a:t>e</a:t>
            </a:r>
            <a:r>
              <a:rPr dirty="0" baseline="-17361" sz="1200" b="1">
                <a:latin typeface="Times New Roman"/>
                <a:cs typeface="Times New Roman"/>
              </a:rPr>
              <a:t>1</a:t>
            </a:r>
            <a:endParaRPr baseline="-17361"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56347" y="2823972"/>
            <a:ext cx="717803" cy="807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74535" y="2823972"/>
            <a:ext cx="719327" cy="807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626097" y="3117341"/>
            <a:ext cx="567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ROCE</a:t>
            </a:r>
            <a:r>
              <a:rPr dirty="0" baseline="-17361" sz="1200" b="1">
                <a:latin typeface="Times New Roman"/>
                <a:cs typeface="Times New Roman"/>
              </a:rPr>
              <a:t>3</a:t>
            </a:r>
            <a:endParaRPr baseline="-17361"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83475" y="2916453"/>
            <a:ext cx="417195" cy="38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30480">
              <a:lnSpc>
                <a:spcPct val="117000"/>
              </a:lnSpc>
              <a:spcBef>
                <a:spcPts val="100"/>
              </a:spcBef>
            </a:pPr>
            <a:r>
              <a:rPr dirty="0" sz="1000" b="1">
                <a:latin typeface="Times New Roman"/>
                <a:cs typeface="Times New Roman"/>
              </a:rPr>
              <a:t>Book  </a:t>
            </a:r>
            <a:r>
              <a:rPr dirty="0" sz="1000" b="1">
                <a:latin typeface="Times New Roman"/>
                <a:cs typeface="Times New Roman"/>
              </a:rPr>
              <a:t>va</a:t>
            </a:r>
            <a:r>
              <a:rPr dirty="0" sz="1000" spc="-10" b="1">
                <a:latin typeface="Times New Roman"/>
                <a:cs typeface="Times New Roman"/>
              </a:rPr>
              <a:t>lu</a:t>
            </a:r>
            <a:r>
              <a:rPr dirty="0" sz="1000" spc="-5" b="1">
                <a:latin typeface="Times New Roman"/>
                <a:cs typeface="Times New Roman"/>
              </a:rPr>
              <a:t>e</a:t>
            </a:r>
            <a:r>
              <a:rPr dirty="0" baseline="-17361" sz="1200" b="1">
                <a:latin typeface="Times New Roman"/>
                <a:cs typeface="Times New Roman"/>
              </a:rPr>
              <a:t>2</a:t>
            </a:r>
            <a:endParaRPr baseline="-17361"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06156" y="2976372"/>
            <a:ext cx="411479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46576" y="4297679"/>
            <a:ext cx="230124" cy="527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48884" y="4311396"/>
            <a:ext cx="230124" cy="1275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50607" y="4287011"/>
            <a:ext cx="225551" cy="2093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06156" y="3902964"/>
            <a:ext cx="411479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99459" y="3893820"/>
            <a:ext cx="1499615" cy="466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51304" y="2939795"/>
            <a:ext cx="902207" cy="12923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29055" y="4410455"/>
            <a:ext cx="891540" cy="585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896227" y="2494534"/>
            <a:ext cx="842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 b="1">
                <a:latin typeface="Times New Roman"/>
                <a:cs typeface="Times New Roman"/>
              </a:rPr>
              <a:t>Year </a:t>
            </a:r>
            <a:r>
              <a:rPr dirty="0" sz="1200" b="1">
                <a:latin typeface="Times New Roman"/>
                <a:cs typeface="Times New Roman"/>
              </a:rPr>
              <a:t>3</a:t>
            </a:r>
            <a:r>
              <a:rPr dirty="0" sz="1200" spc="-1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ahead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13096" y="2494534"/>
            <a:ext cx="842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 b="1">
                <a:latin typeface="Times New Roman"/>
                <a:cs typeface="Times New Roman"/>
              </a:rPr>
              <a:t>Year </a:t>
            </a:r>
            <a:r>
              <a:rPr dirty="0" sz="1200" b="1">
                <a:latin typeface="Times New Roman"/>
                <a:cs typeface="Times New Roman"/>
              </a:rPr>
              <a:t>2</a:t>
            </a:r>
            <a:r>
              <a:rPr dirty="0" sz="1200" spc="-13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ahead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88511" y="2494534"/>
            <a:ext cx="843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 b="1">
                <a:latin typeface="Times New Roman"/>
                <a:cs typeface="Times New Roman"/>
              </a:rPr>
              <a:t>Year </a:t>
            </a:r>
            <a:r>
              <a:rPr dirty="0" sz="1200" b="1">
                <a:latin typeface="Times New Roman"/>
                <a:cs typeface="Times New Roman"/>
              </a:rPr>
              <a:t>1</a:t>
            </a:r>
            <a:r>
              <a:rPr dirty="0" sz="1200" spc="-1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ahead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5434" y="4048759"/>
            <a:ext cx="1289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Residual</a:t>
            </a:r>
            <a:r>
              <a:rPr dirty="0" sz="1200" spc="-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earnings</a:t>
            </a:r>
            <a:r>
              <a:rPr dirty="0" baseline="-18518" sz="1350" spc="-7" b="1">
                <a:latin typeface="Times New Roman"/>
                <a:cs typeface="Times New Roman"/>
              </a:rPr>
              <a:t>1</a:t>
            </a:r>
            <a:endParaRPr baseline="-18518" sz="1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22520" y="3893820"/>
            <a:ext cx="1499615" cy="4663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968494" y="4048759"/>
            <a:ext cx="1289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Residual</a:t>
            </a:r>
            <a:r>
              <a:rPr dirty="0" sz="1200" spc="-9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earnings</a:t>
            </a:r>
            <a:r>
              <a:rPr dirty="0" baseline="-18518" sz="1350" spc="-7" b="1">
                <a:latin typeface="Times New Roman"/>
                <a:cs typeface="Times New Roman"/>
              </a:rPr>
              <a:t>2</a:t>
            </a:r>
            <a:endParaRPr baseline="-18518"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42531" y="3893820"/>
            <a:ext cx="1502664" cy="4663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590030" y="4059428"/>
            <a:ext cx="1289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Residual</a:t>
            </a:r>
            <a:r>
              <a:rPr dirty="0" sz="1200" spc="-9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earnings</a:t>
            </a:r>
            <a:r>
              <a:rPr dirty="0" baseline="-18518" sz="1350" spc="-7" b="1">
                <a:latin typeface="Times New Roman"/>
                <a:cs typeface="Times New Roman"/>
              </a:rPr>
              <a:t>3</a:t>
            </a:r>
            <a:endParaRPr baseline="-18518" sz="1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35835" y="4539996"/>
            <a:ext cx="2333243" cy="3916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58392" y="3315970"/>
            <a:ext cx="60134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Current  book</a:t>
            </a:r>
            <a:r>
              <a:rPr dirty="0" sz="1000" spc="-185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Times New Roman"/>
                <a:cs typeface="Times New Roman"/>
              </a:rPr>
              <a:t>value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20061" y="2494534"/>
            <a:ext cx="867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Times New Roman"/>
                <a:cs typeface="Times New Roman"/>
              </a:rPr>
              <a:t>Current</a:t>
            </a:r>
            <a:r>
              <a:rPr dirty="0" sz="1200" spc="-8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year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2992" y="4559300"/>
            <a:ext cx="6337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PV </a:t>
            </a:r>
            <a:r>
              <a:rPr dirty="0" sz="1000" b="1">
                <a:latin typeface="Times New Roman"/>
                <a:cs typeface="Times New Roman"/>
              </a:rPr>
              <a:t>of</a:t>
            </a:r>
            <a:r>
              <a:rPr dirty="0" sz="1000" spc="-114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RE</a:t>
            </a:r>
            <a:r>
              <a:rPr dirty="0" baseline="-17361" sz="1200" spc="-7" b="1">
                <a:latin typeface="Times New Roman"/>
                <a:cs typeface="Times New Roman"/>
              </a:rPr>
              <a:t>1</a:t>
            </a:r>
            <a:endParaRPr baseline="-17361"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04642" y="4633722"/>
            <a:ext cx="758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Discount by</a:t>
            </a:r>
            <a:r>
              <a:rPr dirty="0" sz="1000" spc="-155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Symbol"/>
                <a:cs typeface="Symbol"/>
              </a:rPr>
              <a:t>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74492" y="2004060"/>
            <a:ext cx="5020056" cy="411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314827" y="2037334"/>
            <a:ext cx="7823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0" b="1">
                <a:latin typeface="Times New Roman"/>
                <a:cs typeface="Times New Roman"/>
              </a:rPr>
              <a:t>Forecasts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89519" y="3678935"/>
            <a:ext cx="224027" cy="1737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07707" y="3678935"/>
            <a:ext cx="222503" cy="1737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907023" y="3678935"/>
            <a:ext cx="219455" cy="1737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155691" y="3678935"/>
            <a:ext cx="220979" cy="1737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83964" y="3678935"/>
            <a:ext cx="220979" cy="1737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503676" y="3678935"/>
            <a:ext cx="219455" cy="1737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29055" y="5201411"/>
            <a:ext cx="891540" cy="585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29055" y="5964935"/>
            <a:ext cx="891540" cy="5867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932992" y="5343905"/>
            <a:ext cx="6337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PV </a:t>
            </a:r>
            <a:r>
              <a:rPr dirty="0" sz="1000" b="1">
                <a:latin typeface="Times New Roman"/>
                <a:cs typeface="Times New Roman"/>
              </a:rPr>
              <a:t>of</a:t>
            </a:r>
            <a:r>
              <a:rPr dirty="0" sz="1000" spc="-114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RE</a:t>
            </a:r>
            <a:r>
              <a:rPr dirty="0" baseline="-17361" sz="1200" spc="-7" b="1">
                <a:latin typeface="Times New Roman"/>
                <a:cs typeface="Times New Roman"/>
              </a:rPr>
              <a:t>2</a:t>
            </a:r>
            <a:endParaRPr baseline="-17361"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32992" y="6108953"/>
            <a:ext cx="6337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PV </a:t>
            </a:r>
            <a:r>
              <a:rPr dirty="0" sz="1000" b="1">
                <a:latin typeface="Times New Roman"/>
                <a:cs typeface="Times New Roman"/>
              </a:rPr>
              <a:t>of</a:t>
            </a:r>
            <a:r>
              <a:rPr dirty="0" sz="1000" spc="-114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RE</a:t>
            </a:r>
            <a:r>
              <a:rPr dirty="0" baseline="-17361" sz="1200" spc="-7" b="1">
                <a:latin typeface="Times New Roman"/>
                <a:cs typeface="Times New Roman"/>
              </a:rPr>
              <a:t>3</a:t>
            </a:r>
            <a:endParaRPr baseline="-17361"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67889" y="3311144"/>
            <a:ext cx="5988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Current  </a:t>
            </a:r>
            <a:r>
              <a:rPr dirty="0" sz="1000" spc="-5" b="1">
                <a:latin typeface="Times New Roman"/>
                <a:cs typeface="Times New Roman"/>
              </a:rPr>
              <a:t>bo</a:t>
            </a:r>
            <a:r>
              <a:rPr dirty="0" sz="1000" b="1">
                <a:latin typeface="Times New Roman"/>
                <a:cs typeface="Times New Roman"/>
              </a:rPr>
              <a:t>o</a:t>
            </a:r>
            <a:r>
              <a:rPr dirty="0" sz="1000" spc="114" b="1">
                <a:latin typeface="Times New Roman"/>
                <a:cs typeface="Times New Roman"/>
              </a:rPr>
              <a:t>k</a:t>
            </a:r>
            <a:r>
              <a:rPr dirty="0" sz="1000" b="1">
                <a:latin typeface="Times New Roman"/>
                <a:cs typeface="Times New Roman"/>
              </a:rPr>
              <a:t>va</a:t>
            </a:r>
            <a:r>
              <a:rPr dirty="0" sz="1000" spc="-5" b="1">
                <a:latin typeface="Times New Roman"/>
                <a:cs typeface="Times New Roman"/>
              </a:rPr>
              <a:t>lue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35835" y="5273040"/>
            <a:ext cx="4024884" cy="3901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735835" y="6074664"/>
            <a:ext cx="5626608" cy="3886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3968496" y="6165341"/>
            <a:ext cx="85216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Discount by</a:t>
            </a:r>
            <a:r>
              <a:rPr dirty="0" sz="1000" spc="-13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Symbol"/>
                <a:cs typeface="Symbol"/>
              </a:rPr>
              <a:t></a:t>
            </a:r>
            <a:r>
              <a:rPr dirty="0" baseline="21367" sz="975" b="1">
                <a:latin typeface="Times New Roman"/>
                <a:cs typeface="Times New Roman"/>
              </a:rPr>
              <a:t>3</a:t>
            </a:r>
            <a:endParaRPr baseline="21367" sz="975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90646" y="5366130"/>
            <a:ext cx="85216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Times New Roman"/>
                <a:cs typeface="Times New Roman"/>
              </a:rPr>
              <a:t>Discount by</a:t>
            </a:r>
            <a:r>
              <a:rPr dirty="0" sz="1000" spc="-130" b="1">
                <a:latin typeface="Times New Roman"/>
                <a:cs typeface="Times New Roman"/>
              </a:rPr>
              <a:t> </a:t>
            </a:r>
            <a:r>
              <a:rPr dirty="0" sz="1000" b="1">
                <a:latin typeface="Symbol"/>
                <a:cs typeface="Symbol"/>
              </a:rPr>
              <a:t></a:t>
            </a:r>
            <a:r>
              <a:rPr dirty="0" baseline="21367" sz="975" b="1">
                <a:latin typeface="Times New Roman"/>
                <a:cs typeface="Times New Roman"/>
              </a:rPr>
              <a:t>2</a:t>
            </a:r>
            <a:endParaRPr baseline="21367" sz="975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874520" y="2007107"/>
            <a:ext cx="1269492" cy="4130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885950" y="2062987"/>
            <a:ext cx="1188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Times New Roman"/>
                <a:cs typeface="Times New Roman"/>
              </a:rPr>
              <a:t>Current</a:t>
            </a:r>
            <a:r>
              <a:rPr dirty="0" sz="1600" spc="-8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Data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5216" y="2997707"/>
            <a:ext cx="128270" cy="4504690"/>
          </a:xfrm>
          <a:custGeom>
            <a:avLst/>
            <a:gdLst/>
            <a:ahLst/>
            <a:cxnLst/>
            <a:rect l="l" t="t" r="r" b="b"/>
            <a:pathLst>
              <a:path w="128270" h="4504690">
                <a:moveTo>
                  <a:pt x="127762" y="4504563"/>
                </a:moveTo>
                <a:lnTo>
                  <a:pt x="99669" y="4470628"/>
                </a:lnTo>
                <a:lnTo>
                  <a:pt x="87807" y="4431207"/>
                </a:lnTo>
                <a:lnTo>
                  <a:pt x="77914" y="4379506"/>
                </a:lnTo>
                <a:lnTo>
                  <a:pt x="70370" y="4317517"/>
                </a:lnTo>
                <a:lnTo>
                  <a:pt x="65570" y="4247235"/>
                </a:lnTo>
                <a:lnTo>
                  <a:pt x="63881" y="4170679"/>
                </a:lnTo>
                <a:lnTo>
                  <a:pt x="63881" y="2586100"/>
                </a:lnTo>
                <a:lnTo>
                  <a:pt x="62191" y="2509647"/>
                </a:lnTo>
                <a:lnTo>
                  <a:pt x="57391" y="2439289"/>
                </a:lnTo>
                <a:lnTo>
                  <a:pt x="49847" y="2377312"/>
                </a:lnTo>
                <a:lnTo>
                  <a:pt x="39954" y="2325623"/>
                </a:lnTo>
                <a:lnTo>
                  <a:pt x="28092" y="2286254"/>
                </a:lnTo>
                <a:lnTo>
                  <a:pt x="0" y="2252217"/>
                </a:lnTo>
                <a:lnTo>
                  <a:pt x="14643" y="2243454"/>
                </a:lnTo>
                <a:lnTo>
                  <a:pt x="39954" y="2178939"/>
                </a:lnTo>
                <a:lnTo>
                  <a:pt x="49847" y="2127249"/>
                </a:lnTo>
                <a:lnTo>
                  <a:pt x="57391" y="2065273"/>
                </a:lnTo>
                <a:lnTo>
                  <a:pt x="62191" y="1994915"/>
                </a:lnTo>
                <a:lnTo>
                  <a:pt x="63881" y="1918461"/>
                </a:lnTo>
                <a:lnTo>
                  <a:pt x="63881" y="333882"/>
                </a:lnTo>
                <a:lnTo>
                  <a:pt x="65570" y="257301"/>
                </a:lnTo>
                <a:lnTo>
                  <a:pt x="70370" y="187070"/>
                </a:lnTo>
                <a:lnTo>
                  <a:pt x="77914" y="125094"/>
                </a:lnTo>
                <a:lnTo>
                  <a:pt x="87807" y="73278"/>
                </a:lnTo>
                <a:lnTo>
                  <a:pt x="99669" y="33908"/>
                </a:lnTo>
                <a:lnTo>
                  <a:pt x="113106" y="8762"/>
                </a:lnTo>
                <a:lnTo>
                  <a:pt x="12776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735835" y="6894576"/>
            <a:ext cx="5178552" cy="3931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054595" y="6976871"/>
            <a:ext cx="563879" cy="2316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825740" y="6981443"/>
            <a:ext cx="565403" cy="2225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39724" y="6798564"/>
            <a:ext cx="890015" cy="5897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42772" y="7502652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 h="0">
                <a:moveTo>
                  <a:pt x="0" y="0"/>
                </a:moveTo>
                <a:lnTo>
                  <a:pt x="767841" y="0"/>
                </a:lnTo>
              </a:path>
            </a:pathLst>
          </a:custGeom>
          <a:ln w="914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533144" y="3384803"/>
            <a:ext cx="626363" cy="4130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230530" y="828294"/>
            <a:ext cx="877379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imes New Roman"/>
                <a:cs typeface="Times New Roman"/>
              </a:rPr>
              <a:t>RE </a:t>
            </a:r>
            <a:r>
              <a:rPr dirty="0" sz="2000" spc="-5">
                <a:latin typeface="Times New Roman"/>
                <a:cs typeface="Times New Roman"/>
              </a:rPr>
              <a:t>is </a:t>
            </a:r>
            <a:r>
              <a:rPr dirty="0" sz="2000" spc="-10">
                <a:latin typeface="Times New Roman"/>
                <a:cs typeface="Times New Roman"/>
              </a:rPr>
              <a:t>driven </a:t>
            </a:r>
            <a:r>
              <a:rPr dirty="0" sz="2000">
                <a:latin typeface="Times New Roman"/>
                <a:cs typeface="Times New Roman"/>
              </a:rPr>
              <a:t>by ROCE </a:t>
            </a:r>
            <a:r>
              <a:rPr dirty="0" sz="2000" spc="-5">
                <a:latin typeface="Times New Roman"/>
                <a:cs typeface="Times New Roman"/>
              </a:rPr>
              <a:t>and the </a:t>
            </a:r>
            <a:r>
              <a:rPr dirty="0" sz="2000" spc="-10">
                <a:latin typeface="Times New Roman"/>
                <a:cs typeface="Times New Roman"/>
              </a:rPr>
              <a:t>book </a:t>
            </a:r>
            <a:r>
              <a:rPr dirty="0" sz="2000" spc="-5">
                <a:latin typeface="Times New Roman"/>
                <a:cs typeface="Times New Roman"/>
              </a:rPr>
              <a:t>value of </a:t>
            </a:r>
            <a:r>
              <a:rPr dirty="0" sz="2000" spc="-10">
                <a:latin typeface="Times New Roman"/>
                <a:cs typeface="Times New Roman"/>
              </a:rPr>
              <a:t>investments </a:t>
            </a:r>
            <a:r>
              <a:rPr dirty="0" sz="2000">
                <a:latin typeface="Times New Roman"/>
                <a:cs typeface="Times New Roman"/>
              </a:rPr>
              <a:t>put </a:t>
            </a:r>
            <a:r>
              <a:rPr dirty="0" sz="2000" spc="-10">
                <a:latin typeface="Times New Roman"/>
                <a:cs typeface="Times New Roman"/>
              </a:rPr>
              <a:t>in place. </a:t>
            </a:r>
            <a:r>
              <a:rPr dirty="0" sz="2000" spc="-60">
                <a:latin typeface="Times New Roman"/>
                <a:cs typeface="Times New Roman"/>
              </a:rPr>
              <a:t>Valuation  </a:t>
            </a:r>
            <a:r>
              <a:rPr dirty="0" sz="2000" spc="-5">
                <a:latin typeface="Times New Roman"/>
                <a:cs typeface="Times New Roman"/>
              </a:rPr>
              <a:t>involves </a:t>
            </a:r>
            <a:r>
              <a:rPr dirty="0" sz="2000" spc="-10">
                <a:latin typeface="Times New Roman"/>
                <a:cs typeface="Times New Roman"/>
              </a:rPr>
              <a:t>forecasting future </a:t>
            </a:r>
            <a:r>
              <a:rPr dirty="0" sz="2000">
                <a:latin typeface="Times New Roman"/>
                <a:cs typeface="Times New Roman"/>
              </a:rPr>
              <a:t>ROCE and </a:t>
            </a:r>
            <a:r>
              <a:rPr dirty="0" sz="2000" spc="-5">
                <a:latin typeface="Times New Roman"/>
                <a:cs typeface="Times New Roman"/>
              </a:rPr>
              <a:t>the </a:t>
            </a:r>
            <a:r>
              <a:rPr dirty="0" sz="2000" spc="-10">
                <a:latin typeface="Times New Roman"/>
                <a:cs typeface="Times New Roman"/>
              </a:rPr>
              <a:t>growth in </a:t>
            </a:r>
            <a:r>
              <a:rPr dirty="0" sz="2000" spc="-5">
                <a:latin typeface="Times New Roman"/>
                <a:cs typeface="Times New Roman"/>
              </a:rPr>
              <a:t>the </a:t>
            </a:r>
            <a:r>
              <a:rPr dirty="0" sz="2000">
                <a:latin typeface="Times New Roman"/>
                <a:cs typeface="Times New Roman"/>
              </a:rPr>
              <a:t>book </a:t>
            </a:r>
            <a:r>
              <a:rPr dirty="0" sz="2000" spc="-10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of net </a:t>
            </a:r>
            <a:r>
              <a:rPr dirty="0" sz="2000" spc="-10">
                <a:latin typeface="Times New Roman"/>
                <a:cs typeface="Times New Roman"/>
              </a:rPr>
              <a:t>assets,  </a:t>
            </a:r>
            <a:r>
              <a:rPr dirty="0" sz="2000" spc="-5">
                <a:latin typeface="Times New Roman"/>
                <a:cs typeface="Times New Roman"/>
              </a:rPr>
              <a:t>discounting the </a:t>
            </a:r>
            <a:r>
              <a:rPr dirty="0" sz="2000">
                <a:latin typeface="Times New Roman"/>
                <a:cs typeface="Times New Roman"/>
              </a:rPr>
              <a:t>RE that </a:t>
            </a:r>
            <a:r>
              <a:rPr dirty="0" sz="2000" spc="-10">
                <a:latin typeface="Times New Roman"/>
                <a:cs typeface="Times New Roman"/>
              </a:rPr>
              <a:t>they </a:t>
            </a:r>
            <a:r>
              <a:rPr dirty="0" sz="2000">
                <a:latin typeface="Times New Roman"/>
                <a:cs typeface="Times New Roman"/>
              </a:rPr>
              <a:t>produce </a:t>
            </a:r>
            <a:r>
              <a:rPr dirty="0" sz="2000" spc="-10">
                <a:latin typeface="Times New Roman"/>
                <a:cs typeface="Times New Roman"/>
              </a:rPr>
              <a:t>to </a:t>
            </a:r>
            <a:r>
              <a:rPr dirty="0" sz="2000" spc="-5">
                <a:latin typeface="Times New Roman"/>
                <a:cs typeface="Times New Roman"/>
              </a:rPr>
              <a:t>present </a:t>
            </a:r>
            <a:r>
              <a:rPr dirty="0" sz="2000" spc="-10">
                <a:latin typeface="Times New Roman"/>
                <a:cs typeface="Times New Roman"/>
              </a:rPr>
              <a:t>value, </a:t>
            </a:r>
            <a:r>
              <a:rPr dirty="0" sz="2000" spc="-5">
                <a:latin typeface="Times New Roman"/>
                <a:cs typeface="Times New Roman"/>
              </a:rPr>
              <a:t>and adding the </a:t>
            </a:r>
            <a:r>
              <a:rPr dirty="0" sz="2000" spc="-10">
                <a:latin typeface="Times New Roman"/>
                <a:cs typeface="Times New Roman"/>
              </a:rPr>
              <a:t>current </a:t>
            </a:r>
            <a:r>
              <a:rPr dirty="0" sz="2000" spc="-5">
                <a:latin typeface="Times New Roman"/>
                <a:cs typeface="Times New Roman"/>
              </a:rPr>
              <a:t>book  </a:t>
            </a:r>
            <a:r>
              <a:rPr dirty="0" sz="2000">
                <a:latin typeface="Times New Roman"/>
                <a:cs typeface="Times New Roman"/>
              </a:rPr>
              <a:t>value.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450" y="405129"/>
            <a:ext cx="689038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Simple Demonstration and a Simple</a:t>
            </a:r>
            <a:r>
              <a:rPr dirty="0" spc="-20"/>
              <a:t> </a:t>
            </a:r>
            <a:r>
              <a:rPr dirty="0" spc="-5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0984" y="4876266"/>
            <a:ext cx="8034020" cy="136398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2000" spc="-5">
                <a:latin typeface="Times New Roman"/>
                <a:cs typeface="Times New Roman"/>
              </a:rPr>
              <a:t>Recall,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2000">
                <a:latin typeface="Times New Roman"/>
                <a:cs typeface="Times New Roman"/>
              </a:rPr>
              <a:t>Ending Book </a:t>
            </a:r>
            <a:r>
              <a:rPr dirty="0" sz="2000" spc="-45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= Beginning Book </a:t>
            </a:r>
            <a:r>
              <a:rPr dirty="0" sz="2000" spc="-45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+ </a:t>
            </a:r>
            <a:r>
              <a:rPr dirty="0" sz="2000" spc="-5">
                <a:latin typeface="Times New Roman"/>
                <a:cs typeface="Times New Roman"/>
              </a:rPr>
              <a:t>Comp. </a:t>
            </a:r>
            <a:r>
              <a:rPr dirty="0" sz="2000">
                <a:latin typeface="Times New Roman"/>
                <a:cs typeface="Times New Roman"/>
              </a:rPr>
              <a:t>Earnings – Net</a:t>
            </a:r>
            <a:r>
              <a:rPr dirty="0" sz="2000" spc="-1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Payout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000">
                <a:latin typeface="Times New Roman"/>
                <a:cs typeface="Times New Roman"/>
              </a:rPr>
              <a:t>RE = </a:t>
            </a:r>
            <a:r>
              <a:rPr dirty="0" sz="2000" spc="-5">
                <a:latin typeface="Times New Roman"/>
                <a:cs typeface="Times New Roman"/>
              </a:rPr>
              <a:t>Comp. </a:t>
            </a:r>
            <a:r>
              <a:rPr dirty="0" sz="2000">
                <a:latin typeface="Times New Roman"/>
                <a:cs typeface="Times New Roman"/>
              </a:rPr>
              <a:t>Earnings – (Required Return for Equity × Beginning Book</a:t>
            </a:r>
            <a:r>
              <a:rPr dirty="0" sz="2000" spc="-400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Value)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2900" y="1220724"/>
            <a:ext cx="8459470" cy="377825"/>
          </a:xfrm>
          <a:custGeom>
            <a:avLst/>
            <a:gdLst/>
            <a:ahLst/>
            <a:cxnLst/>
            <a:rect l="l" t="t" r="r" b="b"/>
            <a:pathLst>
              <a:path w="8459470" h="377825">
                <a:moveTo>
                  <a:pt x="0" y="377698"/>
                </a:moveTo>
                <a:lnTo>
                  <a:pt x="8459470" y="377698"/>
                </a:lnTo>
                <a:lnTo>
                  <a:pt x="8459470" y="0"/>
                </a:lnTo>
                <a:lnTo>
                  <a:pt x="0" y="0"/>
                </a:lnTo>
                <a:lnTo>
                  <a:pt x="0" y="37769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2900" y="1598447"/>
            <a:ext cx="8459470" cy="423545"/>
          </a:xfrm>
          <a:custGeom>
            <a:avLst/>
            <a:gdLst/>
            <a:ahLst/>
            <a:cxnLst/>
            <a:rect l="l" t="t" r="r" b="b"/>
            <a:pathLst>
              <a:path w="8459470" h="423544">
                <a:moveTo>
                  <a:pt x="0" y="423138"/>
                </a:moveTo>
                <a:lnTo>
                  <a:pt x="8459470" y="423138"/>
                </a:lnTo>
                <a:lnTo>
                  <a:pt x="8459470" y="0"/>
                </a:lnTo>
                <a:lnTo>
                  <a:pt x="0" y="0"/>
                </a:lnTo>
                <a:lnTo>
                  <a:pt x="0" y="42313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2900" y="2021573"/>
            <a:ext cx="1789430" cy="332740"/>
          </a:xfrm>
          <a:custGeom>
            <a:avLst/>
            <a:gdLst/>
            <a:ahLst/>
            <a:cxnLst/>
            <a:rect l="l" t="t" r="r" b="b"/>
            <a:pathLst>
              <a:path w="1789430" h="332739">
                <a:moveTo>
                  <a:pt x="0" y="332117"/>
                </a:moveTo>
                <a:lnTo>
                  <a:pt x="1789430" y="332117"/>
                </a:lnTo>
                <a:lnTo>
                  <a:pt x="1789430" y="0"/>
                </a:lnTo>
                <a:lnTo>
                  <a:pt x="0" y="0"/>
                </a:lnTo>
                <a:lnTo>
                  <a:pt x="0" y="33211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32329" y="2021573"/>
            <a:ext cx="1464945" cy="332740"/>
          </a:xfrm>
          <a:custGeom>
            <a:avLst/>
            <a:gdLst/>
            <a:ahLst/>
            <a:cxnLst/>
            <a:rect l="l" t="t" r="r" b="b"/>
            <a:pathLst>
              <a:path w="1464945" h="332739">
                <a:moveTo>
                  <a:pt x="0" y="332117"/>
                </a:moveTo>
                <a:lnTo>
                  <a:pt x="1464945" y="332117"/>
                </a:lnTo>
                <a:lnTo>
                  <a:pt x="1464945" y="0"/>
                </a:lnTo>
                <a:lnTo>
                  <a:pt x="0" y="0"/>
                </a:lnTo>
                <a:lnTo>
                  <a:pt x="0" y="33211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97275" y="2021573"/>
            <a:ext cx="1040765" cy="332740"/>
          </a:xfrm>
          <a:custGeom>
            <a:avLst/>
            <a:gdLst/>
            <a:ahLst/>
            <a:cxnLst/>
            <a:rect l="l" t="t" r="r" b="b"/>
            <a:pathLst>
              <a:path w="1040764" h="332739">
                <a:moveTo>
                  <a:pt x="0" y="332117"/>
                </a:moveTo>
                <a:lnTo>
                  <a:pt x="1040764" y="332117"/>
                </a:lnTo>
                <a:lnTo>
                  <a:pt x="1040764" y="0"/>
                </a:lnTo>
                <a:lnTo>
                  <a:pt x="0" y="0"/>
                </a:lnTo>
                <a:lnTo>
                  <a:pt x="0" y="33211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38040" y="2021573"/>
            <a:ext cx="1043305" cy="332740"/>
          </a:xfrm>
          <a:custGeom>
            <a:avLst/>
            <a:gdLst/>
            <a:ahLst/>
            <a:cxnLst/>
            <a:rect l="l" t="t" r="r" b="b"/>
            <a:pathLst>
              <a:path w="1043304" h="332739">
                <a:moveTo>
                  <a:pt x="0" y="332117"/>
                </a:moveTo>
                <a:lnTo>
                  <a:pt x="1043305" y="332117"/>
                </a:lnTo>
                <a:lnTo>
                  <a:pt x="1043305" y="0"/>
                </a:lnTo>
                <a:lnTo>
                  <a:pt x="0" y="0"/>
                </a:lnTo>
                <a:lnTo>
                  <a:pt x="0" y="33211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81345" y="2021573"/>
            <a:ext cx="1036955" cy="332740"/>
          </a:xfrm>
          <a:custGeom>
            <a:avLst/>
            <a:gdLst/>
            <a:ahLst/>
            <a:cxnLst/>
            <a:rect l="l" t="t" r="r" b="b"/>
            <a:pathLst>
              <a:path w="1036954" h="332739">
                <a:moveTo>
                  <a:pt x="0" y="332117"/>
                </a:moveTo>
                <a:lnTo>
                  <a:pt x="1036954" y="332117"/>
                </a:lnTo>
                <a:lnTo>
                  <a:pt x="1036954" y="0"/>
                </a:lnTo>
                <a:lnTo>
                  <a:pt x="0" y="0"/>
                </a:lnTo>
                <a:lnTo>
                  <a:pt x="0" y="33211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18300" y="2021573"/>
            <a:ext cx="1043305" cy="332740"/>
          </a:xfrm>
          <a:custGeom>
            <a:avLst/>
            <a:gdLst/>
            <a:ahLst/>
            <a:cxnLst/>
            <a:rect l="l" t="t" r="r" b="b"/>
            <a:pathLst>
              <a:path w="1043304" h="332739">
                <a:moveTo>
                  <a:pt x="0" y="332117"/>
                </a:moveTo>
                <a:lnTo>
                  <a:pt x="1043304" y="332117"/>
                </a:lnTo>
                <a:lnTo>
                  <a:pt x="1043304" y="0"/>
                </a:lnTo>
                <a:lnTo>
                  <a:pt x="0" y="0"/>
                </a:lnTo>
                <a:lnTo>
                  <a:pt x="0" y="33211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61605" y="2021573"/>
            <a:ext cx="1040765" cy="332740"/>
          </a:xfrm>
          <a:custGeom>
            <a:avLst/>
            <a:gdLst/>
            <a:ahLst/>
            <a:cxnLst/>
            <a:rect l="l" t="t" r="r" b="b"/>
            <a:pathLst>
              <a:path w="1040765" h="332739">
                <a:moveTo>
                  <a:pt x="0" y="332117"/>
                </a:moveTo>
                <a:lnTo>
                  <a:pt x="1040765" y="332117"/>
                </a:lnTo>
                <a:lnTo>
                  <a:pt x="1040765" y="0"/>
                </a:lnTo>
                <a:lnTo>
                  <a:pt x="0" y="0"/>
                </a:lnTo>
                <a:lnTo>
                  <a:pt x="0" y="33211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2900" y="2353652"/>
            <a:ext cx="1789430" cy="423545"/>
          </a:xfrm>
          <a:custGeom>
            <a:avLst/>
            <a:gdLst/>
            <a:ahLst/>
            <a:cxnLst/>
            <a:rect l="l" t="t" r="r" b="b"/>
            <a:pathLst>
              <a:path w="1789430" h="423544">
                <a:moveTo>
                  <a:pt x="0" y="423456"/>
                </a:moveTo>
                <a:lnTo>
                  <a:pt x="1789430" y="423456"/>
                </a:lnTo>
                <a:lnTo>
                  <a:pt x="1789430" y="0"/>
                </a:lnTo>
                <a:lnTo>
                  <a:pt x="0" y="0"/>
                </a:lnTo>
                <a:lnTo>
                  <a:pt x="0" y="42345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32329" y="2353652"/>
            <a:ext cx="1464945" cy="423545"/>
          </a:xfrm>
          <a:custGeom>
            <a:avLst/>
            <a:gdLst/>
            <a:ahLst/>
            <a:cxnLst/>
            <a:rect l="l" t="t" r="r" b="b"/>
            <a:pathLst>
              <a:path w="1464945" h="423544">
                <a:moveTo>
                  <a:pt x="0" y="423456"/>
                </a:moveTo>
                <a:lnTo>
                  <a:pt x="1464945" y="423456"/>
                </a:lnTo>
                <a:lnTo>
                  <a:pt x="1464945" y="0"/>
                </a:lnTo>
                <a:lnTo>
                  <a:pt x="0" y="0"/>
                </a:lnTo>
                <a:lnTo>
                  <a:pt x="0" y="42345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97275" y="2353652"/>
            <a:ext cx="1040765" cy="423545"/>
          </a:xfrm>
          <a:custGeom>
            <a:avLst/>
            <a:gdLst/>
            <a:ahLst/>
            <a:cxnLst/>
            <a:rect l="l" t="t" r="r" b="b"/>
            <a:pathLst>
              <a:path w="1040764" h="423544">
                <a:moveTo>
                  <a:pt x="0" y="423456"/>
                </a:moveTo>
                <a:lnTo>
                  <a:pt x="1040764" y="423456"/>
                </a:lnTo>
                <a:lnTo>
                  <a:pt x="1040764" y="0"/>
                </a:lnTo>
                <a:lnTo>
                  <a:pt x="0" y="0"/>
                </a:lnTo>
                <a:lnTo>
                  <a:pt x="0" y="42345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38040" y="2353652"/>
            <a:ext cx="1043305" cy="423545"/>
          </a:xfrm>
          <a:custGeom>
            <a:avLst/>
            <a:gdLst/>
            <a:ahLst/>
            <a:cxnLst/>
            <a:rect l="l" t="t" r="r" b="b"/>
            <a:pathLst>
              <a:path w="1043304" h="423544">
                <a:moveTo>
                  <a:pt x="0" y="423456"/>
                </a:moveTo>
                <a:lnTo>
                  <a:pt x="1043305" y="423456"/>
                </a:lnTo>
                <a:lnTo>
                  <a:pt x="1043305" y="0"/>
                </a:lnTo>
                <a:lnTo>
                  <a:pt x="0" y="0"/>
                </a:lnTo>
                <a:lnTo>
                  <a:pt x="0" y="42345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681345" y="2353652"/>
            <a:ext cx="1036955" cy="423545"/>
          </a:xfrm>
          <a:custGeom>
            <a:avLst/>
            <a:gdLst/>
            <a:ahLst/>
            <a:cxnLst/>
            <a:rect l="l" t="t" r="r" b="b"/>
            <a:pathLst>
              <a:path w="1036954" h="423544">
                <a:moveTo>
                  <a:pt x="0" y="423456"/>
                </a:moveTo>
                <a:lnTo>
                  <a:pt x="1036954" y="423456"/>
                </a:lnTo>
                <a:lnTo>
                  <a:pt x="1036954" y="0"/>
                </a:lnTo>
                <a:lnTo>
                  <a:pt x="0" y="0"/>
                </a:lnTo>
                <a:lnTo>
                  <a:pt x="0" y="42345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18300" y="2353652"/>
            <a:ext cx="1043305" cy="423545"/>
          </a:xfrm>
          <a:custGeom>
            <a:avLst/>
            <a:gdLst/>
            <a:ahLst/>
            <a:cxnLst/>
            <a:rect l="l" t="t" r="r" b="b"/>
            <a:pathLst>
              <a:path w="1043304" h="423544">
                <a:moveTo>
                  <a:pt x="0" y="423456"/>
                </a:moveTo>
                <a:lnTo>
                  <a:pt x="1043304" y="423456"/>
                </a:lnTo>
                <a:lnTo>
                  <a:pt x="1043304" y="0"/>
                </a:lnTo>
                <a:lnTo>
                  <a:pt x="0" y="0"/>
                </a:lnTo>
                <a:lnTo>
                  <a:pt x="0" y="42345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761605" y="2353652"/>
            <a:ext cx="1040765" cy="423545"/>
          </a:xfrm>
          <a:custGeom>
            <a:avLst/>
            <a:gdLst/>
            <a:ahLst/>
            <a:cxnLst/>
            <a:rect l="l" t="t" r="r" b="b"/>
            <a:pathLst>
              <a:path w="1040765" h="423544">
                <a:moveTo>
                  <a:pt x="0" y="423456"/>
                </a:moveTo>
                <a:lnTo>
                  <a:pt x="1040765" y="423456"/>
                </a:lnTo>
                <a:lnTo>
                  <a:pt x="1040765" y="0"/>
                </a:lnTo>
                <a:lnTo>
                  <a:pt x="0" y="0"/>
                </a:lnTo>
                <a:lnTo>
                  <a:pt x="0" y="42345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2900" y="2777172"/>
            <a:ext cx="1789430" cy="377825"/>
          </a:xfrm>
          <a:custGeom>
            <a:avLst/>
            <a:gdLst/>
            <a:ahLst/>
            <a:cxnLst/>
            <a:rect l="l" t="t" r="r" b="b"/>
            <a:pathLst>
              <a:path w="1789430" h="377825">
                <a:moveTo>
                  <a:pt x="0" y="377634"/>
                </a:moveTo>
                <a:lnTo>
                  <a:pt x="1789430" y="377634"/>
                </a:lnTo>
                <a:lnTo>
                  <a:pt x="1789430" y="0"/>
                </a:lnTo>
                <a:lnTo>
                  <a:pt x="0" y="0"/>
                </a:lnTo>
                <a:lnTo>
                  <a:pt x="0" y="3776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32329" y="2777172"/>
            <a:ext cx="1464945" cy="377825"/>
          </a:xfrm>
          <a:custGeom>
            <a:avLst/>
            <a:gdLst/>
            <a:ahLst/>
            <a:cxnLst/>
            <a:rect l="l" t="t" r="r" b="b"/>
            <a:pathLst>
              <a:path w="1464945" h="377825">
                <a:moveTo>
                  <a:pt x="0" y="377634"/>
                </a:moveTo>
                <a:lnTo>
                  <a:pt x="1464945" y="377634"/>
                </a:lnTo>
                <a:lnTo>
                  <a:pt x="1464945" y="0"/>
                </a:lnTo>
                <a:lnTo>
                  <a:pt x="0" y="0"/>
                </a:lnTo>
                <a:lnTo>
                  <a:pt x="0" y="3776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97275" y="2777172"/>
            <a:ext cx="1040765" cy="377825"/>
          </a:xfrm>
          <a:custGeom>
            <a:avLst/>
            <a:gdLst/>
            <a:ahLst/>
            <a:cxnLst/>
            <a:rect l="l" t="t" r="r" b="b"/>
            <a:pathLst>
              <a:path w="1040764" h="377825">
                <a:moveTo>
                  <a:pt x="0" y="377634"/>
                </a:moveTo>
                <a:lnTo>
                  <a:pt x="1040764" y="377634"/>
                </a:lnTo>
                <a:lnTo>
                  <a:pt x="1040764" y="0"/>
                </a:lnTo>
                <a:lnTo>
                  <a:pt x="0" y="0"/>
                </a:lnTo>
                <a:lnTo>
                  <a:pt x="0" y="3776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38040" y="2777172"/>
            <a:ext cx="1043305" cy="377825"/>
          </a:xfrm>
          <a:custGeom>
            <a:avLst/>
            <a:gdLst/>
            <a:ahLst/>
            <a:cxnLst/>
            <a:rect l="l" t="t" r="r" b="b"/>
            <a:pathLst>
              <a:path w="1043304" h="377825">
                <a:moveTo>
                  <a:pt x="0" y="377634"/>
                </a:moveTo>
                <a:lnTo>
                  <a:pt x="1043305" y="377634"/>
                </a:lnTo>
                <a:lnTo>
                  <a:pt x="1043305" y="0"/>
                </a:lnTo>
                <a:lnTo>
                  <a:pt x="0" y="0"/>
                </a:lnTo>
                <a:lnTo>
                  <a:pt x="0" y="3776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81345" y="2777172"/>
            <a:ext cx="1036955" cy="377825"/>
          </a:xfrm>
          <a:custGeom>
            <a:avLst/>
            <a:gdLst/>
            <a:ahLst/>
            <a:cxnLst/>
            <a:rect l="l" t="t" r="r" b="b"/>
            <a:pathLst>
              <a:path w="1036954" h="377825">
                <a:moveTo>
                  <a:pt x="0" y="377634"/>
                </a:moveTo>
                <a:lnTo>
                  <a:pt x="1036954" y="377634"/>
                </a:lnTo>
                <a:lnTo>
                  <a:pt x="1036954" y="0"/>
                </a:lnTo>
                <a:lnTo>
                  <a:pt x="0" y="0"/>
                </a:lnTo>
                <a:lnTo>
                  <a:pt x="0" y="3776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18300" y="2777172"/>
            <a:ext cx="1043305" cy="377825"/>
          </a:xfrm>
          <a:custGeom>
            <a:avLst/>
            <a:gdLst/>
            <a:ahLst/>
            <a:cxnLst/>
            <a:rect l="l" t="t" r="r" b="b"/>
            <a:pathLst>
              <a:path w="1043304" h="377825">
                <a:moveTo>
                  <a:pt x="0" y="377634"/>
                </a:moveTo>
                <a:lnTo>
                  <a:pt x="1043304" y="377634"/>
                </a:lnTo>
                <a:lnTo>
                  <a:pt x="1043304" y="0"/>
                </a:lnTo>
                <a:lnTo>
                  <a:pt x="0" y="0"/>
                </a:lnTo>
                <a:lnTo>
                  <a:pt x="0" y="3776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761605" y="2777172"/>
            <a:ext cx="1040765" cy="377825"/>
          </a:xfrm>
          <a:custGeom>
            <a:avLst/>
            <a:gdLst/>
            <a:ahLst/>
            <a:cxnLst/>
            <a:rect l="l" t="t" r="r" b="b"/>
            <a:pathLst>
              <a:path w="1040765" h="377825">
                <a:moveTo>
                  <a:pt x="0" y="377634"/>
                </a:moveTo>
                <a:lnTo>
                  <a:pt x="1040765" y="377634"/>
                </a:lnTo>
                <a:lnTo>
                  <a:pt x="1040765" y="0"/>
                </a:lnTo>
                <a:lnTo>
                  <a:pt x="0" y="0"/>
                </a:lnTo>
                <a:lnTo>
                  <a:pt x="0" y="37763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42900" y="3154756"/>
            <a:ext cx="1789430" cy="377825"/>
          </a:xfrm>
          <a:custGeom>
            <a:avLst/>
            <a:gdLst/>
            <a:ahLst/>
            <a:cxnLst/>
            <a:rect l="l" t="t" r="r" b="b"/>
            <a:pathLst>
              <a:path w="1789430" h="377825">
                <a:moveTo>
                  <a:pt x="0" y="377494"/>
                </a:moveTo>
                <a:lnTo>
                  <a:pt x="1789430" y="377494"/>
                </a:lnTo>
                <a:lnTo>
                  <a:pt x="1789430" y="0"/>
                </a:lnTo>
                <a:lnTo>
                  <a:pt x="0" y="0"/>
                </a:lnTo>
                <a:lnTo>
                  <a:pt x="0" y="37749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32329" y="3154756"/>
            <a:ext cx="1464945" cy="377825"/>
          </a:xfrm>
          <a:custGeom>
            <a:avLst/>
            <a:gdLst/>
            <a:ahLst/>
            <a:cxnLst/>
            <a:rect l="l" t="t" r="r" b="b"/>
            <a:pathLst>
              <a:path w="1464945" h="377825">
                <a:moveTo>
                  <a:pt x="0" y="377494"/>
                </a:moveTo>
                <a:lnTo>
                  <a:pt x="1464945" y="377494"/>
                </a:lnTo>
                <a:lnTo>
                  <a:pt x="1464945" y="0"/>
                </a:lnTo>
                <a:lnTo>
                  <a:pt x="0" y="0"/>
                </a:lnTo>
                <a:lnTo>
                  <a:pt x="0" y="37749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97275" y="3154756"/>
            <a:ext cx="1040765" cy="377825"/>
          </a:xfrm>
          <a:custGeom>
            <a:avLst/>
            <a:gdLst/>
            <a:ahLst/>
            <a:cxnLst/>
            <a:rect l="l" t="t" r="r" b="b"/>
            <a:pathLst>
              <a:path w="1040764" h="377825">
                <a:moveTo>
                  <a:pt x="0" y="377494"/>
                </a:moveTo>
                <a:lnTo>
                  <a:pt x="1040764" y="377494"/>
                </a:lnTo>
                <a:lnTo>
                  <a:pt x="1040764" y="0"/>
                </a:lnTo>
                <a:lnTo>
                  <a:pt x="0" y="0"/>
                </a:lnTo>
                <a:lnTo>
                  <a:pt x="0" y="37749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38040" y="3154756"/>
            <a:ext cx="1043305" cy="377825"/>
          </a:xfrm>
          <a:custGeom>
            <a:avLst/>
            <a:gdLst/>
            <a:ahLst/>
            <a:cxnLst/>
            <a:rect l="l" t="t" r="r" b="b"/>
            <a:pathLst>
              <a:path w="1043304" h="377825">
                <a:moveTo>
                  <a:pt x="0" y="377494"/>
                </a:moveTo>
                <a:lnTo>
                  <a:pt x="1043305" y="377494"/>
                </a:lnTo>
                <a:lnTo>
                  <a:pt x="1043305" y="0"/>
                </a:lnTo>
                <a:lnTo>
                  <a:pt x="0" y="0"/>
                </a:lnTo>
                <a:lnTo>
                  <a:pt x="0" y="37749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81345" y="3154756"/>
            <a:ext cx="1036955" cy="377825"/>
          </a:xfrm>
          <a:custGeom>
            <a:avLst/>
            <a:gdLst/>
            <a:ahLst/>
            <a:cxnLst/>
            <a:rect l="l" t="t" r="r" b="b"/>
            <a:pathLst>
              <a:path w="1036954" h="377825">
                <a:moveTo>
                  <a:pt x="0" y="377494"/>
                </a:moveTo>
                <a:lnTo>
                  <a:pt x="1036954" y="377494"/>
                </a:lnTo>
                <a:lnTo>
                  <a:pt x="1036954" y="0"/>
                </a:lnTo>
                <a:lnTo>
                  <a:pt x="0" y="0"/>
                </a:lnTo>
                <a:lnTo>
                  <a:pt x="0" y="37749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18300" y="3154756"/>
            <a:ext cx="1043305" cy="377825"/>
          </a:xfrm>
          <a:custGeom>
            <a:avLst/>
            <a:gdLst/>
            <a:ahLst/>
            <a:cxnLst/>
            <a:rect l="l" t="t" r="r" b="b"/>
            <a:pathLst>
              <a:path w="1043304" h="377825">
                <a:moveTo>
                  <a:pt x="0" y="377494"/>
                </a:moveTo>
                <a:lnTo>
                  <a:pt x="1043304" y="377494"/>
                </a:lnTo>
                <a:lnTo>
                  <a:pt x="1043304" y="0"/>
                </a:lnTo>
                <a:lnTo>
                  <a:pt x="0" y="0"/>
                </a:lnTo>
                <a:lnTo>
                  <a:pt x="0" y="37749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761605" y="3154756"/>
            <a:ext cx="1040765" cy="377825"/>
          </a:xfrm>
          <a:custGeom>
            <a:avLst/>
            <a:gdLst/>
            <a:ahLst/>
            <a:cxnLst/>
            <a:rect l="l" t="t" r="r" b="b"/>
            <a:pathLst>
              <a:path w="1040765" h="377825">
                <a:moveTo>
                  <a:pt x="0" y="377494"/>
                </a:moveTo>
                <a:lnTo>
                  <a:pt x="1040765" y="377494"/>
                </a:lnTo>
                <a:lnTo>
                  <a:pt x="1040765" y="0"/>
                </a:lnTo>
                <a:lnTo>
                  <a:pt x="0" y="0"/>
                </a:lnTo>
                <a:lnTo>
                  <a:pt x="0" y="37749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2900" y="3532276"/>
            <a:ext cx="1789430" cy="378460"/>
          </a:xfrm>
          <a:custGeom>
            <a:avLst/>
            <a:gdLst/>
            <a:ahLst/>
            <a:cxnLst/>
            <a:rect l="l" t="t" r="r" b="b"/>
            <a:pathLst>
              <a:path w="1789430" h="378460">
                <a:moveTo>
                  <a:pt x="0" y="377926"/>
                </a:moveTo>
                <a:lnTo>
                  <a:pt x="1789430" y="377926"/>
                </a:lnTo>
                <a:lnTo>
                  <a:pt x="1789430" y="0"/>
                </a:lnTo>
                <a:lnTo>
                  <a:pt x="0" y="0"/>
                </a:lnTo>
                <a:lnTo>
                  <a:pt x="0" y="3779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132329" y="3532276"/>
            <a:ext cx="1464945" cy="378460"/>
          </a:xfrm>
          <a:custGeom>
            <a:avLst/>
            <a:gdLst/>
            <a:ahLst/>
            <a:cxnLst/>
            <a:rect l="l" t="t" r="r" b="b"/>
            <a:pathLst>
              <a:path w="1464945" h="378460">
                <a:moveTo>
                  <a:pt x="0" y="377926"/>
                </a:moveTo>
                <a:lnTo>
                  <a:pt x="1464945" y="377926"/>
                </a:lnTo>
                <a:lnTo>
                  <a:pt x="1464945" y="0"/>
                </a:lnTo>
                <a:lnTo>
                  <a:pt x="0" y="0"/>
                </a:lnTo>
                <a:lnTo>
                  <a:pt x="0" y="3779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97275" y="3532276"/>
            <a:ext cx="1040765" cy="378460"/>
          </a:xfrm>
          <a:custGeom>
            <a:avLst/>
            <a:gdLst/>
            <a:ahLst/>
            <a:cxnLst/>
            <a:rect l="l" t="t" r="r" b="b"/>
            <a:pathLst>
              <a:path w="1040764" h="378460">
                <a:moveTo>
                  <a:pt x="0" y="377926"/>
                </a:moveTo>
                <a:lnTo>
                  <a:pt x="1040764" y="377926"/>
                </a:lnTo>
                <a:lnTo>
                  <a:pt x="1040764" y="0"/>
                </a:lnTo>
                <a:lnTo>
                  <a:pt x="0" y="0"/>
                </a:lnTo>
                <a:lnTo>
                  <a:pt x="0" y="3779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38040" y="3532276"/>
            <a:ext cx="1043305" cy="378460"/>
          </a:xfrm>
          <a:custGeom>
            <a:avLst/>
            <a:gdLst/>
            <a:ahLst/>
            <a:cxnLst/>
            <a:rect l="l" t="t" r="r" b="b"/>
            <a:pathLst>
              <a:path w="1043304" h="378460">
                <a:moveTo>
                  <a:pt x="0" y="377926"/>
                </a:moveTo>
                <a:lnTo>
                  <a:pt x="1043305" y="377926"/>
                </a:lnTo>
                <a:lnTo>
                  <a:pt x="1043305" y="0"/>
                </a:lnTo>
                <a:lnTo>
                  <a:pt x="0" y="0"/>
                </a:lnTo>
                <a:lnTo>
                  <a:pt x="0" y="3779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681345" y="3532276"/>
            <a:ext cx="1036955" cy="378460"/>
          </a:xfrm>
          <a:custGeom>
            <a:avLst/>
            <a:gdLst/>
            <a:ahLst/>
            <a:cxnLst/>
            <a:rect l="l" t="t" r="r" b="b"/>
            <a:pathLst>
              <a:path w="1036954" h="378460">
                <a:moveTo>
                  <a:pt x="0" y="377926"/>
                </a:moveTo>
                <a:lnTo>
                  <a:pt x="1036954" y="377926"/>
                </a:lnTo>
                <a:lnTo>
                  <a:pt x="1036954" y="0"/>
                </a:lnTo>
                <a:lnTo>
                  <a:pt x="0" y="0"/>
                </a:lnTo>
                <a:lnTo>
                  <a:pt x="0" y="3779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18300" y="3532276"/>
            <a:ext cx="1043305" cy="378460"/>
          </a:xfrm>
          <a:custGeom>
            <a:avLst/>
            <a:gdLst/>
            <a:ahLst/>
            <a:cxnLst/>
            <a:rect l="l" t="t" r="r" b="b"/>
            <a:pathLst>
              <a:path w="1043304" h="378460">
                <a:moveTo>
                  <a:pt x="0" y="377926"/>
                </a:moveTo>
                <a:lnTo>
                  <a:pt x="1043304" y="377926"/>
                </a:lnTo>
                <a:lnTo>
                  <a:pt x="1043304" y="0"/>
                </a:lnTo>
                <a:lnTo>
                  <a:pt x="0" y="0"/>
                </a:lnTo>
                <a:lnTo>
                  <a:pt x="0" y="3779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761605" y="3532276"/>
            <a:ext cx="1040765" cy="378460"/>
          </a:xfrm>
          <a:custGeom>
            <a:avLst/>
            <a:gdLst/>
            <a:ahLst/>
            <a:cxnLst/>
            <a:rect l="l" t="t" r="r" b="b"/>
            <a:pathLst>
              <a:path w="1040765" h="378460">
                <a:moveTo>
                  <a:pt x="0" y="377926"/>
                </a:moveTo>
                <a:lnTo>
                  <a:pt x="1040765" y="377926"/>
                </a:lnTo>
                <a:lnTo>
                  <a:pt x="1040765" y="0"/>
                </a:lnTo>
                <a:lnTo>
                  <a:pt x="0" y="0"/>
                </a:lnTo>
                <a:lnTo>
                  <a:pt x="0" y="3779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2900" y="3910215"/>
            <a:ext cx="1789430" cy="332105"/>
          </a:xfrm>
          <a:custGeom>
            <a:avLst/>
            <a:gdLst/>
            <a:ahLst/>
            <a:cxnLst/>
            <a:rect l="l" t="t" r="r" b="b"/>
            <a:pathLst>
              <a:path w="1789430" h="332104">
                <a:moveTo>
                  <a:pt x="0" y="331711"/>
                </a:moveTo>
                <a:lnTo>
                  <a:pt x="1789430" y="331711"/>
                </a:lnTo>
                <a:lnTo>
                  <a:pt x="1789430" y="0"/>
                </a:lnTo>
                <a:lnTo>
                  <a:pt x="0" y="0"/>
                </a:lnTo>
                <a:lnTo>
                  <a:pt x="0" y="3317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132329" y="3910215"/>
            <a:ext cx="1464945" cy="332105"/>
          </a:xfrm>
          <a:custGeom>
            <a:avLst/>
            <a:gdLst/>
            <a:ahLst/>
            <a:cxnLst/>
            <a:rect l="l" t="t" r="r" b="b"/>
            <a:pathLst>
              <a:path w="1464945" h="332104">
                <a:moveTo>
                  <a:pt x="0" y="331711"/>
                </a:moveTo>
                <a:lnTo>
                  <a:pt x="1464945" y="331711"/>
                </a:lnTo>
                <a:lnTo>
                  <a:pt x="1464945" y="0"/>
                </a:lnTo>
                <a:lnTo>
                  <a:pt x="0" y="0"/>
                </a:lnTo>
                <a:lnTo>
                  <a:pt x="0" y="3317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597275" y="3910215"/>
            <a:ext cx="1040765" cy="332105"/>
          </a:xfrm>
          <a:custGeom>
            <a:avLst/>
            <a:gdLst/>
            <a:ahLst/>
            <a:cxnLst/>
            <a:rect l="l" t="t" r="r" b="b"/>
            <a:pathLst>
              <a:path w="1040764" h="332104">
                <a:moveTo>
                  <a:pt x="0" y="331711"/>
                </a:moveTo>
                <a:lnTo>
                  <a:pt x="1040764" y="331711"/>
                </a:lnTo>
                <a:lnTo>
                  <a:pt x="1040764" y="0"/>
                </a:lnTo>
                <a:lnTo>
                  <a:pt x="0" y="0"/>
                </a:lnTo>
                <a:lnTo>
                  <a:pt x="0" y="3317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638040" y="3910215"/>
            <a:ext cx="1043305" cy="332105"/>
          </a:xfrm>
          <a:custGeom>
            <a:avLst/>
            <a:gdLst/>
            <a:ahLst/>
            <a:cxnLst/>
            <a:rect l="l" t="t" r="r" b="b"/>
            <a:pathLst>
              <a:path w="1043304" h="332104">
                <a:moveTo>
                  <a:pt x="0" y="331711"/>
                </a:moveTo>
                <a:lnTo>
                  <a:pt x="1043305" y="331711"/>
                </a:lnTo>
                <a:lnTo>
                  <a:pt x="1043305" y="0"/>
                </a:lnTo>
                <a:lnTo>
                  <a:pt x="0" y="0"/>
                </a:lnTo>
                <a:lnTo>
                  <a:pt x="0" y="3317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81345" y="3910215"/>
            <a:ext cx="1036955" cy="332105"/>
          </a:xfrm>
          <a:custGeom>
            <a:avLst/>
            <a:gdLst/>
            <a:ahLst/>
            <a:cxnLst/>
            <a:rect l="l" t="t" r="r" b="b"/>
            <a:pathLst>
              <a:path w="1036954" h="332104">
                <a:moveTo>
                  <a:pt x="0" y="331711"/>
                </a:moveTo>
                <a:lnTo>
                  <a:pt x="1036954" y="331711"/>
                </a:lnTo>
                <a:lnTo>
                  <a:pt x="1036954" y="0"/>
                </a:lnTo>
                <a:lnTo>
                  <a:pt x="0" y="0"/>
                </a:lnTo>
                <a:lnTo>
                  <a:pt x="0" y="3317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718300" y="3910215"/>
            <a:ext cx="1043305" cy="332105"/>
          </a:xfrm>
          <a:custGeom>
            <a:avLst/>
            <a:gdLst/>
            <a:ahLst/>
            <a:cxnLst/>
            <a:rect l="l" t="t" r="r" b="b"/>
            <a:pathLst>
              <a:path w="1043304" h="332104">
                <a:moveTo>
                  <a:pt x="0" y="331711"/>
                </a:moveTo>
                <a:lnTo>
                  <a:pt x="1043304" y="331711"/>
                </a:lnTo>
                <a:lnTo>
                  <a:pt x="1043304" y="0"/>
                </a:lnTo>
                <a:lnTo>
                  <a:pt x="0" y="0"/>
                </a:lnTo>
                <a:lnTo>
                  <a:pt x="0" y="3317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761605" y="3910215"/>
            <a:ext cx="1040765" cy="332105"/>
          </a:xfrm>
          <a:custGeom>
            <a:avLst/>
            <a:gdLst/>
            <a:ahLst/>
            <a:cxnLst/>
            <a:rect l="l" t="t" r="r" b="b"/>
            <a:pathLst>
              <a:path w="1040765" h="332104">
                <a:moveTo>
                  <a:pt x="0" y="331711"/>
                </a:moveTo>
                <a:lnTo>
                  <a:pt x="1040765" y="331711"/>
                </a:lnTo>
                <a:lnTo>
                  <a:pt x="1040765" y="0"/>
                </a:lnTo>
                <a:lnTo>
                  <a:pt x="0" y="0"/>
                </a:lnTo>
                <a:lnTo>
                  <a:pt x="0" y="33171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342900" y="1217549"/>
          <a:ext cx="8468995" cy="302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335"/>
                <a:gridCol w="1462405"/>
                <a:gridCol w="1041400"/>
                <a:gridCol w="1042035"/>
                <a:gridCol w="1036955"/>
                <a:gridCol w="1041400"/>
                <a:gridCol w="1049654"/>
              </a:tblGrid>
              <a:tr h="414762">
                <a:tc gridSpan="7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55"/>
                        </a:spcBef>
                        <a:tabLst>
                          <a:tab pos="8458835" algn="l"/>
                        </a:tabLst>
                      </a:pP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u="sng" sz="20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millions</a:t>
                      </a:r>
                      <a:r>
                        <a:rPr dirty="0" u="sng" sz="2000" spc="-6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u="sng" sz="20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dollars.</a:t>
                      </a:r>
                      <a:r>
                        <a:rPr dirty="0" u="sng" sz="20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Required</a:t>
                      </a:r>
                      <a:r>
                        <a:rPr dirty="0" u="sng" sz="2000" spc="-5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return</a:t>
                      </a:r>
                      <a:r>
                        <a:rPr dirty="0" u="sng" sz="2000" spc="-7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u="sng" sz="20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spc="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10%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per</a:t>
                      </a:r>
                      <a:r>
                        <a:rPr dirty="0" u="sng" sz="2000" spc="-204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spc="-3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year.	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78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9772">
                <a:tc gridSpan="7">
                  <a:txBody>
                    <a:bodyPr/>
                    <a:lstStyle/>
                    <a:p>
                      <a:pPr marL="5112385" marR="3175">
                        <a:lnSpc>
                          <a:spcPts val="2210"/>
                        </a:lnSpc>
                        <a:spcBef>
                          <a:spcPts val="160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sz="2000" spc="-2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45" b="1">
                          <a:latin typeface="Times New Roman"/>
                          <a:cs typeface="Times New Roman"/>
                        </a:rPr>
                        <a:t>Year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8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235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858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 marR="31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4455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415333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Earnings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43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12.00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12.36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12.73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13.11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13.51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 marR="31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13.91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37738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Dividends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222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9.09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9.36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9.64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9.93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10.23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 marR="31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10.53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</a:tr>
              <a:tr h="377634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Value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1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100.00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7776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RE (10%</a:t>
                      </a:r>
                      <a:r>
                        <a:rPr dirty="0" sz="2000" spc="-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charge)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4012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RE growth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95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2" name="object 52"/>
          <p:cNvSpPr/>
          <p:nvPr/>
        </p:nvSpPr>
        <p:spPr>
          <a:xfrm>
            <a:off x="327659" y="4495800"/>
            <a:ext cx="81534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450" y="405129"/>
            <a:ext cx="689038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 Simple Demonstration and a Simple</a:t>
            </a:r>
            <a:r>
              <a:rPr dirty="0" spc="-20"/>
              <a:t> </a:t>
            </a:r>
            <a:r>
              <a:rPr dirty="0" spc="-5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181" y="4503165"/>
            <a:ext cx="6717030" cy="198373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Times New Roman"/>
                <a:cs typeface="Times New Roman"/>
              </a:rPr>
              <a:t>With </a:t>
            </a:r>
            <a:r>
              <a:rPr dirty="0" sz="2000" b="1">
                <a:latin typeface="Times New Roman"/>
                <a:cs typeface="Times New Roman"/>
              </a:rPr>
              <a:t>g = 1.03 and </a:t>
            </a:r>
            <a:r>
              <a:rPr dirty="0" sz="2000" spc="-5" b="1">
                <a:latin typeface="Times New Roman"/>
                <a:cs typeface="Times New Roman"/>
              </a:rPr>
              <a:t>ρ</a:t>
            </a:r>
            <a:r>
              <a:rPr dirty="0" baseline="-17094" sz="1950" spc="-7" b="1">
                <a:latin typeface="Times New Roman"/>
                <a:cs typeface="Times New Roman"/>
              </a:rPr>
              <a:t>E </a:t>
            </a:r>
            <a:r>
              <a:rPr dirty="0" sz="2000" b="1">
                <a:latin typeface="Times New Roman"/>
                <a:cs typeface="Times New Roman"/>
              </a:rPr>
              <a:t>= 1.10, the</a:t>
            </a:r>
            <a:r>
              <a:rPr dirty="0" sz="2000" spc="-75" b="1">
                <a:latin typeface="Times New Roman"/>
                <a:cs typeface="Times New Roman"/>
              </a:rPr>
              <a:t> </a:t>
            </a:r>
            <a:r>
              <a:rPr dirty="0" sz="2000" spc="10" b="1">
                <a:latin typeface="Times New Roman"/>
                <a:cs typeface="Times New Roman"/>
              </a:rPr>
              <a:t>valuationis: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5" b="1">
                <a:latin typeface="Times New Roman"/>
                <a:cs typeface="Times New Roman"/>
              </a:rPr>
              <a:t>intrinsic </a:t>
            </a:r>
            <a:r>
              <a:rPr dirty="0" sz="2000" b="1">
                <a:latin typeface="Times New Roman"/>
                <a:cs typeface="Times New Roman"/>
              </a:rPr>
              <a:t>price-to-book ratio (P/B) is $133.71 / $100 =</a:t>
            </a:r>
            <a:r>
              <a:rPr dirty="0" sz="2000" spc="-4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1.34</a:t>
            </a:r>
            <a:endParaRPr sz="200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spcBef>
                <a:spcPts val="1405"/>
              </a:spcBef>
            </a:pPr>
            <a:r>
              <a:rPr dirty="0" sz="2000" b="1">
                <a:latin typeface="Times New Roman"/>
                <a:cs typeface="Times New Roman"/>
              </a:rPr>
              <a:t>Dividends </a:t>
            </a:r>
            <a:r>
              <a:rPr dirty="0" sz="2000" spc="-10" b="1">
                <a:latin typeface="Times New Roman"/>
                <a:cs typeface="Times New Roman"/>
              </a:rPr>
              <a:t>are </a:t>
            </a:r>
            <a:r>
              <a:rPr dirty="0" sz="2000" b="1">
                <a:latin typeface="Times New Roman"/>
                <a:cs typeface="Times New Roman"/>
              </a:rPr>
              <a:t>expected to </a:t>
            </a:r>
            <a:r>
              <a:rPr dirty="0" sz="2000" spc="-10" b="1">
                <a:latin typeface="Times New Roman"/>
                <a:cs typeface="Times New Roman"/>
              </a:rPr>
              <a:t>grow </a:t>
            </a:r>
            <a:r>
              <a:rPr dirty="0" sz="2000" b="1">
                <a:latin typeface="Times New Roman"/>
                <a:cs typeface="Times New Roman"/>
              </a:rPr>
              <a:t>at 3% per </a:t>
            </a:r>
            <a:r>
              <a:rPr dirty="0" sz="2000" spc="-35" b="1">
                <a:latin typeface="Times New Roman"/>
                <a:cs typeface="Times New Roman"/>
              </a:rPr>
              <a:t>year,</a:t>
            </a:r>
            <a:r>
              <a:rPr dirty="0" sz="2000" spc="-34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so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272" y="4981955"/>
            <a:ext cx="6472428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9559" y="6627876"/>
            <a:ext cx="1613916" cy="547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9383" y="6615683"/>
            <a:ext cx="3429000" cy="547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8600" y="1292225"/>
          <a:ext cx="8763000" cy="295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8840"/>
                <a:gridCol w="1282700"/>
                <a:gridCol w="1105535"/>
                <a:gridCol w="1105535"/>
                <a:gridCol w="1105535"/>
                <a:gridCol w="1105534"/>
                <a:gridCol w="908050"/>
              </a:tblGrid>
              <a:tr h="367919">
                <a:tc gridSpan="7">
                  <a:txBody>
                    <a:bodyPr/>
                    <a:lstStyle/>
                    <a:p>
                      <a:pPr marL="4445">
                        <a:lnSpc>
                          <a:spcPts val="2355"/>
                        </a:lnSpc>
                        <a:spcBef>
                          <a:spcPts val="4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millions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of dollars. Required return is</a:t>
                      </a:r>
                      <a:r>
                        <a:rPr dirty="0" sz="2000" spc="-1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10%.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8602">
                <a:tc gridSpan="7">
                  <a:txBody>
                    <a:bodyPr/>
                    <a:lstStyle/>
                    <a:p>
                      <a:pPr marL="3235325">
                        <a:lnSpc>
                          <a:spcPct val="100000"/>
                        </a:lnSpc>
                        <a:spcBef>
                          <a:spcPts val="445"/>
                        </a:spcBef>
                        <a:tabLst>
                          <a:tab pos="5233670" algn="l"/>
                          <a:tab pos="8762365" algn="l"/>
                        </a:tabLst>
                      </a:pP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Forecast</a:t>
                      </a:r>
                      <a:r>
                        <a:rPr dirty="0" u="sng" sz="2000" spc="-10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Year	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7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ts val="2355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ts val="2355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ts val="2355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ts val="2355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ts val="2355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5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40863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Earnings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58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368013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Dividends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09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64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93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Value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93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RE (10%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charge)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43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</a:tr>
              <a:tr h="326981">
                <a:tc>
                  <a:txBody>
                    <a:bodyPr/>
                    <a:lstStyle/>
                    <a:p>
                      <a:pPr marL="444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RE growth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141" y="0"/>
            <a:ext cx="6615430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927100" marR="915669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Forecasting Residual</a:t>
            </a:r>
            <a:r>
              <a:rPr dirty="0" spc="-105"/>
              <a:t> </a:t>
            </a:r>
            <a:r>
              <a:rPr dirty="0" spc="-5"/>
              <a:t>Earnings:  Flanigan’s Enterprises</a:t>
            </a:r>
            <a:r>
              <a:rPr dirty="0" spc="-70"/>
              <a:t> </a:t>
            </a:r>
            <a:r>
              <a:rPr dirty="0" spc="-5"/>
              <a:t>Inc.</a:t>
            </a:r>
          </a:p>
          <a:p>
            <a:pPr algn="ctr">
              <a:lnSpc>
                <a:spcPct val="100000"/>
              </a:lnSpc>
            </a:pPr>
            <a:r>
              <a:rPr dirty="0" spc="-5"/>
              <a:t>Case 1: </a:t>
            </a:r>
            <a:r>
              <a:rPr dirty="0" spc="-20"/>
              <a:t>Zero </a:t>
            </a:r>
            <a:r>
              <a:rPr dirty="0" spc="-5"/>
              <a:t>RE </a:t>
            </a:r>
            <a:r>
              <a:rPr dirty="0"/>
              <a:t>after </a:t>
            </a:r>
            <a:r>
              <a:rPr dirty="0" spc="-5"/>
              <a:t>the Forecast</a:t>
            </a:r>
            <a:r>
              <a:rPr dirty="0" spc="-70"/>
              <a:t> </a:t>
            </a:r>
            <a:r>
              <a:rPr dirty="0" spc="-20"/>
              <a:t>Horizon</a:t>
            </a:r>
          </a:p>
        </p:txBody>
      </p:sp>
      <p:sp>
        <p:nvSpPr>
          <p:cNvPr id="3" name="object 3"/>
          <p:cNvSpPr/>
          <p:nvPr/>
        </p:nvSpPr>
        <p:spPr>
          <a:xfrm>
            <a:off x="126492" y="1905000"/>
            <a:ext cx="8789035" cy="0"/>
          </a:xfrm>
          <a:custGeom>
            <a:avLst/>
            <a:gdLst/>
            <a:ahLst/>
            <a:cxnLst/>
            <a:rect l="l" t="t" r="r" b="b"/>
            <a:pathLst>
              <a:path w="8789035" h="0">
                <a:moveTo>
                  <a:pt x="0" y="0"/>
                </a:moveTo>
                <a:lnTo>
                  <a:pt x="878890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492" y="1600200"/>
            <a:ext cx="8789035" cy="0"/>
          </a:xfrm>
          <a:custGeom>
            <a:avLst/>
            <a:gdLst/>
            <a:ahLst/>
            <a:cxnLst/>
            <a:rect l="l" t="t" r="r" b="b"/>
            <a:pathLst>
              <a:path w="8789035" h="0">
                <a:moveTo>
                  <a:pt x="0" y="0"/>
                </a:moveTo>
                <a:lnTo>
                  <a:pt x="878890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7000" y="2261222"/>
            <a:ext cx="3435350" cy="255904"/>
          </a:xfrm>
          <a:custGeom>
            <a:avLst/>
            <a:gdLst/>
            <a:ahLst/>
            <a:cxnLst/>
            <a:rect l="l" t="t" r="r" b="b"/>
            <a:pathLst>
              <a:path w="3435350" h="255905">
                <a:moveTo>
                  <a:pt x="0" y="255409"/>
                </a:moveTo>
                <a:lnTo>
                  <a:pt x="3435350" y="255409"/>
                </a:lnTo>
                <a:lnTo>
                  <a:pt x="3435350" y="0"/>
                </a:lnTo>
                <a:lnTo>
                  <a:pt x="0" y="0"/>
                </a:lnTo>
                <a:lnTo>
                  <a:pt x="0" y="25540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2350" y="2261222"/>
            <a:ext cx="1113155" cy="255904"/>
          </a:xfrm>
          <a:custGeom>
            <a:avLst/>
            <a:gdLst/>
            <a:ahLst/>
            <a:cxnLst/>
            <a:rect l="l" t="t" r="r" b="b"/>
            <a:pathLst>
              <a:path w="1113154" h="255905">
                <a:moveTo>
                  <a:pt x="0" y="255409"/>
                </a:moveTo>
                <a:lnTo>
                  <a:pt x="1113154" y="255409"/>
                </a:lnTo>
                <a:lnTo>
                  <a:pt x="1113154" y="0"/>
                </a:lnTo>
                <a:lnTo>
                  <a:pt x="0" y="0"/>
                </a:lnTo>
                <a:lnTo>
                  <a:pt x="0" y="25540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75504" y="2261222"/>
            <a:ext cx="1076960" cy="255904"/>
          </a:xfrm>
          <a:custGeom>
            <a:avLst/>
            <a:gdLst/>
            <a:ahLst/>
            <a:cxnLst/>
            <a:rect l="l" t="t" r="r" b="b"/>
            <a:pathLst>
              <a:path w="1076960" h="255905">
                <a:moveTo>
                  <a:pt x="0" y="255409"/>
                </a:moveTo>
                <a:lnTo>
                  <a:pt x="1076960" y="255409"/>
                </a:lnTo>
                <a:lnTo>
                  <a:pt x="1076960" y="0"/>
                </a:lnTo>
                <a:lnTo>
                  <a:pt x="0" y="0"/>
                </a:lnTo>
                <a:lnTo>
                  <a:pt x="0" y="25540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52465" y="2261222"/>
            <a:ext cx="1076960" cy="255904"/>
          </a:xfrm>
          <a:custGeom>
            <a:avLst/>
            <a:gdLst/>
            <a:ahLst/>
            <a:cxnLst/>
            <a:rect l="l" t="t" r="r" b="b"/>
            <a:pathLst>
              <a:path w="1076959" h="255905">
                <a:moveTo>
                  <a:pt x="0" y="255409"/>
                </a:moveTo>
                <a:lnTo>
                  <a:pt x="1076960" y="255409"/>
                </a:lnTo>
                <a:lnTo>
                  <a:pt x="1076960" y="0"/>
                </a:lnTo>
                <a:lnTo>
                  <a:pt x="0" y="0"/>
                </a:lnTo>
                <a:lnTo>
                  <a:pt x="0" y="25540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29425" y="2261222"/>
            <a:ext cx="1059180" cy="255904"/>
          </a:xfrm>
          <a:custGeom>
            <a:avLst/>
            <a:gdLst/>
            <a:ahLst/>
            <a:cxnLst/>
            <a:rect l="l" t="t" r="r" b="b"/>
            <a:pathLst>
              <a:path w="1059179" h="255905">
                <a:moveTo>
                  <a:pt x="0" y="255409"/>
                </a:moveTo>
                <a:lnTo>
                  <a:pt x="1059179" y="255409"/>
                </a:lnTo>
                <a:lnTo>
                  <a:pt x="1059179" y="0"/>
                </a:lnTo>
                <a:lnTo>
                  <a:pt x="0" y="0"/>
                </a:lnTo>
                <a:lnTo>
                  <a:pt x="0" y="25540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88605" y="2261222"/>
            <a:ext cx="1024255" cy="255904"/>
          </a:xfrm>
          <a:custGeom>
            <a:avLst/>
            <a:gdLst/>
            <a:ahLst/>
            <a:cxnLst/>
            <a:rect l="l" t="t" r="r" b="b"/>
            <a:pathLst>
              <a:path w="1024254" h="255905">
                <a:moveTo>
                  <a:pt x="0" y="255409"/>
                </a:moveTo>
                <a:lnTo>
                  <a:pt x="1024254" y="255409"/>
                </a:lnTo>
                <a:lnTo>
                  <a:pt x="1024254" y="0"/>
                </a:lnTo>
                <a:lnTo>
                  <a:pt x="0" y="0"/>
                </a:lnTo>
                <a:lnTo>
                  <a:pt x="0" y="25540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7000" y="2516606"/>
            <a:ext cx="3435350" cy="330200"/>
          </a:xfrm>
          <a:custGeom>
            <a:avLst/>
            <a:gdLst/>
            <a:ahLst/>
            <a:cxnLst/>
            <a:rect l="l" t="t" r="r" b="b"/>
            <a:pathLst>
              <a:path w="3435350" h="330200">
                <a:moveTo>
                  <a:pt x="0" y="329844"/>
                </a:moveTo>
                <a:lnTo>
                  <a:pt x="3435350" y="329844"/>
                </a:lnTo>
                <a:lnTo>
                  <a:pt x="3435350" y="0"/>
                </a:lnTo>
                <a:lnTo>
                  <a:pt x="0" y="0"/>
                </a:lnTo>
                <a:lnTo>
                  <a:pt x="0" y="3298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62350" y="2516606"/>
            <a:ext cx="1113155" cy="330200"/>
          </a:xfrm>
          <a:custGeom>
            <a:avLst/>
            <a:gdLst/>
            <a:ahLst/>
            <a:cxnLst/>
            <a:rect l="l" t="t" r="r" b="b"/>
            <a:pathLst>
              <a:path w="1113154" h="330200">
                <a:moveTo>
                  <a:pt x="0" y="329844"/>
                </a:moveTo>
                <a:lnTo>
                  <a:pt x="1113154" y="329844"/>
                </a:lnTo>
                <a:lnTo>
                  <a:pt x="1113154" y="0"/>
                </a:lnTo>
                <a:lnTo>
                  <a:pt x="0" y="0"/>
                </a:lnTo>
                <a:lnTo>
                  <a:pt x="0" y="3298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75504" y="2516606"/>
            <a:ext cx="1076960" cy="330200"/>
          </a:xfrm>
          <a:custGeom>
            <a:avLst/>
            <a:gdLst/>
            <a:ahLst/>
            <a:cxnLst/>
            <a:rect l="l" t="t" r="r" b="b"/>
            <a:pathLst>
              <a:path w="1076960" h="330200">
                <a:moveTo>
                  <a:pt x="0" y="329844"/>
                </a:moveTo>
                <a:lnTo>
                  <a:pt x="1076960" y="329844"/>
                </a:lnTo>
                <a:lnTo>
                  <a:pt x="1076960" y="0"/>
                </a:lnTo>
                <a:lnTo>
                  <a:pt x="0" y="0"/>
                </a:lnTo>
                <a:lnTo>
                  <a:pt x="0" y="3298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52465" y="2516606"/>
            <a:ext cx="1076960" cy="330200"/>
          </a:xfrm>
          <a:custGeom>
            <a:avLst/>
            <a:gdLst/>
            <a:ahLst/>
            <a:cxnLst/>
            <a:rect l="l" t="t" r="r" b="b"/>
            <a:pathLst>
              <a:path w="1076959" h="330200">
                <a:moveTo>
                  <a:pt x="0" y="329844"/>
                </a:moveTo>
                <a:lnTo>
                  <a:pt x="1076960" y="329844"/>
                </a:lnTo>
                <a:lnTo>
                  <a:pt x="1076960" y="0"/>
                </a:lnTo>
                <a:lnTo>
                  <a:pt x="0" y="0"/>
                </a:lnTo>
                <a:lnTo>
                  <a:pt x="0" y="3298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29425" y="2516606"/>
            <a:ext cx="1059180" cy="330200"/>
          </a:xfrm>
          <a:custGeom>
            <a:avLst/>
            <a:gdLst/>
            <a:ahLst/>
            <a:cxnLst/>
            <a:rect l="l" t="t" r="r" b="b"/>
            <a:pathLst>
              <a:path w="1059179" h="330200">
                <a:moveTo>
                  <a:pt x="0" y="329844"/>
                </a:moveTo>
                <a:lnTo>
                  <a:pt x="1059179" y="329844"/>
                </a:lnTo>
                <a:lnTo>
                  <a:pt x="1059179" y="0"/>
                </a:lnTo>
                <a:lnTo>
                  <a:pt x="0" y="0"/>
                </a:lnTo>
                <a:lnTo>
                  <a:pt x="0" y="3298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88605" y="2516606"/>
            <a:ext cx="1024255" cy="330200"/>
          </a:xfrm>
          <a:custGeom>
            <a:avLst/>
            <a:gdLst/>
            <a:ahLst/>
            <a:cxnLst/>
            <a:rect l="l" t="t" r="r" b="b"/>
            <a:pathLst>
              <a:path w="1024254" h="330200">
                <a:moveTo>
                  <a:pt x="0" y="329844"/>
                </a:moveTo>
                <a:lnTo>
                  <a:pt x="1024254" y="329844"/>
                </a:lnTo>
                <a:lnTo>
                  <a:pt x="1024254" y="0"/>
                </a:lnTo>
                <a:lnTo>
                  <a:pt x="0" y="0"/>
                </a:lnTo>
                <a:lnTo>
                  <a:pt x="0" y="3298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7000" y="2846527"/>
            <a:ext cx="3435350" cy="763905"/>
          </a:xfrm>
          <a:custGeom>
            <a:avLst/>
            <a:gdLst/>
            <a:ahLst/>
            <a:cxnLst/>
            <a:rect l="l" t="t" r="r" b="b"/>
            <a:pathLst>
              <a:path w="3435350" h="763904">
                <a:moveTo>
                  <a:pt x="0" y="763701"/>
                </a:moveTo>
                <a:lnTo>
                  <a:pt x="3435350" y="763701"/>
                </a:lnTo>
                <a:lnTo>
                  <a:pt x="3435350" y="0"/>
                </a:lnTo>
                <a:lnTo>
                  <a:pt x="0" y="0"/>
                </a:lnTo>
                <a:lnTo>
                  <a:pt x="0" y="76370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62350" y="2846527"/>
            <a:ext cx="1113155" cy="763905"/>
          </a:xfrm>
          <a:custGeom>
            <a:avLst/>
            <a:gdLst/>
            <a:ahLst/>
            <a:cxnLst/>
            <a:rect l="l" t="t" r="r" b="b"/>
            <a:pathLst>
              <a:path w="1113154" h="763904">
                <a:moveTo>
                  <a:pt x="0" y="763701"/>
                </a:moveTo>
                <a:lnTo>
                  <a:pt x="1113154" y="763701"/>
                </a:lnTo>
                <a:lnTo>
                  <a:pt x="1113154" y="0"/>
                </a:lnTo>
                <a:lnTo>
                  <a:pt x="0" y="0"/>
                </a:lnTo>
                <a:lnTo>
                  <a:pt x="0" y="76370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75504" y="2846527"/>
            <a:ext cx="1076960" cy="763905"/>
          </a:xfrm>
          <a:custGeom>
            <a:avLst/>
            <a:gdLst/>
            <a:ahLst/>
            <a:cxnLst/>
            <a:rect l="l" t="t" r="r" b="b"/>
            <a:pathLst>
              <a:path w="1076960" h="763904">
                <a:moveTo>
                  <a:pt x="0" y="763701"/>
                </a:moveTo>
                <a:lnTo>
                  <a:pt x="1076960" y="763701"/>
                </a:lnTo>
                <a:lnTo>
                  <a:pt x="1076960" y="0"/>
                </a:lnTo>
                <a:lnTo>
                  <a:pt x="0" y="0"/>
                </a:lnTo>
                <a:lnTo>
                  <a:pt x="0" y="76370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52465" y="2846527"/>
            <a:ext cx="1076960" cy="763905"/>
          </a:xfrm>
          <a:custGeom>
            <a:avLst/>
            <a:gdLst/>
            <a:ahLst/>
            <a:cxnLst/>
            <a:rect l="l" t="t" r="r" b="b"/>
            <a:pathLst>
              <a:path w="1076959" h="763904">
                <a:moveTo>
                  <a:pt x="0" y="763701"/>
                </a:moveTo>
                <a:lnTo>
                  <a:pt x="1076960" y="763701"/>
                </a:lnTo>
                <a:lnTo>
                  <a:pt x="1076960" y="0"/>
                </a:lnTo>
                <a:lnTo>
                  <a:pt x="0" y="0"/>
                </a:lnTo>
                <a:lnTo>
                  <a:pt x="0" y="76370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29425" y="2846527"/>
            <a:ext cx="1059180" cy="763905"/>
          </a:xfrm>
          <a:custGeom>
            <a:avLst/>
            <a:gdLst/>
            <a:ahLst/>
            <a:cxnLst/>
            <a:rect l="l" t="t" r="r" b="b"/>
            <a:pathLst>
              <a:path w="1059179" h="763904">
                <a:moveTo>
                  <a:pt x="0" y="763701"/>
                </a:moveTo>
                <a:lnTo>
                  <a:pt x="1059179" y="763701"/>
                </a:lnTo>
                <a:lnTo>
                  <a:pt x="1059179" y="0"/>
                </a:lnTo>
                <a:lnTo>
                  <a:pt x="0" y="0"/>
                </a:lnTo>
                <a:lnTo>
                  <a:pt x="0" y="76370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88605" y="2846527"/>
            <a:ext cx="1024255" cy="763905"/>
          </a:xfrm>
          <a:custGeom>
            <a:avLst/>
            <a:gdLst/>
            <a:ahLst/>
            <a:cxnLst/>
            <a:rect l="l" t="t" r="r" b="b"/>
            <a:pathLst>
              <a:path w="1024254" h="763904">
                <a:moveTo>
                  <a:pt x="0" y="763701"/>
                </a:moveTo>
                <a:lnTo>
                  <a:pt x="1024254" y="763701"/>
                </a:lnTo>
                <a:lnTo>
                  <a:pt x="1024254" y="0"/>
                </a:lnTo>
                <a:lnTo>
                  <a:pt x="0" y="0"/>
                </a:lnTo>
                <a:lnTo>
                  <a:pt x="0" y="76370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7000" y="3610228"/>
            <a:ext cx="3435350" cy="784860"/>
          </a:xfrm>
          <a:custGeom>
            <a:avLst/>
            <a:gdLst/>
            <a:ahLst/>
            <a:cxnLst/>
            <a:rect l="l" t="t" r="r" b="b"/>
            <a:pathLst>
              <a:path w="3435350" h="784860">
                <a:moveTo>
                  <a:pt x="0" y="784860"/>
                </a:moveTo>
                <a:lnTo>
                  <a:pt x="3435350" y="784860"/>
                </a:lnTo>
                <a:lnTo>
                  <a:pt x="3435350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62350" y="3610228"/>
            <a:ext cx="1113155" cy="784860"/>
          </a:xfrm>
          <a:custGeom>
            <a:avLst/>
            <a:gdLst/>
            <a:ahLst/>
            <a:cxnLst/>
            <a:rect l="l" t="t" r="r" b="b"/>
            <a:pathLst>
              <a:path w="1113154" h="784860">
                <a:moveTo>
                  <a:pt x="0" y="784860"/>
                </a:moveTo>
                <a:lnTo>
                  <a:pt x="1113154" y="784860"/>
                </a:lnTo>
                <a:lnTo>
                  <a:pt x="1113154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75504" y="3610228"/>
            <a:ext cx="1076960" cy="784860"/>
          </a:xfrm>
          <a:custGeom>
            <a:avLst/>
            <a:gdLst/>
            <a:ahLst/>
            <a:cxnLst/>
            <a:rect l="l" t="t" r="r" b="b"/>
            <a:pathLst>
              <a:path w="1076960" h="784860">
                <a:moveTo>
                  <a:pt x="0" y="784860"/>
                </a:moveTo>
                <a:lnTo>
                  <a:pt x="1076960" y="784860"/>
                </a:lnTo>
                <a:lnTo>
                  <a:pt x="1076960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52465" y="3610228"/>
            <a:ext cx="1076960" cy="784860"/>
          </a:xfrm>
          <a:custGeom>
            <a:avLst/>
            <a:gdLst/>
            <a:ahLst/>
            <a:cxnLst/>
            <a:rect l="l" t="t" r="r" b="b"/>
            <a:pathLst>
              <a:path w="1076959" h="784860">
                <a:moveTo>
                  <a:pt x="0" y="784860"/>
                </a:moveTo>
                <a:lnTo>
                  <a:pt x="1076960" y="784860"/>
                </a:lnTo>
                <a:lnTo>
                  <a:pt x="1076960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29425" y="3610228"/>
            <a:ext cx="1059180" cy="784860"/>
          </a:xfrm>
          <a:custGeom>
            <a:avLst/>
            <a:gdLst/>
            <a:ahLst/>
            <a:cxnLst/>
            <a:rect l="l" t="t" r="r" b="b"/>
            <a:pathLst>
              <a:path w="1059179" h="784860">
                <a:moveTo>
                  <a:pt x="0" y="784860"/>
                </a:moveTo>
                <a:lnTo>
                  <a:pt x="1059179" y="784860"/>
                </a:lnTo>
                <a:lnTo>
                  <a:pt x="1059179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888605" y="3610228"/>
            <a:ext cx="1024255" cy="784860"/>
          </a:xfrm>
          <a:custGeom>
            <a:avLst/>
            <a:gdLst/>
            <a:ahLst/>
            <a:cxnLst/>
            <a:rect l="l" t="t" r="r" b="b"/>
            <a:pathLst>
              <a:path w="1024254" h="784860">
                <a:moveTo>
                  <a:pt x="0" y="784860"/>
                </a:moveTo>
                <a:lnTo>
                  <a:pt x="1024254" y="784860"/>
                </a:lnTo>
                <a:lnTo>
                  <a:pt x="1024254" y="0"/>
                </a:lnTo>
                <a:lnTo>
                  <a:pt x="0" y="0"/>
                </a:lnTo>
                <a:lnTo>
                  <a:pt x="0" y="7848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7000" y="4395038"/>
            <a:ext cx="3435350" cy="1218565"/>
          </a:xfrm>
          <a:custGeom>
            <a:avLst/>
            <a:gdLst/>
            <a:ahLst/>
            <a:cxnLst/>
            <a:rect l="l" t="t" r="r" b="b"/>
            <a:pathLst>
              <a:path w="3435350" h="1218564">
                <a:moveTo>
                  <a:pt x="0" y="1218361"/>
                </a:moveTo>
                <a:lnTo>
                  <a:pt x="3435350" y="1218361"/>
                </a:lnTo>
                <a:lnTo>
                  <a:pt x="3435350" y="0"/>
                </a:lnTo>
                <a:lnTo>
                  <a:pt x="0" y="0"/>
                </a:lnTo>
                <a:lnTo>
                  <a:pt x="0" y="12183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62350" y="4395038"/>
            <a:ext cx="1113155" cy="1218565"/>
          </a:xfrm>
          <a:custGeom>
            <a:avLst/>
            <a:gdLst/>
            <a:ahLst/>
            <a:cxnLst/>
            <a:rect l="l" t="t" r="r" b="b"/>
            <a:pathLst>
              <a:path w="1113154" h="1218564">
                <a:moveTo>
                  <a:pt x="0" y="1218361"/>
                </a:moveTo>
                <a:lnTo>
                  <a:pt x="1113154" y="1218361"/>
                </a:lnTo>
                <a:lnTo>
                  <a:pt x="1113154" y="0"/>
                </a:lnTo>
                <a:lnTo>
                  <a:pt x="0" y="0"/>
                </a:lnTo>
                <a:lnTo>
                  <a:pt x="0" y="12183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75504" y="4395038"/>
            <a:ext cx="1076960" cy="1218565"/>
          </a:xfrm>
          <a:custGeom>
            <a:avLst/>
            <a:gdLst/>
            <a:ahLst/>
            <a:cxnLst/>
            <a:rect l="l" t="t" r="r" b="b"/>
            <a:pathLst>
              <a:path w="1076960" h="1218564">
                <a:moveTo>
                  <a:pt x="0" y="1218361"/>
                </a:moveTo>
                <a:lnTo>
                  <a:pt x="1076960" y="1218361"/>
                </a:lnTo>
                <a:lnTo>
                  <a:pt x="1076960" y="0"/>
                </a:lnTo>
                <a:lnTo>
                  <a:pt x="0" y="0"/>
                </a:lnTo>
                <a:lnTo>
                  <a:pt x="0" y="12183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752465" y="4395038"/>
            <a:ext cx="1076960" cy="1218565"/>
          </a:xfrm>
          <a:custGeom>
            <a:avLst/>
            <a:gdLst/>
            <a:ahLst/>
            <a:cxnLst/>
            <a:rect l="l" t="t" r="r" b="b"/>
            <a:pathLst>
              <a:path w="1076959" h="1218564">
                <a:moveTo>
                  <a:pt x="0" y="1218361"/>
                </a:moveTo>
                <a:lnTo>
                  <a:pt x="1076960" y="1218361"/>
                </a:lnTo>
                <a:lnTo>
                  <a:pt x="1076960" y="0"/>
                </a:lnTo>
                <a:lnTo>
                  <a:pt x="0" y="0"/>
                </a:lnTo>
                <a:lnTo>
                  <a:pt x="0" y="12183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29425" y="4395038"/>
            <a:ext cx="1059180" cy="1218565"/>
          </a:xfrm>
          <a:custGeom>
            <a:avLst/>
            <a:gdLst/>
            <a:ahLst/>
            <a:cxnLst/>
            <a:rect l="l" t="t" r="r" b="b"/>
            <a:pathLst>
              <a:path w="1059179" h="1218564">
                <a:moveTo>
                  <a:pt x="0" y="1218361"/>
                </a:moveTo>
                <a:lnTo>
                  <a:pt x="1059179" y="1218361"/>
                </a:lnTo>
                <a:lnTo>
                  <a:pt x="1059179" y="0"/>
                </a:lnTo>
                <a:lnTo>
                  <a:pt x="0" y="0"/>
                </a:lnTo>
                <a:lnTo>
                  <a:pt x="0" y="12183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88605" y="4395038"/>
            <a:ext cx="1024255" cy="1218565"/>
          </a:xfrm>
          <a:custGeom>
            <a:avLst/>
            <a:gdLst/>
            <a:ahLst/>
            <a:cxnLst/>
            <a:rect l="l" t="t" r="r" b="b"/>
            <a:pathLst>
              <a:path w="1024254" h="1218564">
                <a:moveTo>
                  <a:pt x="0" y="1218361"/>
                </a:moveTo>
                <a:lnTo>
                  <a:pt x="1024254" y="1218361"/>
                </a:lnTo>
                <a:lnTo>
                  <a:pt x="1024254" y="0"/>
                </a:lnTo>
                <a:lnTo>
                  <a:pt x="0" y="0"/>
                </a:lnTo>
                <a:lnTo>
                  <a:pt x="0" y="12183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7000" y="2516632"/>
            <a:ext cx="8785860" cy="0"/>
          </a:xfrm>
          <a:custGeom>
            <a:avLst/>
            <a:gdLst/>
            <a:ahLst/>
            <a:cxnLst/>
            <a:rect l="l" t="t" r="r" b="b"/>
            <a:pathLst>
              <a:path w="8785860" h="0">
                <a:moveTo>
                  <a:pt x="0" y="0"/>
                </a:moveTo>
                <a:lnTo>
                  <a:pt x="87858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7000" y="5613400"/>
            <a:ext cx="8785860" cy="0"/>
          </a:xfrm>
          <a:custGeom>
            <a:avLst/>
            <a:gdLst/>
            <a:ahLst/>
            <a:cxnLst/>
            <a:rect l="l" t="t" r="r" b="b"/>
            <a:pathLst>
              <a:path w="8785860" h="0">
                <a:moveTo>
                  <a:pt x="0" y="0"/>
                </a:moveTo>
                <a:lnTo>
                  <a:pt x="87858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20192" y="1580133"/>
            <a:ext cx="8806815" cy="92773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800">
                <a:latin typeface="Times New Roman"/>
                <a:cs typeface="Times New Roman"/>
              </a:rPr>
              <a:t>Required rate of return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9%. RE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expected to be zero after</a:t>
            </a:r>
            <a:r>
              <a:rPr dirty="0" sz="1800" spc="-1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2003.</a:t>
            </a:r>
            <a:endParaRPr sz="1800">
              <a:latin typeface="Times New Roman"/>
              <a:cs typeface="Times New Roman"/>
            </a:endParaRPr>
          </a:p>
          <a:p>
            <a:pPr marL="3788410" marR="5080" indent="-312420">
              <a:lnSpc>
                <a:spcPts val="2370"/>
              </a:lnSpc>
              <a:spcBef>
                <a:spcPts val="105"/>
              </a:spcBef>
              <a:tabLst>
                <a:tab pos="4865370" algn="l"/>
                <a:tab pos="5467985" algn="l"/>
                <a:tab pos="5942330" algn="l"/>
                <a:tab pos="7019290" algn="l"/>
                <a:tab pos="8060690" algn="l"/>
                <a:tab pos="8793480" algn="l"/>
              </a:tabLst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	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Forecast</a:t>
            </a:r>
            <a:r>
              <a:rPr dirty="0" u="heavy" sz="1800" spc="-36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Year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	</a:t>
            </a:r>
            <a:r>
              <a:rPr dirty="0" sz="1800" b="1">
                <a:latin typeface="Times New Roman"/>
                <a:cs typeface="Times New Roman"/>
              </a:rPr>
              <a:t> 1999	2000		2001	2002	2003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0497" y="2490977"/>
            <a:ext cx="443865" cy="9372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110400"/>
              </a:lnSpc>
              <a:spcBef>
                <a:spcPts val="120"/>
              </a:spcBef>
            </a:pPr>
            <a:r>
              <a:rPr dirty="0" sz="1800" spc="-5">
                <a:latin typeface="Times New Roman"/>
                <a:cs typeface="Times New Roman"/>
              </a:rPr>
              <a:t>EPS  </a:t>
            </a:r>
            <a:r>
              <a:rPr dirty="0" sz="1800" spc="-5">
                <a:latin typeface="Times New Roman"/>
                <a:cs typeface="Times New Roman"/>
              </a:rPr>
              <a:t>D</a:t>
            </a:r>
            <a:r>
              <a:rPr dirty="0" sz="1800" spc="-15">
                <a:latin typeface="Times New Roman"/>
                <a:cs typeface="Times New Roman"/>
              </a:rPr>
              <a:t>P</a:t>
            </a:r>
            <a:r>
              <a:rPr dirty="0" sz="1800" spc="-5">
                <a:latin typeface="Times New Roman"/>
                <a:cs typeface="Times New Roman"/>
              </a:rPr>
              <a:t>S  B</a:t>
            </a:r>
            <a:r>
              <a:rPr dirty="0" sz="1800" spc="-15">
                <a:latin typeface="Times New Roman"/>
                <a:cs typeface="Times New Roman"/>
              </a:rPr>
              <a:t>P</a:t>
            </a:r>
            <a:r>
              <a:rPr dirty="0" sz="1800" spc="-5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23791" y="3146805"/>
            <a:ext cx="4260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3.58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0625" y="2490977"/>
            <a:ext cx="426084" cy="63690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800">
                <a:latin typeface="Times New Roman"/>
                <a:cs typeface="Times New Roman"/>
              </a:rPr>
              <a:t>0.73</a:t>
            </a:r>
            <a:endParaRPr sz="18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250"/>
              </a:spcBef>
            </a:pPr>
            <a:r>
              <a:rPr dirty="0" sz="1800" spc="-25">
                <a:latin typeface="Times New Roman"/>
                <a:cs typeface="Times New Roman"/>
              </a:rPr>
              <a:t>0</a:t>
            </a:r>
            <a:r>
              <a:rPr dirty="0" sz="1800" spc="-20">
                <a:latin typeface="Times New Roman"/>
                <a:cs typeface="Times New Roman"/>
              </a:rPr>
              <a:t>.</a:t>
            </a:r>
            <a:r>
              <a:rPr dirty="0" sz="1800" spc="-25">
                <a:latin typeface="Times New Roman"/>
                <a:cs typeface="Times New Roman"/>
              </a:rPr>
              <a:t>1</a:t>
            </a:r>
            <a:r>
              <a:rPr dirty="0" sz="180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77839" y="2490977"/>
            <a:ext cx="426084" cy="63690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800">
                <a:latin typeface="Times New Roman"/>
                <a:cs typeface="Times New Roman"/>
              </a:rPr>
              <a:t>0.80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Times New Roman"/>
                <a:cs typeface="Times New Roman"/>
              </a:rPr>
              <a:t>0.24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54671" y="2490977"/>
            <a:ext cx="426084" cy="63690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800">
                <a:latin typeface="Times New Roman"/>
                <a:cs typeface="Times New Roman"/>
              </a:rPr>
              <a:t>0.71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Times New Roman"/>
                <a:cs typeface="Times New Roman"/>
              </a:rPr>
              <a:t>0.25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97342" y="2490977"/>
            <a:ext cx="426084" cy="63690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800">
                <a:latin typeface="Times New Roman"/>
                <a:cs typeface="Times New Roman"/>
              </a:rPr>
              <a:t>0.47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Times New Roman"/>
                <a:cs typeface="Times New Roman"/>
              </a:rPr>
              <a:t>0.27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097" y="3706114"/>
            <a:ext cx="3146425" cy="189103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dirty="0" sz="1800" spc="-5">
                <a:latin typeface="Times New Roman"/>
                <a:cs typeface="Times New Roman"/>
              </a:rPr>
              <a:t>ROCE</a:t>
            </a:r>
            <a:endParaRPr sz="1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dirty="0" sz="1800">
                <a:latin typeface="Times New Roman"/>
                <a:cs typeface="Times New Roman"/>
              </a:rPr>
              <a:t>RE (9%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charge)</a:t>
            </a:r>
            <a:endParaRPr sz="1800">
              <a:latin typeface="Times New Roman"/>
              <a:cs typeface="Times New Roman"/>
            </a:endParaRPr>
          </a:p>
          <a:p>
            <a:pPr marL="38100" marR="1228090">
              <a:lnSpc>
                <a:spcPct val="109500"/>
              </a:lnSpc>
              <a:spcBef>
                <a:spcPts val="320"/>
              </a:spcBef>
            </a:pPr>
            <a:r>
              <a:rPr dirty="0" sz="1800" spc="-5">
                <a:latin typeface="Times New Roman"/>
                <a:cs typeface="Times New Roman"/>
              </a:rPr>
              <a:t>Discount </a:t>
            </a:r>
            <a:r>
              <a:rPr dirty="0" sz="1800">
                <a:latin typeface="Times New Roman"/>
                <a:cs typeface="Times New Roman"/>
              </a:rPr>
              <a:t>rate</a:t>
            </a:r>
            <a:r>
              <a:rPr dirty="0" sz="1800" spc="-1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(1.09</a:t>
            </a:r>
            <a:r>
              <a:rPr dirty="0" baseline="19230" sz="1950">
                <a:latin typeface="Times New Roman"/>
                <a:cs typeface="Times New Roman"/>
              </a:rPr>
              <a:t>t</a:t>
            </a:r>
            <a:r>
              <a:rPr dirty="0" sz="1800">
                <a:latin typeface="Times New Roman"/>
                <a:cs typeface="Times New Roman"/>
              </a:rPr>
              <a:t>)  Present value of</a:t>
            </a:r>
            <a:r>
              <a:rPr dirty="0" sz="1800" spc="-19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RE</a:t>
            </a:r>
            <a:endParaRPr sz="1800">
              <a:latin typeface="Times New Roman"/>
              <a:cs typeface="Times New Roman"/>
            </a:endParaRPr>
          </a:p>
          <a:p>
            <a:pPr marL="38100" marR="30480">
              <a:lnSpc>
                <a:spcPts val="2400"/>
              </a:lnSpc>
              <a:spcBef>
                <a:spcPts val="35"/>
              </a:spcBef>
            </a:pPr>
            <a:r>
              <a:rPr dirty="0" sz="1800" spc="-20">
                <a:latin typeface="Times New Roman"/>
                <a:cs typeface="Times New Roman"/>
              </a:rPr>
              <a:t>Total </a:t>
            </a:r>
            <a:r>
              <a:rPr dirty="0" sz="1800">
                <a:latin typeface="Times New Roman"/>
                <a:cs typeface="Times New Roman"/>
              </a:rPr>
              <a:t>present value of RE to</a:t>
            </a:r>
            <a:r>
              <a:rPr dirty="0" sz="1800" spc="-2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2003  </a:t>
            </a:r>
            <a:r>
              <a:rPr dirty="0" sz="1800" spc="-40">
                <a:latin typeface="Times New Roman"/>
                <a:cs typeface="Times New Roman"/>
              </a:rPr>
              <a:t>Value </a:t>
            </a:r>
            <a:r>
              <a:rPr dirty="0" sz="1800">
                <a:latin typeface="Times New Roman"/>
                <a:cs typeface="Times New Roman"/>
              </a:rPr>
              <a:t>per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share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6200" y="5791200"/>
            <a:ext cx="4242816" cy="1185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1314" y="459104"/>
            <a:ext cx="485648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Big Picture </a:t>
            </a:r>
            <a:r>
              <a:rPr dirty="0"/>
              <a:t>for </a:t>
            </a:r>
            <a:r>
              <a:rPr dirty="0" spc="-5"/>
              <a:t>the</a:t>
            </a:r>
            <a:r>
              <a:rPr dirty="0" spc="-140"/>
              <a:t> </a:t>
            </a:r>
            <a:r>
              <a:rPr dirty="0" spc="-5"/>
              <a:t>Chapter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5578" y="1596643"/>
            <a:ext cx="7192009" cy="4593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5" b="1">
                <a:latin typeface="Times New Roman"/>
                <a:cs typeface="Times New Roman"/>
              </a:rPr>
              <a:t>Value </a:t>
            </a:r>
            <a:r>
              <a:rPr dirty="0" sz="2800" spc="-5" b="1">
                <a:latin typeface="Times New Roman"/>
                <a:cs typeface="Times New Roman"/>
              </a:rPr>
              <a:t>= Anchor + Extra</a:t>
            </a:r>
            <a:r>
              <a:rPr dirty="0" sz="2800" spc="-260" b="1">
                <a:latin typeface="Times New Roman"/>
                <a:cs typeface="Times New Roman"/>
              </a:rPr>
              <a:t> </a:t>
            </a:r>
            <a:r>
              <a:rPr dirty="0" sz="2800" spc="-55" b="1">
                <a:latin typeface="Times New Roman"/>
                <a:cs typeface="Times New Roman"/>
              </a:rPr>
              <a:t>Value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The Anchor is Book</a:t>
            </a:r>
            <a:r>
              <a:rPr dirty="0" sz="2800" spc="-300" b="1">
                <a:latin typeface="Times New Roman"/>
                <a:cs typeface="Times New Roman"/>
              </a:rPr>
              <a:t> </a:t>
            </a:r>
            <a:r>
              <a:rPr dirty="0" sz="2800" spc="-45" b="1">
                <a:latin typeface="Times New Roman"/>
                <a:cs typeface="Times New Roman"/>
              </a:rPr>
              <a:t>Value:</a:t>
            </a:r>
            <a:endParaRPr sz="2800">
              <a:latin typeface="Times New Roman"/>
              <a:cs typeface="Times New Roman"/>
            </a:endParaRPr>
          </a:p>
          <a:p>
            <a:pPr marL="1393190">
              <a:lnSpc>
                <a:spcPct val="100000"/>
              </a:lnSpc>
              <a:spcBef>
                <a:spcPts val="710"/>
              </a:spcBef>
            </a:pPr>
            <a:r>
              <a:rPr dirty="0" sz="2800" spc="-70">
                <a:latin typeface="Times New Roman"/>
                <a:cs typeface="Times New Roman"/>
              </a:rPr>
              <a:t>Value </a:t>
            </a:r>
            <a:r>
              <a:rPr dirty="0" sz="2800" spc="-5">
                <a:latin typeface="Times New Roman"/>
                <a:cs typeface="Times New Roman"/>
              </a:rPr>
              <a:t>= Book </a:t>
            </a:r>
            <a:r>
              <a:rPr dirty="0" sz="2800" spc="-70">
                <a:latin typeface="Times New Roman"/>
                <a:cs typeface="Times New Roman"/>
              </a:rPr>
              <a:t>Value </a:t>
            </a:r>
            <a:r>
              <a:rPr dirty="0" sz="2800" spc="-5">
                <a:latin typeface="Times New Roman"/>
                <a:cs typeface="Times New Roman"/>
              </a:rPr>
              <a:t>+ Extra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70">
                <a:latin typeface="Times New Roman"/>
                <a:cs typeface="Times New Roman"/>
              </a:rPr>
              <a:t>Value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marL="218440" marR="24257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844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The Principle </a:t>
            </a:r>
            <a:r>
              <a:rPr dirty="0" sz="2800" b="1">
                <a:latin typeface="Times New Roman"/>
                <a:cs typeface="Times New Roman"/>
              </a:rPr>
              <a:t>for adding </a:t>
            </a:r>
            <a:r>
              <a:rPr dirty="0" sz="2800" spc="-5" b="1">
                <a:latin typeface="Times New Roman"/>
                <a:cs typeface="Times New Roman"/>
              </a:rPr>
              <a:t>extra </a:t>
            </a:r>
            <a:r>
              <a:rPr dirty="0" sz="2800" b="1">
                <a:latin typeface="Times New Roman"/>
                <a:cs typeface="Times New Roman"/>
              </a:rPr>
              <a:t>value </a:t>
            </a:r>
            <a:r>
              <a:rPr dirty="0" sz="2800" spc="-5" b="1">
                <a:latin typeface="Times New Roman"/>
                <a:cs typeface="Times New Roman"/>
              </a:rPr>
              <a:t>to</a:t>
            </a:r>
            <a:r>
              <a:rPr dirty="0" sz="2800" spc="-200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book  value:</a:t>
            </a:r>
            <a:endParaRPr sz="2800">
              <a:latin typeface="Times New Roman"/>
              <a:cs typeface="Times New Roman"/>
            </a:endParaRPr>
          </a:p>
          <a:p>
            <a:pPr marL="1391920" marR="5080" indent="1270">
              <a:lnSpc>
                <a:spcPct val="100000"/>
              </a:lnSpc>
              <a:spcBef>
                <a:spcPts val="695"/>
              </a:spcBef>
            </a:pPr>
            <a:r>
              <a:rPr dirty="0" sz="2800" spc="-5">
                <a:latin typeface="Times New Roman"/>
                <a:cs typeface="Times New Roman"/>
              </a:rPr>
              <a:t>Add extra value if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rate of </a:t>
            </a:r>
            <a:r>
              <a:rPr dirty="0" sz="2800">
                <a:latin typeface="Times New Roman"/>
                <a:cs typeface="Times New Roman"/>
              </a:rPr>
              <a:t>return </a:t>
            </a:r>
            <a:r>
              <a:rPr dirty="0" sz="2800" spc="-5">
                <a:latin typeface="Times New Roman"/>
                <a:cs typeface="Times New Roman"/>
              </a:rPr>
              <a:t>of  book value is expected to be greater</a:t>
            </a:r>
            <a:r>
              <a:rPr dirty="0" sz="2800" spc="-1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than 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required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return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7383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28531" y="7488934"/>
            <a:ext cx="239268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141" y="0"/>
            <a:ext cx="6615430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927100" marR="915669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Forecasting Residual</a:t>
            </a:r>
            <a:r>
              <a:rPr dirty="0" spc="-105"/>
              <a:t> </a:t>
            </a:r>
            <a:r>
              <a:rPr dirty="0" spc="-5"/>
              <a:t>Earnings:  Flanigan’s Enterprises</a:t>
            </a:r>
            <a:r>
              <a:rPr dirty="0" spc="-70"/>
              <a:t> </a:t>
            </a:r>
            <a:r>
              <a:rPr dirty="0" spc="-5"/>
              <a:t>Inc.</a:t>
            </a:r>
          </a:p>
          <a:p>
            <a:pPr algn="ctr">
              <a:lnSpc>
                <a:spcPct val="100000"/>
              </a:lnSpc>
            </a:pPr>
            <a:r>
              <a:rPr dirty="0" spc="-5"/>
              <a:t>Case 1: </a:t>
            </a:r>
            <a:r>
              <a:rPr dirty="0" spc="-20"/>
              <a:t>Zero </a:t>
            </a:r>
            <a:r>
              <a:rPr dirty="0" spc="-5"/>
              <a:t>RE </a:t>
            </a:r>
            <a:r>
              <a:rPr dirty="0"/>
              <a:t>after </a:t>
            </a:r>
            <a:r>
              <a:rPr dirty="0" spc="-5"/>
              <a:t>the Forecast</a:t>
            </a:r>
            <a:r>
              <a:rPr dirty="0" spc="-70"/>
              <a:t> </a:t>
            </a:r>
            <a:r>
              <a:rPr dirty="0" spc="-20"/>
              <a:t>Horizon</a:t>
            </a:r>
          </a:p>
        </p:txBody>
      </p:sp>
      <p:sp>
        <p:nvSpPr>
          <p:cNvPr id="3" name="object 3"/>
          <p:cNvSpPr/>
          <p:nvPr/>
        </p:nvSpPr>
        <p:spPr>
          <a:xfrm>
            <a:off x="330200" y="1330325"/>
            <a:ext cx="8434705" cy="250190"/>
          </a:xfrm>
          <a:custGeom>
            <a:avLst/>
            <a:gdLst/>
            <a:ahLst/>
            <a:cxnLst/>
            <a:rect l="l" t="t" r="r" b="b"/>
            <a:pathLst>
              <a:path w="8434705" h="250190">
                <a:moveTo>
                  <a:pt x="0" y="250189"/>
                </a:moveTo>
                <a:lnTo>
                  <a:pt x="8434705" y="250189"/>
                </a:lnTo>
                <a:lnTo>
                  <a:pt x="8434705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0200" y="1580514"/>
            <a:ext cx="8434705" cy="250190"/>
          </a:xfrm>
          <a:custGeom>
            <a:avLst/>
            <a:gdLst/>
            <a:ahLst/>
            <a:cxnLst/>
            <a:rect l="l" t="t" r="r" b="b"/>
            <a:pathLst>
              <a:path w="8434705" h="250189">
                <a:moveTo>
                  <a:pt x="0" y="250189"/>
                </a:moveTo>
                <a:lnTo>
                  <a:pt x="8434705" y="250189"/>
                </a:lnTo>
                <a:lnTo>
                  <a:pt x="8434705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0200" y="1830704"/>
            <a:ext cx="3556635" cy="250190"/>
          </a:xfrm>
          <a:custGeom>
            <a:avLst/>
            <a:gdLst/>
            <a:ahLst/>
            <a:cxnLst/>
            <a:rect l="l" t="t" r="r" b="b"/>
            <a:pathLst>
              <a:path w="3556635" h="250189">
                <a:moveTo>
                  <a:pt x="0" y="250189"/>
                </a:moveTo>
                <a:lnTo>
                  <a:pt x="3556635" y="250189"/>
                </a:lnTo>
                <a:lnTo>
                  <a:pt x="3556635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86834" y="1830704"/>
            <a:ext cx="659130" cy="250190"/>
          </a:xfrm>
          <a:custGeom>
            <a:avLst/>
            <a:gdLst/>
            <a:ahLst/>
            <a:cxnLst/>
            <a:rect l="l" t="t" r="r" b="b"/>
            <a:pathLst>
              <a:path w="659129" h="250189">
                <a:moveTo>
                  <a:pt x="0" y="250189"/>
                </a:moveTo>
                <a:lnTo>
                  <a:pt x="659129" y="250189"/>
                </a:lnTo>
                <a:lnTo>
                  <a:pt x="659129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45965" y="1830704"/>
            <a:ext cx="1182370" cy="250190"/>
          </a:xfrm>
          <a:custGeom>
            <a:avLst/>
            <a:gdLst/>
            <a:ahLst/>
            <a:cxnLst/>
            <a:rect l="l" t="t" r="r" b="b"/>
            <a:pathLst>
              <a:path w="1182370" h="250189">
                <a:moveTo>
                  <a:pt x="0" y="250189"/>
                </a:moveTo>
                <a:lnTo>
                  <a:pt x="1182369" y="250189"/>
                </a:lnTo>
                <a:lnTo>
                  <a:pt x="1182369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28334" y="1830704"/>
            <a:ext cx="1084580" cy="250190"/>
          </a:xfrm>
          <a:custGeom>
            <a:avLst/>
            <a:gdLst/>
            <a:ahLst/>
            <a:cxnLst/>
            <a:rect l="l" t="t" r="r" b="b"/>
            <a:pathLst>
              <a:path w="1084579" h="250189">
                <a:moveTo>
                  <a:pt x="0" y="250189"/>
                </a:moveTo>
                <a:lnTo>
                  <a:pt x="1084580" y="250189"/>
                </a:lnTo>
                <a:lnTo>
                  <a:pt x="1084580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12915" y="1830704"/>
            <a:ext cx="941705" cy="250190"/>
          </a:xfrm>
          <a:custGeom>
            <a:avLst/>
            <a:gdLst/>
            <a:ahLst/>
            <a:cxnLst/>
            <a:rect l="l" t="t" r="r" b="b"/>
            <a:pathLst>
              <a:path w="941704" h="250189">
                <a:moveTo>
                  <a:pt x="0" y="250189"/>
                </a:moveTo>
                <a:lnTo>
                  <a:pt x="941704" y="250189"/>
                </a:lnTo>
                <a:lnTo>
                  <a:pt x="941704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54619" y="1830704"/>
            <a:ext cx="1010285" cy="250190"/>
          </a:xfrm>
          <a:custGeom>
            <a:avLst/>
            <a:gdLst/>
            <a:ahLst/>
            <a:cxnLst/>
            <a:rect l="l" t="t" r="r" b="b"/>
            <a:pathLst>
              <a:path w="1010284" h="250189">
                <a:moveTo>
                  <a:pt x="0" y="250189"/>
                </a:moveTo>
                <a:lnTo>
                  <a:pt x="1010284" y="250189"/>
                </a:lnTo>
                <a:lnTo>
                  <a:pt x="1010284" y="0"/>
                </a:lnTo>
                <a:lnTo>
                  <a:pt x="0" y="0"/>
                </a:lnTo>
                <a:lnTo>
                  <a:pt x="0" y="25018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0200" y="2080831"/>
            <a:ext cx="3556635" cy="262255"/>
          </a:xfrm>
          <a:custGeom>
            <a:avLst/>
            <a:gdLst/>
            <a:ahLst/>
            <a:cxnLst/>
            <a:rect l="l" t="t" r="r" b="b"/>
            <a:pathLst>
              <a:path w="3556635" h="262255">
                <a:moveTo>
                  <a:pt x="0" y="261683"/>
                </a:moveTo>
                <a:lnTo>
                  <a:pt x="3556635" y="261683"/>
                </a:lnTo>
                <a:lnTo>
                  <a:pt x="3556635" y="0"/>
                </a:lnTo>
                <a:lnTo>
                  <a:pt x="0" y="0"/>
                </a:lnTo>
                <a:lnTo>
                  <a:pt x="0" y="26168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86834" y="2080831"/>
            <a:ext cx="659130" cy="262255"/>
          </a:xfrm>
          <a:custGeom>
            <a:avLst/>
            <a:gdLst/>
            <a:ahLst/>
            <a:cxnLst/>
            <a:rect l="l" t="t" r="r" b="b"/>
            <a:pathLst>
              <a:path w="659129" h="262255">
                <a:moveTo>
                  <a:pt x="0" y="261683"/>
                </a:moveTo>
                <a:lnTo>
                  <a:pt x="659129" y="261683"/>
                </a:lnTo>
                <a:lnTo>
                  <a:pt x="659129" y="0"/>
                </a:lnTo>
                <a:lnTo>
                  <a:pt x="0" y="0"/>
                </a:lnTo>
                <a:lnTo>
                  <a:pt x="0" y="26168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45965" y="2080831"/>
            <a:ext cx="1182370" cy="262255"/>
          </a:xfrm>
          <a:custGeom>
            <a:avLst/>
            <a:gdLst/>
            <a:ahLst/>
            <a:cxnLst/>
            <a:rect l="l" t="t" r="r" b="b"/>
            <a:pathLst>
              <a:path w="1182370" h="262255">
                <a:moveTo>
                  <a:pt x="0" y="261683"/>
                </a:moveTo>
                <a:lnTo>
                  <a:pt x="1182369" y="261683"/>
                </a:lnTo>
                <a:lnTo>
                  <a:pt x="1182369" y="0"/>
                </a:lnTo>
                <a:lnTo>
                  <a:pt x="0" y="0"/>
                </a:lnTo>
                <a:lnTo>
                  <a:pt x="0" y="26168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28334" y="2080831"/>
            <a:ext cx="1084580" cy="262255"/>
          </a:xfrm>
          <a:custGeom>
            <a:avLst/>
            <a:gdLst/>
            <a:ahLst/>
            <a:cxnLst/>
            <a:rect l="l" t="t" r="r" b="b"/>
            <a:pathLst>
              <a:path w="1084579" h="262255">
                <a:moveTo>
                  <a:pt x="0" y="261683"/>
                </a:moveTo>
                <a:lnTo>
                  <a:pt x="1084580" y="261683"/>
                </a:lnTo>
                <a:lnTo>
                  <a:pt x="1084580" y="0"/>
                </a:lnTo>
                <a:lnTo>
                  <a:pt x="0" y="0"/>
                </a:lnTo>
                <a:lnTo>
                  <a:pt x="0" y="26168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12915" y="2080831"/>
            <a:ext cx="941705" cy="262255"/>
          </a:xfrm>
          <a:custGeom>
            <a:avLst/>
            <a:gdLst/>
            <a:ahLst/>
            <a:cxnLst/>
            <a:rect l="l" t="t" r="r" b="b"/>
            <a:pathLst>
              <a:path w="941704" h="262255">
                <a:moveTo>
                  <a:pt x="0" y="261683"/>
                </a:moveTo>
                <a:lnTo>
                  <a:pt x="941704" y="261683"/>
                </a:lnTo>
                <a:lnTo>
                  <a:pt x="941704" y="0"/>
                </a:lnTo>
                <a:lnTo>
                  <a:pt x="0" y="0"/>
                </a:lnTo>
                <a:lnTo>
                  <a:pt x="0" y="26168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54619" y="2080831"/>
            <a:ext cx="1010285" cy="262255"/>
          </a:xfrm>
          <a:custGeom>
            <a:avLst/>
            <a:gdLst/>
            <a:ahLst/>
            <a:cxnLst/>
            <a:rect l="l" t="t" r="r" b="b"/>
            <a:pathLst>
              <a:path w="1010284" h="262255">
                <a:moveTo>
                  <a:pt x="0" y="261683"/>
                </a:moveTo>
                <a:lnTo>
                  <a:pt x="1010284" y="261683"/>
                </a:lnTo>
                <a:lnTo>
                  <a:pt x="1010284" y="0"/>
                </a:lnTo>
                <a:lnTo>
                  <a:pt x="0" y="0"/>
                </a:lnTo>
                <a:lnTo>
                  <a:pt x="0" y="26168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0200" y="2342578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53"/>
                </a:moveTo>
                <a:lnTo>
                  <a:pt x="3556635" y="250253"/>
                </a:lnTo>
                <a:lnTo>
                  <a:pt x="3556635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86834" y="2342578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53"/>
                </a:moveTo>
                <a:lnTo>
                  <a:pt x="659129" y="250253"/>
                </a:lnTo>
                <a:lnTo>
                  <a:pt x="65912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45965" y="2342578"/>
            <a:ext cx="1182370" cy="250825"/>
          </a:xfrm>
          <a:custGeom>
            <a:avLst/>
            <a:gdLst/>
            <a:ahLst/>
            <a:cxnLst/>
            <a:rect l="l" t="t" r="r" b="b"/>
            <a:pathLst>
              <a:path w="1182370" h="250825">
                <a:moveTo>
                  <a:pt x="0" y="250253"/>
                </a:moveTo>
                <a:lnTo>
                  <a:pt x="1182369" y="250253"/>
                </a:lnTo>
                <a:lnTo>
                  <a:pt x="118236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28334" y="2342578"/>
            <a:ext cx="1084580" cy="250825"/>
          </a:xfrm>
          <a:custGeom>
            <a:avLst/>
            <a:gdLst/>
            <a:ahLst/>
            <a:cxnLst/>
            <a:rect l="l" t="t" r="r" b="b"/>
            <a:pathLst>
              <a:path w="1084579" h="250825">
                <a:moveTo>
                  <a:pt x="0" y="250253"/>
                </a:moveTo>
                <a:lnTo>
                  <a:pt x="1084580" y="250253"/>
                </a:lnTo>
                <a:lnTo>
                  <a:pt x="1084580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12915" y="2342578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53"/>
                </a:moveTo>
                <a:lnTo>
                  <a:pt x="941704" y="250253"/>
                </a:lnTo>
                <a:lnTo>
                  <a:pt x="94170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754619" y="2342578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53"/>
                </a:moveTo>
                <a:lnTo>
                  <a:pt x="1010284" y="250253"/>
                </a:lnTo>
                <a:lnTo>
                  <a:pt x="101028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0200" y="2592832"/>
            <a:ext cx="3556635" cy="375920"/>
          </a:xfrm>
          <a:custGeom>
            <a:avLst/>
            <a:gdLst/>
            <a:ahLst/>
            <a:cxnLst/>
            <a:rect l="l" t="t" r="r" b="b"/>
            <a:pathLst>
              <a:path w="3556635" h="375919">
                <a:moveTo>
                  <a:pt x="0" y="375412"/>
                </a:moveTo>
                <a:lnTo>
                  <a:pt x="3556635" y="375412"/>
                </a:lnTo>
                <a:lnTo>
                  <a:pt x="3556635" y="0"/>
                </a:lnTo>
                <a:lnTo>
                  <a:pt x="0" y="0"/>
                </a:lnTo>
                <a:lnTo>
                  <a:pt x="0" y="3754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86834" y="2592832"/>
            <a:ext cx="659130" cy="375920"/>
          </a:xfrm>
          <a:custGeom>
            <a:avLst/>
            <a:gdLst/>
            <a:ahLst/>
            <a:cxnLst/>
            <a:rect l="l" t="t" r="r" b="b"/>
            <a:pathLst>
              <a:path w="659129" h="375919">
                <a:moveTo>
                  <a:pt x="0" y="375412"/>
                </a:moveTo>
                <a:lnTo>
                  <a:pt x="659129" y="375412"/>
                </a:lnTo>
                <a:lnTo>
                  <a:pt x="659129" y="0"/>
                </a:lnTo>
                <a:lnTo>
                  <a:pt x="0" y="0"/>
                </a:lnTo>
                <a:lnTo>
                  <a:pt x="0" y="3754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45965" y="2592832"/>
            <a:ext cx="1182370" cy="375920"/>
          </a:xfrm>
          <a:custGeom>
            <a:avLst/>
            <a:gdLst/>
            <a:ahLst/>
            <a:cxnLst/>
            <a:rect l="l" t="t" r="r" b="b"/>
            <a:pathLst>
              <a:path w="1182370" h="375919">
                <a:moveTo>
                  <a:pt x="0" y="375412"/>
                </a:moveTo>
                <a:lnTo>
                  <a:pt x="1182369" y="375412"/>
                </a:lnTo>
                <a:lnTo>
                  <a:pt x="1182369" y="0"/>
                </a:lnTo>
                <a:lnTo>
                  <a:pt x="0" y="0"/>
                </a:lnTo>
                <a:lnTo>
                  <a:pt x="0" y="3754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28334" y="2592832"/>
            <a:ext cx="1084580" cy="375920"/>
          </a:xfrm>
          <a:custGeom>
            <a:avLst/>
            <a:gdLst/>
            <a:ahLst/>
            <a:cxnLst/>
            <a:rect l="l" t="t" r="r" b="b"/>
            <a:pathLst>
              <a:path w="1084579" h="375919">
                <a:moveTo>
                  <a:pt x="0" y="375412"/>
                </a:moveTo>
                <a:lnTo>
                  <a:pt x="1084580" y="375412"/>
                </a:lnTo>
                <a:lnTo>
                  <a:pt x="1084580" y="0"/>
                </a:lnTo>
                <a:lnTo>
                  <a:pt x="0" y="0"/>
                </a:lnTo>
                <a:lnTo>
                  <a:pt x="0" y="3754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12915" y="2592832"/>
            <a:ext cx="941705" cy="375920"/>
          </a:xfrm>
          <a:custGeom>
            <a:avLst/>
            <a:gdLst/>
            <a:ahLst/>
            <a:cxnLst/>
            <a:rect l="l" t="t" r="r" b="b"/>
            <a:pathLst>
              <a:path w="941704" h="375919">
                <a:moveTo>
                  <a:pt x="0" y="375412"/>
                </a:moveTo>
                <a:lnTo>
                  <a:pt x="941704" y="375412"/>
                </a:lnTo>
                <a:lnTo>
                  <a:pt x="941704" y="0"/>
                </a:lnTo>
                <a:lnTo>
                  <a:pt x="0" y="0"/>
                </a:lnTo>
                <a:lnTo>
                  <a:pt x="0" y="3754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754619" y="2592832"/>
            <a:ext cx="1010285" cy="375920"/>
          </a:xfrm>
          <a:custGeom>
            <a:avLst/>
            <a:gdLst/>
            <a:ahLst/>
            <a:cxnLst/>
            <a:rect l="l" t="t" r="r" b="b"/>
            <a:pathLst>
              <a:path w="1010284" h="375919">
                <a:moveTo>
                  <a:pt x="0" y="375412"/>
                </a:moveTo>
                <a:lnTo>
                  <a:pt x="1010284" y="375412"/>
                </a:lnTo>
                <a:lnTo>
                  <a:pt x="1010284" y="0"/>
                </a:lnTo>
                <a:lnTo>
                  <a:pt x="0" y="0"/>
                </a:lnTo>
                <a:lnTo>
                  <a:pt x="0" y="3754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0200" y="2968180"/>
            <a:ext cx="3556635" cy="375920"/>
          </a:xfrm>
          <a:custGeom>
            <a:avLst/>
            <a:gdLst/>
            <a:ahLst/>
            <a:cxnLst/>
            <a:rect l="l" t="t" r="r" b="b"/>
            <a:pathLst>
              <a:path w="3556635" h="375920">
                <a:moveTo>
                  <a:pt x="0" y="375348"/>
                </a:moveTo>
                <a:lnTo>
                  <a:pt x="3556635" y="375348"/>
                </a:lnTo>
                <a:lnTo>
                  <a:pt x="3556635" y="0"/>
                </a:lnTo>
                <a:lnTo>
                  <a:pt x="0" y="0"/>
                </a:lnTo>
                <a:lnTo>
                  <a:pt x="0" y="3753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86834" y="2968180"/>
            <a:ext cx="659130" cy="375920"/>
          </a:xfrm>
          <a:custGeom>
            <a:avLst/>
            <a:gdLst/>
            <a:ahLst/>
            <a:cxnLst/>
            <a:rect l="l" t="t" r="r" b="b"/>
            <a:pathLst>
              <a:path w="659129" h="375920">
                <a:moveTo>
                  <a:pt x="0" y="375348"/>
                </a:moveTo>
                <a:lnTo>
                  <a:pt x="659129" y="375348"/>
                </a:lnTo>
                <a:lnTo>
                  <a:pt x="659129" y="0"/>
                </a:lnTo>
                <a:lnTo>
                  <a:pt x="0" y="0"/>
                </a:lnTo>
                <a:lnTo>
                  <a:pt x="0" y="3753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45965" y="2968180"/>
            <a:ext cx="1182370" cy="375920"/>
          </a:xfrm>
          <a:custGeom>
            <a:avLst/>
            <a:gdLst/>
            <a:ahLst/>
            <a:cxnLst/>
            <a:rect l="l" t="t" r="r" b="b"/>
            <a:pathLst>
              <a:path w="1182370" h="375920">
                <a:moveTo>
                  <a:pt x="0" y="375348"/>
                </a:moveTo>
                <a:lnTo>
                  <a:pt x="1182369" y="375348"/>
                </a:lnTo>
                <a:lnTo>
                  <a:pt x="1182369" y="0"/>
                </a:lnTo>
                <a:lnTo>
                  <a:pt x="0" y="0"/>
                </a:lnTo>
                <a:lnTo>
                  <a:pt x="0" y="3753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728334" y="2968180"/>
            <a:ext cx="1084580" cy="375920"/>
          </a:xfrm>
          <a:custGeom>
            <a:avLst/>
            <a:gdLst/>
            <a:ahLst/>
            <a:cxnLst/>
            <a:rect l="l" t="t" r="r" b="b"/>
            <a:pathLst>
              <a:path w="1084579" h="375920">
                <a:moveTo>
                  <a:pt x="0" y="375348"/>
                </a:moveTo>
                <a:lnTo>
                  <a:pt x="1084580" y="375348"/>
                </a:lnTo>
                <a:lnTo>
                  <a:pt x="1084580" y="0"/>
                </a:lnTo>
                <a:lnTo>
                  <a:pt x="0" y="0"/>
                </a:lnTo>
                <a:lnTo>
                  <a:pt x="0" y="3753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12915" y="2968180"/>
            <a:ext cx="941705" cy="375920"/>
          </a:xfrm>
          <a:custGeom>
            <a:avLst/>
            <a:gdLst/>
            <a:ahLst/>
            <a:cxnLst/>
            <a:rect l="l" t="t" r="r" b="b"/>
            <a:pathLst>
              <a:path w="941704" h="375920">
                <a:moveTo>
                  <a:pt x="0" y="375348"/>
                </a:moveTo>
                <a:lnTo>
                  <a:pt x="941704" y="375348"/>
                </a:lnTo>
                <a:lnTo>
                  <a:pt x="941704" y="0"/>
                </a:lnTo>
                <a:lnTo>
                  <a:pt x="0" y="0"/>
                </a:lnTo>
                <a:lnTo>
                  <a:pt x="0" y="3753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54619" y="2968180"/>
            <a:ext cx="1010285" cy="375920"/>
          </a:xfrm>
          <a:custGeom>
            <a:avLst/>
            <a:gdLst/>
            <a:ahLst/>
            <a:cxnLst/>
            <a:rect l="l" t="t" r="r" b="b"/>
            <a:pathLst>
              <a:path w="1010284" h="375920">
                <a:moveTo>
                  <a:pt x="0" y="375348"/>
                </a:moveTo>
                <a:lnTo>
                  <a:pt x="1010284" y="375348"/>
                </a:lnTo>
                <a:lnTo>
                  <a:pt x="1010284" y="0"/>
                </a:lnTo>
                <a:lnTo>
                  <a:pt x="0" y="0"/>
                </a:lnTo>
                <a:lnTo>
                  <a:pt x="0" y="3753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0200" y="3343528"/>
            <a:ext cx="3556635" cy="262255"/>
          </a:xfrm>
          <a:custGeom>
            <a:avLst/>
            <a:gdLst/>
            <a:ahLst/>
            <a:cxnLst/>
            <a:rect l="l" t="t" r="r" b="b"/>
            <a:pathLst>
              <a:path w="3556635" h="262254">
                <a:moveTo>
                  <a:pt x="0" y="262254"/>
                </a:moveTo>
                <a:lnTo>
                  <a:pt x="3556635" y="262254"/>
                </a:lnTo>
                <a:lnTo>
                  <a:pt x="3556635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86834" y="3343528"/>
            <a:ext cx="659130" cy="262255"/>
          </a:xfrm>
          <a:custGeom>
            <a:avLst/>
            <a:gdLst/>
            <a:ahLst/>
            <a:cxnLst/>
            <a:rect l="l" t="t" r="r" b="b"/>
            <a:pathLst>
              <a:path w="659129" h="262254">
                <a:moveTo>
                  <a:pt x="0" y="262254"/>
                </a:moveTo>
                <a:lnTo>
                  <a:pt x="659129" y="262254"/>
                </a:lnTo>
                <a:lnTo>
                  <a:pt x="659129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45965" y="3343528"/>
            <a:ext cx="1182370" cy="262255"/>
          </a:xfrm>
          <a:custGeom>
            <a:avLst/>
            <a:gdLst/>
            <a:ahLst/>
            <a:cxnLst/>
            <a:rect l="l" t="t" r="r" b="b"/>
            <a:pathLst>
              <a:path w="1182370" h="262254">
                <a:moveTo>
                  <a:pt x="0" y="262254"/>
                </a:moveTo>
                <a:lnTo>
                  <a:pt x="1182369" y="262254"/>
                </a:lnTo>
                <a:lnTo>
                  <a:pt x="1182369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728334" y="3343528"/>
            <a:ext cx="1084580" cy="262255"/>
          </a:xfrm>
          <a:custGeom>
            <a:avLst/>
            <a:gdLst/>
            <a:ahLst/>
            <a:cxnLst/>
            <a:rect l="l" t="t" r="r" b="b"/>
            <a:pathLst>
              <a:path w="1084579" h="262254">
                <a:moveTo>
                  <a:pt x="0" y="262254"/>
                </a:moveTo>
                <a:lnTo>
                  <a:pt x="1084580" y="262254"/>
                </a:lnTo>
                <a:lnTo>
                  <a:pt x="1084580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12915" y="3343528"/>
            <a:ext cx="941705" cy="262255"/>
          </a:xfrm>
          <a:custGeom>
            <a:avLst/>
            <a:gdLst/>
            <a:ahLst/>
            <a:cxnLst/>
            <a:rect l="l" t="t" r="r" b="b"/>
            <a:pathLst>
              <a:path w="941704" h="262254">
                <a:moveTo>
                  <a:pt x="0" y="262254"/>
                </a:moveTo>
                <a:lnTo>
                  <a:pt x="941704" y="262254"/>
                </a:lnTo>
                <a:lnTo>
                  <a:pt x="941704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754619" y="3343528"/>
            <a:ext cx="1010285" cy="262255"/>
          </a:xfrm>
          <a:custGeom>
            <a:avLst/>
            <a:gdLst/>
            <a:ahLst/>
            <a:cxnLst/>
            <a:rect l="l" t="t" r="r" b="b"/>
            <a:pathLst>
              <a:path w="1010284" h="262254">
                <a:moveTo>
                  <a:pt x="0" y="262254"/>
                </a:moveTo>
                <a:lnTo>
                  <a:pt x="1010284" y="262254"/>
                </a:lnTo>
                <a:lnTo>
                  <a:pt x="1010284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0200" y="3605784"/>
            <a:ext cx="3556635" cy="262255"/>
          </a:xfrm>
          <a:custGeom>
            <a:avLst/>
            <a:gdLst/>
            <a:ahLst/>
            <a:cxnLst/>
            <a:rect l="l" t="t" r="r" b="b"/>
            <a:pathLst>
              <a:path w="3556635" h="262254">
                <a:moveTo>
                  <a:pt x="0" y="262254"/>
                </a:moveTo>
                <a:lnTo>
                  <a:pt x="3556635" y="262254"/>
                </a:lnTo>
                <a:lnTo>
                  <a:pt x="3556635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86834" y="3605784"/>
            <a:ext cx="659130" cy="262255"/>
          </a:xfrm>
          <a:custGeom>
            <a:avLst/>
            <a:gdLst/>
            <a:ahLst/>
            <a:cxnLst/>
            <a:rect l="l" t="t" r="r" b="b"/>
            <a:pathLst>
              <a:path w="659129" h="262254">
                <a:moveTo>
                  <a:pt x="0" y="262254"/>
                </a:moveTo>
                <a:lnTo>
                  <a:pt x="659129" y="262254"/>
                </a:lnTo>
                <a:lnTo>
                  <a:pt x="659129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45965" y="3605784"/>
            <a:ext cx="1182370" cy="262255"/>
          </a:xfrm>
          <a:custGeom>
            <a:avLst/>
            <a:gdLst/>
            <a:ahLst/>
            <a:cxnLst/>
            <a:rect l="l" t="t" r="r" b="b"/>
            <a:pathLst>
              <a:path w="1182370" h="262254">
                <a:moveTo>
                  <a:pt x="0" y="262254"/>
                </a:moveTo>
                <a:lnTo>
                  <a:pt x="1182369" y="262254"/>
                </a:lnTo>
                <a:lnTo>
                  <a:pt x="1182369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728334" y="3605784"/>
            <a:ext cx="1084580" cy="262255"/>
          </a:xfrm>
          <a:custGeom>
            <a:avLst/>
            <a:gdLst/>
            <a:ahLst/>
            <a:cxnLst/>
            <a:rect l="l" t="t" r="r" b="b"/>
            <a:pathLst>
              <a:path w="1084579" h="262254">
                <a:moveTo>
                  <a:pt x="0" y="262254"/>
                </a:moveTo>
                <a:lnTo>
                  <a:pt x="1084580" y="262254"/>
                </a:lnTo>
                <a:lnTo>
                  <a:pt x="1084580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12915" y="3605784"/>
            <a:ext cx="941705" cy="262255"/>
          </a:xfrm>
          <a:custGeom>
            <a:avLst/>
            <a:gdLst/>
            <a:ahLst/>
            <a:cxnLst/>
            <a:rect l="l" t="t" r="r" b="b"/>
            <a:pathLst>
              <a:path w="941704" h="262254">
                <a:moveTo>
                  <a:pt x="0" y="262254"/>
                </a:moveTo>
                <a:lnTo>
                  <a:pt x="941704" y="262254"/>
                </a:lnTo>
                <a:lnTo>
                  <a:pt x="941704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754619" y="3605784"/>
            <a:ext cx="1010285" cy="262255"/>
          </a:xfrm>
          <a:custGeom>
            <a:avLst/>
            <a:gdLst/>
            <a:ahLst/>
            <a:cxnLst/>
            <a:rect l="l" t="t" r="r" b="b"/>
            <a:pathLst>
              <a:path w="1010284" h="262254">
                <a:moveTo>
                  <a:pt x="0" y="262254"/>
                </a:moveTo>
                <a:lnTo>
                  <a:pt x="1010284" y="262254"/>
                </a:lnTo>
                <a:lnTo>
                  <a:pt x="1010284" y="0"/>
                </a:lnTo>
                <a:lnTo>
                  <a:pt x="0" y="0"/>
                </a:lnTo>
                <a:lnTo>
                  <a:pt x="0" y="262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0200" y="3868102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53"/>
                </a:moveTo>
                <a:lnTo>
                  <a:pt x="3556635" y="250253"/>
                </a:lnTo>
                <a:lnTo>
                  <a:pt x="3556635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886834" y="3868102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53"/>
                </a:moveTo>
                <a:lnTo>
                  <a:pt x="659129" y="250253"/>
                </a:lnTo>
                <a:lnTo>
                  <a:pt x="65912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545965" y="3868102"/>
            <a:ext cx="1182370" cy="250825"/>
          </a:xfrm>
          <a:custGeom>
            <a:avLst/>
            <a:gdLst/>
            <a:ahLst/>
            <a:cxnLst/>
            <a:rect l="l" t="t" r="r" b="b"/>
            <a:pathLst>
              <a:path w="1182370" h="250825">
                <a:moveTo>
                  <a:pt x="0" y="250253"/>
                </a:moveTo>
                <a:lnTo>
                  <a:pt x="1182369" y="250253"/>
                </a:lnTo>
                <a:lnTo>
                  <a:pt x="118236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728334" y="3868102"/>
            <a:ext cx="1084580" cy="250825"/>
          </a:xfrm>
          <a:custGeom>
            <a:avLst/>
            <a:gdLst/>
            <a:ahLst/>
            <a:cxnLst/>
            <a:rect l="l" t="t" r="r" b="b"/>
            <a:pathLst>
              <a:path w="1084579" h="250825">
                <a:moveTo>
                  <a:pt x="0" y="250253"/>
                </a:moveTo>
                <a:lnTo>
                  <a:pt x="1084580" y="250253"/>
                </a:lnTo>
                <a:lnTo>
                  <a:pt x="1084580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812915" y="3868102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53"/>
                </a:moveTo>
                <a:lnTo>
                  <a:pt x="941704" y="250253"/>
                </a:lnTo>
                <a:lnTo>
                  <a:pt x="94170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754619" y="3868102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53"/>
                </a:moveTo>
                <a:lnTo>
                  <a:pt x="1010284" y="250253"/>
                </a:lnTo>
                <a:lnTo>
                  <a:pt x="101028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0200" y="4118292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53"/>
                </a:moveTo>
                <a:lnTo>
                  <a:pt x="3556635" y="250253"/>
                </a:lnTo>
                <a:lnTo>
                  <a:pt x="3556635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886834" y="4118292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53"/>
                </a:moveTo>
                <a:lnTo>
                  <a:pt x="659129" y="250253"/>
                </a:lnTo>
                <a:lnTo>
                  <a:pt x="65912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545965" y="4118292"/>
            <a:ext cx="1182370" cy="250825"/>
          </a:xfrm>
          <a:custGeom>
            <a:avLst/>
            <a:gdLst/>
            <a:ahLst/>
            <a:cxnLst/>
            <a:rect l="l" t="t" r="r" b="b"/>
            <a:pathLst>
              <a:path w="1182370" h="250825">
                <a:moveTo>
                  <a:pt x="0" y="250253"/>
                </a:moveTo>
                <a:lnTo>
                  <a:pt x="1182369" y="250253"/>
                </a:lnTo>
                <a:lnTo>
                  <a:pt x="118236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728334" y="4118292"/>
            <a:ext cx="1084580" cy="250825"/>
          </a:xfrm>
          <a:custGeom>
            <a:avLst/>
            <a:gdLst/>
            <a:ahLst/>
            <a:cxnLst/>
            <a:rect l="l" t="t" r="r" b="b"/>
            <a:pathLst>
              <a:path w="1084579" h="250825">
                <a:moveTo>
                  <a:pt x="0" y="250253"/>
                </a:moveTo>
                <a:lnTo>
                  <a:pt x="1084580" y="250253"/>
                </a:lnTo>
                <a:lnTo>
                  <a:pt x="1084580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812915" y="4118292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53"/>
                </a:moveTo>
                <a:lnTo>
                  <a:pt x="941704" y="250253"/>
                </a:lnTo>
                <a:lnTo>
                  <a:pt x="94170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754619" y="4118292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53"/>
                </a:moveTo>
                <a:lnTo>
                  <a:pt x="1010284" y="250253"/>
                </a:lnTo>
                <a:lnTo>
                  <a:pt x="101028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0200" y="4368609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53"/>
                </a:moveTo>
                <a:lnTo>
                  <a:pt x="3556635" y="250253"/>
                </a:lnTo>
                <a:lnTo>
                  <a:pt x="3556635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886834" y="4368609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53"/>
                </a:moveTo>
                <a:lnTo>
                  <a:pt x="659129" y="250253"/>
                </a:lnTo>
                <a:lnTo>
                  <a:pt x="65912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545965" y="4368609"/>
            <a:ext cx="1182370" cy="250825"/>
          </a:xfrm>
          <a:custGeom>
            <a:avLst/>
            <a:gdLst/>
            <a:ahLst/>
            <a:cxnLst/>
            <a:rect l="l" t="t" r="r" b="b"/>
            <a:pathLst>
              <a:path w="1182370" h="250825">
                <a:moveTo>
                  <a:pt x="0" y="250253"/>
                </a:moveTo>
                <a:lnTo>
                  <a:pt x="1182369" y="250253"/>
                </a:lnTo>
                <a:lnTo>
                  <a:pt x="118236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728334" y="4368609"/>
            <a:ext cx="1084580" cy="250825"/>
          </a:xfrm>
          <a:custGeom>
            <a:avLst/>
            <a:gdLst/>
            <a:ahLst/>
            <a:cxnLst/>
            <a:rect l="l" t="t" r="r" b="b"/>
            <a:pathLst>
              <a:path w="1084579" h="250825">
                <a:moveTo>
                  <a:pt x="0" y="250253"/>
                </a:moveTo>
                <a:lnTo>
                  <a:pt x="1084580" y="250253"/>
                </a:lnTo>
                <a:lnTo>
                  <a:pt x="1084580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812915" y="4368609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53"/>
                </a:moveTo>
                <a:lnTo>
                  <a:pt x="941704" y="250253"/>
                </a:lnTo>
                <a:lnTo>
                  <a:pt x="94170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754619" y="4368609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53"/>
                </a:moveTo>
                <a:lnTo>
                  <a:pt x="1010284" y="250253"/>
                </a:lnTo>
                <a:lnTo>
                  <a:pt x="101028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30200" y="4618799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53"/>
                </a:moveTo>
                <a:lnTo>
                  <a:pt x="3556635" y="250253"/>
                </a:lnTo>
                <a:lnTo>
                  <a:pt x="3556635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86834" y="4618799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53"/>
                </a:moveTo>
                <a:lnTo>
                  <a:pt x="659129" y="250253"/>
                </a:lnTo>
                <a:lnTo>
                  <a:pt x="65912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545965" y="4618799"/>
            <a:ext cx="1182370" cy="250825"/>
          </a:xfrm>
          <a:custGeom>
            <a:avLst/>
            <a:gdLst/>
            <a:ahLst/>
            <a:cxnLst/>
            <a:rect l="l" t="t" r="r" b="b"/>
            <a:pathLst>
              <a:path w="1182370" h="250825">
                <a:moveTo>
                  <a:pt x="0" y="250253"/>
                </a:moveTo>
                <a:lnTo>
                  <a:pt x="1182369" y="250253"/>
                </a:lnTo>
                <a:lnTo>
                  <a:pt x="118236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728334" y="4618799"/>
            <a:ext cx="1084580" cy="250825"/>
          </a:xfrm>
          <a:custGeom>
            <a:avLst/>
            <a:gdLst/>
            <a:ahLst/>
            <a:cxnLst/>
            <a:rect l="l" t="t" r="r" b="b"/>
            <a:pathLst>
              <a:path w="1084579" h="250825">
                <a:moveTo>
                  <a:pt x="0" y="250253"/>
                </a:moveTo>
                <a:lnTo>
                  <a:pt x="1084580" y="250253"/>
                </a:lnTo>
                <a:lnTo>
                  <a:pt x="1084580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812915" y="4618799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53"/>
                </a:moveTo>
                <a:lnTo>
                  <a:pt x="941704" y="250253"/>
                </a:lnTo>
                <a:lnTo>
                  <a:pt x="94170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754619" y="4618799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53"/>
                </a:moveTo>
                <a:lnTo>
                  <a:pt x="1010284" y="250253"/>
                </a:lnTo>
                <a:lnTo>
                  <a:pt x="101028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30200" y="4869116"/>
            <a:ext cx="3556635" cy="238125"/>
          </a:xfrm>
          <a:custGeom>
            <a:avLst/>
            <a:gdLst/>
            <a:ahLst/>
            <a:cxnLst/>
            <a:rect l="l" t="t" r="r" b="b"/>
            <a:pathLst>
              <a:path w="3556635" h="238125">
                <a:moveTo>
                  <a:pt x="0" y="238061"/>
                </a:moveTo>
                <a:lnTo>
                  <a:pt x="3556635" y="238061"/>
                </a:lnTo>
                <a:lnTo>
                  <a:pt x="3556635" y="0"/>
                </a:lnTo>
                <a:lnTo>
                  <a:pt x="0" y="0"/>
                </a:lnTo>
                <a:lnTo>
                  <a:pt x="0" y="2380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886834" y="4869116"/>
            <a:ext cx="659130" cy="238125"/>
          </a:xfrm>
          <a:custGeom>
            <a:avLst/>
            <a:gdLst/>
            <a:ahLst/>
            <a:cxnLst/>
            <a:rect l="l" t="t" r="r" b="b"/>
            <a:pathLst>
              <a:path w="659129" h="238125">
                <a:moveTo>
                  <a:pt x="0" y="238061"/>
                </a:moveTo>
                <a:lnTo>
                  <a:pt x="659129" y="238061"/>
                </a:lnTo>
                <a:lnTo>
                  <a:pt x="659129" y="0"/>
                </a:lnTo>
                <a:lnTo>
                  <a:pt x="0" y="0"/>
                </a:lnTo>
                <a:lnTo>
                  <a:pt x="0" y="2380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545965" y="4869116"/>
            <a:ext cx="3208655" cy="238125"/>
          </a:xfrm>
          <a:custGeom>
            <a:avLst/>
            <a:gdLst/>
            <a:ahLst/>
            <a:cxnLst/>
            <a:rect l="l" t="t" r="r" b="b"/>
            <a:pathLst>
              <a:path w="3208654" h="238125">
                <a:moveTo>
                  <a:pt x="0" y="238061"/>
                </a:moveTo>
                <a:lnTo>
                  <a:pt x="3208655" y="238061"/>
                </a:lnTo>
                <a:lnTo>
                  <a:pt x="3208655" y="0"/>
                </a:lnTo>
                <a:lnTo>
                  <a:pt x="0" y="0"/>
                </a:lnTo>
                <a:lnTo>
                  <a:pt x="0" y="2380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754619" y="4869116"/>
            <a:ext cx="1010285" cy="238125"/>
          </a:xfrm>
          <a:custGeom>
            <a:avLst/>
            <a:gdLst/>
            <a:ahLst/>
            <a:cxnLst/>
            <a:rect l="l" t="t" r="r" b="b"/>
            <a:pathLst>
              <a:path w="1010284" h="238125">
                <a:moveTo>
                  <a:pt x="0" y="238061"/>
                </a:moveTo>
                <a:lnTo>
                  <a:pt x="1010284" y="238061"/>
                </a:lnTo>
                <a:lnTo>
                  <a:pt x="1010284" y="0"/>
                </a:lnTo>
                <a:lnTo>
                  <a:pt x="0" y="0"/>
                </a:lnTo>
                <a:lnTo>
                  <a:pt x="0" y="23806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30200" y="5107178"/>
            <a:ext cx="3556635" cy="262890"/>
          </a:xfrm>
          <a:custGeom>
            <a:avLst/>
            <a:gdLst/>
            <a:ahLst/>
            <a:cxnLst/>
            <a:rect l="l" t="t" r="r" b="b"/>
            <a:pathLst>
              <a:path w="3556635" h="262889">
                <a:moveTo>
                  <a:pt x="0" y="262382"/>
                </a:moveTo>
                <a:lnTo>
                  <a:pt x="3556635" y="262382"/>
                </a:lnTo>
                <a:lnTo>
                  <a:pt x="3556635" y="0"/>
                </a:lnTo>
                <a:lnTo>
                  <a:pt x="0" y="0"/>
                </a:lnTo>
                <a:lnTo>
                  <a:pt x="0" y="2623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886834" y="5107178"/>
            <a:ext cx="659130" cy="262890"/>
          </a:xfrm>
          <a:custGeom>
            <a:avLst/>
            <a:gdLst/>
            <a:ahLst/>
            <a:cxnLst/>
            <a:rect l="l" t="t" r="r" b="b"/>
            <a:pathLst>
              <a:path w="659129" h="262889">
                <a:moveTo>
                  <a:pt x="0" y="262382"/>
                </a:moveTo>
                <a:lnTo>
                  <a:pt x="659129" y="262382"/>
                </a:lnTo>
                <a:lnTo>
                  <a:pt x="659129" y="0"/>
                </a:lnTo>
                <a:lnTo>
                  <a:pt x="0" y="0"/>
                </a:lnTo>
                <a:lnTo>
                  <a:pt x="0" y="2623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545965" y="5107178"/>
            <a:ext cx="2266950" cy="262890"/>
          </a:xfrm>
          <a:custGeom>
            <a:avLst/>
            <a:gdLst/>
            <a:ahLst/>
            <a:cxnLst/>
            <a:rect l="l" t="t" r="r" b="b"/>
            <a:pathLst>
              <a:path w="2266950" h="262889">
                <a:moveTo>
                  <a:pt x="0" y="262382"/>
                </a:moveTo>
                <a:lnTo>
                  <a:pt x="2266950" y="262382"/>
                </a:lnTo>
                <a:lnTo>
                  <a:pt x="2266950" y="0"/>
                </a:lnTo>
                <a:lnTo>
                  <a:pt x="0" y="0"/>
                </a:lnTo>
                <a:lnTo>
                  <a:pt x="0" y="2623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812915" y="5107178"/>
            <a:ext cx="941705" cy="262890"/>
          </a:xfrm>
          <a:custGeom>
            <a:avLst/>
            <a:gdLst/>
            <a:ahLst/>
            <a:cxnLst/>
            <a:rect l="l" t="t" r="r" b="b"/>
            <a:pathLst>
              <a:path w="941704" h="262889">
                <a:moveTo>
                  <a:pt x="0" y="262382"/>
                </a:moveTo>
                <a:lnTo>
                  <a:pt x="941704" y="262382"/>
                </a:lnTo>
                <a:lnTo>
                  <a:pt x="941704" y="0"/>
                </a:lnTo>
                <a:lnTo>
                  <a:pt x="0" y="0"/>
                </a:lnTo>
                <a:lnTo>
                  <a:pt x="0" y="2623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754619" y="5107178"/>
            <a:ext cx="1010285" cy="262890"/>
          </a:xfrm>
          <a:custGeom>
            <a:avLst/>
            <a:gdLst/>
            <a:ahLst/>
            <a:cxnLst/>
            <a:rect l="l" t="t" r="r" b="b"/>
            <a:pathLst>
              <a:path w="1010284" h="262889">
                <a:moveTo>
                  <a:pt x="0" y="262382"/>
                </a:moveTo>
                <a:lnTo>
                  <a:pt x="1010284" y="262382"/>
                </a:lnTo>
                <a:lnTo>
                  <a:pt x="1010284" y="0"/>
                </a:lnTo>
                <a:lnTo>
                  <a:pt x="0" y="0"/>
                </a:lnTo>
                <a:lnTo>
                  <a:pt x="0" y="2623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30200" y="5369496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53"/>
                </a:moveTo>
                <a:lnTo>
                  <a:pt x="3556635" y="250253"/>
                </a:lnTo>
                <a:lnTo>
                  <a:pt x="3556635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886834" y="5369496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53"/>
                </a:moveTo>
                <a:lnTo>
                  <a:pt x="659129" y="250253"/>
                </a:lnTo>
                <a:lnTo>
                  <a:pt x="65912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545965" y="5369496"/>
            <a:ext cx="2266950" cy="250825"/>
          </a:xfrm>
          <a:custGeom>
            <a:avLst/>
            <a:gdLst/>
            <a:ahLst/>
            <a:cxnLst/>
            <a:rect l="l" t="t" r="r" b="b"/>
            <a:pathLst>
              <a:path w="2266950" h="250825">
                <a:moveTo>
                  <a:pt x="0" y="250253"/>
                </a:moveTo>
                <a:lnTo>
                  <a:pt x="2266950" y="250253"/>
                </a:lnTo>
                <a:lnTo>
                  <a:pt x="2266950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812915" y="5369496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53"/>
                </a:moveTo>
                <a:lnTo>
                  <a:pt x="941704" y="250253"/>
                </a:lnTo>
                <a:lnTo>
                  <a:pt x="94170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754619" y="5369496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53"/>
                </a:moveTo>
                <a:lnTo>
                  <a:pt x="1010284" y="250253"/>
                </a:lnTo>
                <a:lnTo>
                  <a:pt x="101028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30200" y="5619813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53"/>
                </a:moveTo>
                <a:lnTo>
                  <a:pt x="3556635" y="250253"/>
                </a:lnTo>
                <a:lnTo>
                  <a:pt x="3556635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886834" y="5619813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53"/>
                </a:moveTo>
                <a:lnTo>
                  <a:pt x="659129" y="250253"/>
                </a:lnTo>
                <a:lnTo>
                  <a:pt x="65912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545965" y="5619813"/>
            <a:ext cx="2266950" cy="250825"/>
          </a:xfrm>
          <a:custGeom>
            <a:avLst/>
            <a:gdLst/>
            <a:ahLst/>
            <a:cxnLst/>
            <a:rect l="l" t="t" r="r" b="b"/>
            <a:pathLst>
              <a:path w="2266950" h="250825">
                <a:moveTo>
                  <a:pt x="0" y="250253"/>
                </a:moveTo>
                <a:lnTo>
                  <a:pt x="2266950" y="250253"/>
                </a:lnTo>
                <a:lnTo>
                  <a:pt x="2266950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812915" y="5619813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53"/>
                </a:moveTo>
                <a:lnTo>
                  <a:pt x="941704" y="250253"/>
                </a:lnTo>
                <a:lnTo>
                  <a:pt x="94170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754619" y="5619813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53"/>
                </a:moveTo>
                <a:lnTo>
                  <a:pt x="1010284" y="250253"/>
                </a:lnTo>
                <a:lnTo>
                  <a:pt x="101028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30200" y="5870003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53"/>
                </a:moveTo>
                <a:lnTo>
                  <a:pt x="3556635" y="250253"/>
                </a:lnTo>
                <a:lnTo>
                  <a:pt x="3556635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886834" y="5870003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53"/>
                </a:moveTo>
                <a:lnTo>
                  <a:pt x="659129" y="250253"/>
                </a:lnTo>
                <a:lnTo>
                  <a:pt x="65912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545965" y="5870003"/>
            <a:ext cx="1182370" cy="250825"/>
          </a:xfrm>
          <a:custGeom>
            <a:avLst/>
            <a:gdLst/>
            <a:ahLst/>
            <a:cxnLst/>
            <a:rect l="l" t="t" r="r" b="b"/>
            <a:pathLst>
              <a:path w="1182370" h="250825">
                <a:moveTo>
                  <a:pt x="0" y="250253"/>
                </a:moveTo>
                <a:lnTo>
                  <a:pt x="1182369" y="250253"/>
                </a:lnTo>
                <a:lnTo>
                  <a:pt x="1182369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728334" y="5870003"/>
            <a:ext cx="1084580" cy="250825"/>
          </a:xfrm>
          <a:custGeom>
            <a:avLst/>
            <a:gdLst/>
            <a:ahLst/>
            <a:cxnLst/>
            <a:rect l="l" t="t" r="r" b="b"/>
            <a:pathLst>
              <a:path w="1084579" h="250825">
                <a:moveTo>
                  <a:pt x="0" y="250253"/>
                </a:moveTo>
                <a:lnTo>
                  <a:pt x="1084580" y="250253"/>
                </a:lnTo>
                <a:lnTo>
                  <a:pt x="1084580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812915" y="5870003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53"/>
                </a:moveTo>
                <a:lnTo>
                  <a:pt x="941704" y="250253"/>
                </a:lnTo>
                <a:lnTo>
                  <a:pt x="94170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754619" y="5870003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53"/>
                </a:moveTo>
                <a:lnTo>
                  <a:pt x="1010284" y="250253"/>
                </a:lnTo>
                <a:lnTo>
                  <a:pt x="1010284" y="0"/>
                </a:lnTo>
                <a:lnTo>
                  <a:pt x="0" y="0"/>
                </a:lnTo>
                <a:lnTo>
                  <a:pt x="0" y="2502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30200" y="6120358"/>
            <a:ext cx="3556635" cy="250825"/>
          </a:xfrm>
          <a:custGeom>
            <a:avLst/>
            <a:gdLst/>
            <a:ahLst/>
            <a:cxnLst/>
            <a:rect l="l" t="t" r="r" b="b"/>
            <a:pathLst>
              <a:path w="3556635" h="250825">
                <a:moveTo>
                  <a:pt x="0" y="250215"/>
                </a:moveTo>
                <a:lnTo>
                  <a:pt x="3556635" y="250215"/>
                </a:lnTo>
                <a:lnTo>
                  <a:pt x="3556635" y="0"/>
                </a:lnTo>
                <a:lnTo>
                  <a:pt x="0" y="0"/>
                </a:lnTo>
                <a:lnTo>
                  <a:pt x="0" y="2502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886834" y="6120358"/>
            <a:ext cx="659130" cy="250825"/>
          </a:xfrm>
          <a:custGeom>
            <a:avLst/>
            <a:gdLst/>
            <a:ahLst/>
            <a:cxnLst/>
            <a:rect l="l" t="t" r="r" b="b"/>
            <a:pathLst>
              <a:path w="659129" h="250825">
                <a:moveTo>
                  <a:pt x="0" y="250215"/>
                </a:moveTo>
                <a:lnTo>
                  <a:pt x="659129" y="250215"/>
                </a:lnTo>
                <a:lnTo>
                  <a:pt x="659129" y="0"/>
                </a:lnTo>
                <a:lnTo>
                  <a:pt x="0" y="0"/>
                </a:lnTo>
                <a:lnTo>
                  <a:pt x="0" y="2502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545965" y="6120358"/>
            <a:ext cx="2266950" cy="250825"/>
          </a:xfrm>
          <a:custGeom>
            <a:avLst/>
            <a:gdLst/>
            <a:ahLst/>
            <a:cxnLst/>
            <a:rect l="l" t="t" r="r" b="b"/>
            <a:pathLst>
              <a:path w="2266950" h="250825">
                <a:moveTo>
                  <a:pt x="0" y="250215"/>
                </a:moveTo>
                <a:lnTo>
                  <a:pt x="2266950" y="250215"/>
                </a:lnTo>
                <a:lnTo>
                  <a:pt x="2266950" y="0"/>
                </a:lnTo>
                <a:lnTo>
                  <a:pt x="0" y="0"/>
                </a:lnTo>
                <a:lnTo>
                  <a:pt x="0" y="2502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812915" y="6120358"/>
            <a:ext cx="941705" cy="250825"/>
          </a:xfrm>
          <a:custGeom>
            <a:avLst/>
            <a:gdLst/>
            <a:ahLst/>
            <a:cxnLst/>
            <a:rect l="l" t="t" r="r" b="b"/>
            <a:pathLst>
              <a:path w="941704" h="250825">
                <a:moveTo>
                  <a:pt x="0" y="250215"/>
                </a:moveTo>
                <a:lnTo>
                  <a:pt x="941704" y="250215"/>
                </a:lnTo>
                <a:lnTo>
                  <a:pt x="941704" y="0"/>
                </a:lnTo>
                <a:lnTo>
                  <a:pt x="0" y="0"/>
                </a:lnTo>
                <a:lnTo>
                  <a:pt x="0" y="2502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754619" y="6120358"/>
            <a:ext cx="1010285" cy="250825"/>
          </a:xfrm>
          <a:custGeom>
            <a:avLst/>
            <a:gdLst/>
            <a:ahLst/>
            <a:cxnLst/>
            <a:rect l="l" t="t" r="r" b="b"/>
            <a:pathLst>
              <a:path w="1010284" h="250825">
                <a:moveTo>
                  <a:pt x="0" y="250215"/>
                </a:moveTo>
                <a:lnTo>
                  <a:pt x="1010284" y="250215"/>
                </a:lnTo>
                <a:lnTo>
                  <a:pt x="1010284" y="0"/>
                </a:lnTo>
                <a:lnTo>
                  <a:pt x="0" y="0"/>
                </a:lnTo>
                <a:lnTo>
                  <a:pt x="0" y="2502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30200" y="6370523"/>
            <a:ext cx="3556635" cy="238125"/>
          </a:xfrm>
          <a:custGeom>
            <a:avLst/>
            <a:gdLst/>
            <a:ahLst/>
            <a:cxnLst/>
            <a:rect l="l" t="t" r="r" b="b"/>
            <a:pathLst>
              <a:path w="3556635" h="238125">
                <a:moveTo>
                  <a:pt x="0" y="237744"/>
                </a:moveTo>
                <a:lnTo>
                  <a:pt x="3556635" y="237744"/>
                </a:lnTo>
                <a:lnTo>
                  <a:pt x="3556635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886834" y="6370523"/>
            <a:ext cx="659130" cy="238125"/>
          </a:xfrm>
          <a:custGeom>
            <a:avLst/>
            <a:gdLst/>
            <a:ahLst/>
            <a:cxnLst/>
            <a:rect l="l" t="t" r="r" b="b"/>
            <a:pathLst>
              <a:path w="659129" h="238125">
                <a:moveTo>
                  <a:pt x="0" y="237744"/>
                </a:moveTo>
                <a:lnTo>
                  <a:pt x="659129" y="237744"/>
                </a:lnTo>
                <a:lnTo>
                  <a:pt x="65912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545965" y="6370523"/>
            <a:ext cx="3208655" cy="238125"/>
          </a:xfrm>
          <a:custGeom>
            <a:avLst/>
            <a:gdLst/>
            <a:ahLst/>
            <a:cxnLst/>
            <a:rect l="l" t="t" r="r" b="b"/>
            <a:pathLst>
              <a:path w="3208654" h="238125">
                <a:moveTo>
                  <a:pt x="0" y="237744"/>
                </a:moveTo>
                <a:lnTo>
                  <a:pt x="3208655" y="237744"/>
                </a:lnTo>
                <a:lnTo>
                  <a:pt x="3208655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754619" y="6370523"/>
            <a:ext cx="1010285" cy="238125"/>
          </a:xfrm>
          <a:custGeom>
            <a:avLst/>
            <a:gdLst/>
            <a:ahLst/>
            <a:cxnLst/>
            <a:rect l="l" t="t" r="r" b="b"/>
            <a:pathLst>
              <a:path w="1010284" h="238125">
                <a:moveTo>
                  <a:pt x="0" y="237744"/>
                </a:moveTo>
                <a:lnTo>
                  <a:pt x="1010284" y="237744"/>
                </a:lnTo>
                <a:lnTo>
                  <a:pt x="1010284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5" name="object 105"/>
          <p:cNvGraphicFramePr>
            <a:graphicFrameLocks noGrp="1"/>
          </p:cNvGraphicFramePr>
          <p:nvPr/>
        </p:nvGraphicFramePr>
        <p:xfrm>
          <a:off x="330200" y="1327150"/>
          <a:ext cx="8434705" cy="528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635"/>
                <a:gridCol w="659129"/>
                <a:gridCol w="1186180"/>
                <a:gridCol w="1081404"/>
                <a:gridCol w="989329"/>
                <a:gridCol w="963295"/>
              </a:tblGrid>
              <a:tr h="250189">
                <a:tc gridSpan="6">
                  <a:txBody>
                    <a:bodyPr/>
                    <a:lstStyle/>
                    <a:p>
                      <a:pPr marL="5715">
                        <a:lnSpc>
                          <a:spcPts val="185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Required rate of return is 9%. RE is expected to be zero after</a:t>
                      </a:r>
                      <a:r>
                        <a:rPr dirty="0" sz="16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2003.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189">
                <a:tc gridSpan="6">
                  <a:txBody>
                    <a:bodyPr/>
                    <a:lstStyle/>
                    <a:p>
                      <a:pPr marL="5287010">
                        <a:lnSpc>
                          <a:spcPts val="185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sz="16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Year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0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864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1999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7340">
                        <a:lnSpc>
                          <a:spcPts val="1864"/>
                        </a:lnSpc>
                      </a:pPr>
                      <a:r>
                        <a:rPr dirty="0" sz="1600" spc="5" b="1"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864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">
                        <a:lnSpc>
                          <a:spcPts val="1864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252540">
                <a:tc>
                  <a:txBody>
                    <a:bodyPr/>
                    <a:lstStyle/>
                    <a:p>
                      <a:pPr marL="5715">
                        <a:lnSpc>
                          <a:spcPts val="1880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EPS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188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0.73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188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ts val="188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0.71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0.47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247514">
                <a:tc>
                  <a:txBody>
                    <a:bodyPr/>
                    <a:lstStyle/>
                    <a:p>
                      <a:pPr marL="5715">
                        <a:lnSpc>
                          <a:spcPts val="182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DPS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ts val="1825"/>
                        </a:lnSpc>
                      </a:pP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0.11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0.24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0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0.27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78247">
                <a:tc>
                  <a:txBody>
                    <a:bodyPr/>
                    <a:lstStyle/>
                    <a:p>
                      <a:pPr marL="5715">
                        <a:lnSpc>
                          <a:spcPts val="184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BPS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3.58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4.76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5085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5.22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5.42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75506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ROCE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81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38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20.4%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81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19.0%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81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048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14.9%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81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9.0%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8110">
                    <a:solidFill>
                      <a:srgbClr val="F8F8F8"/>
                    </a:solidFill>
                  </a:tcPr>
                </a:tc>
              </a:tr>
              <a:tr h="250587">
                <a:tc>
                  <a:txBody>
                    <a:bodyPr/>
                    <a:lstStyle/>
                    <a:p>
                      <a:pPr marL="5715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 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(9%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charge)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7495">
                        <a:lnSpc>
                          <a:spcPts val="1825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0.4</a:t>
                      </a:r>
                      <a:r>
                        <a:rPr dirty="0" sz="160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0.422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0.282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73986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Discount rate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(1.09</a:t>
                      </a:r>
                      <a:r>
                        <a:rPr dirty="0" baseline="17094" sz="195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1.09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1.188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1.295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1.412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solidFill>
                      <a:srgbClr val="F8F8F8"/>
                    </a:solidFill>
                  </a:tcPr>
                </a:tc>
              </a:tr>
              <a:tr h="247514">
                <a:tc>
                  <a:txBody>
                    <a:bodyPr/>
                    <a:lstStyle/>
                    <a:p>
                      <a:pPr marL="5715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Present value of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7495">
                        <a:lnSpc>
                          <a:spcPts val="1825"/>
                        </a:lnSpc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0.3</a:t>
                      </a:r>
                      <a:r>
                        <a:rPr dirty="0" sz="160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0.355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ts val="1825"/>
                        </a:lnSpc>
                      </a:pPr>
                      <a:r>
                        <a:rPr dirty="0" sz="1600" spc="-5" i="1">
                          <a:latin typeface="Times New Roman"/>
                          <a:cs typeface="Times New Roman"/>
                        </a:rPr>
                        <a:t>0.217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marL="5715">
                        <a:lnSpc>
                          <a:spcPts val="1845"/>
                        </a:lnSpc>
                      </a:pP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present value of RE to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845"/>
                        </a:lnSpc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0.95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0347">
                <a:tc>
                  <a:txBody>
                    <a:bodyPr/>
                    <a:lstStyle/>
                    <a:p>
                      <a:pPr marL="5715">
                        <a:lnSpc>
                          <a:spcPts val="1845"/>
                        </a:lnSpc>
                      </a:pP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share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845"/>
                        </a:lnSpc>
                      </a:pPr>
                      <a:r>
                        <a:rPr dirty="0" u="dbl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4.53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0253">
                <a:tc>
                  <a:txBody>
                    <a:bodyPr/>
                    <a:lstStyle/>
                    <a:p>
                      <a:pPr marL="5715">
                        <a:lnSpc>
                          <a:spcPts val="1845"/>
                        </a:lnSpc>
                      </a:pPr>
                      <a:r>
                        <a:rPr dirty="0" sz="1600" spc="-5" i="1">
                          <a:latin typeface="Times New Roman"/>
                          <a:cs typeface="Times New Roman"/>
                        </a:rPr>
                        <a:t>How the </a:t>
                      </a:r>
                      <a:r>
                        <a:rPr dirty="0" sz="1600" spc="-15" i="1">
                          <a:latin typeface="Times New Roman"/>
                          <a:cs typeface="Times New Roman"/>
                        </a:rPr>
                        <a:t>forecasts </a:t>
                      </a:r>
                      <a:r>
                        <a:rPr dirty="0" sz="1600" spc="-20" i="1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z="1600" spc="-5" i="1">
                          <a:latin typeface="Times New Roman"/>
                          <a:cs typeface="Times New Roman"/>
                        </a:rPr>
                        <a:t>developed </a:t>
                      </a:r>
                      <a:r>
                        <a:rPr dirty="0" sz="1600" spc="-20" i="1">
                          <a:latin typeface="Times New Roman"/>
                          <a:cs typeface="Times New Roman"/>
                        </a:rPr>
                        <a:t>(for</a:t>
                      </a:r>
                      <a:r>
                        <a:rPr dirty="0" sz="1600" spc="5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i="1">
                          <a:latin typeface="Times New Roman"/>
                          <a:cs typeface="Times New Roman"/>
                        </a:rPr>
                        <a:t>2001)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49236">
                <a:tc>
                  <a:txBody>
                    <a:bodyPr/>
                    <a:lstStyle/>
                    <a:p>
                      <a:pPr marL="5715">
                        <a:lnSpc>
                          <a:spcPts val="184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Forecasting Book 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per </a:t>
                      </a:r>
                      <a:r>
                        <a:rPr dirty="0" sz="1600" spc="-15" b="1">
                          <a:latin typeface="Times New Roman"/>
                          <a:cs typeface="Times New Roman"/>
                        </a:rPr>
                        <a:t>share</a:t>
                      </a:r>
                      <a:r>
                        <a:rPr dirty="0" sz="16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(BPS)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6210">
                        <a:lnSpc>
                          <a:spcPts val="1845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Forecasting Residual</a:t>
                      </a:r>
                      <a:r>
                        <a:rPr dirty="0" sz="16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Earnings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254127">
                <a:tc>
                  <a:txBody>
                    <a:bodyPr/>
                    <a:lstStyle/>
                    <a:p>
                      <a:pPr marL="5715">
                        <a:lnSpc>
                          <a:spcPts val="189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Beginning BPS</a:t>
                      </a:r>
                      <a:r>
                        <a:rPr dirty="0" sz="16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(a)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89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6210">
                        <a:lnSpc>
                          <a:spcPts val="189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Forecasted ROCE</a:t>
                      </a:r>
                      <a:r>
                        <a:rPr dirty="0" sz="16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(b/a)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19.05%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247196">
                <a:tc>
                  <a:txBody>
                    <a:bodyPr/>
                    <a:lstStyle/>
                    <a:p>
                      <a:pPr marL="5715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Forecasted EPS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(b)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6210">
                        <a:lnSpc>
                          <a:spcPts val="1820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Cost of equity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capital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-9.00%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0549">
                <a:tc>
                  <a:txBody>
                    <a:bodyPr/>
                    <a:lstStyle/>
                    <a:p>
                      <a:pPr marL="5715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Forecasted DPS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845"/>
                        </a:lnSpc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-0.24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6210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Excess ROCE</a:t>
                      </a:r>
                      <a:r>
                        <a:rPr dirty="0" sz="16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(c)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10.05%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0411">
                <a:tc>
                  <a:txBody>
                    <a:bodyPr/>
                    <a:lstStyle/>
                    <a:p>
                      <a:pPr marL="5715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Ending</a:t>
                      </a:r>
                      <a:r>
                        <a:rPr dirty="0" sz="16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BPS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845"/>
                        </a:lnSpc>
                      </a:pPr>
                      <a:r>
                        <a:rPr dirty="0" u="dbl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4.76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76225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z="1600" spc="-1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(a×c)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</a:pPr>
                      <a:r>
                        <a:rPr dirty="0" u="dbl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0.422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0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6210">
                        <a:lnSpc>
                          <a:spcPts val="1845"/>
                        </a:lnSpc>
                      </a:pPr>
                      <a:r>
                        <a:rPr dirty="0" sz="1600" spc="-15" b="1" i="1">
                          <a:latin typeface="Times New Roman"/>
                          <a:cs typeface="Times New Roman"/>
                        </a:rPr>
                        <a:t>Alternatively,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48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6210">
                        <a:lnSpc>
                          <a:spcPts val="1845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 = 0.80 - (0.09 × 4.20) =</a:t>
                      </a:r>
                      <a:r>
                        <a:rPr dirty="0" sz="16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0.422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06" name="object 106"/>
          <p:cNvSpPr/>
          <p:nvPr/>
        </p:nvSpPr>
        <p:spPr>
          <a:xfrm>
            <a:off x="304800" y="6705600"/>
            <a:ext cx="6563868" cy="9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54125" marR="125095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Forecasting Residual</a:t>
            </a:r>
            <a:r>
              <a:rPr dirty="0" spc="-105"/>
              <a:t> </a:t>
            </a:r>
            <a:r>
              <a:rPr dirty="0" spc="-5"/>
              <a:t>Earnings:  General</a:t>
            </a:r>
            <a:r>
              <a:rPr dirty="0" spc="-55"/>
              <a:t> </a:t>
            </a:r>
            <a:r>
              <a:rPr dirty="0" spc="-5"/>
              <a:t>Electric</a:t>
            </a:r>
          </a:p>
          <a:p>
            <a:pPr algn="ctr" marL="635">
              <a:lnSpc>
                <a:spcPct val="100000"/>
              </a:lnSpc>
            </a:pPr>
            <a:r>
              <a:rPr dirty="0" spc="-5"/>
              <a:t>Case 2: Constant RE after the Forecast</a:t>
            </a:r>
            <a:r>
              <a:rPr dirty="0" spc="-35"/>
              <a:t> </a:t>
            </a:r>
            <a:r>
              <a:rPr dirty="0" spc="-20"/>
              <a:t>Horizon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345691"/>
            <a:ext cx="8827135" cy="0"/>
          </a:xfrm>
          <a:custGeom>
            <a:avLst/>
            <a:gdLst/>
            <a:ahLst/>
            <a:cxnLst/>
            <a:rect l="l" t="t" r="r" b="b"/>
            <a:pathLst>
              <a:path w="8827135" h="0">
                <a:moveTo>
                  <a:pt x="0" y="0"/>
                </a:moveTo>
                <a:lnTo>
                  <a:pt x="882700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" y="2094458"/>
            <a:ext cx="3019425" cy="226060"/>
          </a:xfrm>
          <a:custGeom>
            <a:avLst/>
            <a:gdLst/>
            <a:ahLst/>
            <a:cxnLst/>
            <a:rect l="l" t="t" r="r" b="b"/>
            <a:pathLst>
              <a:path w="3019425" h="226060">
                <a:moveTo>
                  <a:pt x="0" y="225831"/>
                </a:moveTo>
                <a:lnTo>
                  <a:pt x="3019425" y="225831"/>
                </a:lnTo>
                <a:lnTo>
                  <a:pt x="3019425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71825" y="2094458"/>
            <a:ext cx="1016635" cy="226060"/>
          </a:xfrm>
          <a:custGeom>
            <a:avLst/>
            <a:gdLst/>
            <a:ahLst/>
            <a:cxnLst/>
            <a:rect l="l" t="t" r="r" b="b"/>
            <a:pathLst>
              <a:path w="1016635" h="226060">
                <a:moveTo>
                  <a:pt x="0" y="225831"/>
                </a:moveTo>
                <a:lnTo>
                  <a:pt x="1016635" y="225831"/>
                </a:lnTo>
                <a:lnTo>
                  <a:pt x="1016635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88459" y="2094458"/>
            <a:ext cx="1068070" cy="226060"/>
          </a:xfrm>
          <a:custGeom>
            <a:avLst/>
            <a:gdLst/>
            <a:ahLst/>
            <a:cxnLst/>
            <a:rect l="l" t="t" r="r" b="b"/>
            <a:pathLst>
              <a:path w="1068070" h="226060">
                <a:moveTo>
                  <a:pt x="0" y="225831"/>
                </a:moveTo>
                <a:lnTo>
                  <a:pt x="1068069" y="225831"/>
                </a:lnTo>
                <a:lnTo>
                  <a:pt x="1068069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6529" y="2094458"/>
            <a:ext cx="982344" cy="226060"/>
          </a:xfrm>
          <a:custGeom>
            <a:avLst/>
            <a:gdLst/>
            <a:ahLst/>
            <a:cxnLst/>
            <a:rect l="l" t="t" r="r" b="b"/>
            <a:pathLst>
              <a:path w="982345" h="226060">
                <a:moveTo>
                  <a:pt x="0" y="225831"/>
                </a:moveTo>
                <a:lnTo>
                  <a:pt x="982345" y="225831"/>
                </a:lnTo>
                <a:lnTo>
                  <a:pt x="982345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38875" y="2094458"/>
            <a:ext cx="914400" cy="226060"/>
          </a:xfrm>
          <a:custGeom>
            <a:avLst/>
            <a:gdLst/>
            <a:ahLst/>
            <a:cxnLst/>
            <a:rect l="l" t="t" r="r" b="b"/>
            <a:pathLst>
              <a:path w="914400" h="226060">
                <a:moveTo>
                  <a:pt x="0" y="225831"/>
                </a:moveTo>
                <a:lnTo>
                  <a:pt x="914400" y="225831"/>
                </a:lnTo>
                <a:lnTo>
                  <a:pt x="914400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53275" y="2094458"/>
            <a:ext cx="914400" cy="226060"/>
          </a:xfrm>
          <a:custGeom>
            <a:avLst/>
            <a:gdLst/>
            <a:ahLst/>
            <a:cxnLst/>
            <a:rect l="l" t="t" r="r" b="b"/>
            <a:pathLst>
              <a:path w="914400" h="226060">
                <a:moveTo>
                  <a:pt x="0" y="225831"/>
                </a:moveTo>
                <a:lnTo>
                  <a:pt x="914400" y="225831"/>
                </a:lnTo>
                <a:lnTo>
                  <a:pt x="914400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67675" y="2094458"/>
            <a:ext cx="913130" cy="226060"/>
          </a:xfrm>
          <a:custGeom>
            <a:avLst/>
            <a:gdLst/>
            <a:ahLst/>
            <a:cxnLst/>
            <a:rect l="l" t="t" r="r" b="b"/>
            <a:pathLst>
              <a:path w="913129" h="226060">
                <a:moveTo>
                  <a:pt x="0" y="225831"/>
                </a:moveTo>
                <a:lnTo>
                  <a:pt x="913129" y="225831"/>
                </a:lnTo>
                <a:lnTo>
                  <a:pt x="913129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0" y="2320226"/>
            <a:ext cx="3019425" cy="374015"/>
          </a:xfrm>
          <a:custGeom>
            <a:avLst/>
            <a:gdLst/>
            <a:ahLst/>
            <a:cxnLst/>
            <a:rect l="l" t="t" r="r" b="b"/>
            <a:pathLst>
              <a:path w="3019425" h="374014">
                <a:moveTo>
                  <a:pt x="0" y="373443"/>
                </a:moveTo>
                <a:lnTo>
                  <a:pt x="3019425" y="373443"/>
                </a:lnTo>
                <a:lnTo>
                  <a:pt x="3019425" y="0"/>
                </a:lnTo>
                <a:lnTo>
                  <a:pt x="0" y="0"/>
                </a:lnTo>
                <a:lnTo>
                  <a:pt x="0" y="3734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1825" y="2320226"/>
            <a:ext cx="1016635" cy="374015"/>
          </a:xfrm>
          <a:custGeom>
            <a:avLst/>
            <a:gdLst/>
            <a:ahLst/>
            <a:cxnLst/>
            <a:rect l="l" t="t" r="r" b="b"/>
            <a:pathLst>
              <a:path w="1016635" h="374014">
                <a:moveTo>
                  <a:pt x="0" y="373443"/>
                </a:moveTo>
                <a:lnTo>
                  <a:pt x="1016635" y="373443"/>
                </a:lnTo>
                <a:lnTo>
                  <a:pt x="1016635" y="0"/>
                </a:lnTo>
                <a:lnTo>
                  <a:pt x="0" y="0"/>
                </a:lnTo>
                <a:lnTo>
                  <a:pt x="0" y="3734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88459" y="2320226"/>
            <a:ext cx="1068070" cy="374015"/>
          </a:xfrm>
          <a:custGeom>
            <a:avLst/>
            <a:gdLst/>
            <a:ahLst/>
            <a:cxnLst/>
            <a:rect l="l" t="t" r="r" b="b"/>
            <a:pathLst>
              <a:path w="1068070" h="374014">
                <a:moveTo>
                  <a:pt x="0" y="373443"/>
                </a:moveTo>
                <a:lnTo>
                  <a:pt x="1068069" y="373443"/>
                </a:lnTo>
                <a:lnTo>
                  <a:pt x="1068069" y="0"/>
                </a:lnTo>
                <a:lnTo>
                  <a:pt x="0" y="0"/>
                </a:lnTo>
                <a:lnTo>
                  <a:pt x="0" y="3734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56529" y="2320226"/>
            <a:ext cx="982344" cy="374015"/>
          </a:xfrm>
          <a:custGeom>
            <a:avLst/>
            <a:gdLst/>
            <a:ahLst/>
            <a:cxnLst/>
            <a:rect l="l" t="t" r="r" b="b"/>
            <a:pathLst>
              <a:path w="982345" h="374014">
                <a:moveTo>
                  <a:pt x="0" y="373443"/>
                </a:moveTo>
                <a:lnTo>
                  <a:pt x="982345" y="373443"/>
                </a:lnTo>
                <a:lnTo>
                  <a:pt x="982345" y="0"/>
                </a:lnTo>
                <a:lnTo>
                  <a:pt x="0" y="0"/>
                </a:lnTo>
                <a:lnTo>
                  <a:pt x="0" y="3734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38875" y="2320226"/>
            <a:ext cx="914400" cy="374015"/>
          </a:xfrm>
          <a:custGeom>
            <a:avLst/>
            <a:gdLst/>
            <a:ahLst/>
            <a:cxnLst/>
            <a:rect l="l" t="t" r="r" b="b"/>
            <a:pathLst>
              <a:path w="914400" h="374014">
                <a:moveTo>
                  <a:pt x="0" y="373443"/>
                </a:moveTo>
                <a:lnTo>
                  <a:pt x="914400" y="373443"/>
                </a:lnTo>
                <a:lnTo>
                  <a:pt x="914400" y="0"/>
                </a:lnTo>
                <a:lnTo>
                  <a:pt x="0" y="0"/>
                </a:lnTo>
                <a:lnTo>
                  <a:pt x="0" y="3734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53275" y="2320226"/>
            <a:ext cx="914400" cy="374015"/>
          </a:xfrm>
          <a:custGeom>
            <a:avLst/>
            <a:gdLst/>
            <a:ahLst/>
            <a:cxnLst/>
            <a:rect l="l" t="t" r="r" b="b"/>
            <a:pathLst>
              <a:path w="914400" h="374014">
                <a:moveTo>
                  <a:pt x="0" y="373443"/>
                </a:moveTo>
                <a:lnTo>
                  <a:pt x="914400" y="373443"/>
                </a:lnTo>
                <a:lnTo>
                  <a:pt x="914400" y="0"/>
                </a:lnTo>
                <a:lnTo>
                  <a:pt x="0" y="0"/>
                </a:lnTo>
                <a:lnTo>
                  <a:pt x="0" y="3734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67675" y="2320226"/>
            <a:ext cx="913130" cy="374015"/>
          </a:xfrm>
          <a:custGeom>
            <a:avLst/>
            <a:gdLst/>
            <a:ahLst/>
            <a:cxnLst/>
            <a:rect l="l" t="t" r="r" b="b"/>
            <a:pathLst>
              <a:path w="913129" h="374014">
                <a:moveTo>
                  <a:pt x="0" y="373443"/>
                </a:moveTo>
                <a:lnTo>
                  <a:pt x="913129" y="373443"/>
                </a:lnTo>
                <a:lnTo>
                  <a:pt x="913129" y="0"/>
                </a:lnTo>
                <a:lnTo>
                  <a:pt x="0" y="0"/>
                </a:lnTo>
                <a:lnTo>
                  <a:pt x="0" y="37344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2400" y="2693670"/>
            <a:ext cx="3019425" cy="812165"/>
          </a:xfrm>
          <a:custGeom>
            <a:avLst/>
            <a:gdLst/>
            <a:ahLst/>
            <a:cxnLst/>
            <a:rect l="l" t="t" r="r" b="b"/>
            <a:pathLst>
              <a:path w="3019425" h="812164">
                <a:moveTo>
                  <a:pt x="0" y="811784"/>
                </a:moveTo>
                <a:lnTo>
                  <a:pt x="3019425" y="811784"/>
                </a:lnTo>
                <a:lnTo>
                  <a:pt x="3019425" y="0"/>
                </a:lnTo>
                <a:lnTo>
                  <a:pt x="0" y="0"/>
                </a:lnTo>
                <a:lnTo>
                  <a:pt x="0" y="81178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71825" y="2693670"/>
            <a:ext cx="1016635" cy="812165"/>
          </a:xfrm>
          <a:custGeom>
            <a:avLst/>
            <a:gdLst/>
            <a:ahLst/>
            <a:cxnLst/>
            <a:rect l="l" t="t" r="r" b="b"/>
            <a:pathLst>
              <a:path w="1016635" h="812164">
                <a:moveTo>
                  <a:pt x="0" y="811784"/>
                </a:moveTo>
                <a:lnTo>
                  <a:pt x="1016635" y="811784"/>
                </a:lnTo>
                <a:lnTo>
                  <a:pt x="1016635" y="0"/>
                </a:lnTo>
                <a:lnTo>
                  <a:pt x="0" y="0"/>
                </a:lnTo>
                <a:lnTo>
                  <a:pt x="0" y="81178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88459" y="2693670"/>
            <a:ext cx="1068070" cy="812165"/>
          </a:xfrm>
          <a:custGeom>
            <a:avLst/>
            <a:gdLst/>
            <a:ahLst/>
            <a:cxnLst/>
            <a:rect l="l" t="t" r="r" b="b"/>
            <a:pathLst>
              <a:path w="1068070" h="812164">
                <a:moveTo>
                  <a:pt x="0" y="811784"/>
                </a:moveTo>
                <a:lnTo>
                  <a:pt x="1068069" y="811784"/>
                </a:lnTo>
                <a:lnTo>
                  <a:pt x="1068069" y="0"/>
                </a:lnTo>
                <a:lnTo>
                  <a:pt x="0" y="0"/>
                </a:lnTo>
                <a:lnTo>
                  <a:pt x="0" y="81178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56529" y="2693670"/>
            <a:ext cx="982344" cy="812165"/>
          </a:xfrm>
          <a:custGeom>
            <a:avLst/>
            <a:gdLst/>
            <a:ahLst/>
            <a:cxnLst/>
            <a:rect l="l" t="t" r="r" b="b"/>
            <a:pathLst>
              <a:path w="982345" h="812164">
                <a:moveTo>
                  <a:pt x="0" y="811784"/>
                </a:moveTo>
                <a:lnTo>
                  <a:pt x="982345" y="811784"/>
                </a:lnTo>
                <a:lnTo>
                  <a:pt x="982345" y="0"/>
                </a:lnTo>
                <a:lnTo>
                  <a:pt x="0" y="0"/>
                </a:lnTo>
                <a:lnTo>
                  <a:pt x="0" y="81178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38875" y="2693670"/>
            <a:ext cx="914400" cy="812165"/>
          </a:xfrm>
          <a:custGeom>
            <a:avLst/>
            <a:gdLst/>
            <a:ahLst/>
            <a:cxnLst/>
            <a:rect l="l" t="t" r="r" b="b"/>
            <a:pathLst>
              <a:path w="914400" h="812164">
                <a:moveTo>
                  <a:pt x="0" y="811784"/>
                </a:moveTo>
                <a:lnTo>
                  <a:pt x="914400" y="811784"/>
                </a:lnTo>
                <a:lnTo>
                  <a:pt x="914400" y="0"/>
                </a:lnTo>
                <a:lnTo>
                  <a:pt x="0" y="0"/>
                </a:lnTo>
                <a:lnTo>
                  <a:pt x="0" y="81178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53275" y="2693670"/>
            <a:ext cx="914400" cy="812165"/>
          </a:xfrm>
          <a:custGeom>
            <a:avLst/>
            <a:gdLst/>
            <a:ahLst/>
            <a:cxnLst/>
            <a:rect l="l" t="t" r="r" b="b"/>
            <a:pathLst>
              <a:path w="914400" h="812164">
                <a:moveTo>
                  <a:pt x="0" y="811784"/>
                </a:moveTo>
                <a:lnTo>
                  <a:pt x="914400" y="811784"/>
                </a:lnTo>
                <a:lnTo>
                  <a:pt x="914400" y="0"/>
                </a:lnTo>
                <a:lnTo>
                  <a:pt x="0" y="0"/>
                </a:lnTo>
                <a:lnTo>
                  <a:pt x="0" y="81178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67675" y="2693670"/>
            <a:ext cx="913130" cy="812165"/>
          </a:xfrm>
          <a:custGeom>
            <a:avLst/>
            <a:gdLst/>
            <a:ahLst/>
            <a:cxnLst/>
            <a:rect l="l" t="t" r="r" b="b"/>
            <a:pathLst>
              <a:path w="913129" h="812164">
                <a:moveTo>
                  <a:pt x="0" y="811784"/>
                </a:moveTo>
                <a:lnTo>
                  <a:pt x="913129" y="811784"/>
                </a:lnTo>
                <a:lnTo>
                  <a:pt x="913129" y="0"/>
                </a:lnTo>
                <a:lnTo>
                  <a:pt x="0" y="0"/>
                </a:lnTo>
                <a:lnTo>
                  <a:pt x="0" y="81178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2400" y="3505517"/>
            <a:ext cx="3019425" cy="835025"/>
          </a:xfrm>
          <a:custGeom>
            <a:avLst/>
            <a:gdLst/>
            <a:ahLst/>
            <a:cxnLst/>
            <a:rect l="l" t="t" r="r" b="b"/>
            <a:pathLst>
              <a:path w="3019425" h="835025">
                <a:moveTo>
                  <a:pt x="0" y="834453"/>
                </a:moveTo>
                <a:lnTo>
                  <a:pt x="3019425" y="834453"/>
                </a:lnTo>
                <a:lnTo>
                  <a:pt x="3019425" y="0"/>
                </a:lnTo>
                <a:lnTo>
                  <a:pt x="0" y="0"/>
                </a:lnTo>
                <a:lnTo>
                  <a:pt x="0" y="8344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71825" y="3505517"/>
            <a:ext cx="1016635" cy="835025"/>
          </a:xfrm>
          <a:custGeom>
            <a:avLst/>
            <a:gdLst/>
            <a:ahLst/>
            <a:cxnLst/>
            <a:rect l="l" t="t" r="r" b="b"/>
            <a:pathLst>
              <a:path w="1016635" h="835025">
                <a:moveTo>
                  <a:pt x="0" y="834453"/>
                </a:moveTo>
                <a:lnTo>
                  <a:pt x="1016635" y="834453"/>
                </a:lnTo>
                <a:lnTo>
                  <a:pt x="1016635" y="0"/>
                </a:lnTo>
                <a:lnTo>
                  <a:pt x="0" y="0"/>
                </a:lnTo>
                <a:lnTo>
                  <a:pt x="0" y="8344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88459" y="3505517"/>
            <a:ext cx="1068070" cy="835025"/>
          </a:xfrm>
          <a:custGeom>
            <a:avLst/>
            <a:gdLst/>
            <a:ahLst/>
            <a:cxnLst/>
            <a:rect l="l" t="t" r="r" b="b"/>
            <a:pathLst>
              <a:path w="1068070" h="835025">
                <a:moveTo>
                  <a:pt x="0" y="834453"/>
                </a:moveTo>
                <a:lnTo>
                  <a:pt x="1068069" y="834453"/>
                </a:lnTo>
                <a:lnTo>
                  <a:pt x="1068069" y="0"/>
                </a:lnTo>
                <a:lnTo>
                  <a:pt x="0" y="0"/>
                </a:lnTo>
                <a:lnTo>
                  <a:pt x="0" y="8344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56529" y="3505517"/>
            <a:ext cx="982344" cy="835025"/>
          </a:xfrm>
          <a:custGeom>
            <a:avLst/>
            <a:gdLst/>
            <a:ahLst/>
            <a:cxnLst/>
            <a:rect l="l" t="t" r="r" b="b"/>
            <a:pathLst>
              <a:path w="982345" h="835025">
                <a:moveTo>
                  <a:pt x="0" y="834453"/>
                </a:moveTo>
                <a:lnTo>
                  <a:pt x="982345" y="834453"/>
                </a:lnTo>
                <a:lnTo>
                  <a:pt x="982345" y="0"/>
                </a:lnTo>
                <a:lnTo>
                  <a:pt x="0" y="0"/>
                </a:lnTo>
                <a:lnTo>
                  <a:pt x="0" y="8344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38875" y="3505517"/>
            <a:ext cx="914400" cy="835025"/>
          </a:xfrm>
          <a:custGeom>
            <a:avLst/>
            <a:gdLst/>
            <a:ahLst/>
            <a:cxnLst/>
            <a:rect l="l" t="t" r="r" b="b"/>
            <a:pathLst>
              <a:path w="914400" h="835025">
                <a:moveTo>
                  <a:pt x="0" y="834453"/>
                </a:moveTo>
                <a:lnTo>
                  <a:pt x="914400" y="834453"/>
                </a:lnTo>
                <a:lnTo>
                  <a:pt x="914400" y="0"/>
                </a:lnTo>
                <a:lnTo>
                  <a:pt x="0" y="0"/>
                </a:lnTo>
                <a:lnTo>
                  <a:pt x="0" y="8344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53275" y="3505517"/>
            <a:ext cx="914400" cy="835025"/>
          </a:xfrm>
          <a:custGeom>
            <a:avLst/>
            <a:gdLst/>
            <a:ahLst/>
            <a:cxnLst/>
            <a:rect l="l" t="t" r="r" b="b"/>
            <a:pathLst>
              <a:path w="914400" h="835025">
                <a:moveTo>
                  <a:pt x="0" y="834453"/>
                </a:moveTo>
                <a:lnTo>
                  <a:pt x="914400" y="834453"/>
                </a:lnTo>
                <a:lnTo>
                  <a:pt x="914400" y="0"/>
                </a:lnTo>
                <a:lnTo>
                  <a:pt x="0" y="0"/>
                </a:lnTo>
                <a:lnTo>
                  <a:pt x="0" y="8344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067675" y="3505517"/>
            <a:ext cx="913130" cy="835025"/>
          </a:xfrm>
          <a:custGeom>
            <a:avLst/>
            <a:gdLst/>
            <a:ahLst/>
            <a:cxnLst/>
            <a:rect l="l" t="t" r="r" b="b"/>
            <a:pathLst>
              <a:path w="913129" h="835025">
                <a:moveTo>
                  <a:pt x="0" y="834453"/>
                </a:moveTo>
                <a:lnTo>
                  <a:pt x="913129" y="834453"/>
                </a:lnTo>
                <a:lnTo>
                  <a:pt x="913129" y="0"/>
                </a:lnTo>
                <a:lnTo>
                  <a:pt x="0" y="0"/>
                </a:lnTo>
                <a:lnTo>
                  <a:pt x="0" y="8344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2400" y="4339971"/>
            <a:ext cx="3019425" cy="1921510"/>
          </a:xfrm>
          <a:custGeom>
            <a:avLst/>
            <a:gdLst/>
            <a:ahLst/>
            <a:cxnLst/>
            <a:rect l="l" t="t" r="r" b="b"/>
            <a:pathLst>
              <a:path w="3019425" h="1921510">
                <a:moveTo>
                  <a:pt x="0" y="1921128"/>
                </a:moveTo>
                <a:lnTo>
                  <a:pt x="3019425" y="1921128"/>
                </a:lnTo>
                <a:lnTo>
                  <a:pt x="3019425" y="0"/>
                </a:lnTo>
                <a:lnTo>
                  <a:pt x="0" y="0"/>
                </a:lnTo>
                <a:lnTo>
                  <a:pt x="0" y="19211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71825" y="4339971"/>
            <a:ext cx="1016635" cy="1921510"/>
          </a:xfrm>
          <a:custGeom>
            <a:avLst/>
            <a:gdLst/>
            <a:ahLst/>
            <a:cxnLst/>
            <a:rect l="l" t="t" r="r" b="b"/>
            <a:pathLst>
              <a:path w="1016635" h="1921510">
                <a:moveTo>
                  <a:pt x="0" y="1921128"/>
                </a:moveTo>
                <a:lnTo>
                  <a:pt x="1016635" y="1921128"/>
                </a:lnTo>
                <a:lnTo>
                  <a:pt x="1016635" y="0"/>
                </a:lnTo>
                <a:lnTo>
                  <a:pt x="0" y="0"/>
                </a:lnTo>
                <a:lnTo>
                  <a:pt x="0" y="19211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88459" y="4339971"/>
            <a:ext cx="1068070" cy="1921510"/>
          </a:xfrm>
          <a:custGeom>
            <a:avLst/>
            <a:gdLst/>
            <a:ahLst/>
            <a:cxnLst/>
            <a:rect l="l" t="t" r="r" b="b"/>
            <a:pathLst>
              <a:path w="1068070" h="1921510">
                <a:moveTo>
                  <a:pt x="0" y="1921128"/>
                </a:moveTo>
                <a:lnTo>
                  <a:pt x="1068069" y="1921128"/>
                </a:lnTo>
                <a:lnTo>
                  <a:pt x="1068069" y="0"/>
                </a:lnTo>
                <a:lnTo>
                  <a:pt x="0" y="0"/>
                </a:lnTo>
                <a:lnTo>
                  <a:pt x="0" y="19211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56529" y="4339971"/>
            <a:ext cx="982344" cy="1921510"/>
          </a:xfrm>
          <a:custGeom>
            <a:avLst/>
            <a:gdLst/>
            <a:ahLst/>
            <a:cxnLst/>
            <a:rect l="l" t="t" r="r" b="b"/>
            <a:pathLst>
              <a:path w="982345" h="1921510">
                <a:moveTo>
                  <a:pt x="0" y="1921128"/>
                </a:moveTo>
                <a:lnTo>
                  <a:pt x="982345" y="1921128"/>
                </a:lnTo>
                <a:lnTo>
                  <a:pt x="982345" y="0"/>
                </a:lnTo>
                <a:lnTo>
                  <a:pt x="0" y="0"/>
                </a:lnTo>
                <a:lnTo>
                  <a:pt x="0" y="19211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238875" y="4339971"/>
            <a:ext cx="914400" cy="1921510"/>
          </a:xfrm>
          <a:custGeom>
            <a:avLst/>
            <a:gdLst/>
            <a:ahLst/>
            <a:cxnLst/>
            <a:rect l="l" t="t" r="r" b="b"/>
            <a:pathLst>
              <a:path w="914400" h="1921510">
                <a:moveTo>
                  <a:pt x="0" y="1921128"/>
                </a:moveTo>
                <a:lnTo>
                  <a:pt x="914400" y="1921128"/>
                </a:lnTo>
                <a:lnTo>
                  <a:pt x="914400" y="0"/>
                </a:lnTo>
                <a:lnTo>
                  <a:pt x="0" y="0"/>
                </a:lnTo>
                <a:lnTo>
                  <a:pt x="0" y="19211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153275" y="4339971"/>
            <a:ext cx="914400" cy="1921510"/>
          </a:xfrm>
          <a:custGeom>
            <a:avLst/>
            <a:gdLst/>
            <a:ahLst/>
            <a:cxnLst/>
            <a:rect l="l" t="t" r="r" b="b"/>
            <a:pathLst>
              <a:path w="914400" h="1921510">
                <a:moveTo>
                  <a:pt x="0" y="1921128"/>
                </a:moveTo>
                <a:lnTo>
                  <a:pt x="914400" y="1921128"/>
                </a:lnTo>
                <a:lnTo>
                  <a:pt x="914400" y="0"/>
                </a:lnTo>
                <a:lnTo>
                  <a:pt x="0" y="0"/>
                </a:lnTo>
                <a:lnTo>
                  <a:pt x="0" y="19211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067675" y="4339971"/>
            <a:ext cx="913130" cy="1921510"/>
          </a:xfrm>
          <a:custGeom>
            <a:avLst/>
            <a:gdLst/>
            <a:ahLst/>
            <a:cxnLst/>
            <a:rect l="l" t="t" r="r" b="b"/>
            <a:pathLst>
              <a:path w="913129" h="1921510">
                <a:moveTo>
                  <a:pt x="0" y="1921128"/>
                </a:moveTo>
                <a:lnTo>
                  <a:pt x="913129" y="1921128"/>
                </a:lnTo>
                <a:lnTo>
                  <a:pt x="913129" y="0"/>
                </a:lnTo>
                <a:lnTo>
                  <a:pt x="0" y="0"/>
                </a:lnTo>
                <a:lnTo>
                  <a:pt x="0" y="19211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2400" y="2320289"/>
            <a:ext cx="8828405" cy="0"/>
          </a:xfrm>
          <a:custGeom>
            <a:avLst/>
            <a:gdLst/>
            <a:ahLst/>
            <a:cxnLst/>
            <a:rect l="l" t="t" r="r" b="b"/>
            <a:pathLst>
              <a:path w="8828405" h="0">
                <a:moveTo>
                  <a:pt x="0" y="0"/>
                </a:moveTo>
                <a:lnTo>
                  <a:pt x="882840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2400" y="6261100"/>
            <a:ext cx="8828405" cy="0"/>
          </a:xfrm>
          <a:custGeom>
            <a:avLst/>
            <a:gdLst/>
            <a:ahLst/>
            <a:cxnLst/>
            <a:rect l="l" t="t" r="r" b="b"/>
            <a:pathLst>
              <a:path w="8828405" h="0">
                <a:moveTo>
                  <a:pt x="0" y="0"/>
                </a:moveTo>
                <a:lnTo>
                  <a:pt x="882840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45491" y="1326307"/>
            <a:ext cx="8846820" cy="98996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8833485" algn="l"/>
              </a:tabLst>
            </a:pP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rate of return is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10%.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 is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expected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be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constant, but nonzero after</a:t>
            </a:r>
            <a:r>
              <a:rPr dirty="0" u="sng" sz="16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2003.	</a:t>
            </a:r>
            <a:endParaRPr sz="1600">
              <a:latin typeface="Times New Roman"/>
              <a:cs typeface="Times New Roman"/>
            </a:endParaRPr>
          </a:p>
          <a:p>
            <a:pPr marL="5324475">
              <a:lnSpc>
                <a:spcPct val="100000"/>
              </a:lnSpc>
              <a:spcBef>
                <a:spcPts val="600"/>
              </a:spcBef>
            </a:pPr>
            <a:r>
              <a:rPr dirty="0" sz="1600" spc="-5" b="1">
                <a:latin typeface="Times New Roman"/>
                <a:cs typeface="Times New Roman"/>
              </a:rPr>
              <a:t>Forecast</a:t>
            </a:r>
            <a:r>
              <a:rPr dirty="0" sz="1600" spc="-145" b="1">
                <a:latin typeface="Times New Roman"/>
                <a:cs typeface="Times New Roman"/>
              </a:rPr>
              <a:t> </a:t>
            </a:r>
            <a:r>
              <a:rPr dirty="0" sz="1600" spc="-85" b="1">
                <a:latin typeface="Times New Roman"/>
                <a:cs typeface="Times New Roman"/>
              </a:rPr>
              <a:t>Year</a:t>
            </a:r>
            <a:endParaRPr sz="1600">
              <a:latin typeface="Times New Roman"/>
              <a:cs typeface="Times New Roman"/>
            </a:endParaRPr>
          </a:p>
          <a:p>
            <a:pPr marL="3296285">
              <a:lnSpc>
                <a:spcPct val="100000"/>
              </a:lnSpc>
              <a:spcBef>
                <a:spcPts val="625"/>
              </a:spcBef>
              <a:tabLst>
                <a:tab pos="4389120" algn="l"/>
                <a:tab pos="5439410" algn="l"/>
                <a:tab pos="6346825" algn="l"/>
                <a:tab pos="7261859" algn="l"/>
                <a:tab pos="8176259" algn="l"/>
              </a:tabLst>
            </a:pPr>
            <a:r>
              <a:rPr dirty="0" sz="1600" b="1">
                <a:latin typeface="Times New Roman"/>
                <a:cs typeface="Times New Roman"/>
              </a:rPr>
              <a:t>1999	2000	2001	2002	2003	2004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5795" y="2296820"/>
            <a:ext cx="393065" cy="99504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132200"/>
              </a:lnSpc>
              <a:spcBef>
                <a:spcPts val="114"/>
              </a:spcBef>
            </a:pPr>
            <a:r>
              <a:rPr dirty="0" sz="1600" spc="-5">
                <a:latin typeface="Times New Roman"/>
                <a:cs typeface="Times New Roman"/>
              </a:rPr>
              <a:t>EPS  </a:t>
            </a:r>
            <a:r>
              <a:rPr dirty="0" sz="1600" spc="-20">
                <a:latin typeface="Times New Roman"/>
                <a:cs typeface="Times New Roman"/>
              </a:rPr>
              <a:t>DPS  </a:t>
            </a:r>
            <a:r>
              <a:rPr dirty="0" sz="1600" spc="-5">
                <a:latin typeface="Times New Roman"/>
                <a:cs typeface="Times New Roman"/>
              </a:rPr>
              <a:t>BPS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55289" y="3042666"/>
            <a:ext cx="381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4.32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46853" y="2296820"/>
            <a:ext cx="381000" cy="67500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600" spc="-5">
                <a:latin typeface="Times New Roman"/>
                <a:cs typeface="Times New Roman"/>
              </a:rPr>
              <a:t>1.29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600" spc="-5">
                <a:latin typeface="Times New Roman"/>
                <a:cs typeface="Times New Roman"/>
              </a:rPr>
              <a:t>0.57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96890" y="2296820"/>
            <a:ext cx="381000" cy="67500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600" spc="-5">
                <a:latin typeface="Times New Roman"/>
                <a:cs typeface="Times New Roman"/>
              </a:rPr>
              <a:t>1.38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600" spc="-5">
                <a:latin typeface="Times New Roman"/>
                <a:cs typeface="Times New Roman"/>
              </a:rPr>
              <a:t>0.66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06082" y="2296820"/>
            <a:ext cx="381000" cy="67500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600" spc="-5">
                <a:latin typeface="Times New Roman"/>
                <a:cs typeface="Times New Roman"/>
              </a:rPr>
              <a:t>1.42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600" spc="-5">
                <a:latin typeface="Times New Roman"/>
                <a:cs typeface="Times New Roman"/>
              </a:rPr>
              <a:t>0.73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20736" y="2296820"/>
            <a:ext cx="381000" cy="67500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600" spc="-5">
                <a:latin typeface="Times New Roman"/>
                <a:cs typeface="Times New Roman"/>
              </a:rPr>
              <a:t>1.50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600" spc="-5">
                <a:latin typeface="Times New Roman"/>
                <a:cs typeface="Times New Roman"/>
              </a:rPr>
              <a:t>0.77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335136" y="2296820"/>
            <a:ext cx="381000" cy="67500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600" spc="-5">
                <a:latin typeface="Times New Roman"/>
                <a:cs typeface="Times New Roman"/>
              </a:rPr>
              <a:t>1.60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600" spc="-5">
                <a:latin typeface="Times New Roman"/>
                <a:cs typeface="Times New Roman"/>
              </a:rPr>
              <a:t>0.82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395" y="3599607"/>
            <a:ext cx="2802255" cy="262445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05"/>
              </a:spcBef>
            </a:pPr>
            <a:r>
              <a:rPr dirty="0" sz="1600" spc="-5">
                <a:latin typeface="Times New Roman"/>
                <a:cs typeface="Times New Roman"/>
              </a:rPr>
              <a:t>ROCE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dirty="0" sz="1600" spc="-5">
                <a:latin typeface="Times New Roman"/>
                <a:cs typeface="Times New Roman"/>
              </a:rPr>
              <a:t>RE (10%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charge)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25"/>
              </a:spcBef>
            </a:pPr>
            <a:r>
              <a:rPr dirty="0" sz="1600" spc="-5">
                <a:latin typeface="Times New Roman"/>
                <a:cs typeface="Times New Roman"/>
              </a:rPr>
              <a:t>Discount rate</a:t>
            </a:r>
            <a:r>
              <a:rPr dirty="0" sz="1600" spc="-9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(1.10</a:t>
            </a:r>
            <a:r>
              <a:rPr dirty="0" baseline="18518" sz="1575" spc="-7">
                <a:latin typeface="Times New Roman"/>
                <a:cs typeface="Times New Roman"/>
              </a:rPr>
              <a:t>t</a:t>
            </a:r>
            <a:r>
              <a:rPr dirty="0" sz="1600" spc="-5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dirty="0" sz="1600" spc="-5">
                <a:latin typeface="Times New Roman"/>
                <a:cs typeface="Times New Roman"/>
              </a:rPr>
              <a:t>Present value of</a:t>
            </a:r>
            <a:r>
              <a:rPr dirty="0" sz="1600" spc="-9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RE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70"/>
              </a:spcBef>
            </a:pPr>
            <a:r>
              <a:rPr dirty="0" sz="1600" spc="-25">
                <a:latin typeface="Times New Roman"/>
                <a:cs typeface="Times New Roman"/>
              </a:rPr>
              <a:t>Total </a:t>
            </a:r>
            <a:r>
              <a:rPr dirty="0" sz="1600" spc="-5">
                <a:latin typeface="Times New Roman"/>
                <a:cs typeface="Times New Roman"/>
              </a:rPr>
              <a:t>present value of RE to</a:t>
            </a:r>
            <a:r>
              <a:rPr dirty="0" sz="1600" spc="-9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2004</a:t>
            </a:r>
            <a:endParaRPr sz="1600">
              <a:latin typeface="Times New Roman"/>
              <a:cs typeface="Times New Roman"/>
            </a:endParaRPr>
          </a:p>
          <a:p>
            <a:pPr marL="38100" marR="891540">
              <a:lnSpc>
                <a:spcPts val="2560"/>
              </a:lnSpc>
              <a:spcBef>
                <a:spcPts val="180"/>
              </a:spcBef>
            </a:pPr>
            <a:r>
              <a:rPr dirty="0" sz="1600" spc="-5">
                <a:latin typeface="Times New Roman"/>
                <a:cs typeface="Times New Roman"/>
              </a:rPr>
              <a:t>Continuing value</a:t>
            </a:r>
            <a:r>
              <a:rPr dirty="0" sz="1600" spc="-1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(CV)  Present value of CV  </a:t>
            </a:r>
            <a:r>
              <a:rPr dirty="0" sz="1600" spc="-35">
                <a:latin typeface="Times New Roman"/>
                <a:cs typeface="Times New Roman"/>
              </a:rPr>
              <a:t>Value </a:t>
            </a:r>
            <a:r>
              <a:rPr dirty="0" sz="1600" spc="-5">
                <a:latin typeface="Times New Roman"/>
                <a:cs typeface="Times New Roman"/>
              </a:rPr>
              <a:t>per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share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9539" y="6377940"/>
            <a:ext cx="5487924" cy="119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54125" marR="125095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Forecasting Residual</a:t>
            </a:r>
            <a:r>
              <a:rPr dirty="0" spc="-105"/>
              <a:t> </a:t>
            </a:r>
            <a:r>
              <a:rPr dirty="0" spc="-5"/>
              <a:t>Earnings:  General</a:t>
            </a:r>
            <a:r>
              <a:rPr dirty="0" spc="-55"/>
              <a:t> </a:t>
            </a:r>
            <a:r>
              <a:rPr dirty="0" spc="-5"/>
              <a:t>Electric</a:t>
            </a:r>
          </a:p>
          <a:p>
            <a:pPr algn="ctr" marL="635">
              <a:lnSpc>
                <a:spcPct val="100000"/>
              </a:lnSpc>
            </a:pPr>
            <a:r>
              <a:rPr dirty="0" spc="-5"/>
              <a:t>Case 2: Constant RE after the Forecast</a:t>
            </a:r>
            <a:r>
              <a:rPr dirty="0" spc="-35"/>
              <a:t> </a:t>
            </a:r>
            <a:r>
              <a:rPr dirty="0" spc="-20"/>
              <a:t>Horizon</a:t>
            </a:r>
          </a:p>
        </p:txBody>
      </p:sp>
      <p:sp>
        <p:nvSpPr>
          <p:cNvPr id="3" name="object 3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4592" y="1754123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 h="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4592" y="1473708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 h="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4592" y="6903719"/>
            <a:ext cx="8763000" cy="0"/>
          </a:xfrm>
          <a:custGeom>
            <a:avLst/>
            <a:gdLst/>
            <a:ahLst/>
            <a:cxnLst/>
            <a:rect l="l" t="t" r="r" b="b"/>
            <a:pathLst>
              <a:path w="8763000" h="0">
                <a:moveTo>
                  <a:pt x="0" y="0"/>
                </a:moveTo>
                <a:lnTo>
                  <a:pt x="8763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8292" y="1448822"/>
            <a:ext cx="6994525" cy="58928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00" spc="-5">
                <a:latin typeface="Times New Roman"/>
                <a:cs typeface="Times New Roman"/>
              </a:rPr>
              <a:t>Required rate </a:t>
            </a:r>
            <a:r>
              <a:rPr dirty="0" sz="1600">
                <a:latin typeface="Times New Roman"/>
                <a:cs typeface="Times New Roman"/>
              </a:rPr>
              <a:t>of </a:t>
            </a:r>
            <a:r>
              <a:rPr dirty="0" sz="1600" spc="-5">
                <a:latin typeface="Times New Roman"/>
                <a:cs typeface="Times New Roman"/>
              </a:rPr>
              <a:t>return is 10%. RE is expected to be </a:t>
            </a:r>
            <a:r>
              <a:rPr dirty="0" sz="1600">
                <a:latin typeface="Times New Roman"/>
                <a:cs typeface="Times New Roman"/>
              </a:rPr>
              <a:t>constant, but nonzero after</a:t>
            </a:r>
            <a:r>
              <a:rPr dirty="0" sz="1600" spc="7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2003.</a:t>
            </a:r>
            <a:endParaRPr sz="1600">
              <a:latin typeface="Times New Roman"/>
              <a:cs typeface="Times New Roman"/>
            </a:endParaRPr>
          </a:p>
          <a:p>
            <a:pPr marL="5283200">
              <a:lnSpc>
                <a:spcPct val="100000"/>
              </a:lnSpc>
              <a:spcBef>
                <a:spcPts val="300"/>
              </a:spcBef>
            </a:pPr>
            <a:r>
              <a:rPr dirty="0" sz="1600" spc="-5" b="1">
                <a:latin typeface="Times New Roman"/>
                <a:cs typeface="Times New Roman"/>
              </a:rPr>
              <a:t>Forecast</a:t>
            </a:r>
            <a:r>
              <a:rPr dirty="0" sz="1600" spc="-145" b="1">
                <a:latin typeface="Times New Roman"/>
                <a:cs typeface="Times New Roman"/>
              </a:rPr>
              <a:t> </a:t>
            </a:r>
            <a:r>
              <a:rPr dirty="0" sz="1600" spc="-85" b="1">
                <a:latin typeface="Times New Roman"/>
                <a:cs typeface="Times New Roman"/>
              </a:rPr>
              <a:t>Year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5100" y="2091029"/>
            <a:ext cx="2994025" cy="226060"/>
          </a:xfrm>
          <a:custGeom>
            <a:avLst/>
            <a:gdLst/>
            <a:ahLst/>
            <a:cxnLst/>
            <a:rect l="l" t="t" r="r" b="b"/>
            <a:pathLst>
              <a:path w="2994025" h="226060">
                <a:moveTo>
                  <a:pt x="0" y="225831"/>
                </a:moveTo>
                <a:lnTo>
                  <a:pt x="2994025" y="225831"/>
                </a:lnTo>
                <a:lnTo>
                  <a:pt x="2994025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59125" y="2091029"/>
            <a:ext cx="994410" cy="226060"/>
          </a:xfrm>
          <a:custGeom>
            <a:avLst/>
            <a:gdLst/>
            <a:ahLst/>
            <a:cxnLst/>
            <a:rect l="l" t="t" r="r" b="b"/>
            <a:pathLst>
              <a:path w="994410" h="226060">
                <a:moveTo>
                  <a:pt x="0" y="225831"/>
                </a:moveTo>
                <a:lnTo>
                  <a:pt x="994410" y="225831"/>
                </a:lnTo>
                <a:lnTo>
                  <a:pt x="994410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53534" y="2091029"/>
            <a:ext cx="1076325" cy="226060"/>
          </a:xfrm>
          <a:custGeom>
            <a:avLst/>
            <a:gdLst/>
            <a:ahLst/>
            <a:cxnLst/>
            <a:rect l="l" t="t" r="r" b="b"/>
            <a:pathLst>
              <a:path w="1076325" h="226060">
                <a:moveTo>
                  <a:pt x="0" y="225831"/>
                </a:moveTo>
                <a:lnTo>
                  <a:pt x="1076325" y="225831"/>
                </a:lnTo>
                <a:lnTo>
                  <a:pt x="1076325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9859" y="2091029"/>
            <a:ext cx="974725" cy="226060"/>
          </a:xfrm>
          <a:custGeom>
            <a:avLst/>
            <a:gdLst/>
            <a:ahLst/>
            <a:cxnLst/>
            <a:rect l="l" t="t" r="r" b="b"/>
            <a:pathLst>
              <a:path w="974725" h="226060">
                <a:moveTo>
                  <a:pt x="0" y="225831"/>
                </a:moveTo>
                <a:lnTo>
                  <a:pt x="974725" y="225831"/>
                </a:lnTo>
                <a:lnTo>
                  <a:pt x="974725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04584" y="2091029"/>
            <a:ext cx="899160" cy="226060"/>
          </a:xfrm>
          <a:custGeom>
            <a:avLst/>
            <a:gdLst/>
            <a:ahLst/>
            <a:cxnLst/>
            <a:rect l="l" t="t" r="r" b="b"/>
            <a:pathLst>
              <a:path w="899159" h="226060">
                <a:moveTo>
                  <a:pt x="0" y="225831"/>
                </a:moveTo>
                <a:lnTo>
                  <a:pt x="899160" y="225831"/>
                </a:lnTo>
                <a:lnTo>
                  <a:pt x="899160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03744" y="2091029"/>
            <a:ext cx="924560" cy="226060"/>
          </a:xfrm>
          <a:custGeom>
            <a:avLst/>
            <a:gdLst/>
            <a:ahLst/>
            <a:cxnLst/>
            <a:rect l="l" t="t" r="r" b="b"/>
            <a:pathLst>
              <a:path w="924559" h="226060">
                <a:moveTo>
                  <a:pt x="0" y="225831"/>
                </a:moveTo>
                <a:lnTo>
                  <a:pt x="924559" y="225831"/>
                </a:lnTo>
                <a:lnTo>
                  <a:pt x="924559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28305" y="2091029"/>
            <a:ext cx="898525" cy="226060"/>
          </a:xfrm>
          <a:custGeom>
            <a:avLst/>
            <a:gdLst/>
            <a:ahLst/>
            <a:cxnLst/>
            <a:rect l="l" t="t" r="r" b="b"/>
            <a:pathLst>
              <a:path w="898525" h="226060">
                <a:moveTo>
                  <a:pt x="0" y="225831"/>
                </a:moveTo>
                <a:lnTo>
                  <a:pt x="898525" y="225831"/>
                </a:lnTo>
                <a:lnTo>
                  <a:pt x="898525" y="0"/>
                </a:lnTo>
                <a:lnTo>
                  <a:pt x="0" y="0"/>
                </a:lnTo>
                <a:lnTo>
                  <a:pt x="0" y="2258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5100" y="2316797"/>
            <a:ext cx="2994025" cy="308610"/>
          </a:xfrm>
          <a:custGeom>
            <a:avLst/>
            <a:gdLst/>
            <a:ahLst/>
            <a:cxnLst/>
            <a:rect l="l" t="t" r="r" b="b"/>
            <a:pathLst>
              <a:path w="2994025" h="308610">
                <a:moveTo>
                  <a:pt x="0" y="308419"/>
                </a:moveTo>
                <a:lnTo>
                  <a:pt x="2994025" y="308419"/>
                </a:lnTo>
                <a:lnTo>
                  <a:pt x="2994025" y="0"/>
                </a:lnTo>
                <a:lnTo>
                  <a:pt x="0" y="0"/>
                </a:lnTo>
                <a:lnTo>
                  <a:pt x="0" y="3084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59125" y="2316797"/>
            <a:ext cx="994410" cy="308610"/>
          </a:xfrm>
          <a:custGeom>
            <a:avLst/>
            <a:gdLst/>
            <a:ahLst/>
            <a:cxnLst/>
            <a:rect l="l" t="t" r="r" b="b"/>
            <a:pathLst>
              <a:path w="994410" h="308610">
                <a:moveTo>
                  <a:pt x="0" y="308419"/>
                </a:moveTo>
                <a:lnTo>
                  <a:pt x="994410" y="308419"/>
                </a:lnTo>
                <a:lnTo>
                  <a:pt x="994410" y="0"/>
                </a:lnTo>
                <a:lnTo>
                  <a:pt x="0" y="0"/>
                </a:lnTo>
                <a:lnTo>
                  <a:pt x="0" y="3084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53534" y="2316797"/>
            <a:ext cx="1076325" cy="308610"/>
          </a:xfrm>
          <a:custGeom>
            <a:avLst/>
            <a:gdLst/>
            <a:ahLst/>
            <a:cxnLst/>
            <a:rect l="l" t="t" r="r" b="b"/>
            <a:pathLst>
              <a:path w="1076325" h="308610">
                <a:moveTo>
                  <a:pt x="0" y="308419"/>
                </a:moveTo>
                <a:lnTo>
                  <a:pt x="1076325" y="308419"/>
                </a:lnTo>
                <a:lnTo>
                  <a:pt x="1076325" y="0"/>
                </a:lnTo>
                <a:lnTo>
                  <a:pt x="0" y="0"/>
                </a:lnTo>
                <a:lnTo>
                  <a:pt x="0" y="3084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29859" y="2316797"/>
            <a:ext cx="974725" cy="308610"/>
          </a:xfrm>
          <a:custGeom>
            <a:avLst/>
            <a:gdLst/>
            <a:ahLst/>
            <a:cxnLst/>
            <a:rect l="l" t="t" r="r" b="b"/>
            <a:pathLst>
              <a:path w="974725" h="308610">
                <a:moveTo>
                  <a:pt x="0" y="308419"/>
                </a:moveTo>
                <a:lnTo>
                  <a:pt x="974725" y="308419"/>
                </a:lnTo>
                <a:lnTo>
                  <a:pt x="974725" y="0"/>
                </a:lnTo>
                <a:lnTo>
                  <a:pt x="0" y="0"/>
                </a:lnTo>
                <a:lnTo>
                  <a:pt x="0" y="3084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04584" y="2316797"/>
            <a:ext cx="899160" cy="308610"/>
          </a:xfrm>
          <a:custGeom>
            <a:avLst/>
            <a:gdLst/>
            <a:ahLst/>
            <a:cxnLst/>
            <a:rect l="l" t="t" r="r" b="b"/>
            <a:pathLst>
              <a:path w="899159" h="308610">
                <a:moveTo>
                  <a:pt x="0" y="308419"/>
                </a:moveTo>
                <a:lnTo>
                  <a:pt x="899160" y="308419"/>
                </a:lnTo>
                <a:lnTo>
                  <a:pt x="899160" y="0"/>
                </a:lnTo>
                <a:lnTo>
                  <a:pt x="0" y="0"/>
                </a:lnTo>
                <a:lnTo>
                  <a:pt x="0" y="3084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03744" y="2316797"/>
            <a:ext cx="924560" cy="308610"/>
          </a:xfrm>
          <a:custGeom>
            <a:avLst/>
            <a:gdLst/>
            <a:ahLst/>
            <a:cxnLst/>
            <a:rect l="l" t="t" r="r" b="b"/>
            <a:pathLst>
              <a:path w="924559" h="308610">
                <a:moveTo>
                  <a:pt x="0" y="308419"/>
                </a:moveTo>
                <a:lnTo>
                  <a:pt x="924559" y="308419"/>
                </a:lnTo>
                <a:lnTo>
                  <a:pt x="924559" y="0"/>
                </a:lnTo>
                <a:lnTo>
                  <a:pt x="0" y="0"/>
                </a:lnTo>
                <a:lnTo>
                  <a:pt x="0" y="3084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28305" y="2316797"/>
            <a:ext cx="898525" cy="308610"/>
          </a:xfrm>
          <a:custGeom>
            <a:avLst/>
            <a:gdLst/>
            <a:ahLst/>
            <a:cxnLst/>
            <a:rect l="l" t="t" r="r" b="b"/>
            <a:pathLst>
              <a:path w="898525" h="308610">
                <a:moveTo>
                  <a:pt x="0" y="308419"/>
                </a:moveTo>
                <a:lnTo>
                  <a:pt x="898525" y="308419"/>
                </a:lnTo>
                <a:lnTo>
                  <a:pt x="898525" y="0"/>
                </a:lnTo>
                <a:lnTo>
                  <a:pt x="0" y="0"/>
                </a:lnTo>
                <a:lnTo>
                  <a:pt x="0" y="3084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5100" y="2625280"/>
            <a:ext cx="2994025" cy="281940"/>
          </a:xfrm>
          <a:custGeom>
            <a:avLst/>
            <a:gdLst/>
            <a:ahLst/>
            <a:cxnLst/>
            <a:rect l="l" t="t" r="r" b="b"/>
            <a:pathLst>
              <a:path w="2994025" h="281939">
                <a:moveTo>
                  <a:pt x="0" y="281368"/>
                </a:moveTo>
                <a:lnTo>
                  <a:pt x="2994025" y="281368"/>
                </a:lnTo>
                <a:lnTo>
                  <a:pt x="2994025" y="0"/>
                </a:lnTo>
                <a:lnTo>
                  <a:pt x="0" y="0"/>
                </a:lnTo>
                <a:lnTo>
                  <a:pt x="0" y="2813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59125" y="2625280"/>
            <a:ext cx="994410" cy="281940"/>
          </a:xfrm>
          <a:custGeom>
            <a:avLst/>
            <a:gdLst/>
            <a:ahLst/>
            <a:cxnLst/>
            <a:rect l="l" t="t" r="r" b="b"/>
            <a:pathLst>
              <a:path w="994410" h="281939">
                <a:moveTo>
                  <a:pt x="0" y="281368"/>
                </a:moveTo>
                <a:lnTo>
                  <a:pt x="994410" y="281368"/>
                </a:lnTo>
                <a:lnTo>
                  <a:pt x="994410" y="0"/>
                </a:lnTo>
                <a:lnTo>
                  <a:pt x="0" y="0"/>
                </a:lnTo>
                <a:lnTo>
                  <a:pt x="0" y="2813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53534" y="2625280"/>
            <a:ext cx="1076325" cy="281940"/>
          </a:xfrm>
          <a:custGeom>
            <a:avLst/>
            <a:gdLst/>
            <a:ahLst/>
            <a:cxnLst/>
            <a:rect l="l" t="t" r="r" b="b"/>
            <a:pathLst>
              <a:path w="1076325" h="281939">
                <a:moveTo>
                  <a:pt x="0" y="281368"/>
                </a:moveTo>
                <a:lnTo>
                  <a:pt x="1076325" y="281368"/>
                </a:lnTo>
                <a:lnTo>
                  <a:pt x="1076325" y="0"/>
                </a:lnTo>
                <a:lnTo>
                  <a:pt x="0" y="0"/>
                </a:lnTo>
                <a:lnTo>
                  <a:pt x="0" y="2813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29859" y="2625280"/>
            <a:ext cx="974725" cy="281940"/>
          </a:xfrm>
          <a:custGeom>
            <a:avLst/>
            <a:gdLst/>
            <a:ahLst/>
            <a:cxnLst/>
            <a:rect l="l" t="t" r="r" b="b"/>
            <a:pathLst>
              <a:path w="974725" h="281939">
                <a:moveTo>
                  <a:pt x="0" y="281368"/>
                </a:moveTo>
                <a:lnTo>
                  <a:pt x="974725" y="281368"/>
                </a:lnTo>
                <a:lnTo>
                  <a:pt x="974725" y="0"/>
                </a:lnTo>
                <a:lnTo>
                  <a:pt x="0" y="0"/>
                </a:lnTo>
                <a:lnTo>
                  <a:pt x="0" y="2813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04584" y="2625280"/>
            <a:ext cx="899160" cy="281940"/>
          </a:xfrm>
          <a:custGeom>
            <a:avLst/>
            <a:gdLst/>
            <a:ahLst/>
            <a:cxnLst/>
            <a:rect l="l" t="t" r="r" b="b"/>
            <a:pathLst>
              <a:path w="899159" h="281939">
                <a:moveTo>
                  <a:pt x="0" y="281368"/>
                </a:moveTo>
                <a:lnTo>
                  <a:pt x="899160" y="281368"/>
                </a:lnTo>
                <a:lnTo>
                  <a:pt x="899160" y="0"/>
                </a:lnTo>
                <a:lnTo>
                  <a:pt x="0" y="0"/>
                </a:lnTo>
                <a:lnTo>
                  <a:pt x="0" y="2813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03744" y="2625280"/>
            <a:ext cx="924560" cy="281940"/>
          </a:xfrm>
          <a:custGeom>
            <a:avLst/>
            <a:gdLst/>
            <a:ahLst/>
            <a:cxnLst/>
            <a:rect l="l" t="t" r="r" b="b"/>
            <a:pathLst>
              <a:path w="924559" h="281939">
                <a:moveTo>
                  <a:pt x="0" y="281368"/>
                </a:moveTo>
                <a:lnTo>
                  <a:pt x="924559" y="281368"/>
                </a:lnTo>
                <a:lnTo>
                  <a:pt x="924559" y="0"/>
                </a:lnTo>
                <a:lnTo>
                  <a:pt x="0" y="0"/>
                </a:lnTo>
                <a:lnTo>
                  <a:pt x="0" y="2813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28305" y="2625280"/>
            <a:ext cx="898525" cy="281940"/>
          </a:xfrm>
          <a:custGeom>
            <a:avLst/>
            <a:gdLst/>
            <a:ahLst/>
            <a:cxnLst/>
            <a:rect l="l" t="t" r="r" b="b"/>
            <a:pathLst>
              <a:path w="898525" h="281939">
                <a:moveTo>
                  <a:pt x="0" y="281368"/>
                </a:moveTo>
                <a:lnTo>
                  <a:pt x="898525" y="281368"/>
                </a:lnTo>
                <a:lnTo>
                  <a:pt x="898525" y="0"/>
                </a:lnTo>
                <a:lnTo>
                  <a:pt x="0" y="0"/>
                </a:lnTo>
                <a:lnTo>
                  <a:pt x="0" y="2813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5100" y="2906585"/>
            <a:ext cx="2994025" cy="422275"/>
          </a:xfrm>
          <a:custGeom>
            <a:avLst/>
            <a:gdLst/>
            <a:ahLst/>
            <a:cxnLst/>
            <a:rect l="l" t="t" r="r" b="b"/>
            <a:pathLst>
              <a:path w="2994025" h="422275">
                <a:moveTo>
                  <a:pt x="0" y="421957"/>
                </a:moveTo>
                <a:lnTo>
                  <a:pt x="2994025" y="421957"/>
                </a:lnTo>
                <a:lnTo>
                  <a:pt x="2994025" y="0"/>
                </a:lnTo>
                <a:lnTo>
                  <a:pt x="0" y="0"/>
                </a:lnTo>
                <a:lnTo>
                  <a:pt x="0" y="4219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59125" y="2906585"/>
            <a:ext cx="994410" cy="422275"/>
          </a:xfrm>
          <a:custGeom>
            <a:avLst/>
            <a:gdLst/>
            <a:ahLst/>
            <a:cxnLst/>
            <a:rect l="l" t="t" r="r" b="b"/>
            <a:pathLst>
              <a:path w="994410" h="422275">
                <a:moveTo>
                  <a:pt x="0" y="421957"/>
                </a:moveTo>
                <a:lnTo>
                  <a:pt x="994410" y="421957"/>
                </a:lnTo>
                <a:lnTo>
                  <a:pt x="994410" y="0"/>
                </a:lnTo>
                <a:lnTo>
                  <a:pt x="0" y="0"/>
                </a:lnTo>
                <a:lnTo>
                  <a:pt x="0" y="4219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53534" y="2906585"/>
            <a:ext cx="1076325" cy="422275"/>
          </a:xfrm>
          <a:custGeom>
            <a:avLst/>
            <a:gdLst/>
            <a:ahLst/>
            <a:cxnLst/>
            <a:rect l="l" t="t" r="r" b="b"/>
            <a:pathLst>
              <a:path w="1076325" h="422275">
                <a:moveTo>
                  <a:pt x="0" y="421957"/>
                </a:moveTo>
                <a:lnTo>
                  <a:pt x="1076325" y="421957"/>
                </a:lnTo>
                <a:lnTo>
                  <a:pt x="1076325" y="0"/>
                </a:lnTo>
                <a:lnTo>
                  <a:pt x="0" y="0"/>
                </a:lnTo>
                <a:lnTo>
                  <a:pt x="0" y="4219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29859" y="2906585"/>
            <a:ext cx="974725" cy="422275"/>
          </a:xfrm>
          <a:custGeom>
            <a:avLst/>
            <a:gdLst/>
            <a:ahLst/>
            <a:cxnLst/>
            <a:rect l="l" t="t" r="r" b="b"/>
            <a:pathLst>
              <a:path w="974725" h="422275">
                <a:moveTo>
                  <a:pt x="0" y="421957"/>
                </a:moveTo>
                <a:lnTo>
                  <a:pt x="974725" y="421957"/>
                </a:lnTo>
                <a:lnTo>
                  <a:pt x="974725" y="0"/>
                </a:lnTo>
                <a:lnTo>
                  <a:pt x="0" y="0"/>
                </a:lnTo>
                <a:lnTo>
                  <a:pt x="0" y="4219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04584" y="2906585"/>
            <a:ext cx="899160" cy="422275"/>
          </a:xfrm>
          <a:custGeom>
            <a:avLst/>
            <a:gdLst/>
            <a:ahLst/>
            <a:cxnLst/>
            <a:rect l="l" t="t" r="r" b="b"/>
            <a:pathLst>
              <a:path w="899159" h="422275">
                <a:moveTo>
                  <a:pt x="0" y="421957"/>
                </a:moveTo>
                <a:lnTo>
                  <a:pt x="899160" y="421957"/>
                </a:lnTo>
                <a:lnTo>
                  <a:pt x="899160" y="0"/>
                </a:lnTo>
                <a:lnTo>
                  <a:pt x="0" y="0"/>
                </a:lnTo>
                <a:lnTo>
                  <a:pt x="0" y="4219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03744" y="2906585"/>
            <a:ext cx="924560" cy="422275"/>
          </a:xfrm>
          <a:custGeom>
            <a:avLst/>
            <a:gdLst/>
            <a:ahLst/>
            <a:cxnLst/>
            <a:rect l="l" t="t" r="r" b="b"/>
            <a:pathLst>
              <a:path w="924559" h="422275">
                <a:moveTo>
                  <a:pt x="0" y="421957"/>
                </a:moveTo>
                <a:lnTo>
                  <a:pt x="924559" y="421957"/>
                </a:lnTo>
                <a:lnTo>
                  <a:pt x="924559" y="0"/>
                </a:lnTo>
                <a:lnTo>
                  <a:pt x="0" y="0"/>
                </a:lnTo>
                <a:lnTo>
                  <a:pt x="0" y="4219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028305" y="2906585"/>
            <a:ext cx="898525" cy="422275"/>
          </a:xfrm>
          <a:custGeom>
            <a:avLst/>
            <a:gdLst/>
            <a:ahLst/>
            <a:cxnLst/>
            <a:rect l="l" t="t" r="r" b="b"/>
            <a:pathLst>
              <a:path w="898525" h="422275">
                <a:moveTo>
                  <a:pt x="0" y="421957"/>
                </a:moveTo>
                <a:lnTo>
                  <a:pt x="898525" y="421957"/>
                </a:lnTo>
                <a:lnTo>
                  <a:pt x="898525" y="0"/>
                </a:lnTo>
                <a:lnTo>
                  <a:pt x="0" y="0"/>
                </a:lnTo>
                <a:lnTo>
                  <a:pt x="0" y="4219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5100" y="3328619"/>
            <a:ext cx="2994025" cy="422275"/>
          </a:xfrm>
          <a:custGeom>
            <a:avLst/>
            <a:gdLst/>
            <a:ahLst/>
            <a:cxnLst/>
            <a:rect l="l" t="t" r="r" b="b"/>
            <a:pathLst>
              <a:path w="2994025" h="422275">
                <a:moveTo>
                  <a:pt x="0" y="421690"/>
                </a:moveTo>
                <a:lnTo>
                  <a:pt x="2994025" y="421690"/>
                </a:lnTo>
                <a:lnTo>
                  <a:pt x="2994025" y="0"/>
                </a:lnTo>
                <a:lnTo>
                  <a:pt x="0" y="0"/>
                </a:lnTo>
                <a:lnTo>
                  <a:pt x="0" y="42169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59125" y="3328619"/>
            <a:ext cx="994410" cy="422275"/>
          </a:xfrm>
          <a:custGeom>
            <a:avLst/>
            <a:gdLst/>
            <a:ahLst/>
            <a:cxnLst/>
            <a:rect l="l" t="t" r="r" b="b"/>
            <a:pathLst>
              <a:path w="994410" h="422275">
                <a:moveTo>
                  <a:pt x="0" y="421690"/>
                </a:moveTo>
                <a:lnTo>
                  <a:pt x="994410" y="421690"/>
                </a:lnTo>
                <a:lnTo>
                  <a:pt x="994410" y="0"/>
                </a:lnTo>
                <a:lnTo>
                  <a:pt x="0" y="0"/>
                </a:lnTo>
                <a:lnTo>
                  <a:pt x="0" y="42169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53534" y="3328619"/>
            <a:ext cx="1076325" cy="422275"/>
          </a:xfrm>
          <a:custGeom>
            <a:avLst/>
            <a:gdLst/>
            <a:ahLst/>
            <a:cxnLst/>
            <a:rect l="l" t="t" r="r" b="b"/>
            <a:pathLst>
              <a:path w="1076325" h="422275">
                <a:moveTo>
                  <a:pt x="0" y="421690"/>
                </a:moveTo>
                <a:lnTo>
                  <a:pt x="1076325" y="421690"/>
                </a:lnTo>
                <a:lnTo>
                  <a:pt x="1076325" y="0"/>
                </a:lnTo>
                <a:lnTo>
                  <a:pt x="0" y="0"/>
                </a:lnTo>
                <a:lnTo>
                  <a:pt x="0" y="42169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229859" y="3328619"/>
            <a:ext cx="974725" cy="422275"/>
          </a:xfrm>
          <a:custGeom>
            <a:avLst/>
            <a:gdLst/>
            <a:ahLst/>
            <a:cxnLst/>
            <a:rect l="l" t="t" r="r" b="b"/>
            <a:pathLst>
              <a:path w="974725" h="422275">
                <a:moveTo>
                  <a:pt x="0" y="421690"/>
                </a:moveTo>
                <a:lnTo>
                  <a:pt x="974725" y="421690"/>
                </a:lnTo>
                <a:lnTo>
                  <a:pt x="974725" y="0"/>
                </a:lnTo>
                <a:lnTo>
                  <a:pt x="0" y="0"/>
                </a:lnTo>
                <a:lnTo>
                  <a:pt x="0" y="42169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04584" y="3328619"/>
            <a:ext cx="899160" cy="422275"/>
          </a:xfrm>
          <a:custGeom>
            <a:avLst/>
            <a:gdLst/>
            <a:ahLst/>
            <a:cxnLst/>
            <a:rect l="l" t="t" r="r" b="b"/>
            <a:pathLst>
              <a:path w="899159" h="422275">
                <a:moveTo>
                  <a:pt x="0" y="421690"/>
                </a:moveTo>
                <a:lnTo>
                  <a:pt x="899160" y="421690"/>
                </a:lnTo>
                <a:lnTo>
                  <a:pt x="899160" y="0"/>
                </a:lnTo>
                <a:lnTo>
                  <a:pt x="0" y="0"/>
                </a:lnTo>
                <a:lnTo>
                  <a:pt x="0" y="42169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103744" y="3328619"/>
            <a:ext cx="924560" cy="422275"/>
          </a:xfrm>
          <a:custGeom>
            <a:avLst/>
            <a:gdLst/>
            <a:ahLst/>
            <a:cxnLst/>
            <a:rect l="l" t="t" r="r" b="b"/>
            <a:pathLst>
              <a:path w="924559" h="422275">
                <a:moveTo>
                  <a:pt x="0" y="421690"/>
                </a:moveTo>
                <a:lnTo>
                  <a:pt x="924559" y="421690"/>
                </a:lnTo>
                <a:lnTo>
                  <a:pt x="924559" y="0"/>
                </a:lnTo>
                <a:lnTo>
                  <a:pt x="0" y="0"/>
                </a:lnTo>
                <a:lnTo>
                  <a:pt x="0" y="42169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028305" y="3328619"/>
            <a:ext cx="898525" cy="422275"/>
          </a:xfrm>
          <a:custGeom>
            <a:avLst/>
            <a:gdLst/>
            <a:ahLst/>
            <a:cxnLst/>
            <a:rect l="l" t="t" r="r" b="b"/>
            <a:pathLst>
              <a:path w="898525" h="422275">
                <a:moveTo>
                  <a:pt x="0" y="421690"/>
                </a:moveTo>
                <a:lnTo>
                  <a:pt x="898525" y="421690"/>
                </a:lnTo>
                <a:lnTo>
                  <a:pt x="898525" y="0"/>
                </a:lnTo>
                <a:lnTo>
                  <a:pt x="0" y="0"/>
                </a:lnTo>
                <a:lnTo>
                  <a:pt x="0" y="42169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65100" y="3750335"/>
            <a:ext cx="2994025" cy="300990"/>
          </a:xfrm>
          <a:custGeom>
            <a:avLst/>
            <a:gdLst/>
            <a:ahLst/>
            <a:cxnLst/>
            <a:rect l="l" t="t" r="r" b="b"/>
            <a:pathLst>
              <a:path w="2994025" h="300989">
                <a:moveTo>
                  <a:pt x="0" y="300837"/>
                </a:moveTo>
                <a:lnTo>
                  <a:pt x="2994025" y="300837"/>
                </a:lnTo>
                <a:lnTo>
                  <a:pt x="2994025" y="0"/>
                </a:lnTo>
                <a:lnTo>
                  <a:pt x="0" y="0"/>
                </a:lnTo>
                <a:lnTo>
                  <a:pt x="0" y="3008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159125" y="3750335"/>
            <a:ext cx="994410" cy="300990"/>
          </a:xfrm>
          <a:custGeom>
            <a:avLst/>
            <a:gdLst/>
            <a:ahLst/>
            <a:cxnLst/>
            <a:rect l="l" t="t" r="r" b="b"/>
            <a:pathLst>
              <a:path w="994410" h="300989">
                <a:moveTo>
                  <a:pt x="0" y="300837"/>
                </a:moveTo>
                <a:lnTo>
                  <a:pt x="994410" y="300837"/>
                </a:lnTo>
                <a:lnTo>
                  <a:pt x="994410" y="0"/>
                </a:lnTo>
                <a:lnTo>
                  <a:pt x="0" y="0"/>
                </a:lnTo>
                <a:lnTo>
                  <a:pt x="0" y="3008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53534" y="3750335"/>
            <a:ext cx="1076325" cy="300990"/>
          </a:xfrm>
          <a:custGeom>
            <a:avLst/>
            <a:gdLst/>
            <a:ahLst/>
            <a:cxnLst/>
            <a:rect l="l" t="t" r="r" b="b"/>
            <a:pathLst>
              <a:path w="1076325" h="300989">
                <a:moveTo>
                  <a:pt x="0" y="300837"/>
                </a:moveTo>
                <a:lnTo>
                  <a:pt x="1076325" y="300837"/>
                </a:lnTo>
                <a:lnTo>
                  <a:pt x="1076325" y="0"/>
                </a:lnTo>
                <a:lnTo>
                  <a:pt x="0" y="0"/>
                </a:lnTo>
                <a:lnTo>
                  <a:pt x="0" y="3008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229859" y="3750335"/>
            <a:ext cx="974725" cy="300990"/>
          </a:xfrm>
          <a:custGeom>
            <a:avLst/>
            <a:gdLst/>
            <a:ahLst/>
            <a:cxnLst/>
            <a:rect l="l" t="t" r="r" b="b"/>
            <a:pathLst>
              <a:path w="974725" h="300989">
                <a:moveTo>
                  <a:pt x="0" y="300837"/>
                </a:moveTo>
                <a:lnTo>
                  <a:pt x="974725" y="300837"/>
                </a:lnTo>
                <a:lnTo>
                  <a:pt x="974725" y="0"/>
                </a:lnTo>
                <a:lnTo>
                  <a:pt x="0" y="0"/>
                </a:lnTo>
                <a:lnTo>
                  <a:pt x="0" y="3008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04584" y="3750335"/>
            <a:ext cx="899160" cy="300990"/>
          </a:xfrm>
          <a:custGeom>
            <a:avLst/>
            <a:gdLst/>
            <a:ahLst/>
            <a:cxnLst/>
            <a:rect l="l" t="t" r="r" b="b"/>
            <a:pathLst>
              <a:path w="899159" h="300989">
                <a:moveTo>
                  <a:pt x="0" y="300837"/>
                </a:moveTo>
                <a:lnTo>
                  <a:pt x="899160" y="300837"/>
                </a:lnTo>
                <a:lnTo>
                  <a:pt x="899160" y="0"/>
                </a:lnTo>
                <a:lnTo>
                  <a:pt x="0" y="0"/>
                </a:lnTo>
                <a:lnTo>
                  <a:pt x="0" y="3008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103744" y="3750335"/>
            <a:ext cx="924560" cy="300990"/>
          </a:xfrm>
          <a:custGeom>
            <a:avLst/>
            <a:gdLst/>
            <a:ahLst/>
            <a:cxnLst/>
            <a:rect l="l" t="t" r="r" b="b"/>
            <a:pathLst>
              <a:path w="924559" h="300989">
                <a:moveTo>
                  <a:pt x="0" y="300837"/>
                </a:moveTo>
                <a:lnTo>
                  <a:pt x="924559" y="300837"/>
                </a:lnTo>
                <a:lnTo>
                  <a:pt x="924559" y="0"/>
                </a:lnTo>
                <a:lnTo>
                  <a:pt x="0" y="0"/>
                </a:lnTo>
                <a:lnTo>
                  <a:pt x="0" y="3008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028305" y="3750335"/>
            <a:ext cx="898525" cy="300990"/>
          </a:xfrm>
          <a:custGeom>
            <a:avLst/>
            <a:gdLst/>
            <a:ahLst/>
            <a:cxnLst/>
            <a:rect l="l" t="t" r="r" b="b"/>
            <a:pathLst>
              <a:path w="898525" h="300989">
                <a:moveTo>
                  <a:pt x="0" y="300837"/>
                </a:moveTo>
                <a:lnTo>
                  <a:pt x="898525" y="300837"/>
                </a:lnTo>
                <a:lnTo>
                  <a:pt x="898525" y="0"/>
                </a:lnTo>
                <a:lnTo>
                  <a:pt x="0" y="0"/>
                </a:lnTo>
                <a:lnTo>
                  <a:pt x="0" y="3008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5100" y="4051084"/>
            <a:ext cx="2994025" cy="300990"/>
          </a:xfrm>
          <a:custGeom>
            <a:avLst/>
            <a:gdLst/>
            <a:ahLst/>
            <a:cxnLst/>
            <a:rect l="l" t="t" r="r" b="b"/>
            <a:pathLst>
              <a:path w="2994025" h="300989">
                <a:moveTo>
                  <a:pt x="0" y="300824"/>
                </a:moveTo>
                <a:lnTo>
                  <a:pt x="2994025" y="300824"/>
                </a:lnTo>
                <a:lnTo>
                  <a:pt x="2994025" y="0"/>
                </a:lnTo>
                <a:lnTo>
                  <a:pt x="0" y="0"/>
                </a:lnTo>
                <a:lnTo>
                  <a:pt x="0" y="30082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59125" y="4051084"/>
            <a:ext cx="994410" cy="300990"/>
          </a:xfrm>
          <a:custGeom>
            <a:avLst/>
            <a:gdLst/>
            <a:ahLst/>
            <a:cxnLst/>
            <a:rect l="l" t="t" r="r" b="b"/>
            <a:pathLst>
              <a:path w="994410" h="300989">
                <a:moveTo>
                  <a:pt x="0" y="300824"/>
                </a:moveTo>
                <a:lnTo>
                  <a:pt x="994410" y="300824"/>
                </a:lnTo>
                <a:lnTo>
                  <a:pt x="994410" y="0"/>
                </a:lnTo>
                <a:lnTo>
                  <a:pt x="0" y="0"/>
                </a:lnTo>
                <a:lnTo>
                  <a:pt x="0" y="30082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53534" y="4051084"/>
            <a:ext cx="1076325" cy="300990"/>
          </a:xfrm>
          <a:custGeom>
            <a:avLst/>
            <a:gdLst/>
            <a:ahLst/>
            <a:cxnLst/>
            <a:rect l="l" t="t" r="r" b="b"/>
            <a:pathLst>
              <a:path w="1076325" h="300989">
                <a:moveTo>
                  <a:pt x="0" y="300824"/>
                </a:moveTo>
                <a:lnTo>
                  <a:pt x="1076325" y="300824"/>
                </a:lnTo>
                <a:lnTo>
                  <a:pt x="1076325" y="0"/>
                </a:lnTo>
                <a:lnTo>
                  <a:pt x="0" y="0"/>
                </a:lnTo>
                <a:lnTo>
                  <a:pt x="0" y="30082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229859" y="4051084"/>
            <a:ext cx="974725" cy="300990"/>
          </a:xfrm>
          <a:custGeom>
            <a:avLst/>
            <a:gdLst/>
            <a:ahLst/>
            <a:cxnLst/>
            <a:rect l="l" t="t" r="r" b="b"/>
            <a:pathLst>
              <a:path w="974725" h="300989">
                <a:moveTo>
                  <a:pt x="0" y="300824"/>
                </a:moveTo>
                <a:lnTo>
                  <a:pt x="974725" y="300824"/>
                </a:lnTo>
                <a:lnTo>
                  <a:pt x="974725" y="0"/>
                </a:lnTo>
                <a:lnTo>
                  <a:pt x="0" y="0"/>
                </a:lnTo>
                <a:lnTo>
                  <a:pt x="0" y="30082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204584" y="4051084"/>
            <a:ext cx="899160" cy="300990"/>
          </a:xfrm>
          <a:custGeom>
            <a:avLst/>
            <a:gdLst/>
            <a:ahLst/>
            <a:cxnLst/>
            <a:rect l="l" t="t" r="r" b="b"/>
            <a:pathLst>
              <a:path w="899159" h="300989">
                <a:moveTo>
                  <a:pt x="0" y="300824"/>
                </a:moveTo>
                <a:lnTo>
                  <a:pt x="899160" y="300824"/>
                </a:lnTo>
                <a:lnTo>
                  <a:pt x="899160" y="0"/>
                </a:lnTo>
                <a:lnTo>
                  <a:pt x="0" y="0"/>
                </a:lnTo>
                <a:lnTo>
                  <a:pt x="0" y="30082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103744" y="4051084"/>
            <a:ext cx="924560" cy="300990"/>
          </a:xfrm>
          <a:custGeom>
            <a:avLst/>
            <a:gdLst/>
            <a:ahLst/>
            <a:cxnLst/>
            <a:rect l="l" t="t" r="r" b="b"/>
            <a:pathLst>
              <a:path w="924559" h="300989">
                <a:moveTo>
                  <a:pt x="0" y="300824"/>
                </a:moveTo>
                <a:lnTo>
                  <a:pt x="924559" y="300824"/>
                </a:lnTo>
                <a:lnTo>
                  <a:pt x="924559" y="0"/>
                </a:lnTo>
                <a:lnTo>
                  <a:pt x="0" y="0"/>
                </a:lnTo>
                <a:lnTo>
                  <a:pt x="0" y="30082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028305" y="4051084"/>
            <a:ext cx="898525" cy="300990"/>
          </a:xfrm>
          <a:custGeom>
            <a:avLst/>
            <a:gdLst/>
            <a:ahLst/>
            <a:cxnLst/>
            <a:rect l="l" t="t" r="r" b="b"/>
            <a:pathLst>
              <a:path w="898525" h="300989">
                <a:moveTo>
                  <a:pt x="0" y="300824"/>
                </a:moveTo>
                <a:lnTo>
                  <a:pt x="898525" y="300824"/>
                </a:lnTo>
                <a:lnTo>
                  <a:pt x="898525" y="0"/>
                </a:lnTo>
                <a:lnTo>
                  <a:pt x="0" y="0"/>
                </a:lnTo>
                <a:lnTo>
                  <a:pt x="0" y="30082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65100" y="4351972"/>
            <a:ext cx="2994025" cy="1125220"/>
          </a:xfrm>
          <a:custGeom>
            <a:avLst/>
            <a:gdLst/>
            <a:ahLst/>
            <a:cxnLst/>
            <a:rect l="l" t="t" r="r" b="b"/>
            <a:pathLst>
              <a:path w="2994025" h="1125220">
                <a:moveTo>
                  <a:pt x="0" y="1125029"/>
                </a:moveTo>
                <a:lnTo>
                  <a:pt x="2994025" y="1125029"/>
                </a:lnTo>
                <a:lnTo>
                  <a:pt x="2994025" y="0"/>
                </a:lnTo>
                <a:lnTo>
                  <a:pt x="0" y="0"/>
                </a:lnTo>
                <a:lnTo>
                  <a:pt x="0" y="112502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159125" y="4351972"/>
            <a:ext cx="994410" cy="1125220"/>
          </a:xfrm>
          <a:custGeom>
            <a:avLst/>
            <a:gdLst/>
            <a:ahLst/>
            <a:cxnLst/>
            <a:rect l="l" t="t" r="r" b="b"/>
            <a:pathLst>
              <a:path w="994410" h="1125220">
                <a:moveTo>
                  <a:pt x="0" y="1125029"/>
                </a:moveTo>
                <a:lnTo>
                  <a:pt x="994410" y="1125029"/>
                </a:lnTo>
                <a:lnTo>
                  <a:pt x="994410" y="0"/>
                </a:lnTo>
                <a:lnTo>
                  <a:pt x="0" y="0"/>
                </a:lnTo>
                <a:lnTo>
                  <a:pt x="0" y="112502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153534" y="4351972"/>
            <a:ext cx="1076325" cy="1125220"/>
          </a:xfrm>
          <a:custGeom>
            <a:avLst/>
            <a:gdLst/>
            <a:ahLst/>
            <a:cxnLst/>
            <a:rect l="l" t="t" r="r" b="b"/>
            <a:pathLst>
              <a:path w="1076325" h="1125220">
                <a:moveTo>
                  <a:pt x="0" y="1125029"/>
                </a:moveTo>
                <a:lnTo>
                  <a:pt x="1076325" y="1125029"/>
                </a:lnTo>
                <a:lnTo>
                  <a:pt x="1076325" y="0"/>
                </a:lnTo>
                <a:lnTo>
                  <a:pt x="0" y="0"/>
                </a:lnTo>
                <a:lnTo>
                  <a:pt x="0" y="112502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229859" y="4351972"/>
            <a:ext cx="974725" cy="1125220"/>
          </a:xfrm>
          <a:custGeom>
            <a:avLst/>
            <a:gdLst/>
            <a:ahLst/>
            <a:cxnLst/>
            <a:rect l="l" t="t" r="r" b="b"/>
            <a:pathLst>
              <a:path w="974725" h="1125220">
                <a:moveTo>
                  <a:pt x="0" y="1125029"/>
                </a:moveTo>
                <a:lnTo>
                  <a:pt x="974725" y="1125029"/>
                </a:lnTo>
                <a:lnTo>
                  <a:pt x="974725" y="0"/>
                </a:lnTo>
                <a:lnTo>
                  <a:pt x="0" y="0"/>
                </a:lnTo>
                <a:lnTo>
                  <a:pt x="0" y="112502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204584" y="4351972"/>
            <a:ext cx="899160" cy="1125220"/>
          </a:xfrm>
          <a:custGeom>
            <a:avLst/>
            <a:gdLst/>
            <a:ahLst/>
            <a:cxnLst/>
            <a:rect l="l" t="t" r="r" b="b"/>
            <a:pathLst>
              <a:path w="899159" h="1125220">
                <a:moveTo>
                  <a:pt x="0" y="1125029"/>
                </a:moveTo>
                <a:lnTo>
                  <a:pt x="899160" y="1125029"/>
                </a:lnTo>
                <a:lnTo>
                  <a:pt x="899160" y="0"/>
                </a:lnTo>
                <a:lnTo>
                  <a:pt x="0" y="0"/>
                </a:lnTo>
                <a:lnTo>
                  <a:pt x="0" y="112502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103744" y="4351972"/>
            <a:ext cx="924560" cy="1125220"/>
          </a:xfrm>
          <a:custGeom>
            <a:avLst/>
            <a:gdLst/>
            <a:ahLst/>
            <a:cxnLst/>
            <a:rect l="l" t="t" r="r" b="b"/>
            <a:pathLst>
              <a:path w="924559" h="1125220">
                <a:moveTo>
                  <a:pt x="0" y="1125029"/>
                </a:moveTo>
                <a:lnTo>
                  <a:pt x="924559" y="1125029"/>
                </a:lnTo>
                <a:lnTo>
                  <a:pt x="924559" y="0"/>
                </a:lnTo>
                <a:lnTo>
                  <a:pt x="0" y="0"/>
                </a:lnTo>
                <a:lnTo>
                  <a:pt x="0" y="112502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028305" y="4351972"/>
            <a:ext cx="898525" cy="1125220"/>
          </a:xfrm>
          <a:custGeom>
            <a:avLst/>
            <a:gdLst/>
            <a:ahLst/>
            <a:cxnLst/>
            <a:rect l="l" t="t" r="r" b="b"/>
            <a:pathLst>
              <a:path w="898525" h="1125220">
                <a:moveTo>
                  <a:pt x="0" y="1125029"/>
                </a:moveTo>
                <a:lnTo>
                  <a:pt x="898525" y="1125029"/>
                </a:lnTo>
                <a:lnTo>
                  <a:pt x="898525" y="0"/>
                </a:lnTo>
                <a:lnTo>
                  <a:pt x="0" y="0"/>
                </a:lnTo>
                <a:lnTo>
                  <a:pt x="0" y="112502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5100" y="5476976"/>
            <a:ext cx="2994025" cy="253365"/>
          </a:xfrm>
          <a:custGeom>
            <a:avLst/>
            <a:gdLst/>
            <a:ahLst/>
            <a:cxnLst/>
            <a:rect l="l" t="t" r="r" b="b"/>
            <a:pathLst>
              <a:path w="2994025" h="253364">
                <a:moveTo>
                  <a:pt x="0" y="252882"/>
                </a:moveTo>
                <a:lnTo>
                  <a:pt x="2994025" y="252882"/>
                </a:lnTo>
                <a:lnTo>
                  <a:pt x="2994025" y="0"/>
                </a:lnTo>
                <a:lnTo>
                  <a:pt x="0" y="0"/>
                </a:lnTo>
                <a:lnTo>
                  <a:pt x="0" y="2528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159125" y="5476976"/>
            <a:ext cx="994410" cy="253365"/>
          </a:xfrm>
          <a:custGeom>
            <a:avLst/>
            <a:gdLst/>
            <a:ahLst/>
            <a:cxnLst/>
            <a:rect l="l" t="t" r="r" b="b"/>
            <a:pathLst>
              <a:path w="994410" h="253364">
                <a:moveTo>
                  <a:pt x="0" y="252882"/>
                </a:moveTo>
                <a:lnTo>
                  <a:pt x="994410" y="252882"/>
                </a:lnTo>
                <a:lnTo>
                  <a:pt x="994410" y="0"/>
                </a:lnTo>
                <a:lnTo>
                  <a:pt x="0" y="0"/>
                </a:lnTo>
                <a:lnTo>
                  <a:pt x="0" y="2528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153534" y="5476976"/>
            <a:ext cx="1076325" cy="253365"/>
          </a:xfrm>
          <a:custGeom>
            <a:avLst/>
            <a:gdLst/>
            <a:ahLst/>
            <a:cxnLst/>
            <a:rect l="l" t="t" r="r" b="b"/>
            <a:pathLst>
              <a:path w="1076325" h="253364">
                <a:moveTo>
                  <a:pt x="0" y="252882"/>
                </a:moveTo>
                <a:lnTo>
                  <a:pt x="1076325" y="252882"/>
                </a:lnTo>
                <a:lnTo>
                  <a:pt x="1076325" y="0"/>
                </a:lnTo>
                <a:lnTo>
                  <a:pt x="0" y="0"/>
                </a:lnTo>
                <a:lnTo>
                  <a:pt x="0" y="2528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229859" y="5476976"/>
            <a:ext cx="974725" cy="253365"/>
          </a:xfrm>
          <a:custGeom>
            <a:avLst/>
            <a:gdLst/>
            <a:ahLst/>
            <a:cxnLst/>
            <a:rect l="l" t="t" r="r" b="b"/>
            <a:pathLst>
              <a:path w="974725" h="253364">
                <a:moveTo>
                  <a:pt x="0" y="252882"/>
                </a:moveTo>
                <a:lnTo>
                  <a:pt x="974725" y="252882"/>
                </a:lnTo>
                <a:lnTo>
                  <a:pt x="974725" y="0"/>
                </a:lnTo>
                <a:lnTo>
                  <a:pt x="0" y="0"/>
                </a:lnTo>
                <a:lnTo>
                  <a:pt x="0" y="2528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204584" y="5476976"/>
            <a:ext cx="899160" cy="253365"/>
          </a:xfrm>
          <a:custGeom>
            <a:avLst/>
            <a:gdLst/>
            <a:ahLst/>
            <a:cxnLst/>
            <a:rect l="l" t="t" r="r" b="b"/>
            <a:pathLst>
              <a:path w="899159" h="253364">
                <a:moveTo>
                  <a:pt x="0" y="252882"/>
                </a:moveTo>
                <a:lnTo>
                  <a:pt x="899160" y="252882"/>
                </a:lnTo>
                <a:lnTo>
                  <a:pt x="899160" y="0"/>
                </a:lnTo>
                <a:lnTo>
                  <a:pt x="0" y="0"/>
                </a:lnTo>
                <a:lnTo>
                  <a:pt x="0" y="2528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103744" y="5476976"/>
            <a:ext cx="924560" cy="253365"/>
          </a:xfrm>
          <a:custGeom>
            <a:avLst/>
            <a:gdLst/>
            <a:ahLst/>
            <a:cxnLst/>
            <a:rect l="l" t="t" r="r" b="b"/>
            <a:pathLst>
              <a:path w="924559" h="253364">
                <a:moveTo>
                  <a:pt x="0" y="252882"/>
                </a:moveTo>
                <a:lnTo>
                  <a:pt x="924559" y="252882"/>
                </a:lnTo>
                <a:lnTo>
                  <a:pt x="924559" y="0"/>
                </a:lnTo>
                <a:lnTo>
                  <a:pt x="0" y="0"/>
                </a:lnTo>
                <a:lnTo>
                  <a:pt x="0" y="2528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028305" y="5476976"/>
            <a:ext cx="898525" cy="253365"/>
          </a:xfrm>
          <a:custGeom>
            <a:avLst/>
            <a:gdLst/>
            <a:ahLst/>
            <a:cxnLst/>
            <a:rect l="l" t="t" r="r" b="b"/>
            <a:pathLst>
              <a:path w="898525" h="253364">
                <a:moveTo>
                  <a:pt x="0" y="252882"/>
                </a:moveTo>
                <a:lnTo>
                  <a:pt x="898525" y="252882"/>
                </a:lnTo>
                <a:lnTo>
                  <a:pt x="898525" y="0"/>
                </a:lnTo>
                <a:lnTo>
                  <a:pt x="0" y="0"/>
                </a:lnTo>
                <a:lnTo>
                  <a:pt x="0" y="25288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164592" y="2078581"/>
          <a:ext cx="8763000" cy="3630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5770"/>
                <a:gridCol w="1003934"/>
                <a:gridCol w="1080135"/>
                <a:gridCol w="974725"/>
                <a:gridCol w="899160"/>
                <a:gridCol w="927100"/>
                <a:gridCol w="893445"/>
              </a:tblGrid>
              <a:tr h="238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1999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0960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30207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EPS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1.29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6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1.38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1.42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034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281622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DPS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0.57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6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0.66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0.73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0.77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0.82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</a:tr>
              <a:tr h="42183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BPS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5.04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96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5.76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6.45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7.18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7.96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</a:tr>
              <a:tr h="421694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ROCE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29.9%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27.4%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24.7%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23.3%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22.3%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0">
                    <a:solidFill>
                      <a:srgbClr val="F8F8F8"/>
                    </a:solidFill>
                  </a:tcPr>
                </a:tc>
              </a:tr>
              <a:tr h="301158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 (10%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charge)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0.858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0.876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0.844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0.855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0.882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</a:tr>
              <a:tr h="300957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Discount rate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(1.10</a:t>
                      </a:r>
                      <a:r>
                        <a:rPr dirty="0" baseline="18518" sz="1575" spc="-7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1.100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1.210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1.331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1.4641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1.611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</a:tr>
              <a:tr h="275526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Present value of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0.780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0.724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0.634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0.584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0.548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</a:tr>
              <a:tr h="286194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present value of RE to</a:t>
                      </a:r>
                      <a:r>
                        <a:rPr dirty="0" sz="16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2004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3.27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349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84543">
                <a:tc>
                  <a:txBody>
                    <a:bodyPr/>
                    <a:lstStyle/>
                    <a:p>
                      <a:pPr marL="6350">
                        <a:lnSpc>
                          <a:spcPts val="1864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Continuing value</a:t>
                      </a:r>
                      <a:r>
                        <a:rPr dirty="0" sz="16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(CV)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8.82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240">
                    <a:solidFill>
                      <a:srgbClr val="F8F8F8"/>
                    </a:solidFill>
                  </a:tcPr>
                </a:tc>
              </a:tr>
              <a:tr h="281939">
                <a:tc>
                  <a:txBody>
                    <a:bodyPr/>
                    <a:lstStyle/>
                    <a:p>
                      <a:pPr marL="6350">
                        <a:lnSpc>
                          <a:spcPts val="1914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Present value of</a:t>
                      </a: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CV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5.48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34787">
                <a:tc>
                  <a:txBody>
                    <a:bodyPr/>
                    <a:lstStyle/>
                    <a:p>
                      <a:pPr marL="6350">
                        <a:lnSpc>
                          <a:spcPts val="1750"/>
                        </a:lnSpc>
                      </a:pP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share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1750"/>
                        </a:lnSpc>
                      </a:pPr>
                      <a:r>
                        <a:rPr dirty="0" u="dbl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13.07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74" name="object 74"/>
          <p:cNvSpPr txBox="1"/>
          <p:nvPr/>
        </p:nvSpPr>
        <p:spPr>
          <a:xfrm>
            <a:off x="133502" y="5938570"/>
            <a:ext cx="3713479" cy="97218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95"/>
              </a:spcBef>
            </a:pPr>
            <a:r>
              <a:rPr dirty="0" sz="1600" spc="-5">
                <a:latin typeface="Times New Roman"/>
                <a:cs typeface="Times New Roman"/>
              </a:rPr>
              <a:t>The continuing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value: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95"/>
              </a:spcBef>
            </a:pPr>
            <a:r>
              <a:rPr dirty="0" sz="1600">
                <a:latin typeface="Times New Roman"/>
                <a:cs typeface="Times New Roman"/>
              </a:rPr>
              <a:t>CV</a:t>
            </a:r>
            <a:r>
              <a:rPr dirty="0" baseline="-18518" sz="1575">
                <a:latin typeface="Times New Roman"/>
                <a:cs typeface="Times New Roman"/>
              </a:rPr>
              <a:t>2004 </a:t>
            </a:r>
            <a:r>
              <a:rPr dirty="0" sz="1600" spc="-5">
                <a:latin typeface="Times New Roman"/>
                <a:cs typeface="Times New Roman"/>
              </a:rPr>
              <a:t>= </a:t>
            </a:r>
            <a:r>
              <a:rPr dirty="0" sz="1600">
                <a:latin typeface="Times New Roman"/>
                <a:cs typeface="Times New Roman"/>
              </a:rPr>
              <a:t>RE</a:t>
            </a:r>
            <a:r>
              <a:rPr dirty="0" baseline="-18518" sz="1575">
                <a:latin typeface="Times New Roman"/>
                <a:cs typeface="Times New Roman"/>
              </a:rPr>
              <a:t>2005 </a:t>
            </a:r>
            <a:r>
              <a:rPr dirty="0" sz="1600" spc="-5">
                <a:latin typeface="Times New Roman"/>
                <a:cs typeface="Times New Roman"/>
              </a:rPr>
              <a:t>/ (ρ</a:t>
            </a:r>
            <a:r>
              <a:rPr dirty="0" baseline="-18518" sz="1575" spc="-7">
                <a:latin typeface="Times New Roman"/>
                <a:cs typeface="Times New Roman"/>
              </a:rPr>
              <a:t>E</a:t>
            </a:r>
            <a:r>
              <a:rPr dirty="0" sz="1600" spc="-5">
                <a:latin typeface="Times New Roman"/>
                <a:cs typeface="Times New Roman"/>
              </a:rPr>
              <a:t>-1) = 0.882 / 0.10 =</a:t>
            </a:r>
            <a:r>
              <a:rPr dirty="0" sz="1600" spc="-2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8.82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dirty="0" sz="1600" spc="-5">
                <a:latin typeface="Times New Roman"/>
                <a:cs typeface="Times New Roman"/>
              </a:rPr>
              <a:t>Present value of CV = 8.82 / 1.6105 =</a:t>
            </a:r>
            <a:r>
              <a:rPr dirty="0" sz="1600" spc="-1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5.48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394460" marR="122364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Forecasting Residual</a:t>
            </a:r>
            <a:r>
              <a:rPr dirty="0" spc="-105"/>
              <a:t> </a:t>
            </a:r>
            <a:r>
              <a:rPr dirty="0" spc="-5"/>
              <a:t>Earnings:  </a:t>
            </a:r>
            <a:r>
              <a:rPr dirty="0" spc="-20"/>
              <a:t>Nike,</a:t>
            </a:r>
            <a:r>
              <a:rPr dirty="0" spc="25"/>
              <a:t> </a:t>
            </a:r>
            <a:r>
              <a:rPr dirty="0" spc="-5"/>
              <a:t>Inc.</a:t>
            </a:r>
          </a:p>
          <a:p>
            <a:pPr algn="ctr" marL="158115">
              <a:lnSpc>
                <a:spcPct val="100000"/>
              </a:lnSpc>
            </a:pPr>
            <a:r>
              <a:rPr dirty="0" spc="-5"/>
              <a:t>Case 3: </a:t>
            </a:r>
            <a:r>
              <a:rPr dirty="0" spc="-20"/>
              <a:t>Growing </a:t>
            </a:r>
            <a:r>
              <a:rPr dirty="0" spc="-5"/>
              <a:t>RE after the Forecast</a:t>
            </a:r>
            <a:r>
              <a:rPr dirty="0" spc="45"/>
              <a:t> </a:t>
            </a:r>
            <a:r>
              <a:rPr dirty="0" spc="-20"/>
              <a:t>Horizon</a:t>
            </a:r>
          </a:p>
        </p:txBody>
      </p:sp>
      <p:sp>
        <p:nvSpPr>
          <p:cNvPr id="3" name="object 3"/>
          <p:cNvSpPr/>
          <p:nvPr/>
        </p:nvSpPr>
        <p:spPr>
          <a:xfrm>
            <a:off x="202692" y="1307591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 h="0">
                <a:moveTo>
                  <a:pt x="0" y="0"/>
                </a:moveTo>
                <a:lnTo>
                  <a:pt x="870051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2070938"/>
            <a:ext cx="3126740" cy="226695"/>
          </a:xfrm>
          <a:custGeom>
            <a:avLst/>
            <a:gdLst/>
            <a:ahLst/>
            <a:cxnLst/>
            <a:rect l="l" t="t" r="r" b="b"/>
            <a:pathLst>
              <a:path w="3126740" h="226694">
                <a:moveTo>
                  <a:pt x="0" y="226237"/>
                </a:moveTo>
                <a:lnTo>
                  <a:pt x="3126740" y="226237"/>
                </a:lnTo>
                <a:lnTo>
                  <a:pt x="3126740" y="0"/>
                </a:lnTo>
                <a:lnTo>
                  <a:pt x="0" y="0"/>
                </a:lnTo>
                <a:lnTo>
                  <a:pt x="0" y="2262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29940" y="2070938"/>
            <a:ext cx="1076960" cy="226695"/>
          </a:xfrm>
          <a:custGeom>
            <a:avLst/>
            <a:gdLst/>
            <a:ahLst/>
            <a:cxnLst/>
            <a:rect l="l" t="t" r="r" b="b"/>
            <a:pathLst>
              <a:path w="1076960" h="226694">
                <a:moveTo>
                  <a:pt x="0" y="226237"/>
                </a:moveTo>
                <a:lnTo>
                  <a:pt x="1076960" y="226237"/>
                </a:lnTo>
                <a:lnTo>
                  <a:pt x="1076960" y="0"/>
                </a:lnTo>
                <a:lnTo>
                  <a:pt x="0" y="0"/>
                </a:lnTo>
                <a:lnTo>
                  <a:pt x="0" y="2262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06900" y="2070938"/>
            <a:ext cx="890905" cy="226695"/>
          </a:xfrm>
          <a:custGeom>
            <a:avLst/>
            <a:gdLst/>
            <a:ahLst/>
            <a:cxnLst/>
            <a:rect l="l" t="t" r="r" b="b"/>
            <a:pathLst>
              <a:path w="890904" h="226694">
                <a:moveTo>
                  <a:pt x="0" y="226237"/>
                </a:moveTo>
                <a:lnTo>
                  <a:pt x="890904" y="226237"/>
                </a:lnTo>
                <a:lnTo>
                  <a:pt x="890904" y="0"/>
                </a:lnTo>
                <a:lnTo>
                  <a:pt x="0" y="0"/>
                </a:lnTo>
                <a:lnTo>
                  <a:pt x="0" y="2262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97804" y="2070938"/>
            <a:ext cx="901065" cy="226695"/>
          </a:xfrm>
          <a:custGeom>
            <a:avLst/>
            <a:gdLst/>
            <a:ahLst/>
            <a:cxnLst/>
            <a:rect l="l" t="t" r="r" b="b"/>
            <a:pathLst>
              <a:path w="901064" h="226694">
                <a:moveTo>
                  <a:pt x="0" y="226237"/>
                </a:moveTo>
                <a:lnTo>
                  <a:pt x="901064" y="226237"/>
                </a:lnTo>
                <a:lnTo>
                  <a:pt x="901064" y="0"/>
                </a:lnTo>
                <a:lnTo>
                  <a:pt x="0" y="0"/>
                </a:lnTo>
                <a:lnTo>
                  <a:pt x="0" y="2262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8870" y="2070938"/>
            <a:ext cx="901700" cy="226695"/>
          </a:xfrm>
          <a:custGeom>
            <a:avLst/>
            <a:gdLst/>
            <a:ahLst/>
            <a:cxnLst/>
            <a:rect l="l" t="t" r="r" b="b"/>
            <a:pathLst>
              <a:path w="901700" h="226694">
                <a:moveTo>
                  <a:pt x="0" y="226237"/>
                </a:moveTo>
                <a:lnTo>
                  <a:pt x="901700" y="226237"/>
                </a:lnTo>
                <a:lnTo>
                  <a:pt x="901700" y="0"/>
                </a:lnTo>
                <a:lnTo>
                  <a:pt x="0" y="0"/>
                </a:lnTo>
                <a:lnTo>
                  <a:pt x="0" y="2262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00569" y="2070938"/>
            <a:ext cx="904240" cy="226695"/>
          </a:xfrm>
          <a:custGeom>
            <a:avLst/>
            <a:gdLst/>
            <a:ahLst/>
            <a:cxnLst/>
            <a:rect l="l" t="t" r="r" b="b"/>
            <a:pathLst>
              <a:path w="904240" h="226694">
                <a:moveTo>
                  <a:pt x="0" y="226237"/>
                </a:moveTo>
                <a:lnTo>
                  <a:pt x="904240" y="226237"/>
                </a:lnTo>
                <a:lnTo>
                  <a:pt x="904240" y="0"/>
                </a:lnTo>
                <a:lnTo>
                  <a:pt x="0" y="0"/>
                </a:lnTo>
                <a:lnTo>
                  <a:pt x="0" y="2262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04809" y="2070938"/>
            <a:ext cx="898525" cy="226695"/>
          </a:xfrm>
          <a:custGeom>
            <a:avLst/>
            <a:gdLst/>
            <a:ahLst/>
            <a:cxnLst/>
            <a:rect l="l" t="t" r="r" b="b"/>
            <a:pathLst>
              <a:path w="898525" h="226694">
                <a:moveTo>
                  <a:pt x="0" y="226237"/>
                </a:moveTo>
                <a:lnTo>
                  <a:pt x="898525" y="226237"/>
                </a:lnTo>
                <a:lnTo>
                  <a:pt x="898525" y="0"/>
                </a:lnTo>
                <a:lnTo>
                  <a:pt x="0" y="0"/>
                </a:lnTo>
                <a:lnTo>
                  <a:pt x="0" y="22623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3200" y="2297137"/>
            <a:ext cx="3126740" cy="381635"/>
          </a:xfrm>
          <a:custGeom>
            <a:avLst/>
            <a:gdLst/>
            <a:ahLst/>
            <a:cxnLst/>
            <a:rect l="l" t="t" r="r" b="b"/>
            <a:pathLst>
              <a:path w="3126740" h="381635">
                <a:moveTo>
                  <a:pt x="0" y="381038"/>
                </a:moveTo>
                <a:lnTo>
                  <a:pt x="3126740" y="381038"/>
                </a:lnTo>
                <a:lnTo>
                  <a:pt x="3126740" y="0"/>
                </a:lnTo>
                <a:lnTo>
                  <a:pt x="0" y="0"/>
                </a:lnTo>
                <a:lnTo>
                  <a:pt x="0" y="38103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29940" y="2297137"/>
            <a:ext cx="1076960" cy="381635"/>
          </a:xfrm>
          <a:custGeom>
            <a:avLst/>
            <a:gdLst/>
            <a:ahLst/>
            <a:cxnLst/>
            <a:rect l="l" t="t" r="r" b="b"/>
            <a:pathLst>
              <a:path w="1076960" h="381635">
                <a:moveTo>
                  <a:pt x="0" y="381038"/>
                </a:moveTo>
                <a:lnTo>
                  <a:pt x="1076960" y="381038"/>
                </a:lnTo>
                <a:lnTo>
                  <a:pt x="1076960" y="0"/>
                </a:lnTo>
                <a:lnTo>
                  <a:pt x="0" y="0"/>
                </a:lnTo>
                <a:lnTo>
                  <a:pt x="0" y="38103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06900" y="2297137"/>
            <a:ext cx="890905" cy="381635"/>
          </a:xfrm>
          <a:custGeom>
            <a:avLst/>
            <a:gdLst/>
            <a:ahLst/>
            <a:cxnLst/>
            <a:rect l="l" t="t" r="r" b="b"/>
            <a:pathLst>
              <a:path w="890904" h="381635">
                <a:moveTo>
                  <a:pt x="0" y="381038"/>
                </a:moveTo>
                <a:lnTo>
                  <a:pt x="890904" y="381038"/>
                </a:lnTo>
                <a:lnTo>
                  <a:pt x="890904" y="0"/>
                </a:lnTo>
                <a:lnTo>
                  <a:pt x="0" y="0"/>
                </a:lnTo>
                <a:lnTo>
                  <a:pt x="0" y="38103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97804" y="2297137"/>
            <a:ext cx="901065" cy="381635"/>
          </a:xfrm>
          <a:custGeom>
            <a:avLst/>
            <a:gdLst/>
            <a:ahLst/>
            <a:cxnLst/>
            <a:rect l="l" t="t" r="r" b="b"/>
            <a:pathLst>
              <a:path w="901064" h="381635">
                <a:moveTo>
                  <a:pt x="0" y="381038"/>
                </a:moveTo>
                <a:lnTo>
                  <a:pt x="901064" y="381038"/>
                </a:lnTo>
                <a:lnTo>
                  <a:pt x="901064" y="0"/>
                </a:lnTo>
                <a:lnTo>
                  <a:pt x="0" y="0"/>
                </a:lnTo>
                <a:lnTo>
                  <a:pt x="0" y="38103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98870" y="2297137"/>
            <a:ext cx="901700" cy="381635"/>
          </a:xfrm>
          <a:custGeom>
            <a:avLst/>
            <a:gdLst/>
            <a:ahLst/>
            <a:cxnLst/>
            <a:rect l="l" t="t" r="r" b="b"/>
            <a:pathLst>
              <a:path w="901700" h="381635">
                <a:moveTo>
                  <a:pt x="0" y="381038"/>
                </a:moveTo>
                <a:lnTo>
                  <a:pt x="901700" y="381038"/>
                </a:lnTo>
                <a:lnTo>
                  <a:pt x="901700" y="0"/>
                </a:lnTo>
                <a:lnTo>
                  <a:pt x="0" y="0"/>
                </a:lnTo>
                <a:lnTo>
                  <a:pt x="0" y="38103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00569" y="2297137"/>
            <a:ext cx="904240" cy="381635"/>
          </a:xfrm>
          <a:custGeom>
            <a:avLst/>
            <a:gdLst/>
            <a:ahLst/>
            <a:cxnLst/>
            <a:rect l="l" t="t" r="r" b="b"/>
            <a:pathLst>
              <a:path w="904240" h="381635">
                <a:moveTo>
                  <a:pt x="0" y="381038"/>
                </a:moveTo>
                <a:lnTo>
                  <a:pt x="904240" y="381038"/>
                </a:lnTo>
                <a:lnTo>
                  <a:pt x="904240" y="0"/>
                </a:lnTo>
                <a:lnTo>
                  <a:pt x="0" y="0"/>
                </a:lnTo>
                <a:lnTo>
                  <a:pt x="0" y="38103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04809" y="2297137"/>
            <a:ext cx="898525" cy="381635"/>
          </a:xfrm>
          <a:custGeom>
            <a:avLst/>
            <a:gdLst/>
            <a:ahLst/>
            <a:cxnLst/>
            <a:rect l="l" t="t" r="r" b="b"/>
            <a:pathLst>
              <a:path w="898525" h="381635">
                <a:moveTo>
                  <a:pt x="0" y="381038"/>
                </a:moveTo>
                <a:lnTo>
                  <a:pt x="898525" y="381038"/>
                </a:lnTo>
                <a:lnTo>
                  <a:pt x="898525" y="0"/>
                </a:lnTo>
                <a:lnTo>
                  <a:pt x="0" y="0"/>
                </a:lnTo>
                <a:lnTo>
                  <a:pt x="0" y="38103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3200" y="2678214"/>
            <a:ext cx="3126740" cy="824865"/>
          </a:xfrm>
          <a:custGeom>
            <a:avLst/>
            <a:gdLst/>
            <a:ahLst/>
            <a:cxnLst/>
            <a:rect l="l" t="t" r="r" b="b"/>
            <a:pathLst>
              <a:path w="3126740" h="824864">
                <a:moveTo>
                  <a:pt x="0" y="824445"/>
                </a:moveTo>
                <a:lnTo>
                  <a:pt x="3126740" y="824445"/>
                </a:lnTo>
                <a:lnTo>
                  <a:pt x="3126740" y="0"/>
                </a:lnTo>
                <a:lnTo>
                  <a:pt x="0" y="0"/>
                </a:lnTo>
                <a:lnTo>
                  <a:pt x="0" y="8244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29940" y="2678214"/>
            <a:ext cx="1076960" cy="824865"/>
          </a:xfrm>
          <a:custGeom>
            <a:avLst/>
            <a:gdLst/>
            <a:ahLst/>
            <a:cxnLst/>
            <a:rect l="l" t="t" r="r" b="b"/>
            <a:pathLst>
              <a:path w="1076960" h="824864">
                <a:moveTo>
                  <a:pt x="0" y="824445"/>
                </a:moveTo>
                <a:lnTo>
                  <a:pt x="1076960" y="824445"/>
                </a:lnTo>
                <a:lnTo>
                  <a:pt x="1076960" y="0"/>
                </a:lnTo>
                <a:lnTo>
                  <a:pt x="0" y="0"/>
                </a:lnTo>
                <a:lnTo>
                  <a:pt x="0" y="8244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06900" y="2678214"/>
            <a:ext cx="890905" cy="824865"/>
          </a:xfrm>
          <a:custGeom>
            <a:avLst/>
            <a:gdLst/>
            <a:ahLst/>
            <a:cxnLst/>
            <a:rect l="l" t="t" r="r" b="b"/>
            <a:pathLst>
              <a:path w="890904" h="824864">
                <a:moveTo>
                  <a:pt x="0" y="824445"/>
                </a:moveTo>
                <a:lnTo>
                  <a:pt x="890904" y="824445"/>
                </a:lnTo>
                <a:lnTo>
                  <a:pt x="890904" y="0"/>
                </a:lnTo>
                <a:lnTo>
                  <a:pt x="0" y="0"/>
                </a:lnTo>
                <a:lnTo>
                  <a:pt x="0" y="8244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97804" y="2678214"/>
            <a:ext cx="901065" cy="824865"/>
          </a:xfrm>
          <a:custGeom>
            <a:avLst/>
            <a:gdLst/>
            <a:ahLst/>
            <a:cxnLst/>
            <a:rect l="l" t="t" r="r" b="b"/>
            <a:pathLst>
              <a:path w="901064" h="824864">
                <a:moveTo>
                  <a:pt x="0" y="824445"/>
                </a:moveTo>
                <a:lnTo>
                  <a:pt x="901064" y="824445"/>
                </a:lnTo>
                <a:lnTo>
                  <a:pt x="901064" y="0"/>
                </a:lnTo>
                <a:lnTo>
                  <a:pt x="0" y="0"/>
                </a:lnTo>
                <a:lnTo>
                  <a:pt x="0" y="8244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98870" y="2678214"/>
            <a:ext cx="901700" cy="824865"/>
          </a:xfrm>
          <a:custGeom>
            <a:avLst/>
            <a:gdLst/>
            <a:ahLst/>
            <a:cxnLst/>
            <a:rect l="l" t="t" r="r" b="b"/>
            <a:pathLst>
              <a:path w="901700" h="824864">
                <a:moveTo>
                  <a:pt x="0" y="824445"/>
                </a:moveTo>
                <a:lnTo>
                  <a:pt x="901700" y="824445"/>
                </a:lnTo>
                <a:lnTo>
                  <a:pt x="901700" y="0"/>
                </a:lnTo>
                <a:lnTo>
                  <a:pt x="0" y="0"/>
                </a:lnTo>
                <a:lnTo>
                  <a:pt x="0" y="8244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100569" y="2678214"/>
            <a:ext cx="904240" cy="824865"/>
          </a:xfrm>
          <a:custGeom>
            <a:avLst/>
            <a:gdLst/>
            <a:ahLst/>
            <a:cxnLst/>
            <a:rect l="l" t="t" r="r" b="b"/>
            <a:pathLst>
              <a:path w="904240" h="824864">
                <a:moveTo>
                  <a:pt x="0" y="824445"/>
                </a:moveTo>
                <a:lnTo>
                  <a:pt x="904240" y="824445"/>
                </a:lnTo>
                <a:lnTo>
                  <a:pt x="904240" y="0"/>
                </a:lnTo>
                <a:lnTo>
                  <a:pt x="0" y="0"/>
                </a:lnTo>
                <a:lnTo>
                  <a:pt x="0" y="8244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04809" y="2678214"/>
            <a:ext cx="898525" cy="824865"/>
          </a:xfrm>
          <a:custGeom>
            <a:avLst/>
            <a:gdLst/>
            <a:ahLst/>
            <a:cxnLst/>
            <a:rect l="l" t="t" r="r" b="b"/>
            <a:pathLst>
              <a:path w="898525" h="824864">
                <a:moveTo>
                  <a:pt x="0" y="824445"/>
                </a:moveTo>
                <a:lnTo>
                  <a:pt x="898525" y="824445"/>
                </a:lnTo>
                <a:lnTo>
                  <a:pt x="898525" y="0"/>
                </a:lnTo>
                <a:lnTo>
                  <a:pt x="0" y="0"/>
                </a:lnTo>
                <a:lnTo>
                  <a:pt x="0" y="82444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3200" y="3502596"/>
            <a:ext cx="3126740" cy="847725"/>
          </a:xfrm>
          <a:custGeom>
            <a:avLst/>
            <a:gdLst/>
            <a:ahLst/>
            <a:cxnLst/>
            <a:rect l="l" t="t" r="r" b="b"/>
            <a:pathLst>
              <a:path w="3126740" h="847725">
                <a:moveTo>
                  <a:pt x="0" y="847153"/>
                </a:moveTo>
                <a:lnTo>
                  <a:pt x="3126740" y="847153"/>
                </a:lnTo>
                <a:lnTo>
                  <a:pt x="3126740" y="0"/>
                </a:lnTo>
                <a:lnTo>
                  <a:pt x="0" y="0"/>
                </a:lnTo>
                <a:lnTo>
                  <a:pt x="0" y="847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29940" y="3502596"/>
            <a:ext cx="1076960" cy="847725"/>
          </a:xfrm>
          <a:custGeom>
            <a:avLst/>
            <a:gdLst/>
            <a:ahLst/>
            <a:cxnLst/>
            <a:rect l="l" t="t" r="r" b="b"/>
            <a:pathLst>
              <a:path w="1076960" h="847725">
                <a:moveTo>
                  <a:pt x="0" y="847153"/>
                </a:moveTo>
                <a:lnTo>
                  <a:pt x="1076960" y="847153"/>
                </a:lnTo>
                <a:lnTo>
                  <a:pt x="1076960" y="0"/>
                </a:lnTo>
                <a:lnTo>
                  <a:pt x="0" y="0"/>
                </a:lnTo>
                <a:lnTo>
                  <a:pt x="0" y="847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06900" y="3502596"/>
            <a:ext cx="890905" cy="847725"/>
          </a:xfrm>
          <a:custGeom>
            <a:avLst/>
            <a:gdLst/>
            <a:ahLst/>
            <a:cxnLst/>
            <a:rect l="l" t="t" r="r" b="b"/>
            <a:pathLst>
              <a:path w="890904" h="847725">
                <a:moveTo>
                  <a:pt x="0" y="847153"/>
                </a:moveTo>
                <a:lnTo>
                  <a:pt x="890904" y="847153"/>
                </a:lnTo>
                <a:lnTo>
                  <a:pt x="890904" y="0"/>
                </a:lnTo>
                <a:lnTo>
                  <a:pt x="0" y="0"/>
                </a:lnTo>
                <a:lnTo>
                  <a:pt x="0" y="847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97804" y="3502596"/>
            <a:ext cx="901065" cy="847725"/>
          </a:xfrm>
          <a:custGeom>
            <a:avLst/>
            <a:gdLst/>
            <a:ahLst/>
            <a:cxnLst/>
            <a:rect l="l" t="t" r="r" b="b"/>
            <a:pathLst>
              <a:path w="901064" h="847725">
                <a:moveTo>
                  <a:pt x="0" y="847153"/>
                </a:moveTo>
                <a:lnTo>
                  <a:pt x="901064" y="847153"/>
                </a:lnTo>
                <a:lnTo>
                  <a:pt x="901064" y="0"/>
                </a:lnTo>
                <a:lnTo>
                  <a:pt x="0" y="0"/>
                </a:lnTo>
                <a:lnTo>
                  <a:pt x="0" y="847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98870" y="3502596"/>
            <a:ext cx="901700" cy="847725"/>
          </a:xfrm>
          <a:custGeom>
            <a:avLst/>
            <a:gdLst/>
            <a:ahLst/>
            <a:cxnLst/>
            <a:rect l="l" t="t" r="r" b="b"/>
            <a:pathLst>
              <a:path w="901700" h="847725">
                <a:moveTo>
                  <a:pt x="0" y="847153"/>
                </a:moveTo>
                <a:lnTo>
                  <a:pt x="901700" y="847153"/>
                </a:lnTo>
                <a:lnTo>
                  <a:pt x="901700" y="0"/>
                </a:lnTo>
                <a:lnTo>
                  <a:pt x="0" y="0"/>
                </a:lnTo>
                <a:lnTo>
                  <a:pt x="0" y="847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00569" y="3502596"/>
            <a:ext cx="904240" cy="847725"/>
          </a:xfrm>
          <a:custGeom>
            <a:avLst/>
            <a:gdLst/>
            <a:ahLst/>
            <a:cxnLst/>
            <a:rect l="l" t="t" r="r" b="b"/>
            <a:pathLst>
              <a:path w="904240" h="847725">
                <a:moveTo>
                  <a:pt x="0" y="847153"/>
                </a:moveTo>
                <a:lnTo>
                  <a:pt x="904240" y="847153"/>
                </a:lnTo>
                <a:lnTo>
                  <a:pt x="904240" y="0"/>
                </a:lnTo>
                <a:lnTo>
                  <a:pt x="0" y="0"/>
                </a:lnTo>
                <a:lnTo>
                  <a:pt x="0" y="847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004809" y="3502596"/>
            <a:ext cx="898525" cy="847725"/>
          </a:xfrm>
          <a:custGeom>
            <a:avLst/>
            <a:gdLst/>
            <a:ahLst/>
            <a:cxnLst/>
            <a:rect l="l" t="t" r="r" b="b"/>
            <a:pathLst>
              <a:path w="898525" h="847725">
                <a:moveTo>
                  <a:pt x="0" y="847153"/>
                </a:moveTo>
                <a:lnTo>
                  <a:pt x="898525" y="847153"/>
                </a:lnTo>
                <a:lnTo>
                  <a:pt x="898525" y="0"/>
                </a:lnTo>
                <a:lnTo>
                  <a:pt x="0" y="0"/>
                </a:lnTo>
                <a:lnTo>
                  <a:pt x="0" y="84715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3200" y="4349877"/>
            <a:ext cx="3126740" cy="1949450"/>
          </a:xfrm>
          <a:custGeom>
            <a:avLst/>
            <a:gdLst/>
            <a:ahLst/>
            <a:cxnLst/>
            <a:rect l="l" t="t" r="r" b="b"/>
            <a:pathLst>
              <a:path w="3126740" h="1949450">
                <a:moveTo>
                  <a:pt x="0" y="1949323"/>
                </a:moveTo>
                <a:lnTo>
                  <a:pt x="3126740" y="1949323"/>
                </a:lnTo>
                <a:lnTo>
                  <a:pt x="3126740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29940" y="4349877"/>
            <a:ext cx="1076960" cy="1949450"/>
          </a:xfrm>
          <a:custGeom>
            <a:avLst/>
            <a:gdLst/>
            <a:ahLst/>
            <a:cxnLst/>
            <a:rect l="l" t="t" r="r" b="b"/>
            <a:pathLst>
              <a:path w="1076960" h="1949450">
                <a:moveTo>
                  <a:pt x="0" y="1949323"/>
                </a:moveTo>
                <a:lnTo>
                  <a:pt x="1076960" y="1949323"/>
                </a:lnTo>
                <a:lnTo>
                  <a:pt x="1076960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06900" y="4349877"/>
            <a:ext cx="890905" cy="1949450"/>
          </a:xfrm>
          <a:custGeom>
            <a:avLst/>
            <a:gdLst/>
            <a:ahLst/>
            <a:cxnLst/>
            <a:rect l="l" t="t" r="r" b="b"/>
            <a:pathLst>
              <a:path w="890904" h="1949450">
                <a:moveTo>
                  <a:pt x="0" y="1949323"/>
                </a:moveTo>
                <a:lnTo>
                  <a:pt x="890904" y="1949323"/>
                </a:lnTo>
                <a:lnTo>
                  <a:pt x="890904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97804" y="4349877"/>
            <a:ext cx="901065" cy="1949450"/>
          </a:xfrm>
          <a:custGeom>
            <a:avLst/>
            <a:gdLst/>
            <a:ahLst/>
            <a:cxnLst/>
            <a:rect l="l" t="t" r="r" b="b"/>
            <a:pathLst>
              <a:path w="901064" h="1949450">
                <a:moveTo>
                  <a:pt x="0" y="1949323"/>
                </a:moveTo>
                <a:lnTo>
                  <a:pt x="901064" y="1949323"/>
                </a:lnTo>
                <a:lnTo>
                  <a:pt x="901064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98870" y="4349877"/>
            <a:ext cx="901700" cy="1949450"/>
          </a:xfrm>
          <a:custGeom>
            <a:avLst/>
            <a:gdLst/>
            <a:ahLst/>
            <a:cxnLst/>
            <a:rect l="l" t="t" r="r" b="b"/>
            <a:pathLst>
              <a:path w="901700" h="1949450">
                <a:moveTo>
                  <a:pt x="0" y="1949323"/>
                </a:moveTo>
                <a:lnTo>
                  <a:pt x="901700" y="1949323"/>
                </a:lnTo>
                <a:lnTo>
                  <a:pt x="901700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100569" y="4349877"/>
            <a:ext cx="904240" cy="1949450"/>
          </a:xfrm>
          <a:custGeom>
            <a:avLst/>
            <a:gdLst/>
            <a:ahLst/>
            <a:cxnLst/>
            <a:rect l="l" t="t" r="r" b="b"/>
            <a:pathLst>
              <a:path w="904240" h="1949450">
                <a:moveTo>
                  <a:pt x="0" y="1949323"/>
                </a:moveTo>
                <a:lnTo>
                  <a:pt x="904240" y="1949323"/>
                </a:lnTo>
                <a:lnTo>
                  <a:pt x="904240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004809" y="4349877"/>
            <a:ext cx="898525" cy="1949450"/>
          </a:xfrm>
          <a:custGeom>
            <a:avLst/>
            <a:gdLst/>
            <a:ahLst/>
            <a:cxnLst/>
            <a:rect l="l" t="t" r="r" b="b"/>
            <a:pathLst>
              <a:path w="898525" h="1949450">
                <a:moveTo>
                  <a:pt x="0" y="1949323"/>
                </a:moveTo>
                <a:lnTo>
                  <a:pt x="898525" y="1949323"/>
                </a:lnTo>
                <a:lnTo>
                  <a:pt x="898525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3200" y="2297176"/>
            <a:ext cx="8700135" cy="0"/>
          </a:xfrm>
          <a:custGeom>
            <a:avLst/>
            <a:gdLst/>
            <a:ahLst/>
            <a:cxnLst/>
            <a:rect l="l" t="t" r="r" b="b"/>
            <a:pathLst>
              <a:path w="8700135" h="0">
                <a:moveTo>
                  <a:pt x="0" y="0"/>
                </a:moveTo>
                <a:lnTo>
                  <a:pt x="870013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3200" y="6299200"/>
            <a:ext cx="8700135" cy="0"/>
          </a:xfrm>
          <a:custGeom>
            <a:avLst/>
            <a:gdLst/>
            <a:ahLst/>
            <a:cxnLst/>
            <a:rect l="l" t="t" r="r" b="b"/>
            <a:pathLst>
              <a:path w="8700135" h="0">
                <a:moveTo>
                  <a:pt x="0" y="0"/>
                </a:moveTo>
                <a:lnTo>
                  <a:pt x="870013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96392" y="1281893"/>
            <a:ext cx="8719820" cy="1010919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  <a:tabLst>
                <a:tab pos="8693785" algn="l"/>
              </a:tabLst>
            </a:pP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 rate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return is 9%. RE is expected to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grow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 4.5% rate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after</a:t>
            </a:r>
            <a:r>
              <a:rPr dirty="0" u="sng" sz="1600" spc="14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6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2011.	</a:t>
            </a:r>
            <a:endParaRPr sz="1600">
              <a:latin typeface="Times New Roman"/>
              <a:cs typeface="Times New Roman"/>
            </a:endParaRPr>
          </a:p>
          <a:p>
            <a:pPr algn="ctr" marL="3248660">
              <a:lnSpc>
                <a:spcPct val="100000"/>
              </a:lnSpc>
              <a:spcBef>
                <a:spcPts val="700"/>
              </a:spcBef>
            </a:pPr>
            <a:r>
              <a:rPr dirty="0" sz="1600" spc="-5" b="1">
                <a:latin typeface="Times New Roman"/>
                <a:cs typeface="Times New Roman"/>
              </a:rPr>
              <a:t>Forecast</a:t>
            </a:r>
            <a:r>
              <a:rPr dirty="0" sz="1600" spc="-200" b="1">
                <a:latin typeface="Times New Roman"/>
                <a:cs typeface="Times New Roman"/>
              </a:rPr>
              <a:t> </a:t>
            </a:r>
            <a:r>
              <a:rPr dirty="0" sz="1600" spc="-85" b="1">
                <a:latin typeface="Times New Roman"/>
                <a:cs typeface="Times New Roman"/>
              </a:rPr>
              <a:t>Year</a:t>
            </a:r>
            <a:endParaRPr sz="1600">
              <a:latin typeface="Times New Roman"/>
              <a:cs typeface="Times New Roman"/>
            </a:endParaRPr>
          </a:p>
          <a:p>
            <a:pPr algn="ctr" marL="3286125">
              <a:lnSpc>
                <a:spcPct val="100000"/>
              </a:lnSpc>
              <a:spcBef>
                <a:spcPts val="605"/>
              </a:spcBef>
              <a:tabLst>
                <a:tab pos="4180840" algn="l"/>
                <a:tab pos="5082540" algn="l"/>
                <a:tab pos="5984875" algn="l"/>
                <a:tab pos="6887209" algn="l"/>
                <a:tab pos="7792720" algn="l"/>
              </a:tabLst>
            </a:pPr>
            <a:r>
              <a:rPr dirty="0" sz="1600" b="1">
                <a:latin typeface="Times New Roman"/>
                <a:cs typeface="Times New Roman"/>
              </a:rPr>
              <a:t>2006	2007	2008	2009	2010	</a:t>
            </a:r>
            <a:r>
              <a:rPr dirty="0" sz="1600" spc="-25" b="1">
                <a:latin typeface="Times New Roman"/>
                <a:cs typeface="Times New Roman"/>
              </a:rPr>
              <a:t>2011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6697" y="2273579"/>
            <a:ext cx="393065" cy="101726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35800"/>
              </a:lnSpc>
              <a:spcBef>
                <a:spcPts val="90"/>
              </a:spcBef>
            </a:pPr>
            <a:r>
              <a:rPr dirty="0" sz="1600" spc="-5">
                <a:latin typeface="Times New Roman"/>
                <a:cs typeface="Times New Roman"/>
              </a:rPr>
              <a:t>EPS  </a:t>
            </a:r>
            <a:r>
              <a:rPr dirty="0" sz="1600" spc="-20">
                <a:latin typeface="Times New Roman"/>
                <a:cs typeface="Times New Roman"/>
              </a:rPr>
              <a:t>DPS  </a:t>
            </a:r>
            <a:r>
              <a:rPr dirty="0" sz="1600" spc="-5">
                <a:latin typeface="Times New Roman"/>
                <a:cs typeface="Times New Roman"/>
              </a:rPr>
              <a:t>BPS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08019" y="3035299"/>
            <a:ext cx="48323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14.00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55565" y="2273579"/>
            <a:ext cx="381000" cy="68516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600" spc="-5">
                <a:latin typeface="Times New Roman"/>
                <a:cs typeface="Times New Roman"/>
              </a:rPr>
              <a:t>2.96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Times New Roman"/>
                <a:cs typeface="Times New Roman"/>
              </a:rPr>
              <a:t>0.71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57773" y="2273579"/>
            <a:ext cx="381000" cy="68516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600" spc="-5">
                <a:latin typeface="Times New Roman"/>
                <a:cs typeface="Times New Roman"/>
              </a:rPr>
              <a:t>3.80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Times New Roman"/>
                <a:cs typeface="Times New Roman"/>
              </a:rPr>
              <a:t>0.88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59982" y="2273579"/>
            <a:ext cx="381000" cy="68516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600" spc="-5">
                <a:latin typeface="Times New Roman"/>
                <a:cs typeface="Times New Roman"/>
              </a:rPr>
              <a:t>3.07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Times New Roman"/>
                <a:cs typeface="Times New Roman"/>
              </a:rPr>
              <a:t>0.98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361935" y="2273579"/>
            <a:ext cx="381000" cy="68516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600" spc="-5">
                <a:latin typeface="Times New Roman"/>
                <a:cs typeface="Times New Roman"/>
              </a:rPr>
              <a:t>3.93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Times New Roman"/>
                <a:cs typeface="Times New Roman"/>
              </a:rPr>
              <a:t>1.06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63255" y="2273579"/>
            <a:ext cx="381000" cy="68516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600" spc="-5">
                <a:latin typeface="Times New Roman"/>
                <a:cs typeface="Times New Roman"/>
              </a:rPr>
              <a:t>4.28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5">
                <a:latin typeface="Times New Roman"/>
                <a:cs typeface="Times New Roman"/>
              </a:rPr>
              <a:t>1.20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1297" y="3598824"/>
            <a:ext cx="2799080" cy="266890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95"/>
              </a:spcBef>
            </a:pPr>
            <a:r>
              <a:rPr dirty="0" sz="1600" spc="-5">
                <a:latin typeface="Times New Roman"/>
                <a:cs typeface="Times New Roman"/>
              </a:rPr>
              <a:t>ROCE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95"/>
              </a:spcBef>
            </a:pPr>
            <a:r>
              <a:rPr dirty="0" sz="1600" spc="-5">
                <a:latin typeface="Times New Roman"/>
                <a:cs typeface="Times New Roman"/>
              </a:rPr>
              <a:t>RE </a:t>
            </a:r>
            <a:r>
              <a:rPr dirty="0" sz="1600" spc="-15">
                <a:latin typeface="Times New Roman"/>
                <a:cs typeface="Times New Roman"/>
              </a:rPr>
              <a:t>(9%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charge)</a:t>
            </a:r>
            <a:endParaRPr sz="1600">
              <a:latin typeface="Times New Roman"/>
              <a:cs typeface="Times New Roman"/>
            </a:endParaRPr>
          </a:p>
          <a:p>
            <a:pPr marL="38100" marR="1094105">
              <a:lnSpc>
                <a:spcPct val="136200"/>
              </a:lnSpc>
              <a:spcBef>
                <a:spcPts val="254"/>
              </a:spcBef>
            </a:pPr>
            <a:r>
              <a:rPr dirty="0" sz="1600" spc="-5">
                <a:latin typeface="Times New Roman"/>
                <a:cs typeface="Times New Roman"/>
              </a:rPr>
              <a:t>Discount rate</a:t>
            </a:r>
            <a:r>
              <a:rPr dirty="0" sz="1600" spc="-9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(1.09</a:t>
            </a:r>
            <a:r>
              <a:rPr dirty="0" baseline="18518" sz="1575" spc="-7">
                <a:latin typeface="Times New Roman"/>
                <a:cs typeface="Times New Roman"/>
              </a:rPr>
              <a:t>t</a:t>
            </a:r>
            <a:r>
              <a:rPr dirty="0" sz="1600" spc="-5">
                <a:latin typeface="Times New Roman"/>
                <a:cs typeface="Times New Roman"/>
              </a:rPr>
              <a:t>)  Present value of</a:t>
            </a:r>
            <a:r>
              <a:rPr dirty="0" sz="1600" spc="-9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RE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dirty="0" sz="1600" spc="-25">
                <a:latin typeface="Times New Roman"/>
                <a:cs typeface="Times New Roman"/>
              </a:rPr>
              <a:t>Total </a:t>
            </a:r>
            <a:r>
              <a:rPr dirty="0" sz="1600" spc="-5">
                <a:latin typeface="Times New Roman"/>
                <a:cs typeface="Times New Roman"/>
              </a:rPr>
              <a:t>present value of RE to</a:t>
            </a:r>
            <a:r>
              <a:rPr dirty="0" sz="1600" spc="-9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2011</a:t>
            </a:r>
            <a:endParaRPr sz="1600">
              <a:latin typeface="Times New Roman"/>
              <a:cs typeface="Times New Roman"/>
            </a:endParaRPr>
          </a:p>
          <a:p>
            <a:pPr marL="38100" marR="888365">
              <a:lnSpc>
                <a:spcPct val="135000"/>
              </a:lnSpc>
            </a:pPr>
            <a:r>
              <a:rPr dirty="0" sz="1600" spc="-5">
                <a:latin typeface="Times New Roman"/>
                <a:cs typeface="Times New Roman"/>
              </a:rPr>
              <a:t>Continuing value</a:t>
            </a:r>
            <a:r>
              <a:rPr dirty="0" sz="1600" spc="-1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(CV)  Present value of CV  </a:t>
            </a:r>
            <a:r>
              <a:rPr dirty="0" sz="1600" spc="-35">
                <a:latin typeface="Times New Roman"/>
                <a:cs typeface="Times New Roman"/>
              </a:rPr>
              <a:t>Value </a:t>
            </a:r>
            <a:r>
              <a:rPr dirty="0" sz="1600" spc="-5">
                <a:latin typeface="Times New Roman"/>
                <a:cs typeface="Times New Roman"/>
              </a:rPr>
              <a:t>per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share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04215" y="6394703"/>
            <a:ext cx="5754624" cy="1190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394460" marR="122364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Forecasting Residual</a:t>
            </a:r>
            <a:r>
              <a:rPr dirty="0" spc="-105"/>
              <a:t> </a:t>
            </a:r>
            <a:r>
              <a:rPr dirty="0" spc="-5"/>
              <a:t>Earnings:  </a:t>
            </a:r>
            <a:r>
              <a:rPr dirty="0" spc="-20"/>
              <a:t>Nike,</a:t>
            </a:r>
            <a:r>
              <a:rPr dirty="0" spc="25"/>
              <a:t> </a:t>
            </a:r>
            <a:r>
              <a:rPr dirty="0" spc="-5"/>
              <a:t>Inc.</a:t>
            </a:r>
          </a:p>
          <a:p>
            <a:pPr algn="ctr" marL="158115">
              <a:lnSpc>
                <a:spcPct val="100000"/>
              </a:lnSpc>
            </a:pPr>
            <a:r>
              <a:rPr dirty="0" spc="-5"/>
              <a:t>Case 3: </a:t>
            </a:r>
            <a:r>
              <a:rPr dirty="0" spc="-20"/>
              <a:t>Growing </a:t>
            </a:r>
            <a:r>
              <a:rPr dirty="0" spc="-5"/>
              <a:t>RE after the Forecast</a:t>
            </a:r>
            <a:r>
              <a:rPr dirty="0" spc="45"/>
              <a:t> </a:t>
            </a:r>
            <a:r>
              <a:rPr dirty="0" spc="-20"/>
              <a:t>Horizon</a:t>
            </a:r>
          </a:p>
        </p:txBody>
      </p:sp>
      <p:sp>
        <p:nvSpPr>
          <p:cNvPr id="3" name="object 3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2692" y="1743455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 h="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2692" y="1459991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 h="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2692" y="6908292"/>
            <a:ext cx="8724900" cy="0"/>
          </a:xfrm>
          <a:custGeom>
            <a:avLst/>
            <a:gdLst/>
            <a:ahLst/>
            <a:cxnLst/>
            <a:rect l="l" t="t" r="r" b="b"/>
            <a:pathLst>
              <a:path w="8724900" h="0">
                <a:moveTo>
                  <a:pt x="0" y="0"/>
                </a:moveTo>
                <a:lnTo>
                  <a:pt x="87249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6392" y="1475054"/>
            <a:ext cx="63366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Times New Roman"/>
                <a:cs typeface="Times New Roman"/>
              </a:rPr>
              <a:t>Required </a:t>
            </a:r>
            <a:r>
              <a:rPr dirty="0" sz="1600" spc="-5">
                <a:latin typeface="Times New Roman"/>
                <a:cs typeface="Times New Roman"/>
              </a:rPr>
              <a:t>rate of return is </a:t>
            </a:r>
            <a:r>
              <a:rPr dirty="0" sz="1600">
                <a:latin typeface="Times New Roman"/>
                <a:cs typeface="Times New Roman"/>
              </a:rPr>
              <a:t>9%. </a:t>
            </a:r>
            <a:r>
              <a:rPr dirty="0" sz="1600" spc="-5">
                <a:latin typeface="Times New Roman"/>
                <a:cs typeface="Times New Roman"/>
              </a:rPr>
              <a:t>RE is </a:t>
            </a:r>
            <a:r>
              <a:rPr dirty="0" sz="1600">
                <a:latin typeface="Times New Roman"/>
                <a:cs typeface="Times New Roman"/>
              </a:rPr>
              <a:t>expected </a:t>
            </a:r>
            <a:r>
              <a:rPr dirty="0" sz="1600" spc="-5">
                <a:latin typeface="Times New Roman"/>
                <a:cs typeface="Times New Roman"/>
              </a:rPr>
              <a:t>to </a:t>
            </a:r>
            <a:r>
              <a:rPr dirty="0" sz="1600">
                <a:latin typeface="Times New Roman"/>
                <a:cs typeface="Times New Roman"/>
              </a:rPr>
              <a:t>grow </a:t>
            </a:r>
            <a:r>
              <a:rPr dirty="0" sz="1600" spc="-5">
                <a:latin typeface="Times New Roman"/>
                <a:cs typeface="Times New Roman"/>
              </a:rPr>
              <a:t>at </a:t>
            </a:r>
            <a:r>
              <a:rPr dirty="0" sz="1600">
                <a:latin typeface="Times New Roman"/>
                <a:cs typeface="Times New Roman"/>
              </a:rPr>
              <a:t>4.5% </a:t>
            </a:r>
            <a:r>
              <a:rPr dirty="0" sz="1600" spc="-5">
                <a:latin typeface="Times New Roman"/>
                <a:cs typeface="Times New Roman"/>
              </a:rPr>
              <a:t>rate after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2011.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3200" y="2080996"/>
            <a:ext cx="3131820" cy="226060"/>
          </a:xfrm>
          <a:custGeom>
            <a:avLst/>
            <a:gdLst/>
            <a:ahLst/>
            <a:cxnLst/>
            <a:rect l="l" t="t" r="r" b="b"/>
            <a:pathLst>
              <a:path w="3131820" h="226060">
                <a:moveTo>
                  <a:pt x="0" y="225958"/>
                </a:moveTo>
                <a:lnTo>
                  <a:pt x="3131820" y="225958"/>
                </a:lnTo>
                <a:lnTo>
                  <a:pt x="3131820" y="0"/>
                </a:lnTo>
                <a:lnTo>
                  <a:pt x="0" y="0"/>
                </a:lnTo>
                <a:lnTo>
                  <a:pt x="0" y="2259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35020" y="2080996"/>
            <a:ext cx="1054100" cy="226060"/>
          </a:xfrm>
          <a:custGeom>
            <a:avLst/>
            <a:gdLst/>
            <a:ahLst/>
            <a:cxnLst/>
            <a:rect l="l" t="t" r="r" b="b"/>
            <a:pathLst>
              <a:path w="1054100" h="226060">
                <a:moveTo>
                  <a:pt x="0" y="225958"/>
                </a:moveTo>
                <a:lnTo>
                  <a:pt x="1054100" y="225958"/>
                </a:lnTo>
                <a:lnTo>
                  <a:pt x="1054100" y="0"/>
                </a:lnTo>
                <a:lnTo>
                  <a:pt x="0" y="0"/>
                </a:lnTo>
                <a:lnTo>
                  <a:pt x="0" y="2259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89120" y="2080996"/>
            <a:ext cx="920750" cy="226060"/>
          </a:xfrm>
          <a:custGeom>
            <a:avLst/>
            <a:gdLst/>
            <a:ahLst/>
            <a:cxnLst/>
            <a:rect l="l" t="t" r="r" b="b"/>
            <a:pathLst>
              <a:path w="920750" h="226060">
                <a:moveTo>
                  <a:pt x="0" y="225958"/>
                </a:moveTo>
                <a:lnTo>
                  <a:pt x="920750" y="225958"/>
                </a:lnTo>
                <a:lnTo>
                  <a:pt x="920750" y="0"/>
                </a:lnTo>
                <a:lnTo>
                  <a:pt x="0" y="0"/>
                </a:lnTo>
                <a:lnTo>
                  <a:pt x="0" y="2259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09870" y="2080996"/>
            <a:ext cx="903605" cy="226060"/>
          </a:xfrm>
          <a:custGeom>
            <a:avLst/>
            <a:gdLst/>
            <a:ahLst/>
            <a:cxnLst/>
            <a:rect l="l" t="t" r="r" b="b"/>
            <a:pathLst>
              <a:path w="903604" h="226060">
                <a:moveTo>
                  <a:pt x="0" y="225958"/>
                </a:moveTo>
                <a:lnTo>
                  <a:pt x="903604" y="225958"/>
                </a:lnTo>
                <a:lnTo>
                  <a:pt x="903604" y="0"/>
                </a:lnTo>
                <a:lnTo>
                  <a:pt x="0" y="0"/>
                </a:lnTo>
                <a:lnTo>
                  <a:pt x="0" y="2259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13475" y="2080996"/>
            <a:ext cx="903605" cy="226060"/>
          </a:xfrm>
          <a:custGeom>
            <a:avLst/>
            <a:gdLst/>
            <a:ahLst/>
            <a:cxnLst/>
            <a:rect l="l" t="t" r="r" b="b"/>
            <a:pathLst>
              <a:path w="903604" h="226060">
                <a:moveTo>
                  <a:pt x="0" y="225958"/>
                </a:moveTo>
                <a:lnTo>
                  <a:pt x="903604" y="225958"/>
                </a:lnTo>
                <a:lnTo>
                  <a:pt x="903604" y="0"/>
                </a:lnTo>
                <a:lnTo>
                  <a:pt x="0" y="0"/>
                </a:lnTo>
                <a:lnTo>
                  <a:pt x="0" y="2259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17080" y="2080996"/>
            <a:ext cx="903605" cy="226060"/>
          </a:xfrm>
          <a:custGeom>
            <a:avLst/>
            <a:gdLst/>
            <a:ahLst/>
            <a:cxnLst/>
            <a:rect l="l" t="t" r="r" b="b"/>
            <a:pathLst>
              <a:path w="903604" h="226060">
                <a:moveTo>
                  <a:pt x="0" y="225958"/>
                </a:moveTo>
                <a:lnTo>
                  <a:pt x="903604" y="225958"/>
                </a:lnTo>
                <a:lnTo>
                  <a:pt x="903604" y="0"/>
                </a:lnTo>
                <a:lnTo>
                  <a:pt x="0" y="0"/>
                </a:lnTo>
                <a:lnTo>
                  <a:pt x="0" y="2259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20684" y="2080996"/>
            <a:ext cx="903605" cy="226060"/>
          </a:xfrm>
          <a:custGeom>
            <a:avLst/>
            <a:gdLst/>
            <a:ahLst/>
            <a:cxnLst/>
            <a:rect l="l" t="t" r="r" b="b"/>
            <a:pathLst>
              <a:path w="903604" h="226060">
                <a:moveTo>
                  <a:pt x="0" y="225958"/>
                </a:moveTo>
                <a:lnTo>
                  <a:pt x="903604" y="225958"/>
                </a:lnTo>
                <a:lnTo>
                  <a:pt x="903604" y="0"/>
                </a:lnTo>
                <a:lnTo>
                  <a:pt x="0" y="0"/>
                </a:lnTo>
                <a:lnTo>
                  <a:pt x="0" y="2259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3200" y="2306954"/>
            <a:ext cx="3131820" cy="309880"/>
          </a:xfrm>
          <a:custGeom>
            <a:avLst/>
            <a:gdLst/>
            <a:ahLst/>
            <a:cxnLst/>
            <a:rect l="l" t="t" r="r" b="b"/>
            <a:pathLst>
              <a:path w="3131820" h="309880">
                <a:moveTo>
                  <a:pt x="0" y="309625"/>
                </a:moveTo>
                <a:lnTo>
                  <a:pt x="3131820" y="309625"/>
                </a:lnTo>
                <a:lnTo>
                  <a:pt x="3131820" y="0"/>
                </a:lnTo>
                <a:lnTo>
                  <a:pt x="0" y="0"/>
                </a:lnTo>
                <a:lnTo>
                  <a:pt x="0" y="309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35020" y="2306954"/>
            <a:ext cx="1054100" cy="309880"/>
          </a:xfrm>
          <a:custGeom>
            <a:avLst/>
            <a:gdLst/>
            <a:ahLst/>
            <a:cxnLst/>
            <a:rect l="l" t="t" r="r" b="b"/>
            <a:pathLst>
              <a:path w="1054100" h="309880">
                <a:moveTo>
                  <a:pt x="0" y="309625"/>
                </a:moveTo>
                <a:lnTo>
                  <a:pt x="1054100" y="309625"/>
                </a:lnTo>
                <a:lnTo>
                  <a:pt x="1054100" y="0"/>
                </a:lnTo>
                <a:lnTo>
                  <a:pt x="0" y="0"/>
                </a:lnTo>
                <a:lnTo>
                  <a:pt x="0" y="309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89120" y="2306954"/>
            <a:ext cx="920750" cy="309880"/>
          </a:xfrm>
          <a:custGeom>
            <a:avLst/>
            <a:gdLst/>
            <a:ahLst/>
            <a:cxnLst/>
            <a:rect l="l" t="t" r="r" b="b"/>
            <a:pathLst>
              <a:path w="920750" h="309880">
                <a:moveTo>
                  <a:pt x="0" y="309625"/>
                </a:moveTo>
                <a:lnTo>
                  <a:pt x="920750" y="309625"/>
                </a:lnTo>
                <a:lnTo>
                  <a:pt x="920750" y="0"/>
                </a:lnTo>
                <a:lnTo>
                  <a:pt x="0" y="0"/>
                </a:lnTo>
                <a:lnTo>
                  <a:pt x="0" y="309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09870" y="2306954"/>
            <a:ext cx="903605" cy="309880"/>
          </a:xfrm>
          <a:custGeom>
            <a:avLst/>
            <a:gdLst/>
            <a:ahLst/>
            <a:cxnLst/>
            <a:rect l="l" t="t" r="r" b="b"/>
            <a:pathLst>
              <a:path w="903604" h="309880">
                <a:moveTo>
                  <a:pt x="0" y="309625"/>
                </a:moveTo>
                <a:lnTo>
                  <a:pt x="903604" y="309625"/>
                </a:lnTo>
                <a:lnTo>
                  <a:pt x="903604" y="0"/>
                </a:lnTo>
                <a:lnTo>
                  <a:pt x="0" y="0"/>
                </a:lnTo>
                <a:lnTo>
                  <a:pt x="0" y="309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13475" y="2306954"/>
            <a:ext cx="903605" cy="309880"/>
          </a:xfrm>
          <a:custGeom>
            <a:avLst/>
            <a:gdLst/>
            <a:ahLst/>
            <a:cxnLst/>
            <a:rect l="l" t="t" r="r" b="b"/>
            <a:pathLst>
              <a:path w="903604" h="309880">
                <a:moveTo>
                  <a:pt x="0" y="309625"/>
                </a:moveTo>
                <a:lnTo>
                  <a:pt x="903604" y="309625"/>
                </a:lnTo>
                <a:lnTo>
                  <a:pt x="903604" y="0"/>
                </a:lnTo>
                <a:lnTo>
                  <a:pt x="0" y="0"/>
                </a:lnTo>
                <a:lnTo>
                  <a:pt x="0" y="309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17080" y="2306954"/>
            <a:ext cx="903605" cy="309880"/>
          </a:xfrm>
          <a:custGeom>
            <a:avLst/>
            <a:gdLst/>
            <a:ahLst/>
            <a:cxnLst/>
            <a:rect l="l" t="t" r="r" b="b"/>
            <a:pathLst>
              <a:path w="903604" h="309880">
                <a:moveTo>
                  <a:pt x="0" y="309625"/>
                </a:moveTo>
                <a:lnTo>
                  <a:pt x="903604" y="309625"/>
                </a:lnTo>
                <a:lnTo>
                  <a:pt x="903604" y="0"/>
                </a:lnTo>
                <a:lnTo>
                  <a:pt x="0" y="0"/>
                </a:lnTo>
                <a:lnTo>
                  <a:pt x="0" y="309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20684" y="2306954"/>
            <a:ext cx="903605" cy="309880"/>
          </a:xfrm>
          <a:custGeom>
            <a:avLst/>
            <a:gdLst/>
            <a:ahLst/>
            <a:cxnLst/>
            <a:rect l="l" t="t" r="r" b="b"/>
            <a:pathLst>
              <a:path w="903604" h="309880">
                <a:moveTo>
                  <a:pt x="0" y="309625"/>
                </a:moveTo>
                <a:lnTo>
                  <a:pt x="903604" y="309625"/>
                </a:lnTo>
                <a:lnTo>
                  <a:pt x="903604" y="0"/>
                </a:lnTo>
                <a:lnTo>
                  <a:pt x="0" y="0"/>
                </a:lnTo>
                <a:lnTo>
                  <a:pt x="0" y="309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3200" y="2616517"/>
            <a:ext cx="3131820" cy="282575"/>
          </a:xfrm>
          <a:custGeom>
            <a:avLst/>
            <a:gdLst/>
            <a:ahLst/>
            <a:cxnLst/>
            <a:rect l="l" t="t" r="r" b="b"/>
            <a:pathLst>
              <a:path w="3131820" h="282575">
                <a:moveTo>
                  <a:pt x="0" y="282257"/>
                </a:moveTo>
                <a:lnTo>
                  <a:pt x="3131820" y="282257"/>
                </a:lnTo>
                <a:lnTo>
                  <a:pt x="3131820" y="0"/>
                </a:lnTo>
                <a:lnTo>
                  <a:pt x="0" y="0"/>
                </a:lnTo>
                <a:lnTo>
                  <a:pt x="0" y="2822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35020" y="2616517"/>
            <a:ext cx="1054100" cy="282575"/>
          </a:xfrm>
          <a:custGeom>
            <a:avLst/>
            <a:gdLst/>
            <a:ahLst/>
            <a:cxnLst/>
            <a:rect l="l" t="t" r="r" b="b"/>
            <a:pathLst>
              <a:path w="1054100" h="282575">
                <a:moveTo>
                  <a:pt x="0" y="282257"/>
                </a:moveTo>
                <a:lnTo>
                  <a:pt x="1054100" y="282257"/>
                </a:lnTo>
                <a:lnTo>
                  <a:pt x="1054100" y="0"/>
                </a:lnTo>
                <a:lnTo>
                  <a:pt x="0" y="0"/>
                </a:lnTo>
                <a:lnTo>
                  <a:pt x="0" y="2822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89120" y="2616517"/>
            <a:ext cx="920750" cy="282575"/>
          </a:xfrm>
          <a:custGeom>
            <a:avLst/>
            <a:gdLst/>
            <a:ahLst/>
            <a:cxnLst/>
            <a:rect l="l" t="t" r="r" b="b"/>
            <a:pathLst>
              <a:path w="920750" h="282575">
                <a:moveTo>
                  <a:pt x="0" y="282257"/>
                </a:moveTo>
                <a:lnTo>
                  <a:pt x="920750" y="282257"/>
                </a:lnTo>
                <a:lnTo>
                  <a:pt x="920750" y="0"/>
                </a:lnTo>
                <a:lnTo>
                  <a:pt x="0" y="0"/>
                </a:lnTo>
                <a:lnTo>
                  <a:pt x="0" y="2822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09870" y="2616517"/>
            <a:ext cx="903605" cy="282575"/>
          </a:xfrm>
          <a:custGeom>
            <a:avLst/>
            <a:gdLst/>
            <a:ahLst/>
            <a:cxnLst/>
            <a:rect l="l" t="t" r="r" b="b"/>
            <a:pathLst>
              <a:path w="903604" h="282575">
                <a:moveTo>
                  <a:pt x="0" y="282257"/>
                </a:moveTo>
                <a:lnTo>
                  <a:pt x="903604" y="282257"/>
                </a:lnTo>
                <a:lnTo>
                  <a:pt x="903604" y="0"/>
                </a:lnTo>
                <a:lnTo>
                  <a:pt x="0" y="0"/>
                </a:lnTo>
                <a:lnTo>
                  <a:pt x="0" y="2822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13475" y="2616517"/>
            <a:ext cx="903605" cy="282575"/>
          </a:xfrm>
          <a:custGeom>
            <a:avLst/>
            <a:gdLst/>
            <a:ahLst/>
            <a:cxnLst/>
            <a:rect l="l" t="t" r="r" b="b"/>
            <a:pathLst>
              <a:path w="903604" h="282575">
                <a:moveTo>
                  <a:pt x="0" y="282257"/>
                </a:moveTo>
                <a:lnTo>
                  <a:pt x="903604" y="282257"/>
                </a:lnTo>
                <a:lnTo>
                  <a:pt x="903604" y="0"/>
                </a:lnTo>
                <a:lnTo>
                  <a:pt x="0" y="0"/>
                </a:lnTo>
                <a:lnTo>
                  <a:pt x="0" y="2822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17080" y="2616517"/>
            <a:ext cx="903605" cy="282575"/>
          </a:xfrm>
          <a:custGeom>
            <a:avLst/>
            <a:gdLst/>
            <a:ahLst/>
            <a:cxnLst/>
            <a:rect l="l" t="t" r="r" b="b"/>
            <a:pathLst>
              <a:path w="903604" h="282575">
                <a:moveTo>
                  <a:pt x="0" y="282257"/>
                </a:moveTo>
                <a:lnTo>
                  <a:pt x="903604" y="282257"/>
                </a:lnTo>
                <a:lnTo>
                  <a:pt x="903604" y="0"/>
                </a:lnTo>
                <a:lnTo>
                  <a:pt x="0" y="0"/>
                </a:lnTo>
                <a:lnTo>
                  <a:pt x="0" y="2822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20684" y="2616517"/>
            <a:ext cx="903605" cy="282575"/>
          </a:xfrm>
          <a:custGeom>
            <a:avLst/>
            <a:gdLst/>
            <a:ahLst/>
            <a:cxnLst/>
            <a:rect l="l" t="t" r="r" b="b"/>
            <a:pathLst>
              <a:path w="903604" h="282575">
                <a:moveTo>
                  <a:pt x="0" y="282257"/>
                </a:moveTo>
                <a:lnTo>
                  <a:pt x="903604" y="282257"/>
                </a:lnTo>
                <a:lnTo>
                  <a:pt x="903604" y="0"/>
                </a:lnTo>
                <a:lnTo>
                  <a:pt x="0" y="0"/>
                </a:lnTo>
                <a:lnTo>
                  <a:pt x="0" y="28225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3200" y="2898838"/>
            <a:ext cx="3131820" cy="423545"/>
          </a:xfrm>
          <a:custGeom>
            <a:avLst/>
            <a:gdLst/>
            <a:ahLst/>
            <a:cxnLst/>
            <a:rect l="l" t="t" r="r" b="b"/>
            <a:pathLst>
              <a:path w="3131820" h="423545">
                <a:moveTo>
                  <a:pt x="0" y="423354"/>
                </a:moveTo>
                <a:lnTo>
                  <a:pt x="3131820" y="423354"/>
                </a:lnTo>
                <a:lnTo>
                  <a:pt x="3131820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35020" y="2898838"/>
            <a:ext cx="1054100" cy="423545"/>
          </a:xfrm>
          <a:custGeom>
            <a:avLst/>
            <a:gdLst/>
            <a:ahLst/>
            <a:cxnLst/>
            <a:rect l="l" t="t" r="r" b="b"/>
            <a:pathLst>
              <a:path w="1054100" h="423545">
                <a:moveTo>
                  <a:pt x="0" y="423354"/>
                </a:moveTo>
                <a:lnTo>
                  <a:pt x="1054100" y="423354"/>
                </a:lnTo>
                <a:lnTo>
                  <a:pt x="1054100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89120" y="2898838"/>
            <a:ext cx="920750" cy="423545"/>
          </a:xfrm>
          <a:custGeom>
            <a:avLst/>
            <a:gdLst/>
            <a:ahLst/>
            <a:cxnLst/>
            <a:rect l="l" t="t" r="r" b="b"/>
            <a:pathLst>
              <a:path w="920750" h="423545">
                <a:moveTo>
                  <a:pt x="0" y="423354"/>
                </a:moveTo>
                <a:lnTo>
                  <a:pt x="920750" y="423354"/>
                </a:lnTo>
                <a:lnTo>
                  <a:pt x="920750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09870" y="2898838"/>
            <a:ext cx="903605" cy="423545"/>
          </a:xfrm>
          <a:custGeom>
            <a:avLst/>
            <a:gdLst/>
            <a:ahLst/>
            <a:cxnLst/>
            <a:rect l="l" t="t" r="r" b="b"/>
            <a:pathLst>
              <a:path w="903604" h="423545">
                <a:moveTo>
                  <a:pt x="0" y="423354"/>
                </a:moveTo>
                <a:lnTo>
                  <a:pt x="903604" y="423354"/>
                </a:lnTo>
                <a:lnTo>
                  <a:pt x="903604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13475" y="2898838"/>
            <a:ext cx="903605" cy="423545"/>
          </a:xfrm>
          <a:custGeom>
            <a:avLst/>
            <a:gdLst/>
            <a:ahLst/>
            <a:cxnLst/>
            <a:rect l="l" t="t" r="r" b="b"/>
            <a:pathLst>
              <a:path w="903604" h="423545">
                <a:moveTo>
                  <a:pt x="0" y="423354"/>
                </a:moveTo>
                <a:lnTo>
                  <a:pt x="903604" y="423354"/>
                </a:lnTo>
                <a:lnTo>
                  <a:pt x="903604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17080" y="2898838"/>
            <a:ext cx="903605" cy="423545"/>
          </a:xfrm>
          <a:custGeom>
            <a:avLst/>
            <a:gdLst/>
            <a:ahLst/>
            <a:cxnLst/>
            <a:rect l="l" t="t" r="r" b="b"/>
            <a:pathLst>
              <a:path w="903604" h="423545">
                <a:moveTo>
                  <a:pt x="0" y="423354"/>
                </a:moveTo>
                <a:lnTo>
                  <a:pt x="903604" y="423354"/>
                </a:lnTo>
                <a:lnTo>
                  <a:pt x="903604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020684" y="2898838"/>
            <a:ext cx="903605" cy="423545"/>
          </a:xfrm>
          <a:custGeom>
            <a:avLst/>
            <a:gdLst/>
            <a:ahLst/>
            <a:cxnLst/>
            <a:rect l="l" t="t" r="r" b="b"/>
            <a:pathLst>
              <a:path w="903604" h="423545">
                <a:moveTo>
                  <a:pt x="0" y="423354"/>
                </a:moveTo>
                <a:lnTo>
                  <a:pt x="903604" y="423354"/>
                </a:lnTo>
                <a:lnTo>
                  <a:pt x="903604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3200" y="3322129"/>
            <a:ext cx="3131820" cy="423545"/>
          </a:xfrm>
          <a:custGeom>
            <a:avLst/>
            <a:gdLst/>
            <a:ahLst/>
            <a:cxnLst/>
            <a:rect l="l" t="t" r="r" b="b"/>
            <a:pathLst>
              <a:path w="3131820" h="423545">
                <a:moveTo>
                  <a:pt x="0" y="423354"/>
                </a:moveTo>
                <a:lnTo>
                  <a:pt x="3131820" y="423354"/>
                </a:lnTo>
                <a:lnTo>
                  <a:pt x="3131820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35020" y="3322129"/>
            <a:ext cx="1054100" cy="423545"/>
          </a:xfrm>
          <a:custGeom>
            <a:avLst/>
            <a:gdLst/>
            <a:ahLst/>
            <a:cxnLst/>
            <a:rect l="l" t="t" r="r" b="b"/>
            <a:pathLst>
              <a:path w="1054100" h="423545">
                <a:moveTo>
                  <a:pt x="0" y="423354"/>
                </a:moveTo>
                <a:lnTo>
                  <a:pt x="1054100" y="423354"/>
                </a:lnTo>
                <a:lnTo>
                  <a:pt x="1054100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89120" y="3322129"/>
            <a:ext cx="920750" cy="423545"/>
          </a:xfrm>
          <a:custGeom>
            <a:avLst/>
            <a:gdLst/>
            <a:ahLst/>
            <a:cxnLst/>
            <a:rect l="l" t="t" r="r" b="b"/>
            <a:pathLst>
              <a:path w="920750" h="423545">
                <a:moveTo>
                  <a:pt x="0" y="423354"/>
                </a:moveTo>
                <a:lnTo>
                  <a:pt x="920750" y="423354"/>
                </a:lnTo>
                <a:lnTo>
                  <a:pt x="920750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09870" y="3322129"/>
            <a:ext cx="903605" cy="423545"/>
          </a:xfrm>
          <a:custGeom>
            <a:avLst/>
            <a:gdLst/>
            <a:ahLst/>
            <a:cxnLst/>
            <a:rect l="l" t="t" r="r" b="b"/>
            <a:pathLst>
              <a:path w="903604" h="423545">
                <a:moveTo>
                  <a:pt x="0" y="423354"/>
                </a:moveTo>
                <a:lnTo>
                  <a:pt x="903604" y="423354"/>
                </a:lnTo>
                <a:lnTo>
                  <a:pt x="903604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13475" y="3322129"/>
            <a:ext cx="903605" cy="423545"/>
          </a:xfrm>
          <a:custGeom>
            <a:avLst/>
            <a:gdLst/>
            <a:ahLst/>
            <a:cxnLst/>
            <a:rect l="l" t="t" r="r" b="b"/>
            <a:pathLst>
              <a:path w="903604" h="423545">
                <a:moveTo>
                  <a:pt x="0" y="423354"/>
                </a:moveTo>
                <a:lnTo>
                  <a:pt x="903604" y="423354"/>
                </a:lnTo>
                <a:lnTo>
                  <a:pt x="903604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117080" y="3322129"/>
            <a:ext cx="903605" cy="423545"/>
          </a:xfrm>
          <a:custGeom>
            <a:avLst/>
            <a:gdLst/>
            <a:ahLst/>
            <a:cxnLst/>
            <a:rect l="l" t="t" r="r" b="b"/>
            <a:pathLst>
              <a:path w="903604" h="423545">
                <a:moveTo>
                  <a:pt x="0" y="423354"/>
                </a:moveTo>
                <a:lnTo>
                  <a:pt x="903604" y="423354"/>
                </a:lnTo>
                <a:lnTo>
                  <a:pt x="903604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020684" y="3322129"/>
            <a:ext cx="903605" cy="423545"/>
          </a:xfrm>
          <a:custGeom>
            <a:avLst/>
            <a:gdLst/>
            <a:ahLst/>
            <a:cxnLst/>
            <a:rect l="l" t="t" r="r" b="b"/>
            <a:pathLst>
              <a:path w="903604" h="423545">
                <a:moveTo>
                  <a:pt x="0" y="423354"/>
                </a:moveTo>
                <a:lnTo>
                  <a:pt x="903604" y="423354"/>
                </a:lnTo>
                <a:lnTo>
                  <a:pt x="903604" y="0"/>
                </a:lnTo>
                <a:lnTo>
                  <a:pt x="0" y="0"/>
                </a:lnTo>
                <a:lnTo>
                  <a:pt x="0" y="4233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3200" y="3745484"/>
            <a:ext cx="3131820" cy="301625"/>
          </a:xfrm>
          <a:custGeom>
            <a:avLst/>
            <a:gdLst/>
            <a:ahLst/>
            <a:cxnLst/>
            <a:rect l="l" t="t" r="r" b="b"/>
            <a:pathLst>
              <a:path w="3131820" h="301625">
                <a:moveTo>
                  <a:pt x="0" y="301625"/>
                </a:moveTo>
                <a:lnTo>
                  <a:pt x="3131820" y="301625"/>
                </a:lnTo>
                <a:lnTo>
                  <a:pt x="313182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35020" y="3745484"/>
            <a:ext cx="1054100" cy="301625"/>
          </a:xfrm>
          <a:custGeom>
            <a:avLst/>
            <a:gdLst/>
            <a:ahLst/>
            <a:cxnLst/>
            <a:rect l="l" t="t" r="r" b="b"/>
            <a:pathLst>
              <a:path w="1054100" h="301625">
                <a:moveTo>
                  <a:pt x="0" y="301625"/>
                </a:moveTo>
                <a:lnTo>
                  <a:pt x="1054100" y="301625"/>
                </a:lnTo>
                <a:lnTo>
                  <a:pt x="10541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89120" y="3745484"/>
            <a:ext cx="920750" cy="301625"/>
          </a:xfrm>
          <a:custGeom>
            <a:avLst/>
            <a:gdLst/>
            <a:ahLst/>
            <a:cxnLst/>
            <a:rect l="l" t="t" r="r" b="b"/>
            <a:pathLst>
              <a:path w="920750" h="301625">
                <a:moveTo>
                  <a:pt x="0" y="301625"/>
                </a:moveTo>
                <a:lnTo>
                  <a:pt x="920750" y="301625"/>
                </a:lnTo>
                <a:lnTo>
                  <a:pt x="92075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09870" y="3745484"/>
            <a:ext cx="903605" cy="301625"/>
          </a:xfrm>
          <a:custGeom>
            <a:avLst/>
            <a:gdLst/>
            <a:ahLst/>
            <a:cxnLst/>
            <a:rect l="l" t="t" r="r" b="b"/>
            <a:pathLst>
              <a:path w="903604" h="301625">
                <a:moveTo>
                  <a:pt x="0" y="301625"/>
                </a:moveTo>
                <a:lnTo>
                  <a:pt x="903604" y="301625"/>
                </a:lnTo>
                <a:lnTo>
                  <a:pt x="903604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213475" y="3745484"/>
            <a:ext cx="903605" cy="301625"/>
          </a:xfrm>
          <a:custGeom>
            <a:avLst/>
            <a:gdLst/>
            <a:ahLst/>
            <a:cxnLst/>
            <a:rect l="l" t="t" r="r" b="b"/>
            <a:pathLst>
              <a:path w="903604" h="301625">
                <a:moveTo>
                  <a:pt x="0" y="301625"/>
                </a:moveTo>
                <a:lnTo>
                  <a:pt x="903604" y="301625"/>
                </a:lnTo>
                <a:lnTo>
                  <a:pt x="903604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117080" y="3745484"/>
            <a:ext cx="903605" cy="301625"/>
          </a:xfrm>
          <a:custGeom>
            <a:avLst/>
            <a:gdLst/>
            <a:ahLst/>
            <a:cxnLst/>
            <a:rect l="l" t="t" r="r" b="b"/>
            <a:pathLst>
              <a:path w="903604" h="301625">
                <a:moveTo>
                  <a:pt x="0" y="301625"/>
                </a:moveTo>
                <a:lnTo>
                  <a:pt x="903604" y="301625"/>
                </a:lnTo>
                <a:lnTo>
                  <a:pt x="903604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020684" y="3745484"/>
            <a:ext cx="903605" cy="301625"/>
          </a:xfrm>
          <a:custGeom>
            <a:avLst/>
            <a:gdLst/>
            <a:ahLst/>
            <a:cxnLst/>
            <a:rect l="l" t="t" r="r" b="b"/>
            <a:pathLst>
              <a:path w="903604" h="301625">
                <a:moveTo>
                  <a:pt x="0" y="301625"/>
                </a:moveTo>
                <a:lnTo>
                  <a:pt x="903604" y="301625"/>
                </a:lnTo>
                <a:lnTo>
                  <a:pt x="903604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03200" y="4047109"/>
            <a:ext cx="3131820" cy="301625"/>
          </a:xfrm>
          <a:custGeom>
            <a:avLst/>
            <a:gdLst/>
            <a:ahLst/>
            <a:cxnLst/>
            <a:rect l="l" t="t" r="r" b="b"/>
            <a:pathLst>
              <a:path w="3131820" h="301625">
                <a:moveTo>
                  <a:pt x="0" y="301625"/>
                </a:moveTo>
                <a:lnTo>
                  <a:pt x="3131820" y="301625"/>
                </a:lnTo>
                <a:lnTo>
                  <a:pt x="313182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35020" y="4047109"/>
            <a:ext cx="1054100" cy="301625"/>
          </a:xfrm>
          <a:custGeom>
            <a:avLst/>
            <a:gdLst/>
            <a:ahLst/>
            <a:cxnLst/>
            <a:rect l="l" t="t" r="r" b="b"/>
            <a:pathLst>
              <a:path w="1054100" h="301625">
                <a:moveTo>
                  <a:pt x="0" y="301625"/>
                </a:moveTo>
                <a:lnTo>
                  <a:pt x="1054100" y="301625"/>
                </a:lnTo>
                <a:lnTo>
                  <a:pt x="10541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389120" y="4047109"/>
            <a:ext cx="920750" cy="301625"/>
          </a:xfrm>
          <a:custGeom>
            <a:avLst/>
            <a:gdLst/>
            <a:ahLst/>
            <a:cxnLst/>
            <a:rect l="l" t="t" r="r" b="b"/>
            <a:pathLst>
              <a:path w="920750" h="301625">
                <a:moveTo>
                  <a:pt x="0" y="301625"/>
                </a:moveTo>
                <a:lnTo>
                  <a:pt x="920750" y="301625"/>
                </a:lnTo>
                <a:lnTo>
                  <a:pt x="92075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309870" y="4047109"/>
            <a:ext cx="903605" cy="301625"/>
          </a:xfrm>
          <a:custGeom>
            <a:avLst/>
            <a:gdLst/>
            <a:ahLst/>
            <a:cxnLst/>
            <a:rect l="l" t="t" r="r" b="b"/>
            <a:pathLst>
              <a:path w="903604" h="301625">
                <a:moveTo>
                  <a:pt x="0" y="301625"/>
                </a:moveTo>
                <a:lnTo>
                  <a:pt x="903604" y="301625"/>
                </a:lnTo>
                <a:lnTo>
                  <a:pt x="903604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213475" y="4047109"/>
            <a:ext cx="903605" cy="301625"/>
          </a:xfrm>
          <a:custGeom>
            <a:avLst/>
            <a:gdLst/>
            <a:ahLst/>
            <a:cxnLst/>
            <a:rect l="l" t="t" r="r" b="b"/>
            <a:pathLst>
              <a:path w="903604" h="301625">
                <a:moveTo>
                  <a:pt x="0" y="301625"/>
                </a:moveTo>
                <a:lnTo>
                  <a:pt x="903604" y="301625"/>
                </a:lnTo>
                <a:lnTo>
                  <a:pt x="903604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117080" y="4047109"/>
            <a:ext cx="903605" cy="301625"/>
          </a:xfrm>
          <a:custGeom>
            <a:avLst/>
            <a:gdLst/>
            <a:ahLst/>
            <a:cxnLst/>
            <a:rect l="l" t="t" r="r" b="b"/>
            <a:pathLst>
              <a:path w="903604" h="301625">
                <a:moveTo>
                  <a:pt x="0" y="301625"/>
                </a:moveTo>
                <a:lnTo>
                  <a:pt x="903604" y="301625"/>
                </a:lnTo>
                <a:lnTo>
                  <a:pt x="903604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020684" y="4047109"/>
            <a:ext cx="903605" cy="301625"/>
          </a:xfrm>
          <a:custGeom>
            <a:avLst/>
            <a:gdLst/>
            <a:ahLst/>
            <a:cxnLst/>
            <a:rect l="l" t="t" r="r" b="b"/>
            <a:pathLst>
              <a:path w="903604" h="301625">
                <a:moveTo>
                  <a:pt x="0" y="301625"/>
                </a:moveTo>
                <a:lnTo>
                  <a:pt x="903604" y="301625"/>
                </a:lnTo>
                <a:lnTo>
                  <a:pt x="903604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03200" y="4348746"/>
            <a:ext cx="3131820" cy="1129030"/>
          </a:xfrm>
          <a:custGeom>
            <a:avLst/>
            <a:gdLst/>
            <a:ahLst/>
            <a:cxnLst/>
            <a:rect l="l" t="t" r="r" b="b"/>
            <a:pathLst>
              <a:path w="3131820" h="1129029">
                <a:moveTo>
                  <a:pt x="0" y="1128636"/>
                </a:moveTo>
                <a:lnTo>
                  <a:pt x="3131820" y="1128636"/>
                </a:lnTo>
                <a:lnTo>
                  <a:pt x="3131820" y="0"/>
                </a:lnTo>
                <a:lnTo>
                  <a:pt x="0" y="0"/>
                </a:lnTo>
                <a:lnTo>
                  <a:pt x="0" y="1128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335020" y="4348746"/>
            <a:ext cx="1054100" cy="1129030"/>
          </a:xfrm>
          <a:custGeom>
            <a:avLst/>
            <a:gdLst/>
            <a:ahLst/>
            <a:cxnLst/>
            <a:rect l="l" t="t" r="r" b="b"/>
            <a:pathLst>
              <a:path w="1054100" h="1129029">
                <a:moveTo>
                  <a:pt x="0" y="1128636"/>
                </a:moveTo>
                <a:lnTo>
                  <a:pt x="1054100" y="1128636"/>
                </a:lnTo>
                <a:lnTo>
                  <a:pt x="1054100" y="0"/>
                </a:lnTo>
                <a:lnTo>
                  <a:pt x="0" y="0"/>
                </a:lnTo>
                <a:lnTo>
                  <a:pt x="0" y="1128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389120" y="4348746"/>
            <a:ext cx="920750" cy="1129030"/>
          </a:xfrm>
          <a:custGeom>
            <a:avLst/>
            <a:gdLst/>
            <a:ahLst/>
            <a:cxnLst/>
            <a:rect l="l" t="t" r="r" b="b"/>
            <a:pathLst>
              <a:path w="920750" h="1129029">
                <a:moveTo>
                  <a:pt x="0" y="1128636"/>
                </a:moveTo>
                <a:lnTo>
                  <a:pt x="920750" y="1128636"/>
                </a:lnTo>
                <a:lnTo>
                  <a:pt x="920750" y="0"/>
                </a:lnTo>
                <a:lnTo>
                  <a:pt x="0" y="0"/>
                </a:lnTo>
                <a:lnTo>
                  <a:pt x="0" y="1128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309870" y="4348746"/>
            <a:ext cx="903605" cy="1129030"/>
          </a:xfrm>
          <a:custGeom>
            <a:avLst/>
            <a:gdLst/>
            <a:ahLst/>
            <a:cxnLst/>
            <a:rect l="l" t="t" r="r" b="b"/>
            <a:pathLst>
              <a:path w="903604" h="1129029">
                <a:moveTo>
                  <a:pt x="0" y="1128636"/>
                </a:moveTo>
                <a:lnTo>
                  <a:pt x="903604" y="1128636"/>
                </a:lnTo>
                <a:lnTo>
                  <a:pt x="903604" y="0"/>
                </a:lnTo>
                <a:lnTo>
                  <a:pt x="0" y="0"/>
                </a:lnTo>
                <a:lnTo>
                  <a:pt x="0" y="1128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213475" y="4348746"/>
            <a:ext cx="903605" cy="1129030"/>
          </a:xfrm>
          <a:custGeom>
            <a:avLst/>
            <a:gdLst/>
            <a:ahLst/>
            <a:cxnLst/>
            <a:rect l="l" t="t" r="r" b="b"/>
            <a:pathLst>
              <a:path w="903604" h="1129029">
                <a:moveTo>
                  <a:pt x="0" y="1128636"/>
                </a:moveTo>
                <a:lnTo>
                  <a:pt x="903604" y="1128636"/>
                </a:lnTo>
                <a:lnTo>
                  <a:pt x="903604" y="0"/>
                </a:lnTo>
                <a:lnTo>
                  <a:pt x="0" y="0"/>
                </a:lnTo>
                <a:lnTo>
                  <a:pt x="0" y="1128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117080" y="4348746"/>
            <a:ext cx="903605" cy="1129030"/>
          </a:xfrm>
          <a:custGeom>
            <a:avLst/>
            <a:gdLst/>
            <a:ahLst/>
            <a:cxnLst/>
            <a:rect l="l" t="t" r="r" b="b"/>
            <a:pathLst>
              <a:path w="903604" h="1129029">
                <a:moveTo>
                  <a:pt x="0" y="1128636"/>
                </a:moveTo>
                <a:lnTo>
                  <a:pt x="903604" y="1128636"/>
                </a:lnTo>
                <a:lnTo>
                  <a:pt x="903604" y="0"/>
                </a:lnTo>
                <a:lnTo>
                  <a:pt x="0" y="0"/>
                </a:lnTo>
                <a:lnTo>
                  <a:pt x="0" y="1128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020684" y="4348746"/>
            <a:ext cx="903605" cy="1129030"/>
          </a:xfrm>
          <a:custGeom>
            <a:avLst/>
            <a:gdLst/>
            <a:ahLst/>
            <a:cxnLst/>
            <a:rect l="l" t="t" r="r" b="b"/>
            <a:pathLst>
              <a:path w="903604" h="1129029">
                <a:moveTo>
                  <a:pt x="0" y="1128636"/>
                </a:moveTo>
                <a:lnTo>
                  <a:pt x="903604" y="1128636"/>
                </a:lnTo>
                <a:lnTo>
                  <a:pt x="903604" y="0"/>
                </a:lnTo>
                <a:lnTo>
                  <a:pt x="0" y="0"/>
                </a:lnTo>
                <a:lnTo>
                  <a:pt x="0" y="112863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03200" y="5477471"/>
            <a:ext cx="3131820" cy="254000"/>
          </a:xfrm>
          <a:custGeom>
            <a:avLst/>
            <a:gdLst/>
            <a:ahLst/>
            <a:cxnLst/>
            <a:rect l="l" t="t" r="r" b="b"/>
            <a:pathLst>
              <a:path w="3131820" h="254000">
                <a:moveTo>
                  <a:pt x="0" y="253403"/>
                </a:moveTo>
                <a:lnTo>
                  <a:pt x="3131820" y="253403"/>
                </a:lnTo>
                <a:lnTo>
                  <a:pt x="3131820" y="0"/>
                </a:lnTo>
                <a:lnTo>
                  <a:pt x="0" y="0"/>
                </a:lnTo>
                <a:lnTo>
                  <a:pt x="0" y="253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335020" y="5477471"/>
            <a:ext cx="1054100" cy="254000"/>
          </a:xfrm>
          <a:custGeom>
            <a:avLst/>
            <a:gdLst/>
            <a:ahLst/>
            <a:cxnLst/>
            <a:rect l="l" t="t" r="r" b="b"/>
            <a:pathLst>
              <a:path w="1054100" h="254000">
                <a:moveTo>
                  <a:pt x="0" y="253403"/>
                </a:moveTo>
                <a:lnTo>
                  <a:pt x="1054100" y="253403"/>
                </a:lnTo>
                <a:lnTo>
                  <a:pt x="1054100" y="0"/>
                </a:lnTo>
                <a:lnTo>
                  <a:pt x="0" y="0"/>
                </a:lnTo>
                <a:lnTo>
                  <a:pt x="0" y="253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389120" y="5477471"/>
            <a:ext cx="920750" cy="254000"/>
          </a:xfrm>
          <a:custGeom>
            <a:avLst/>
            <a:gdLst/>
            <a:ahLst/>
            <a:cxnLst/>
            <a:rect l="l" t="t" r="r" b="b"/>
            <a:pathLst>
              <a:path w="920750" h="254000">
                <a:moveTo>
                  <a:pt x="0" y="253403"/>
                </a:moveTo>
                <a:lnTo>
                  <a:pt x="920750" y="253403"/>
                </a:lnTo>
                <a:lnTo>
                  <a:pt x="920750" y="0"/>
                </a:lnTo>
                <a:lnTo>
                  <a:pt x="0" y="0"/>
                </a:lnTo>
                <a:lnTo>
                  <a:pt x="0" y="253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309870" y="5477471"/>
            <a:ext cx="903605" cy="254000"/>
          </a:xfrm>
          <a:custGeom>
            <a:avLst/>
            <a:gdLst/>
            <a:ahLst/>
            <a:cxnLst/>
            <a:rect l="l" t="t" r="r" b="b"/>
            <a:pathLst>
              <a:path w="903604" h="254000">
                <a:moveTo>
                  <a:pt x="0" y="253403"/>
                </a:moveTo>
                <a:lnTo>
                  <a:pt x="903604" y="253403"/>
                </a:lnTo>
                <a:lnTo>
                  <a:pt x="903604" y="0"/>
                </a:lnTo>
                <a:lnTo>
                  <a:pt x="0" y="0"/>
                </a:lnTo>
                <a:lnTo>
                  <a:pt x="0" y="253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213475" y="5477471"/>
            <a:ext cx="903605" cy="254000"/>
          </a:xfrm>
          <a:custGeom>
            <a:avLst/>
            <a:gdLst/>
            <a:ahLst/>
            <a:cxnLst/>
            <a:rect l="l" t="t" r="r" b="b"/>
            <a:pathLst>
              <a:path w="903604" h="254000">
                <a:moveTo>
                  <a:pt x="0" y="253403"/>
                </a:moveTo>
                <a:lnTo>
                  <a:pt x="903604" y="253403"/>
                </a:lnTo>
                <a:lnTo>
                  <a:pt x="903604" y="0"/>
                </a:lnTo>
                <a:lnTo>
                  <a:pt x="0" y="0"/>
                </a:lnTo>
                <a:lnTo>
                  <a:pt x="0" y="253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117080" y="5477471"/>
            <a:ext cx="903605" cy="254000"/>
          </a:xfrm>
          <a:custGeom>
            <a:avLst/>
            <a:gdLst/>
            <a:ahLst/>
            <a:cxnLst/>
            <a:rect l="l" t="t" r="r" b="b"/>
            <a:pathLst>
              <a:path w="903604" h="254000">
                <a:moveTo>
                  <a:pt x="0" y="253403"/>
                </a:moveTo>
                <a:lnTo>
                  <a:pt x="903604" y="253403"/>
                </a:lnTo>
                <a:lnTo>
                  <a:pt x="903604" y="0"/>
                </a:lnTo>
                <a:lnTo>
                  <a:pt x="0" y="0"/>
                </a:lnTo>
                <a:lnTo>
                  <a:pt x="0" y="253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020684" y="5477471"/>
            <a:ext cx="903605" cy="254000"/>
          </a:xfrm>
          <a:custGeom>
            <a:avLst/>
            <a:gdLst/>
            <a:ahLst/>
            <a:cxnLst/>
            <a:rect l="l" t="t" r="r" b="b"/>
            <a:pathLst>
              <a:path w="903604" h="254000">
                <a:moveTo>
                  <a:pt x="0" y="253403"/>
                </a:moveTo>
                <a:lnTo>
                  <a:pt x="903604" y="253403"/>
                </a:lnTo>
                <a:lnTo>
                  <a:pt x="903604" y="0"/>
                </a:lnTo>
                <a:lnTo>
                  <a:pt x="0" y="0"/>
                </a:lnTo>
                <a:lnTo>
                  <a:pt x="0" y="25340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177647" y="1792323"/>
          <a:ext cx="8750300" cy="391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1505"/>
                <a:gridCol w="892174"/>
                <a:gridCol w="1092835"/>
                <a:gridCol w="899794"/>
                <a:gridCol w="903604"/>
                <a:gridCol w="903604"/>
                <a:gridCol w="906145"/>
              </a:tblGrid>
              <a:tr h="276225">
                <a:tc gridSpan="7">
                  <a:txBody>
                    <a:bodyPr/>
                    <a:lstStyle/>
                    <a:p>
                      <a:pPr marL="5442585">
                        <a:lnSpc>
                          <a:spcPts val="1739"/>
                        </a:lnSpc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sz="1600" spc="-20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85" b="1">
                          <a:latin typeface="Times New Roman"/>
                          <a:cs typeface="Times New Roman"/>
                        </a:rPr>
                        <a:t>Year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8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5085">
                        <a:lnSpc>
                          <a:spcPts val="1739"/>
                        </a:lnSpc>
                      </a:pPr>
                      <a:r>
                        <a:rPr dirty="0" sz="1600" spc="5" b="1">
                          <a:latin typeface="Times New Roman"/>
                          <a:cs typeface="Times New Roman"/>
                        </a:rPr>
                        <a:t>2006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1295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2009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739"/>
                        </a:lnSpc>
                      </a:pPr>
                      <a:r>
                        <a:rPr dirty="0" sz="1600" b="1">
                          <a:latin typeface="Times New Roman"/>
                          <a:cs typeface="Times New Roman"/>
                        </a:rPr>
                        <a:t>2010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9"/>
                        </a:lnSpc>
                      </a:pPr>
                      <a:r>
                        <a:rPr dirty="0" sz="1600" spc="-25" b="1">
                          <a:latin typeface="Times New Roman"/>
                          <a:cs typeface="Times New Roman"/>
                        </a:rPr>
                        <a:t>2011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EPS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2.96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3.80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3.07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3.93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4.28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730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28212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DPS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16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0.71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0.88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0.98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1.06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</a:tr>
              <a:tr h="42352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BPS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14.00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5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16.25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19.17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21.26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24.13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27.21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</a:tr>
              <a:tr h="42351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ROCE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21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21.1%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23.4%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16.0%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18.5%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17.7%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320">
                    <a:solidFill>
                      <a:srgbClr val="F8F8F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 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(9%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5">
                          <a:latin typeface="Times New Roman"/>
                          <a:cs typeface="Times New Roman"/>
                        </a:rPr>
                        <a:t>charge)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5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1.700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2.338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1.345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2.017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2.108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</a:tr>
              <a:tr h="301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Discount rate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(1.09</a:t>
                      </a:r>
                      <a:r>
                        <a:rPr dirty="0" baseline="18518" sz="1575" spc="-7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55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1.090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1.188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1.295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1.412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1.539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0">
                    <a:solidFill>
                      <a:srgbClr val="F8F8F8"/>
                    </a:solidFill>
                  </a:tcPr>
                </a:tc>
              </a:tr>
              <a:tr h="2764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Present value of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5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1.560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1.967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1.038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1.429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1.370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solidFill>
                      <a:srgbClr val="F8F8F8"/>
                    </a:solidFill>
                  </a:tcPr>
                </a:tc>
              </a:tr>
              <a:tr h="27126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present value of RE to</a:t>
                      </a:r>
                      <a:r>
                        <a:rPr dirty="0" sz="16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2011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010">
                        <a:lnSpc>
                          <a:spcPts val="1845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7.36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2477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Continuing value</a:t>
                      </a:r>
                      <a:r>
                        <a:rPr dirty="0" sz="16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(CV)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48.96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2545">
                    <a:solidFill>
                      <a:srgbClr val="F8F8F8"/>
                    </a:solidFill>
                  </a:tcPr>
                </a:tc>
              </a:tr>
              <a:tr h="264858">
                <a:tc>
                  <a:txBody>
                    <a:bodyPr/>
                    <a:lstStyle/>
                    <a:p>
                      <a:pPr marL="31750">
                        <a:lnSpc>
                          <a:spcPts val="1714"/>
                        </a:lnSpc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Present value of</a:t>
                      </a:r>
                      <a:r>
                        <a:rPr dirty="0" sz="16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CV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96875">
                        <a:lnSpc>
                          <a:spcPts val="1889"/>
                        </a:lnSpc>
                        <a:spcBef>
                          <a:spcPts val="95"/>
                        </a:spcBef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31.82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06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025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share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402590">
                        <a:lnSpc>
                          <a:spcPts val="1710"/>
                        </a:lnSpc>
                      </a:pPr>
                      <a:r>
                        <a:rPr dirty="0" u="dbl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53.18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4" name="object 74"/>
          <p:cNvSpPr txBox="1"/>
          <p:nvPr/>
        </p:nvSpPr>
        <p:spPr>
          <a:xfrm>
            <a:off x="171602" y="5940478"/>
            <a:ext cx="5176520" cy="97345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dirty="0" sz="1600" spc="-5">
                <a:latin typeface="Times New Roman"/>
                <a:cs typeface="Times New Roman"/>
              </a:rPr>
              <a:t>The continuing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value: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dirty="0" sz="1600" spc="-10">
                <a:latin typeface="Times New Roman"/>
                <a:cs typeface="Times New Roman"/>
              </a:rPr>
              <a:t>CV</a:t>
            </a:r>
            <a:r>
              <a:rPr dirty="0" baseline="-18518" sz="1575" spc="-15">
                <a:latin typeface="Times New Roman"/>
                <a:cs typeface="Times New Roman"/>
              </a:rPr>
              <a:t>2011 </a:t>
            </a:r>
            <a:r>
              <a:rPr dirty="0" sz="1600" spc="-5">
                <a:latin typeface="Times New Roman"/>
                <a:cs typeface="Times New Roman"/>
              </a:rPr>
              <a:t>= </a:t>
            </a:r>
            <a:r>
              <a:rPr dirty="0" sz="1600">
                <a:latin typeface="Times New Roman"/>
                <a:cs typeface="Times New Roman"/>
              </a:rPr>
              <a:t>RE</a:t>
            </a:r>
            <a:r>
              <a:rPr dirty="0" baseline="-18518" sz="1575">
                <a:latin typeface="Times New Roman"/>
                <a:cs typeface="Times New Roman"/>
              </a:rPr>
              <a:t>2012 </a:t>
            </a:r>
            <a:r>
              <a:rPr dirty="0" sz="1600" spc="-5">
                <a:latin typeface="Times New Roman"/>
                <a:cs typeface="Times New Roman"/>
              </a:rPr>
              <a:t>/ (ρ</a:t>
            </a:r>
            <a:r>
              <a:rPr dirty="0" baseline="-18518" sz="1575" spc="-7">
                <a:latin typeface="Times New Roman"/>
                <a:cs typeface="Times New Roman"/>
              </a:rPr>
              <a:t>E</a:t>
            </a:r>
            <a:r>
              <a:rPr dirty="0" sz="1600" spc="-5">
                <a:latin typeface="Times New Roman"/>
                <a:cs typeface="Times New Roman"/>
              </a:rPr>
              <a:t>-g) = (2.108×1.045) / (1.09-1.045) =</a:t>
            </a:r>
            <a:r>
              <a:rPr dirty="0" sz="1600" spc="-14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48.96</a:t>
            </a:r>
            <a:endParaRPr sz="16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dirty="0" sz="1600" spc="-5">
                <a:latin typeface="Times New Roman"/>
                <a:cs typeface="Times New Roman"/>
              </a:rPr>
              <a:t>Present value of CV = 48.96 / 1.539 =</a:t>
            </a:r>
            <a:r>
              <a:rPr dirty="0" sz="1600" spc="-1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31.82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670" y="405129"/>
            <a:ext cx="52647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Continuing </a:t>
            </a:r>
            <a:r>
              <a:rPr dirty="0" spc="-5"/>
              <a:t>Values are</a:t>
            </a:r>
            <a:r>
              <a:rPr dirty="0" spc="-70"/>
              <a:t> </a:t>
            </a:r>
            <a:r>
              <a:rPr dirty="0" spc="-5"/>
              <a:t>Speculative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1966" y="1508506"/>
            <a:ext cx="7242809" cy="4187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The continuing value is the most speculative part of the</a:t>
            </a:r>
            <a:r>
              <a:rPr dirty="0" sz="2000" spc="-409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valuation.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Times New Roman"/>
                <a:cs typeface="Times New Roman"/>
              </a:rPr>
              <a:t>Be careful </a:t>
            </a:r>
            <a:r>
              <a:rPr dirty="0" sz="2000" b="1">
                <a:latin typeface="Times New Roman"/>
                <a:cs typeface="Times New Roman"/>
              </a:rPr>
              <a:t>not to add</a:t>
            </a:r>
            <a:r>
              <a:rPr dirty="0" sz="2000" spc="-1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speculation.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Anchor on what you know: Cases 1, 2, and 3 use </a:t>
            </a:r>
            <a:r>
              <a:rPr dirty="0" sz="2000" spc="-5" b="1">
                <a:latin typeface="Times New Roman"/>
                <a:cs typeface="Times New Roman"/>
              </a:rPr>
              <a:t>growth </a:t>
            </a:r>
            <a:r>
              <a:rPr dirty="0" sz="2000" b="1">
                <a:latin typeface="Times New Roman"/>
                <a:cs typeface="Times New Roman"/>
              </a:rPr>
              <a:t>rates in  years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prior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to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continuing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value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year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for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 estimate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of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2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long-  term </a:t>
            </a:r>
            <a:r>
              <a:rPr dirty="0" sz="2000" spc="-5" b="1">
                <a:latin typeface="Times New Roman"/>
                <a:cs typeface="Times New Roman"/>
              </a:rPr>
              <a:t>growth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rate.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20002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Might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we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also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use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historical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GDP</a:t>
            </a:r>
            <a:r>
              <a:rPr dirty="0" sz="2000" spc="-12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growth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rate</a:t>
            </a:r>
            <a:r>
              <a:rPr dirty="0" sz="2000" spc="-1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(something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else  </a:t>
            </a:r>
            <a:r>
              <a:rPr dirty="0" sz="2000" spc="-5" b="1">
                <a:latin typeface="Times New Roman"/>
                <a:cs typeface="Times New Roman"/>
              </a:rPr>
              <a:t>we </a:t>
            </a:r>
            <a:r>
              <a:rPr dirty="0" sz="2000" b="1">
                <a:latin typeface="Times New Roman"/>
                <a:cs typeface="Times New Roman"/>
              </a:rPr>
              <a:t>know)? See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spc="-30" b="1">
                <a:latin typeface="Times New Roman"/>
                <a:cs typeface="Times New Roman"/>
              </a:rPr>
              <a:t>later.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Financial statement analysis (in Part </a:t>
            </a:r>
            <a:r>
              <a:rPr dirty="0" sz="2000" spc="-55" b="1">
                <a:latin typeface="Times New Roman"/>
                <a:cs typeface="Times New Roman"/>
              </a:rPr>
              <a:t>Two </a:t>
            </a:r>
            <a:r>
              <a:rPr dirty="0" sz="2000" b="1">
                <a:latin typeface="Times New Roman"/>
                <a:cs typeface="Times New Roman"/>
              </a:rPr>
              <a:t>of the book helps in</a:t>
            </a:r>
            <a:r>
              <a:rPr dirty="0" sz="2000" spc="-409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determination of the </a:t>
            </a:r>
            <a:r>
              <a:rPr dirty="0" sz="2000" spc="-5" b="1">
                <a:latin typeface="Times New Roman"/>
                <a:cs typeface="Times New Roman"/>
              </a:rPr>
              <a:t>growth</a:t>
            </a:r>
            <a:r>
              <a:rPr dirty="0" sz="2000" spc="-1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rate).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4009" rIns="0" bIns="0" rtlCol="0" vert="horz">
            <a:spAutoFit/>
          </a:bodyPr>
          <a:lstStyle/>
          <a:p>
            <a:pPr marL="2685415" marR="5080" indent="-2172335">
              <a:lnSpc>
                <a:spcPct val="100000"/>
              </a:lnSpc>
              <a:spcBef>
                <a:spcPts val="100"/>
              </a:spcBef>
            </a:pPr>
            <a:r>
              <a:rPr dirty="0" sz="2400" spc="-5"/>
              <a:t>Converting an Analyst’s </a:t>
            </a:r>
            <a:r>
              <a:rPr dirty="0" sz="2400"/>
              <a:t>Forecast to a</a:t>
            </a:r>
            <a:r>
              <a:rPr dirty="0" sz="2400" spc="-140"/>
              <a:t> </a:t>
            </a:r>
            <a:r>
              <a:rPr dirty="0" sz="2400" spc="-5"/>
              <a:t>Valuation:  </a:t>
            </a:r>
            <a:r>
              <a:rPr dirty="0" sz="2400"/>
              <a:t>Nike, Inc.,</a:t>
            </a:r>
            <a:r>
              <a:rPr dirty="0" sz="2400" spc="-55"/>
              <a:t> </a:t>
            </a:r>
            <a:r>
              <a:rPr dirty="0" sz="2400" spc="-5"/>
              <a:t>2010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59891" y="7431023"/>
            <a:ext cx="7985759" cy="0"/>
          </a:xfrm>
          <a:custGeom>
            <a:avLst/>
            <a:gdLst/>
            <a:ahLst/>
            <a:cxnLst/>
            <a:rect l="l" t="t" r="r" b="b"/>
            <a:pathLst>
              <a:path w="7985759" h="0">
                <a:moveTo>
                  <a:pt x="0" y="0"/>
                </a:moveTo>
                <a:lnTo>
                  <a:pt x="798575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8239" y="2813304"/>
            <a:ext cx="7039356" cy="4588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736" y="1240282"/>
            <a:ext cx="860361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Analyst </a:t>
            </a:r>
            <a:r>
              <a:rPr dirty="0" sz="1800" spc="-5">
                <a:latin typeface="Times New Roman"/>
                <a:cs typeface="Times New Roman"/>
              </a:rPr>
              <a:t>forecast EPS two years </a:t>
            </a:r>
            <a:r>
              <a:rPr dirty="0" sz="1800">
                <a:latin typeface="Times New Roman"/>
                <a:cs typeface="Times New Roman"/>
              </a:rPr>
              <a:t>ahead </a:t>
            </a:r>
            <a:r>
              <a:rPr dirty="0" sz="1800" spc="-5">
                <a:latin typeface="Times New Roman"/>
                <a:cs typeface="Times New Roman"/>
              </a:rPr>
              <a:t>($.29 </a:t>
            </a:r>
            <a:r>
              <a:rPr dirty="0" sz="1800">
                <a:latin typeface="Times New Roman"/>
                <a:cs typeface="Times New Roman"/>
              </a:rPr>
              <a:t>for </a:t>
            </a:r>
            <a:r>
              <a:rPr dirty="0" sz="1800" spc="-35">
                <a:latin typeface="Times New Roman"/>
                <a:cs typeface="Times New Roman"/>
              </a:rPr>
              <a:t>2011 </a:t>
            </a:r>
            <a:r>
              <a:rPr dirty="0" sz="1800">
                <a:latin typeface="Times New Roman"/>
                <a:cs typeface="Times New Roman"/>
              </a:rPr>
              <a:t>and </a:t>
            </a:r>
            <a:r>
              <a:rPr dirty="0" sz="1800" spc="-5">
                <a:latin typeface="Times New Roman"/>
                <a:cs typeface="Times New Roman"/>
              </a:rPr>
              <a:t>$4.78 for </a:t>
            </a:r>
            <a:r>
              <a:rPr dirty="0" sz="1800" spc="-10">
                <a:latin typeface="Times New Roman"/>
                <a:cs typeface="Times New Roman"/>
              </a:rPr>
              <a:t>2012) </a:t>
            </a:r>
            <a:r>
              <a:rPr dirty="0" sz="1800">
                <a:latin typeface="Times New Roman"/>
                <a:cs typeface="Times New Roman"/>
              </a:rPr>
              <a:t>and </a:t>
            </a:r>
            <a:r>
              <a:rPr dirty="0" sz="1800" spc="-10">
                <a:latin typeface="Times New Roman"/>
                <a:cs typeface="Times New Roman"/>
              </a:rPr>
              <a:t>also </a:t>
            </a:r>
            <a:r>
              <a:rPr dirty="0" sz="1800" spc="-5">
                <a:latin typeface="Times New Roman"/>
                <a:cs typeface="Times New Roman"/>
              </a:rPr>
              <a:t>forecast </a:t>
            </a:r>
            <a:r>
              <a:rPr dirty="0" sz="1800">
                <a:latin typeface="Times New Roman"/>
                <a:cs typeface="Times New Roman"/>
              </a:rPr>
              <a:t>a  five-year </a:t>
            </a:r>
            <a:r>
              <a:rPr dirty="0" sz="1800" spc="-10">
                <a:latin typeface="Times New Roman"/>
                <a:cs typeface="Times New Roman"/>
              </a:rPr>
              <a:t>EPS </a:t>
            </a:r>
            <a:r>
              <a:rPr dirty="0" sz="1800" spc="-5">
                <a:latin typeface="Times New Roman"/>
                <a:cs typeface="Times New Roman"/>
              </a:rPr>
              <a:t>growth </a:t>
            </a:r>
            <a:r>
              <a:rPr dirty="0" sz="1800">
                <a:latin typeface="Times New Roman"/>
                <a:cs typeface="Times New Roman"/>
              </a:rPr>
              <a:t>rate of </a:t>
            </a:r>
            <a:r>
              <a:rPr dirty="0" sz="1800" spc="-45">
                <a:latin typeface="Times New Roman"/>
                <a:cs typeface="Times New Roman"/>
              </a:rPr>
              <a:t>11%. </a:t>
            </a:r>
            <a:r>
              <a:rPr dirty="0" sz="1800" spc="-10">
                <a:latin typeface="Times New Roman"/>
                <a:cs typeface="Times New Roman"/>
              </a:rPr>
              <a:t>Forecasts </a:t>
            </a:r>
            <a:r>
              <a:rPr dirty="0" sz="1800">
                <a:latin typeface="Times New Roman"/>
                <a:cs typeface="Times New Roman"/>
              </a:rPr>
              <a:t>for 2013-2015 apply this </a:t>
            </a:r>
            <a:r>
              <a:rPr dirty="0" sz="1800" spc="-5">
                <a:latin typeface="Times New Roman"/>
                <a:cs typeface="Times New Roman"/>
              </a:rPr>
              <a:t>consensus </a:t>
            </a:r>
            <a:r>
              <a:rPr dirty="0" sz="1800">
                <a:latin typeface="Times New Roman"/>
                <a:cs typeface="Times New Roman"/>
              </a:rPr>
              <a:t>EPS growth  rate to the 2012 </a:t>
            </a:r>
            <a:r>
              <a:rPr dirty="0" sz="1800" spc="-5">
                <a:latin typeface="Times New Roman"/>
                <a:cs typeface="Times New Roman"/>
              </a:rPr>
              <a:t>estimate. </a:t>
            </a:r>
            <a:r>
              <a:rPr dirty="0" sz="1800" spc="-10">
                <a:latin typeface="Times New Roman"/>
                <a:cs typeface="Times New Roman"/>
              </a:rPr>
              <a:t>Dividends </a:t>
            </a:r>
            <a:r>
              <a:rPr dirty="0" sz="1800" spc="-5">
                <a:latin typeface="Times New Roman"/>
                <a:cs typeface="Times New Roman"/>
              </a:rPr>
              <a:t>per share </a:t>
            </a:r>
            <a:r>
              <a:rPr dirty="0" sz="1800" spc="-20">
                <a:latin typeface="Times New Roman"/>
                <a:cs typeface="Times New Roman"/>
              </a:rPr>
              <a:t>(DPS) </a:t>
            </a:r>
            <a:r>
              <a:rPr dirty="0" sz="1800">
                <a:latin typeface="Times New Roman"/>
                <a:cs typeface="Times New Roman"/>
              </a:rPr>
              <a:t>are </a:t>
            </a:r>
            <a:r>
              <a:rPr dirty="0" sz="1800" spc="-10">
                <a:latin typeface="Times New Roman"/>
                <a:cs typeface="Times New Roman"/>
              </a:rPr>
              <a:t>set </a:t>
            </a:r>
            <a:r>
              <a:rPr dirty="0" sz="1800" spc="-5">
                <a:latin typeface="Times New Roman"/>
                <a:cs typeface="Times New Roman"/>
              </a:rPr>
              <a:t>at the </a:t>
            </a:r>
            <a:r>
              <a:rPr dirty="0" sz="1800">
                <a:latin typeface="Times New Roman"/>
                <a:cs typeface="Times New Roman"/>
              </a:rPr>
              <a:t>2010 </a:t>
            </a:r>
            <a:r>
              <a:rPr dirty="0" sz="1800" spc="-10">
                <a:latin typeface="Times New Roman"/>
                <a:cs typeface="Times New Roman"/>
              </a:rPr>
              <a:t>payout </a:t>
            </a:r>
            <a:r>
              <a:rPr dirty="0" sz="1800" spc="-5">
                <a:latin typeface="Times New Roman"/>
                <a:cs typeface="Times New Roman"/>
              </a:rPr>
              <a:t>rate </a:t>
            </a:r>
            <a:r>
              <a:rPr dirty="0" sz="1800">
                <a:latin typeface="Times New Roman"/>
                <a:cs typeface="Times New Roman"/>
              </a:rPr>
              <a:t>of 27%  of </a:t>
            </a:r>
            <a:r>
              <a:rPr dirty="0" sz="1800" spc="-5">
                <a:latin typeface="Times New Roman"/>
                <a:cs typeface="Times New Roman"/>
              </a:rPr>
              <a:t>earnings. </a:t>
            </a:r>
            <a:r>
              <a:rPr dirty="0" sz="1800" spc="-10">
                <a:latin typeface="Times New Roman"/>
                <a:cs typeface="Times New Roman"/>
              </a:rPr>
              <a:t>Required </a:t>
            </a:r>
            <a:r>
              <a:rPr dirty="0" sz="1800" spc="-5">
                <a:latin typeface="Times New Roman"/>
                <a:cs typeface="Times New Roman"/>
              </a:rPr>
              <a:t>rate </a:t>
            </a:r>
            <a:r>
              <a:rPr dirty="0" sz="1800">
                <a:latin typeface="Times New Roman"/>
                <a:cs typeface="Times New Roman"/>
              </a:rPr>
              <a:t>of </a:t>
            </a:r>
            <a:r>
              <a:rPr dirty="0" sz="1800" spc="-10">
                <a:latin typeface="Times New Roman"/>
                <a:cs typeface="Times New Roman"/>
              </a:rPr>
              <a:t>return </a:t>
            </a:r>
            <a:r>
              <a:rPr dirty="0" sz="1800" spc="-5">
                <a:latin typeface="Times New Roman"/>
                <a:cs typeface="Times New Roman"/>
              </a:rPr>
              <a:t>is </a:t>
            </a:r>
            <a:r>
              <a:rPr dirty="0" sz="1800">
                <a:latin typeface="Times New Roman"/>
                <a:cs typeface="Times New Roman"/>
              </a:rPr>
              <a:t>10%. </a:t>
            </a:r>
            <a:r>
              <a:rPr dirty="0" sz="1800" spc="-90">
                <a:latin typeface="Times New Roman"/>
                <a:cs typeface="Times New Roman"/>
              </a:rPr>
              <a:t>Yeas </a:t>
            </a:r>
            <a:r>
              <a:rPr dirty="0" sz="1800">
                <a:latin typeface="Times New Roman"/>
                <a:cs typeface="Times New Roman"/>
              </a:rPr>
              <a:t>labeled </a:t>
            </a:r>
            <a:r>
              <a:rPr dirty="0" sz="1800" spc="-5">
                <a:latin typeface="Times New Roman"/>
                <a:cs typeface="Times New Roman"/>
              </a:rPr>
              <a:t>A </a:t>
            </a:r>
            <a:r>
              <a:rPr dirty="0" sz="1800">
                <a:latin typeface="Times New Roman"/>
                <a:cs typeface="Times New Roman"/>
              </a:rPr>
              <a:t>are </a:t>
            </a:r>
            <a:r>
              <a:rPr dirty="0" sz="1800" spc="-5">
                <a:latin typeface="Times New Roman"/>
                <a:cs typeface="Times New Roman"/>
              </a:rPr>
              <a:t>actual </a:t>
            </a:r>
            <a:r>
              <a:rPr dirty="0" sz="1800" spc="-10">
                <a:latin typeface="Times New Roman"/>
                <a:cs typeface="Times New Roman"/>
              </a:rPr>
              <a:t>numbers, </a:t>
            </a:r>
            <a:r>
              <a:rPr dirty="0" sz="1800" spc="-5">
                <a:latin typeface="Times New Roman"/>
                <a:cs typeface="Times New Roman"/>
              </a:rPr>
              <a:t>years labeled  </a:t>
            </a:r>
            <a:r>
              <a:rPr dirty="0" sz="1800">
                <a:latin typeface="Times New Roman"/>
                <a:cs typeface="Times New Roman"/>
              </a:rPr>
              <a:t>E are expected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numbers.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769" y="219532"/>
            <a:ext cx="4421505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162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Project Evaluation:  Residual Earnings</a:t>
            </a:r>
            <a:r>
              <a:rPr dirty="0" spc="-70"/>
              <a:t> </a:t>
            </a:r>
            <a:r>
              <a:rPr dirty="0" spc="-5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524" y="1651254"/>
            <a:ext cx="11258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20">
                <a:solidFill>
                  <a:srgbClr val="CC0066"/>
                </a:solidFill>
                <a:latin typeface="Times New Roman"/>
                <a:cs typeface="Times New Roman"/>
              </a:rPr>
              <a:t>AProject: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7562" y="2385440"/>
            <a:ext cx="10731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CC0066"/>
                </a:solidFill>
                <a:latin typeface="Times New Roman"/>
                <a:cs typeface="Times New Roman"/>
              </a:rPr>
              <a:t>Periodic</a:t>
            </a:r>
            <a:r>
              <a:rPr dirty="0" sz="1500" spc="-135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flow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500" spc="-5">
                <a:solidFill>
                  <a:srgbClr val="CC0066"/>
                </a:solidFill>
                <a:latin typeface="Times New Roman"/>
                <a:cs typeface="Times New Roman"/>
              </a:rPr>
              <a:t>Salvage</a:t>
            </a:r>
            <a:r>
              <a:rPr dirty="0" sz="1500" spc="-175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CC0066"/>
                </a:solidFill>
                <a:latin typeface="Times New Roman"/>
                <a:cs typeface="Times New Roman"/>
              </a:rPr>
              <a:t>value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562" y="3143503"/>
            <a:ext cx="13462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Initial</a:t>
            </a:r>
            <a:r>
              <a:rPr dirty="0" sz="1500" spc="-160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CC0066"/>
                </a:solidFill>
                <a:latin typeface="Times New Roman"/>
                <a:cs typeface="Times New Roman"/>
              </a:rPr>
              <a:t>investment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562" y="3949953"/>
            <a:ext cx="5467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35">
                <a:solidFill>
                  <a:srgbClr val="CC0066"/>
                </a:solidFill>
                <a:latin typeface="Times New Roman"/>
                <a:cs typeface="Times New Roman"/>
              </a:rPr>
              <a:t>Time,</a:t>
            </a:r>
            <a:r>
              <a:rPr dirty="0" sz="1500" spc="-145">
                <a:solidFill>
                  <a:srgbClr val="CC0066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47694" y="3943858"/>
            <a:ext cx="4507865" cy="1905"/>
          </a:xfrm>
          <a:custGeom>
            <a:avLst/>
            <a:gdLst/>
            <a:ahLst/>
            <a:cxnLst/>
            <a:rect l="l" t="t" r="r" b="b"/>
            <a:pathLst>
              <a:path w="4507865" h="1904">
                <a:moveTo>
                  <a:pt x="0" y="0"/>
                </a:moveTo>
                <a:lnTo>
                  <a:pt x="4507483" y="1524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47694" y="3885438"/>
            <a:ext cx="0" cy="112395"/>
          </a:xfrm>
          <a:custGeom>
            <a:avLst/>
            <a:gdLst/>
            <a:ahLst/>
            <a:cxnLst/>
            <a:rect l="l" t="t" r="r" b="b"/>
            <a:pathLst>
              <a:path w="0" h="112395">
                <a:moveTo>
                  <a:pt x="0" y="0"/>
                </a:moveTo>
                <a:lnTo>
                  <a:pt x="0" y="112267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25390" y="3876166"/>
            <a:ext cx="0" cy="129539"/>
          </a:xfrm>
          <a:custGeom>
            <a:avLst/>
            <a:gdLst/>
            <a:ahLst/>
            <a:cxnLst/>
            <a:rect l="l" t="t" r="r" b="b"/>
            <a:pathLst>
              <a:path w="0" h="129539">
                <a:moveTo>
                  <a:pt x="0" y="0"/>
                </a:moveTo>
                <a:lnTo>
                  <a:pt x="0" y="129286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43728" y="3877055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7762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42888" y="3877055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7762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80147" y="3877055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7762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79307" y="3877055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0"/>
                </a:moveTo>
                <a:lnTo>
                  <a:pt x="0" y="127762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87671" y="4052442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4672" y="4052442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83833" y="4052442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1981" y="4052442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23301" y="4052442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7246" y="4032630"/>
            <a:ext cx="1206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9821" y="2470150"/>
            <a:ext cx="3136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solidFill>
                  <a:srgbClr val="CC0066"/>
                </a:solidFill>
                <a:latin typeface="Times New Roman"/>
                <a:cs typeface="Times New Roman"/>
              </a:rPr>
              <a:t>460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78982" y="2470150"/>
            <a:ext cx="3136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solidFill>
                  <a:srgbClr val="CC0066"/>
                </a:solidFill>
                <a:latin typeface="Times New Roman"/>
                <a:cs typeface="Times New Roman"/>
              </a:rPr>
              <a:t>460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05573" y="2470150"/>
            <a:ext cx="3136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solidFill>
                  <a:srgbClr val="CC0066"/>
                </a:solidFill>
                <a:latin typeface="Times New Roman"/>
                <a:cs typeface="Times New Roman"/>
              </a:rPr>
              <a:t>380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35848" y="2470150"/>
            <a:ext cx="3136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solidFill>
                  <a:srgbClr val="CC0066"/>
                </a:solidFill>
                <a:latin typeface="Times New Roman"/>
                <a:cs typeface="Times New Roman"/>
              </a:rPr>
              <a:t>250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1809" y="2470150"/>
            <a:ext cx="3136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solidFill>
                  <a:srgbClr val="CC0066"/>
                </a:solidFill>
                <a:latin typeface="Times New Roman"/>
                <a:cs typeface="Times New Roman"/>
              </a:rPr>
              <a:t>430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13303" y="3209035"/>
            <a:ext cx="5378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CC0066"/>
                </a:solidFill>
                <a:latin typeface="Times New Roman"/>
                <a:cs typeface="Times New Roman"/>
              </a:rPr>
              <a:t>(</a:t>
            </a:r>
            <a:r>
              <a:rPr dirty="0" sz="1500" spc="5">
                <a:solidFill>
                  <a:srgbClr val="CC0066"/>
                </a:solidFill>
                <a:latin typeface="Times New Roman"/>
                <a:cs typeface="Times New Roman"/>
              </a:rPr>
              <a:t>1200)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22132" y="2890773"/>
            <a:ext cx="3136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5">
                <a:solidFill>
                  <a:srgbClr val="CC0066"/>
                </a:solidFill>
                <a:latin typeface="Times New Roman"/>
                <a:cs typeface="Times New Roman"/>
              </a:rPr>
              <a:t>120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769" y="219532"/>
            <a:ext cx="4421505" cy="8794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162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Project Evaluation:  Residual Earnings</a:t>
            </a:r>
            <a:r>
              <a:rPr dirty="0" spc="-70"/>
              <a:t> </a:t>
            </a:r>
            <a:r>
              <a:rPr dirty="0" spc="-5"/>
              <a:t>Approach</a:t>
            </a:r>
          </a:p>
        </p:txBody>
      </p:sp>
      <p:sp>
        <p:nvSpPr>
          <p:cNvPr id="3" name="object 3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69671" y="5071313"/>
            <a:ext cx="7972425" cy="2084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The revenue is from the cash inflow but </a:t>
            </a:r>
            <a:r>
              <a:rPr dirty="0" sz="2000" spc="-5">
                <a:latin typeface="Times New Roman"/>
                <a:cs typeface="Times New Roman"/>
              </a:rPr>
              <a:t>depreciation </a:t>
            </a:r>
            <a:r>
              <a:rPr dirty="0" sz="2000">
                <a:latin typeface="Times New Roman"/>
                <a:cs typeface="Times New Roman"/>
              </a:rPr>
              <a:t>has been deducted</a:t>
            </a:r>
            <a:r>
              <a:rPr dirty="0" sz="2000" spc="-140">
                <a:latin typeface="Times New Roman"/>
                <a:cs typeface="Times New Roman"/>
              </a:rPr>
              <a:t> </a:t>
            </a:r>
            <a:r>
              <a:rPr dirty="0" sz="2000" spc="45">
                <a:latin typeface="Times New Roman"/>
                <a:cs typeface="Times New Roman"/>
              </a:rPr>
              <a:t>toget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the net </a:t>
            </a:r>
            <a:r>
              <a:rPr dirty="0" sz="2000" spc="-5">
                <a:latin typeface="Times New Roman"/>
                <a:cs typeface="Times New Roman"/>
              </a:rPr>
              <a:t>income </a:t>
            </a:r>
            <a:r>
              <a:rPr dirty="0" sz="2000">
                <a:latin typeface="Times New Roman"/>
                <a:cs typeface="Times New Roman"/>
              </a:rPr>
              <a:t>from the</a:t>
            </a:r>
            <a:r>
              <a:rPr dirty="0" sz="2000" spc="-2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project.</a:t>
            </a:r>
            <a:endParaRPr sz="2000">
              <a:latin typeface="Times New Roman"/>
              <a:cs typeface="Times New Roman"/>
            </a:endParaRPr>
          </a:p>
          <a:p>
            <a:pPr marL="38100" marR="815340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latin typeface="Times New Roman"/>
                <a:cs typeface="Times New Roman"/>
              </a:rPr>
              <a:t>The BV of the project each </a:t>
            </a:r>
            <a:r>
              <a:rPr dirty="0" sz="2000" spc="-5">
                <a:latin typeface="Times New Roman"/>
                <a:cs typeface="Times New Roman"/>
              </a:rPr>
              <a:t>year </a:t>
            </a:r>
            <a:r>
              <a:rPr dirty="0" sz="2000">
                <a:latin typeface="Times New Roman"/>
                <a:cs typeface="Times New Roman"/>
              </a:rPr>
              <a:t>is </a:t>
            </a:r>
            <a:r>
              <a:rPr dirty="0" sz="2000" spc="-5">
                <a:latin typeface="Times New Roman"/>
                <a:cs typeface="Times New Roman"/>
              </a:rPr>
              <a:t>its </a:t>
            </a:r>
            <a:r>
              <a:rPr dirty="0" sz="2000">
                <a:latin typeface="Times New Roman"/>
                <a:cs typeface="Times New Roman"/>
              </a:rPr>
              <a:t>original cost </a:t>
            </a:r>
            <a:r>
              <a:rPr dirty="0" sz="2000" spc="-5">
                <a:latin typeface="Times New Roman"/>
                <a:cs typeface="Times New Roman"/>
              </a:rPr>
              <a:t>minus</a:t>
            </a:r>
            <a:r>
              <a:rPr dirty="0" sz="2000" spc="-3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accumulated  </a:t>
            </a:r>
            <a:r>
              <a:rPr dirty="0" sz="2000">
                <a:latin typeface="Times New Roman"/>
                <a:cs typeface="Times New Roman"/>
              </a:rPr>
              <a:t>depreciation, and it follows the following</a:t>
            </a:r>
            <a:r>
              <a:rPr dirty="0" sz="2000" spc="-3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equation:</a:t>
            </a:r>
            <a:endParaRPr sz="2000">
              <a:latin typeface="Times New Roman"/>
              <a:cs typeface="Times New Roman"/>
            </a:endParaRPr>
          </a:p>
          <a:p>
            <a:pPr algn="ctr" marR="80645">
              <a:lnSpc>
                <a:spcPct val="100000"/>
              </a:lnSpc>
              <a:spcBef>
                <a:spcPts val="600"/>
              </a:spcBef>
            </a:pPr>
            <a:r>
              <a:rPr dirty="0" sz="2000" i="1">
                <a:latin typeface="Times New Roman"/>
                <a:cs typeface="Times New Roman"/>
              </a:rPr>
              <a:t>Book </a:t>
            </a:r>
            <a:r>
              <a:rPr dirty="0" sz="2000" spc="-40" i="1">
                <a:latin typeface="Times New Roman"/>
                <a:cs typeface="Times New Roman"/>
              </a:rPr>
              <a:t>Value</a:t>
            </a:r>
            <a:r>
              <a:rPr dirty="0" baseline="-17094" sz="1950" spc="-60" i="1">
                <a:latin typeface="Times New Roman"/>
                <a:cs typeface="Times New Roman"/>
              </a:rPr>
              <a:t>t </a:t>
            </a:r>
            <a:r>
              <a:rPr dirty="0" sz="2000" i="1">
                <a:latin typeface="Times New Roman"/>
                <a:cs typeface="Times New Roman"/>
              </a:rPr>
              <a:t>= Book </a:t>
            </a:r>
            <a:r>
              <a:rPr dirty="0" sz="2000" spc="-30" i="1">
                <a:latin typeface="Times New Roman"/>
                <a:cs typeface="Times New Roman"/>
              </a:rPr>
              <a:t>Value</a:t>
            </a:r>
            <a:r>
              <a:rPr dirty="0" baseline="-17094" sz="1950" spc="-44" i="1">
                <a:latin typeface="Times New Roman"/>
                <a:cs typeface="Times New Roman"/>
              </a:rPr>
              <a:t>t-1 </a:t>
            </a:r>
            <a:r>
              <a:rPr dirty="0" sz="2000" i="1">
                <a:latin typeface="Times New Roman"/>
                <a:cs typeface="Times New Roman"/>
              </a:rPr>
              <a:t>+ Income</a:t>
            </a:r>
            <a:r>
              <a:rPr dirty="0" baseline="-17094" sz="1950" i="1">
                <a:latin typeface="Times New Roman"/>
                <a:cs typeface="Times New Roman"/>
              </a:rPr>
              <a:t>t </a:t>
            </a:r>
            <a:r>
              <a:rPr dirty="0" sz="2000" i="1">
                <a:latin typeface="Times New Roman"/>
                <a:cs typeface="Times New Roman"/>
              </a:rPr>
              <a:t>– Cash</a:t>
            </a:r>
            <a:r>
              <a:rPr dirty="0" sz="2000" spc="-27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Flow</a:t>
            </a:r>
            <a:r>
              <a:rPr dirty="0" baseline="-17094" sz="1950" i="1">
                <a:latin typeface="Times New Roman"/>
                <a:cs typeface="Times New Roman"/>
              </a:rPr>
              <a:t>t</a:t>
            </a:r>
            <a:endParaRPr baseline="-17094" sz="1950">
              <a:latin typeface="Times New Roman"/>
              <a:cs typeface="Times New Roman"/>
            </a:endParaRPr>
          </a:p>
          <a:p>
            <a:pPr algn="ctr" marR="140335">
              <a:lnSpc>
                <a:spcPct val="100000"/>
              </a:lnSpc>
              <a:spcBef>
                <a:spcPts val="600"/>
              </a:spcBef>
            </a:pPr>
            <a:r>
              <a:rPr dirty="0" sz="2000">
                <a:latin typeface="Times New Roman"/>
                <a:cs typeface="Times New Roman"/>
              </a:rPr>
              <a:t>BV</a:t>
            </a:r>
            <a:r>
              <a:rPr dirty="0" baseline="-17094" sz="1950">
                <a:latin typeface="Times New Roman"/>
                <a:cs typeface="Times New Roman"/>
              </a:rPr>
              <a:t>1 </a:t>
            </a:r>
            <a:r>
              <a:rPr dirty="0" sz="2000">
                <a:latin typeface="Times New Roman"/>
                <a:cs typeface="Times New Roman"/>
              </a:rPr>
              <a:t>= $1,200 +214 – 430 = $984 (The cash flow </a:t>
            </a:r>
            <a:r>
              <a:rPr dirty="0" sz="2000" spc="-5">
                <a:latin typeface="Times New Roman"/>
                <a:cs typeface="Times New Roman"/>
              </a:rPr>
              <a:t>comes </a:t>
            </a:r>
            <a:r>
              <a:rPr dirty="0" sz="2000">
                <a:latin typeface="Times New Roman"/>
                <a:cs typeface="Times New Roman"/>
              </a:rPr>
              <a:t>from the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revenues.)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200" y="1241425"/>
            <a:ext cx="8738235" cy="289560"/>
          </a:xfrm>
          <a:custGeom>
            <a:avLst/>
            <a:gdLst/>
            <a:ahLst/>
            <a:cxnLst/>
            <a:rect l="l" t="t" r="r" b="b"/>
            <a:pathLst>
              <a:path w="8738235" h="289559">
                <a:moveTo>
                  <a:pt x="0" y="289051"/>
                </a:moveTo>
                <a:lnTo>
                  <a:pt x="8738235" y="289051"/>
                </a:lnTo>
                <a:lnTo>
                  <a:pt x="8738235" y="0"/>
                </a:lnTo>
                <a:lnTo>
                  <a:pt x="0" y="0"/>
                </a:lnTo>
                <a:lnTo>
                  <a:pt x="0" y="2890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1530413"/>
            <a:ext cx="8738235" cy="320040"/>
          </a:xfrm>
          <a:custGeom>
            <a:avLst/>
            <a:gdLst/>
            <a:ahLst/>
            <a:cxnLst/>
            <a:rect l="l" t="t" r="r" b="b"/>
            <a:pathLst>
              <a:path w="8738235" h="320039">
                <a:moveTo>
                  <a:pt x="0" y="319849"/>
                </a:moveTo>
                <a:lnTo>
                  <a:pt x="8738235" y="319849"/>
                </a:lnTo>
                <a:lnTo>
                  <a:pt x="8738235" y="0"/>
                </a:lnTo>
                <a:lnTo>
                  <a:pt x="0" y="0"/>
                </a:lnTo>
                <a:lnTo>
                  <a:pt x="0" y="3198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3200" y="1850326"/>
            <a:ext cx="2821940" cy="258445"/>
          </a:xfrm>
          <a:custGeom>
            <a:avLst/>
            <a:gdLst/>
            <a:ahLst/>
            <a:cxnLst/>
            <a:rect l="l" t="t" r="r" b="b"/>
            <a:pathLst>
              <a:path w="2821940" h="258444">
                <a:moveTo>
                  <a:pt x="0" y="258254"/>
                </a:moveTo>
                <a:lnTo>
                  <a:pt x="2821940" y="258254"/>
                </a:lnTo>
                <a:lnTo>
                  <a:pt x="2821940" y="0"/>
                </a:lnTo>
                <a:lnTo>
                  <a:pt x="0" y="0"/>
                </a:lnTo>
                <a:lnTo>
                  <a:pt x="0" y="258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25139" y="1850326"/>
            <a:ext cx="1136015" cy="258445"/>
          </a:xfrm>
          <a:custGeom>
            <a:avLst/>
            <a:gdLst/>
            <a:ahLst/>
            <a:cxnLst/>
            <a:rect l="l" t="t" r="r" b="b"/>
            <a:pathLst>
              <a:path w="1136014" h="258444">
                <a:moveTo>
                  <a:pt x="0" y="258254"/>
                </a:moveTo>
                <a:lnTo>
                  <a:pt x="1136014" y="258254"/>
                </a:lnTo>
                <a:lnTo>
                  <a:pt x="1136014" y="0"/>
                </a:lnTo>
                <a:lnTo>
                  <a:pt x="0" y="0"/>
                </a:lnTo>
                <a:lnTo>
                  <a:pt x="0" y="258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61154" y="1850326"/>
            <a:ext cx="931544" cy="258445"/>
          </a:xfrm>
          <a:custGeom>
            <a:avLst/>
            <a:gdLst/>
            <a:ahLst/>
            <a:cxnLst/>
            <a:rect l="l" t="t" r="r" b="b"/>
            <a:pathLst>
              <a:path w="931545" h="258444">
                <a:moveTo>
                  <a:pt x="0" y="258254"/>
                </a:moveTo>
                <a:lnTo>
                  <a:pt x="931545" y="258254"/>
                </a:lnTo>
                <a:lnTo>
                  <a:pt x="931545" y="0"/>
                </a:lnTo>
                <a:lnTo>
                  <a:pt x="0" y="0"/>
                </a:lnTo>
                <a:lnTo>
                  <a:pt x="0" y="258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92700" y="1850326"/>
            <a:ext cx="975994" cy="258445"/>
          </a:xfrm>
          <a:custGeom>
            <a:avLst/>
            <a:gdLst/>
            <a:ahLst/>
            <a:cxnLst/>
            <a:rect l="l" t="t" r="r" b="b"/>
            <a:pathLst>
              <a:path w="975995" h="258444">
                <a:moveTo>
                  <a:pt x="0" y="258254"/>
                </a:moveTo>
                <a:lnTo>
                  <a:pt x="975995" y="258254"/>
                </a:lnTo>
                <a:lnTo>
                  <a:pt x="975995" y="0"/>
                </a:lnTo>
                <a:lnTo>
                  <a:pt x="0" y="0"/>
                </a:lnTo>
                <a:lnTo>
                  <a:pt x="0" y="258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68695" y="1850326"/>
            <a:ext cx="957580" cy="258445"/>
          </a:xfrm>
          <a:custGeom>
            <a:avLst/>
            <a:gdLst/>
            <a:ahLst/>
            <a:cxnLst/>
            <a:rect l="l" t="t" r="r" b="b"/>
            <a:pathLst>
              <a:path w="957579" h="258444">
                <a:moveTo>
                  <a:pt x="0" y="258254"/>
                </a:moveTo>
                <a:lnTo>
                  <a:pt x="957579" y="258254"/>
                </a:lnTo>
                <a:lnTo>
                  <a:pt x="957579" y="0"/>
                </a:lnTo>
                <a:lnTo>
                  <a:pt x="0" y="0"/>
                </a:lnTo>
                <a:lnTo>
                  <a:pt x="0" y="258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26275" y="1850326"/>
            <a:ext cx="958215" cy="258445"/>
          </a:xfrm>
          <a:custGeom>
            <a:avLst/>
            <a:gdLst/>
            <a:ahLst/>
            <a:cxnLst/>
            <a:rect l="l" t="t" r="r" b="b"/>
            <a:pathLst>
              <a:path w="958215" h="258444">
                <a:moveTo>
                  <a:pt x="0" y="258254"/>
                </a:moveTo>
                <a:lnTo>
                  <a:pt x="958215" y="258254"/>
                </a:lnTo>
                <a:lnTo>
                  <a:pt x="958215" y="0"/>
                </a:lnTo>
                <a:lnTo>
                  <a:pt x="0" y="0"/>
                </a:lnTo>
                <a:lnTo>
                  <a:pt x="0" y="258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84490" y="1850326"/>
            <a:ext cx="956944" cy="258445"/>
          </a:xfrm>
          <a:custGeom>
            <a:avLst/>
            <a:gdLst/>
            <a:ahLst/>
            <a:cxnLst/>
            <a:rect l="l" t="t" r="r" b="b"/>
            <a:pathLst>
              <a:path w="956945" h="258444">
                <a:moveTo>
                  <a:pt x="0" y="258254"/>
                </a:moveTo>
                <a:lnTo>
                  <a:pt x="956945" y="258254"/>
                </a:lnTo>
                <a:lnTo>
                  <a:pt x="956945" y="0"/>
                </a:lnTo>
                <a:lnTo>
                  <a:pt x="0" y="0"/>
                </a:lnTo>
                <a:lnTo>
                  <a:pt x="0" y="2582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3200" y="2108517"/>
            <a:ext cx="2821940" cy="320040"/>
          </a:xfrm>
          <a:custGeom>
            <a:avLst/>
            <a:gdLst/>
            <a:ahLst/>
            <a:cxnLst/>
            <a:rect l="l" t="t" r="r" b="b"/>
            <a:pathLst>
              <a:path w="2821940" h="320039">
                <a:moveTo>
                  <a:pt x="0" y="319976"/>
                </a:moveTo>
                <a:lnTo>
                  <a:pt x="2821940" y="319976"/>
                </a:lnTo>
                <a:lnTo>
                  <a:pt x="2821940" y="0"/>
                </a:lnTo>
                <a:lnTo>
                  <a:pt x="0" y="0"/>
                </a:lnTo>
                <a:lnTo>
                  <a:pt x="0" y="31997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25139" y="2108517"/>
            <a:ext cx="1136015" cy="320040"/>
          </a:xfrm>
          <a:custGeom>
            <a:avLst/>
            <a:gdLst/>
            <a:ahLst/>
            <a:cxnLst/>
            <a:rect l="l" t="t" r="r" b="b"/>
            <a:pathLst>
              <a:path w="1136014" h="320039">
                <a:moveTo>
                  <a:pt x="0" y="319976"/>
                </a:moveTo>
                <a:lnTo>
                  <a:pt x="1136014" y="319976"/>
                </a:lnTo>
                <a:lnTo>
                  <a:pt x="1136014" y="0"/>
                </a:lnTo>
                <a:lnTo>
                  <a:pt x="0" y="0"/>
                </a:lnTo>
                <a:lnTo>
                  <a:pt x="0" y="31997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61154" y="2108517"/>
            <a:ext cx="931544" cy="320040"/>
          </a:xfrm>
          <a:custGeom>
            <a:avLst/>
            <a:gdLst/>
            <a:ahLst/>
            <a:cxnLst/>
            <a:rect l="l" t="t" r="r" b="b"/>
            <a:pathLst>
              <a:path w="931545" h="320039">
                <a:moveTo>
                  <a:pt x="0" y="319976"/>
                </a:moveTo>
                <a:lnTo>
                  <a:pt x="931545" y="319976"/>
                </a:lnTo>
                <a:lnTo>
                  <a:pt x="931545" y="0"/>
                </a:lnTo>
                <a:lnTo>
                  <a:pt x="0" y="0"/>
                </a:lnTo>
                <a:lnTo>
                  <a:pt x="0" y="31997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92700" y="2108517"/>
            <a:ext cx="975994" cy="320040"/>
          </a:xfrm>
          <a:custGeom>
            <a:avLst/>
            <a:gdLst/>
            <a:ahLst/>
            <a:cxnLst/>
            <a:rect l="l" t="t" r="r" b="b"/>
            <a:pathLst>
              <a:path w="975995" h="320039">
                <a:moveTo>
                  <a:pt x="0" y="319976"/>
                </a:moveTo>
                <a:lnTo>
                  <a:pt x="975995" y="319976"/>
                </a:lnTo>
                <a:lnTo>
                  <a:pt x="975995" y="0"/>
                </a:lnTo>
                <a:lnTo>
                  <a:pt x="0" y="0"/>
                </a:lnTo>
                <a:lnTo>
                  <a:pt x="0" y="31997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68695" y="2108517"/>
            <a:ext cx="957580" cy="320040"/>
          </a:xfrm>
          <a:custGeom>
            <a:avLst/>
            <a:gdLst/>
            <a:ahLst/>
            <a:cxnLst/>
            <a:rect l="l" t="t" r="r" b="b"/>
            <a:pathLst>
              <a:path w="957579" h="320039">
                <a:moveTo>
                  <a:pt x="0" y="319976"/>
                </a:moveTo>
                <a:lnTo>
                  <a:pt x="957579" y="319976"/>
                </a:lnTo>
                <a:lnTo>
                  <a:pt x="957579" y="0"/>
                </a:lnTo>
                <a:lnTo>
                  <a:pt x="0" y="0"/>
                </a:lnTo>
                <a:lnTo>
                  <a:pt x="0" y="31997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26275" y="2108517"/>
            <a:ext cx="958215" cy="320040"/>
          </a:xfrm>
          <a:custGeom>
            <a:avLst/>
            <a:gdLst/>
            <a:ahLst/>
            <a:cxnLst/>
            <a:rect l="l" t="t" r="r" b="b"/>
            <a:pathLst>
              <a:path w="958215" h="320039">
                <a:moveTo>
                  <a:pt x="0" y="319976"/>
                </a:moveTo>
                <a:lnTo>
                  <a:pt x="958215" y="319976"/>
                </a:lnTo>
                <a:lnTo>
                  <a:pt x="958215" y="0"/>
                </a:lnTo>
                <a:lnTo>
                  <a:pt x="0" y="0"/>
                </a:lnTo>
                <a:lnTo>
                  <a:pt x="0" y="31997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84490" y="2108517"/>
            <a:ext cx="956944" cy="320040"/>
          </a:xfrm>
          <a:custGeom>
            <a:avLst/>
            <a:gdLst/>
            <a:ahLst/>
            <a:cxnLst/>
            <a:rect l="l" t="t" r="r" b="b"/>
            <a:pathLst>
              <a:path w="956945" h="320039">
                <a:moveTo>
                  <a:pt x="0" y="319976"/>
                </a:moveTo>
                <a:lnTo>
                  <a:pt x="956945" y="319976"/>
                </a:lnTo>
                <a:lnTo>
                  <a:pt x="956945" y="0"/>
                </a:lnTo>
                <a:lnTo>
                  <a:pt x="0" y="0"/>
                </a:lnTo>
                <a:lnTo>
                  <a:pt x="0" y="31997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3200" y="2428557"/>
            <a:ext cx="2821940" cy="289560"/>
          </a:xfrm>
          <a:custGeom>
            <a:avLst/>
            <a:gdLst/>
            <a:ahLst/>
            <a:cxnLst/>
            <a:rect l="l" t="t" r="r" b="b"/>
            <a:pathLst>
              <a:path w="2821940" h="289560">
                <a:moveTo>
                  <a:pt x="0" y="289115"/>
                </a:moveTo>
                <a:lnTo>
                  <a:pt x="2821940" y="289115"/>
                </a:lnTo>
                <a:lnTo>
                  <a:pt x="2821940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25139" y="2428557"/>
            <a:ext cx="1136015" cy="289560"/>
          </a:xfrm>
          <a:custGeom>
            <a:avLst/>
            <a:gdLst/>
            <a:ahLst/>
            <a:cxnLst/>
            <a:rect l="l" t="t" r="r" b="b"/>
            <a:pathLst>
              <a:path w="1136014" h="289560">
                <a:moveTo>
                  <a:pt x="0" y="289115"/>
                </a:moveTo>
                <a:lnTo>
                  <a:pt x="1136014" y="289115"/>
                </a:lnTo>
                <a:lnTo>
                  <a:pt x="1136014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61154" y="2428557"/>
            <a:ext cx="931544" cy="289560"/>
          </a:xfrm>
          <a:custGeom>
            <a:avLst/>
            <a:gdLst/>
            <a:ahLst/>
            <a:cxnLst/>
            <a:rect l="l" t="t" r="r" b="b"/>
            <a:pathLst>
              <a:path w="931545" h="289560">
                <a:moveTo>
                  <a:pt x="0" y="289115"/>
                </a:moveTo>
                <a:lnTo>
                  <a:pt x="931545" y="289115"/>
                </a:lnTo>
                <a:lnTo>
                  <a:pt x="9315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92700" y="2428557"/>
            <a:ext cx="975994" cy="289560"/>
          </a:xfrm>
          <a:custGeom>
            <a:avLst/>
            <a:gdLst/>
            <a:ahLst/>
            <a:cxnLst/>
            <a:rect l="l" t="t" r="r" b="b"/>
            <a:pathLst>
              <a:path w="975995" h="289560">
                <a:moveTo>
                  <a:pt x="0" y="289115"/>
                </a:moveTo>
                <a:lnTo>
                  <a:pt x="975995" y="289115"/>
                </a:lnTo>
                <a:lnTo>
                  <a:pt x="97599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68695" y="2428557"/>
            <a:ext cx="957580" cy="289560"/>
          </a:xfrm>
          <a:custGeom>
            <a:avLst/>
            <a:gdLst/>
            <a:ahLst/>
            <a:cxnLst/>
            <a:rect l="l" t="t" r="r" b="b"/>
            <a:pathLst>
              <a:path w="957579" h="289560">
                <a:moveTo>
                  <a:pt x="0" y="289115"/>
                </a:moveTo>
                <a:lnTo>
                  <a:pt x="957579" y="289115"/>
                </a:lnTo>
                <a:lnTo>
                  <a:pt x="957579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26275" y="2428557"/>
            <a:ext cx="958215" cy="289560"/>
          </a:xfrm>
          <a:custGeom>
            <a:avLst/>
            <a:gdLst/>
            <a:ahLst/>
            <a:cxnLst/>
            <a:rect l="l" t="t" r="r" b="b"/>
            <a:pathLst>
              <a:path w="958215" h="289560">
                <a:moveTo>
                  <a:pt x="0" y="289115"/>
                </a:moveTo>
                <a:lnTo>
                  <a:pt x="958215" y="289115"/>
                </a:lnTo>
                <a:lnTo>
                  <a:pt x="95821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84490" y="2428557"/>
            <a:ext cx="956944" cy="289560"/>
          </a:xfrm>
          <a:custGeom>
            <a:avLst/>
            <a:gdLst/>
            <a:ahLst/>
            <a:cxnLst/>
            <a:rect l="l" t="t" r="r" b="b"/>
            <a:pathLst>
              <a:path w="956945" h="289560">
                <a:moveTo>
                  <a:pt x="0" y="289115"/>
                </a:moveTo>
                <a:lnTo>
                  <a:pt x="956945" y="289115"/>
                </a:lnTo>
                <a:lnTo>
                  <a:pt x="9569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3200" y="2717609"/>
            <a:ext cx="2821940" cy="289560"/>
          </a:xfrm>
          <a:custGeom>
            <a:avLst/>
            <a:gdLst/>
            <a:ahLst/>
            <a:cxnLst/>
            <a:rect l="l" t="t" r="r" b="b"/>
            <a:pathLst>
              <a:path w="2821940" h="289560">
                <a:moveTo>
                  <a:pt x="0" y="289115"/>
                </a:moveTo>
                <a:lnTo>
                  <a:pt x="2821940" y="289115"/>
                </a:lnTo>
                <a:lnTo>
                  <a:pt x="2821940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25139" y="2717609"/>
            <a:ext cx="1136015" cy="289560"/>
          </a:xfrm>
          <a:custGeom>
            <a:avLst/>
            <a:gdLst/>
            <a:ahLst/>
            <a:cxnLst/>
            <a:rect l="l" t="t" r="r" b="b"/>
            <a:pathLst>
              <a:path w="1136014" h="289560">
                <a:moveTo>
                  <a:pt x="0" y="289115"/>
                </a:moveTo>
                <a:lnTo>
                  <a:pt x="1136014" y="289115"/>
                </a:lnTo>
                <a:lnTo>
                  <a:pt x="1136014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61154" y="2717609"/>
            <a:ext cx="931544" cy="289560"/>
          </a:xfrm>
          <a:custGeom>
            <a:avLst/>
            <a:gdLst/>
            <a:ahLst/>
            <a:cxnLst/>
            <a:rect l="l" t="t" r="r" b="b"/>
            <a:pathLst>
              <a:path w="931545" h="289560">
                <a:moveTo>
                  <a:pt x="0" y="289115"/>
                </a:moveTo>
                <a:lnTo>
                  <a:pt x="931545" y="289115"/>
                </a:lnTo>
                <a:lnTo>
                  <a:pt x="9315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92700" y="2717609"/>
            <a:ext cx="975994" cy="289560"/>
          </a:xfrm>
          <a:custGeom>
            <a:avLst/>
            <a:gdLst/>
            <a:ahLst/>
            <a:cxnLst/>
            <a:rect l="l" t="t" r="r" b="b"/>
            <a:pathLst>
              <a:path w="975995" h="289560">
                <a:moveTo>
                  <a:pt x="0" y="289115"/>
                </a:moveTo>
                <a:lnTo>
                  <a:pt x="975995" y="289115"/>
                </a:lnTo>
                <a:lnTo>
                  <a:pt x="97599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68695" y="2717609"/>
            <a:ext cx="957580" cy="289560"/>
          </a:xfrm>
          <a:custGeom>
            <a:avLst/>
            <a:gdLst/>
            <a:ahLst/>
            <a:cxnLst/>
            <a:rect l="l" t="t" r="r" b="b"/>
            <a:pathLst>
              <a:path w="957579" h="289560">
                <a:moveTo>
                  <a:pt x="0" y="289115"/>
                </a:moveTo>
                <a:lnTo>
                  <a:pt x="957579" y="289115"/>
                </a:lnTo>
                <a:lnTo>
                  <a:pt x="957579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26275" y="2717609"/>
            <a:ext cx="958215" cy="289560"/>
          </a:xfrm>
          <a:custGeom>
            <a:avLst/>
            <a:gdLst/>
            <a:ahLst/>
            <a:cxnLst/>
            <a:rect l="l" t="t" r="r" b="b"/>
            <a:pathLst>
              <a:path w="958215" h="289560">
                <a:moveTo>
                  <a:pt x="0" y="289115"/>
                </a:moveTo>
                <a:lnTo>
                  <a:pt x="958215" y="289115"/>
                </a:lnTo>
                <a:lnTo>
                  <a:pt x="95821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984490" y="2717609"/>
            <a:ext cx="956944" cy="289560"/>
          </a:xfrm>
          <a:custGeom>
            <a:avLst/>
            <a:gdLst/>
            <a:ahLst/>
            <a:cxnLst/>
            <a:rect l="l" t="t" r="r" b="b"/>
            <a:pathLst>
              <a:path w="956945" h="289560">
                <a:moveTo>
                  <a:pt x="0" y="289115"/>
                </a:moveTo>
                <a:lnTo>
                  <a:pt x="956945" y="289115"/>
                </a:lnTo>
                <a:lnTo>
                  <a:pt x="9569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3200" y="3006788"/>
            <a:ext cx="2821940" cy="289560"/>
          </a:xfrm>
          <a:custGeom>
            <a:avLst/>
            <a:gdLst/>
            <a:ahLst/>
            <a:cxnLst/>
            <a:rect l="l" t="t" r="r" b="b"/>
            <a:pathLst>
              <a:path w="2821940" h="289560">
                <a:moveTo>
                  <a:pt x="0" y="289115"/>
                </a:moveTo>
                <a:lnTo>
                  <a:pt x="2821940" y="289115"/>
                </a:lnTo>
                <a:lnTo>
                  <a:pt x="2821940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25139" y="3006788"/>
            <a:ext cx="1136015" cy="289560"/>
          </a:xfrm>
          <a:custGeom>
            <a:avLst/>
            <a:gdLst/>
            <a:ahLst/>
            <a:cxnLst/>
            <a:rect l="l" t="t" r="r" b="b"/>
            <a:pathLst>
              <a:path w="1136014" h="289560">
                <a:moveTo>
                  <a:pt x="0" y="289115"/>
                </a:moveTo>
                <a:lnTo>
                  <a:pt x="1136014" y="289115"/>
                </a:lnTo>
                <a:lnTo>
                  <a:pt x="1136014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61154" y="3006788"/>
            <a:ext cx="931544" cy="289560"/>
          </a:xfrm>
          <a:custGeom>
            <a:avLst/>
            <a:gdLst/>
            <a:ahLst/>
            <a:cxnLst/>
            <a:rect l="l" t="t" r="r" b="b"/>
            <a:pathLst>
              <a:path w="931545" h="289560">
                <a:moveTo>
                  <a:pt x="0" y="289115"/>
                </a:moveTo>
                <a:lnTo>
                  <a:pt x="931545" y="289115"/>
                </a:lnTo>
                <a:lnTo>
                  <a:pt x="9315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92700" y="3006788"/>
            <a:ext cx="975994" cy="289560"/>
          </a:xfrm>
          <a:custGeom>
            <a:avLst/>
            <a:gdLst/>
            <a:ahLst/>
            <a:cxnLst/>
            <a:rect l="l" t="t" r="r" b="b"/>
            <a:pathLst>
              <a:path w="975995" h="289560">
                <a:moveTo>
                  <a:pt x="0" y="289115"/>
                </a:moveTo>
                <a:lnTo>
                  <a:pt x="975995" y="289115"/>
                </a:lnTo>
                <a:lnTo>
                  <a:pt x="97599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68695" y="3006788"/>
            <a:ext cx="957580" cy="289560"/>
          </a:xfrm>
          <a:custGeom>
            <a:avLst/>
            <a:gdLst/>
            <a:ahLst/>
            <a:cxnLst/>
            <a:rect l="l" t="t" r="r" b="b"/>
            <a:pathLst>
              <a:path w="957579" h="289560">
                <a:moveTo>
                  <a:pt x="0" y="289115"/>
                </a:moveTo>
                <a:lnTo>
                  <a:pt x="957579" y="289115"/>
                </a:lnTo>
                <a:lnTo>
                  <a:pt x="957579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026275" y="3006788"/>
            <a:ext cx="958215" cy="289560"/>
          </a:xfrm>
          <a:custGeom>
            <a:avLst/>
            <a:gdLst/>
            <a:ahLst/>
            <a:cxnLst/>
            <a:rect l="l" t="t" r="r" b="b"/>
            <a:pathLst>
              <a:path w="958215" h="289560">
                <a:moveTo>
                  <a:pt x="0" y="289115"/>
                </a:moveTo>
                <a:lnTo>
                  <a:pt x="958215" y="289115"/>
                </a:lnTo>
                <a:lnTo>
                  <a:pt x="95821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984490" y="3006788"/>
            <a:ext cx="956944" cy="289560"/>
          </a:xfrm>
          <a:custGeom>
            <a:avLst/>
            <a:gdLst/>
            <a:ahLst/>
            <a:cxnLst/>
            <a:rect l="l" t="t" r="r" b="b"/>
            <a:pathLst>
              <a:path w="956945" h="289560">
                <a:moveTo>
                  <a:pt x="0" y="289115"/>
                </a:moveTo>
                <a:lnTo>
                  <a:pt x="956945" y="289115"/>
                </a:lnTo>
                <a:lnTo>
                  <a:pt x="9569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03200" y="3295916"/>
            <a:ext cx="2821940" cy="288925"/>
          </a:xfrm>
          <a:custGeom>
            <a:avLst/>
            <a:gdLst/>
            <a:ahLst/>
            <a:cxnLst/>
            <a:rect l="l" t="t" r="r" b="b"/>
            <a:pathLst>
              <a:path w="2821940" h="288925">
                <a:moveTo>
                  <a:pt x="0" y="288785"/>
                </a:moveTo>
                <a:lnTo>
                  <a:pt x="2821940" y="288785"/>
                </a:lnTo>
                <a:lnTo>
                  <a:pt x="2821940" y="0"/>
                </a:lnTo>
                <a:lnTo>
                  <a:pt x="0" y="0"/>
                </a:lnTo>
                <a:lnTo>
                  <a:pt x="0" y="28878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25139" y="3295916"/>
            <a:ext cx="1136015" cy="288925"/>
          </a:xfrm>
          <a:custGeom>
            <a:avLst/>
            <a:gdLst/>
            <a:ahLst/>
            <a:cxnLst/>
            <a:rect l="l" t="t" r="r" b="b"/>
            <a:pathLst>
              <a:path w="1136014" h="288925">
                <a:moveTo>
                  <a:pt x="0" y="288785"/>
                </a:moveTo>
                <a:lnTo>
                  <a:pt x="1136014" y="288785"/>
                </a:lnTo>
                <a:lnTo>
                  <a:pt x="1136014" y="0"/>
                </a:lnTo>
                <a:lnTo>
                  <a:pt x="0" y="0"/>
                </a:lnTo>
                <a:lnTo>
                  <a:pt x="0" y="28878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61154" y="3295916"/>
            <a:ext cx="931544" cy="288925"/>
          </a:xfrm>
          <a:custGeom>
            <a:avLst/>
            <a:gdLst/>
            <a:ahLst/>
            <a:cxnLst/>
            <a:rect l="l" t="t" r="r" b="b"/>
            <a:pathLst>
              <a:path w="931545" h="288925">
                <a:moveTo>
                  <a:pt x="0" y="288785"/>
                </a:moveTo>
                <a:lnTo>
                  <a:pt x="931545" y="288785"/>
                </a:lnTo>
                <a:lnTo>
                  <a:pt x="931545" y="0"/>
                </a:lnTo>
                <a:lnTo>
                  <a:pt x="0" y="0"/>
                </a:lnTo>
                <a:lnTo>
                  <a:pt x="0" y="28878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092700" y="3295916"/>
            <a:ext cx="975994" cy="288925"/>
          </a:xfrm>
          <a:custGeom>
            <a:avLst/>
            <a:gdLst/>
            <a:ahLst/>
            <a:cxnLst/>
            <a:rect l="l" t="t" r="r" b="b"/>
            <a:pathLst>
              <a:path w="975995" h="288925">
                <a:moveTo>
                  <a:pt x="0" y="288785"/>
                </a:moveTo>
                <a:lnTo>
                  <a:pt x="975995" y="288785"/>
                </a:lnTo>
                <a:lnTo>
                  <a:pt x="975995" y="0"/>
                </a:lnTo>
                <a:lnTo>
                  <a:pt x="0" y="0"/>
                </a:lnTo>
                <a:lnTo>
                  <a:pt x="0" y="28878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068695" y="3295916"/>
            <a:ext cx="957580" cy="288925"/>
          </a:xfrm>
          <a:custGeom>
            <a:avLst/>
            <a:gdLst/>
            <a:ahLst/>
            <a:cxnLst/>
            <a:rect l="l" t="t" r="r" b="b"/>
            <a:pathLst>
              <a:path w="957579" h="288925">
                <a:moveTo>
                  <a:pt x="0" y="288785"/>
                </a:moveTo>
                <a:lnTo>
                  <a:pt x="957579" y="288785"/>
                </a:lnTo>
                <a:lnTo>
                  <a:pt x="957579" y="0"/>
                </a:lnTo>
                <a:lnTo>
                  <a:pt x="0" y="0"/>
                </a:lnTo>
                <a:lnTo>
                  <a:pt x="0" y="28878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026275" y="3295916"/>
            <a:ext cx="958215" cy="288925"/>
          </a:xfrm>
          <a:custGeom>
            <a:avLst/>
            <a:gdLst/>
            <a:ahLst/>
            <a:cxnLst/>
            <a:rect l="l" t="t" r="r" b="b"/>
            <a:pathLst>
              <a:path w="958215" h="288925">
                <a:moveTo>
                  <a:pt x="0" y="288785"/>
                </a:moveTo>
                <a:lnTo>
                  <a:pt x="958215" y="288785"/>
                </a:lnTo>
                <a:lnTo>
                  <a:pt x="958215" y="0"/>
                </a:lnTo>
                <a:lnTo>
                  <a:pt x="0" y="0"/>
                </a:lnTo>
                <a:lnTo>
                  <a:pt x="0" y="28878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984490" y="3295916"/>
            <a:ext cx="956944" cy="288925"/>
          </a:xfrm>
          <a:custGeom>
            <a:avLst/>
            <a:gdLst/>
            <a:ahLst/>
            <a:cxnLst/>
            <a:rect l="l" t="t" r="r" b="b"/>
            <a:pathLst>
              <a:path w="956945" h="288925">
                <a:moveTo>
                  <a:pt x="0" y="288785"/>
                </a:moveTo>
                <a:lnTo>
                  <a:pt x="956945" y="288785"/>
                </a:lnTo>
                <a:lnTo>
                  <a:pt x="956945" y="0"/>
                </a:lnTo>
                <a:lnTo>
                  <a:pt x="0" y="0"/>
                </a:lnTo>
                <a:lnTo>
                  <a:pt x="0" y="28878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03200" y="3584727"/>
            <a:ext cx="2821940" cy="309245"/>
          </a:xfrm>
          <a:custGeom>
            <a:avLst/>
            <a:gdLst/>
            <a:ahLst/>
            <a:cxnLst/>
            <a:rect l="l" t="t" r="r" b="b"/>
            <a:pathLst>
              <a:path w="2821940" h="309245">
                <a:moveTo>
                  <a:pt x="0" y="309219"/>
                </a:moveTo>
                <a:lnTo>
                  <a:pt x="2821940" y="309219"/>
                </a:lnTo>
                <a:lnTo>
                  <a:pt x="2821940" y="0"/>
                </a:lnTo>
                <a:lnTo>
                  <a:pt x="0" y="0"/>
                </a:lnTo>
                <a:lnTo>
                  <a:pt x="0" y="3092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25139" y="3584727"/>
            <a:ext cx="1136015" cy="309245"/>
          </a:xfrm>
          <a:custGeom>
            <a:avLst/>
            <a:gdLst/>
            <a:ahLst/>
            <a:cxnLst/>
            <a:rect l="l" t="t" r="r" b="b"/>
            <a:pathLst>
              <a:path w="1136014" h="309245">
                <a:moveTo>
                  <a:pt x="0" y="309219"/>
                </a:moveTo>
                <a:lnTo>
                  <a:pt x="1136014" y="309219"/>
                </a:lnTo>
                <a:lnTo>
                  <a:pt x="1136014" y="0"/>
                </a:lnTo>
                <a:lnTo>
                  <a:pt x="0" y="0"/>
                </a:lnTo>
                <a:lnTo>
                  <a:pt x="0" y="3092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61154" y="3584727"/>
            <a:ext cx="931544" cy="309245"/>
          </a:xfrm>
          <a:custGeom>
            <a:avLst/>
            <a:gdLst/>
            <a:ahLst/>
            <a:cxnLst/>
            <a:rect l="l" t="t" r="r" b="b"/>
            <a:pathLst>
              <a:path w="931545" h="309245">
                <a:moveTo>
                  <a:pt x="0" y="309219"/>
                </a:moveTo>
                <a:lnTo>
                  <a:pt x="931545" y="309219"/>
                </a:lnTo>
                <a:lnTo>
                  <a:pt x="931545" y="0"/>
                </a:lnTo>
                <a:lnTo>
                  <a:pt x="0" y="0"/>
                </a:lnTo>
                <a:lnTo>
                  <a:pt x="0" y="3092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092700" y="3584727"/>
            <a:ext cx="975994" cy="309245"/>
          </a:xfrm>
          <a:custGeom>
            <a:avLst/>
            <a:gdLst/>
            <a:ahLst/>
            <a:cxnLst/>
            <a:rect l="l" t="t" r="r" b="b"/>
            <a:pathLst>
              <a:path w="975995" h="309245">
                <a:moveTo>
                  <a:pt x="0" y="309219"/>
                </a:moveTo>
                <a:lnTo>
                  <a:pt x="975995" y="309219"/>
                </a:lnTo>
                <a:lnTo>
                  <a:pt x="975995" y="0"/>
                </a:lnTo>
                <a:lnTo>
                  <a:pt x="0" y="0"/>
                </a:lnTo>
                <a:lnTo>
                  <a:pt x="0" y="3092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068695" y="3584727"/>
            <a:ext cx="957580" cy="309245"/>
          </a:xfrm>
          <a:custGeom>
            <a:avLst/>
            <a:gdLst/>
            <a:ahLst/>
            <a:cxnLst/>
            <a:rect l="l" t="t" r="r" b="b"/>
            <a:pathLst>
              <a:path w="957579" h="309245">
                <a:moveTo>
                  <a:pt x="0" y="309219"/>
                </a:moveTo>
                <a:lnTo>
                  <a:pt x="957579" y="309219"/>
                </a:lnTo>
                <a:lnTo>
                  <a:pt x="957579" y="0"/>
                </a:lnTo>
                <a:lnTo>
                  <a:pt x="0" y="0"/>
                </a:lnTo>
                <a:lnTo>
                  <a:pt x="0" y="3092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026275" y="3584727"/>
            <a:ext cx="958215" cy="309245"/>
          </a:xfrm>
          <a:custGeom>
            <a:avLst/>
            <a:gdLst/>
            <a:ahLst/>
            <a:cxnLst/>
            <a:rect l="l" t="t" r="r" b="b"/>
            <a:pathLst>
              <a:path w="958215" h="309245">
                <a:moveTo>
                  <a:pt x="0" y="309219"/>
                </a:moveTo>
                <a:lnTo>
                  <a:pt x="958215" y="309219"/>
                </a:lnTo>
                <a:lnTo>
                  <a:pt x="958215" y="0"/>
                </a:lnTo>
                <a:lnTo>
                  <a:pt x="0" y="0"/>
                </a:lnTo>
                <a:lnTo>
                  <a:pt x="0" y="3092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984490" y="3584727"/>
            <a:ext cx="956944" cy="309245"/>
          </a:xfrm>
          <a:custGeom>
            <a:avLst/>
            <a:gdLst/>
            <a:ahLst/>
            <a:cxnLst/>
            <a:rect l="l" t="t" r="r" b="b"/>
            <a:pathLst>
              <a:path w="956945" h="309245">
                <a:moveTo>
                  <a:pt x="0" y="309219"/>
                </a:moveTo>
                <a:lnTo>
                  <a:pt x="956945" y="309219"/>
                </a:lnTo>
                <a:lnTo>
                  <a:pt x="956945" y="0"/>
                </a:lnTo>
                <a:lnTo>
                  <a:pt x="0" y="0"/>
                </a:lnTo>
                <a:lnTo>
                  <a:pt x="0" y="30921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3200" y="3893921"/>
            <a:ext cx="2821940" cy="309245"/>
          </a:xfrm>
          <a:custGeom>
            <a:avLst/>
            <a:gdLst/>
            <a:ahLst/>
            <a:cxnLst/>
            <a:rect l="l" t="t" r="r" b="b"/>
            <a:pathLst>
              <a:path w="2821940" h="309245">
                <a:moveTo>
                  <a:pt x="0" y="309016"/>
                </a:moveTo>
                <a:lnTo>
                  <a:pt x="2821940" y="309016"/>
                </a:lnTo>
                <a:lnTo>
                  <a:pt x="2821940" y="0"/>
                </a:lnTo>
                <a:lnTo>
                  <a:pt x="0" y="0"/>
                </a:lnTo>
                <a:lnTo>
                  <a:pt x="0" y="3090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25139" y="3893921"/>
            <a:ext cx="1136015" cy="309245"/>
          </a:xfrm>
          <a:custGeom>
            <a:avLst/>
            <a:gdLst/>
            <a:ahLst/>
            <a:cxnLst/>
            <a:rect l="l" t="t" r="r" b="b"/>
            <a:pathLst>
              <a:path w="1136014" h="309245">
                <a:moveTo>
                  <a:pt x="0" y="309016"/>
                </a:moveTo>
                <a:lnTo>
                  <a:pt x="1136014" y="309016"/>
                </a:lnTo>
                <a:lnTo>
                  <a:pt x="1136014" y="0"/>
                </a:lnTo>
                <a:lnTo>
                  <a:pt x="0" y="0"/>
                </a:lnTo>
                <a:lnTo>
                  <a:pt x="0" y="3090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161154" y="3893921"/>
            <a:ext cx="931544" cy="309245"/>
          </a:xfrm>
          <a:custGeom>
            <a:avLst/>
            <a:gdLst/>
            <a:ahLst/>
            <a:cxnLst/>
            <a:rect l="l" t="t" r="r" b="b"/>
            <a:pathLst>
              <a:path w="931545" h="309245">
                <a:moveTo>
                  <a:pt x="0" y="309016"/>
                </a:moveTo>
                <a:lnTo>
                  <a:pt x="931545" y="309016"/>
                </a:lnTo>
                <a:lnTo>
                  <a:pt x="931545" y="0"/>
                </a:lnTo>
                <a:lnTo>
                  <a:pt x="0" y="0"/>
                </a:lnTo>
                <a:lnTo>
                  <a:pt x="0" y="3090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092700" y="3893921"/>
            <a:ext cx="975994" cy="309245"/>
          </a:xfrm>
          <a:custGeom>
            <a:avLst/>
            <a:gdLst/>
            <a:ahLst/>
            <a:cxnLst/>
            <a:rect l="l" t="t" r="r" b="b"/>
            <a:pathLst>
              <a:path w="975995" h="309245">
                <a:moveTo>
                  <a:pt x="0" y="309016"/>
                </a:moveTo>
                <a:lnTo>
                  <a:pt x="975995" y="309016"/>
                </a:lnTo>
                <a:lnTo>
                  <a:pt x="975995" y="0"/>
                </a:lnTo>
                <a:lnTo>
                  <a:pt x="0" y="0"/>
                </a:lnTo>
                <a:lnTo>
                  <a:pt x="0" y="3090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068695" y="3893921"/>
            <a:ext cx="957580" cy="309245"/>
          </a:xfrm>
          <a:custGeom>
            <a:avLst/>
            <a:gdLst/>
            <a:ahLst/>
            <a:cxnLst/>
            <a:rect l="l" t="t" r="r" b="b"/>
            <a:pathLst>
              <a:path w="957579" h="309245">
                <a:moveTo>
                  <a:pt x="0" y="309016"/>
                </a:moveTo>
                <a:lnTo>
                  <a:pt x="957579" y="309016"/>
                </a:lnTo>
                <a:lnTo>
                  <a:pt x="957579" y="0"/>
                </a:lnTo>
                <a:lnTo>
                  <a:pt x="0" y="0"/>
                </a:lnTo>
                <a:lnTo>
                  <a:pt x="0" y="3090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026275" y="3893921"/>
            <a:ext cx="958215" cy="309245"/>
          </a:xfrm>
          <a:custGeom>
            <a:avLst/>
            <a:gdLst/>
            <a:ahLst/>
            <a:cxnLst/>
            <a:rect l="l" t="t" r="r" b="b"/>
            <a:pathLst>
              <a:path w="958215" h="309245">
                <a:moveTo>
                  <a:pt x="0" y="309016"/>
                </a:moveTo>
                <a:lnTo>
                  <a:pt x="958215" y="309016"/>
                </a:lnTo>
                <a:lnTo>
                  <a:pt x="958215" y="0"/>
                </a:lnTo>
                <a:lnTo>
                  <a:pt x="0" y="0"/>
                </a:lnTo>
                <a:lnTo>
                  <a:pt x="0" y="3090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984490" y="3893921"/>
            <a:ext cx="956944" cy="309245"/>
          </a:xfrm>
          <a:custGeom>
            <a:avLst/>
            <a:gdLst/>
            <a:ahLst/>
            <a:cxnLst/>
            <a:rect l="l" t="t" r="r" b="b"/>
            <a:pathLst>
              <a:path w="956945" h="309245">
                <a:moveTo>
                  <a:pt x="0" y="309016"/>
                </a:moveTo>
                <a:lnTo>
                  <a:pt x="956945" y="309016"/>
                </a:lnTo>
                <a:lnTo>
                  <a:pt x="956945" y="0"/>
                </a:lnTo>
                <a:lnTo>
                  <a:pt x="0" y="0"/>
                </a:lnTo>
                <a:lnTo>
                  <a:pt x="0" y="3090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03200" y="4202874"/>
            <a:ext cx="2821940" cy="289560"/>
          </a:xfrm>
          <a:custGeom>
            <a:avLst/>
            <a:gdLst/>
            <a:ahLst/>
            <a:cxnLst/>
            <a:rect l="l" t="t" r="r" b="b"/>
            <a:pathLst>
              <a:path w="2821940" h="289560">
                <a:moveTo>
                  <a:pt x="0" y="289115"/>
                </a:moveTo>
                <a:lnTo>
                  <a:pt x="2821940" y="289115"/>
                </a:lnTo>
                <a:lnTo>
                  <a:pt x="2821940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025139" y="4202874"/>
            <a:ext cx="1136015" cy="289560"/>
          </a:xfrm>
          <a:custGeom>
            <a:avLst/>
            <a:gdLst/>
            <a:ahLst/>
            <a:cxnLst/>
            <a:rect l="l" t="t" r="r" b="b"/>
            <a:pathLst>
              <a:path w="1136014" h="289560">
                <a:moveTo>
                  <a:pt x="0" y="289115"/>
                </a:moveTo>
                <a:lnTo>
                  <a:pt x="1136014" y="289115"/>
                </a:lnTo>
                <a:lnTo>
                  <a:pt x="1136014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161154" y="4202874"/>
            <a:ext cx="931544" cy="289560"/>
          </a:xfrm>
          <a:custGeom>
            <a:avLst/>
            <a:gdLst/>
            <a:ahLst/>
            <a:cxnLst/>
            <a:rect l="l" t="t" r="r" b="b"/>
            <a:pathLst>
              <a:path w="931545" h="289560">
                <a:moveTo>
                  <a:pt x="0" y="289115"/>
                </a:moveTo>
                <a:lnTo>
                  <a:pt x="931545" y="289115"/>
                </a:lnTo>
                <a:lnTo>
                  <a:pt x="9315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092700" y="4202874"/>
            <a:ext cx="975994" cy="289560"/>
          </a:xfrm>
          <a:custGeom>
            <a:avLst/>
            <a:gdLst/>
            <a:ahLst/>
            <a:cxnLst/>
            <a:rect l="l" t="t" r="r" b="b"/>
            <a:pathLst>
              <a:path w="975995" h="289560">
                <a:moveTo>
                  <a:pt x="0" y="289115"/>
                </a:moveTo>
                <a:lnTo>
                  <a:pt x="975995" y="289115"/>
                </a:lnTo>
                <a:lnTo>
                  <a:pt x="97599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068695" y="4202874"/>
            <a:ext cx="957580" cy="289560"/>
          </a:xfrm>
          <a:custGeom>
            <a:avLst/>
            <a:gdLst/>
            <a:ahLst/>
            <a:cxnLst/>
            <a:rect l="l" t="t" r="r" b="b"/>
            <a:pathLst>
              <a:path w="957579" h="289560">
                <a:moveTo>
                  <a:pt x="0" y="289115"/>
                </a:moveTo>
                <a:lnTo>
                  <a:pt x="957579" y="289115"/>
                </a:lnTo>
                <a:lnTo>
                  <a:pt x="957579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026275" y="4202874"/>
            <a:ext cx="958215" cy="289560"/>
          </a:xfrm>
          <a:custGeom>
            <a:avLst/>
            <a:gdLst/>
            <a:ahLst/>
            <a:cxnLst/>
            <a:rect l="l" t="t" r="r" b="b"/>
            <a:pathLst>
              <a:path w="958215" h="289560">
                <a:moveTo>
                  <a:pt x="0" y="289115"/>
                </a:moveTo>
                <a:lnTo>
                  <a:pt x="958215" y="289115"/>
                </a:lnTo>
                <a:lnTo>
                  <a:pt x="95821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984490" y="4202874"/>
            <a:ext cx="956944" cy="289560"/>
          </a:xfrm>
          <a:custGeom>
            <a:avLst/>
            <a:gdLst/>
            <a:ahLst/>
            <a:cxnLst/>
            <a:rect l="l" t="t" r="r" b="b"/>
            <a:pathLst>
              <a:path w="956945" h="289560">
                <a:moveTo>
                  <a:pt x="0" y="289115"/>
                </a:moveTo>
                <a:lnTo>
                  <a:pt x="956945" y="289115"/>
                </a:lnTo>
                <a:lnTo>
                  <a:pt x="9569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03200" y="4492053"/>
            <a:ext cx="2821940" cy="289560"/>
          </a:xfrm>
          <a:custGeom>
            <a:avLst/>
            <a:gdLst/>
            <a:ahLst/>
            <a:cxnLst/>
            <a:rect l="l" t="t" r="r" b="b"/>
            <a:pathLst>
              <a:path w="2821940" h="289560">
                <a:moveTo>
                  <a:pt x="0" y="289115"/>
                </a:moveTo>
                <a:lnTo>
                  <a:pt x="2821940" y="289115"/>
                </a:lnTo>
                <a:lnTo>
                  <a:pt x="2821940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025139" y="4492053"/>
            <a:ext cx="1136015" cy="289560"/>
          </a:xfrm>
          <a:custGeom>
            <a:avLst/>
            <a:gdLst/>
            <a:ahLst/>
            <a:cxnLst/>
            <a:rect l="l" t="t" r="r" b="b"/>
            <a:pathLst>
              <a:path w="1136014" h="289560">
                <a:moveTo>
                  <a:pt x="0" y="289115"/>
                </a:moveTo>
                <a:lnTo>
                  <a:pt x="1136014" y="289115"/>
                </a:lnTo>
                <a:lnTo>
                  <a:pt x="1136014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161154" y="4492053"/>
            <a:ext cx="931544" cy="289560"/>
          </a:xfrm>
          <a:custGeom>
            <a:avLst/>
            <a:gdLst/>
            <a:ahLst/>
            <a:cxnLst/>
            <a:rect l="l" t="t" r="r" b="b"/>
            <a:pathLst>
              <a:path w="931545" h="289560">
                <a:moveTo>
                  <a:pt x="0" y="289115"/>
                </a:moveTo>
                <a:lnTo>
                  <a:pt x="931545" y="289115"/>
                </a:lnTo>
                <a:lnTo>
                  <a:pt x="9315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092700" y="4492053"/>
            <a:ext cx="2891790" cy="289560"/>
          </a:xfrm>
          <a:custGeom>
            <a:avLst/>
            <a:gdLst/>
            <a:ahLst/>
            <a:cxnLst/>
            <a:rect l="l" t="t" r="r" b="b"/>
            <a:pathLst>
              <a:path w="2891790" h="289560">
                <a:moveTo>
                  <a:pt x="0" y="289115"/>
                </a:moveTo>
                <a:lnTo>
                  <a:pt x="2891790" y="289115"/>
                </a:lnTo>
                <a:lnTo>
                  <a:pt x="2891790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984490" y="4492053"/>
            <a:ext cx="956944" cy="289560"/>
          </a:xfrm>
          <a:custGeom>
            <a:avLst/>
            <a:gdLst/>
            <a:ahLst/>
            <a:cxnLst/>
            <a:rect l="l" t="t" r="r" b="b"/>
            <a:pathLst>
              <a:path w="956945" h="289560">
                <a:moveTo>
                  <a:pt x="0" y="289115"/>
                </a:moveTo>
                <a:lnTo>
                  <a:pt x="956945" y="289115"/>
                </a:lnTo>
                <a:lnTo>
                  <a:pt x="956945" y="0"/>
                </a:lnTo>
                <a:lnTo>
                  <a:pt x="0" y="0"/>
                </a:lnTo>
                <a:lnTo>
                  <a:pt x="0" y="2891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03200" y="4781169"/>
            <a:ext cx="2821940" cy="257810"/>
          </a:xfrm>
          <a:custGeom>
            <a:avLst/>
            <a:gdLst/>
            <a:ahLst/>
            <a:cxnLst/>
            <a:rect l="l" t="t" r="r" b="b"/>
            <a:pathLst>
              <a:path w="2821940" h="257810">
                <a:moveTo>
                  <a:pt x="0" y="257555"/>
                </a:moveTo>
                <a:lnTo>
                  <a:pt x="2821940" y="257555"/>
                </a:lnTo>
                <a:lnTo>
                  <a:pt x="2821940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025139" y="4781169"/>
            <a:ext cx="1136015" cy="257810"/>
          </a:xfrm>
          <a:custGeom>
            <a:avLst/>
            <a:gdLst/>
            <a:ahLst/>
            <a:cxnLst/>
            <a:rect l="l" t="t" r="r" b="b"/>
            <a:pathLst>
              <a:path w="1136014" h="257810">
                <a:moveTo>
                  <a:pt x="0" y="257555"/>
                </a:moveTo>
                <a:lnTo>
                  <a:pt x="1136014" y="257555"/>
                </a:lnTo>
                <a:lnTo>
                  <a:pt x="1136014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161154" y="4781169"/>
            <a:ext cx="931544" cy="257810"/>
          </a:xfrm>
          <a:custGeom>
            <a:avLst/>
            <a:gdLst/>
            <a:ahLst/>
            <a:cxnLst/>
            <a:rect l="l" t="t" r="r" b="b"/>
            <a:pathLst>
              <a:path w="931545" h="257810">
                <a:moveTo>
                  <a:pt x="0" y="257555"/>
                </a:moveTo>
                <a:lnTo>
                  <a:pt x="931545" y="257555"/>
                </a:lnTo>
                <a:lnTo>
                  <a:pt x="93154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092700" y="4781169"/>
            <a:ext cx="2891790" cy="257810"/>
          </a:xfrm>
          <a:custGeom>
            <a:avLst/>
            <a:gdLst/>
            <a:ahLst/>
            <a:cxnLst/>
            <a:rect l="l" t="t" r="r" b="b"/>
            <a:pathLst>
              <a:path w="2891790" h="257810">
                <a:moveTo>
                  <a:pt x="0" y="257555"/>
                </a:moveTo>
                <a:lnTo>
                  <a:pt x="2891790" y="257555"/>
                </a:lnTo>
                <a:lnTo>
                  <a:pt x="2891790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984490" y="4781169"/>
            <a:ext cx="956944" cy="257810"/>
          </a:xfrm>
          <a:custGeom>
            <a:avLst/>
            <a:gdLst/>
            <a:ahLst/>
            <a:cxnLst/>
            <a:rect l="l" t="t" r="r" b="b"/>
            <a:pathLst>
              <a:path w="956945" h="257810">
                <a:moveTo>
                  <a:pt x="0" y="257555"/>
                </a:moveTo>
                <a:lnTo>
                  <a:pt x="956945" y="257555"/>
                </a:lnTo>
                <a:lnTo>
                  <a:pt x="956945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203200" y="1238250"/>
          <a:ext cx="8747760" cy="3803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8130"/>
                <a:gridCol w="1057274"/>
                <a:gridCol w="1019175"/>
                <a:gridCol w="975360"/>
                <a:gridCol w="955039"/>
                <a:gridCol w="960754"/>
                <a:gridCol w="963929"/>
              </a:tblGrid>
              <a:tr h="311912">
                <a:tc gridSpan="7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8737600" algn="l"/>
                        </a:tabLst>
                      </a:pPr>
                      <a:r>
                        <a:rPr dirty="0" u="sng" sz="16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Hurdle rate: </a:t>
                      </a:r>
                      <a:r>
                        <a:rPr dirty="0" u="sng" sz="16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12%. </a:t>
                      </a:r>
                      <a:r>
                        <a:rPr dirty="0" u="sng" sz="16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The depreciation is calculated using </a:t>
                      </a:r>
                      <a:r>
                        <a:rPr dirty="0" u="sng" sz="16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u="sng" sz="16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straight-line</a:t>
                      </a:r>
                      <a:r>
                        <a:rPr dirty="0" u="sng" sz="1600" spc="254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6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method.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1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8092">
                <a:tc gridSpan="7">
                  <a:txBody>
                    <a:bodyPr/>
                    <a:lstStyle/>
                    <a:p>
                      <a:pPr marL="5711190" marR="3175">
                        <a:lnSpc>
                          <a:spcPts val="1739"/>
                        </a:lnSpc>
                        <a:spcBef>
                          <a:spcPts val="85"/>
                        </a:spcBef>
                      </a:pPr>
                      <a:r>
                        <a:rPr dirty="0" sz="1600" spc="-5" b="1"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sz="1600" spc="-1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40" b="1">
                          <a:latin typeface="Times New Roman"/>
                          <a:cs typeface="Times New Roman"/>
                        </a:rPr>
                        <a:t>Year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90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2069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313817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Revenues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$430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$460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$460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$380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 marR="31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$250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288852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Depreciation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</a:tr>
              <a:tr h="289284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income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244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244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164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 spc="-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</a:tr>
              <a:tr h="289209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16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value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03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$1,200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984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768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552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336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</a:tr>
              <a:tr h="28911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Book rate of</a:t>
                      </a:r>
                      <a:r>
                        <a:rPr dirty="0" sz="16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return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17.8%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24.8%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31.8%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29.7%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10.1%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</a:tr>
              <a:tr h="30918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Residual project 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income</a:t>
                      </a:r>
                      <a:r>
                        <a:rPr dirty="0" sz="16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(0.12)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70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126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152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98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(6)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</a:tr>
              <a:tr h="309054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Discount rate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(1.12</a:t>
                      </a:r>
                      <a:r>
                        <a:rPr dirty="0" baseline="18518" sz="1575" spc="-7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9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1.120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>
                          <a:latin typeface="Times New Roman"/>
                          <a:cs typeface="Times New Roman"/>
                        </a:rPr>
                        <a:t>1.254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1.405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1.574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 marR="31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1.762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solidFill>
                      <a:srgbClr val="F8F8F8"/>
                    </a:solidFill>
                  </a:tcPr>
                </a:tc>
              </a:tr>
              <a:tr h="288988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PV of</a:t>
                      </a:r>
                      <a:r>
                        <a:rPr dirty="0" sz="16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62.5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100.5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108.2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62.3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5">
                          <a:latin typeface="Times New Roman"/>
                          <a:cs typeface="Times New Roman"/>
                        </a:rPr>
                        <a:t>-3.4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</a:tr>
              <a:tr h="287718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600" spc="-25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PV of</a:t>
                      </a:r>
                      <a:r>
                        <a:rPr dirty="0" sz="16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u="sng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52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6492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6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project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03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dbl" sz="16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$1,530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35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dirty="0" sz="1600" spc="-5">
                          <a:latin typeface="Times New Roman"/>
                          <a:cs typeface="Times New Roman"/>
                        </a:rPr>
                        <a:t>added =</a:t>
                      </a:r>
                      <a:r>
                        <a:rPr dirty="0" sz="16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>
                          <a:latin typeface="Times New Roman"/>
                          <a:cs typeface="Times New Roman"/>
                        </a:rPr>
                        <a:t>$330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558" y="405129"/>
            <a:ext cx="76561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Strategy Evaluation: Residual Earnings</a:t>
            </a:r>
            <a:r>
              <a:rPr dirty="0" spc="-25"/>
              <a:t> </a:t>
            </a:r>
            <a:r>
              <a:rPr dirty="0" spc="-5"/>
              <a:t>Approach</a:t>
            </a:r>
          </a:p>
        </p:txBody>
      </p:sp>
      <p:sp>
        <p:nvSpPr>
          <p:cNvPr id="3" name="object 3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8307" y="1304544"/>
            <a:ext cx="8775700" cy="0"/>
          </a:xfrm>
          <a:custGeom>
            <a:avLst/>
            <a:gdLst/>
            <a:ahLst/>
            <a:cxnLst/>
            <a:rect l="l" t="t" r="r" b="b"/>
            <a:pathLst>
              <a:path w="8775700" h="0">
                <a:moveTo>
                  <a:pt x="0" y="0"/>
                </a:moveTo>
                <a:lnTo>
                  <a:pt x="877519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307" y="1053083"/>
            <a:ext cx="8775700" cy="0"/>
          </a:xfrm>
          <a:custGeom>
            <a:avLst/>
            <a:gdLst/>
            <a:ahLst/>
            <a:cxnLst/>
            <a:rect l="l" t="t" r="r" b="b"/>
            <a:pathLst>
              <a:path w="8775700" h="0">
                <a:moveTo>
                  <a:pt x="0" y="0"/>
                </a:moveTo>
                <a:lnTo>
                  <a:pt x="877519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70789" y="1067815"/>
            <a:ext cx="14109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Hurdle rate:</a:t>
            </a:r>
            <a:r>
              <a:rPr dirty="0" sz="1400" spc="-19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12%.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7404" y="1319911"/>
            <a:ext cx="55987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1760" algn="l"/>
                <a:tab pos="5585460" algn="l"/>
              </a:tabLst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400" spc="-2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ForecastYear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7800" y="1608696"/>
            <a:ext cx="2429510" cy="198120"/>
          </a:xfrm>
          <a:custGeom>
            <a:avLst/>
            <a:gdLst/>
            <a:ahLst/>
            <a:cxnLst/>
            <a:rect l="l" t="t" r="r" b="b"/>
            <a:pathLst>
              <a:path w="2429510" h="198119">
                <a:moveTo>
                  <a:pt x="0" y="198005"/>
                </a:moveTo>
                <a:lnTo>
                  <a:pt x="2429510" y="198005"/>
                </a:lnTo>
                <a:lnTo>
                  <a:pt x="2429510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07310" y="1608696"/>
            <a:ext cx="781050" cy="198120"/>
          </a:xfrm>
          <a:custGeom>
            <a:avLst/>
            <a:gdLst/>
            <a:ahLst/>
            <a:cxnLst/>
            <a:rect l="l" t="t" r="r" b="b"/>
            <a:pathLst>
              <a:path w="781050" h="198119">
                <a:moveTo>
                  <a:pt x="0" y="198005"/>
                </a:moveTo>
                <a:lnTo>
                  <a:pt x="781050" y="198005"/>
                </a:lnTo>
                <a:lnTo>
                  <a:pt x="781050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88359" y="1608696"/>
            <a:ext cx="748665" cy="198120"/>
          </a:xfrm>
          <a:custGeom>
            <a:avLst/>
            <a:gdLst/>
            <a:ahLst/>
            <a:cxnLst/>
            <a:rect l="l" t="t" r="r" b="b"/>
            <a:pathLst>
              <a:path w="748664" h="198119">
                <a:moveTo>
                  <a:pt x="0" y="198005"/>
                </a:moveTo>
                <a:lnTo>
                  <a:pt x="748664" y="198005"/>
                </a:lnTo>
                <a:lnTo>
                  <a:pt x="748664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37025" y="1608696"/>
            <a:ext cx="747395" cy="198120"/>
          </a:xfrm>
          <a:custGeom>
            <a:avLst/>
            <a:gdLst/>
            <a:ahLst/>
            <a:cxnLst/>
            <a:rect l="l" t="t" r="r" b="b"/>
            <a:pathLst>
              <a:path w="747395" h="198119">
                <a:moveTo>
                  <a:pt x="0" y="198005"/>
                </a:moveTo>
                <a:lnTo>
                  <a:pt x="747395" y="198005"/>
                </a:lnTo>
                <a:lnTo>
                  <a:pt x="747395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84420" y="1608696"/>
            <a:ext cx="763270" cy="198120"/>
          </a:xfrm>
          <a:custGeom>
            <a:avLst/>
            <a:gdLst/>
            <a:ahLst/>
            <a:cxnLst/>
            <a:rect l="l" t="t" r="r" b="b"/>
            <a:pathLst>
              <a:path w="763270" h="198119">
                <a:moveTo>
                  <a:pt x="0" y="198005"/>
                </a:moveTo>
                <a:lnTo>
                  <a:pt x="763270" y="198005"/>
                </a:lnTo>
                <a:lnTo>
                  <a:pt x="763270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47690" y="1608696"/>
            <a:ext cx="755650" cy="198120"/>
          </a:xfrm>
          <a:custGeom>
            <a:avLst/>
            <a:gdLst/>
            <a:ahLst/>
            <a:cxnLst/>
            <a:rect l="l" t="t" r="r" b="b"/>
            <a:pathLst>
              <a:path w="755650" h="198119">
                <a:moveTo>
                  <a:pt x="0" y="198005"/>
                </a:moveTo>
                <a:lnTo>
                  <a:pt x="755650" y="198005"/>
                </a:lnTo>
                <a:lnTo>
                  <a:pt x="755650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03340" y="1608696"/>
            <a:ext cx="840740" cy="198120"/>
          </a:xfrm>
          <a:custGeom>
            <a:avLst/>
            <a:gdLst/>
            <a:ahLst/>
            <a:cxnLst/>
            <a:rect l="l" t="t" r="r" b="b"/>
            <a:pathLst>
              <a:path w="840740" h="198119">
                <a:moveTo>
                  <a:pt x="0" y="198005"/>
                </a:moveTo>
                <a:lnTo>
                  <a:pt x="840739" y="198005"/>
                </a:lnTo>
                <a:lnTo>
                  <a:pt x="840739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44080" y="1608696"/>
            <a:ext cx="999490" cy="198120"/>
          </a:xfrm>
          <a:custGeom>
            <a:avLst/>
            <a:gdLst/>
            <a:ahLst/>
            <a:cxnLst/>
            <a:rect l="l" t="t" r="r" b="b"/>
            <a:pathLst>
              <a:path w="999490" h="198119">
                <a:moveTo>
                  <a:pt x="0" y="198005"/>
                </a:moveTo>
                <a:lnTo>
                  <a:pt x="999490" y="198005"/>
                </a:lnTo>
                <a:lnTo>
                  <a:pt x="999490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43569" y="1608696"/>
            <a:ext cx="707390" cy="198120"/>
          </a:xfrm>
          <a:custGeom>
            <a:avLst/>
            <a:gdLst/>
            <a:ahLst/>
            <a:cxnLst/>
            <a:rect l="l" t="t" r="r" b="b"/>
            <a:pathLst>
              <a:path w="707390" h="198119">
                <a:moveTo>
                  <a:pt x="0" y="198005"/>
                </a:moveTo>
                <a:lnTo>
                  <a:pt x="707390" y="198005"/>
                </a:lnTo>
                <a:lnTo>
                  <a:pt x="707390" y="0"/>
                </a:lnTo>
                <a:lnTo>
                  <a:pt x="0" y="0"/>
                </a:lnTo>
                <a:lnTo>
                  <a:pt x="0" y="19800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7800" y="1806663"/>
            <a:ext cx="2429510" cy="278130"/>
          </a:xfrm>
          <a:custGeom>
            <a:avLst/>
            <a:gdLst/>
            <a:ahLst/>
            <a:cxnLst/>
            <a:rect l="l" t="t" r="r" b="b"/>
            <a:pathLst>
              <a:path w="2429510" h="278130">
                <a:moveTo>
                  <a:pt x="0" y="277914"/>
                </a:moveTo>
                <a:lnTo>
                  <a:pt x="2429510" y="277914"/>
                </a:lnTo>
                <a:lnTo>
                  <a:pt x="2429510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07310" y="1806663"/>
            <a:ext cx="781050" cy="278130"/>
          </a:xfrm>
          <a:custGeom>
            <a:avLst/>
            <a:gdLst/>
            <a:ahLst/>
            <a:cxnLst/>
            <a:rect l="l" t="t" r="r" b="b"/>
            <a:pathLst>
              <a:path w="781050" h="278130">
                <a:moveTo>
                  <a:pt x="0" y="277914"/>
                </a:moveTo>
                <a:lnTo>
                  <a:pt x="781050" y="277914"/>
                </a:lnTo>
                <a:lnTo>
                  <a:pt x="781050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88359" y="1806663"/>
            <a:ext cx="748665" cy="278130"/>
          </a:xfrm>
          <a:custGeom>
            <a:avLst/>
            <a:gdLst/>
            <a:ahLst/>
            <a:cxnLst/>
            <a:rect l="l" t="t" r="r" b="b"/>
            <a:pathLst>
              <a:path w="748664" h="278130">
                <a:moveTo>
                  <a:pt x="0" y="277914"/>
                </a:moveTo>
                <a:lnTo>
                  <a:pt x="748664" y="277914"/>
                </a:lnTo>
                <a:lnTo>
                  <a:pt x="748664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37025" y="1806663"/>
            <a:ext cx="747395" cy="278130"/>
          </a:xfrm>
          <a:custGeom>
            <a:avLst/>
            <a:gdLst/>
            <a:ahLst/>
            <a:cxnLst/>
            <a:rect l="l" t="t" r="r" b="b"/>
            <a:pathLst>
              <a:path w="747395" h="278130">
                <a:moveTo>
                  <a:pt x="0" y="277914"/>
                </a:moveTo>
                <a:lnTo>
                  <a:pt x="747395" y="277914"/>
                </a:lnTo>
                <a:lnTo>
                  <a:pt x="747395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84420" y="1806663"/>
            <a:ext cx="763270" cy="278130"/>
          </a:xfrm>
          <a:custGeom>
            <a:avLst/>
            <a:gdLst/>
            <a:ahLst/>
            <a:cxnLst/>
            <a:rect l="l" t="t" r="r" b="b"/>
            <a:pathLst>
              <a:path w="763270" h="278130">
                <a:moveTo>
                  <a:pt x="0" y="277914"/>
                </a:moveTo>
                <a:lnTo>
                  <a:pt x="763270" y="277914"/>
                </a:lnTo>
                <a:lnTo>
                  <a:pt x="763270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47690" y="1806663"/>
            <a:ext cx="755650" cy="278130"/>
          </a:xfrm>
          <a:custGeom>
            <a:avLst/>
            <a:gdLst/>
            <a:ahLst/>
            <a:cxnLst/>
            <a:rect l="l" t="t" r="r" b="b"/>
            <a:pathLst>
              <a:path w="755650" h="278130">
                <a:moveTo>
                  <a:pt x="0" y="277914"/>
                </a:moveTo>
                <a:lnTo>
                  <a:pt x="755650" y="277914"/>
                </a:lnTo>
                <a:lnTo>
                  <a:pt x="755650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03340" y="1806663"/>
            <a:ext cx="840740" cy="278130"/>
          </a:xfrm>
          <a:custGeom>
            <a:avLst/>
            <a:gdLst/>
            <a:ahLst/>
            <a:cxnLst/>
            <a:rect l="l" t="t" r="r" b="b"/>
            <a:pathLst>
              <a:path w="840740" h="278130">
                <a:moveTo>
                  <a:pt x="0" y="277914"/>
                </a:moveTo>
                <a:lnTo>
                  <a:pt x="840739" y="277914"/>
                </a:lnTo>
                <a:lnTo>
                  <a:pt x="840739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44080" y="1806663"/>
            <a:ext cx="999490" cy="278130"/>
          </a:xfrm>
          <a:custGeom>
            <a:avLst/>
            <a:gdLst/>
            <a:ahLst/>
            <a:cxnLst/>
            <a:rect l="l" t="t" r="r" b="b"/>
            <a:pathLst>
              <a:path w="999490" h="278130">
                <a:moveTo>
                  <a:pt x="0" y="277914"/>
                </a:moveTo>
                <a:lnTo>
                  <a:pt x="999490" y="277914"/>
                </a:lnTo>
                <a:lnTo>
                  <a:pt x="999490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43569" y="1806663"/>
            <a:ext cx="707390" cy="278130"/>
          </a:xfrm>
          <a:custGeom>
            <a:avLst/>
            <a:gdLst/>
            <a:ahLst/>
            <a:cxnLst/>
            <a:rect l="l" t="t" r="r" b="b"/>
            <a:pathLst>
              <a:path w="707390" h="278130">
                <a:moveTo>
                  <a:pt x="0" y="277914"/>
                </a:moveTo>
                <a:lnTo>
                  <a:pt x="707390" y="277914"/>
                </a:lnTo>
                <a:lnTo>
                  <a:pt x="707390" y="0"/>
                </a:lnTo>
                <a:lnTo>
                  <a:pt x="0" y="0"/>
                </a:lnTo>
                <a:lnTo>
                  <a:pt x="0" y="27791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800" y="2084590"/>
            <a:ext cx="2429510" cy="251460"/>
          </a:xfrm>
          <a:custGeom>
            <a:avLst/>
            <a:gdLst/>
            <a:ahLst/>
            <a:cxnLst/>
            <a:rect l="l" t="t" r="r" b="b"/>
            <a:pathLst>
              <a:path w="2429510" h="251460">
                <a:moveTo>
                  <a:pt x="0" y="251320"/>
                </a:moveTo>
                <a:lnTo>
                  <a:pt x="2429510" y="251320"/>
                </a:lnTo>
                <a:lnTo>
                  <a:pt x="2429510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07310" y="2084590"/>
            <a:ext cx="781050" cy="251460"/>
          </a:xfrm>
          <a:custGeom>
            <a:avLst/>
            <a:gdLst/>
            <a:ahLst/>
            <a:cxnLst/>
            <a:rect l="l" t="t" r="r" b="b"/>
            <a:pathLst>
              <a:path w="781050" h="251460">
                <a:moveTo>
                  <a:pt x="0" y="251320"/>
                </a:moveTo>
                <a:lnTo>
                  <a:pt x="781050" y="251320"/>
                </a:lnTo>
                <a:lnTo>
                  <a:pt x="781050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88359" y="2084590"/>
            <a:ext cx="748665" cy="251460"/>
          </a:xfrm>
          <a:custGeom>
            <a:avLst/>
            <a:gdLst/>
            <a:ahLst/>
            <a:cxnLst/>
            <a:rect l="l" t="t" r="r" b="b"/>
            <a:pathLst>
              <a:path w="748664" h="251460">
                <a:moveTo>
                  <a:pt x="0" y="251320"/>
                </a:moveTo>
                <a:lnTo>
                  <a:pt x="748664" y="251320"/>
                </a:lnTo>
                <a:lnTo>
                  <a:pt x="748664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37025" y="2084590"/>
            <a:ext cx="747395" cy="251460"/>
          </a:xfrm>
          <a:custGeom>
            <a:avLst/>
            <a:gdLst/>
            <a:ahLst/>
            <a:cxnLst/>
            <a:rect l="l" t="t" r="r" b="b"/>
            <a:pathLst>
              <a:path w="747395" h="251460">
                <a:moveTo>
                  <a:pt x="0" y="251320"/>
                </a:moveTo>
                <a:lnTo>
                  <a:pt x="747395" y="251320"/>
                </a:lnTo>
                <a:lnTo>
                  <a:pt x="747395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84420" y="2084590"/>
            <a:ext cx="763270" cy="251460"/>
          </a:xfrm>
          <a:custGeom>
            <a:avLst/>
            <a:gdLst/>
            <a:ahLst/>
            <a:cxnLst/>
            <a:rect l="l" t="t" r="r" b="b"/>
            <a:pathLst>
              <a:path w="763270" h="251460">
                <a:moveTo>
                  <a:pt x="0" y="251320"/>
                </a:moveTo>
                <a:lnTo>
                  <a:pt x="763270" y="251320"/>
                </a:lnTo>
                <a:lnTo>
                  <a:pt x="763270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47690" y="2084590"/>
            <a:ext cx="755650" cy="251460"/>
          </a:xfrm>
          <a:custGeom>
            <a:avLst/>
            <a:gdLst/>
            <a:ahLst/>
            <a:cxnLst/>
            <a:rect l="l" t="t" r="r" b="b"/>
            <a:pathLst>
              <a:path w="755650" h="251460">
                <a:moveTo>
                  <a:pt x="0" y="251320"/>
                </a:moveTo>
                <a:lnTo>
                  <a:pt x="755650" y="251320"/>
                </a:lnTo>
                <a:lnTo>
                  <a:pt x="755650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03340" y="2084590"/>
            <a:ext cx="840740" cy="251460"/>
          </a:xfrm>
          <a:custGeom>
            <a:avLst/>
            <a:gdLst/>
            <a:ahLst/>
            <a:cxnLst/>
            <a:rect l="l" t="t" r="r" b="b"/>
            <a:pathLst>
              <a:path w="840740" h="251460">
                <a:moveTo>
                  <a:pt x="0" y="251320"/>
                </a:moveTo>
                <a:lnTo>
                  <a:pt x="840739" y="251320"/>
                </a:lnTo>
                <a:lnTo>
                  <a:pt x="840739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44080" y="2084590"/>
            <a:ext cx="999490" cy="251460"/>
          </a:xfrm>
          <a:custGeom>
            <a:avLst/>
            <a:gdLst/>
            <a:ahLst/>
            <a:cxnLst/>
            <a:rect l="l" t="t" r="r" b="b"/>
            <a:pathLst>
              <a:path w="999490" h="251460">
                <a:moveTo>
                  <a:pt x="0" y="251320"/>
                </a:moveTo>
                <a:lnTo>
                  <a:pt x="999490" y="251320"/>
                </a:lnTo>
                <a:lnTo>
                  <a:pt x="999490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43569" y="2084590"/>
            <a:ext cx="707390" cy="251460"/>
          </a:xfrm>
          <a:custGeom>
            <a:avLst/>
            <a:gdLst/>
            <a:ahLst/>
            <a:cxnLst/>
            <a:rect l="l" t="t" r="r" b="b"/>
            <a:pathLst>
              <a:path w="707390" h="251460">
                <a:moveTo>
                  <a:pt x="0" y="251320"/>
                </a:moveTo>
                <a:lnTo>
                  <a:pt x="707390" y="251320"/>
                </a:lnTo>
                <a:lnTo>
                  <a:pt x="707390" y="0"/>
                </a:lnTo>
                <a:lnTo>
                  <a:pt x="0" y="0"/>
                </a:lnTo>
                <a:lnTo>
                  <a:pt x="0" y="251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77800" y="2335999"/>
            <a:ext cx="2429510" cy="252095"/>
          </a:xfrm>
          <a:custGeom>
            <a:avLst/>
            <a:gdLst/>
            <a:ahLst/>
            <a:cxnLst/>
            <a:rect l="l" t="t" r="r" b="b"/>
            <a:pathLst>
              <a:path w="2429510" h="252094">
                <a:moveTo>
                  <a:pt x="0" y="251752"/>
                </a:moveTo>
                <a:lnTo>
                  <a:pt x="2429510" y="251752"/>
                </a:lnTo>
                <a:lnTo>
                  <a:pt x="242951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07310" y="2335999"/>
            <a:ext cx="781050" cy="252095"/>
          </a:xfrm>
          <a:custGeom>
            <a:avLst/>
            <a:gdLst/>
            <a:ahLst/>
            <a:cxnLst/>
            <a:rect l="l" t="t" r="r" b="b"/>
            <a:pathLst>
              <a:path w="781050" h="252094">
                <a:moveTo>
                  <a:pt x="0" y="251752"/>
                </a:moveTo>
                <a:lnTo>
                  <a:pt x="781050" y="251752"/>
                </a:lnTo>
                <a:lnTo>
                  <a:pt x="78105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88359" y="2335999"/>
            <a:ext cx="748665" cy="252095"/>
          </a:xfrm>
          <a:custGeom>
            <a:avLst/>
            <a:gdLst/>
            <a:ahLst/>
            <a:cxnLst/>
            <a:rect l="l" t="t" r="r" b="b"/>
            <a:pathLst>
              <a:path w="748664" h="252094">
                <a:moveTo>
                  <a:pt x="0" y="251752"/>
                </a:moveTo>
                <a:lnTo>
                  <a:pt x="748664" y="251752"/>
                </a:lnTo>
                <a:lnTo>
                  <a:pt x="748664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37025" y="2335999"/>
            <a:ext cx="747395" cy="252095"/>
          </a:xfrm>
          <a:custGeom>
            <a:avLst/>
            <a:gdLst/>
            <a:ahLst/>
            <a:cxnLst/>
            <a:rect l="l" t="t" r="r" b="b"/>
            <a:pathLst>
              <a:path w="747395" h="252094">
                <a:moveTo>
                  <a:pt x="0" y="251752"/>
                </a:moveTo>
                <a:lnTo>
                  <a:pt x="747395" y="251752"/>
                </a:lnTo>
                <a:lnTo>
                  <a:pt x="747395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884420" y="2335999"/>
            <a:ext cx="763270" cy="252095"/>
          </a:xfrm>
          <a:custGeom>
            <a:avLst/>
            <a:gdLst/>
            <a:ahLst/>
            <a:cxnLst/>
            <a:rect l="l" t="t" r="r" b="b"/>
            <a:pathLst>
              <a:path w="763270" h="252094">
                <a:moveTo>
                  <a:pt x="0" y="251752"/>
                </a:moveTo>
                <a:lnTo>
                  <a:pt x="763270" y="251752"/>
                </a:lnTo>
                <a:lnTo>
                  <a:pt x="76327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647690" y="2335999"/>
            <a:ext cx="755650" cy="252095"/>
          </a:xfrm>
          <a:custGeom>
            <a:avLst/>
            <a:gdLst/>
            <a:ahLst/>
            <a:cxnLst/>
            <a:rect l="l" t="t" r="r" b="b"/>
            <a:pathLst>
              <a:path w="755650" h="252094">
                <a:moveTo>
                  <a:pt x="0" y="251752"/>
                </a:moveTo>
                <a:lnTo>
                  <a:pt x="755650" y="251752"/>
                </a:lnTo>
                <a:lnTo>
                  <a:pt x="75565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403340" y="2335999"/>
            <a:ext cx="840740" cy="252095"/>
          </a:xfrm>
          <a:custGeom>
            <a:avLst/>
            <a:gdLst/>
            <a:ahLst/>
            <a:cxnLst/>
            <a:rect l="l" t="t" r="r" b="b"/>
            <a:pathLst>
              <a:path w="840740" h="252094">
                <a:moveTo>
                  <a:pt x="0" y="251752"/>
                </a:moveTo>
                <a:lnTo>
                  <a:pt x="840739" y="251752"/>
                </a:lnTo>
                <a:lnTo>
                  <a:pt x="840739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244080" y="2335999"/>
            <a:ext cx="999490" cy="252095"/>
          </a:xfrm>
          <a:custGeom>
            <a:avLst/>
            <a:gdLst/>
            <a:ahLst/>
            <a:cxnLst/>
            <a:rect l="l" t="t" r="r" b="b"/>
            <a:pathLst>
              <a:path w="999490" h="252094">
                <a:moveTo>
                  <a:pt x="0" y="251752"/>
                </a:moveTo>
                <a:lnTo>
                  <a:pt x="999490" y="251752"/>
                </a:lnTo>
                <a:lnTo>
                  <a:pt x="99949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243569" y="2335999"/>
            <a:ext cx="707390" cy="252095"/>
          </a:xfrm>
          <a:custGeom>
            <a:avLst/>
            <a:gdLst/>
            <a:ahLst/>
            <a:cxnLst/>
            <a:rect l="l" t="t" r="r" b="b"/>
            <a:pathLst>
              <a:path w="707390" h="252094">
                <a:moveTo>
                  <a:pt x="0" y="251752"/>
                </a:moveTo>
                <a:lnTo>
                  <a:pt x="707390" y="251752"/>
                </a:lnTo>
                <a:lnTo>
                  <a:pt x="70739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7800" y="2587663"/>
            <a:ext cx="2429510" cy="252095"/>
          </a:xfrm>
          <a:custGeom>
            <a:avLst/>
            <a:gdLst/>
            <a:ahLst/>
            <a:cxnLst/>
            <a:rect l="l" t="t" r="r" b="b"/>
            <a:pathLst>
              <a:path w="2429510" h="252094">
                <a:moveTo>
                  <a:pt x="0" y="251548"/>
                </a:moveTo>
                <a:lnTo>
                  <a:pt x="2429510" y="251548"/>
                </a:lnTo>
                <a:lnTo>
                  <a:pt x="242951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607310" y="2587663"/>
            <a:ext cx="781050" cy="252095"/>
          </a:xfrm>
          <a:custGeom>
            <a:avLst/>
            <a:gdLst/>
            <a:ahLst/>
            <a:cxnLst/>
            <a:rect l="l" t="t" r="r" b="b"/>
            <a:pathLst>
              <a:path w="781050" h="252094">
                <a:moveTo>
                  <a:pt x="0" y="251548"/>
                </a:moveTo>
                <a:lnTo>
                  <a:pt x="781050" y="251548"/>
                </a:lnTo>
                <a:lnTo>
                  <a:pt x="78105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88359" y="2587663"/>
            <a:ext cx="748665" cy="252095"/>
          </a:xfrm>
          <a:custGeom>
            <a:avLst/>
            <a:gdLst/>
            <a:ahLst/>
            <a:cxnLst/>
            <a:rect l="l" t="t" r="r" b="b"/>
            <a:pathLst>
              <a:path w="748664" h="252094">
                <a:moveTo>
                  <a:pt x="0" y="251548"/>
                </a:moveTo>
                <a:lnTo>
                  <a:pt x="748664" y="251548"/>
                </a:lnTo>
                <a:lnTo>
                  <a:pt x="748664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37025" y="2587663"/>
            <a:ext cx="747395" cy="252095"/>
          </a:xfrm>
          <a:custGeom>
            <a:avLst/>
            <a:gdLst/>
            <a:ahLst/>
            <a:cxnLst/>
            <a:rect l="l" t="t" r="r" b="b"/>
            <a:pathLst>
              <a:path w="747395" h="252094">
                <a:moveTo>
                  <a:pt x="0" y="251548"/>
                </a:moveTo>
                <a:lnTo>
                  <a:pt x="747395" y="251548"/>
                </a:lnTo>
                <a:lnTo>
                  <a:pt x="747395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884420" y="2587663"/>
            <a:ext cx="763270" cy="252095"/>
          </a:xfrm>
          <a:custGeom>
            <a:avLst/>
            <a:gdLst/>
            <a:ahLst/>
            <a:cxnLst/>
            <a:rect l="l" t="t" r="r" b="b"/>
            <a:pathLst>
              <a:path w="763270" h="252094">
                <a:moveTo>
                  <a:pt x="0" y="251548"/>
                </a:moveTo>
                <a:lnTo>
                  <a:pt x="763270" y="251548"/>
                </a:lnTo>
                <a:lnTo>
                  <a:pt x="76327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647690" y="2587663"/>
            <a:ext cx="755650" cy="252095"/>
          </a:xfrm>
          <a:custGeom>
            <a:avLst/>
            <a:gdLst/>
            <a:ahLst/>
            <a:cxnLst/>
            <a:rect l="l" t="t" r="r" b="b"/>
            <a:pathLst>
              <a:path w="755650" h="252094">
                <a:moveTo>
                  <a:pt x="0" y="251548"/>
                </a:moveTo>
                <a:lnTo>
                  <a:pt x="755650" y="251548"/>
                </a:lnTo>
                <a:lnTo>
                  <a:pt x="75565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03340" y="2587663"/>
            <a:ext cx="840740" cy="252095"/>
          </a:xfrm>
          <a:custGeom>
            <a:avLst/>
            <a:gdLst/>
            <a:ahLst/>
            <a:cxnLst/>
            <a:rect l="l" t="t" r="r" b="b"/>
            <a:pathLst>
              <a:path w="840740" h="252094">
                <a:moveTo>
                  <a:pt x="0" y="251548"/>
                </a:moveTo>
                <a:lnTo>
                  <a:pt x="840739" y="251548"/>
                </a:lnTo>
                <a:lnTo>
                  <a:pt x="840739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244080" y="2587663"/>
            <a:ext cx="999490" cy="252095"/>
          </a:xfrm>
          <a:custGeom>
            <a:avLst/>
            <a:gdLst/>
            <a:ahLst/>
            <a:cxnLst/>
            <a:rect l="l" t="t" r="r" b="b"/>
            <a:pathLst>
              <a:path w="999490" h="252094">
                <a:moveTo>
                  <a:pt x="0" y="251548"/>
                </a:moveTo>
                <a:lnTo>
                  <a:pt x="999490" y="251548"/>
                </a:lnTo>
                <a:lnTo>
                  <a:pt x="99949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243569" y="2587663"/>
            <a:ext cx="707390" cy="252095"/>
          </a:xfrm>
          <a:custGeom>
            <a:avLst/>
            <a:gdLst/>
            <a:ahLst/>
            <a:cxnLst/>
            <a:rect l="l" t="t" r="r" b="b"/>
            <a:pathLst>
              <a:path w="707390" h="252094">
                <a:moveTo>
                  <a:pt x="0" y="251548"/>
                </a:moveTo>
                <a:lnTo>
                  <a:pt x="707390" y="251548"/>
                </a:lnTo>
                <a:lnTo>
                  <a:pt x="70739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77800" y="2839211"/>
            <a:ext cx="2429510" cy="251460"/>
          </a:xfrm>
          <a:custGeom>
            <a:avLst/>
            <a:gdLst/>
            <a:ahLst/>
            <a:cxnLst/>
            <a:rect l="l" t="t" r="r" b="b"/>
            <a:pathLst>
              <a:path w="2429510" h="251460">
                <a:moveTo>
                  <a:pt x="0" y="251460"/>
                </a:moveTo>
                <a:lnTo>
                  <a:pt x="2429510" y="251460"/>
                </a:lnTo>
                <a:lnTo>
                  <a:pt x="242951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607310" y="2839211"/>
            <a:ext cx="781050" cy="251460"/>
          </a:xfrm>
          <a:custGeom>
            <a:avLst/>
            <a:gdLst/>
            <a:ahLst/>
            <a:cxnLst/>
            <a:rect l="l" t="t" r="r" b="b"/>
            <a:pathLst>
              <a:path w="781050" h="251460">
                <a:moveTo>
                  <a:pt x="0" y="251460"/>
                </a:moveTo>
                <a:lnTo>
                  <a:pt x="781050" y="251460"/>
                </a:lnTo>
                <a:lnTo>
                  <a:pt x="78105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88359" y="2839211"/>
            <a:ext cx="748665" cy="251460"/>
          </a:xfrm>
          <a:custGeom>
            <a:avLst/>
            <a:gdLst/>
            <a:ahLst/>
            <a:cxnLst/>
            <a:rect l="l" t="t" r="r" b="b"/>
            <a:pathLst>
              <a:path w="748664" h="251460">
                <a:moveTo>
                  <a:pt x="0" y="251460"/>
                </a:moveTo>
                <a:lnTo>
                  <a:pt x="748664" y="251460"/>
                </a:lnTo>
                <a:lnTo>
                  <a:pt x="748664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137025" y="2839211"/>
            <a:ext cx="747395" cy="251460"/>
          </a:xfrm>
          <a:custGeom>
            <a:avLst/>
            <a:gdLst/>
            <a:ahLst/>
            <a:cxnLst/>
            <a:rect l="l" t="t" r="r" b="b"/>
            <a:pathLst>
              <a:path w="747395" h="251460">
                <a:moveTo>
                  <a:pt x="0" y="251460"/>
                </a:moveTo>
                <a:lnTo>
                  <a:pt x="747395" y="251460"/>
                </a:lnTo>
                <a:lnTo>
                  <a:pt x="747395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884420" y="2839211"/>
            <a:ext cx="763270" cy="251460"/>
          </a:xfrm>
          <a:custGeom>
            <a:avLst/>
            <a:gdLst/>
            <a:ahLst/>
            <a:cxnLst/>
            <a:rect l="l" t="t" r="r" b="b"/>
            <a:pathLst>
              <a:path w="763270" h="251460">
                <a:moveTo>
                  <a:pt x="0" y="251460"/>
                </a:moveTo>
                <a:lnTo>
                  <a:pt x="763270" y="251460"/>
                </a:lnTo>
                <a:lnTo>
                  <a:pt x="76327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647690" y="2839211"/>
            <a:ext cx="755650" cy="251460"/>
          </a:xfrm>
          <a:custGeom>
            <a:avLst/>
            <a:gdLst/>
            <a:ahLst/>
            <a:cxnLst/>
            <a:rect l="l" t="t" r="r" b="b"/>
            <a:pathLst>
              <a:path w="755650" h="251460">
                <a:moveTo>
                  <a:pt x="0" y="251460"/>
                </a:moveTo>
                <a:lnTo>
                  <a:pt x="755650" y="251460"/>
                </a:lnTo>
                <a:lnTo>
                  <a:pt x="75565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403340" y="2839211"/>
            <a:ext cx="840740" cy="251460"/>
          </a:xfrm>
          <a:custGeom>
            <a:avLst/>
            <a:gdLst/>
            <a:ahLst/>
            <a:cxnLst/>
            <a:rect l="l" t="t" r="r" b="b"/>
            <a:pathLst>
              <a:path w="840740" h="251460">
                <a:moveTo>
                  <a:pt x="0" y="251460"/>
                </a:moveTo>
                <a:lnTo>
                  <a:pt x="840739" y="251460"/>
                </a:lnTo>
                <a:lnTo>
                  <a:pt x="84073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244080" y="2839211"/>
            <a:ext cx="999490" cy="251460"/>
          </a:xfrm>
          <a:custGeom>
            <a:avLst/>
            <a:gdLst/>
            <a:ahLst/>
            <a:cxnLst/>
            <a:rect l="l" t="t" r="r" b="b"/>
            <a:pathLst>
              <a:path w="999490" h="251460">
                <a:moveTo>
                  <a:pt x="0" y="251460"/>
                </a:moveTo>
                <a:lnTo>
                  <a:pt x="999490" y="251460"/>
                </a:lnTo>
                <a:lnTo>
                  <a:pt x="99949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243569" y="2839211"/>
            <a:ext cx="707390" cy="251460"/>
          </a:xfrm>
          <a:custGeom>
            <a:avLst/>
            <a:gdLst/>
            <a:ahLst/>
            <a:cxnLst/>
            <a:rect l="l" t="t" r="r" b="b"/>
            <a:pathLst>
              <a:path w="707390" h="251460">
                <a:moveTo>
                  <a:pt x="0" y="251460"/>
                </a:moveTo>
                <a:lnTo>
                  <a:pt x="707390" y="251460"/>
                </a:lnTo>
                <a:lnTo>
                  <a:pt x="70739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7800" y="3090672"/>
            <a:ext cx="2429510" cy="359410"/>
          </a:xfrm>
          <a:custGeom>
            <a:avLst/>
            <a:gdLst/>
            <a:ahLst/>
            <a:cxnLst/>
            <a:rect l="l" t="t" r="r" b="b"/>
            <a:pathLst>
              <a:path w="2429510" h="359410">
                <a:moveTo>
                  <a:pt x="0" y="359028"/>
                </a:moveTo>
                <a:lnTo>
                  <a:pt x="2429510" y="359028"/>
                </a:lnTo>
                <a:lnTo>
                  <a:pt x="242951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607310" y="3090672"/>
            <a:ext cx="781050" cy="359410"/>
          </a:xfrm>
          <a:custGeom>
            <a:avLst/>
            <a:gdLst/>
            <a:ahLst/>
            <a:cxnLst/>
            <a:rect l="l" t="t" r="r" b="b"/>
            <a:pathLst>
              <a:path w="781050" h="359410">
                <a:moveTo>
                  <a:pt x="0" y="359028"/>
                </a:moveTo>
                <a:lnTo>
                  <a:pt x="781050" y="359028"/>
                </a:lnTo>
                <a:lnTo>
                  <a:pt x="78105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388359" y="3090672"/>
            <a:ext cx="748665" cy="359410"/>
          </a:xfrm>
          <a:custGeom>
            <a:avLst/>
            <a:gdLst/>
            <a:ahLst/>
            <a:cxnLst/>
            <a:rect l="l" t="t" r="r" b="b"/>
            <a:pathLst>
              <a:path w="748664" h="359410">
                <a:moveTo>
                  <a:pt x="0" y="359028"/>
                </a:moveTo>
                <a:lnTo>
                  <a:pt x="748664" y="359028"/>
                </a:lnTo>
                <a:lnTo>
                  <a:pt x="748664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137025" y="3090672"/>
            <a:ext cx="747395" cy="359410"/>
          </a:xfrm>
          <a:custGeom>
            <a:avLst/>
            <a:gdLst/>
            <a:ahLst/>
            <a:cxnLst/>
            <a:rect l="l" t="t" r="r" b="b"/>
            <a:pathLst>
              <a:path w="747395" h="359410">
                <a:moveTo>
                  <a:pt x="0" y="359028"/>
                </a:moveTo>
                <a:lnTo>
                  <a:pt x="747395" y="359028"/>
                </a:lnTo>
                <a:lnTo>
                  <a:pt x="747395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884420" y="3090672"/>
            <a:ext cx="763270" cy="359410"/>
          </a:xfrm>
          <a:custGeom>
            <a:avLst/>
            <a:gdLst/>
            <a:ahLst/>
            <a:cxnLst/>
            <a:rect l="l" t="t" r="r" b="b"/>
            <a:pathLst>
              <a:path w="763270" h="359410">
                <a:moveTo>
                  <a:pt x="0" y="359028"/>
                </a:moveTo>
                <a:lnTo>
                  <a:pt x="763270" y="359028"/>
                </a:lnTo>
                <a:lnTo>
                  <a:pt x="76327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647690" y="3090672"/>
            <a:ext cx="755650" cy="359410"/>
          </a:xfrm>
          <a:custGeom>
            <a:avLst/>
            <a:gdLst/>
            <a:ahLst/>
            <a:cxnLst/>
            <a:rect l="l" t="t" r="r" b="b"/>
            <a:pathLst>
              <a:path w="755650" h="359410">
                <a:moveTo>
                  <a:pt x="0" y="359028"/>
                </a:moveTo>
                <a:lnTo>
                  <a:pt x="755650" y="359028"/>
                </a:lnTo>
                <a:lnTo>
                  <a:pt x="75565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403340" y="3090672"/>
            <a:ext cx="840740" cy="359410"/>
          </a:xfrm>
          <a:custGeom>
            <a:avLst/>
            <a:gdLst/>
            <a:ahLst/>
            <a:cxnLst/>
            <a:rect l="l" t="t" r="r" b="b"/>
            <a:pathLst>
              <a:path w="840740" h="359410">
                <a:moveTo>
                  <a:pt x="0" y="359028"/>
                </a:moveTo>
                <a:lnTo>
                  <a:pt x="840739" y="359028"/>
                </a:lnTo>
                <a:lnTo>
                  <a:pt x="840739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244080" y="3090672"/>
            <a:ext cx="999490" cy="359410"/>
          </a:xfrm>
          <a:custGeom>
            <a:avLst/>
            <a:gdLst/>
            <a:ahLst/>
            <a:cxnLst/>
            <a:rect l="l" t="t" r="r" b="b"/>
            <a:pathLst>
              <a:path w="999490" h="359410">
                <a:moveTo>
                  <a:pt x="0" y="359028"/>
                </a:moveTo>
                <a:lnTo>
                  <a:pt x="999490" y="359028"/>
                </a:lnTo>
                <a:lnTo>
                  <a:pt x="99949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243569" y="3090672"/>
            <a:ext cx="707390" cy="359410"/>
          </a:xfrm>
          <a:custGeom>
            <a:avLst/>
            <a:gdLst/>
            <a:ahLst/>
            <a:cxnLst/>
            <a:rect l="l" t="t" r="r" b="b"/>
            <a:pathLst>
              <a:path w="707390" h="359410">
                <a:moveTo>
                  <a:pt x="0" y="359028"/>
                </a:moveTo>
                <a:lnTo>
                  <a:pt x="707390" y="359028"/>
                </a:lnTo>
                <a:lnTo>
                  <a:pt x="70739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7800" y="3449701"/>
            <a:ext cx="2429510" cy="359410"/>
          </a:xfrm>
          <a:custGeom>
            <a:avLst/>
            <a:gdLst/>
            <a:ahLst/>
            <a:cxnLst/>
            <a:rect l="l" t="t" r="r" b="b"/>
            <a:pathLst>
              <a:path w="2429510" h="359410">
                <a:moveTo>
                  <a:pt x="0" y="359028"/>
                </a:moveTo>
                <a:lnTo>
                  <a:pt x="2429510" y="359028"/>
                </a:lnTo>
                <a:lnTo>
                  <a:pt x="242951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607310" y="3449701"/>
            <a:ext cx="781050" cy="359410"/>
          </a:xfrm>
          <a:custGeom>
            <a:avLst/>
            <a:gdLst/>
            <a:ahLst/>
            <a:cxnLst/>
            <a:rect l="l" t="t" r="r" b="b"/>
            <a:pathLst>
              <a:path w="781050" h="359410">
                <a:moveTo>
                  <a:pt x="0" y="359028"/>
                </a:moveTo>
                <a:lnTo>
                  <a:pt x="781050" y="359028"/>
                </a:lnTo>
                <a:lnTo>
                  <a:pt x="78105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388359" y="3449701"/>
            <a:ext cx="748665" cy="359410"/>
          </a:xfrm>
          <a:custGeom>
            <a:avLst/>
            <a:gdLst/>
            <a:ahLst/>
            <a:cxnLst/>
            <a:rect l="l" t="t" r="r" b="b"/>
            <a:pathLst>
              <a:path w="748664" h="359410">
                <a:moveTo>
                  <a:pt x="0" y="359028"/>
                </a:moveTo>
                <a:lnTo>
                  <a:pt x="748664" y="359028"/>
                </a:lnTo>
                <a:lnTo>
                  <a:pt x="748664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137025" y="3449701"/>
            <a:ext cx="747395" cy="359410"/>
          </a:xfrm>
          <a:custGeom>
            <a:avLst/>
            <a:gdLst/>
            <a:ahLst/>
            <a:cxnLst/>
            <a:rect l="l" t="t" r="r" b="b"/>
            <a:pathLst>
              <a:path w="747395" h="359410">
                <a:moveTo>
                  <a:pt x="0" y="359028"/>
                </a:moveTo>
                <a:lnTo>
                  <a:pt x="747395" y="359028"/>
                </a:lnTo>
                <a:lnTo>
                  <a:pt x="747395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884420" y="3449701"/>
            <a:ext cx="763270" cy="359410"/>
          </a:xfrm>
          <a:custGeom>
            <a:avLst/>
            <a:gdLst/>
            <a:ahLst/>
            <a:cxnLst/>
            <a:rect l="l" t="t" r="r" b="b"/>
            <a:pathLst>
              <a:path w="763270" h="359410">
                <a:moveTo>
                  <a:pt x="0" y="359028"/>
                </a:moveTo>
                <a:lnTo>
                  <a:pt x="763270" y="359028"/>
                </a:lnTo>
                <a:lnTo>
                  <a:pt x="76327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647690" y="3449701"/>
            <a:ext cx="755650" cy="359410"/>
          </a:xfrm>
          <a:custGeom>
            <a:avLst/>
            <a:gdLst/>
            <a:ahLst/>
            <a:cxnLst/>
            <a:rect l="l" t="t" r="r" b="b"/>
            <a:pathLst>
              <a:path w="755650" h="359410">
                <a:moveTo>
                  <a:pt x="0" y="359028"/>
                </a:moveTo>
                <a:lnTo>
                  <a:pt x="755650" y="359028"/>
                </a:lnTo>
                <a:lnTo>
                  <a:pt x="75565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403340" y="3449701"/>
            <a:ext cx="840740" cy="359410"/>
          </a:xfrm>
          <a:custGeom>
            <a:avLst/>
            <a:gdLst/>
            <a:ahLst/>
            <a:cxnLst/>
            <a:rect l="l" t="t" r="r" b="b"/>
            <a:pathLst>
              <a:path w="840740" h="359410">
                <a:moveTo>
                  <a:pt x="0" y="359028"/>
                </a:moveTo>
                <a:lnTo>
                  <a:pt x="840739" y="359028"/>
                </a:lnTo>
                <a:lnTo>
                  <a:pt x="840739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244080" y="3449701"/>
            <a:ext cx="999490" cy="359410"/>
          </a:xfrm>
          <a:custGeom>
            <a:avLst/>
            <a:gdLst/>
            <a:ahLst/>
            <a:cxnLst/>
            <a:rect l="l" t="t" r="r" b="b"/>
            <a:pathLst>
              <a:path w="999490" h="359410">
                <a:moveTo>
                  <a:pt x="0" y="359028"/>
                </a:moveTo>
                <a:lnTo>
                  <a:pt x="999490" y="359028"/>
                </a:lnTo>
                <a:lnTo>
                  <a:pt x="99949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243569" y="3449701"/>
            <a:ext cx="707390" cy="359410"/>
          </a:xfrm>
          <a:custGeom>
            <a:avLst/>
            <a:gdLst/>
            <a:ahLst/>
            <a:cxnLst/>
            <a:rect l="l" t="t" r="r" b="b"/>
            <a:pathLst>
              <a:path w="707390" h="359410">
                <a:moveTo>
                  <a:pt x="0" y="359028"/>
                </a:moveTo>
                <a:lnTo>
                  <a:pt x="707390" y="359028"/>
                </a:lnTo>
                <a:lnTo>
                  <a:pt x="707390" y="0"/>
                </a:lnTo>
                <a:lnTo>
                  <a:pt x="0" y="0"/>
                </a:lnTo>
                <a:lnTo>
                  <a:pt x="0" y="3590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77800" y="3808729"/>
            <a:ext cx="2429510" cy="251460"/>
          </a:xfrm>
          <a:custGeom>
            <a:avLst/>
            <a:gdLst/>
            <a:ahLst/>
            <a:cxnLst/>
            <a:rect l="l" t="t" r="r" b="b"/>
            <a:pathLst>
              <a:path w="2429510" h="251460">
                <a:moveTo>
                  <a:pt x="0" y="251460"/>
                </a:moveTo>
                <a:lnTo>
                  <a:pt x="2429510" y="251460"/>
                </a:lnTo>
                <a:lnTo>
                  <a:pt x="242951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607310" y="3808729"/>
            <a:ext cx="781050" cy="251460"/>
          </a:xfrm>
          <a:custGeom>
            <a:avLst/>
            <a:gdLst/>
            <a:ahLst/>
            <a:cxnLst/>
            <a:rect l="l" t="t" r="r" b="b"/>
            <a:pathLst>
              <a:path w="781050" h="251460">
                <a:moveTo>
                  <a:pt x="0" y="251460"/>
                </a:moveTo>
                <a:lnTo>
                  <a:pt x="781050" y="251460"/>
                </a:lnTo>
                <a:lnTo>
                  <a:pt x="78105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388359" y="3808729"/>
            <a:ext cx="748665" cy="251460"/>
          </a:xfrm>
          <a:custGeom>
            <a:avLst/>
            <a:gdLst/>
            <a:ahLst/>
            <a:cxnLst/>
            <a:rect l="l" t="t" r="r" b="b"/>
            <a:pathLst>
              <a:path w="748664" h="251460">
                <a:moveTo>
                  <a:pt x="0" y="251460"/>
                </a:moveTo>
                <a:lnTo>
                  <a:pt x="748664" y="251460"/>
                </a:lnTo>
                <a:lnTo>
                  <a:pt x="748664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137025" y="3808729"/>
            <a:ext cx="747395" cy="251460"/>
          </a:xfrm>
          <a:custGeom>
            <a:avLst/>
            <a:gdLst/>
            <a:ahLst/>
            <a:cxnLst/>
            <a:rect l="l" t="t" r="r" b="b"/>
            <a:pathLst>
              <a:path w="747395" h="251460">
                <a:moveTo>
                  <a:pt x="0" y="251460"/>
                </a:moveTo>
                <a:lnTo>
                  <a:pt x="747395" y="251460"/>
                </a:lnTo>
                <a:lnTo>
                  <a:pt x="747395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884420" y="3808729"/>
            <a:ext cx="763270" cy="251460"/>
          </a:xfrm>
          <a:custGeom>
            <a:avLst/>
            <a:gdLst/>
            <a:ahLst/>
            <a:cxnLst/>
            <a:rect l="l" t="t" r="r" b="b"/>
            <a:pathLst>
              <a:path w="763270" h="251460">
                <a:moveTo>
                  <a:pt x="0" y="251460"/>
                </a:moveTo>
                <a:lnTo>
                  <a:pt x="763270" y="251460"/>
                </a:lnTo>
                <a:lnTo>
                  <a:pt x="76327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647690" y="3808729"/>
            <a:ext cx="755650" cy="251460"/>
          </a:xfrm>
          <a:custGeom>
            <a:avLst/>
            <a:gdLst/>
            <a:ahLst/>
            <a:cxnLst/>
            <a:rect l="l" t="t" r="r" b="b"/>
            <a:pathLst>
              <a:path w="755650" h="251460">
                <a:moveTo>
                  <a:pt x="0" y="251460"/>
                </a:moveTo>
                <a:lnTo>
                  <a:pt x="755650" y="251460"/>
                </a:lnTo>
                <a:lnTo>
                  <a:pt x="75565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403340" y="3808729"/>
            <a:ext cx="840740" cy="251460"/>
          </a:xfrm>
          <a:custGeom>
            <a:avLst/>
            <a:gdLst/>
            <a:ahLst/>
            <a:cxnLst/>
            <a:rect l="l" t="t" r="r" b="b"/>
            <a:pathLst>
              <a:path w="840740" h="251460">
                <a:moveTo>
                  <a:pt x="0" y="251460"/>
                </a:moveTo>
                <a:lnTo>
                  <a:pt x="840739" y="251460"/>
                </a:lnTo>
                <a:lnTo>
                  <a:pt x="84073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244080" y="3808729"/>
            <a:ext cx="999490" cy="251460"/>
          </a:xfrm>
          <a:custGeom>
            <a:avLst/>
            <a:gdLst/>
            <a:ahLst/>
            <a:cxnLst/>
            <a:rect l="l" t="t" r="r" b="b"/>
            <a:pathLst>
              <a:path w="999490" h="251460">
                <a:moveTo>
                  <a:pt x="0" y="251460"/>
                </a:moveTo>
                <a:lnTo>
                  <a:pt x="999490" y="251460"/>
                </a:lnTo>
                <a:lnTo>
                  <a:pt x="99949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243569" y="3808729"/>
            <a:ext cx="707390" cy="251460"/>
          </a:xfrm>
          <a:custGeom>
            <a:avLst/>
            <a:gdLst/>
            <a:ahLst/>
            <a:cxnLst/>
            <a:rect l="l" t="t" r="r" b="b"/>
            <a:pathLst>
              <a:path w="707390" h="251460">
                <a:moveTo>
                  <a:pt x="0" y="251460"/>
                </a:moveTo>
                <a:lnTo>
                  <a:pt x="707390" y="251460"/>
                </a:lnTo>
                <a:lnTo>
                  <a:pt x="70739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77800" y="4060266"/>
            <a:ext cx="2429510" cy="224790"/>
          </a:xfrm>
          <a:custGeom>
            <a:avLst/>
            <a:gdLst/>
            <a:ahLst/>
            <a:cxnLst/>
            <a:rect l="l" t="t" r="r" b="b"/>
            <a:pathLst>
              <a:path w="2429510" h="224789">
                <a:moveTo>
                  <a:pt x="0" y="224459"/>
                </a:moveTo>
                <a:lnTo>
                  <a:pt x="2429510" y="224459"/>
                </a:lnTo>
                <a:lnTo>
                  <a:pt x="2429510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607310" y="4060266"/>
            <a:ext cx="781050" cy="224790"/>
          </a:xfrm>
          <a:custGeom>
            <a:avLst/>
            <a:gdLst/>
            <a:ahLst/>
            <a:cxnLst/>
            <a:rect l="l" t="t" r="r" b="b"/>
            <a:pathLst>
              <a:path w="781050" h="224789">
                <a:moveTo>
                  <a:pt x="0" y="224459"/>
                </a:moveTo>
                <a:lnTo>
                  <a:pt x="781050" y="224459"/>
                </a:lnTo>
                <a:lnTo>
                  <a:pt x="781050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388359" y="4060266"/>
            <a:ext cx="748665" cy="224790"/>
          </a:xfrm>
          <a:custGeom>
            <a:avLst/>
            <a:gdLst/>
            <a:ahLst/>
            <a:cxnLst/>
            <a:rect l="l" t="t" r="r" b="b"/>
            <a:pathLst>
              <a:path w="748664" h="224789">
                <a:moveTo>
                  <a:pt x="0" y="224459"/>
                </a:moveTo>
                <a:lnTo>
                  <a:pt x="748664" y="224459"/>
                </a:lnTo>
                <a:lnTo>
                  <a:pt x="748664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137025" y="4060266"/>
            <a:ext cx="747395" cy="224790"/>
          </a:xfrm>
          <a:custGeom>
            <a:avLst/>
            <a:gdLst/>
            <a:ahLst/>
            <a:cxnLst/>
            <a:rect l="l" t="t" r="r" b="b"/>
            <a:pathLst>
              <a:path w="747395" h="224789">
                <a:moveTo>
                  <a:pt x="0" y="224459"/>
                </a:moveTo>
                <a:lnTo>
                  <a:pt x="747395" y="224459"/>
                </a:lnTo>
                <a:lnTo>
                  <a:pt x="747395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884420" y="4060266"/>
            <a:ext cx="763270" cy="224790"/>
          </a:xfrm>
          <a:custGeom>
            <a:avLst/>
            <a:gdLst/>
            <a:ahLst/>
            <a:cxnLst/>
            <a:rect l="l" t="t" r="r" b="b"/>
            <a:pathLst>
              <a:path w="763270" h="224789">
                <a:moveTo>
                  <a:pt x="0" y="224459"/>
                </a:moveTo>
                <a:lnTo>
                  <a:pt x="763270" y="224459"/>
                </a:lnTo>
                <a:lnTo>
                  <a:pt x="763270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647690" y="4060266"/>
            <a:ext cx="755650" cy="224790"/>
          </a:xfrm>
          <a:custGeom>
            <a:avLst/>
            <a:gdLst/>
            <a:ahLst/>
            <a:cxnLst/>
            <a:rect l="l" t="t" r="r" b="b"/>
            <a:pathLst>
              <a:path w="755650" h="224789">
                <a:moveTo>
                  <a:pt x="0" y="224459"/>
                </a:moveTo>
                <a:lnTo>
                  <a:pt x="755650" y="224459"/>
                </a:lnTo>
                <a:lnTo>
                  <a:pt x="755650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403340" y="4060266"/>
            <a:ext cx="840740" cy="224790"/>
          </a:xfrm>
          <a:custGeom>
            <a:avLst/>
            <a:gdLst/>
            <a:ahLst/>
            <a:cxnLst/>
            <a:rect l="l" t="t" r="r" b="b"/>
            <a:pathLst>
              <a:path w="840740" h="224789">
                <a:moveTo>
                  <a:pt x="0" y="224459"/>
                </a:moveTo>
                <a:lnTo>
                  <a:pt x="840739" y="224459"/>
                </a:lnTo>
                <a:lnTo>
                  <a:pt x="840739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244080" y="4060266"/>
            <a:ext cx="999490" cy="224790"/>
          </a:xfrm>
          <a:custGeom>
            <a:avLst/>
            <a:gdLst/>
            <a:ahLst/>
            <a:cxnLst/>
            <a:rect l="l" t="t" r="r" b="b"/>
            <a:pathLst>
              <a:path w="999490" h="224789">
                <a:moveTo>
                  <a:pt x="0" y="224459"/>
                </a:moveTo>
                <a:lnTo>
                  <a:pt x="999490" y="224459"/>
                </a:lnTo>
                <a:lnTo>
                  <a:pt x="999490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243569" y="4060266"/>
            <a:ext cx="707390" cy="224790"/>
          </a:xfrm>
          <a:custGeom>
            <a:avLst/>
            <a:gdLst/>
            <a:ahLst/>
            <a:cxnLst/>
            <a:rect l="l" t="t" r="r" b="b"/>
            <a:pathLst>
              <a:path w="707390" h="224789">
                <a:moveTo>
                  <a:pt x="0" y="224459"/>
                </a:moveTo>
                <a:lnTo>
                  <a:pt x="707390" y="224459"/>
                </a:lnTo>
                <a:lnTo>
                  <a:pt x="707390" y="0"/>
                </a:lnTo>
                <a:lnTo>
                  <a:pt x="0" y="0"/>
                </a:lnTo>
                <a:lnTo>
                  <a:pt x="0" y="22445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77800" y="4284662"/>
            <a:ext cx="8773160" cy="252095"/>
          </a:xfrm>
          <a:custGeom>
            <a:avLst/>
            <a:gdLst/>
            <a:ahLst/>
            <a:cxnLst/>
            <a:rect l="l" t="t" r="r" b="b"/>
            <a:pathLst>
              <a:path w="8773160" h="252095">
                <a:moveTo>
                  <a:pt x="0" y="251523"/>
                </a:moveTo>
                <a:lnTo>
                  <a:pt x="8773160" y="251523"/>
                </a:lnTo>
                <a:lnTo>
                  <a:pt x="8773160" y="0"/>
                </a:lnTo>
                <a:lnTo>
                  <a:pt x="0" y="0"/>
                </a:lnTo>
                <a:lnTo>
                  <a:pt x="0" y="2515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1" name="object 101"/>
          <p:cNvGraphicFramePr>
            <a:graphicFrameLocks noGrp="1"/>
          </p:cNvGraphicFramePr>
          <p:nvPr/>
        </p:nvGraphicFramePr>
        <p:xfrm>
          <a:off x="152349" y="1599549"/>
          <a:ext cx="8801735" cy="2921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9195"/>
                <a:gridCol w="789305"/>
                <a:gridCol w="749300"/>
                <a:gridCol w="745489"/>
                <a:gridCol w="763270"/>
                <a:gridCol w="758189"/>
                <a:gridCol w="843915"/>
                <a:gridCol w="1002665"/>
                <a:gridCol w="702309"/>
              </a:tblGrid>
              <a:tr h="2071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986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272324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Residual Earnings</a:t>
                      </a:r>
                      <a:r>
                        <a:rPr dirty="0" sz="1400" spc="-2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Approach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857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25177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Revenues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$430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$890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$1,350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$1,730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$1,980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$1,980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98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</a:tr>
              <a:tr h="251967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Depreciation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432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648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864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8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1,080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1,080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0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</a:tr>
              <a:tr h="251333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income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866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23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98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</a:tr>
              <a:tr h="251142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value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$1,200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2,184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2,952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3,504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3,840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3,840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3,840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98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</a:tr>
              <a:tr h="35934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Book rate of</a:t>
                      </a:r>
                      <a:r>
                        <a:rPr dirty="0" sz="1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return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17.8%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21.0%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23.8%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24.7%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36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23.4%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23.40%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59219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Residual strategy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income</a:t>
                      </a:r>
                      <a:r>
                        <a:rPr dirty="0" sz="1400" spc="-1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(0.12)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55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70.0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55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195.9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55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347.8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55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445.5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55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83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439.2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55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439.2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557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986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15570">
                    <a:solidFill>
                      <a:srgbClr val="F8F8F8"/>
                    </a:solidFill>
                  </a:tcPr>
                </a:tc>
              </a:tr>
              <a:tr h="46512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PV of</a:t>
                      </a:r>
                      <a:r>
                        <a:rPr dirty="0" sz="1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ts val="1605"/>
                        </a:lnSpc>
                        <a:spcBef>
                          <a:spcPts val="215"/>
                        </a:spcBef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PV of</a:t>
                      </a:r>
                      <a:r>
                        <a:rPr dirty="0" sz="1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ts val="1605"/>
                        </a:lnSpc>
                      </a:pP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62.5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156.2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247.5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283.0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8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249.3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1713">
                <a:tc gridSpan="9">
                  <a:txBody>
                    <a:bodyPr/>
                    <a:lstStyle/>
                    <a:p>
                      <a:pPr marL="31115">
                        <a:lnSpc>
                          <a:spcPts val="1605"/>
                        </a:lnSpc>
                        <a:spcBef>
                          <a:spcPts val="275"/>
                        </a:spcBef>
                        <a:tabLst>
                          <a:tab pos="6259195" algn="l"/>
                        </a:tabLst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Continuing</a:t>
                      </a:r>
                      <a:r>
                        <a:rPr dirty="0" sz="1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value	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439.2/0.12=$3,660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92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02" name="object 102"/>
          <p:cNvGraphicFramePr>
            <a:graphicFrameLocks noGrp="1"/>
          </p:cNvGraphicFramePr>
          <p:nvPr/>
        </p:nvGraphicFramePr>
        <p:xfrm>
          <a:off x="151739" y="4585954"/>
          <a:ext cx="3129915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0160"/>
                <a:gridCol w="580389"/>
              </a:tblGrid>
              <a:tr h="224461">
                <a:tc>
                  <a:txBody>
                    <a:bodyPr/>
                    <a:lstStyle/>
                    <a:p>
                      <a:pPr marL="3175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PV of</a:t>
                      </a:r>
                      <a:r>
                        <a:rPr dirty="0" sz="1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9850">
                        <a:lnSpc>
                          <a:spcPts val="1530"/>
                        </a:lnSpc>
                      </a:pP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2,0</a:t>
                      </a:r>
                      <a:r>
                        <a:rPr dirty="0" u="sng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4759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60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strategy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605"/>
                        </a:lnSpc>
                        <a:spcBef>
                          <a:spcPts val="30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Discounted Cash</a:t>
                      </a:r>
                      <a:r>
                        <a:rPr dirty="0" sz="14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FlowApproach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u="dbl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$4,</a:t>
                      </a:r>
                      <a:r>
                        <a:rPr dirty="0" u="dbl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dirty="0" u="dbl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03" name="object 103"/>
          <p:cNvSpPr txBox="1"/>
          <p:nvPr/>
        </p:nvSpPr>
        <p:spPr>
          <a:xfrm>
            <a:off x="5376798" y="4804664"/>
            <a:ext cx="1553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0">
                <a:latin typeface="Times New Roman"/>
                <a:cs typeface="Times New Roman"/>
              </a:rPr>
              <a:t>Value </a:t>
            </a:r>
            <a:r>
              <a:rPr dirty="0" sz="1400">
                <a:latin typeface="Times New Roman"/>
                <a:cs typeface="Times New Roman"/>
              </a:rPr>
              <a:t>added =</a:t>
            </a:r>
            <a:r>
              <a:rPr dirty="0" sz="1400" spc="-11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$3,076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52349" y="5344883"/>
            <a:ext cx="1903730" cy="224790"/>
          </a:xfrm>
          <a:custGeom>
            <a:avLst/>
            <a:gdLst/>
            <a:ahLst/>
            <a:cxnLst/>
            <a:rect l="l" t="t" r="r" b="b"/>
            <a:pathLst>
              <a:path w="1903730" h="224789">
                <a:moveTo>
                  <a:pt x="0" y="224320"/>
                </a:moveTo>
                <a:lnTo>
                  <a:pt x="1903730" y="224320"/>
                </a:lnTo>
                <a:lnTo>
                  <a:pt x="1903730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056129" y="5344883"/>
            <a:ext cx="1346200" cy="224790"/>
          </a:xfrm>
          <a:custGeom>
            <a:avLst/>
            <a:gdLst/>
            <a:ahLst/>
            <a:cxnLst/>
            <a:rect l="l" t="t" r="r" b="b"/>
            <a:pathLst>
              <a:path w="1346200" h="224789">
                <a:moveTo>
                  <a:pt x="0" y="224320"/>
                </a:moveTo>
                <a:lnTo>
                  <a:pt x="1346199" y="224320"/>
                </a:lnTo>
                <a:lnTo>
                  <a:pt x="1346199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402329" y="5344883"/>
            <a:ext cx="733425" cy="224790"/>
          </a:xfrm>
          <a:custGeom>
            <a:avLst/>
            <a:gdLst/>
            <a:ahLst/>
            <a:cxnLst/>
            <a:rect l="l" t="t" r="r" b="b"/>
            <a:pathLst>
              <a:path w="733425" h="224789">
                <a:moveTo>
                  <a:pt x="0" y="224320"/>
                </a:moveTo>
                <a:lnTo>
                  <a:pt x="733425" y="224320"/>
                </a:lnTo>
                <a:lnTo>
                  <a:pt x="733425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135754" y="5344883"/>
            <a:ext cx="755650" cy="224790"/>
          </a:xfrm>
          <a:custGeom>
            <a:avLst/>
            <a:gdLst/>
            <a:ahLst/>
            <a:cxnLst/>
            <a:rect l="l" t="t" r="r" b="b"/>
            <a:pathLst>
              <a:path w="755650" h="224789">
                <a:moveTo>
                  <a:pt x="0" y="224320"/>
                </a:moveTo>
                <a:lnTo>
                  <a:pt x="755650" y="224320"/>
                </a:lnTo>
                <a:lnTo>
                  <a:pt x="755650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891404" y="5344883"/>
            <a:ext cx="697865" cy="224790"/>
          </a:xfrm>
          <a:custGeom>
            <a:avLst/>
            <a:gdLst/>
            <a:ahLst/>
            <a:cxnLst/>
            <a:rect l="l" t="t" r="r" b="b"/>
            <a:pathLst>
              <a:path w="697864" h="224789">
                <a:moveTo>
                  <a:pt x="0" y="224320"/>
                </a:moveTo>
                <a:lnTo>
                  <a:pt x="697864" y="224320"/>
                </a:lnTo>
                <a:lnTo>
                  <a:pt x="697864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589270" y="5344883"/>
            <a:ext cx="813435" cy="224790"/>
          </a:xfrm>
          <a:custGeom>
            <a:avLst/>
            <a:gdLst/>
            <a:ahLst/>
            <a:cxnLst/>
            <a:rect l="l" t="t" r="r" b="b"/>
            <a:pathLst>
              <a:path w="813435" h="224789">
                <a:moveTo>
                  <a:pt x="0" y="224320"/>
                </a:moveTo>
                <a:lnTo>
                  <a:pt x="813435" y="224320"/>
                </a:lnTo>
                <a:lnTo>
                  <a:pt x="813435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402704" y="5344883"/>
            <a:ext cx="854710" cy="224790"/>
          </a:xfrm>
          <a:custGeom>
            <a:avLst/>
            <a:gdLst/>
            <a:ahLst/>
            <a:cxnLst/>
            <a:rect l="l" t="t" r="r" b="b"/>
            <a:pathLst>
              <a:path w="854709" h="224789">
                <a:moveTo>
                  <a:pt x="0" y="224320"/>
                </a:moveTo>
                <a:lnTo>
                  <a:pt x="854709" y="224320"/>
                </a:lnTo>
                <a:lnTo>
                  <a:pt x="854709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257415" y="5344883"/>
            <a:ext cx="977900" cy="224790"/>
          </a:xfrm>
          <a:custGeom>
            <a:avLst/>
            <a:gdLst/>
            <a:ahLst/>
            <a:cxnLst/>
            <a:rect l="l" t="t" r="r" b="b"/>
            <a:pathLst>
              <a:path w="977900" h="224789">
                <a:moveTo>
                  <a:pt x="0" y="224320"/>
                </a:moveTo>
                <a:lnTo>
                  <a:pt x="977900" y="224320"/>
                </a:lnTo>
                <a:lnTo>
                  <a:pt x="977900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235315" y="5344883"/>
            <a:ext cx="715010" cy="224790"/>
          </a:xfrm>
          <a:custGeom>
            <a:avLst/>
            <a:gdLst/>
            <a:ahLst/>
            <a:cxnLst/>
            <a:rect l="l" t="t" r="r" b="b"/>
            <a:pathLst>
              <a:path w="715009" h="224789">
                <a:moveTo>
                  <a:pt x="0" y="224320"/>
                </a:moveTo>
                <a:lnTo>
                  <a:pt x="715009" y="224320"/>
                </a:lnTo>
                <a:lnTo>
                  <a:pt x="715009" y="0"/>
                </a:lnTo>
                <a:lnTo>
                  <a:pt x="0" y="0"/>
                </a:lnTo>
                <a:lnTo>
                  <a:pt x="0" y="22432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52349" y="5569293"/>
            <a:ext cx="1903730" cy="252095"/>
          </a:xfrm>
          <a:custGeom>
            <a:avLst/>
            <a:gdLst/>
            <a:ahLst/>
            <a:cxnLst/>
            <a:rect l="l" t="t" r="r" b="b"/>
            <a:pathLst>
              <a:path w="1903730" h="252095">
                <a:moveTo>
                  <a:pt x="0" y="251752"/>
                </a:moveTo>
                <a:lnTo>
                  <a:pt x="1903730" y="251752"/>
                </a:lnTo>
                <a:lnTo>
                  <a:pt x="190373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056129" y="5569293"/>
            <a:ext cx="1346200" cy="252095"/>
          </a:xfrm>
          <a:custGeom>
            <a:avLst/>
            <a:gdLst/>
            <a:ahLst/>
            <a:cxnLst/>
            <a:rect l="l" t="t" r="r" b="b"/>
            <a:pathLst>
              <a:path w="1346200" h="252095">
                <a:moveTo>
                  <a:pt x="0" y="251752"/>
                </a:moveTo>
                <a:lnTo>
                  <a:pt x="1346199" y="251752"/>
                </a:lnTo>
                <a:lnTo>
                  <a:pt x="1346199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402329" y="5569293"/>
            <a:ext cx="733425" cy="252095"/>
          </a:xfrm>
          <a:custGeom>
            <a:avLst/>
            <a:gdLst/>
            <a:ahLst/>
            <a:cxnLst/>
            <a:rect l="l" t="t" r="r" b="b"/>
            <a:pathLst>
              <a:path w="733425" h="252095">
                <a:moveTo>
                  <a:pt x="0" y="251752"/>
                </a:moveTo>
                <a:lnTo>
                  <a:pt x="733425" y="251752"/>
                </a:lnTo>
                <a:lnTo>
                  <a:pt x="733425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4135754" y="5569293"/>
            <a:ext cx="755650" cy="252095"/>
          </a:xfrm>
          <a:custGeom>
            <a:avLst/>
            <a:gdLst/>
            <a:ahLst/>
            <a:cxnLst/>
            <a:rect l="l" t="t" r="r" b="b"/>
            <a:pathLst>
              <a:path w="755650" h="252095">
                <a:moveTo>
                  <a:pt x="0" y="251752"/>
                </a:moveTo>
                <a:lnTo>
                  <a:pt x="755650" y="251752"/>
                </a:lnTo>
                <a:lnTo>
                  <a:pt x="75565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891404" y="5569293"/>
            <a:ext cx="697865" cy="252095"/>
          </a:xfrm>
          <a:custGeom>
            <a:avLst/>
            <a:gdLst/>
            <a:ahLst/>
            <a:cxnLst/>
            <a:rect l="l" t="t" r="r" b="b"/>
            <a:pathLst>
              <a:path w="697864" h="252095">
                <a:moveTo>
                  <a:pt x="0" y="251752"/>
                </a:moveTo>
                <a:lnTo>
                  <a:pt x="697864" y="251752"/>
                </a:lnTo>
                <a:lnTo>
                  <a:pt x="697864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589270" y="5569293"/>
            <a:ext cx="813435" cy="252095"/>
          </a:xfrm>
          <a:custGeom>
            <a:avLst/>
            <a:gdLst/>
            <a:ahLst/>
            <a:cxnLst/>
            <a:rect l="l" t="t" r="r" b="b"/>
            <a:pathLst>
              <a:path w="813435" h="252095">
                <a:moveTo>
                  <a:pt x="0" y="251752"/>
                </a:moveTo>
                <a:lnTo>
                  <a:pt x="813435" y="251752"/>
                </a:lnTo>
                <a:lnTo>
                  <a:pt x="813435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402704" y="5569293"/>
            <a:ext cx="854710" cy="252095"/>
          </a:xfrm>
          <a:custGeom>
            <a:avLst/>
            <a:gdLst/>
            <a:ahLst/>
            <a:cxnLst/>
            <a:rect l="l" t="t" r="r" b="b"/>
            <a:pathLst>
              <a:path w="854709" h="252095">
                <a:moveTo>
                  <a:pt x="0" y="251752"/>
                </a:moveTo>
                <a:lnTo>
                  <a:pt x="854709" y="251752"/>
                </a:lnTo>
                <a:lnTo>
                  <a:pt x="854709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257415" y="5569293"/>
            <a:ext cx="977900" cy="252095"/>
          </a:xfrm>
          <a:custGeom>
            <a:avLst/>
            <a:gdLst/>
            <a:ahLst/>
            <a:cxnLst/>
            <a:rect l="l" t="t" r="r" b="b"/>
            <a:pathLst>
              <a:path w="977900" h="252095">
                <a:moveTo>
                  <a:pt x="0" y="251752"/>
                </a:moveTo>
                <a:lnTo>
                  <a:pt x="977900" y="251752"/>
                </a:lnTo>
                <a:lnTo>
                  <a:pt x="977900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235315" y="5569293"/>
            <a:ext cx="715010" cy="252095"/>
          </a:xfrm>
          <a:custGeom>
            <a:avLst/>
            <a:gdLst/>
            <a:ahLst/>
            <a:cxnLst/>
            <a:rect l="l" t="t" r="r" b="b"/>
            <a:pathLst>
              <a:path w="715009" h="252095">
                <a:moveTo>
                  <a:pt x="0" y="251752"/>
                </a:moveTo>
                <a:lnTo>
                  <a:pt x="715009" y="251752"/>
                </a:lnTo>
                <a:lnTo>
                  <a:pt x="715009" y="0"/>
                </a:lnTo>
                <a:lnTo>
                  <a:pt x="0" y="0"/>
                </a:lnTo>
                <a:lnTo>
                  <a:pt x="0" y="2517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52349" y="5820955"/>
            <a:ext cx="1903730" cy="252095"/>
          </a:xfrm>
          <a:custGeom>
            <a:avLst/>
            <a:gdLst/>
            <a:ahLst/>
            <a:cxnLst/>
            <a:rect l="l" t="t" r="r" b="b"/>
            <a:pathLst>
              <a:path w="1903730" h="252095">
                <a:moveTo>
                  <a:pt x="0" y="251548"/>
                </a:moveTo>
                <a:lnTo>
                  <a:pt x="1903730" y="251548"/>
                </a:lnTo>
                <a:lnTo>
                  <a:pt x="190373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056129" y="5820955"/>
            <a:ext cx="1346200" cy="252095"/>
          </a:xfrm>
          <a:custGeom>
            <a:avLst/>
            <a:gdLst/>
            <a:ahLst/>
            <a:cxnLst/>
            <a:rect l="l" t="t" r="r" b="b"/>
            <a:pathLst>
              <a:path w="1346200" h="252095">
                <a:moveTo>
                  <a:pt x="0" y="251548"/>
                </a:moveTo>
                <a:lnTo>
                  <a:pt x="1346199" y="251548"/>
                </a:lnTo>
                <a:lnTo>
                  <a:pt x="1346199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402329" y="5820955"/>
            <a:ext cx="733425" cy="252095"/>
          </a:xfrm>
          <a:custGeom>
            <a:avLst/>
            <a:gdLst/>
            <a:ahLst/>
            <a:cxnLst/>
            <a:rect l="l" t="t" r="r" b="b"/>
            <a:pathLst>
              <a:path w="733425" h="252095">
                <a:moveTo>
                  <a:pt x="0" y="251548"/>
                </a:moveTo>
                <a:lnTo>
                  <a:pt x="733425" y="251548"/>
                </a:lnTo>
                <a:lnTo>
                  <a:pt x="733425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135754" y="5820955"/>
            <a:ext cx="755650" cy="252095"/>
          </a:xfrm>
          <a:custGeom>
            <a:avLst/>
            <a:gdLst/>
            <a:ahLst/>
            <a:cxnLst/>
            <a:rect l="l" t="t" r="r" b="b"/>
            <a:pathLst>
              <a:path w="755650" h="252095">
                <a:moveTo>
                  <a:pt x="0" y="251548"/>
                </a:moveTo>
                <a:lnTo>
                  <a:pt x="755650" y="251548"/>
                </a:lnTo>
                <a:lnTo>
                  <a:pt x="75565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891404" y="5820955"/>
            <a:ext cx="697865" cy="252095"/>
          </a:xfrm>
          <a:custGeom>
            <a:avLst/>
            <a:gdLst/>
            <a:ahLst/>
            <a:cxnLst/>
            <a:rect l="l" t="t" r="r" b="b"/>
            <a:pathLst>
              <a:path w="697864" h="252095">
                <a:moveTo>
                  <a:pt x="0" y="251548"/>
                </a:moveTo>
                <a:lnTo>
                  <a:pt x="697864" y="251548"/>
                </a:lnTo>
                <a:lnTo>
                  <a:pt x="697864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589270" y="5820955"/>
            <a:ext cx="813435" cy="252095"/>
          </a:xfrm>
          <a:custGeom>
            <a:avLst/>
            <a:gdLst/>
            <a:ahLst/>
            <a:cxnLst/>
            <a:rect l="l" t="t" r="r" b="b"/>
            <a:pathLst>
              <a:path w="813435" h="252095">
                <a:moveTo>
                  <a:pt x="0" y="251548"/>
                </a:moveTo>
                <a:lnTo>
                  <a:pt x="813435" y="251548"/>
                </a:lnTo>
                <a:lnTo>
                  <a:pt x="813435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402704" y="5820955"/>
            <a:ext cx="854710" cy="252095"/>
          </a:xfrm>
          <a:custGeom>
            <a:avLst/>
            <a:gdLst/>
            <a:ahLst/>
            <a:cxnLst/>
            <a:rect l="l" t="t" r="r" b="b"/>
            <a:pathLst>
              <a:path w="854709" h="252095">
                <a:moveTo>
                  <a:pt x="0" y="251548"/>
                </a:moveTo>
                <a:lnTo>
                  <a:pt x="854709" y="251548"/>
                </a:lnTo>
                <a:lnTo>
                  <a:pt x="854709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257415" y="5820955"/>
            <a:ext cx="977900" cy="252095"/>
          </a:xfrm>
          <a:custGeom>
            <a:avLst/>
            <a:gdLst/>
            <a:ahLst/>
            <a:cxnLst/>
            <a:rect l="l" t="t" r="r" b="b"/>
            <a:pathLst>
              <a:path w="977900" h="252095">
                <a:moveTo>
                  <a:pt x="0" y="251548"/>
                </a:moveTo>
                <a:lnTo>
                  <a:pt x="977900" y="251548"/>
                </a:lnTo>
                <a:lnTo>
                  <a:pt x="977900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235315" y="5820955"/>
            <a:ext cx="715010" cy="252095"/>
          </a:xfrm>
          <a:custGeom>
            <a:avLst/>
            <a:gdLst/>
            <a:ahLst/>
            <a:cxnLst/>
            <a:rect l="l" t="t" r="r" b="b"/>
            <a:pathLst>
              <a:path w="715009" h="252095">
                <a:moveTo>
                  <a:pt x="0" y="251548"/>
                </a:moveTo>
                <a:lnTo>
                  <a:pt x="715009" y="251548"/>
                </a:lnTo>
                <a:lnTo>
                  <a:pt x="715009" y="0"/>
                </a:lnTo>
                <a:lnTo>
                  <a:pt x="0" y="0"/>
                </a:lnTo>
                <a:lnTo>
                  <a:pt x="0" y="2515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52349" y="6072492"/>
            <a:ext cx="1903730" cy="252095"/>
          </a:xfrm>
          <a:custGeom>
            <a:avLst/>
            <a:gdLst/>
            <a:ahLst/>
            <a:cxnLst/>
            <a:rect l="l" t="t" r="r" b="b"/>
            <a:pathLst>
              <a:path w="1903730" h="252095">
                <a:moveTo>
                  <a:pt x="0" y="251472"/>
                </a:moveTo>
                <a:lnTo>
                  <a:pt x="1903730" y="251472"/>
                </a:lnTo>
                <a:lnTo>
                  <a:pt x="1903730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056129" y="6072492"/>
            <a:ext cx="1346200" cy="252095"/>
          </a:xfrm>
          <a:custGeom>
            <a:avLst/>
            <a:gdLst/>
            <a:ahLst/>
            <a:cxnLst/>
            <a:rect l="l" t="t" r="r" b="b"/>
            <a:pathLst>
              <a:path w="1346200" h="252095">
                <a:moveTo>
                  <a:pt x="0" y="251472"/>
                </a:moveTo>
                <a:lnTo>
                  <a:pt x="1346199" y="251472"/>
                </a:lnTo>
                <a:lnTo>
                  <a:pt x="1346199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402329" y="6072492"/>
            <a:ext cx="733425" cy="252095"/>
          </a:xfrm>
          <a:custGeom>
            <a:avLst/>
            <a:gdLst/>
            <a:ahLst/>
            <a:cxnLst/>
            <a:rect l="l" t="t" r="r" b="b"/>
            <a:pathLst>
              <a:path w="733425" h="252095">
                <a:moveTo>
                  <a:pt x="0" y="251472"/>
                </a:moveTo>
                <a:lnTo>
                  <a:pt x="733425" y="251472"/>
                </a:lnTo>
                <a:lnTo>
                  <a:pt x="733425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135754" y="6072492"/>
            <a:ext cx="755650" cy="252095"/>
          </a:xfrm>
          <a:custGeom>
            <a:avLst/>
            <a:gdLst/>
            <a:ahLst/>
            <a:cxnLst/>
            <a:rect l="l" t="t" r="r" b="b"/>
            <a:pathLst>
              <a:path w="755650" h="252095">
                <a:moveTo>
                  <a:pt x="0" y="251472"/>
                </a:moveTo>
                <a:lnTo>
                  <a:pt x="755650" y="251472"/>
                </a:lnTo>
                <a:lnTo>
                  <a:pt x="755650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891404" y="6072492"/>
            <a:ext cx="697865" cy="252095"/>
          </a:xfrm>
          <a:custGeom>
            <a:avLst/>
            <a:gdLst/>
            <a:ahLst/>
            <a:cxnLst/>
            <a:rect l="l" t="t" r="r" b="b"/>
            <a:pathLst>
              <a:path w="697864" h="252095">
                <a:moveTo>
                  <a:pt x="0" y="251472"/>
                </a:moveTo>
                <a:lnTo>
                  <a:pt x="697864" y="251472"/>
                </a:lnTo>
                <a:lnTo>
                  <a:pt x="697864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589270" y="6072492"/>
            <a:ext cx="813435" cy="252095"/>
          </a:xfrm>
          <a:custGeom>
            <a:avLst/>
            <a:gdLst/>
            <a:ahLst/>
            <a:cxnLst/>
            <a:rect l="l" t="t" r="r" b="b"/>
            <a:pathLst>
              <a:path w="813435" h="252095">
                <a:moveTo>
                  <a:pt x="0" y="251472"/>
                </a:moveTo>
                <a:lnTo>
                  <a:pt x="813435" y="251472"/>
                </a:lnTo>
                <a:lnTo>
                  <a:pt x="813435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402704" y="6072492"/>
            <a:ext cx="854710" cy="252095"/>
          </a:xfrm>
          <a:custGeom>
            <a:avLst/>
            <a:gdLst/>
            <a:ahLst/>
            <a:cxnLst/>
            <a:rect l="l" t="t" r="r" b="b"/>
            <a:pathLst>
              <a:path w="854709" h="252095">
                <a:moveTo>
                  <a:pt x="0" y="251472"/>
                </a:moveTo>
                <a:lnTo>
                  <a:pt x="854709" y="251472"/>
                </a:lnTo>
                <a:lnTo>
                  <a:pt x="854709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257415" y="6072492"/>
            <a:ext cx="977900" cy="252095"/>
          </a:xfrm>
          <a:custGeom>
            <a:avLst/>
            <a:gdLst/>
            <a:ahLst/>
            <a:cxnLst/>
            <a:rect l="l" t="t" r="r" b="b"/>
            <a:pathLst>
              <a:path w="977900" h="252095">
                <a:moveTo>
                  <a:pt x="0" y="251472"/>
                </a:moveTo>
                <a:lnTo>
                  <a:pt x="977900" y="251472"/>
                </a:lnTo>
                <a:lnTo>
                  <a:pt x="977900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235315" y="6072492"/>
            <a:ext cx="715010" cy="252095"/>
          </a:xfrm>
          <a:custGeom>
            <a:avLst/>
            <a:gdLst/>
            <a:ahLst/>
            <a:cxnLst/>
            <a:rect l="l" t="t" r="r" b="b"/>
            <a:pathLst>
              <a:path w="715009" h="252095">
                <a:moveTo>
                  <a:pt x="0" y="251472"/>
                </a:moveTo>
                <a:lnTo>
                  <a:pt x="715009" y="251472"/>
                </a:lnTo>
                <a:lnTo>
                  <a:pt x="715009" y="0"/>
                </a:lnTo>
                <a:lnTo>
                  <a:pt x="0" y="0"/>
                </a:lnTo>
                <a:lnTo>
                  <a:pt x="0" y="251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52349" y="6324015"/>
            <a:ext cx="1903730" cy="224790"/>
          </a:xfrm>
          <a:custGeom>
            <a:avLst/>
            <a:gdLst/>
            <a:ahLst/>
            <a:cxnLst/>
            <a:rect l="l" t="t" r="r" b="b"/>
            <a:pathLst>
              <a:path w="1903730" h="224790">
                <a:moveTo>
                  <a:pt x="0" y="224472"/>
                </a:moveTo>
                <a:lnTo>
                  <a:pt x="1903730" y="224472"/>
                </a:lnTo>
                <a:lnTo>
                  <a:pt x="1903730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056129" y="6324015"/>
            <a:ext cx="1346200" cy="224790"/>
          </a:xfrm>
          <a:custGeom>
            <a:avLst/>
            <a:gdLst/>
            <a:ahLst/>
            <a:cxnLst/>
            <a:rect l="l" t="t" r="r" b="b"/>
            <a:pathLst>
              <a:path w="1346200" h="224790">
                <a:moveTo>
                  <a:pt x="0" y="224472"/>
                </a:moveTo>
                <a:lnTo>
                  <a:pt x="1346199" y="224472"/>
                </a:lnTo>
                <a:lnTo>
                  <a:pt x="1346199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402329" y="6324015"/>
            <a:ext cx="733425" cy="224790"/>
          </a:xfrm>
          <a:custGeom>
            <a:avLst/>
            <a:gdLst/>
            <a:ahLst/>
            <a:cxnLst/>
            <a:rect l="l" t="t" r="r" b="b"/>
            <a:pathLst>
              <a:path w="733425" h="224790">
                <a:moveTo>
                  <a:pt x="0" y="224472"/>
                </a:moveTo>
                <a:lnTo>
                  <a:pt x="733425" y="224472"/>
                </a:lnTo>
                <a:lnTo>
                  <a:pt x="733425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135754" y="6324015"/>
            <a:ext cx="755650" cy="224790"/>
          </a:xfrm>
          <a:custGeom>
            <a:avLst/>
            <a:gdLst/>
            <a:ahLst/>
            <a:cxnLst/>
            <a:rect l="l" t="t" r="r" b="b"/>
            <a:pathLst>
              <a:path w="755650" h="224790">
                <a:moveTo>
                  <a:pt x="0" y="224472"/>
                </a:moveTo>
                <a:lnTo>
                  <a:pt x="755650" y="224472"/>
                </a:lnTo>
                <a:lnTo>
                  <a:pt x="755650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891404" y="6324015"/>
            <a:ext cx="697865" cy="224790"/>
          </a:xfrm>
          <a:custGeom>
            <a:avLst/>
            <a:gdLst/>
            <a:ahLst/>
            <a:cxnLst/>
            <a:rect l="l" t="t" r="r" b="b"/>
            <a:pathLst>
              <a:path w="697864" h="224790">
                <a:moveTo>
                  <a:pt x="0" y="224472"/>
                </a:moveTo>
                <a:lnTo>
                  <a:pt x="697864" y="224472"/>
                </a:lnTo>
                <a:lnTo>
                  <a:pt x="697864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589270" y="6324015"/>
            <a:ext cx="813435" cy="224790"/>
          </a:xfrm>
          <a:custGeom>
            <a:avLst/>
            <a:gdLst/>
            <a:ahLst/>
            <a:cxnLst/>
            <a:rect l="l" t="t" r="r" b="b"/>
            <a:pathLst>
              <a:path w="813435" h="224790">
                <a:moveTo>
                  <a:pt x="0" y="224472"/>
                </a:moveTo>
                <a:lnTo>
                  <a:pt x="813435" y="224472"/>
                </a:lnTo>
                <a:lnTo>
                  <a:pt x="813435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402704" y="6324015"/>
            <a:ext cx="854710" cy="224790"/>
          </a:xfrm>
          <a:custGeom>
            <a:avLst/>
            <a:gdLst/>
            <a:ahLst/>
            <a:cxnLst/>
            <a:rect l="l" t="t" r="r" b="b"/>
            <a:pathLst>
              <a:path w="854709" h="224790">
                <a:moveTo>
                  <a:pt x="0" y="224472"/>
                </a:moveTo>
                <a:lnTo>
                  <a:pt x="854709" y="224472"/>
                </a:lnTo>
                <a:lnTo>
                  <a:pt x="854709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257415" y="6324015"/>
            <a:ext cx="977900" cy="224790"/>
          </a:xfrm>
          <a:custGeom>
            <a:avLst/>
            <a:gdLst/>
            <a:ahLst/>
            <a:cxnLst/>
            <a:rect l="l" t="t" r="r" b="b"/>
            <a:pathLst>
              <a:path w="977900" h="224790">
                <a:moveTo>
                  <a:pt x="0" y="224472"/>
                </a:moveTo>
                <a:lnTo>
                  <a:pt x="977900" y="224472"/>
                </a:lnTo>
                <a:lnTo>
                  <a:pt x="977900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235315" y="6324015"/>
            <a:ext cx="715010" cy="224790"/>
          </a:xfrm>
          <a:custGeom>
            <a:avLst/>
            <a:gdLst/>
            <a:ahLst/>
            <a:cxnLst/>
            <a:rect l="l" t="t" r="r" b="b"/>
            <a:pathLst>
              <a:path w="715009" h="224790">
                <a:moveTo>
                  <a:pt x="0" y="224472"/>
                </a:moveTo>
                <a:lnTo>
                  <a:pt x="715009" y="224472"/>
                </a:lnTo>
                <a:lnTo>
                  <a:pt x="715009" y="0"/>
                </a:lnTo>
                <a:lnTo>
                  <a:pt x="0" y="0"/>
                </a:lnTo>
                <a:lnTo>
                  <a:pt x="0" y="224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52349" y="6548488"/>
            <a:ext cx="1903730" cy="278765"/>
          </a:xfrm>
          <a:custGeom>
            <a:avLst/>
            <a:gdLst/>
            <a:ahLst/>
            <a:cxnLst/>
            <a:rect l="l" t="t" r="r" b="b"/>
            <a:pathLst>
              <a:path w="1903730" h="278765">
                <a:moveTo>
                  <a:pt x="0" y="278460"/>
                </a:moveTo>
                <a:lnTo>
                  <a:pt x="1903730" y="278460"/>
                </a:lnTo>
                <a:lnTo>
                  <a:pt x="1903730" y="0"/>
                </a:lnTo>
                <a:lnTo>
                  <a:pt x="0" y="0"/>
                </a:lnTo>
                <a:lnTo>
                  <a:pt x="0" y="278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056129" y="6548488"/>
            <a:ext cx="1346200" cy="278765"/>
          </a:xfrm>
          <a:custGeom>
            <a:avLst/>
            <a:gdLst/>
            <a:ahLst/>
            <a:cxnLst/>
            <a:rect l="l" t="t" r="r" b="b"/>
            <a:pathLst>
              <a:path w="1346200" h="278765">
                <a:moveTo>
                  <a:pt x="0" y="278460"/>
                </a:moveTo>
                <a:lnTo>
                  <a:pt x="1346199" y="278460"/>
                </a:lnTo>
                <a:lnTo>
                  <a:pt x="1346199" y="0"/>
                </a:lnTo>
                <a:lnTo>
                  <a:pt x="0" y="0"/>
                </a:lnTo>
                <a:lnTo>
                  <a:pt x="0" y="278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02329" y="6548488"/>
            <a:ext cx="5547995" cy="278765"/>
          </a:xfrm>
          <a:custGeom>
            <a:avLst/>
            <a:gdLst/>
            <a:ahLst/>
            <a:cxnLst/>
            <a:rect l="l" t="t" r="r" b="b"/>
            <a:pathLst>
              <a:path w="5547995" h="278765">
                <a:moveTo>
                  <a:pt x="0" y="278460"/>
                </a:moveTo>
                <a:lnTo>
                  <a:pt x="5547995" y="278460"/>
                </a:lnTo>
                <a:lnTo>
                  <a:pt x="5547995" y="0"/>
                </a:lnTo>
                <a:lnTo>
                  <a:pt x="0" y="0"/>
                </a:lnTo>
                <a:lnTo>
                  <a:pt x="0" y="2784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52349" y="6826948"/>
            <a:ext cx="1903730" cy="252095"/>
          </a:xfrm>
          <a:custGeom>
            <a:avLst/>
            <a:gdLst/>
            <a:ahLst/>
            <a:cxnLst/>
            <a:rect l="l" t="t" r="r" b="b"/>
            <a:pathLst>
              <a:path w="1903730" h="252095">
                <a:moveTo>
                  <a:pt x="0" y="251612"/>
                </a:moveTo>
                <a:lnTo>
                  <a:pt x="1903730" y="251612"/>
                </a:lnTo>
                <a:lnTo>
                  <a:pt x="1903730" y="0"/>
                </a:lnTo>
                <a:lnTo>
                  <a:pt x="0" y="0"/>
                </a:lnTo>
                <a:lnTo>
                  <a:pt x="0" y="2516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056129" y="6826948"/>
            <a:ext cx="1346200" cy="252095"/>
          </a:xfrm>
          <a:custGeom>
            <a:avLst/>
            <a:gdLst/>
            <a:ahLst/>
            <a:cxnLst/>
            <a:rect l="l" t="t" r="r" b="b"/>
            <a:pathLst>
              <a:path w="1346200" h="252095">
                <a:moveTo>
                  <a:pt x="0" y="251612"/>
                </a:moveTo>
                <a:lnTo>
                  <a:pt x="1346199" y="251612"/>
                </a:lnTo>
                <a:lnTo>
                  <a:pt x="1346199" y="0"/>
                </a:lnTo>
                <a:lnTo>
                  <a:pt x="0" y="0"/>
                </a:lnTo>
                <a:lnTo>
                  <a:pt x="0" y="2516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402329" y="6826948"/>
            <a:ext cx="5547995" cy="252095"/>
          </a:xfrm>
          <a:custGeom>
            <a:avLst/>
            <a:gdLst/>
            <a:ahLst/>
            <a:cxnLst/>
            <a:rect l="l" t="t" r="r" b="b"/>
            <a:pathLst>
              <a:path w="5547995" h="252095">
                <a:moveTo>
                  <a:pt x="0" y="251612"/>
                </a:moveTo>
                <a:lnTo>
                  <a:pt x="5547995" y="251612"/>
                </a:lnTo>
                <a:lnTo>
                  <a:pt x="5547995" y="0"/>
                </a:lnTo>
                <a:lnTo>
                  <a:pt x="0" y="0"/>
                </a:lnTo>
                <a:lnTo>
                  <a:pt x="0" y="25161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52349" y="7078560"/>
            <a:ext cx="1903730" cy="224154"/>
          </a:xfrm>
          <a:custGeom>
            <a:avLst/>
            <a:gdLst/>
            <a:ahLst/>
            <a:cxnLst/>
            <a:rect l="l" t="t" r="r" b="b"/>
            <a:pathLst>
              <a:path w="1903730" h="224154">
                <a:moveTo>
                  <a:pt x="0" y="223951"/>
                </a:moveTo>
                <a:lnTo>
                  <a:pt x="1903730" y="223951"/>
                </a:lnTo>
                <a:lnTo>
                  <a:pt x="1903730" y="0"/>
                </a:lnTo>
                <a:lnTo>
                  <a:pt x="0" y="0"/>
                </a:lnTo>
                <a:lnTo>
                  <a:pt x="0" y="2239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056129" y="7078560"/>
            <a:ext cx="1346200" cy="224154"/>
          </a:xfrm>
          <a:custGeom>
            <a:avLst/>
            <a:gdLst/>
            <a:ahLst/>
            <a:cxnLst/>
            <a:rect l="l" t="t" r="r" b="b"/>
            <a:pathLst>
              <a:path w="1346200" h="224154">
                <a:moveTo>
                  <a:pt x="0" y="223951"/>
                </a:moveTo>
                <a:lnTo>
                  <a:pt x="1346199" y="223951"/>
                </a:lnTo>
                <a:lnTo>
                  <a:pt x="1346199" y="0"/>
                </a:lnTo>
                <a:lnTo>
                  <a:pt x="0" y="0"/>
                </a:lnTo>
                <a:lnTo>
                  <a:pt x="0" y="2239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402329" y="7078560"/>
            <a:ext cx="5547995" cy="224154"/>
          </a:xfrm>
          <a:custGeom>
            <a:avLst/>
            <a:gdLst/>
            <a:ahLst/>
            <a:cxnLst/>
            <a:rect l="l" t="t" r="r" b="b"/>
            <a:pathLst>
              <a:path w="5547995" h="224154">
                <a:moveTo>
                  <a:pt x="0" y="223951"/>
                </a:moveTo>
                <a:lnTo>
                  <a:pt x="5547995" y="223951"/>
                </a:lnTo>
                <a:lnTo>
                  <a:pt x="5547995" y="0"/>
                </a:lnTo>
                <a:lnTo>
                  <a:pt x="0" y="0"/>
                </a:lnTo>
                <a:lnTo>
                  <a:pt x="0" y="2239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58" name="object 158"/>
          <p:cNvGraphicFramePr>
            <a:graphicFrameLocks noGrp="1"/>
          </p:cNvGraphicFramePr>
          <p:nvPr/>
        </p:nvGraphicFramePr>
        <p:xfrm>
          <a:off x="152349" y="5336397"/>
          <a:ext cx="8801735" cy="1972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460"/>
                <a:gridCol w="1353819"/>
                <a:gridCol w="728345"/>
                <a:gridCol w="753110"/>
                <a:gridCol w="700404"/>
                <a:gridCol w="812800"/>
                <a:gridCol w="855344"/>
                <a:gridCol w="981075"/>
                <a:gridCol w="711834"/>
              </a:tblGrid>
              <a:tr h="226556">
                <a:tc>
                  <a:txBody>
                    <a:bodyPr/>
                    <a:lstStyle/>
                    <a:p>
                      <a:pPr marL="3175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Cash inflow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1530"/>
                        </a:lnSpc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$430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$890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34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$1,350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1435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$1,730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20979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$2,1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$2,100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765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Investment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$(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,2</a:t>
                      </a:r>
                      <a:r>
                        <a:rPr dirty="0" sz="14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(1,200)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(1,200)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24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(1,200)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(1,200)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76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,2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(1,200)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98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160">
                    <a:solidFill>
                      <a:srgbClr val="F8F8F8"/>
                    </a:solidFill>
                  </a:tcPr>
                </a:tc>
              </a:tr>
              <a:tr h="25133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Free cash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flow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7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200)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(770)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(310)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150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530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900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900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17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…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">
                    <a:solidFill>
                      <a:srgbClr val="F8F8F8"/>
                    </a:solidFill>
                  </a:tcPr>
                </a:tc>
              </a:tr>
              <a:tr h="4972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PV of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FCF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PV of</a:t>
                      </a:r>
                      <a:r>
                        <a:rPr dirty="0" sz="1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FCF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59155">
                        <a:lnSpc>
                          <a:spcPct val="100000"/>
                        </a:lnSpc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(687.5)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(247.2)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106.8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3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336.7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60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510.7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5710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Continuing</a:t>
                      </a:r>
                      <a:r>
                        <a:rPr dirty="0" sz="1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value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30022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900/0.12=$7,500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62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PV of</a:t>
                      </a:r>
                      <a:r>
                        <a:rPr dirty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CV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7448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4,256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solidFill>
                      <a:srgbClr val="F8F8F8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384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Value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strategy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41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u="dbl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$4,</a:t>
                      </a:r>
                      <a:r>
                        <a:rPr dirty="0" u="dbl" sz="1400" spc="5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u="dbl"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NPV =</a:t>
                      </a:r>
                      <a:r>
                        <a:rPr dirty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$3,076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970" y="405129"/>
            <a:ext cx="50272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Valuing a One-Period Project</a:t>
            </a:r>
            <a:r>
              <a:rPr dirty="0" spc="-120"/>
              <a:t> </a:t>
            </a:r>
            <a:r>
              <a:rPr dirty="0"/>
              <a:t>(1)</a:t>
            </a:r>
          </a:p>
        </p:txBody>
      </p:sp>
      <p:sp>
        <p:nvSpPr>
          <p:cNvPr id="3" name="object 3"/>
          <p:cNvSpPr/>
          <p:nvPr/>
        </p:nvSpPr>
        <p:spPr>
          <a:xfrm>
            <a:off x="976833" y="1667814"/>
            <a:ext cx="2095500" cy="314960"/>
          </a:xfrm>
          <a:custGeom>
            <a:avLst/>
            <a:gdLst/>
            <a:ahLst/>
            <a:cxnLst/>
            <a:rect l="l" t="t" r="r" b="b"/>
            <a:pathLst>
              <a:path w="2095500" h="314960">
                <a:moveTo>
                  <a:pt x="0" y="314655"/>
                </a:moveTo>
                <a:lnTo>
                  <a:pt x="2095500" y="314655"/>
                </a:lnTo>
                <a:lnTo>
                  <a:pt x="2095500" y="0"/>
                </a:lnTo>
                <a:lnTo>
                  <a:pt x="0" y="0"/>
                </a:lnTo>
                <a:lnTo>
                  <a:pt x="0" y="3146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72383" y="1667814"/>
            <a:ext cx="1214755" cy="314960"/>
          </a:xfrm>
          <a:custGeom>
            <a:avLst/>
            <a:gdLst/>
            <a:ahLst/>
            <a:cxnLst/>
            <a:rect l="l" t="t" r="r" b="b"/>
            <a:pathLst>
              <a:path w="1214754" h="314960">
                <a:moveTo>
                  <a:pt x="0" y="314655"/>
                </a:moveTo>
                <a:lnTo>
                  <a:pt x="1214755" y="314655"/>
                </a:lnTo>
                <a:lnTo>
                  <a:pt x="1214755" y="0"/>
                </a:lnTo>
                <a:lnTo>
                  <a:pt x="0" y="0"/>
                </a:lnTo>
                <a:lnTo>
                  <a:pt x="0" y="3146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6833" y="1982470"/>
            <a:ext cx="2095500" cy="347980"/>
          </a:xfrm>
          <a:custGeom>
            <a:avLst/>
            <a:gdLst/>
            <a:ahLst/>
            <a:cxnLst/>
            <a:rect l="l" t="t" r="r" b="b"/>
            <a:pathLst>
              <a:path w="2095500" h="347980">
                <a:moveTo>
                  <a:pt x="0" y="347472"/>
                </a:moveTo>
                <a:lnTo>
                  <a:pt x="2095500" y="347472"/>
                </a:lnTo>
                <a:lnTo>
                  <a:pt x="2095500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72383" y="1982470"/>
            <a:ext cx="1214755" cy="347980"/>
          </a:xfrm>
          <a:custGeom>
            <a:avLst/>
            <a:gdLst/>
            <a:ahLst/>
            <a:cxnLst/>
            <a:rect l="l" t="t" r="r" b="b"/>
            <a:pathLst>
              <a:path w="1214754" h="347980">
                <a:moveTo>
                  <a:pt x="0" y="347472"/>
                </a:moveTo>
                <a:lnTo>
                  <a:pt x="1214755" y="347472"/>
                </a:lnTo>
                <a:lnTo>
                  <a:pt x="1214755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6833" y="2329954"/>
            <a:ext cx="2095500" cy="347345"/>
          </a:xfrm>
          <a:custGeom>
            <a:avLst/>
            <a:gdLst/>
            <a:ahLst/>
            <a:cxnLst/>
            <a:rect l="l" t="t" r="r" b="b"/>
            <a:pathLst>
              <a:path w="2095500" h="347344">
                <a:moveTo>
                  <a:pt x="0" y="347332"/>
                </a:moveTo>
                <a:lnTo>
                  <a:pt x="2095500" y="347332"/>
                </a:lnTo>
                <a:lnTo>
                  <a:pt x="2095500" y="0"/>
                </a:lnTo>
                <a:lnTo>
                  <a:pt x="0" y="0"/>
                </a:lnTo>
                <a:lnTo>
                  <a:pt x="0" y="347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72383" y="2329954"/>
            <a:ext cx="1214755" cy="347345"/>
          </a:xfrm>
          <a:custGeom>
            <a:avLst/>
            <a:gdLst/>
            <a:ahLst/>
            <a:cxnLst/>
            <a:rect l="l" t="t" r="r" b="b"/>
            <a:pathLst>
              <a:path w="1214754" h="347344">
                <a:moveTo>
                  <a:pt x="0" y="347332"/>
                </a:moveTo>
                <a:lnTo>
                  <a:pt x="1214755" y="347332"/>
                </a:lnTo>
                <a:lnTo>
                  <a:pt x="1214755" y="0"/>
                </a:lnTo>
                <a:lnTo>
                  <a:pt x="0" y="0"/>
                </a:lnTo>
                <a:lnTo>
                  <a:pt x="0" y="347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6833" y="2677261"/>
            <a:ext cx="2095500" cy="314960"/>
          </a:xfrm>
          <a:custGeom>
            <a:avLst/>
            <a:gdLst/>
            <a:ahLst/>
            <a:cxnLst/>
            <a:rect l="l" t="t" r="r" b="b"/>
            <a:pathLst>
              <a:path w="2095500" h="314960">
                <a:moveTo>
                  <a:pt x="0" y="314858"/>
                </a:moveTo>
                <a:lnTo>
                  <a:pt x="2095500" y="314858"/>
                </a:lnTo>
                <a:lnTo>
                  <a:pt x="2095500" y="0"/>
                </a:lnTo>
                <a:lnTo>
                  <a:pt x="0" y="0"/>
                </a:lnTo>
                <a:lnTo>
                  <a:pt x="0" y="3148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72383" y="2677261"/>
            <a:ext cx="1214755" cy="314960"/>
          </a:xfrm>
          <a:custGeom>
            <a:avLst/>
            <a:gdLst/>
            <a:ahLst/>
            <a:cxnLst/>
            <a:rect l="l" t="t" r="r" b="b"/>
            <a:pathLst>
              <a:path w="1214754" h="314960">
                <a:moveTo>
                  <a:pt x="0" y="314858"/>
                </a:moveTo>
                <a:lnTo>
                  <a:pt x="1214755" y="314858"/>
                </a:lnTo>
                <a:lnTo>
                  <a:pt x="1214755" y="0"/>
                </a:lnTo>
                <a:lnTo>
                  <a:pt x="0" y="0"/>
                </a:lnTo>
                <a:lnTo>
                  <a:pt x="0" y="3148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81888" y="1660805"/>
          <a:ext cx="3502025" cy="1311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845"/>
                <a:gridCol w="1312545"/>
              </a:tblGrid>
              <a:tr h="313952">
                <a:tc>
                  <a:txBody>
                    <a:bodyPr/>
                    <a:lstStyle/>
                    <a:p>
                      <a:pPr marL="127000">
                        <a:lnSpc>
                          <a:spcPts val="218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Investment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218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$400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4719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Required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return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10%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solidFill>
                      <a:srgbClr val="F8F8F8"/>
                    </a:solidFill>
                  </a:tcPr>
                </a:tc>
              </a:tr>
              <a:tr h="34134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Revenue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forecast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$440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</a:tr>
              <a:tr h="308436">
                <a:tc>
                  <a:txBody>
                    <a:bodyPr/>
                    <a:lstStyle/>
                    <a:p>
                      <a:pPr marL="127000">
                        <a:lnSpc>
                          <a:spcPts val="233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Expense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forecast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233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u="heavy" sz="2000" spc="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932688" y="3009645"/>
            <a:ext cx="6989445" cy="3959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Times New Roman"/>
                <a:cs typeface="Times New Roman"/>
              </a:rPr>
              <a:t>Forecasted </a:t>
            </a:r>
            <a:r>
              <a:rPr dirty="0" sz="2000" b="1">
                <a:latin typeface="Times New Roman"/>
                <a:cs typeface="Times New Roman"/>
              </a:rPr>
              <a:t>earnings </a:t>
            </a:r>
            <a:r>
              <a:rPr dirty="0" sz="2000" spc="5" b="1">
                <a:latin typeface="Times New Roman"/>
                <a:cs typeface="Times New Roman"/>
              </a:rPr>
              <a:t>$</a:t>
            </a:r>
            <a:r>
              <a:rPr dirty="0" u="heavy" sz="2000" spc="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40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Residual Earnings</a:t>
            </a:r>
            <a:r>
              <a:rPr dirty="0" baseline="-17094" sz="1950">
                <a:latin typeface="Times New Roman"/>
                <a:cs typeface="Times New Roman"/>
              </a:rPr>
              <a:t>1 </a:t>
            </a:r>
            <a:r>
              <a:rPr dirty="0" sz="2000">
                <a:latin typeface="Times New Roman"/>
                <a:cs typeface="Times New Roman"/>
              </a:rPr>
              <a:t>= Earnings</a:t>
            </a:r>
            <a:r>
              <a:rPr dirty="0" baseline="-17094" sz="1950">
                <a:latin typeface="Times New Roman"/>
                <a:cs typeface="Times New Roman"/>
              </a:rPr>
              <a:t>1 </a:t>
            </a:r>
            <a:r>
              <a:rPr dirty="0" sz="2000">
                <a:latin typeface="Times New Roman"/>
                <a:cs typeface="Times New Roman"/>
              </a:rPr>
              <a:t>– (Required Return *</a:t>
            </a:r>
            <a:r>
              <a:rPr dirty="0" sz="2000" spc="-28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Investment</a:t>
            </a:r>
            <a:r>
              <a:rPr dirty="0" baseline="-17094" sz="1950" spc="-7">
                <a:latin typeface="Times New Roman"/>
                <a:cs typeface="Times New Roman"/>
              </a:rPr>
              <a:t>0</a:t>
            </a:r>
            <a:r>
              <a:rPr dirty="0" sz="2000" spc="-5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045335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latin typeface="Times New Roman"/>
                <a:cs typeface="Times New Roman"/>
              </a:rPr>
              <a:t>= 40 –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(0.10*400)</a:t>
            </a:r>
            <a:endParaRPr sz="2000">
              <a:latin typeface="Times New Roman"/>
              <a:cs typeface="Times New Roman"/>
            </a:endParaRPr>
          </a:p>
          <a:p>
            <a:pPr marL="2045335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latin typeface="Times New Roman"/>
                <a:cs typeface="Times New Roman"/>
              </a:rPr>
              <a:t>This </a:t>
            </a:r>
            <a:r>
              <a:rPr dirty="0" sz="2000" b="1">
                <a:latin typeface="Times New Roman"/>
                <a:cs typeface="Times New Roman"/>
              </a:rPr>
              <a:t>is a </a:t>
            </a:r>
            <a:r>
              <a:rPr dirty="0" sz="2000" spc="-5" b="1">
                <a:latin typeface="Times New Roman"/>
                <a:cs typeface="Times New Roman"/>
              </a:rPr>
              <a:t>zero-RE</a:t>
            </a:r>
            <a:r>
              <a:rPr dirty="0" sz="2000" spc="-114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project.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300"/>
              </a:spcBef>
            </a:pPr>
            <a:r>
              <a:rPr dirty="0" sz="2000" spc="-45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= Book </a:t>
            </a:r>
            <a:r>
              <a:rPr dirty="0" sz="2000" spc="-45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+ Present </a:t>
            </a:r>
            <a:r>
              <a:rPr dirty="0" sz="2000" spc="-45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of Expected Residual</a:t>
            </a:r>
            <a:r>
              <a:rPr dirty="0" sz="2000" spc="-2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Earnings</a:t>
            </a:r>
            <a:endParaRPr sz="2000">
              <a:latin typeface="Times New Roman"/>
              <a:cs typeface="Times New Roman"/>
            </a:endParaRPr>
          </a:p>
          <a:p>
            <a:pPr marL="774065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latin typeface="Times New Roman"/>
                <a:cs typeface="Times New Roman"/>
              </a:rPr>
              <a:t>= </a:t>
            </a:r>
            <a:r>
              <a:rPr dirty="0" sz="2000" spc="5">
                <a:latin typeface="Times New Roman"/>
                <a:cs typeface="Times New Roman"/>
              </a:rPr>
              <a:t>400 </a:t>
            </a:r>
            <a:r>
              <a:rPr dirty="0" sz="2000">
                <a:latin typeface="Times New Roman"/>
                <a:cs typeface="Times New Roman"/>
              </a:rPr>
              <a:t>+ (0/1.10) =</a:t>
            </a:r>
            <a:r>
              <a:rPr dirty="0" sz="2000" spc="-19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400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This is a </a:t>
            </a:r>
            <a:r>
              <a:rPr dirty="0" sz="2000" spc="-5" b="1">
                <a:latin typeface="Times New Roman"/>
                <a:cs typeface="Times New Roman"/>
              </a:rPr>
              <a:t>zero-NPV</a:t>
            </a:r>
            <a:r>
              <a:rPr dirty="0" sz="2000" spc="-16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project.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305"/>
              </a:spcBef>
              <a:tabLst>
                <a:tab pos="1894205" algn="l"/>
              </a:tabLst>
            </a:pPr>
            <a:r>
              <a:rPr dirty="0" sz="2000">
                <a:latin typeface="Times New Roman"/>
                <a:cs typeface="Times New Roman"/>
              </a:rPr>
              <a:t>DCF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Valuation:	</a:t>
            </a:r>
            <a:r>
              <a:rPr dirty="0" sz="2000">
                <a:latin typeface="Times New Roman"/>
                <a:cs typeface="Times New Roman"/>
              </a:rPr>
              <a:t>V = 440 / 1.10 =</a:t>
            </a:r>
            <a:r>
              <a:rPr dirty="0" sz="2000" spc="-15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400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23376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87383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28531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731" rIns="0" bIns="0" rtlCol="0" vert="horz">
            <a:spAutoFit/>
          </a:bodyPr>
          <a:lstStyle/>
          <a:p>
            <a:pPr marL="2471420" marR="5080" indent="-232600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Advantages </a:t>
            </a:r>
            <a:r>
              <a:rPr dirty="0"/>
              <a:t>and Disadvantages </a:t>
            </a:r>
            <a:r>
              <a:rPr dirty="0" spc="-5"/>
              <a:t>of the Residual  Earnings</a:t>
            </a:r>
            <a:r>
              <a:rPr dirty="0" spc="-55"/>
              <a:t> </a:t>
            </a:r>
            <a:r>
              <a:rPr dirty="0" spc="-5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354" y="1137920"/>
            <a:ext cx="4537075" cy="6192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1F5F"/>
                </a:solidFill>
                <a:latin typeface="Times New Roman"/>
                <a:cs typeface="Times New Roman"/>
              </a:rPr>
              <a:t>Advantages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217804" marR="194945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5" b="1" i="1">
                <a:solidFill>
                  <a:srgbClr val="0000FF"/>
                </a:solidFill>
                <a:latin typeface="Times New Roman"/>
                <a:cs typeface="Times New Roman"/>
              </a:rPr>
              <a:t>Focus on value drivers: </a:t>
            </a:r>
            <a:r>
              <a:rPr dirty="0" sz="1600">
                <a:latin typeface="Times New Roman"/>
                <a:cs typeface="Times New Roman"/>
              </a:rPr>
              <a:t>focuses </a:t>
            </a:r>
            <a:r>
              <a:rPr dirty="0" sz="1600" spc="-5">
                <a:latin typeface="Times New Roman"/>
                <a:cs typeface="Times New Roman"/>
              </a:rPr>
              <a:t>on profitability</a:t>
            </a:r>
            <a:r>
              <a:rPr dirty="0" sz="1600" spc="-114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of  investment and growth in investment that drive  value; directs strategic thinking to these</a:t>
            </a:r>
            <a:r>
              <a:rPr dirty="0" sz="1600" spc="7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drivers</a:t>
            </a:r>
            <a:endParaRPr sz="1600">
              <a:latin typeface="Times New Roman"/>
              <a:cs typeface="Times New Roman"/>
            </a:endParaRPr>
          </a:p>
          <a:p>
            <a:pPr marL="217804" marR="81280" indent="-20574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5" b="1" i="1">
                <a:solidFill>
                  <a:srgbClr val="0000FF"/>
                </a:solidFill>
                <a:latin typeface="Times New Roman"/>
                <a:cs typeface="Times New Roman"/>
              </a:rPr>
              <a:t>Incorporates the financial statements: </a:t>
            </a:r>
            <a:r>
              <a:rPr dirty="0" sz="1600" spc="-5">
                <a:latin typeface="Times New Roman"/>
                <a:cs typeface="Times New Roman"/>
              </a:rPr>
              <a:t>incorporates  the value already recognized in the balance sheet  (the book value); forecasts value added in the  </a:t>
            </a:r>
            <a:r>
              <a:rPr dirty="0" sz="1600" spc="-20">
                <a:latin typeface="Times New Roman"/>
                <a:cs typeface="Times New Roman"/>
              </a:rPr>
              <a:t>income </a:t>
            </a:r>
            <a:r>
              <a:rPr dirty="0" sz="1600" spc="-10">
                <a:latin typeface="Times New Roman"/>
                <a:cs typeface="Times New Roman"/>
              </a:rPr>
              <a:t>statement </a:t>
            </a:r>
            <a:r>
              <a:rPr dirty="0" sz="1600" spc="-5">
                <a:latin typeface="Times New Roman"/>
                <a:cs typeface="Times New Roman"/>
              </a:rPr>
              <a:t>and balance sheet rather than the  cash flow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statement</a:t>
            </a:r>
            <a:endParaRPr sz="1600">
              <a:latin typeface="Times New Roman"/>
              <a:cs typeface="Times New Roman"/>
            </a:endParaRPr>
          </a:p>
          <a:p>
            <a:pPr marL="217804" marR="508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5" b="1" i="1">
                <a:solidFill>
                  <a:srgbClr val="0000FF"/>
                </a:solidFill>
                <a:latin typeface="Times New Roman"/>
                <a:cs typeface="Times New Roman"/>
              </a:rPr>
              <a:t>Uses accrual accounting: </a:t>
            </a:r>
            <a:r>
              <a:rPr dirty="0" sz="1600" spc="-5">
                <a:latin typeface="Times New Roman"/>
                <a:cs typeface="Times New Roman"/>
              </a:rPr>
              <a:t>uses the properties of  accrual accounting that recognize value added ahead  of cash flows, </a:t>
            </a:r>
            <a:r>
              <a:rPr dirty="0" sz="1600" spc="-15">
                <a:latin typeface="Times New Roman"/>
                <a:cs typeface="Times New Roman"/>
              </a:rPr>
              <a:t>matches </a:t>
            </a:r>
            <a:r>
              <a:rPr dirty="0" sz="1600" spc="-5">
                <a:latin typeface="Times New Roman"/>
                <a:cs typeface="Times New Roman"/>
              </a:rPr>
              <a:t>value added to value given up  and treats investment as an asset rather than a loss of  value</a:t>
            </a:r>
            <a:endParaRPr sz="16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20" b="1" i="1">
                <a:solidFill>
                  <a:srgbClr val="0000FF"/>
                </a:solidFill>
                <a:latin typeface="Times New Roman"/>
                <a:cs typeface="Times New Roman"/>
              </a:rPr>
              <a:t>Versatility: </a:t>
            </a:r>
            <a:r>
              <a:rPr dirty="0" sz="1600" spc="-5">
                <a:latin typeface="Times New Roman"/>
                <a:cs typeface="Times New Roman"/>
              </a:rPr>
              <a:t>can be used with a wide variety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of</a:t>
            </a:r>
            <a:endParaRPr sz="16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Times New Roman"/>
                <a:cs typeface="Times New Roman"/>
              </a:rPr>
              <a:t>accounting principles (Chapter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17)</a:t>
            </a:r>
            <a:endParaRPr sz="1600">
              <a:latin typeface="Times New Roman"/>
              <a:cs typeface="Times New Roman"/>
            </a:endParaRPr>
          </a:p>
          <a:p>
            <a:pPr marL="217804" marR="3048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5" b="1" i="1">
                <a:solidFill>
                  <a:srgbClr val="0000FF"/>
                </a:solidFill>
                <a:latin typeface="Times New Roman"/>
                <a:cs typeface="Times New Roman"/>
              </a:rPr>
              <a:t>Aligned with what people forecast: </a:t>
            </a:r>
            <a:r>
              <a:rPr dirty="0" sz="1600" spc="-5">
                <a:latin typeface="Times New Roman"/>
                <a:cs typeface="Times New Roman"/>
              </a:rPr>
              <a:t>analysts forecast  earnings (from which forecasted residual earnings  can be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calculated)</a:t>
            </a:r>
            <a:endParaRPr sz="1600">
              <a:latin typeface="Times New Roman"/>
              <a:cs typeface="Times New Roman"/>
            </a:endParaRPr>
          </a:p>
          <a:p>
            <a:pPr marL="218440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5" b="1" i="1">
                <a:solidFill>
                  <a:srgbClr val="0000FF"/>
                </a:solidFill>
                <a:latin typeface="Times New Roman"/>
                <a:cs typeface="Times New Roman"/>
              </a:rPr>
              <a:t>Protection: </a:t>
            </a:r>
            <a:r>
              <a:rPr dirty="0" sz="1600" spc="-5">
                <a:latin typeface="Times New Roman"/>
                <a:cs typeface="Times New Roman"/>
              </a:rPr>
              <a:t>protects from paying too </a:t>
            </a:r>
            <a:r>
              <a:rPr dirty="0" sz="1600" spc="-20">
                <a:latin typeface="Times New Roman"/>
                <a:cs typeface="Times New Roman"/>
              </a:rPr>
              <a:t>much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for</a:t>
            </a:r>
            <a:endParaRPr sz="1600">
              <a:latin typeface="Times New Roman"/>
              <a:cs typeface="Times New Roman"/>
            </a:endParaRPr>
          </a:p>
          <a:p>
            <a:pPr marL="217804">
              <a:lnSpc>
                <a:spcPct val="100000"/>
              </a:lnSpc>
            </a:pPr>
            <a:r>
              <a:rPr dirty="0" sz="1600" spc="-5">
                <a:latin typeface="Times New Roman"/>
                <a:cs typeface="Times New Roman"/>
              </a:rPr>
              <a:t>growth</a:t>
            </a:r>
            <a:endParaRPr sz="1600">
              <a:latin typeface="Times New Roman"/>
              <a:cs typeface="Times New Roman"/>
            </a:endParaRPr>
          </a:p>
          <a:p>
            <a:pPr marL="217804" marR="78105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5" b="1" i="1">
                <a:solidFill>
                  <a:srgbClr val="0000FF"/>
                </a:solidFill>
                <a:latin typeface="Times New Roman"/>
                <a:cs typeface="Times New Roman"/>
              </a:rPr>
              <a:t>Reduces reliance on speculation: </a:t>
            </a:r>
            <a:r>
              <a:rPr dirty="0" sz="1600" spc="-5">
                <a:latin typeface="Times New Roman"/>
                <a:cs typeface="Times New Roman"/>
              </a:rPr>
              <a:t>relies less on  uncertain continuing values and uncertain long-term  growth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rates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3805" y="1226058"/>
            <a:ext cx="2698750" cy="1979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001F5F"/>
                </a:solidFill>
                <a:latin typeface="Times New Roman"/>
                <a:cs typeface="Times New Roman"/>
              </a:rPr>
              <a:t>Disadvantages</a:t>
            </a:r>
            <a:endParaRPr sz="1800">
              <a:latin typeface="Times New Roman"/>
              <a:cs typeface="Times New Roman"/>
            </a:endParaRPr>
          </a:p>
          <a:p>
            <a:pPr marL="218440" marR="5080" indent="-205740">
              <a:lnSpc>
                <a:spcPct val="100000"/>
              </a:lnSpc>
              <a:spcBef>
                <a:spcPts val="1700"/>
              </a:spcBef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5" b="1" i="1">
                <a:solidFill>
                  <a:srgbClr val="0000FF"/>
                </a:solidFill>
                <a:latin typeface="Times New Roman"/>
                <a:cs typeface="Times New Roman"/>
              </a:rPr>
              <a:t>Accounting complexity: </a:t>
            </a:r>
            <a:r>
              <a:rPr dirty="0" sz="1600" spc="-5" b="1" i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requires an understanding of  how accrual accounting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works</a:t>
            </a:r>
            <a:endParaRPr sz="1600">
              <a:latin typeface="Times New Roman"/>
              <a:cs typeface="Times New Roman"/>
            </a:endParaRPr>
          </a:p>
          <a:p>
            <a:pPr marL="218440" marR="38735" indent="-205740">
              <a:lnSpc>
                <a:spcPct val="100000"/>
              </a:lnSpc>
              <a:buClr>
                <a:srgbClr val="001F5F"/>
              </a:buClr>
              <a:buFont typeface="Times New Roman"/>
              <a:buChar char="•"/>
              <a:tabLst>
                <a:tab pos="217804" algn="l"/>
                <a:tab pos="218440" algn="l"/>
              </a:tabLst>
            </a:pPr>
            <a:r>
              <a:rPr dirty="0" sz="1600" spc="-5" b="1" i="1">
                <a:solidFill>
                  <a:srgbClr val="0000FF"/>
                </a:solidFill>
                <a:latin typeface="Times New Roman"/>
                <a:cs typeface="Times New Roman"/>
              </a:rPr>
              <a:t>Suspect accounting: </a:t>
            </a:r>
            <a:r>
              <a:rPr dirty="0" sz="1600" spc="-5">
                <a:latin typeface="Times New Roman"/>
                <a:cs typeface="Times New Roman"/>
              </a:rPr>
              <a:t>relies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on  accounting </a:t>
            </a:r>
            <a:r>
              <a:rPr dirty="0" sz="1600" spc="-20">
                <a:latin typeface="Times New Roman"/>
                <a:cs typeface="Times New Roman"/>
              </a:rPr>
              <a:t>numbers </a:t>
            </a:r>
            <a:r>
              <a:rPr dirty="0" sz="1600" spc="-5">
                <a:latin typeface="Times New Roman"/>
                <a:cs typeface="Times New Roman"/>
              </a:rPr>
              <a:t>that can  be susceptible (Chapter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18)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731" rIns="0" bIns="0" rtlCol="0" vert="horz">
            <a:spAutoFit/>
          </a:bodyPr>
          <a:lstStyle/>
          <a:p>
            <a:pPr marL="1764664" marR="5080" indent="-16903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Protection from </a:t>
            </a:r>
            <a:r>
              <a:rPr dirty="0"/>
              <a:t>Paying </a:t>
            </a:r>
            <a:r>
              <a:rPr dirty="0" spc="-10"/>
              <a:t>Too </a:t>
            </a:r>
            <a:r>
              <a:rPr dirty="0" spc="-5"/>
              <a:t>Much </a:t>
            </a:r>
            <a:r>
              <a:rPr dirty="0"/>
              <a:t>for</a:t>
            </a:r>
            <a:r>
              <a:rPr dirty="0" spc="-120"/>
              <a:t> </a:t>
            </a:r>
            <a:r>
              <a:rPr dirty="0" spc="-5"/>
              <a:t>Earnings  Generated by</a:t>
            </a:r>
            <a:r>
              <a:rPr dirty="0" spc="-25"/>
              <a:t> </a:t>
            </a:r>
            <a:r>
              <a:rPr dirty="0" spc="-5"/>
              <a:t>Investment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6976" y="1604009"/>
            <a:ext cx="7035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Rec</a:t>
            </a:r>
            <a:r>
              <a:rPr dirty="0" sz="2000" spc="5" b="1">
                <a:latin typeface="Times New Roman"/>
                <a:cs typeface="Times New Roman"/>
              </a:rPr>
              <a:t>a</a:t>
            </a:r>
            <a:r>
              <a:rPr dirty="0" sz="2000" spc="-5" b="1">
                <a:latin typeface="Times New Roman"/>
                <a:cs typeface="Times New Roman"/>
              </a:rPr>
              <a:t>ll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600" y="2054225"/>
          <a:ext cx="8763000" cy="295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8840"/>
                <a:gridCol w="1282700"/>
                <a:gridCol w="1105535"/>
                <a:gridCol w="1105535"/>
                <a:gridCol w="1105535"/>
                <a:gridCol w="1105534"/>
                <a:gridCol w="908050"/>
              </a:tblGrid>
              <a:tr h="367919">
                <a:tc gridSpan="7">
                  <a:txBody>
                    <a:bodyPr/>
                    <a:lstStyle/>
                    <a:p>
                      <a:pPr marL="4445">
                        <a:lnSpc>
                          <a:spcPts val="2350"/>
                        </a:lnSpc>
                        <a:spcBef>
                          <a:spcPts val="4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millions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of dollars. Required return is</a:t>
                      </a:r>
                      <a:r>
                        <a:rPr dirty="0" sz="2000" spc="-1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10%.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8793">
                <a:tc gridSpan="7">
                  <a:txBody>
                    <a:bodyPr/>
                    <a:lstStyle/>
                    <a:p>
                      <a:pPr marL="3235325">
                        <a:lnSpc>
                          <a:spcPct val="100000"/>
                        </a:lnSpc>
                        <a:spcBef>
                          <a:spcPts val="445"/>
                        </a:spcBef>
                        <a:tabLst>
                          <a:tab pos="5233670" algn="l"/>
                          <a:tab pos="8762365" algn="l"/>
                        </a:tabLst>
                      </a:pP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Forecast</a:t>
                      </a:r>
                      <a:r>
                        <a:rPr dirty="0" u="sng" sz="2000" spc="-10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20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Year	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7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408729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Earnings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36804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Dividends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09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64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93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Value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36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93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RE (10%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charge)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43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2000" spc="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solidFill>
                      <a:srgbClr val="F8F8F8"/>
                    </a:solidFill>
                  </a:tcPr>
                </a:tc>
              </a:tr>
              <a:tr h="326854">
                <a:tc>
                  <a:txBody>
                    <a:bodyPr/>
                    <a:lstStyle/>
                    <a:p>
                      <a:pPr marL="444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RE growth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494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5580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03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8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28600" y="5257800"/>
            <a:ext cx="6519672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731" rIns="0" bIns="0" rtlCol="0" vert="horz">
            <a:spAutoFit/>
          </a:bodyPr>
          <a:lstStyle/>
          <a:p>
            <a:pPr marL="1764664" marR="5080" indent="-16903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Protection from </a:t>
            </a:r>
            <a:r>
              <a:rPr dirty="0"/>
              <a:t>Paying </a:t>
            </a:r>
            <a:r>
              <a:rPr dirty="0" spc="-10"/>
              <a:t>Too </a:t>
            </a:r>
            <a:r>
              <a:rPr dirty="0" spc="-5"/>
              <a:t>Much </a:t>
            </a:r>
            <a:r>
              <a:rPr dirty="0"/>
              <a:t>for</a:t>
            </a:r>
            <a:r>
              <a:rPr dirty="0" spc="-120"/>
              <a:t> </a:t>
            </a:r>
            <a:r>
              <a:rPr dirty="0" spc="-5"/>
              <a:t>Earnings  Generated by</a:t>
            </a:r>
            <a:r>
              <a:rPr dirty="0" spc="-25"/>
              <a:t> </a:t>
            </a:r>
            <a:r>
              <a:rPr dirty="0" spc="-5"/>
              <a:t>Investment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695" y="1435430"/>
            <a:ext cx="845566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Same example, except the firm is expected to make a </a:t>
            </a:r>
            <a:r>
              <a:rPr dirty="0" sz="2000" spc="-10" b="1">
                <a:latin typeface="Times New Roman"/>
                <a:cs typeface="Times New Roman"/>
              </a:rPr>
              <a:t>share </a:t>
            </a:r>
            <a:r>
              <a:rPr dirty="0" sz="2000" b="1">
                <a:latin typeface="Times New Roman"/>
                <a:cs typeface="Times New Roman"/>
              </a:rPr>
              <a:t>issue of $50</a:t>
            </a:r>
            <a:r>
              <a:rPr dirty="0" sz="2000" spc="-38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million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spc="-55" b="1">
                <a:latin typeface="Times New Roman"/>
                <a:cs typeface="Times New Roman"/>
              </a:rPr>
              <a:t>Year </a:t>
            </a:r>
            <a:r>
              <a:rPr dirty="0" sz="2000" b="1">
                <a:latin typeface="Times New Roman"/>
                <a:cs typeface="Times New Roman"/>
              </a:rPr>
              <a:t>1,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to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be invested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assets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earning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10%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per</a:t>
            </a:r>
            <a:r>
              <a:rPr dirty="0" sz="2000" spc="-225" b="1">
                <a:latin typeface="Times New Roman"/>
                <a:cs typeface="Times New Roman"/>
              </a:rPr>
              <a:t> </a:t>
            </a:r>
            <a:r>
              <a:rPr dirty="0" sz="2000" spc="-35" b="1">
                <a:latin typeface="Times New Roman"/>
                <a:cs typeface="Times New Roman"/>
              </a:rPr>
              <a:t>year.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625" y="2296286"/>
            <a:ext cx="8731885" cy="343535"/>
          </a:xfrm>
          <a:custGeom>
            <a:avLst/>
            <a:gdLst/>
            <a:ahLst/>
            <a:cxnLst/>
            <a:rect l="l" t="t" r="r" b="b"/>
            <a:pathLst>
              <a:path w="8731885" h="343535">
                <a:moveTo>
                  <a:pt x="0" y="343408"/>
                </a:moveTo>
                <a:lnTo>
                  <a:pt x="8731885" y="343408"/>
                </a:lnTo>
                <a:lnTo>
                  <a:pt x="8731885" y="0"/>
                </a:lnTo>
                <a:lnTo>
                  <a:pt x="0" y="0"/>
                </a:lnTo>
                <a:lnTo>
                  <a:pt x="0" y="34340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4625" y="2639745"/>
            <a:ext cx="8731885" cy="386715"/>
          </a:xfrm>
          <a:custGeom>
            <a:avLst/>
            <a:gdLst/>
            <a:ahLst/>
            <a:cxnLst/>
            <a:rect l="l" t="t" r="r" b="b"/>
            <a:pathLst>
              <a:path w="8731885" h="386714">
                <a:moveTo>
                  <a:pt x="0" y="386664"/>
                </a:moveTo>
                <a:lnTo>
                  <a:pt x="8731885" y="386664"/>
                </a:lnTo>
                <a:lnTo>
                  <a:pt x="8731885" y="0"/>
                </a:lnTo>
                <a:lnTo>
                  <a:pt x="0" y="0"/>
                </a:lnTo>
                <a:lnTo>
                  <a:pt x="0" y="38666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625" y="3026359"/>
            <a:ext cx="1965960" cy="300355"/>
          </a:xfrm>
          <a:custGeom>
            <a:avLst/>
            <a:gdLst/>
            <a:ahLst/>
            <a:cxnLst/>
            <a:rect l="l" t="t" r="r" b="b"/>
            <a:pathLst>
              <a:path w="1965960" h="300354">
                <a:moveTo>
                  <a:pt x="0" y="300151"/>
                </a:moveTo>
                <a:lnTo>
                  <a:pt x="1965960" y="300151"/>
                </a:lnTo>
                <a:lnTo>
                  <a:pt x="1965960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0585" y="3026359"/>
            <a:ext cx="1233805" cy="300355"/>
          </a:xfrm>
          <a:custGeom>
            <a:avLst/>
            <a:gdLst/>
            <a:ahLst/>
            <a:cxnLst/>
            <a:rect l="l" t="t" r="r" b="b"/>
            <a:pathLst>
              <a:path w="1233804" h="300354">
                <a:moveTo>
                  <a:pt x="0" y="300151"/>
                </a:moveTo>
                <a:lnTo>
                  <a:pt x="1233805" y="300151"/>
                </a:lnTo>
                <a:lnTo>
                  <a:pt x="1233805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74390" y="3026359"/>
            <a:ext cx="1123315" cy="300355"/>
          </a:xfrm>
          <a:custGeom>
            <a:avLst/>
            <a:gdLst/>
            <a:ahLst/>
            <a:cxnLst/>
            <a:rect l="l" t="t" r="r" b="b"/>
            <a:pathLst>
              <a:path w="1123314" h="300354">
                <a:moveTo>
                  <a:pt x="0" y="300151"/>
                </a:moveTo>
                <a:lnTo>
                  <a:pt x="1123314" y="300151"/>
                </a:lnTo>
                <a:lnTo>
                  <a:pt x="1123314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97704" y="3026359"/>
            <a:ext cx="1094740" cy="300355"/>
          </a:xfrm>
          <a:custGeom>
            <a:avLst/>
            <a:gdLst/>
            <a:ahLst/>
            <a:cxnLst/>
            <a:rect l="l" t="t" r="r" b="b"/>
            <a:pathLst>
              <a:path w="1094739" h="300354">
                <a:moveTo>
                  <a:pt x="0" y="300151"/>
                </a:moveTo>
                <a:lnTo>
                  <a:pt x="1094739" y="300151"/>
                </a:lnTo>
                <a:lnTo>
                  <a:pt x="1094739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92445" y="3026359"/>
            <a:ext cx="1104900" cy="300355"/>
          </a:xfrm>
          <a:custGeom>
            <a:avLst/>
            <a:gdLst/>
            <a:ahLst/>
            <a:cxnLst/>
            <a:rect l="l" t="t" r="r" b="b"/>
            <a:pathLst>
              <a:path w="1104900" h="300354">
                <a:moveTo>
                  <a:pt x="0" y="300151"/>
                </a:moveTo>
                <a:lnTo>
                  <a:pt x="1104900" y="300151"/>
                </a:lnTo>
                <a:lnTo>
                  <a:pt x="1104900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97344" y="3026359"/>
            <a:ext cx="1104900" cy="300355"/>
          </a:xfrm>
          <a:custGeom>
            <a:avLst/>
            <a:gdLst/>
            <a:ahLst/>
            <a:cxnLst/>
            <a:rect l="l" t="t" r="r" b="b"/>
            <a:pathLst>
              <a:path w="1104900" h="300354">
                <a:moveTo>
                  <a:pt x="0" y="300151"/>
                </a:moveTo>
                <a:lnTo>
                  <a:pt x="1104900" y="300151"/>
                </a:lnTo>
                <a:lnTo>
                  <a:pt x="1104900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02244" y="3026359"/>
            <a:ext cx="1104265" cy="300355"/>
          </a:xfrm>
          <a:custGeom>
            <a:avLst/>
            <a:gdLst/>
            <a:ahLst/>
            <a:cxnLst/>
            <a:rect l="l" t="t" r="r" b="b"/>
            <a:pathLst>
              <a:path w="1104265" h="300354">
                <a:moveTo>
                  <a:pt x="0" y="300151"/>
                </a:moveTo>
                <a:lnTo>
                  <a:pt x="1104265" y="300151"/>
                </a:lnTo>
                <a:lnTo>
                  <a:pt x="1104265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4625" y="3326460"/>
            <a:ext cx="1965960" cy="387350"/>
          </a:xfrm>
          <a:custGeom>
            <a:avLst/>
            <a:gdLst/>
            <a:ahLst/>
            <a:cxnLst/>
            <a:rect l="l" t="t" r="r" b="b"/>
            <a:pathLst>
              <a:path w="1965960" h="387350">
                <a:moveTo>
                  <a:pt x="0" y="386892"/>
                </a:moveTo>
                <a:lnTo>
                  <a:pt x="1965960" y="386892"/>
                </a:lnTo>
                <a:lnTo>
                  <a:pt x="1965960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40585" y="3326460"/>
            <a:ext cx="1233805" cy="387350"/>
          </a:xfrm>
          <a:custGeom>
            <a:avLst/>
            <a:gdLst/>
            <a:ahLst/>
            <a:cxnLst/>
            <a:rect l="l" t="t" r="r" b="b"/>
            <a:pathLst>
              <a:path w="1233804" h="387350">
                <a:moveTo>
                  <a:pt x="0" y="386892"/>
                </a:moveTo>
                <a:lnTo>
                  <a:pt x="1233805" y="386892"/>
                </a:lnTo>
                <a:lnTo>
                  <a:pt x="1233805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74390" y="3326460"/>
            <a:ext cx="1123315" cy="387350"/>
          </a:xfrm>
          <a:custGeom>
            <a:avLst/>
            <a:gdLst/>
            <a:ahLst/>
            <a:cxnLst/>
            <a:rect l="l" t="t" r="r" b="b"/>
            <a:pathLst>
              <a:path w="1123314" h="387350">
                <a:moveTo>
                  <a:pt x="0" y="386892"/>
                </a:moveTo>
                <a:lnTo>
                  <a:pt x="1123314" y="386892"/>
                </a:lnTo>
                <a:lnTo>
                  <a:pt x="1123314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97704" y="3326460"/>
            <a:ext cx="1094740" cy="387350"/>
          </a:xfrm>
          <a:custGeom>
            <a:avLst/>
            <a:gdLst/>
            <a:ahLst/>
            <a:cxnLst/>
            <a:rect l="l" t="t" r="r" b="b"/>
            <a:pathLst>
              <a:path w="1094739" h="387350">
                <a:moveTo>
                  <a:pt x="0" y="386892"/>
                </a:moveTo>
                <a:lnTo>
                  <a:pt x="1094739" y="386892"/>
                </a:lnTo>
                <a:lnTo>
                  <a:pt x="1094739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92445" y="3326460"/>
            <a:ext cx="1104900" cy="387350"/>
          </a:xfrm>
          <a:custGeom>
            <a:avLst/>
            <a:gdLst/>
            <a:ahLst/>
            <a:cxnLst/>
            <a:rect l="l" t="t" r="r" b="b"/>
            <a:pathLst>
              <a:path w="1104900" h="387350">
                <a:moveTo>
                  <a:pt x="0" y="386892"/>
                </a:moveTo>
                <a:lnTo>
                  <a:pt x="1104900" y="386892"/>
                </a:lnTo>
                <a:lnTo>
                  <a:pt x="1104900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97344" y="3326460"/>
            <a:ext cx="1104900" cy="387350"/>
          </a:xfrm>
          <a:custGeom>
            <a:avLst/>
            <a:gdLst/>
            <a:ahLst/>
            <a:cxnLst/>
            <a:rect l="l" t="t" r="r" b="b"/>
            <a:pathLst>
              <a:path w="1104900" h="387350">
                <a:moveTo>
                  <a:pt x="0" y="386892"/>
                </a:moveTo>
                <a:lnTo>
                  <a:pt x="1104900" y="386892"/>
                </a:lnTo>
                <a:lnTo>
                  <a:pt x="1104900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02244" y="3326460"/>
            <a:ext cx="1104265" cy="387350"/>
          </a:xfrm>
          <a:custGeom>
            <a:avLst/>
            <a:gdLst/>
            <a:ahLst/>
            <a:cxnLst/>
            <a:rect l="l" t="t" r="r" b="b"/>
            <a:pathLst>
              <a:path w="1104265" h="387350">
                <a:moveTo>
                  <a:pt x="0" y="386892"/>
                </a:moveTo>
                <a:lnTo>
                  <a:pt x="1104265" y="386892"/>
                </a:lnTo>
                <a:lnTo>
                  <a:pt x="1104265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4625" y="3713391"/>
            <a:ext cx="1965960" cy="343535"/>
          </a:xfrm>
          <a:custGeom>
            <a:avLst/>
            <a:gdLst/>
            <a:ahLst/>
            <a:cxnLst/>
            <a:rect l="l" t="t" r="r" b="b"/>
            <a:pathLst>
              <a:path w="1965960" h="343535">
                <a:moveTo>
                  <a:pt x="0" y="343496"/>
                </a:moveTo>
                <a:lnTo>
                  <a:pt x="1965960" y="343496"/>
                </a:lnTo>
                <a:lnTo>
                  <a:pt x="1965960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40585" y="3713391"/>
            <a:ext cx="1233805" cy="343535"/>
          </a:xfrm>
          <a:custGeom>
            <a:avLst/>
            <a:gdLst/>
            <a:ahLst/>
            <a:cxnLst/>
            <a:rect l="l" t="t" r="r" b="b"/>
            <a:pathLst>
              <a:path w="1233804" h="343535">
                <a:moveTo>
                  <a:pt x="0" y="343496"/>
                </a:moveTo>
                <a:lnTo>
                  <a:pt x="1233805" y="343496"/>
                </a:lnTo>
                <a:lnTo>
                  <a:pt x="1233805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74390" y="3713391"/>
            <a:ext cx="1123315" cy="343535"/>
          </a:xfrm>
          <a:custGeom>
            <a:avLst/>
            <a:gdLst/>
            <a:ahLst/>
            <a:cxnLst/>
            <a:rect l="l" t="t" r="r" b="b"/>
            <a:pathLst>
              <a:path w="1123314" h="343535">
                <a:moveTo>
                  <a:pt x="0" y="343496"/>
                </a:moveTo>
                <a:lnTo>
                  <a:pt x="1123314" y="343496"/>
                </a:lnTo>
                <a:lnTo>
                  <a:pt x="1123314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97704" y="3713391"/>
            <a:ext cx="1094740" cy="343535"/>
          </a:xfrm>
          <a:custGeom>
            <a:avLst/>
            <a:gdLst/>
            <a:ahLst/>
            <a:cxnLst/>
            <a:rect l="l" t="t" r="r" b="b"/>
            <a:pathLst>
              <a:path w="1094739" h="343535">
                <a:moveTo>
                  <a:pt x="0" y="343496"/>
                </a:moveTo>
                <a:lnTo>
                  <a:pt x="1094739" y="343496"/>
                </a:lnTo>
                <a:lnTo>
                  <a:pt x="1094739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92445" y="3713391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496"/>
                </a:moveTo>
                <a:lnTo>
                  <a:pt x="1104900" y="343496"/>
                </a:lnTo>
                <a:lnTo>
                  <a:pt x="1104900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97344" y="3713391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496"/>
                </a:moveTo>
                <a:lnTo>
                  <a:pt x="1104900" y="343496"/>
                </a:lnTo>
                <a:lnTo>
                  <a:pt x="1104900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02244" y="3713391"/>
            <a:ext cx="1104265" cy="343535"/>
          </a:xfrm>
          <a:custGeom>
            <a:avLst/>
            <a:gdLst/>
            <a:ahLst/>
            <a:cxnLst/>
            <a:rect l="l" t="t" r="r" b="b"/>
            <a:pathLst>
              <a:path w="1104265" h="343535">
                <a:moveTo>
                  <a:pt x="0" y="343496"/>
                </a:moveTo>
                <a:lnTo>
                  <a:pt x="1104265" y="343496"/>
                </a:lnTo>
                <a:lnTo>
                  <a:pt x="1104265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4625" y="4056888"/>
            <a:ext cx="1965960" cy="343535"/>
          </a:xfrm>
          <a:custGeom>
            <a:avLst/>
            <a:gdLst/>
            <a:ahLst/>
            <a:cxnLst/>
            <a:rect l="l" t="t" r="r" b="b"/>
            <a:pathLst>
              <a:path w="1965960" h="343535">
                <a:moveTo>
                  <a:pt x="0" y="343535"/>
                </a:moveTo>
                <a:lnTo>
                  <a:pt x="1965960" y="343535"/>
                </a:lnTo>
                <a:lnTo>
                  <a:pt x="1965960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40585" y="4056888"/>
            <a:ext cx="1233805" cy="343535"/>
          </a:xfrm>
          <a:custGeom>
            <a:avLst/>
            <a:gdLst/>
            <a:ahLst/>
            <a:cxnLst/>
            <a:rect l="l" t="t" r="r" b="b"/>
            <a:pathLst>
              <a:path w="1233804" h="343535">
                <a:moveTo>
                  <a:pt x="0" y="343535"/>
                </a:moveTo>
                <a:lnTo>
                  <a:pt x="1233805" y="343535"/>
                </a:lnTo>
                <a:lnTo>
                  <a:pt x="1233805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74390" y="4056888"/>
            <a:ext cx="1123315" cy="343535"/>
          </a:xfrm>
          <a:custGeom>
            <a:avLst/>
            <a:gdLst/>
            <a:ahLst/>
            <a:cxnLst/>
            <a:rect l="l" t="t" r="r" b="b"/>
            <a:pathLst>
              <a:path w="1123314" h="343535">
                <a:moveTo>
                  <a:pt x="0" y="343535"/>
                </a:moveTo>
                <a:lnTo>
                  <a:pt x="1123314" y="343535"/>
                </a:lnTo>
                <a:lnTo>
                  <a:pt x="1123314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97704" y="4056888"/>
            <a:ext cx="1094740" cy="343535"/>
          </a:xfrm>
          <a:custGeom>
            <a:avLst/>
            <a:gdLst/>
            <a:ahLst/>
            <a:cxnLst/>
            <a:rect l="l" t="t" r="r" b="b"/>
            <a:pathLst>
              <a:path w="1094739" h="343535">
                <a:moveTo>
                  <a:pt x="0" y="343535"/>
                </a:moveTo>
                <a:lnTo>
                  <a:pt x="1094739" y="343535"/>
                </a:lnTo>
                <a:lnTo>
                  <a:pt x="1094739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92445" y="4056888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535"/>
                </a:moveTo>
                <a:lnTo>
                  <a:pt x="1104900" y="343535"/>
                </a:lnTo>
                <a:lnTo>
                  <a:pt x="1104900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97344" y="4056888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535"/>
                </a:moveTo>
                <a:lnTo>
                  <a:pt x="1104900" y="343535"/>
                </a:lnTo>
                <a:lnTo>
                  <a:pt x="1104900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02244" y="4056888"/>
            <a:ext cx="1104265" cy="343535"/>
          </a:xfrm>
          <a:custGeom>
            <a:avLst/>
            <a:gdLst/>
            <a:ahLst/>
            <a:cxnLst/>
            <a:rect l="l" t="t" r="r" b="b"/>
            <a:pathLst>
              <a:path w="1104265" h="343535">
                <a:moveTo>
                  <a:pt x="0" y="343535"/>
                </a:moveTo>
                <a:lnTo>
                  <a:pt x="1104265" y="343535"/>
                </a:lnTo>
                <a:lnTo>
                  <a:pt x="1104265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4625" y="4400486"/>
            <a:ext cx="1965960" cy="343535"/>
          </a:xfrm>
          <a:custGeom>
            <a:avLst/>
            <a:gdLst/>
            <a:ahLst/>
            <a:cxnLst/>
            <a:rect l="l" t="t" r="r" b="b"/>
            <a:pathLst>
              <a:path w="1965960" h="343535">
                <a:moveTo>
                  <a:pt x="0" y="343471"/>
                </a:moveTo>
                <a:lnTo>
                  <a:pt x="1965960" y="343471"/>
                </a:lnTo>
                <a:lnTo>
                  <a:pt x="1965960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40585" y="4400486"/>
            <a:ext cx="1233805" cy="343535"/>
          </a:xfrm>
          <a:custGeom>
            <a:avLst/>
            <a:gdLst/>
            <a:ahLst/>
            <a:cxnLst/>
            <a:rect l="l" t="t" r="r" b="b"/>
            <a:pathLst>
              <a:path w="1233804" h="343535">
                <a:moveTo>
                  <a:pt x="0" y="343471"/>
                </a:moveTo>
                <a:lnTo>
                  <a:pt x="1233805" y="343471"/>
                </a:lnTo>
                <a:lnTo>
                  <a:pt x="1233805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74390" y="4400486"/>
            <a:ext cx="1123315" cy="343535"/>
          </a:xfrm>
          <a:custGeom>
            <a:avLst/>
            <a:gdLst/>
            <a:ahLst/>
            <a:cxnLst/>
            <a:rect l="l" t="t" r="r" b="b"/>
            <a:pathLst>
              <a:path w="1123314" h="343535">
                <a:moveTo>
                  <a:pt x="0" y="343471"/>
                </a:moveTo>
                <a:lnTo>
                  <a:pt x="1123314" y="343471"/>
                </a:lnTo>
                <a:lnTo>
                  <a:pt x="1123314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97704" y="4400486"/>
            <a:ext cx="1094740" cy="343535"/>
          </a:xfrm>
          <a:custGeom>
            <a:avLst/>
            <a:gdLst/>
            <a:ahLst/>
            <a:cxnLst/>
            <a:rect l="l" t="t" r="r" b="b"/>
            <a:pathLst>
              <a:path w="1094739" h="343535">
                <a:moveTo>
                  <a:pt x="0" y="343471"/>
                </a:moveTo>
                <a:lnTo>
                  <a:pt x="1094739" y="343471"/>
                </a:lnTo>
                <a:lnTo>
                  <a:pt x="1094739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92445" y="4400486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471"/>
                </a:moveTo>
                <a:lnTo>
                  <a:pt x="1104900" y="343471"/>
                </a:lnTo>
                <a:lnTo>
                  <a:pt x="1104900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697344" y="4400486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471"/>
                </a:moveTo>
                <a:lnTo>
                  <a:pt x="1104900" y="343471"/>
                </a:lnTo>
                <a:lnTo>
                  <a:pt x="1104900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802244" y="4400486"/>
            <a:ext cx="1104265" cy="343535"/>
          </a:xfrm>
          <a:custGeom>
            <a:avLst/>
            <a:gdLst/>
            <a:ahLst/>
            <a:cxnLst/>
            <a:rect l="l" t="t" r="r" b="b"/>
            <a:pathLst>
              <a:path w="1104265" h="343535">
                <a:moveTo>
                  <a:pt x="0" y="343471"/>
                </a:moveTo>
                <a:lnTo>
                  <a:pt x="1104265" y="343471"/>
                </a:lnTo>
                <a:lnTo>
                  <a:pt x="1104265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4625" y="4743919"/>
            <a:ext cx="1965960" cy="299720"/>
          </a:xfrm>
          <a:custGeom>
            <a:avLst/>
            <a:gdLst/>
            <a:ahLst/>
            <a:cxnLst/>
            <a:rect l="l" t="t" r="r" b="b"/>
            <a:pathLst>
              <a:path w="1965960" h="299720">
                <a:moveTo>
                  <a:pt x="0" y="299504"/>
                </a:moveTo>
                <a:lnTo>
                  <a:pt x="1965960" y="299504"/>
                </a:lnTo>
                <a:lnTo>
                  <a:pt x="1965960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40585" y="4743919"/>
            <a:ext cx="1233805" cy="299720"/>
          </a:xfrm>
          <a:custGeom>
            <a:avLst/>
            <a:gdLst/>
            <a:ahLst/>
            <a:cxnLst/>
            <a:rect l="l" t="t" r="r" b="b"/>
            <a:pathLst>
              <a:path w="1233804" h="299720">
                <a:moveTo>
                  <a:pt x="0" y="299504"/>
                </a:moveTo>
                <a:lnTo>
                  <a:pt x="1233805" y="299504"/>
                </a:lnTo>
                <a:lnTo>
                  <a:pt x="1233805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74390" y="4743919"/>
            <a:ext cx="1123315" cy="299720"/>
          </a:xfrm>
          <a:custGeom>
            <a:avLst/>
            <a:gdLst/>
            <a:ahLst/>
            <a:cxnLst/>
            <a:rect l="l" t="t" r="r" b="b"/>
            <a:pathLst>
              <a:path w="1123314" h="299720">
                <a:moveTo>
                  <a:pt x="0" y="299504"/>
                </a:moveTo>
                <a:lnTo>
                  <a:pt x="1123314" y="299504"/>
                </a:lnTo>
                <a:lnTo>
                  <a:pt x="1123314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497704" y="4743919"/>
            <a:ext cx="1094740" cy="299720"/>
          </a:xfrm>
          <a:custGeom>
            <a:avLst/>
            <a:gdLst/>
            <a:ahLst/>
            <a:cxnLst/>
            <a:rect l="l" t="t" r="r" b="b"/>
            <a:pathLst>
              <a:path w="1094739" h="299720">
                <a:moveTo>
                  <a:pt x="0" y="299504"/>
                </a:moveTo>
                <a:lnTo>
                  <a:pt x="1094739" y="299504"/>
                </a:lnTo>
                <a:lnTo>
                  <a:pt x="1094739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592445" y="4743919"/>
            <a:ext cx="1104900" cy="299720"/>
          </a:xfrm>
          <a:custGeom>
            <a:avLst/>
            <a:gdLst/>
            <a:ahLst/>
            <a:cxnLst/>
            <a:rect l="l" t="t" r="r" b="b"/>
            <a:pathLst>
              <a:path w="1104900" h="299720">
                <a:moveTo>
                  <a:pt x="0" y="299504"/>
                </a:moveTo>
                <a:lnTo>
                  <a:pt x="1104900" y="299504"/>
                </a:lnTo>
                <a:lnTo>
                  <a:pt x="1104900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697344" y="4743919"/>
            <a:ext cx="1104900" cy="299720"/>
          </a:xfrm>
          <a:custGeom>
            <a:avLst/>
            <a:gdLst/>
            <a:ahLst/>
            <a:cxnLst/>
            <a:rect l="l" t="t" r="r" b="b"/>
            <a:pathLst>
              <a:path w="1104900" h="299720">
                <a:moveTo>
                  <a:pt x="0" y="299504"/>
                </a:moveTo>
                <a:lnTo>
                  <a:pt x="1104900" y="299504"/>
                </a:lnTo>
                <a:lnTo>
                  <a:pt x="1104900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802244" y="4743919"/>
            <a:ext cx="1104265" cy="299720"/>
          </a:xfrm>
          <a:custGeom>
            <a:avLst/>
            <a:gdLst/>
            <a:ahLst/>
            <a:cxnLst/>
            <a:rect l="l" t="t" r="r" b="b"/>
            <a:pathLst>
              <a:path w="1104265" h="299720">
                <a:moveTo>
                  <a:pt x="0" y="299504"/>
                </a:moveTo>
                <a:lnTo>
                  <a:pt x="1104265" y="299504"/>
                </a:lnTo>
                <a:lnTo>
                  <a:pt x="1104265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174625" y="2293111"/>
          <a:ext cx="8731885" cy="2753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2595"/>
                <a:gridCol w="1463040"/>
                <a:gridCol w="1178560"/>
                <a:gridCol w="1067435"/>
                <a:gridCol w="1103630"/>
                <a:gridCol w="1104900"/>
                <a:gridCol w="1102995"/>
              </a:tblGrid>
              <a:tr h="375878">
                <a:tc gridSpan="7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8731250" algn="l"/>
                        </a:tabLst>
                      </a:pP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millions of dollars. </a:t>
                      </a:r>
                      <a:r>
                        <a:rPr dirty="0" u="sng" sz="18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Required return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u="sng" sz="1800" spc="-13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10%.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3471">
                <a:tc gridSpan="7">
                  <a:txBody>
                    <a:bodyPr/>
                    <a:lstStyle/>
                    <a:p>
                      <a:pPr marL="320802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299710" algn="l"/>
                          <a:tab pos="8727440" algn="l"/>
                        </a:tabLst>
                      </a:pPr>
                      <a:r>
                        <a:rPr dirty="0" u="heavy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u="heavy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u="heavy" sz="1800" spc="-26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18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Year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0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88582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379912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Earnings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44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12.00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12.36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73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17.73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18.61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19.56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20.57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343756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Dividends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7423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(40.64)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9.93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10.23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10.53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</a:tr>
              <a:tr h="34366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79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100.00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 (10%</a:t>
                      </a:r>
                      <a:r>
                        <a:rPr dirty="0" sz="18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charge)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09857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 growth</a:t>
                      </a:r>
                      <a:r>
                        <a:rPr dirty="0" sz="18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rate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731" rIns="0" bIns="0" rtlCol="0" vert="horz">
            <a:spAutoFit/>
          </a:bodyPr>
          <a:lstStyle/>
          <a:p>
            <a:pPr marL="1764664" marR="5080" indent="-16903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Protection from </a:t>
            </a:r>
            <a:r>
              <a:rPr dirty="0"/>
              <a:t>Paying </a:t>
            </a:r>
            <a:r>
              <a:rPr dirty="0" spc="-10"/>
              <a:t>Too </a:t>
            </a:r>
            <a:r>
              <a:rPr dirty="0" spc="-5"/>
              <a:t>Much </a:t>
            </a:r>
            <a:r>
              <a:rPr dirty="0"/>
              <a:t>for</a:t>
            </a:r>
            <a:r>
              <a:rPr dirty="0" spc="-120"/>
              <a:t> </a:t>
            </a:r>
            <a:r>
              <a:rPr dirty="0" spc="-5"/>
              <a:t>Earnings  Generated by</a:t>
            </a:r>
            <a:r>
              <a:rPr dirty="0" spc="-25"/>
              <a:t> </a:t>
            </a:r>
            <a:r>
              <a:rPr dirty="0" spc="-5"/>
              <a:t>Investment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695" y="1435430"/>
            <a:ext cx="845566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Same example, except the firm is expected to make a </a:t>
            </a:r>
            <a:r>
              <a:rPr dirty="0" sz="2000" spc="-10" b="1">
                <a:latin typeface="Times New Roman"/>
                <a:cs typeface="Times New Roman"/>
              </a:rPr>
              <a:t>share </a:t>
            </a:r>
            <a:r>
              <a:rPr dirty="0" sz="2000" b="1">
                <a:latin typeface="Times New Roman"/>
                <a:cs typeface="Times New Roman"/>
              </a:rPr>
              <a:t>issue of $50</a:t>
            </a:r>
            <a:r>
              <a:rPr dirty="0" sz="2000" spc="-38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million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spc="-55" b="1">
                <a:latin typeface="Times New Roman"/>
                <a:cs typeface="Times New Roman"/>
              </a:rPr>
              <a:t>Year </a:t>
            </a:r>
            <a:r>
              <a:rPr dirty="0" sz="2000" b="1">
                <a:latin typeface="Times New Roman"/>
                <a:cs typeface="Times New Roman"/>
              </a:rPr>
              <a:t>1,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to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be invested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assets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earning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10%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per</a:t>
            </a:r>
            <a:r>
              <a:rPr dirty="0" sz="2000" spc="-225" b="1">
                <a:latin typeface="Times New Roman"/>
                <a:cs typeface="Times New Roman"/>
              </a:rPr>
              <a:t> </a:t>
            </a:r>
            <a:r>
              <a:rPr dirty="0" sz="2000" spc="-35" b="1">
                <a:latin typeface="Times New Roman"/>
                <a:cs typeface="Times New Roman"/>
              </a:rPr>
              <a:t>year.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695" y="5250002"/>
            <a:ext cx="308737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valuation is</a:t>
            </a:r>
            <a:r>
              <a:rPr dirty="0" u="heavy" sz="2000" spc="-18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unchanged: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60207" y="5964935"/>
            <a:ext cx="1115568" cy="1664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3695" y="5584063"/>
            <a:ext cx="8435340" cy="152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B</a:t>
            </a:r>
            <a:r>
              <a:rPr dirty="0" sz="1800" spc="5" b="1">
                <a:latin typeface="Times New Roman"/>
                <a:cs typeface="Times New Roman"/>
              </a:rPr>
              <a:t>e</a:t>
            </a:r>
            <a:r>
              <a:rPr dirty="0" sz="1800" spc="25" b="1">
                <a:latin typeface="Times New Roman"/>
                <a:cs typeface="Times New Roman"/>
              </a:rPr>
              <a:t>w</a:t>
            </a:r>
            <a:r>
              <a:rPr dirty="0" sz="1800" b="1">
                <a:latin typeface="Times New Roman"/>
                <a:cs typeface="Times New Roman"/>
              </a:rPr>
              <a:t>a</a:t>
            </a:r>
            <a:r>
              <a:rPr dirty="0" sz="1800" spc="-70" b="1">
                <a:latin typeface="Times New Roman"/>
                <a:cs typeface="Times New Roman"/>
              </a:rPr>
              <a:t>r</a:t>
            </a:r>
            <a:r>
              <a:rPr dirty="0" sz="1800" b="1">
                <a:latin typeface="Times New Roman"/>
                <a:cs typeface="Times New Roman"/>
              </a:rPr>
              <a:t>e!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087120">
              <a:lnSpc>
                <a:spcPct val="100000"/>
              </a:lnSpc>
            </a:pPr>
            <a:r>
              <a:rPr dirty="0" sz="2000" spc="-45" b="1" i="1">
                <a:latin typeface="Times New Roman"/>
                <a:cs typeface="Times New Roman"/>
              </a:rPr>
              <a:t>Value </a:t>
            </a:r>
            <a:r>
              <a:rPr dirty="0" sz="2000" b="1" i="1">
                <a:latin typeface="Times New Roman"/>
                <a:cs typeface="Times New Roman"/>
              </a:rPr>
              <a:t>is added only if the investment earns over and above </a:t>
            </a:r>
            <a:r>
              <a:rPr dirty="0" sz="2000" spc="-5" b="1" i="1">
                <a:latin typeface="Times New Roman"/>
                <a:cs typeface="Times New Roman"/>
              </a:rPr>
              <a:t>its</a:t>
            </a:r>
            <a:r>
              <a:rPr dirty="0" sz="2000" spc="-39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required  </a:t>
            </a:r>
            <a:r>
              <a:rPr dirty="0" sz="2000" b="1" i="1">
                <a:latin typeface="Times New Roman"/>
                <a:cs typeface="Times New Roman"/>
              </a:rPr>
              <a:t>return.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4625" y="2296286"/>
            <a:ext cx="8731885" cy="343535"/>
          </a:xfrm>
          <a:custGeom>
            <a:avLst/>
            <a:gdLst/>
            <a:ahLst/>
            <a:cxnLst/>
            <a:rect l="l" t="t" r="r" b="b"/>
            <a:pathLst>
              <a:path w="8731885" h="343535">
                <a:moveTo>
                  <a:pt x="0" y="343408"/>
                </a:moveTo>
                <a:lnTo>
                  <a:pt x="8731885" y="343408"/>
                </a:lnTo>
                <a:lnTo>
                  <a:pt x="8731885" y="0"/>
                </a:lnTo>
                <a:lnTo>
                  <a:pt x="0" y="0"/>
                </a:lnTo>
                <a:lnTo>
                  <a:pt x="0" y="34340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4625" y="2639745"/>
            <a:ext cx="8731885" cy="386715"/>
          </a:xfrm>
          <a:custGeom>
            <a:avLst/>
            <a:gdLst/>
            <a:ahLst/>
            <a:cxnLst/>
            <a:rect l="l" t="t" r="r" b="b"/>
            <a:pathLst>
              <a:path w="8731885" h="386714">
                <a:moveTo>
                  <a:pt x="0" y="386664"/>
                </a:moveTo>
                <a:lnTo>
                  <a:pt x="8731885" y="386664"/>
                </a:lnTo>
                <a:lnTo>
                  <a:pt x="8731885" y="0"/>
                </a:lnTo>
                <a:lnTo>
                  <a:pt x="0" y="0"/>
                </a:lnTo>
                <a:lnTo>
                  <a:pt x="0" y="38666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4625" y="3026359"/>
            <a:ext cx="1965960" cy="300355"/>
          </a:xfrm>
          <a:custGeom>
            <a:avLst/>
            <a:gdLst/>
            <a:ahLst/>
            <a:cxnLst/>
            <a:rect l="l" t="t" r="r" b="b"/>
            <a:pathLst>
              <a:path w="1965960" h="300354">
                <a:moveTo>
                  <a:pt x="0" y="300151"/>
                </a:moveTo>
                <a:lnTo>
                  <a:pt x="1965960" y="300151"/>
                </a:lnTo>
                <a:lnTo>
                  <a:pt x="1965960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40585" y="3026359"/>
            <a:ext cx="1233805" cy="300355"/>
          </a:xfrm>
          <a:custGeom>
            <a:avLst/>
            <a:gdLst/>
            <a:ahLst/>
            <a:cxnLst/>
            <a:rect l="l" t="t" r="r" b="b"/>
            <a:pathLst>
              <a:path w="1233804" h="300354">
                <a:moveTo>
                  <a:pt x="0" y="300151"/>
                </a:moveTo>
                <a:lnTo>
                  <a:pt x="1233805" y="300151"/>
                </a:lnTo>
                <a:lnTo>
                  <a:pt x="1233805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74390" y="3026359"/>
            <a:ext cx="1123315" cy="300355"/>
          </a:xfrm>
          <a:custGeom>
            <a:avLst/>
            <a:gdLst/>
            <a:ahLst/>
            <a:cxnLst/>
            <a:rect l="l" t="t" r="r" b="b"/>
            <a:pathLst>
              <a:path w="1123314" h="300354">
                <a:moveTo>
                  <a:pt x="0" y="300151"/>
                </a:moveTo>
                <a:lnTo>
                  <a:pt x="1123314" y="300151"/>
                </a:lnTo>
                <a:lnTo>
                  <a:pt x="1123314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97704" y="3026359"/>
            <a:ext cx="1094740" cy="300355"/>
          </a:xfrm>
          <a:custGeom>
            <a:avLst/>
            <a:gdLst/>
            <a:ahLst/>
            <a:cxnLst/>
            <a:rect l="l" t="t" r="r" b="b"/>
            <a:pathLst>
              <a:path w="1094739" h="300354">
                <a:moveTo>
                  <a:pt x="0" y="300151"/>
                </a:moveTo>
                <a:lnTo>
                  <a:pt x="1094739" y="300151"/>
                </a:lnTo>
                <a:lnTo>
                  <a:pt x="1094739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92445" y="3026359"/>
            <a:ext cx="1104900" cy="300355"/>
          </a:xfrm>
          <a:custGeom>
            <a:avLst/>
            <a:gdLst/>
            <a:ahLst/>
            <a:cxnLst/>
            <a:rect l="l" t="t" r="r" b="b"/>
            <a:pathLst>
              <a:path w="1104900" h="300354">
                <a:moveTo>
                  <a:pt x="0" y="300151"/>
                </a:moveTo>
                <a:lnTo>
                  <a:pt x="1104900" y="300151"/>
                </a:lnTo>
                <a:lnTo>
                  <a:pt x="1104900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697344" y="3026359"/>
            <a:ext cx="1104900" cy="300355"/>
          </a:xfrm>
          <a:custGeom>
            <a:avLst/>
            <a:gdLst/>
            <a:ahLst/>
            <a:cxnLst/>
            <a:rect l="l" t="t" r="r" b="b"/>
            <a:pathLst>
              <a:path w="1104900" h="300354">
                <a:moveTo>
                  <a:pt x="0" y="300151"/>
                </a:moveTo>
                <a:lnTo>
                  <a:pt x="1104900" y="300151"/>
                </a:lnTo>
                <a:lnTo>
                  <a:pt x="1104900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02244" y="3026359"/>
            <a:ext cx="1104265" cy="300355"/>
          </a:xfrm>
          <a:custGeom>
            <a:avLst/>
            <a:gdLst/>
            <a:ahLst/>
            <a:cxnLst/>
            <a:rect l="l" t="t" r="r" b="b"/>
            <a:pathLst>
              <a:path w="1104265" h="300354">
                <a:moveTo>
                  <a:pt x="0" y="300151"/>
                </a:moveTo>
                <a:lnTo>
                  <a:pt x="1104265" y="300151"/>
                </a:lnTo>
                <a:lnTo>
                  <a:pt x="1104265" y="0"/>
                </a:lnTo>
                <a:lnTo>
                  <a:pt x="0" y="0"/>
                </a:lnTo>
                <a:lnTo>
                  <a:pt x="0" y="30015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4625" y="3326460"/>
            <a:ext cx="1965960" cy="387350"/>
          </a:xfrm>
          <a:custGeom>
            <a:avLst/>
            <a:gdLst/>
            <a:ahLst/>
            <a:cxnLst/>
            <a:rect l="l" t="t" r="r" b="b"/>
            <a:pathLst>
              <a:path w="1965960" h="387350">
                <a:moveTo>
                  <a:pt x="0" y="386892"/>
                </a:moveTo>
                <a:lnTo>
                  <a:pt x="1965960" y="386892"/>
                </a:lnTo>
                <a:lnTo>
                  <a:pt x="1965960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40585" y="3326460"/>
            <a:ext cx="1233805" cy="387350"/>
          </a:xfrm>
          <a:custGeom>
            <a:avLst/>
            <a:gdLst/>
            <a:ahLst/>
            <a:cxnLst/>
            <a:rect l="l" t="t" r="r" b="b"/>
            <a:pathLst>
              <a:path w="1233804" h="387350">
                <a:moveTo>
                  <a:pt x="0" y="386892"/>
                </a:moveTo>
                <a:lnTo>
                  <a:pt x="1233805" y="386892"/>
                </a:lnTo>
                <a:lnTo>
                  <a:pt x="1233805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74390" y="3326460"/>
            <a:ext cx="1123315" cy="387350"/>
          </a:xfrm>
          <a:custGeom>
            <a:avLst/>
            <a:gdLst/>
            <a:ahLst/>
            <a:cxnLst/>
            <a:rect l="l" t="t" r="r" b="b"/>
            <a:pathLst>
              <a:path w="1123314" h="387350">
                <a:moveTo>
                  <a:pt x="0" y="386892"/>
                </a:moveTo>
                <a:lnTo>
                  <a:pt x="1123314" y="386892"/>
                </a:lnTo>
                <a:lnTo>
                  <a:pt x="1123314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97704" y="3326460"/>
            <a:ext cx="1094740" cy="387350"/>
          </a:xfrm>
          <a:custGeom>
            <a:avLst/>
            <a:gdLst/>
            <a:ahLst/>
            <a:cxnLst/>
            <a:rect l="l" t="t" r="r" b="b"/>
            <a:pathLst>
              <a:path w="1094739" h="387350">
                <a:moveTo>
                  <a:pt x="0" y="386892"/>
                </a:moveTo>
                <a:lnTo>
                  <a:pt x="1094739" y="386892"/>
                </a:lnTo>
                <a:lnTo>
                  <a:pt x="1094739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92445" y="3326460"/>
            <a:ext cx="1104900" cy="387350"/>
          </a:xfrm>
          <a:custGeom>
            <a:avLst/>
            <a:gdLst/>
            <a:ahLst/>
            <a:cxnLst/>
            <a:rect l="l" t="t" r="r" b="b"/>
            <a:pathLst>
              <a:path w="1104900" h="387350">
                <a:moveTo>
                  <a:pt x="0" y="386892"/>
                </a:moveTo>
                <a:lnTo>
                  <a:pt x="1104900" y="386892"/>
                </a:lnTo>
                <a:lnTo>
                  <a:pt x="1104900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97344" y="3326460"/>
            <a:ext cx="1104900" cy="387350"/>
          </a:xfrm>
          <a:custGeom>
            <a:avLst/>
            <a:gdLst/>
            <a:ahLst/>
            <a:cxnLst/>
            <a:rect l="l" t="t" r="r" b="b"/>
            <a:pathLst>
              <a:path w="1104900" h="387350">
                <a:moveTo>
                  <a:pt x="0" y="386892"/>
                </a:moveTo>
                <a:lnTo>
                  <a:pt x="1104900" y="386892"/>
                </a:lnTo>
                <a:lnTo>
                  <a:pt x="1104900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02244" y="3326460"/>
            <a:ext cx="1104265" cy="387350"/>
          </a:xfrm>
          <a:custGeom>
            <a:avLst/>
            <a:gdLst/>
            <a:ahLst/>
            <a:cxnLst/>
            <a:rect l="l" t="t" r="r" b="b"/>
            <a:pathLst>
              <a:path w="1104265" h="387350">
                <a:moveTo>
                  <a:pt x="0" y="386892"/>
                </a:moveTo>
                <a:lnTo>
                  <a:pt x="1104265" y="386892"/>
                </a:lnTo>
                <a:lnTo>
                  <a:pt x="1104265" y="0"/>
                </a:lnTo>
                <a:lnTo>
                  <a:pt x="0" y="0"/>
                </a:lnTo>
                <a:lnTo>
                  <a:pt x="0" y="38689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4625" y="3713391"/>
            <a:ext cx="1965960" cy="343535"/>
          </a:xfrm>
          <a:custGeom>
            <a:avLst/>
            <a:gdLst/>
            <a:ahLst/>
            <a:cxnLst/>
            <a:rect l="l" t="t" r="r" b="b"/>
            <a:pathLst>
              <a:path w="1965960" h="343535">
                <a:moveTo>
                  <a:pt x="0" y="343496"/>
                </a:moveTo>
                <a:lnTo>
                  <a:pt x="1965960" y="343496"/>
                </a:lnTo>
                <a:lnTo>
                  <a:pt x="1965960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40585" y="3713391"/>
            <a:ext cx="1233805" cy="343535"/>
          </a:xfrm>
          <a:custGeom>
            <a:avLst/>
            <a:gdLst/>
            <a:ahLst/>
            <a:cxnLst/>
            <a:rect l="l" t="t" r="r" b="b"/>
            <a:pathLst>
              <a:path w="1233804" h="343535">
                <a:moveTo>
                  <a:pt x="0" y="343496"/>
                </a:moveTo>
                <a:lnTo>
                  <a:pt x="1233805" y="343496"/>
                </a:lnTo>
                <a:lnTo>
                  <a:pt x="1233805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74390" y="3713391"/>
            <a:ext cx="1123315" cy="343535"/>
          </a:xfrm>
          <a:custGeom>
            <a:avLst/>
            <a:gdLst/>
            <a:ahLst/>
            <a:cxnLst/>
            <a:rect l="l" t="t" r="r" b="b"/>
            <a:pathLst>
              <a:path w="1123314" h="343535">
                <a:moveTo>
                  <a:pt x="0" y="343496"/>
                </a:moveTo>
                <a:lnTo>
                  <a:pt x="1123314" y="343496"/>
                </a:lnTo>
                <a:lnTo>
                  <a:pt x="1123314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97704" y="3713391"/>
            <a:ext cx="1094740" cy="343535"/>
          </a:xfrm>
          <a:custGeom>
            <a:avLst/>
            <a:gdLst/>
            <a:ahLst/>
            <a:cxnLst/>
            <a:rect l="l" t="t" r="r" b="b"/>
            <a:pathLst>
              <a:path w="1094739" h="343535">
                <a:moveTo>
                  <a:pt x="0" y="343496"/>
                </a:moveTo>
                <a:lnTo>
                  <a:pt x="1094739" y="343496"/>
                </a:lnTo>
                <a:lnTo>
                  <a:pt x="1094739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92445" y="3713391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496"/>
                </a:moveTo>
                <a:lnTo>
                  <a:pt x="1104900" y="343496"/>
                </a:lnTo>
                <a:lnTo>
                  <a:pt x="1104900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97344" y="3713391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496"/>
                </a:moveTo>
                <a:lnTo>
                  <a:pt x="1104900" y="343496"/>
                </a:lnTo>
                <a:lnTo>
                  <a:pt x="1104900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02244" y="3713391"/>
            <a:ext cx="1104265" cy="343535"/>
          </a:xfrm>
          <a:custGeom>
            <a:avLst/>
            <a:gdLst/>
            <a:ahLst/>
            <a:cxnLst/>
            <a:rect l="l" t="t" r="r" b="b"/>
            <a:pathLst>
              <a:path w="1104265" h="343535">
                <a:moveTo>
                  <a:pt x="0" y="343496"/>
                </a:moveTo>
                <a:lnTo>
                  <a:pt x="1104265" y="343496"/>
                </a:lnTo>
                <a:lnTo>
                  <a:pt x="1104265" y="0"/>
                </a:lnTo>
                <a:lnTo>
                  <a:pt x="0" y="0"/>
                </a:lnTo>
                <a:lnTo>
                  <a:pt x="0" y="3434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4625" y="4056888"/>
            <a:ext cx="1965960" cy="343535"/>
          </a:xfrm>
          <a:custGeom>
            <a:avLst/>
            <a:gdLst/>
            <a:ahLst/>
            <a:cxnLst/>
            <a:rect l="l" t="t" r="r" b="b"/>
            <a:pathLst>
              <a:path w="1965960" h="343535">
                <a:moveTo>
                  <a:pt x="0" y="343535"/>
                </a:moveTo>
                <a:lnTo>
                  <a:pt x="1965960" y="343535"/>
                </a:lnTo>
                <a:lnTo>
                  <a:pt x="1965960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40585" y="4056888"/>
            <a:ext cx="1233805" cy="343535"/>
          </a:xfrm>
          <a:custGeom>
            <a:avLst/>
            <a:gdLst/>
            <a:ahLst/>
            <a:cxnLst/>
            <a:rect l="l" t="t" r="r" b="b"/>
            <a:pathLst>
              <a:path w="1233804" h="343535">
                <a:moveTo>
                  <a:pt x="0" y="343535"/>
                </a:moveTo>
                <a:lnTo>
                  <a:pt x="1233805" y="343535"/>
                </a:lnTo>
                <a:lnTo>
                  <a:pt x="1233805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74390" y="4056888"/>
            <a:ext cx="1123315" cy="343535"/>
          </a:xfrm>
          <a:custGeom>
            <a:avLst/>
            <a:gdLst/>
            <a:ahLst/>
            <a:cxnLst/>
            <a:rect l="l" t="t" r="r" b="b"/>
            <a:pathLst>
              <a:path w="1123314" h="343535">
                <a:moveTo>
                  <a:pt x="0" y="343535"/>
                </a:moveTo>
                <a:lnTo>
                  <a:pt x="1123314" y="343535"/>
                </a:lnTo>
                <a:lnTo>
                  <a:pt x="1123314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497704" y="4056888"/>
            <a:ext cx="1094740" cy="343535"/>
          </a:xfrm>
          <a:custGeom>
            <a:avLst/>
            <a:gdLst/>
            <a:ahLst/>
            <a:cxnLst/>
            <a:rect l="l" t="t" r="r" b="b"/>
            <a:pathLst>
              <a:path w="1094739" h="343535">
                <a:moveTo>
                  <a:pt x="0" y="343535"/>
                </a:moveTo>
                <a:lnTo>
                  <a:pt x="1094739" y="343535"/>
                </a:lnTo>
                <a:lnTo>
                  <a:pt x="1094739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92445" y="4056888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535"/>
                </a:moveTo>
                <a:lnTo>
                  <a:pt x="1104900" y="343535"/>
                </a:lnTo>
                <a:lnTo>
                  <a:pt x="1104900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697344" y="4056888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535"/>
                </a:moveTo>
                <a:lnTo>
                  <a:pt x="1104900" y="343535"/>
                </a:lnTo>
                <a:lnTo>
                  <a:pt x="1104900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802244" y="4056888"/>
            <a:ext cx="1104265" cy="343535"/>
          </a:xfrm>
          <a:custGeom>
            <a:avLst/>
            <a:gdLst/>
            <a:ahLst/>
            <a:cxnLst/>
            <a:rect l="l" t="t" r="r" b="b"/>
            <a:pathLst>
              <a:path w="1104265" h="343535">
                <a:moveTo>
                  <a:pt x="0" y="343535"/>
                </a:moveTo>
                <a:lnTo>
                  <a:pt x="1104265" y="343535"/>
                </a:lnTo>
                <a:lnTo>
                  <a:pt x="1104265" y="0"/>
                </a:lnTo>
                <a:lnTo>
                  <a:pt x="0" y="0"/>
                </a:lnTo>
                <a:lnTo>
                  <a:pt x="0" y="34353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4625" y="4400486"/>
            <a:ext cx="1965960" cy="343535"/>
          </a:xfrm>
          <a:custGeom>
            <a:avLst/>
            <a:gdLst/>
            <a:ahLst/>
            <a:cxnLst/>
            <a:rect l="l" t="t" r="r" b="b"/>
            <a:pathLst>
              <a:path w="1965960" h="343535">
                <a:moveTo>
                  <a:pt x="0" y="343471"/>
                </a:moveTo>
                <a:lnTo>
                  <a:pt x="1965960" y="343471"/>
                </a:lnTo>
                <a:lnTo>
                  <a:pt x="1965960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40585" y="4400486"/>
            <a:ext cx="1233805" cy="343535"/>
          </a:xfrm>
          <a:custGeom>
            <a:avLst/>
            <a:gdLst/>
            <a:ahLst/>
            <a:cxnLst/>
            <a:rect l="l" t="t" r="r" b="b"/>
            <a:pathLst>
              <a:path w="1233804" h="343535">
                <a:moveTo>
                  <a:pt x="0" y="343471"/>
                </a:moveTo>
                <a:lnTo>
                  <a:pt x="1233805" y="343471"/>
                </a:lnTo>
                <a:lnTo>
                  <a:pt x="1233805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74390" y="4400486"/>
            <a:ext cx="1123315" cy="343535"/>
          </a:xfrm>
          <a:custGeom>
            <a:avLst/>
            <a:gdLst/>
            <a:ahLst/>
            <a:cxnLst/>
            <a:rect l="l" t="t" r="r" b="b"/>
            <a:pathLst>
              <a:path w="1123314" h="343535">
                <a:moveTo>
                  <a:pt x="0" y="343471"/>
                </a:moveTo>
                <a:lnTo>
                  <a:pt x="1123314" y="343471"/>
                </a:lnTo>
                <a:lnTo>
                  <a:pt x="1123314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97704" y="4400486"/>
            <a:ext cx="1094740" cy="343535"/>
          </a:xfrm>
          <a:custGeom>
            <a:avLst/>
            <a:gdLst/>
            <a:ahLst/>
            <a:cxnLst/>
            <a:rect l="l" t="t" r="r" b="b"/>
            <a:pathLst>
              <a:path w="1094739" h="343535">
                <a:moveTo>
                  <a:pt x="0" y="343471"/>
                </a:moveTo>
                <a:lnTo>
                  <a:pt x="1094739" y="343471"/>
                </a:lnTo>
                <a:lnTo>
                  <a:pt x="1094739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592445" y="4400486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471"/>
                </a:moveTo>
                <a:lnTo>
                  <a:pt x="1104900" y="343471"/>
                </a:lnTo>
                <a:lnTo>
                  <a:pt x="1104900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697344" y="4400486"/>
            <a:ext cx="1104900" cy="343535"/>
          </a:xfrm>
          <a:custGeom>
            <a:avLst/>
            <a:gdLst/>
            <a:ahLst/>
            <a:cxnLst/>
            <a:rect l="l" t="t" r="r" b="b"/>
            <a:pathLst>
              <a:path w="1104900" h="343535">
                <a:moveTo>
                  <a:pt x="0" y="343471"/>
                </a:moveTo>
                <a:lnTo>
                  <a:pt x="1104900" y="343471"/>
                </a:lnTo>
                <a:lnTo>
                  <a:pt x="1104900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802244" y="4400486"/>
            <a:ext cx="1104265" cy="343535"/>
          </a:xfrm>
          <a:custGeom>
            <a:avLst/>
            <a:gdLst/>
            <a:ahLst/>
            <a:cxnLst/>
            <a:rect l="l" t="t" r="r" b="b"/>
            <a:pathLst>
              <a:path w="1104265" h="343535">
                <a:moveTo>
                  <a:pt x="0" y="343471"/>
                </a:moveTo>
                <a:lnTo>
                  <a:pt x="1104265" y="343471"/>
                </a:lnTo>
                <a:lnTo>
                  <a:pt x="1104265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4625" y="4743919"/>
            <a:ext cx="1965960" cy="299720"/>
          </a:xfrm>
          <a:custGeom>
            <a:avLst/>
            <a:gdLst/>
            <a:ahLst/>
            <a:cxnLst/>
            <a:rect l="l" t="t" r="r" b="b"/>
            <a:pathLst>
              <a:path w="1965960" h="299720">
                <a:moveTo>
                  <a:pt x="0" y="299504"/>
                </a:moveTo>
                <a:lnTo>
                  <a:pt x="1965960" y="299504"/>
                </a:lnTo>
                <a:lnTo>
                  <a:pt x="1965960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140585" y="4743919"/>
            <a:ext cx="1233805" cy="299720"/>
          </a:xfrm>
          <a:custGeom>
            <a:avLst/>
            <a:gdLst/>
            <a:ahLst/>
            <a:cxnLst/>
            <a:rect l="l" t="t" r="r" b="b"/>
            <a:pathLst>
              <a:path w="1233804" h="299720">
                <a:moveTo>
                  <a:pt x="0" y="299504"/>
                </a:moveTo>
                <a:lnTo>
                  <a:pt x="1233805" y="299504"/>
                </a:lnTo>
                <a:lnTo>
                  <a:pt x="1233805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374390" y="4743919"/>
            <a:ext cx="1123315" cy="299720"/>
          </a:xfrm>
          <a:custGeom>
            <a:avLst/>
            <a:gdLst/>
            <a:ahLst/>
            <a:cxnLst/>
            <a:rect l="l" t="t" r="r" b="b"/>
            <a:pathLst>
              <a:path w="1123314" h="299720">
                <a:moveTo>
                  <a:pt x="0" y="299504"/>
                </a:moveTo>
                <a:lnTo>
                  <a:pt x="1123314" y="299504"/>
                </a:lnTo>
                <a:lnTo>
                  <a:pt x="1123314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97704" y="4743919"/>
            <a:ext cx="1094740" cy="299720"/>
          </a:xfrm>
          <a:custGeom>
            <a:avLst/>
            <a:gdLst/>
            <a:ahLst/>
            <a:cxnLst/>
            <a:rect l="l" t="t" r="r" b="b"/>
            <a:pathLst>
              <a:path w="1094739" h="299720">
                <a:moveTo>
                  <a:pt x="0" y="299504"/>
                </a:moveTo>
                <a:lnTo>
                  <a:pt x="1094739" y="299504"/>
                </a:lnTo>
                <a:lnTo>
                  <a:pt x="1094739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592445" y="4743919"/>
            <a:ext cx="1104900" cy="299720"/>
          </a:xfrm>
          <a:custGeom>
            <a:avLst/>
            <a:gdLst/>
            <a:ahLst/>
            <a:cxnLst/>
            <a:rect l="l" t="t" r="r" b="b"/>
            <a:pathLst>
              <a:path w="1104900" h="299720">
                <a:moveTo>
                  <a:pt x="0" y="299504"/>
                </a:moveTo>
                <a:lnTo>
                  <a:pt x="1104900" y="299504"/>
                </a:lnTo>
                <a:lnTo>
                  <a:pt x="1104900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697344" y="4743919"/>
            <a:ext cx="1104900" cy="299720"/>
          </a:xfrm>
          <a:custGeom>
            <a:avLst/>
            <a:gdLst/>
            <a:ahLst/>
            <a:cxnLst/>
            <a:rect l="l" t="t" r="r" b="b"/>
            <a:pathLst>
              <a:path w="1104900" h="299720">
                <a:moveTo>
                  <a:pt x="0" y="299504"/>
                </a:moveTo>
                <a:lnTo>
                  <a:pt x="1104900" y="299504"/>
                </a:lnTo>
                <a:lnTo>
                  <a:pt x="1104900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802244" y="4743919"/>
            <a:ext cx="1104265" cy="299720"/>
          </a:xfrm>
          <a:custGeom>
            <a:avLst/>
            <a:gdLst/>
            <a:ahLst/>
            <a:cxnLst/>
            <a:rect l="l" t="t" r="r" b="b"/>
            <a:pathLst>
              <a:path w="1104265" h="299720">
                <a:moveTo>
                  <a:pt x="0" y="299504"/>
                </a:moveTo>
                <a:lnTo>
                  <a:pt x="1104265" y="299504"/>
                </a:lnTo>
                <a:lnTo>
                  <a:pt x="1104265" y="0"/>
                </a:lnTo>
                <a:lnTo>
                  <a:pt x="0" y="0"/>
                </a:lnTo>
                <a:lnTo>
                  <a:pt x="0" y="2995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174625" y="2293111"/>
          <a:ext cx="8731885" cy="2753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0405"/>
                <a:gridCol w="1232534"/>
                <a:gridCol w="1120775"/>
                <a:gridCol w="1094739"/>
                <a:gridCol w="1102995"/>
                <a:gridCol w="1104265"/>
                <a:gridCol w="1102995"/>
              </a:tblGrid>
              <a:tr h="375878">
                <a:tc gridSpan="7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85"/>
                        </a:spcBef>
                        <a:tabLst>
                          <a:tab pos="8731250" algn="l"/>
                        </a:tabLst>
                      </a:pP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millions of dollars. </a:t>
                      </a:r>
                      <a:r>
                        <a:rPr dirty="0" u="sng" sz="18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Required return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u="sng" sz="1800" spc="-13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10%.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889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3471">
                <a:tc gridSpan="7">
                  <a:txBody>
                    <a:bodyPr/>
                    <a:lstStyle/>
                    <a:p>
                      <a:pPr marL="320802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299710" algn="l"/>
                          <a:tab pos="8727440" algn="l"/>
                        </a:tabLst>
                      </a:pPr>
                      <a:r>
                        <a:rPr dirty="0" u="heavy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u="heavy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u="heavy" sz="1800" spc="-26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18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Year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13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0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779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379912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Earnings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68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12.00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12.36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17.73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18.61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19.56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20.57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651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343756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Dividends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71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(40.64)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9.93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10.23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10.53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</a:tr>
              <a:tr h="34366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55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100.00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153.00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161.09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169.77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179.10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189.14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 (10%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charge)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2.43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2.58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2.66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0320">
                    <a:solidFill>
                      <a:srgbClr val="F8F8F8"/>
                    </a:solidFill>
                  </a:tcPr>
                </a:tc>
              </a:tr>
              <a:tr h="309857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 growth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rate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51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5" name="object 55"/>
          <p:cNvSpPr/>
          <p:nvPr/>
        </p:nvSpPr>
        <p:spPr>
          <a:xfrm>
            <a:off x="234695" y="5791200"/>
            <a:ext cx="5020056" cy="585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731" rIns="0" bIns="0" rtlCol="0" vert="horz">
            <a:spAutoFit/>
          </a:bodyPr>
          <a:lstStyle/>
          <a:p>
            <a:pPr marL="1651635" marR="5080" indent="-157797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Protection from </a:t>
            </a:r>
            <a:r>
              <a:rPr dirty="0"/>
              <a:t>Paying </a:t>
            </a:r>
            <a:r>
              <a:rPr dirty="0" spc="-10"/>
              <a:t>Too </a:t>
            </a:r>
            <a:r>
              <a:rPr dirty="0" spc="-5"/>
              <a:t>Much </a:t>
            </a:r>
            <a:r>
              <a:rPr dirty="0"/>
              <a:t>for</a:t>
            </a:r>
            <a:r>
              <a:rPr dirty="0" spc="-120"/>
              <a:t> </a:t>
            </a:r>
            <a:r>
              <a:rPr dirty="0" spc="-5"/>
              <a:t>Earnings  Created by the</a:t>
            </a:r>
            <a:r>
              <a:rPr dirty="0" spc="-40"/>
              <a:t> </a:t>
            </a:r>
            <a:r>
              <a:rPr dirty="0" spc="-5"/>
              <a:t>Accounting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016" y="1522857"/>
            <a:ext cx="803592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Same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example,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except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firm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has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written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down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inventory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55" b="1">
                <a:latin typeface="Times New Roman"/>
                <a:cs typeface="Times New Roman"/>
              </a:rPr>
              <a:t>Year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0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by</a:t>
            </a:r>
            <a:r>
              <a:rPr dirty="0" sz="2000" spc="-1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$8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Times New Roman"/>
                <a:cs typeface="Times New Roman"/>
              </a:rPr>
              <a:t>million,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reducing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cost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of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goods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sold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55" b="1">
                <a:latin typeface="Times New Roman"/>
                <a:cs typeface="Times New Roman"/>
              </a:rPr>
              <a:t>Year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 by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$8</a:t>
            </a:r>
            <a:r>
              <a:rPr dirty="0" sz="2000" spc="-16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million.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7650" y="2254250"/>
            <a:ext cx="8649335" cy="368300"/>
          </a:xfrm>
          <a:custGeom>
            <a:avLst/>
            <a:gdLst/>
            <a:ahLst/>
            <a:cxnLst/>
            <a:rect l="l" t="t" r="r" b="b"/>
            <a:pathLst>
              <a:path w="8649335" h="368300">
                <a:moveTo>
                  <a:pt x="0" y="368300"/>
                </a:moveTo>
                <a:lnTo>
                  <a:pt x="8649335" y="368300"/>
                </a:lnTo>
                <a:lnTo>
                  <a:pt x="864933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7650" y="2622588"/>
            <a:ext cx="8649335" cy="424815"/>
          </a:xfrm>
          <a:custGeom>
            <a:avLst/>
            <a:gdLst/>
            <a:ahLst/>
            <a:cxnLst/>
            <a:rect l="l" t="t" r="r" b="b"/>
            <a:pathLst>
              <a:path w="8649335" h="424814">
                <a:moveTo>
                  <a:pt x="0" y="424268"/>
                </a:moveTo>
                <a:lnTo>
                  <a:pt x="8649335" y="424268"/>
                </a:lnTo>
                <a:lnTo>
                  <a:pt x="8649335" y="0"/>
                </a:lnTo>
                <a:lnTo>
                  <a:pt x="0" y="0"/>
                </a:lnTo>
                <a:lnTo>
                  <a:pt x="0" y="4242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7650" y="3046818"/>
            <a:ext cx="1915795" cy="312420"/>
          </a:xfrm>
          <a:custGeom>
            <a:avLst/>
            <a:gdLst/>
            <a:ahLst/>
            <a:cxnLst/>
            <a:rect l="l" t="t" r="r" b="b"/>
            <a:pathLst>
              <a:path w="1915795" h="312420">
                <a:moveTo>
                  <a:pt x="0" y="312331"/>
                </a:moveTo>
                <a:lnTo>
                  <a:pt x="1915795" y="312331"/>
                </a:lnTo>
                <a:lnTo>
                  <a:pt x="1915795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63445" y="3046818"/>
            <a:ext cx="1113790" cy="312420"/>
          </a:xfrm>
          <a:custGeom>
            <a:avLst/>
            <a:gdLst/>
            <a:ahLst/>
            <a:cxnLst/>
            <a:rect l="l" t="t" r="r" b="b"/>
            <a:pathLst>
              <a:path w="1113789" h="312420">
                <a:moveTo>
                  <a:pt x="0" y="312331"/>
                </a:moveTo>
                <a:lnTo>
                  <a:pt x="1113790" y="312331"/>
                </a:lnTo>
                <a:lnTo>
                  <a:pt x="1113790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77234" y="3046818"/>
            <a:ext cx="1147445" cy="312420"/>
          </a:xfrm>
          <a:custGeom>
            <a:avLst/>
            <a:gdLst/>
            <a:ahLst/>
            <a:cxnLst/>
            <a:rect l="l" t="t" r="r" b="b"/>
            <a:pathLst>
              <a:path w="1147445" h="312420">
                <a:moveTo>
                  <a:pt x="0" y="312331"/>
                </a:moveTo>
                <a:lnTo>
                  <a:pt x="1147444" y="312331"/>
                </a:lnTo>
                <a:lnTo>
                  <a:pt x="1147444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24679" y="3046818"/>
            <a:ext cx="1118235" cy="312420"/>
          </a:xfrm>
          <a:custGeom>
            <a:avLst/>
            <a:gdLst/>
            <a:ahLst/>
            <a:cxnLst/>
            <a:rect l="l" t="t" r="r" b="b"/>
            <a:pathLst>
              <a:path w="1118235" h="312420">
                <a:moveTo>
                  <a:pt x="0" y="312331"/>
                </a:moveTo>
                <a:lnTo>
                  <a:pt x="1118235" y="312331"/>
                </a:lnTo>
                <a:lnTo>
                  <a:pt x="1118235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42915" y="3046818"/>
            <a:ext cx="1121410" cy="312420"/>
          </a:xfrm>
          <a:custGeom>
            <a:avLst/>
            <a:gdLst/>
            <a:ahLst/>
            <a:cxnLst/>
            <a:rect l="l" t="t" r="r" b="b"/>
            <a:pathLst>
              <a:path w="1121409" h="312420">
                <a:moveTo>
                  <a:pt x="0" y="312331"/>
                </a:moveTo>
                <a:lnTo>
                  <a:pt x="1121410" y="312331"/>
                </a:lnTo>
                <a:lnTo>
                  <a:pt x="1121410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64325" y="3046818"/>
            <a:ext cx="1115695" cy="312420"/>
          </a:xfrm>
          <a:custGeom>
            <a:avLst/>
            <a:gdLst/>
            <a:ahLst/>
            <a:cxnLst/>
            <a:rect l="l" t="t" r="r" b="b"/>
            <a:pathLst>
              <a:path w="1115695" h="312420">
                <a:moveTo>
                  <a:pt x="0" y="312331"/>
                </a:moveTo>
                <a:lnTo>
                  <a:pt x="1115695" y="312331"/>
                </a:lnTo>
                <a:lnTo>
                  <a:pt x="1115695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80019" y="3046818"/>
            <a:ext cx="1116965" cy="312420"/>
          </a:xfrm>
          <a:custGeom>
            <a:avLst/>
            <a:gdLst/>
            <a:ahLst/>
            <a:cxnLst/>
            <a:rect l="l" t="t" r="r" b="b"/>
            <a:pathLst>
              <a:path w="1116965" h="312420">
                <a:moveTo>
                  <a:pt x="0" y="312331"/>
                </a:moveTo>
                <a:lnTo>
                  <a:pt x="1116965" y="312331"/>
                </a:lnTo>
                <a:lnTo>
                  <a:pt x="1116965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7650" y="3359124"/>
            <a:ext cx="1915795" cy="424815"/>
          </a:xfrm>
          <a:custGeom>
            <a:avLst/>
            <a:gdLst/>
            <a:ahLst/>
            <a:cxnLst/>
            <a:rect l="l" t="t" r="r" b="b"/>
            <a:pathLst>
              <a:path w="1915795" h="424814">
                <a:moveTo>
                  <a:pt x="0" y="424332"/>
                </a:moveTo>
                <a:lnTo>
                  <a:pt x="1915795" y="424332"/>
                </a:lnTo>
                <a:lnTo>
                  <a:pt x="1915795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63445" y="3359124"/>
            <a:ext cx="1113790" cy="424815"/>
          </a:xfrm>
          <a:custGeom>
            <a:avLst/>
            <a:gdLst/>
            <a:ahLst/>
            <a:cxnLst/>
            <a:rect l="l" t="t" r="r" b="b"/>
            <a:pathLst>
              <a:path w="1113789" h="424814">
                <a:moveTo>
                  <a:pt x="0" y="424332"/>
                </a:moveTo>
                <a:lnTo>
                  <a:pt x="1113790" y="424332"/>
                </a:lnTo>
                <a:lnTo>
                  <a:pt x="1113790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77234" y="3359124"/>
            <a:ext cx="1147445" cy="424815"/>
          </a:xfrm>
          <a:custGeom>
            <a:avLst/>
            <a:gdLst/>
            <a:ahLst/>
            <a:cxnLst/>
            <a:rect l="l" t="t" r="r" b="b"/>
            <a:pathLst>
              <a:path w="1147445" h="424814">
                <a:moveTo>
                  <a:pt x="0" y="424332"/>
                </a:moveTo>
                <a:lnTo>
                  <a:pt x="1147444" y="424332"/>
                </a:lnTo>
                <a:lnTo>
                  <a:pt x="1147444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24679" y="3359124"/>
            <a:ext cx="1118235" cy="424815"/>
          </a:xfrm>
          <a:custGeom>
            <a:avLst/>
            <a:gdLst/>
            <a:ahLst/>
            <a:cxnLst/>
            <a:rect l="l" t="t" r="r" b="b"/>
            <a:pathLst>
              <a:path w="1118235" h="424814">
                <a:moveTo>
                  <a:pt x="0" y="424332"/>
                </a:moveTo>
                <a:lnTo>
                  <a:pt x="1118235" y="424332"/>
                </a:lnTo>
                <a:lnTo>
                  <a:pt x="1118235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42915" y="3359124"/>
            <a:ext cx="1121410" cy="424815"/>
          </a:xfrm>
          <a:custGeom>
            <a:avLst/>
            <a:gdLst/>
            <a:ahLst/>
            <a:cxnLst/>
            <a:rect l="l" t="t" r="r" b="b"/>
            <a:pathLst>
              <a:path w="1121409" h="424814">
                <a:moveTo>
                  <a:pt x="0" y="424332"/>
                </a:moveTo>
                <a:lnTo>
                  <a:pt x="1121410" y="424332"/>
                </a:lnTo>
                <a:lnTo>
                  <a:pt x="1121410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64325" y="3359124"/>
            <a:ext cx="1115695" cy="424815"/>
          </a:xfrm>
          <a:custGeom>
            <a:avLst/>
            <a:gdLst/>
            <a:ahLst/>
            <a:cxnLst/>
            <a:rect l="l" t="t" r="r" b="b"/>
            <a:pathLst>
              <a:path w="1115695" h="424814">
                <a:moveTo>
                  <a:pt x="0" y="424332"/>
                </a:moveTo>
                <a:lnTo>
                  <a:pt x="1115695" y="424332"/>
                </a:lnTo>
                <a:lnTo>
                  <a:pt x="1115695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80019" y="3359124"/>
            <a:ext cx="1116965" cy="424815"/>
          </a:xfrm>
          <a:custGeom>
            <a:avLst/>
            <a:gdLst/>
            <a:ahLst/>
            <a:cxnLst/>
            <a:rect l="l" t="t" r="r" b="b"/>
            <a:pathLst>
              <a:path w="1116965" h="424814">
                <a:moveTo>
                  <a:pt x="0" y="424332"/>
                </a:moveTo>
                <a:lnTo>
                  <a:pt x="1116965" y="424332"/>
                </a:lnTo>
                <a:lnTo>
                  <a:pt x="1116965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7650" y="3783533"/>
            <a:ext cx="1915795" cy="368300"/>
          </a:xfrm>
          <a:custGeom>
            <a:avLst/>
            <a:gdLst/>
            <a:ahLst/>
            <a:cxnLst/>
            <a:rect l="l" t="t" r="r" b="b"/>
            <a:pathLst>
              <a:path w="1915795" h="368300">
                <a:moveTo>
                  <a:pt x="0" y="368223"/>
                </a:moveTo>
                <a:lnTo>
                  <a:pt x="1915795" y="368223"/>
                </a:lnTo>
                <a:lnTo>
                  <a:pt x="1915795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63445" y="3783533"/>
            <a:ext cx="1113790" cy="368300"/>
          </a:xfrm>
          <a:custGeom>
            <a:avLst/>
            <a:gdLst/>
            <a:ahLst/>
            <a:cxnLst/>
            <a:rect l="l" t="t" r="r" b="b"/>
            <a:pathLst>
              <a:path w="1113789" h="368300">
                <a:moveTo>
                  <a:pt x="0" y="368223"/>
                </a:moveTo>
                <a:lnTo>
                  <a:pt x="1113790" y="368223"/>
                </a:lnTo>
                <a:lnTo>
                  <a:pt x="1113790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77234" y="3783533"/>
            <a:ext cx="1147445" cy="368300"/>
          </a:xfrm>
          <a:custGeom>
            <a:avLst/>
            <a:gdLst/>
            <a:ahLst/>
            <a:cxnLst/>
            <a:rect l="l" t="t" r="r" b="b"/>
            <a:pathLst>
              <a:path w="1147445" h="368300">
                <a:moveTo>
                  <a:pt x="0" y="368223"/>
                </a:moveTo>
                <a:lnTo>
                  <a:pt x="1147444" y="368223"/>
                </a:lnTo>
                <a:lnTo>
                  <a:pt x="1147444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24679" y="3783533"/>
            <a:ext cx="1118235" cy="368300"/>
          </a:xfrm>
          <a:custGeom>
            <a:avLst/>
            <a:gdLst/>
            <a:ahLst/>
            <a:cxnLst/>
            <a:rect l="l" t="t" r="r" b="b"/>
            <a:pathLst>
              <a:path w="1118235" h="368300">
                <a:moveTo>
                  <a:pt x="0" y="368223"/>
                </a:moveTo>
                <a:lnTo>
                  <a:pt x="1118235" y="368223"/>
                </a:lnTo>
                <a:lnTo>
                  <a:pt x="1118235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42915" y="3783533"/>
            <a:ext cx="1121410" cy="368300"/>
          </a:xfrm>
          <a:custGeom>
            <a:avLst/>
            <a:gdLst/>
            <a:ahLst/>
            <a:cxnLst/>
            <a:rect l="l" t="t" r="r" b="b"/>
            <a:pathLst>
              <a:path w="1121409" h="368300">
                <a:moveTo>
                  <a:pt x="0" y="368223"/>
                </a:moveTo>
                <a:lnTo>
                  <a:pt x="1121410" y="368223"/>
                </a:lnTo>
                <a:lnTo>
                  <a:pt x="1121410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64325" y="3783533"/>
            <a:ext cx="1115695" cy="368300"/>
          </a:xfrm>
          <a:custGeom>
            <a:avLst/>
            <a:gdLst/>
            <a:ahLst/>
            <a:cxnLst/>
            <a:rect l="l" t="t" r="r" b="b"/>
            <a:pathLst>
              <a:path w="1115695" h="368300">
                <a:moveTo>
                  <a:pt x="0" y="368223"/>
                </a:moveTo>
                <a:lnTo>
                  <a:pt x="1115695" y="368223"/>
                </a:lnTo>
                <a:lnTo>
                  <a:pt x="1115695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80019" y="3783533"/>
            <a:ext cx="1116965" cy="368300"/>
          </a:xfrm>
          <a:custGeom>
            <a:avLst/>
            <a:gdLst/>
            <a:ahLst/>
            <a:cxnLst/>
            <a:rect l="l" t="t" r="r" b="b"/>
            <a:pathLst>
              <a:path w="1116965" h="368300">
                <a:moveTo>
                  <a:pt x="0" y="368223"/>
                </a:moveTo>
                <a:lnTo>
                  <a:pt x="1116965" y="368223"/>
                </a:lnTo>
                <a:lnTo>
                  <a:pt x="1116965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7650" y="4151655"/>
            <a:ext cx="1915795" cy="368935"/>
          </a:xfrm>
          <a:custGeom>
            <a:avLst/>
            <a:gdLst/>
            <a:ahLst/>
            <a:cxnLst/>
            <a:rect l="l" t="t" r="r" b="b"/>
            <a:pathLst>
              <a:path w="1915795" h="368935">
                <a:moveTo>
                  <a:pt x="0" y="368528"/>
                </a:moveTo>
                <a:lnTo>
                  <a:pt x="1915795" y="368528"/>
                </a:lnTo>
                <a:lnTo>
                  <a:pt x="1915795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63445" y="4151655"/>
            <a:ext cx="1113790" cy="368935"/>
          </a:xfrm>
          <a:custGeom>
            <a:avLst/>
            <a:gdLst/>
            <a:ahLst/>
            <a:cxnLst/>
            <a:rect l="l" t="t" r="r" b="b"/>
            <a:pathLst>
              <a:path w="1113789" h="368935">
                <a:moveTo>
                  <a:pt x="0" y="368528"/>
                </a:moveTo>
                <a:lnTo>
                  <a:pt x="1113790" y="368528"/>
                </a:lnTo>
                <a:lnTo>
                  <a:pt x="1113790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7234" y="4151655"/>
            <a:ext cx="1147445" cy="368935"/>
          </a:xfrm>
          <a:custGeom>
            <a:avLst/>
            <a:gdLst/>
            <a:ahLst/>
            <a:cxnLst/>
            <a:rect l="l" t="t" r="r" b="b"/>
            <a:pathLst>
              <a:path w="1147445" h="368935">
                <a:moveTo>
                  <a:pt x="0" y="368528"/>
                </a:moveTo>
                <a:lnTo>
                  <a:pt x="1147444" y="368528"/>
                </a:lnTo>
                <a:lnTo>
                  <a:pt x="1147444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24679" y="4151655"/>
            <a:ext cx="1118235" cy="368935"/>
          </a:xfrm>
          <a:custGeom>
            <a:avLst/>
            <a:gdLst/>
            <a:ahLst/>
            <a:cxnLst/>
            <a:rect l="l" t="t" r="r" b="b"/>
            <a:pathLst>
              <a:path w="1118235" h="368935">
                <a:moveTo>
                  <a:pt x="0" y="368528"/>
                </a:moveTo>
                <a:lnTo>
                  <a:pt x="1118235" y="368528"/>
                </a:lnTo>
                <a:lnTo>
                  <a:pt x="1118235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42915" y="4151655"/>
            <a:ext cx="1121410" cy="368935"/>
          </a:xfrm>
          <a:custGeom>
            <a:avLst/>
            <a:gdLst/>
            <a:ahLst/>
            <a:cxnLst/>
            <a:rect l="l" t="t" r="r" b="b"/>
            <a:pathLst>
              <a:path w="1121409" h="368935">
                <a:moveTo>
                  <a:pt x="0" y="368528"/>
                </a:moveTo>
                <a:lnTo>
                  <a:pt x="1121410" y="368528"/>
                </a:lnTo>
                <a:lnTo>
                  <a:pt x="1121410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64325" y="4151655"/>
            <a:ext cx="1115695" cy="368935"/>
          </a:xfrm>
          <a:custGeom>
            <a:avLst/>
            <a:gdLst/>
            <a:ahLst/>
            <a:cxnLst/>
            <a:rect l="l" t="t" r="r" b="b"/>
            <a:pathLst>
              <a:path w="1115695" h="368935">
                <a:moveTo>
                  <a:pt x="0" y="368528"/>
                </a:moveTo>
                <a:lnTo>
                  <a:pt x="1115695" y="368528"/>
                </a:lnTo>
                <a:lnTo>
                  <a:pt x="1115695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780019" y="4151655"/>
            <a:ext cx="1116965" cy="368935"/>
          </a:xfrm>
          <a:custGeom>
            <a:avLst/>
            <a:gdLst/>
            <a:ahLst/>
            <a:cxnLst/>
            <a:rect l="l" t="t" r="r" b="b"/>
            <a:pathLst>
              <a:path w="1116965" h="368935">
                <a:moveTo>
                  <a:pt x="0" y="368528"/>
                </a:moveTo>
                <a:lnTo>
                  <a:pt x="1116965" y="368528"/>
                </a:lnTo>
                <a:lnTo>
                  <a:pt x="1116965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7650" y="4520285"/>
            <a:ext cx="1915795" cy="368935"/>
          </a:xfrm>
          <a:custGeom>
            <a:avLst/>
            <a:gdLst/>
            <a:ahLst/>
            <a:cxnLst/>
            <a:rect l="l" t="t" r="r" b="b"/>
            <a:pathLst>
              <a:path w="1915795" h="368935">
                <a:moveTo>
                  <a:pt x="0" y="368452"/>
                </a:moveTo>
                <a:lnTo>
                  <a:pt x="1915795" y="368452"/>
                </a:lnTo>
                <a:lnTo>
                  <a:pt x="1915795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63445" y="4520285"/>
            <a:ext cx="1113790" cy="368935"/>
          </a:xfrm>
          <a:custGeom>
            <a:avLst/>
            <a:gdLst/>
            <a:ahLst/>
            <a:cxnLst/>
            <a:rect l="l" t="t" r="r" b="b"/>
            <a:pathLst>
              <a:path w="1113789" h="368935">
                <a:moveTo>
                  <a:pt x="0" y="368452"/>
                </a:moveTo>
                <a:lnTo>
                  <a:pt x="1113790" y="368452"/>
                </a:lnTo>
                <a:lnTo>
                  <a:pt x="1113790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77234" y="4520285"/>
            <a:ext cx="1147445" cy="368935"/>
          </a:xfrm>
          <a:custGeom>
            <a:avLst/>
            <a:gdLst/>
            <a:ahLst/>
            <a:cxnLst/>
            <a:rect l="l" t="t" r="r" b="b"/>
            <a:pathLst>
              <a:path w="1147445" h="368935">
                <a:moveTo>
                  <a:pt x="0" y="368452"/>
                </a:moveTo>
                <a:lnTo>
                  <a:pt x="1147444" y="368452"/>
                </a:lnTo>
                <a:lnTo>
                  <a:pt x="1147444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24679" y="4520285"/>
            <a:ext cx="1118235" cy="368935"/>
          </a:xfrm>
          <a:custGeom>
            <a:avLst/>
            <a:gdLst/>
            <a:ahLst/>
            <a:cxnLst/>
            <a:rect l="l" t="t" r="r" b="b"/>
            <a:pathLst>
              <a:path w="1118235" h="368935">
                <a:moveTo>
                  <a:pt x="0" y="368452"/>
                </a:moveTo>
                <a:lnTo>
                  <a:pt x="1118235" y="368452"/>
                </a:lnTo>
                <a:lnTo>
                  <a:pt x="1118235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42915" y="4520285"/>
            <a:ext cx="1121410" cy="368935"/>
          </a:xfrm>
          <a:custGeom>
            <a:avLst/>
            <a:gdLst/>
            <a:ahLst/>
            <a:cxnLst/>
            <a:rect l="l" t="t" r="r" b="b"/>
            <a:pathLst>
              <a:path w="1121409" h="368935">
                <a:moveTo>
                  <a:pt x="0" y="368452"/>
                </a:moveTo>
                <a:lnTo>
                  <a:pt x="1121410" y="368452"/>
                </a:lnTo>
                <a:lnTo>
                  <a:pt x="1121410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664325" y="4520285"/>
            <a:ext cx="1115695" cy="368935"/>
          </a:xfrm>
          <a:custGeom>
            <a:avLst/>
            <a:gdLst/>
            <a:ahLst/>
            <a:cxnLst/>
            <a:rect l="l" t="t" r="r" b="b"/>
            <a:pathLst>
              <a:path w="1115695" h="368935">
                <a:moveTo>
                  <a:pt x="0" y="368452"/>
                </a:moveTo>
                <a:lnTo>
                  <a:pt x="1115695" y="368452"/>
                </a:lnTo>
                <a:lnTo>
                  <a:pt x="1115695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780019" y="4520285"/>
            <a:ext cx="1116965" cy="368935"/>
          </a:xfrm>
          <a:custGeom>
            <a:avLst/>
            <a:gdLst/>
            <a:ahLst/>
            <a:cxnLst/>
            <a:rect l="l" t="t" r="r" b="b"/>
            <a:pathLst>
              <a:path w="1116965" h="368935">
                <a:moveTo>
                  <a:pt x="0" y="368452"/>
                </a:moveTo>
                <a:lnTo>
                  <a:pt x="1116965" y="368452"/>
                </a:lnTo>
                <a:lnTo>
                  <a:pt x="1116965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47650" y="4888700"/>
            <a:ext cx="1915795" cy="312420"/>
          </a:xfrm>
          <a:custGeom>
            <a:avLst/>
            <a:gdLst/>
            <a:ahLst/>
            <a:cxnLst/>
            <a:rect l="l" t="t" r="r" b="b"/>
            <a:pathLst>
              <a:path w="1915795" h="312420">
                <a:moveTo>
                  <a:pt x="0" y="311950"/>
                </a:moveTo>
                <a:lnTo>
                  <a:pt x="1915795" y="311950"/>
                </a:lnTo>
                <a:lnTo>
                  <a:pt x="1915795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63445" y="4888700"/>
            <a:ext cx="1113790" cy="312420"/>
          </a:xfrm>
          <a:custGeom>
            <a:avLst/>
            <a:gdLst/>
            <a:ahLst/>
            <a:cxnLst/>
            <a:rect l="l" t="t" r="r" b="b"/>
            <a:pathLst>
              <a:path w="1113789" h="312420">
                <a:moveTo>
                  <a:pt x="0" y="311950"/>
                </a:moveTo>
                <a:lnTo>
                  <a:pt x="1113790" y="311950"/>
                </a:lnTo>
                <a:lnTo>
                  <a:pt x="1113790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77234" y="4888700"/>
            <a:ext cx="1147445" cy="312420"/>
          </a:xfrm>
          <a:custGeom>
            <a:avLst/>
            <a:gdLst/>
            <a:ahLst/>
            <a:cxnLst/>
            <a:rect l="l" t="t" r="r" b="b"/>
            <a:pathLst>
              <a:path w="1147445" h="312420">
                <a:moveTo>
                  <a:pt x="0" y="311950"/>
                </a:moveTo>
                <a:lnTo>
                  <a:pt x="1147444" y="311950"/>
                </a:lnTo>
                <a:lnTo>
                  <a:pt x="1147444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424679" y="4888700"/>
            <a:ext cx="1118235" cy="312420"/>
          </a:xfrm>
          <a:custGeom>
            <a:avLst/>
            <a:gdLst/>
            <a:ahLst/>
            <a:cxnLst/>
            <a:rect l="l" t="t" r="r" b="b"/>
            <a:pathLst>
              <a:path w="1118235" h="312420">
                <a:moveTo>
                  <a:pt x="0" y="311950"/>
                </a:moveTo>
                <a:lnTo>
                  <a:pt x="1118235" y="311950"/>
                </a:lnTo>
                <a:lnTo>
                  <a:pt x="1118235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542915" y="4888700"/>
            <a:ext cx="1121410" cy="312420"/>
          </a:xfrm>
          <a:custGeom>
            <a:avLst/>
            <a:gdLst/>
            <a:ahLst/>
            <a:cxnLst/>
            <a:rect l="l" t="t" r="r" b="b"/>
            <a:pathLst>
              <a:path w="1121409" h="312420">
                <a:moveTo>
                  <a:pt x="0" y="311950"/>
                </a:moveTo>
                <a:lnTo>
                  <a:pt x="1121410" y="311950"/>
                </a:lnTo>
                <a:lnTo>
                  <a:pt x="1121410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664325" y="4888700"/>
            <a:ext cx="1115695" cy="312420"/>
          </a:xfrm>
          <a:custGeom>
            <a:avLst/>
            <a:gdLst/>
            <a:ahLst/>
            <a:cxnLst/>
            <a:rect l="l" t="t" r="r" b="b"/>
            <a:pathLst>
              <a:path w="1115695" h="312420">
                <a:moveTo>
                  <a:pt x="0" y="311950"/>
                </a:moveTo>
                <a:lnTo>
                  <a:pt x="1115695" y="311950"/>
                </a:lnTo>
                <a:lnTo>
                  <a:pt x="1115695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780019" y="4888700"/>
            <a:ext cx="1116965" cy="312420"/>
          </a:xfrm>
          <a:custGeom>
            <a:avLst/>
            <a:gdLst/>
            <a:ahLst/>
            <a:cxnLst/>
            <a:rect l="l" t="t" r="r" b="b"/>
            <a:pathLst>
              <a:path w="1116965" h="312420">
                <a:moveTo>
                  <a:pt x="0" y="311950"/>
                </a:moveTo>
                <a:lnTo>
                  <a:pt x="1116965" y="311950"/>
                </a:lnTo>
                <a:lnTo>
                  <a:pt x="1116965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247650" y="2251075"/>
          <a:ext cx="8658860" cy="295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0525"/>
                <a:gridCol w="1396364"/>
                <a:gridCol w="1119505"/>
                <a:gridCol w="1121410"/>
                <a:gridCol w="1116330"/>
                <a:gridCol w="1118870"/>
                <a:gridCol w="1125854"/>
              </a:tblGrid>
              <a:tr h="413026">
                <a:tc gridSpan="7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8648700" algn="l"/>
                        </a:tabLst>
                      </a:pP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millions of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dollars. </a:t>
                      </a:r>
                      <a:r>
                        <a:rPr dirty="0" u="sng" sz="18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Required 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return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u="sng" sz="1800" spc="-12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10%.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601">
                <a:tc gridSpan="7">
                  <a:txBody>
                    <a:bodyPr/>
                    <a:lstStyle/>
                    <a:p>
                      <a:pPr marL="5183505" marR="3175">
                        <a:lnSpc>
                          <a:spcPts val="1970"/>
                        </a:lnSpc>
                        <a:spcBef>
                          <a:spcPts val="28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sz="1800" spc="-2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Year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813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 marR="31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417153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Earnings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20.36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12.73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13.11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13.51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 marR="31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13.91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368363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Dividends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9.93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10.23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 marR="31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10.53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</a:tr>
              <a:tr h="36849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33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92.00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6487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 (10%</a:t>
                      </a:r>
                      <a:r>
                        <a:rPr dirty="0" sz="18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charge)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1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2262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 growth</a:t>
                      </a:r>
                      <a:r>
                        <a:rPr dirty="0" sz="18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rate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85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731" rIns="0" bIns="0" rtlCol="0" vert="horz">
            <a:spAutoFit/>
          </a:bodyPr>
          <a:lstStyle/>
          <a:p>
            <a:pPr marL="1651635" marR="5080" indent="-157797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Protection from </a:t>
            </a:r>
            <a:r>
              <a:rPr dirty="0"/>
              <a:t>Paying </a:t>
            </a:r>
            <a:r>
              <a:rPr dirty="0" spc="-10"/>
              <a:t>Too </a:t>
            </a:r>
            <a:r>
              <a:rPr dirty="0" spc="-5"/>
              <a:t>Much </a:t>
            </a:r>
            <a:r>
              <a:rPr dirty="0"/>
              <a:t>for</a:t>
            </a:r>
            <a:r>
              <a:rPr dirty="0" spc="-120"/>
              <a:t> </a:t>
            </a:r>
            <a:r>
              <a:rPr dirty="0" spc="-5"/>
              <a:t>Earnings  Created by the</a:t>
            </a:r>
            <a:r>
              <a:rPr dirty="0" spc="-40"/>
              <a:t> </a:t>
            </a:r>
            <a:r>
              <a:rPr dirty="0" spc="-5"/>
              <a:t>Accounting</a:t>
            </a:r>
          </a:p>
        </p:txBody>
      </p:sp>
      <p:sp>
        <p:nvSpPr>
          <p:cNvPr id="3" name="object 3"/>
          <p:cNvSpPr/>
          <p:nvPr/>
        </p:nvSpPr>
        <p:spPr>
          <a:xfrm>
            <a:off x="7904988" y="6015228"/>
            <a:ext cx="1056131" cy="154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89875" y="5616320"/>
            <a:ext cx="832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B</a:t>
            </a:r>
            <a:r>
              <a:rPr dirty="0" sz="1800" spc="5" b="1">
                <a:latin typeface="Times New Roman"/>
                <a:cs typeface="Times New Roman"/>
              </a:rPr>
              <a:t>e</a:t>
            </a:r>
            <a:r>
              <a:rPr dirty="0" sz="1800" spc="25" b="1">
                <a:latin typeface="Times New Roman"/>
                <a:cs typeface="Times New Roman"/>
              </a:rPr>
              <a:t>w</a:t>
            </a:r>
            <a:r>
              <a:rPr dirty="0" sz="1800" b="1">
                <a:latin typeface="Times New Roman"/>
                <a:cs typeface="Times New Roman"/>
              </a:rPr>
              <a:t>a</a:t>
            </a:r>
            <a:r>
              <a:rPr dirty="0" sz="1800" spc="-70" b="1">
                <a:latin typeface="Times New Roman"/>
                <a:cs typeface="Times New Roman"/>
              </a:rPr>
              <a:t>r</a:t>
            </a:r>
            <a:r>
              <a:rPr dirty="0" sz="1800" spc="-10" b="1">
                <a:latin typeface="Times New Roman"/>
                <a:cs typeface="Times New Roman"/>
              </a:rPr>
              <a:t>e!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016" y="1522857"/>
            <a:ext cx="803592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Times New Roman"/>
                <a:cs typeface="Times New Roman"/>
              </a:rPr>
              <a:t>Same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example,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except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firm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has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written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down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inventory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55" b="1">
                <a:latin typeface="Times New Roman"/>
                <a:cs typeface="Times New Roman"/>
              </a:rPr>
              <a:t>Year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0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by</a:t>
            </a:r>
            <a:r>
              <a:rPr dirty="0" sz="2000" spc="-1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$8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Times New Roman"/>
                <a:cs typeface="Times New Roman"/>
              </a:rPr>
              <a:t>million,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reducing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cost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of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goods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sold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spc="-55" b="1">
                <a:latin typeface="Times New Roman"/>
                <a:cs typeface="Times New Roman"/>
              </a:rPr>
              <a:t>Year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 by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$8</a:t>
            </a:r>
            <a:r>
              <a:rPr dirty="0" sz="2000" spc="-16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million.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016" y="5401767"/>
            <a:ext cx="308610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valuation is</a:t>
            </a:r>
            <a:r>
              <a:rPr dirty="0" u="heavy" sz="2000" spc="-2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unchanged: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016" y="7011111"/>
            <a:ext cx="58966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Earnings created by the accounting cannot create</a:t>
            </a:r>
            <a:r>
              <a:rPr dirty="0" sz="2000" spc="-36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value.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7650" y="2254250"/>
            <a:ext cx="8649335" cy="368300"/>
          </a:xfrm>
          <a:custGeom>
            <a:avLst/>
            <a:gdLst/>
            <a:ahLst/>
            <a:cxnLst/>
            <a:rect l="l" t="t" r="r" b="b"/>
            <a:pathLst>
              <a:path w="8649335" h="368300">
                <a:moveTo>
                  <a:pt x="0" y="368300"/>
                </a:moveTo>
                <a:lnTo>
                  <a:pt x="8649335" y="368300"/>
                </a:lnTo>
                <a:lnTo>
                  <a:pt x="864933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7650" y="2622588"/>
            <a:ext cx="8649335" cy="424815"/>
          </a:xfrm>
          <a:custGeom>
            <a:avLst/>
            <a:gdLst/>
            <a:ahLst/>
            <a:cxnLst/>
            <a:rect l="l" t="t" r="r" b="b"/>
            <a:pathLst>
              <a:path w="8649335" h="424814">
                <a:moveTo>
                  <a:pt x="0" y="424268"/>
                </a:moveTo>
                <a:lnTo>
                  <a:pt x="8649335" y="424268"/>
                </a:lnTo>
                <a:lnTo>
                  <a:pt x="8649335" y="0"/>
                </a:lnTo>
                <a:lnTo>
                  <a:pt x="0" y="0"/>
                </a:lnTo>
                <a:lnTo>
                  <a:pt x="0" y="4242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7650" y="3046818"/>
            <a:ext cx="1915795" cy="312420"/>
          </a:xfrm>
          <a:custGeom>
            <a:avLst/>
            <a:gdLst/>
            <a:ahLst/>
            <a:cxnLst/>
            <a:rect l="l" t="t" r="r" b="b"/>
            <a:pathLst>
              <a:path w="1915795" h="312420">
                <a:moveTo>
                  <a:pt x="0" y="312331"/>
                </a:moveTo>
                <a:lnTo>
                  <a:pt x="1915795" y="312331"/>
                </a:lnTo>
                <a:lnTo>
                  <a:pt x="1915795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63445" y="3046818"/>
            <a:ext cx="1113790" cy="312420"/>
          </a:xfrm>
          <a:custGeom>
            <a:avLst/>
            <a:gdLst/>
            <a:ahLst/>
            <a:cxnLst/>
            <a:rect l="l" t="t" r="r" b="b"/>
            <a:pathLst>
              <a:path w="1113789" h="312420">
                <a:moveTo>
                  <a:pt x="0" y="312331"/>
                </a:moveTo>
                <a:lnTo>
                  <a:pt x="1113790" y="312331"/>
                </a:lnTo>
                <a:lnTo>
                  <a:pt x="1113790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77234" y="3046818"/>
            <a:ext cx="1147445" cy="312420"/>
          </a:xfrm>
          <a:custGeom>
            <a:avLst/>
            <a:gdLst/>
            <a:ahLst/>
            <a:cxnLst/>
            <a:rect l="l" t="t" r="r" b="b"/>
            <a:pathLst>
              <a:path w="1147445" h="312420">
                <a:moveTo>
                  <a:pt x="0" y="312331"/>
                </a:moveTo>
                <a:lnTo>
                  <a:pt x="1147444" y="312331"/>
                </a:lnTo>
                <a:lnTo>
                  <a:pt x="1147444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24679" y="3046818"/>
            <a:ext cx="1118235" cy="312420"/>
          </a:xfrm>
          <a:custGeom>
            <a:avLst/>
            <a:gdLst/>
            <a:ahLst/>
            <a:cxnLst/>
            <a:rect l="l" t="t" r="r" b="b"/>
            <a:pathLst>
              <a:path w="1118235" h="312420">
                <a:moveTo>
                  <a:pt x="0" y="312331"/>
                </a:moveTo>
                <a:lnTo>
                  <a:pt x="1118235" y="312331"/>
                </a:lnTo>
                <a:lnTo>
                  <a:pt x="1118235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42915" y="3046818"/>
            <a:ext cx="1121410" cy="312420"/>
          </a:xfrm>
          <a:custGeom>
            <a:avLst/>
            <a:gdLst/>
            <a:ahLst/>
            <a:cxnLst/>
            <a:rect l="l" t="t" r="r" b="b"/>
            <a:pathLst>
              <a:path w="1121409" h="312420">
                <a:moveTo>
                  <a:pt x="0" y="312331"/>
                </a:moveTo>
                <a:lnTo>
                  <a:pt x="1121410" y="312331"/>
                </a:lnTo>
                <a:lnTo>
                  <a:pt x="1121410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64325" y="3046818"/>
            <a:ext cx="1115695" cy="312420"/>
          </a:xfrm>
          <a:custGeom>
            <a:avLst/>
            <a:gdLst/>
            <a:ahLst/>
            <a:cxnLst/>
            <a:rect l="l" t="t" r="r" b="b"/>
            <a:pathLst>
              <a:path w="1115695" h="312420">
                <a:moveTo>
                  <a:pt x="0" y="312331"/>
                </a:moveTo>
                <a:lnTo>
                  <a:pt x="1115695" y="312331"/>
                </a:lnTo>
                <a:lnTo>
                  <a:pt x="1115695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80019" y="3046818"/>
            <a:ext cx="1116965" cy="312420"/>
          </a:xfrm>
          <a:custGeom>
            <a:avLst/>
            <a:gdLst/>
            <a:ahLst/>
            <a:cxnLst/>
            <a:rect l="l" t="t" r="r" b="b"/>
            <a:pathLst>
              <a:path w="1116965" h="312420">
                <a:moveTo>
                  <a:pt x="0" y="312331"/>
                </a:moveTo>
                <a:lnTo>
                  <a:pt x="1116965" y="312331"/>
                </a:lnTo>
                <a:lnTo>
                  <a:pt x="1116965" y="0"/>
                </a:lnTo>
                <a:lnTo>
                  <a:pt x="0" y="0"/>
                </a:lnTo>
                <a:lnTo>
                  <a:pt x="0" y="31233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7650" y="3359124"/>
            <a:ext cx="1915795" cy="424815"/>
          </a:xfrm>
          <a:custGeom>
            <a:avLst/>
            <a:gdLst/>
            <a:ahLst/>
            <a:cxnLst/>
            <a:rect l="l" t="t" r="r" b="b"/>
            <a:pathLst>
              <a:path w="1915795" h="424814">
                <a:moveTo>
                  <a:pt x="0" y="424332"/>
                </a:moveTo>
                <a:lnTo>
                  <a:pt x="1915795" y="424332"/>
                </a:lnTo>
                <a:lnTo>
                  <a:pt x="1915795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63445" y="3359124"/>
            <a:ext cx="1113790" cy="424815"/>
          </a:xfrm>
          <a:custGeom>
            <a:avLst/>
            <a:gdLst/>
            <a:ahLst/>
            <a:cxnLst/>
            <a:rect l="l" t="t" r="r" b="b"/>
            <a:pathLst>
              <a:path w="1113789" h="424814">
                <a:moveTo>
                  <a:pt x="0" y="424332"/>
                </a:moveTo>
                <a:lnTo>
                  <a:pt x="1113790" y="424332"/>
                </a:lnTo>
                <a:lnTo>
                  <a:pt x="1113790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77234" y="3359124"/>
            <a:ext cx="1147445" cy="424815"/>
          </a:xfrm>
          <a:custGeom>
            <a:avLst/>
            <a:gdLst/>
            <a:ahLst/>
            <a:cxnLst/>
            <a:rect l="l" t="t" r="r" b="b"/>
            <a:pathLst>
              <a:path w="1147445" h="424814">
                <a:moveTo>
                  <a:pt x="0" y="424332"/>
                </a:moveTo>
                <a:lnTo>
                  <a:pt x="1147444" y="424332"/>
                </a:lnTo>
                <a:lnTo>
                  <a:pt x="1147444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24679" y="3359124"/>
            <a:ext cx="1118235" cy="424815"/>
          </a:xfrm>
          <a:custGeom>
            <a:avLst/>
            <a:gdLst/>
            <a:ahLst/>
            <a:cxnLst/>
            <a:rect l="l" t="t" r="r" b="b"/>
            <a:pathLst>
              <a:path w="1118235" h="424814">
                <a:moveTo>
                  <a:pt x="0" y="424332"/>
                </a:moveTo>
                <a:lnTo>
                  <a:pt x="1118235" y="424332"/>
                </a:lnTo>
                <a:lnTo>
                  <a:pt x="1118235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42915" y="3359124"/>
            <a:ext cx="1121410" cy="424815"/>
          </a:xfrm>
          <a:custGeom>
            <a:avLst/>
            <a:gdLst/>
            <a:ahLst/>
            <a:cxnLst/>
            <a:rect l="l" t="t" r="r" b="b"/>
            <a:pathLst>
              <a:path w="1121409" h="424814">
                <a:moveTo>
                  <a:pt x="0" y="424332"/>
                </a:moveTo>
                <a:lnTo>
                  <a:pt x="1121410" y="424332"/>
                </a:lnTo>
                <a:lnTo>
                  <a:pt x="1121410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64325" y="3359124"/>
            <a:ext cx="1115695" cy="424815"/>
          </a:xfrm>
          <a:custGeom>
            <a:avLst/>
            <a:gdLst/>
            <a:ahLst/>
            <a:cxnLst/>
            <a:rect l="l" t="t" r="r" b="b"/>
            <a:pathLst>
              <a:path w="1115695" h="424814">
                <a:moveTo>
                  <a:pt x="0" y="424332"/>
                </a:moveTo>
                <a:lnTo>
                  <a:pt x="1115695" y="424332"/>
                </a:lnTo>
                <a:lnTo>
                  <a:pt x="1115695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80019" y="3359124"/>
            <a:ext cx="1116965" cy="424815"/>
          </a:xfrm>
          <a:custGeom>
            <a:avLst/>
            <a:gdLst/>
            <a:ahLst/>
            <a:cxnLst/>
            <a:rect l="l" t="t" r="r" b="b"/>
            <a:pathLst>
              <a:path w="1116965" h="424814">
                <a:moveTo>
                  <a:pt x="0" y="424332"/>
                </a:moveTo>
                <a:lnTo>
                  <a:pt x="1116965" y="424332"/>
                </a:lnTo>
                <a:lnTo>
                  <a:pt x="1116965" y="0"/>
                </a:lnTo>
                <a:lnTo>
                  <a:pt x="0" y="0"/>
                </a:lnTo>
                <a:lnTo>
                  <a:pt x="0" y="424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7650" y="3783533"/>
            <a:ext cx="1915795" cy="368300"/>
          </a:xfrm>
          <a:custGeom>
            <a:avLst/>
            <a:gdLst/>
            <a:ahLst/>
            <a:cxnLst/>
            <a:rect l="l" t="t" r="r" b="b"/>
            <a:pathLst>
              <a:path w="1915795" h="368300">
                <a:moveTo>
                  <a:pt x="0" y="368223"/>
                </a:moveTo>
                <a:lnTo>
                  <a:pt x="1915795" y="368223"/>
                </a:lnTo>
                <a:lnTo>
                  <a:pt x="1915795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63445" y="3783533"/>
            <a:ext cx="1113790" cy="368300"/>
          </a:xfrm>
          <a:custGeom>
            <a:avLst/>
            <a:gdLst/>
            <a:ahLst/>
            <a:cxnLst/>
            <a:rect l="l" t="t" r="r" b="b"/>
            <a:pathLst>
              <a:path w="1113789" h="368300">
                <a:moveTo>
                  <a:pt x="0" y="368223"/>
                </a:moveTo>
                <a:lnTo>
                  <a:pt x="1113790" y="368223"/>
                </a:lnTo>
                <a:lnTo>
                  <a:pt x="1113790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77234" y="3783533"/>
            <a:ext cx="1147445" cy="368300"/>
          </a:xfrm>
          <a:custGeom>
            <a:avLst/>
            <a:gdLst/>
            <a:ahLst/>
            <a:cxnLst/>
            <a:rect l="l" t="t" r="r" b="b"/>
            <a:pathLst>
              <a:path w="1147445" h="368300">
                <a:moveTo>
                  <a:pt x="0" y="368223"/>
                </a:moveTo>
                <a:lnTo>
                  <a:pt x="1147444" y="368223"/>
                </a:lnTo>
                <a:lnTo>
                  <a:pt x="1147444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24679" y="3783533"/>
            <a:ext cx="1118235" cy="368300"/>
          </a:xfrm>
          <a:custGeom>
            <a:avLst/>
            <a:gdLst/>
            <a:ahLst/>
            <a:cxnLst/>
            <a:rect l="l" t="t" r="r" b="b"/>
            <a:pathLst>
              <a:path w="1118235" h="368300">
                <a:moveTo>
                  <a:pt x="0" y="368223"/>
                </a:moveTo>
                <a:lnTo>
                  <a:pt x="1118235" y="368223"/>
                </a:lnTo>
                <a:lnTo>
                  <a:pt x="1118235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42915" y="3783533"/>
            <a:ext cx="1121410" cy="368300"/>
          </a:xfrm>
          <a:custGeom>
            <a:avLst/>
            <a:gdLst/>
            <a:ahLst/>
            <a:cxnLst/>
            <a:rect l="l" t="t" r="r" b="b"/>
            <a:pathLst>
              <a:path w="1121409" h="368300">
                <a:moveTo>
                  <a:pt x="0" y="368223"/>
                </a:moveTo>
                <a:lnTo>
                  <a:pt x="1121410" y="368223"/>
                </a:lnTo>
                <a:lnTo>
                  <a:pt x="1121410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64325" y="3783533"/>
            <a:ext cx="1115695" cy="368300"/>
          </a:xfrm>
          <a:custGeom>
            <a:avLst/>
            <a:gdLst/>
            <a:ahLst/>
            <a:cxnLst/>
            <a:rect l="l" t="t" r="r" b="b"/>
            <a:pathLst>
              <a:path w="1115695" h="368300">
                <a:moveTo>
                  <a:pt x="0" y="368223"/>
                </a:moveTo>
                <a:lnTo>
                  <a:pt x="1115695" y="368223"/>
                </a:lnTo>
                <a:lnTo>
                  <a:pt x="1115695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780019" y="3783533"/>
            <a:ext cx="1116965" cy="368300"/>
          </a:xfrm>
          <a:custGeom>
            <a:avLst/>
            <a:gdLst/>
            <a:ahLst/>
            <a:cxnLst/>
            <a:rect l="l" t="t" r="r" b="b"/>
            <a:pathLst>
              <a:path w="1116965" h="368300">
                <a:moveTo>
                  <a:pt x="0" y="368223"/>
                </a:moveTo>
                <a:lnTo>
                  <a:pt x="1116965" y="368223"/>
                </a:lnTo>
                <a:lnTo>
                  <a:pt x="1116965" y="0"/>
                </a:lnTo>
                <a:lnTo>
                  <a:pt x="0" y="0"/>
                </a:lnTo>
                <a:lnTo>
                  <a:pt x="0" y="36822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7650" y="4151655"/>
            <a:ext cx="1915795" cy="368935"/>
          </a:xfrm>
          <a:custGeom>
            <a:avLst/>
            <a:gdLst/>
            <a:ahLst/>
            <a:cxnLst/>
            <a:rect l="l" t="t" r="r" b="b"/>
            <a:pathLst>
              <a:path w="1915795" h="368935">
                <a:moveTo>
                  <a:pt x="0" y="368528"/>
                </a:moveTo>
                <a:lnTo>
                  <a:pt x="1915795" y="368528"/>
                </a:lnTo>
                <a:lnTo>
                  <a:pt x="1915795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63445" y="4151655"/>
            <a:ext cx="1113790" cy="368935"/>
          </a:xfrm>
          <a:custGeom>
            <a:avLst/>
            <a:gdLst/>
            <a:ahLst/>
            <a:cxnLst/>
            <a:rect l="l" t="t" r="r" b="b"/>
            <a:pathLst>
              <a:path w="1113789" h="368935">
                <a:moveTo>
                  <a:pt x="0" y="368528"/>
                </a:moveTo>
                <a:lnTo>
                  <a:pt x="1113790" y="368528"/>
                </a:lnTo>
                <a:lnTo>
                  <a:pt x="1113790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77234" y="4151655"/>
            <a:ext cx="1147445" cy="368935"/>
          </a:xfrm>
          <a:custGeom>
            <a:avLst/>
            <a:gdLst/>
            <a:ahLst/>
            <a:cxnLst/>
            <a:rect l="l" t="t" r="r" b="b"/>
            <a:pathLst>
              <a:path w="1147445" h="368935">
                <a:moveTo>
                  <a:pt x="0" y="368528"/>
                </a:moveTo>
                <a:lnTo>
                  <a:pt x="1147444" y="368528"/>
                </a:lnTo>
                <a:lnTo>
                  <a:pt x="1147444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24679" y="4151655"/>
            <a:ext cx="1118235" cy="368935"/>
          </a:xfrm>
          <a:custGeom>
            <a:avLst/>
            <a:gdLst/>
            <a:ahLst/>
            <a:cxnLst/>
            <a:rect l="l" t="t" r="r" b="b"/>
            <a:pathLst>
              <a:path w="1118235" h="368935">
                <a:moveTo>
                  <a:pt x="0" y="368528"/>
                </a:moveTo>
                <a:lnTo>
                  <a:pt x="1118235" y="368528"/>
                </a:lnTo>
                <a:lnTo>
                  <a:pt x="1118235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42915" y="4151655"/>
            <a:ext cx="1121410" cy="368935"/>
          </a:xfrm>
          <a:custGeom>
            <a:avLst/>
            <a:gdLst/>
            <a:ahLst/>
            <a:cxnLst/>
            <a:rect l="l" t="t" r="r" b="b"/>
            <a:pathLst>
              <a:path w="1121409" h="368935">
                <a:moveTo>
                  <a:pt x="0" y="368528"/>
                </a:moveTo>
                <a:lnTo>
                  <a:pt x="1121410" y="368528"/>
                </a:lnTo>
                <a:lnTo>
                  <a:pt x="1121410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664325" y="4151655"/>
            <a:ext cx="1115695" cy="368935"/>
          </a:xfrm>
          <a:custGeom>
            <a:avLst/>
            <a:gdLst/>
            <a:ahLst/>
            <a:cxnLst/>
            <a:rect l="l" t="t" r="r" b="b"/>
            <a:pathLst>
              <a:path w="1115695" h="368935">
                <a:moveTo>
                  <a:pt x="0" y="368528"/>
                </a:moveTo>
                <a:lnTo>
                  <a:pt x="1115695" y="368528"/>
                </a:lnTo>
                <a:lnTo>
                  <a:pt x="1115695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780019" y="4151655"/>
            <a:ext cx="1116965" cy="368935"/>
          </a:xfrm>
          <a:custGeom>
            <a:avLst/>
            <a:gdLst/>
            <a:ahLst/>
            <a:cxnLst/>
            <a:rect l="l" t="t" r="r" b="b"/>
            <a:pathLst>
              <a:path w="1116965" h="368935">
                <a:moveTo>
                  <a:pt x="0" y="368528"/>
                </a:moveTo>
                <a:lnTo>
                  <a:pt x="1116965" y="368528"/>
                </a:lnTo>
                <a:lnTo>
                  <a:pt x="1116965" y="0"/>
                </a:lnTo>
                <a:lnTo>
                  <a:pt x="0" y="0"/>
                </a:lnTo>
                <a:lnTo>
                  <a:pt x="0" y="36852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47650" y="4520285"/>
            <a:ext cx="1915795" cy="368935"/>
          </a:xfrm>
          <a:custGeom>
            <a:avLst/>
            <a:gdLst/>
            <a:ahLst/>
            <a:cxnLst/>
            <a:rect l="l" t="t" r="r" b="b"/>
            <a:pathLst>
              <a:path w="1915795" h="368935">
                <a:moveTo>
                  <a:pt x="0" y="368452"/>
                </a:moveTo>
                <a:lnTo>
                  <a:pt x="1915795" y="368452"/>
                </a:lnTo>
                <a:lnTo>
                  <a:pt x="1915795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163445" y="4520285"/>
            <a:ext cx="1113790" cy="368935"/>
          </a:xfrm>
          <a:custGeom>
            <a:avLst/>
            <a:gdLst/>
            <a:ahLst/>
            <a:cxnLst/>
            <a:rect l="l" t="t" r="r" b="b"/>
            <a:pathLst>
              <a:path w="1113789" h="368935">
                <a:moveTo>
                  <a:pt x="0" y="368452"/>
                </a:moveTo>
                <a:lnTo>
                  <a:pt x="1113790" y="368452"/>
                </a:lnTo>
                <a:lnTo>
                  <a:pt x="1113790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77234" y="4520285"/>
            <a:ext cx="1147445" cy="368935"/>
          </a:xfrm>
          <a:custGeom>
            <a:avLst/>
            <a:gdLst/>
            <a:ahLst/>
            <a:cxnLst/>
            <a:rect l="l" t="t" r="r" b="b"/>
            <a:pathLst>
              <a:path w="1147445" h="368935">
                <a:moveTo>
                  <a:pt x="0" y="368452"/>
                </a:moveTo>
                <a:lnTo>
                  <a:pt x="1147444" y="368452"/>
                </a:lnTo>
                <a:lnTo>
                  <a:pt x="1147444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424679" y="4520285"/>
            <a:ext cx="1118235" cy="368935"/>
          </a:xfrm>
          <a:custGeom>
            <a:avLst/>
            <a:gdLst/>
            <a:ahLst/>
            <a:cxnLst/>
            <a:rect l="l" t="t" r="r" b="b"/>
            <a:pathLst>
              <a:path w="1118235" h="368935">
                <a:moveTo>
                  <a:pt x="0" y="368452"/>
                </a:moveTo>
                <a:lnTo>
                  <a:pt x="1118235" y="368452"/>
                </a:lnTo>
                <a:lnTo>
                  <a:pt x="1118235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542915" y="4520285"/>
            <a:ext cx="1121410" cy="368935"/>
          </a:xfrm>
          <a:custGeom>
            <a:avLst/>
            <a:gdLst/>
            <a:ahLst/>
            <a:cxnLst/>
            <a:rect l="l" t="t" r="r" b="b"/>
            <a:pathLst>
              <a:path w="1121409" h="368935">
                <a:moveTo>
                  <a:pt x="0" y="368452"/>
                </a:moveTo>
                <a:lnTo>
                  <a:pt x="1121410" y="368452"/>
                </a:lnTo>
                <a:lnTo>
                  <a:pt x="1121410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664325" y="4520285"/>
            <a:ext cx="1115695" cy="368935"/>
          </a:xfrm>
          <a:custGeom>
            <a:avLst/>
            <a:gdLst/>
            <a:ahLst/>
            <a:cxnLst/>
            <a:rect l="l" t="t" r="r" b="b"/>
            <a:pathLst>
              <a:path w="1115695" h="368935">
                <a:moveTo>
                  <a:pt x="0" y="368452"/>
                </a:moveTo>
                <a:lnTo>
                  <a:pt x="1115695" y="368452"/>
                </a:lnTo>
                <a:lnTo>
                  <a:pt x="1115695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780019" y="4520285"/>
            <a:ext cx="1116965" cy="368935"/>
          </a:xfrm>
          <a:custGeom>
            <a:avLst/>
            <a:gdLst/>
            <a:ahLst/>
            <a:cxnLst/>
            <a:rect l="l" t="t" r="r" b="b"/>
            <a:pathLst>
              <a:path w="1116965" h="368935">
                <a:moveTo>
                  <a:pt x="0" y="368452"/>
                </a:moveTo>
                <a:lnTo>
                  <a:pt x="1116965" y="368452"/>
                </a:lnTo>
                <a:lnTo>
                  <a:pt x="1116965" y="0"/>
                </a:lnTo>
                <a:lnTo>
                  <a:pt x="0" y="0"/>
                </a:lnTo>
                <a:lnTo>
                  <a:pt x="0" y="36845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47650" y="4888700"/>
            <a:ext cx="1915795" cy="312420"/>
          </a:xfrm>
          <a:custGeom>
            <a:avLst/>
            <a:gdLst/>
            <a:ahLst/>
            <a:cxnLst/>
            <a:rect l="l" t="t" r="r" b="b"/>
            <a:pathLst>
              <a:path w="1915795" h="312420">
                <a:moveTo>
                  <a:pt x="0" y="311950"/>
                </a:moveTo>
                <a:lnTo>
                  <a:pt x="1915795" y="311950"/>
                </a:lnTo>
                <a:lnTo>
                  <a:pt x="1915795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163445" y="4888700"/>
            <a:ext cx="1113790" cy="312420"/>
          </a:xfrm>
          <a:custGeom>
            <a:avLst/>
            <a:gdLst/>
            <a:ahLst/>
            <a:cxnLst/>
            <a:rect l="l" t="t" r="r" b="b"/>
            <a:pathLst>
              <a:path w="1113789" h="312420">
                <a:moveTo>
                  <a:pt x="0" y="311950"/>
                </a:moveTo>
                <a:lnTo>
                  <a:pt x="1113790" y="311950"/>
                </a:lnTo>
                <a:lnTo>
                  <a:pt x="1113790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277234" y="4888700"/>
            <a:ext cx="1147445" cy="312420"/>
          </a:xfrm>
          <a:custGeom>
            <a:avLst/>
            <a:gdLst/>
            <a:ahLst/>
            <a:cxnLst/>
            <a:rect l="l" t="t" r="r" b="b"/>
            <a:pathLst>
              <a:path w="1147445" h="312420">
                <a:moveTo>
                  <a:pt x="0" y="311950"/>
                </a:moveTo>
                <a:lnTo>
                  <a:pt x="1147444" y="311950"/>
                </a:lnTo>
                <a:lnTo>
                  <a:pt x="1147444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424679" y="4888700"/>
            <a:ext cx="1118235" cy="312420"/>
          </a:xfrm>
          <a:custGeom>
            <a:avLst/>
            <a:gdLst/>
            <a:ahLst/>
            <a:cxnLst/>
            <a:rect l="l" t="t" r="r" b="b"/>
            <a:pathLst>
              <a:path w="1118235" h="312420">
                <a:moveTo>
                  <a:pt x="0" y="311950"/>
                </a:moveTo>
                <a:lnTo>
                  <a:pt x="1118235" y="311950"/>
                </a:lnTo>
                <a:lnTo>
                  <a:pt x="1118235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542915" y="4888700"/>
            <a:ext cx="1121410" cy="312420"/>
          </a:xfrm>
          <a:custGeom>
            <a:avLst/>
            <a:gdLst/>
            <a:ahLst/>
            <a:cxnLst/>
            <a:rect l="l" t="t" r="r" b="b"/>
            <a:pathLst>
              <a:path w="1121409" h="312420">
                <a:moveTo>
                  <a:pt x="0" y="311950"/>
                </a:moveTo>
                <a:lnTo>
                  <a:pt x="1121410" y="311950"/>
                </a:lnTo>
                <a:lnTo>
                  <a:pt x="1121410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664325" y="4888700"/>
            <a:ext cx="1115695" cy="312420"/>
          </a:xfrm>
          <a:custGeom>
            <a:avLst/>
            <a:gdLst/>
            <a:ahLst/>
            <a:cxnLst/>
            <a:rect l="l" t="t" r="r" b="b"/>
            <a:pathLst>
              <a:path w="1115695" h="312420">
                <a:moveTo>
                  <a:pt x="0" y="311950"/>
                </a:moveTo>
                <a:lnTo>
                  <a:pt x="1115695" y="311950"/>
                </a:lnTo>
                <a:lnTo>
                  <a:pt x="1115695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780019" y="4888700"/>
            <a:ext cx="1116965" cy="312420"/>
          </a:xfrm>
          <a:custGeom>
            <a:avLst/>
            <a:gdLst/>
            <a:ahLst/>
            <a:cxnLst/>
            <a:rect l="l" t="t" r="r" b="b"/>
            <a:pathLst>
              <a:path w="1116965" h="312420">
                <a:moveTo>
                  <a:pt x="0" y="311950"/>
                </a:moveTo>
                <a:lnTo>
                  <a:pt x="1116965" y="311950"/>
                </a:lnTo>
                <a:lnTo>
                  <a:pt x="1116965" y="0"/>
                </a:lnTo>
                <a:lnTo>
                  <a:pt x="0" y="0"/>
                </a:lnTo>
                <a:lnTo>
                  <a:pt x="0" y="31195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247650" y="2251075"/>
          <a:ext cx="8658860" cy="295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795"/>
                <a:gridCol w="1141095"/>
                <a:gridCol w="1120139"/>
                <a:gridCol w="1119504"/>
                <a:gridCol w="1122045"/>
                <a:gridCol w="1116965"/>
                <a:gridCol w="1124584"/>
              </a:tblGrid>
              <a:tr h="413026">
                <a:tc gridSpan="7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8648700" algn="l"/>
                        </a:tabLst>
                      </a:pP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millions of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dollars. </a:t>
                      </a:r>
                      <a:r>
                        <a:rPr dirty="0" u="sng" sz="18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Required </a:t>
                      </a:r>
                      <a:r>
                        <a:rPr dirty="0" u="sng" sz="1800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return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u="sng" sz="1800" spc="-12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800" spc="-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10%.	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366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601">
                <a:tc gridSpan="7">
                  <a:txBody>
                    <a:bodyPr/>
                    <a:lstStyle/>
                    <a:p>
                      <a:pPr marL="5183505" marR="3175">
                        <a:lnSpc>
                          <a:spcPts val="1970"/>
                        </a:lnSpc>
                        <a:spcBef>
                          <a:spcPts val="28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sz="1800" spc="-2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Year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255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 marR="31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9779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417153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Earnings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4.00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20.36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12.73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13.11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13.51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13.91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128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</a:tr>
              <a:tr h="368363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Dividends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9.36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9.64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9.93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10.23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10.53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</a:tr>
              <a:tr h="368490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18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92.00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103.00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106.09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109.27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112.55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 marR="31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115.93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2384">
                    <a:solidFill>
                      <a:srgbClr val="F8F8F8"/>
                    </a:solidFill>
                  </a:tcPr>
                </a:tc>
              </a:tr>
              <a:tr h="36487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 (10%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charge)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1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11.16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1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2.43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1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1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2.58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19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2.66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19">
                    <a:solidFill>
                      <a:srgbClr val="F8F8F8"/>
                    </a:solidFill>
                  </a:tcPr>
                </a:tc>
              </a:tr>
              <a:tr h="32262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 growth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rate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85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85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85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3%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857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228600" y="5791200"/>
            <a:ext cx="4721352" cy="1222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39" y="190880"/>
            <a:ext cx="416687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455295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Tracking </a:t>
            </a:r>
            <a:r>
              <a:rPr dirty="0" spc="-5"/>
              <a:t>V/P Ratios:  All U.S. Stocks, </a:t>
            </a:r>
            <a:r>
              <a:rPr dirty="0"/>
              <a:t>1975 </a:t>
            </a:r>
            <a:r>
              <a:rPr dirty="0" spc="-5"/>
              <a:t>-</a:t>
            </a:r>
            <a:r>
              <a:rPr dirty="0" spc="-85"/>
              <a:t> </a:t>
            </a:r>
            <a:r>
              <a:rPr dirty="0" spc="-5"/>
              <a:t>2001</a:t>
            </a:r>
          </a:p>
        </p:txBody>
      </p:sp>
      <p:sp>
        <p:nvSpPr>
          <p:cNvPr id="3" name="object 3"/>
          <p:cNvSpPr/>
          <p:nvPr/>
        </p:nvSpPr>
        <p:spPr>
          <a:xfrm>
            <a:off x="713231" y="1205483"/>
            <a:ext cx="7642859" cy="391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8060" y="5677027"/>
            <a:ext cx="405828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">
                <a:latin typeface="Times New Roman"/>
                <a:cs typeface="Times New Roman"/>
              </a:rPr>
              <a:t>Inputs: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203200" marR="5080" indent="-13970">
              <a:lnSpc>
                <a:spcPct val="100000"/>
              </a:lnSpc>
            </a:pPr>
            <a:r>
              <a:rPr dirty="0" sz="2000" spc="-5">
                <a:latin typeface="Times New Roman"/>
                <a:cs typeface="Times New Roman"/>
              </a:rPr>
              <a:t>Analysts’ consensus </a:t>
            </a:r>
            <a:r>
              <a:rPr dirty="0" sz="2000">
                <a:latin typeface="Times New Roman"/>
                <a:cs typeface="Times New Roman"/>
              </a:rPr>
              <a:t>forecasts  Required return = Risk-free rate +</a:t>
            </a:r>
            <a:r>
              <a:rPr dirty="0" sz="2000" spc="-3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5%  g = 4% (average GDP growth</a:t>
            </a:r>
            <a:r>
              <a:rPr dirty="0" sz="2000" spc="-3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rate)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7400" y="5257800"/>
            <a:ext cx="4319016" cy="661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970" y="405129"/>
            <a:ext cx="50272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Valuing a One-Period Project</a:t>
            </a:r>
            <a:r>
              <a:rPr dirty="0" spc="-120"/>
              <a:t> </a:t>
            </a:r>
            <a:r>
              <a:rPr dirty="0"/>
              <a:t>(2)</a:t>
            </a:r>
          </a:p>
        </p:txBody>
      </p:sp>
      <p:sp>
        <p:nvSpPr>
          <p:cNvPr id="3" name="object 3"/>
          <p:cNvSpPr/>
          <p:nvPr/>
        </p:nvSpPr>
        <p:spPr>
          <a:xfrm>
            <a:off x="976833" y="1667814"/>
            <a:ext cx="2095500" cy="314960"/>
          </a:xfrm>
          <a:custGeom>
            <a:avLst/>
            <a:gdLst/>
            <a:ahLst/>
            <a:cxnLst/>
            <a:rect l="l" t="t" r="r" b="b"/>
            <a:pathLst>
              <a:path w="2095500" h="314960">
                <a:moveTo>
                  <a:pt x="0" y="314655"/>
                </a:moveTo>
                <a:lnTo>
                  <a:pt x="2095500" y="314655"/>
                </a:lnTo>
                <a:lnTo>
                  <a:pt x="2095500" y="0"/>
                </a:lnTo>
                <a:lnTo>
                  <a:pt x="0" y="0"/>
                </a:lnTo>
                <a:lnTo>
                  <a:pt x="0" y="3146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72383" y="1667814"/>
            <a:ext cx="1214755" cy="314960"/>
          </a:xfrm>
          <a:custGeom>
            <a:avLst/>
            <a:gdLst/>
            <a:ahLst/>
            <a:cxnLst/>
            <a:rect l="l" t="t" r="r" b="b"/>
            <a:pathLst>
              <a:path w="1214754" h="314960">
                <a:moveTo>
                  <a:pt x="0" y="314655"/>
                </a:moveTo>
                <a:lnTo>
                  <a:pt x="1214755" y="314655"/>
                </a:lnTo>
                <a:lnTo>
                  <a:pt x="1214755" y="0"/>
                </a:lnTo>
                <a:lnTo>
                  <a:pt x="0" y="0"/>
                </a:lnTo>
                <a:lnTo>
                  <a:pt x="0" y="31465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6833" y="1982470"/>
            <a:ext cx="2095500" cy="347980"/>
          </a:xfrm>
          <a:custGeom>
            <a:avLst/>
            <a:gdLst/>
            <a:ahLst/>
            <a:cxnLst/>
            <a:rect l="l" t="t" r="r" b="b"/>
            <a:pathLst>
              <a:path w="2095500" h="347980">
                <a:moveTo>
                  <a:pt x="0" y="347472"/>
                </a:moveTo>
                <a:lnTo>
                  <a:pt x="2095500" y="347472"/>
                </a:lnTo>
                <a:lnTo>
                  <a:pt x="2095500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72383" y="1982470"/>
            <a:ext cx="1214755" cy="347980"/>
          </a:xfrm>
          <a:custGeom>
            <a:avLst/>
            <a:gdLst/>
            <a:ahLst/>
            <a:cxnLst/>
            <a:rect l="l" t="t" r="r" b="b"/>
            <a:pathLst>
              <a:path w="1214754" h="347980">
                <a:moveTo>
                  <a:pt x="0" y="347472"/>
                </a:moveTo>
                <a:lnTo>
                  <a:pt x="1214755" y="347472"/>
                </a:lnTo>
                <a:lnTo>
                  <a:pt x="1214755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6833" y="2329954"/>
            <a:ext cx="2095500" cy="347345"/>
          </a:xfrm>
          <a:custGeom>
            <a:avLst/>
            <a:gdLst/>
            <a:ahLst/>
            <a:cxnLst/>
            <a:rect l="l" t="t" r="r" b="b"/>
            <a:pathLst>
              <a:path w="2095500" h="347344">
                <a:moveTo>
                  <a:pt x="0" y="347332"/>
                </a:moveTo>
                <a:lnTo>
                  <a:pt x="2095500" y="347332"/>
                </a:lnTo>
                <a:lnTo>
                  <a:pt x="2095500" y="0"/>
                </a:lnTo>
                <a:lnTo>
                  <a:pt x="0" y="0"/>
                </a:lnTo>
                <a:lnTo>
                  <a:pt x="0" y="347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72383" y="2329954"/>
            <a:ext cx="1214755" cy="347345"/>
          </a:xfrm>
          <a:custGeom>
            <a:avLst/>
            <a:gdLst/>
            <a:ahLst/>
            <a:cxnLst/>
            <a:rect l="l" t="t" r="r" b="b"/>
            <a:pathLst>
              <a:path w="1214754" h="347344">
                <a:moveTo>
                  <a:pt x="0" y="347332"/>
                </a:moveTo>
                <a:lnTo>
                  <a:pt x="1214755" y="347332"/>
                </a:lnTo>
                <a:lnTo>
                  <a:pt x="1214755" y="0"/>
                </a:lnTo>
                <a:lnTo>
                  <a:pt x="0" y="0"/>
                </a:lnTo>
                <a:lnTo>
                  <a:pt x="0" y="34733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6833" y="2677261"/>
            <a:ext cx="2095500" cy="314960"/>
          </a:xfrm>
          <a:custGeom>
            <a:avLst/>
            <a:gdLst/>
            <a:ahLst/>
            <a:cxnLst/>
            <a:rect l="l" t="t" r="r" b="b"/>
            <a:pathLst>
              <a:path w="2095500" h="314960">
                <a:moveTo>
                  <a:pt x="0" y="314858"/>
                </a:moveTo>
                <a:lnTo>
                  <a:pt x="2095500" y="314858"/>
                </a:lnTo>
                <a:lnTo>
                  <a:pt x="2095500" y="0"/>
                </a:lnTo>
                <a:lnTo>
                  <a:pt x="0" y="0"/>
                </a:lnTo>
                <a:lnTo>
                  <a:pt x="0" y="3148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72383" y="2677261"/>
            <a:ext cx="1214755" cy="314960"/>
          </a:xfrm>
          <a:custGeom>
            <a:avLst/>
            <a:gdLst/>
            <a:ahLst/>
            <a:cxnLst/>
            <a:rect l="l" t="t" r="r" b="b"/>
            <a:pathLst>
              <a:path w="1214754" h="314960">
                <a:moveTo>
                  <a:pt x="0" y="314858"/>
                </a:moveTo>
                <a:lnTo>
                  <a:pt x="1214755" y="314858"/>
                </a:lnTo>
                <a:lnTo>
                  <a:pt x="1214755" y="0"/>
                </a:lnTo>
                <a:lnTo>
                  <a:pt x="0" y="0"/>
                </a:lnTo>
                <a:lnTo>
                  <a:pt x="0" y="31485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81888" y="1660805"/>
          <a:ext cx="3502025" cy="1311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845"/>
                <a:gridCol w="1312545"/>
              </a:tblGrid>
              <a:tr h="313952">
                <a:tc>
                  <a:txBody>
                    <a:bodyPr/>
                    <a:lstStyle/>
                    <a:p>
                      <a:pPr marL="127000">
                        <a:lnSpc>
                          <a:spcPts val="218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Investment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218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$400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34719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Required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return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10%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solidFill>
                      <a:srgbClr val="F8F8F8"/>
                    </a:solidFill>
                  </a:tcPr>
                </a:tc>
              </a:tr>
              <a:tr h="34134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Revenue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forecast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$448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solidFill>
                      <a:srgbClr val="F8F8F8"/>
                    </a:solidFill>
                  </a:tcPr>
                </a:tc>
              </a:tr>
              <a:tr h="308436">
                <a:tc>
                  <a:txBody>
                    <a:bodyPr/>
                    <a:lstStyle/>
                    <a:p>
                      <a:pPr marL="127000">
                        <a:lnSpc>
                          <a:spcPts val="233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Expense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forecast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233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dirty="0" u="heavy" sz="2000" spc="5" b="1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919378" y="3009645"/>
            <a:ext cx="7014845" cy="4088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Times New Roman"/>
                <a:cs typeface="Times New Roman"/>
              </a:rPr>
              <a:t>Forecasted </a:t>
            </a:r>
            <a:r>
              <a:rPr dirty="0" sz="2000" b="1">
                <a:latin typeface="Times New Roman"/>
                <a:cs typeface="Times New Roman"/>
              </a:rPr>
              <a:t>earnings </a:t>
            </a:r>
            <a:r>
              <a:rPr dirty="0" sz="2000" spc="5" b="1">
                <a:latin typeface="Times New Roman"/>
                <a:cs typeface="Times New Roman"/>
              </a:rPr>
              <a:t>$</a:t>
            </a:r>
            <a:r>
              <a:rPr dirty="0" u="heavy" sz="2000" spc="35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48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Residual Earnings</a:t>
            </a:r>
            <a:r>
              <a:rPr dirty="0" baseline="-17094" sz="1950">
                <a:latin typeface="Times New Roman"/>
                <a:cs typeface="Times New Roman"/>
              </a:rPr>
              <a:t>1 </a:t>
            </a:r>
            <a:r>
              <a:rPr dirty="0" sz="2000">
                <a:latin typeface="Times New Roman"/>
                <a:cs typeface="Times New Roman"/>
              </a:rPr>
              <a:t>= Earnings</a:t>
            </a:r>
            <a:r>
              <a:rPr dirty="0" baseline="-17094" sz="1950">
                <a:latin typeface="Times New Roman"/>
                <a:cs typeface="Times New Roman"/>
              </a:rPr>
              <a:t>1 </a:t>
            </a:r>
            <a:r>
              <a:rPr dirty="0" sz="2000">
                <a:latin typeface="Times New Roman"/>
                <a:cs typeface="Times New Roman"/>
              </a:rPr>
              <a:t>– (Required return *</a:t>
            </a:r>
            <a:r>
              <a:rPr dirty="0" sz="2000" spc="-31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Investment</a:t>
            </a:r>
            <a:r>
              <a:rPr dirty="0" baseline="-17094" sz="1950" spc="-7">
                <a:latin typeface="Times New Roman"/>
                <a:cs typeface="Times New Roman"/>
              </a:rPr>
              <a:t>0</a:t>
            </a:r>
            <a:r>
              <a:rPr dirty="0" sz="2000" spc="-5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2058035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latin typeface="Times New Roman"/>
                <a:cs typeface="Times New Roman"/>
              </a:rPr>
              <a:t>= </a:t>
            </a:r>
            <a:r>
              <a:rPr dirty="0" sz="2000" spc="5">
                <a:latin typeface="Times New Roman"/>
                <a:cs typeface="Times New Roman"/>
              </a:rPr>
              <a:t>48–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(0.10*400)</a:t>
            </a:r>
            <a:endParaRPr sz="2000">
              <a:latin typeface="Times New Roman"/>
              <a:cs typeface="Times New Roman"/>
            </a:endParaRPr>
          </a:p>
          <a:p>
            <a:pPr marL="2058035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latin typeface="Times New Roman"/>
                <a:cs typeface="Times New Roman"/>
              </a:rPr>
              <a:t>=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8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sz="2000" spc="-45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= Book </a:t>
            </a:r>
            <a:r>
              <a:rPr dirty="0" sz="2000" spc="-45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+ Present </a:t>
            </a:r>
            <a:r>
              <a:rPr dirty="0" sz="2000" spc="-45">
                <a:latin typeface="Times New Roman"/>
                <a:cs typeface="Times New Roman"/>
              </a:rPr>
              <a:t>Value </a:t>
            </a:r>
            <a:r>
              <a:rPr dirty="0" sz="2000">
                <a:latin typeface="Times New Roman"/>
                <a:cs typeface="Times New Roman"/>
              </a:rPr>
              <a:t>of Expected Residual</a:t>
            </a:r>
            <a:r>
              <a:rPr dirty="0" sz="2000" spc="-2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Earnings</a:t>
            </a:r>
            <a:endParaRPr sz="200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latin typeface="Times New Roman"/>
                <a:cs typeface="Times New Roman"/>
              </a:rPr>
              <a:t>= </a:t>
            </a:r>
            <a:r>
              <a:rPr dirty="0" sz="2000" spc="5">
                <a:latin typeface="Times New Roman"/>
                <a:cs typeface="Times New Roman"/>
              </a:rPr>
              <a:t>400 </a:t>
            </a:r>
            <a:r>
              <a:rPr dirty="0" sz="2000">
                <a:latin typeface="Times New Roman"/>
                <a:cs typeface="Times New Roman"/>
              </a:rPr>
              <a:t>+ (8/1.10) =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407.27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5" b="1">
                <a:latin typeface="Times New Roman"/>
                <a:cs typeface="Times New Roman"/>
              </a:rPr>
              <a:t>project </a:t>
            </a:r>
            <a:r>
              <a:rPr dirty="0" sz="2000" b="1">
                <a:latin typeface="Times New Roman"/>
                <a:cs typeface="Times New Roman"/>
              </a:rPr>
              <a:t>adds</a:t>
            </a:r>
            <a:r>
              <a:rPr dirty="0" sz="2000" spc="-10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value.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DCF </a:t>
            </a:r>
            <a:r>
              <a:rPr dirty="0" sz="2000" spc="-25">
                <a:latin typeface="Times New Roman"/>
                <a:cs typeface="Times New Roman"/>
              </a:rPr>
              <a:t>Valuation: </a:t>
            </a:r>
            <a:r>
              <a:rPr dirty="0" sz="2000">
                <a:latin typeface="Times New Roman"/>
                <a:cs typeface="Times New Roman"/>
              </a:rPr>
              <a:t>V = 448 / 1.10 =</a:t>
            </a:r>
            <a:r>
              <a:rPr dirty="0" sz="2000" spc="-2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407.27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23376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87383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28531" y="7488934"/>
            <a:ext cx="239268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538" y="419480"/>
            <a:ext cx="40919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Valuing a </a:t>
            </a:r>
            <a:r>
              <a:rPr dirty="0"/>
              <a:t>Savings</a:t>
            </a:r>
            <a:r>
              <a:rPr dirty="0" spc="-145"/>
              <a:t> </a:t>
            </a:r>
            <a:r>
              <a:rPr dirty="0" spc="-5"/>
              <a:t>Account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457" y="6674916"/>
            <a:ext cx="55251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latin typeface="Times New Roman"/>
                <a:cs typeface="Times New Roman"/>
              </a:rPr>
              <a:t>Value </a:t>
            </a:r>
            <a:r>
              <a:rPr dirty="0" sz="1800" b="1">
                <a:latin typeface="Times New Roman"/>
                <a:cs typeface="Times New Roman"/>
              </a:rPr>
              <a:t>= Book </a:t>
            </a:r>
            <a:r>
              <a:rPr dirty="0" sz="1800" spc="-65" b="1">
                <a:latin typeface="Times New Roman"/>
                <a:cs typeface="Times New Roman"/>
              </a:rPr>
              <a:t>Value </a:t>
            </a:r>
            <a:r>
              <a:rPr dirty="0" sz="1800" b="1">
                <a:latin typeface="Times New Roman"/>
                <a:cs typeface="Times New Roman"/>
              </a:rPr>
              <a:t>+ </a:t>
            </a:r>
            <a:r>
              <a:rPr dirty="0" sz="1800" spc="-5" b="1">
                <a:latin typeface="Times New Roman"/>
                <a:cs typeface="Times New Roman"/>
              </a:rPr>
              <a:t>Present </a:t>
            </a:r>
            <a:r>
              <a:rPr dirty="0" sz="1800" spc="-65" b="1">
                <a:latin typeface="Times New Roman"/>
                <a:cs typeface="Times New Roman"/>
              </a:rPr>
              <a:t>Value </a:t>
            </a:r>
            <a:r>
              <a:rPr dirty="0" sz="1800" b="1">
                <a:latin typeface="Times New Roman"/>
                <a:cs typeface="Times New Roman"/>
              </a:rPr>
              <a:t>of </a:t>
            </a:r>
            <a:r>
              <a:rPr dirty="0" sz="1800" spc="-5" b="1">
                <a:latin typeface="Times New Roman"/>
                <a:cs typeface="Times New Roman"/>
              </a:rPr>
              <a:t>Residual</a:t>
            </a:r>
            <a:r>
              <a:rPr dirty="0" sz="1800" spc="-17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Earnings</a:t>
            </a:r>
            <a:endParaRPr sz="180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= 100 +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  <a:p>
            <a:pPr marL="640715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=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100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50" y="1125461"/>
            <a:ext cx="8766175" cy="297815"/>
          </a:xfrm>
          <a:custGeom>
            <a:avLst/>
            <a:gdLst/>
            <a:ahLst/>
            <a:cxnLst/>
            <a:rect l="l" t="t" r="r" b="b"/>
            <a:pathLst>
              <a:path w="8766175" h="297815">
                <a:moveTo>
                  <a:pt x="0" y="297700"/>
                </a:moveTo>
                <a:lnTo>
                  <a:pt x="8766175" y="297700"/>
                </a:lnTo>
                <a:lnTo>
                  <a:pt x="8766175" y="0"/>
                </a:lnTo>
                <a:lnTo>
                  <a:pt x="0" y="0"/>
                </a:lnTo>
                <a:lnTo>
                  <a:pt x="0" y="297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1450" y="1423174"/>
            <a:ext cx="8766175" cy="271145"/>
          </a:xfrm>
          <a:custGeom>
            <a:avLst/>
            <a:gdLst/>
            <a:ahLst/>
            <a:cxnLst/>
            <a:rect l="l" t="t" r="r" b="b"/>
            <a:pathLst>
              <a:path w="8766175" h="271144">
                <a:moveTo>
                  <a:pt x="0" y="270878"/>
                </a:moveTo>
                <a:lnTo>
                  <a:pt x="8766175" y="270878"/>
                </a:lnTo>
                <a:lnTo>
                  <a:pt x="8766175" y="0"/>
                </a:lnTo>
                <a:lnTo>
                  <a:pt x="0" y="0"/>
                </a:lnTo>
                <a:lnTo>
                  <a:pt x="0" y="27087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1450" y="1694052"/>
            <a:ext cx="8766175" cy="284480"/>
          </a:xfrm>
          <a:custGeom>
            <a:avLst/>
            <a:gdLst/>
            <a:ahLst/>
            <a:cxnLst/>
            <a:rect l="l" t="t" r="r" b="b"/>
            <a:pathLst>
              <a:path w="8766175" h="284480">
                <a:moveTo>
                  <a:pt x="0" y="284225"/>
                </a:moveTo>
                <a:lnTo>
                  <a:pt x="8766175" y="284225"/>
                </a:lnTo>
                <a:lnTo>
                  <a:pt x="8766175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1450" y="1978279"/>
            <a:ext cx="2589530" cy="284480"/>
          </a:xfrm>
          <a:custGeom>
            <a:avLst/>
            <a:gdLst/>
            <a:ahLst/>
            <a:cxnLst/>
            <a:rect l="l" t="t" r="r" b="b"/>
            <a:pathLst>
              <a:path w="2589530" h="284480">
                <a:moveTo>
                  <a:pt x="0" y="284225"/>
                </a:moveTo>
                <a:lnTo>
                  <a:pt x="2589530" y="284225"/>
                </a:lnTo>
                <a:lnTo>
                  <a:pt x="258953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60979" y="1978279"/>
            <a:ext cx="1029335" cy="284480"/>
          </a:xfrm>
          <a:custGeom>
            <a:avLst/>
            <a:gdLst/>
            <a:ahLst/>
            <a:cxnLst/>
            <a:rect l="l" t="t" r="r" b="b"/>
            <a:pathLst>
              <a:path w="1029335" h="284480">
                <a:moveTo>
                  <a:pt x="0" y="284225"/>
                </a:moveTo>
                <a:lnTo>
                  <a:pt x="1029334" y="284225"/>
                </a:lnTo>
                <a:lnTo>
                  <a:pt x="1029334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90315" y="1978279"/>
            <a:ext cx="989330" cy="284480"/>
          </a:xfrm>
          <a:custGeom>
            <a:avLst/>
            <a:gdLst/>
            <a:ahLst/>
            <a:cxnLst/>
            <a:rect l="l" t="t" r="r" b="b"/>
            <a:pathLst>
              <a:path w="989329" h="284480">
                <a:moveTo>
                  <a:pt x="0" y="284225"/>
                </a:moveTo>
                <a:lnTo>
                  <a:pt x="989330" y="284225"/>
                </a:lnTo>
                <a:lnTo>
                  <a:pt x="98933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9645" y="1978279"/>
            <a:ext cx="1070610" cy="284480"/>
          </a:xfrm>
          <a:custGeom>
            <a:avLst/>
            <a:gdLst/>
            <a:ahLst/>
            <a:cxnLst/>
            <a:rect l="l" t="t" r="r" b="b"/>
            <a:pathLst>
              <a:path w="1070610" h="284480">
                <a:moveTo>
                  <a:pt x="0" y="284225"/>
                </a:moveTo>
                <a:lnTo>
                  <a:pt x="1070610" y="284225"/>
                </a:lnTo>
                <a:lnTo>
                  <a:pt x="107061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50254" y="1978279"/>
            <a:ext cx="1027430" cy="284480"/>
          </a:xfrm>
          <a:custGeom>
            <a:avLst/>
            <a:gdLst/>
            <a:ahLst/>
            <a:cxnLst/>
            <a:rect l="l" t="t" r="r" b="b"/>
            <a:pathLst>
              <a:path w="1027429" h="284480">
                <a:moveTo>
                  <a:pt x="0" y="284225"/>
                </a:moveTo>
                <a:lnTo>
                  <a:pt x="1027429" y="284225"/>
                </a:lnTo>
                <a:lnTo>
                  <a:pt x="1027429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77684" y="1978279"/>
            <a:ext cx="1031875" cy="284480"/>
          </a:xfrm>
          <a:custGeom>
            <a:avLst/>
            <a:gdLst/>
            <a:ahLst/>
            <a:cxnLst/>
            <a:rect l="l" t="t" r="r" b="b"/>
            <a:pathLst>
              <a:path w="1031875" h="284480">
                <a:moveTo>
                  <a:pt x="0" y="284225"/>
                </a:moveTo>
                <a:lnTo>
                  <a:pt x="1031875" y="284225"/>
                </a:lnTo>
                <a:lnTo>
                  <a:pt x="1031875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09559" y="1978279"/>
            <a:ext cx="1028065" cy="284480"/>
          </a:xfrm>
          <a:custGeom>
            <a:avLst/>
            <a:gdLst/>
            <a:ahLst/>
            <a:cxnLst/>
            <a:rect l="l" t="t" r="r" b="b"/>
            <a:pathLst>
              <a:path w="1028065" h="284480">
                <a:moveTo>
                  <a:pt x="0" y="284225"/>
                </a:moveTo>
                <a:lnTo>
                  <a:pt x="1028065" y="284225"/>
                </a:lnTo>
                <a:lnTo>
                  <a:pt x="1028065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50" y="2262479"/>
            <a:ext cx="8766175" cy="298450"/>
          </a:xfrm>
          <a:custGeom>
            <a:avLst/>
            <a:gdLst/>
            <a:ahLst/>
            <a:cxnLst/>
            <a:rect l="l" t="t" r="r" b="b"/>
            <a:pathLst>
              <a:path w="8766175" h="298450">
                <a:moveTo>
                  <a:pt x="0" y="298094"/>
                </a:moveTo>
                <a:lnTo>
                  <a:pt x="8766175" y="298094"/>
                </a:lnTo>
                <a:lnTo>
                  <a:pt x="8766175" y="0"/>
                </a:lnTo>
                <a:lnTo>
                  <a:pt x="0" y="0"/>
                </a:lnTo>
                <a:lnTo>
                  <a:pt x="0" y="29809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1450" y="2560573"/>
            <a:ext cx="2589530" cy="284480"/>
          </a:xfrm>
          <a:custGeom>
            <a:avLst/>
            <a:gdLst/>
            <a:ahLst/>
            <a:cxnLst/>
            <a:rect l="l" t="t" r="r" b="b"/>
            <a:pathLst>
              <a:path w="2589530" h="284480">
                <a:moveTo>
                  <a:pt x="0" y="284225"/>
                </a:moveTo>
                <a:lnTo>
                  <a:pt x="2589530" y="284225"/>
                </a:lnTo>
                <a:lnTo>
                  <a:pt x="258953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60979" y="2560573"/>
            <a:ext cx="1029335" cy="284480"/>
          </a:xfrm>
          <a:custGeom>
            <a:avLst/>
            <a:gdLst/>
            <a:ahLst/>
            <a:cxnLst/>
            <a:rect l="l" t="t" r="r" b="b"/>
            <a:pathLst>
              <a:path w="1029335" h="284480">
                <a:moveTo>
                  <a:pt x="0" y="284225"/>
                </a:moveTo>
                <a:lnTo>
                  <a:pt x="1029334" y="284225"/>
                </a:lnTo>
                <a:lnTo>
                  <a:pt x="1029334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90315" y="2560573"/>
            <a:ext cx="989330" cy="284480"/>
          </a:xfrm>
          <a:custGeom>
            <a:avLst/>
            <a:gdLst/>
            <a:ahLst/>
            <a:cxnLst/>
            <a:rect l="l" t="t" r="r" b="b"/>
            <a:pathLst>
              <a:path w="989329" h="284480">
                <a:moveTo>
                  <a:pt x="0" y="284225"/>
                </a:moveTo>
                <a:lnTo>
                  <a:pt x="989330" y="284225"/>
                </a:lnTo>
                <a:lnTo>
                  <a:pt x="98933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79645" y="2560573"/>
            <a:ext cx="1070610" cy="284480"/>
          </a:xfrm>
          <a:custGeom>
            <a:avLst/>
            <a:gdLst/>
            <a:ahLst/>
            <a:cxnLst/>
            <a:rect l="l" t="t" r="r" b="b"/>
            <a:pathLst>
              <a:path w="1070610" h="284480">
                <a:moveTo>
                  <a:pt x="0" y="284225"/>
                </a:moveTo>
                <a:lnTo>
                  <a:pt x="1070610" y="284225"/>
                </a:lnTo>
                <a:lnTo>
                  <a:pt x="107061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50254" y="2560573"/>
            <a:ext cx="1027430" cy="284480"/>
          </a:xfrm>
          <a:custGeom>
            <a:avLst/>
            <a:gdLst/>
            <a:ahLst/>
            <a:cxnLst/>
            <a:rect l="l" t="t" r="r" b="b"/>
            <a:pathLst>
              <a:path w="1027429" h="284480">
                <a:moveTo>
                  <a:pt x="0" y="284225"/>
                </a:moveTo>
                <a:lnTo>
                  <a:pt x="1027429" y="284225"/>
                </a:lnTo>
                <a:lnTo>
                  <a:pt x="1027429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77684" y="2560573"/>
            <a:ext cx="1031875" cy="284480"/>
          </a:xfrm>
          <a:custGeom>
            <a:avLst/>
            <a:gdLst/>
            <a:ahLst/>
            <a:cxnLst/>
            <a:rect l="l" t="t" r="r" b="b"/>
            <a:pathLst>
              <a:path w="1031875" h="284480">
                <a:moveTo>
                  <a:pt x="0" y="284225"/>
                </a:moveTo>
                <a:lnTo>
                  <a:pt x="1031875" y="284225"/>
                </a:lnTo>
                <a:lnTo>
                  <a:pt x="1031875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09559" y="2560573"/>
            <a:ext cx="1028065" cy="284480"/>
          </a:xfrm>
          <a:custGeom>
            <a:avLst/>
            <a:gdLst/>
            <a:ahLst/>
            <a:cxnLst/>
            <a:rect l="l" t="t" r="r" b="b"/>
            <a:pathLst>
              <a:path w="1028065" h="284480">
                <a:moveTo>
                  <a:pt x="0" y="284225"/>
                </a:moveTo>
                <a:lnTo>
                  <a:pt x="1028065" y="284225"/>
                </a:lnTo>
                <a:lnTo>
                  <a:pt x="1028065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1450" y="2844800"/>
            <a:ext cx="2589530" cy="284480"/>
          </a:xfrm>
          <a:custGeom>
            <a:avLst/>
            <a:gdLst/>
            <a:ahLst/>
            <a:cxnLst/>
            <a:rect l="l" t="t" r="r" b="b"/>
            <a:pathLst>
              <a:path w="2589530" h="284480">
                <a:moveTo>
                  <a:pt x="0" y="284225"/>
                </a:moveTo>
                <a:lnTo>
                  <a:pt x="2589530" y="284225"/>
                </a:lnTo>
                <a:lnTo>
                  <a:pt x="258953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60979" y="2844800"/>
            <a:ext cx="1029335" cy="284480"/>
          </a:xfrm>
          <a:custGeom>
            <a:avLst/>
            <a:gdLst/>
            <a:ahLst/>
            <a:cxnLst/>
            <a:rect l="l" t="t" r="r" b="b"/>
            <a:pathLst>
              <a:path w="1029335" h="284480">
                <a:moveTo>
                  <a:pt x="0" y="284225"/>
                </a:moveTo>
                <a:lnTo>
                  <a:pt x="1029334" y="284225"/>
                </a:lnTo>
                <a:lnTo>
                  <a:pt x="1029334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90315" y="2844800"/>
            <a:ext cx="989330" cy="284480"/>
          </a:xfrm>
          <a:custGeom>
            <a:avLst/>
            <a:gdLst/>
            <a:ahLst/>
            <a:cxnLst/>
            <a:rect l="l" t="t" r="r" b="b"/>
            <a:pathLst>
              <a:path w="989329" h="284480">
                <a:moveTo>
                  <a:pt x="0" y="284225"/>
                </a:moveTo>
                <a:lnTo>
                  <a:pt x="989330" y="284225"/>
                </a:lnTo>
                <a:lnTo>
                  <a:pt x="98933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79645" y="2844800"/>
            <a:ext cx="1070610" cy="284480"/>
          </a:xfrm>
          <a:custGeom>
            <a:avLst/>
            <a:gdLst/>
            <a:ahLst/>
            <a:cxnLst/>
            <a:rect l="l" t="t" r="r" b="b"/>
            <a:pathLst>
              <a:path w="1070610" h="284480">
                <a:moveTo>
                  <a:pt x="0" y="284225"/>
                </a:moveTo>
                <a:lnTo>
                  <a:pt x="1070610" y="284225"/>
                </a:lnTo>
                <a:lnTo>
                  <a:pt x="1070610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50254" y="2844800"/>
            <a:ext cx="1027430" cy="284480"/>
          </a:xfrm>
          <a:custGeom>
            <a:avLst/>
            <a:gdLst/>
            <a:ahLst/>
            <a:cxnLst/>
            <a:rect l="l" t="t" r="r" b="b"/>
            <a:pathLst>
              <a:path w="1027429" h="284480">
                <a:moveTo>
                  <a:pt x="0" y="284225"/>
                </a:moveTo>
                <a:lnTo>
                  <a:pt x="1027429" y="284225"/>
                </a:lnTo>
                <a:lnTo>
                  <a:pt x="1027429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77684" y="2844800"/>
            <a:ext cx="1031875" cy="284480"/>
          </a:xfrm>
          <a:custGeom>
            <a:avLst/>
            <a:gdLst/>
            <a:ahLst/>
            <a:cxnLst/>
            <a:rect l="l" t="t" r="r" b="b"/>
            <a:pathLst>
              <a:path w="1031875" h="284480">
                <a:moveTo>
                  <a:pt x="0" y="284225"/>
                </a:moveTo>
                <a:lnTo>
                  <a:pt x="1031875" y="284225"/>
                </a:lnTo>
                <a:lnTo>
                  <a:pt x="1031875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09559" y="2844800"/>
            <a:ext cx="1028065" cy="284480"/>
          </a:xfrm>
          <a:custGeom>
            <a:avLst/>
            <a:gdLst/>
            <a:ahLst/>
            <a:cxnLst/>
            <a:rect l="l" t="t" r="r" b="b"/>
            <a:pathLst>
              <a:path w="1028065" h="284480">
                <a:moveTo>
                  <a:pt x="0" y="284225"/>
                </a:moveTo>
                <a:lnTo>
                  <a:pt x="1028065" y="284225"/>
                </a:lnTo>
                <a:lnTo>
                  <a:pt x="1028065" y="0"/>
                </a:lnTo>
                <a:lnTo>
                  <a:pt x="0" y="0"/>
                </a:lnTo>
                <a:lnTo>
                  <a:pt x="0" y="28422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1450" y="3129026"/>
            <a:ext cx="2589530" cy="426720"/>
          </a:xfrm>
          <a:custGeom>
            <a:avLst/>
            <a:gdLst/>
            <a:ahLst/>
            <a:cxnLst/>
            <a:rect l="l" t="t" r="r" b="b"/>
            <a:pathLst>
              <a:path w="2589530" h="426720">
                <a:moveTo>
                  <a:pt x="0" y="426593"/>
                </a:moveTo>
                <a:lnTo>
                  <a:pt x="2589530" y="426593"/>
                </a:lnTo>
                <a:lnTo>
                  <a:pt x="2589530" y="0"/>
                </a:lnTo>
                <a:lnTo>
                  <a:pt x="0" y="0"/>
                </a:lnTo>
                <a:lnTo>
                  <a:pt x="0" y="4265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60979" y="3129026"/>
            <a:ext cx="1029335" cy="426720"/>
          </a:xfrm>
          <a:custGeom>
            <a:avLst/>
            <a:gdLst/>
            <a:ahLst/>
            <a:cxnLst/>
            <a:rect l="l" t="t" r="r" b="b"/>
            <a:pathLst>
              <a:path w="1029335" h="426720">
                <a:moveTo>
                  <a:pt x="0" y="426593"/>
                </a:moveTo>
                <a:lnTo>
                  <a:pt x="1029334" y="426593"/>
                </a:lnTo>
                <a:lnTo>
                  <a:pt x="1029334" y="0"/>
                </a:lnTo>
                <a:lnTo>
                  <a:pt x="0" y="0"/>
                </a:lnTo>
                <a:lnTo>
                  <a:pt x="0" y="4265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90315" y="3129026"/>
            <a:ext cx="989330" cy="426720"/>
          </a:xfrm>
          <a:custGeom>
            <a:avLst/>
            <a:gdLst/>
            <a:ahLst/>
            <a:cxnLst/>
            <a:rect l="l" t="t" r="r" b="b"/>
            <a:pathLst>
              <a:path w="989329" h="426720">
                <a:moveTo>
                  <a:pt x="0" y="426593"/>
                </a:moveTo>
                <a:lnTo>
                  <a:pt x="989330" y="426593"/>
                </a:lnTo>
                <a:lnTo>
                  <a:pt x="989330" y="0"/>
                </a:lnTo>
                <a:lnTo>
                  <a:pt x="0" y="0"/>
                </a:lnTo>
                <a:lnTo>
                  <a:pt x="0" y="4265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79645" y="3129026"/>
            <a:ext cx="1070610" cy="426720"/>
          </a:xfrm>
          <a:custGeom>
            <a:avLst/>
            <a:gdLst/>
            <a:ahLst/>
            <a:cxnLst/>
            <a:rect l="l" t="t" r="r" b="b"/>
            <a:pathLst>
              <a:path w="1070610" h="426720">
                <a:moveTo>
                  <a:pt x="0" y="426593"/>
                </a:moveTo>
                <a:lnTo>
                  <a:pt x="1070610" y="426593"/>
                </a:lnTo>
                <a:lnTo>
                  <a:pt x="1070610" y="0"/>
                </a:lnTo>
                <a:lnTo>
                  <a:pt x="0" y="0"/>
                </a:lnTo>
                <a:lnTo>
                  <a:pt x="0" y="4265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50254" y="3129026"/>
            <a:ext cx="1027430" cy="426720"/>
          </a:xfrm>
          <a:custGeom>
            <a:avLst/>
            <a:gdLst/>
            <a:ahLst/>
            <a:cxnLst/>
            <a:rect l="l" t="t" r="r" b="b"/>
            <a:pathLst>
              <a:path w="1027429" h="426720">
                <a:moveTo>
                  <a:pt x="0" y="426593"/>
                </a:moveTo>
                <a:lnTo>
                  <a:pt x="1027429" y="426593"/>
                </a:lnTo>
                <a:lnTo>
                  <a:pt x="1027429" y="0"/>
                </a:lnTo>
                <a:lnTo>
                  <a:pt x="0" y="0"/>
                </a:lnTo>
                <a:lnTo>
                  <a:pt x="0" y="4265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77684" y="3129026"/>
            <a:ext cx="1031875" cy="426720"/>
          </a:xfrm>
          <a:custGeom>
            <a:avLst/>
            <a:gdLst/>
            <a:ahLst/>
            <a:cxnLst/>
            <a:rect l="l" t="t" r="r" b="b"/>
            <a:pathLst>
              <a:path w="1031875" h="426720">
                <a:moveTo>
                  <a:pt x="0" y="426593"/>
                </a:moveTo>
                <a:lnTo>
                  <a:pt x="1031875" y="426593"/>
                </a:lnTo>
                <a:lnTo>
                  <a:pt x="1031875" y="0"/>
                </a:lnTo>
                <a:lnTo>
                  <a:pt x="0" y="0"/>
                </a:lnTo>
                <a:lnTo>
                  <a:pt x="0" y="4265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909559" y="3129026"/>
            <a:ext cx="1028065" cy="426720"/>
          </a:xfrm>
          <a:custGeom>
            <a:avLst/>
            <a:gdLst/>
            <a:ahLst/>
            <a:cxnLst/>
            <a:rect l="l" t="t" r="r" b="b"/>
            <a:pathLst>
              <a:path w="1028065" h="426720">
                <a:moveTo>
                  <a:pt x="0" y="426593"/>
                </a:moveTo>
                <a:lnTo>
                  <a:pt x="1028065" y="426593"/>
                </a:lnTo>
                <a:lnTo>
                  <a:pt x="1028065" y="0"/>
                </a:lnTo>
                <a:lnTo>
                  <a:pt x="0" y="0"/>
                </a:lnTo>
                <a:lnTo>
                  <a:pt x="0" y="426593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1450" y="3555631"/>
            <a:ext cx="2589530" cy="426720"/>
          </a:xfrm>
          <a:custGeom>
            <a:avLst/>
            <a:gdLst/>
            <a:ahLst/>
            <a:cxnLst/>
            <a:rect l="l" t="t" r="r" b="b"/>
            <a:pathLst>
              <a:path w="2589530" h="426720">
                <a:moveTo>
                  <a:pt x="0" y="426326"/>
                </a:moveTo>
                <a:lnTo>
                  <a:pt x="2589530" y="426326"/>
                </a:lnTo>
                <a:lnTo>
                  <a:pt x="2589530" y="0"/>
                </a:lnTo>
                <a:lnTo>
                  <a:pt x="0" y="0"/>
                </a:lnTo>
                <a:lnTo>
                  <a:pt x="0" y="4263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60979" y="3555631"/>
            <a:ext cx="1029335" cy="426720"/>
          </a:xfrm>
          <a:custGeom>
            <a:avLst/>
            <a:gdLst/>
            <a:ahLst/>
            <a:cxnLst/>
            <a:rect l="l" t="t" r="r" b="b"/>
            <a:pathLst>
              <a:path w="1029335" h="426720">
                <a:moveTo>
                  <a:pt x="0" y="426326"/>
                </a:moveTo>
                <a:lnTo>
                  <a:pt x="1029334" y="426326"/>
                </a:lnTo>
                <a:lnTo>
                  <a:pt x="1029334" y="0"/>
                </a:lnTo>
                <a:lnTo>
                  <a:pt x="0" y="0"/>
                </a:lnTo>
                <a:lnTo>
                  <a:pt x="0" y="4263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90315" y="3555631"/>
            <a:ext cx="989330" cy="426720"/>
          </a:xfrm>
          <a:custGeom>
            <a:avLst/>
            <a:gdLst/>
            <a:ahLst/>
            <a:cxnLst/>
            <a:rect l="l" t="t" r="r" b="b"/>
            <a:pathLst>
              <a:path w="989329" h="426720">
                <a:moveTo>
                  <a:pt x="0" y="426326"/>
                </a:moveTo>
                <a:lnTo>
                  <a:pt x="989330" y="426326"/>
                </a:lnTo>
                <a:lnTo>
                  <a:pt x="989330" y="0"/>
                </a:lnTo>
                <a:lnTo>
                  <a:pt x="0" y="0"/>
                </a:lnTo>
                <a:lnTo>
                  <a:pt x="0" y="4263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79645" y="3555631"/>
            <a:ext cx="1070610" cy="426720"/>
          </a:xfrm>
          <a:custGeom>
            <a:avLst/>
            <a:gdLst/>
            <a:ahLst/>
            <a:cxnLst/>
            <a:rect l="l" t="t" r="r" b="b"/>
            <a:pathLst>
              <a:path w="1070610" h="426720">
                <a:moveTo>
                  <a:pt x="0" y="426326"/>
                </a:moveTo>
                <a:lnTo>
                  <a:pt x="1070610" y="426326"/>
                </a:lnTo>
                <a:lnTo>
                  <a:pt x="1070610" y="0"/>
                </a:lnTo>
                <a:lnTo>
                  <a:pt x="0" y="0"/>
                </a:lnTo>
                <a:lnTo>
                  <a:pt x="0" y="4263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850254" y="3555631"/>
            <a:ext cx="1027430" cy="426720"/>
          </a:xfrm>
          <a:custGeom>
            <a:avLst/>
            <a:gdLst/>
            <a:ahLst/>
            <a:cxnLst/>
            <a:rect l="l" t="t" r="r" b="b"/>
            <a:pathLst>
              <a:path w="1027429" h="426720">
                <a:moveTo>
                  <a:pt x="0" y="426326"/>
                </a:moveTo>
                <a:lnTo>
                  <a:pt x="1027429" y="426326"/>
                </a:lnTo>
                <a:lnTo>
                  <a:pt x="1027429" y="0"/>
                </a:lnTo>
                <a:lnTo>
                  <a:pt x="0" y="0"/>
                </a:lnTo>
                <a:lnTo>
                  <a:pt x="0" y="4263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77684" y="3555631"/>
            <a:ext cx="1031875" cy="426720"/>
          </a:xfrm>
          <a:custGeom>
            <a:avLst/>
            <a:gdLst/>
            <a:ahLst/>
            <a:cxnLst/>
            <a:rect l="l" t="t" r="r" b="b"/>
            <a:pathLst>
              <a:path w="1031875" h="426720">
                <a:moveTo>
                  <a:pt x="0" y="426326"/>
                </a:moveTo>
                <a:lnTo>
                  <a:pt x="1031875" y="426326"/>
                </a:lnTo>
                <a:lnTo>
                  <a:pt x="1031875" y="0"/>
                </a:lnTo>
                <a:lnTo>
                  <a:pt x="0" y="0"/>
                </a:lnTo>
                <a:lnTo>
                  <a:pt x="0" y="4263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909559" y="3555631"/>
            <a:ext cx="1028065" cy="426720"/>
          </a:xfrm>
          <a:custGeom>
            <a:avLst/>
            <a:gdLst/>
            <a:ahLst/>
            <a:cxnLst/>
            <a:rect l="l" t="t" r="r" b="b"/>
            <a:pathLst>
              <a:path w="1028065" h="426720">
                <a:moveTo>
                  <a:pt x="0" y="426326"/>
                </a:moveTo>
                <a:lnTo>
                  <a:pt x="1028065" y="426326"/>
                </a:lnTo>
                <a:lnTo>
                  <a:pt x="1028065" y="0"/>
                </a:lnTo>
                <a:lnTo>
                  <a:pt x="0" y="0"/>
                </a:lnTo>
                <a:lnTo>
                  <a:pt x="0" y="42632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1450" y="3981983"/>
            <a:ext cx="2589530" cy="426720"/>
          </a:xfrm>
          <a:custGeom>
            <a:avLst/>
            <a:gdLst/>
            <a:ahLst/>
            <a:cxnLst/>
            <a:rect l="l" t="t" r="r" b="b"/>
            <a:pathLst>
              <a:path w="2589530" h="426720">
                <a:moveTo>
                  <a:pt x="0" y="426567"/>
                </a:moveTo>
                <a:lnTo>
                  <a:pt x="2589530" y="426567"/>
                </a:lnTo>
                <a:lnTo>
                  <a:pt x="2589530" y="0"/>
                </a:lnTo>
                <a:lnTo>
                  <a:pt x="0" y="0"/>
                </a:lnTo>
                <a:lnTo>
                  <a:pt x="0" y="42656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760979" y="3981983"/>
            <a:ext cx="1029335" cy="426720"/>
          </a:xfrm>
          <a:custGeom>
            <a:avLst/>
            <a:gdLst/>
            <a:ahLst/>
            <a:cxnLst/>
            <a:rect l="l" t="t" r="r" b="b"/>
            <a:pathLst>
              <a:path w="1029335" h="426720">
                <a:moveTo>
                  <a:pt x="0" y="426567"/>
                </a:moveTo>
                <a:lnTo>
                  <a:pt x="1029334" y="426567"/>
                </a:lnTo>
                <a:lnTo>
                  <a:pt x="1029334" y="0"/>
                </a:lnTo>
                <a:lnTo>
                  <a:pt x="0" y="0"/>
                </a:lnTo>
                <a:lnTo>
                  <a:pt x="0" y="42656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790315" y="3981983"/>
            <a:ext cx="989330" cy="426720"/>
          </a:xfrm>
          <a:custGeom>
            <a:avLst/>
            <a:gdLst/>
            <a:ahLst/>
            <a:cxnLst/>
            <a:rect l="l" t="t" r="r" b="b"/>
            <a:pathLst>
              <a:path w="989329" h="426720">
                <a:moveTo>
                  <a:pt x="0" y="426567"/>
                </a:moveTo>
                <a:lnTo>
                  <a:pt x="989330" y="426567"/>
                </a:lnTo>
                <a:lnTo>
                  <a:pt x="989330" y="0"/>
                </a:lnTo>
                <a:lnTo>
                  <a:pt x="0" y="0"/>
                </a:lnTo>
                <a:lnTo>
                  <a:pt x="0" y="42656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779645" y="3981983"/>
            <a:ext cx="1070610" cy="426720"/>
          </a:xfrm>
          <a:custGeom>
            <a:avLst/>
            <a:gdLst/>
            <a:ahLst/>
            <a:cxnLst/>
            <a:rect l="l" t="t" r="r" b="b"/>
            <a:pathLst>
              <a:path w="1070610" h="426720">
                <a:moveTo>
                  <a:pt x="0" y="426567"/>
                </a:moveTo>
                <a:lnTo>
                  <a:pt x="1070610" y="426567"/>
                </a:lnTo>
                <a:lnTo>
                  <a:pt x="1070610" y="0"/>
                </a:lnTo>
                <a:lnTo>
                  <a:pt x="0" y="0"/>
                </a:lnTo>
                <a:lnTo>
                  <a:pt x="0" y="42656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50254" y="3981983"/>
            <a:ext cx="1027430" cy="426720"/>
          </a:xfrm>
          <a:custGeom>
            <a:avLst/>
            <a:gdLst/>
            <a:ahLst/>
            <a:cxnLst/>
            <a:rect l="l" t="t" r="r" b="b"/>
            <a:pathLst>
              <a:path w="1027429" h="426720">
                <a:moveTo>
                  <a:pt x="0" y="426567"/>
                </a:moveTo>
                <a:lnTo>
                  <a:pt x="1027429" y="426567"/>
                </a:lnTo>
                <a:lnTo>
                  <a:pt x="1027429" y="0"/>
                </a:lnTo>
                <a:lnTo>
                  <a:pt x="0" y="0"/>
                </a:lnTo>
                <a:lnTo>
                  <a:pt x="0" y="42656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877684" y="3981983"/>
            <a:ext cx="1031875" cy="426720"/>
          </a:xfrm>
          <a:custGeom>
            <a:avLst/>
            <a:gdLst/>
            <a:ahLst/>
            <a:cxnLst/>
            <a:rect l="l" t="t" r="r" b="b"/>
            <a:pathLst>
              <a:path w="1031875" h="426720">
                <a:moveTo>
                  <a:pt x="0" y="426567"/>
                </a:moveTo>
                <a:lnTo>
                  <a:pt x="1031875" y="426567"/>
                </a:lnTo>
                <a:lnTo>
                  <a:pt x="1031875" y="0"/>
                </a:lnTo>
                <a:lnTo>
                  <a:pt x="0" y="0"/>
                </a:lnTo>
                <a:lnTo>
                  <a:pt x="0" y="42656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909559" y="3981983"/>
            <a:ext cx="1028065" cy="426720"/>
          </a:xfrm>
          <a:custGeom>
            <a:avLst/>
            <a:gdLst/>
            <a:ahLst/>
            <a:cxnLst/>
            <a:rect l="l" t="t" r="r" b="b"/>
            <a:pathLst>
              <a:path w="1028065" h="426720">
                <a:moveTo>
                  <a:pt x="0" y="426567"/>
                </a:moveTo>
                <a:lnTo>
                  <a:pt x="1028065" y="426567"/>
                </a:lnTo>
                <a:lnTo>
                  <a:pt x="1028065" y="0"/>
                </a:lnTo>
                <a:lnTo>
                  <a:pt x="0" y="0"/>
                </a:lnTo>
                <a:lnTo>
                  <a:pt x="0" y="426567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1450" y="4408525"/>
            <a:ext cx="8766175" cy="426720"/>
          </a:xfrm>
          <a:custGeom>
            <a:avLst/>
            <a:gdLst/>
            <a:ahLst/>
            <a:cxnLst/>
            <a:rect l="l" t="t" r="r" b="b"/>
            <a:pathLst>
              <a:path w="8766175" h="426720">
                <a:moveTo>
                  <a:pt x="0" y="426491"/>
                </a:moveTo>
                <a:lnTo>
                  <a:pt x="8766175" y="426491"/>
                </a:lnTo>
                <a:lnTo>
                  <a:pt x="8766175" y="0"/>
                </a:lnTo>
                <a:lnTo>
                  <a:pt x="0" y="0"/>
                </a:lnTo>
                <a:lnTo>
                  <a:pt x="0" y="42649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1450" y="4835029"/>
            <a:ext cx="2589530" cy="284480"/>
          </a:xfrm>
          <a:custGeom>
            <a:avLst/>
            <a:gdLst/>
            <a:ahLst/>
            <a:cxnLst/>
            <a:rect l="l" t="t" r="r" b="b"/>
            <a:pathLst>
              <a:path w="2589530" h="284479">
                <a:moveTo>
                  <a:pt x="0" y="284086"/>
                </a:moveTo>
                <a:lnTo>
                  <a:pt x="2589530" y="284086"/>
                </a:lnTo>
                <a:lnTo>
                  <a:pt x="2589530" y="0"/>
                </a:lnTo>
                <a:lnTo>
                  <a:pt x="0" y="0"/>
                </a:lnTo>
                <a:lnTo>
                  <a:pt x="0" y="2840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760979" y="4835029"/>
            <a:ext cx="1029335" cy="284480"/>
          </a:xfrm>
          <a:custGeom>
            <a:avLst/>
            <a:gdLst/>
            <a:ahLst/>
            <a:cxnLst/>
            <a:rect l="l" t="t" r="r" b="b"/>
            <a:pathLst>
              <a:path w="1029335" h="284479">
                <a:moveTo>
                  <a:pt x="0" y="284086"/>
                </a:moveTo>
                <a:lnTo>
                  <a:pt x="1029334" y="284086"/>
                </a:lnTo>
                <a:lnTo>
                  <a:pt x="1029334" y="0"/>
                </a:lnTo>
                <a:lnTo>
                  <a:pt x="0" y="0"/>
                </a:lnTo>
                <a:lnTo>
                  <a:pt x="0" y="2840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90315" y="4835029"/>
            <a:ext cx="989330" cy="284480"/>
          </a:xfrm>
          <a:custGeom>
            <a:avLst/>
            <a:gdLst/>
            <a:ahLst/>
            <a:cxnLst/>
            <a:rect l="l" t="t" r="r" b="b"/>
            <a:pathLst>
              <a:path w="989329" h="284479">
                <a:moveTo>
                  <a:pt x="0" y="284086"/>
                </a:moveTo>
                <a:lnTo>
                  <a:pt x="989330" y="284086"/>
                </a:lnTo>
                <a:lnTo>
                  <a:pt x="989330" y="0"/>
                </a:lnTo>
                <a:lnTo>
                  <a:pt x="0" y="0"/>
                </a:lnTo>
                <a:lnTo>
                  <a:pt x="0" y="2840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779645" y="4835029"/>
            <a:ext cx="1070610" cy="284480"/>
          </a:xfrm>
          <a:custGeom>
            <a:avLst/>
            <a:gdLst/>
            <a:ahLst/>
            <a:cxnLst/>
            <a:rect l="l" t="t" r="r" b="b"/>
            <a:pathLst>
              <a:path w="1070610" h="284479">
                <a:moveTo>
                  <a:pt x="0" y="284086"/>
                </a:moveTo>
                <a:lnTo>
                  <a:pt x="1070610" y="284086"/>
                </a:lnTo>
                <a:lnTo>
                  <a:pt x="1070610" y="0"/>
                </a:lnTo>
                <a:lnTo>
                  <a:pt x="0" y="0"/>
                </a:lnTo>
                <a:lnTo>
                  <a:pt x="0" y="2840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850254" y="4835029"/>
            <a:ext cx="1027430" cy="284480"/>
          </a:xfrm>
          <a:custGeom>
            <a:avLst/>
            <a:gdLst/>
            <a:ahLst/>
            <a:cxnLst/>
            <a:rect l="l" t="t" r="r" b="b"/>
            <a:pathLst>
              <a:path w="1027429" h="284479">
                <a:moveTo>
                  <a:pt x="0" y="284086"/>
                </a:moveTo>
                <a:lnTo>
                  <a:pt x="1027429" y="284086"/>
                </a:lnTo>
                <a:lnTo>
                  <a:pt x="1027429" y="0"/>
                </a:lnTo>
                <a:lnTo>
                  <a:pt x="0" y="0"/>
                </a:lnTo>
                <a:lnTo>
                  <a:pt x="0" y="2840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877684" y="4835029"/>
            <a:ext cx="1031875" cy="284480"/>
          </a:xfrm>
          <a:custGeom>
            <a:avLst/>
            <a:gdLst/>
            <a:ahLst/>
            <a:cxnLst/>
            <a:rect l="l" t="t" r="r" b="b"/>
            <a:pathLst>
              <a:path w="1031875" h="284479">
                <a:moveTo>
                  <a:pt x="0" y="284086"/>
                </a:moveTo>
                <a:lnTo>
                  <a:pt x="1031875" y="284086"/>
                </a:lnTo>
                <a:lnTo>
                  <a:pt x="1031875" y="0"/>
                </a:lnTo>
                <a:lnTo>
                  <a:pt x="0" y="0"/>
                </a:lnTo>
                <a:lnTo>
                  <a:pt x="0" y="2840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909559" y="4835029"/>
            <a:ext cx="1028065" cy="284480"/>
          </a:xfrm>
          <a:custGeom>
            <a:avLst/>
            <a:gdLst/>
            <a:ahLst/>
            <a:cxnLst/>
            <a:rect l="l" t="t" r="r" b="b"/>
            <a:pathLst>
              <a:path w="1028065" h="284479">
                <a:moveTo>
                  <a:pt x="0" y="284086"/>
                </a:moveTo>
                <a:lnTo>
                  <a:pt x="1028065" y="284086"/>
                </a:lnTo>
                <a:lnTo>
                  <a:pt x="1028065" y="0"/>
                </a:lnTo>
                <a:lnTo>
                  <a:pt x="0" y="0"/>
                </a:lnTo>
                <a:lnTo>
                  <a:pt x="0" y="28408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1450" y="5119077"/>
            <a:ext cx="2589530" cy="284480"/>
          </a:xfrm>
          <a:custGeom>
            <a:avLst/>
            <a:gdLst/>
            <a:ahLst/>
            <a:cxnLst/>
            <a:rect l="l" t="t" r="r" b="b"/>
            <a:pathLst>
              <a:path w="2589530" h="284479">
                <a:moveTo>
                  <a:pt x="0" y="284391"/>
                </a:moveTo>
                <a:lnTo>
                  <a:pt x="2589530" y="284391"/>
                </a:lnTo>
                <a:lnTo>
                  <a:pt x="2589530" y="0"/>
                </a:lnTo>
                <a:lnTo>
                  <a:pt x="0" y="0"/>
                </a:lnTo>
                <a:lnTo>
                  <a:pt x="0" y="28439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760979" y="5119077"/>
            <a:ext cx="1029335" cy="284480"/>
          </a:xfrm>
          <a:custGeom>
            <a:avLst/>
            <a:gdLst/>
            <a:ahLst/>
            <a:cxnLst/>
            <a:rect l="l" t="t" r="r" b="b"/>
            <a:pathLst>
              <a:path w="1029335" h="284479">
                <a:moveTo>
                  <a:pt x="0" y="284391"/>
                </a:moveTo>
                <a:lnTo>
                  <a:pt x="1029334" y="284391"/>
                </a:lnTo>
                <a:lnTo>
                  <a:pt x="1029334" y="0"/>
                </a:lnTo>
                <a:lnTo>
                  <a:pt x="0" y="0"/>
                </a:lnTo>
                <a:lnTo>
                  <a:pt x="0" y="28439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790315" y="5119077"/>
            <a:ext cx="989330" cy="284480"/>
          </a:xfrm>
          <a:custGeom>
            <a:avLst/>
            <a:gdLst/>
            <a:ahLst/>
            <a:cxnLst/>
            <a:rect l="l" t="t" r="r" b="b"/>
            <a:pathLst>
              <a:path w="989329" h="284479">
                <a:moveTo>
                  <a:pt x="0" y="284391"/>
                </a:moveTo>
                <a:lnTo>
                  <a:pt x="989330" y="284391"/>
                </a:lnTo>
                <a:lnTo>
                  <a:pt x="989330" y="0"/>
                </a:lnTo>
                <a:lnTo>
                  <a:pt x="0" y="0"/>
                </a:lnTo>
                <a:lnTo>
                  <a:pt x="0" y="28439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779645" y="5119077"/>
            <a:ext cx="1070610" cy="284480"/>
          </a:xfrm>
          <a:custGeom>
            <a:avLst/>
            <a:gdLst/>
            <a:ahLst/>
            <a:cxnLst/>
            <a:rect l="l" t="t" r="r" b="b"/>
            <a:pathLst>
              <a:path w="1070610" h="284479">
                <a:moveTo>
                  <a:pt x="0" y="284391"/>
                </a:moveTo>
                <a:lnTo>
                  <a:pt x="1070610" y="284391"/>
                </a:lnTo>
                <a:lnTo>
                  <a:pt x="1070610" y="0"/>
                </a:lnTo>
                <a:lnTo>
                  <a:pt x="0" y="0"/>
                </a:lnTo>
                <a:lnTo>
                  <a:pt x="0" y="28439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850254" y="5119077"/>
            <a:ext cx="1027430" cy="284480"/>
          </a:xfrm>
          <a:custGeom>
            <a:avLst/>
            <a:gdLst/>
            <a:ahLst/>
            <a:cxnLst/>
            <a:rect l="l" t="t" r="r" b="b"/>
            <a:pathLst>
              <a:path w="1027429" h="284479">
                <a:moveTo>
                  <a:pt x="0" y="284391"/>
                </a:moveTo>
                <a:lnTo>
                  <a:pt x="1027429" y="284391"/>
                </a:lnTo>
                <a:lnTo>
                  <a:pt x="1027429" y="0"/>
                </a:lnTo>
                <a:lnTo>
                  <a:pt x="0" y="0"/>
                </a:lnTo>
                <a:lnTo>
                  <a:pt x="0" y="28439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877684" y="5119077"/>
            <a:ext cx="1031875" cy="284480"/>
          </a:xfrm>
          <a:custGeom>
            <a:avLst/>
            <a:gdLst/>
            <a:ahLst/>
            <a:cxnLst/>
            <a:rect l="l" t="t" r="r" b="b"/>
            <a:pathLst>
              <a:path w="1031875" h="284479">
                <a:moveTo>
                  <a:pt x="0" y="284391"/>
                </a:moveTo>
                <a:lnTo>
                  <a:pt x="1031875" y="284391"/>
                </a:lnTo>
                <a:lnTo>
                  <a:pt x="1031875" y="0"/>
                </a:lnTo>
                <a:lnTo>
                  <a:pt x="0" y="0"/>
                </a:lnTo>
                <a:lnTo>
                  <a:pt x="0" y="28439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909559" y="5119077"/>
            <a:ext cx="1028065" cy="284480"/>
          </a:xfrm>
          <a:custGeom>
            <a:avLst/>
            <a:gdLst/>
            <a:ahLst/>
            <a:cxnLst/>
            <a:rect l="l" t="t" r="r" b="b"/>
            <a:pathLst>
              <a:path w="1028065" h="284479">
                <a:moveTo>
                  <a:pt x="0" y="284391"/>
                </a:moveTo>
                <a:lnTo>
                  <a:pt x="1028065" y="284391"/>
                </a:lnTo>
                <a:lnTo>
                  <a:pt x="1028065" y="0"/>
                </a:lnTo>
                <a:lnTo>
                  <a:pt x="0" y="0"/>
                </a:lnTo>
                <a:lnTo>
                  <a:pt x="0" y="284391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71450" y="5403506"/>
            <a:ext cx="2589530" cy="426720"/>
          </a:xfrm>
          <a:custGeom>
            <a:avLst/>
            <a:gdLst/>
            <a:ahLst/>
            <a:cxnLst/>
            <a:rect l="l" t="t" r="r" b="b"/>
            <a:pathLst>
              <a:path w="2589530" h="426720">
                <a:moveTo>
                  <a:pt x="0" y="426554"/>
                </a:moveTo>
                <a:lnTo>
                  <a:pt x="2589530" y="426554"/>
                </a:lnTo>
                <a:lnTo>
                  <a:pt x="2589530" y="0"/>
                </a:lnTo>
                <a:lnTo>
                  <a:pt x="0" y="0"/>
                </a:lnTo>
                <a:lnTo>
                  <a:pt x="0" y="4265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760979" y="5403506"/>
            <a:ext cx="1029335" cy="426720"/>
          </a:xfrm>
          <a:custGeom>
            <a:avLst/>
            <a:gdLst/>
            <a:ahLst/>
            <a:cxnLst/>
            <a:rect l="l" t="t" r="r" b="b"/>
            <a:pathLst>
              <a:path w="1029335" h="426720">
                <a:moveTo>
                  <a:pt x="0" y="426554"/>
                </a:moveTo>
                <a:lnTo>
                  <a:pt x="1029334" y="426554"/>
                </a:lnTo>
                <a:lnTo>
                  <a:pt x="1029334" y="0"/>
                </a:lnTo>
                <a:lnTo>
                  <a:pt x="0" y="0"/>
                </a:lnTo>
                <a:lnTo>
                  <a:pt x="0" y="4265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790315" y="5403506"/>
            <a:ext cx="989330" cy="426720"/>
          </a:xfrm>
          <a:custGeom>
            <a:avLst/>
            <a:gdLst/>
            <a:ahLst/>
            <a:cxnLst/>
            <a:rect l="l" t="t" r="r" b="b"/>
            <a:pathLst>
              <a:path w="989329" h="426720">
                <a:moveTo>
                  <a:pt x="0" y="426554"/>
                </a:moveTo>
                <a:lnTo>
                  <a:pt x="989330" y="426554"/>
                </a:lnTo>
                <a:lnTo>
                  <a:pt x="989330" y="0"/>
                </a:lnTo>
                <a:lnTo>
                  <a:pt x="0" y="0"/>
                </a:lnTo>
                <a:lnTo>
                  <a:pt x="0" y="4265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779645" y="5403506"/>
            <a:ext cx="1070610" cy="426720"/>
          </a:xfrm>
          <a:custGeom>
            <a:avLst/>
            <a:gdLst/>
            <a:ahLst/>
            <a:cxnLst/>
            <a:rect l="l" t="t" r="r" b="b"/>
            <a:pathLst>
              <a:path w="1070610" h="426720">
                <a:moveTo>
                  <a:pt x="0" y="426554"/>
                </a:moveTo>
                <a:lnTo>
                  <a:pt x="1070610" y="426554"/>
                </a:lnTo>
                <a:lnTo>
                  <a:pt x="1070610" y="0"/>
                </a:lnTo>
                <a:lnTo>
                  <a:pt x="0" y="0"/>
                </a:lnTo>
                <a:lnTo>
                  <a:pt x="0" y="4265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850254" y="5403506"/>
            <a:ext cx="1027430" cy="426720"/>
          </a:xfrm>
          <a:custGeom>
            <a:avLst/>
            <a:gdLst/>
            <a:ahLst/>
            <a:cxnLst/>
            <a:rect l="l" t="t" r="r" b="b"/>
            <a:pathLst>
              <a:path w="1027429" h="426720">
                <a:moveTo>
                  <a:pt x="0" y="426554"/>
                </a:moveTo>
                <a:lnTo>
                  <a:pt x="1027429" y="426554"/>
                </a:lnTo>
                <a:lnTo>
                  <a:pt x="1027429" y="0"/>
                </a:lnTo>
                <a:lnTo>
                  <a:pt x="0" y="0"/>
                </a:lnTo>
                <a:lnTo>
                  <a:pt x="0" y="4265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877684" y="5403506"/>
            <a:ext cx="1031875" cy="426720"/>
          </a:xfrm>
          <a:custGeom>
            <a:avLst/>
            <a:gdLst/>
            <a:ahLst/>
            <a:cxnLst/>
            <a:rect l="l" t="t" r="r" b="b"/>
            <a:pathLst>
              <a:path w="1031875" h="426720">
                <a:moveTo>
                  <a:pt x="0" y="426554"/>
                </a:moveTo>
                <a:lnTo>
                  <a:pt x="1031875" y="426554"/>
                </a:lnTo>
                <a:lnTo>
                  <a:pt x="1031875" y="0"/>
                </a:lnTo>
                <a:lnTo>
                  <a:pt x="0" y="0"/>
                </a:lnTo>
                <a:lnTo>
                  <a:pt x="0" y="4265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909559" y="5403506"/>
            <a:ext cx="1028065" cy="426720"/>
          </a:xfrm>
          <a:custGeom>
            <a:avLst/>
            <a:gdLst/>
            <a:ahLst/>
            <a:cxnLst/>
            <a:rect l="l" t="t" r="r" b="b"/>
            <a:pathLst>
              <a:path w="1028065" h="426720">
                <a:moveTo>
                  <a:pt x="0" y="426554"/>
                </a:moveTo>
                <a:lnTo>
                  <a:pt x="1028065" y="426554"/>
                </a:lnTo>
                <a:lnTo>
                  <a:pt x="1028065" y="0"/>
                </a:lnTo>
                <a:lnTo>
                  <a:pt x="0" y="0"/>
                </a:lnTo>
                <a:lnTo>
                  <a:pt x="0" y="42655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71450" y="5830138"/>
            <a:ext cx="2589530" cy="426720"/>
          </a:xfrm>
          <a:custGeom>
            <a:avLst/>
            <a:gdLst/>
            <a:ahLst/>
            <a:cxnLst/>
            <a:rect l="l" t="t" r="r" b="b"/>
            <a:pathLst>
              <a:path w="2589530" h="426720">
                <a:moveTo>
                  <a:pt x="0" y="426262"/>
                </a:moveTo>
                <a:lnTo>
                  <a:pt x="2589530" y="426262"/>
                </a:lnTo>
                <a:lnTo>
                  <a:pt x="2589530" y="0"/>
                </a:lnTo>
                <a:lnTo>
                  <a:pt x="0" y="0"/>
                </a:lnTo>
                <a:lnTo>
                  <a:pt x="0" y="4262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760979" y="5830138"/>
            <a:ext cx="1029335" cy="426720"/>
          </a:xfrm>
          <a:custGeom>
            <a:avLst/>
            <a:gdLst/>
            <a:ahLst/>
            <a:cxnLst/>
            <a:rect l="l" t="t" r="r" b="b"/>
            <a:pathLst>
              <a:path w="1029335" h="426720">
                <a:moveTo>
                  <a:pt x="0" y="426262"/>
                </a:moveTo>
                <a:lnTo>
                  <a:pt x="1029334" y="426262"/>
                </a:lnTo>
                <a:lnTo>
                  <a:pt x="1029334" y="0"/>
                </a:lnTo>
                <a:lnTo>
                  <a:pt x="0" y="0"/>
                </a:lnTo>
                <a:lnTo>
                  <a:pt x="0" y="4262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790315" y="5830138"/>
            <a:ext cx="989330" cy="426720"/>
          </a:xfrm>
          <a:custGeom>
            <a:avLst/>
            <a:gdLst/>
            <a:ahLst/>
            <a:cxnLst/>
            <a:rect l="l" t="t" r="r" b="b"/>
            <a:pathLst>
              <a:path w="989329" h="426720">
                <a:moveTo>
                  <a:pt x="0" y="426262"/>
                </a:moveTo>
                <a:lnTo>
                  <a:pt x="989330" y="426262"/>
                </a:lnTo>
                <a:lnTo>
                  <a:pt x="989330" y="0"/>
                </a:lnTo>
                <a:lnTo>
                  <a:pt x="0" y="0"/>
                </a:lnTo>
                <a:lnTo>
                  <a:pt x="0" y="4262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779645" y="5830138"/>
            <a:ext cx="1070610" cy="426720"/>
          </a:xfrm>
          <a:custGeom>
            <a:avLst/>
            <a:gdLst/>
            <a:ahLst/>
            <a:cxnLst/>
            <a:rect l="l" t="t" r="r" b="b"/>
            <a:pathLst>
              <a:path w="1070610" h="426720">
                <a:moveTo>
                  <a:pt x="0" y="426262"/>
                </a:moveTo>
                <a:lnTo>
                  <a:pt x="1070610" y="426262"/>
                </a:lnTo>
                <a:lnTo>
                  <a:pt x="1070610" y="0"/>
                </a:lnTo>
                <a:lnTo>
                  <a:pt x="0" y="0"/>
                </a:lnTo>
                <a:lnTo>
                  <a:pt x="0" y="4262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850254" y="5830138"/>
            <a:ext cx="1027430" cy="426720"/>
          </a:xfrm>
          <a:custGeom>
            <a:avLst/>
            <a:gdLst/>
            <a:ahLst/>
            <a:cxnLst/>
            <a:rect l="l" t="t" r="r" b="b"/>
            <a:pathLst>
              <a:path w="1027429" h="426720">
                <a:moveTo>
                  <a:pt x="0" y="426262"/>
                </a:moveTo>
                <a:lnTo>
                  <a:pt x="1027429" y="426262"/>
                </a:lnTo>
                <a:lnTo>
                  <a:pt x="1027429" y="0"/>
                </a:lnTo>
                <a:lnTo>
                  <a:pt x="0" y="0"/>
                </a:lnTo>
                <a:lnTo>
                  <a:pt x="0" y="4262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877684" y="5830138"/>
            <a:ext cx="1031875" cy="426720"/>
          </a:xfrm>
          <a:custGeom>
            <a:avLst/>
            <a:gdLst/>
            <a:ahLst/>
            <a:cxnLst/>
            <a:rect l="l" t="t" r="r" b="b"/>
            <a:pathLst>
              <a:path w="1031875" h="426720">
                <a:moveTo>
                  <a:pt x="0" y="426262"/>
                </a:moveTo>
                <a:lnTo>
                  <a:pt x="1031875" y="426262"/>
                </a:lnTo>
                <a:lnTo>
                  <a:pt x="1031875" y="0"/>
                </a:lnTo>
                <a:lnTo>
                  <a:pt x="0" y="0"/>
                </a:lnTo>
                <a:lnTo>
                  <a:pt x="0" y="4262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909559" y="5830138"/>
            <a:ext cx="1028065" cy="426720"/>
          </a:xfrm>
          <a:custGeom>
            <a:avLst/>
            <a:gdLst/>
            <a:ahLst/>
            <a:cxnLst/>
            <a:rect l="l" t="t" r="r" b="b"/>
            <a:pathLst>
              <a:path w="1028065" h="426720">
                <a:moveTo>
                  <a:pt x="0" y="426262"/>
                </a:moveTo>
                <a:lnTo>
                  <a:pt x="1028065" y="426262"/>
                </a:lnTo>
                <a:lnTo>
                  <a:pt x="1028065" y="0"/>
                </a:lnTo>
                <a:lnTo>
                  <a:pt x="0" y="0"/>
                </a:lnTo>
                <a:lnTo>
                  <a:pt x="0" y="4262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71450" y="6256337"/>
            <a:ext cx="2589530" cy="269875"/>
          </a:xfrm>
          <a:custGeom>
            <a:avLst/>
            <a:gdLst/>
            <a:ahLst/>
            <a:cxnLst/>
            <a:rect l="l" t="t" r="r" b="b"/>
            <a:pathLst>
              <a:path w="2589530" h="269875">
                <a:moveTo>
                  <a:pt x="0" y="269862"/>
                </a:moveTo>
                <a:lnTo>
                  <a:pt x="2589530" y="269862"/>
                </a:lnTo>
                <a:lnTo>
                  <a:pt x="2589530" y="0"/>
                </a:lnTo>
                <a:lnTo>
                  <a:pt x="0" y="0"/>
                </a:lnTo>
                <a:lnTo>
                  <a:pt x="0" y="2698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760979" y="6256337"/>
            <a:ext cx="1029335" cy="269875"/>
          </a:xfrm>
          <a:custGeom>
            <a:avLst/>
            <a:gdLst/>
            <a:ahLst/>
            <a:cxnLst/>
            <a:rect l="l" t="t" r="r" b="b"/>
            <a:pathLst>
              <a:path w="1029335" h="269875">
                <a:moveTo>
                  <a:pt x="0" y="269862"/>
                </a:moveTo>
                <a:lnTo>
                  <a:pt x="1029334" y="269862"/>
                </a:lnTo>
                <a:lnTo>
                  <a:pt x="1029334" y="0"/>
                </a:lnTo>
                <a:lnTo>
                  <a:pt x="0" y="0"/>
                </a:lnTo>
                <a:lnTo>
                  <a:pt x="0" y="2698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790315" y="6256337"/>
            <a:ext cx="989330" cy="269875"/>
          </a:xfrm>
          <a:custGeom>
            <a:avLst/>
            <a:gdLst/>
            <a:ahLst/>
            <a:cxnLst/>
            <a:rect l="l" t="t" r="r" b="b"/>
            <a:pathLst>
              <a:path w="989329" h="269875">
                <a:moveTo>
                  <a:pt x="0" y="269862"/>
                </a:moveTo>
                <a:lnTo>
                  <a:pt x="989330" y="269862"/>
                </a:lnTo>
                <a:lnTo>
                  <a:pt x="989330" y="0"/>
                </a:lnTo>
                <a:lnTo>
                  <a:pt x="0" y="0"/>
                </a:lnTo>
                <a:lnTo>
                  <a:pt x="0" y="2698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79645" y="6256337"/>
            <a:ext cx="1070610" cy="269875"/>
          </a:xfrm>
          <a:custGeom>
            <a:avLst/>
            <a:gdLst/>
            <a:ahLst/>
            <a:cxnLst/>
            <a:rect l="l" t="t" r="r" b="b"/>
            <a:pathLst>
              <a:path w="1070610" h="269875">
                <a:moveTo>
                  <a:pt x="0" y="269862"/>
                </a:moveTo>
                <a:lnTo>
                  <a:pt x="1070610" y="269862"/>
                </a:lnTo>
                <a:lnTo>
                  <a:pt x="1070610" y="0"/>
                </a:lnTo>
                <a:lnTo>
                  <a:pt x="0" y="0"/>
                </a:lnTo>
                <a:lnTo>
                  <a:pt x="0" y="2698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850254" y="6256337"/>
            <a:ext cx="1027430" cy="269875"/>
          </a:xfrm>
          <a:custGeom>
            <a:avLst/>
            <a:gdLst/>
            <a:ahLst/>
            <a:cxnLst/>
            <a:rect l="l" t="t" r="r" b="b"/>
            <a:pathLst>
              <a:path w="1027429" h="269875">
                <a:moveTo>
                  <a:pt x="0" y="269862"/>
                </a:moveTo>
                <a:lnTo>
                  <a:pt x="1027429" y="269862"/>
                </a:lnTo>
                <a:lnTo>
                  <a:pt x="1027429" y="0"/>
                </a:lnTo>
                <a:lnTo>
                  <a:pt x="0" y="0"/>
                </a:lnTo>
                <a:lnTo>
                  <a:pt x="0" y="2698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877684" y="6256337"/>
            <a:ext cx="1031875" cy="269875"/>
          </a:xfrm>
          <a:custGeom>
            <a:avLst/>
            <a:gdLst/>
            <a:ahLst/>
            <a:cxnLst/>
            <a:rect l="l" t="t" r="r" b="b"/>
            <a:pathLst>
              <a:path w="1031875" h="269875">
                <a:moveTo>
                  <a:pt x="0" y="269862"/>
                </a:moveTo>
                <a:lnTo>
                  <a:pt x="1031875" y="269862"/>
                </a:lnTo>
                <a:lnTo>
                  <a:pt x="1031875" y="0"/>
                </a:lnTo>
                <a:lnTo>
                  <a:pt x="0" y="0"/>
                </a:lnTo>
                <a:lnTo>
                  <a:pt x="0" y="2698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909559" y="6256337"/>
            <a:ext cx="1028065" cy="269875"/>
          </a:xfrm>
          <a:custGeom>
            <a:avLst/>
            <a:gdLst/>
            <a:ahLst/>
            <a:cxnLst/>
            <a:rect l="l" t="t" r="r" b="b"/>
            <a:pathLst>
              <a:path w="1028065" h="269875">
                <a:moveTo>
                  <a:pt x="0" y="269862"/>
                </a:moveTo>
                <a:lnTo>
                  <a:pt x="1028065" y="269862"/>
                </a:lnTo>
                <a:lnTo>
                  <a:pt x="1028065" y="0"/>
                </a:lnTo>
                <a:lnTo>
                  <a:pt x="0" y="0"/>
                </a:lnTo>
                <a:lnTo>
                  <a:pt x="0" y="2698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6" name="object 86"/>
          <p:cNvGraphicFramePr>
            <a:graphicFrameLocks noGrp="1"/>
          </p:cNvGraphicFramePr>
          <p:nvPr/>
        </p:nvGraphicFramePr>
        <p:xfrm>
          <a:off x="171450" y="1122299"/>
          <a:ext cx="8766175" cy="540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9530"/>
                <a:gridCol w="1029334"/>
                <a:gridCol w="989964"/>
                <a:gridCol w="1072514"/>
                <a:gridCol w="1027430"/>
                <a:gridCol w="1031875"/>
                <a:gridCol w="1028065"/>
              </a:tblGrid>
              <a:tr h="284946">
                <a:tc gridSpan="7">
                  <a:txBody>
                    <a:bodyPr/>
                    <a:lstStyle/>
                    <a:p>
                      <a:pPr marL="5715">
                        <a:lnSpc>
                          <a:spcPts val="2130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Forecasts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for a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Savings Account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with $100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Invested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the End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-229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2012.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632">
                <a:tc gridSpan="7">
                  <a:txBody>
                    <a:bodyPr/>
                    <a:lstStyle/>
                    <a:p>
                      <a:pPr marL="5715">
                        <a:lnSpc>
                          <a:spcPts val="2045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Earning 5% per </a:t>
                      </a:r>
                      <a:r>
                        <a:rPr dirty="0" sz="1800" spc="-25" b="1">
                          <a:latin typeface="Times New Roman"/>
                          <a:cs typeface="Times New Roman"/>
                        </a:rPr>
                        <a:t>year.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Required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return =</a:t>
                      </a:r>
                      <a:r>
                        <a:rPr dirty="0" sz="1800" spc="-1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5%.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4225">
                <a:tc gridSpan="7">
                  <a:txBody>
                    <a:bodyPr/>
                    <a:lstStyle/>
                    <a:p>
                      <a:pPr marL="5008245">
                        <a:lnSpc>
                          <a:spcPts val="2075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Forecast</a:t>
                      </a:r>
                      <a:r>
                        <a:rPr dirty="0" sz="1800" spc="-1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Year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207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207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075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291868">
                <a:tc gridSpan="7">
                  <a:txBody>
                    <a:bodyPr/>
                    <a:lstStyle/>
                    <a:p>
                      <a:pPr marL="5715">
                        <a:lnSpc>
                          <a:spcPts val="2140"/>
                        </a:lnSpc>
                      </a:pPr>
                      <a:r>
                        <a:rPr dirty="0" sz="1800" i="1">
                          <a:latin typeface="Times New Roman"/>
                          <a:cs typeface="Times New Roman"/>
                        </a:rPr>
                        <a:t>Scenario 1: </a:t>
                      </a:r>
                      <a:r>
                        <a:rPr dirty="0" sz="1800" spc="-5" i="1">
                          <a:latin typeface="Times New Roman"/>
                          <a:cs typeface="Times New Roman"/>
                        </a:rPr>
                        <a:t>Earnings </a:t>
                      </a:r>
                      <a:r>
                        <a:rPr dirty="0" sz="1800" i="1">
                          <a:latin typeface="Times New Roman"/>
                          <a:cs typeface="Times New Roman"/>
                        </a:rPr>
                        <a:t>withdrawn each year </a:t>
                      </a:r>
                      <a:r>
                        <a:rPr dirty="0" sz="1800" spc="-5" i="1">
                          <a:latin typeface="Times New Roman"/>
                          <a:cs typeface="Times New Roman"/>
                        </a:rPr>
                        <a:t>(full</a:t>
                      </a:r>
                      <a:r>
                        <a:rPr dirty="0" sz="1800" spc="-4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i="1">
                          <a:latin typeface="Times New Roman"/>
                          <a:cs typeface="Times New Roman"/>
                        </a:rPr>
                        <a:t>payout)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4979"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Earnings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84394"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Dividends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425471"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426761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Residual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Earnings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</a:tr>
              <a:tr h="426560"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Free Cash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Flows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426529">
                <a:tc gridSpan="7"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 i="1">
                          <a:latin typeface="Times New Roman"/>
                          <a:cs typeface="Times New Roman"/>
                        </a:rPr>
                        <a:t>Scenario 2: </a:t>
                      </a:r>
                      <a:r>
                        <a:rPr dirty="0" sz="1800" spc="-5" i="1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dirty="0" sz="1800" i="1">
                          <a:latin typeface="Times New Roman"/>
                          <a:cs typeface="Times New Roman"/>
                        </a:rPr>
                        <a:t>withdrawals </a:t>
                      </a:r>
                      <a:r>
                        <a:rPr dirty="0" sz="1800" spc="-25" i="1">
                          <a:latin typeface="Times New Roman"/>
                          <a:cs typeface="Times New Roman"/>
                        </a:rPr>
                        <a:t>(zero</a:t>
                      </a:r>
                      <a:r>
                        <a:rPr dirty="0" sz="180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i="1">
                          <a:latin typeface="Times New Roman"/>
                          <a:cs typeface="Times New Roman"/>
                        </a:rPr>
                        <a:t>payout)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4979"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Earnings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$5.25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$5.51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$5.79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09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$6.08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284585"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Dividends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208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425798">
                <a:tc>
                  <a:txBody>
                    <a:bodyPr/>
                    <a:lstStyle/>
                    <a:p>
                      <a:pPr marL="5715">
                        <a:lnSpc>
                          <a:spcPts val="2090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Book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40"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$100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209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2090"/>
                        </a:lnSpc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110.25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090"/>
                        </a:lnSpc>
                      </a:pP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115.76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121.55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090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127.63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</a:tr>
              <a:tr h="420306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Residual</a:t>
                      </a:r>
                      <a:r>
                        <a:rPr dirty="0" sz="18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Earnings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2080">
                    <a:solidFill>
                      <a:srgbClr val="F8F8F8"/>
                    </a:solidFill>
                  </a:tcPr>
                </a:tc>
              </a:tr>
              <a:tr h="281460">
                <a:tc>
                  <a:txBody>
                    <a:bodyPr/>
                    <a:lstStyle/>
                    <a:p>
                      <a:pPr marL="5715">
                        <a:lnSpc>
                          <a:spcPts val="2045"/>
                        </a:lnSpc>
                      </a:pP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Free Cash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Flows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204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640">
                        <a:lnSpc>
                          <a:spcPts val="204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04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204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045"/>
                        </a:lnSpc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354" y="405129"/>
            <a:ext cx="49796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Normal Price-to-Book</a:t>
            </a:r>
            <a:r>
              <a:rPr dirty="0" spc="-95"/>
              <a:t> </a:t>
            </a:r>
            <a:r>
              <a:rPr dirty="0" spc="-5"/>
              <a:t>Ratio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427" y="1601851"/>
            <a:ext cx="7677150" cy="3378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Normal P/B =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1.0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(Price </a:t>
            </a:r>
            <a:r>
              <a:rPr dirty="0" sz="2400">
                <a:latin typeface="Times New Roman"/>
                <a:cs typeface="Times New Roman"/>
              </a:rPr>
              <a:t>= Book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45">
                <a:latin typeface="Times New Roman"/>
                <a:cs typeface="Times New Roman"/>
              </a:rPr>
              <a:t>Value)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355600">
              <a:lnSpc>
                <a:spcPct val="100000"/>
              </a:lnSpc>
            </a:pPr>
            <a:r>
              <a:rPr dirty="0" sz="2400" spc="-5" i="1">
                <a:latin typeface="Times New Roman"/>
                <a:cs typeface="Times New Roman"/>
              </a:rPr>
              <a:t>The Normal </a:t>
            </a:r>
            <a:r>
              <a:rPr dirty="0" sz="2400" i="1">
                <a:latin typeface="Times New Roman"/>
                <a:cs typeface="Times New Roman"/>
              </a:rPr>
              <a:t>P/B firm </a:t>
            </a:r>
            <a:r>
              <a:rPr dirty="0" sz="2400" spc="-5" i="1">
                <a:latin typeface="Times New Roman"/>
                <a:cs typeface="Times New Roman"/>
              </a:rPr>
              <a:t>earns </a:t>
            </a:r>
            <a:r>
              <a:rPr dirty="0" sz="2400" i="1">
                <a:latin typeface="Times New Roman"/>
                <a:cs typeface="Times New Roman"/>
              </a:rPr>
              <a:t>an expected rate of </a:t>
            </a:r>
            <a:r>
              <a:rPr dirty="0" sz="2400" spc="-15" i="1">
                <a:latin typeface="Times New Roman"/>
                <a:cs typeface="Times New Roman"/>
              </a:rPr>
              <a:t>return </a:t>
            </a:r>
            <a:r>
              <a:rPr dirty="0" sz="2400" i="1">
                <a:latin typeface="Times New Roman"/>
                <a:cs typeface="Times New Roman"/>
              </a:rPr>
              <a:t>on</a:t>
            </a:r>
            <a:r>
              <a:rPr dirty="0" sz="2400" spc="-120" i="1">
                <a:latin typeface="Times New Roman"/>
                <a:cs typeface="Times New Roman"/>
              </a:rPr>
              <a:t> </a:t>
            </a:r>
            <a:r>
              <a:rPr dirty="0" sz="2400" i="1">
                <a:latin typeface="Times New Roman"/>
                <a:cs typeface="Times New Roman"/>
              </a:rPr>
              <a:t>its  </a:t>
            </a:r>
            <a:r>
              <a:rPr dirty="0" sz="2400" i="1">
                <a:latin typeface="Times New Roman"/>
                <a:cs typeface="Times New Roman"/>
              </a:rPr>
              <a:t>book value equal to the </a:t>
            </a:r>
            <a:r>
              <a:rPr dirty="0" sz="2400" spc="-25" i="1">
                <a:latin typeface="Times New Roman"/>
                <a:cs typeface="Times New Roman"/>
              </a:rPr>
              <a:t>required</a:t>
            </a:r>
            <a:r>
              <a:rPr dirty="0" sz="2400" spc="-130" i="1">
                <a:latin typeface="Times New Roman"/>
                <a:cs typeface="Times New Roman"/>
              </a:rPr>
              <a:t> </a:t>
            </a:r>
            <a:r>
              <a:rPr dirty="0" sz="2400" spc="-15" i="1">
                <a:latin typeface="Times New Roman"/>
                <a:cs typeface="Times New Roman"/>
              </a:rPr>
              <a:t>return.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i="1">
                <a:latin typeface="Times New Roman"/>
                <a:cs typeface="Times New Roman"/>
              </a:rPr>
              <a:t>The Normal </a:t>
            </a:r>
            <a:r>
              <a:rPr dirty="0" sz="2400" i="1">
                <a:latin typeface="Times New Roman"/>
                <a:cs typeface="Times New Roman"/>
              </a:rPr>
              <a:t>P/B firm </a:t>
            </a:r>
            <a:r>
              <a:rPr dirty="0" sz="2400" spc="-5" i="1">
                <a:latin typeface="Times New Roman"/>
                <a:cs typeface="Times New Roman"/>
              </a:rPr>
              <a:t>earns </a:t>
            </a:r>
            <a:r>
              <a:rPr dirty="0" sz="2400" i="1">
                <a:latin typeface="Times New Roman"/>
                <a:cs typeface="Times New Roman"/>
              </a:rPr>
              <a:t>expected </a:t>
            </a:r>
            <a:r>
              <a:rPr dirty="0" sz="2400" spc="-15" i="1">
                <a:latin typeface="Times New Roman"/>
                <a:cs typeface="Times New Roman"/>
              </a:rPr>
              <a:t>residual </a:t>
            </a:r>
            <a:r>
              <a:rPr dirty="0" sz="2400" i="1">
                <a:latin typeface="Times New Roman"/>
                <a:cs typeface="Times New Roman"/>
              </a:rPr>
              <a:t>earnings of</a:t>
            </a:r>
            <a:r>
              <a:rPr dirty="0" sz="2400" spc="-100" i="1">
                <a:latin typeface="Times New Roman"/>
                <a:cs typeface="Times New Roman"/>
              </a:rPr>
              <a:t> </a:t>
            </a:r>
            <a:r>
              <a:rPr dirty="0" sz="2400" spc="-20" i="1">
                <a:latin typeface="Times New Roman"/>
                <a:cs typeface="Times New Roman"/>
              </a:rPr>
              <a:t>zero.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577" y="405129"/>
            <a:ext cx="52031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Lessons from the </a:t>
            </a:r>
            <a:r>
              <a:rPr dirty="0"/>
              <a:t>Savings</a:t>
            </a:r>
            <a:r>
              <a:rPr dirty="0" spc="-160"/>
              <a:t> </a:t>
            </a:r>
            <a:r>
              <a:rPr dirty="0" spc="-5"/>
              <a:t>Account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648" y="1564640"/>
            <a:ext cx="8028940" cy="5466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AutoNum type="arabicPeriod"/>
              <a:tabLst>
                <a:tab pos="393065" algn="l"/>
                <a:tab pos="393700" algn="l"/>
              </a:tabLst>
            </a:pPr>
            <a:r>
              <a:rPr dirty="0" sz="2200" spc="-5">
                <a:latin typeface="Times New Roman"/>
                <a:cs typeface="Times New Roman"/>
              </a:rPr>
              <a:t>An </a:t>
            </a:r>
            <a:r>
              <a:rPr dirty="0" sz="2200" spc="-10">
                <a:latin typeface="Times New Roman"/>
                <a:cs typeface="Times New Roman"/>
              </a:rPr>
              <a:t>asset </a:t>
            </a:r>
            <a:r>
              <a:rPr dirty="0" sz="2200" spc="-5">
                <a:latin typeface="Times New Roman"/>
                <a:cs typeface="Times New Roman"/>
              </a:rPr>
              <a:t>is worth a premium </a:t>
            </a:r>
            <a:r>
              <a:rPr dirty="0" sz="2200">
                <a:latin typeface="Times New Roman"/>
                <a:cs typeface="Times New Roman"/>
              </a:rPr>
              <a:t>or </a:t>
            </a:r>
            <a:r>
              <a:rPr dirty="0" sz="2200" spc="-5">
                <a:latin typeface="Times New Roman"/>
                <a:cs typeface="Times New Roman"/>
              </a:rPr>
              <a:t>discount to its </a:t>
            </a:r>
            <a:r>
              <a:rPr dirty="0" sz="2200">
                <a:latin typeface="Times New Roman"/>
                <a:cs typeface="Times New Roman"/>
              </a:rPr>
              <a:t>book </a:t>
            </a:r>
            <a:r>
              <a:rPr dirty="0" sz="2200" spc="-5">
                <a:latin typeface="Times New Roman"/>
                <a:cs typeface="Times New Roman"/>
              </a:rPr>
              <a:t>value (BV)</a:t>
            </a:r>
            <a:r>
              <a:rPr dirty="0" sz="2200" spc="-14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only  if the BV is expected to earn </a:t>
            </a:r>
            <a:r>
              <a:rPr dirty="0" sz="2200">
                <a:latin typeface="Times New Roman"/>
                <a:cs typeface="Times New Roman"/>
              </a:rPr>
              <a:t>non-zero </a:t>
            </a:r>
            <a:r>
              <a:rPr dirty="0" sz="2200" spc="-5">
                <a:latin typeface="Times New Roman"/>
                <a:cs typeface="Times New Roman"/>
              </a:rPr>
              <a:t>residual</a:t>
            </a:r>
            <a:r>
              <a:rPr dirty="0" sz="2200" spc="-14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earnings.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Times New Roman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algn="just" marL="393065" marR="238125" indent="-38100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AutoNum type="arabicPeriod"/>
              <a:tabLst>
                <a:tab pos="393700" algn="l"/>
              </a:tabLst>
            </a:pPr>
            <a:r>
              <a:rPr dirty="0" sz="2200" spc="-10">
                <a:latin typeface="Times New Roman"/>
                <a:cs typeface="Times New Roman"/>
              </a:rPr>
              <a:t>Residual earnings techniques recognize that </a:t>
            </a:r>
            <a:r>
              <a:rPr dirty="0" sz="2200" spc="-5">
                <a:latin typeface="Times New Roman"/>
                <a:cs typeface="Times New Roman"/>
              </a:rPr>
              <a:t>earnings growth does  </a:t>
            </a:r>
            <a:r>
              <a:rPr dirty="0" sz="2200">
                <a:latin typeface="Times New Roman"/>
                <a:cs typeface="Times New Roman"/>
              </a:rPr>
              <a:t>not </a:t>
            </a:r>
            <a:r>
              <a:rPr dirty="0" sz="2200" spc="-10">
                <a:latin typeface="Times New Roman"/>
                <a:cs typeface="Times New Roman"/>
              </a:rPr>
              <a:t>add </a:t>
            </a:r>
            <a:r>
              <a:rPr dirty="0" sz="2200" spc="-5">
                <a:latin typeface="Times New Roman"/>
                <a:cs typeface="Times New Roman"/>
              </a:rPr>
              <a:t>value if </a:t>
            </a:r>
            <a:r>
              <a:rPr dirty="0" sz="2200" spc="-10">
                <a:latin typeface="Times New Roman"/>
                <a:cs typeface="Times New Roman"/>
              </a:rPr>
              <a:t>that growth </a:t>
            </a:r>
            <a:r>
              <a:rPr dirty="0" sz="2200" spc="-20">
                <a:latin typeface="Times New Roman"/>
                <a:cs typeface="Times New Roman"/>
              </a:rPr>
              <a:t>comes </a:t>
            </a:r>
            <a:r>
              <a:rPr dirty="0" sz="2200">
                <a:latin typeface="Times New Roman"/>
                <a:cs typeface="Times New Roman"/>
              </a:rPr>
              <a:t>from </a:t>
            </a:r>
            <a:r>
              <a:rPr dirty="0" sz="2200" spc="-10">
                <a:latin typeface="Times New Roman"/>
                <a:cs typeface="Times New Roman"/>
              </a:rPr>
              <a:t>investment earning </a:t>
            </a:r>
            <a:r>
              <a:rPr dirty="0" sz="2200" spc="-5">
                <a:latin typeface="Times New Roman"/>
                <a:cs typeface="Times New Roman"/>
              </a:rPr>
              <a:t>at the  required</a:t>
            </a:r>
            <a:r>
              <a:rPr dirty="0" sz="2200" spc="-3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return.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Times New Roman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algn="just" marL="393065" marR="135255" indent="-3810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393700" algn="l"/>
              </a:tabLst>
            </a:pPr>
            <a:r>
              <a:rPr dirty="0" sz="2200" spc="-5">
                <a:latin typeface="Times New Roman"/>
                <a:cs typeface="Times New Roman"/>
              </a:rPr>
              <a:t>Even though an </a:t>
            </a:r>
            <a:r>
              <a:rPr dirty="0" sz="2200" spc="-10">
                <a:latin typeface="Times New Roman"/>
                <a:cs typeface="Times New Roman"/>
              </a:rPr>
              <a:t>asset </a:t>
            </a:r>
            <a:r>
              <a:rPr dirty="0" sz="2200" spc="-5">
                <a:latin typeface="Times New Roman"/>
                <a:cs typeface="Times New Roman"/>
              </a:rPr>
              <a:t>does </a:t>
            </a:r>
            <a:r>
              <a:rPr dirty="0" sz="2200">
                <a:latin typeface="Times New Roman"/>
                <a:cs typeface="Times New Roman"/>
              </a:rPr>
              <a:t>not </a:t>
            </a:r>
            <a:r>
              <a:rPr dirty="0" sz="2200" spc="-5">
                <a:latin typeface="Times New Roman"/>
                <a:cs typeface="Times New Roman"/>
              </a:rPr>
              <a:t>pay dividends, it </a:t>
            </a:r>
            <a:r>
              <a:rPr dirty="0" sz="2200" spc="-10">
                <a:latin typeface="Times New Roman"/>
                <a:cs typeface="Times New Roman"/>
              </a:rPr>
              <a:t>can </a:t>
            </a:r>
            <a:r>
              <a:rPr dirty="0" sz="2200" spc="-5">
                <a:latin typeface="Times New Roman"/>
                <a:cs typeface="Times New Roman"/>
              </a:rPr>
              <a:t>be valued from  its BV and earnings</a:t>
            </a:r>
            <a:r>
              <a:rPr dirty="0" sz="2200" spc="-14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forecasts.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Times New Roman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algn="just" marL="393065" marR="234315" indent="-381000">
              <a:lnSpc>
                <a:spcPct val="100000"/>
              </a:lnSpc>
              <a:buClr>
                <a:srgbClr val="001F5F"/>
              </a:buClr>
              <a:buAutoNum type="arabicPeriod"/>
              <a:tabLst>
                <a:tab pos="393700" algn="l"/>
              </a:tabLst>
            </a:pPr>
            <a:r>
              <a:rPr dirty="0" sz="2200" spc="-5">
                <a:latin typeface="Times New Roman"/>
                <a:cs typeface="Times New Roman"/>
              </a:rPr>
              <a:t>The </a:t>
            </a:r>
            <a:r>
              <a:rPr dirty="0" sz="2200" spc="-10">
                <a:latin typeface="Times New Roman"/>
                <a:cs typeface="Times New Roman"/>
              </a:rPr>
              <a:t>valuation </a:t>
            </a:r>
            <a:r>
              <a:rPr dirty="0" sz="2200">
                <a:latin typeface="Times New Roman"/>
                <a:cs typeface="Times New Roman"/>
              </a:rPr>
              <a:t>of </a:t>
            </a:r>
            <a:r>
              <a:rPr dirty="0" sz="2200" spc="-10">
                <a:latin typeface="Times New Roman"/>
                <a:cs typeface="Times New Roman"/>
              </a:rPr>
              <a:t>the savings account does </a:t>
            </a:r>
            <a:r>
              <a:rPr dirty="0" sz="2200">
                <a:latin typeface="Times New Roman"/>
                <a:cs typeface="Times New Roman"/>
              </a:rPr>
              <a:t>not </a:t>
            </a:r>
            <a:r>
              <a:rPr dirty="0" sz="2200" spc="-5">
                <a:latin typeface="Times New Roman"/>
                <a:cs typeface="Times New Roman"/>
              </a:rPr>
              <a:t>depend </a:t>
            </a:r>
            <a:r>
              <a:rPr dirty="0" sz="2200" spc="-10">
                <a:latin typeface="Times New Roman"/>
                <a:cs typeface="Times New Roman"/>
              </a:rPr>
              <a:t>on </a:t>
            </a:r>
            <a:r>
              <a:rPr dirty="0" sz="2200" spc="-5">
                <a:latin typeface="Times New Roman"/>
                <a:cs typeface="Times New Roman"/>
              </a:rPr>
              <a:t>dividend  </a:t>
            </a:r>
            <a:r>
              <a:rPr dirty="0" sz="2200">
                <a:latin typeface="Times New Roman"/>
                <a:cs typeface="Times New Roman"/>
              </a:rPr>
              <a:t>payout. </a:t>
            </a:r>
            <a:r>
              <a:rPr dirty="0" sz="2200" spc="-5">
                <a:latin typeface="Times New Roman"/>
                <a:cs typeface="Times New Roman"/>
              </a:rPr>
              <a:t>The </a:t>
            </a:r>
            <a:r>
              <a:rPr dirty="0" sz="2200" spc="-10">
                <a:latin typeface="Times New Roman"/>
                <a:cs typeface="Times New Roman"/>
              </a:rPr>
              <a:t>two scenarios </a:t>
            </a:r>
            <a:r>
              <a:rPr dirty="0" sz="2200" spc="-5">
                <a:latin typeface="Times New Roman"/>
                <a:cs typeface="Times New Roman"/>
              </a:rPr>
              <a:t>have </a:t>
            </a:r>
            <a:r>
              <a:rPr dirty="0" sz="2200" spc="-10">
                <a:latin typeface="Times New Roman"/>
                <a:cs typeface="Times New Roman"/>
              </a:rPr>
              <a:t>different expected dividends, </a:t>
            </a:r>
            <a:r>
              <a:rPr dirty="0" sz="2200" spc="-5">
                <a:latin typeface="Times New Roman"/>
                <a:cs typeface="Times New Roman"/>
              </a:rPr>
              <a:t>but  the </a:t>
            </a:r>
            <a:r>
              <a:rPr dirty="0" sz="2200" spc="-20">
                <a:latin typeface="Times New Roman"/>
                <a:cs typeface="Times New Roman"/>
              </a:rPr>
              <a:t>same</a:t>
            </a:r>
            <a:r>
              <a:rPr dirty="0" sz="2200" spc="1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value.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Times New Roman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algn="just" marL="393065" marR="123825" indent="-38100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AutoNum type="arabicPeriod"/>
              <a:tabLst>
                <a:tab pos="393700" algn="l"/>
              </a:tabLst>
            </a:pPr>
            <a:r>
              <a:rPr dirty="0" sz="2200" spc="-5">
                <a:latin typeface="Times New Roman"/>
                <a:cs typeface="Times New Roman"/>
              </a:rPr>
              <a:t>The valuation of a savings account is unrelated to free cash flows:  The two accounts have the </a:t>
            </a:r>
            <a:r>
              <a:rPr dirty="0" sz="2200" spc="-20">
                <a:latin typeface="Times New Roman"/>
                <a:cs typeface="Times New Roman"/>
              </a:rPr>
              <a:t>same </a:t>
            </a:r>
            <a:r>
              <a:rPr dirty="0" sz="2200" spc="-5">
                <a:latin typeface="Times New Roman"/>
                <a:cs typeface="Times New Roman"/>
              </a:rPr>
              <a:t>value, </a:t>
            </a:r>
            <a:r>
              <a:rPr dirty="0" sz="2200">
                <a:latin typeface="Times New Roman"/>
                <a:cs typeface="Times New Roman"/>
              </a:rPr>
              <a:t>but </a:t>
            </a:r>
            <a:r>
              <a:rPr dirty="0" sz="2200" spc="-10">
                <a:latin typeface="Times New Roman"/>
                <a:cs typeface="Times New Roman"/>
              </a:rPr>
              <a:t>different </a:t>
            </a:r>
            <a:r>
              <a:rPr dirty="0" sz="2200" spc="-5">
                <a:latin typeface="Times New Roman"/>
                <a:cs typeface="Times New Roman"/>
              </a:rPr>
              <a:t>free cash</a:t>
            </a:r>
            <a:r>
              <a:rPr dirty="0" sz="2200" spc="25">
                <a:latin typeface="Times New Roman"/>
                <a:cs typeface="Times New Roman"/>
              </a:rPr>
              <a:t> </a:t>
            </a:r>
            <a:r>
              <a:rPr dirty="0" sz="2200" spc="-30">
                <a:latin typeface="Times New Roman"/>
                <a:cs typeface="Times New Roman"/>
              </a:rPr>
              <a:t>flow.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23376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87383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28531" y="7488934"/>
            <a:ext cx="239268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8120" y="405129"/>
            <a:ext cx="363092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990000"/>
                </a:solidFill>
                <a:latin typeface="Times New Roman"/>
                <a:cs typeface="Times New Roman"/>
              </a:rPr>
              <a:t>An Anchoring</a:t>
            </a:r>
            <a:r>
              <a:rPr dirty="0" sz="2800" spc="-245" b="1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990000"/>
                </a:solidFill>
                <a:latin typeface="Times New Roman"/>
                <a:cs typeface="Times New Roman"/>
              </a:rPr>
              <a:t>Principle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2906" y="2512313"/>
            <a:ext cx="7266305" cy="1214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5"/>
              </a:spcBef>
            </a:pPr>
            <a:r>
              <a:rPr dirty="0" sz="2600" b="1" i="1">
                <a:latin typeface="Times New Roman"/>
                <a:cs typeface="Times New Roman"/>
              </a:rPr>
              <a:t>If one </a:t>
            </a:r>
            <a:r>
              <a:rPr dirty="0" sz="2600" spc="-5" b="1" i="1">
                <a:latin typeface="Times New Roman"/>
                <a:cs typeface="Times New Roman"/>
              </a:rPr>
              <a:t>forecasts </a:t>
            </a:r>
            <a:r>
              <a:rPr dirty="0" sz="2600" b="1" i="1">
                <a:latin typeface="Times New Roman"/>
                <a:cs typeface="Times New Roman"/>
              </a:rPr>
              <a:t>that an </a:t>
            </a:r>
            <a:r>
              <a:rPr dirty="0" sz="2600" spc="-5" b="1" i="1">
                <a:latin typeface="Times New Roman"/>
                <a:cs typeface="Times New Roman"/>
              </a:rPr>
              <a:t>asset </a:t>
            </a:r>
            <a:r>
              <a:rPr dirty="0" sz="2600" b="1" i="1">
                <a:latin typeface="Times New Roman"/>
                <a:cs typeface="Times New Roman"/>
              </a:rPr>
              <a:t>will earn a </a:t>
            </a:r>
            <a:r>
              <a:rPr dirty="0" sz="2600" spc="-5" b="1" i="1">
                <a:latin typeface="Times New Roman"/>
                <a:cs typeface="Times New Roman"/>
              </a:rPr>
              <a:t>return </a:t>
            </a:r>
            <a:r>
              <a:rPr dirty="0" sz="2600" b="1" i="1">
                <a:latin typeface="Times New Roman"/>
                <a:cs typeface="Times New Roman"/>
              </a:rPr>
              <a:t>on </a:t>
            </a:r>
            <a:r>
              <a:rPr dirty="0" sz="2600" spc="-5" b="1" i="1">
                <a:latin typeface="Times New Roman"/>
                <a:cs typeface="Times New Roman"/>
              </a:rPr>
              <a:t>its  </a:t>
            </a:r>
            <a:r>
              <a:rPr dirty="0" sz="2600" b="1" i="1">
                <a:latin typeface="Times New Roman"/>
                <a:cs typeface="Times New Roman"/>
              </a:rPr>
              <a:t>book value equal to the </a:t>
            </a:r>
            <a:r>
              <a:rPr dirty="0" sz="2600" spc="-5" b="1" i="1">
                <a:latin typeface="Times New Roman"/>
                <a:cs typeface="Times New Roman"/>
              </a:rPr>
              <a:t>required return, </a:t>
            </a:r>
            <a:r>
              <a:rPr dirty="0" sz="2600" b="1" i="1">
                <a:latin typeface="Times New Roman"/>
                <a:cs typeface="Times New Roman"/>
              </a:rPr>
              <a:t>it must be  worth its book</a:t>
            </a:r>
            <a:r>
              <a:rPr dirty="0" sz="2600" spc="-45" b="1" i="1">
                <a:latin typeface="Times New Roman"/>
                <a:cs typeface="Times New Roman"/>
              </a:rPr>
              <a:t> </a:t>
            </a:r>
            <a:r>
              <a:rPr dirty="0" sz="2600" b="1" i="1">
                <a:latin typeface="Times New Roman"/>
                <a:cs typeface="Times New Roman"/>
              </a:rPr>
              <a:t>value.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59368" y="7488934"/>
            <a:ext cx="23926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23376" y="7488934"/>
            <a:ext cx="216407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4523" y="7488934"/>
            <a:ext cx="303275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D. Easton &amp; Gregory A. Sommers</dc:creator>
  <dc:subject>Chapter 2</dc:subject>
  <dc:title>Financial Statement Analysis and Security Valuation</dc:title>
  <dcterms:created xsi:type="dcterms:W3CDTF">2022-10-08T03:43:41Z</dcterms:created>
  <dcterms:modified xsi:type="dcterms:W3CDTF">2022-10-08T03:43:41Z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2022-10-08T00:00:00Z</vt:filetime>
  </property>
</Properties>
</file>