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280160" y="2246376"/>
            <a:ext cx="7508748" cy="12131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2713" y="339293"/>
            <a:ext cx="5338572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66" y="1423161"/>
            <a:ext cx="7186066" cy="3903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20" Type="http://schemas.openxmlformats.org/officeDocument/2006/relationships/image" Target="../media/image22.png"/><Relationship Id="rId21" Type="http://schemas.openxmlformats.org/officeDocument/2006/relationships/image" Target="../media/image23.png"/><Relationship Id="rId22" Type="http://schemas.openxmlformats.org/officeDocument/2006/relationships/image" Target="../media/image24.png"/><Relationship Id="rId23" Type="http://schemas.openxmlformats.org/officeDocument/2006/relationships/image" Target="../media/image25.png"/><Relationship Id="rId24" Type="http://schemas.openxmlformats.org/officeDocument/2006/relationships/image" Target="../media/image26.png"/><Relationship Id="rId25" Type="http://schemas.openxmlformats.org/officeDocument/2006/relationships/image" Target="../media/image27.png"/><Relationship Id="rId26" Type="http://schemas.openxmlformats.org/officeDocument/2006/relationships/image" Target="../media/image28.png"/><Relationship Id="rId27" Type="http://schemas.openxmlformats.org/officeDocument/2006/relationships/image" Target="../media/image29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jpg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6" Type="http://schemas.openxmlformats.org/officeDocument/2006/relationships/image" Target="../media/image35.png"/><Relationship Id="rId7" Type="http://schemas.openxmlformats.org/officeDocument/2006/relationships/image" Target="../media/image36.png"/><Relationship Id="rId8" Type="http://schemas.openxmlformats.org/officeDocument/2006/relationships/image" Target="../media/image37.png"/><Relationship Id="rId9" Type="http://schemas.openxmlformats.org/officeDocument/2006/relationships/image" Target="../media/image38.png"/><Relationship Id="rId10" Type="http://schemas.openxmlformats.org/officeDocument/2006/relationships/image" Target="../media/image39.png"/><Relationship Id="rId11" Type="http://schemas.openxmlformats.org/officeDocument/2006/relationships/image" Target="../media/image40.png"/><Relationship Id="rId12" Type="http://schemas.openxmlformats.org/officeDocument/2006/relationships/image" Target="../media/image41.png"/><Relationship Id="rId13" Type="http://schemas.openxmlformats.org/officeDocument/2006/relationships/image" Target="../media/image42.png"/><Relationship Id="rId14" Type="http://schemas.openxmlformats.org/officeDocument/2006/relationships/image" Target="../media/image43.png"/><Relationship Id="rId15" Type="http://schemas.openxmlformats.org/officeDocument/2006/relationships/image" Target="../media/image44.png"/><Relationship Id="rId16" Type="http://schemas.openxmlformats.org/officeDocument/2006/relationships/image" Target="../media/image45.png"/><Relationship Id="rId17" Type="http://schemas.openxmlformats.org/officeDocument/2006/relationships/image" Target="../media/image46.png"/><Relationship Id="rId18" Type="http://schemas.openxmlformats.org/officeDocument/2006/relationships/image" Target="../media/image47.png"/><Relationship Id="rId19" Type="http://schemas.openxmlformats.org/officeDocument/2006/relationships/image" Target="../media/image48.png"/><Relationship Id="rId20" Type="http://schemas.openxmlformats.org/officeDocument/2006/relationships/image" Target="../media/image49.png"/><Relationship Id="rId21" Type="http://schemas.openxmlformats.org/officeDocument/2006/relationships/image" Target="../media/image50.png"/><Relationship Id="rId22" Type="http://schemas.openxmlformats.org/officeDocument/2006/relationships/image" Target="../media/image51.png"/><Relationship Id="rId23" Type="http://schemas.openxmlformats.org/officeDocument/2006/relationships/image" Target="../media/image52.png"/><Relationship Id="rId24" Type="http://schemas.openxmlformats.org/officeDocument/2006/relationships/image" Target="../media/image53.png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5881" y="371297"/>
            <a:ext cx="8144509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Change </a:t>
            </a:r>
            <a:r>
              <a:rPr dirty="0" sz="2400"/>
              <a:t>in </a:t>
            </a:r>
            <a:r>
              <a:rPr dirty="0" sz="2400" spc="-5"/>
              <a:t>Residual </a:t>
            </a:r>
            <a:r>
              <a:rPr dirty="0" sz="2400"/>
              <a:t>Earnings </a:t>
            </a:r>
            <a:r>
              <a:rPr dirty="0" sz="2400" spc="-5"/>
              <a:t>and Abnormal </a:t>
            </a:r>
            <a:r>
              <a:rPr dirty="0" sz="2400"/>
              <a:t>Earnings</a:t>
            </a:r>
            <a:r>
              <a:rPr dirty="0" sz="2400" spc="-50"/>
              <a:t> </a:t>
            </a:r>
            <a:r>
              <a:rPr dirty="0" sz="2400" spc="-15"/>
              <a:t>Growth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95883" y="1130934"/>
            <a:ext cx="7273925" cy="5178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Equivalent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8862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V = </a:t>
            </a:r>
            <a:r>
              <a:rPr dirty="0" sz="2000" spc="5" b="1">
                <a:latin typeface="Times New Roman"/>
                <a:cs typeface="Times New Roman"/>
              </a:rPr>
              <a:t>Book </a:t>
            </a:r>
            <a:r>
              <a:rPr dirty="0" sz="2000" spc="-35" b="1">
                <a:latin typeface="Times New Roman"/>
                <a:cs typeface="Times New Roman"/>
              </a:rPr>
              <a:t>Value </a:t>
            </a:r>
            <a:r>
              <a:rPr dirty="0" sz="2000" b="1">
                <a:latin typeface="Times New Roman"/>
                <a:cs typeface="Times New Roman"/>
              </a:rPr>
              <a:t>+ PV </a:t>
            </a:r>
            <a:r>
              <a:rPr dirty="0" sz="2000" spc="5" b="1">
                <a:latin typeface="Times New Roman"/>
                <a:cs typeface="Times New Roman"/>
              </a:rPr>
              <a:t>of </a:t>
            </a:r>
            <a:r>
              <a:rPr dirty="0" sz="2000" b="1">
                <a:latin typeface="Times New Roman"/>
                <a:cs typeface="Times New Roman"/>
              </a:rPr>
              <a:t>Residual</a:t>
            </a:r>
            <a:r>
              <a:rPr dirty="0" sz="2000" spc="-1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64833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= Capitalized forward earnings + PV of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Changes</a:t>
            </a:r>
            <a:endParaRPr sz="2000">
              <a:latin typeface="Times New Roman"/>
              <a:cs typeface="Times New Roman"/>
            </a:endParaRPr>
          </a:p>
          <a:p>
            <a:pPr marL="90106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in Residual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Equivalent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measures: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dirty="0" sz="2000" spc="5" b="1">
                <a:latin typeface="Times New Roman"/>
                <a:cs typeface="Times New Roman"/>
              </a:rPr>
              <a:t>Change </a:t>
            </a:r>
            <a:r>
              <a:rPr dirty="0" sz="2000" b="1">
                <a:latin typeface="Times New Roman"/>
                <a:cs typeface="Times New Roman"/>
              </a:rPr>
              <a:t>in Residual Earnings = Abnormal Earnings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algn="ctr" marL="118745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Abnormal Earnings </a:t>
            </a:r>
            <a:r>
              <a:rPr dirty="0" sz="2000" spc="-5" b="1">
                <a:latin typeface="Times New Roman"/>
                <a:cs typeface="Times New Roman"/>
              </a:rPr>
              <a:t>Growth </a:t>
            </a:r>
            <a:r>
              <a:rPr dirty="0" sz="2000" b="1">
                <a:latin typeface="Times New Roman"/>
                <a:cs typeface="Times New Roman"/>
              </a:rPr>
              <a:t>(AEG) is </a:t>
            </a:r>
            <a:r>
              <a:rPr dirty="0" sz="2000" spc="-5" b="1">
                <a:latin typeface="Times New Roman"/>
                <a:cs typeface="Times New Roman"/>
              </a:rPr>
              <a:t>growth </a:t>
            </a:r>
            <a:r>
              <a:rPr dirty="0" sz="2000" b="1">
                <a:latin typeface="Times New Roman"/>
                <a:cs typeface="Times New Roman"/>
              </a:rPr>
              <a:t>in earnings over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algn="ctr" marL="326390">
              <a:lnSpc>
                <a:spcPct val="100000"/>
              </a:lnSpc>
            </a:pPr>
            <a:r>
              <a:rPr dirty="0" sz="2000" spc="-10" b="1">
                <a:latin typeface="Times New Roman"/>
                <a:cs typeface="Times New Roman"/>
              </a:rPr>
              <a:t>required </a:t>
            </a:r>
            <a:r>
              <a:rPr dirty="0" sz="2000" spc="-5" b="1">
                <a:latin typeface="Times New Roman"/>
                <a:cs typeface="Times New Roman"/>
              </a:rPr>
              <a:t>growth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11874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AEG is the focus for P/E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2391" y="212547"/>
            <a:ext cx="47872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Prototype </a:t>
            </a:r>
            <a:r>
              <a:rPr dirty="0"/>
              <a:t>Savings</a:t>
            </a:r>
            <a:r>
              <a:rPr dirty="0" spc="-200"/>
              <a:t> </a:t>
            </a:r>
            <a:r>
              <a:rPr dirty="0" spc="-5"/>
              <a:t>Account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6093" y="756793"/>
          <a:ext cx="8837930" cy="4979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1490"/>
                <a:gridCol w="968375"/>
                <a:gridCol w="931544"/>
                <a:gridCol w="1003300"/>
                <a:gridCol w="966470"/>
                <a:gridCol w="970279"/>
                <a:gridCol w="967740"/>
              </a:tblGrid>
              <a:tr h="259144">
                <a:tc gridSpan="7"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Forecasts for a Savings Account </a:t>
                      </a:r>
                      <a:r>
                        <a:rPr dirty="0" sz="1600" b="1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$100 Invested at the End </a:t>
                      </a:r>
                      <a:r>
                        <a:rPr dirty="0" sz="1600" b="1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60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2012.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8060">
                <a:tc gridSpan="7">
                  <a:txBody>
                    <a:bodyPr/>
                    <a:lstStyle/>
                    <a:p>
                      <a:pPr marL="4445">
                        <a:lnSpc>
                          <a:spcPts val="1775"/>
                        </a:lnSpc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Earning 5% per </a:t>
                      </a:r>
                      <a:r>
                        <a:rPr dirty="0" sz="1600" spc="-35" b="1">
                          <a:latin typeface="Times New Roman"/>
                          <a:cs typeface="Times New Roman"/>
                        </a:rPr>
                        <a:t>year. </a:t>
                      </a:r>
                      <a:r>
                        <a:rPr dirty="0" sz="1600" spc="-10" b="1">
                          <a:latin typeface="Times New Roman"/>
                          <a:cs typeface="Times New Roman"/>
                        </a:rPr>
                        <a:t>Required return </a:t>
                      </a: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dirty="0" sz="160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latin typeface="Times New Roman"/>
                          <a:cs typeface="Times New Roman"/>
                        </a:rPr>
                        <a:t>5%.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8665">
                <a:tc gridSpan="7">
                  <a:txBody>
                    <a:bodyPr/>
                    <a:lstStyle/>
                    <a:p>
                      <a:pPr marL="5338445">
                        <a:lnSpc>
                          <a:spcPts val="1860"/>
                        </a:lnSpc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600" spc="-50" b="1">
                          <a:latin typeface="Times New Roman"/>
                          <a:cs typeface="Times New Roman"/>
                        </a:rPr>
                        <a:t> Year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85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780">
                        <a:lnSpc>
                          <a:spcPts val="1855"/>
                        </a:lnSpc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2012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ts val="1855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6230">
                        <a:lnSpc>
                          <a:spcPts val="1855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855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855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55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59334">
                <a:tc gridSpan="7"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Scenario 1: Earnings withdrawn each year (full</a:t>
                      </a:r>
                      <a:r>
                        <a:rPr dirty="0" sz="1600" spc="7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payout)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8729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403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Dividends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07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6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Value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78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639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696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Residual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29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6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29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226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5.51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5.79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6.08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466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growth</a:t>
                      </a:r>
                      <a:r>
                        <a:rPr dirty="0" sz="16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07">
                <a:tc gridSpan="7"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Scenario 2: No withdrawals (zero</a:t>
                      </a:r>
                      <a:r>
                        <a:rPr dirty="0" sz="1600" spc="3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 b="1" i="1">
                          <a:latin typeface="Times New Roman"/>
                          <a:cs typeface="Times New Roman"/>
                        </a:rPr>
                        <a:t>payout)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8633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$5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$5.25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$5.51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$5.79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$6.08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29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Dividends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29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6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Value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780">
                        <a:lnSpc>
                          <a:spcPts val="1839"/>
                        </a:lnSpc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$100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105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1839"/>
                        </a:lnSpc>
                      </a:pP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110.25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9"/>
                        </a:lnSpc>
                      </a:pP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115.76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121.55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127.63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403">
                <a:tc>
                  <a:txBody>
                    <a:bodyPr/>
                    <a:lstStyle/>
                    <a:p>
                      <a:pPr marL="4445">
                        <a:lnSpc>
                          <a:spcPts val="183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Residual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5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771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6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696">
                <a:tc>
                  <a:txBody>
                    <a:bodyPr/>
                    <a:lstStyle/>
                    <a:p>
                      <a:pPr marL="444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839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226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5.51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5.79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6.08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37222">
                <a:tc>
                  <a:txBody>
                    <a:bodyPr/>
                    <a:lstStyle/>
                    <a:p>
                      <a:pPr marL="4445">
                        <a:lnSpc>
                          <a:spcPts val="177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growth</a:t>
                      </a:r>
                      <a:r>
                        <a:rPr dirty="0" sz="16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ts val="1770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770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770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770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82067" y="5718149"/>
            <a:ext cx="7359650" cy="8172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4200"/>
              </a:lnSpc>
              <a:spcBef>
                <a:spcPts val="100"/>
              </a:spcBef>
            </a:pPr>
            <a:r>
              <a:rPr dirty="0" sz="1800" spc="-4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= Book </a:t>
            </a:r>
            <a:r>
              <a:rPr dirty="0" sz="1800" spc="-4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+ </a:t>
            </a:r>
            <a:r>
              <a:rPr dirty="0" sz="1800" spc="-5">
                <a:latin typeface="Times New Roman"/>
                <a:cs typeface="Times New Roman"/>
              </a:rPr>
              <a:t>Present </a:t>
            </a:r>
            <a:r>
              <a:rPr dirty="0" sz="1800" spc="-4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of </a:t>
            </a:r>
            <a:r>
              <a:rPr dirty="0" sz="1800" spc="-5">
                <a:latin typeface="Times New Roman"/>
                <a:cs typeface="Times New Roman"/>
              </a:rPr>
              <a:t>Residual </a:t>
            </a:r>
            <a:r>
              <a:rPr dirty="0" sz="1800">
                <a:latin typeface="Times New Roman"/>
                <a:cs typeface="Times New Roman"/>
              </a:rPr>
              <a:t>Earnings = $100 + 0 = $100  </a:t>
            </a:r>
            <a:r>
              <a:rPr dirty="0" sz="1800" spc="-4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of </a:t>
            </a:r>
            <a:r>
              <a:rPr dirty="0" sz="1800" spc="-5">
                <a:latin typeface="Times New Roman"/>
                <a:cs typeface="Times New Roman"/>
              </a:rPr>
              <a:t>savings </a:t>
            </a:r>
            <a:r>
              <a:rPr dirty="0" sz="1800">
                <a:latin typeface="Times New Roman"/>
                <a:cs typeface="Times New Roman"/>
              </a:rPr>
              <a:t>account = forward Earnings/Required Return = $5/0.05 =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$100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9197" y="339293"/>
            <a:ext cx="37528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Cum-Dividend</a:t>
            </a:r>
            <a:r>
              <a:rPr dirty="0" spc="10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4220" y="1181862"/>
            <a:ext cx="8028305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latin typeface="Times New Roman"/>
                <a:cs typeface="Times New Roman"/>
              </a:rPr>
              <a:t>Ex-dividend earnings is earnings without the reinvestment of</a:t>
            </a:r>
            <a:r>
              <a:rPr dirty="0" sz="2000" spc="-22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dividends.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 i="1">
                <a:latin typeface="Times New Roman"/>
                <a:cs typeface="Times New Roman"/>
              </a:rPr>
              <a:t>Cum-dividend earnings is earnings </a:t>
            </a:r>
            <a:r>
              <a:rPr dirty="0" sz="2000" spc="-5" b="1" i="1">
                <a:latin typeface="Times New Roman"/>
                <a:cs typeface="Times New Roman"/>
              </a:rPr>
              <a:t>with </a:t>
            </a:r>
            <a:r>
              <a:rPr dirty="0" sz="2000" b="1" i="1">
                <a:latin typeface="Times New Roman"/>
                <a:cs typeface="Times New Roman"/>
              </a:rPr>
              <a:t>the prior </a:t>
            </a:r>
            <a:r>
              <a:rPr dirty="0" sz="2000" spc="-15" b="1" i="1">
                <a:latin typeface="Times New Roman"/>
                <a:cs typeface="Times New Roman"/>
              </a:rPr>
              <a:t>year’s </a:t>
            </a:r>
            <a:r>
              <a:rPr dirty="0" sz="2000" b="1" i="1">
                <a:latin typeface="Times New Roman"/>
                <a:cs typeface="Times New Roman"/>
              </a:rPr>
              <a:t>dividend</a:t>
            </a:r>
            <a:r>
              <a:rPr dirty="0" sz="2000" spc="-165" b="1" i="1">
                <a:latin typeface="Times New Roman"/>
                <a:cs typeface="Times New Roman"/>
              </a:rPr>
              <a:t> </a:t>
            </a:r>
            <a:r>
              <a:rPr dirty="0" sz="2000" spc="-5" b="1" i="1">
                <a:latin typeface="Times New Roman"/>
                <a:cs typeface="Times New Roman"/>
              </a:rPr>
              <a:t>reinvested: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4220" y="2401316"/>
            <a:ext cx="5217160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latin typeface="Times New Roman"/>
                <a:cs typeface="Times New Roman"/>
              </a:rPr>
              <a:t>For the full-payout</a:t>
            </a:r>
            <a:r>
              <a:rPr dirty="0" sz="2000" spc="-80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account: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Earnings for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2014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Earnings </a:t>
            </a:r>
            <a:r>
              <a:rPr dirty="0" sz="2000" spc="-10" b="1">
                <a:latin typeface="Times New Roman"/>
                <a:cs typeface="Times New Roman"/>
              </a:rPr>
              <a:t>from </a:t>
            </a:r>
            <a:r>
              <a:rPr dirty="0" sz="2000" spc="-5" b="1">
                <a:latin typeface="Times New Roman"/>
                <a:cs typeface="Times New Roman"/>
              </a:rPr>
              <a:t>reinvesting prior year’s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dividend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Cum-dividend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28054" y="2706116"/>
            <a:ext cx="600710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$</a:t>
            </a:r>
            <a:r>
              <a:rPr dirty="0" sz="2000" spc="10" b="1">
                <a:latin typeface="Times New Roman"/>
                <a:cs typeface="Times New Roman"/>
              </a:rPr>
              <a:t>5</a:t>
            </a:r>
            <a:r>
              <a:rPr dirty="0" sz="2000" b="1">
                <a:latin typeface="Times New Roman"/>
                <a:cs typeface="Times New Roman"/>
              </a:rPr>
              <a:t>.</a:t>
            </a:r>
            <a:r>
              <a:rPr dirty="0" sz="2000" spc="5" b="1">
                <a:latin typeface="Times New Roman"/>
                <a:cs typeface="Times New Roman"/>
              </a:rPr>
              <a:t>0</a:t>
            </a:r>
            <a:r>
              <a:rPr dirty="0" sz="2000" b="1">
                <a:latin typeface="Times New Roman"/>
                <a:cs typeface="Times New Roman"/>
              </a:rPr>
              <a:t>0 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0.25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$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dirty="0" u="heavy" sz="20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4220" y="3925570"/>
            <a:ext cx="5216525" cy="1245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 i="1">
                <a:latin typeface="Times New Roman"/>
                <a:cs typeface="Times New Roman"/>
              </a:rPr>
              <a:t>For zero-payout</a:t>
            </a:r>
            <a:r>
              <a:rPr dirty="0" sz="2000" spc="-60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account: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Earnings for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2014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Earnings </a:t>
            </a:r>
            <a:r>
              <a:rPr dirty="0" sz="2000" spc="-10" b="1">
                <a:latin typeface="Times New Roman"/>
                <a:cs typeface="Times New Roman"/>
              </a:rPr>
              <a:t>from </a:t>
            </a:r>
            <a:r>
              <a:rPr dirty="0" sz="2000" spc="-5" b="1">
                <a:latin typeface="Times New Roman"/>
                <a:cs typeface="Times New Roman"/>
              </a:rPr>
              <a:t>reinvesting prior year’s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dividend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Cum-dividend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76238" y="4230370"/>
            <a:ext cx="647065" cy="9410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Times New Roman"/>
                <a:cs typeface="Times New Roman"/>
              </a:rPr>
              <a:t>$5.25</a:t>
            </a:r>
            <a:endParaRPr sz="2000">
              <a:latin typeface="Times New Roman"/>
              <a:cs typeface="Times New Roman"/>
            </a:endParaRPr>
          </a:p>
          <a:p>
            <a:pPr marL="149860">
              <a:lnSpc>
                <a:spcPct val="100000"/>
              </a:lnSpc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0.00</a:t>
            </a:r>
            <a:endParaRPr sz="200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  <a:spcBef>
                <a:spcPts val="5"/>
              </a:spcBef>
            </a:pPr>
            <a:r>
              <a:rPr dirty="0" sz="2000" spc="5" b="1">
                <a:latin typeface="Times New Roman"/>
                <a:cs typeface="Times New Roman"/>
              </a:rPr>
              <a:t>$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dirty="0" u="heavy" sz="20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4220" y="5449925"/>
            <a:ext cx="68091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 i="1">
                <a:latin typeface="Times New Roman"/>
                <a:cs typeface="Times New Roman"/>
              </a:rPr>
              <a:t>The </a:t>
            </a:r>
            <a:r>
              <a:rPr dirty="0" sz="2000" spc="-5" b="1" i="1">
                <a:latin typeface="Times New Roman"/>
                <a:cs typeface="Times New Roman"/>
              </a:rPr>
              <a:t>two </a:t>
            </a:r>
            <a:r>
              <a:rPr dirty="0" sz="2000" b="1" i="1">
                <a:latin typeface="Times New Roman"/>
                <a:cs typeface="Times New Roman"/>
              </a:rPr>
              <a:t>savings accounts have the same cum-dividend</a:t>
            </a:r>
            <a:r>
              <a:rPr dirty="0" sz="2000" spc="-16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earnings!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5170" y="339293"/>
            <a:ext cx="26619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Normal</a:t>
            </a:r>
            <a:r>
              <a:rPr dirty="0" spc="-40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6095" y="1485138"/>
            <a:ext cx="7729220" cy="3074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93700" marR="4318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Earnings that are </a:t>
            </a:r>
            <a:r>
              <a:rPr dirty="0" sz="2000" spc="5">
                <a:latin typeface="Times New Roman"/>
                <a:cs typeface="Times New Roman"/>
              </a:rPr>
              <a:t>due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5">
                <a:latin typeface="Times New Roman"/>
                <a:cs typeface="Times New Roman"/>
              </a:rPr>
              <a:t>growth </a:t>
            </a:r>
            <a:r>
              <a:rPr dirty="0" sz="2000">
                <a:latin typeface="Times New Roman"/>
                <a:cs typeface="Times New Roman"/>
              </a:rPr>
              <a:t>at the required return are called</a:t>
            </a:r>
            <a:r>
              <a:rPr dirty="0" sz="2000" spc="-290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normal  earnings</a:t>
            </a:r>
            <a:r>
              <a:rPr dirty="0" sz="2000">
                <a:latin typeface="Times New Roman"/>
                <a:cs typeface="Times New Roman"/>
              </a:rPr>
              <a:t>. For any period,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257935">
              <a:lnSpc>
                <a:spcPct val="100000"/>
              </a:lnSpc>
            </a:pPr>
            <a:r>
              <a:rPr dirty="0" sz="2000" i="1">
                <a:latin typeface="Times New Roman"/>
                <a:cs typeface="Times New Roman"/>
              </a:rPr>
              <a:t>Normal Earnings</a:t>
            </a:r>
            <a:r>
              <a:rPr dirty="0" baseline="-21367" sz="1950" i="1">
                <a:latin typeface="Times New Roman"/>
                <a:cs typeface="Times New Roman"/>
              </a:rPr>
              <a:t>t </a:t>
            </a:r>
            <a:r>
              <a:rPr dirty="0" sz="2000" i="1">
                <a:latin typeface="Times New Roman"/>
                <a:cs typeface="Times New Roman"/>
              </a:rPr>
              <a:t>=</a:t>
            </a:r>
            <a:r>
              <a:rPr dirty="0" sz="2000" spc="-21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ρEarnings</a:t>
            </a:r>
            <a:r>
              <a:rPr dirty="0" baseline="-21367" sz="1950" i="1">
                <a:latin typeface="Times New Roman"/>
                <a:cs typeface="Times New Roman"/>
              </a:rPr>
              <a:t>t-1</a:t>
            </a:r>
            <a:endParaRPr baseline="-21367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93065" algn="l"/>
                <a:tab pos="393700" algn="l"/>
              </a:tabLst>
            </a:pPr>
            <a:r>
              <a:rPr dirty="0" sz="2000" spc="5">
                <a:latin typeface="Times New Roman"/>
                <a:cs typeface="Times New Roman"/>
              </a:rPr>
              <a:t>For </a:t>
            </a:r>
            <a:r>
              <a:rPr dirty="0" sz="2000">
                <a:latin typeface="Times New Roman"/>
                <a:cs typeface="Times New Roman"/>
              </a:rPr>
              <a:t>the savings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57935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Times New Roman"/>
                <a:cs typeface="Times New Roman"/>
              </a:rPr>
              <a:t>Normal </a:t>
            </a:r>
            <a:r>
              <a:rPr dirty="0" sz="2000" spc="5">
                <a:latin typeface="Times New Roman"/>
                <a:cs typeface="Times New Roman"/>
              </a:rPr>
              <a:t>Earnings</a:t>
            </a:r>
            <a:r>
              <a:rPr dirty="0" baseline="-21367" sz="1950" spc="7">
                <a:latin typeface="Times New Roman"/>
                <a:cs typeface="Times New Roman"/>
              </a:rPr>
              <a:t>2014 </a:t>
            </a:r>
            <a:r>
              <a:rPr dirty="0" sz="2000">
                <a:latin typeface="Times New Roman"/>
                <a:cs typeface="Times New Roman"/>
              </a:rPr>
              <a:t>= 1.05 </a:t>
            </a:r>
            <a:r>
              <a:rPr dirty="0" sz="2000">
                <a:latin typeface="Cambria Math"/>
                <a:cs typeface="Cambria Math"/>
              </a:rPr>
              <a:t>×</a:t>
            </a:r>
            <a:r>
              <a:rPr dirty="0" sz="2000" spc="-190">
                <a:latin typeface="Cambria Math"/>
                <a:cs typeface="Cambria Math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Earnings</a:t>
            </a:r>
            <a:r>
              <a:rPr dirty="0" baseline="-21367" sz="1950" spc="7">
                <a:latin typeface="Times New Roman"/>
                <a:cs typeface="Times New Roman"/>
              </a:rPr>
              <a:t>2013</a:t>
            </a:r>
            <a:endParaRPr baseline="-21367" sz="1950">
              <a:latin typeface="Times New Roman"/>
              <a:cs typeface="Times New Roman"/>
            </a:endParaRPr>
          </a:p>
          <a:p>
            <a:pPr marL="335343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= 1.05 </a:t>
            </a:r>
            <a:r>
              <a:rPr dirty="0" sz="2000">
                <a:latin typeface="Cambria Math"/>
                <a:cs typeface="Cambria Math"/>
              </a:rPr>
              <a:t>×</a:t>
            </a:r>
            <a:r>
              <a:rPr dirty="0" sz="2000" spc="20">
                <a:latin typeface="Cambria Math"/>
                <a:cs typeface="Cambria Math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$5</a:t>
            </a:r>
            <a:endParaRPr sz="2000">
              <a:latin typeface="Times New Roman"/>
              <a:cs typeface="Times New Roman"/>
            </a:endParaRPr>
          </a:p>
          <a:p>
            <a:pPr marL="335343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$5.25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8973" y="463677"/>
            <a:ext cx="54203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Abnormal Earnings </a:t>
            </a:r>
            <a:r>
              <a:rPr dirty="0" spc="-20"/>
              <a:t>Growth</a:t>
            </a:r>
            <a:r>
              <a:rPr dirty="0" spc="50"/>
              <a:t> </a:t>
            </a:r>
            <a:r>
              <a:rPr dirty="0" spc="-5"/>
              <a:t>(AEG)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0933" y="1485138"/>
            <a:ext cx="8125459" cy="29489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93700" marR="35433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Abnormal Earnings </a:t>
            </a:r>
            <a:r>
              <a:rPr dirty="0" sz="2000" spc="-5" b="1">
                <a:latin typeface="Times New Roman"/>
                <a:cs typeface="Times New Roman"/>
              </a:rPr>
              <a:t>Growth </a:t>
            </a:r>
            <a:r>
              <a:rPr dirty="0" sz="2000">
                <a:latin typeface="Times New Roman"/>
                <a:cs typeface="Times New Roman"/>
              </a:rPr>
              <a:t>is the cum-dividend earnings growth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over  normal earnings growth (in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dollars):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1F5F"/>
              </a:buClr>
              <a:buFont typeface="Arial"/>
              <a:buChar char="•"/>
            </a:pPr>
            <a:endParaRPr sz="2700">
              <a:latin typeface="Times New Roman"/>
              <a:cs typeface="Times New Roman"/>
            </a:endParaRPr>
          </a:p>
          <a:p>
            <a:pPr algn="r" marR="64135">
              <a:lnSpc>
                <a:spcPct val="100000"/>
              </a:lnSpc>
            </a:pPr>
            <a:r>
              <a:rPr dirty="0" sz="2000" i="1">
                <a:latin typeface="Times New Roman"/>
                <a:cs typeface="Times New Roman"/>
              </a:rPr>
              <a:t>Abnormal earnings </a:t>
            </a:r>
            <a:r>
              <a:rPr dirty="0" sz="2000" spc="-10" i="1">
                <a:latin typeface="Times New Roman"/>
                <a:cs typeface="Times New Roman"/>
              </a:rPr>
              <a:t>growth</a:t>
            </a:r>
            <a:r>
              <a:rPr dirty="0" baseline="-21367" sz="1950" spc="-15" i="1">
                <a:latin typeface="Times New Roman"/>
                <a:cs typeface="Times New Roman"/>
              </a:rPr>
              <a:t>t  </a:t>
            </a:r>
            <a:r>
              <a:rPr dirty="0" sz="2000" i="1">
                <a:latin typeface="Times New Roman"/>
                <a:cs typeface="Times New Roman"/>
              </a:rPr>
              <a:t>= Cum-dividend earnings</a:t>
            </a:r>
            <a:r>
              <a:rPr dirty="0" baseline="-21367" sz="1950" i="1">
                <a:latin typeface="Times New Roman"/>
                <a:cs typeface="Times New Roman"/>
              </a:rPr>
              <a:t>t </a:t>
            </a:r>
            <a:r>
              <a:rPr dirty="0" sz="2000" i="1">
                <a:latin typeface="Times New Roman"/>
                <a:cs typeface="Times New Roman"/>
              </a:rPr>
              <a:t>– Normal</a:t>
            </a:r>
            <a:r>
              <a:rPr dirty="0" sz="2000" spc="-10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earnings</a:t>
            </a:r>
            <a:r>
              <a:rPr dirty="0" baseline="-21367" sz="1950" i="1">
                <a:latin typeface="Times New Roman"/>
                <a:cs typeface="Times New Roman"/>
              </a:rPr>
              <a:t>t</a:t>
            </a:r>
            <a:endParaRPr baseline="-21367" sz="1950">
              <a:latin typeface="Times New Roman"/>
              <a:cs typeface="Times New Roman"/>
            </a:endParaRPr>
          </a:p>
          <a:p>
            <a:pPr algn="r" marR="55880">
              <a:lnSpc>
                <a:spcPct val="100000"/>
              </a:lnSpc>
              <a:spcBef>
                <a:spcPts val="720"/>
              </a:spcBef>
            </a:pPr>
            <a:r>
              <a:rPr dirty="0" sz="2000" i="1">
                <a:latin typeface="Times New Roman"/>
                <a:cs typeface="Times New Roman"/>
              </a:rPr>
              <a:t>= [Earnings</a:t>
            </a:r>
            <a:r>
              <a:rPr dirty="0" baseline="-21367" sz="1950" i="1">
                <a:latin typeface="Times New Roman"/>
                <a:cs typeface="Times New Roman"/>
              </a:rPr>
              <a:t>t  </a:t>
            </a:r>
            <a:r>
              <a:rPr dirty="0" sz="2000" i="1">
                <a:latin typeface="Times New Roman"/>
                <a:cs typeface="Times New Roman"/>
              </a:rPr>
              <a:t>+(ρ-1)dividend</a:t>
            </a:r>
            <a:r>
              <a:rPr dirty="0" baseline="-21367" sz="1950" i="1">
                <a:latin typeface="Times New Roman"/>
                <a:cs typeface="Times New Roman"/>
              </a:rPr>
              <a:t>t-1</a:t>
            </a:r>
            <a:r>
              <a:rPr dirty="0" sz="2000" i="1">
                <a:latin typeface="Times New Roman"/>
                <a:cs typeface="Times New Roman"/>
              </a:rPr>
              <a:t>] –</a:t>
            </a:r>
            <a:r>
              <a:rPr dirty="0" sz="2000" spc="-22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ρEarnings</a:t>
            </a:r>
            <a:r>
              <a:rPr dirty="0" baseline="-21367" sz="1950" i="1">
                <a:latin typeface="Times New Roman"/>
                <a:cs typeface="Times New Roman"/>
              </a:rPr>
              <a:t>t-1</a:t>
            </a:r>
            <a:endParaRPr baseline="-21367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5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For the savings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account:</a:t>
            </a:r>
            <a:endParaRPr sz="2000">
              <a:latin typeface="Times New Roman"/>
              <a:cs typeface="Times New Roman"/>
            </a:endParaRPr>
          </a:p>
          <a:p>
            <a:pPr algn="ctr" marL="134620">
              <a:lnSpc>
                <a:spcPct val="100000"/>
              </a:lnSpc>
              <a:spcBef>
                <a:spcPts val="785"/>
              </a:spcBef>
            </a:pPr>
            <a:r>
              <a:rPr dirty="0" sz="2200" i="1">
                <a:latin typeface="Times New Roman"/>
                <a:cs typeface="Times New Roman"/>
              </a:rPr>
              <a:t>AEG</a:t>
            </a:r>
            <a:r>
              <a:rPr dirty="0" baseline="-21072" sz="2175" i="1">
                <a:latin typeface="Times New Roman"/>
                <a:cs typeface="Times New Roman"/>
              </a:rPr>
              <a:t>2014 </a:t>
            </a:r>
            <a:r>
              <a:rPr dirty="0" sz="2200" spc="-5" i="1">
                <a:latin typeface="Times New Roman"/>
                <a:cs typeface="Times New Roman"/>
              </a:rPr>
              <a:t>= 5.25 – 5.25 =</a:t>
            </a:r>
            <a:r>
              <a:rPr dirty="0" sz="2200" spc="-135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2747" y="401828"/>
            <a:ext cx="52920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30"/>
              <a:t>Trailing </a:t>
            </a:r>
            <a:r>
              <a:rPr dirty="0" spc="-5"/>
              <a:t>P/E and </a:t>
            </a:r>
            <a:r>
              <a:rPr dirty="0" spc="-10"/>
              <a:t>Forward</a:t>
            </a:r>
            <a:r>
              <a:rPr dirty="0" spc="-15"/>
              <a:t> </a:t>
            </a:r>
            <a:r>
              <a:rPr dirty="0" spc="-5"/>
              <a:t>P/E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033" y="1485138"/>
            <a:ext cx="1017269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R</a:t>
            </a:r>
            <a:r>
              <a:rPr dirty="0" sz="2000" spc="-10">
                <a:latin typeface="Times New Roman"/>
                <a:cs typeface="Times New Roman"/>
              </a:rPr>
              <a:t>e</a:t>
            </a:r>
            <a:r>
              <a:rPr dirty="0" sz="2000">
                <a:latin typeface="Times New Roman"/>
                <a:cs typeface="Times New Roman"/>
              </a:rPr>
              <a:t>ca</a:t>
            </a:r>
            <a:r>
              <a:rPr dirty="0" sz="2000" spc="-10">
                <a:latin typeface="Times New Roman"/>
                <a:cs typeface="Times New Roman"/>
              </a:rPr>
              <a:t>l</a:t>
            </a:r>
            <a:r>
              <a:rPr dirty="0" sz="200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97377" y="1858518"/>
            <a:ext cx="157099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Forward P/E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>
                <a:latin typeface="Cambria Math"/>
                <a:cs typeface="Cambria Math"/>
              </a:rPr>
              <a:t>=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26659" y="2052954"/>
            <a:ext cx="944880" cy="0"/>
          </a:xfrm>
          <a:custGeom>
            <a:avLst/>
            <a:gdLst/>
            <a:ahLst/>
            <a:cxnLst/>
            <a:rect l="l" t="t" r="r" b="b"/>
            <a:pathLst>
              <a:path w="944879" h="0">
                <a:moveTo>
                  <a:pt x="0" y="0"/>
                </a:moveTo>
                <a:lnTo>
                  <a:pt x="944880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178297" y="1777745"/>
            <a:ext cx="63627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1450" spc="45">
                <a:latin typeface="Cambria Math"/>
                <a:cs typeface="Cambria Math"/>
              </a:rPr>
              <a:t>𝑃𝑟𝑖𝑐𝑒</a:t>
            </a:r>
            <a:r>
              <a:rPr dirty="0" baseline="-13888" sz="1800" spc="67">
                <a:latin typeface="Cambria Math"/>
                <a:cs typeface="Cambria Math"/>
              </a:rPr>
              <a:t>0</a:t>
            </a:r>
            <a:endParaRPr baseline="-13888" sz="1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9321" y="2055113"/>
            <a:ext cx="101473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1450" spc="65">
                <a:latin typeface="Cambria Math"/>
                <a:cs typeface="Cambria Math"/>
              </a:rPr>
              <a:t>𝐸𝑎𝑟𝑛𝑖𝑛𝑔𝑠</a:t>
            </a:r>
            <a:r>
              <a:rPr dirty="0" baseline="-13888" sz="1800" spc="97">
                <a:latin typeface="Cambria Math"/>
                <a:cs typeface="Cambria Math"/>
              </a:rPr>
              <a:t>1</a:t>
            </a:r>
            <a:endParaRPr baseline="-13888" sz="18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56328" y="2837814"/>
            <a:ext cx="1628139" cy="0"/>
          </a:xfrm>
          <a:custGeom>
            <a:avLst/>
            <a:gdLst/>
            <a:ahLst/>
            <a:cxnLst/>
            <a:rect l="l" t="t" r="r" b="b"/>
            <a:pathLst>
              <a:path w="1628139" h="0">
                <a:moveTo>
                  <a:pt x="0" y="0"/>
                </a:moveTo>
                <a:lnTo>
                  <a:pt x="1627631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881758" y="2438788"/>
            <a:ext cx="5669280" cy="131508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algn="ctr" marR="48895">
              <a:lnSpc>
                <a:spcPct val="100000"/>
              </a:lnSpc>
              <a:spcBef>
                <a:spcPts val="540"/>
              </a:spcBef>
            </a:pPr>
            <a:r>
              <a:rPr dirty="0" baseline="-33333" sz="3000" spc="-15">
                <a:latin typeface="Times New Roman"/>
                <a:cs typeface="Times New Roman"/>
              </a:rPr>
              <a:t>Trailing </a:t>
            </a:r>
            <a:r>
              <a:rPr dirty="0" baseline="-33333" sz="3000">
                <a:latin typeface="Times New Roman"/>
                <a:cs typeface="Times New Roman"/>
              </a:rPr>
              <a:t>P/E </a:t>
            </a:r>
            <a:r>
              <a:rPr dirty="0" baseline="-33333" sz="3000">
                <a:latin typeface="Cambria Math"/>
                <a:cs typeface="Cambria Math"/>
              </a:rPr>
              <a:t>=</a:t>
            </a:r>
            <a:r>
              <a:rPr dirty="0" baseline="-33333" sz="3000" spc="104">
                <a:latin typeface="Cambria Math"/>
                <a:cs typeface="Cambria Math"/>
              </a:rPr>
              <a:t> </a:t>
            </a:r>
            <a:r>
              <a:rPr dirty="0" sz="1450" spc="60">
                <a:latin typeface="Cambria Math"/>
                <a:cs typeface="Cambria Math"/>
              </a:rPr>
              <a:t>𝑃𝑟𝑖𝑐𝑒</a:t>
            </a:r>
            <a:r>
              <a:rPr dirty="0" baseline="-13888" sz="1800" spc="89">
                <a:latin typeface="Cambria Math"/>
                <a:cs typeface="Cambria Math"/>
              </a:rPr>
              <a:t>0</a:t>
            </a:r>
            <a:r>
              <a:rPr dirty="0" sz="1450" spc="60">
                <a:latin typeface="Cambria Math"/>
                <a:cs typeface="Cambria Math"/>
              </a:rPr>
              <a:t>+𝐷𝑖𝑣𝑖𝑑𝑒𝑛𝑑</a:t>
            </a:r>
            <a:r>
              <a:rPr dirty="0" baseline="-13888" sz="1800" spc="89">
                <a:latin typeface="Cambria Math"/>
                <a:cs typeface="Cambria Math"/>
              </a:rPr>
              <a:t>0</a:t>
            </a:r>
            <a:endParaRPr baseline="-13888" sz="1800">
              <a:latin typeface="Cambria Math"/>
              <a:cs typeface="Cambria Math"/>
            </a:endParaRPr>
          </a:p>
          <a:p>
            <a:pPr marL="3117850">
              <a:lnSpc>
                <a:spcPct val="100000"/>
              </a:lnSpc>
              <a:spcBef>
                <a:spcPts val="334"/>
              </a:spcBef>
            </a:pPr>
            <a:r>
              <a:rPr dirty="0" sz="1450" spc="65">
                <a:latin typeface="Cambria Math"/>
                <a:cs typeface="Cambria Math"/>
              </a:rPr>
              <a:t>𝐸𝑎𝑟𝑛𝑖𝑛𝑔𝑠</a:t>
            </a:r>
            <a:r>
              <a:rPr dirty="0" baseline="-13888" sz="1800" spc="97">
                <a:latin typeface="Cambria Math"/>
                <a:cs typeface="Cambria Math"/>
              </a:rPr>
              <a:t>0</a:t>
            </a:r>
            <a:endParaRPr baseline="-13888" sz="1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u="sng" sz="20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Dividends affect prices </a:t>
            </a:r>
            <a:r>
              <a:rPr dirty="0" u="sng" sz="2000" spc="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but not past </a:t>
            </a:r>
            <a:r>
              <a:rPr dirty="0" u="sng" sz="20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(trailing)</a:t>
            </a:r>
            <a:r>
              <a:rPr dirty="0" u="sng" sz="2000" spc="-204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earnings.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2747" y="401828"/>
            <a:ext cx="52920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30"/>
              <a:t>Trailing </a:t>
            </a:r>
            <a:r>
              <a:rPr dirty="0" spc="-5"/>
              <a:t>P/E and </a:t>
            </a:r>
            <a:r>
              <a:rPr dirty="0" spc="-10"/>
              <a:t>Forward</a:t>
            </a:r>
            <a:r>
              <a:rPr dirty="0" spc="-15"/>
              <a:t> </a:t>
            </a:r>
            <a:r>
              <a:rPr dirty="0" spc="-5"/>
              <a:t>P/E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033" y="1485138"/>
            <a:ext cx="8086090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Normal </a:t>
            </a:r>
            <a:r>
              <a:rPr dirty="0" sz="2000">
                <a:latin typeface="Times New Roman"/>
                <a:cs typeface="Times New Roman"/>
              </a:rPr>
              <a:t>P/E is the benchmark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case: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2000">
                <a:latin typeface="Times New Roman"/>
                <a:cs typeface="Times New Roman"/>
              </a:rPr>
              <a:t>No abnormal earnings growth is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expected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2000">
                <a:latin typeface="Times New Roman"/>
                <a:cs typeface="Times New Roman"/>
              </a:rPr>
              <a:t>Earnings are expected to grow at a rate equal to the required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001F5F"/>
              </a:buClr>
              <a:buFont typeface="Wingdings"/>
              <a:buChar char=""/>
            </a:pPr>
            <a:endParaRPr sz="27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For the savings account, the forward P/E </a:t>
            </a:r>
            <a:r>
              <a:rPr dirty="0" sz="2000" spc="-5">
                <a:latin typeface="Times New Roman"/>
                <a:cs typeface="Times New Roman"/>
              </a:rPr>
              <a:t>ratio </a:t>
            </a:r>
            <a:r>
              <a:rPr dirty="0" sz="2000">
                <a:latin typeface="Times New Roman"/>
                <a:cs typeface="Times New Roman"/>
              </a:rPr>
              <a:t>in 2012 is $100/$5 = 20.</a:t>
            </a:r>
            <a:r>
              <a:rPr dirty="0" sz="2000" spc="-25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This  is a particularly special P/E, referred to as the </a:t>
            </a:r>
            <a:r>
              <a:rPr dirty="0" sz="2000" b="1">
                <a:latin typeface="Times New Roman"/>
                <a:cs typeface="Times New Roman"/>
              </a:rPr>
              <a:t>normal forward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P/E</a:t>
            </a:r>
            <a:r>
              <a:rPr dirty="0" sz="200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4248" y="3768597"/>
            <a:ext cx="230378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Normal forward P/E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07432" y="3962527"/>
            <a:ext cx="1506220" cy="0"/>
          </a:xfrm>
          <a:custGeom>
            <a:avLst/>
            <a:gdLst/>
            <a:ahLst/>
            <a:cxnLst/>
            <a:rect l="l" t="t" r="r" b="b"/>
            <a:pathLst>
              <a:path w="1506220" h="0">
                <a:moveTo>
                  <a:pt x="0" y="0"/>
                </a:moveTo>
                <a:lnTo>
                  <a:pt x="1505712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793485" y="3687267"/>
            <a:ext cx="133350" cy="2489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45">
                <a:latin typeface="Cambria Math"/>
                <a:cs typeface="Cambria Math"/>
              </a:rPr>
              <a:t>1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95494" y="3965194"/>
            <a:ext cx="153162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75">
                <a:latin typeface="Cambria Math"/>
                <a:cs typeface="Cambria Math"/>
              </a:rPr>
              <a:t>𝑅𝑒𝑞𝑢𝑖𝑟𝑒𝑑</a:t>
            </a:r>
            <a:r>
              <a:rPr dirty="0" sz="1450" spc="-25">
                <a:latin typeface="Cambria Math"/>
                <a:cs typeface="Cambria Math"/>
              </a:rPr>
              <a:t> </a:t>
            </a:r>
            <a:r>
              <a:rPr dirty="0" sz="1450" spc="90">
                <a:latin typeface="Cambria Math"/>
                <a:cs typeface="Cambria Math"/>
              </a:rPr>
              <a:t>𝑟𝑒𝑡𝑢𝑟𝑛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6985" y="4480305"/>
            <a:ext cx="724154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normal </a:t>
            </a:r>
            <a:r>
              <a:rPr dirty="0" sz="2000">
                <a:latin typeface="Times New Roman"/>
                <a:cs typeface="Times New Roman"/>
              </a:rPr>
              <a:t>forward P/E is just $1 </a:t>
            </a:r>
            <a:r>
              <a:rPr dirty="0" sz="2000" spc="-5">
                <a:latin typeface="Times New Roman"/>
                <a:cs typeface="Times New Roman"/>
              </a:rPr>
              <a:t>capitalized </a:t>
            </a:r>
            <a:r>
              <a:rPr dirty="0" sz="2000">
                <a:latin typeface="Times New Roman"/>
                <a:cs typeface="Times New Roman"/>
              </a:rPr>
              <a:t>at the required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return.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For the savings account, the normal forward P/E is 1/0.05 =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20.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2747" y="401828"/>
            <a:ext cx="52920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30"/>
              <a:t>Trailing </a:t>
            </a:r>
            <a:r>
              <a:rPr dirty="0" spc="-5"/>
              <a:t>P/E and </a:t>
            </a:r>
            <a:r>
              <a:rPr dirty="0" spc="-10"/>
              <a:t>Forward</a:t>
            </a:r>
            <a:r>
              <a:rPr dirty="0" spc="-15"/>
              <a:t> </a:t>
            </a:r>
            <a:r>
              <a:rPr dirty="0" spc="-5"/>
              <a:t>P/E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8244" y="1330832"/>
            <a:ext cx="7910195" cy="2160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0" marR="6985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dirty="0" sz="2000">
                <a:latin typeface="Times New Roman"/>
                <a:cs typeface="Times New Roman"/>
              </a:rPr>
              <a:t>For the savings account, the </a:t>
            </a:r>
            <a:r>
              <a:rPr dirty="0" sz="2000" spc="-5">
                <a:latin typeface="Times New Roman"/>
                <a:cs typeface="Times New Roman"/>
              </a:rPr>
              <a:t>trailing year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5">
                <a:latin typeface="Times New Roman"/>
                <a:cs typeface="Times New Roman"/>
              </a:rPr>
              <a:t>2012, </a:t>
            </a:r>
            <a:r>
              <a:rPr dirty="0" sz="2000">
                <a:latin typeface="Times New Roman"/>
                <a:cs typeface="Times New Roman"/>
              </a:rPr>
              <a:t>suppose that $100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were  invested in the account at the beginning of 2012 to earn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5%.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lvl="1" marL="758825" marR="55880" indent="-34353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"/>
              <a:tabLst>
                <a:tab pos="758825" algn="l"/>
                <a:tab pos="759460" algn="l"/>
              </a:tabLst>
            </a:pPr>
            <a:r>
              <a:rPr dirty="0" sz="2000">
                <a:latin typeface="Times New Roman"/>
                <a:cs typeface="Times New Roman"/>
              </a:rPr>
              <a:t>Earnings for 2012 would be $5 and if, these earnings were paid </a:t>
            </a:r>
            <a:r>
              <a:rPr dirty="0" sz="2000" spc="5">
                <a:latin typeface="Times New Roman"/>
                <a:cs typeface="Times New Roman"/>
              </a:rPr>
              <a:t>out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  dividends,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 spc="10">
                <a:latin typeface="Times New Roman"/>
                <a:cs typeface="Times New Roman"/>
              </a:rPr>
              <a:t>P/E</a:t>
            </a:r>
            <a:r>
              <a:rPr dirty="0" baseline="-21367" sz="1950" spc="15">
                <a:latin typeface="Times New Roman"/>
                <a:cs typeface="Times New Roman"/>
              </a:rPr>
              <a:t>2012 </a:t>
            </a:r>
            <a:r>
              <a:rPr dirty="0" sz="2000">
                <a:latin typeface="Times New Roman"/>
                <a:cs typeface="Times New Roman"/>
              </a:rPr>
              <a:t>= $105/$5 =</a:t>
            </a:r>
            <a:r>
              <a:rPr dirty="0" sz="2000" spc="-3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21.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Wingdings"/>
              <a:buChar char=""/>
            </a:pPr>
            <a:endParaRPr sz="205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b="1">
                <a:latin typeface="Times New Roman"/>
                <a:cs typeface="Times New Roman"/>
              </a:rPr>
              <a:t>normal trailing</a:t>
            </a:r>
            <a:r>
              <a:rPr dirty="0" sz="2000" spc="-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P/E</a:t>
            </a:r>
            <a:r>
              <a:rPr dirty="0" sz="200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35652" y="4032250"/>
            <a:ext cx="1831975" cy="0"/>
          </a:xfrm>
          <a:custGeom>
            <a:avLst/>
            <a:gdLst/>
            <a:ahLst/>
            <a:cxnLst/>
            <a:rect l="l" t="t" r="r" b="b"/>
            <a:pathLst>
              <a:path w="1831975" h="0">
                <a:moveTo>
                  <a:pt x="0" y="0"/>
                </a:moveTo>
                <a:lnTo>
                  <a:pt x="1831848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528570" y="3838447"/>
            <a:ext cx="417639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Normal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P/E = </a:t>
            </a:r>
            <a:r>
              <a:rPr dirty="0" baseline="45977" sz="2175" spc="60">
                <a:latin typeface="Cambria Math"/>
                <a:cs typeface="Cambria Math"/>
              </a:rPr>
              <a:t>1 </a:t>
            </a:r>
            <a:r>
              <a:rPr dirty="0" baseline="45977" sz="2175" spc="-30">
                <a:latin typeface="Cambria Math"/>
                <a:cs typeface="Cambria Math"/>
              </a:rPr>
              <a:t>+ </a:t>
            </a:r>
            <a:r>
              <a:rPr dirty="0" baseline="45977" sz="2175" spc="112">
                <a:latin typeface="Cambria Math"/>
                <a:cs typeface="Cambria Math"/>
              </a:rPr>
              <a:t>𝑅𝑒𝑞𝑢𝑖𝑟𝑒𝑑</a:t>
            </a:r>
            <a:r>
              <a:rPr dirty="0" baseline="45977" sz="2175" spc="-75">
                <a:latin typeface="Cambria Math"/>
                <a:cs typeface="Cambria Math"/>
              </a:rPr>
              <a:t> </a:t>
            </a:r>
            <a:r>
              <a:rPr dirty="0" baseline="45977" sz="2175" spc="127">
                <a:latin typeface="Cambria Math"/>
                <a:cs typeface="Cambria Math"/>
              </a:rPr>
              <a:t>𝑟𝑒𝑡𝑢𝑟𝑛</a:t>
            </a:r>
            <a:endParaRPr baseline="45977" sz="2175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6654" y="4035044"/>
            <a:ext cx="1529715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75">
                <a:latin typeface="Cambria Math"/>
                <a:cs typeface="Cambria Math"/>
              </a:rPr>
              <a:t>𝑅𝑒𝑞𝑢𝑖𝑟𝑒𝑑</a:t>
            </a:r>
            <a:r>
              <a:rPr dirty="0" sz="1450" spc="-20">
                <a:latin typeface="Cambria Math"/>
                <a:cs typeface="Cambria Math"/>
              </a:rPr>
              <a:t> </a:t>
            </a:r>
            <a:r>
              <a:rPr dirty="0" sz="1450" spc="85">
                <a:latin typeface="Cambria Math"/>
                <a:cs typeface="Cambria Math"/>
              </a:rPr>
              <a:t>𝑟𝑒𝑡𝑢𝑟𝑛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3644" y="4551679"/>
            <a:ext cx="7842250" cy="185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33425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2000">
                <a:latin typeface="Times New Roman"/>
                <a:cs typeface="Times New Roman"/>
              </a:rPr>
              <a:t>For the savings account, the normal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P/E is 1.05/0.05 =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21.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normal </a:t>
            </a:r>
            <a:r>
              <a:rPr dirty="0" sz="2000">
                <a:latin typeface="Times New Roman"/>
                <a:cs typeface="Times New Roman"/>
              </a:rPr>
              <a:t>forward P/E and the normal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P/E always </a:t>
            </a:r>
            <a:r>
              <a:rPr dirty="0" sz="2000" spc="-5">
                <a:latin typeface="Times New Roman"/>
                <a:cs typeface="Times New Roman"/>
              </a:rPr>
              <a:t>differ </a:t>
            </a:r>
            <a:r>
              <a:rPr dirty="0" sz="2000">
                <a:latin typeface="Times New Roman"/>
                <a:cs typeface="Times New Roman"/>
              </a:rPr>
              <a:t>by 1,  representing </a:t>
            </a:r>
            <a:r>
              <a:rPr dirty="0" sz="2000" spc="5">
                <a:latin typeface="Times New Roman"/>
                <a:cs typeface="Times New Roman"/>
              </a:rPr>
              <a:t>one </a:t>
            </a:r>
            <a:r>
              <a:rPr dirty="0" sz="2000">
                <a:latin typeface="Times New Roman"/>
                <a:cs typeface="Times New Roman"/>
              </a:rPr>
              <a:t>current $ earning at the required return for an </a:t>
            </a:r>
            <a:r>
              <a:rPr dirty="0" sz="2000" spc="-5">
                <a:latin typeface="Times New Roman"/>
                <a:cs typeface="Times New Roman"/>
              </a:rPr>
              <a:t>extra</a:t>
            </a:r>
            <a:r>
              <a:rPr dirty="0" sz="2000" spc="-25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year: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48450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Normal forward P/E = Normal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P/E –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9869" y="389890"/>
            <a:ext cx="51904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Lessons </a:t>
            </a:r>
            <a:r>
              <a:rPr dirty="0" spc="-15"/>
              <a:t>from </a:t>
            </a:r>
            <a:r>
              <a:rPr dirty="0" spc="-5"/>
              <a:t>the </a:t>
            </a:r>
            <a:r>
              <a:rPr dirty="0"/>
              <a:t>Savings</a:t>
            </a:r>
            <a:r>
              <a:rPr dirty="0" spc="-210"/>
              <a:t> </a:t>
            </a:r>
            <a:r>
              <a:rPr dirty="0" spc="-5"/>
              <a:t>Account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7951" y="1391158"/>
            <a:ext cx="7291705" cy="402209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276225" marR="464184" indent="-276225">
              <a:lnSpc>
                <a:spcPts val="2380"/>
              </a:lnSpc>
              <a:spcBef>
                <a:spcPts val="390"/>
              </a:spcBef>
              <a:buAutoNum type="arabicPeriod"/>
              <a:tabLst>
                <a:tab pos="276225" algn="l"/>
              </a:tabLst>
            </a:pPr>
            <a:r>
              <a:rPr dirty="0" sz="2200" spc="-5">
                <a:latin typeface="Times New Roman"/>
                <a:cs typeface="Times New Roman"/>
              </a:rPr>
              <a:t>An asset is worth capitalized forward earnings if abnormal  earnings growth is expected to be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zero.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76225" marR="5080" indent="-276225">
              <a:lnSpc>
                <a:spcPts val="2380"/>
              </a:lnSpc>
              <a:buAutoNum type="arabicPeriod"/>
              <a:tabLst>
                <a:tab pos="276225" algn="l"/>
              </a:tabLst>
            </a:pPr>
            <a:r>
              <a:rPr dirty="0" sz="2200" spc="-5">
                <a:latin typeface="Times New Roman"/>
                <a:cs typeface="Times New Roman"/>
              </a:rPr>
              <a:t>An asset has a normal P/E ratio if abnormal earnings growth is  expected to be zero.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arabicPeriod"/>
            </a:pPr>
            <a:endParaRPr sz="2000">
              <a:latin typeface="Times New Roman"/>
              <a:cs typeface="Times New Roman"/>
            </a:endParaRPr>
          </a:p>
          <a:p>
            <a:pPr marL="290830" indent="-278765">
              <a:lnSpc>
                <a:spcPct val="100000"/>
              </a:lnSpc>
              <a:buAutoNum type="arabicPeriod"/>
              <a:tabLst>
                <a:tab pos="291465" algn="l"/>
              </a:tabLst>
            </a:pPr>
            <a:r>
              <a:rPr dirty="0" sz="2200" spc="-5">
                <a:latin typeface="Times New Roman"/>
                <a:cs typeface="Times New Roman"/>
              </a:rPr>
              <a:t>Earnings comes from two</a:t>
            </a:r>
            <a:r>
              <a:rPr dirty="0" sz="2200" spc="3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sources:</a:t>
            </a:r>
            <a:endParaRPr sz="2200">
              <a:latin typeface="Times New Roman"/>
              <a:cs typeface="Times New Roman"/>
            </a:endParaRPr>
          </a:p>
          <a:p>
            <a:pPr lvl="1" marL="911860" indent="-343535"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Wingdings"/>
              <a:buChar char=""/>
              <a:tabLst>
                <a:tab pos="911860" algn="l"/>
                <a:tab pos="912494" algn="l"/>
              </a:tabLst>
            </a:pPr>
            <a:r>
              <a:rPr dirty="0" sz="2000">
                <a:latin typeface="Times New Roman"/>
                <a:cs typeface="Times New Roman"/>
              </a:rPr>
              <a:t>earnings from the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</a:t>
            </a:r>
            <a:endParaRPr sz="2000">
              <a:latin typeface="Times New Roman"/>
              <a:cs typeface="Times New Roman"/>
            </a:endParaRPr>
          </a:p>
          <a:p>
            <a:pPr lvl="1" marL="91186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911860" algn="l"/>
                <a:tab pos="912494" algn="l"/>
              </a:tabLst>
            </a:pPr>
            <a:r>
              <a:rPr dirty="0" sz="2000">
                <a:latin typeface="Times New Roman"/>
                <a:cs typeface="Times New Roman"/>
              </a:rPr>
              <a:t>earnings from </a:t>
            </a:r>
            <a:r>
              <a:rPr dirty="0" sz="2000" spc="-5">
                <a:latin typeface="Times New Roman"/>
                <a:cs typeface="Times New Roman"/>
              </a:rPr>
              <a:t>reinvesting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dividends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"/>
            </a:pPr>
            <a:endParaRPr sz="1800">
              <a:latin typeface="Times New Roman"/>
              <a:cs typeface="Times New Roman"/>
            </a:endParaRPr>
          </a:p>
          <a:p>
            <a:pPr marL="290830" indent="-278765">
              <a:lnSpc>
                <a:spcPct val="100000"/>
              </a:lnSpc>
              <a:buAutoNum type="arabicPeriod"/>
              <a:tabLst>
                <a:tab pos="291465" algn="l"/>
              </a:tabLst>
            </a:pPr>
            <a:r>
              <a:rPr dirty="0" sz="2200" spc="-5">
                <a:latin typeface="Times New Roman"/>
                <a:cs typeface="Times New Roman"/>
              </a:rPr>
              <a:t>Dividends do </a:t>
            </a:r>
            <a:r>
              <a:rPr dirty="0" sz="2200">
                <a:latin typeface="Times New Roman"/>
                <a:cs typeface="Times New Roman"/>
              </a:rPr>
              <a:t>not </a:t>
            </a:r>
            <a:r>
              <a:rPr dirty="0" sz="2200" spc="-10">
                <a:latin typeface="Times New Roman"/>
                <a:cs typeface="Times New Roman"/>
              </a:rPr>
              <a:t>affect </a:t>
            </a:r>
            <a:r>
              <a:rPr dirty="0" sz="2200" spc="-5">
                <a:latin typeface="Times New Roman"/>
                <a:cs typeface="Times New Roman"/>
              </a:rPr>
              <a:t>cum-dividend</a:t>
            </a:r>
            <a:r>
              <a:rPr dirty="0" sz="2200" spc="2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earnings.</a:t>
            </a:r>
            <a:endParaRPr sz="2200">
              <a:latin typeface="Times New Roman"/>
              <a:cs typeface="Times New Roman"/>
            </a:endParaRPr>
          </a:p>
          <a:p>
            <a:pPr marL="290830" indent="-278765">
              <a:lnSpc>
                <a:spcPct val="100000"/>
              </a:lnSpc>
              <a:spcBef>
                <a:spcPts val="2115"/>
              </a:spcBef>
              <a:buAutoNum type="arabicPeriod"/>
              <a:tabLst>
                <a:tab pos="291465" algn="l"/>
              </a:tabLst>
            </a:pPr>
            <a:r>
              <a:rPr dirty="0" sz="2200" spc="-5">
                <a:latin typeface="Times New Roman"/>
                <a:cs typeface="Times New Roman"/>
              </a:rPr>
              <a:t>Dividend </a:t>
            </a:r>
            <a:r>
              <a:rPr dirty="0" sz="2200">
                <a:latin typeface="Times New Roman"/>
                <a:cs typeface="Times New Roman"/>
              </a:rPr>
              <a:t>payout </a:t>
            </a:r>
            <a:r>
              <a:rPr dirty="0" sz="2200" spc="-5">
                <a:latin typeface="Times New Roman"/>
                <a:cs typeface="Times New Roman"/>
              </a:rPr>
              <a:t>does </a:t>
            </a:r>
            <a:r>
              <a:rPr dirty="0" sz="2200">
                <a:latin typeface="Times New Roman"/>
                <a:cs typeface="Times New Roman"/>
              </a:rPr>
              <a:t>not </a:t>
            </a:r>
            <a:r>
              <a:rPr dirty="0" sz="2200" spc="-10">
                <a:latin typeface="Times New Roman"/>
                <a:cs typeface="Times New Roman"/>
              </a:rPr>
              <a:t>affect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value.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7489" y="339293"/>
            <a:ext cx="36398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An Anchoring</a:t>
            </a:r>
            <a:r>
              <a:rPr dirty="0" spc="-170"/>
              <a:t> </a:t>
            </a:r>
            <a:r>
              <a:rPr dirty="0" spc="-5"/>
              <a:t>Principle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4191" y="1226007"/>
            <a:ext cx="7161530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0005" marR="5080" indent="-2794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Times New Roman"/>
                <a:cs typeface="Times New Roman"/>
              </a:rPr>
              <a:t>If </a:t>
            </a:r>
            <a:r>
              <a:rPr dirty="0" sz="2800" b="1">
                <a:latin typeface="Times New Roman"/>
                <a:cs typeface="Times New Roman"/>
              </a:rPr>
              <a:t>one </a:t>
            </a:r>
            <a:r>
              <a:rPr dirty="0" sz="2800" spc="-10" b="1">
                <a:latin typeface="Times New Roman"/>
                <a:cs typeface="Times New Roman"/>
              </a:rPr>
              <a:t>forecasts </a:t>
            </a:r>
            <a:r>
              <a:rPr dirty="0" sz="2800" b="1">
                <a:latin typeface="Times New Roman"/>
                <a:cs typeface="Times New Roman"/>
              </a:rPr>
              <a:t>that cum-dividend </a:t>
            </a:r>
            <a:r>
              <a:rPr dirty="0" sz="2800" spc="-5" b="1">
                <a:latin typeface="Times New Roman"/>
                <a:cs typeface="Times New Roman"/>
              </a:rPr>
              <a:t>earnings  </a:t>
            </a:r>
            <a:r>
              <a:rPr dirty="0" sz="2800" spc="-10" b="1">
                <a:latin typeface="Times New Roman"/>
                <a:cs typeface="Times New Roman"/>
              </a:rPr>
              <a:t>will </a:t>
            </a:r>
            <a:r>
              <a:rPr dirty="0" sz="2800" spc="-15" b="1">
                <a:latin typeface="Times New Roman"/>
                <a:cs typeface="Times New Roman"/>
              </a:rPr>
              <a:t>grow </a:t>
            </a:r>
            <a:r>
              <a:rPr dirty="0" sz="2800" spc="-5" b="1">
                <a:latin typeface="Times New Roman"/>
                <a:cs typeface="Times New Roman"/>
              </a:rPr>
              <a:t>at a rate equal to the </a:t>
            </a:r>
            <a:r>
              <a:rPr dirty="0" sz="2800" spc="-20" b="1">
                <a:latin typeface="Times New Roman"/>
                <a:cs typeface="Times New Roman"/>
              </a:rPr>
              <a:t>required </a:t>
            </a:r>
            <a:r>
              <a:rPr dirty="0" sz="2800" spc="-5" b="1">
                <a:latin typeface="Times New Roman"/>
                <a:cs typeface="Times New Roman"/>
              </a:rPr>
              <a:t>rate of  </a:t>
            </a:r>
            <a:r>
              <a:rPr dirty="0" sz="2800" spc="-10" b="1">
                <a:latin typeface="Times New Roman"/>
                <a:cs typeface="Times New Roman"/>
              </a:rPr>
              <a:t>return, </a:t>
            </a:r>
            <a:r>
              <a:rPr dirty="0" sz="2800" spc="-5" b="1">
                <a:latin typeface="Times New Roman"/>
                <a:cs typeface="Times New Roman"/>
              </a:rPr>
              <a:t>the </a:t>
            </a:r>
            <a:r>
              <a:rPr dirty="0" sz="2800" spc="-20" b="1">
                <a:latin typeface="Times New Roman"/>
                <a:cs typeface="Times New Roman"/>
              </a:rPr>
              <a:t>asset’s </a:t>
            </a:r>
            <a:r>
              <a:rPr dirty="0" sz="2800" b="1">
                <a:latin typeface="Times New Roman"/>
                <a:cs typeface="Times New Roman"/>
              </a:rPr>
              <a:t>value </a:t>
            </a:r>
            <a:r>
              <a:rPr dirty="0" sz="2800" spc="-5" b="1">
                <a:latin typeface="Times New Roman"/>
                <a:cs typeface="Times New Roman"/>
              </a:rPr>
              <a:t>must be equal to </a:t>
            </a:r>
            <a:r>
              <a:rPr dirty="0" sz="2800" b="1">
                <a:latin typeface="Times New Roman"/>
                <a:cs typeface="Times New Roman"/>
              </a:rPr>
              <a:t>its  </a:t>
            </a:r>
            <a:r>
              <a:rPr dirty="0" sz="2800" spc="-5" b="1">
                <a:latin typeface="Times New Roman"/>
                <a:cs typeface="Times New Roman"/>
              </a:rPr>
              <a:t>earnings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capitalized.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800" spc="-90" b="1">
                <a:latin typeface="Times New Roman"/>
                <a:cs typeface="Times New Roman"/>
              </a:rPr>
              <a:t>Or,</a:t>
            </a:r>
            <a:r>
              <a:rPr dirty="0" sz="2800" spc="-1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equivalently: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0005" marR="7620" indent="-27940">
              <a:lnSpc>
                <a:spcPct val="100000"/>
              </a:lnSpc>
            </a:pPr>
            <a:r>
              <a:rPr dirty="0" sz="2800" spc="-5" b="1">
                <a:latin typeface="Times New Roman"/>
                <a:cs typeface="Times New Roman"/>
              </a:rPr>
              <a:t>If </a:t>
            </a:r>
            <a:r>
              <a:rPr dirty="0" sz="2800" b="1">
                <a:latin typeface="Times New Roman"/>
                <a:cs typeface="Times New Roman"/>
              </a:rPr>
              <a:t>one </a:t>
            </a:r>
            <a:r>
              <a:rPr dirty="0" sz="2800" spc="-10" b="1">
                <a:latin typeface="Times New Roman"/>
                <a:cs typeface="Times New Roman"/>
              </a:rPr>
              <a:t>forecasts </a:t>
            </a:r>
            <a:r>
              <a:rPr dirty="0" sz="2800" b="1">
                <a:latin typeface="Times New Roman"/>
                <a:cs typeface="Times New Roman"/>
              </a:rPr>
              <a:t>that </a:t>
            </a:r>
            <a:r>
              <a:rPr dirty="0" sz="2800" spc="-5" b="1">
                <a:latin typeface="Times New Roman"/>
                <a:cs typeface="Times New Roman"/>
              </a:rPr>
              <a:t>abnormal earnings </a:t>
            </a:r>
            <a:r>
              <a:rPr dirty="0" sz="2800" spc="-15" b="1">
                <a:latin typeface="Times New Roman"/>
                <a:cs typeface="Times New Roman"/>
              </a:rPr>
              <a:t>growth  </a:t>
            </a:r>
            <a:r>
              <a:rPr dirty="0" sz="2800" spc="-10" b="1">
                <a:latin typeface="Times New Roman"/>
                <a:cs typeface="Times New Roman"/>
              </a:rPr>
              <a:t>will </a:t>
            </a:r>
            <a:r>
              <a:rPr dirty="0" sz="2800" spc="-5" b="1">
                <a:latin typeface="Times New Roman"/>
                <a:cs typeface="Times New Roman"/>
              </a:rPr>
              <a:t>be </a:t>
            </a:r>
            <a:r>
              <a:rPr dirty="0" sz="2800" spc="-25" b="1">
                <a:latin typeface="Times New Roman"/>
                <a:cs typeface="Times New Roman"/>
              </a:rPr>
              <a:t>zero, </a:t>
            </a:r>
            <a:r>
              <a:rPr dirty="0" sz="2800" b="1">
                <a:latin typeface="Times New Roman"/>
                <a:cs typeface="Times New Roman"/>
              </a:rPr>
              <a:t>the </a:t>
            </a:r>
            <a:r>
              <a:rPr dirty="0" sz="2800" spc="-20" b="1">
                <a:latin typeface="Times New Roman"/>
                <a:cs typeface="Times New Roman"/>
              </a:rPr>
              <a:t>asset’s </a:t>
            </a:r>
            <a:r>
              <a:rPr dirty="0" sz="2800" b="1">
                <a:latin typeface="Times New Roman"/>
                <a:cs typeface="Times New Roman"/>
              </a:rPr>
              <a:t>value </a:t>
            </a:r>
            <a:r>
              <a:rPr dirty="0" sz="2800" spc="-5" b="1">
                <a:latin typeface="Times New Roman"/>
                <a:cs typeface="Times New Roman"/>
              </a:rPr>
              <a:t>must be equal to  its earnings capitalized.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7929" y="395681"/>
            <a:ext cx="1172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078" y="1340053"/>
            <a:ext cx="6333490" cy="4628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>
                <a:latin typeface="Times New Roman"/>
                <a:cs typeface="Times New Roman"/>
              </a:rPr>
              <a:t>From </a:t>
            </a:r>
            <a:r>
              <a:rPr dirty="0" sz="2800" spc="-5">
                <a:latin typeface="Times New Roman"/>
                <a:cs typeface="Times New Roman"/>
              </a:rPr>
              <a:t>P/B </a:t>
            </a:r>
            <a:r>
              <a:rPr dirty="0" sz="2800" spc="-40">
                <a:latin typeface="Times New Roman"/>
                <a:cs typeface="Times New Roman"/>
              </a:rPr>
              <a:t>Valuation </a:t>
            </a:r>
            <a:r>
              <a:rPr dirty="0" sz="2800" spc="-5">
                <a:latin typeface="Times New Roman"/>
                <a:cs typeface="Times New Roman"/>
              </a:rPr>
              <a:t>to P/E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 spc="-40">
                <a:latin typeface="Times New Roman"/>
                <a:cs typeface="Times New Roman"/>
              </a:rPr>
              <a:t>Valuation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Wingdings"/>
              <a:buChar char=""/>
            </a:pPr>
            <a:endParaRPr sz="280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>
                <a:latin typeface="Times New Roman"/>
                <a:cs typeface="Times New Roman"/>
              </a:rPr>
              <a:t>Prototype </a:t>
            </a:r>
            <a:r>
              <a:rPr dirty="0" sz="2800" spc="-40">
                <a:latin typeface="Times New Roman"/>
                <a:cs typeface="Times New Roman"/>
              </a:rPr>
              <a:t>Valuation </a:t>
            </a:r>
            <a:r>
              <a:rPr dirty="0" sz="2800" spc="-5">
                <a:latin typeface="Times New Roman"/>
                <a:cs typeface="Times New Roman"/>
              </a:rPr>
              <a:t>– Savings</a:t>
            </a:r>
            <a:r>
              <a:rPr dirty="0" sz="2800" spc="-2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Account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1F5F"/>
              </a:buClr>
              <a:buFont typeface="Wingdings"/>
              <a:buChar char=""/>
            </a:pPr>
            <a:endParaRPr sz="275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 spc="-5">
                <a:latin typeface="Times New Roman"/>
                <a:cs typeface="Times New Roman"/>
              </a:rPr>
              <a:t>A Model for Anchoring </a:t>
            </a:r>
            <a:r>
              <a:rPr dirty="0" sz="2800" spc="-70">
                <a:latin typeface="Times New Roman"/>
                <a:cs typeface="Times New Roman"/>
              </a:rPr>
              <a:t>Value </a:t>
            </a:r>
            <a:r>
              <a:rPr dirty="0" sz="2800">
                <a:latin typeface="Times New Roman"/>
                <a:cs typeface="Times New Roman"/>
              </a:rPr>
              <a:t>on</a:t>
            </a:r>
            <a:r>
              <a:rPr dirty="0" sz="2800" spc="-26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Earnings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1F5F"/>
              </a:buClr>
              <a:buFont typeface="Wingdings"/>
              <a:buChar char=""/>
            </a:pPr>
            <a:endParaRPr sz="275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 spc="-5">
                <a:latin typeface="Times New Roman"/>
                <a:cs typeface="Times New Roman"/>
              </a:rPr>
              <a:t>Applying </a:t>
            </a:r>
            <a:r>
              <a:rPr dirty="0" sz="2800">
                <a:latin typeface="Times New Roman"/>
                <a:cs typeface="Times New Roman"/>
              </a:rPr>
              <a:t>the </a:t>
            </a:r>
            <a:r>
              <a:rPr dirty="0" sz="2800" spc="-5">
                <a:latin typeface="Times New Roman"/>
                <a:cs typeface="Times New Roman"/>
              </a:rPr>
              <a:t>AEG Model to</a:t>
            </a:r>
            <a:r>
              <a:rPr dirty="0" sz="2800" spc="-1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Equities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Wingdings"/>
              <a:buChar char=""/>
            </a:pPr>
            <a:endParaRPr sz="280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 spc="-5">
                <a:latin typeface="Times New Roman"/>
                <a:cs typeface="Times New Roman"/>
              </a:rPr>
              <a:t>Features </a:t>
            </a:r>
            <a:r>
              <a:rPr dirty="0" sz="2800">
                <a:latin typeface="Times New Roman"/>
                <a:cs typeface="Times New Roman"/>
              </a:rPr>
              <a:t>of the </a:t>
            </a:r>
            <a:r>
              <a:rPr dirty="0" sz="2800" spc="-5">
                <a:latin typeface="Times New Roman"/>
                <a:cs typeface="Times New Roman"/>
              </a:rPr>
              <a:t>AEG</a:t>
            </a:r>
            <a:r>
              <a:rPr dirty="0" sz="2800" spc="-1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Model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Wingdings"/>
              <a:buChar char=""/>
            </a:pPr>
            <a:endParaRPr sz="275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"/>
              <a:tabLst>
                <a:tab pos="285750" algn="l"/>
              </a:tabLst>
            </a:pPr>
            <a:r>
              <a:rPr dirty="0" sz="2800" spc="-5">
                <a:latin typeface="Times New Roman"/>
                <a:cs typeface="Times New Roman"/>
              </a:rPr>
              <a:t>The PEG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Ratio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2083" y="394461"/>
            <a:ext cx="27724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Poor P/E</a:t>
            </a:r>
            <a:r>
              <a:rPr dirty="0" spc="-26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033" y="1254632"/>
            <a:ext cx="44278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spc="-35">
                <a:latin typeface="Times New Roman"/>
                <a:cs typeface="Times New Roman"/>
              </a:rPr>
              <a:t>Valuing </a:t>
            </a:r>
            <a:r>
              <a:rPr dirty="0" sz="2000" spc="-5">
                <a:latin typeface="Times New Roman"/>
                <a:cs typeface="Times New Roman"/>
              </a:rPr>
              <a:t>equities </a:t>
            </a:r>
            <a:r>
              <a:rPr dirty="0" sz="2000">
                <a:latin typeface="Times New Roman"/>
                <a:cs typeface="Times New Roman"/>
              </a:rPr>
              <a:t>from forward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23840" y="2116582"/>
            <a:ext cx="551815" cy="0"/>
          </a:xfrm>
          <a:custGeom>
            <a:avLst/>
            <a:gdLst/>
            <a:ahLst/>
            <a:cxnLst/>
            <a:rect l="l" t="t" r="r" b="b"/>
            <a:pathLst>
              <a:path w="551814" h="0">
                <a:moveTo>
                  <a:pt x="0" y="0"/>
                </a:moveTo>
                <a:lnTo>
                  <a:pt x="551688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66465" y="1921840"/>
            <a:ext cx="244157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 spc="-45">
                <a:latin typeface="Times New Roman"/>
                <a:cs typeface="Times New Roman"/>
              </a:rPr>
              <a:t>Value </a:t>
            </a:r>
            <a:r>
              <a:rPr dirty="0" sz="2000">
                <a:latin typeface="Times New Roman"/>
                <a:cs typeface="Times New Roman"/>
              </a:rPr>
              <a:t>of equity =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baseline="45977" sz="2175" spc="112">
                <a:latin typeface="Cambria Math"/>
                <a:cs typeface="Cambria Math"/>
              </a:rPr>
              <a:t>𝐸𝑎𝑟𝑛</a:t>
            </a:r>
            <a:r>
              <a:rPr dirty="0" baseline="41666" sz="1800" spc="112">
                <a:latin typeface="Cambria Math"/>
                <a:cs typeface="Cambria Math"/>
              </a:rPr>
              <a:t>1</a:t>
            </a:r>
            <a:endParaRPr baseline="41666" sz="1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15458" y="2118436"/>
            <a:ext cx="568325" cy="2489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1450" spc="80">
                <a:latin typeface="Cambria Math"/>
                <a:cs typeface="Cambria Math"/>
              </a:rPr>
              <a:t>𝜌</a:t>
            </a:r>
            <a:r>
              <a:rPr dirty="0" baseline="-13888" sz="1800" spc="120">
                <a:latin typeface="Cambria Math"/>
                <a:cs typeface="Cambria Math"/>
              </a:rPr>
              <a:t>𝐸</a:t>
            </a:r>
            <a:r>
              <a:rPr dirty="0" sz="1450" spc="80">
                <a:latin typeface="Cambria Math"/>
                <a:cs typeface="Cambria Math"/>
              </a:rPr>
              <a:t>−𝑔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6985" y="2640329"/>
            <a:ext cx="7368540" cy="3592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1800">
                <a:latin typeface="Times New Roman"/>
                <a:cs typeface="Times New Roman"/>
              </a:rPr>
              <a:t>Ignore growth from reinvesting dividends – applied with forecasts of ex-  dividend growth rates rather than cum-dividend growth rates. The higher</a:t>
            </a:r>
            <a:r>
              <a:rPr dirty="0" sz="1800" spc="-1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  dividend payout, the higher the omitted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value…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1800" spc="-5">
                <a:latin typeface="Times New Roman"/>
                <a:cs typeface="Times New Roman"/>
              </a:rPr>
              <a:t>Does </a:t>
            </a:r>
            <a:r>
              <a:rPr dirty="0" sz="1800">
                <a:latin typeface="Times New Roman"/>
                <a:cs typeface="Times New Roman"/>
              </a:rPr>
              <a:t>not work when the earnings growth rate &gt; the required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return.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1800" spc="-5">
                <a:latin typeface="Times New Roman"/>
                <a:cs typeface="Times New Roman"/>
              </a:rPr>
              <a:t>Does </a:t>
            </a:r>
            <a:r>
              <a:rPr dirty="0" sz="1800">
                <a:latin typeface="Times New Roman"/>
                <a:cs typeface="Times New Roman"/>
              </a:rPr>
              <a:t>not work for a </a:t>
            </a:r>
            <a:r>
              <a:rPr dirty="0" sz="1800" spc="-5">
                <a:latin typeface="Times New Roman"/>
                <a:cs typeface="Times New Roman"/>
              </a:rPr>
              <a:t>savings </a:t>
            </a:r>
            <a:r>
              <a:rPr dirty="0" sz="1800">
                <a:latin typeface="Times New Roman"/>
                <a:cs typeface="Times New Roman"/>
              </a:rPr>
              <a:t>account: ρ = g =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1.05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Wingdings"/>
              <a:buChar char=""/>
            </a:pPr>
            <a:endParaRPr sz="18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>
                <a:latin typeface="Times New Roman"/>
                <a:cs typeface="Times New Roman"/>
              </a:rPr>
              <a:t>equities, the cum-dividend </a:t>
            </a:r>
            <a:r>
              <a:rPr dirty="0" sz="1800" spc="-5">
                <a:latin typeface="Times New Roman"/>
                <a:cs typeface="Times New Roman"/>
              </a:rPr>
              <a:t>growth </a:t>
            </a:r>
            <a:r>
              <a:rPr dirty="0" sz="1800">
                <a:latin typeface="Times New Roman"/>
                <a:cs typeface="Times New Roman"/>
              </a:rPr>
              <a:t>rate is often higher than the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required</a:t>
            </a:r>
            <a:endParaRPr sz="1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return, resulting in a negative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denominator.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4064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"/>
              <a:tabLst>
                <a:tab pos="354965" algn="l"/>
                <a:tab pos="356235" algn="l"/>
              </a:tabLst>
            </a:pPr>
            <a:r>
              <a:rPr dirty="0" sz="1800">
                <a:latin typeface="Times New Roman"/>
                <a:cs typeface="Times New Roman"/>
              </a:rPr>
              <a:t>Overpaying for </a:t>
            </a:r>
            <a:r>
              <a:rPr dirty="0" sz="1800" spc="-5">
                <a:latin typeface="Times New Roman"/>
                <a:cs typeface="Times New Roman"/>
              </a:rPr>
              <a:t>growth: </a:t>
            </a:r>
            <a:r>
              <a:rPr dirty="0" sz="1800">
                <a:latin typeface="Times New Roman"/>
                <a:cs typeface="Times New Roman"/>
              </a:rPr>
              <a:t>a growth rate slightly lower than the required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return  would have </a:t>
            </a:r>
            <a:r>
              <a:rPr dirty="0" sz="1800" spc="5">
                <a:latin typeface="Times New Roman"/>
                <a:cs typeface="Times New Roman"/>
              </a:rPr>
              <a:t>you </a:t>
            </a:r>
            <a:r>
              <a:rPr dirty="0" sz="1800">
                <a:latin typeface="Times New Roman"/>
                <a:cs typeface="Times New Roman"/>
              </a:rPr>
              <a:t>paying a very high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price.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2174" y="482599"/>
            <a:ext cx="64287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Model </a:t>
            </a:r>
            <a:r>
              <a:rPr dirty="0"/>
              <a:t>for </a:t>
            </a:r>
            <a:r>
              <a:rPr dirty="0" spc="-5"/>
              <a:t>Anchoring </a:t>
            </a:r>
            <a:r>
              <a:rPr dirty="0" spc="-55"/>
              <a:t>Value </a:t>
            </a:r>
            <a:r>
              <a:rPr dirty="0" spc="-5"/>
              <a:t>on</a:t>
            </a:r>
            <a:r>
              <a:rPr dirty="0" spc="-320"/>
              <a:t> </a:t>
            </a:r>
            <a:r>
              <a:rPr dirty="0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0563" y="1687830"/>
            <a:ext cx="8352790" cy="252603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355600" marR="50800" indent="-343535">
              <a:lnSpc>
                <a:spcPts val="2160"/>
              </a:lnSpc>
              <a:spcBef>
                <a:spcPts val="375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The prototype valuation of the savings account gives us an anchor: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capitalized  </a:t>
            </a:r>
            <a:r>
              <a:rPr dirty="0" sz="2000">
                <a:latin typeface="Times New Roman"/>
                <a:cs typeface="Times New Roman"/>
              </a:rPr>
              <a:t>forward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1889"/>
              </a:spcBef>
            </a:pPr>
            <a:r>
              <a:rPr dirty="0" sz="2000" spc="-35" b="1">
                <a:latin typeface="Times New Roman"/>
                <a:cs typeface="Times New Roman"/>
              </a:rPr>
              <a:t>Value </a:t>
            </a:r>
            <a:r>
              <a:rPr dirty="0" sz="2000" b="1">
                <a:latin typeface="Times New Roman"/>
                <a:cs typeface="Times New Roman"/>
              </a:rPr>
              <a:t>of savings account = Capitalized forward earnings + No extra</a:t>
            </a:r>
            <a:r>
              <a:rPr dirty="0" sz="2000" spc="-1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ts val="2280"/>
              </a:lnSpc>
              <a:spcBef>
                <a:spcPts val="1920"/>
              </a:spcBef>
              <a:buClr>
                <a:srgbClr val="001F5F"/>
              </a:buClr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2000" spc="-5">
                <a:latin typeface="Times New Roman"/>
                <a:cs typeface="Times New Roman"/>
              </a:rPr>
              <a:t>Cum-dividend </a:t>
            </a:r>
            <a:r>
              <a:rPr dirty="0" sz="2000">
                <a:latin typeface="Times New Roman"/>
                <a:cs typeface="Times New Roman"/>
              </a:rPr>
              <a:t>earnings growth rate = required rate of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ts val="2280"/>
              </a:lnSpc>
              <a:buClr>
                <a:srgbClr val="001F5F"/>
              </a:buClr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2000">
                <a:latin typeface="Times New Roman"/>
                <a:cs typeface="Times New Roman"/>
              </a:rPr>
              <a:t>No extra value for earnings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growth.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920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Extra value is added if abnormal earnings growth is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forecasted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2174" y="482599"/>
            <a:ext cx="64287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Model </a:t>
            </a:r>
            <a:r>
              <a:rPr dirty="0"/>
              <a:t>for </a:t>
            </a:r>
            <a:r>
              <a:rPr dirty="0" spc="-5"/>
              <a:t>Anchoring </a:t>
            </a:r>
            <a:r>
              <a:rPr dirty="0" spc="-55"/>
              <a:t>Value </a:t>
            </a:r>
            <a:r>
              <a:rPr dirty="0" spc="-5"/>
              <a:t>on</a:t>
            </a:r>
            <a:r>
              <a:rPr dirty="0" spc="-320"/>
              <a:t> </a:t>
            </a:r>
            <a:r>
              <a:rPr dirty="0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0108" y="1306830"/>
            <a:ext cx="8641715" cy="1092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model: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ts val="2160"/>
              </a:lnSpc>
              <a:spcBef>
                <a:spcPts val="1675"/>
              </a:spcBef>
            </a:pPr>
            <a:r>
              <a:rPr dirty="0" sz="2000" spc="-35" b="1">
                <a:latin typeface="Times New Roman"/>
                <a:cs typeface="Times New Roman"/>
              </a:rPr>
              <a:t>Value </a:t>
            </a:r>
            <a:r>
              <a:rPr dirty="0" sz="2000" b="1">
                <a:latin typeface="Times New Roman"/>
                <a:cs typeface="Times New Roman"/>
              </a:rPr>
              <a:t>of equity = Capitalized forward earnings + Extra value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</a:t>
            </a:r>
            <a:endParaRPr sz="2000">
              <a:latin typeface="Times New Roman"/>
              <a:cs typeface="Times New Roman"/>
            </a:endParaRPr>
          </a:p>
          <a:p>
            <a:pPr marL="5740400">
              <a:lnSpc>
                <a:spcPts val="2160"/>
              </a:lnSpc>
            </a:pPr>
            <a:r>
              <a:rPr dirty="0" sz="2000" b="1">
                <a:latin typeface="Times New Roman"/>
                <a:cs typeface="Times New Roman"/>
              </a:rPr>
              <a:t>abnormal earnings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060" y="4034688"/>
            <a:ext cx="8268970" cy="61087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600" spc="-5">
                <a:latin typeface="Times New Roman"/>
                <a:cs typeface="Times New Roman"/>
              </a:rPr>
              <a:t>where AEG is </a:t>
            </a:r>
            <a:r>
              <a:rPr dirty="0" sz="1600" spc="-10">
                <a:latin typeface="Times New Roman"/>
                <a:cs typeface="Times New Roman"/>
              </a:rPr>
              <a:t>abnormal </a:t>
            </a:r>
            <a:r>
              <a:rPr dirty="0" sz="1600" spc="-5">
                <a:latin typeface="Times New Roman"/>
                <a:cs typeface="Times New Roman"/>
              </a:rPr>
              <a:t>(cum-dividend) earnings growth for years after the forward </a:t>
            </a:r>
            <a:r>
              <a:rPr dirty="0" sz="1600" spc="-20">
                <a:latin typeface="Times New Roman"/>
                <a:cs typeface="Times New Roman"/>
              </a:rPr>
              <a:t>year, </a:t>
            </a: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2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1.</a:t>
            </a:r>
            <a:endParaRPr sz="1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600" spc="-5">
                <a:latin typeface="Times New Roman"/>
                <a:cs typeface="Times New Roman"/>
              </a:rPr>
              <a:t>The intrinsic forward P/E is obtained by dividing the value calculated by forward</a:t>
            </a:r>
            <a:r>
              <a:rPr dirty="0" sz="1600" spc="2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earnings: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0020" y="4725670"/>
            <a:ext cx="111125" cy="2032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35">
                <a:latin typeface="Cambria Math"/>
                <a:cs typeface="Cambria Math"/>
              </a:rPr>
              <a:t>0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5560" y="4625085"/>
            <a:ext cx="29851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30">
                <a:latin typeface="Cambria Math"/>
                <a:cs typeface="Cambria Math"/>
              </a:rPr>
              <a:t>𝑉</a:t>
            </a:r>
            <a:r>
              <a:rPr dirty="0" baseline="28985" sz="1725" spc="44">
                <a:latin typeface="Cambria Math"/>
                <a:cs typeface="Cambria Math"/>
              </a:rPr>
              <a:t>𝐸</a:t>
            </a:r>
            <a:r>
              <a:rPr dirty="0" sz="1600" spc="30">
                <a:latin typeface="Times New Roman"/>
                <a:cs typeface="Times New Roman"/>
              </a:rPr>
              <a:t>/</a:t>
            </a:r>
            <a:r>
              <a:rPr dirty="0" sz="1600" spc="30">
                <a:latin typeface="Cambria Math"/>
                <a:cs typeface="Cambria Math"/>
              </a:rPr>
              <a:t>𝐸𝑎𝑟𝑛</a:t>
            </a:r>
            <a:r>
              <a:rPr dirty="0" baseline="-14492" sz="1725" spc="44">
                <a:latin typeface="Cambria Math"/>
                <a:cs typeface="Cambria Math"/>
              </a:rPr>
              <a:t>1</a:t>
            </a:r>
            <a:r>
              <a:rPr dirty="0" sz="1600" spc="30">
                <a:latin typeface="Cambria Math"/>
                <a:cs typeface="Cambria Math"/>
              </a:rPr>
              <a:t>. </a:t>
            </a:r>
            <a:r>
              <a:rPr dirty="0" sz="1600" spc="-5">
                <a:latin typeface="Times New Roman"/>
                <a:cs typeface="Times New Roman"/>
              </a:rPr>
              <a:t>If no AEG is</a:t>
            </a:r>
            <a:r>
              <a:rPr dirty="0" sz="1600" spc="-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forecasted,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1736" y="5092953"/>
            <a:ext cx="111125" cy="2032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35">
                <a:latin typeface="Cambria Math"/>
                <a:cs typeface="Cambria Math"/>
              </a:rPr>
              <a:t>0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29836" y="4969509"/>
            <a:ext cx="120014" cy="2032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40">
                <a:latin typeface="Cambria Math"/>
                <a:cs typeface="Cambria Math"/>
              </a:rPr>
              <a:t>𝐸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92677" y="4992370"/>
            <a:ext cx="4819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16865" algn="l"/>
              </a:tabLst>
            </a:pPr>
            <a:r>
              <a:rPr dirty="0" sz="1600" spc="-5">
                <a:latin typeface="Cambria Math"/>
                <a:cs typeface="Cambria Math"/>
              </a:rPr>
              <a:t>𝑉</a:t>
            </a:r>
            <a:r>
              <a:rPr dirty="0" sz="1600" spc="-5">
                <a:latin typeface="Cambria Math"/>
                <a:cs typeface="Cambria Math"/>
              </a:rPr>
              <a:t>	</a:t>
            </a:r>
            <a:r>
              <a:rPr dirty="0" sz="1600" spc="-5">
                <a:latin typeface="Cambria Math"/>
                <a:cs typeface="Cambria Math"/>
              </a:rPr>
              <a:t>=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18329" y="5149596"/>
            <a:ext cx="573405" cy="0"/>
          </a:xfrm>
          <a:custGeom>
            <a:avLst/>
            <a:gdLst/>
            <a:ahLst/>
            <a:cxnLst/>
            <a:rect l="l" t="t" r="r" b="b"/>
            <a:pathLst>
              <a:path w="573404" h="0">
                <a:moveTo>
                  <a:pt x="0" y="0"/>
                </a:moveTo>
                <a:lnTo>
                  <a:pt x="573024" y="0"/>
                </a:lnTo>
              </a:path>
            </a:pathLst>
          </a:custGeom>
          <a:ln w="137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421504" y="4838446"/>
            <a:ext cx="4775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mbria Math"/>
                <a:cs typeface="Cambria Math"/>
              </a:rPr>
              <a:t>𝐸𝑎</a:t>
            </a:r>
            <a:r>
              <a:rPr dirty="0" sz="1600" spc="-15">
                <a:latin typeface="Cambria Math"/>
                <a:cs typeface="Cambria Math"/>
              </a:rPr>
              <a:t>𝑟</a:t>
            </a:r>
            <a:r>
              <a:rPr dirty="0" sz="1600" spc="-5">
                <a:latin typeface="Cambria Math"/>
                <a:cs typeface="Cambria Math"/>
              </a:rPr>
              <a:t>𝑛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68036" y="4934457"/>
            <a:ext cx="111125" cy="2032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35">
                <a:latin typeface="Cambria Math"/>
                <a:cs typeface="Cambria Math"/>
              </a:rPr>
              <a:t>1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80865" y="5127701"/>
            <a:ext cx="6489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15">
                <a:latin typeface="Cambria Math"/>
                <a:cs typeface="Cambria Math"/>
              </a:rPr>
              <a:t>𝜌</a:t>
            </a:r>
            <a:r>
              <a:rPr dirty="0" baseline="-14492" sz="1725" spc="-22">
                <a:latin typeface="Cambria Math"/>
                <a:cs typeface="Cambria Math"/>
              </a:rPr>
              <a:t>𝐸 </a:t>
            </a:r>
            <a:r>
              <a:rPr dirty="0" sz="1600" spc="-5">
                <a:latin typeface="Cambria Math"/>
                <a:cs typeface="Cambria Math"/>
              </a:rPr>
              <a:t>−</a:t>
            </a:r>
            <a:r>
              <a:rPr dirty="0" sz="1600" spc="-70">
                <a:latin typeface="Cambria Math"/>
                <a:cs typeface="Cambria Math"/>
              </a:rPr>
              <a:t> </a:t>
            </a:r>
            <a:r>
              <a:rPr dirty="0" sz="1600" spc="-5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8060" y="5416397"/>
            <a:ext cx="22263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dirty="0" sz="1600" spc="-5">
                <a:latin typeface="Times New Roman"/>
                <a:cs typeface="Times New Roman"/>
              </a:rPr>
              <a:t>And the P/E is</a:t>
            </a:r>
            <a:r>
              <a:rPr dirty="0" sz="1600" spc="-3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normal: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67277" y="5587085"/>
            <a:ext cx="3079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0833" sz="2400" spc="75">
                <a:latin typeface="Cambria Math"/>
                <a:cs typeface="Cambria Math"/>
              </a:rPr>
              <a:t>𝑉</a:t>
            </a:r>
            <a:r>
              <a:rPr dirty="0" sz="1150" spc="50">
                <a:latin typeface="Cambria Math"/>
                <a:cs typeface="Cambria Math"/>
              </a:rPr>
              <a:t>𝐸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20338" y="5710529"/>
            <a:ext cx="8274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283845" algn="l"/>
                <a:tab pos="580390" algn="l"/>
              </a:tabLst>
            </a:pPr>
            <a:r>
              <a:rPr dirty="0" u="heavy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150" spc="3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0	</a:t>
            </a:r>
            <a:r>
              <a:rPr dirty="0" baseline="-29513" sz="2400" spc="-7">
                <a:latin typeface="Cambria Math"/>
                <a:cs typeface="Cambria Math"/>
              </a:rPr>
              <a:t>=</a:t>
            </a:r>
            <a:endParaRPr baseline="-29513" sz="24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66158" y="5975629"/>
            <a:ext cx="573405" cy="0"/>
          </a:xfrm>
          <a:custGeom>
            <a:avLst/>
            <a:gdLst/>
            <a:ahLst/>
            <a:cxnLst/>
            <a:rect l="l" t="t" r="r" b="b"/>
            <a:pathLst>
              <a:path w="573404" h="0">
                <a:moveTo>
                  <a:pt x="0" y="0"/>
                </a:moveTo>
                <a:lnTo>
                  <a:pt x="573024" y="0"/>
                </a:lnTo>
              </a:path>
            </a:pathLst>
          </a:custGeom>
          <a:ln w="137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4784216" y="5664809"/>
            <a:ext cx="1377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20972" y="5954369"/>
            <a:ext cx="14554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845185" algn="l"/>
              </a:tabLst>
            </a:pPr>
            <a:r>
              <a:rPr dirty="0" sz="1600" spc="-10">
                <a:latin typeface="Cambria Math"/>
                <a:cs typeface="Cambria Math"/>
              </a:rPr>
              <a:t>𝐸𝑎𝑟𝑛</a:t>
            </a:r>
            <a:r>
              <a:rPr dirty="0" baseline="-14492" sz="1725" spc="-15">
                <a:latin typeface="Cambria Math"/>
                <a:cs typeface="Cambria Math"/>
              </a:rPr>
              <a:t>1	</a:t>
            </a:r>
            <a:r>
              <a:rPr dirty="0" sz="1600" spc="-15">
                <a:latin typeface="Cambria Math"/>
                <a:cs typeface="Cambria Math"/>
              </a:rPr>
              <a:t>𝜌</a:t>
            </a:r>
            <a:r>
              <a:rPr dirty="0" baseline="-14492" sz="1725" spc="-22">
                <a:latin typeface="Cambria Math"/>
                <a:cs typeface="Cambria Math"/>
              </a:rPr>
              <a:t>𝐸 </a:t>
            </a:r>
            <a:r>
              <a:rPr dirty="0" sz="1600" spc="-5">
                <a:latin typeface="Cambria Math"/>
                <a:cs typeface="Cambria Math"/>
              </a:rPr>
              <a:t>−</a:t>
            </a:r>
            <a:r>
              <a:rPr dirty="0" sz="1600" spc="-80">
                <a:latin typeface="Cambria Math"/>
                <a:cs typeface="Cambria Math"/>
              </a:rPr>
              <a:t> </a:t>
            </a:r>
            <a:r>
              <a:rPr dirty="0" sz="1600" spc="-5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97487" y="2805309"/>
            <a:ext cx="509270" cy="0"/>
          </a:xfrm>
          <a:custGeom>
            <a:avLst/>
            <a:gdLst/>
            <a:ahLst/>
            <a:cxnLst/>
            <a:rect l="l" t="t" r="r" b="b"/>
            <a:pathLst>
              <a:path w="509269" h="0">
                <a:moveTo>
                  <a:pt x="0" y="0"/>
                </a:moveTo>
                <a:lnTo>
                  <a:pt x="508768" y="0"/>
                </a:lnTo>
              </a:path>
            </a:pathLst>
          </a:custGeom>
          <a:ln w="77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802669" y="2805309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 h="0">
                <a:moveTo>
                  <a:pt x="0" y="0"/>
                </a:moveTo>
                <a:lnTo>
                  <a:pt x="508785" y="0"/>
                </a:lnTo>
              </a:path>
            </a:pathLst>
          </a:custGeom>
          <a:ln w="77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436834" y="2805309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818" y="0"/>
                </a:lnTo>
              </a:path>
            </a:pathLst>
          </a:custGeom>
          <a:ln w="77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153170" y="2805309"/>
            <a:ext cx="513080" cy="0"/>
          </a:xfrm>
          <a:custGeom>
            <a:avLst/>
            <a:gdLst/>
            <a:ahLst/>
            <a:cxnLst/>
            <a:rect l="l" t="t" r="r" b="b"/>
            <a:pathLst>
              <a:path w="513079" h="0">
                <a:moveTo>
                  <a:pt x="0" y="0"/>
                </a:moveTo>
                <a:lnTo>
                  <a:pt x="512623" y="0"/>
                </a:lnTo>
              </a:path>
            </a:pathLst>
          </a:custGeom>
          <a:ln w="77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862139" y="2805309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990" y="0"/>
                </a:lnTo>
              </a:path>
            </a:pathLst>
          </a:custGeom>
          <a:ln w="77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5739504" y="2849983"/>
            <a:ext cx="104139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60">
                <a:latin typeface="Symbol"/>
                <a:cs typeface="Symbol"/>
              </a:rPr>
              <a:t>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39504" y="2522784"/>
            <a:ext cx="104139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60">
                <a:latin typeface="Symbol"/>
                <a:cs typeface="Symbol"/>
              </a:rPr>
              <a:t>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37269" y="2849982"/>
            <a:ext cx="104139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60">
                <a:latin typeface="Symbol"/>
                <a:cs typeface="Symbol"/>
              </a:rPr>
              <a:t>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35497" y="2653898"/>
            <a:ext cx="137795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85">
                <a:latin typeface="Symbol"/>
                <a:cs typeface="Symbol"/>
              </a:rPr>
              <a:t>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86005" y="2653898"/>
            <a:ext cx="483234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1450" spc="130">
                <a:latin typeface="Symbol"/>
                <a:cs typeface="Symbol"/>
              </a:rPr>
              <a:t></a:t>
            </a:r>
            <a:r>
              <a:rPr dirty="0" sz="1450" spc="130">
                <a:latin typeface="MT Extra"/>
                <a:cs typeface="MT Extra"/>
              </a:rPr>
              <a:t></a:t>
            </a:r>
            <a:r>
              <a:rPr dirty="0" baseline="-15325" sz="2175" spc="195">
                <a:latin typeface="Symbol"/>
                <a:cs typeface="Symbol"/>
              </a:rPr>
              <a:t></a:t>
            </a:r>
            <a:endParaRPr baseline="-15325" sz="2175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722771" y="2778814"/>
            <a:ext cx="85090" cy="1555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45">
                <a:latin typeface="Times New Roman"/>
                <a:cs typeface="Times New Roman"/>
              </a:rPr>
              <a:t>0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29736" y="2794258"/>
            <a:ext cx="98425" cy="2882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105"/>
              </a:spcBef>
            </a:pPr>
            <a:r>
              <a:rPr dirty="0" sz="850" spc="45">
                <a:latin typeface="Times New Roman"/>
                <a:cs typeface="Times New Roman"/>
              </a:rPr>
              <a:t>3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850" spc="55" i="1">
                <a:latin typeface="Times New Roman"/>
                <a:cs typeface="Times New Roman"/>
              </a:rPr>
              <a:t>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16827" y="2794258"/>
            <a:ext cx="98425" cy="2882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05"/>
              </a:spcBef>
            </a:pPr>
            <a:r>
              <a:rPr dirty="0" sz="850" spc="45">
                <a:latin typeface="Times New Roman"/>
                <a:cs typeface="Times New Roman"/>
              </a:rPr>
              <a:t>2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850" spc="55" i="1">
                <a:latin typeface="Times New Roman"/>
                <a:cs typeface="Times New Roman"/>
              </a:rPr>
              <a:t>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04432" y="2926562"/>
            <a:ext cx="98425" cy="1555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55" i="1">
                <a:latin typeface="Times New Roman"/>
                <a:cs typeface="Times New Roman"/>
              </a:rPr>
              <a:t>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37117" y="2926562"/>
            <a:ext cx="803910" cy="1555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17550" algn="l"/>
              </a:tabLst>
            </a:pPr>
            <a:r>
              <a:rPr dirty="0" sz="850" spc="55" i="1">
                <a:latin typeface="Times New Roman"/>
                <a:cs typeface="Times New Roman"/>
              </a:rPr>
              <a:t>E</a:t>
            </a:r>
            <a:r>
              <a:rPr dirty="0" sz="850" spc="55" i="1">
                <a:latin typeface="Times New Roman"/>
                <a:cs typeface="Times New Roman"/>
              </a:rPr>
              <a:t>	</a:t>
            </a:r>
            <a:r>
              <a:rPr dirty="0" sz="850" spc="55" i="1">
                <a:latin typeface="Times New Roman"/>
                <a:cs typeface="Times New Roman"/>
              </a:rPr>
              <a:t>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960529" y="2534662"/>
            <a:ext cx="142875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36398" sz="2175" spc="127">
                <a:latin typeface="Symbol"/>
                <a:cs typeface="Symbol"/>
              </a:rPr>
              <a:t></a:t>
            </a:r>
            <a:r>
              <a:rPr dirty="0" baseline="-36398" sz="2175" spc="127">
                <a:latin typeface="Times New Roman"/>
                <a:cs typeface="Times New Roman"/>
              </a:rPr>
              <a:t> </a:t>
            </a:r>
            <a:r>
              <a:rPr dirty="0" sz="1450" spc="80" i="1">
                <a:latin typeface="Times New Roman"/>
                <a:cs typeface="Times New Roman"/>
              </a:rPr>
              <a:t>AEG</a:t>
            </a:r>
            <a:r>
              <a:rPr dirty="0" baseline="-22875" sz="1275" spc="120">
                <a:latin typeface="Times New Roman"/>
                <a:cs typeface="Times New Roman"/>
              </a:rPr>
              <a:t>3 </a:t>
            </a:r>
            <a:r>
              <a:rPr dirty="0" baseline="-36398" sz="2175" spc="127">
                <a:latin typeface="Symbol"/>
                <a:cs typeface="Symbol"/>
              </a:rPr>
              <a:t></a:t>
            </a:r>
            <a:r>
              <a:rPr dirty="0" baseline="-36398" sz="2175" spc="330">
                <a:latin typeface="Times New Roman"/>
                <a:cs typeface="Times New Roman"/>
              </a:rPr>
              <a:t> </a:t>
            </a:r>
            <a:r>
              <a:rPr dirty="0" sz="1450" spc="90" i="1">
                <a:latin typeface="Times New Roman"/>
                <a:cs typeface="Times New Roman"/>
              </a:rPr>
              <a:t>AEG</a:t>
            </a:r>
            <a:r>
              <a:rPr dirty="0" baseline="-22875" sz="1275" spc="135">
                <a:latin typeface="Times New Roman"/>
                <a:cs typeface="Times New Roman"/>
              </a:rPr>
              <a:t>4</a:t>
            </a:r>
            <a:endParaRPr baseline="-22875" sz="1275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64429" y="2534662"/>
            <a:ext cx="2412365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440815" algn="l"/>
                <a:tab pos="1784985" algn="l"/>
              </a:tabLst>
            </a:pPr>
            <a:r>
              <a:rPr dirty="0" baseline="-36398" sz="2175" spc="142" i="1">
                <a:latin typeface="Times New Roman"/>
                <a:cs typeface="Times New Roman"/>
              </a:rPr>
              <a:t>V </a:t>
            </a:r>
            <a:r>
              <a:rPr dirty="0" baseline="-16339" sz="1275" spc="82" i="1">
                <a:latin typeface="Times New Roman"/>
                <a:cs typeface="Times New Roman"/>
              </a:rPr>
              <a:t>E</a:t>
            </a:r>
            <a:r>
              <a:rPr dirty="0" baseline="-16339" sz="1275" spc="412" i="1">
                <a:latin typeface="Times New Roman"/>
                <a:cs typeface="Times New Roman"/>
              </a:rPr>
              <a:t> </a:t>
            </a:r>
            <a:r>
              <a:rPr dirty="0" baseline="-36398" sz="2175" spc="127">
                <a:latin typeface="Symbol"/>
                <a:cs typeface="Symbol"/>
              </a:rPr>
              <a:t></a:t>
            </a:r>
            <a:r>
              <a:rPr dirty="0" baseline="-36398" sz="2175" spc="367">
                <a:latin typeface="Times New Roman"/>
                <a:cs typeface="Times New Roman"/>
              </a:rPr>
              <a:t> </a:t>
            </a:r>
            <a:r>
              <a:rPr dirty="0" sz="1450" spc="50" i="1">
                <a:latin typeface="Times New Roman"/>
                <a:cs typeface="Times New Roman"/>
              </a:rPr>
              <a:t>Earn</a:t>
            </a:r>
            <a:r>
              <a:rPr dirty="0" baseline="-22875" sz="1275" spc="75">
                <a:latin typeface="Times New Roman"/>
                <a:cs typeface="Times New Roman"/>
              </a:rPr>
              <a:t>1	</a:t>
            </a:r>
            <a:r>
              <a:rPr dirty="0" sz="1450" spc="80">
                <a:latin typeface="Times New Roman"/>
                <a:cs typeface="Times New Roman"/>
              </a:rPr>
              <a:t>1	</a:t>
            </a:r>
            <a:r>
              <a:rPr dirty="0" baseline="3831" sz="2175" spc="89">
                <a:latin typeface="Symbol"/>
                <a:cs typeface="Symbol"/>
              </a:rPr>
              <a:t></a:t>
            </a:r>
            <a:r>
              <a:rPr dirty="0" baseline="3831" sz="2175" spc="-150">
                <a:latin typeface="Times New Roman"/>
                <a:cs typeface="Times New Roman"/>
              </a:rPr>
              <a:t> </a:t>
            </a:r>
            <a:r>
              <a:rPr dirty="0" sz="1450" spc="90" i="1">
                <a:latin typeface="Times New Roman"/>
                <a:cs typeface="Times New Roman"/>
              </a:rPr>
              <a:t>AEG</a:t>
            </a:r>
            <a:r>
              <a:rPr dirty="0" baseline="-22875" sz="1275" spc="135">
                <a:latin typeface="Times New Roman"/>
                <a:cs typeface="Times New Roman"/>
              </a:rPr>
              <a:t>2</a:t>
            </a:r>
            <a:endParaRPr baseline="-22875" sz="1275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000895" y="2789546"/>
            <a:ext cx="137795" cy="263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550" spc="30" i="1">
                <a:latin typeface="Symbol"/>
                <a:cs typeface="Symbol"/>
              </a:rPr>
              <a:t>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75591" y="2789546"/>
            <a:ext cx="850265" cy="263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24535" algn="l"/>
              </a:tabLst>
            </a:pPr>
            <a:r>
              <a:rPr dirty="0" sz="1550" spc="30" i="1">
                <a:latin typeface="Symbol"/>
                <a:cs typeface="Symbol"/>
              </a:rPr>
              <a:t></a:t>
            </a:r>
            <a:r>
              <a:rPr dirty="0" sz="1550" spc="30">
                <a:latin typeface="Times New Roman"/>
                <a:cs typeface="Times New Roman"/>
              </a:rPr>
              <a:t>	</a:t>
            </a:r>
            <a:r>
              <a:rPr dirty="0" sz="1550" spc="30" i="1">
                <a:latin typeface="Symbol"/>
                <a:cs typeface="Symbol"/>
              </a:rPr>
              <a:t>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82910" y="2789546"/>
            <a:ext cx="1383665" cy="263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02895" algn="l"/>
                <a:tab pos="742950" algn="l"/>
                <a:tab pos="1008380" algn="l"/>
              </a:tabLst>
            </a:pPr>
            <a:r>
              <a:rPr dirty="0" sz="1550" spc="30" i="1">
                <a:latin typeface="Symbol"/>
                <a:cs typeface="Symbol"/>
              </a:rPr>
              <a:t></a:t>
            </a:r>
            <a:r>
              <a:rPr dirty="0" sz="1550" spc="30">
                <a:latin typeface="Times New Roman"/>
                <a:cs typeface="Times New Roman"/>
              </a:rPr>
              <a:t>	</a:t>
            </a:r>
            <a:r>
              <a:rPr dirty="0" sz="1450" spc="130">
                <a:latin typeface="Symbol"/>
                <a:cs typeface="Symbol"/>
              </a:rPr>
              <a:t></a:t>
            </a:r>
            <a:r>
              <a:rPr dirty="0" sz="1450" spc="130">
                <a:latin typeface="Times New Roman"/>
                <a:cs typeface="Times New Roman"/>
              </a:rPr>
              <a:t>1	</a:t>
            </a:r>
            <a:r>
              <a:rPr dirty="0" sz="1550" spc="30" i="1">
                <a:latin typeface="Symbol"/>
                <a:cs typeface="Symbol"/>
              </a:rPr>
              <a:t></a:t>
            </a:r>
            <a:r>
              <a:rPr dirty="0" sz="1550" spc="30">
                <a:latin typeface="Times New Roman"/>
                <a:cs typeface="Times New Roman"/>
              </a:rPr>
              <a:t>	</a:t>
            </a:r>
            <a:r>
              <a:rPr dirty="0" sz="1450" spc="130">
                <a:latin typeface="Symbol"/>
                <a:cs typeface="Symbol"/>
              </a:rPr>
              <a:t></a:t>
            </a:r>
            <a:r>
              <a:rPr dirty="0" sz="1450" spc="130">
                <a:latin typeface="Times New Roman"/>
                <a:cs typeface="Times New Roman"/>
              </a:rPr>
              <a:t>1</a:t>
            </a:r>
            <a:r>
              <a:rPr dirty="0" sz="1450" spc="-160">
                <a:latin typeface="Times New Roman"/>
                <a:cs typeface="Times New Roman"/>
              </a:rPr>
              <a:t> </a:t>
            </a:r>
            <a:r>
              <a:rPr dirty="0" baseline="28735" sz="2175" spc="89">
                <a:latin typeface="Symbol"/>
                <a:cs typeface="Symbol"/>
              </a:rPr>
              <a:t></a:t>
            </a:r>
            <a:endParaRPr baseline="28735" sz="2175">
              <a:latin typeface="Symbol"/>
              <a:cs typeface="Symbo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077875" y="3489579"/>
            <a:ext cx="461645" cy="0"/>
          </a:xfrm>
          <a:custGeom>
            <a:avLst/>
            <a:gdLst/>
            <a:ahLst/>
            <a:cxnLst/>
            <a:rect l="l" t="t" r="r" b="b"/>
            <a:pathLst>
              <a:path w="461644" h="0">
                <a:moveTo>
                  <a:pt x="0" y="0"/>
                </a:moveTo>
                <a:lnTo>
                  <a:pt x="461513" y="0"/>
                </a:lnTo>
              </a:path>
            </a:pathLst>
          </a:custGeom>
          <a:ln w="765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254602" y="3489579"/>
            <a:ext cx="472440" cy="0"/>
          </a:xfrm>
          <a:custGeom>
            <a:avLst/>
            <a:gdLst/>
            <a:ahLst/>
            <a:cxnLst/>
            <a:rect l="l" t="t" r="r" b="b"/>
            <a:pathLst>
              <a:path w="472439" h="0">
                <a:moveTo>
                  <a:pt x="0" y="0"/>
                </a:moveTo>
                <a:lnTo>
                  <a:pt x="472030" y="0"/>
                </a:lnTo>
              </a:path>
            </a:pathLst>
          </a:custGeom>
          <a:ln w="765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904875" y="3489579"/>
            <a:ext cx="465455" cy="0"/>
          </a:xfrm>
          <a:custGeom>
            <a:avLst/>
            <a:gdLst/>
            <a:ahLst/>
            <a:cxnLst/>
            <a:rect l="l" t="t" r="r" b="b"/>
            <a:pathLst>
              <a:path w="465454" h="0">
                <a:moveTo>
                  <a:pt x="0" y="0"/>
                </a:moveTo>
                <a:lnTo>
                  <a:pt x="465393" y="0"/>
                </a:lnTo>
              </a:path>
            </a:pathLst>
          </a:custGeom>
          <a:ln w="765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548511" y="3489579"/>
            <a:ext cx="472440" cy="0"/>
          </a:xfrm>
          <a:custGeom>
            <a:avLst/>
            <a:gdLst/>
            <a:ahLst/>
            <a:cxnLst/>
            <a:rect l="l" t="t" r="r" b="b"/>
            <a:pathLst>
              <a:path w="472439" h="0">
                <a:moveTo>
                  <a:pt x="0" y="0"/>
                </a:moveTo>
                <a:lnTo>
                  <a:pt x="471937" y="0"/>
                </a:lnTo>
              </a:path>
            </a:pathLst>
          </a:custGeom>
          <a:ln w="765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5343978" y="3211173"/>
            <a:ext cx="97155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5">
                <a:latin typeface="Symbol"/>
                <a:cs typeface="Symbol"/>
              </a:rPr>
              <a:t>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916134" y="3340286"/>
            <a:ext cx="127635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5">
                <a:latin typeface="Symbol"/>
                <a:cs typeface="Symbol"/>
              </a:rPr>
              <a:t>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020520" y="3340286"/>
            <a:ext cx="44577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450" spc="30">
                <a:latin typeface="Symbol"/>
                <a:cs typeface="Symbol"/>
              </a:rPr>
              <a:t></a:t>
            </a:r>
            <a:r>
              <a:rPr dirty="0" sz="1450" spc="30">
                <a:latin typeface="MT Extra"/>
                <a:cs typeface="MT Extra"/>
              </a:rPr>
              <a:t></a:t>
            </a:r>
            <a:r>
              <a:rPr dirty="0" baseline="-15325" sz="2175" spc="44">
                <a:latin typeface="Symbol"/>
                <a:cs typeface="Symbol"/>
              </a:rPr>
              <a:t></a:t>
            </a:r>
            <a:endParaRPr baseline="-15325" sz="2175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005310" y="3463295"/>
            <a:ext cx="80010" cy="1536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50">
                <a:latin typeface="Times New Roman"/>
                <a:cs typeface="Times New Roman"/>
              </a:rPr>
              <a:t>1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249229" y="3222870"/>
            <a:ext cx="118745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5">
                <a:latin typeface="Times New Roman"/>
                <a:cs typeface="Times New Roman"/>
              </a:rPr>
              <a:t>1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203313" y="3478503"/>
            <a:ext cx="3237865" cy="3003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962150">
              <a:lnSpc>
                <a:spcPts val="725"/>
              </a:lnSpc>
              <a:spcBef>
                <a:spcPts val="90"/>
              </a:spcBef>
              <a:tabLst>
                <a:tab pos="2606040" algn="l"/>
              </a:tabLst>
            </a:pPr>
            <a:r>
              <a:rPr dirty="0" sz="850">
                <a:latin typeface="Times New Roman"/>
                <a:cs typeface="Times New Roman"/>
              </a:rPr>
              <a:t>2	3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  <a:tabLst>
                <a:tab pos="370840" algn="l"/>
                <a:tab pos="1305560" algn="l"/>
                <a:tab pos="1951989" algn="l"/>
                <a:tab pos="2599055" algn="l"/>
                <a:tab pos="3152775" algn="l"/>
              </a:tabLst>
            </a:pPr>
            <a:r>
              <a:rPr dirty="0" sz="850" i="1">
                <a:latin typeface="Times New Roman"/>
                <a:cs typeface="Times New Roman"/>
              </a:rPr>
              <a:t>E</a:t>
            </a:r>
            <a:r>
              <a:rPr dirty="0" sz="850" i="1">
                <a:latin typeface="Times New Roman"/>
                <a:cs typeface="Times New Roman"/>
              </a:rPr>
              <a:t>	</a:t>
            </a:r>
            <a:r>
              <a:rPr dirty="0" sz="1450" spc="5">
                <a:latin typeface="Symbol"/>
                <a:cs typeface="Symbol"/>
              </a:rPr>
              <a:t></a:t>
            </a:r>
            <a:r>
              <a:rPr dirty="0" sz="1450" spc="5">
                <a:latin typeface="Times New Roman"/>
                <a:cs typeface="Times New Roman"/>
              </a:rPr>
              <a:t>	</a:t>
            </a:r>
            <a:r>
              <a:rPr dirty="0" sz="850" i="1">
                <a:latin typeface="Times New Roman"/>
                <a:cs typeface="Times New Roman"/>
              </a:rPr>
              <a:t>E</a:t>
            </a:r>
            <a:r>
              <a:rPr dirty="0" sz="850" i="1">
                <a:latin typeface="Times New Roman"/>
                <a:cs typeface="Times New Roman"/>
              </a:rPr>
              <a:t>	</a:t>
            </a:r>
            <a:r>
              <a:rPr dirty="0" sz="850" i="1">
                <a:latin typeface="Times New Roman"/>
                <a:cs typeface="Times New Roman"/>
              </a:rPr>
              <a:t>E</a:t>
            </a:r>
            <a:r>
              <a:rPr dirty="0" sz="850" i="1">
                <a:latin typeface="Times New Roman"/>
                <a:cs typeface="Times New Roman"/>
              </a:rPr>
              <a:t>	</a:t>
            </a:r>
            <a:r>
              <a:rPr dirty="0" sz="850" i="1">
                <a:latin typeface="Times New Roman"/>
                <a:cs typeface="Times New Roman"/>
              </a:rPr>
              <a:t>E</a:t>
            </a:r>
            <a:r>
              <a:rPr dirty="0" sz="850" i="1">
                <a:latin typeface="Times New Roman"/>
                <a:cs typeface="Times New Roman"/>
              </a:rPr>
              <a:t>	</a:t>
            </a:r>
            <a:r>
              <a:rPr dirty="0" sz="1450" spc="5">
                <a:latin typeface="Symbol"/>
                <a:cs typeface="Symbol"/>
              </a:rPr>
              <a:t></a:t>
            </a:r>
            <a:endParaRPr sz="145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076417" y="3222870"/>
            <a:ext cx="195453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baseline="-34482" sz="2175" spc="7">
                <a:latin typeface="Symbol"/>
                <a:cs typeface="Symbol"/>
              </a:rPr>
              <a:t></a:t>
            </a:r>
            <a:r>
              <a:rPr dirty="0" baseline="-34482" sz="2175" spc="7">
                <a:latin typeface="Times New Roman"/>
                <a:cs typeface="Times New Roman"/>
              </a:rPr>
              <a:t> </a:t>
            </a:r>
            <a:r>
              <a:rPr dirty="0" sz="1450" spc="5" i="1">
                <a:latin typeface="Times New Roman"/>
                <a:cs typeface="Times New Roman"/>
              </a:rPr>
              <a:t>AEG</a:t>
            </a:r>
            <a:r>
              <a:rPr dirty="0" baseline="-22875" sz="1275" spc="7">
                <a:latin typeface="Times New Roman"/>
                <a:cs typeface="Times New Roman"/>
              </a:rPr>
              <a:t>2 </a:t>
            </a:r>
            <a:r>
              <a:rPr dirty="0" baseline="-34482" sz="2175" spc="7">
                <a:latin typeface="Symbol"/>
                <a:cs typeface="Symbol"/>
              </a:rPr>
              <a:t></a:t>
            </a:r>
            <a:r>
              <a:rPr dirty="0" baseline="-34482" sz="2175" spc="7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AEG</a:t>
            </a:r>
            <a:r>
              <a:rPr dirty="0" baseline="-22875" sz="1275">
                <a:latin typeface="Times New Roman"/>
                <a:cs typeface="Times New Roman"/>
              </a:rPr>
              <a:t>3 </a:t>
            </a:r>
            <a:r>
              <a:rPr dirty="0" baseline="-34482" sz="2175" spc="7">
                <a:latin typeface="Symbol"/>
                <a:cs typeface="Symbol"/>
              </a:rPr>
              <a:t></a:t>
            </a:r>
            <a:r>
              <a:rPr dirty="0" baseline="-34482" sz="2175" spc="240">
                <a:latin typeface="Times New Roman"/>
                <a:cs typeface="Times New Roman"/>
              </a:rPr>
              <a:t> </a:t>
            </a:r>
            <a:r>
              <a:rPr dirty="0" sz="1450" spc="5" i="1">
                <a:latin typeface="Times New Roman"/>
                <a:cs typeface="Times New Roman"/>
              </a:rPr>
              <a:t>AEG</a:t>
            </a:r>
            <a:r>
              <a:rPr dirty="0" baseline="-22875" sz="1275" spc="7">
                <a:latin typeface="Times New Roman"/>
                <a:cs typeface="Times New Roman"/>
              </a:rPr>
              <a:t>4</a:t>
            </a:r>
            <a:endParaRPr baseline="-22875" sz="1275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562088" y="3211173"/>
            <a:ext cx="473709" cy="374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380"/>
              </a:lnSpc>
              <a:spcBef>
                <a:spcPts val="90"/>
              </a:spcBef>
            </a:pPr>
            <a:r>
              <a:rPr dirty="0" sz="1450" spc="5">
                <a:latin typeface="Symbol"/>
                <a:cs typeface="Symbol"/>
              </a:rPr>
              <a:t></a:t>
            </a:r>
            <a:endParaRPr sz="1450">
              <a:latin typeface="Symbol"/>
              <a:cs typeface="Symbol"/>
            </a:endParaRPr>
          </a:p>
          <a:p>
            <a:pPr marL="93980">
              <a:lnSpc>
                <a:spcPts val="1380"/>
              </a:lnSpc>
            </a:pPr>
            <a:r>
              <a:rPr dirty="0" sz="1450" spc="-10" i="1">
                <a:latin typeface="Times New Roman"/>
                <a:cs typeface="Times New Roman"/>
              </a:rPr>
              <a:t>Ea</a:t>
            </a:r>
            <a:r>
              <a:rPr dirty="0" sz="1450" spc="-20" i="1">
                <a:latin typeface="Times New Roman"/>
                <a:cs typeface="Times New Roman"/>
              </a:rPr>
              <a:t>r</a:t>
            </a:r>
            <a:r>
              <a:rPr dirty="0" sz="1450" spc="5" i="1">
                <a:latin typeface="Times New Roman"/>
                <a:cs typeface="Times New Roman"/>
              </a:rPr>
              <a:t>n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673076" y="3475571"/>
            <a:ext cx="127635" cy="257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-20" i="1">
                <a:latin typeface="Symbol"/>
                <a:cs typeface="Symbol"/>
              </a:rPr>
              <a:t>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379277" y="3475571"/>
            <a:ext cx="774700" cy="257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59130" algn="l"/>
              </a:tabLst>
            </a:pPr>
            <a:r>
              <a:rPr dirty="0" sz="1500" spc="-20" i="1">
                <a:latin typeface="Symbol"/>
                <a:cs typeface="Symbol"/>
              </a:rPr>
              <a:t></a:t>
            </a:r>
            <a:r>
              <a:rPr dirty="0" sz="1500" spc="-20">
                <a:latin typeface="Times New Roman"/>
                <a:cs typeface="Times New Roman"/>
              </a:rPr>
              <a:t>	</a:t>
            </a:r>
            <a:r>
              <a:rPr dirty="0" sz="1500" spc="-20" i="1">
                <a:latin typeface="Symbol"/>
                <a:cs typeface="Symbol"/>
              </a:rPr>
              <a:t>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061167" y="3475571"/>
            <a:ext cx="623570" cy="257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278130" algn="l"/>
              </a:tabLst>
            </a:pPr>
            <a:r>
              <a:rPr dirty="0" sz="1500" spc="-20" i="1">
                <a:latin typeface="Symbol"/>
                <a:cs typeface="Symbol"/>
              </a:rPr>
              <a:t></a:t>
            </a:r>
            <a:r>
              <a:rPr dirty="0" sz="1500" spc="-20">
                <a:latin typeface="Times New Roman"/>
                <a:cs typeface="Times New Roman"/>
              </a:rPr>
              <a:t>	</a:t>
            </a:r>
            <a:r>
              <a:rPr dirty="0" sz="1450" spc="50">
                <a:latin typeface="Symbol"/>
                <a:cs typeface="Symbol"/>
              </a:rPr>
              <a:t></a:t>
            </a:r>
            <a:r>
              <a:rPr dirty="0" sz="1450" spc="50">
                <a:latin typeface="Times New Roman"/>
                <a:cs typeface="Times New Roman"/>
              </a:rPr>
              <a:t>1</a:t>
            </a:r>
            <a:r>
              <a:rPr dirty="0" sz="1450" spc="-185">
                <a:latin typeface="Times New Roman"/>
                <a:cs typeface="Times New Roman"/>
              </a:rPr>
              <a:t> </a:t>
            </a:r>
            <a:r>
              <a:rPr dirty="0" baseline="28735" sz="2175" spc="7">
                <a:latin typeface="Symbol"/>
                <a:cs typeface="Symbol"/>
              </a:rPr>
              <a:t></a:t>
            </a:r>
            <a:endParaRPr baseline="28735" sz="2175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9418" y="182625"/>
            <a:ext cx="6585584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032510" marR="5080" indent="-1020444">
              <a:lnSpc>
                <a:spcPct val="100000"/>
              </a:lnSpc>
              <a:spcBef>
                <a:spcPts val="95"/>
              </a:spcBef>
              <a:tabLst>
                <a:tab pos="2573655" algn="l"/>
              </a:tabLst>
            </a:pPr>
            <a:r>
              <a:rPr dirty="0" spc="-5"/>
              <a:t>Measuring Abnormal </a:t>
            </a:r>
            <a:r>
              <a:rPr dirty="0"/>
              <a:t>Earnings </a:t>
            </a:r>
            <a:r>
              <a:rPr dirty="0" spc="-20"/>
              <a:t>Growth</a:t>
            </a:r>
            <a:r>
              <a:rPr dirty="0" spc="-70"/>
              <a:t> </a:t>
            </a:r>
            <a:r>
              <a:rPr dirty="0"/>
              <a:t>for  </a:t>
            </a:r>
            <a:r>
              <a:rPr dirty="0" spc="-5"/>
              <a:t>Equities:	Dell </a:t>
            </a:r>
            <a:r>
              <a:rPr dirty="0"/>
              <a:t>and </a:t>
            </a:r>
            <a:r>
              <a:rPr dirty="0" spc="-5"/>
              <a:t>Nike,</a:t>
            </a:r>
            <a:r>
              <a:rPr dirty="0" spc="10"/>
              <a:t> </a:t>
            </a:r>
            <a:r>
              <a:rPr dirty="0"/>
              <a:t>2010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1916" y="1357630"/>
            <a:ext cx="8028940" cy="1550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Abnormal earnings </a:t>
            </a:r>
            <a:r>
              <a:rPr dirty="0" sz="2000" spc="-5" b="1">
                <a:latin typeface="Times New Roman"/>
                <a:cs typeface="Times New Roman"/>
              </a:rPr>
              <a:t>growth </a:t>
            </a:r>
            <a:r>
              <a:rPr dirty="0" sz="2000" b="1">
                <a:latin typeface="Times New Roman"/>
                <a:cs typeface="Times New Roman"/>
              </a:rPr>
              <a:t>(AEG) </a:t>
            </a:r>
            <a:r>
              <a:rPr dirty="0" sz="2000">
                <a:latin typeface="Times New Roman"/>
                <a:cs typeface="Times New Roman"/>
              </a:rPr>
              <a:t>is earnings (with dividends reinvested)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endParaRPr sz="20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excess of earnings growing at the required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196215">
              <a:lnSpc>
                <a:spcPct val="100000"/>
              </a:lnSpc>
              <a:spcBef>
                <a:spcPts val="5"/>
              </a:spcBef>
            </a:pPr>
            <a:r>
              <a:rPr dirty="0" sz="2000" spc="5">
                <a:latin typeface="Times New Roman"/>
                <a:cs typeface="Times New Roman"/>
              </a:rPr>
              <a:t>AEG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= Cum-dividend </a:t>
            </a:r>
            <a:r>
              <a:rPr dirty="0" sz="2000" spc="5">
                <a:latin typeface="Times New Roman"/>
                <a:cs typeface="Times New Roman"/>
              </a:rPr>
              <a:t>earn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- Normal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</a:t>
            </a:r>
            <a:r>
              <a:rPr dirty="0" baseline="-21367" sz="1950">
                <a:latin typeface="Times New Roman"/>
                <a:cs typeface="Times New Roman"/>
              </a:rPr>
              <a:t>t</a:t>
            </a:r>
            <a:endParaRPr baseline="-21367" sz="1950">
              <a:latin typeface="Times New Roman"/>
              <a:cs typeface="Times New Roman"/>
            </a:endParaRPr>
          </a:p>
          <a:p>
            <a:pPr algn="ctr" marL="59944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sz="2000" spc="5">
                <a:latin typeface="Times New Roman"/>
                <a:cs typeface="Times New Roman"/>
              </a:rPr>
              <a:t>[Earn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+ </a:t>
            </a:r>
            <a:r>
              <a:rPr dirty="0" sz="2000" spc="5">
                <a:latin typeface="Times New Roman"/>
                <a:cs typeface="Times New Roman"/>
              </a:rPr>
              <a:t>(ρ</a:t>
            </a:r>
            <a:r>
              <a:rPr dirty="0" baseline="-21367" sz="1950" spc="7">
                <a:latin typeface="Times New Roman"/>
                <a:cs typeface="Times New Roman"/>
              </a:rPr>
              <a:t>E </a:t>
            </a:r>
            <a:r>
              <a:rPr dirty="0" sz="2000">
                <a:latin typeface="Times New Roman"/>
                <a:cs typeface="Times New Roman"/>
              </a:rPr>
              <a:t>– 1) </a:t>
            </a:r>
            <a:r>
              <a:rPr dirty="0" sz="2000" spc="5">
                <a:latin typeface="Times New Roman"/>
                <a:cs typeface="Times New Roman"/>
              </a:rPr>
              <a:t>d</a:t>
            </a:r>
            <a:r>
              <a:rPr dirty="0" baseline="-21367" sz="1950" spc="7">
                <a:latin typeface="Times New Roman"/>
                <a:cs typeface="Times New Roman"/>
              </a:rPr>
              <a:t>t-1</a:t>
            </a:r>
            <a:r>
              <a:rPr dirty="0" sz="2000" spc="5">
                <a:latin typeface="Times New Roman"/>
                <a:cs typeface="Times New Roman"/>
              </a:rPr>
              <a:t>] </a:t>
            </a:r>
            <a:r>
              <a:rPr dirty="0" sz="2000">
                <a:latin typeface="Times New Roman"/>
                <a:cs typeface="Times New Roman"/>
              </a:rPr>
              <a:t>– </a:t>
            </a:r>
            <a:r>
              <a:rPr dirty="0" sz="2000" spc="5">
                <a:latin typeface="Times New Roman"/>
                <a:cs typeface="Times New Roman"/>
              </a:rPr>
              <a:t>ρ</a:t>
            </a:r>
            <a:r>
              <a:rPr dirty="0" baseline="-21367" sz="1950" spc="7">
                <a:latin typeface="Times New Roman"/>
                <a:cs typeface="Times New Roman"/>
              </a:rPr>
              <a:t>E</a:t>
            </a:r>
            <a:r>
              <a:rPr dirty="0" baseline="-21367" sz="1950" spc="112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Earn</a:t>
            </a:r>
            <a:r>
              <a:rPr dirty="0" baseline="-21367" sz="1950" spc="7">
                <a:latin typeface="Times New Roman"/>
                <a:cs typeface="Times New Roman"/>
              </a:rPr>
              <a:t>t-1</a:t>
            </a:r>
            <a:endParaRPr baseline="-21367" sz="195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5762" y="3240785"/>
          <a:ext cx="8355965" cy="3335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5750"/>
                <a:gridCol w="2239010"/>
                <a:gridCol w="2019935"/>
              </a:tblGrid>
              <a:tr h="371149">
                <a:tc gridSpan="3"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Dell: Required return =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9%; EPS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2009 =</a:t>
                      </a:r>
                      <a:r>
                        <a:rPr dirty="0" sz="18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$1.25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270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4457">
                <a:tc gridSpan="3">
                  <a:txBody>
                    <a:bodyPr/>
                    <a:lstStyle/>
                    <a:p>
                      <a:pPr marL="6350">
                        <a:lnSpc>
                          <a:spcPts val="2100"/>
                        </a:lnSpc>
                        <a:spcBef>
                          <a:spcPts val="114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Nike: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Required return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= 9%; EPS 2009 =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$3.07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2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5946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dirty="0" sz="1800" b="1">
                          <a:latin typeface="Times New Roman"/>
                          <a:cs typeface="Times New Roman"/>
                        </a:rPr>
                        <a:t>Dell,</a:t>
                      </a: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Inc.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27685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Nike,</a:t>
                      </a:r>
                      <a:r>
                        <a:rPr dirty="0" sz="18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Inc.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7130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EPS</a:t>
                      </a:r>
                      <a:r>
                        <a:rPr dirty="0" sz="1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2010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35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$0.73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$3.93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3266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DPS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2009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$0.00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$0.98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333162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Earnings on reinvested</a:t>
                      </a:r>
                      <a:r>
                        <a:rPr dirty="0" sz="1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13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0.088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3329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Cum-dividend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r>
                        <a:rPr dirty="0" sz="1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2010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13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4.018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33286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from 2009: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2841">
                <a:tc>
                  <a:txBody>
                    <a:bodyPr/>
                    <a:lstStyle/>
                    <a:p>
                      <a:pPr marL="4057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Dell: 1.25×1.09; Nike: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3.07×1.09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35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1.363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3.346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293995">
                <a:tc>
                  <a:txBody>
                    <a:bodyPr/>
                    <a:lstStyle/>
                    <a:p>
                      <a:pPr marL="6350">
                        <a:lnSpc>
                          <a:spcPts val="2095"/>
                        </a:lnSpc>
                        <a:spcBef>
                          <a:spcPts val="114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growth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(AEG)</a:t>
                      </a:r>
                      <a:r>
                        <a:rPr dirty="0" sz="1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2010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2095"/>
                        </a:lnSpc>
                        <a:spcBef>
                          <a:spcPts val="114"/>
                        </a:spcBef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-0.633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ts val="2095"/>
                        </a:lnSpc>
                        <a:spcBef>
                          <a:spcPts val="114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0.672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0369" y="339293"/>
            <a:ext cx="48126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Alternative Calculation of</a:t>
            </a:r>
            <a:r>
              <a:rPr dirty="0" spc="-145"/>
              <a:t> </a:t>
            </a:r>
            <a:r>
              <a:rPr dirty="0" spc="-10"/>
              <a:t>AEG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8416" y="998346"/>
            <a:ext cx="8110220" cy="417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31800" marR="812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 spc="-10">
                <a:latin typeface="Times New Roman"/>
                <a:cs typeface="Times New Roman"/>
              </a:rPr>
              <a:t>Alternatively, </a:t>
            </a:r>
            <a:r>
              <a:rPr dirty="0" sz="2000">
                <a:latin typeface="Times New Roman"/>
                <a:cs typeface="Times New Roman"/>
              </a:rPr>
              <a:t>Abnormal earnings growth (AEG) can be expressed in</a:t>
            </a:r>
            <a:r>
              <a:rPr dirty="0" sz="2000" spc="-3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terms  </a:t>
            </a:r>
            <a:r>
              <a:rPr dirty="0" sz="2000">
                <a:latin typeface="Times New Roman"/>
                <a:cs typeface="Times New Roman"/>
              </a:rPr>
              <a:t>of growth rates relative to required return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algn="ctr" marL="24130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AEG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sz="2000" spc="5">
                <a:latin typeface="Times New Roman"/>
                <a:cs typeface="Times New Roman"/>
              </a:rPr>
              <a:t>[G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– </a:t>
            </a:r>
            <a:r>
              <a:rPr dirty="0" sz="2000" spc="5">
                <a:latin typeface="Times New Roman"/>
                <a:cs typeface="Times New Roman"/>
              </a:rPr>
              <a:t>ρ</a:t>
            </a:r>
            <a:r>
              <a:rPr dirty="0" baseline="-21367" sz="1950" spc="7">
                <a:latin typeface="Times New Roman"/>
                <a:cs typeface="Times New Roman"/>
              </a:rPr>
              <a:t>E</a:t>
            </a:r>
            <a:r>
              <a:rPr dirty="0" sz="2000" spc="5">
                <a:latin typeface="Times New Roman"/>
                <a:cs typeface="Times New Roman"/>
              </a:rPr>
              <a:t>] </a:t>
            </a:r>
            <a:r>
              <a:rPr dirty="0" sz="2000">
                <a:latin typeface="Times New Roman"/>
                <a:cs typeface="Times New Roman"/>
              </a:rPr>
              <a:t>×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Earn</a:t>
            </a:r>
            <a:r>
              <a:rPr dirty="0" baseline="-21367" sz="1950" spc="7">
                <a:latin typeface="Times New Roman"/>
                <a:cs typeface="Times New Roman"/>
              </a:rPr>
              <a:t>t-1</a:t>
            </a:r>
            <a:endParaRPr baseline="-21367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where </a:t>
            </a:r>
            <a:r>
              <a:rPr dirty="0" sz="2000" spc="5">
                <a:latin typeface="Times New Roman"/>
                <a:cs typeface="Times New Roman"/>
              </a:rPr>
              <a:t>G</a:t>
            </a:r>
            <a:r>
              <a:rPr dirty="0" baseline="-21367" sz="1950" spc="7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sz="2000" spc="-5">
                <a:latin typeface="Times New Roman"/>
                <a:cs typeface="Times New Roman"/>
              </a:rPr>
              <a:t>Cum-dividend </a:t>
            </a:r>
            <a:r>
              <a:rPr dirty="0" sz="2000">
                <a:latin typeface="Times New Roman"/>
                <a:cs typeface="Times New Roman"/>
              </a:rPr>
              <a:t>earnings growth rate (plus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one)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431800" indent="-342900">
              <a:lnSpc>
                <a:spcPct val="100000"/>
              </a:lnSpc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Nike:</a:t>
            </a:r>
            <a:endParaRPr sz="2000">
              <a:latin typeface="Times New Roman"/>
              <a:cs typeface="Times New Roman"/>
            </a:endParaRPr>
          </a:p>
          <a:p>
            <a:pPr marL="1416050">
              <a:lnSpc>
                <a:spcPct val="100000"/>
              </a:lnSpc>
              <a:spcBef>
                <a:spcPts val="5"/>
              </a:spcBef>
            </a:pPr>
            <a:r>
              <a:rPr dirty="0" sz="2000" spc="15">
                <a:latin typeface="Times New Roman"/>
                <a:cs typeface="Times New Roman"/>
              </a:rPr>
              <a:t>G</a:t>
            </a:r>
            <a:r>
              <a:rPr dirty="0" baseline="-21367" sz="1950" spc="22">
                <a:latin typeface="Times New Roman"/>
                <a:cs typeface="Times New Roman"/>
              </a:rPr>
              <a:t>2010  </a:t>
            </a:r>
            <a:r>
              <a:rPr dirty="0" sz="2000">
                <a:latin typeface="Times New Roman"/>
                <a:cs typeface="Times New Roman"/>
              </a:rPr>
              <a:t>= $4.018/$3.07 = 1.3088 (a 30.88% growth</a:t>
            </a:r>
            <a:r>
              <a:rPr dirty="0" sz="2000" spc="-3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428750">
              <a:lnSpc>
                <a:spcPct val="100000"/>
              </a:lnSpc>
            </a:pPr>
            <a:r>
              <a:rPr dirty="0" sz="2000" spc="10">
                <a:latin typeface="Times New Roman"/>
                <a:cs typeface="Times New Roman"/>
              </a:rPr>
              <a:t>AEG</a:t>
            </a:r>
            <a:r>
              <a:rPr dirty="0" baseline="-21367" sz="1950" spc="15">
                <a:latin typeface="Times New Roman"/>
                <a:cs typeface="Times New Roman"/>
              </a:rPr>
              <a:t>2010  </a:t>
            </a:r>
            <a:r>
              <a:rPr dirty="0" sz="2000">
                <a:latin typeface="Times New Roman"/>
                <a:cs typeface="Times New Roman"/>
              </a:rPr>
              <a:t>= (1.3088 – 1.09) × $3.07 = $0.672 per</a:t>
            </a:r>
            <a:r>
              <a:rPr dirty="0" sz="2000" spc="-3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431800" indent="-342900">
              <a:lnSpc>
                <a:spcPct val="100000"/>
              </a:lnSpc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Note that </a:t>
            </a:r>
            <a:r>
              <a:rPr dirty="0" sz="2000" b="1">
                <a:latin typeface="Times New Roman"/>
                <a:cs typeface="Times New Roman"/>
              </a:rPr>
              <a:t>cum-dividend earnings </a:t>
            </a:r>
            <a:r>
              <a:rPr dirty="0" sz="2000" spc="-5" b="1">
                <a:latin typeface="Times New Roman"/>
                <a:cs typeface="Times New Roman"/>
              </a:rPr>
              <a:t>growth </a:t>
            </a:r>
            <a:r>
              <a:rPr dirty="0" sz="2000" b="1">
                <a:latin typeface="Times New Roman"/>
                <a:cs typeface="Times New Roman"/>
              </a:rPr>
              <a:t>rate (plus</a:t>
            </a:r>
            <a:r>
              <a:rPr dirty="0" sz="2000" spc="-185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1)</a:t>
            </a:r>
            <a:r>
              <a:rPr dirty="0" sz="2000" spc="5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1469" y="5665723"/>
            <a:ext cx="73025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5">
                <a:latin typeface="Times New Roman"/>
                <a:cs typeface="Times New Roman"/>
              </a:rPr>
              <a:t>t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7066" y="5517896"/>
            <a:ext cx="4654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G</a:t>
            </a:r>
            <a:r>
              <a:rPr dirty="0" sz="2000" spc="2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31161" y="5711456"/>
            <a:ext cx="2330450" cy="0"/>
          </a:xfrm>
          <a:custGeom>
            <a:avLst/>
            <a:gdLst/>
            <a:ahLst/>
            <a:cxnLst/>
            <a:rect l="l" t="t" r="r" b="b"/>
            <a:pathLst>
              <a:path w="2330450" h="0">
                <a:moveTo>
                  <a:pt x="0" y="0"/>
                </a:moveTo>
                <a:lnTo>
                  <a:pt x="2330196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171569" y="5508752"/>
            <a:ext cx="977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235">
                <a:latin typeface="Cambria Math"/>
                <a:cs typeface="Cambria Math"/>
              </a:rPr>
              <a:t>𝑡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30292" y="5517896"/>
            <a:ext cx="6343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(</a:t>
            </a:r>
            <a:r>
              <a:rPr dirty="0" sz="2000" spc="5">
                <a:latin typeface="Times New Roman"/>
                <a:cs typeface="Times New Roman"/>
              </a:rPr>
              <a:t>N</a:t>
            </a:r>
            <a:r>
              <a:rPr dirty="0" sz="2000">
                <a:latin typeface="Times New Roman"/>
                <a:cs typeface="Times New Roman"/>
              </a:rPr>
              <a:t>OT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373878" y="5711456"/>
            <a:ext cx="2534920" cy="0"/>
          </a:xfrm>
          <a:custGeom>
            <a:avLst/>
            <a:gdLst/>
            <a:ahLst/>
            <a:cxnLst/>
            <a:rect l="l" t="t" r="r" b="b"/>
            <a:pathLst>
              <a:path w="2534920" h="0">
                <a:moveTo>
                  <a:pt x="0" y="0"/>
                </a:moveTo>
                <a:lnTo>
                  <a:pt x="2534412" y="0"/>
                </a:lnTo>
              </a:path>
            </a:pathLst>
          </a:custGeom>
          <a:ln w="167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1893442" y="5437123"/>
            <a:ext cx="595947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  <a:tabLst>
                <a:tab pos="3582670" algn="l"/>
              </a:tabLst>
            </a:pPr>
            <a:r>
              <a:rPr dirty="0" sz="1450" spc="70">
                <a:latin typeface="Cambria Math"/>
                <a:cs typeface="Cambria Math"/>
              </a:rPr>
              <a:t>𝐶𝑢𝑚−𝑑𝑖𝑣𝑖𝑑𝑒𝑛𝑑</a:t>
            </a:r>
            <a:r>
              <a:rPr dirty="0" sz="1450" spc="45">
                <a:latin typeface="Cambria Math"/>
                <a:cs typeface="Cambria Math"/>
              </a:rPr>
              <a:t> </a:t>
            </a:r>
            <a:r>
              <a:rPr dirty="0" sz="1450" spc="75">
                <a:latin typeface="Cambria Math"/>
                <a:cs typeface="Cambria Math"/>
              </a:rPr>
              <a:t>𝐸𝑎𝑟𝑛𝑖𝑛𝑔𝑠	</a:t>
            </a:r>
            <a:r>
              <a:rPr dirty="0" sz="1450" spc="70">
                <a:latin typeface="Cambria Math"/>
                <a:cs typeface="Cambria Math"/>
              </a:rPr>
              <a:t>𝐶𝑢𝑚−𝑑𝑖𝑣𝑖𝑑𝑒𝑛𝑑</a:t>
            </a:r>
            <a:r>
              <a:rPr dirty="0" sz="1450" spc="20">
                <a:latin typeface="Cambria Math"/>
                <a:cs typeface="Cambria Math"/>
              </a:rPr>
              <a:t> </a:t>
            </a:r>
            <a:r>
              <a:rPr dirty="0" sz="1450" spc="70">
                <a:latin typeface="Cambria Math"/>
                <a:cs typeface="Cambria Math"/>
              </a:rPr>
              <a:t>𝐸𝑎𝑟𝑛𝑖𝑛𝑔𝑠</a:t>
            </a:r>
            <a:r>
              <a:rPr dirty="0" baseline="-13888" sz="1800" spc="104">
                <a:latin typeface="Cambria Math"/>
                <a:cs typeface="Cambria Math"/>
              </a:rPr>
              <a:t>𝑡</a:t>
            </a:r>
            <a:endParaRPr baseline="-13888" sz="1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81198" y="5714491"/>
            <a:ext cx="547433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5"/>
              </a:spcBef>
              <a:tabLst>
                <a:tab pos="2893060" algn="l"/>
              </a:tabLst>
            </a:pPr>
            <a:r>
              <a:rPr dirty="0" sz="1450" spc="60">
                <a:latin typeface="Cambria Math"/>
                <a:cs typeface="Cambria Math"/>
              </a:rPr>
              <a:t>𝐸𝑎𝑟𝑛𝑖𝑛𝑔𝑠</a:t>
            </a:r>
            <a:r>
              <a:rPr dirty="0" baseline="-13888" sz="1800" spc="89">
                <a:latin typeface="Cambria Math"/>
                <a:cs typeface="Cambria Math"/>
              </a:rPr>
              <a:t>𝑡−1	</a:t>
            </a:r>
            <a:r>
              <a:rPr dirty="0" sz="1450" spc="70">
                <a:latin typeface="Cambria Math"/>
                <a:cs typeface="Cambria Math"/>
              </a:rPr>
              <a:t>𝐶𝑢𝑚−𝑑𝑖𝑣𝑖𝑑𝑒𝑛𝑑</a:t>
            </a:r>
            <a:r>
              <a:rPr dirty="0" sz="1450" spc="25">
                <a:latin typeface="Cambria Math"/>
                <a:cs typeface="Cambria Math"/>
              </a:rPr>
              <a:t> </a:t>
            </a:r>
            <a:r>
              <a:rPr dirty="0" sz="1450" spc="60">
                <a:latin typeface="Cambria Math"/>
                <a:cs typeface="Cambria Math"/>
              </a:rPr>
              <a:t>𝐸𝑎𝑟𝑛𝑖𝑛𝑔𝑠</a:t>
            </a:r>
            <a:r>
              <a:rPr dirty="0" baseline="-13888" sz="1800" spc="89">
                <a:latin typeface="Cambria Math"/>
                <a:cs typeface="Cambria Math"/>
              </a:rPr>
              <a:t>𝑡−1</a:t>
            </a:r>
            <a:endParaRPr baseline="-13888"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96859" y="5517896"/>
            <a:ext cx="110489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08682" y="339293"/>
            <a:ext cx="43224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Steps </a:t>
            </a:r>
            <a:r>
              <a:rPr dirty="0" spc="-5"/>
              <a:t>in </a:t>
            </a:r>
            <a:r>
              <a:rPr dirty="0"/>
              <a:t>Applying the</a:t>
            </a:r>
            <a:r>
              <a:rPr dirty="0" spc="-195"/>
              <a:t> </a:t>
            </a:r>
            <a:r>
              <a:rPr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800" y="965883"/>
            <a:ext cx="7788909" cy="365760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09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Forecast </a:t>
            </a:r>
            <a:r>
              <a:rPr dirty="0" sz="2000" b="1">
                <a:latin typeface="Times New Roman"/>
                <a:cs typeface="Times New Roman"/>
              </a:rPr>
              <a:t>earnings and dividends up to a </a:t>
            </a:r>
            <a:r>
              <a:rPr dirty="0" sz="2000" spc="-5" b="1">
                <a:latin typeface="Times New Roman"/>
                <a:cs typeface="Times New Roman"/>
              </a:rPr>
              <a:t>forecast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horizon.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Calculate AEG after the forward year </a:t>
            </a:r>
            <a:r>
              <a:rPr dirty="0" sz="2000" spc="-10" b="1">
                <a:latin typeface="Times New Roman"/>
                <a:cs typeface="Times New Roman"/>
              </a:rPr>
              <a:t>from </a:t>
            </a: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forecasts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3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and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dividends.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AutoNum type="arabicPeriod" startAt="3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Discount the AEG to </a:t>
            </a:r>
            <a:r>
              <a:rPr dirty="0" sz="2000" spc="-5" b="1">
                <a:latin typeface="Times New Roman"/>
                <a:cs typeface="Times New Roman"/>
              </a:rPr>
              <a:t>present </a:t>
            </a:r>
            <a:r>
              <a:rPr dirty="0" sz="2000" b="1">
                <a:latin typeface="Times New Roman"/>
                <a:cs typeface="Times New Roman"/>
              </a:rPr>
              <a:t>value at the end of the forward</a:t>
            </a:r>
            <a:r>
              <a:rPr dirty="0" sz="2000" spc="-305" b="1">
                <a:latin typeface="Times New Roman"/>
                <a:cs typeface="Times New Roman"/>
              </a:rPr>
              <a:t> </a:t>
            </a:r>
            <a:r>
              <a:rPr dirty="0" sz="2000" spc="-35" b="1">
                <a:latin typeface="Times New Roman"/>
                <a:cs typeface="Times New Roman"/>
              </a:rPr>
              <a:t>year.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 startAt="3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Calculate a continuing value at the </a:t>
            </a:r>
            <a:r>
              <a:rPr dirty="0" sz="2000" spc="-5" b="1">
                <a:latin typeface="Times New Roman"/>
                <a:cs typeface="Times New Roman"/>
              </a:rPr>
              <a:t>forecast</a:t>
            </a:r>
            <a:r>
              <a:rPr dirty="0" sz="2000" spc="-18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horizon.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AutoNum type="arabicPeriod" startAt="3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Discount the continuing value to </a:t>
            </a:r>
            <a:r>
              <a:rPr dirty="0" sz="2000" spc="-5" b="1">
                <a:latin typeface="Times New Roman"/>
                <a:cs typeface="Times New Roman"/>
              </a:rPr>
              <a:t>present </a:t>
            </a:r>
            <a:r>
              <a:rPr dirty="0" sz="2000" b="1">
                <a:latin typeface="Times New Roman"/>
                <a:cs typeface="Times New Roman"/>
              </a:rPr>
              <a:t>value at the end of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forward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spc="-35" b="1">
                <a:latin typeface="Times New Roman"/>
                <a:cs typeface="Times New Roman"/>
              </a:rPr>
              <a:t>year.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AutoNum type="arabicPeriod" startAt="6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Add 3, 5, and forward</a:t>
            </a:r>
            <a:r>
              <a:rPr dirty="0" sz="2000" spc="-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 startAt="6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Capitalize this total at the </a:t>
            </a:r>
            <a:r>
              <a:rPr dirty="0" sz="2000" spc="-10" b="1">
                <a:latin typeface="Times New Roman"/>
                <a:cs typeface="Times New Roman"/>
              </a:rPr>
              <a:t>required </a:t>
            </a:r>
            <a:r>
              <a:rPr dirty="0" sz="2000" b="1">
                <a:latin typeface="Times New Roman"/>
                <a:cs typeface="Times New Roman"/>
              </a:rPr>
              <a:t>rate of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return.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85291" y="5249941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 h="0">
                <a:moveTo>
                  <a:pt x="0" y="0"/>
                </a:moveTo>
                <a:lnTo>
                  <a:pt x="657568" y="0"/>
                </a:lnTo>
              </a:path>
            </a:pathLst>
          </a:custGeom>
          <a:ln w="105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453136" y="5249941"/>
            <a:ext cx="661670" cy="0"/>
          </a:xfrm>
          <a:custGeom>
            <a:avLst/>
            <a:gdLst/>
            <a:ahLst/>
            <a:cxnLst/>
            <a:rect l="l" t="t" r="r" b="b"/>
            <a:pathLst>
              <a:path w="661670" h="0">
                <a:moveTo>
                  <a:pt x="0" y="0"/>
                </a:moveTo>
                <a:lnTo>
                  <a:pt x="661183" y="0"/>
                </a:lnTo>
              </a:path>
            </a:pathLst>
          </a:custGeom>
          <a:ln w="105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374200" y="5249941"/>
            <a:ext cx="652145" cy="0"/>
          </a:xfrm>
          <a:custGeom>
            <a:avLst/>
            <a:gdLst/>
            <a:ahLst/>
            <a:cxnLst/>
            <a:rect l="l" t="t" r="r" b="b"/>
            <a:pathLst>
              <a:path w="652145" h="0">
                <a:moveTo>
                  <a:pt x="0" y="0"/>
                </a:moveTo>
                <a:lnTo>
                  <a:pt x="652038" y="0"/>
                </a:lnTo>
              </a:path>
            </a:pathLst>
          </a:custGeom>
          <a:ln w="105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286118" y="5249941"/>
            <a:ext cx="661670" cy="0"/>
          </a:xfrm>
          <a:custGeom>
            <a:avLst/>
            <a:gdLst/>
            <a:ahLst/>
            <a:cxnLst/>
            <a:rect l="l" t="t" r="r" b="b"/>
            <a:pathLst>
              <a:path w="661670" h="0">
                <a:moveTo>
                  <a:pt x="0" y="0"/>
                </a:moveTo>
                <a:lnTo>
                  <a:pt x="661183" y="0"/>
                </a:lnTo>
              </a:path>
            </a:pathLst>
          </a:custGeom>
          <a:ln w="105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55151" y="5249941"/>
            <a:ext cx="1242060" cy="0"/>
          </a:xfrm>
          <a:custGeom>
            <a:avLst/>
            <a:gdLst/>
            <a:ahLst/>
            <a:cxnLst/>
            <a:rect l="l" t="t" r="r" b="b"/>
            <a:pathLst>
              <a:path w="1242059" h="0">
                <a:moveTo>
                  <a:pt x="0" y="0"/>
                </a:moveTo>
                <a:lnTo>
                  <a:pt x="1241765" y="0"/>
                </a:lnTo>
              </a:path>
            </a:pathLst>
          </a:custGeom>
          <a:ln w="105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7700167" y="5112989"/>
            <a:ext cx="123189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15">
                <a:latin typeface="Symbol"/>
                <a:cs typeface="Symbol"/>
              </a:rPr>
              <a:t>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00167" y="5319578"/>
            <a:ext cx="123189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15">
                <a:latin typeface="Symbol"/>
                <a:cs typeface="Symbol"/>
              </a:rPr>
              <a:t>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78477" y="5319578"/>
            <a:ext cx="123189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15">
                <a:latin typeface="Symbol"/>
                <a:cs typeface="Symbol"/>
              </a:rPr>
              <a:t>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61200" y="5049822"/>
            <a:ext cx="165100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25">
                <a:latin typeface="Symbol"/>
                <a:cs typeface="Symbol"/>
              </a:rPr>
              <a:t>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37107" y="4888717"/>
            <a:ext cx="152400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20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92491" y="5218603"/>
            <a:ext cx="99695" cy="201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5">
                <a:latin typeface="Times New Roman"/>
                <a:cs typeface="Times New Roman"/>
              </a:rPr>
              <a:t>1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99342" y="5218603"/>
            <a:ext cx="99695" cy="201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5">
                <a:latin typeface="Times New Roman"/>
                <a:cs typeface="Times New Roman"/>
              </a:rPr>
              <a:t>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78477" y="4867851"/>
            <a:ext cx="5344795" cy="5092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885"/>
              </a:lnSpc>
              <a:spcBef>
                <a:spcPts val="125"/>
              </a:spcBef>
              <a:tabLst>
                <a:tab pos="5234305" algn="l"/>
              </a:tabLst>
            </a:pPr>
            <a:r>
              <a:rPr dirty="0" sz="1950" spc="15">
                <a:latin typeface="Symbol"/>
                <a:cs typeface="Symbol"/>
              </a:rPr>
              <a:t></a:t>
            </a:r>
            <a:r>
              <a:rPr dirty="0" sz="1950" spc="15">
                <a:latin typeface="Times New Roman"/>
                <a:cs typeface="Times New Roman"/>
              </a:rPr>
              <a:t>	</a:t>
            </a:r>
            <a:r>
              <a:rPr dirty="0" sz="1950" spc="15">
                <a:latin typeface="Symbol"/>
                <a:cs typeface="Symbol"/>
              </a:rPr>
              <a:t></a:t>
            </a:r>
            <a:endParaRPr sz="1950">
              <a:latin typeface="Symbol"/>
              <a:cs typeface="Symbol"/>
            </a:endParaRPr>
          </a:p>
          <a:p>
            <a:pPr marL="123825">
              <a:lnSpc>
                <a:spcPts val="1885"/>
              </a:lnSpc>
            </a:pPr>
            <a:r>
              <a:rPr dirty="0" sz="1950" spc="5" i="1">
                <a:latin typeface="Times New Roman"/>
                <a:cs typeface="Times New Roman"/>
              </a:rPr>
              <a:t>Earn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40445" y="5244286"/>
            <a:ext cx="283210" cy="201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5" i="1">
                <a:latin typeface="Times New Roman"/>
                <a:cs typeface="Times New Roman"/>
              </a:rPr>
              <a:t>T</a:t>
            </a:r>
            <a:r>
              <a:rPr dirty="0" sz="1150" spc="-145" i="1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Symbol"/>
                <a:cs typeface="Symbol"/>
              </a:rPr>
              <a:t></a:t>
            </a:r>
            <a:r>
              <a:rPr dirty="0" sz="1150" spc="-20">
                <a:latin typeface="Times New Roman"/>
                <a:cs typeface="Times New Roman"/>
              </a:rPr>
              <a:t>1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2046" y="4882301"/>
            <a:ext cx="4303395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88290" indent="-238125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288925" algn="l"/>
                <a:tab pos="3498215" algn="l"/>
              </a:tabLst>
            </a:pPr>
            <a:r>
              <a:rPr dirty="0" sz="1950" spc="40" i="1">
                <a:latin typeface="Times New Roman"/>
                <a:cs typeface="Times New Roman"/>
              </a:rPr>
              <a:t>AEG</a:t>
            </a:r>
            <a:r>
              <a:rPr dirty="0" baseline="-24154" sz="1725" spc="60">
                <a:latin typeface="Times New Roman"/>
                <a:cs typeface="Times New Roman"/>
              </a:rPr>
              <a:t>2   </a:t>
            </a:r>
            <a:r>
              <a:rPr dirty="0" baseline="-37037" sz="2925" spc="37">
                <a:latin typeface="Symbol"/>
                <a:cs typeface="Symbol"/>
              </a:rPr>
              <a:t></a:t>
            </a:r>
            <a:r>
              <a:rPr dirty="0" baseline="-37037" sz="2925" spc="37">
                <a:latin typeface="Times New Roman"/>
                <a:cs typeface="Times New Roman"/>
              </a:rPr>
              <a:t>  </a:t>
            </a:r>
            <a:r>
              <a:rPr dirty="0" sz="1950" spc="30" i="1">
                <a:latin typeface="Times New Roman"/>
                <a:cs typeface="Times New Roman"/>
              </a:rPr>
              <a:t>AEG</a:t>
            </a:r>
            <a:r>
              <a:rPr dirty="0" baseline="-24154" sz="1725" spc="44">
                <a:latin typeface="Times New Roman"/>
                <a:cs typeface="Times New Roman"/>
              </a:rPr>
              <a:t>3</a:t>
            </a:r>
            <a:r>
              <a:rPr dirty="0" baseline="-24154" sz="1725" spc="187">
                <a:latin typeface="Times New Roman"/>
                <a:cs typeface="Times New Roman"/>
              </a:rPr>
              <a:t> </a:t>
            </a:r>
            <a:r>
              <a:rPr dirty="0" baseline="-37037" sz="2925" spc="37">
                <a:latin typeface="Symbol"/>
                <a:cs typeface="Symbol"/>
              </a:rPr>
              <a:t></a:t>
            </a:r>
            <a:r>
              <a:rPr dirty="0" baseline="-37037" sz="2925" spc="427">
                <a:latin typeface="Times New Roman"/>
                <a:cs typeface="Times New Roman"/>
              </a:rPr>
              <a:t> </a:t>
            </a:r>
            <a:r>
              <a:rPr dirty="0" sz="1950" spc="40" i="1">
                <a:latin typeface="Times New Roman"/>
                <a:cs typeface="Times New Roman"/>
              </a:rPr>
              <a:t>AEG</a:t>
            </a:r>
            <a:r>
              <a:rPr dirty="0" baseline="-24154" sz="1725" spc="60">
                <a:latin typeface="Times New Roman"/>
                <a:cs typeface="Times New Roman"/>
              </a:rPr>
              <a:t>4	</a:t>
            </a:r>
            <a:r>
              <a:rPr dirty="0" sz="1950" spc="20" i="1">
                <a:latin typeface="Times New Roman"/>
                <a:cs typeface="Times New Roman"/>
              </a:rPr>
              <a:t>AEG</a:t>
            </a:r>
            <a:r>
              <a:rPr dirty="0" baseline="-24154" sz="1725" spc="30" i="1">
                <a:latin typeface="Times New Roman"/>
                <a:cs typeface="Times New Roman"/>
              </a:rPr>
              <a:t>T</a:t>
            </a:r>
            <a:r>
              <a:rPr dirty="0" baseline="-24154" sz="1725" spc="-150" i="1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Symbol"/>
                <a:cs typeface="Symbol"/>
              </a:rPr>
              <a:t></a:t>
            </a:r>
            <a:r>
              <a:rPr dirty="0" baseline="-24154" sz="1725" spc="-22">
                <a:latin typeface="Times New Roman"/>
                <a:cs typeface="Times New Roman"/>
              </a:rPr>
              <a:t>1</a:t>
            </a:r>
            <a:endParaRPr baseline="-24154" sz="1725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26659" y="5244286"/>
            <a:ext cx="116205" cy="3803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dirty="0" sz="1150" spc="5">
                <a:latin typeface="Times New Roman"/>
                <a:cs typeface="Times New Roman"/>
              </a:rPr>
              <a:t>3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50" spc="10" i="1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09849" y="5244286"/>
            <a:ext cx="116205" cy="3803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105"/>
              </a:spcBef>
            </a:pPr>
            <a:r>
              <a:rPr dirty="0" sz="1150" spc="5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50" spc="10" i="1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93039" y="5418230"/>
            <a:ext cx="116205" cy="201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10" i="1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63801" y="5418230"/>
            <a:ext cx="116205" cy="201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50" spc="10" i="1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16723" y="4935288"/>
            <a:ext cx="384810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5641" sz="2925" spc="44" i="1">
                <a:latin typeface="Times New Roman"/>
                <a:cs typeface="Times New Roman"/>
              </a:rPr>
              <a:t>V</a:t>
            </a:r>
            <a:r>
              <a:rPr dirty="0" baseline="-25641" sz="2925" spc="-89" i="1">
                <a:latin typeface="Times New Roman"/>
                <a:cs typeface="Times New Roman"/>
              </a:rPr>
              <a:t> </a:t>
            </a:r>
            <a:r>
              <a:rPr dirty="0" sz="1150" spc="10" i="1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67971" y="5240406"/>
            <a:ext cx="1229360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67995" algn="l"/>
              </a:tabLst>
            </a:pPr>
            <a:r>
              <a:rPr dirty="0" sz="2050" spc="-30" i="1">
                <a:latin typeface="Symbol"/>
                <a:cs typeface="Symbol"/>
              </a:rPr>
              <a:t></a:t>
            </a:r>
            <a:r>
              <a:rPr dirty="0" sz="2050" spc="-30">
                <a:latin typeface="Times New Roman"/>
                <a:cs typeface="Times New Roman"/>
              </a:rPr>
              <a:t>	</a:t>
            </a:r>
            <a:r>
              <a:rPr dirty="0" sz="1950" spc="50">
                <a:latin typeface="Times New Roman"/>
                <a:cs typeface="Times New Roman"/>
              </a:rPr>
              <a:t>(</a:t>
            </a:r>
            <a:r>
              <a:rPr dirty="0" sz="2050" spc="50" i="1">
                <a:latin typeface="Symbol"/>
                <a:cs typeface="Symbol"/>
              </a:rPr>
              <a:t></a:t>
            </a:r>
            <a:r>
              <a:rPr dirty="0" sz="2050" spc="50" i="1">
                <a:latin typeface="Times New Roman"/>
                <a:cs typeface="Times New Roman"/>
              </a:rPr>
              <a:t> </a:t>
            </a:r>
            <a:r>
              <a:rPr dirty="0" sz="1950" spc="25">
                <a:latin typeface="Symbol"/>
                <a:cs typeface="Symbol"/>
              </a:rPr>
              <a:t>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100" i="1">
                <a:latin typeface="Times New Roman"/>
                <a:cs typeface="Times New Roman"/>
              </a:rPr>
              <a:t>g</a:t>
            </a:r>
            <a:r>
              <a:rPr dirty="0" sz="1950" spc="100">
                <a:latin typeface="Times New Roman"/>
                <a:cs typeface="Times New Roman"/>
              </a:rPr>
              <a:t>)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60353" y="5240406"/>
            <a:ext cx="165100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-30" i="1">
                <a:latin typeface="Symbol"/>
                <a:cs typeface="Symbol"/>
              </a:rPr>
              <a:t>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44181" y="5240406"/>
            <a:ext cx="165100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-30" i="1">
                <a:latin typeface="Symbol"/>
                <a:cs typeface="Symbol"/>
              </a:rPr>
              <a:t>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27371" y="5235588"/>
            <a:ext cx="165100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-30" i="1">
                <a:latin typeface="Symbol"/>
                <a:cs typeface="Symbol"/>
              </a:rPr>
              <a:t>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72690" y="5235588"/>
            <a:ext cx="854075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388620" algn="l"/>
              </a:tabLst>
            </a:pPr>
            <a:r>
              <a:rPr dirty="0" sz="2050" spc="-30" i="1">
                <a:latin typeface="Symbol"/>
                <a:cs typeface="Symbol"/>
              </a:rPr>
              <a:t></a:t>
            </a:r>
            <a:r>
              <a:rPr dirty="0" sz="2050" spc="-30">
                <a:latin typeface="Times New Roman"/>
                <a:cs typeface="Times New Roman"/>
              </a:rPr>
              <a:t>	</a:t>
            </a:r>
            <a:r>
              <a:rPr dirty="0" sz="1950" spc="25">
                <a:latin typeface="Symbol"/>
                <a:cs typeface="Symbol"/>
              </a:rPr>
              <a:t></a:t>
            </a:r>
            <a:r>
              <a:rPr dirty="0" sz="1950" spc="-325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Times New Roman"/>
                <a:cs typeface="Times New Roman"/>
              </a:rPr>
              <a:t>1</a:t>
            </a:r>
            <a:r>
              <a:rPr dirty="0" sz="1950" spc="-215">
                <a:latin typeface="Times New Roman"/>
                <a:cs typeface="Times New Roman"/>
              </a:rPr>
              <a:t> </a:t>
            </a:r>
            <a:r>
              <a:rPr dirty="0" baseline="29914" sz="2925" spc="22">
                <a:latin typeface="Symbol"/>
                <a:cs typeface="Symbol"/>
              </a:rPr>
              <a:t></a:t>
            </a:r>
            <a:endParaRPr baseline="29914" sz="2925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94574" y="5049822"/>
            <a:ext cx="452120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25">
                <a:latin typeface="Symbol"/>
                <a:cs typeface="Symbol"/>
              </a:rPr>
              <a:t></a:t>
            </a:r>
            <a:r>
              <a:rPr dirty="0" sz="1950" spc="-300">
                <a:latin typeface="Times New Roman"/>
                <a:cs typeface="Times New Roman"/>
              </a:rPr>
              <a:t> </a:t>
            </a:r>
            <a:r>
              <a:rPr dirty="0" sz="1950" spc="45">
                <a:latin typeface="MT Extra"/>
                <a:cs typeface="MT Extra"/>
              </a:rPr>
              <a:t></a:t>
            </a:r>
            <a:endParaRPr sz="1950">
              <a:latin typeface="MT Extra"/>
              <a:cs typeface="MT Extr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8327" y="361645"/>
            <a:ext cx="30492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Applying the</a:t>
            </a:r>
            <a:r>
              <a:rPr dirty="0" spc="-45"/>
              <a:t> </a:t>
            </a:r>
            <a:r>
              <a:rPr dirty="0"/>
              <a:t>Model</a:t>
            </a:r>
          </a:p>
        </p:txBody>
      </p:sp>
      <p:sp>
        <p:nvSpPr>
          <p:cNvPr id="3" name="object 3"/>
          <p:cNvSpPr/>
          <p:nvPr/>
        </p:nvSpPr>
        <p:spPr>
          <a:xfrm>
            <a:off x="3273552" y="1418844"/>
            <a:ext cx="4475226" cy="48120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01595" y="1418844"/>
            <a:ext cx="1116342" cy="48120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046220" y="1719072"/>
            <a:ext cx="646938" cy="681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354323" y="1719072"/>
            <a:ext cx="645439" cy="6819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384169" y="1838071"/>
            <a:ext cx="530860" cy="437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508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Cum  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v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n</a:t>
            </a:r>
            <a:r>
              <a:rPr dirty="0" sz="900" b="1">
                <a:latin typeface="Times New Roman"/>
                <a:cs typeface="Times New Roman"/>
              </a:rPr>
              <a:t>d  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2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9747" y="1876805"/>
            <a:ext cx="5308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42545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Normal  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2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86400" y="1719072"/>
            <a:ext cx="645413" cy="681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818888" y="1719072"/>
            <a:ext cx="646938" cy="681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826253" y="1838071"/>
            <a:ext cx="530860" cy="437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508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Cum  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v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n</a:t>
            </a:r>
            <a:r>
              <a:rPr dirty="0" sz="900" b="1">
                <a:latin typeface="Times New Roman"/>
                <a:cs typeface="Times New Roman"/>
              </a:rPr>
              <a:t>d  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3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19928" y="1876805"/>
            <a:ext cx="5308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42545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Normal  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2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978395" y="1719072"/>
            <a:ext cx="646950" cy="6819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286500" y="1719072"/>
            <a:ext cx="645414" cy="681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6318503" y="1838071"/>
            <a:ext cx="530860" cy="437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 indent="508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Cum  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v</a:t>
            </a:r>
            <a:r>
              <a:rPr dirty="0" sz="900" b="1">
                <a:latin typeface="Times New Roman"/>
                <a:cs typeface="Times New Roman"/>
              </a:rPr>
              <a:t>i</a:t>
            </a:r>
            <a:r>
              <a:rPr dirty="0" sz="900" spc="-10" b="1">
                <a:latin typeface="Times New Roman"/>
                <a:cs typeface="Times New Roman"/>
              </a:rPr>
              <a:t>d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n</a:t>
            </a:r>
            <a:r>
              <a:rPr dirty="0" sz="900" b="1">
                <a:latin typeface="Times New Roman"/>
                <a:cs typeface="Times New Roman"/>
              </a:rPr>
              <a:t>d  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1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4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10654" y="1897202"/>
            <a:ext cx="53086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0645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Normal</a:t>
            </a:r>
            <a:endParaRPr sz="9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900" spc="-5" b="1">
                <a:latin typeface="Times New Roman"/>
                <a:cs typeface="Times New Roman"/>
              </a:rPr>
              <a:t>earnings</a:t>
            </a:r>
            <a:r>
              <a:rPr dirty="0" baseline="-18518" sz="900" spc="-7" b="1">
                <a:latin typeface="Times New Roman"/>
                <a:cs typeface="Times New Roman"/>
              </a:rPr>
              <a:t>4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645907" y="1837944"/>
            <a:ext cx="369582" cy="3909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866388" y="2939795"/>
            <a:ext cx="211074" cy="44881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352288" y="2948939"/>
            <a:ext cx="212598" cy="10721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798564" y="2929127"/>
            <a:ext cx="206501" cy="17518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275332" y="1805939"/>
            <a:ext cx="805446" cy="108737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6520433" y="1453388"/>
            <a:ext cx="870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latin typeface="Times New Roman"/>
                <a:cs typeface="Times New Roman"/>
              </a:rPr>
              <a:t>Year </a:t>
            </a:r>
            <a:r>
              <a:rPr dirty="0" sz="1200" b="1">
                <a:latin typeface="Times New Roman"/>
                <a:cs typeface="Times New Roman"/>
              </a:rPr>
              <a:t>4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ahead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7803" y="1453388"/>
            <a:ext cx="870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latin typeface="Times New Roman"/>
                <a:cs typeface="Times New Roman"/>
              </a:rPr>
              <a:t>Year </a:t>
            </a:r>
            <a:r>
              <a:rPr dirty="0" sz="1200" b="1">
                <a:latin typeface="Times New Roman"/>
                <a:cs typeface="Times New Roman"/>
              </a:rPr>
              <a:t>3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ahead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645907" y="2609062"/>
            <a:ext cx="369582" cy="39093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275332" y="3023590"/>
            <a:ext cx="805446" cy="50523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380232" y="2599918"/>
            <a:ext cx="1338834" cy="40007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3454272" y="2724658"/>
            <a:ext cx="10871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Abnormal</a:t>
            </a:r>
            <a:r>
              <a:rPr dirty="0" sz="900" spc="20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Earnings</a:t>
            </a:r>
            <a:r>
              <a:rPr dirty="0" baseline="-18518" sz="900" spc="-7" b="1">
                <a:latin typeface="Times New Roman"/>
                <a:cs typeface="Times New Roman"/>
              </a:rPr>
              <a:t>2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20411" y="2599918"/>
            <a:ext cx="1338834" cy="40007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4893564" y="2724658"/>
            <a:ext cx="10871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Abnormal</a:t>
            </a:r>
            <a:r>
              <a:rPr dirty="0" sz="900" spc="20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Earnings</a:t>
            </a:r>
            <a:r>
              <a:rPr dirty="0" baseline="-18518" sz="900" spc="-7" b="1">
                <a:latin typeface="Times New Roman"/>
                <a:cs typeface="Times New Roman"/>
              </a:rPr>
              <a:t>3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259067" y="2599918"/>
            <a:ext cx="1338834" cy="40007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6333490" y="2733547"/>
            <a:ext cx="10871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Abnormal</a:t>
            </a:r>
            <a:r>
              <a:rPr dirty="0" sz="900" spc="20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Earnings</a:t>
            </a:r>
            <a:r>
              <a:rPr dirty="0" baseline="-18518" sz="900" spc="-7" b="1">
                <a:latin typeface="Times New Roman"/>
                <a:cs typeface="Times New Roman"/>
              </a:rPr>
              <a:t>4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061716" y="3139414"/>
            <a:ext cx="1009650" cy="33301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060192" y="3790162"/>
            <a:ext cx="2497074" cy="33301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061716" y="4424146"/>
            <a:ext cx="3941826" cy="33301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2373122" y="2001773"/>
            <a:ext cx="5568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24765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Forward  </a:t>
            </a:r>
            <a:r>
              <a:rPr dirty="0" sz="900" b="1">
                <a:latin typeface="Times New Roman"/>
                <a:cs typeface="Times New Roman"/>
              </a:rPr>
              <a:t>E</a:t>
            </a:r>
            <a:r>
              <a:rPr dirty="0" sz="900" spc="-5" b="1">
                <a:latin typeface="Times New Roman"/>
                <a:cs typeface="Times New Roman"/>
              </a:rPr>
              <a:t>ar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i</a:t>
            </a:r>
            <a:r>
              <a:rPr dirty="0" sz="900" spc="-15" b="1">
                <a:latin typeface="Times New Roman"/>
                <a:cs typeface="Times New Roman"/>
              </a:rPr>
              <a:t>n</a:t>
            </a:r>
            <a:r>
              <a:rPr dirty="0" sz="900" spc="5" b="1">
                <a:latin typeface="Times New Roman"/>
                <a:cs typeface="Times New Roman"/>
              </a:rPr>
              <a:t>g</a:t>
            </a:r>
            <a:r>
              <a:rPr dirty="0" sz="900" spc="-10" b="1">
                <a:latin typeface="Times New Roman"/>
                <a:cs typeface="Times New Roman"/>
              </a:rPr>
              <a:t>s</a:t>
            </a:r>
            <a:r>
              <a:rPr dirty="0" baseline="-18518" sz="900" b="1">
                <a:latin typeface="Times New Roman"/>
                <a:cs typeface="Times New Roman"/>
              </a:rPr>
              <a:t>1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275332" y="5548884"/>
            <a:ext cx="805446" cy="569226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2348610" y="5616346"/>
            <a:ext cx="608965" cy="437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27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Total  earnings  </a:t>
            </a:r>
            <a:r>
              <a:rPr dirty="0" sz="900" spc="-10" b="1">
                <a:latin typeface="Times New Roman"/>
                <a:cs typeface="Times New Roman"/>
              </a:rPr>
              <a:t>plus</a:t>
            </a:r>
            <a:r>
              <a:rPr dirty="0" sz="900" spc="-60" b="1">
                <a:latin typeface="Times New Roman"/>
                <a:cs typeface="Times New Roman"/>
              </a:rPr>
              <a:t> </a:t>
            </a:r>
            <a:r>
              <a:rPr dirty="0" sz="900" b="1">
                <a:latin typeface="Times New Roman"/>
                <a:cs typeface="Times New Roman"/>
              </a:rPr>
              <a:t>growth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194816" y="5103876"/>
            <a:ext cx="675906" cy="118338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706879" y="5614415"/>
            <a:ext cx="604266" cy="390906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1208532" y="5394756"/>
            <a:ext cx="1059180" cy="49974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25"/>
              </a:spcBef>
            </a:pPr>
            <a:r>
              <a:rPr dirty="0" sz="1200" spc="-10" b="1">
                <a:latin typeface="Times New Roman"/>
                <a:cs typeface="Times New Roman"/>
              </a:rPr>
              <a:t>Current</a:t>
            </a:r>
            <a:endParaRPr sz="1200">
              <a:latin typeface="Times New Roman"/>
              <a:cs typeface="Times New Roman"/>
            </a:endParaRPr>
          </a:p>
          <a:p>
            <a:pPr marL="118745">
              <a:lnSpc>
                <a:spcPct val="100000"/>
              </a:lnSpc>
              <a:spcBef>
                <a:spcPts val="430"/>
              </a:spcBef>
            </a:pPr>
            <a:r>
              <a:rPr dirty="0" baseline="20833" sz="1800" spc="-37" b="1">
                <a:latin typeface="Times New Roman"/>
                <a:cs typeface="Times New Roman"/>
              </a:rPr>
              <a:t>Value</a:t>
            </a:r>
            <a:r>
              <a:rPr dirty="0" baseline="20833" sz="1800" spc="-1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Capitalize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13938" y="3230117"/>
            <a:ext cx="6985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Discount by</a:t>
            </a:r>
            <a:r>
              <a:rPr dirty="0" sz="900" spc="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Symbol"/>
                <a:cs typeface="Symbol"/>
              </a:rPr>
              <a:t></a:t>
            </a:r>
            <a:endParaRPr sz="9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790822" y="3871976"/>
            <a:ext cx="7867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Discount by</a:t>
            </a:r>
            <a:r>
              <a:rPr dirty="0" sz="900" spc="10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Symbol"/>
                <a:cs typeface="Symbol"/>
              </a:rPr>
              <a:t></a:t>
            </a:r>
            <a:r>
              <a:rPr dirty="0" baseline="27777" sz="900" spc="-7" b="1">
                <a:latin typeface="Times New Roman"/>
                <a:cs typeface="Times New Roman"/>
              </a:rPr>
              <a:t>2</a:t>
            </a:r>
            <a:endParaRPr baseline="27777" sz="9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076700" y="4516069"/>
            <a:ext cx="78740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Discount by</a:t>
            </a:r>
            <a:r>
              <a:rPr dirty="0" sz="900" spc="-1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Symbol"/>
                <a:cs typeface="Symbol"/>
              </a:rPr>
              <a:t></a:t>
            </a:r>
            <a:r>
              <a:rPr dirty="0" baseline="27777" sz="900" spc="-7" b="1">
                <a:latin typeface="Times New Roman"/>
                <a:cs typeface="Times New Roman"/>
              </a:rPr>
              <a:t>3</a:t>
            </a:r>
            <a:endParaRPr baseline="27777" sz="9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104644" y="1028700"/>
            <a:ext cx="5622798" cy="354329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2201926" y="1073277"/>
            <a:ext cx="2256155" cy="588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060">
              <a:lnSpc>
                <a:spcPct val="100000"/>
              </a:lnSpc>
              <a:spcBef>
                <a:spcPts val="100"/>
              </a:spcBef>
            </a:pPr>
            <a:r>
              <a:rPr dirty="0" sz="1500" spc="-10" b="1">
                <a:latin typeface="Times New Roman"/>
                <a:cs typeface="Times New Roman"/>
              </a:rPr>
              <a:t>Forecasts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90"/>
              </a:spcBef>
              <a:tabLst>
                <a:tab pos="1398270" algn="l"/>
              </a:tabLst>
            </a:pPr>
            <a:r>
              <a:rPr dirty="0" sz="1200" spc="-35" b="1">
                <a:latin typeface="Times New Roman"/>
                <a:cs typeface="Times New Roman"/>
              </a:rPr>
              <a:t>Year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ahead	</a:t>
            </a:r>
            <a:r>
              <a:rPr dirty="0" sz="1200" spc="-35" b="1">
                <a:latin typeface="Times New Roman"/>
                <a:cs typeface="Times New Roman"/>
              </a:rPr>
              <a:t>Year </a:t>
            </a:r>
            <a:r>
              <a:rPr dirty="0" sz="1200" b="1">
                <a:latin typeface="Times New Roman"/>
                <a:cs typeface="Times New Roman"/>
              </a:rPr>
              <a:t>2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ahead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7187183" y="2427732"/>
            <a:ext cx="198881" cy="1501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493764" y="2427732"/>
            <a:ext cx="200406" cy="15011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693664" y="2427732"/>
            <a:ext cx="200405" cy="150113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027676" y="2427732"/>
            <a:ext cx="200405" cy="15011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4255008" y="2427732"/>
            <a:ext cx="200405" cy="15011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561588" y="2427732"/>
            <a:ext cx="200405" cy="150113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275332" y="3680459"/>
            <a:ext cx="805446" cy="50520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275332" y="4315967"/>
            <a:ext cx="805446" cy="505206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 txBox="1"/>
          <p:nvPr/>
        </p:nvSpPr>
        <p:spPr>
          <a:xfrm>
            <a:off x="2472563" y="2821305"/>
            <a:ext cx="361315" cy="1914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18745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38100" marR="30480" indent="4445">
              <a:lnSpc>
                <a:spcPct val="100000"/>
              </a:lnSpc>
              <a:spcBef>
                <a:spcPts val="910"/>
              </a:spcBef>
            </a:pPr>
            <a:r>
              <a:rPr dirty="0" sz="900" spc="-5" b="1">
                <a:latin typeface="Times New Roman"/>
                <a:cs typeface="Times New Roman"/>
              </a:rPr>
              <a:t>PV</a:t>
            </a:r>
            <a:r>
              <a:rPr dirty="0" sz="900" spc="-7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of  </a:t>
            </a:r>
            <a:r>
              <a:rPr dirty="0" sz="900" b="1">
                <a:latin typeface="Times New Roman"/>
                <a:cs typeface="Times New Roman"/>
              </a:rPr>
              <a:t>AE</a:t>
            </a:r>
            <a:r>
              <a:rPr dirty="0" sz="900" spc="-10" b="1">
                <a:latin typeface="Times New Roman"/>
                <a:cs typeface="Times New Roman"/>
              </a:rPr>
              <a:t>G</a:t>
            </a:r>
            <a:r>
              <a:rPr dirty="0" baseline="-18518" sz="900" b="1">
                <a:latin typeface="Times New Roman"/>
                <a:cs typeface="Times New Roman"/>
              </a:rPr>
              <a:t>2</a:t>
            </a:r>
            <a:endParaRPr baseline="-18518" sz="900">
              <a:latin typeface="Times New Roman"/>
              <a:cs typeface="Times New Roman"/>
            </a:endParaRPr>
          </a:p>
          <a:p>
            <a:pPr marL="118745">
              <a:lnSpc>
                <a:spcPct val="100000"/>
              </a:lnSpc>
              <a:spcBef>
                <a:spcPts val="400"/>
              </a:spcBef>
            </a:pPr>
            <a:r>
              <a:rPr dirty="0" sz="140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38100" marR="30480" indent="4445">
              <a:lnSpc>
                <a:spcPct val="100000"/>
              </a:lnSpc>
              <a:spcBef>
                <a:spcPts val="885"/>
              </a:spcBef>
            </a:pPr>
            <a:r>
              <a:rPr dirty="0" sz="900" spc="-5" b="1">
                <a:latin typeface="Times New Roman"/>
                <a:cs typeface="Times New Roman"/>
              </a:rPr>
              <a:t>PV</a:t>
            </a:r>
            <a:r>
              <a:rPr dirty="0" sz="900" spc="-7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of  </a:t>
            </a:r>
            <a:r>
              <a:rPr dirty="0" sz="900" b="1">
                <a:latin typeface="Times New Roman"/>
                <a:cs typeface="Times New Roman"/>
              </a:rPr>
              <a:t>AE</a:t>
            </a:r>
            <a:r>
              <a:rPr dirty="0" sz="900" spc="-10" b="1">
                <a:latin typeface="Times New Roman"/>
                <a:cs typeface="Times New Roman"/>
              </a:rPr>
              <a:t>G</a:t>
            </a:r>
            <a:r>
              <a:rPr dirty="0" baseline="-18518" sz="900" b="1">
                <a:latin typeface="Times New Roman"/>
                <a:cs typeface="Times New Roman"/>
              </a:rPr>
              <a:t>3</a:t>
            </a:r>
            <a:endParaRPr baseline="-18518" sz="900">
              <a:latin typeface="Times New Roman"/>
              <a:cs typeface="Times New Roman"/>
            </a:endParaRPr>
          </a:p>
          <a:p>
            <a:pPr marL="118745">
              <a:lnSpc>
                <a:spcPct val="100000"/>
              </a:lnSpc>
              <a:spcBef>
                <a:spcPts val="360"/>
              </a:spcBef>
            </a:pPr>
            <a:r>
              <a:rPr dirty="0" sz="140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38100" marR="30480" indent="4445">
              <a:lnSpc>
                <a:spcPct val="100000"/>
              </a:lnSpc>
              <a:spcBef>
                <a:spcPts val="795"/>
              </a:spcBef>
            </a:pPr>
            <a:r>
              <a:rPr dirty="0" sz="900" spc="-5" b="1">
                <a:latin typeface="Times New Roman"/>
                <a:cs typeface="Times New Roman"/>
              </a:rPr>
              <a:t>PV</a:t>
            </a:r>
            <a:r>
              <a:rPr dirty="0" sz="900" spc="-7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of  </a:t>
            </a:r>
            <a:r>
              <a:rPr dirty="0" sz="900" b="1">
                <a:latin typeface="Times New Roman"/>
                <a:cs typeface="Times New Roman"/>
              </a:rPr>
              <a:t>AE</a:t>
            </a:r>
            <a:r>
              <a:rPr dirty="0" sz="900" spc="-10" b="1">
                <a:latin typeface="Times New Roman"/>
                <a:cs typeface="Times New Roman"/>
              </a:rPr>
              <a:t>G</a:t>
            </a:r>
            <a:r>
              <a:rPr dirty="0" baseline="-18518" sz="900" b="1">
                <a:latin typeface="Times New Roman"/>
                <a:cs typeface="Times New Roman"/>
              </a:rPr>
              <a:t>4</a:t>
            </a:r>
            <a:endParaRPr baseline="-18518" sz="9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29255" y="4819269"/>
            <a:ext cx="7175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Times New Roman"/>
                <a:cs typeface="Times New Roman"/>
              </a:rPr>
              <a:t>+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1000" spc="-5"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1000" spc="-5"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1000" spc="-5">
                <a:latin typeface="Times New Roman"/>
                <a:cs typeface="Times New Roman"/>
              </a:rPr>
              <a:t>+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1600" y="1183386"/>
          <a:ext cx="8890000" cy="2814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640"/>
                <a:gridCol w="1491614"/>
                <a:gridCol w="923289"/>
                <a:gridCol w="1005839"/>
                <a:gridCol w="1049654"/>
                <a:gridCol w="1045209"/>
                <a:gridCol w="1047115"/>
              </a:tblGrid>
              <a:tr h="292663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for a firm with expected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earnings growth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of 3%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800" spc="-1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35" b="1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057">
                <a:tc gridSpan="7">
                  <a:txBody>
                    <a:bodyPr/>
                    <a:lstStyle/>
                    <a:p>
                      <a:pPr marL="5715">
                        <a:lnSpc>
                          <a:spcPts val="202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millions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of dollars. Required return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10% per</a:t>
                      </a:r>
                      <a:r>
                        <a:rPr dirty="0" sz="18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796">
                <a:tc gridSpan="7">
                  <a:txBody>
                    <a:bodyPr/>
                    <a:lstStyle/>
                    <a:p>
                      <a:pPr marL="573151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8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Year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9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9314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2685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Residual earnings</a:t>
                      </a:r>
                      <a:r>
                        <a:rPr dirty="0" sz="18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forecasts: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1029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13.11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13.51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13.91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1018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4963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9.64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10.23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24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8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45">
                          <a:latin typeface="Times New Roman"/>
                          <a:cs typeface="Times New Roman"/>
                        </a:rPr>
                        <a:t>Value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100.00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103.00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106.09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109.27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112.55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115.93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1029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RE (10%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charge)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2.360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2.431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2.504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2.579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2.656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549">
                <a:tc>
                  <a:txBody>
                    <a:bodyPr/>
                    <a:lstStyle/>
                    <a:p>
                      <a:pPr marL="5715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RE growth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rate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33299" y="4030471"/>
            <a:ext cx="35496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Recall </a:t>
            </a:r>
            <a:r>
              <a:rPr dirty="0" sz="1800" spc="-5" b="1">
                <a:latin typeface="Times New Roman"/>
                <a:cs typeface="Times New Roman"/>
              </a:rPr>
              <a:t>Dividend Discount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valuation: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2607" y="4646167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4431" y="4533392"/>
            <a:ext cx="5886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70">
                <a:latin typeface="Cambria Math"/>
                <a:cs typeface="Cambria Math"/>
              </a:rPr>
              <a:t>𝑉</a:t>
            </a:r>
            <a:r>
              <a:rPr dirty="0" baseline="29914" sz="1950" spc="104">
                <a:latin typeface="Cambria Math"/>
                <a:cs typeface="Cambria Math"/>
              </a:rPr>
              <a:t>𝐸</a:t>
            </a:r>
            <a:r>
              <a:rPr dirty="0" baseline="29914" sz="1950" spc="382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8476" y="4708016"/>
            <a:ext cx="807720" cy="0"/>
          </a:xfrm>
          <a:custGeom>
            <a:avLst/>
            <a:gdLst/>
            <a:ahLst/>
            <a:cxnLst/>
            <a:rect l="l" t="t" r="r" b="b"/>
            <a:pathLst>
              <a:path w="807719" h="0">
                <a:moveTo>
                  <a:pt x="0" y="0"/>
                </a:moveTo>
                <a:lnTo>
                  <a:pt x="807719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357122" y="4460239"/>
            <a:ext cx="43116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Cambria Math"/>
                <a:cs typeface="Cambria Math"/>
              </a:rPr>
              <a:t>$9</a:t>
            </a:r>
            <a:r>
              <a:rPr dirty="0" sz="1300" spc="5">
                <a:latin typeface="Cambria Math"/>
                <a:cs typeface="Cambria Math"/>
              </a:rPr>
              <a:t>.</a:t>
            </a:r>
            <a:r>
              <a:rPr dirty="0" sz="1300" spc="30">
                <a:latin typeface="Cambria Math"/>
                <a:cs typeface="Cambria Math"/>
              </a:rPr>
              <a:t>36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5903" y="4708652"/>
            <a:ext cx="83693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35">
                <a:latin typeface="Cambria Math"/>
                <a:cs typeface="Cambria Math"/>
              </a:rPr>
              <a:t>1.10</a:t>
            </a:r>
            <a:r>
              <a:rPr dirty="0" sz="1300" spc="-55">
                <a:latin typeface="Cambria Math"/>
                <a:cs typeface="Cambria Math"/>
              </a:rPr>
              <a:t> </a:t>
            </a:r>
            <a:r>
              <a:rPr dirty="0" sz="1300" spc="20">
                <a:latin typeface="Cambria Math"/>
                <a:cs typeface="Cambria Math"/>
              </a:rPr>
              <a:t>−1.03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0316" y="4533392"/>
            <a:ext cx="18434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= $133.71</a:t>
            </a:r>
            <a:r>
              <a:rPr dirty="0" sz="1800" spc="50">
                <a:latin typeface="Cambria Math"/>
                <a:cs typeface="Cambria Math"/>
              </a:rPr>
              <a:t> </a:t>
            </a:r>
            <a:r>
              <a:rPr dirty="0" sz="1800" spc="-5">
                <a:latin typeface="Cambria Math"/>
                <a:cs typeface="Cambria Math"/>
              </a:rPr>
              <a:t>𝑚𝑖𝑙𝑙𝑖𝑜𝑛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299" y="5069840"/>
            <a:ext cx="39223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Recall </a:t>
            </a:r>
            <a:r>
              <a:rPr dirty="0" sz="1800" spc="-5" b="1">
                <a:latin typeface="Times New Roman"/>
                <a:cs typeface="Times New Roman"/>
              </a:rPr>
              <a:t>Discounted Cash Flow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valuation: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4695" y="5687364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6519" y="5574588"/>
            <a:ext cx="5886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70">
                <a:latin typeface="Cambria Math"/>
                <a:cs typeface="Cambria Math"/>
              </a:rPr>
              <a:t>𝑉</a:t>
            </a:r>
            <a:r>
              <a:rPr dirty="0" baseline="29914" sz="1950" spc="104">
                <a:latin typeface="Cambria Math"/>
                <a:cs typeface="Cambria Math"/>
              </a:rPr>
              <a:t>𝐸</a:t>
            </a:r>
            <a:r>
              <a:rPr dirty="0" baseline="29914" sz="1950" spc="382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12088" y="5748972"/>
            <a:ext cx="807720" cy="0"/>
          </a:xfrm>
          <a:custGeom>
            <a:avLst/>
            <a:gdLst/>
            <a:ahLst/>
            <a:cxnLst/>
            <a:rect l="l" t="t" r="r" b="b"/>
            <a:pathLst>
              <a:path w="807719" h="0">
                <a:moveTo>
                  <a:pt x="0" y="0"/>
                </a:moveTo>
                <a:lnTo>
                  <a:pt x="807719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300733" y="5500827"/>
            <a:ext cx="432434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Cambria Math"/>
                <a:cs typeface="Cambria Math"/>
              </a:rPr>
              <a:t>$</a:t>
            </a:r>
            <a:r>
              <a:rPr dirty="0" sz="1300">
                <a:latin typeface="Cambria Math"/>
                <a:cs typeface="Cambria Math"/>
              </a:rPr>
              <a:t>9</a:t>
            </a:r>
            <a:r>
              <a:rPr dirty="0" sz="1300">
                <a:latin typeface="Cambria Math"/>
                <a:cs typeface="Cambria Math"/>
              </a:rPr>
              <a:t>.</a:t>
            </a:r>
            <a:r>
              <a:rPr dirty="0" sz="1300" spc="45">
                <a:latin typeface="Cambria Math"/>
                <a:cs typeface="Cambria Math"/>
              </a:rPr>
              <a:t>36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99515" y="5749848"/>
            <a:ext cx="83439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35">
                <a:latin typeface="Cambria Math"/>
                <a:cs typeface="Cambria Math"/>
              </a:rPr>
              <a:t>1.10</a:t>
            </a:r>
            <a:r>
              <a:rPr dirty="0" sz="1300" spc="-65">
                <a:latin typeface="Cambria Math"/>
                <a:cs typeface="Cambria Math"/>
              </a:rPr>
              <a:t> </a:t>
            </a:r>
            <a:r>
              <a:rPr dirty="0" sz="1300" spc="15">
                <a:latin typeface="Cambria Math"/>
                <a:cs typeface="Cambria Math"/>
              </a:rPr>
              <a:t>−1.03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63927" y="5574588"/>
            <a:ext cx="18446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= $133.71</a:t>
            </a:r>
            <a:r>
              <a:rPr dirty="0" sz="1800" spc="60">
                <a:latin typeface="Cambria Math"/>
                <a:cs typeface="Cambria Math"/>
              </a:rPr>
              <a:t> </a:t>
            </a:r>
            <a:r>
              <a:rPr dirty="0" sz="1800" spc="-5">
                <a:latin typeface="Cambria Math"/>
                <a:cs typeface="Cambria Math"/>
              </a:rPr>
              <a:t>𝑚𝑖𝑙𝑙𝑖𝑜𝑛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3299" y="6111036"/>
            <a:ext cx="846074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i="1">
                <a:latin typeface="Times New Roman"/>
                <a:cs typeface="Times New Roman"/>
              </a:rPr>
              <a:t>Note that the discounted dividend valuation and the DCF valuation have the </a:t>
            </a:r>
            <a:r>
              <a:rPr dirty="0" sz="1800" spc="-5" i="1">
                <a:latin typeface="Times New Roman"/>
                <a:cs typeface="Times New Roman"/>
              </a:rPr>
              <a:t>same</a:t>
            </a:r>
            <a:r>
              <a:rPr dirty="0" sz="1800" spc="-110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numbers:  </a:t>
            </a:r>
            <a:r>
              <a:rPr dirty="0" sz="1800" i="1">
                <a:latin typeface="Times New Roman"/>
                <a:cs typeface="Times New Roman"/>
              </a:rPr>
              <a:t>If there </a:t>
            </a:r>
            <a:r>
              <a:rPr dirty="0" sz="1800" spc="-5" i="1">
                <a:latin typeface="Times New Roman"/>
                <a:cs typeface="Times New Roman"/>
              </a:rPr>
              <a:t>is </a:t>
            </a:r>
            <a:r>
              <a:rPr dirty="0" sz="1800" i="1">
                <a:latin typeface="Times New Roman"/>
                <a:cs typeface="Times New Roman"/>
              </a:rPr>
              <a:t>no </a:t>
            </a:r>
            <a:r>
              <a:rPr dirty="0" sz="1800" spc="-5" i="1">
                <a:latin typeface="Times New Roman"/>
                <a:cs typeface="Times New Roman"/>
              </a:rPr>
              <a:t>borrowing, free </a:t>
            </a:r>
            <a:r>
              <a:rPr dirty="0" sz="1800" i="1">
                <a:latin typeface="Times New Roman"/>
                <a:cs typeface="Times New Roman"/>
              </a:rPr>
              <a:t>cash flow </a:t>
            </a:r>
            <a:r>
              <a:rPr dirty="0" sz="1800" spc="-5" i="1">
                <a:latin typeface="Times New Roman"/>
                <a:cs typeface="Times New Roman"/>
              </a:rPr>
              <a:t>is </a:t>
            </a:r>
            <a:r>
              <a:rPr dirty="0" sz="1800" i="1">
                <a:latin typeface="Times New Roman"/>
                <a:cs typeface="Times New Roman"/>
              </a:rPr>
              <a:t>always equal to net</a:t>
            </a:r>
            <a:r>
              <a:rPr dirty="0" sz="1800" spc="-4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payout.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312216" y="248234"/>
            <a:ext cx="785812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Applying </a:t>
            </a:r>
            <a:r>
              <a:rPr dirty="0" sz="2400"/>
              <a:t>the Model: A Simple </a:t>
            </a:r>
            <a:r>
              <a:rPr dirty="0" sz="2400" spc="-5"/>
              <a:t>Example </a:t>
            </a:r>
            <a:r>
              <a:rPr dirty="0" sz="2400"/>
              <a:t>and a Simple</a:t>
            </a:r>
            <a:r>
              <a:rPr dirty="0" sz="2400" spc="-305"/>
              <a:t> </a:t>
            </a:r>
            <a:r>
              <a:rPr dirty="0" sz="2400"/>
              <a:t>Model</a:t>
            </a:r>
            <a:endParaRPr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1600" y="1183386"/>
          <a:ext cx="8890000" cy="2814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640"/>
                <a:gridCol w="1491614"/>
                <a:gridCol w="923289"/>
                <a:gridCol w="1005839"/>
                <a:gridCol w="1049654"/>
                <a:gridCol w="1045209"/>
                <a:gridCol w="1047115"/>
              </a:tblGrid>
              <a:tr h="292663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for a firm with expected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earnings growth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of 3%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800" spc="-1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35" b="1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057">
                <a:tc gridSpan="7">
                  <a:txBody>
                    <a:bodyPr/>
                    <a:lstStyle/>
                    <a:p>
                      <a:pPr marL="5715">
                        <a:lnSpc>
                          <a:spcPts val="202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millions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of dollars. Required return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10% per</a:t>
                      </a:r>
                      <a:r>
                        <a:rPr dirty="0" sz="18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796">
                <a:tc gridSpan="7">
                  <a:txBody>
                    <a:bodyPr/>
                    <a:lstStyle/>
                    <a:p>
                      <a:pPr marL="573151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8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Year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9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9314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2685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Residual earnings</a:t>
                      </a:r>
                      <a:r>
                        <a:rPr dirty="0" sz="18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forecasts: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1029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13.11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13.51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13.91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1018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4963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9.64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10.23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24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8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45">
                          <a:latin typeface="Times New Roman"/>
                          <a:cs typeface="Times New Roman"/>
                        </a:rPr>
                        <a:t>Value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100.00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103.00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106.09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109.27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112.55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115.93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1029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RE (10%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charge)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2.360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2.431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2.504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2.579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2.656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549">
                <a:tc>
                  <a:txBody>
                    <a:bodyPr/>
                    <a:lstStyle/>
                    <a:p>
                      <a:pPr marL="5715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RE growth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rate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33299" y="4224909"/>
            <a:ext cx="228600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Times New Roman"/>
                <a:cs typeface="Times New Roman"/>
              </a:rPr>
              <a:t>Recall RE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2023" y="4791836"/>
            <a:ext cx="1377315" cy="4076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ts val="1864"/>
              </a:lnSpc>
              <a:spcBef>
                <a:spcPts val="95"/>
              </a:spcBef>
              <a:tabLst>
                <a:tab pos="1116965" algn="l"/>
              </a:tabLst>
            </a:pPr>
            <a:r>
              <a:rPr dirty="0" sz="2200" spc="65">
                <a:latin typeface="Cambria Math"/>
                <a:cs typeface="Cambria Math"/>
              </a:rPr>
              <a:t>𝑉</a:t>
            </a:r>
            <a:r>
              <a:rPr dirty="0" baseline="29513" sz="2400" spc="97">
                <a:latin typeface="Cambria Math"/>
                <a:cs typeface="Cambria Math"/>
              </a:rPr>
              <a:t>𝐸</a:t>
            </a:r>
            <a:r>
              <a:rPr dirty="0" baseline="29513" sz="2400" spc="630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=</a:t>
            </a:r>
            <a:r>
              <a:rPr dirty="0" sz="2200" spc="130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𝐵	+</a:t>
            </a:r>
            <a:endParaRPr sz="2200">
              <a:latin typeface="Cambria Math"/>
              <a:cs typeface="Cambria Math"/>
            </a:endParaRPr>
          </a:p>
          <a:p>
            <a:pPr marL="187325">
              <a:lnSpc>
                <a:spcPts val="1145"/>
              </a:lnSpc>
              <a:tabLst>
                <a:tab pos="925194" algn="l"/>
              </a:tabLst>
            </a:pPr>
            <a:r>
              <a:rPr dirty="0" sz="1600" spc="40">
                <a:latin typeface="Cambria Math"/>
                <a:cs typeface="Cambria Math"/>
              </a:rPr>
              <a:t>0	</a:t>
            </a:r>
            <a:r>
              <a:rPr dirty="0" baseline="1736" sz="2400" spc="60">
                <a:latin typeface="Cambria Math"/>
                <a:cs typeface="Cambria Math"/>
              </a:rPr>
              <a:t>0</a:t>
            </a:r>
            <a:endParaRPr baseline="1736"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79295" y="5003038"/>
            <a:ext cx="544195" cy="0"/>
          </a:xfrm>
          <a:custGeom>
            <a:avLst/>
            <a:gdLst/>
            <a:ahLst/>
            <a:cxnLst/>
            <a:rect l="l" t="t" r="r" b="b"/>
            <a:pathLst>
              <a:path w="544194" h="0">
                <a:moveTo>
                  <a:pt x="0" y="0"/>
                </a:moveTo>
                <a:lnTo>
                  <a:pt x="544068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033016" y="4703445"/>
            <a:ext cx="43053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600" spc="15">
                <a:latin typeface="Cambria Math"/>
                <a:cs typeface="Cambria Math"/>
              </a:rPr>
              <a:t>𝑅𝐸</a:t>
            </a:r>
            <a:r>
              <a:rPr dirty="0" baseline="-12820" sz="1950" spc="22">
                <a:latin typeface="Cambria Math"/>
                <a:cs typeface="Cambria Math"/>
              </a:rPr>
              <a:t>1</a:t>
            </a:r>
            <a:endParaRPr baseline="-12820" sz="19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41576" y="5006721"/>
            <a:ext cx="61658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600" spc="85">
                <a:latin typeface="Cambria Math"/>
                <a:cs typeface="Cambria Math"/>
              </a:rPr>
              <a:t>𝜌</a:t>
            </a:r>
            <a:r>
              <a:rPr dirty="0" baseline="-12820" sz="1950" spc="127">
                <a:latin typeface="Cambria Math"/>
                <a:cs typeface="Cambria Math"/>
              </a:rPr>
              <a:t>𝐸</a:t>
            </a:r>
            <a:r>
              <a:rPr dirty="0" sz="1600" spc="85">
                <a:latin typeface="Cambria Math"/>
                <a:cs typeface="Cambria Math"/>
              </a:rPr>
              <a:t>−𝑔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46095" y="4791836"/>
            <a:ext cx="112712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Times New Roman"/>
                <a:cs typeface="Times New Roman"/>
              </a:rPr>
              <a:t>= </a:t>
            </a:r>
            <a:r>
              <a:rPr dirty="0" sz="2200" spc="-5">
                <a:latin typeface="Cambria Math"/>
                <a:cs typeface="Cambria Math"/>
              </a:rPr>
              <a:t>$100</a:t>
            </a:r>
            <a:r>
              <a:rPr dirty="0" sz="2200" spc="-85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+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721227" y="5003038"/>
            <a:ext cx="980440" cy="0"/>
          </a:xfrm>
          <a:custGeom>
            <a:avLst/>
            <a:gdLst/>
            <a:ahLst/>
            <a:cxnLst/>
            <a:rect l="l" t="t" r="r" b="b"/>
            <a:pathLst>
              <a:path w="980439" h="0">
                <a:moveTo>
                  <a:pt x="0" y="0"/>
                </a:moveTo>
                <a:lnTo>
                  <a:pt x="97993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949953" y="4703445"/>
            <a:ext cx="52387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20">
                <a:latin typeface="Cambria Math"/>
                <a:cs typeface="Cambria Math"/>
              </a:rPr>
              <a:t>$</a:t>
            </a:r>
            <a:r>
              <a:rPr dirty="0" sz="1600" spc="30">
                <a:latin typeface="Cambria Math"/>
                <a:cs typeface="Cambria Math"/>
              </a:rPr>
              <a:t>2</a:t>
            </a:r>
            <a:r>
              <a:rPr dirty="0" sz="1600" spc="-10">
                <a:latin typeface="Cambria Math"/>
                <a:cs typeface="Cambria Math"/>
              </a:rPr>
              <a:t>.</a:t>
            </a:r>
            <a:r>
              <a:rPr dirty="0" sz="1600" spc="30">
                <a:latin typeface="Cambria Math"/>
                <a:cs typeface="Cambria Math"/>
              </a:rPr>
              <a:t>36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08908" y="5006721"/>
            <a:ext cx="100711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30">
                <a:latin typeface="Cambria Math"/>
                <a:cs typeface="Cambria Math"/>
              </a:rPr>
              <a:t>1.10</a:t>
            </a:r>
            <a:r>
              <a:rPr dirty="0" sz="1600" spc="-65">
                <a:latin typeface="Cambria Math"/>
                <a:cs typeface="Cambria Math"/>
              </a:rPr>
              <a:t> </a:t>
            </a:r>
            <a:r>
              <a:rPr dirty="0" sz="1600" spc="10">
                <a:latin typeface="Cambria Math"/>
                <a:cs typeface="Cambria Math"/>
              </a:rPr>
              <a:t>−1.03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59197" y="4791836"/>
            <a:ext cx="223901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Cambria Math"/>
                <a:cs typeface="Cambria Math"/>
              </a:rPr>
              <a:t>= $133.71</a:t>
            </a:r>
            <a:r>
              <a:rPr dirty="0" sz="2200" spc="55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𝑚𝑖𝑙𝑙𝑖𝑜𝑛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12216" y="248234"/>
            <a:ext cx="785812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Applying </a:t>
            </a:r>
            <a:r>
              <a:rPr dirty="0" sz="2400"/>
              <a:t>the Model: A Simple </a:t>
            </a:r>
            <a:r>
              <a:rPr dirty="0" sz="2400" spc="-5"/>
              <a:t>Example </a:t>
            </a:r>
            <a:r>
              <a:rPr dirty="0" sz="2400"/>
              <a:t>and a Simple</a:t>
            </a:r>
            <a:r>
              <a:rPr dirty="0" sz="2400" spc="-305"/>
              <a:t> </a:t>
            </a:r>
            <a:r>
              <a:rPr dirty="0" sz="2400"/>
              <a:t>Model</a:t>
            </a:r>
            <a:endParaRPr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216" y="248234"/>
            <a:ext cx="785812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Applying </a:t>
            </a:r>
            <a:r>
              <a:rPr dirty="0" sz="2400"/>
              <a:t>the Model: A Simple </a:t>
            </a:r>
            <a:r>
              <a:rPr dirty="0" sz="2400" spc="-5"/>
              <a:t>Example </a:t>
            </a:r>
            <a:r>
              <a:rPr dirty="0" sz="2400"/>
              <a:t>and a Simple</a:t>
            </a:r>
            <a:r>
              <a:rPr dirty="0" sz="2400" spc="-305"/>
              <a:t> </a:t>
            </a:r>
            <a:r>
              <a:rPr dirty="0" sz="2400"/>
              <a:t>Model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101600" y="1644269"/>
            <a:ext cx="8879205" cy="0"/>
          </a:xfrm>
          <a:custGeom>
            <a:avLst/>
            <a:gdLst/>
            <a:ahLst/>
            <a:cxnLst/>
            <a:rect l="l" t="t" r="r" b="b"/>
            <a:pathLst>
              <a:path w="8879205" h="0">
                <a:moveTo>
                  <a:pt x="0" y="0"/>
                </a:moveTo>
                <a:lnTo>
                  <a:pt x="887907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584319" y="1924939"/>
            <a:ext cx="4396740" cy="0"/>
          </a:xfrm>
          <a:custGeom>
            <a:avLst/>
            <a:gdLst/>
            <a:ahLst/>
            <a:cxnLst/>
            <a:rect l="l" t="t" r="r" b="b"/>
            <a:pathLst>
              <a:path w="4396740" h="0">
                <a:moveTo>
                  <a:pt x="0" y="0"/>
                </a:moveTo>
                <a:lnTo>
                  <a:pt x="439635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1600" y="2205608"/>
            <a:ext cx="8879205" cy="0"/>
          </a:xfrm>
          <a:custGeom>
            <a:avLst/>
            <a:gdLst/>
            <a:ahLst/>
            <a:cxnLst/>
            <a:rect l="l" t="t" r="r" b="b"/>
            <a:pathLst>
              <a:path w="8879205" h="0">
                <a:moveTo>
                  <a:pt x="0" y="0"/>
                </a:moveTo>
                <a:lnTo>
                  <a:pt x="887907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1600" y="1082928"/>
            <a:ext cx="8879205" cy="0"/>
          </a:xfrm>
          <a:custGeom>
            <a:avLst/>
            <a:gdLst/>
            <a:ahLst/>
            <a:cxnLst/>
            <a:rect l="l" t="t" r="r" b="b"/>
            <a:pathLst>
              <a:path w="8879205" h="0">
                <a:moveTo>
                  <a:pt x="0" y="0"/>
                </a:moveTo>
                <a:lnTo>
                  <a:pt x="887907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1600" y="5012309"/>
            <a:ext cx="8879205" cy="0"/>
          </a:xfrm>
          <a:custGeom>
            <a:avLst/>
            <a:gdLst/>
            <a:ahLst/>
            <a:cxnLst/>
            <a:rect l="l" t="t" r="r" b="b"/>
            <a:pathLst>
              <a:path w="8879205" h="0">
                <a:moveTo>
                  <a:pt x="0" y="0"/>
                </a:moveTo>
                <a:lnTo>
                  <a:pt x="887907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5199" y="1070864"/>
            <a:ext cx="7322184" cy="8616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Forecast </a:t>
            </a:r>
            <a:r>
              <a:rPr dirty="0" sz="1800" b="1">
                <a:latin typeface="Times New Roman"/>
                <a:cs typeface="Times New Roman"/>
              </a:rPr>
              <a:t>for a firm with expected </a:t>
            </a:r>
            <a:r>
              <a:rPr dirty="0" sz="1800" spc="-5" b="1">
                <a:latin typeface="Times New Roman"/>
                <a:cs typeface="Times New Roman"/>
              </a:rPr>
              <a:t>earnings growth </a:t>
            </a:r>
            <a:r>
              <a:rPr dirty="0" sz="1800" b="1">
                <a:latin typeface="Times New Roman"/>
                <a:cs typeface="Times New Roman"/>
              </a:rPr>
              <a:t>of 3% </a:t>
            </a:r>
            <a:r>
              <a:rPr dirty="0" sz="1800" spc="-5" b="1">
                <a:latin typeface="Times New Roman"/>
                <a:cs typeface="Times New Roman"/>
              </a:rPr>
              <a:t>per</a:t>
            </a:r>
            <a:r>
              <a:rPr dirty="0" sz="1800" spc="-160" b="1">
                <a:latin typeface="Times New Roman"/>
                <a:cs typeface="Times New Roman"/>
              </a:rPr>
              <a:t> </a:t>
            </a:r>
            <a:r>
              <a:rPr dirty="0" sz="1800" spc="-30" b="1">
                <a:latin typeface="Times New Roman"/>
                <a:cs typeface="Times New Roman"/>
              </a:rPr>
              <a:t>year.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800">
                <a:latin typeface="Times New Roman"/>
                <a:cs typeface="Times New Roman"/>
              </a:rPr>
              <a:t>In </a:t>
            </a:r>
            <a:r>
              <a:rPr dirty="0" sz="1800" spc="-5">
                <a:latin typeface="Times New Roman"/>
                <a:cs typeface="Times New Roman"/>
              </a:rPr>
              <a:t>millions </a:t>
            </a:r>
            <a:r>
              <a:rPr dirty="0" sz="1800">
                <a:latin typeface="Times New Roman"/>
                <a:cs typeface="Times New Roman"/>
              </a:rPr>
              <a:t>of dollars. Required return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10% per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15">
                <a:latin typeface="Times New Roman"/>
                <a:cs typeface="Times New Roman"/>
              </a:rPr>
              <a:t>year.</a:t>
            </a:r>
            <a:endParaRPr sz="1800">
              <a:latin typeface="Times New Roman"/>
              <a:cs typeface="Times New Roman"/>
            </a:endParaRPr>
          </a:p>
          <a:p>
            <a:pPr marL="6064250">
              <a:lnSpc>
                <a:spcPct val="100000"/>
              </a:lnSpc>
              <a:spcBef>
                <a:spcPts val="50"/>
              </a:spcBef>
            </a:pPr>
            <a:r>
              <a:rPr dirty="0" sz="1800" spc="-5">
                <a:latin typeface="Times New Roman"/>
                <a:cs typeface="Times New Roman"/>
              </a:rPr>
              <a:t>Forecast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 spc="-50">
                <a:latin typeface="Times New Roman"/>
                <a:cs typeface="Times New Roman"/>
              </a:rPr>
              <a:t>Year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09973" y="1913001"/>
            <a:ext cx="18637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6615" algn="l"/>
                <a:tab pos="1736089" algn="l"/>
              </a:tabLst>
            </a:pPr>
            <a:r>
              <a:rPr dirty="0" sz="1800">
                <a:latin typeface="Times New Roman"/>
                <a:cs typeface="Times New Roman"/>
              </a:rPr>
              <a:t>0	1	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12966" y="1913001"/>
            <a:ext cx="139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92694" y="1913001"/>
            <a:ext cx="139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72043" y="1913001"/>
            <a:ext cx="139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8805" y="2474467"/>
            <a:ext cx="490410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7885" algn="l"/>
                <a:tab pos="1737360" algn="l"/>
                <a:tab pos="2621280" algn="l"/>
                <a:tab pos="3496310" algn="l"/>
                <a:tab pos="4375785" algn="l"/>
              </a:tabLst>
            </a:pPr>
            <a:r>
              <a:rPr dirty="0" sz="1800">
                <a:latin typeface="Times New Roman"/>
                <a:cs typeface="Times New Roman"/>
              </a:rPr>
              <a:t>12.00	12.36	12.73	13.</a:t>
            </a:r>
            <a:r>
              <a:rPr dirty="0" sz="1800" spc="-75">
                <a:latin typeface="Times New Roman"/>
                <a:cs typeface="Times New Roman"/>
              </a:rPr>
              <a:t>1</a:t>
            </a:r>
            <a:r>
              <a:rPr dirty="0" sz="1800">
                <a:latin typeface="Times New Roman"/>
                <a:cs typeface="Times New Roman"/>
              </a:rPr>
              <a:t>1	13.51	13.91</a:t>
            </a:r>
            <a:endParaRPr sz="180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50"/>
              </a:spcBef>
              <a:tabLst>
                <a:tab pos="914400" algn="l"/>
                <a:tab pos="1793875" algn="l"/>
                <a:tab pos="2673350" algn="l"/>
                <a:tab pos="3496310" algn="l"/>
                <a:tab pos="4375785" algn="l"/>
              </a:tabLst>
            </a:pPr>
            <a:r>
              <a:rPr dirty="0" sz="1800">
                <a:latin typeface="Times New Roman"/>
                <a:cs typeface="Times New Roman"/>
              </a:rPr>
              <a:t>9.09	9.36	9.64	9.93	10.23	10.53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199" y="2193797"/>
            <a:ext cx="3667125" cy="282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Abnormal earnings growth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forecasts:</a:t>
            </a:r>
            <a:endParaRPr sz="1800">
              <a:latin typeface="Times New Roman"/>
              <a:cs typeface="Times New Roman"/>
            </a:endParaRPr>
          </a:p>
          <a:p>
            <a:pPr marL="12700" marR="2705100">
              <a:lnSpc>
                <a:spcPct val="102299"/>
              </a:lnSpc>
            </a:pPr>
            <a:r>
              <a:rPr dirty="0" sz="1800">
                <a:latin typeface="Times New Roman"/>
                <a:cs typeface="Times New Roman"/>
              </a:rPr>
              <a:t>Earnings  Divid</a:t>
            </a:r>
            <a:r>
              <a:rPr dirty="0" sz="1800" spc="5">
                <a:latin typeface="Times New Roman"/>
                <a:cs typeface="Times New Roman"/>
              </a:rPr>
              <a:t>e</a:t>
            </a:r>
            <a:r>
              <a:rPr dirty="0" sz="1800" spc="-5">
                <a:latin typeface="Times New Roman"/>
                <a:cs typeface="Times New Roman"/>
              </a:rPr>
              <a:t>nds</a:t>
            </a:r>
            <a:endParaRPr sz="1800">
              <a:latin typeface="Times New Roman"/>
              <a:cs typeface="Times New Roman"/>
            </a:endParaRPr>
          </a:p>
          <a:p>
            <a:pPr marL="12700" marR="603885">
              <a:lnSpc>
                <a:spcPct val="102299"/>
              </a:lnSpc>
            </a:pPr>
            <a:r>
              <a:rPr dirty="0" sz="1800">
                <a:latin typeface="Times New Roman"/>
                <a:cs typeface="Times New Roman"/>
              </a:rPr>
              <a:t>Earnings on reinvested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dividends  </a:t>
            </a:r>
            <a:r>
              <a:rPr dirty="0" sz="1800" spc="-5">
                <a:latin typeface="Times New Roman"/>
                <a:cs typeface="Times New Roman"/>
              </a:rPr>
              <a:t>Cum-dividend </a:t>
            </a:r>
            <a:r>
              <a:rPr dirty="0" sz="1800">
                <a:latin typeface="Times New Roman"/>
                <a:cs typeface="Times New Roman"/>
              </a:rPr>
              <a:t>earnings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800" spc="-5">
                <a:latin typeface="Times New Roman"/>
                <a:cs typeface="Times New Roman"/>
              </a:rPr>
              <a:t>Normal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earnings</a:t>
            </a:r>
            <a:endParaRPr sz="1800">
              <a:latin typeface="Times New Roman"/>
              <a:cs typeface="Times New Roman"/>
            </a:endParaRPr>
          </a:p>
          <a:p>
            <a:pPr marL="12700" marR="387350">
              <a:lnSpc>
                <a:spcPct val="102299"/>
              </a:lnSpc>
            </a:pPr>
            <a:r>
              <a:rPr dirty="0" sz="1800" spc="-5">
                <a:latin typeface="Times New Roman"/>
                <a:cs typeface="Times New Roman"/>
              </a:rPr>
              <a:t>Abnormal </a:t>
            </a:r>
            <a:r>
              <a:rPr dirty="0" sz="1800">
                <a:latin typeface="Times New Roman"/>
                <a:cs typeface="Times New Roman"/>
              </a:rPr>
              <a:t>earnings growth </a:t>
            </a:r>
            <a:r>
              <a:rPr dirty="0" sz="1800" spc="-5">
                <a:latin typeface="Times New Roman"/>
                <a:cs typeface="Times New Roman"/>
              </a:rPr>
              <a:t>(AEG)  Abnormal </a:t>
            </a:r>
            <a:r>
              <a:rPr dirty="0" sz="1800">
                <a:latin typeface="Times New Roman"/>
                <a:cs typeface="Times New Roman"/>
              </a:rPr>
              <a:t>earnings growth rate  </a:t>
            </a:r>
            <a:r>
              <a:rPr dirty="0" sz="1800" spc="-5">
                <a:latin typeface="Times New Roman"/>
                <a:cs typeface="Times New Roman"/>
              </a:rPr>
              <a:t>Cum-dividend </a:t>
            </a:r>
            <a:r>
              <a:rPr dirty="0" sz="1800">
                <a:latin typeface="Times New Roman"/>
                <a:cs typeface="Times New Roman"/>
              </a:rPr>
              <a:t>earnings growth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rate  </a:t>
            </a:r>
            <a:r>
              <a:rPr dirty="0" sz="1800" spc="-5">
                <a:latin typeface="Times New Roman"/>
                <a:cs typeface="Times New Roman"/>
              </a:rPr>
              <a:t>Normal </a:t>
            </a:r>
            <a:r>
              <a:rPr dirty="0" sz="1800">
                <a:latin typeface="Times New Roman"/>
                <a:cs typeface="Times New Roman"/>
              </a:rPr>
              <a:t>earnings growth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339" y="5066385"/>
            <a:ext cx="7576820" cy="14154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 marR="3594100">
              <a:lnSpc>
                <a:spcPct val="1141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Earnings on reinvested dividends: </a:t>
            </a:r>
            <a:r>
              <a:rPr dirty="0" sz="1600" spc="-5">
                <a:latin typeface="Times New Roman"/>
                <a:cs typeface="Times New Roman"/>
              </a:rPr>
              <a:t>(ρ</a:t>
            </a:r>
            <a:r>
              <a:rPr dirty="0" baseline="-21164" sz="1575" spc="-7">
                <a:latin typeface="Times New Roman"/>
                <a:cs typeface="Times New Roman"/>
              </a:rPr>
              <a:t>E </a:t>
            </a:r>
            <a:r>
              <a:rPr dirty="0" sz="1600" spc="-5">
                <a:latin typeface="Times New Roman"/>
                <a:cs typeface="Times New Roman"/>
              </a:rPr>
              <a:t>– 1) </a:t>
            </a:r>
            <a:r>
              <a:rPr dirty="0" sz="1600">
                <a:latin typeface="Times New Roman"/>
                <a:cs typeface="Times New Roman"/>
              </a:rPr>
              <a:t>d</a:t>
            </a:r>
            <a:r>
              <a:rPr dirty="0" baseline="-21164" sz="1575">
                <a:latin typeface="Times New Roman"/>
                <a:cs typeface="Times New Roman"/>
              </a:rPr>
              <a:t>t-1  </a:t>
            </a:r>
            <a:r>
              <a:rPr dirty="0" sz="1600" spc="-10" b="1">
                <a:latin typeface="Times New Roman"/>
                <a:cs typeface="Times New Roman"/>
              </a:rPr>
              <a:t>Cum-dividend </a:t>
            </a:r>
            <a:r>
              <a:rPr dirty="0" sz="1600" spc="-5" b="1">
                <a:latin typeface="Times New Roman"/>
                <a:cs typeface="Times New Roman"/>
              </a:rPr>
              <a:t>earnings: </a:t>
            </a:r>
            <a:r>
              <a:rPr dirty="0" sz="1600" spc="-5">
                <a:latin typeface="Times New Roman"/>
                <a:cs typeface="Times New Roman"/>
              </a:rPr>
              <a:t>Earn</a:t>
            </a:r>
            <a:r>
              <a:rPr dirty="0" baseline="-21164" sz="1575" spc="-7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+ (ρ</a:t>
            </a:r>
            <a:r>
              <a:rPr dirty="0" baseline="-21164" sz="1575" spc="-7">
                <a:latin typeface="Times New Roman"/>
                <a:cs typeface="Times New Roman"/>
              </a:rPr>
              <a:t>E </a:t>
            </a:r>
            <a:r>
              <a:rPr dirty="0" sz="1600" spc="-5">
                <a:latin typeface="Times New Roman"/>
                <a:cs typeface="Times New Roman"/>
              </a:rPr>
              <a:t>– 1) </a:t>
            </a:r>
            <a:r>
              <a:rPr dirty="0" sz="1600">
                <a:latin typeface="Times New Roman"/>
                <a:cs typeface="Times New Roman"/>
              </a:rPr>
              <a:t>d</a:t>
            </a:r>
            <a:r>
              <a:rPr dirty="0" baseline="-21164" sz="1575">
                <a:latin typeface="Times New Roman"/>
                <a:cs typeface="Times New Roman"/>
              </a:rPr>
              <a:t>t-1  </a:t>
            </a:r>
            <a:r>
              <a:rPr dirty="0" sz="1600" spc="-10" b="1">
                <a:latin typeface="Times New Roman"/>
                <a:cs typeface="Times New Roman"/>
              </a:rPr>
              <a:t>Normal </a:t>
            </a:r>
            <a:r>
              <a:rPr dirty="0" sz="1600" spc="-5" b="1">
                <a:latin typeface="Times New Roman"/>
                <a:cs typeface="Times New Roman"/>
              </a:rPr>
              <a:t>earnings: </a:t>
            </a:r>
            <a:r>
              <a:rPr dirty="0" sz="1600">
                <a:latin typeface="Times New Roman"/>
                <a:cs typeface="Times New Roman"/>
              </a:rPr>
              <a:t>ρ</a:t>
            </a:r>
            <a:r>
              <a:rPr dirty="0" baseline="-21164" sz="1575">
                <a:latin typeface="Times New Roman"/>
                <a:cs typeface="Times New Roman"/>
              </a:rPr>
              <a:t>E</a:t>
            </a:r>
            <a:r>
              <a:rPr dirty="0" baseline="-21164" sz="1575" spc="307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Earn</a:t>
            </a:r>
            <a:r>
              <a:rPr dirty="0" baseline="-21164" sz="1575" spc="-7">
                <a:latin typeface="Times New Roman"/>
                <a:cs typeface="Times New Roman"/>
              </a:rPr>
              <a:t>t-1</a:t>
            </a:r>
            <a:endParaRPr baseline="-21164" sz="1575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260"/>
              </a:spcBef>
            </a:pPr>
            <a:r>
              <a:rPr dirty="0" sz="1600" spc="-10" b="1">
                <a:latin typeface="Times New Roman"/>
                <a:cs typeface="Times New Roman"/>
              </a:rPr>
              <a:t>Abnormal </a:t>
            </a:r>
            <a:r>
              <a:rPr dirty="0" sz="1600" spc="-5" b="1">
                <a:latin typeface="Times New Roman"/>
                <a:cs typeface="Times New Roman"/>
              </a:rPr>
              <a:t>earnings </a:t>
            </a:r>
            <a:r>
              <a:rPr dirty="0" sz="1600" b="1">
                <a:latin typeface="Times New Roman"/>
                <a:cs typeface="Times New Roman"/>
              </a:rPr>
              <a:t>growth: </a:t>
            </a:r>
            <a:r>
              <a:rPr dirty="0" sz="1600" spc="-5">
                <a:latin typeface="Times New Roman"/>
                <a:cs typeface="Times New Roman"/>
              </a:rPr>
              <a:t>AEG</a:t>
            </a:r>
            <a:r>
              <a:rPr dirty="0" baseline="-21164" sz="1575" spc="-7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= [Earn</a:t>
            </a:r>
            <a:r>
              <a:rPr dirty="0" baseline="-21164" sz="1575" spc="-7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+ (ρ</a:t>
            </a:r>
            <a:r>
              <a:rPr dirty="0" baseline="-21164" sz="1575" spc="-7">
                <a:latin typeface="Times New Roman"/>
                <a:cs typeface="Times New Roman"/>
              </a:rPr>
              <a:t>E </a:t>
            </a:r>
            <a:r>
              <a:rPr dirty="0" sz="1600" spc="-5">
                <a:latin typeface="Times New Roman"/>
                <a:cs typeface="Times New Roman"/>
              </a:rPr>
              <a:t>– 1) </a:t>
            </a:r>
            <a:r>
              <a:rPr dirty="0" sz="1600">
                <a:latin typeface="Times New Roman"/>
                <a:cs typeface="Times New Roman"/>
              </a:rPr>
              <a:t>d</a:t>
            </a:r>
            <a:r>
              <a:rPr dirty="0" baseline="-21164" sz="1575">
                <a:latin typeface="Times New Roman"/>
                <a:cs typeface="Times New Roman"/>
              </a:rPr>
              <a:t>t-1</a:t>
            </a:r>
            <a:r>
              <a:rPr dirty="0" sz="1600">
                <a:latin typeface="Times New Roman"/>
                <a:cs typeface="Times New Roman"/>
              </a:rPr>
              <a:t>] </a:t>
            </a:r>
            <a:r>
              <a:rPr dirty="0" sz="1600" spc="-5">
                <a:latin typeface="Times New Roman"/>
                <a:cs typeface="Times New Roman"/>
              </a:rPr>
              <a:t>– </a:t>
            </a:r>
            <a:r>
              <a:rPr dirty="0" sz="1600">
                <a:latin typeface="Times New Roman"/>
                <a:cs typeface="Times New Roman"/>
              </a:rPr>
              <a:t>ρ</a:t>
            </a:r>
            <a:r>
              <a:rPr dirty="0" baseline="-21164" sz="1575">
                <a:latin typeface="Times New Roman"/>
                <a:cs typeface="Times New Roman"/>
              </a:rPr>
              <a:t>E </a:t>
            </a:r>
            <a:r>
              <a:rPr dirty="0" sz="1600" spc="-5">
                <a:latin typeface="Times New Roman"/>
                <a:cs typeface="Times New Roman"/>
              </a:rPr>
              <a:t>Earn</a:t>
            </a:r>
            <a:r>
              <a:rPr dirty="0" baseline="-21164" sz="1575" spc="-7">
                <a:latin typeface="Times New Roman"/>
                <a:cs typeface="Times New Roman"/>
              </a:rPr>
              <a:t>t-1 </a:t>
            </a:r>
            <a:r>
              <a:rPr dirty="0" sz="1600" spc="-5">
                <a:latin typeface="Times New Roman"/>
                <a:cs typeface="Times New Roman"/>
              </a:rPr>
              <a:t>= </a:t>
            </a:r>
            <a:r>
              <a:rPr dirty="0" sz="1600">
                <a:latin typeface="Times New Roman"/>
                <a:cs typeface="Times New Roman"/>
              </a:rPr>
              <a:t>[G</a:t>
            </a:r>
            <a:r>
              <a:rPr dirty="0" baseline="-21164" sz="1575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– ρ</a:t>
            </a:r>
            <a:r>
              <a:rPr dirty="0" baseline="-21164" sz="1575" spc="-7">
                <a:latin typeface="Times New Roman"/>
                <a:cs typeface="Times New Roman"/>
              </a:rPr>
              <a:t>E</a:t>
            </a:r>
            <a:r>
              <a:rPr dirty="0" sz="1600" spc="-5">
                <a:latin typeface="Times New Roman"/>
                <a:cs typeface="Times New Roman"/>
              </a:rPr>
              <a:t>] ×</a:t>
            </a:r>
            <a:r>
              <a:rPr dirty="0" sz="1600" spc="3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Earn</a:t>
            </a:r>
            <a:r>
              <a:rPr dirty="0" baseline="-21164" sz="1575" spc="-7">
                <a:latin typeface="Times New Roman"/>
                <a:cs typeface="Times New Roman"/>
              </a:rPr>
              <a:t>t-1</a:t>
            </a:r>
            <a:endParaRPr baseline="-21164" sz="1575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280"/>
              </a:spcBef>
            </a:pPr>
            <a:r>
              <a:rPr dirty="0" sz="1600" spc="-10" b="1">
                <a:latin typeface="Times New Roman"/>
                <a:cs typeface="Times New Roman"/>
              </a:rPr>
              <a:t>Cum-dividend </a:t>
            </a:r>
            <a:r>
              <a:rPr dirty="0" sz="1600" spc="-5" b="1">
                <a:latin typeface="Times New Roman"/>
                <a:cs typeface="Times New Roman"/>
              </a:rPr>
              <a:t>earnings growth rate (plus 1): </a:t>
            </a:r>
            <a:r>
              <a:rPr dirty="0" sz="1600" spc="-5">
                <a:latin typeface="Times New Roman"/>
                <a:cs typeface="Times New Roman"/>
              </a:rPr>
              <a:t>[Earn</a:t>
            </a:r>
            <a:r>
              <a:rPr dirty="0" baseline="-21164" sz="1575" spc="-7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+ (ρ</a:t>
            </a:r>
            <a:r>
              <a:rPr dirty="0" baseline="-21164" sz="1575" spc="-7">
                <a:latin typeface="Times New Roman"/>
                <a:cs typeface="Times New Roman"/>
              </a:rPr>
              <a:t>E </a:t>
            </a:r>
            <a:r>
              <a:rPr dirty="0" sz="1600" spc="-5">
                <a:latin typeface="Times New Roman"/>
                <a:cs typeface="Times New Roman"/>
              </a:rPr>
              <a:t>– 1) </a:t>
            </a:r>
            <a:r>
              <a:rPr dirty="0" sz="1600">
                <a:latin typeface="Times New Roman"/>
                <a:cs typeface="Times New Roman"/>
              </a:rPr>
              <a:t>d</a:t>
            </a:r>
            <a:r>
              <a:rPr dirty="0" baseline="-21164" sz="1575">
                <a:latin typeface="Times New Roman"/>
                <a:cs typeface="Times New Roman"/>
              </a:rPr>
              <a:t>t-1</a:t>
            </a:r>
            <a:r>
              <a:rPr dirty="0" sz="1600">
                <a:latin typeface="Times New Roman"/>
                <a:cs typeface="Times New Roman"/>
              </a:rPr>
              <a:t>] </a:t>
            </a:r>
            <a:r>
              <a:rPr dirty="0" sz="1600" spc="-5">
                <a:latin typeface="Times New Roman"/>
                <a:cs typeface="Times New Roman"/>
              </a:rPr>
              <a:t>/</a:t>
            </a:r>
            <a:r>
              <a:rPr dirty="0" sz="1600" spc="-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Earn</a:t>
            </a:r>
            <a:r>
              <a:rPr dirty="0" baseline="-21164" sz="1575" spc="-7">
                <a:latin typeface="Times New Roman"/>
                <a:cs typeface="Times New Roman"/>
              </a:rPr>
              <a:t>t-1</a:t>
            </a:r>
            <a:endParaRPr baseline="-21164" sz="157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1976" y="339293"/>
            <a:ext cx="49396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</a:t>
            </a:r>
            <a:r>
              <a:rPr dirty="0" spc="-10"/>
              <a:t>Picture </a:t>
            </a:r>
            <a:r>
              <a:rPr dirty="0"/>
              <a:t>for </a:t>
            </a:r>
            <a:r>
              <a:rPr dirty="0" spc="-5"/>
              <a:t>this</a:t>
            </a:r>
            <a:r>
              <a:rPr dirty="0" spc="-65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34950" marR="56261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35585" algn="l"/>
              </a:tabLst>
            </a:pPr>
            <a:r>
              <a:rPr dirty="0" spc="-114"/>
              <a:t>To </a:t>
            </a:r>
            <a:r>
              <a:rPr dirty="0"/>
              <a:t>price earnings, </a:t>
            </a:r>
            <a:r>
              <a:rPr dirty="0" spc="-5"/>
              <a:t>one thinks </a:t>
            </a:r>
            <a:r>
              <a:rPr dirty="0"/>
              <a:t>of earnings </a:t>
            </a:r>
            <a:r>
              <a:rPr dirty="0" spc="-10"/>
              <a:t>growth:  </a:t>
            </a:r>
            <a:r>
              <a:rPr dirty="0" spc="-15"/>
              <a:t>more </a:t>
            </a:r>
            <a:r>
              <a:rPr dirty="0" spc="-10"/>
              <a:t>growth, </a:t>
            </a:r>
            <a:r>
              <a:rPr dirty="0" spc="-5"/>
              <a:t>higher</a:t>
            </a:r>
            <a:r>
              <a:rPr dirty="0" spc="-15"/>
              <a:t> </a:t>
            </a:r>
            <a:r>
              <a:rPr dirty="0"/>
              <a:t>P/E</a:t>
            </a:r>
          </a:p>
          <a:p>
            <a:pPr marL="1651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3495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35585" algn="l"/>
                <a:tab pos="963294" algn="l"/>
              </a:tabLst>
            </a:pPr>
            <a:r>
              <a:rPr dirty="0"/>
              <a:t>But:	</a:t>
            </a:r>
            <a:r>
              <a:rPr dirty="0" spc="-10"/>
              <a:t>Beware </a:t>
            </a:r>
            <a:r>
              <a:rPr dirty="0"/>
              <a:t>of </a:t>
            </a:r>
            <a:r>
              <a:rPr dirty="0" spc="-5"/>
              <a:t>paying </a:t>
            </a:r>
            <a:r>
              <a:rPr dirty="0"/>
              <a:t>for</a:t>
            </a:r>
            <a:r>
              <a:rPr dirty="0" spc="-25"/>
              <a:t> </a:t>
            </a:r>
            <a:r>
              <a:rPr dirty="0" spc="-15"/>
              <a:t>growth</a:t>
            </a:r>
          </a:p>
          <a:p>
            <a:pPr lvl="1" marL="1205230" indent="-240665">
              <a:lnSpc>
                <a:spcPct val="100000"/>
              </a:lnSpc>
              <a:spcBef>
                <a:spcPts val="580"/>
              </a:spcBef>
              <a:buClr>
                <a:srgbClr val="00AFEF"/>
              </a:buClr>
              <a:buSzPct val="95833"/>
              <a:buFont typeface="Wingdings"/>
              <a:buChar char=""/>
              <a:tabLst>
                <a:tab pos="1206500" algn="l"/>
              </a:tabLst>
            </a:pPr>
            <a:r>
              <a:rPr dirty="0" sz="2400">
                <a:latin typeface="Times New Roman"/>
                <a:cs typeface="Times New Roman"/>
              </a:rPr>
              <a:t>Only pay for growth that adds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  <a:p>
            <a:pPr lvl="1" marL="1205230" indent="-240665">
              <a:lnSpc>
                <a:spcPct val="100000"/>
              </a:lnSpc>
              <a:spcBef>
                <a:spcPts val="575"/>
              </a:spcBef>
              <a:buClr>
                <a:srgbClr val="00AFEF"/>
              </a:buClr>
              <a:buSzPct val="95833"/>
              <a:buFont typeface="Wingdings"/>
              <a:buChar char=""/>
              <a:tabLst>
                <a:tab pos="1206500" algn="l"/>
                <a:tab pos="3337560" algn="l"/>
              </a:tabLst>
            </a:pPr>
            <a:r>
              <a:rPr dirty="0" sz="2400" spc="-5">
                <a:latin typeface="Times New Roman"/>
                <a:cs typeface="Times New Roman"/>
              </a:rPr>
              <a:t>Growth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risky:	</a:t>
            </a:r>
            <a:r>
              <a:rPr dirty="0" sz="2400" spc="-5">
                <a:latin typeface="Times New Roman"/>
                <a:cs typeface="Times New Roman"/>
              </a:rPr>
              <a:t>Beware </a:t>
            </a:r>
            <a:r>
              <a:rPr dirty="0" sz="2400">
                <a:latin typeface="Times New Roman"/>
                <a:cs typeface="Times New Roman"/>
              </a:rPr>
              <a:t>of paying </a:t>
            </a:r>
            <a:r>
              <a:rPr dirty="0" sz="2400" spc="-5">
                <a:latin typeface="Times New Roman"/>
                <a:cs typeface="Times New Roman"/>
              </a:rPr>
              <a:t>for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risky</a:t>
            </a:r>
            <a:endParaRPr sz="2400">
              <a:latin typeface="Times New Roman"/>
              <a:cs typeface="Times New Roman"/>
            </a:endParaRPr>
          </a:p>
          <a:p>
            <a:pPr marL="1176655">
              <a:lnSpc>
                <a:spcPct val="100000"/>
              </a:lnSpc>
            </a:pPr>
            <a:r>
              <a:rPr dirty="0" spc="-5" b="0">
                <a:latin typeface="Times New Roman"/>
                <a:cs typeface="Times New Roman"/>
              </a:rPr>
              <a:t>growth</a:t>
            </a:r>
          </a:p>
          <a:p>
            <a:pPr marL="16510"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234950" marR="508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35585" algn="l"/>
              </a:tabLst>
            </a:pPr>
            <a:r>
              <a:rPr dirty="0" spc="-5"/>
              <a:t>Abnormal </a:t>
            </a:r>
            <a:r>
              <a:rPr dirty="0"/>
              <a:t>earnings </a:t>
            </a:r>
            <a:r>
              <a:rPr dirty="0" spc="-15"/>
              <a:t>growth </a:t>
            </a:r>
            <a:r>
              <a:rPr dirty="0" spc="-5"/>
              <a:t>is </a:t>
            </a:r>
            <a:r>
              <a:rPr dirty="0"/>
              <a:t>the metric that </a:t>
            </a:r>
            <a:r>
              <a:rPr dirty="0" spc="-10"/>
              <a:t>protects  </a:t>
            </a:r>
            <a:r>
              <a:rPr dirty="0" spc="-15"/>
              <a:t>from </a:t>
            </a:r>
            <a:r>
              <a:rPr dirty="0"/>
              <a:t>paying too much for</a:t>
            </a:r>
            <a:r>
              <a:rPr dirty="0" spc="-50"/>
              <a:t> </a:t>
            </a:r>
            <a:r>
              <a:rPr dirty="0" spc="-15"/>
              <a:t>growth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600" y="5012309"/>
            <a:ext cx="8879205" cy="0"/>
          </a:xfrm>
          <a:custGeom>
            <a:avLst/>
            <a:gdLst/>
            <a:ahLst/>
            <a:cxnLst/>
            <a:rect l="l" t="t" r="r" b="b"/>
            <a:pathLst>
              <a:path w="8879205" h="0">
                <a:moveTo>
                  <a:pt x="0" y="0"/>
                </a:moveTo>
                <a:lnTo>
                  <a:pt x="887907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1600" y="1079753"/>
          <a:ext cx="8879205" cy="39357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42665"/>
                <a:gridCol w="940435"/>
                <a:gridCol w="879475"/>
                <a:gridCol w="879475"/>
                <a:gridCol w="879475"/>
                <a:gridCol w="879475"/>
                <a:gridCol w="878840"/>
              </a:tblGrid>
              <a:tr h="292439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for a firm with expected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earnings growth </a:t>
                      </a:r>
                      <a:r>
                        <a:rPr dirty="0" sz="1800" b="1">
                          <a:latin typeface="Times New Roman"/>
                          <a:cs typeface="Times New Roman"/>
                        </a:rPr>
                        <a:t>of 3%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800" spc="-1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30" b="1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8900">
                <a:tc gridSpan="7">
                  <a:txBody>
                    <a:bodyPr/>
                    <a:lstStyle/>
                    <a:p>
                      <a:pPr marL="5715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millions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of dollars. Required return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is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10% per</a:t>
                      </a:r>
                      <a:r>
                        <a:rPr dirty="0" sz="18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year.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669">
                <a:tc gridSpan="7">
                  <a:txBody>
                    <a:bodyPr/>
                    <a:lstStyle/>
                    <a:p>
                      <a:pPr algn="r" marR="156845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800" spc="-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0">
                          <a:latin typeface="Times New Roman"/>
                          <a:cs typeface="Times New Roman"/>
                        </a:rPr>
                        <a:t>Year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105"/>
                        </a:lnSpc>
                        <a:spcBef>
                          <a:spcPts val="5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2693">
                <a:tc gridSpan="7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Abnormal earnings growth</a:t>
                      </a:r>
                      <a:r>
                        <a:rPr dirty="0" sz="18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forecasts: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0670">
                <a:tc>
                  <a:txBody>
                    <a:bodyPr/>
                    <a:lstStyle/>
                    <a:p>
                      <a:pPr marL="571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9539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12.73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13.11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13.51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13.91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9.64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9.93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10.23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Earnings on reinvested</a:t>
                      </a:r>
                      <a:r>
                        <a:rPr dirty="0" sz="18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dividends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0.909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0.936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0.964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0.993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1.023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Cum-dividend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13.269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13.667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14.077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14.499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14.934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Normal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13.200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13.596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14.004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14.424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14.857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670">
                <a:tc>
                  <a:txBody>
                    <a:bodyPr/>
                    <a:lstStyle/>
                    <a:p>
                      <a:pPr marL="5715">
                        <a:lnSpc>
                          <a:spcPts val="207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0.069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0.071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0.073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0.075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0.078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rate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2070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3%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733">
                <a:tc>
                  <a:txBody>
                    <a:bodyPr/>
                    <a:lstStyle/>
                    <a:p>
                      <a:pPr marL="5715">
                        <a:lnSpc>
                          <a:spcPts val="207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Cum-dividend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rate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937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7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10.57%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1440">
                <a:tc>
                  <a:txBody>
                    <a:bodyPr/>
                    <a:lstStyle/>
                    <a:p>
                      <a:pPr marL="5715">
                        <a:lnSpc>
                          <a:spcPts val="203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growth rate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ts val="203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3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3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3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3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4939" y="5204536"/>
            <a:ext cx="180022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AEG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8923" y="5907735"/>
            <a:ext cx="14414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40">
                <a:latin typeface="Cambria Math"/>
                <a:cs typeface="Cambria Math"/>
              </a:rPr>
              <a:t>0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6363" y="5770575"/>
            <a:ext cx="70294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2200" spc="65">
                <a:latin typeface="Cambria Math"/>
                <a:cs typeface="Cambria Math"/>
              </a:rPr>
              <a:t>𝑉</a:t>
            </a:r>
            <a:r>
              <a:rPr dirty="0" baseline="29513" sz="2400" spc="97">
                <a:latin typeface="Cambria Math"/>
                <a:cs typeface="Cambria Math"/>
              </a:rPr>
              <a:t>𝐸</a:t>
            </a:r>
            <a:r>
              <a:rPr dirty="0" baseline="29513" sz="2400" spc="525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=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68552" y="5981572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19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493266" y="5682183"/>
            <a:ext cx="14414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40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56105" y="5985459"/>
            <a:ext cx="4203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45">
                <a:latin typeface="Cambria Math"/>
                <a:cs typeface="Cambria Math"/>
              </a:rPr>
              <a:t>0</a:t>
            </a:r>
            <a:r>
              <a:rPr dirty="0" sz="1600" spc="-10">
                <a:latin typeface="Cambria Math"/>
                <a:cs typeface="Cambria Math"/>
              </a:rPr>
              <a:t>.</a:t>
            </a:r>
            <a:r>
              <a:rPr dirty="0" sz="1600" spc="30">
                <a:latin typeface="Cambria Math"/>
                <a:cs typeface="Cambria Math"/>
              </a:rPr>
              <a:t>10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5017" y="5770575"/>
            <a:ext cx="106743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Cambria Math"/>
                <a:cs typeface="Cambria Math"/>
              </a:rPr>
              <a:t>[12.36</a:t>
            </a:r>
            <a:r>
              <a:rPr dirty="0" sz="2200" spc="-75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+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12364" y="5981572"/>
            <a:ext cx="980440" cy="0"/>
          </a:xfrm>
          <a:custGeom>
            <a:avLst/>
            <a:gdLst/>
            <a:ahLst/>
            <a:cxnLst/>
            <a:rect l="l" t="t" r="r" b="b"/>
            <a:pathLst>
              <a:path w="980439" h="0">
                <a:moveTo>
                  <a:pt x="0" y="0"/>
                </a:moveTo>
                <a:lnTo>
                  <a:pt x="97993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134995" y="5682183"/>
            <a:ext cx="5384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25">
                <a:latin typeface="Cambria Math"/>
                <a:cs typeface="Cambria Math"/>
              </a:rPr>
              <a:t>0.071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99917" y="5985459"/>
            <a:ext cx="100584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30">
                <a:latin typeface="Cambria Math"/>
                <a:cs typeface="Cambria Math"/>
              </a:rPr>
              <a:t>1.10</a:t>
            </a:r>
            <a:r>
              <a:rPr dirty="0" sz="1600" spc="-80">
                <a:latin typeface="Cambria Math"/>
                <a:cs typeface="Cambria Math"/>
              </a:rPr>
              <a:t> </a:t>
            </a:r>
            <a:r>
              <a:rPr dirty="0" sz="1600" spc="10">
                <a:latin typeface="Cambria Math"/>
                <a:cs typeface="Cambria Math"/>
              </a:rPr>
              <a:t>−1.03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80230" y="5770575"/>
            <a:ext cx="241427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Cambria Math"/>
                <a:cs typeface="Cambria Math"/>
              </a:rPr>
              <a:t>] = $133.71</a:t>
            </a:r>
            <a:r>
              <a:rPr dirty="0" sz="2200" spc="185">
                <a:latin typeface="Cambria Math"/>
                <a:cs typeface="Cambria Math"/>
              </a:rPr>
              <a:t> </a:t>
            </a:r>
            <a:r>
              <a:rPr dirty="0" sz="2200" spc="-5">
                <a:latin typeface="Cambria Math"/>
                <a:cs typeface="Cambria Math"/>
              </a:rPr>
              <a:t>𝑚𝑖𝑙𝑙𝑖𝑜𝑛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312216" y="248234"/>
            <a:ext cx="785812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Applying </a:t>
            </a:r>
            <a:r>
              <a:rPr dirty="0" sz="2400"/>
              <a:t>the Model: A Simple </a:t>
            </a:r>
            <a:r>
              <a:rPr dirty="0" sz="2400" spc="-5"/>
              <a:t>Example </a:t>
            </a:r>
            <a:r>
              <a:rPr dirty="0" sz="2400"/>
              <a:t>and a Simple</a:t>
            </a:r>
            <a:r>
              <a:rPr dirty="0" sz="2400" spc="-305"/>
              <a:t> </a:t>
            </a:r>
            <a:r>
              <a:rPr dirty="0" sz="2400"/>
              <a:t>Model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244221"/>
            <a:ext cx="58864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Case 1 </a:t>
            </a:r>
            <a:r>
              <a:rPr dirty="0" spc="-30"/>
              <a:t>Valuation: </a:t>
            </a:r>
            <a:r>
              <a:rPr dirty="0" spc="-5"/>
              <a:t>General Electric</a:t>
            </a:r>
            <a:r>
              <a:rPr dirty="0" spc="-25"/>
              <a:t> </a:t>
            </a:r>
            <a:r>
              <a:rPr dirty="0" spc="-5"/>
              <a:t>Co.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981" y="893063"/>
          <a:ext cx="8943975" cy="4730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7175"/>
                <a:gridCol w="960120"/>
                <a:gridCol w="971550"/>
                <a:gridCol w="982345"/>
                <a:gridCol w="982345"/>
                <a:gridCol w="980440"/>
              </a:tblGrid>
              <a:tr h="262255">
                <a:tc gridSpan="6">
                  <a:txBody>
                    <a:bodyPr/>
                    <a:lstStyle/>
                    <a:p>
                      <a:pPr marL="4445">
                        <a:lnSpc>
                          <a:spcPts val="1855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Required rate of return is 10%. AEG is expected to be zero after</a:t>
                      </a:r>
                      <a:r>
                        <a:rPr dirty="0" sz="16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2004.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9908">
                <a:tc gridSpan="6">
                  <a:txBody>
                    <a:bodyPr/>
                    <a:lstStyle/>
                    <a:p>
                      <a:pPr marL="5422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600" spc="-50" b="1">
                          <a:latin typeface="Times New Roman"/>
                          <a:cs typeface="Times New Roman"/>
                        </a:rPr>
                        <a:t> Year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4855">
                <a:tc>
                  <a:txBody>
                    <a:bodyPr/>
                    <a:lstStyle/>
                    <a:p>
                      <a:pPr algn="r" marR="267335">
                        <a:lnSpc>
                          <a:spcPts val="1830"/>
                        </a:lnSpc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1999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83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ts val="183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3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83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83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7971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DPS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09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0.57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0.66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0.82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1931">
                <a:tc>
                  <a:txBody>
                    <a:bodyPr/>
                    <a:lstStyle/>
                    <a:p>
                      <a:pPr marL="4445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0990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1.29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ts val="188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1.60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308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DPS reinvested</a:t>
                      </a:r>
                      <a:r>
                        <a:rPr dirty="0" sz="16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(0.10</a:t>
                      </a:r>
                      <a:r>
                        <a:rPr dirty="0" sz="16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DPS</a:t>
                      </a:r>
                      <a:r>
                        <a:rPr dirty="0" baseline="-23809" sz="1575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9758">
                <a:tc>
                  <a:txBody>
                    <a:bodyPr/>
                    <a:lstStyle/>
                    <a:p>
                      <a:pPr marL="4445">
                        <a:lnSpc>
                          <a:spcPts val="180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0512">
                <a:tc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(EPS+DPS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reinvested)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291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r>
                        <a:rPr dirty="0" sz="16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(1.10</a:t>
                      </a:r>
                      <a:r>
                        <a:rPr dirty="0" sz="16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EPS</a:t>
                      </a:r>
                      <a:r>
                        <a:rPr dirty="0" baseline="-23809" sz="1575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570">
                <a:tc>
                  <a:txBody>
                    <a:bodyPr/>
                    <a:lstStyle/>
                    <a:p>
                      <a:pPr marL="4445">
                        <a:lnSpc>
                          <a:spcPts val="1805"/>
                        </a:lnSpc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6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498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Discount rate</a:t>
                      </a:r>
                      <a:r>
                        <a:rPr dirty="0" sz="16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(1.10</a:t>
                      </a:r>
                      <a:r>
                        <a:rPr dirty="0" baseline="21164" sz="1575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888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Present value of AEG at year</a:t>
                      </a: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9251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6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PV of</a:t>
                      </a:r>
                      <a:r>
                        <a:rPr dirty="0" sz="16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AEG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917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6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to be</a:t>
                      </a:r>
                      <a:r>
                        <a:rPr dirty="0" sz="16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capitalized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18782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Capitalization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92022">
                <a:tc>
                  <a:txBody>
                    <a:bodyPr/>
                    <a:lstStyle/>
                    <a:p>
                      <a:pPr marL="4445">
                        <a:lnSpc>
                          <a:spcPts val="1850"/>
                        </a:lnSpc>
                        <a:spcBef>
                          <a:spcPts val="1135"/>
                        </a:spcBef>
                      </a:pP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6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share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414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3740" y="5930334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 h="0">
                <a:moveTo>
                  <a:pt x="0" y="0"/>
                </a:moveTo>
                <a:lnTo>
                  <a:pt x="340225" y="0"/>
                </a:lnTo>
              </a:path>
            </a:pathLst>
          </a:custGeom>
          <a:ln w="75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29964" y="5665274"/>
            <a:ext cx="128270" cy="2444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00" spc="105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8933" y="5904270"/>
            <a:ext cx="246379" cy="1530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00" spc="20">
                <a:latin typeface="Times New Roman"/>
                <a:cs typeface="Times New Roman"/>
              </a:rPr>
              <a:t>19</a:t>
            </a:r>
            <a:r>
              <a:rPr dirty="0" sz="800" spc="15">
                <a:latin typeface="Times New Roman"/>
                <a:cs typeface="Times New Roman"/>
              </a:rPr>
              <a:t>9</a:t>
            </a:r>
            <a:r>
              <a:rPr dirty="0" sz="800" spc="70">
                <a:latin typeface="Times New Roman"/>
                <a:cs typeface="Times New Roman"/>
              </a:rPr>
              <a:t>9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4736" y="5714918"/>
            <a:ext cx="2280285" cy="3244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8640" algn="l"/>
              </a:tabLst>
            </a:pPr>
            <a:r>
              <a:rPr dirty="0" sz="1400" spc="114">
                <a:latin typeface="Symbol"/>
                <a:cs typeface="Symbol"/>
              </a:rPr>
              <a:t></a:t>
            </a:r>
            <a:r>
              <a:rPr dirty="0" sz="1400" spc="114">
                <a:latin typeface="Times New Roman"/>
                <a:cs typeface="Times New Roman"/>
              </a:rPr>
              <a:t>	</a:t>
            </a:r>
            <a:r>
              <a:rPr dirty="0" sz="1950" spc="-10">
                <a:latin typeface="Symbol"/>
                <a:cs typeface="Symbol"/>
              </a:rPr>
              <a:t></a:t>
            </a:r>
            <a:r>
              <a:rPr dirty="0" sz="1400" spc="-10">
                <a:latin typeface="Times New Roman"/>
                <a:cs typeface="Times New Roman"/>
              </a:rPr>
              <a:t>1.29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114">
                <a:latin typeface="Symbol"/>
                <a:cs typeface="Symbol"/>
              </a:rPr>
              <a:t>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85">
                <a:latin typeface="Times New Roman"/>
                <a:cs typeface="Times New Roman"/>
              </a:rPr>
              <a:t>0.017</a:t>
            </a:r>
            <a:r>
              <a:rPr dirty="0" sz="1950" spc="85">
                <a:latin typeface="Symbol"/>
                <a:cs typeface="Symbol"/>
              </a:rPr>
              <a:t></a:t>
            </a:r>
            <a:r>
              <a:rPr dirty="0" sz="1400" spc="85">
                <a:latin typeface="Symbol"/>
                <a:cs typeface="Symbol"/>
              </a:rPr>
              <a:t></a:t>
            </a:r>
            <a:r>
              <a:rPr dirty="0" sz="1400" spc="-215">
                <a:latin typeface="Times New Roman"/>
                <a:cs typeface="Times New Roman"/>
              </a:rPr>
              <a:t> </a:t>
            </a:r>
            <a:r>
              <a:rPr dirty="0" sz="1400" spc="80">
                <a:latin typeface="Times New Roman"/>
                <a:cs typeface="Times New Roman"/>
              </a:rPr>
              <a:t>13.07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1669" y="5927204"/>
            <a:ext cx="342265" cy="2444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00" spc="100">
                <a:latin typeface="Times New Roman"/>
                <a:cs typeface="Times New Roman"/>
              </a:rPr>
              <a:t>0</a:t>
            </a:r>
            <a:r>
              <a:rPr dirty="0" sz="1400" spc="-229" i="1">
                <a:latin typeface="Times New Roman"/>
                <a:cs typeface="Times New Roman"/>
              </a:rPr>
              <a:t>.</a:t>
            </a:r>
            <a:r>
              <a:rPr dirty="0" sz="1400" spc="80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209" y="5699070"/>
            <a:ext cx="314325" cy="2444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25793" sz="2100" spc="270">
                <a:latin typeface="Times New Roman"/>
                <a:cs typeface="Times New Roman"/>
              </a:rPr>
              <a:t>V</a:t>
            </a:r>
            <a:r>
              <a:rPr dirty="0" sz="800" spc="180" i="1"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4618" y="6241796"/>
            <a:ext cx="258000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Times New Roman"/>
                <a:cs typeface="Times New Roman"/>
              </a:rPr>
              <a:t>Same </a:t>
            </a:r>
            <a:r>
              <a:rPr dirty="0" sz="1400">
                <a:latin typeface="Times New Roman"/>
                <a:cs typeface="Times New Roman"/>
              </a:rPr>
              <a:t>as residual </a:t>
            </a:r>
            <a:r>
              <a:rPr dirty="0" sz="1400" spc="-5">
                <a:latin typeface="Times New Roman"/>
                <a:cs typeface="Times New Roman"/>
              </a:rPr>
              <a:t>earnings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valuation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0981" y="1166367"/>
            <a:ext cx="8943975" cy="0"/>
          </a:xfrm>
          <a:custGeom>
            <a:avLst/>
            <a:gdLst/>
            <a:ahLst/>
            <a:cxnLst/>
            <a:rect l="l" t="t" r="r" b="b"/>
            <a:pathLst>
              <a:path w="8943975" h="0">
                <a:moveTo>
                  <a:pt x="0" y="0"/>
                </a:moveTo>
                <a:lnTo>
                  <a:pt x="894379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0981" y="896238"/>
            <a:ext cx="8943975" cy="0"/>
          </a:xfrm>
          <a:custGeom>
            <a:avLst/>
            <a:gdLst/>
            <a:ahLst/>
            <a:cxnLst/>
            <a:rect l="l" t="t" r="r" b="b"/>
            <a:pathLst>
              <a:path w="8943975" h="0">
                <a:moveTo>
                  <a:pt x="0" y="0"/>
                </a:moveTo>
                <a:lnTo>
                  <a:pt x="894379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90981" y="1480538"/>
          <a:ext cx="8943975" cy="4133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2450"/>
                <a:gridCol w="972820"/>
                <a:gridCol w="960120"/>
                <a:gridCol w="954404"/>
                <a:gridCol w="1015365"/>
                <a:gridCol w="965200"/>
                <a:gridCol w="981709"/>
              </a:tblGrid>
              <a:tr h="22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1999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4640">
                        <a:lnSpc>
                          <a:spcPts val="1680"/>
                        </a:lnSpc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2002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7655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149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0.57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0.66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0.82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9060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1.29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1.60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63490">
                <a:tc>
                  <a:txBody>
                    <a:bodyPr/>
                    <a:lstStyle/>
                    <a:p>
                      <a:pPr marL="4445" marR="619760">
                        <a:lnSpc>
                          <a:spcPts val="2150"/>
                        </a:lnSpc>
                        <a:spcBef>
                          <a:spcPts val="4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DPS reinvested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(0.10</a:t>
                      </a:r>
                      <a:r>
                        <a:rPr dirty="0" sz="16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DPS</a:t>
                      </a:r>
                      <a:r>
                        <a:rPr dirty="0" baseline="-23809" sz="1575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 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6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0.057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u="sng" sz="16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0.073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0.077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</a:tr>
              <a:tr h="290617">
                <a:tc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(EPS+DPS reinvested)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1.437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1.486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1.573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1.677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3072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r>
                        <a:rPr dirty="0" sz="16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(1.10</a:t>
                      </a:r>
                      <a:r>
                        <a:rPr dirty="0" sz="16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EPS</a:t>
                      </a:r>
                      <a:r>
                        <a:rPr dirty="0" baseline="-23809" sz="1575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1.419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1.5</a:t>
                      </a:r>
                      <a:r>
                        <a:rPr dirty="0" u="sng" sz="16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1.562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1.650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</a:tr>
              <a:tr h="265443">
                <a:tc>
                  <a:txBody>
                    <a:bodyPr/>
                    <a:lstStyle/>
                    <a:p>
                      <a:pPr marL="4445">
                        <a:lnSpc>
                          <a:spcPts val="1770"/>
                        </a:lnSpc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6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ts val="177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177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1770"/>
                        </a:lnSpc>
                      </a:pP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0.011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ts val="177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0.027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467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Discount rate</a:t>
                      </a:r>
                      <a:r>
                        <a:rPr dirty="0" sz="16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(1.10</a:t>
                      </a:r>
                      <a:r>
                        <a:rPr dirty="0" baseline="21164" sz="1575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1.100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1.2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1.331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1.464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26986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Present value of AEG at year</a:t>
                      </a:r>
                      <a:r>
                        <a:rPr dirty="0" sz="16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0.016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0361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PV of</a:t>
                      </a:r>
                      <a:r>
                        <a:rPr dirty="0" sz="16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AEG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022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 to be</a:t>
                      </a:r>
                      <a:r>
                        <a:rPr dirty="0" sz="16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capitalized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0525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Capitalization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rate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0.10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83069">
                <a:tc>
                  <a:txBody>
                    <a:bodyPr/>
                    <a:lstStyle/>
                    <a:p>
                      <a:pPr marL="4445">
                        <a:lnSpc>
                          <a:spcPts val="1850"/>
                        </a:lnSpc>
                        <a:spcBef>
                          <a:spcPts val="1065"/>
                        </a:spcBef>
                      </a:pP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per share</a:t>
                      </a:r>
                      <a:r>
                        <a:rPr dirty="0" sz="16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(1.307/0.10)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525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ts val="1850"/>
                        </a:lnSpc>
                        <a:spcBef>
                          <a:spcPts val="106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13.07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5255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83007" y="878230"/>
            <a:ext cx="6638925" cy="566420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dirty="0" sz="1600" spc="-5">
                <a:latin typeface="Times New Roman"/>
                <a:cs typeface="Times New Roman"/>
              </a:rPr>
              <a:t>Required rate of return is 10%. AEG is expected to be zero after</a:t>
            </a:r>
            <a:r>
              <a:rPr dirty="0" sz="1600" spc="1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2004.</a:t>
            </a:r>
            <a:endParaRPr sz="1600">
              <a:latin typeface="Times New Roman"/>
              <a:cs typeface="Times New Roman"/>
            </a:endParaRPr>
          </a:p>
          <a:p>
            <a:pPr marL="5431155">
              <a:lnSpc>
                <a:spcPct val="100000"/>
              </a:lnSpc>
              <a:spcBef>
                <a:spcPts val="204"/>
              </a:spcBef>
            </a:pPr>
            <a:r>
              <a:rPr dirty="0" sz="1600" spc="-5" b="1">
                <a:latin typeface="Times New Roman"/>
                <a:cs typeface="Times New Roman"/>
              </a:rPr>
              <a:t>Forecast</a:t>
            </a:r>
            <a:r>
              <a:rPr dirty="0" sz="1600" spc="-100" b="1">
                <a:latin typeface="Times New Roman"/>
                <a:cs typeface="Times New Roman"/>
              </a:rPr>
              <a:t> </a:t>
            </a:r>
            <a:r>
              <a:rPr dirty="0" sz="1600" spc="-50" b="1">
                <a:latin typeface="Times New Roman"/>
                <a:cs typeface="Times New Roman"/>
              </a:rPr>
              <a:t>Year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652397" y="244221"/>
            <a:ext cx="58864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Case 1 </a:t>
            </a:r>
            <a:r>
              <a:rPr dirty="0" spc="-30"/>
              <a:t>Valuation: </a:t>
            </a:r>
            <a:r>
              <a:rPr dirty="0" spc="-5"/>
              <a:t>General Electric</a:t>
            </a:r>
            <a:r>
              <a:rPr dirty="0" spc="-25"/>
              <a:t> </a:t>
            </a:r>
            <a:r>
              <a:rPr dirty="0" spc="-5"/>
              <a:t>Co.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973" y="130302"/>
            <a:ext cx="4255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Case 2 </a:t>
            </a:r>
            <a:r>
              <a:rPr dirty="0" spc="-25"/>
              <a:t>Valuation: </a:t>
            </a:r>
            <a:r>
              <a:rPr dirty="0" spc="-10"/>
              <a:t>Nike,</a:t>
            </a:r>
            <a:r>
              <a:rPr dirty="0" spc="-40"/>
              <a:t> </a:t>
            </a:r>
            <a:r>
              <a:rPr dirty="0" spc="-5"/>
              <a:t>Inc.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6524" y="733425"/>
          <a:ext cx="8816975" cy="5175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4125"/>
                <a:gridCol w="852170"/>
                <a:gridCol w="842645"/>
                <a:gridCol w="833120"/>
                <a:gridCol w="835025"/>
                <a:gridCol w="826770"/>
                <a:gridCol w="835025"/>
              </a:tblGrid>
              <a:tr h="265938">
                <a:tc gridSpan="7">
                  <a:txBody>
                    <a:bodyPr/>
                    <a:lstStyle/>
                    <a:p>
                      <a:pPr marL="4445">
                        <a:lnSpc>
                          <a:spcPts val="1735"/>
                        </a:lnSpc>
                        <a:spcBef>
                          <a:spcPts val="2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Required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rate 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return is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9%.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Abnormal earnings are expected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to grow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at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4.5% rate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dirty="0" sz="1500" spc="-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2011.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2404">
                <a:tc gridSpan="7">
                  <a:txBody>
                    <a:bodyPr/>
                    <a:lstStyle/>
                    <a:p>
                      <a:pPr marL="532701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500" spc="-10" b="1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500" spc="-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0" b="1">
                          <a:latin typeface="Times New Roman"/>
                          <a:cs typeface="Times New Roman"/>
                        </a:rPr>
                        <a:t>Year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9598">
                <a:tc>
                  <a:txBody>
                    <a:bodyPr/>
                    <a:lstStyle/>
                    <a:p>
                      <a:pPr algn="r" marR="225425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2010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6060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-20" b="1">
                          <a:latin typeface="Times New Roman"/>
                          <a:cs typeface="Times New Roman"/>
                        </a:rPr>
                        <a:t>2011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1735"/>
                        </a:lnSpc>
                        <a:spcBef>
                          <a:spcPts val="5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2012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231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DPS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0.71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0.88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0.98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1.06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1.20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1.30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19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603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2.96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3.93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4.28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4.65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30657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DPS reinvested</a:t>
                      </a:r>
                      <a:r>
                        <a:rPr dirty="0" sz="15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(0.09</a:t>
                      </a:r>
                      <a:r>
                        <a:rPr dirty="0" sz="15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DPS</a:t>
                      </a:r>
                      <a:r>
                        <a:rPr dirty="0" baseline="-22222" sz="1500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8603">
                <a:tc>
                  <a:txBody>
                    <a:bodyPr/>
                    <a:lstStyle/>
                    <a:p>
                      <a:pPr marL="4445">
                        <a:lnSpc>
                          <a:spcPts val="1714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6067">
                <a:tc>
                  <a:txBody>
                    <a:bodyPr/>
                    <a:lstStyle/>
                    <a:p>
                      <a:pPr marL="6007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(EPS+DPS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reinvested)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657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Normal earnings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(1.09</a:t>
                      </a:r>
                      <a:r>
                        <a:rPr dirty="0" sz="15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EPS</a:t>
                      </a:r>
                      <a:r>
                        <a:rPr dirty="0" baseline="-22222" sz="1500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2954">
                <a:tc>
                  <a:txBody>
                    <a:bodyPr/>
                    <a:lstStyle/>
                    <a:p>
                      <a:pPr marL="4445">
                        <a:lnSpc>
                          <a:spcPts val="1714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Abnormal earnings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growth</a:t>
                      </a:r>
                      <a:r>
                        <a:rPr dirty="0" sz="15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041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Discount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rate</a:t>
                      </a:r>
                      <a:r>
                        <a:rPr dirty="0" sz="15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(1.09</a:t>
                      </a:r>
                      <a:r>
                        <a:rPr dirty="0" baseline="22222" sz="15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802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Present 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AEG at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dirty="0" sz="15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2007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610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PV 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AEG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dirty="0" sz="15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2011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6032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Continuing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value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612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Present 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5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CV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612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5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to be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capitalized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98957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Capitalization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rate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1704">
                <a:tc>
                  <a:txBody>
                    <a:bodyPr/>
                    <a:lstStyle/>
                    <a:p>
                      <a:pPr marL="4445">
                        <a:lnSpc>
                          <a:spcPts val="1725"/>
                        </a:lnSpc>
                        <a:spcBef>
                          <a:spcPts val="1100"/>
                        </a:spcBef>
                      </a:pP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5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share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970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973" y="130302"/>
            <a:ext cx="4255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Case 2 </a:t>
            </a:r>
            <a:r>
              <a:rPr dirty="0" spc="-25"/>
              <a:t>Valuation: </a:t>
            </a:r>
            <a:r>
              <a:rPr dirty="0" spc="-10"/>
              <a:t>Nike,</a:t>
            </a:r>
            <a:r>
              <a:rPr dirty="0" spc="-40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075961" y="6282209"/>
            <a:ext cx="320040" cy="0"/>
          </a:xfrm>
          <a:custGeom>
            <a:avLst/>
            <a:gdLst/>
            <a:ahLst/>
            <a:cxnLst/>
            <a:rect l="l" t="t" r="r" b="b"/>
            <a:pathLst>
              <a:path w="320040" h="0">
                <a:moveTo>
                  <a:pt x="0" y="0"/>
                </a:moveTo>
                <a:lnTo>
                  <a:pt x="319733" y="0"/>
                </a:lnTo>
              </a:path>
            </a:pathLst>
          </a:custGeom>
          <a:ln w="67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072277" y="6278069"/>
            <a:ext cx="325755" cy="220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50" spc="55">
                <a:latin typeface="Times New Roman"/>
                <a:cs typeface="Times New Roman"/>
              </a:rPr>
              <a:t>0</a:t>
            </a:r>
            <a:r>
              <a:rPr dirty="0" sz="1250" spc="30">
                <a:latin typeface="Times New Roman"/>
                <a:cs typeface="Times New Roman"/>
              </a:rPr>
              <a:t>.</a:t>
            </a:r>
            <a:r>
              <a:rPr dirty="0" sz="1250" spc="40">
                <a:latin typeface="Times New Roman"/>
                <a:cs typeface="Times New Roman"/>
              </a:rPr>
              <a:t>09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9823" y="6043755"/>
            <a:ext cx="113030" cy="220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50" spc="60">
                <a:latin typeface="Times New Roman"/>
                <a:cs typeface="Times New Roman"/>
              </a:rPr>
              <a:t>1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495" y="6257553"/>
            <a:ext cx="21336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20">
                <a:latin typeface="Times New Roman"/>
                <a:cs typeface="Times New Roman"/>
              </a:rPr>
              <a:t>200</a:t>
            </a:r>
            <a:r>
              <a:rPr dirty="0" sz="750" spc="25">
                <a:latin typeface="Times New Roman"/>
                <a:cs typeface="Times New Roman"/>
              </a:rPr>
              <a:t>6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4693" y="6088165"/>
            <a:ext cx="252412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3395" algn="l"/>
              </a:tabLst>
            </a:pPr>
            <a:r>
              <a:rPr dirty="0" sz="1250" spc="65">
                <a:latin typeface="Symbol"/>
                <a:cs typeface="Symbol"/>
              </a:rPr>
              <a:t></a:t>
            </a:r>
            <a:r>
              <a:rPr dirty="0" sz="1250" spc="65">
                <a:latin typeface="Times New Roman"/>
                <a:cs typeface="Times New Roman"/>
              </a:rPr>
              <a:t>	</a:t>
            </a:r>
            <a:r>
              <a:rPr dirty="0" sz="1750" spc="-5">
                <a:latin typeface="Symbol"/>
                <a:cs typeface="Symbol"/>
              </a:rPr>
              <a:t></a:t>
            </a:r>
            <a:r>
              <a:rPr dirty="0" sz="1250" spc="-5">
                <a:latin typeface="Times New Roman"/>
                <a:cs typeface="Times New Roman"/>
              </a:rPr>
              <a:t>2.96</a:t>
            </a:r>
            <a:r>
              <a:rPr dirty="0" sz="1250" spc="-100">
                <a:latin typeface="Times New Roman"/>
                <a:cs typeface="Times New Roman"/>
              </a:rPr>
              <a:t> </a:t>
            </a:r>
            <a:r>
              <a:rPr dirty="0" sz="1250" spc="65">
                <a:latin typeface="Symbol"/>
                <a:cs typeface="Symbol"/>
              </a:rPr>
              <a:t></a:t>
            </a:r>
            <a:r>
              <a:rPr dirty="0" sz="1250" spc="-100">
                <a:latin typeface="Times New Roman"/>
                <a:cs typeface="Times New Roman"/>
              </a:rPr>
              <a:t> </a:t>
            </a:r>
            <a:r>
              <a:rPr dirty="0" sz="1250" spc="45">
                <a:latin typeface="Times New Roman"/>
                <a:cs typeface="Times New Roman"/>
              </a:rPr>
              <a:t>0.332</a:t>
            </a:r>
            <a:r>
              <a:rPr dirty="0" sz="1250" spc="-85">
                <a:latin typeface="Times New Roman"/>
                <a:cs typeface="Times New Roman"/>
              </a:rPr>
              <a:t> </a:t>
            </a:r>
            <a:r>
              <a:rPr dirty="0" sz="1250" spc="40">
                <a:latin typeface="Symbol"/>
                <a:cs typeface="Symbol"/>
              </a:rPr>
              <a:t></a:t>
            </a:r>
            <a:r>
              <a:rPr dirty="0" sz="1250" spc="40">
                <a:latin typeface="Times New Roman"/>
                <a:cs typeface="Times New Roman"/>
              </a:rPr>
              <a:t>1.495</a:t>
            </a:r>
            <a:r>
              <a:rPr dirty="0" sz="1750" spc="40">
                <a:latin typeface="Symbol"/>
                <a:cs typeface="Symbol"/>
              </a:rPr>
              <a:t></a:t>
            </a:r>
            <a:r>
              <a:rPr dirty="0" sz="1750" spc="-285">
                <a:latin typeface="Times New Roman"/>
                <a:cs typeface="Times New Roman"/>
              </a:rPr>
              <a:t> </a:t>
            </a:r>
            <a:r>
              <a:rPr dirty="0" sz="1250" spc="65">
                <a:latin typeface="Symbol"/>
                <a:cs typeface="Symbol"/>
              </a:rPr>
              <a:t>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45">
                <a:latin typeface="Times New Roman"/>
                <a:cs typeface="Times New Roman"/>
              </a:rPr>
              <a:t>53.18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884" y="6073988"/>
            <a:ext cx="281305" cy="220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26666" sz="1875" spc="104" i="1">
                <a:latin typeface="Times New Roman"/>
                <a:cs typeface="Times New Roman"/>
              </a:rPr>
              <a:t>V</a:t>
            </a:r>
            <a:r>
              <a:rPr dirty="0" baseline="-26666" sz="1875" spc="-120" i="1">
                <a:latin typeface="Times New Roman"/>
                <a:cs typeface="Times New Roman"/>
              </a:rPr>
              <a:t> </a:t>
            </a:r>
            <a:r>
              <a:rPr dirty="0" sz="750" spc="30" i="1">
                <a:latin typeface="Times New Roman"/>
                <a:cs typeface="Times New Roman"/>
              </a:rPr>
              <a:t>E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5259" y="6505447"/>
            <a:ext cx="25806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Times New Roman"/>
                <a:cs typeface="Times New Roman"/>
              </a:rPr>
              <a:t>Same </a:t>
            </a:r>
            <a:r>
              <a:rPr dirty="0" sz="1400">
                <a:latin typeface="Times New Roman"/>
                <a:cs typeface="Times New Roman"/>
              </a:rPr>
              <a:t>as residual </a:t>
            </a:r>
            <a:r>
              <a:rPr dirty="0" sz="1400" spc="-5">
                <a:latin typeface="Times New Roman"/>
                <a:cs typeface="Times New Roman"/>
              </a:rPr>
              <a:t>earnings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valuation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8283" y="736600"/>
            <a:ext cx="8893810" cy="0"/>
          </a:xfrm>
          <a:custGeom>
            <a:avLst/>
            <a:gdLst/>
            <a:ahLst/>
            <a:cxnLst/>
            <a:rect l="l" t="t" r="r" b="b"/>
            <a:pathLst>
              <a:path w="8893810" h="0">
                <a:moveTo>
                  <a:pt x="0" y="0"/>
                </a:moveTo>
                <a:lnTo>
                  <a:pt x="889376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18283" y="1004697"/>
          <a:ext cx="8893810" cy="4949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6255"/>
                <a:gridCol w="769619"/>
                <a:gridCol w="859154"/>
                <a:gridCol w="669289"/>
                <a:gridCol w="1181735"/>
                <a:gridCol w="678179"/>
                <a:gridCol w="840104"/>
                <a:gridCol w="840104"/>
              </a:tblGrid>
              <a:tr h="295452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 spc="-10" b="1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500" spc="-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0" b="1">
                          <a:latin typeface="Times New Roman"/>
                          <a:cs typeface="Times New Roman"/>
                        </a:rPr>
                        <a:t>Year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07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125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2009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2010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b="1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500" spc="-80" b="1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500" b="1">
                          <a:latin typeface="Times New Roman"/>
                          <a:cs typeface="Times New Roman"/>
                        </a:rPr>
                        <a:t>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735"/>
                        </a:lnSpc>
                        <a:spcBef>
                          <a:spcPts val="60"/>
                        </a:spcBef>
                      </a:pPr>
                      <a:r>
                        <a:rPr dirty="0" sz="1500" spc="5" b="1">
                          <a:latin typeface="Times New Roman"/>
                          <a:cs typeface="Times New Roman"/>
                        </a:rPr>
                        <a:t>2012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5515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DPS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0.71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0.88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0.98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1.06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44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1.20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1.30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835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2.96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3.93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44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4.28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4.65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</a:tr>
              <a:tr h="308862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DPS reinvested</a:t>
                      </a:r>
                      <a:r>
                        <a:rPr dirty="0" sz="15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(0.09</a:t>
                      </a:r>
                      <a:r>
                        <a:rPr dirty="0" sz="15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DPS</a:t>
                      </a:r>
                      <a:r>
                        <a:rPr dirty="0" baseline="-22222" sz="1500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0.064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0.079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0.088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u="sng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u="sng" sz="15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0.110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solidFill>
                      <a:srgbClr val="F8F8F8"/>
                    </a:solidFill>
                  </a:tcPr>
                </a:tc>
              </a:tr>
              <a:tr h="250499">
                <a:tc>
                  <a:txBody>
                    <a:bodyPr/>
                    <a:lstStyle/>
                    <a:p>
                      <a:pPr marL="4445">
                        <a:lnSpc>
                          <a:spcPts val="1725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8522">
                <a:tc>
                  <a:txBody>
                    <a:bodyPr/>
                    <a:lstStyle/>
                    <a:p>
                      <a:pPr marL="6146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(EPS+DPS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reinvested)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3.864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3.149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4.018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4.375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4.760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</a:tr>
              <a:tr h="308829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Normal earnings</a:t>
                      </a:r>
                      <a:r>
                        <a:rPr dirty="0" sz="15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(1.09</a:t>
                      </a:r>
                      <a:r>
                        <a:rPr dirty="0" sz="1500">
                          <a:latin typeface="等线"/>
                          <a:cs typeface="等线"/>
                        </a:rPr>
                        <a:t>×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EPS</a:t>
                      </a:r>
                      <a:r>
                        <a:rPr dirty="0" baseline="-22222" sz="1500">
                          <a:latin typeface="Times New Roman"/>
                          <a:cs typeface="Times New Roman"/>
                        </a:rPr>
                        <a:t>t-1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3.226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4.142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3.346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4.2</a:t>
                      </a:r>
                      <a:r>
                        <a:rPr dirty="0" u="sng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4.665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5">
                    <a:solidFill>
                      <a:srgbClr val="F8F8F8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445">
                        <a:lnSpc>
                          <a:spcPts val="1725"/>
                        </a:lnSpc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Abnormal earnings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growth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ts val="172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0.637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72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-0.993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72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0.672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172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0.095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2701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Discount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rate</a:t>
                      </a:r>
                      <a:r>
                        <a:rPr dirty="0" sz="15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(1.09</a:t>
                      </a:r>
                      <a:r>
                        <a:rPr dirty="0" baseline="22222" sz="15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1.090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1.188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1.295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1.4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03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Present 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AEG at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dirty="0" sz="15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2007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0.585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-0.836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0.519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4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033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PV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AEG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dirty="0" sz="15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2011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0.332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22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Continuing value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(0.095/(1.09-1.045))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44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1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22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Present 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CV</a:t>
                      </a:r>
                      <a:r>
                        <a:rPr dirty="0" sz="15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(2.111/1.412)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1.495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09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earnings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to be</a:t>
                      </a:r>
                      <a:r>
                        <a:rPr dirty="0" sz="15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capitalized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4.787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0219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 spc="-5">
                          <a:latin typeface="Times New Roman"/>
                          <a:cs typeface="Times New Roman"/>
                        </a:rPr>
                        <a:t>Capitalization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rate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0.09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3774">
                <a:tc>
                  <a:txBody>
                    <a:bodyPr/>
                    <a:lstStyle/>
                    <a:p>
                      <a:pPr marL="4445">
                        <a:lnSpc>
                          <a:spcPts val="1725"/>
                        </a:lnSpc>
                        <a:spcBef>
                          <a:spcPts val="1115"/>
                        </a:spcBef>
                      </a:pP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per 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share</a:t>
                      </a:r>
                      <a:r>
                        <a:rPr dirty="0" sz="15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(4.787/0.09)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160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ts val="1725"/>
                        </a:lnSpc>
                        <a:spcBef>
                          <a:spcPts val="1115"/>
                        </a:spcBef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53.18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1605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110439" y="759078"/>
            <a:ext cx="7245984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">
                <a:latin typeface="Times New Roman"/>
                <a:cs typeface="Times New Roman"/>
              </a:rPr>
              <a:t>Required </a:t>
            </a:r>
            <a:r>
              <a:rPr dirty="0" sz="1500">
                <a:latin typeface="Times New Roman"/>
                <a:cs typeface="Times New Roman"/>
              </a:rPr>
              <a:t>rate of </a:t>
            </a:r>
            <a:r>
              <a:rPr dirty="0" sz="1500" spc="-5">
                <a:latin typeface="Times New Roman"/>
                <a:cs typeface="Times New Roman"/>
              </a:rPr>
              <a:t>return is </a:t>
            </a:r>
            <a:r>
              <a:rPr dirty="0" sz="1500">
                <a:latin typeface="Times New Roman"/>
                <a:cs typeface="Times New Roman"/>
              </a:rPr>
              <a:t>9%. </a:t>
            </a:r>
            <a:r>
              <a:rPr dirty="0" sz="1500" spc="-5">
                <a:latin typeface="Times New Roman"/>
                <a:cs typeface="Times New Roman"/>
              </a:rPr>
              <a:t>Abnormal earnings are expected </a:t>
            </a:r>
            <a:r>
              <a:rPr dirty="0" sz="1500">
                <a:latin typeface="Times New Roman"/>
                <a:cs typeface="Times New Roman"/>
              </a:rPr>
              <a:t>to grow </a:t>
            </a:r>
            <a:r>
              <a:rPr dirty="0" sz="1500" spc="-5">
                <a:latin typeface="Times New Roman"/>
                <a:cs typeface="Times New Roman"/>
              </a:rPr>
              <a:t>at </a:t>
            </a:r>
            <a:r>
              <a:rPr dirty="0" sz="1500">
                <a:latin typeface="Times New Roman"/>
                <a:cs typeface="Times New Roman"/>
              </a:rPr>
              <a:t>4.5% rate </a:t>
            </a:r>
            <a:r>
              <a:rPr dirty="0" sz="1500" spc="-5">
                <a:latin typeface="Times New Roman"/>
                <a:cs typeface="Times New Roman"/>
              </a:rPr>
              <a:t>after</a:t>
            </a:r>
            <a:r>
              <a:rPr dirty="0" sz="1500" spc="-160">
                <a:latin typeface="Times New Roman"/>
                <a:cs typeface="Times New Roman"/>
              </a:rPr>
              <a:t> </a:t>
            </a:r>
            <a:r>
              <a:rPr dirty="0" sz="1500" spc="-15">
                <a:latin typeface="Times New Roman"/>
                <a:cs typeface="Times New Roman"/>
              </a:rPr>
              <a:t>2011.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2555" y="68961"/>
            <a:ext cx="7054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Converting Analysts’ </a:t>
            </a:r>
            <a:r>
              <a:rPr dirty="0" spc="-10"/>
              <a:t>Forecasts </a:t>
            </a:r>
            <a:r>
              <a:rPr dirty="0" spc="-5"/>
              <a:t>to a</a:t>
            </a:r>
            <a:r>
              <a:rPr dirty="0" spc="-385"/>
              <a:t> </a:t>
            </a:r>
            <a:r>
              <a:rPr dirty="0" spc="-30"/>
              <a:t>Valuation: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96514" y="495680"/>
            <a:ext cx="264985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Google Inc.,</a:t>
            </a:r>
            <a:r>
              <a:rPr dirty="0" sz="2800" spc="-8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800" b="1">
                <a:solidFill>
                  <a:srgbClr val="990000"/>
                </a:solidFill>
                <a:latin typeface="Times New Roman"/>
                <a:cs typeface="Times New Roman"/>
              </a:rPr>
              <a:t>2010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614" y="845312"/>
            <a:ext cx="1857375" cy="1092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8100" marR="3048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Price, early </a:t>
            </a:r>
            <a:r>
              <a:rPr dirty="0" sz="1400" spc="-10">
                <a:latin typeface="Times New Roman"/>
                <a:cs typeface="Times New Roman"/>
              </a:rPr>
              <a:t>2011 </a:t>
            </a:r>
            <a:r>
              <a:rPr dirty="0" sz="1400">
                <a:latin typeface="Times New Roman"/>
                <a:cs typeface="Times New Roman"/>
              </a:rPr>
              <a:t>= </a:t>
            </a:r>
            <a:r>
              <a:rPr dirty="0" baseline="24691" sz="1350" spc="7">
                <a:latin typeface="Times New Roman"/>
                <a:cs typeface="Times New Roman"/>
              </a:rPr>
              <a:t>$</a:t>
            </a:r>
            <a:r>
              <a:rPr dirty="0" sz="1400" spc="5">
                <a:latin typeface="Times New Roman"/>
                <a:cs typeface="Times New Roman"/>
              </a:rPr>
              <a:t>624  </a:t>
            </a:r>
            <a:r>
              <a:rPr dirty="0" sz="1400">
                <a:latin typeface="Times New Roman"/>
                <a:cs typeface="Times New Roman"/>
              </a:rPr>
              <a:t>Required return = </a:t>
            </a:r>
            <a:r>
              <a:rPr dirty="0" sz="1400" spc="-15">
                <a:latin typeface="Times New Roman"/>
                <a:cs typeface="Times New Roman"/>
              </a:rPr>
              <a:t>11%  </a:t>
            </a:r>
            <a:r>
              <a:rPr dirty="0" sz="1400" spc="5">
                <a:latin typeface="Times New Roman"/>
                <a:cs typeface="Times New Roman"/>
              </a:rPr>
              <a:t>Consensus </a:t>
            </a:r>
            <a:r>
              <a:rPr dirty="0" sz="1400">
                <a:latin typeface="Times New Roman"/>
                <a:cs typeface="Times New Roman"/>
              </a:rPr>
              <a:t>eps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forecasts:</a:t>
            </a:r>
            <a:endParaRPr sz="1400">
              <a:latin typeface="Times New Roman"/>
              <a:cs typeface="Times New Roman"/>
            </a:endParaRPr>
          </a:p>
          <a:p>
            <a:pPr marL="95250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2011</a:t>
            </a:r>
            <a:endParaRPr sz="1400">
              <a:latin typeface="Times New Roman"/>
              <a:cs typeface="Times New Roman"/>
            </a:endParaRPr>
          </a:p>
          <a:p>
            <a:pPr marL="952500">
              <a:lnSpc>
                <a:spcPct val="100000"/>
              </a:lnSpc>
            </a:pPr>
            <a:r>
              <a:rPr dirty="0" sz="1400" spc="5">
                <a:latin typeface="Times New Roman"/>
                <a:cs typeface="Times New Roman"/>
              </a:rPr>
              <a:t>2012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77770" y="1485391"/>
            <a:ext cx="538480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24691" sz="1350">
                <a:latin typeface="Times New Roman"/>
                <a:cs typeface="Times New Roman"/>
              </a:rPr>
              <a:t>$</a:t>
            </a:r>
            <a:r>
              <a:rPr dirty="0" sz="1400">
                <a:latin typeface="Times New Roman"/>
                <a:cs typeface="Times New Roman"/>
              </a:rPr>
              <a:t>33.83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baseline="24691" sz="1350">
                <a:latin typeface="Times New Roman"/>
                <a:cs typeface="Times New Roman"/>
              </a:rPr>
              <a:t>$</a:t>
            </a:r>
            <a:r>
              <a:rPr dirty="0" sz="1400">
                <a:latin typeface="Times New Roman"/>
                <a:cs typeface="Times New Roman"/>
              </a:rPr>
              <a:t>39.47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8769" y="1912112"/>
            <a:ext cx="276415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Times New Roman"/>
                <a:cs typeface="Times New Roman"/>
              </a:rPr>
              <a:t>5-year </a:t>
            </a:r>
            <a:r>
              <a:rPr dirty="0" sz="1400">
                <a:latin typeface="Times New Roman"/>
                <a:cs typeface="Times New Roman"/>
              </a:rPr>
              <a:t>growth rate forecasted =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17.4%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22376" y="2200655"/>
            <a:ext cx="7328916" cy="44637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AEG </a:t>
            </a:r>
            <a:r>
              <a:rPr dirty="0" spc="-5"/>
              <a:t>is Equal to </a:t>
            </a:r>
            <a:r>
              <a:rPr dirty="0"/>
              <a:t>the </a:t>
            </a:r>
            <a:r>
              <a:rPr dirty="0" spc="-5"/>
              <a:t>Change </a:t>
            </a:r>
            <a:r>
              <a:rPr dirty="0"/>
              <a:t>in</a:t>
            </a:r>
            <a:r>
              <a:rPr dirty="0" spc="5"/>
              <a:t> </a:t>
            </a:r>
            <a:r>
              <a:rPr dirty="0" spc="-5"/>
              <a:t>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616" y="1448815"/>
            <a:ext cx="8285480" cy="3787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 AEG </a:t>
            </a:r>
            <a:r>
              <a:rPr dirty="0" sz="2000" spc="-5">
                <a:latin typeface="Times New Roman"/>
                <a:cs typeface="Times New Roman"/>
              </a:rPr>
              <a:t>model </a:t>
            </a:r>
            <a:r>
              <a:rPr dirty="0" sz="2000">
                <a:latin typeface="Times New Roman"/>
                <a:cs typeface="Times New Roman"/>
              </a:rPr>
              <a:t>and the RE </a:t>
            </a:r>
            <a:r>
              <a:rPr dirty="0" sz="2000" spc="-5">
                <a:latin typeface="Times New Roman"/>
                <a:cs typeface="Times New Roman"/>
              </a:rPr>
              <a:t>model </a:t>
            </a:r>
            <a:r>
              <a:rPr dirty="0" sz="2000">
                <a:latin typeface="Times New Roman"/>
                <a:cs typeface="Times New Roman"/>
              </a:rPr>
              <a:t>look </a:t>
            </a:r>
            <a:r>
              <a:rPr dirty="0" sz="2000" spc="-5">
                <a:latin typeface="Times New Roman"/>
                <a:cs typeface="Times New Roman"/>
              </a:rPr>
              <a:t>different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are </a:t>
            </a:r>
            <a:r>
              <a:rPr dirty="0" sz="2000" spc="-5">
                <a:latin typeface="Times New Roman"/>
                <a:cs typeface="Times New Roman"/>
              </a:rPr>
              <a:t>really </a:t>
            </a:r>
            <a:r>
              <a:rPr dirty="0" sz="2000">
                <a:latin typeface="Times New Roman"/>
                <a:cs typeface="Times New Roman"/>
              </a:rPr>
              <a:t>quite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similar.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Both require forecasts of earnings and dividends, although the RE </a:t>
            </a:r>
            <a:r>
              <a:rPr dirty="0" sz="2000" spc="-5">
                <a:latin typeface="Times New Roman"/>
                <a:cs typeface="Times New Roman"/>
              </a:rPr>
              <a:t>model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adds  the extra </a:t>
            </a:r>
            <a:r>
              <a:rPr dirty="0" sz="2000" spc="-5">
                <a:latin typeface="Times New Roman"/>
                <a:cs typeface="Times New Roman"/>
              </a:rPr>
              <a:t>mechanical </a:t>
            </a:r>
            <a:r>
              <a:rPr dirty="0" sz="2000">
                <a:latin typeface="Times New Roman"/>
                <a:cs typeface="Times New Roman"/>
              </a:rPr>
              <a:t>step of </a:t>
            </a:r>
            <a:r>
              <a:rPr dirty="0" sz="2000" spc="-5">
                <a:latin typeface="Times New Roman"/>
                <a:cs typeface="Times New Roman"/>
              </a:rPr>
              <a:t>calculating </a:t>
            </a:r>
            <a:r>
              <a:rPr dirty="0" sz="2000">
                <a:latin typeface="Times New Roman"/>
                <a:cs typeface="Times New Roman"/>
              </a:rPr>
              <a:t>book value forecasts from these  forecasts.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spc="-15">
                <a:latin typeface="Times New Roman"/>
                <a:cs typeface="Times New Roman"/>
              </a:rPr>
              <a:t>Structurally, </a:t>
            </a:r>
            <a:r>
              <a:rPr dirty="0" sz="2000">
                <a:latin typeface="Times New Roman"/>
                <a:cs typeface="Times New Roman"/>
              </a:rPr>
              <a:t>the two </a:t>
            </a:r>
            <a:r>
              <a:rPr dirty="0" sz="2000" spc="-5">
                <a:latin typeface="Times New Roman"/>
                <a:cs typeface="Times New Roman"/>
              </a:rPr>
              <a:t>model </a:t>
            </a:r>
            <a:r>
              <a:rPr dirty="0" sz="2000">
                <a:latin typeface="Times New Roman"/>
                <a:cs typeface="Times New Roman"/>
              </a:rPr>
              <a:t>are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similar…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spcBef>
                <a:spcPts val="1005"/>
              </a:spcBef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1800" spc="-5" i="1">
                <a:latin typeface="Times New Roman"/>
                <a:cs typeface="Times New Roman"/>
              </a:rPr>
              <a:t>The </a:t>
            </a:r>
            <a:r>
              <a:rPr dirty="0" sz="1800" i="1">
                <a:latin typeface="Times New Roman"/>
                <a:cs typeface="Times New Roman"/>
              </a:rPr>
              <a:t>RE </a:t>
            </a:r>
            <a:r>
              <a:rPr dirty="0" sz="1800" spc="-5" i="1">
                <a:latin typeface="Times New Roman"/>
                <a:cs typeface="Times New Roman"/>
              </a:rPr>
              <a:t>starts </a:t>
            </a:r>
            <a:r>
              <a:rPr dirty="0" sz="1800" i="1">
                <a:latin typeface="Times New Roman"/>
                <a:cs typeface="Times New Roman"/>
              </a:rPr>
              <a:t>with </a:t>
            </a:r>
            <a:r>
              <a:rPr dirty="0" sz="1800" spc="-5" i="1">
                <a:latin typeface="Times New Roman"/>
                <a:cs typeface="Times New Roman"/>
              </a:rPr>
              <a:t>book </a:t>
            </a:r>
            <a:r>
              <a:rPr dirty="0" sz="1800" i="1">
                <a:latin typeface="Times New Roman"/>
                <a:cs typeface="Times New Roman"/>
              </a:rPr>
              <a:t>value as an </a:t>
            </a:r>
            <a:r>
              <a:rPr dirty="0" sz="1800" spc="-5" i="1">
                <a:latin typeface="Times New Roman"/>
                <a:cs typeface="Times New Roman"/>
              </a:rPr>
              <a:t>anchor </a:t>
            </a:r>
            <a:r>
              <a:rPr dirty="0" sz="1800" i="1">
                <a:latin typeface="Times New Roman"/>
                <a:cs typeface="Times New Roman"/>
              </a:rPr>
              <a:t>and then adds value by</a:t>
            </a:r>
            <a:r>
              <a:rPr dirty="0" sz="1800" spc="-35" i="1">
                <a:latin typeface="Times New Roman"/>
                <a:cs typeface="Times New Roman"/>
              </a:rPr>
              <a:t> </a:t>
            </a:r>
            <a:r>
              <a:rPr dirty="0" sz="1800" spc="-10" i="1">
                <a:latin typeface="Times New Roman"/>
                <a:cs typeface="Times New Roman"/>
              </a:rPr>
              <a:t>charging</a:t>
            </a:r>
            <a:endParaRPr sz="1800">
              <a:latin typeface="Times New Roman"/>
              <a:cs typeface="Times New Roman"/>
            </a:endParaRPr>
          </a:p>
          <a:p>
            <a:pPr marL="733425">
              <a:lnSpc>
                <a:spcPct val="100000"/>
              </a:lnSpc>
            </a:pPr>
            <a:r>
              <a:rPr dirty="0" sz="1800" spc="-10" i="1">
                <a:latin typeface="Times New Roman"/>
                <a:cs typeface="Times New Roman"/>
              </a:rPr>
              <a:t>forecasted </a:t>
            </a:r>
            <a:r>
              <a:rPr dirty="0" sz="1800" i="1">
                <a:latin typeface="Times New Roman"/>
                <a:cs typeface="Times New Roman"/>
              </a:rPr>
              <a:t>earnings by the </a:t>
            </a:r>
            <a:r>
              <a:rPr dirty="0" sz="1800" spc="-20" i="1">
                <a:latin typeface="Times New Roman"/>
                <a:cs typeface="Times New Roman"/>
              </a:rPr>
              <a:t>required </a:t>
            </a:r>
            <a:r>
              <a:rPr dirty="0" sz="1800" spc="-15" i="1">
                <a:latin typeface="Times New Roman"/>
                <a:cs typeface="Times New Roman"/>
              </a:rPr>
              <a:t>return </a:t>
            </a:r>
            <a:r>
              <a:rPr dirty="0" sz="1800" i="1">
                <a:latin typeface="Times New Roman"/>
                <a:cs typeface="Times New Roman"/>
              </a:rPr>
              <a:t>applied to book</a:t>
            </a:r>
            <a:r>
              <a:rPr dirty="0" sz="1800" spc="1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value.</a:t>
            </a:r>
            <a:endParaRPr sz="1800">
              <a:latin typeface="Times New Roman"/>
              <a:cs typeface="Times New Roman"/>
            </a:endParaRPr>
          </a:p>
          <a:p>
            <a:pPr lvl="1" marL="733425" marR="10795" indent="-342900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1800" spc="-5" i="1">
                <a:latin typeface="Times New Roman"/>
                <a:cs typeface="Times New Roman"/>
              </a:rPr>
              <a:t>The </a:t>
            </a:r>
            <a:r>
              <a:rPr dirty="0" sz="1800" i="1">
                <a:latin typeface="Times New Roman"/>
                <a:cs typeface="Times New Roman"/>
              </a:rPr>
              <a:t>AEG model </a:t>
            </a:r>
            <a:r>
              <a:rPr dirty="0" sz="1800" spc="-5" i="1">
                <a:latin typeface="Times New Roman"/>
                <a:cs typeface="Times New Roman"/>
              </a:rPr>
              <a:t>starts </a:t>
            </a:r>
            <a:r>
              <a:rPr dirty="0" sz="1800" i="1">
                <a:latin typeface="Times New Roman"/>
                <a:cs typeface="Times New Roman"/>
              </a:rPr>
              <a:t>with capitalized earnings </a:t>
            </a:r>
            <a:r>
              <a:rPr dirty="0" sz="1800" spc="-5" i="1">
                <a:latin typeface="Times New Roman"/>
                <a:cs typeface="Times New Roman"/>
              </a:rPr>
              <a:t>as </a:t>
            </a:r>
            <a:r>
              <a:rPr dirty="0" sz="1800" i="1">
                <a:latin typeface="Times New Roman"/>
                <a:cs typeface="Times New Roman"/>
              </a:rPr>
              <a:t>an anchor and then adds</a:t>
            </a:r>
            <a:r>
              <a:rPr dirty="0" sz="1800" spc="-10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value  </a:t>
            </a:r>
            <a:r>
              <a:rPr dirty="0" sz="1800" i="1">
                <a:latin typeface="Times New Roman"/>
                <a:cs typeface="Times New Roman"/>
              </a:rPr>
              <a:t>by </a:t>
            </a:r>
            <a:r>
              <a:rPr dirty="0" sz="1800" spc="-10" i="1">
                <a:latin typeface="Times New Roman"/>
                <a:cs typeface="Times New Roman"/>
              </a:rPr>
              <a:t>charging forecasted </a:t>
            </a:r>
            <a:r>
              <a:rPr dirty="0" sz="1800" i="1">
                <a:latin typeface="Times New Roman"/>
                <a:cs typeface="Times New Roman"/>
              </a:rPr>
              <a:t>(cum-dividend) earnings by the </a:t>
            </a:r>
            <a:r>
              <a:rPr dirty="0" sz="1800" spc="-20" i="1">
                <a:latin typeface="Times New Roman"/>
                <a:cs typeface="Times New Roman"/>
              </a:rPr>
              <a:t>required </a:t>
            </a:r>
            <a:r>
              <a:rPr dirty="0" sz="1800" spc="-15" i="1">
                <a:latin typeface="Times New Roman"/>
                <a:cs typeface="Times New Roman"/>
              </a:rPr>
              <a:t>return </a:t>
            </a:r>
            <a:r>
              <a:rPr dirty="0" sz="1800" i="1">
                <a:latin typeface="Times New Roman"/>
                <a:cs typeface="Times New Roman"/>
              </a:rPr>
              <a:t>applied to  </a:t>
            </a:r>
            <a:r>
              <a:rPr dirty="0" sz="1800" spc="-5" i="1">
                <a:latin typeface="Times New Roman"/>
                <a:cs typeface="Times New Roman"/>
              </a:rPr>
              <a:t>prior </a:t>
            </a:r>
            <a:r>
              <a:rPr dirty="0" sz="1800" i="1">
                <a:latin typeface="Times New Roman"/>
                <a:cs typeface="Times New Roman"/>
              </a:rPr>
              <a:t>earnings, </a:t>
            </a:r>
            <a:r>
              <a:rPr dirty="0" sz="1800" spc="-5" i="1">
                <a:latin typeface="Times New Roman"/>
                <a:cs typeface="Times New Roman"/>
              </a:rPr>
              <a:t>rather </a:t>
            </a:r>
            <a:r>
              <a:rPr dirty="0" sz="1800" i="1">
                <a:latin typeface="Times New Roman"/>
                <a:cs typeface="Times New Roman"/>
              </a:rPr>
              <a:t>than book</a:t>
            </a:r>
            <a:r>
              <a:rPr dirty="0" sz="1800" spc="-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value.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AEG </a:t>
            </a:r>
            <a:r>
              <a:rPr dirty="0" spc="-5"/>
              <a:t>is Equal to </a:t>
            </a:r>
            <a:r>
              <a:rPr dirty="0"/>
              <a:t>the </a:t>
            </a:r>
            <a:r>
              <a:rPr dirty="0" spc="-5"/>
              <a:t>Change </a:t>
            </a:r>
            <a:r>
              <a:rPr dirty="0"/>
              <a:t>in</a:t>
            </a:r>
            <a:r>
              <a:rPr dirty="0" spc="5"/>
              <a:t> </a:t>
            </a:r>
            <a:r>
              <a:rPr dirty="0" spc="-5"/>
              <a:t>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8416" y="1220800"/>
            <a:ext cx="8626475" cy="41421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318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AEG </a:t>
            </a:r>
            <a:r>
              <a:rPr dirty="0" sz="2000" spc="-5">
                <a:latin typeface="Times New Roman"/>
                <a:cs typeface="Times New Roman"/>
              </a:rPr>
              <a:t>can </a:t>
            </a:r>
            <a:r>
              <a:rPr dirty="0" sz="2000">
                <a:latin typeface="Times New Roman"/>
                <a:cs typeface="Times New Roman"/>
              </a:rPr>
              <a:t>be </a:t>
            </a:r>
            <a:r>
              <a:rPr dirty="0" sz="2000" spc="-5">
                <a:latin typeface="Times New Roman"/>
                <a:cs typeface="Times New Roman"/>
              </a:rPr>
              <a:t>written </a:t>
            </a:r>
            <a:r>
              <a:rPr dirty="0" sz="2000">
                <a:latin typeface="Times New Roman"/>
                <a:cs typeface="Times New Roman"/>
              </a:rPr>
              <a:t>in a </a:t>
            </a:r>
            <a:r>
              <a:rPr dirty="0" sz="2000" spc="-5">
                <a:latin typeface="Times New Roman"/>
                <a:cs typeface="Times New Roman"/>
              </a:rPr>
              <a:t>different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form: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535305">
              <a:lnSpc>
                <a:spcPct val="100000"/>
              </a:lnSpc>
            </a:pPr>
            <a:r>
              <a:rPr dirty="0" sz="1800" spc="-5" i="1">
                <a:latin typeface="Times New Roman"/>
                <a:cs typeface="Times New Roman"/>
              </a:rPr>
              <a:t>AEG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spc="-5">
                <a:latin typeface="Times New Roman"/>
                <a:cs typeface="Times New Roman"/>
              </a:rPr>
              <a:t>= [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spc="-5" i="1">
                <a:latin typeface="Times New Roman"/>
                <a:cs typeface="Times New Roman"/>
              </a:rPr>
              <a:t>+ </a:t>
            </a:r>
            <a:r>
              <a:rPr dirty="0" sz="1800" spc="-10" i="1">
                <a:latin typeface="Times New Roman"/>
                <a:cs typeface="Times New Roman"/>
              </a:rPr>
              <a:t>(ρ</a:t>
            </a:r>
            <a:r>
              <a:rPr dirty="0" baseline="-20833" sz="1800" spc="-15" i="1">
                <a:latin typeface="Times New Roman"/>
                <a:cs typeface="Times New Roman"/>
              </a:rPr>
              <a:t>E </a:t>
            </a:r>
            <a:r>
              <a:rPr dirty="0" sz="1800" spc="-5" i="1">
                <a:latin typeface="Times New Roman"/>
                <a:cs typeface="Times New Roman"/>
              </a:rPr>
              <a:t>– 1) d</a:t>
            </a:r>
            <a:r>
              <a:rPr dirty="0" baseline="-20833" sz="1800" spc="-7" i="1">
                <a:latin typeface="Times New Roman"/>
                <a:cs typeface="Times New Roman"/>
              </a:rPr>
              <a:t>t-1</a:t>
            </a:r>
            <a:r>
              <a:rPr dirty="0" sz="1800" spc="-5">
                <a:latin typeface="Times New Roman"/>
                <a:cs typeface="Times New Roman"/>
              </a:rPr>
              <a:t>] </a:t>
            </a:r>
            <a:r>
              <a:rPr dirty="0" sz="1800" spc="-5" i="1">
                <a:latin typeface="Times New Roman"/>
                <a:cs typeface="Times New Roman"/>
              </a:rPr>
              <a:t>– ρ</a:t>
            </a:r>
            <a:r>
              <a:rPr dirty="0" baseline="-20833" sz="1800" spc="-7" i="1">
                <a:latin typeface="Times New Roman"/>
                <a:cs typeface="Times New Roman"/>
              </a:rPr>
              <a:t>E 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t-1 </a:t>
            </a:r>
            <a:r>
              <a:rPr dirty="0" sz="1800" spc="-5">
                <a:latin typeface="Times New Roman"/>
                <a:cs typeface="Times New Roman"/>
              </a:rPr>
              <a:t>= 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spc="-5" i="1">
                <a:latin typeface="Times New Roman"/>
                <a:cs typeface="Times New Roman"/>
              </a:rPr>
              <a:t>– Earn</a:t>
            </a:r>
            <a:r>
              <a:rPr dirty="0" baseline="-20833" sz="1800" spc="-7" i="1">
                <a:latin typeface="Times New Roman"/>
                <a:cs typeface="Times New Roman"/>
              </a:rPr>
              <a:t>t-1 </a:t>
            </a:r>
            <a:r>
              <a:rPr dirty="0" sz="1800" spc="-5" i="1">
                <a:latin typeface="Times New Roman"/>
                <a:cs typeface="Times New Roman"/>
              </a:rPr>
              <a:t>– </a:t>
            </a:r>
            <a:r>
              <a:rPr dirty="0" sz="1800" spc="-10" i="1">
                <a:latin typeface="Times New Roman"/>
                <a:cs typeface="Times New Roman"/>
              </a:rPr>
              <a:t>(ρ</a:t>
            </a:r>
            <a:r>
              <a:rPr dirty="0" baseline="-20833" sz="1800" spc="-15" i="1">
                <a:latin typeface="Times New Roman"/>
                <a:cs typeface="Times New Roman"/>
              </a:rPr>
              <a:t>E </a:t>
            </a:r>
            <a:r>
              <a:rPr dirty="0" sz="1800" spc="-5" i="1">
                <a:latin typeface="Times New Roman"/>
                <a:cs typeface="Times New Roman"/>
              </a:rPr>
              <a:t>– 1) (Earn</a:t>
            </a:r>
            <a:r>
              <a:rPr dirty="0" baseline="-20833" sz="1800" spc="-7" i="1">
                <a:latin typeface="Times New Roman"/>
                <a:cs typeface="Times New Roman"/>
              </a:rPr>
              <a:t>t-1 </a:t>
            </a:r>
            <a:r>
              <a:rPr dirty="0" sz="1800" spc="-5" i="1">
                <a:latin typeface="Times New Roman"/>
                <a:cs typeface="Times New Roman"/>
              </a:rPr>
              <a:t>–</a:t>
            </a:r>
            <a:r>
              <a:rPr dirty="0" sz="1800" spc="425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d</a:t>
            </a:r>
            <a:r>
              <a:rPr dirty="0" baseline="-20833" sz="1800" spc="-7" i="1">
                <a:latin typeface="Times New Roman"/>
                <a:cs typeface="Times New Roman"/>
              </a:rPr>
              <a:t>t-1</a:t>
            </a:r>
            <a:r>
              <a:rPr dirty="0" sz="1800" spc="-5" i="1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Times New Roman"/>
              <a:cs typeface="Times New Roman"/>
            </a:endParaRPr>
          </a:p>
          <a:p>
            <a:pPr marL="4318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Using the stocks and flows equation for accounting for the book value of</a:t>
            </a:r>
            <a:r>
              <a:rPr dirty="0" sz="2000" spc="-2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equity</a:t>
            </a:r>
            <a:endParaRPr sz="2000">
              <a:latin typeface="Times New Roman"/>
              <a:cs typeface="Times New Roman"/>
            </a:endParaRPr>
          </a:p>
          <a:p>
            <a:pPr marL="4318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(CH02):</a:t>
            </a:r>
            <a:endParaRPr sz="2000">
              <a:latin typeface="Times New Roman"/>
              <a:cs typeface="Times New Roman"/>
            </a:endParaRPr>
          </a:p>
          <a:p>
            <a:pPr marL="1908810">
              <a:lnSpc>
                <a:spcPct val="100000"/>
              </a:lnSpc>
              <a:spcBef>
                <a:spcPts val="450"/>
              </a:spcBef>
            </a:pPr>
            <a:r>
              <a:rPr dirty="0" baseline="13888" sz="2700" spc="-7" i="1">
                <a:latin typeface="Times New Roman"/>
                <a:cs typeface="Times New Roman"/>
              </a:rPr>
              <a:t>B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>
                <a:latin typeface="Times New Roman"/>
                <a:cs typeface="Times New Roman"/>
              </a:rPr>
              <a:t>= </a:t>
            </a:r>
            <a:r>
              <a:rPr dirty="0" baseline="13888" sz="2700" spc="-7" i="1">
                <a:latin typeface="Times New Roman"/>
                <a:cs typeface="Times New Roman"/>
              </a:rPr>
              <a:t>B</a:t>
            </a:r>
            <a:r>
              <a:rPr dirty="0" sz="1200" spc="-5" i="1">
                <a:latin typeface="Times New Roman"/>
                <a:cs typeface="Times New Roman"/>
              </a:rPr>
              <a:t>t-2 </a:t>
            </a:r>
            <a:r>
              <a:rPr dirty="0" baseline="13888" sz="2700" i="1">
                <a:latin typeface="Times New Roman"/>
                <a:cs typeface="Times New Roman"/>
              </a:rPr>
              <a:t>+ </a:t>
            </a:r>
            <a:r>
              <a:rPr dirty="0" baseline="13888" sz="2700" spc="-7" i="1">
                <a:latin typeface="Times New Roman"/>
                <a:cs typeface="Times New Roman"/>
              </a:rPr>
              <a:t>Earn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 i="1">
                <a:latin typeface="Times New Roman"/>
                <a:cs typeface="Times New Roman"/>
              </a:rPr>
              <a:t>– </a:t>
            </a:r>
            <a:r>
              <a:rPr dirty="0" baseline="13888" sz="2700" spc="-7" i="1">
                <a:latin typeface="Times New Roman"/>
                <a:cs typeface="Times New Roman"/>
              </a:rPr>
              <a:t>d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 i="1">
                <a:latin typeface="Times New Roman"/>
                <a:cs typeface="Times New Roman"/>
              </a:rPr>
              <a:t>, </a:t>
            </a:r>
            <a:r>
              <a:rPr dirty="0" baseline="13888" sz="2700" spc="-7" i="1">
                <a:latin typeface="Times New Roman"/>
                <a:cs typeface="Times New Roman"/>
              </a:rPr>
              <a:t>so Earn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 i="1">
                <a:latin typeface="Times New Roman"/>
                <a:cs typeface="Times New Roman"/>
              </a:rPr>
              <a:t>– </a:t>
            </a:r>
            <a:r>
              <a:rPr dirty="0" baseline="13888" sz="2700" spc="-7" i="1">
                <a:latin typeface="Times New Roman"/>
                <a:cs typeface="Times New Roman"/>
              </a:rPr>
              <a:t>d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>
                <a:latin typeface="Times New Roman"/>
                <a:cs typeface="Times New Roman"/>
              </a:rPr>
              <a:t>= </a:t>
            </a:r>
            <a:r>
              <a:rPr dirty="0" baseline="13888" sz="2700" spc="-7" i="1">
                <a:latin typeface="Times New Roman"/>
                <a:cs typeface="Times New Roman"/>
              </a:rPr>
              <a:t>B</a:t>
            </a:r>
            <a:r>
              <a:rPr dirty="0" sz="1200" spc="-5" i="1">
                <a:latin typeface="Times New Roman"/>
                <a:cs typeface="Times New Roman"/>
              </a:rPr>
              <a:t>t-1 </a:t>
            </a:r>
            <a:r>
              <a:rPr dirty="0" baseline="13888" sz="2700" i="1">
                <a:latin typeface="Times New Roman"/>
                <a:cs typeface="Times New Roman"/>
              </a:rPr>
              <a:t>–</a:t>
            </a:r>
            <a:r>
              <a:rPr dirty="0" baseline="13888" sz="2700" spc="517" i="1">
                <a:latin typeface="Times New Roman"/>
                <a:cs typeface="Times New Roman"/>
              </a:rPr>
              <a:t> </a:t>
            </a:r>
            <a:r>
              <a:rPr dirty="0" baseline="13888" sz="2700" spc="-7" i="1">
                <a:latin typeface="Times New Roman"/>
                <a:cs typeface="Times New Roman"/>
              </a:rPr>
              <a:t>B</a:t>
            </a:r>
            <a:r>
              <a:rPr dirty="0" sz="1200" spc="-5" i="1">
                <a:latin typeface="Times New Roman"/>
                <a:cs typeface="Times New Roman"/>
              </a:rPr>
              <a:t>t-2</a:t>
            </a:r>
            <a:endParaRPr sz="1200">
              <a:latin typeface="Times New Roman"/>
              <a:cs typeface="Times New Roman"/>
            </a:endParaRPr>
          </a:p>
          <a:p>
            <a:pPr marL="431800" indent="-342900">
              <a:lnSpc>
                <a:spcPct val="100000"/>
              </a:lnSpc>
              <a:spcBef>
                <a:spcPts val="1950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Thus,</a:t>
            </a:r>
            <a:endParaRPr sz="2000">
              <a:latin typeface="Times New Roman"/>
              <a:cs typeface="Times New Roman"/>
            </a:endParaRPr>
          </a:p>
          <a:p>
            <a:pPr marL="2339975">
              <a:lnSpc>
                <a:spcPct val="100000"/>
              </a:lnSpc>
              <a:spcBef>
                <a:spcPts val="10"/>
              </a:spcBef>
            </a:pPr>
            <a:r>
              <a:rPr dirty="0" sz="1800" spc="-5" i="1">
                <a:latin typeface="Times New Roman"/>
                <a:cs typeface="Times New Roman"/>
              </a:rPr>
              <a:t>AEG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spc="-5">
                <a:latin typeface="Times New Roman"/>
                <a:cs typeface="Times New Roman"/>
              </a:rPr>
              <a:t>= 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spc="-5" i="1">
                <a:latin typeface="Times New Roman"/>
                <a:cs typeface="Times New Roman"/>
              </a:rPr>
              <a:t>– Earn</a:t>
            </a:r>
            <a:r>
              <a:rPr dirty="0" baseline="-20833" sz="1800" spc="-7" i="1">
                <a:latin typeface="Times New Roman"/>
                <a:cs typeface="Times New Roman"/>
              </a:rPr>
              <a:t>t-1 </a:t>
            </a:r>
            <a:r>
              <a:rPr dirty="0" sz="1800" spc="-5" i="1">
                <a:latin typeface="Times New Roman"/>
                <a:cs typeface="Times New Roman"/>
              </a:rPr>
              <a:t>– </a:t>
            </a:r>
            <a:r>
              <a:rPr dirty="0" sz="1800" spc="-10" i="1">
                <a:latin typeface="Times New Roman"/>
                <a:cs typeface="Times New Roman"/>
              </a:rPr>
              <a:t>(ρ</a:t>
            </a:r>
            <a:r>
              <a:rPr dirty="0" baseline="-20833" sz="1800" spc="-15" i="1">
                <a:latin typeface="Times New Roman"/>
                <a:cs typeface="Times New Roman"/>
              </a:rPr>
              <a:t>E </a:t>
            </a:r>
            <a:r>
              <a:rPr dirty="0" sz="1800" spc="-5" i="1">
                <a:latin typeface="Times New Roman"/>
                <a:cs typeface="Times New Roman"/>
              </a:rPr>
              <a:t>– 1) (B</a:t>
            </a:r>
            <a:r>
              <a:rPr dirty="0" baseline="-20833" sz="1800" spc="-7" i="1">
                <a:latin typeface="Times New Roman"/>
                <a:cs typeface="Times New Roman"/>
              </a:rPr>
              <a:t>t-1 </a:t>
            </a:r>
            <a:r>
              <a:rPr dirty="0" sz="1800" spc="-5" i="1">
                <a:latin typeface="Times New Roman"/>
                <a:cs typeface="Times New Roman"/>
              </a:rPr>
              <a:t>–</a:t>
            </a:r>
            <a:r>
              <a:rPr dirty="0" sz="1800" spc="229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B</a:t>
            </a:r>
            <a:r>
              <a:rPr dirty="0" baseline="-20833" sz="1800" spc="-7" i="1">
                <a:latin typeface="Times New Roman"/>
                <a:cs typeface="Times New Roman"/>
              </a:rPr>
              <a:t>t-2</a:t>
            </a:r>
            <a:r>
              <a:rPr dirty="0" sz="1800" spc="-5" i="1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2889885">
              <a:lnSpc>
                <a:spcPts val="2155"/>
              </a:lnSpc>
            </a:pPr>
            <a:r>
              <a:rPr dirty="0" sz="1800">
                <a:latin typeface="Times New Roman"/>
                <a:cs typeface="Times New Roman"/>
              </a:rPr>
              <a:t>= </a:t>
            </a:r>
            <a:r>
              <a:rPr dirty="0" sz="1800" spc="-5">
                <a:latin typeface="Times New Roman"/>
                <a:cs typeface="Times New Roman"/>
              </a:rPr>
              <a:t>[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 </a:t>
            </a:r>
            <a:r>
              <a:rPr dirty="0" sz="1800" i="1">
                <a:latin typeface="Times New Roman"/>
                <a:cs typeface="Times New Roman"/>
              </a:rPr>
              <a:t>– </a:t>
            </a:r>
            <a:r>
              <a:rPr dirty="0" sz="1800" spc="-10" i="1">
                <a:latin typeface="Times New Roman"/>
                <a:cs typeface="Times New Roman"/>
              </a:rPr>
              <a:t>(ρ</a:t>
            </a:r>
            <a:r>
              <a:rPr dirty="0" baseline="-20833" sz="1800" spc="-15" i="1">
                <a:latin typeface="Times New Roman"/>
                <a:cs typeface="Times New Roman"/>
              </a:rPr>
              <a:t>E </a:t>
            </a:r>
            <a:r>
              <a:rPr dirty="0" sz="1800" i="1">
                <a:latin typeface="Times New Roman"/>
                <a:cs typeface="Times New Roman"/>
              </a:rPr>
              <a:t>– </a:t>
            </a:r>
            <a:r>
              <a:rPr dirty="0" sz="1800" spc="-5" i="1">
                <a:latin typeface="Times New Roman"/>
                <a:cs typeface="Times New Roman"/>
              </a:rPr>
              <a:t>1)B</a:t>
            </a:r>
            <a:r>
              <a:rPr dirty="0" baseline="-20833" sz="1800" spc="-7" i="1">
                <a:latin typeface="Times New Roman"/>
                <a:cs typeface="Times New Roman"/>
              </a:rPr>
              <a:t>t-1</a:t>
            </a:r>
            <a:r>
              <a:rPr dirty="0" sz="1800" spc="-5">
                <a:latin typeface="Times New Roman"/>
                <a:cs typeface="Times New Roman"/>
              </a:rPr>
              <a:t>] </a:t>
            </a:r>
            <a:r>
              <a:rPr dirty="0" sz="1800" i="1">
                <a:latin typeface="Times New Roman"/>
                <a:cs typeface="Times New Roman"/>
              </a:rPr>
              <a:t>– </a:t>
            </a:r>
            <a:r>
              <a:rPr dirty="0" sz="1800" spc="-5">
                <a:latin typeface="Times New Roman"/>
                <a:cs typeface="Times New Roman"/>
              </a:rPr>
              <a:t>[</a:t>
            </a:r>
            <a:r>
              <a:rPr dirty="0" sz="1800" spc="-5" i="1">
                <a:latin typeface="Times New Roman"/>
                <a:cs typeface="Times New Roman"/>
              </a:rPr>
              <a:t>Earn</a:t>
            </a:r>
            <a:r>
              <a:rPr dirty="0" baseline="-20833" sz="1800" spc="-7" i="1">
                <a:latin typeface="Times New Roman"/>
                <a:cs typeface="Times New Roman"/>
              </a:rPr>
              <a:t>t-1</a:t>
            </a:r>
            <a:r>
              <a:rPr dirty="0" sz="1800" spc="-5" i="1">
                <a:latin typeface="Times New Roman"/>
                <a:cs typeface="Times New Roman"/>
              </a:rPr>
              <a:t>– </a:t>
            </a:r>
            <a:r>
              <a:rPr dirty="0" sz="1800" spc="-10" i="1">
                <a:latin typeface="Times New Roman"/>
                <a:cs typeface="Times New Roman"/>
              </a:rPr>
              <a:t>(ρ</a:t>
            </a:r>
            <a:r>
              <a:rPr dirty="0" baseline="-20833" sz="1800" spc="-15" i="1">
                <a:latin typeface="Times New Roman"/>
                <a:cs typeface="Times New Roman"/>
              </a:rPr>
              <a:t>E </a:t>
            </a:r>
            <a:r>
              <a:rPr dirty="0" sz="1800" i="1">
                <a:latin typeface="Times New Roman"/>
                <a:cs typeface="Times New Roman"/>
              </a:rPr>
              <a:t>–</a:t>
            </a:r>
            <a:r>
              <a:rPr dirty="0" sz="1800" spc="195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1)B</a:t>
            </a:r>
            <a:r>
              <a:rPr dirty="0" baseline="-20833" sz="1800" spc="-7" i="1">
                <a:latin typeface="Times New Roman"/>
                <a:cs typeface="Times New Roman"/>
              </a:rPr>
              <a:t>t-2</a:t>
            </a:r>
            <a:r>
              <a:rPr dirty="0" sz="1800" spc="-5">
                <a:latin typeface="Times New Roman"/>
                <a:cs typeface="Times New Roman"/>
              </a:rPr>
              <a:t>]</a:t>
            </a:r>
            <a:endParaRPr sz="1800">
              <a:latin typeface="Times New Roman"/>
              <a:cs typeface="Times New Roman"/>
            </a:endParaRPr>
          </a:p>
          <a:p>
            <a:pPr marL="2889885">
              <a:lnSpc>
                <a:spcPts val="2395"/>
              </a:lnSpc>
            </a:pPr>
            <a:r>
              <a:rPr dirty="0" sz="1800">
                <a:latin typeface="Times New Roman"/>
                <a:cs typeface="Times New Roman"/>
              </a:rPr>
              <a:t>= </a:t>
            </a:r>
            <a:r>
              <a:rPr dirty="0" sz="1800" i="1">
                <a:latin typeface="Times New Roman"/>
                <a:cs typeface="Times New Roman"/>
              </a:rPr>
              <a:t>RE</a:t>
            </a:r>
            <a:r>
              <a:rPr dirty="0" baseline="-20833" sz="1800" i="1">
                <a:latin typeface="Times New Roman"/>
                <a:cs typeface="Times New Roman"/>
              </a:rPr>
              <a:t>t </a:t>
            </a:r>
            <a:r>
              <a:rPr dirty="0" sz="2000" i="1">
                <a:latin typeface="Times New Roman"/>
                <a:cs typeface="Times New Roman"/>
              </a:rPr>
              <a:t>–</a:t>
            </a:r>
            <a:r>
              <a:rPr dirty="0" sz="2000" spc="-120" i="1">
                <a:latin typeface="Times New Roman"/>
                <a:cs typeface="Times New Roman"/>
              </a:rPr>
              <a:t> </a:t>
            </a:r>
            <a:r>
              <a:rPr dirty="0" sz="2000" spc="5" i="1">
                <a:latin typeface="Times New Roman"/>
                <a:cs typeface="Times New Roman"/>
              </a:rPr>
              <a:t>RE</a:t>
            </a:r>
            <a:r>
              <a:rPr dirty="0" baseline="-21367" sz="1950" spc="7" i="1">
                <a:latin typeface="Times New Roman"/>
                <a:cs typeface="Times New Roman"/>
              </a:rPr>
              <a:t>t-1</a:t>
            </a:r>
            <a:endParaRPr baseline="-21367"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431800" indent="-342900">
              <a:lnSpc>
                <a:spcPct val="100000"/>
              </a:lnSpc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dirty="0" sz="2000">
                <a:latin typeface="Times New Roman"/>
                <a:cs typeface="Times New Roman"/>
              </a:rPr>
              <a:t>So, the AEG </a:t>
            </a:r>
            <a:r>
              <a:rPr dirty="0" sz="2000" spc="-5">
                <a:latin typeface="Times New Roman"/>
                <a:cs typeface="Times New Roman"/>
              </a:rPr>
              <a:t>model </a:t>
            </a:r>
            <a:r>
              <a:rPr dirty="0" sz="2000">
                <a:latin typeface="Times New Roman"/>
                <a:cs typeface="Times New Roman"/>
              </a:rPr>
              <a:t>can be </a:t>
            </a:r>
            <a:r>
              <a:rPr dirty="0" sz="2000" spc="-5">
                <a:latin typeface="Times New Roman"/>
                <a:cs typeface="Times New Roman"/>
              </a:rPr>
              <a:t>written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45225" y="5764970"/>
            <a:ext cx="526415" cy="0"/>
          </a:xfrm>
          <a:custGeom>
            <a:avLst/>
            <a:gdLst/>
            <a:ahLst/>
            <a:cxnLst/>
            <a:rect l="l" t="t" r="r" b="b"/>
            <a:pathLst>
              <a:path w="526414" h="0">
                <a:moveTo>
                  <a:pt x="0" y="0"/>
                </a:moveTo>
                <a:lnTo>
                  <a:pt x="525825" y="0"/>
                </a:lnTo>
              </a:path>
            </a:pathLst>
          </a:custGeom>
          <a:ln w="8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520117" y="5764970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 h="0">
                <a:moveTo>
                  <a:pt x="0" y="0"/>
                </a:moveTo>
                <a:lnTo>
                  <a:pt x="507935" y="0"/>
                </a:lnTo>
              </a:path>
            </a:pathLst>
          </a:custGeom>
          <a:ln w="8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246274" y="5764970"/>
            <a:ext cx="498475" cy="0"/>
          </a:xfrm>
          <a:custGeom>
            <a:avLst/>
            <a:gdLst/>
            <a:ahLst/>
            <a:cxnLst/>
            <a:rect l="l" t="t" r="r" b="b"/>
            <a:pathLst>
              <a:path w="498475" h="0">
                <a:moveTo>
                  <a:pt x="0" y="0"/>
                </a:moveTo>
                <a:lnTo>
                  <a:pt x="498105" y="0"/>
                </a:lnTo>
              </a:path>
            </a:pathLst>
          </a:custGeom>
          <a:ln w="8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962781" y="5764970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 h="0">
                <a:moveTo>
                  <a:pt x="0" y="0"/>
                </a:moveTo>
                <a:lnTo>
                  <a:pt x="505611" y="0"/>
                </a:lnTo>
              </a:path>
            </a:pathLst>
          </a:custGeom>
          <a:ln w="8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869083" y="5817527"/>
            <a:ext cx="107314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650" spc="10">
                <a:latin typeface="Symbol"/>
                <a:cs typeface="Symbol"/>
              </a:rPr>
              <a:t>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9083" y="5445369"/>
            <a:ext cx="107314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650" spc="10">
                <a:latin typeface="Symbol"/>
                <a:cs typeface="Symbol"/>
              </a:rPr>
              <a:t>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80872" y="5594499"/>
            <a:ext cx="521334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dirty="0" sz="1650" spc="15">
                <a:latin typeface="Symbol"/>
                <a:cs typeface="Symbol"/>
              </a:rPr>
              <a:t></a:t>
            </a:r>
            <a:r>
              <a:rPr dirty="0" sz="1650" spc="-110">
                <a:latin typeface="Times New Roman"/>
                <a:cs typeface="Times New Roman"/>
              </a:rPr>
              <a:t> </a:t>
            </a:r>
            <a:r>
              <a:rPr dirty="0" sz="1650" spc="-15" i="1">
                <a:latin typeface="Times New Roman"/>
                <a:cs typeface="Times New Roman"/>
              </a:rPr>
              <a:t>....</a:t>
            </a:r>
            <a:r>
              <a:rPr dirty="0" baseline="-15151" sz="2475" spc="-22">
                <a:latin typeface="Symbol"/>
                <a:cs typeface="Symbol"/>
              </a:rPr>
              <a:t></a:t>
            </a:r>
            <a:endParaRPr baseline="-15151" sz="2475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11914" y="5445369"/>
            <a:ext cx="541655" cy="42862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ts val="1575"/>
              </a:lnSpc>
              <a:spcBef>
                <a:spcPts val="115"/>
              </a:spcBef>
            </a:pPr>
            <a:r>
              <a:rPr dirty="0" sz="1650" spc="10">
                <a:latin typeface="Symbol"/>
                <a:cs typeface="Symbol"/>
              </a:rPr>
              <a:t></a:t>
            </a:r>
            <a:endParaRPr sz="1650">
              <a:latin typeface="Symbol"/>
              <a:cs typeface="Symbol"/>
            </a:endParaRPr>
          </a:p>
          <a:p>
            <a:pPr marL="106680">
              <a:lnSpc>
                <a:spcPts val="1575"/>
              </a:lnSpc>
            </a:pPr>
            <a:r>
              <a:rPr dirty="0" sz="1650" spc="5" i="1">
                <a:latin typeface="Times New Roman"/>
                <a:cs typeface="Times New Roman"/>
              </a:rPr>
              <a:t>E</a:t>
            </a:r>
            <a:r>
              <a:rPr dirty="0" sz="1650" i="1">
                <a:latin typeface="Times New Roman"/>
                <a:cs typeface="Times New Roman"/>
              </a:rPr>
              <a:t>a</a:t>
            </a:r>
            <a:r>
              <a:rPr dirty="0" sz="1650" spc="-10" i="1">
                <a:latin typeface="Times New Roman"/>
                <a:cs typeface="Times New Roman"/>
              </a:rPr>
              <a:t>r</a:t>
            </a:r>
            <a:r>
              <a:rPr dirty="0" sz="1650" spc="15" i="1">
                <a:latin typeface="Times New Roman"/>
                <a:cs typeface="Times New Roman"/>
              </a:rPr>
              <a:t>n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44563" y="5458880"/>
            <a:ext cx="132080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650" spc="15" i="1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80150" y="5904629"/>
            <a:ext cx="1543685" cy="1739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33425" algn="l"/>
                <a:tab pos="1454150" algn="l"/>
              </a:tabLst>
            </a:pPr>
            <a:r>
              <a:rPr dirty="0" sz="950" spc="15" i="1">
                <a:latin typeface="Times New Roman"/>
                <a:cs typeface="Times New Roman"/>
              </a:rPr>
              <a:t>E</a:t>
            </a:r>
            <a:r>
              <a:rPr dirty="0" sz="950" spc="15" i="1">
                <a:latin typeface="Times New Roman"/>
                <a:cs typeface="Times New Roman"/>
              </a:rPr>
              <a:t>	</a:t>
            </a:r>
            <a:r>
              <a:rPr dirty="0" sz="950" spc="15" i="1">
                <a:latin typeface="Times New Roman"/>
                <a:cs typeface="Times New Roman"/>
              </a:rPr>
              <a:t>E</a:t>
            </a:r>
            <a:r>
              <a:rPr dirty="0" sz="950" spc="15" i="1">
                <a:latin typeface="Times New Roman"/>
                <a:cs typeface="Times New Roman"/>
              </a:rPr>
              <a:t>	</a:t>
            </a:r>
            <a:r>
              <a:rPr dirty="0" sz="950" spc="15" i="1">
                <a:latin typeface="Times New Roman"/>
                <a:cs typeface="Times New Roman"/>
              </a:rPr>
              <a:t>E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86531" y="5817527"/>
            <a:ext cx="532765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437515" algn="l"/>
              </a:tabLst>
            </a:pPr>
            <a:r>
              <a:rPr dirty="0" sz="950" spc="15" i="1">
                <a:latin typeface="Times New Roman"/>
                <a:cs typeface="Times New Roman"/>
              </a:rPr>
              <a:t>E</a:t>
            </a:r>
            <a:r>
              <a:rPr dirty="0" sz="950" spc="15" i="1">
                <a:latin typeface="Times New Roman"/>
                <a:cs typeface="Times New Roman"/>
              </a:rPr>
              <a:t>	</a:t>
            </a:r>
            <a:r>
              <a:rPr dirty="0" sz="1650" spc="10">
                <a:latin typeface="Symbol"/>
                <a:cs typeface="Symbol"/>
              </a:rPr>
              <a:t>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17014" y="5594499"/>
            <a:ext cx="518795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dirty="0" sz="1650" spc="15" i="1">
                <a:latin typeface="Times New Roman"/>
                <a:cs typeface="Times New Roman"/>
              </a:rPr>
              <a:t>V </a:t>
            </a:r>
            <a:r>
              <a:rPr dirty="0" baseline="43859" sz="1425" spc="22" i="1">
                <a:latin typeface="Times New Roman"/>
                <a:cs typeface="Times New Roman"/>
              </a:rPr>
              <a:t>E</a:t>
            </a:r>
            <a:r>
              <a:rPr dirty="0" baseline="43859" sz="1425" spc="284" i="1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14123" y="5458880"/>
            <a:ext cx="2160270" cy="279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dirty="0" baseline="-35353" sz="2475" spc="22">
                <a:latin typeface="Symbol"/>
                <a:cs typeface="Symbol"/>
              </a:rPr>
              <a:t></a:t>
            </a:r>
            <a:r>
              <a:rPr dirty="0" baseline="-35353" sz="2475" spc="22">
                <a:latin typeface="Times New Roman"/>
                <a:cs typeface="Times New Roman"/>
              </a:rPr>
              <a:t> </a:t>
            </a:r>
            <a:r>
              <a:rPr dirty="0" sz="1650" spc="25">
                <a:latin typeface="Symbol"/>
                <a:cs typeface="Symbol"/>
              </a:rPr>
              <a:t></a:t>
            </a:r>
            <a:r>
              <a:rPr dirty="0" sz="1650" spc="25" i="1">
                <a:latin typeface="Times New Roman"/>
                <a:cs typeface="Times New Roman"/>
              </a:rPr>
              <a:t>RE</a:t>
            </a:r>
            <a:r>
              <a:rPr dirty="0" baseline="-23391" sz="1425" spc="37" i="1">
                <a:latin typeface="Times New Roman"/>
                <a:cs typeface="Times New Roman"/>
              </a:rPr>
              <a:t>2 </a:t>
            </a:r>
            <a:r>
              <a:rPr dirty="0" baseline="-35353" sz="2475" spc="22">
                <a:latin typeface="Symbol"/>
                <a:cs typeface="Symbol"/>
              </a:rPr>
              <a:t></a:t>
            </a:r>
            <a:r>
              <a:rPr dirty="0" baseline="-35353" sz="2475" spc="22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Symbol"/>
                <a:cs typeface="Symbol"/>
              </a:rPr>
              <a:t></a:t>
            </a:r>
            <a:r>
              <a:rPr dirty="0" sz="1650" spc="15" i="1">
                <a:latin typeface="Times New Roman"/>
                <a:cs typeface="Times New Roman"/>
              </a:rPr>
              <a:t>RE</a:t>
            </a:r>
            <a:r>
              <a:rPr dirty="0" baseline="-23391" sz="1425" spc="22">
                <a:latin typeface="Times New Roman"/>
                <a:cs typeface="Times New Roman"/>
              </a:rPr>
              <a:t>3 </a:t>
            </a:r>
            <a:r>
              <a:rPr dirty="0" baseline="-35353" sz="2475" spc="22">
                <a:latin typeface="Symbol"/>
                <a:cs typeface="Symbol"/>
              </a:rPr>
              <a:t></a:t>
            </a:r>
            <a:r>
              <a:rPr dirty="0" baseline="-35353" sz="2475" spc="-89">
                <a:latin typeface="Times New Roman"/>
                <a:cs typeface="Times New Roman"/>
              </a:rPr>
              <a:t> </a:t>
            </a:r>
            <a:r>
              <a:rPr dirty="0" sz="1650" spc="25">
                <a:latin typeface="Symbol"/>
                <a:cs typeface="Symbol"/>
              </a:rPr>
              <a:t></a:t>
            </a:r>
            <a:r>
              <a:rPr dirty="0" sz="1650" spc="25" i="1">
                <a:latin typeface="Times New Roman"/>
                <a:cs typeface="Times New Roman"/>
              </a:rPr>
              <a:t>RE</a:t>
            </a:r>
            <a:r>
              <a:rPr dirty="0" baseline="-23391" sz="1425" spc="37">
                <a:latin typeface="Times New Roman"/>
                <a:cs typeface="Times New Roman"/>
              </a:rPr>
              <a:t>4</a:t>
            </a:r>
            <a:endParaRPr baseline="-23391" sz="142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21672" y="5736580"/>
            <a:ext cx="88265" cy="1739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50" spc="15">
                <a:latin typeface="Times New Roman"/>
                <a:cs typeface="Times New Roman"/>
              </a:rPr>
              <a:t>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67844" y="5736580"/>
            <a:ext cx="88265" cy="1739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30769" y="5654502"/>
            <a:ext cx="1026794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770890" algn="l"/>
              </a:tabLst>
            </a:pPr>
            <a:r>
              <a:rPr dirty="0" baseline="-23809" sz="2625" spc="-60" i="1">
                <a:latin typeface="Symbol"/>
                <a:cs typeface="Symbol"/>
              </a:rPr>
              <a:t></a:t>
            </a:r>
            <a:r>
              <a:rPr dirty="0" baseline="-23809" sz="2625" spc="-315" i="1">
                <a:latin typeface="Times New Roman"/>
                <a:cs typeface="Times New Roman"/>
              </a:rPr>
              <a:t> </a:t>
            </a:r>
            <a:r>
              <a:rPr dirty="0" sz="950" spc="15">
                <a:latin typeface="Times New Roman"/>
                <a:cs typeface="Times New Roman"/>
              </a:rPr>
              <a:t>2	</a:t>
            </a:r>
            <a:r>
              <a:rPr dirty="0" baseline="-23809" sz="2625" spc="-60" i="1">
                <a:latin typeface="Symbol"/>
                <a:cs typeface="Symbol"/>
              </a:rPr>
              <a:t></a:t>
            </a:r>
            <a:r>
              <a:rPr dirty="0" baseline="-23809" sz="2625" spc="-419" i="1">
                <a:latin typeface="Times New Roman"/>
                <a:cs typeface="Times New Roman"/>
              </a:rPr>
              <a:t> </a:t>
            </a:r>
            <a:r>
              <a:rPr dirty="0" sz="950" spc="15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47537" y="5750917"/>
            <a:ext cx="14287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 spc="-40" i="1">
                <a:latin typeface="Symbol"/>
                <a:cs typeface="Symbol"/>
              </a:rPr>
              <a:t>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28107" y="5750917"/>
            <a:ext cx="71691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12420" algn="l"/>
              </a:tabLst>
            </a:pPr>
            <a:r>
              <a:rPr dirty="0" sz="1750" spc="-40" i="1">
                <a:latin typeface="Symbol"/>
                <a:cs typeface="Symbol"/>
              </a:rPr>
              <a:t></a:t>
            </a:r>
            <a:r>
              <a:rPr dirty="0" sz="1750" spc="-40">
                <a:latin typeface="Times New Roman"/>
                <a:cs typeface="Times New Roman"/>
              </a:rPr>
              <a:t>	</a:t>
            </a:r>
            <a:r>
              <a:rPr dirty="0" sz="1650" spc="70">
                <a:latin typeface="Symbol"/>
                <a:cs typeface="Symbol"/>
              </a:rPr>
              <a:t></a:t>
            </a:r>
            <a:r>
              <a:rPr dirty="0" sz="1650" spc="70">
                <a:latin typeface="Times New Roman"/>
                <a:cs typeface="Times New Roman"/>
              </a:rPr>
              <a:t>1</a:t>
            </a:r>
            <a:r>
              <a:rPr dirty="0" sz="1650" spc="-110">
                <a:latin typeface="Times New Roman"/>
                <a:cs typeface="Times New Roman"/>
              </a:rPr>
              <a:t> </a:t>
            </a:r>
            <a:r>
              <a:rPr dirty="0" baseline="28619" sz="2475" spc="15">
                <a:latin typeface="Symbol"/>
                <a:cs typeface="Symbol"/>
              </a:rPr>
              <a:t></a:t>
            </a:r>
            <a:endParaRPr baseline="28619" sz="2475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AEG </a:t>
            </a:r>
            <a:r>
              <a:rPr dirty="0" spc="-5"/>
              <a:t>is Equal to </a:t>
            </a:r>
            <a:r>
              <a:rPr dirty="0"/>
              <a:t>the </a:t>
            </a:r>
            <a:r>
              <a:rPr dirty="0" spc="-5"/>
              <a:t>Change </a:t>
            </a:r>
            <a:r>
              <a:rPr dirty="0"/>
              <a:t>in</a:t>
            </a:r>
            <a:r>
              <a:rPr dirty="0" spc="5"/>
              <a:t> </a:t>
            </a:r>
            <a:r>
              <a:rPr dirty="0" spc="-5"/>
              <a:t>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616" y="1220800"/>
            <a:ext cx="8546465" cy="5163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Abnormal earnings growth (AEG) is </a:t>
            </a:r>
            <a:r>
              <a:rPr dirty="0" sz="2000" spc="-5">
                <a:latin typeface="Times New Roman"/>
                <a:cs typeface="Times New Roman"/>
              </a:rPr>
              <a:t>always </a:t>
            </a:r>
            <a:r>
              <a:rPr dirty="0" sz="2000">
                <a:latin typeface="Times New Roman"/>
                <a:cs typeface="Times New Roman"/>
              </a:rPr>
              <a:t>equal to the change in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residual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earnings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(RE).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Forecasting that there will be no AEG is the </a:t>
            </a:r>
            <a:r>
              <a:rPr dirty="0" sz="2000" spc="-5">
                <a:latin typeface="Times New Roman"/>
                <a:cs typeface="Times New Roman"/>
              </a:rPr>
              <a:t>same </a:t>
            </a:r>
            <a:r>
              <a:rPr dirty="0" sz="2000">
                <a:latin typeface="Times New Roman"/>
                <a:cs typeface="Times New Roman"/>
              </a:rPr>
              <a:t>as forecasting that RE </a:t>
            </a:r>
            <a:r>
              <a:rPr dirty="0" sz="2000" spc="-5">
                <a:latin typeface="Times New Roman"/>
                <a:cs typeface="Times New Roman"/>
              </a:rPr>
              <a:t>will</a:t>
            </a:r>
            <a:r>
              <a:rPr dirty="0" sz="2000" spc="-32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>
                <a:latin typeface="Times New Roman"/>
                <a:cs typeface="Times New Roman"/>
              </a:rPr>
              <a:t>change….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spcBef>
                <a:spcPts val="1005"/>
              </a:spcBef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1800" spc="-5" i="1">
                <a:latin typeface="Times New Roman"/>
                <a:cs typeface="Times New Roman"/>
              </a:rPr>
              <a:t>AEG=0: (cum-dividend) </a:t>
            </a:r>
            <a:r>
              <a:rPr dirty="0" sz="1800" i="1">
                <a:latin typeface="Times New Roman"/>
                <a:cs typeface="Times New Roman"/>
              </a:rPr>
              <a:t>earnings </a:t>
            </a:r>
            <a:r>
              <a:rPr dirty="0" sz="1800" spc="-25" i="1">
                <a:latin typeface="Times New Roman"/>
                <a:cs typeface="Times New Roman"/>
              </a:rPr>
              <a:t>are </a:t>
            </a:r>
            <a:r>
              <a:rPr dirty="0" sz="1800" spc="-15" i="1">
                <a:latin typeface="Times New Roman"/>
                <a:cs typeface="Times New Roman"/>
              </a:rPr>
              <a:t>growing </a:t>
            </a:r>
            <a:r>
              <a:rPr dirty="0" sz="1800" i="1">
                <a:latin typeface="Times New Roman"/>
                <a:cs typeface="Times New Roman"/>
              </a:rPr>
              <a:t>at the </a:t>
            </a:r>
            <a:r>
              <a:rPr dirty="0" sz="1800" spc="-20" i="1">
                <a:latin typeface="Times New Roman"/>
                <a:cs typeface="Times New Roman"/>
              </a:rPr>
              <a:t>required </a:t>
            </a:r>
            <a:r>
              <a:rPr dirty="0" sz="1800" spc="-5" i="1">
                <a:latin typeface="Times New Roman"/>
                <a:cs typeface="Times New Roman"/>
              </a:rPr>
              <a:t>rate </a:t>
            </a:r>
            <a:r>
              <a:rPr dirty="0" sz="1800" i="1">
                <a:latin typeface="Times New Roman"/>
                <a:cs typeface="Times New Roman"/>
              </a:rPr>
              <a:t>of </a:t>
            </a:r>
            <a:r>
              <a:rPr dirty="0" sz="1800" spc="-15" i="1">
                <a:latin typeface="Times New Roman"/>
                <a:cs typeface="Times New Roman"/>
              </a:rPr>
              <a:t>return; </a:t>
            </a:r>
            <a:r>
              <a:rPr dirty="0" sz="1800" i="1">
                <a:latin typeface="Times New Roman"/>
                <a:cs typeface="Times New Roman"/>
              </a:rPr>
              <a:t>RE</a:t>
            </a:r>
            <a:r>
              <a:rPr dirty="0" sz="1800" spc="150" i="1">
                <a:latin typeface="Times New Roman"/>
                <a:cs typeface="Times New Roman"/>
              </a:rPr>
              <a:t> </a:t>
            </a:r>
            <a:r>
              <a:rPr dirty="0" sz="1800" spc="-5" i="1">
                <a:latin typeface="Times New Roman"/>
                <a:cs typeface="Times New Roman"/>
              </a:rPr>
              <a:t>will</a:t>
            </a:r>
            <a:endParaRPr sz="1800">
              <a:latin typeface="Times New Roman"/>
              <a:cs typeface="Times New Roman"/>
            </a:endParaRPr>
          </a:p>
          <a:p>
            <a:pPr marL="733425">
              <a:lnSpc>
                <a:spcPct val="100000"/>
              </a:lnSpc>
            </a:pPr>
            <a:r>
              <a:rPr dirty="0" sz="1800" i="1">
                <a:latin typeface="Times New Roman"/>
                <a:cs typeface="Times New Roman"/>
              </a:rPr>
              <a:t>not</a:t>
            </a:r>
            <a:r>
              <a:rPr dirty="0" sz="1800" spc="-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change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 marL="355600" marR="40386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AEG valuation enforces the point that a firm cannot add value from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growing  earnings unless it </a:t>
            </a:r>
            <a:r>
              <a:rPr dirty="0" sz="2000" spc="5">
                <a:latin typeface="Times New Roman"/>
                <a:cs typeface="Times New Roman"/>
              </a:rPr>
              <a:t>grows </a:t>
            </a:r>
            <a:r>
              <a:rPr dirty="0" sz="2000">
                <a:latin typeface="Times New Roman"/>
                <a:cs typeface="Times New Roman"/>
              </a:rPr>
              <a:t>earnings at a rate greater than the required rate of  return. Only then does it increase </a:t>
            </a:r>
            <a:r>
              <a:rPr dirty="0" sz="2000" spc="-5">
                <a:latin typeface="Times New Roman"/>
                <a:cs typeface="Times New Roman"/>
              </a:rPr>
              <a:t>its </a:t>
            </a:r>
            <a:r>
              <a:rPr dirty="0" sz="2000">
                <a:latin typeface="Times New Roman"/>
                <a:cs typeface="Times New Roman"/>
              </a:rPr>
              <a:t>P/E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ratio.</a:t>
            </a:r>
            <a:endParaRPr sz="20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spcBef>
                <a:spcPts val="1005"/>
              </a:spcBef>
              <a:buFont typeface="Wingdings"/>
              <a:buChar char=""/>
              <a:tabLst>
                <a:tab pos="733425" algn="l"/>
                <a:tab pos="734060" algn="l"/>
              </a:tabLst>
            </a:pPr>
            <a:r>
              <a:rPr dirty="0" sz="1800" spc="-10" i="1">
                <a:latin typeface="Times New Roman"/>
                <a:cs typeface="Times New Roman"/>
              </a:rPr>
              <a:t>Equivalently, </a:t>
            </a:r>
            <a:r>
              <a:rPr dirty="0" sz="1800" i="1">
                <a:latin typeface="Times New Roman"/>
                <a:cs typeface="Times New Roman"/>
              </a:rPr>
              <a:t>the firm </a:t>
            </a:r>
            <a:r>
              <a:rPr dirty="0" sz="1800" spc="-5" i="1">
                <a:latin typeface="Times New Roman"/>
                <a:cs typeface="Times New Roman"/>
              </a:rPr>
              <a:t>must </a:t>
            </a:r>
            <a:r>
              <a:rPr dirty="0" sz="1800" spc="-25" i="1">
                <a:latin typeface="Times New Roman"/>
                <a:cs typeface="Times New Roman"/>
              </a:rPr>
              <a:t>grow </a:t>
            </a:r>
            <a:r>
              <a:rPr dirty="0" sz="1800" i="1">
                <a:latin typeface="Times New Roman"/>
                <a:cs typeface="Times New Roman"/>
              </a:rPr>
              <a:t>RE to </a:t>
            </a:r>
            <a:r>
              <a:rPr dirty="0" sz="1800" spc="-15" i="1">
                <a:latin typeface="Times New Roman"/>
                <a:cs typeface="Times New Roman"/>
              </a:rPr>
              <a:t>increase </a:t>
            </a:r>
            <a:r>
              <a:rPr dirty="0" sz="1800" i="1">
                <a:latin typeface="Times New Roman"/>
                <a:cs typeface="Times New Roman"/>
              </a:rPr>
              <a:t>its P/B</a:t>
            </a:r>
            <a:r>
              <a:rPr dirty="0" sz="1800" spc="-1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ratio.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2050">
              <a:latin typeface="Times New Roman"/>
              <a:cs typeface="Times New Roman"/>
            </a:endParaRPr>
          </a:p>
          <a:p>
            <a:pPr marL="355600" marR="476884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Added value </a:t>
            </a:r>
            <a:r>
              <a:rPr dirty="0" sz="2000" spc="-5">
                <a:latin typeface="Times New Roman"/>
                <a:cs typeface="Times New Roman"/>
              </a:rPr>
              <a:t>comes </a:t>
            </a:r>
            <a:r>
              <a:rPr dirty="0" sz="2000">
                <a:latin typeface="Times New Roman"/>
                <a:cs typeface="Times New Roman"/>
              </a:rPr>
              <a:t>from investing to earn a return greater than the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required  return, and that added value has </a:t>
            </a:r>
            <a:r>
              <a:rPr dirty="0" sz="2000" spc="-5">
                <a:latin typeface="Times New Roman"/>
                <a:cs typeface="Times New Roman"/>
              </a:rPr>
              <a:t>its manifestation </a:t>
            </a:r>
            <a:r>
              <a:rPr dirty="0" sz="2000">
                <a:latin typeface="Times New Roman"/>
                <a:cs typeface="Times New Roman"/>
              </a:rPr>
              <a:t>in both growth in RE and  growth in cum-dividend earnings over a normal growth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8146" y="339293"/>
            <a:ext cx="72542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Dividends, </a:t>
            </a:r>
            <a:r>
              <a:rPr dirty="0" spc="-10"/>
              <a:t>Share </a:t>
            </a:r>
            <a:r>
              <a:rPr dirty="0" spc="-5"/>
              <a:t>Issues </a:t>
            </a:r>
            <a:r>
              <a:rPr dirty="0"/>
              <a:t>and </a:t>
            </a:r>
            <a:r>
              <a:rPr dirty="0" spc="-10"/>
              <a:t>Share</a:t>
            </a:r>
            <a:r>
              <a:rPr dirty="0" spc="-5"/>
              <a:t> </a:t>
            </a:r>
            <a:r>
              <a:rPr dirty="0" spc="-10"/>
              <a:t>Repurchases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616" y="1220800"/>
            <a:ext cx="8353425" cy="3075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AEG valuation is not </a:t>
            </a:r>
            <a:r>
              <a:rPr dirty="0" sz="2000" spc="-5">
                <a:latin typeface="Times New Roman"/>
                <a:cs typeface="Times New Roman"/>
              </a:rPr>
              <a:t>affected </a:t>
            </a:r>
            <a:r>
              <a:rPr dirty="0" sz="2000">
                <a:latin typeface="Times New Roman"/>
                <a:cs typeface="Times New Roman"/>
              </a:rPr>
              <a:t>by dividends, share issues, or share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repurchases.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marR="69024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Dividends involve the </a:t>
            </a:r>
            <a:r>
              <a:rPr dirty="0" sz="2000" spc="-5">
                <a:latin typeface="Times New Roman"/>
                <a:cs typeface="Times New Roman"/>
              </a:rPr>
              <a:t>distribution </a:t>
            </a:r>
            <a:r>
              <a:rPr dirty="0" sz="2000">
                <a:latin typeface="Times New Roman"/>
                <a:cs typeface="Times New Roman"/>
              </a:rPr>
              <a:t>of value,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the creation of value,</a:t>
            </a:r>
            <a:r>
              <a:rPr dirty="0" sz="2000" spc="-22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  dividend payout should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 spc="-5">
                <a:latin typeface="Times New Roman"/>
                <a:cs typeface="Times New Roman"/>
              </a:rPr>
              <a:t>affect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Share issues and repurchases at fair value should not </a:t>
            </a:r>
            <a:r>
              <a:rPr dirty="0" sz="2000" spc="-5">
                <a:latin typeface="Times New Roman"/>
                <a:cs typeface="Times New Roman"/>
              </a:rPr>
              <a:t>affect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2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marR="222885">
              <a:lnSpc>
                <a:spcPct val="100000"/>
              </a:lnSpc>
              <a:spcBef>
                <a:spcPts val="5"/>
              </a:spcBef>
            </a:pPr>
            <a:r>
              <a:rPr dirty="0" u="heavy" sz="2000" spc="-4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Value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added in investment and operating </a:t>
            </a:r>
            <a:r>
              <a:rPr dirty="0" u="heavy" sz="20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activities,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fair-value</a:t>
            </a:r>
            <a:r>
              <a:rPr dirty="0" u="heavy" sz="2000" spc="-14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financing </a:t>
            </a:r>
            <a:r>
              <a:rPr dirty="0" sz="2000" b="1" i="1">
                <a:latin typeface="Times New Roman"/>
                <a:cs typeface="Times New Roman"/>
              </a:rPr>
              <a:t> </a:t>
            </a:r>
            <a:r>
              <a:rPr dirty="0" u="heavy" sz="20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activities,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a </a:t>
            </a:r>
            <a:r>
              <a:rPr dirty="0" u="heavy" sz="20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valid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valuation model imbeds </a:t>
            </a:r>
            <a:r>
              <a:rPr dirty="0" u="heavy" sz="20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</a:t>
            </a:r>
            <a:r>
              <a:rPr dirty="0" u="heavy" sz="2000" spc="-15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feature.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6120" y="475945"/>
            <a:ext cx="52685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Concept Behind the P/E</a:t>
            </a:r>
            <a:r>
              <a:rPr dirty="0" spc="15"/>
              <a:t> </a:t>
            </a:r>
            <a:r>
              <a:rPr dirty="0" spc="-5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2300" y="1178813"/>
            <a:ext cx="7675245" cy="4354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Times New Roman"/>
                <a:cs typeface="Times New Roman"/>
              </a:rPr>
              <a:t>Price </a:t>
            </a:r>
            <a:r>
              <a:rPr dirty="0" sz="2000">
                <a:latin typeface="Times New Roman"/>
                <a:cs typeface="Times New Roman"/>
              </a:rPr>
              <a:t>in numerator of P/E is based on expected future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Earnings in denominator is current (or forward)</a:t>
            </a:r>
            <a:r>
              <a:rPr dirty="0" sz="2000" spc="-22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P/E is thus based on expected growth in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earnings:</a:t>
            </a:r>
            <a:endParaRPr sz="20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2000">
                <a:latin typeface="Times New Roman"/>
                <a:cs typeface="Times New Roman"/>
              </a:rPr>
              <a:t>for </a:t>
            </a:r>
            <a:r>
              <a:rPr dirty="0" sz="2000" spc="-5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P/E, growth from current earnings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onwards</a:t>
            </a:r>
            <a:endParaRPr sz="20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2000">
                <a:latin typeface="Times New Roman"/>
                <a:cs typeface="Times New Roman"/>
              </a:rPr>
              <a:t>for forward P/E, growth from </a:t>
            </a:r>
            <a:r>
              <a:rPr dirty="0" sz="2000" spc="-5">
                <a:latin typeface="Times New Roman"/>
                <a:cs typeface="Times New Roman"/>
              </a:rPr>
              <a:t>one-year-ahead </a:t>
            </a:r>
            <a:r>
              <a:rPr dirty="0" sz="2000">
                <a:latin typeface="Times New Roman"/>
                <a:cs typeface="Times New Roman"/>
              </a:rPr>
              <a:t>earnings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onwards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But…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Times New Roman"/>
                <a:cs typeface="Times New Roman"/>
              </a:rPr>
              <a:t>…growth is </a:t>
            </a:r>
            <a:r>
              <a:rPr dirty="0" sz="2000" spc="-25">
                <a:latin typeface="Times New Roman"/>
                <a:cs typeface="Times New Roman"/>
              </a:rPr>
              <a:t>risky, </a:t>
            </a:r>
            <a:r>
              <a:rPr dirty="0" sz="2000" spc="-5">
                <a:latin typeface="Times New Roman"/>
                <a:cs typeface="Times New Roman"/>
              </a:rPr>
              <a:t>so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P/E ratio also </a:t>
            </a:r>
            <a:r>
              <a:rPr dirty="0" sz="2000">
                <a:latin typeface="Times New Roman"/>
                <a:cs typeface="Times New Roman"/>
              </a:rPr>
              <a:t>involves a discount for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risk</a:t>
            </a:r>
            <a:endParaRPr sz="20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2000">
                <a:latin typeface="Times New Roman"/>
                <a:cs typeface="Times New Roman"/>
              </a:rPr>
              <a:t>expected earning growth increases the P/E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ratio</a:t>
            </a:r>
            <a:endParaRPr sz="20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2000">
                <a:latin typeface="Times New Roman"/>
                <a:cs typeface="Times New Roman"/>
              </a:rPr>
              <a:t>risk reduces the P/E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ratio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625" y="275920"/>
            <a:ext cx="75768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Protection </a:t>
            </a:r>
            <a:r>
              <a:rPr dirty="0" spc="-20"/>
              <a:t>From </a:t>
            </a:r>
            <a:r>
              <a:rPr dirty="0" spc="-5"/>
              <a:t>Earnings </a:t>
            </a:r>
            <a:r>
              <a:rPr dirty="0" spc="-15"/>
              <a:t>Created </a:t>
            </a:r>
            <a:r>
              <a:rPr dirty="0" spc="-5"/>
              <a:t>by</a:t>
            </a:r>
            <a:r>
              <a:rPr dirty="0" spc="-50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/>
          <p:nvPr/>
        </p:nvSpPr>
        <p:spPr>
          <a:xfrm>
            <a:off x="4247381" y="6085335"/>
            <a:ext cx="367030" cy="0"/>
          </a:xfrm>
          <a:custGeom>
            <a:avLst/>
            <a:gdLst/>
            <a:ahLst/>
            <a:cxnLst/>
            <a:rect l="l" t="t" r="r" b="b"/>
            <a:pathLst>
              <a:path w="367029" h="0">
                <a:moveTo>
                  <a:pt x="0" y="0"/>
                </a:moveTo>
                <a:lnTo>
                  <a:pt x="366757" y="0"/>
                </a:lnTo>
              </a:path>
            </a:pathLst>
          </a:custGeom>
          <a:ln w="7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357935" y="6085335"/>
            <a:ext cx="460375" cy="0"/>
          </a:xfrm>
          <a:custGeom>
            <a:avLst/>
            <a:gdLst/>
            <a:ahLst/>
            <a:cxnLst/>
            <a:rect l="l" t="t" r="r" b="b"/>
            <a:pathLst>
              <a:path w="460375" h="0">
                <a:moveTo>
                  <a:pt x="0" y="0"/>
                </a:moveTo>
                <a:lnTo>
                  <a:pt x="459916" y="0"/>
                </a:lnTo>
              </a:path>
            </a:pathLst>
          </a:custGeom>
          <a:ln w="7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007579" y="6085335"/>
            <a:ext cx="843280" cy="0"/>
          </a:xfrm>
          <a:custGeom>
            <a:avLst/>
            <a:gdLst/>
            <a:ahLst/>
            <a:cxnLst/>
            <a:rect l="l" t="t" r="r" b="b"/>
            <a:pathLst>
              <a:path w="843279" h="0">
                <a:moveTo>
                  <a:pt x="0" y="0"/>
                </a:moveTo>
                <a:lnTo>
                  <a:pt x="843180" y="0"/>
                </a:lnTo>
              </a:path>
            </a:pathLst>
          </a:custGeom>
          <a:ln w="37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870130" y="5879831"/>
            <a:ext cx="139065" cy="393065"/>
          </a:xfrm>
          <a:custGeom>
            <a:avLst/>
            <a:gdLst/>
            <a:ahLst/>
            <a:cxnLst/>
            <a:rect l="l" t="t" r="r" b="b"/>
            <a:pathLst>
              <a:path w="139065" h="393064">
                <a:moveTo>
                  <a:pt x="138570" y="0"/>
                </a:moveTo>
                <a:lnTo>
                  <a:pt x="0" y="393018"/>
                </a:lnTo>
              </a:path>
            </a:pathLst>
          </a:custGeom>
          <a:ln w="8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197024" y="5828012"/>
            <a:ext cx="46672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80">
                <a:latin typeface="Times New Roman"/>
                <a:cs typeface="Times New Roman"/>
              </a:rPr>
              <a:t>0</a:t>
            </a:r>
            <a:r>
              <a:rPr dirty="0" sz="1400" spc="3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073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8235" y="5824944"/>
            <a:ext cx="12382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7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77782" y="6059668"/>
            <a:ext cx="240029" cy="1504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10">
                <a:latin typeface="Times New Roman"/>
                <a:cs typeface="Times New Roman"/>
              </a:rPr>
              <a:t>2</a:t>
            </a:r>
            <a:r>
              <a:rPr dirty="0" sz="800" spc="5">
                <a:latin typeface="Times New Roman"/>
                <a:cs typeface="Times New Roman"/>
              </a:rPr>
              <a:t>0</a:t>
            </a:r>
            <a:r>
              <a:rPr dirty="0" sz="800" spc="10">
                <a:latin typeface="Times New Roman"/>
                <a:cs typeface="Times New Roman"/>
              </a:rPr>
              <a:t>0</a:t>
            </a:r>
            <a:r>
              <a:rPr dirty="0" sz="800" spc="50"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77708" y="6012465"/>
            <a:ext cx="15176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00" spc="-245">
                <a:latin typeface="Symbol"/>
                <a:cs typeface="Symbol"/>
              </a:rPr>
              <a:t></a:t>
            </a:r>
            <a:r>
              <a:rPr dirty="0" baseline="-27777" sz="2100" spc="-367">
                <a:latin typeface="Symbol"/>
                <a:cs typeface="Symbol"/>
              </a:rPr>
              <a:t></a:t>
            </a:r>
            <a:endParaRPr baseline="-27777" sz="21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25900" y="5939758"/>
            <a:ext cx="123317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00" spc="70">
                <a:latin typeface="Times New Roman"/>
                <a:cs typeface="Times New Roman"/>
              </a:rPr>
              <a:t>1.10</a:t>
            </a:r>
            <a:r>
              <a:rPr dirty="0" baseline="31746" sz="2100" spc="104">
                <a:latin typeface="Symbol"/>
                <a:cs typeface="Symbol"/>
              </a:rPr>
              <a:t></a:t>
            </a:r>
            <a:r>
              <a:rPr dirty="0" baseline="31746" sz="2100" spc="104">
                <a:latin typeface="Times New Roman"/>
                <a:cs typeface="Times New Roman"/>
              </a:rPr>
              <a:t> </a:t>
            </a:r>
            <a:r>
              <a:rPr dirty="0" sz="1400" spc="80">
                <a:latin typeface="Symbol"/>
                <a:cs typeface="Symbol"/>
              </a:rPr>
              <a:t></a:t>
            </a:r>
            <a:r>
              <a:rPr dirty="0" sz="1400" spc="-19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133.71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20025" y="6081731"/>
            <a:ext cx="54483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00" spc="60">
                <a:latin typeface="Times New Roman"/>
                <a:cs typeface="Times New Roman"/>
              </a:rPr>
              <a:t>0.10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baseline="21825" sz="2100" spc="-367">
                <a:latin typeface="Symbol"/>
                <a:cs typeface="Symbol"/>
              </a:rPr>
              <a:t></a:t>
            </a:r>
            <a:r>
              <a:rPr dirty="0" baseline="-5952" sz="2100" spc="-367">
                <a:latin typeface="Symbol"/>
                <a:cs typeface="Symbol"/>
              </a:rPr>
              <a:t></a:t>
            </a:r>
            <a:endParaRPr baseline="-5952" sz="21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93246" y="6081731"/>
            <a:ext cx="146431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05790" algn="l"/>
              </a:tabLst>
            </a:pPr>
            <a:r>
              <a:rPr dirty="0" sz="1400" spc="60">
                <a:latin typeface="Times New Roman"/>
                <a:cs typeface="Times New Roman"/>
              </a:rPr>
              <a:t>1.10	</a:t>
            </a:r>
            <a:r>
              <a:rPr dirty="0" sz="1400" spc="65">
                <a:latin typeface="Times New Roman"/>
                <a:cs typeface="Times New Roman"/>
              </a:rPr>
              <a:t>1.10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 spc="85">
                <a:latin typeface="Symbol"/>
                <a:cs typeface="Symbol"/>
              </a:rPr>
              <a:t></a:t>
            </a:r>
            <a:r>
              <a:rPr dirty="0" sz="1400" spc="85">
                <a:latin typeface="Times New Roman"/>
                <a:cs typeface="Times New Roman"/>
              </a:rPr>
              <a:t>1.03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13255" y="5939758"/>
            <a:ext cx="139128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31746" sz="2100" spc="104">
                <a:latin typeface="Symbol"/>
                <a:cs typeface="Symbol"/>
              </a:rPr>
              <a:t></a:t>
            </a:r>
            <a:r>
              <a:rPr dirty="0" sz="1400" spc="70">
                <a:latin typeface="Times New Roman"/>
                <a:cs typeface="Times New Roman"/>
              </a:rPr>
              <a:t>20.36 </a:t>
            </a:r>
            <a:r>
              <a:rPr dirty="0" sz="1400" spc="80">
                <a:latin typeface="Symbol"/>
                <a:cs typeface="Symbol"/>
              </a:rPr>
              <a:t>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baseline="35714" sz="2100" spc="89">
                <a:latin typeface="Times New Roman"/>
                <a:cs typeface="Times New Roman"/>
              </a:rPr>
              <a:t>8.729</a:t>
            </a:r>
            <a:r>
              <a:rPr dirty="0" baseline="35714" sz="2100" spc="-315">
                <a:latin typeface="Times New Roman"/>
                <a:cs typeface="Times New Roman"/>
              </a:rPr>
              <a:t> </a:t>
            </a:r>
            <a:r>
              <a:rPr dirty="0" sz="1400" spc="80">
                <a:latin typeface="Symbol"/>
                <a:cs typeface="Symbol"/>
              </a:rPr>
              <a:t>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75912" y="5939758"/>
            <a:ext cx="13335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80">
                <a:latin typeface="Symbol"/>
                <a:cs typeface="Symbol"/>
              </a:rPr>
              <a:t>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34125" y="5858242"/>
            <a:ext cx="309880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-25793" sz="2100" spc="127" i="1">
                <a:latin typeface="Times New Roman"/>
                <a:cs typeface="Times New Roman"/>
              </a:rPr>
              <a:t>V</a:t>
            </a:r>
            <a:r>
              <a:rPr dirty="0" baseline="-25793" sz="2100" spc="-89" i="1">
                <a:latin typeface="Times New Roman"/>
                <a:cs typeface="Times New Roman"/>
              </a:rPr>
              <a:t> </a:t>
            </a:r>
            <a:r>
              <a:rPr dirty="0" sz="800" spc="60" i="1"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01598" y="910082"/>
          <a:ext cx="8905875" cy="4707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2235"/>
                <a:gridCol w="972819"/>
                <a:gridCol w="1059179"/>
                <a:gridCol w="1059179"/>
                <a:gridCol w="1059179"/>
                <a:gridCol w="1059179"/>
                <a:gridCol w="1057909"/>
              </a:tblGrid>
              <a:tr h="246543">
                <a:tc gridSpan="7"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Forecast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for a firm with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expected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400" spc="-2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of 3% per </a:t>
                      </a:r>
                      <a:r>
                        <a:rPr dirty="0" sz="1400" spc="-25" b="1">
                          <a:latin typeface="Times New Roman"/>
                          <a:cs typeface="Times New Roman"/>
                        </a:rPr>
                        <a:t>year.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2848">
                <a:tc gridSpan="7">
                  <a:txBody>
                    <a:bodyPr/>
                    <a:lstStyle/>
                    <a:p>
                      <a:pPr marL="4445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millions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of dollars. Required return is 10% per</a:t>
                      </a:r>
                      <a:r>
                        <a:rPr dirty="0" sz="1400" spc="-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year.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27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4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40">
                          <a:latin typeface="Times New Roman"/>
                          <a:cs typeface="Times New Roman"/>
                        </a:rPr>
                        <a:t>Year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22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8105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3459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93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12.36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12.73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13.11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1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13.51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13.91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22799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Dividends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83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9.93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6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10.23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10.53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788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4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35">
                          <a:latin typeface="Times New Roman"/>
                          <a:cs typeface="Times New Roman"/>
                        </a:rPr>
                        <a:t>Value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810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100.00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103.00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106.09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109.27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ts val="1630"/>
                        </a:lnSpc>
                      </a:pPr>
                      <a:r>
                        <a:rPr dirty="0" sz="1400" spc="-4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12.55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115.93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2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 on reinvested</a:t>
                      </a:r>
                      <a:r>
                        <a:rPr dirty="0" sz="14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dividends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6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1.023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495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13.269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13.667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14.077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14.934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63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13.596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14.424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14.857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788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4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0.069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0.071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0.073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6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0.078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7741">
                <a:tc>
                  <a:txBody>
                    <a:bodyPr/>
                    <a:lstStyle/>
                    <a:p>
                      <a:pPr marL="4445">
                        <a:lnSpc>
                          <a:spcPts val="1614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4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rate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614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614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614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614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21">
                <a:tc gridSpan="7">
                  <a:txBody>
                    <a:bodyPr/>
                    <a:lstStyle/>
                    <a:p>
                      <a:pPr marL="4445">
                        <a:lnSpc>
                          <a:spcPts val="1590"/>
                        </a:lnSpc>
                      </a:pP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Suppose</a:t>
                      </a:r>
                      <a:r>
                        <a:rPr dirty="0" sz="1400" spc="-4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dirty="0" sz="1400" spc="-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manager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dirty="0" sz="1400" spc="-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decided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dirty="0" sz="1400" spc="-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create</a:t>
                      </a:r>
                      <a:r>
                        <a:rPr dirty="0" sz="1400" spc="-1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 b="1" i="1">
                          <a:latin typeface="Times New Roman"/>
                          <a:cs typeface="Times New Roman"/>
                        </a:rPr>
                        <a:t>more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earnings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dirty="0" sz="1400" spc="-3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Year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 spc="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dirty="0" sz="1400" spc="-1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writing</a:t>
                      </a:r>
                      <a:r>
                        <a:rPr dirty="0" sz="1400" spc="-3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down</a:t>
                      </a:r>
                      <a:r>
                        <a:rPr dirty="0" sz="1400" spc="-1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inventory</a:t>
                      </a:r>
                      <a:r>
                        <a:rPr dirty="0" sz="1400" spc="-4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dirty="0" sz="1400" spc="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$8</a:t>
                      </a:r>
                      <a:r>
                        <a:rPr dirty="0" sz="1400" spc="-2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400" spc="-35" b="1" i="1">
                          <a:latin typeface="Times New Roman"/>
                          <a:cs typeface="Times New Roman"/>
                        </a:rPr>
                        <a:t> Year</a:t>
                      </a:r>
                      <a:r>
                        <a:rPr dirty="0" sz="1400" spc="-2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 i="1">
                          <a:latin typeface="Times New Roman"/>
                          <a:cs typeface="Times New Roman"/>
                        </a:rPr>
                        <a:t>0.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711">
                <a:tc>
                  <a:txBody>
                    <a:bodyPr/>
                    <a:lstStyle/>
                    <a:p>
                      <a:pPr marL="4445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7470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20.36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12.73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13.11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1310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13.51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13.91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63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Dividends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7470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9.93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1310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10.23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10.53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2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Book</a:t>
                      </a:r>
                      <a:r>
                        <a:rPr dirty="0" sz="14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35">
                          <a:latin typeface="Times New Roman"/>
                          <a:cs typeface="Times New Roman"/>
                        </a:rPr>
                        <a:t>Value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93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92.00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103.00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106.09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109.27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8130">
                        <a:lnSpc>
                          <a:spcPts val="1630"/>
                        </a:lnSpc>
                      </a:pPr>
                      <a:r>
                        <a:rPr dirty="0" sz="1400" spc="-4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12.55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115.93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2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 on reinvested</a:t>
                      </a:r>
                      <a:r>
                        <a:rPr dirty="0" sz="14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dividends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0.936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0.964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6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1.023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63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13.667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14.077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14.934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63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Normal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 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22.396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14.857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2821">
                <a:tc>
                  <a:txBody>
                    <a:bodyPr/>
                    <a:lstStyle/>
                    <a:p>
                      <a:pPr marL="4445">
                        <a:lnSpc>
                          <a:spcPts val="163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4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(AEG)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-8.729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0.073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675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0.078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9958">
                <a:tc>
                  <a:txBody>
                    <a:bodyPr/>
                    <a:lstStyle/>
                    <a:p>
                      <a:pPr marL="4445">
                        <a:lnSpc>
                          <a:spcPts val="155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Abnormal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earnings growth</a:t>
                      </a:r>
                      <a:r>
                        <a:rPr dirty="0" sz="14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rate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55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55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839660" y="6100618"/>
            <a:ext cx="312420" cy="0"/>
          </a:xfrm>
          <a:custGeom>
            <a:avLst/>
            <a:gdLst/>
            <a:ahLst/>
            <a:cxnLst/>
            <a:rect l="l" t="t" r="r" b="b"/>
            <a:pathLst>
              <a:path w="312419" h="0">
                <a:moveTo>
                  <a:pt x="0" y="0"/>
                </a:moveTo>
                <a:lnTo>
                  <a:pt x="312025" y="0"/>
                </a:lnTo>
              </a:path>
            </a:pathLst>
          </a:custGeom>
          <a:ln w="70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769815" y="6100618"/>
            <a:ext cx="717550" cy="0"/>
          </a:xfrm>
          <a:custGeom>
            <a:avLst/>
            <a:gdLst/>
            <a:ahLst/>
            <a:cxnLst/>
            <a:rect l="l" t="t" r="r" b="b"/>
            <a:pathLst>
              <a:path w="717550" h="0">
                <a:moveTo>
                  <a:pt x="0" y="0"/>
                </a:moveTo>
                <a:lnTo>
                  <a:pt x="717525" y="0"/>
                </a:lnTo>
              </a:path>
            </a:pathLst>
          </a:custGeom>
          <a:ln w="70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932786" y="5854839"/>
            <a:ext cx="400685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15">
                <a:latin typeface="Times New Roman"/>
                <a:cs typeface="Times New Roman"/>
              </a:rPr>
              <a:t>0</a:t>
            </a:r>
            <a:r>
              <a:rPr dirty="0" sz="1300" spc="5">
                <a:latin typeface="Times New Roman"/>
                <a:cs typeface="Times New Roman"/>
              </a:rPr>
              <a:t>.</a:t>
            </a:r>
            <a:r>
              <a:rPr dirty="0" sz="1300">
                <a:latin typeface="Times New Roman"/>
                <a:cs typeface="Times New Roman"/>
              </a:rPr>
              <a:t>071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7632" y="6075716"/>
            <a:ext cx="208279" cy="1435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50" spc="-30">
                <a:latin typeface="Times New Roman"/>
                <a:cs typeface="Times New Roman"/>
              </a:rPr>
              <a:t>20</a:t>
            </a:r>
            <a:r>
              <a:rPr dirty="0" sz="750" spc="-35">
                <a:latin typeface="Times New Roman"/>
                <a:cs typeface="Times New Roman"/>
              </a:rPr>
              <a:t>0</a:t>
            </a:r>
            <a:r>
              <a:rPr dirty="0" sz="750" spc="5">
                <a:latin typeface="Times New Roman"/>
                <a:cs typeface="Times New Roman"/>
              </a:rPr>
              <a:t>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59839" y="5962880"/>
            <a:ext cx="761365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32051" sz="1950" spc="7">
                <a:latin typeface="Symbol"/>
                <a:cs typeface="Symbol"/>
              </a:rPr>
              <a:t></a:t>
            </a:r>
            <a:r>
              <a:rPr dirty="0" baseline="32051" sz="1950" spc="7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Symbol"/>
                <a:cs typeface="Symbol"/>
              </a:rPr>
              <a:t></a:t>
            </a:r>
            <a:r>
              <a:rPr dirty="0" sz="1300" spc="-18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133.71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70756" y="6117005"/>
            <a:ext cx="9017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Symbol"/>
                <a:cs typeface="Symbol"/>
              </a:rPr>
              <a:t>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40617" y="5867449"/>
            <a:ext cx="32004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42570" algn="l"/>
              </a:tabLst>
            </a:pPr>
            <a:r>
              <a:rPr dirty="0" baseline="4273" sz="1950" spc="15">
                <a:latin typeface="Times New Roman"/>
                <a:cs typeface="Times New Roman"/>
              </a:rPr>
              <a:t>1</a:t>
            </a:r>
            <a:r>
              <a:rPr dirty="0" baseline="4273" sz="1950" spc="15">
                <a:latin typeface="Times New Roman"/>
                <a:cs typeface="Times New Roman"/>
              </a:rPr>
              <a:t>	</a:t>
            </a:r>
            <a:r>
              <a:rPr dirty="0" sz="1300" spc="5">
                <a:latin typeface="Symbol"/>
                <a:cs typeface="Symbol"/>
              </a:rPr>
              <a:t>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24648" y="6096478"/>
            <a:ext cx="87630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Times New Roman"/>
                <a:cs typeface="Times New Roman"/>
              </a:rPr>
              <a:t>1.10</a:t>
            </a:r>
            <a:r>
              <a:rPr dirty="0" sz="1300" spc="-1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Symbol"/>
                <a:cs typeface="Symbol"/>
              </a:rPr>
              <a:t></a:t>
            </a:r>
            <a:r>
              <a:rPr dirty="0" sz="1300" spc="25">
                <a:latin typeface="Times New Roman"/>
                <a:cs typeface="Times New Roman"/>
              </a:rPr>
              <a:t>1.03</a:t>
            </a:r>
            <a:r>
              <a:rPr dirty="0" sz="1300" spc="-220">
                <a:latin typeface="Times New Roman"/>
                <a:cs typeface="Times New Roman"/>
              </a:rPr>
              <a:t> </a:t>
            </a:r>
            <a:r>
              <a:rPr dirty="0" baseline="21367" sz="1950" spc="-375">
                <a:latin typeface="Symbol"/>
                <a:cs typeface="Symbol"/>
              </a:rPr>
              <a:t></a:t>
            </a:r>
            <a:r>
              <a:rPr dirty="0" baseline="-6410" sz="1950" spc="-375">
                <a:latin typeface="Symbol"/>
                <a:cs typeface="Symbol"/>
              </a:rPr>
              <a:t></a:t>
            </a:r>
            <a:endParaRPr baseline="-6410" sz="195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66379" y="5962880"/>
            <a:ext cx="1106170" cy="36068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ts val="1305"/>
              </a:lnSpc>
              <a:spcBef>
                <a:spcPts val="120"/>
              </a:spcBef>
              <a:tabLst>
                <a:tab pos="516890" algn="l"/>
              </a:tabLst>
            </a:pPr>
            <a:r>
              <a:rPr dirty="0" sz="1300" spc="10">
                <a:latin typeface="Symbol"/>
                <a:cs typeface="Symbol"/>
              </a:rPr>
              <a:t></a:t>
            </a:r>
            <a:r>
              <a:rPr dirty="0" sz="1300" spc="10">
                <a:latin typeface="Times New Roman"/>
                <a:cs typeface="Times New Roman"/>
              </a:rPr>
              <a:t>	</a:t>
            </a:r>
            <a:r>
              <a:rPr dirty="0" baseline="-23504" sz="1950" spc="-15">
                <a:latin typeface="Symbol"/>
                <a:cs typeface="Symbol"/>
              </a:rPr>
              <a:t></a:t>
            </a:r>
            <a:r>
              <a:rPr dirty="0" sz="1300" spc="-10">
                <a:latin typeface="Times New Roman"/>
                <a:cs typeface="Times New Roman"/>
              </a:rPr>
              <a:t>12.36</a:t>
            </a:r>
            <a:r>
              <a:rPr dirty="0" sz="1300" spc="-1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Symbol"/>
                <a:cs typeface="Symbol"/>
              </a:rPr>
              <a:t></a:t>
            </a:r>
            <a:endParaRPr sz="1300">
              <a:latin typeface="Symbol"/>
              <a:cs typeface="Symbol"/>
            </a:endParaRPr>
          </a:p>
          <a:p>
            <a:pPr marL="181610">
              <a:lnSpc>
                <a:spcPts val="1305"/>
              </a:lnSpc>
            </a:pPr>
            <a:r>
              <a:rPr dirty="0" sz="1300" spc="5">
                <a:latin typeface="Times New Roman"/>
                <a:cs typeface="Times New Roman"/>
              </a:rPr>
              <a:t>0.10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1635" y="5886172"/>
            <a:ext cx="27559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-25641" sz="1950" spc="15" i="1">
                <a:latin typeface="Times New Roman"/>
                <a:cs typeface="Times New Roman"/>
              </a:rPr>
              <a:t>V</a:t>
            </a:r>
            <a:r>
              <a:rPr dirty="0" baseline="-25641" sz="1950" spc="-135" i="1">
                <a:latin typeface="Times New Roman"/>
                <a:cs typeface="Times New Roman"/>
              </a:rPr>
              <a:t> </a:t>
            </a:r>
            <a:r>
              <a:rPr dirty="0" sz="750" spc="10" i="1">
                <a:latin typeface="Times New Roman"/>
                <a:cs typeface="Times New Roman"/>
              </a:rPr>
              <a:t>E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4158" y="339293"/>
            <a:ext cx="7061834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AEG </a:t>
            </a:r>
            <a:r>
              <a:rPr dirty="0"/>
              <a:t>Analysis: Advantages </a:t>
            </a:r>
            <a:r>
              <a:rPr dirty="0" spc="-5"/>
              <a:t>and</a:t>
            </a:r>
            <a:r>
              <a:rPr dirty="0" spc="-365"/>
              <a:t> </a:t>
            </a:r>
            <a:r>
              <a:rPr dirty="0"/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2107" y="1571625"/>
            <a:ext cx="3632835" cy="441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17804" marR="5080" indent="-20574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218440" algn="l"/>
              </a:tabLst>
            </a:pP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Easy to </a:t>
            </a: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understand: </a:t>
            </a:r>
            <a:r>
              <a:rPr dirty="0" sz="1800" spc="-5">
                <a:latin typeface="Times New Roman"/>
                <a:cs typeface="Times New Roman"/>
              </a:rPr>
              <a:t>Investors </a:t>
            </a:r>
            <a:r>
              <a:rPr dirty="0" sz="1800">
                <a:latin typeface="Times New Roman"/>
                <a:cs typeface="Times New Roman"/>
              </a:rPr>
              <a:t>think  in </a:t>
            </a:r>
            <a:r>
              <a:rPr dirty="0" sz="1800" spc="-5">
                <a:latin typeface="Times New Roman"/>
                <a:cs typeface="Times New Roman"/>
              </a:rPr>
              <a:t>terms </a:t>
            </a:r>
            <a:r>
              <a:rPr dirty="0" sz="1800">
                <a:latin typeface="Times New Roman"/>
                <a:cs typeface="Times New Roman"/>
              </a:rPr>
              <a:t>of future earnings; </a:t>
            </a:r>
            <a:r>
              <a:rPr dirty="0" sz="1800" spc="-5">
                <a:latin typeface="Times New Roman"/>
                <a:cs typeface="Times New Roman"/>
              </a:rPr>
              <a:t>investors  </a:t>
            </a:r>
            <a:r>
              <a:rPr dirty="0" sz="1800">
                <a:latin typeface="Times New Roman"/>
                <a:cs typeface="Times New Roman"/>
              </a:rPr>
              <a:t>buy earnings. </a:t>
            </a:r>
            <a:r>
              <a:rPr dirty="0" sz="1800" spc="-5">
                <a:latin typeface="Times New Roman"/>
                <a:cs typeface="Times New Roman"/>
              </a:rPr>
              <a:t>Focuses </a:t>
            </a:r>
            <a:r>
              <a:rPr dirty="0" sz="1800">
                <a:latin typeface="Times New Roman"/>
                <a:cs typeface="Times New Roman"/>
              </a:rPr>
              <a:t>directly on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  </a:t>
            </a:r>
            <a:r>
              <a:rPr dirty="0" sz="1800" spc="-5">
                <a:latin typeface="Times New Roman"/>
                <a:cs typeface="Times New Roman"/>
              </a:rPr>
              <a:t>most common </a:t>
            </a:r>
            <a:r>
              <a:rPr dirty="0" sz="1800">
                <a:latin typeface="Times New Roman"/>
                <a:cs typeface="Times New Roman"/>
              </a:rPr>
              <a:t>multiple used, the </a:t>
            </a:r>
            <a:r>
              <a:rPr dirty="0" sz="1800" spc="-5">
                <a:latin typeface="Times New Roman"/>
                <a:cs typeface="Times New Roman"/>
              </a:rPr>
              <a:t>P/E  </a:t>
            </a:r>
            <a:r>
              <a:rPr dirty="0" sz="1800">
                <a:latin typeface="Times New Roman"/>
                <a:cs typeface="Times New Roman"/>
              </a:rPr>
              <a:t>ratio.</a:t>
            </a:r>
            <a:endParaRPr sz="1800">
              <a:latin typeface="Times New Roman"/>
              <a:cs typeface="Times New Roman"/>
            </a:endParaRPr>
          </a:p>
          <a:p>
            <a:pPr marL="217804" marR="62230" indent="-205740">
              <a:lnSpc>
                <a:spcPct val="100000"/>
              </a:lnSpc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Uses Accrual accounting</a:t>
            </a:r>
            <a:r>
              <a:rPr dirty="0" sz="1800" spc="-5" b="1" i="1">
                <a:solidFill>
                  <a:srgbClr val="0000FF"/>
                </a:solidFill>
                <a:latin typeface="Times New Roman"/>
                <a:cs typeface="Times New Roman"/>
              </a:rPr>
              <a:t>: </a:t>
            </a:r>
            <a:r>
              <a:rPr dirty="0" sz="1800">
                <a:latin typeface="Times New Roman"/>
                <a:cs typeface="Times New Roman"/>
              </a:rPr>
              <a:t>embeds  the properties of accrual accounting  by which revenues are matched</a:t>
            </a:r>
            <a:r>
              <a:rPr dirty="0" sz="1800" spc="-13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  expenses to </a:t>
            </a:r>
            <a:r>
              <a:rPr dirty="0" sz="1800" spc="-5">
                <a:latin typeface="Times New Roman"/>
                <a:cs typeface="Times New Roman"/>
              </a:rPr>
              <a:t>measure </a:t>
            </a:r>
            <a:r>
              <a:rPr dirty="0" sz="1800">
                <a:latin typeface="Times New Roman"/>
                <a:cs typeface="Times New Roman"/>
              </a:rPr>
              <a:t>value added  from selling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products.</a:t>
            </a:r>
            <a:endParaRPr sz="1800">
              <a:latin typeface="Times New Roman"/>
              <a:cs typeface="Times New Roman"/>
            </a:endParaRPr>
          </a:p>
          <a:p>
            <a:pPr algn="just" marL="217804" marR="479425" indent="-20574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218440" algn="l"/>
              </a:tabLst>
            </a:pPr>
            <a:r>
              <a:rPr dirty="0" sz="1800" spc="-20" b="1" i="1">
                <a:solidFill>
                  <a:srgbClr val="001F5F"/>
                </a:solidFill>
                <a:latin typeface="Times New Roman"/>
                <a:cs typeface="Times New Roman"/>
              </a:rPr>
              <a:t>Versatility: </a:t>
            </a:r>
            <a:r>
              <a:rPr dirty="0" sz="1800">
                <a:latin typeface="Times New Roman"/>
                <a:cs typeface="Times New Roman"/>
              </a:rPr>
              <a:t>Can be used under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  variety of accounting principles  (Chapter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17).</a:t>
            </a:r>
            <a:endParaRPr sz="1800">
              <a:latin typeface="Times New Roman"/>
              <a:cs typeface="Times New Roman"/>
            </a:endParaRPr>
          </a:p>
          <a:p>
            <a:pPr marL="217804" marR="142875" indent="-205740">
              <a:lnSpc>
                <a:spcPct val="100000"/>
              </a:lnSpc>
              <a:buFont typeface="Times New Roman"/>
              <a:buChar char="•"/>
              <a:tabLst>
                <a:tab pos="218440" algn="l"/>
              </a:tabLst>
            </a:pP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Aligned with </a:t>
            </a: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what </a:t>
            </a: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people</a:t>
            </a:r>
            <a:r>
              <a:rPr dirty="0" sz="1800" spc="-105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forecast: </a:t>
            </a:r>
            <a:r>
              <a:rPr dirty="0" sz="1800" b="1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Analysts forecast earnings and  earnings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growth.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0192" y="1078738"/>
            <a:ext cx="5676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91330" algn="l"/>
              </a:tabLst>
            </a:pP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Advantages	</a:t>
            </a: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Disadvantages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39436" y="1599641"/>
            <a:ext cx="4218940" cy="414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7804" marR="219710" indent="-20574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Accounting </a:t>
            </a: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complexity: </a:t>
            </a:r>
            <a:r>
              <a:rPr dirty="0" sz="1800">
                <a:latin typeface="Times New Roman"/>
                <a:cs typeface="Times New Roman"/>
              </a:rPr>
              <a:t>Requires an  understanding of how accrual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accounting  </a:t>
            </a:r>
            <a:r>
              <a:rPr dirty="0" sz="1800" spc="-5">
                <a:latin typeface="Times New Roman"/>
                <a:cs typeface="Times New Roman"/>
              </a:rPr>
              <a:t>works.</a:t>
            </a:r>
            <a:endParaRPr sz="1800">
              <a:latin typeface="Times New Roman"/>
              <a:cs typeface="Times New Roman"/>
            </a:endParaRPr>
          </a:p>
          <a:p>
            <a:pPr marL="217804" marR="5080" indent="-20574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Concept </a:t>
            </a: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complexity: </a:t>
            </a:r>
            <a:r>
              <a:rPr dirty="0" sz="1800">
                <a:latin typeface="Times New Roman"/>
                <a:cs typeface="Times New Roman"/>
              </a:rPr>
              <a:t>Requires an  appreciation of the concept of cum-  dividend earnings; that is, value is based</a:t>
            </a:r>
            <a:r>
              <a:rPr dirty="0" sz="1800" spc="-1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on  earnings to be earned within the firm and  from earnings from the reinvestment of  dividends.</a:t>
            </a:r>
            <a:endParaRPr sz="1800">
              <a:latin typeface="Times New Roman"/>
              <a:cs typeface="Times New Roman"/>
            </a:endParaRPr>
          </a:p>
          <a:p>
            <a:pPr marL="217804" marR="86360" indent="-205740">
              <a:lnSpc>
                <a:spcPct val="100000"/>
              </a:lnSpc>
              <a:buFont typeface="Times New Roman"/>
              <a:buChar char="•"/>
              <a:tabLst>
                <a:tab pos="218440" algn="l"/>
              </a:tabLst>
            </a:pPr>
            <a:r>
              <a:rPr dirty="0" sz="1800" b="1" i="1">
                <a:solidFill>
                  <a:srgbClr val="001F5F"/>
                </a:solidFill>
                <a:latin typeface="Times New Roman"/>
                <a:cs typeface="Times New Roman"/>
              </a:rPr>
              <a:t>Application to </a:t>
            </a: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strategy: </a:t>
            </a:r>
            <a:r>
              <a:rPr dirty="0" sz="1800" spc="-5">
                <a:latin typeface="Times New Roman"/>
                <a:cs typeface="Times New Roman"/>
              </a:rPr>
              <a:t>Does not give an  </a:t>
            </a:r>
            <a:r>
              <a:rPr dirty="0" sz="1800">
                <a:latin typeface="Times New Roman"/>
                <a:cs typeface="Times New Roman"/>
              </a:rPr>
              <a:t>insight into the drivers of earnings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growth,  </a:t>
            </a:r>
            <a:r>
              <a:rPr dirty="0" sz="1800">
                <a:latin typeface="Times New Roman"/>
                <a:cs typeface="Times New Roman"/>
              </a:rPr>
              <a:t>particularly balance sheet </a:t>
            </a:r>
            <a:r>
              <a:rPr dirty="0" sz="1800" spc="-5">
                <a:latin typeface="Times New Roman"/>
                <a:cs typeface="Times New Roman"/>
              </a:rPr>
              <a:t>items, </a:t>
            </a:r>
            <a:r>
              <a:rPr dirty="0" sz="1800" spc="-10">
                <a:latin typeface="Times New Roman"/>
                <a:cs typeface="Times New Roman"/>
              </a:rPr>
              <a:t>so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not  suited to strategy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analysis.</a:t>
            </a:r>
            <a:endParaRPr sz="1800">
              <a:latin typeface="Times New Roman"/>
              <a:cs typeface="Times New Roman"/>
            </a:endParaRPr>
          </a:p>
          <a:p>
            <a:pPr marL="217804" marR="152400" indent="-20574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 i="1">
                <a:solidFill>
                  <a:srgbClr val="001F5F"/>
                </a:solidFill>
                <a:latin typeface="Times New Roman"/>
                <a:cs typeface="Times New Roman"/>
              </a:rPr>
              <a:t>Suspect accounting: </a:t>
            </a:r>
            <a:r>
              <a:rPr dirty="0" sz="1800">
                <a:latin typeface="Times New Roman"/>
                <a:cs typeface="Times New Roman"/>
              </a:rPr>
              <a:t>Relies on earnings  </a:t>
            </a:r>
            <a:r>
              <a:rPr dirty="0" sz="1800" spc="-5">
                <a:latin typeface="Times New Roman"/>
                <a:cs typeface="Times New Roman"/>
              </a:rPr>
              <a:t>numbers </a:t>
            </a:r>
            <a:r>
              <a:rPr dirty="0" sz="1800">
                <a:latin typeface="Times New Roman"/>
                <a:cs typeface="Times New Roman"/>
              </a:rPr>
              <a:t>that can be </a:t>
            </a:r>
            <a:r>
              <a:rPr dirty="0" sz="1800" spc="-5">
                <a:latin typeface="Times New Roman"/>
                <a:cs typeface="Times New Roman"/>
              </a:rPr>
              <a:t>suspect </a:t>
            </a:r>
            <a:r>
              <a:rPr dirty="0" sz="1800">
                <a:latin typeface="Times New Roman"/>
                <a:cs typeface="Times New Roman"/>
              </a:rPr>
              <a:t>(Chapter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18).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8710" y="389331"/>
            <a:ext cx="73272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Using P/E </a:t>
            </a:r>
            <a:r>
              <a:rPr dirty="0"/>
              <a:t>Ratios </a:t>
            </a:r>
            <a:r>
              <a:rPr dirty="0" spc="-5"/>
              <a:t>in the Method of</a:t>
            </a:r>
            <a:r>
              <a:rPr dirty="0" spc="80"/>
              <a:t> </a:t>
            </a:r>
            <a:r>
              <a:rPr dirty="0" spc="-5"/>
              <a:t>Comparables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668" y="1352245"/>
            <a:ext cx="7952740" cy="36849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Cast back </a:t>
            </a:r>
            <a:r>
              <a:rPr dirty="0" sz="2000" spc="-5">
                <a:latin typeface="Times New Roman"/>
                <a:cs typeface="Times New Roman"/>
              </a:rPr>
              <a:t>to the </a:t>
            </a:r>
            <a:r>
              <a:rPr dirty="0" sz="2000">
                <a:latin typeface="Times New Roman"/>
                <a:cs typeface="Times New Roman"/>
              </a:rPr>
              <a:t>discussion of the Method of </a:t>
            </a:r>
            <a:r>
              <a:rPr dirty="0" sz="2000" spc="-5">
                <a:latin typeface="Times New Roman"/>
                <a:cs typeface="Times New Roman"/>
              </a:rPr>
              <a:t>Comparables </a:t>
            </a:r>
            <a:r>
              <a:rPr dirty="0" sz="2000">
                <a:latin typeface="Times New Roman"/>
                <a:cs typeface="Times New Roman"/>
              </a:rPr>
              <a:t>in Chapter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3.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marR="125095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Under this </a:t>
            </a:r>
            <a:r>
              <a:rPr dirty="0" sz="2000" spc="-5">
                <a:latin typeface="Times New Roman"/>
                <a:cs typeface="Times New Roman"/>
              </a:rPr>
              <a:t>method </a:t>
            </a:r>
            <a:r>
              <a:rPr dirty="0" sz="2000">
                <a:latin typeface="Times New Roman"/>
                <a:cs typeface="Times New Roman"/>
              </a:rPr>
              <a:t>– </a:t>
            </a:r>
            <a:r>
              <a:rPr dirty="0" sz="2000" spc="-5">
                <a:latin typeface="Times New Roman"/>
                <a:cs typeface="Times New Roman"/>
              </a:rPr>
              <a:t>commonly </a:t>
            </a:r>
            <a:r>
              <a:rPr dirty="0" sz="2000">
                <a:latin typeface="Times New Roman"/>
                <a:cs typeface="Times New Roman"/>
              </a:rPr>
              <a:t>used to price IPOs, for example – a firm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  priced based on a </a:t>
            </a:r>
            <a:r>
              <a:rPr dirty="0" sz="2000" spc="-5">
                <a:latin typeface="Times New Roman"/>
                <a:cs typeface="Times New Roman"/>
              </a:rPr>
              <a:t>multiple </a:t>
            </a:r>
            <a:r>
              <a:rPr dirty="0" sz="2000">
                <a:latin typeface="Times New Roman"/>
                <a:cs typeface="Times New Roman"/>
              </a:rPr>
              <a:t>observed for a comparable firm (a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“comp’).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P/E ratio is </a:t>
            </a:r>
            <a:r>
              <a:rPr dirty="0" sz="2000" spc="-5">
                <a:latin typeface="Times New Roman"/>
                <a:cs typeface="Times New Roman"/>
              </a:rPr>
              <a:t>commonly </a:t>
            </a:r>
            <a:r>
              <a:rPr dirty="0" sz="2000">
                <a:latin typeface="Times New Roman"/>
                <a:cs typeface="Times New Roman"/>
              </a:rPr>
              <a:t>used for </a:t>
            </a:r>
            <a:r>
              <a:rPr dirty="0" sz="2000" spc="-5">
                <a:latin typeface="Times New Roman"/>
                <a:cs typeface="Times New Roman"/>
              </a:rPr>
              <a:t>this </a:t>
            </a:r>
            <a:r>
              <a:rPr dirty="0" sz="2000">
                <a:latin typeface="Times New Roman"/>
                <a:cs typeface="Times New Roman"/>
              </a:rPr>
              <a:t>comparative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pricing.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If you were to perform this </a:t>
            </a:r>
            <a:r>
              <a:rPr dirty="0" sz="2000" spc="-5">
                <a:latin typeface="Times New Roman"/>
                <a:cs typeface="Times New Roman"/>
              </a:rPr>
              <a:t>type </a:t>
            </a:r>
            <a:r>
              <a:rPr dirty="0" sz="2000">
                <a:latin typeface="Times New Roman"/>
                <a:cs typeface="Times New Roman"/>
              </a:rPr>
              <a:t>of analysis, the principles in the chapter</a:t>
            </a:r>
            <a:r>
              <a:rPr dirty="0" sz="2000" spc="-25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tell  </a:t>
            </a:r>
            <a:r>
              <a:rPr dirty="0" sz="2000">
                <a:latin typeface="Times New Roman"/>
                <a:cs typeface="Times New Roman"/>
              </a:rPr>
              <a:t>you how to </a:t>
            </a:r>
            <a:r>
              <a:rPr dirty="0" sz="2000" spc="-5">
                <a:latin typeface="Times New Roman"/>
                <a:cs typeface="Times New Roman"/>
              </a:rPr>
              <a:t>select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comps.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marR="252729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They should be </a:t>
            </a:r>
            <a:r>
              <a:rPr dirty="0" sz="2000" spc="-5">
                <a:latin typeface="Times New Roman"/>
                <a:cs typeface="Times New Roman"/>
              </a:rPr>
              <a:t>firms </a:t>
            </a:r>
            <a:r>
              <a:rPr dirty="0" sz="2000">
                <a:latin typeface="Times New Roman"/>
                <a:cs typeface="Times New Roman"/>
              </a:rPr>
              <a:t>with the </a:t>
            </a:r>
            <a:r>
              <a:rPr dirty="0" sz="2000" spc="-5">
                <a:latin typeface="Times New Roman"/>
                <a:cs typeface="Times New Roman"/>
              </a:rPr>
              <a:t>same </a:t>
            </a:r>
            <a:r>
              <a:rPr dirty="0" sz="2000">
                <a:latin typeface="Times New Roman"/>
                <a:cs typeface="Times New Roman"/>
              </a:rPr>
              <a:t>cost of capital and the </a:t>
            </a:r>
            <a:r>
              <a:rPr dirty="0" sz="2000" spc="-5">
                <a:latin typeface="Times New Roman"/>
                <a:cs typeface="Times New Roman"/>
              </a:rPr>
              <a:t>same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expected  cum-dividend earnings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5717" y="306450"/>
            <a:ext cx="45034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P/E </a:t>
            </a:r>
            <a:r>
              <a:rPr dirty="0"/>
              <a:t>Ratios and </a:t>
            </a:r>
            <a:r>
              <a:rPr dirty="0" spc="-10"/>
              <a:t>Interest</a:t>
            </a:r>
            <a:r>
              <a:rPr dirty="0" spc="-55"/>
              <a:t> </a:t>
            </a:r>
            <a:r>
              <a:rPr dirty="0" spc="-5"/>
              <a:t>Rates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949" y="1221994"/>
            <a:ext cx="8406765" cy="46405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4965" marR="63881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 normal P/E </a:t>
            </a:r>
            <a:r>
              <a:rPr dirty="0" sz="2000" spc="-5">
                <a:latin typeface="Times New Roman"/>
                <a:cs typeface="Times New Roman"/>
              </a:rPr>
              <a:t>is </a:t>
            </a:r>
            <a:r>
              <a:rPr dirty="0" sz="2000">
                <a:latin typeface="Times New Roman"/>
                <a:cs typeface="Times New Roman"/>
              </a:rPr>
              <a:t>based on the required return (the cost of capital). The  required return is determined by two components, as explained in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CH03:</a:t>
            </a:r>
            <a:endParaRPr sz="2000">
              <a:latin typeface="Times New Roman"/>
              <a:cs typeface="Times New Roman"/>
            </a:endParaRPr>
          </a:p>
          <a:p>
            <a:pPr marL="1088390">
              <a:lnSpc>
                <a:spcPct val="100000"/>
              </a:lnSpc>
              <a:spcBef>
                <a:spcPts val="995"/>
              </a:spcBef>
            </a:pPr>
            <a:r>
              <a:rPr dirty="0" sz="2000" i="1">
                <a:latin typeface="Times New Roman"/>
                <a:cs typeface="Times New Roman"/>
              </a:rPr>
              <a:t>Normal </a:t>
            </a:r>
            <a:r>
              <a:rPr dirty="0" sz="2000" spc="-15" i="1">
                <a:latin typeface="Times New Roman"/>
                <a:cs typeface="Times New Roman"/>
              </a:rPr>
              <a:t>(required) return </a:t>
            </a:r>
            <a:r>
              <a:rPr dirty="0" sz="2000" i="1">
                <a:latin typeface="Times New Roman"/>
                <a:cs typeface="Times New Roman"/>
              </a:rPr>
              <a:t>= </a:t>
            </a:r>
            <a:r>
              <a:rPr dirty="0" sz="2000" spc="-10" i="1">
                <a:latin typeface="Times New Roman"/>
                <a:cs typeface="Times New Roman"/>
              </a:rPr>
              <a:t>Risk-free </a:t>
            </a:r>
            <a:r>
              <a:rPr dirty="0" sz="2000" i="1">
                <a:latin typeface="Times New Roman"/>
                <a:cs typeface="Times New Roman"/>
              </a:rPr>
              <a:t>Return + Risk</a:t>
            </a:r>
            <a:r>
              <a:rPr dirty="0" sz="2000" spc="-95" i="1">
                <a:latin typeface="Times New Roman"/>
                <a:cs typeface="Times New Roman"/>
              </a:rPr>
              <a:t> </a:t>
            </a:r>
            <a:r>
              <a:rPr dirty="0" sz="2000" spc="-10" i="1">
                <a:latin typeface="Times New Roman"/>
                <a:cs typeface="Times New Roman"/>
              </a:rPr>
              <a:t>Premium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 risk-free return is the interest rate on U.S. Government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obligations.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 spc="5">
                <a:latin typeface="Times New Roman"/>
                <a:cs typeface="Times New Roman"/>
              </a:rPr>
              <a:t>So, </a:t>
            </a:r>
            <a:r>
              <a:rPr dirty="0" sz="2000">
                <a:latin typeface="Times New Roman"/>
                <a:cs typeface="Times New Roman"/>
              </a:rPr>
              <a:t>when interest rates change, so does the required return, and so does the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P/E</a:t>
            </a:r>
            <a:endParaRPr sz="2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ratio.</a:t>
            </a:r>
            <a:endParaRPr sz="2000">
              <a:latin typeface="Times New Roman"/>
              <a:cs typeface="Times New Roman"/>
            </a:endParaRPr>
          </a:p>
          <a:p>
            <a:pPr lvl="1" marL="756285" marR="822325" indent="-287020">
              <a:lnSpc>
                <a:spcPct val="80000"/>
              </a:lnSpc>
              <a:spcBef>
                <a:spcPts val="445"/>
              </a:spcBef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1800" spc="-5">
                <a:latin typeface="Times New Roman"/>
                <a:cs typeface="Times New Roman"/>
              </a:rPr>
              <a:t>When </a:t>
            </a:r>
            <a:r>
              <a:rPr dirty="0" sz="1800">
                <a:latin typeface="Times New Roman"/>
                <a:cs typeface="Times New Roman"/>
              </a:rPr>
              <a:t>interest rates are high, </a:t>
            </a:r>
            <a:r>
              <a:rPr dirty="0" sz="1800" spc="-5">
                <a:latin typeface="Times New Roman"/>
                <a:cs typeface="Times New Roman"/>
              </a:rPr>
              <a:t>firms’ </a:t>
            </a:r>
            <a:r>
              <a:rPr dirty="0" sz="1800">
                <a:latin typeface="Times New Roman"/>
                <a:cs typeface="Times New Roman"/>
              </a:rPr>
              <a:t>(intrinsic) </a:t>
            </a:r>
            <a:r>
              <a:rPr dirty="0" sz="1800" spc="-5">
                <a:latin typeface="Times New Roman"/>
                <a:cs typeface="Times New Roman"/>
              </a:rPr>
              <a:t>P/E </a:t>
            </a:r>
            <a:r>
              <a:rPr dirty="0" sz="1800">
                <a:latin typeface="Times New Roman"/>
                <a:cs typeface="Times New Roman"/>
              </a:rPr>
              <a:t>ratios are lower (all</a:t>
            </a:r>
            <a:r>
              <a:rPr dirty="0" sz="1800" spc="-204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else  </a:t>
            </a:r>
            <a:r>
              <a:rPr dirty="0" sz="1800">
                <a:latin typeface="Times New Roman"/>
                <a:cs typeface="Times New Roman"/>
              </a:rPr>
              <a:t>constant),</a:t>
            </a:r>
            <a:endParaRPr sz="18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756920" algn="l"/>
              </a:tabLst>
            </a:pPr>
            <a:r>
              <a:rPr dirty="0" sz="1800" spc="-5">
                <a:latin typeface="Times New Roman"/>
                <a:cs typeface="Times New Roman"/>
              </a:rPr>
              <a:t>When </a:t>
            </a:r>
            <a:r>
              <a:rPr dirty="0" sz="1800">
                <a:latin typeface="Times New Roman"/>
                <a:cs typeface="Times New Roman"/>
              </a:rPr>
              <a:t>interest rates are </a:t>
            </a:r>
            <a:r>
              <a:rPr dirty="0" sz="1800" spc="-35">
                <a:latin typeface="Times New Roman"/>
                <a:cs typeface="Times New Roman"/>
              </a:rPr>
              <a:t>low, </a:t>
            </a:r>
            <a:r>
              <a:rPr dirty="0" sz="1800" spc="-5">
                <a:latin typeface="Times New Roman"/>
                <a:cs typeface="Times New Roman"/>
              </a:rPr>
              <a:t>P/E </a:t>
            </a:r>
            <a:r>
              <a:rPr dirty="0" sz="1800">
                <a:latin typeface="Times New Roman"/>
                <a:cs typeface="Times New Roman"/>
              </a:rPr>
              <a:t>ratios are higher (all else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constant).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00AFEF"/>
              </a:buClr>
              <a:buFont typeface="Wingdings"/>
              <a:buChar char=""/>
            </a:pPr>
            <a:endParaRPr sz="2900">
              <a:latin typeface="Times New Roman"/>
              <a:cs typeface="Times New Roman"/>
            </a:endParaRPr>
          </a:p>
          <a:p>
            <a:pPr marL="354965" marR="2159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Of course, all else is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constant: expectations of </a:t>
            </a:r>
            <a:r>
              <a:rPr dirty="0" sz="2000" spc="5">
                <a:latin typeface="Times New Roman"/>
                <a:cs typeface="Times New Roman"/>
              </a:rPr>
              <a:t>growth </a:t>
            </a:r>
            <a:r>
              <a:rPr dirty="0" sz="2000" spc="-5">
                <a:latin typeface="Times New Roman"/>
                <a:cs typeface="Times New Roman"/>
              </a:rPr>
              <a:t>may </a:t>
            </a:r>
            <a:r>
              <a:rPr dirty="0" sz="2000">
                <a:latin typeface="Times New Roman"/>
                <a:cs typeface="Times New Roman"/>
              </a:rPr>
              <a:t>change also.  Even so, average P/E ratios tend to be responsive to changes in interest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2069" y="306450"/>
            <a:ext cx="649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P/E Ratios </a:t>
            </a:r>
            <a:r>
              <a:rPr dirty="0"/>
              <a:t>and </a:t>
            </a:r>
            <a:r>
              <a:rPr dirty="0" spc="-10"/>
              <a:t>Interest </a:t>
            </a:r>
            <a:r>
              <a:rPr dirty="0" spc="-5"/>
              <a:t>Rates: 1963 –</a:t>
            </a:r>
            <a:r>
              <a:rPr dirty="0" spc="45"/>
              <a:t> </a:t>
            </a:r>
            <a:r>
              <a:rPr dirty="0"/>
              <a:t>2003</a:t>
            </a:r>
          </a:p>
        </p:txBody>
      </p:sp>
      <p:sp>
        <p:nvSpPr>
          <p:cNvPr id="3" name="object 3"/>
          <p:cNvSpPr/>
          <p:nvPr/>
        </p:nvSpPr>
        <p:spPr>
          <a:xfrm>
            <a:off x="1081952" y="4665576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81952" y="4351279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81952" y="4049857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81952" y="3735647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81952" y="3434522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81952" y="3133223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81952" y="2818838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81952" y="2517364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81952" y="2203154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81952" y="1895668"/>
            <a:ext cx="1245235" cy="13335"/>
          </a:xfrm>
          <a:custGeom>
            <a:avLst/>
            <a:gdLst/>
            <a:ahLst/>
            <a:cxnLst/>
            <a:rect l="l" t="t" r="r" b="b"/>
            <a:pathLst>
              <a:path w="1245235" h="13335">
                <a:moveTo>
                  <a:pt x="0" y="13071"/>
                </a:moveTo>
                <a:lnTo>
                  <a:pt x="1244956" y="13071"/>
                </a:lnTo>
                <a:lnTo>
                  <a:pt x="1244956" y="0"/>
                </a:lnTo>
                <a:lnTo>
                  <a:pt x="0" y="0"/>
                </a:lnTo>
                <a:lnTo>
                  <a:pt x="0" y="130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312579" y="1895668"/>
            <a:ext cx="3263900" cy="13335"/>
          </a:xfrm>
          <a:custGeom>
            <a:avLst/>
            <a:gdLst/>
            <a:ahLst/>
            <a:cxnLst/>
            <a:rect l="l" t="t" r="r" b="b"/>
            <a:pathLst>
              <a:path w="3263900" h="13335">
                <a:moveTo>
                  <a:pt x="0" y="13071"/>
                </a:moveTo>
                <a:lnTo>
                  <a:pt x="3263470" y="13071"/>
                </a:lnTo>
                <a:lnTo>
                  <a:pt x="3263470" y="0"/>
                </a:lnTo>
                <a:lnTo>
                  <a:pt x="0" y="0"/>
                </a:lnTo>
                <a:lnTo>
                  <a:pt x="0" y="130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81952" y="1895668"/>
            <a:ext cx="1245235" cy="13335"/>
          </a:xfrm>
          <a:custGeom>
            <a:avLst/>
            <a:gdLst/>
            <a:ahLst/>
            <a:cxnLst/>
            <a:rect l="l" t="t" r="r" b="b"/>
            <a:pathLst>
              <a:path w="1245235" h="13335">
                <a:moveTo>
                  <a:pt x="0" y="13071"/>
                </a:moveTo>
                <a:lnTo>
                  <a:pt x="1244956" y="13071"/>
                </a:lnTo>
                <a:lnTo>
                  <a:pt x="1244956" y="0"/>
                </a:lnTo>
                <a:lnTo>
                  <a:pt x="0" y="0"/>
                </a:lnTo>
                <a:lnTo>
                  <a:pt x="0" y="130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312579" y="1895668"/>
            <a:ext cx="3263900" cy="13335"/>
          </a:xfrm>
          <a:custGeom>
            <a:avLst/>
            <a:gdLst/>
            <a:ahLst/>
            <a:cxnLst/>
            <a:rect l="l" t="t" r="r" b="b"/>
            <a:pathLst>
              <a:path w="3263900" h="13335">
                <a:moveTo>
                  <a:pt x="0" y="13071"/>
                </a:moveTo>
                <a:lnTo>
                  <a:pt x="3263470" y="13071"/>
                </a:lnTo>
                <a:lnTo>
                  <a:pt x="3263470" y="0"/>
                </a:lnTo>
                <a:lnTo>
                  <a:pt x="0" y="0"/>
                </a:lnTo>
                <a:lnTo>
                  <a:pt x="0" y="130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590380" y="1902204"/>
            <a:ext cx="0" cy="3051810"/>
          </a:xfrm>
          <a:custGeom>
            <a:avLst/>
            <a:gdLst/>
            <a:ahLst/>
            <a:cxnLst/>
            <a:rect l="l" t="t" r="r" b="b"/>
            <a:pathLst>
              <a:path w="0" h="3051810">
                <a:moveTo>
                  <a:pt x="0" y="0"/>
                </a:moveTo>
                <a:lnTo>
                  <a:pt x="0" y="3051464"/>
                </a:lnTo>
              </a:path>
            </a:pathLst>
          </a:custGeom>
          <a:ln w="1431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096281" y="4966997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081952" y="1915114"/>
            <a:ext cx="0" cy="3052445"/>
          </a:xfrm>
          <a:custGeom>
            <a:avLst/>
            <a:gdLst/>
            <a:ahLst/>
            <a:cxnLst/>
            <a:rect l="l" t="t" r="r" b="b"/>
            <a:pathLst>
              <a:path w="0" h="3052445">
                <a:moveTo>
                  <a:pt x="0" y="0"/>
                </a:moveTo>
                <a:lnTo>
                  <a:pt x="0" y="3051883"/>
                </a:lnTo>
              </a:path>
            </a:pathLst>
          </a:custGeom>
          <a:ln w="1431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081952" y="1902204"/>
            <a:ext cx="0" cy="3051810"/>
          </a:xfrm>
          <a:custGeom>
            <a:avLst/>
            <a:gdLst/>
            <a:ahLst/>
            <a:cxnLst/>
            <a:rect l="l" t="t" r="r" b="b"/>
            <a:pathLst>
              <a:path w="0" h="3051810">
                <a:moveTo>
                  <a:pt x="0" y="0"/>
                </a:moveTo>
                <a:lnTo>
                  <a:pt x="0" y="3051464"/>
                </a:lnTo>
              </a:path>
            </a:pathLst>
          </a:custGeom>
          <a:ln w="143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039002" y="496699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039002" y="4665576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039002" y="435127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039002" y="404985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039002" y="373564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039002" y="343452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039002" y="313322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039002" y="2818838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39002" y="2517364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039002" y="220315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039002" y="1902204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39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081952" y="4966997"/>
            <a:ext cx="7494270" cy="0"/>
          </a:xfrm>
          <a:custGeom>
            <a:avLst/>
            <a:gdLst/>
            <a:ahLst/>
            <a:cxnLst/>
            <a:rect l="l" t="t" r="r" b="b"/>
            <a:pathLst>
              <a:path w="7494270" h="0">
                <a:moveTo>
                  <a:pt x="0" y="0"/>
                </a:moveTo>
                <a:lnTo>
                  <a:pt x="7494098" y="0"/>
                </a:lnTo>
              </a:path>
            </a:pathLst>
          </a:custGeom>
          <a:ln w="13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081952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26854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455108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627366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814413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00100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187569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35977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546434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732907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919572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091906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27838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3465044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651517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824234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4010898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197371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4384035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55637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742843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4929507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11598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288315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5474788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661835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5848499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6020642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6207307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393971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580444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6752779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939252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125916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312389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484724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671770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858243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8044908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8217242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8403715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8590379" y="4979873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-7157" y="13093"/>
                </a:moveTo>
                <a:lnTo>
                  <a:pt x="7157" y="13093"/>
                </a:lnTo>
              </a:path>
            </a:pathLst>
          </a:custGeom>
          <a:ln w="261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164030" y="4425862"/>
            <a:ext cx="29209" cy="26670"/>
          </a:xfrm>
          <a:custGeom>
            <a:avLst/>
            <a:gdLst/>
            <a:ahLst/>
            <a:cxnLst/>
            <a:rect l="l" t="t" r="r" b="b"/>
            <a:pathLst>
              <a:path w="29209" h="26670">
                <a:moveTo>
                  <a:pt x="28639" y="0"/>
                </a:moveTo>
                <a:lnTo>
                  <a:pt x="0" y="12858"/>
                </a:lnTo>
                <a:lnTo>
                  <a:pt x="0" y="26187"/>
                </a:lnTo>
                <a:lnTo>
                  <a:pt x="28639" y="12858"/>
                </a:lnTo>
                <a:lnTo>
                  <a:pt x="286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134932" y="1872037"/>
            <a:ext cx="7386438" cy="2914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134932" y="4425862"/>
            <a:ext cx="43815" cy="39370"/>
          </a:xfrm>
          <a:custGeom>
            <a:avLst/>
            <a:gdLst/>
            <a:ahLst/>
            <a:cxnLst/>
            <a:rect l="l" t="t" r="r" b="b"/>
            <a:pathLst>
              <a:path w="43815" h="39370">
                <a:moveTo>
                  <a:pt x="14787" y="0"/>
                </a:moveTo>
                <a:lnTo>
                  <a:pt x="0" y="0"/>
                </a:lnTo>
                <a:lnTo>
                  <a:pt x="0" y="12858"/>
                </a:lnTo>
                <a:lnTo>
                  <a:pt x="231" y="22575"/>
                </a:lnTo>
                <a:lnTo>
                  <a:pt x="1848" y="30958"/>
                </a:lnTo>
                <a:lnTo>
                  <a:pt x="6238" y="36842"/>
                </a:lnTo>
                <a:lnTo>
                  <a:pt x="14787" y="39062"/>
                </a:lnTo>
                <a:lnTo>
                  <a:pt x="25297" y="36842"/>
                </a:lnTo>
                <a:lnTo>
                  <a:pt x="34464" y="30958"/>
                </a:lnTo>
                <a:lnTo>
                  <a:pt x="40948" y="22575"/>
                </a:lnTo>
                <a:lnTo>
                  <a:pt x="43408" y="12858"/>
                </a:lnTo>
                <a:lnTo>
                  <a:pt x="40948" y="5424"/>
                </a:lnTo>
                <a:lnTo>
                  <a:pt x="34464" y="1607"/>
                </a:lnTo>
                <a:lnTo>
                  <a:pt x="25297" y="200"/>
                </a:lnTo>
                <a:lnTo>
                  <a:pt x="1478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134932" y="4425862"/>
            <a:ext cx="43815" cy="39370"/>
          </a:xfrm>
          <a:custGeom>
            <a:avLst/>
            <a:gdLst/>
            <a:ahLst/>
            <a:cxnLst/>
            <a:rect l="l" t="t" r="r" b="b"/>
            <a:pathLst>
              <a:path w="43815" h="39370">
                <a:moveTo>
                  <a:pt x="0" y="12858"/>
                </a:moveTo>
                <a:lnTo>
                  <a:pt x="231" y="22575"/>
                </a:lnTo>
                <a:lnTo>
                  <a:pt x="1848" y="30958"/>
                </a:lnTo>
                <a:lnTo>
                  <a:pt x="6238" y="36842"/>
                </a:lnTo>
                <a:lnTo>
                  <a:pt x="14787" y="39062"/>
                </a:lnTo>
                <a:lnTo>
                  <a:pt x="25297" y="36842"/>
                </a:lnTo>
                <a:lnTo>
                  <a:pt x="34464" y="30958"/>
                </a:lnTo>
                <a:lnTo>
                  <a:pt x="40948" y="22575"/>
                </a:lnTo>
                <a:lnTo>
                  <a:pt x="43408" y="12858"/>
                </a:lnTo>
                <a:lnTo>
                  <a:pt x="40948" y="5424"/>
                </a:lnTo>
                <a:lnTo>
                  <a:pt x="34464" y="1607"/>
                </a:lnTo>
                <a:lnTo>
                  <a:pt x="25297" y="200"/>
                </a:lnTo>
                <a:lnTo>
                  <a:pt x="14787" y="0"/>
                </a:lnTo>
                <a:lnTo>
                  <a:pt x="0" y="0"/>
                </a:lnTo>
                <a:lnTo>
                  <a:pt x="0" y="12858"/>
                </a:lnTo>
                <a:close/>
              </a:path>
            </a:pathLst>
          </a:custGeom>
          <a:ln w="13628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 txBox="1"/>
          <p:nvPr/>
        </p:nvSpPr>
        <p:spPr>
          <a:xfrm>
            <a:off x="835434" y="2110241"/>
            <a:ext cx="139065" cy="29438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-170">
                <a:latin typeface="Times New Roman"/>
                <a:cs typeface="Times New Roman"/>
              </a:rPr>
              <a:t>18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 spc="-170">
                <a:latin typeface="Times New Roman"/>
                <a:cs typeface="Times New Roman"/>
              </a:rPr>
              <a:t>16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 spc="-170">
                <a:latin typeface="Times New Roman"/>
                <a:cs typeface="Times New Roman"/>
              </a:rPr>
              <a:t>14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 spc="-170">
                <a:latin typeface="Times New Roman"/>
                <a:cs typeface="Times New Roman"/>
              </a:rPr>
              <a:t>12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170"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00">
              <a:latin typeface="Times New Roman"/>
              <a:cs typeface="Times New Roman"/>
            </a:endParaRPr>
          </a:p>
          <a:p>
            <a:pPr marL="55244">
              <a:lnSpc>
                <a:spcPct val="100000"/>
              </a:lnSpc>
              <a:spcBef>
                <a:spcPts val="5"/>
              </a:spcBef>
            </a:pPr>
            <a:r>
              <a:rPr dirty="0" sz="1000" spc="50">
                <a:latin typeface="Times New Roman"/>
                <a:cs typeface="Times New Roman"/>
              </a:rPr>
              <a:t>8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marL="55244">
              <a:lnSpc>
                <a:spcPct val="100000"/>
              </a:lnSpc>
              <a:spcBef>
                <a:spcPts val="5"/>
              </a:spcBef>
            </a:pPr>
            <a:r>
              <a:rPr dirty="0" sz="1000" spc="50"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55244">
              <a:lnSpc>
                <a:spcPct val="100000"/>
              </a:lnSpc>
            </a:pPr>
            <a:r>
              <a:rPr dirty="0" sz="1000" spc="50">
                <a:latin typeface="Times New Roman"/>
                <a:cs typeface="Times New Roman"/>
              </a:rPr>
              <a:t>4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55244">
              <a:lnSpc>
                <a:spcPct val="100000"/>
              </a:lnSpc>
            </a:pPr>
            <a:r>
              <a:rPr dirty="0" sz="1000" spc="5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55244">
              <a:lnSpc>
                <a:spcPct val="100000"/>
              </a:lnSpc>
            </a:pPr>
            <a:r>
              <a:rPr dirty="0" sz="1000" spc="5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06814" y="1809291"/>
            <a:ext cx="168910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5">
                <a:latin typeface="Times New Roman"/>
                <a:cs typeface="Times New Roman"/>
              </a:rPr>
              <a:t>20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077653" y="5067768"/>
            <a:ext cx="157946" cy="2357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450809" y="5067768"/>
            <a:ext cx="157946" cy="2357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810133" y="5067768"/>
            <a:ext cx="157468" cy="2357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183270" y="5067768"/>
            <a:ext cx="157946" cy="2357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2542040" y="5067768"/>
            <a:ext cx="157946" cy="2095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2915177" y="5067768"/>
            <a:ext cx="157946" cy="2357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274176" y="5067768"/>
            <a:ext cx="157946" cy="2357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3647314" y="5067768"/>
            <a:ext cx="157944" cy="2357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4006503" y="5067768"/>
            <a:ext cx="157944" cy="2357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379641" y="5067768"/>
            <a:ext cx="157946" cy="20953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752778" y="5067768"/>
            <a:ext cx="157944" cy="23571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111777" y="5067768"/>
            <a:ext cx="157944" cy="23571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484914" y="5067768"/>
            <a:ext cx="157944" cy="23571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5844104" y="5067768"/>
            <a:ext cx="157946" cy="23571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217242" y="5067768"/>
            <a:ext cx="157944" cy="2095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6576241" y="5067768"/>
            <a:ext cx="157944" cy="235718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6949378" y="5067768"/>
            <a:ext cx="157946" cy="23571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308186" y="5067768"/>
            <a:ext cx="157946" cy="23571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681705" y="5067768"/>
            <a:ext cx="157946" cy="23571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8040704" y="5067768"/>
            <a:ext cx="157944" cy="23571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8413841" y="5067768"/>
            <a:ext cx="157946" cy="261905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589517" y="2343371"/>
            <a:ext cx="157946" cy="218725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2326908" y="1767291"/>
            <a:ext cx="2971800" cy="327660"/>
          </a:xfrm>
          <a:custGeom>
            <a:avLst/>
            <a:gdLst/>
            <a:ahLst/>
            <a:cxnLst/>
            <a:rect l="l" t="t" r="r" b="b"/>
            <a:pathLst>
              <a:path w="2971800" h="327660">
                <a:moveTo>
                  <a:pt x="0" y="327172"/>
                </a:moveTo>
                <a:lnTo>
                  <a:pt x="2971342" y="327172"/>
                </a:lnTo>
                <a:lnTo>
                  <a:pt x="2971342" y="0"/>
                </a:lnTo>
                <a:lnTo>
                  <a:pt x="0" y="0"/>
                </a:lnTo>
                <a:lnTo>
                  <a:pt x="0" y="3271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2326908" y="1767291"/>
            <a:ext cx="2971800" cy="327660"/>
          </a:xfrm>
          <a:custGeom>
            <a:avLst/>
            <a:gdLst/>
            <a:ahLst/>
            <a:cxnLst/>
            <a:rect l="l" t="t" r="r" b="b"/>
            <a:pathLst>
              <a:path w="2971800" h="327660">
                <a:moveTo>
                  <a:pt x="0" y="327172"/>
                </a:moveTo>
                <a:lnTo>
                  <a:pt x="2971342" y="327172"/>
                </a:lnTo>
                <a:lnTo>
                  <a:pt x="2971342" y="0"/>
                </a:lnTo>
                <a:lnTo>
                  <a:pt x="0" y="0"/>
                </a:lnTo>
                <a:lnTo>
                  <a:pt x="0" y="327172"/>
                </a:lnTo>
                <a:close/>
              </a:path>
            </a:pathLst>
          </a:custGeom>
          <a:ln w="130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427023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2513572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2599358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2685716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2771692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2858051" y="1924397"/>
            <a:ext cx="29209" cy="13335"/>
          </a:xfrm>
          <a:custGeom>
            <a:avLst/>
            <a:gdLst/>
            <a:ahLst/>
            <a:cxnLst/>
            <a:rect l="l" t="t" r="r" b="b"/>
            <a:pathLst>
              <a:path w="29210" h="13335">
                <a:moveTo>
                  <a:pt x="0" y="12873"/>
                </a:moveTo>
                <a:lnTo>
                  <a:pt x="28630" y="12873"/>
                </a:lnTo>
                <a:lnTo>
                  <a:pt x="28630" y="0"/>
                </a:lnTo>
                <a:lnTo>
                  <a:pt x="0" y="0"/>
                </a:lnTo>
                <a:lnTo>
                  <a:pt x="0" y="1287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2657057" y="1911101"/>
            <a:ext cx="43180" cy="40005"/>
          </a:xfrm>
          <a:custGeom>
            <a:avLst/>
            <a:gdLst/>
            <a:ahLst/>
            <a:cxnLst/>
            <a:rect l="l" t="t" r="r" b="b"/>
            <a:pathLst>
              <a:path w="43180" h="40005">
                <a:moveTo>
                  <a:pt x="14329" y="0"/>
                </a:moveTo>
                <a:lnTo>
                  <a:pt x="0" y="0"/>
                </a:lnTo>
                <a:lnTo>
                  <a:pt x="0" y="13259"/>
                </a:lnTo>
                <a:lnTo>
                  <a:pt x="223" y="22794"/>
                </a:lnTo>
                <a:lnTo>
                  <a:pt x="1791" y="31185"/>
                </a:lnTo>
                <a:lnTo>
                  <a:pt x="6045" y="37155"/>
                </a:lnTo>
                <a:lnTo>
                  <a:pt x="14329" y="39428"/>
                </a:lnTo>
                <a:lnTo>
                  <a:pt x="24852" y="37155"/>
                </a:lnTo>
                <a:lnTo>
                  <a:pt x="34032" y="31185"/>
                </a:lnTo>
                <a:lnTo>
                  <a:pt x="40525" y="22794"/>
                </a:lnTo>
                <a:lnTo>
                  <a:pt x="42988" y="13259"/>
                </a:lnTo>
                <a:lnTo>
                  <a:pt x="40525" y="5593"/>
                </a:lnTo>
                <a:lnTo>
                  <a:pt x="34032" y="1657"/>
                </a:lnTo>
                <a:lnTo>
                  <a:pt x="24852" y="207"/>
                </a:lnTo>
                <a:lnTo>
                  <a:pt x="1432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2657057" y="1911102"/>
            <a:ext cx="43180" cy="40005"/>
          </a:xfrm>
          <a:custGeom>
            <a:avLst/>
            <a:gdLst/>
            <a:ahLst/>
            <a:cxnLst/>
            <a:rect l="l" t="t" r="r" b="b"/>
            <a:pathLst>
              <a:path w="43180" h="40005">
                <a:moveTo>
                  <a:pt x="0" y="13259"/>
                </a:moveTo>
                <a:lnTo>
                  <a:pt x="223" y="22794"/>
                </a:lnTo>
                <a:lnTo>
                  <a:pt x="1791" y="31185"/>
                </a:lnTo>
                <a:lnTo>
                  <a:pt x="6045" y="37155"/>
                </a:lnTo>
                <a:lnTo>
                  <a:pt x="14329" y="39428"/>
                </a:lnTo>
                <a:lnTo>
                  <a:pt x="24852" y="37155"/>
                </a:lnTo>
                <a:lnTo>
                  <a:pt x="34032" y="31185"/>
                </a:lnTo>
                <a:lnTo>
                  <a:pt x="40525" y="22794"/>
                </a:lnTo>
                <a:lnTo>
                  <a:pt x="42988" y="13259"/>
                </a:lnTo>
                <a:lnTo>
                  <a:pt x="40525" y="5593"/>
                </a:lnTo>
                <a:lnTo>
                  <a:pt x="34032" y="1657"/>
                </a:lnTo>
                <a:lnTo>
                  <a:pt x="24852" y="207"/>
                </a:lnTo>
                <a:lnTo>
                  <a:pt x="14329" y="0"/>
                </a:lnTo>
                <a:lnTo>
                  <a:pt x="0" y="0"/>
                </a:lnTo>
                <a:lnTo>
                  <a:pt x="0" y="13259"/>
                </a:lnTo>
                <a:close/>
              </a:path>
            </a:pathLst>
          </a:custGeom>
          <a:ln w="1363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 txBox="1"/>
          <p:nvPr/>
        </p:nvSpPr>
        <p:spPr>
          <a:xfrm>
            <a:off x="3001727" y="1809589"/>
            <a:ext cx="910590" cy="2266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300" spc="75">
                <a:latin typeface="Times New Roman"/>
                <a:cs typeface="Times New Roman"/>
              </a:rPr>
              <a:t>interest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60">
                <a:latin typeface="Times New Roman"/>
                <a:cs typeface="Times New Roman"/>
              </a:rPr>
              <a:t>rate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4053886" y="1941284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 h="0">
                <a:moveTo>
                  <a:pt x="0" y="0"/>
                </a:moveTo>
                <a:lnTo>
                  <a:pt x="516622" y="0"/>
                </a:lnTo>
              </a:path>
            </a:pathLst>
          </a:custGeom>
          <a:ln w="1307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4278953" y="1911021"/>
            <a:ext cx="43815" cy="40005"/>
          </a:xfrm>
          <a:custGeom>
            <a:avLst/>
            <a:gdLst/>
            <a:ahLst/>
            <a:cxnLst/>
            <a:rect l="l" t="t" r="r" b="b"/>
            <a:pathLst>
              <a:path w="43814" h="40005">
                <a:moveTo>
                  <a:pt x="0" y="39509"/>
                </a:moveTo>
                <a:lnTo>
                  <a:pt x="43423" y="39509"/>
                </a:lnTo>
                <a:lnTo>
                  <a:pt x="43423" y="0"/>
                </a:lnTo>
                <a:lnTo>
                  <a:pt x="0" y="0"/>
                </a:lnTo>
                <a:lnTo>
                  <a:pt x="0" y="39509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 txBox="1"/>
          <p:nvPr/>
        </p:nvSpPr>
        <p:spPr>
          <a:xfrm>
            <a:off x="4623622" y="1809589"/>
            <a:ext cx="648970" cy="2266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300" spc="75">
                <a:latin typeface="Times New Roman"/>
                <a:cs typeface="Times New Roman"/>
              </a:rPr>
              <a:t>P/E</a:t>
            </a:r>
            <a:r>
              <a:rPr dirty="0" sz="1300" spc="-130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ratio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418591" y="1156842"/>
            <a:ext cx="65868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i="1">
                <a:latin typeface="Times New Roman"/>
                <a:cs typeface="Times New Roman"/>
              </a:rPr>
              <a:t>Median P/E </a:t>
            </a:r>
            <a:r>
              <a:rPr dirty="0" sz="1800" spc="-5" i="1">
                <a:latin typeface="Times New Roman"/>
                <a:cs typeface="Times New Roman"/>
              </a:rPr>
              <a:t>ratios </a:t>
            </a:r>
            <a:r>
              <a:rPr dirty="0" sz="1800" i="1">
                <a:latin typeface="Times New Roman"/>
                <a:cs typeface="Times New Roman"/>
              </a:rPr>
              <a:t>and </a:t>
            </a:r>
            <a:r>
              <a:rPr dirty="0" sz="1800" spc="-10" i="1">
                <a:latin typeface="Times New Roman"/>
                <a:cs typeface="Times New Roman"/>
              </a:rPr>
              <a:t>Interest </a:t>
            </a:r>
            <a:r>
              <a:rPr dirty="0" sz="1800" i="1">
                <a:latin typeface="Times New Roman"/>
                <a:cs typeface="Times New Roman"/>
              </a:rPr>
              <a:t>Rates </a:t>
            </a:r>
            <a:r>
              <a:rPr dirty="0" sz="1800" spc="-5" i="1">
                <a:latin typeface="Times New Roman"/>
                <a:cs typeface="Times New Roman"/>
              </a:rPr>
              <a:t>(in </a:t>
            </a:r>
            <a:r>
              <a:rPr dirty="0" sz="1800" i="1">
                <a:latin typeface="Times New Roman"/>
                <a:cs typeface="Times New Roman"/>
              </a:rPr>
              <a:t>%) on </a:t>
            </a:r>
            <a:r>
              <a:rPr dirty="0" sz="1800" spc="-20" i="1">
                <a:latin typeface="Times New Roman"/>
                <a:cs typeface="Times New Roman"/>
              </a:rPr>
              <a:t>One-Year </a:t>
            </a:r>
            <a:r>
              <a:rPr dirty="0" sz="1800" spc="-25" i="1">
                <a:latin typeface="Times New Roman"/>
                <a:cs typeface="Times New Roman"/>
              </a:rPr>
              <a:t>Treasury</a:t>
            </a:r>
            <a:r>
              <a:rPr dirty="0" sz="1800" spc="-1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bills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243331" y="5667552"/>
            <a:ext cx="873442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P/E </a:t>
            </a:r>
            <a:r>
              <a:rPr dirty="0" sz="1800">
                <a:latin typeface="Times New Roman"/>
                <a:cs typeface="Times New Roman"/>
              </a:rPr>
              <a:t>ratios were relatively </a:t>
            </a:r>
            <a:r>
              <a:rPr dirty="0" sz="1800" spc="-5">
                <a:latin typeface="Times New Roman"/>
                <a:cs typeface="Times New Roman"/>
              </a:rPr>
              <a:t>low </a:t>
            </a:r>
            <a:r>
              <a:rPr dirty="0" sz="1800">
                <a:latin typeface="Times New Roman"/>
                <a:cs typeface="Times New Roman"/>
              </a:rPr>
              <a:t>in the 1970s when interest rates were high, and high in the</a:t>
            </a:r>
            <a:r>
              <a:rPr dirty="0" sz="1800" spc="-1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1990s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Times New Roman"/>
                <a:cs typeface="Times New Roman"/>
              </a:rPr>
              <a:t>when </a:t>
            </a:r>
            <a:r>
              <a:rPr dirty="0" sz="1800">
                <a:latin typeface="Times New Roman"/>
                <a:cs typeface="Times New Roman"/>
              </a:rPr>
              <a:t>interest rates were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35">
                <a:latin typeface="Times New Roman"/>
                <a:cs typeface="Times New Roman"/>
              </a:rPr>
              <a:t>low.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5717" y="306450"/>
            <a:ext cx="45034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P/E </a:t>
            </a:r>
            <a:r>
              <a:rPr dirty="0"/>
              <a:t>Ratios and </a:t>
            </a:r>
            <a:r>
              <a:rPr dirty="0" spc="-10"/>
              <a:t>Interest</a:t>
            </a:r>
            <a:r>
              <a:rPr dirty="0" spc="-55"/>
              <a:t> </a:t>
            </a:r>
            <a:r>
              <a:rPr dirty="0" spc="-5"/>
              <a:t>Rates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281" y="1221994"/>
            <a:ext cx="8378825" cy="4782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7804" marR="30099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If a P/E </a:t>
            </a:r>
            <a:r>
              <a:rPr dirty="0" sz="2000" spc="-5">
                <a:latin typeface="Times New Roman"/>
                <a:cs typeface="Times New Roman"/>
              </a:rPr>
              <a:t>ratio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-5">
                <a:latin typeface="Times New Roman"/>
                <a:cs typeface="Times New Roman"/>
              </a:rPr>
              <a:t>normal, </a:t>
            </a:r>
            <a:r>
              <a:rPr dirty="0" sz="2000" spc="5">
                <a:latin typeface="Times New Roman"/>
                <a:cs typeface="Times New Roman"/>
              </a:rPr>
              <a:t>one </a:t>
            </a:r>
            <a:r>
              <a:rPr dirty="0" sz="2000">
                <a:latin typeface="Times New Roman"/>
                <a:cs typeface="Times New Roman"/>
              </a:rPr>
              <a:t>expects earnings to </a:t>
            </a:r>
            <a:r>
              <a:rPr dirty="0" sz="2000" spc="-25">
                <a:latin typeface="Times New Roman"/>
                <a:cs typeface="Times New Roman"/>
              </a:rPr>
              <a:t>grow, </a:t>
            </a:r>
            <a:r>
              <a:rPr dirty="0" sz="2000">
                <a:latin typeface="Times New Roman"/>
                <a:cs typeface="Times New Roman"/>
              </a:rPr>
              <a:t>cum-dividend, at a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  equal to the required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7804" marR="21082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As the required return is </a:t>
            </a:r>
            <a:r>
              <a:rPr dirty="0" sz="2000" spc="-5">
                <a:latin typeface="Times New Roman"/>
                <a:cs typeface="Times New Roman"/>
              </a:rPr>
              <a:t>determined, </a:t>
            </a:r>
            <a:r>
              <a:rPr dirty="0" sz="2000">
                <a:latin typeface="Times New Roman"/>
                <a:cs typeface="Times New Roman"/>
              </a:rPr>
              <a:t>in part, by interest rates, a higher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interest  rate </a:t>
            </a:r>
            <a:r>
              <a:rPr dirty="0" sz="2000" spc="-5">
                <a:latin typeface="Times New Roman"/>
                <a:cs typeface="Times New Roman"/>
              </a:rPr>
              <a:t>means </a:t>
            </a:r>
            <a:r>
              <a:rPr dirty="0" sz="2000">
                <a:latin typeface="Times New Roman"/>
                <a:cs typeface="Times New Roman"/>
              </a:rPr>
              <a:t>that, to </a:t>
            </a:r>
            <a:r>
              <a:rPr dirty="0" sz="2000" spc="-5">
                <a:latin typeface="Times New Roman"/>
                <a:cs typeface="Times New Roman"/>
              </a:rPr>
              <a:t>maintain </a:t>
            </a:r>
            <a:r>
              <a:rPr dirty="0" sz="2000">
                <a:latin typeface="Times New Roman"/>
                <a:cs typeface="Times New Roman"/>
              </a:rPr>
              <a:t>a </a:t>
            </a:r>
            <a:r>
              <a:rPr dirty="0" sz="2000" spc="-5">
                <a:latin typeface="Times New Roman"/>
                <a:cs typeface="Times New Roman"/>
              </a:rPr>
              <a:t>normal </a:t>
            </a:r>
            <a:r>
              <a:rPr dirty="0" sz="2000">
                <a:latin typeface="Times New Roman"/>
                <a:cs typeface="Times New Roman"/>
              </a:rPr>
              <a:t>P/E </a:t>
            </a:r>
            <a:r>
              <a:rPr dirty="0" sz="2000" spc="-5">
                <a:latin typeface="Times New Roman"/>
                <a:cs typeface="Times New Roman"/>
              </a:rPr>
              <a:t>ratio, </a:t>
            </a:r>
            <a:r>
              <a:rPr dirty="0" sz="2000">
                <a:latin typeface="Times New Roman"/>
                <a:cs typeface="Times New Roman"/>
              </a:rPr>
              <a:t>a firm has </a:t>
            </a:r>
            <a:r>
              <a:rPr dirty="0" sz="2000" spc="-5">
                <a:latin typeface="Times New Roman"/>
                <a:cs typeface="Times New Roman"/>
              </a:rPr>
              <a:t>to </a:t>
            </a:r>
            <a:r>
              <a:rPr dirty="0" sz="2000">
                <a:latin typeface="Times New Roman"/>
                <a:cs typeface="Times New Roman"/>
              </a:rPr>
              <a:t>deliver higher  earnings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lvl="1" marL="538480" marR="5080" indent="-287020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539115" algn="l"/>
              </a:tabLst>
            </a:pPr>
            <a:r>
              <a:rPr dirty="0" sz="2000" i="1">
                <a:latin typeface="Times New Roman"/>
                <a:cs typeface="Times New Roman"/>
              </a:rPr>
              <a:t>If </a:t>
            </a:r>
            <a:r>
              <a:rPr dirty="0" sz="2000" spc="-10" i="1">
                <a:latin typeface="Times New Roman"/>
                <a:cs typeface="Times New Roman"/>
              </a:rPr>
              <a:t>interest </a:t>
            </a:r>
            <a:r>
              <a:rPr dirty="0" sz="2000" spc="-5" i="1">
                <a:latin typeface="Times New Roman"/>
                <a:cs typeface="Times New Roman"/>
              </a:rPr>
              <a:t>rates </a:t>
            </a:r>
            <a:r>
              <a:rPr dirty="0" sz="2000" i="1">
                <a:latin typeface="Times New Roman"/>
                <a:cs typeface="Times New Roman"/>
              </a:rPr>
              <a:t>(and the </a:t>
            </a:r>
            <a:r>
              <a:rPr dirty="0" sz="2000" spc="-20" i="1">
                <a:latin typeface="Times New Roman"/>
                <a:cs typeface="Times New Roman"/>
              </a:rPr>
              <a:t>required </a:t>
            </a:r>
            <a:r>
              <a:rPr dirty="0" sz="2000" spc="-15" i="1">
                <a:latin typeface="Times New Roman"/>
                <a:cs typeface="Times New Roman"/>
              </a:rPr>
              <a:t>return) </a:t>
            </a:r>
            <a:r>
              <a:rPr dirty="0" sz="2000" spc="-10" i="1">
                <a:latin typeface="Times New Roman"/>
                <a:cs typeface="Times New Roman"/>
              </a:rPr>
              <a:t>increase, </a:t>
            </a:r>
            <a:r>
              <a:rPr dirty="0" sz="2000" i="1">
                <a:latin typeface="Times New Roman"/>
                <a:cs typeface="Times New Roman"/>
              </a:rPr>
              <a:t>investors </a:t>
            </a:r>
            <a:r>
              <a:rPr dirty="0" sz="2000" spc="-20" i="1">
                <a:latin typeface="Times New Roman"/>
                <a:cs typeface="Times New Roman"/>
              </a:rPr>
              <a:t>require </a:t>
            </a:r>
            <a:r>
              <a:rPr dirty="0" sz="2000" spc="-15" i="1">
                <a:latin typeface="Times New Roman"/>
                <a:cs typeface="Times New Roman"/>
              </a:rPr>
              <a:t>more  </a:t>
            </a:r>
            <a:r>
              <a:rPr dirty="0" sz="2000" i="1">
                <a:latin typeface="Times New Roman"/>
                <a:cs typeface="Times New Roman"/>
              </a:rPr>
              <a:t>earnings to cover the </a:t>
            </a:r>
            <a:r>
              <a:rPr dirty="0" sz="2000" spc="-20" i="1">
                <a:latin typeface="Times New Roman"/>
                <a:cs typeface="Times New Roman"/>
              </a:rPr>
              <a:t>required </a:t>
            </a:r>
            <a:r>
              <a:rPr dirty="0" sz="2000" spc="-10" i="1">
                <a:latin typeface="Times New Roman"/>
                <a:cs typeface="Times New Roman"/>
              </a:rPr>
              <a:t>return. </a:t>
            </a:r>
            <a:r>
              <a:rPr dirty="0" sz="2000" i="1">
                <a:latin typeface="Times New Roman"/>
                <a:cs typeface="Times New Roman"/>
              </a:rPr>
              <a:t>If a </a:t>
            </a:r>
            <a:r>
              <a:rPr dirty="0" sz="2000" spc="-5" i="1">
                <a:latin typeface="Times New Roman"/>
                <a:cs typeface="Times New Roman"/>
              </a:rPr>
              <a:t>firm </a:t>
            </a:r>
            <a:r>
              <a:rPr dirty="0" sz="2000" i="1">
                <a:latin typeface="Times New Roman"/>
                <a:cs typeface="Times New Roman"/>
              </a:rPr>
              <a:t>cannot deliver that </a:t>
            </a:r>
            <a:r>
              <a:rPr dirty="0" sz="2000" spc="-10" i="1">
                <a:latin typeface="Times New Roman"/>
                <a:cs typeface="Times New Roman"/>
              </a:rPr>
              <a:t>growth,</a:t>
            </a:r>
            <a:r>
              <a:rPr dirty="0" sz="2000" spc="-235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its  </a:t>
            </a:r>
            <a:r>
              <a:rPr dirty="0" sz="2000" i="1">
                <a:latin typeface="Times New Roman"/>
                <a:cs typeface="Times New Roman"/>
              </a:rPr>
              <a:t>P/E should</a:t>
            </a:r>
            <a:r>
              <a:rPr dirty="0" sz="2000" spc="-45" i="1">
                <a:latin typeface="Times New Roman"/>
                <a:cs typeface="Times New Roman"/>
              </a:rPr>
              <a:t> </a:t>
            </a:r>
            <a:r>
              <a:rPr dirty="0" sz="2000" spc="-15" i="1">
                <a:latin typeface="Times New Roman"/>
                <a:cs typeface="Times New Roman"/>
              </a:rPr>
              <a:t>drop.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00AFEF"/>
              </a:buClr>
              <a:buFont typeface="Wingdings"/>
              <a:buChar char=""/>
            </a:pPr>
            <a:endParaRPr sz="2900">
              <a:latin typeface="Times New Roman"/>
              <a:cs typeface="Times New Roman"/>
            </a:endParaRPr>
          </a:p>
          <a:p>
            <a:pPr lvl="1" marL="538480" marR="362585" indent="-28702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539115" algn="l"/>
              </a:tabLst>
            </a:pPr>
            <a:r>
              <a:rPr dirty="0" sz="2000" i="1">
                <a:latin typeface="Times New Roman"/>
                <a:cs typeface="Times New Roman"/>
              </a:rPr>
              <a:t>In </a:t>
            </a:r>
            <a:r>
              <a:rPr dirty="0" sz="2000" spc="-5" i="1">
                <a:latin typeface="Times New Roman"/>
                <a:cs typeface="Times New Roman"/>
              </a:rPr>
              <a:t>terms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10" i="1">
                <a:latin typeface="Times New Roman"/>
                <a:cs typeface="Times New Roman"/>
              </a:rPr>
              <a:t>forecasting residual </a:t>
            </a:r>
            <a:r>
              <a:rPr dirty="0" sz="2000" i="1">
                <a:latin typeface="Times New Roman"/>
                <a:cs typeface="Times New Roman"/>
              </a:rPr>
              <a:t>income, a higher </a:t>
            </a:r>
            <a:r>
              <a:rPr dirty="0" sz="2000" spc="-10" i="1">
                <a:latin typeface="Times New Roman"/>
                <a:cs typeface="Times New Roman"/>
              </a:rPr>
              <a:t>interest </a:t>
            </a:r>
            <a:r>
              <a:rPr dirty="0" sz="2000" i="1">
                <a:latin typeface="Times New Roman"/>
                <a:cs typeface="Times New Roman"/>
              </a:rPr>
              <a:t>rate </a:t>
            </a:r>
            <a:r>
              <a:rPr dirty="0" sz="2000" spc="-20" i="1">
                <a:latin typeface="Times New Roman"/>
                <a:cs typeface="Times New Roman"/>
              </a:rPr>
              <a:t>requires </a:t>
            </a:r>
            <a:r>
              <a:rPr dirty="0" sz="2000" i="1">
                <a:latin typeface="Times New Roman"/>
                <a:cs typeface="Times New Roman"/>
              </a:rPr>
              <a:t>a  </a:t>
            </a:r>
            <a:r>
              <a:rPr dirty="0" sz="2000" i="1">
                <a:latin typeface="Times New Roman"/>
                <a:cs typeface="Times New Roman"/>
              </a:rPr>
              <a:t>higher </a:t>
            </a:r>
            <a:r>
              <a:rPr dirty="0" sz="2000" spc="-10" i="1">
                <a:latin typeface="Times New Roman"/>
                <a:cs typeface="Times New Roman"/>
              </a:rPr>
              <a:t>charge </a:t>
            </a:r>
            <a:r>
              <a:rPr dirty="0" sz="2000" i="1">
                <a:latin typeface="Times New Roman"/>
                <a:cs typeface="Times New Roman"/>
              </a:rPr>
              <a:t>against book values. If earnings </a:t>
            </a:r>
            <a:r>
              <a:rPr dirty="0" sz="2000" spc="-40" i="1">
                <a:latin typeface="Times New Roman"/>
                <a:cs typeface="Times New Roman"/>
              </a:rPr>
              <a:t>don’t </a:t>
            </a:r>
            <a:r>
              <a:rPr dirty="0" sz="2000" spc="-15" i="1">
                <a:latin typeface="Times New Roman"/>
                <a:cs typeface="Times New Roman"/>
              </a:rPr>
              <a:t>grow </a:t>
            </a:r>
            <a:r>
              <a:rPr dirty="0" sz="2000" i="1">
                <a:latin typeface="Times New Roman"/>
                <a:cs typeface="Times New Roman"/>
              </a:rPr>
              <a:t>enough to  compensate, a </a:t>
            </a:r>
            <a:r>
              <a:rPr dirty="0" sz="2000" spc="-45" i="1">
                <a:latin typeface="Times New Roman"/>
                <a:cs typeface="Times New Roman"/>
              </a:rPr>
              <a:t>firm’s </a:t>
            </a:r>
            <a:r>
              <a:rPr dirty="0" sz="2000" spc="-10" i="1">
                <a:latin typeface="Times New Roman"/>
                <a:cs typeface="Times New Roman"/>
              </a:rPr>
              <a:t>forecasted residual </a:t>
            </a:r>
            <a:r>
              <a:rPr dirty="0" sz="2000" i="1">
                <a:latin typeface="Times New Roman"/>
                <a:cs typeface="Times New Roman"/>
              </a:rPr>
              <a:t>income </a:t>
            </a:r>
            <a:r>
              <a:rPr dirty="0" sz="2000" spc="-5" i="1">
                <a:latin typeface="Times New Roman"/>
                <a:cs typeface="Times New Roman"/>
              </a:rPr>
              <a:t>will </a:t>
            </a:r>
            <a:r>
              <a:rPr dirty="0" sz="2000" spc="-15" i="1">
                <a:latin typeface="Times New Roman"/>
                <a:cs typeface="Times New Roman"/>
              </a:rPr>
              <a:t>drop, </a:t>
            </a:r>
            <a:r>
              <a:rPr dirty="0" sz="2000" spc="5" i="1">
                <a:latin typeface="Times New Roman"/>
                <a:cs typeface="Times New Roman"/>
              </a:rPr>
              <a:t>and </a:t>
            </a:r>
            <a:r>
              <a:rPr dirty="0" sz="2000" spc="-5" i="1">
                <a:latin typeface="Times New Roman"/>
                <a:cs typeface="Times New Roman"/>
              </a:rPr>
              <a:t>so will</a:t>
            </a:r>
            <a:r>
              <a:rPr dirty="0" sz="2000" spc="-11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the  P/E</a:t>
            </a:r>
            <a:r>
              <a:rPr dirty="0" sz="2000" spc="-5" i="1">
                <a:latin typeface="Times New Roman"/>
                <a:cs typeface="Times New Roman"/>
              </a:rPr>
              <a:t> ratio.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0688" y="306450"/>
            <a:ext cx="37128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P/E Ratios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Inflation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9681" y="1221994"/>
            <a:ext cx="8260080" cy="43554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7804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interest rate is </a:t>
            </a:r>
            <a:r>
              <a:rPr dirty="0" sz="2000" spc="-5">
                <a:latin typeface="Times New Roman"/>
                <a:cs typeface="Times New Roman"/>
              </a:rPr>
              <a:t>made </a:t>
            </a:r>
            <a:r>
              <a:rPr dirty="0" sz="2000">
                <a:latin typeface="Times New Roman"/>
                <a:cs typeface="Times New Roman"/>
              </a:rPr>
              <a:t>up of two components, a portion to reward the  investor for the </a:t>
            </a:r>
            <a:r>
              <a:rPr dirty="0" sz="2000" spc="-10">
                <a:latin typeface="Times New Roman"/>
                <a:cs typeface="Times New Roman"/>
              </a:rPr>
              <a:t>time </a:t>
            </a:r>
            <a:r>
              <a:rPr dirty="0" sz="2000">
                <a:latin typeface="Times New Roman"/>
                <a:cs typeface="Times New Roman"/>
              </a:rPr>
              <a:t>value of money (called the real interest rate) and a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portion  to compensate him </a:t>
            </a:r>
            <a:r>
              <a:rPr dirty="0" sz="2000" spc="5">
                <a:latin typeface="Times New Roman"/>
                <a:cs typeface="Times New Roman"/>
              </a:rPr>
              <a:t>for </a:t>
            </a:r>
            <a:r>
              <a:rPr dirty="0" sz="2000">
                <a:latin typeface="Times New Roman"/>
                <a:cs typeface="Times New Roman"/>
              </a:rPr>
              <a:t>any expected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inflation: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671195">
              <a:lnSpc>
                <a:spcPct val="100000"/>
              </a:lnSpc>
              <a:spcBef>
                <a:spcPts val="5"/>
              </a:spcBef>
            </a:pPr>
            <a:r>
              <a:rPr dirty="0" sz="2000" spc="-10" i="1">
                <a:latin typeface="Times New Roman"/>
                <a:cs typeface="Times New Roman"/>
              </a:rPr>
              <a:t>Interest </a:t>
            </a:r>
            <a:r>
              <a:rPr dirty="0" sz="2000" i="1">
                <a:latin typeface="Times New Roman"/>
                <a:cs typeface="Times New Roman"/>
              </a:rPr>
              <a:t>Rate = </a:t>
            </a:r>
            <a:r>
              <a:rPr dirty="0" sz="2000" spc="-5" i="1">
                <a:latin typeface="Times New Roman"/>
                <a:cs typeface="Times New Roman"/>
              </a:rPr>
              <a:t>Real </a:t>
            </a:r>
            <a:r>
              <a:rPr dirty="0" sz="2000" spc="-10" i="1">
                <a:latin typeface="Times New Roman"/>
                <a:cs typeface="Times New Roman"/>
              </a:rPr>
              <a:t>Interest </a:t>
            </a:r>
            <a:r>
              <a:rPr dirty="0" sz="2000" i="1">
                <a:latin typeface="Times New Roman"/>
                <a:cs typeface="Times New Roman"/>
              </a:rPr>
              <a:t>Rate + </a:t>
            </a:r>
            <a:r>
              <a:rPr dirty="0" sz="2000" spc="-10" i="1">
                <a:latin typeface="Times New Roman"/>
                <a:cs typeface="Times New Roman"/>
              </a:rPr>
              <a:t>Premium </a:t>
            </a:r>
            <a:r>
              <a:rPr dirty="0" sz="2000" i="1">
                <a:latin typeface="Times New Roman"/>
                <a:cs typeface="Times New Roman"/>
              </a:rPr>
              <a:t>for Expected</a:t>
            </a:r>
            <a:r>
              <a:rPr dirty="0" sz="2000" spc="-14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Inflation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5">
                <a:latin typeface="Times New Roman"/>
                <a:cs typeface="Times New Roman"/>
              </a:rPr>
              <a:t>sum of </a:t>
            </a:r>
            <a:r>
              <a:rPr dirty="0" sz="2000">
                <a:latin typeface="Times New Roman"/>
                <a:cs typeface="Times New Roman"/>
              </a:rPr>
              <a:t>the two components is called the nominal interest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5">
                <a:latin typeface="Times New Roman"/>
                <a:cs typeface="Times New Roman"/>
              </a:rPr>
              <a:t>When </a:t>
            </a:r>
            <a:r>
              <a:rPr dirty="0" sz="2000">
                <a:latin typeface="Times New Roman"/>
                <a:cs typeface="Times New Roman"/>
              </a:rPr>
              <a:t>investors expect inflation to increase, they demand higher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returns.</a:t>
            </a:r>
            <a:endParaRPr sz="2000">
              <a:latin typeface="Times New Roman"/>
              <a:cs typeface="Times New Roman"/>
            </a:endParaRPr>
          </a:p>
          <a:p>
            <a:pPr marL="217804">
              <a:lnSpc>
                <a:spcPct val="100000"/>
              </a:lnSpc>
            </a:pPr>
            <a:r>
              <a:rPr dirty="0" sz="2000" spc="-10">
                <a:latin typeface="Times New Roman"/>
                <a:cs typeface="Times New Roman"/>
              </a:rPr>
              <a:t>Accordingly, </a:t>
            </a:r>
            <a:r>
              <a:rPr dirty="0" sz="2000">
                <a:latin typeface="Times New Roman"/>
                <a:cs typeface="Times New Roman"/>
              </a:rPr>
              <a:t>normal P/E ratios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decline.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just" lvl="1" marL="538480" marR="125730" indent="-28702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539115" algn="l"/>
              </a:tabLst>
            </a:pPr>
            <a:r>
              <a:rPr dirty="0" sz="2000" i="1">
                <a:latin typeface="Times New Roman"/>
                <a:cs typeface="Times New Roman"/>
              </a:rPr>
              <a:t>As in the </a:t>
            </a:r>
            <a:r>
              <a:rPr dirty="0" sz="2000" spc="-10" i="1">
                <a:latin typeface="Times New Roman"/>
                <a:cs typeface="Times New Roman"/>
              </a:rPr>
              <a:t>previous figure, </a:t>
            </a:r>
            <a:r>
              <a:rPr dirty="0" sz="2000" i="1">
                <a:latin typeface="Times New Roman"/>
                <a:cs typeface="Times New Roman"/>
              </a:rPr>
              <a:t>P/E </a:t>
            </a:r>
            <a:r>
              <a:rPr dirty="0" sz="2000" spc="-5" i="1">
                <a:latin typeface="Times New Roman"/>
                <a:cs typeface="Times New Roman"/>
              </a:rPr>
              <a:t>ratios </a:t>
            </a:r>
            <a:r>
              <a:rPr dirty="0" sz="2000" spc="-20" i="1">
                <a:latin typeface="Times New Roman"/>
                <a:cs typeface="Times New Roman"/>
              </a:rPr>
              <a:t>were </a:t>
            </a:r>
            <a:r>
              <a:rPr dirty="0" sz="2000" i="1">
                <a:latin typeface="Times New Roman"/>
                <a:cs typeface="Times New Roman"/>
              </a:rPr>
              <a:t>low when expected inflation was  </a:t>
            </a:r>
            <a:r>
              <a:rPr dirty="0" sz="2000" i="1">
                <a:latin typeface="Times New Roman"/>
                <a:cs typeface="Times New Roman"/>
              </a:rPr>
              <a:t>high in the </a:t>
            </a:r>
            <a:r>
              <a:rPr dirty="0" sz="2000" spc="-5" i="1">
                <a:latin typeface="Times New Roman"/>
                <a:cs typeface="Times New Roman"/>
              </a:rPr>
              <a:t>late </a:t>
            </a:r>
            <a:r>
              <a:rPr dirty="0" sz="2000" spc="5" i="1">
                <a:latin typeface="Times New Roman"/>
                <a:cs typeface="Times New Roman"/>
              </a:rPr>
              <a:t>1970s </a:t>
            </a:r>
            <a:r>
              <a:rPr dirty="0" sz="2000" i="1">
                <a:latin typeface="Times New Roman"/>
                <a:cs typeface="Times New Roman"/>
              </a:rPr>
              <a:t>and early 1980s, and high when inflation </a:t>
            </a:r>
            <a:r>
              <a:rPr dirty="0" sz="2000" spc="-5" i="1">
                <a:latin typeface="Times New Roman"/>
                <a:cs typeface="Times New Roman"/>
              </a:rPr>
              <a:t>was low</a:t>
            </a:r>
            <a:r>
              <a:rPr dirty="0" sz="2000" spc="-24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in  the</a:t>
            </a:r>
            <a:r>
              <a:rPr dirty="0" sz="2000" spc="-15" i="1">
                <a:latin typeface="Times New Roman"/>
                <a:cs typeface="Times New Roman"/>
              </a:rPr>
              <a:t> </a:t>
            </a:r>
            <a:r>
              <a:rPr dirty="0" sz="2000" spc="5" i="1">
                <a:latin typeface="Times New Roman"/>
                <a:cs typeface="Times New Roman"/>
              </a:rPr>
              <a:t>1990s.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0688" y="306450"/>
            <a:ext cx="37128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P/E Ratios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Inflation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9681" y="1221994"/>
            <a:ext cx="8265159" cy="2830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217804" marR="116205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75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maintain </a:t>
            </a:r>
            <a:r>
              <a:rPr dirty="0" sz="2000">
                <a:latin typeface="Times New Roman"/>
                <a:cs typeface="Times New Roman"/>
              </a:rPr>
              <a:t>their P/E ratios in </a:t>
            </a:r>
            <a:r>
              <a:rPr dirty="0" sz="2000" spc="-10">
                <a:latin typeface="Times New Roman"/>
                <a:cs typeface="Times New Roman"/>
              </a:rPr>
              <a:t>time </a:t>
            </a:r>
            <a:r>
              <a:rPr dirty="0" sz="2000">
                <a:latin typeface="Times New Roman"/>
                <a:cs typeface="Times New Roman"/>
              </a:rPr>
              <a:t>of higher expected inflation, </a:t>
            </a:r>
            <a:r>
              <a:rPr dirty="0" sz="2000" spc="-5">
                <a:latin typeface="Times New Roman"/>
                <a:cs typeface="Times New Roman"/>
              </a:rPr>
              <a:t>firms </a:t>
            </a:r>
            <a:r>
              <a:rPr dirty="0" sz="2000">
                <a:latin typeface="Times New Roman"/>
                <a:cs typeface="Times New Roman"/>
              </a:rPr>
              <a:t>have to  deliver </a:t>
            </a:r>
            <a:r>
              <a:rPr dirty="0" sz="2000" spc="-5">
                <a:latin typeface="Times New Roman"/>
                <a:cs typeface="Times New Roman"/>
              </a:rPr>
              <a:t>more </a:t>
            </a:r>
            <a:r>
              <a:rPr dirty="0" sz="2000">
                <a:latin typeface="Times New Roman"/>
                <a:cs typeface="Times New Roman"/>
              </a:rPr>
              <a:t>future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lvl="1" marL="538480" indent="-287655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539115" algn="l"/>
              </a:tabLst>
            </a:pPr>
            <a:r>
              <a:rPr dirty="0" sz="2000" spc="-60" i="1">
                <a:latin typeface="Times New Roman"/>
                <a:cs typeface="Times New Roman"/>
              </a:rPr>
              <a:t>You </a:t>
            </a:r>
            <a:r>
              <a:rPr dirty="0" sz="2000" i="1">
                <a:latin typeface="Times New Roman"/>
                <a:cs typeface="Times New Roman"/>
              </a:rPr>
              <a:t>might expect that they </a:t>
            </a:r>
            <a:r>
              <a:rPr dirty="0" sz="2000" spc="-5" i="1">
                <a:latin typeface="Times New Roman"/>
                <a:cs typeface="Times New Roman"/>
              </a:rPr>
              <a:t>will, </a:t>
            </a:r>
            <a:r>
              <a:rPr dirty="0" sz="2000" i="1">
                <a:latin typeface="Times New Roman"/>
                <a:cs typeface="Times New Roman"/>
              </a:rPr>
              <a:t>for accounting is in nominal dollars;</a:t>
            </a:r>
            <a:r>
              <a:rPr dirty="0" sz="2000" spc="-195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selling</a:t>
            </a:r>
            <a:endParaRPr sz="2000">
              <a:latin typeface="Times New Roman"/>
              <a:cs typeface="Times New Roman"/>
            </a:endParaRPr>
          </a:p>
          <a:p>
            <a:pPr marL="538480">
              <a:lnSpc>
                <a:spcPct val="100000"/>
              </a:lnSpc>
            </a:pPr>
            <a:r>
              <a:rPr dirty="0" sz="2000" spc="-5" i="1">
                <a:latin typeface="Times New Roman"/>
                <a:cs typeface="Times New Roman"/>
              </a:rPr>
              <a:t>prices </a:t>
            </a:r>
            <a:r>
              <a:rPr dirty="0" sz="2000" spc="-10" i="1">
                <a:latin typeface="Times New Roman"/>
                <a:cs typeface="Times New Roman"/>
              </a:rPr>
              <a:t>increase </a:t>
            </a:r>
            <a:r>
              <a:rPr dirty="0" sz="2000" spc="-5" i="1">
                <a:latin typeface="Times New Roman"/>
                <a:cs typeface="Times New Roman"/>
              </a:rPr>
              <a:t>with</a:t>
            </a:r>
            <a:r>
              <a:rPr dirty="0" sz="2000" spc="-5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inflation.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algn="just" marL="217804" marR="18669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Analyzing the </a:t>
            </a:r>
            <a:r>
              <a:rPr dirty="0" sz="2000" spc="-5">
                <a:latin typeface="Times New Roman"/>
                <a:cs typeface="Times New Roman"/>
              </a:rPr>
              <a:t>effects </a:t>
            </a:r>
            <a:r>
              <a:rPr dirty="0" sz="2000">
                <a:latin typeface="Times New Roman"/>
                <a:cs typeface="Times New Roman"/>
              </a:rPr>
              <a:t>of changes in interest rates and inflation on prices is,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  always, a </a:t>
            </a:r>
            <a:r>
              <a:rPr dirty="0" sz="2000" spc="-5">
                <a:latin typeface="Times New Roman"/>
                <a:cs typeface="Times New Roman"/>
              </a:rPr>
              <a:t>matter </a:t>
            </a: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5">
                <a:latin typeface="Times New Roman"/>
                <a:cs typeface="Times New Roman"/>
              </a:rPr>
              <a:t>pro </a:t>
            </a:r>
            <a:r>
              <a:rPr dirty="0" sz="2000">
                <a:latin typeface="Times New Roman"/>
                <a:cs typeface="Times New Roman"/>
              </a:rPr>
              <a:t>forma analysis, of modeling </a:t>
            </a:r>
            <a:r>
              <a:rPr dirty="0" sz="2000" spc="5">
                <a:latin typeface="Times New Roman"/>
                <a:cs typeface="Times New Roman"/>
              </a:rPr>
              <a:t>how </a:t>
            </a:r>
            <a:r>
              <a:rPr dirty="0" sz="2000">
                <a:latin typeface="Times New Roman"/>
                <a:cs typeface="Times New Roman"/>
              </a:rPr>
              <a:t>future earnings will  </a:t>
            </a:r>
            <a:r>
              <a:rPr dirty="0" sz="2000" spc="5">
                <a:latin typeface="Times New Roman"/>
                <a:cs typeface="Times New Roman"/>
              </a:rPr>
              <a:t>be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affected.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8011" y="343357"/>
            <a:ext cx="23571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PEG</a:t>
            </a:r>
            <a:r>
              <a:rPr dirty="0" spc="-70"/>
              <a:t> </a:t>
            </a:r>
            <a:r>
              <a:rPr dirty="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7022" y="1240663"/>
            <a:ext cx="816292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PEG </a:t>
            </a:r>
            <a:r>
              <a:rPr dirty="0" sz="1800">
                <a:latin typeface="Times New Roman"/>
                <a:cs typeface="Times New Roman"/>
              </a:rPr>
              <a:t>ratio </a:t>
            </a:r>
            <a:r>
              <a:rPr dirty="0" sz="1800" spc="-5">
                <a:latin typeface="Times New Roman"/>
                <a:cs typeface="Times New Roman"/>
              </a:rPr>
              <a:t>came </a:t>
            </a:r>
            <a:r>
              <a:rPr dirty="0" sz="1800">
                <a:latin typeface="Times New Roman"/>
                <a:cs typeface="Times New Roman"/>
              </a:rPr>
              <a:t>into </a:t>
            </a:r>
            <a:r>
              <a:rPr dirty="0" sz="1800" spc="-5">
                <a:latin typeface="Times New Roman"/>
                <a:cs typeface="Times New Roman"/>
              </a:rPr>
              <a:t>prominence </a:t>
            </a:r>
            <a:r>
              <a:rPr dirty="0" sz="1800">
                <a:latin typeface="Times New Roman"/>
                <a:cs typeface="Times New Roman"/>
              </a:rPr>
              <a:t>when it </a:t>
            </a:r>
            <a:r>
              <a:rPr dirty="0" sz="1800" spc="-5">
                <a:latin typeface="Times New Roman"/>
                <a:cs typeface="Times New Roman"/>
              </a:rPr>
              <a:t>was </a:t>
            </a:r>
            <a:r>
              <a:rPr dirty="0" sz="1800">
                <a:latin typeface="Times New Roman"/>
                <a:cs typeface="Times New Roman"/>
              </a:rPr>
              <a:t>advocated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a tool by the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5">
                <a:latin typeface="Times New Roman"/>
                <a:cs typeface="Times New Roman"/>
              </a:rPr>
              <a:t>well-known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analyst, </a:t>
            </a:r>
            <a:r>
              <a:rPr dirty="0" sz="1800" spc="-5">
                <a:latin typeface="Times New Roman"/>
                <a:cs typeface="Times New Roman"/>
              </a:rPr>
              <a:t>Peter </a:t>
            </a:r>
            <a:r>
              <a:rPr dirty="0" sz="1800" spc="-15">
                <a:latin typeface="Times New Roman"/>
                <a:cs typeface="Times New Roman"/>
              </a:rPr>
              <a:t>Lynch, </a:t>
            </a:r>
            <a:r>
              <a:rPr dirty="0" sz="1800">
                <a:latin typeface="Times New Roman"/>
                <a:cs typeface="Times New Roman"/>
              </a:rPr>
              <a:t>in </a:t>
            </a:r>
            <a:r>
              <a:rPr dirty="0" sz="1800" spc="-5">
                <a:latin typeface="Times New Roman"/>
                <a:cs typeface="Times New Roman"/>
              </a:rPr>
              <a:t>his </a:t>
            </a:r>
            <a:r>
              <a:rPr dirty="0" sz="1800">
                <a:latin typeface="Times New Roman"/>
                <a:cs typeface="Times New Roman"/>
              </a:rPr>
              <a:t>book, </a:t>
            </a:r>
            <a:r>
              <a:rPr dirty="0" sz="1800" spc="-5" i="1">
                <a:latin typeface="Times New Roman"/>
                <a:cs typeface="Times New Roman"/>
              </a:rPr>
              <a:t>One </a:t>
            </a:r>
            <a:r>
              <a:rPr dirty="0" sz="1800" i="1">
                <a:latin typeface="Times New Roman"/>
                <a:cs typeface="Times New Roman"/>
              </a:rPr>
              <a:t>up on </a:t>
            </a:r>
            <a:r>
              <a:rPr dirty="0" sz="1800" spc="-45" i="1">
                <a:latin typeface="Times New Roman"/>
                <a:cs typeface="Times New Roman"/>
              </a:rPr>
              <a:t>Wall </a:t>
            </a:r>
            <a:r>
              <a:rPr dirty="0" sz="1800" spc="-10" i="1">
                <a:latin typeface="Times New Roman"/>
                <a:cs typeface="Times New Roman"/>
              </a:rPr>
              <a:t>Street</a:t>
            </a:r>
            <a:r>
              <a:rPr dirty="0" sz="1800" spc="-10">
                <a:latin typeface="Times New Roman"/>
                <a:cs typeface="Times New Roman"/>
              </a:rPr>
              <a:t>. </a:t>
            </a:r>
            <a:r>
              <a:rPr dirty="0" sz="1800" spc="-5">
                <a:latin typeface="Times New Roman"/>
                <a:cs typeface="Times New Roman"/>
              </a:rPr>
              <a:t>He </a:t>
            </a:r>
            <a:r>
              <a:rPr dirty="0" sz="1800">
                <a:latin typeface="Times New Roman"/>
                <a:cs typeface="Times New Roman"/>
              </a:rPr>
              <a:t>advised (p.199) that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47625" indent="398780">
              <a:lnSpc>
                <a:spcPct val="100000"/>
              </a:lnSpc>
              <a:spcBef>
                <a:spcPts val="5"/>
              </a:spcBef>
            </a:pPr>
            <a:r>
              <a:rPr dirty="0" sz="1800" spc="-5" i="1">
                <a:latin typeface="Times New Roman"/>
                <a:cs typeface="Times New Roman"/>
              </a:rPr>
              <a:t>“The </a:t>
            </a:r>
            <a:r>
              <a:rPr dirty="0" sz="1800" i="1">
                <a:latin typeface="Times New Roman"/>
                <a:cs typeface="Times New Roman"/>
              </a:rPr>
              <a:t>P/E </a:t>
            </a:r>
            <a:r>
              <a:rPr dirty="0" sz="1800" spc="-5" i="1">
                <a:latin typeface="Times New Roman"/>
                <a:cs typeface="Times New Roman"/>
              </a:rPr>
              <a:t>ratio </a:t>
            </a:r>
            <a:r>
              <a:rPr dirty="0" sz="1800" i="1">
                <a:latin typeface="Times New Roman"/>
                <a:cs typeface="Times New Roman"/>
              </a:rPr>
              <a:t>of any company </a:t>
            </a:r>
            <a:r>
              <a:rPr dirty="0" sz="1800" spc="-40" i="1">
                <a:latin typeface="Times New Roman"/>
                <a:cs typeface="Times New Roman"/>
              </a:rPr>
              <a:t>that’s </a:t>
            </a:r>
            <a:r>
              <a:rPr dirty="0" sz="1800" spc="-5" i="1">
                <a:latin typeface="Times New Roman"/>
                <a:cs typeface="Times New Roman"/>
              </a:rPr>
              <a:t>fairly priced </a:t>
            </a:r>
            <a:r>
              <a:rPr dirty="0" sz="1800" i="1">
                <a:latin typeface="Times New Roman"/>
                <a:cs typeface="Times New Roman"/>
              </a:rPr>
              <a:t>will equal its </a:t>
            </a:r>
            <a:r>
              <a:rPr dirty="0" sz="1800" spc="-5" i="1">
                <a:latin typeface="Times New Roman"/>
                <a:cs typeface="Times New Roman"/>
              </a:rPr>
              <a:t>(earnings) </a:t>
            </a:r>
            <a:r>
              <a:rPr dirty="0" sz="1800" spc="-15" i="1">
                <a:latin typeface="Times New Roman"/>
                <a:cs typeface="Times New Roman"/>
              </a:rPr>
              <a:t>growth  </a:t>
            </a:r>
            <a:r>
              <a:rPr dirty="0" sz="1800" spc="-5" i="1">
                <a:latin typeface="Times New Roman"/>
                <a:cs typeface="Times New Roman"/>
              </a:rPr>
              <a:t>rate….. </a:t>
            </a:r>
            <a:r>
              <a:rPr dirty="0" sz="1800" i="1">
                <a:latin typeface="Times New Roman"/>
                <a:cs typeface="Times New Roman"/>
              </a:rPr>
              <a:t>In </a:t>
            </a:r>
            <a:r>
              <a:rPr dirty="0" sz="1800" spc="-5" i="1">
                <a:latin typeface="Times New Roman"/>
                <a:cs typeface="Times New Roman"/>
              </a:rPr>
              <a:t>general, </a:t>
            </a:r>
            <a:r>
              <a:rPr dirty="0" sz="1800" i="1">
                <a:latin typeface="Times New Roman"/>
                <a:cs typeface="Times New Roman"/>
              </a:rPr>
              <a:t>a P/E </a:t>
            </a:r>
            <a:r>
              <a:rPr dirty="0" sz="1800" spc="-40" i="1">
                <a:latin typeface="Times New Roman"/>
                <a:cs typeface="Times New Roman"/>
              </a:rPr>
              <a:t>that’s </a:t>
            </a:r>
            <a:r>
              <a:rPr dirty="0" sz="1800" i="1">
                <a:latin typeface="Times New Roman"/>
                <a:cs typeface="Times New Roman"/>
              </a:rPr>
              <a:t>half the </a:t>
            </a:r>
            <a:r>
              <a:rPr dirty="0" sz="1800" spc="-15" i="1">
                <a:latin typeface="Times New Roman"/>
                <a:cs typeface="Times New Roman"/>
              </a:rPr>
              <a:t>growth </a:t>
            </a:r>
            <a:r>
              <a:rPr dirty="0" sz="1800" spc="-5" i="1">
                <a:latin typeface="Times New Roman"/>
                <a:cs typeface="Times New Roman"/>
              </a:rPr>
              <a:t>rate </a:t>
            </a:r>
            <a:r>
              <a:rPr dirty="0" sz="1800" i="1">
                <a:latin typeface="Times New Roman"/>
                <a:cs typeface="Times New Roman"/>
              </a:rPr>
              <a:t>is very positive, and one </a:t>
            </a:r>
            <a:r>
              <a:rPr dirty="0" sz="1800" spc="-40" i="1">
                <a:latin typeface="Times New Roman"/>
                <a:cs typeface="Times New Roman"/>
              </a:rPr>
              <a:t>that’s </a:t>
            </a:r>
            <a:r>
              <a:rPr dirty="0" sz="1800" i="1">
                <a:latin typeface="Times New Roman"/>
                <a:cs typeface="Times New Roman"/>
              </a:rPr>
              <a:t>twice  the </a:t>
            </a:r>
            <a:r>
              <a:rPr dirty="0" sz="1800" spc="-15" i="1">
                <a:latin typeface="Times New Roman"/>
                <a:cs typeface="Times New Roman"/>
              </a:rPr>
              <a:t>growth </a:t>
            </a:r>
            <a:r>
              <a:rPr dirty="0" sz="1800" i="1">
                <a:latin typeface="Times New Roman"/>
                <a:cs typeface="Times New Roman"/>
              </a:rPr>
              <a:t>rate </a:t>
            </a:r>
            <a:r>
              <a:rPr dirty="0" sz="1800" spc="-5" i="1">
                <a:latin typeface="Times New Roman"/>
                <a:cs typeface="Times New Roman"/>
              </a:rPr>
              <a:t>is </a:t>
            </a:r>
            <a:r>
              <a:rPr dirty="0" sz="1800" i="1">
                <a:latin typeface="Times New Roman"/>
                <a:cs typeface="Times New Roman"/>
              </a:rPr>
              <a:t>very negative. </a:t>
            </a:r>
            <a:r>
              <a:rPr dirty="0" sz="1800" spc="-85" i="1">
                <a:latin typeface="Times New Roman"/>
                <a:cs typeface="Times New Roman"/>
              </a:rPr>
              <a:t>We </a:t>
            </a:r>
            <a:r>
              <a:rPr dirty="0" sz="1800" spc="-5" i="1">
                <a:latin typeface="Times New Roman"/>
                <a:cs typeface="Times New Roman"/>
              </a:rPr>
              <a:t>use </a:t>
            </a:r>
            <a:r>
              <a:rPr dirty="0" sz="1800" i="1">
                <a:latin typeface="Times New Roman"/>
                <a:cs typeface="Times New Roman"/>
              </a:rPr>
              <a:t>this </a:t>
            </a:r>
            <a:r>
              <a:rPr dirty="0" sz="1800" spc="-15" i="1">
                <a:latin typeface="Times New Roman"/>
                <a:cs typeface="Times New Roman"/>
              </a:rPr>
              <a:t>measure </a:t>
            </a:r>
            <a:r>
              <a:rPr dirty="0" sz="1800" i="1">
                <a:latin typeface="Times New Roman"/>
                <a:cs typeface="Times New Roman"/>
              </a:rPr>
              <a:t>all the time in analyzing stocks </a:t>
            </a:r>
            <a:r>
              <a:rPr dirty="0" sz="1800" spc="-5" i="1">
                <a:latin typeface="Times New Roman"/>
                <a:cs typeface="Times New Roman"/>
              </a:rPr>
              <a:t>for  mutual funds.”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8377" y="3571494"/>
            <a:ext cx="50958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957830" algn="l"/>
                <a:tab pos="5057140" algn="l"/>
              </a:tabLst>
            </a:pPr>
            <a:r>
              <a:rPr dirty="0" sz="1800" spc="-5">
                <a:latin typeface="Times New Roman"/>
                <a:cs typeface="Times New Roman"/>
              </a:rPr>
              <a:t>PEG</a:t>
            </a:r>
            <a:r>
              <a:rPr dirty="0" sz="1800">
                <a:latin typeface="Times New Roman"/>
                <a:cs typeface="Times New Roman"/>
              </a:rPr>
              <a:t> ratio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u="heavy" baseline="32407" sz="27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u="heavy" baseline="32407" sz="2700" spc="-7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P/E	</a:t>
            </a:r>
            <a:endParaRPr baseline="32407" sz="2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4398" y="3687317"/>
            <a:ext cx="3839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1−year ahead </a:t>
            </a:r>
            <a:r>
              <a:rPr dirty="0" sz="1800" spc="-5">
                <a:latin typeface="Times New Roman"/>
                <a:cs typeface="Times New Roman"/>
              </a:rPr>
              <a:t>percentage earnings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growth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7022" y="4261561"/>
            <a:ext cx="83204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PEG (P/E-to-earnings-growth) </a:t>
            </a:r>
            <a:r>
              <a:rPr dirty="0" sz="1800">
                <a:latin typeface="Times New Roman"/>
                <a:cs typeface="Times New Roman"/>
              </a:rPr>
              <a:t>ratio </a:t>
            </a:r>
            <a:r>
              <a:rPr dirty="0" sz="1800" spc="-5">
                <a:latin typeface="Times New Roman"/>
                <a:cs typeface="Times New Roman"/>
              </a:rPr>
              <a:t>compares </a:t>
            </a: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P/E </a:t>
            </a:r>
            <a:r>
              <a:rPr dirty="0" sz="1800">
                <a:latin typeface="Times New Roman"/>
                <a:cs typeface="Times New Roman"/>
              </a:rPr>
              <a:t>ratio to a forecast of</a:t>
            </a:r>
            <a:r>
              <a:rPr dirty="0" sz="1800" spc="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percentage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Times New Roman"/>
                <a:cs typeface="Times New Roman"/>
              </a:rPr>
              <a:t>earnings growth rate in the following </a:t>
            </a:r>
            <a:r>
              <a:rPr dirty="0" sz="1800" spc="-15">
                <a:latin typeface="Times New Roman"/>
                <a:cs typeface="Times New Roman"/>
              </a:rPr>
              <a:t>year. </a:t>
            </a:r>
            <a:r>
              <a:rPr dirty="0" sz="1800" spc="-5">
                <a:latin typeface="Times New Roman"/>
                <a:cs typeface="Times New Roman"/>
              </a:rPr>
              <a:t>Analysts’</a:t>
            </a:r>
            <a:r>
              <a:rPr dirty="0" sz="1800" spc="-3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growth </a:t>
            </a:r>
            <a:r>
              <a:rPr dirty="0" sz="1800" spc="-5">
                <a:latin typeface="Times New Roman"/>
                <a:cs typeface="Times New Roman"/>
              </a:rPr>
              <a:t>forecasts </a:t>
            </a:r>
            <a:r>
              <a:rPr dirty="0" sz="1800">
                <a:latin typeface="Times New Roman"/>
                <a:cs typeface="Times New Roman"/>
              </a:rPr>
              <a:t>are typically used.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8011" y="343357"/>
            <a:ext cx="23571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PEG</a:t>
            </a:r>
            <a:r>
              <a:rPr dirty="0" spc="-70"/>
              <a:t> </a:t>
            </a:r>
            <a:r>
              <a:rPr dirty="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7022" y="1156792"/>
            <a:ext cx="8336915" cy="3075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Does the PEG ratio work as a screen for buy and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sell?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Three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points: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spc="-5">
                <a:latin typeface="Times New Roman"/>
                <a:cs typeface="Times New Roman"/>
              </a:rPr>
              <a:t>One-year-ahead </a:t>
            </a:r>
            <a:r>
              <a:rPr dirty="0" sz="2000">
                <a:latin typeface="Times New Roman"/>
                <a:cs typeface="Times New Roman"/>
              </a:rPr>
              <a:t>growth </a:t>
            </a:r>
            <a:r>
              <a:rPr dirty="0" sz="2000" spc="5">
                <a:latin typeface="Times New Roman"/>
                <a:cs typeface="Times New Roman"/>
              </a:rPr>
              <a:t>does not </a:t>
            </a:r>
            <a:r>
              <a:rPr dirty="0" sz="2000">
                <a:latin typeface="Times New Roman"/>
                <a:cs typeface="Times New Roman"/>
              </a:rPr>
              <a:t>capture </a:t>
            </a:r>
            <a:r>
              <a:rPr dirty="0" sz="2000" spc="-5">
                <a:latin typeface="Times New Roman"/>
                <a:cs typeface="Times New Roman"/>
              </a:rPr>
              <a:t>long-term </a:t>
            </a:r>
            <a:r>
              <a:rPr dirty="0" sz="2000">
                <a:latin typeface="Times New Roman"/>
                <a:cs typeface="Times New Roman"/>
              </a:rPr>
              <a:t>growth: Use an average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5-</a:t>
            </a:r>
            <a:endParaRPr sz="20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dirty="0" sz="2000" spc="-5">
                <a:latin typeface="Times New Roman"/>
                <a:cs typeface="Times New Roman"/>
              </a:rPr>
              <a:t>year </a:t>
            </a:r>
            <a:r>
              <a:rPr dirty="0" sz="2000">
                <a:latin typeface="Times New Roman"/>
                <a:cs typeface="Times New Roman"/>
              </a:rPr>
              <a:t>growth rate in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denominator?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AutoNum type="arabicPeriod" startAt="2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A 1.0 </a:t>
            </a:r>
            <a:r>
              <a:rPr dirty="0" sz="2000" spc="-5">
                <a:latin typeface="Times New Roman"/>
                <a:cs typeface="Times New Roman"/>
              </a:rPr>
              <a:t>cutoff </a:t>
            </a:r>
            <a:r>
              <a:rPr dirty="0" sz="2000">
                <a:latin typeface="Times New Roman"/>
                <a:cs typeface="Times New Roman"/>
              </a:rPr>
              <a:t>applies only for a required return of</a:t>
            </a:r>
            <a:r>
              <a:rPr dirty="0" sz="2000" spc="-3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10%.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AutoNum type="arabicPeriod" startAt="2"/>
            </a:pPr>
            <a:endParaRPr sz="205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buClr>
                <a:srgbClr val="001F5F"/>
              </a:buClr>
              <a:buAutoNum type="arabicPeriod" startAt="2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Growth rate should be the cum-dividend growth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6554" y="250317"/>
            <a:ext cx="484759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097915" marR="5080" indent="-108585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Beware </a:t>
            </a:r>
            <a:r>
              <a:rPr dirty="0" spc="-5"/>
              <a:t>of Paying </a:t>
            </a:r>
            <a:r>
              <a:rPr dirty="0" spc="-90"/>
              <a:t>Too </a:t>
            </a:r>
            <a:r>
              <a:rPr dirty="0" spc="-5"/>
              <a:t>Much </a:t>
            </a:r>
            <a:r>
              <a:rPr dirty="0"/>
              <a:t>for  </a:t>
            </a:r>
            <a:r>
              <a:rPr dirty="0" spc="-5"/>
              <a:t>Earnings</a:t>
            </a:r>
            <a:r>
              <a:rPr dirty="0"/>
              <a:t> </a:t>
            </a:r>
            <a:r>
              <a:rPr dirty="0" spc="-20"/>
              <a:t>Growth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388243"/>
            <a:ext cx="7077709" cy="2006600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8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5">
                <a:latin typeface="Times New Roman"/>
                <a:cs typeface="Times New Roman"/>
              </a:rPr>
              <a:t>Investment </a:t>
            </a:r>
            <a:r>
              <a:rPr dirty="0" sz="2000">
                <a:latin typeface="Times New Roman"/>
                <a:cs typeface="Times New Roman"/>
              </a:rPr>
              <a:t>creates growth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does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necessarily add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72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Earnings growth can be created by the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accounting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266700" marR="5080" indent="-5080">
              <a:lnSpc>
                <a:spcPct val="130000"/>
              </a:lnSpc>
              <a:spcBef>
                <a:spcPts val="5"/>
              </a:spcBef>
            </a:pPr>
            <a:r>
              <a:rPr dirty="0" sz="2000" spc="-70">
                <a:latin typeface="Times New Roman"/>
                <a:cs typeface="Times New Roman"/>
              </a:rPr>
              <a:t>We </a:t>
            </a:r>
            <a:r>
              <a:rPr dirty="0" sz="2000">
                <a:latin typeface="Times New Roman"/>
                <a:cs typeface="Times New Roman"/>
              </a:rPr>
              <a:t>need a valuation </a:t>
            </a:r>
            <a:r>
              <a:rPr dirty="0" sz="2000" spc="-5">
                <a:latin typeface="Times New Roman"/>
                <a:cs typeface="Times New Roman"/>
              </a:rPr>
              <a:t>method </a:t>
            </a:r>
            <a:r>
              <a:rPr dirty="0" sz="2000">
                <a:latin typeface="Times New Roman"/>
                <a:cs typeface="Times New Roman"/>
              </a:rPr>
              <a:t>that protects us from paying too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much  </a:t>
            </a:r>
            <a:r>
              <a:rPr dirty="0" sz="2000">
                <a:latin typeface="Times New Roman"/>
                <a:cs typeface="Times New Roman"/>
              </a:rPr>
              <a:t>for earnings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79617" y="3591233"/>
            <a:ext cx="2117345" cy="2616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2152" y="256108"/>
            <a:ext cx="8091805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93165" marR="5080" indent="-11811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Reminder: Residual Earnings </a:t>
            </a:r>
            <a:r>
              <a:rPr dirty="0" spc="-30"/>
              <a:t>Valuation </a:t>
            </a:r>
            <a:r>
              <a:rPr dirty="0" spc="-15"/>
              <a:t>Protects </a:t>
            </a:r>
            <a:r>
              <a:rPr dirty="0" spc="-110"/>
              <a:t>You  </a:t>
            </a:r>
            <a:r>
              <a:rPr dirty="0" spc="-20"/>
              <a:t>From </a:t>
            </a:r>
            <a:r>
              <a:rPr dirty="0" spc="-5"/>
              <a:t>Paying </a:t>
            </a:r>
            <a:r>
              <a:rPr dirty="0" spc="-90"/>
              <a:t>Too </a:t>
            </a:r>
            <a:r>
              <a:rPr dirty="0" spc="-5"/>
              <a:t>Much For</a:t>
            </a:r>
            <a:r>
              <a:rPr dirty="0" spc="30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0583" y="1325956"/>
            <a:ext cx="8082915" cy="4965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ts val="228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Earnings from new </a:t>
            </a:r>
            <a:r>
              <a:rPr dirty="0" sz="2000" spc="-5">
                <a:latin typeface="Times New Roman"/>
                <a:cs typeface="Times New Roman"/>
              </a:rPr>
              <a:t>investment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-5">
                <a:latin typeface="Times New Roman"/>
                <a:cs typeface="Times New Roman"/>
              </a:rPr>
              <a:t>charged </a:t>
            </a:r>
            <a:r>
              <a:rPr dirty="0" sz="2000">
                <a:latin typeface="Times New Roman"/>
                <a:cs typeface="Times New Roman"/>
              </a:rPr>
              <a:t>with </a:t>
            </a:r>
            <a:r>
              <a:rPr dirty="0" sz="2000" spc="-5">
                <a:latin typeface="Times New Roman"/>
                <a:cs typeface="Times New Roman"/>
              </a:rPr>
              <a:t>the </a:t>
            </a:r>
            <a:r>
              <a:rPr dirty="0" sz="2000">
                <a:latin typeface="Times New Roman"/>
                <a:cs typeface="Times New Roman"/>
              </a:rPr>
              <a:t>required return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ts val="2280"/>
              </a:lnSpc>
            </a:pPr>
            <a:r>
              <a:rPr dirty="0" sz="2000" spc="-5">
                <a:latin typeface="Times New Roman"/>
                <a:cs typeface="Times New Roman"/>
              </a:rPr>
              <a:t>investment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Times New Roman"/>
                <a:cs typeface="Times New Roman"/>
              </a:rPr>
              <a:t>Residual earnings before new </a:t>
            </a:r>
            <a:r>
              <a:rPr dirty="0" sz="2000" spc="-5">
                <a:latin typeface="Times New Roman"/>
                <a:cs typeface="Times New Roman"/>
              </a:rPr>
              <a:t>investment: </a:t>
            </a:r>
            <a:r>
              <a:rPr dirty="0" sz="2000" spc="5">
                <a:latin typeface="Times New Roman"/>
                <a:cs typeface="Times New Roman"/>
              </a:rPr>
              <a:t>10% </a:t>
            </a:r>
            <a:r>
              <a:rPr dirty="0" sz="2000">
                <a:latin typeface="Times New Roman"/>
                <a:cs typeface="Times New Roman"/>
              </a:rPr>
              <a:t>hurdle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1573530">
              <a:lnSpc>
                <a:spcPct val="100000"/>
              </a:lnSpc>
              <a:spcBef>
                <a:spcPts val="5"/>
              </a:spcBef>
              <a:tabLst>
                <a:tab pos="4511040" algn="l"/>
              </a:tabLst>
            </a:pPr>
            <a:r>
              <a:rPr dirty="0" sz="2000" spc="-5">
                <a:latin typeface="Times New Roman"/>
                <a:cs typeface="Times New Roman"/>
              </a:rPr>
              <a:t>RE </a:t>
            </a:r>
            <a:r>
              <a:rPr dirty="0" sz="2000">
                <a:latin typeface="Times New Roman"/>
                <a:cs typeface="Times New Roman"/>
              </a:rPr>
              <a:t>= 12 – (0.10 x 100)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	(ROCE =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12%)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91630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Residual earnings after new investment of </a:t>
            </a:r>
            <a:r>
              <a:rPr dirty="0" sz="2000" spc="5">
                <a:latin typeface="Times New Roman"/>
                <a:cs typeface="Times New Roman"/>
              </a:rPr>
              <a:t>$20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earning at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10%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163703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Times New Roman"/>
                <a:cs typeface="Times New Roman"/>
              </a:rPr>
              <a:t>RE </a:t>
            </a:r>
            <a:r>
              <a:rPr dirty="0" sz="2000">
                <a:latin typeface="Times New Roman"/>
                <a:cs typeface="Times New Roman"/>
              </a:rPr>
              <a:t>= 14 – (0.10 x 120) =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  <a:p>
            <a:pPr marL="916305">
              <a:lnSpc>
                <a:spcPct val="100000"/>
              </a:lnSpc>
              <a:spcBef>
                <a:spcPts val="1920"/>
              </a:spcBef>
            </a:pPr>
            <a:r>
              <a:rPr dirty="0" sz="2000">
                <a:latin typeface="Times New Roman"/>
                <a:cs typeface="Times New Roman"/>
              </a:rPr>
              <a:t>No value added </a:t>
            </a:r>
            <a:r>
              <a:rPr dirty="0" sz="2000" spc="5">
                <a:latin typeface="Times New Roman"/>
                <a:cs typeface="Times New Roman"/>
              </a:rPr>
              <a:t>from </a:t>
            </a:r>
            <a:r>
              <a:rPr dirty="0" sz="2000">
                <a:latin typeface="Times New Roman"/>
                <a:cs typeface="Times New Roman"/>
              </a:rPr>
              <a:t>new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investment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Creating earnings by accounting </a:t>
            </a:r>
            <a:r>
              <a:rPr dirty="0" sz="2000" spc="-5">
                <a:latin typeface="Times New Roman"/>
                <a:cs typeface="Times New Roman"/>
              </a:rPr>
              <a:t>methods also </a:t>
            </a:r>
            <a:r>
              <a:rPr dirty="0" sz="2000">
                <a:latin typeface="Times New Roman"/>
                <a:cs typeface="Times New Roman"/>
              </a:rPr>
              <a:t>increases residual earnings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but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reduces book value. The net </a:t>
            </a:r>
            <a:r>
              <a:rPr dirty="0" sz="2000" spc="-5">
                <a:latin typeface="Times New Roman"/>
                <a:cs typeface="Times New Roman"/>
              </a:rPr>
              <a:t>effect </a:t>
            </a:r>
            <a:r>
              <a:rPr dirty="0" sz="2000">
                <a:latin typeface="Times New Roman"/>
                <a:cs typeface="Times New Roman"/>
              </a:rPr>
              <a:t>is zero. See Chapter</a:t>
            </a:r>
            <a:r>
              <a:rPr dirty="0" sz="2000" spc="-2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5.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dirty="0" sz="2000">
                <a:latin typeface="Times New Roman"/>
                <a:cs typeface="Times New Roman"/>
              </a:rPr>
              <a:t>A P/E </a:t>
            </a:r>
            <a:r>
              <a:rPr dirty="0" sz="2000" spc="-5">
                <a:latin typeface="Times New Roman"/>
                <a:cs typeface="Times New Roman"/>
              </a:rPr>
              <a:t>model must also </a:t>
            </a:r>
            <a:r>
              <a:rPr dirty="0" sz="2000">
                <a:latin typeface="Times New Roman"/>
                <a:cs typeface="Times New Roman"/>
              </a:rPr>
              <a:t>protect you from paying too </a:t>
            </a:r>
            <a:r>
              <a:rPr dirty="0" sz="2000" spc="-5">
                <a:latin typeface="Times New Roman"/>
                <a:cs typeface="Times New Roman"/>
              </a:rPr>
              <a:t>much </a:t>
            </a:r>
            <a:r>
              <a:rPr dirty="0" sz="2000">
                <a:latin typeface="Times New Roman"/>
                <a:cs typeface="Times New Roman"/>
              </a:rPr>
              <a:t>for earnings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3001" y="144525"/>
            <a:ext cx="5363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P/B </a:t>
            </a:r>
            <a:r>
              <a:rPr dirty="0" spc="-30"/>
              <a:t>Valuation </a:t>
            </a:r>
            <a:r>
              <a:rPr dirty="0"/>
              <a:t>for </a:t>
            </a:r>
            <a:r>
              <a:rPr dirty="0" spc="-10"/>
              <a:t>Nike, </a:t>
            </a:r>
            <a:r>
              <a:rPr dirty="0" spc="-5"/>
              <a:t>Inc. (Ch.</a:t>
            </a:r>
            <a:r>
              <a:rPr dirty="0" spc="-55"/>
              <a:t> </a:t>
            </a:r>
            <a:r>
              <a:rPr dirty="0" spc="-5"/>
              <a:t>5)</a:t>
            </a:r>
          </a:p>
        </p:txBody>
      </p:sp>
      <p:sp>
        <p:nvSpPr>
          <p:cNvPr id="3" name="object 3"/>
          <p:cNvSpPr/>
          <p:nvPr/>
        </p:nvSpPr>
        <p:spPr>
          <a:xfrm>
            <a:off x="203200" y="1032383"/>
            <a:ext cx="8724900" cy="0"/>
          </a:xfrm>
          <a:custGeom>
            <a:avLst/>
            <a:gdLst/>
            <a:ahLst/>
            <a:cxnLst/>
            <a:rect l="l" t="t" r="r" b="b"/>
            <a:pathLst>
              <a:path w="8724900" h="0">
                <a:moveTo>
                  <a:pt x="0" y="0"/>
                </a:moveTo>
                <a:lnTo>
                  <a:pt x="8724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3200" y="750188"/>
            <a:ext cx="8724900" cy="0"/>
          </a:xfrm>
          <a:custGeom>
            <a:avLst/>
            <a:gdLst/>
            <a:ahLst/>
            <a:cxnLst/>
            <a:rect l="l" t="t" r="r" b="b"/>
            <a:pathLst>
              <a:path w="8724900" h="0">
                <a:moveTo>
                  <a:pt x="0" y="0"/>
                </a:moveTo>
                <a:lnTo>
                  <a:pt x="8724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3200" y="5916396"/>
            <a:ext cx="8724900" cy="0"/>
          </a:xfrm>
          <a:custGeom>
            <a:avLst/>
            <a:gdLst/>
            <a:ahLst/>
            <a:cxnLst/>
            <a:rect l="l" t="t" r="r" b="b"/>
            <a:pathLst>
              <a:path w="8724900" h="0">
                <a:moveTo>
                  <a:pt x="0" y="0"/>
                </a:moveTo>
                <a:lnTo>
                  <a:pt x="8724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03200" y="1370810"/>
          <a:ext cx="8724900" cy="3368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1820"/>
                <a:gridCol w="1054100"/>
                <a:gridCol w="920750"/>
                <a:gridCol w="904239"/>
                <a:gridCol w="904874"/>
                <a:gridCol w="904875"/>
                <a:gridCol w="904240"/>
              </a:tblGrid>
              <a:tr h="2258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0979">
                        <a:lnSpc>
                          <a:spcPts val="1680"/>
                        </a:lnSpc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2006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1680"/>
                        </a:lnSpc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680"/>
                        </a:lnSpc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</a:pPr>
                      <a:r>
                        <a:rPr dirty="0" sz="1600" spc="-25" b="1">
                          <a:latin typeface="Times New Roman"/>
                          <a:cs typeface="Times New Roman"/>
                        </a:rPr>
                        <a:t>2011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09469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2.96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3.80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3.93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4.28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302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22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DPS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0.88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0.98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1.06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1.20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28225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BPS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52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16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19.17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21.26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24.13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27.21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28225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ROCE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21.1%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23.4%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16.0%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18.5%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17.7%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301489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(9%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charge)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52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.7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2.338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1.345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2.017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2.108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30173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Discount rate</a:t>
                      </a:r>
                      <a:r>
                        <a:rPr dirty="0" sz="16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(1.09</a:t>
                      </a:r>
                      <a:r>
                        <a:rPr dirty="0" baseline="21164" sz="1575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462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.0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1.188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1.295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1.412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1.539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solidFill>
                      <a:srgbClr val="F8F8F8"/>
                    </a:solidFill>
                  </a:tcPr>
                </a:tc>
              </a:tr>
              <a:tr h="112893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Present value of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50" marR="381635">
                        <a:lnSpc>
                          <a:spcPct val="115700"/>
                        </a:lnSpc>
                      </a:pPr>
                      <a:r>
                        <a:rPr dirty="0" sz="1600" spc="-2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present value of RE to </a:t>
                      </a: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2011 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Continuing value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(CV)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Present value of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CV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441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7.36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389255">
                        <a:lnSpc>
                          <a:spcPct val="10000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31.82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52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.5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1.967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1.038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1.429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1.370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22288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48.96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</a:tr>
              <a:tr h="253393">
                <a:tc>
                  <a:txBody>
                    <a:bodyPr/>
                    <a:lstStyle/>
                    <a:p>
                      <a:pPr marL="6350">
                        <a:lnSpc>
                          <a:spcPts val="1845"/>
                        </a:lnSpc>
                        <a:spcBef>
                          <a:spcPts val="50"/>
                        </a:spcBef>
                      </a:pP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6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share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1845"/>
                        </a:lnSpc>
                        <a:spcBef>
                          <a:spcPts val="50"/>
                        </a:spcBef>
                      </a:pPr>
                      <a:r>
                        <a:rPr dirty="0" u="dbl" sz="16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53</a:t>
                      </a:r>
                      <a:r>
                        <a:rPr dirty="0" u="dbl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97002" y="732434"/>
            <a:ext cx="6626859" cy="59055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1600" spc="-5">
                <a:latin typeface="Times New Roman"/>
                <a:cs typeface="Times New Roman"/>
              </a:rPr>
              <a:t>Required rate of return is 9%. RE is expected to grow at 4.5% rate after</a:t>
            </a:r>
            <a:r>
              <a:rPr dirty="0" sz="1600" spc="250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2011.</a:t>
            </a:r>
            <a:endParaRPr sz="1600">
              <a:latin typeface="Times New Roman"/>
              <a:cs typeface="Times New Roman"/>
            </a:endParaRPr>
          </a:p>
          <a:p>
            <a:pPr marL="5422265">
              <a:lnSpc>
                <a:spcPct val="100000"/>
              </a:lnSpc>
              <a:spcBef>
                <a:spcPts val="305"/>
              </a:spcBef>
            </a:pPr>
            <a:r>
              <a:rPr dirty="0" sz="1600" spc="-5" b="1">
                <a:latin typeface="Times New Roman"/>
                <a:cs typeface="Times New Roman"/>
              </a:rPr>
              <a:t>Forecast</a:t>
            </a:r>
            <a:r>
              <a:rPr dirty="0" sz="1600" spc="-114" b="1">
                <a:latin typeface="Times New Roman"/>
                <a:cs typeface="Times New Roman"/>
              </a:rPr>
              <a:t> </a:t>
            </a:r>
            <a:r>
              <a:rPr dirty="0" sz="1600" spc="-50" b="1">
                <a:latin typeface="Times New Roman"/>
                <a:cs typeface="Times New Roman"/>
              </a:rPr>
              <a:t>Year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602" y="4956250"/>
            <a:ext cx="5235575" cy="969010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85"/>
              </a:spcBef>
            </a:pPr>
            <a:r>
              <a:rPr dirty="0" sz="1600" spc="-5">
                <a:latin typeface="Times New Roman"/>
                <a:cs typeface="Times New Roman"/>
              </a:rPr>
              <a:t>The continuing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value:</a:t>
            </a:r>
            <a:endParaRPr sz="16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680"/>
              </a:spcBef>
            </a:pPr>
            <a:r>
              <a:rPr dirty="0" sz="1600">
                <a:latin typeface="Times New Roman"/>
                <a:cs typeface="Times New Roman"/>
              </a:rPr>
              <a:t>CV</a:t>
            </a:r>
            <a:r>
              <a:rPr dirty="0" baseline="-23809" sz="1575">
                <a:latin typeface="Times New Roman"/>
                <a:cs typeface="Times New Roman"/>
              </a:rPr>
              <a:t>2011 </a:t>
            </a:r>
            <a:r>
              <a:rPr dirty="0" sz="1600" spc="-5">
                <a:latin typeface="Times New Roman"/>
                <a:cs typeface="Times New Roman"/>
              </a:rPr>
              <a:t>= </a:t>
            </a:r>
            <a:r>
              <a:rPr dirty="0" sz="1600" spc="5">
                <a:latin typeface="Times New Roman"/>
                <a:cs typeface="Times New Roman"/>
              </a:rPr>
              <a:t>RE</a:t>
            </a:r>
            <a:r>
              <a:rPr dirty="0" baseline="-23809" sz="1575" spc="7">
                <a:latin typeface="Times New Roman"/>
                <a:cs typeface="Times New Roman"/>
              </a:rPr>
              <a:t>2012 </a:t>
            </a:r>
            <a:r>
              <a:rPr dirty="0" sz="1600" spc="-5">
                <a:latin typeface="Times New Roman"/>
                <a:cs typeface="Times New Roman"/>
              </a:rPr>
              <a:t>/ (ρ</a:t>
            </a:r>
            <a:r>
              <a:rPr dirty="0" baseline="-23809" sz="1575" spc="-7">
                <a:latin typeface="Times New Roman"/>
                <a:cs typeface="Times New Roman"/>
              </a:rPr>
              <a:t>E</a:t>
            </a:r>
            <a:r>
              <a:rPr dirty="0" sz="1600" spc="-5">
                <a:latin typeface="Times New Roman"/>
                <a:cs typeface="Times New Roman"/>
              </a:rPr>
              <a:t>-g) = (2.108×1.045) / (1.09-1.045) =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48.96</a:t>
            </a:r>
            <a:endParaRPr sz="16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305"/>
              </a:spcBef>
            </a:pPr>
            <a:r>
              <a:rPr dirty="0" sz="1600" spc="-5">
                <a:latin typeface="Times New Roman"/>
                <a:cs typeface="Times New Roman"/>
              </a:rPr>
              <a:t>Present value of CV = 48.96 / 1.539 =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31.82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3039" y="6041847"/>
            <a:ext cx="1931670" cy="374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1695"/>
              </a:lnSpc>
              <a:spcBef>
                <a:spcPts val="100"/>
              </a:spcBef>
            </a:pPr>
            <a:r>
              <a:rPr dirty="0" sz="2000" spc="5">
                <a:latin typeface="Cambria Math"/>
                <a:cs typeface="Cambria Math"/>
              </a:rPr>
              <a:t>𝑅𝑒𝑐𝑎𝑙𝑙: </a:t>
            </a:r>
            <a:r>
              <a:rPr dirty="0" sz="2000" spc="65">
                <a:latin typeface="Cambria Math"/>
                <a:cs typeface="Cambria Math"/>
              </a:rPr>
              <a:t>𝑉</a:t>
            </a:r>
            <a:r>
              <a:rPr dirty="0" baseline="28735" sz="2175" spc="97">
                <a:latin typeface="Cambria Math"/>
                <a:cs typeface="Cambria Math"/>
              </a:rPr>
              <a:t>𝐸 </a:t>
            </a:r>
            <a:r>
              <a:rPr dirty="0" sz="2000">
                <a:latin typeface="Cambria Math"/>
                <a:cs typeface="Cambria Math"/>
              </a:rPr>
              <a:t>=</a:t>
            </a:r>
            <a:r>
              <a:rPr dirty="0" sz="2000" spc="300">
                <a:latin typeface="Cambria Math"/>
                <a:cs typeface="Cambria Math"/>
              </a:rPr>
              <a:t> </a:t>
            </a:r>
            <a:r>
              <a:rPr dirty="0" sz="2000">
                <a:latin typeface="Cambria Math"/>
                <a:cs typeface="Cambria Math"/>
              </a:rPr>
              <a:t>𝐵</a:t>
            </a:r>
            <a:endParaRPr sz="2000">
              <a:latin typeface="Cambria Math"/>
              <a:cs typeface="Cambria Math"/>
            </a:endParaRPr>
          </a:p>
          <a:p>
            <a:pPr marL="1056640">
              <a:lnSpc>
                <a:spcPts val="1035"/>
              </a:lnSpc>
              <a:tabLst>
                <a:tab pos="1784985" algn="l"/>
              </a:tabLst>
            </a:pPr>
            <a:r>
              <a:rPr dirty="0" sz="1450" spc="40">
                <a:latin typeface="Cambria Math"/>
                <a:cs typeface="Cambria Math"/>
              </a:rPr>
              <a:t>0	</a:t>
            </a:r>
            <a:r>
              <a:rPr dirty="0" baseline="1915" sz="2175" spc="60">
                <a:latin typeface="Cambria Math"/>
                <a:cs typeface="Cambria Math"/>
              </a:rPr>
              <a:t>0</a:t>
            </a:r>
            <a:endParaRPr baseline="1915" sz="2175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398776" y="6235281"/>
            <a:ext cx="329565" cy="0"/>
          </a:xfrm>
          <a:custGeom>
            <a:avLst/>
            <a:gdLst/>
            <a:ahLst/>
            <a:cxnLst/>
            <a:rect l="l" t="t" r="r" b="b"/>
            <a:pathLst>
              <a:path w="329564" h="0">
                <a:moveTo>
                  <a:pt x="0" y="0"/>
                </a:moveTo>
                <a:lnTo>
                  <a:pt x="329184" y="0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435098" y="6238443"/>
            <a:ext cx="14541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 spc="215">
                <a:latin typeface="Cambria Math"/>
                <a:cs typeface="Cambria Math"/>
              </a:rPr>
              <a:t>𝜌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55494" y="6310071"/>
            <a:ext cx="1327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50">
                <a:latin typeface="Cambria Math"/>
                <a:cs typeface="Cambria Math"/>
              </a:rPr>
              <a:t>𝐸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4951" y="6235281"/>
            <a:ext cx="329565" cy="0"/>
          </a:xfrm>
          <a:custGeom>
            <a:avLst/>
            <a:gdLst/>
            <a:ahLst/>
            <a:cxnLst/>
            <a:rect l="l" t="t" r="r" b="b"/>
            <a:pathLst>
              <a:path w="329564" h="0">
                <a:moveTo>
                  <a:pt x="0" y="0"/>
                </a:moveTo>
                <a:lnTo>
                  <a:pt x="329184" y="0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183379" y="6235281"/>
            <a:ext cx="352425" cy="0"/>
          </a:xfrm>
          <a:custGeom>
            <a:avLst/>
            <a:gdLst/>
            <a:ahLst/>
            <a:cxnLst/>
            <a:rect l="l" t="t" r="r" b="b"/>
            <a:pathLst>
              <a:path w="352425" h="0">
                <a:moveTo>
                  <a:pt x="0" y="0"/>
                </a:moveTo>
                <a:lnTo>
                  <a:pt x="352044" y="0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2114042" y="5892495"/>
            <a:ext cx="24530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33333" sz="3000">
                <a:latin typeface="Cambria Math"/>
                <a:cs typeface="Cambria Math"/>
              </a:rPr>
              <a:t>+ </a:t>
            </a:r>
            <a:r>
              <a:rPr dirty="0" sz="1450" spc="5">
                <a:latin typeface="Cambria Math"/>
                <a:cs typeface="Cambria Math"/>
              </a:rPr>
              <a:t>𝑅𝐸</a:t>
            </a:r>
            <a:r>
              <a:rPr dirty="0" baseline="-13888" sz="1800" spc="7">
                <a:latin typeface="Cambria Math"/>
                <a:cs typeface="Cambria Math"/>
              </a:rPr>
              <a:t>1 </a:t>
            </a:r>
            <a:r>
              <a:rPr dirty="0" baseline="-33333" sz="3000">
                <a:latin typeface="Cambria Math"/>
                <a:cs typeface="Cambria Math"/>
              </a:rPr>
              <a:t>+ </a:t>
            </a:r>
            <a:r>
              <a:rPr dirty="0" sz="1450" spc="5">
                <a:latin typeface="Cambria Math"/>
                <a:cs typeface="Cambria Math"/>
              </a:rPr>
              <a:t>𝑅𝐸</a:t>
            </a:r>
            <a:r>
              <a:rPr dirty="0" baseline="-13888" sz="1800" spc="7">
                <a:latin typeface="Cambria Math"/>
                <a:cs typeface="Cambria Math"/>
              </a:rPr>
              <a:t>2 </a:t>
            </a:r>
            <a:r>
              <a:rPr dirty="0" baseline="-33333" sz="3000">
                <a:latin typeface="Cambria Math"/>
                <a:cs typeface="Cambria Math"/>
              </a:rPr>
              <a:t>+ ⋯ +</a:t>
            </a:r>
            <a:r>
              <a:rPr dirty="0" baseline="-33333" sz="3000" spc="-157">
                <a:latin typeface="Cambria Math"/>
                <a:cs typeface="Cambria Math"/>
              </a:rPr>
              <a:t> </a:t>
            </a:r>
            <a:r>
              <a:rPr dirty="0" sz="1450" spc="55">
                <a:latin typeface="Cambria Math"/>
                <a:cs typeface="Cambria Math"/>
              </a:rPr>
              <a:t>𝑅𝐸</a:t>
            </a:r>
            <a:r>
              <a:rPr dirty="0" baseline="-13888" sz="1800" spc="82">
                <a:latin typeface="Cambria Math"/>
                <a:cs typeface="Cambria Math"/>
              </a:rPr>
              <a:t>𝑇</a:t>
            </a:r>
            <a:endParaRPr baseline="-13888" sz="1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97479" y="6328359"/>
            <a:ext cx="12801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0145" algn="l"/>
              </a:tabLst>
            </a:pPr>
            <a:r>
              <a:rPr dirty="0" sz="1200" spc="150">
                <a:latin typeface="Cambria Math"/>
                <a:cs typeface="Cambria Math"/>
              </a:rPr>
              <a:t>𝐸</a:t>
            </a:r>
            <a:r>
              <a:rPr dirty="0" sz="1200" spc="150">
                <a:latin typeface="Cambria Math"/>
                <a:cs typeface="Cambria Math"/>
              </a:rPr>
              <a:t>	</a:t>
            </a:r>
            <a:r>
              <a:rPr dirty="0" sz="1200" spc="150">
                <a:latin typeface="Cambria Math"/>
                <a:cs typeface="Cambria Math"/>
              </a:rPr>
              <a:t>𝐸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45079" y="6165291"/>
            <a:ext cx="147701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5"/>
              </a:spcBef>
              <a:tabLst>
                <a:tab pos="1198245" algn="l"/>
              </a:tabLst>
            </a:pPr>
            <a:r>
              <a:rPr dirty="0" baseline="-22988" sz="2175" spc="142">
                <a:latin typeface="Cambria Math"/>
                <a:cs typeface="Cambria Math"/>
              </a:rPr>
              <a:t>𝜌</a:t>
            </a:r>
            <a:r>
              <a:rPr dirty="0" sz="1200" spc="95">
                <a:latin typeface="Cambria Math"/>
                <a:cs typeface="Cambria Math"/>
              </a:rPr>
              <a:t>2	</a:t>
            </a:r>
            <a:r>
              <a:rPr dirty="0" baseline="-22988" sz="2175" spc="187">
                <a:latin typeface="Cambria Math"/>
                <a:cs typeface="Cambria Math"/>
              </a:rPr>
              <a:t>𝜌</a:t>
            </a:r>
            <a:r>
              <a:rPr dirty="0" sz="1200" spc="125">
                <a:latin typeface="Cambria Math"/>
                <a:cs typeface="Cambria Math"/>
              </a:rPr>
              <a:t>𝑇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896611" y="6235281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 h="0">
                <a:moveTo>
                  <a:pt x="0" y="0"/>
                </a:moveTo>
                <a:lnTo>
                  <a:pt x="556260" y="0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884546" y="5961075"/>
            <a:ext cx="26670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 spc="50">
                <a:latin typeface="Cambria Math"/>
                <a:cs typeface="Cambria Math"/>
              </a:rPr>
              <a:t>𝑅𝐸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25592" y="6032703"/>
            <a:ext cx="334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65">
                <a:latin typeface="Cambria Math"/>
                <a:cs typeface="Cambria Math"/>
              </a:rPr>
              <a:t>𝑇</a:t>
            </a:r>
            <a:r>
              <a:rPr dirty="0" sz="1200">
                <a:latin typeface="Cambria Math"/>
                <a:cs typeface="Cambria Math"/>
              </a:rPr>
              <a:t>+</a:t>
            </a:r>
            <a:r>
              <a:rPr dirty="0" sz="1200" spc="45">
                <a:latin typeface="Cambria Math"/>
                <a:cs typeface="Cambria Math"/>
              </a:rPr>
              <a:t>1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37201" y="6310071"/>
            <a:ext cx="1327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50">
                <a:latin typeface="Cambria Math"/>
                <a:cs typeface="Cambria Math"/>
              </a:rPr>
              <a:t>𝐸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88890" y="6041847"/>
            <a:ext cx="845185" cy="4451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980"/>
              </a:lnSpc>
              <a:spcBef>
                <a:spcPts val="100"/>
              </a:spcBef>
            </a:pPr>
            <a:r>
              <a:rPr dirty="0" sz="2000">
                <a:latin typeface="Cambria Math"/>
                <a:cs typeface="Cambria Math"/>
              </a:rPr>
              <a:t>+(</a:t>
            </a:r>
            <a:endParaRPr sz="2000">
              <a:latin typeface="Cambria Math"/>
              <a:cs typeface="Cambria Math"/>
            </a:endParaRPr>
          </a:p>
          <a:p>
            <a:pPr marL="340360">
              <a:lnSpc>
                <a:spcPts val="1320"/>
              </a:lnSpc>
            </a:pPr>
            <a:r>
              <a:rPr dirty="0" sz="1450" spc="120">
                <a:latin typeface="Cambria Math"/>
                <a:cs typeface="Cambria Math"/>
              </a:rPr>
              <a:t>𝜌</a:t>
            </a:r>
            <a:r>
              <a:rPr dirty="0" sz="1450" spc="495">
                <a:latin typeface="Cambria Math"/>
                <a:cs typeface="Cambria Math"/>
              </a:rPr>
              <a:t> </a:t>
            </a:r>
            <a:r>
              <a:rPr dirty="0" sz="1450" spc="25">
                <a:latin typeface="Cambria Math"/>
                <a:cs typeface="Cambria Math"/>
              </a:rPr>
              <a:t>−𝑔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41060" y="6041847"/>
            <a:ext cx="32194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 i="1">
                <a:latin typeface="Times New Roman"/>
                <a:cs typeface="Times New Roman"/>
              </a:rPr>
              <a:t>)</a:t>
            </a:r>
            <a:r>
              <a:rPr dirty="0" sz="2000" spc="-5" i="1">
                <a:latin typeface="Times New Roman"/>
                <a:cs typeface="Times New Roman"/>
              </a:rPr>
              <a:t>/</a:t>
            </a:r>
            <a:r>
              <a:rPr dirty="0" sz="2000">
                <a:latin typeface="Cambria Math"/>
                <a:cs typeface="Cambria Math"/>
              </a:rPr>
              <a:t>𝜌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729096" y="6166815"/>
            <a:ext cx="14478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 spc="45">
                <a:latin typeface="Cambria Math"/>
                <a:cs typeface="Cambria Math"/>
              </a:rPr>
              <a:t>𝐸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42813" y="6012891"/>
            <a:ext cx="13970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 spc="60">
                <a:latin typeface="Cambria Math"/>
                <a:cs typeface="Cambria Math"/>
              </a:rPr>
              <a:t>𝑇</a:t>
            </a:r>
            <a:endParaRPr sz="14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4317" y="198500"/>
            <a:ext cx="56407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From </a:t>
            </a:r>
            <a:r>
              <a:rPr dirty="0" spc="-5"/>
              <a:t>P/B </a:t>
            </a:r>
            <a:r>
              <a:rPr dirty="0" spc="-30"/>
              <a:t>Valuation </a:t>
            </a:r>
            <a:r>
              <a:rPr dirty="0" spc="-5"/>
              <a:t>to P/E</a:t>
            </a:r>
            <a:r>
              <a:rPr dirty="0" spc="-75"/>
              <a:t> </a:t>
            </a:r>
            <a:r>
              <a:rPr dirty="0" spc="-30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8714" y="909649"/>
            <a:ext cx="384047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The residual earnings pro </a:t>
            </a:r>
            <a:r>
              <a:rPr dirty="0" sz="1600" spc="-10">
                <a:latin typeface="Times New Roman"/>
                <a:cs typeface="Times New Roman"/>
              </a:rPr>
              <a:t>forma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Nike,</a:t>
            </a:r>
            <a:r>
              <a:rPr dirty="0" sz="1600" spc="1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Inc.: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5597" y="1240916"/>
          <a:ext cx="8792845" cy="2544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8455"/>
                <a:gridCol w="981074"/>
                <a:gridCol w="822325"/>
                <a:gridCol w="805179"/>
                <a:gridCol w="855979"/>
                <a:gridCol w="805179"/>
                <a:gridCol w="821690"/>
                <a:gridCol w="821690"/>
              </a:tblGrid>
              <a:tr h="330073">
                <a:tc gridSpan="8">
                  <a:txBody>
                    <a:bodyPr/>
                    <a:lstStyle/>
                    <a:p>
                      <a:pPr marL="4445">
                        <a:lnSpc>
                          <a:spcPts val="1855"/>
                        </a:lnSpc>
                        <a:spcBef>
                          <a:spcPts val="64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Required rate of return is 9%. RE is expected to grow at 4.5% rate after</a:t>
                      </a:r>
                      <a:r>
                        <a:rPr dirty="0" sz="16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5">
                          <a:latin typeface="Times New Roman"/>
                          <a:cs typeface="Times New Roman"/>
                        </a:rPr>
                        <a:t>2011.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9474">
                <a:tc gridSpan="8">
                  <a:txBody>
                    <a:bodyPr/>
                    <a:lstStyle/>
                    <a:p>
                      <a:pPr marL="531939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 b="1">
                          <a:latin typeface="Times New Roman"/>
                          <a:cs typeface="Times New Roman"/>
                        </a:rPr>
                        <a:t>Forecast</a:t>
                      </a:r>
                      <a:r>
                        <a:rPr dirty="0" sz="1600" spc="-50" b="1">
                          <a:latin typeface="Times New Roman"/>
                          <a:cs typeface="Times New Roman"/>
                        </a:rPr>
                        <a:t> Year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13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2006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5" b="1">
                          <a:latin typeface="Times New Roman"/>
                          <a:cs typeface="Times New Roman"/>
                        </a:rPr>
                        <a:t>2007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2009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447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600" spc="-80" b="1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 b="1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b="1">
                          <a:latin typeface="Times New Roman"/>
                          <a:cs typeface="Times New Roman"/>
                        </a:rPr>
                        <a:t>2012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59601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2.96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3.80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3.07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3.93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4.28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4.65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DPS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0.71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0.88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0.98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1.06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1.20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1.12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</a:tr>
              <a:tr h="315467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BPS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14.00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16.25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19.17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21.26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24.13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27.21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30.74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</a:tr>
              <a:tr h="315467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Residual Earnings (9%</a:t>
                      </a:r>
                      <a:r>
                        <a:rPr dirty="0" sz="16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charge)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1.7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2.338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11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1.3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2.017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2.1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2.203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solidFill>
                      <a:srgbClr val="F8F8F8"/>
                    </a:solidFill>
                  </a:tcPr>
                </a:tc>
              </a:tr>
              <a:tr h="271080">
                <a:tc>
                  <a:txBody>
                    <a:bodyPr/>
                    <a:lstStyle/>
                    <a:p>
                      <a:pPr marL="4445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Change in Residual 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0.638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.9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0.672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0.0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18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0.095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08559" y="4234052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383" y="4121277"/>
            <a:ext cx="5886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70">
                <a:latin typeface="Cambria Math"/>
                <a:cs typeface="Cambria Math"/>
              </a:rPr>
              <a:t>𝑉</a:t>
            </a:r>
            <a:r>
              <a:rPr dirty="0" baseline="29914" sz="1950" spc="104">
                <a:latin typeface="Cambria Math"/>
                <a:cs typeface="Cambria Math"/>
              </a:rPr>
              <a:t>𝐸</a:t>
            </a:r>
            <a:r>
              <a:rPr dirty="0" baseline="29914" sz="1950" spc="382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86041" y="4296028"/>
            <a:ext cx="643255" cy="0"/>
          </a:xfrm>
          <a:custGeom>
            <a:avLst/>
            <a:gdLst/>
            <a:ahLst/>
            <a:cxnLst/>
            <a:rect l="l" t="t" r="r" b="b"/>
            <a:pathLst>
              <a:path w="643255" h="0">
                <a:moveTo>
                  <a:pt x="0" y="0"/>
                </a:moveTo>
                <a:lnTo>
                  <a:pt x="64312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030935" y="3947541"/>
            <a:ext cx="1524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1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7979" y="4273677"/>
            <a:ext cx="7200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 </a:t>
            </a:r>
            <a:r>
              <a:rPr dirty="0" sz="1800">
                <a:latin typeface="Cambria Math"/>
                <a:cs typeface="Cambria Math"/>
              </a:rPr>
              <a:t>−</a:t>
            </a:r>
            <a:r>
              <a:rPr dirty="0" sz="1800" spc="-100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1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76770" y="4574540"/>
            <a:ext cx="57785" cy="10160"/>
          </a:xfrm>
          <a:custGeom>
            <a:avLst/>
            <a:gdLst/>
            <a:ahLst/>
            <a:cxnLst/>
            <a:rect l="l" t="t" r="r" b="b"/>
            <a:pathLst>
              <a:path w="57784" h="10160">
                <a:moveTo>
                  <a:pt x="0" y="10160"/>
                </a:moveTo>
                <a:lnTo>
                  <a:pt x="57403" y="10160"/>
                </a:lnTo>
                <a:lnTo>
                  <a:pt x="57403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723253" y="4018279"/>
            <a:ext cx="0" cy="556260"/>
          </a:xfrm>
          <a:custGeom>
            <a:avLst/>
            <a:gdLst/>
            <a:ahLst/>
            <a:cxnLst/>
            <a:rect l="l" t="t" r="r" b="b"/>
            <a:pathLst>
              <a:path w="0" h="556260">
                <a:moveTo>
                  <a:pt x="0" y="0"/>
                </a:moveTo>
                <a:lnTo>
                  <a:pt x="0" y="556260"/>
                </a:lnTo>
              </a:path>
            </a:pathLst>
          </a:custGeom>
          <a:ln w="21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676770" y="4008120"/>
            <a:ext cx="57785" cy="10160"/>
          </a:xfrm>
          <a:custGeom>
            <a:avLst/>
            <a:gdLst/>
            <a:ahLst/>
            <a:cxnLst/>
            <a:rect l="l" t="t" r="r" b="b"/>
            <a:pathLst>
              <a:path w="57784" h="10160">
                <a:moveTo>
                  <a:pt x="0" y="10159"/>
                </a:moveTo>
                <a:lnTo>
                  <a:pt x="57403" y="10159"/>
                </a:lnTo>
                <a:lnTo>
                  <a:pt x="57403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492630" y="4574540"/>
            <a:ext cx="57785" cy="10160"/>
          </a:xfrm>
          <a:custGeom>
            <a:avLst/>
            <a:gdLst/>
            <a:ahLst/>
            <a:cxnLst/>
            <a:rect l="l" t="t" r="r" b="b"/>
            <a:pathLst>
              <a:path w="57784" h="10160">
                <a:moveTo>
                  <a:pt x="0" y="10160"/>
                </a:moveTo>
                <a:lnTo>
                  <a:pt x="57403" y="10160"/>
                </a:lnTo>
                <a:lnTo>
                  <a:pt x="57403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503489" y="4018279"/>
            <a:ext cx="0" cy="556260"/>
          </a:xfrm>
          <a:custGeom>
            <a:avLst/>
            <a:gdLst/>
            <a:ahLst/>
            <a:cxnLst/>
            <a:rect l="l" t="t" r="r" b="b"/>
            <a:pathLst>
              <a:path w="0" h="556260">
                <a:moveTo>
                  <a:pt x="0" y="0"/>
                </a:moveTo>
                <a:lnTo>
                  <a:pt x="0" y="556260"/>
                </a:lnTo>
              </a:path>
            </a:pathLst>
          </a:custGeom>
          <a:ln w="217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492630" y="4008120"/>
            <a:ext cx="57785" cy="10160"/>
          </a:xfrm>
          <a:custGeom>
            <a:avLst/>
            <a:gdLst/>
            <a:ahLst/>
            <a:cxnLst/>
            <a:rect l="l" t="t" r="r" b="b"/>
            <a:pathLst>
              <a:path w="57784" h="10160">
                <a:moveTo>
                  <a:pt x="0" y="10159"/>
                </a:moveTo>
                <a:lnTo>
                  <a:pt x="57403" y="10159"/>
                </a:lnTo>
                <a:lnTo>
                  <a:pt x="57403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543303" y="4121277"/>
            <a:ext cx="431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𝐸𝑃𝑆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33448" y="4229480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23719" y="4296028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683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2423160" y="4273677"/>
            <a:ext cx="305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</a:t>
            </a:r>
            <a:endParaRPr baseline="-14957" sz="195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116198" y="4296028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908678" y="4296028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701159" y="4296028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364738" y="4404740"/>
            <a:ext cx="171767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04545" algn="l"/>
                <a:tab pos="1597025" algn="l"/>
              </a:tabLst>
            </a:pPr>
            <a:r>
              <a:rPr dirty="0" sz="1300" spc="50">
                <a:latin typeface="Cambria Math"/>
                <a:cs typeface="Cambria Math"/>
              </a:rPr>
              <a:t>𝐸</a:t>
            </a:r>
            <a:r>
              <a:rPr dirty="0" sz="1300" spc="50">
                <a:latin typeface="Cambria Math"/>
                <a:cs typeface="Cambria Math"/>
              </a:rPr>
              <a:t>	</a:t>
            </a:r>
            <a:r>
              <a:rPr dirty="0" sz="1300" spc="50">
                <a:latin typeface="Cambria Math"/>
                <a:cs typeface="Cambria Math"/>
              </a:rPr>
              <a:t>𝐸</a:t>
            </a:r>
            <a:r>
              <a:rPr dirty="0" sz="1300" spc="50">
                <a:latin typeface="Cambria Math"/>
                <a:cs typeface="Cambria Math"/>
              </a:rPr>
              <a:t>	</a:t>
            </a: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91764" y="4197477"/>
            <a:ext cx="19310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855980" algn="l"/>
                <a:tab pos="1648460" algn="l"/>
              </a:tabLst>
            </a:pP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2	</a:t>
            </a:r>
            <a:r>
              <a:rPr dirty="0" baseline="-21604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3	</a:t>
            </a: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4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589651" y="4296028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 h="0">
                <a:moveTo>
                  <a:pt x="0" y="0"/>
                </a:moveTo>
                <a:lnTo>
                  <a:pt x="659891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2063495" y="3947541"/>
            <a:ext cx="4145915" cy="4737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50">
              <a:lnSpc>
                <a:spcPts val="1764"/>
              </a:lnSpc>
              <a:spcBef>
                <a:spcPts val="100"/>
              </a:spcBef>
              <a:tabLst>
                <a:tab pos="1052830" algn="l"/>
                <a:tab pos="1845310" algn="l"/>
                <a:tab pos="2637790" algn="l"/>
                <a:tab pos="3596640" algn="l"/>
              </a:tabLst>
            </a:pPr>
            <a:r>
              <a:rPr dirty="0" sz="1800" spc="-15">
                <a:latin typeface="Cambria Math"/>
                <a:cs typeface="Cambria Math"/>
              </a:rPr>
              <a:t>∆𝑅𝐸</a:t>
            </a:r>
            <a:r>
              <a:rPr dirty="0" baseline="-14957" sz="1950" spc="-22">
                <a:latin typeface="Cambria Math"/>
                <a:cs typeface="Cambria Math"/>
              </a:rPr>
              <a:t>2	</a:t>
            </a:r>
            <a:r>
              <a:rPr dirty="0" sz="1800" spc="-15">
                <a:latin typeface="Cambria Math"/>
                <a:cs typeface="Cambria Math"/>
              </a:rPr>
              <a:t>∆𝑅𝐸</a:t>
            </a:r>
            <a:r>
              <a:rPr dirty="0" baseline="-14957" sz="1950" spc="-22">
                <a:latin typeface="Cambria Math"/>
                <a:cs typeface="Cambria Math"/>
              </a:rPr>
              <a:t>3	</a:t>
            </a:r>
            <a:r>
              <a:rPr dirty="0" sz="1800" spc="-15">
                <a:latin typeface="Cambria Math"/>
                <a:cs typeface="Cambria Math"/>
              </a:rPr>
              <a:t>∆𝑅𝐸</a:t>
            </a:r>
            <a:r>
              <a:rPr dirty="0" baseline="-14957" sz="1950" spc="-22">
                <a:latin typeface="Cambria Math"/>
                <a:cs typeface="Cambria Math"/>
              </a:rPr>
              <a:t>4	</a:t>
            </a:r>
            <a:r>
              <a:rPr dirty="0" sz="1800" spc="-15">
                <a:latin typeface="Cambria Math"/>
                <a:cs typeface="Cambria Math"/>
              </a:rPr>
              <a:t>∆𝑅𝐸</a:t>
            </a:r>
            <a:r>
              <a:rPr dirty="0" baseline="-14957" sz="1950" spc="-22">
                <a:latin typeface="Cambria Math"/>
                <a:cs typeface="Cambria Math"/>
              </a:rPr>
              <a:t>5	</a:t>
            </a:r>
            <a:r>
              <a:rPr dirty="0" sz="1800" spc="-15">
                <a:latin typeface="Cambria Math"/>
                <a:cs typeface="Cambria Math"/>
              </a:rPr>
              <a:t>∆𝑅𝐸</a:t>
            </a:r>
            <a:r>
              <a:rPr dirty="0" baseline="-14957" sz="1950" spc="-22">
                <a:latin typeface="Cambria Math"/>
                <a:cs typeface="Cambria Math"/>
              </a:rPr>
              <a:t>6</a:t>
            </a:r>
            <a:endParaRPr baseline="-14957" sz="1950">
              <a:latin typeface="Cambria Math"/>
              <a:cs typeface="Cambria Math"/>
            </a:endParaRPr>
          </a:p>
          <a:p>
            <a:pPr marL="38100">
              <a:lnSpc>
                <a:spcPts val="1764"/>
              </a:lnSpc>
              <a:tabLst>
                <a:tab pos="829944" algn="l"/>
                <a:tab pos="1623060" algn="l"/>
                <a:tab pos="2415540" algn="l"/>
                <a:tab pos="3208020" algn="l"/>
              </a:tabLst>
            </a:pPr>
            <a:r>
              <a:rPr dirty="0" sz="1800">
                <a:latin typeface="Cambria Math"/>
                <a:cs typeface="Cambria Math"/>
              </a:rPr>
              <a:t>+	+	+	+	+ (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52566" y="4273677"/>
            <a:ext cx="7327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 </a:t>
            </a:r>
            <a:r>
              <a:rPr dirty="0" sz="1800">
                <a:latin typeface="Cambria Math"/>
                <a:cs typeface="Cambria Math"/>
              </a:rPr>
              <a:t>−</a:t>
            </a:r>
            <a:r>
              <a:rPr dirty="0" sz="1800" spc="-100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𝑔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38086" y="4234052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50559" y="4121277"/>
            <a:ext cx="4476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20">
                <a:latin typeface="Times New Roman"/>
                <a:cs typeface="Times New Roman"/>
              </a:rPr>
              <a:t>)/</a:t>
            </a:r>
            <a:r>
              <a:rPr dirty="0" sz="1800" spc="20">
                <a:latin typeface="Cambria Math"/>
                <a:cs typeface="Cambria Math"/>
              </a:rPr>
              <a:t>𝜌</a:t>
            </a:r>
            <a:r>
              <a:rPr dirty="0" baseline="29914" sz="1950" spc="30">
                <a:latin typeface="Cambria Math"/>
                <a:cs typeface="Cambria Math"/>
              </a:rPr>
              <a:t>4</a:t>
            </a:r>
            <a:endParaRPr baseline="29914" sz="195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85089" y="5086603"/>
            <a:ext cx="41402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2</a:t>
            </a:r>
            <a:r>
              <a:rPr dirty="0" sz="1300" spc="45">
                <a:latin typeface="Cambria Math"/>
                <a:cs typeface="Cambria Math"/>
              </a:rPr>
              <a:t>0</a:t>
            </a:r>
            <a:r>
              <a:rPr dirty="0" sz="1300" spc="30">
                <a:latin typeface="Cambria Math"/>
                <a:cs typeface="Cambria Math"/>
              </a:rPr>
              <a:t>0</a:t>
            </a:r>
            <a:r>
              <a:rPr dirty="0" sz="1300" spc="40">
                <a:latin typeface="Cambria Math"/>
                <a:cs typeface="Cambria Math"/>
              </a:rPr>
              <a:t>6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6913" y="4886959"/>
            <a:ext cx="3403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1604" sz="2700" spc="104">
                <a:latin typeface="Cambria Math"/>
                <a:cs typeface="Cambria Math"/>
              </a:rPr>
              <a:t>𝑉</a:t>
            </a:r>
            <a:r>
              <a:rPr dirty="0" sz="1300" spc="7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5337" y="4973828"/>
            <a:ext cx="1962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92733" y="5148326"/>
            <a:ext cx="320040" cy="0"/>
          </a:xfrm>
          <a:custGeom>
            <a:avLst/>
            <a:gdLst/>
            <a:ahLst/>
            <a:cxnLst/>
            <a:rect l="l" t="t" r="r" b="b"/>
            <a:pathLst>
              <a:path w="320040" h="0">
                <a:moveTo>
                  <a:pt x="0" y="0"/>
                </a:moveTo>
                <a:lnTo>
                  <a:pt x="32004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700519" y="5326379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60"/>
                </a:moveTo>
                <a:lnTo>
                  <a:pt x="53212" y="10160"/>
                </a:lnTo>
                <a:lnTo>
                  <a:pt x="53212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743382" y="4970779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0"/>
                </a:moveTo>
                <a:lnTo>
                  <a:pt x="0" y="355600"/>
                </a:lnTo>
              </a:path>
            </a:pathLst>
          </a:custGeom>
          <a:ln w="20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700519" y="496062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59"/>
                </a:moveTo>
                <a:lnTo>
                  <a:pt x="53212" y="10159"/>
                </a:lnTo>
                <a:lnTo>
                  <a:pt x="53212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376172" y="5326379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60"/>
                </a:moveTo>
                <a:lnTo>
                  <a:pt x="53212" y="10160"/>
                </a:lnTo>
                <a:lnTo>
                  <a:pt x="53212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386522" y="4970779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0"/>
                </a:moveTo>
                <a:lnTo>
                  <a:pt x="0" y="355600"/>
                </a:lnTo>
              </a:path>
            </a:pathLst>
          </a:custGeom>
          <a:ln w="20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376172" y="496062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59"/>
                </a:moveTo>
                <a:lnTo>
                  <a:pt x="53212" y="10159"/>
                </a:lnTo>
                <a:lnTo>
                  <a:pt x="53212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137282" y="5148326"/>
            <a:ext cx="422275" cy="0"/>
          </a:xfrm>
          <a:custGeom>
            <a:avLst/>
            <a:gdLst/>
            <a:ahLst/>
            <a:cxnLst/>
            <a:rect l="l" t="t" r="r" b="b"/>
            <a:pathLst>
              <a:path w="422275" h="0">
                <a:moveTo>
                  <a:pt x="0" y="0"/>
                </a:moveTo>
                <a:lnTo>
                  <a:pt x="42214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832226" y="5148326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 h="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638422" y="5148326"/>
            <a:ext cx="422275" cy="0"/>
          </a:xfrm>
          <a:custGeom>
            <a:avLst/>
            <a:gdLst/>
            <a:ahLst/>
            <a:cxnLst/>
            <a:rect l="l" t="t" r="r" b="b"/>
            <a:pathLst>
              <a:path w="422275" h="0">
                <a:moveTo>
                  <a:pt x="0" y="0"/>
                </a:moveTo>
                <a:lnTo>
                  <a:pt x="42214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333366" y="5148326"/>
            <a:ext cx="417830" cy="0"/>
          </a:xfrm>
          <a:custGeom>
            <a:avLst/>
            <a:gdLst/>
            <a:ahLst/>
            <a:cxnLst/>
            <a:rect l="l" t="t" r="r" b="b"/>
            <a:pathLst>
              <a:path w="417829" h="0">
                <a:moveTo>
                  <a:pt x="0" y="0"/>
                </a:moveTo>
                <a:lnTo>
                  <a:pt x="41757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119751" y="5148326"/>
            <a:ext cx="864235" cy="0"/>
          </a:xfrm>
          <a:custGeom>
            <a:avLst/>
            <a:gdLst/>
            <a:ahLst/>
            <a:cxnLst/>
            <a:rect l="l" t="t" r="r" b="b"/>
            <a:pathLst>
              <a:path w="864235" h="0">
                <a:moveTo>
                  <a:pt x="0" y="0"/>
                </a:moveTo>
                <a:lnTo>
                  <a:pt x="86410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1053490" y="4839461"/>
            <a:ext cx="4748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81000" algn="l"/>
                <a:tab pos="4289425" algn="l"/>
              </a:tabLst>
            </a:pPr>
            <a:r>
              <a:rPr dirty="0" sz="1300" spc="45">
                <a:latin typeface="Cambria Math"/>
                <a:cs typeface="Cambria Math"/>
              </a:rPr>
              <a:t>1	</a:t>
            </a:r>
            <a:r>
              <a:rPr dirty="0" baseline="-32407" sz="2700">
                <a:latin typeface="Cambria Math"/>
                <a:cs typeface="Cambria Math"/>
              </a:rPr>
              <a:t>2.96 + </a:t>
            </a:r>
            <a:r>
              <a:rPr dirty="0" sz="1300" spc="35">
                <a:latin typeface="Cambria Math"/>
                <a:cs typeface="Cambria Math"/>
              </a:rPr>
              <a:t>0.638 </a:t>
            </a:r>
            <a:r>
              <a:rPr dirty="0" baseline="-32407" sz="2700">
                <a:latin typeface="Cambria Math"/>
                <a:cs typeface="Cambria Math"/>
              </a:rPr>
              <a:t>+ </a:t>
            </a:r>
            <a:r>
              <a:rPr dirty="0" sz="1300" spc="10">
                <a:latin typeface="Cambria Math"/>
                <a:cs typeface="Cambria Math"/>
              </a:rPr>
              <a:t>−0.993  </a:t>
            </a:r>
            <a:r>
              <a:rPr dirty="0" baseline="-32407" sz="2700">
                <a:latin typeface="Cambria Math"/>
                <a:cs typeface="Cambria Math"/>
              </a:rPr>
              <a:t>+ </a:t>
            </a:r>
            <a:r>
              <a:rPr dirty="0" sz="1300" spc="35">
                <a:latin typeface="Cambria Math"/>
                <a:cs typeface="Cambria Math"/>
              </a:rPr>
              <a:t>0.672 </a:t>
            </a:r>
            <a:r>
              <a:rPr dirty="0" baseline="-32407" sz="2700">
                <a:latin typeface="Cambria Math"/>
                <a:cs typeface="Cambria Math"/>
              </a:rPr>
              <a:t>+ </a:t>
            </a:r>
            <a:r>
              <a:rPr dirty="0" sz="1300" spc="30">
                <a:latin typeface="Cambria Math"/>
                <a:cs typeface="Cambria Math"/>
              </a:rPr>
              <a:t>0.091</a:t>
            </a:r>
            <a:r>
              <a:rPr dirty="0" sz="1300" spc="85">
                <a:latin typeface="Cambria Math"/>
                <a:cs typeface="Cambria Math"/>
              </a:rPr>
              <a:t> </a:t>
            </a:r>
            <a:r>
              <a:rPr dirty="0" baseline="-32407" sz="2700">
                <a:latin typeface="Cambria Math"/>
                <a:cs typeface="Cambria Math"/>
              </a:rPr>
              <a:t>+ (	</a:t>
            </a:r>
            <a:r>
              <a:rPr dirty="0" sz="1300" spc="30">
                <a:latin typeface="Cambria Math"/>
                <a:cs typeface="Cambria Math"/>
              </a:rPr>
              <a:t>0.095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29538" y="5149088"/>
            <a:ext cx="509460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20"/>
              </a:spcBef>
              <a:tabLst>
                <a:tab pos="1257935" algn="l"/>
                <a:tab pos="1965325" algn="l"/>
                <a:tab pos="2716530" algn="l"/>
                <a:tab pos="3408679" algn="l"/>
                <a:tab pos="4191000" algn="l"/>
              </a:tabLst>
            </a:pPr>
            <a:r>
              <a:rPr dirty="0" sz="1300" spc="25">
                <a:latin typeface="Cambria Math"/>
                <a:cs typeface="Cambria Math"/>
              </a:rPr>
              <a:t>0.09	1.09	</a:t>
            </a:r>
            <a:r>
              <a:rPr dirty="0" sz="1300" spc="30">
                <a:latin typeface="Cambria Math"/>
                <a:cs typeface="Cambria Math"/>
              </a:rPr>
              <a:t>1.09</a:t>
            </a:r>
            <a:r>
              <a:rPr dirty="0" baseline="21164" sz="1575" spc="44">
                <a:latin typeface="Cambria Math"/>
                <a:cs typeface="Cambria Math"/>
              </a:rPr>
              <a:t>2	</a:t>
            </a:r>
            <a:r>
              <a:rPr dirty="0" sz="1300" spc="30">
                <a:latin typeface="Cambria Math"/>
                <a:cs typeface="Cambria Math"/>
              </a:rPr>
              <a:t>1.09</a:t>
            </a:r>
            <a:r>
              <a:rPr dirty="0" baseline="21164" sz="1575" spc="44">
                <a:latin typeface="Cambria Math"/>
                <a:cs typeface="Cambria Math"/>
              </a:rPr>
              <a:t>3	</a:t>
            </a:r>
            <a:r>
              <a:rPr dirty="0" sz="1300" spc="30">
                <a:latin typeface="Cambria Math"/>
                <a:cs typeface="Cambria Math"/>
              </a:rPr>
              <a:t>1.09</a:t>
            </a:r>
            <a:r>
              <a:rPr dirty="0" baseline="21164" sz="1575" spc="44">
                <a:latin typeface="Cambria Math"/>
                <a:cs typeface="Cambria Math"/>
              </a:rPr>
              <a:t>4	</a:t>
            </a:r>
            <a:r>
              <a:rPr dirty="0" sz="1300" spc="20">
                <a:latin typeface="Cambria Math"/>
                <a:cs typeface="Cambria Math"/>
              </a:rPr>
              <a:t>1.09−1.045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972047" y="4973828"/>
            <a:ext cx="17176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864235" algn="l"/>
              </a:tabLst>
            </a:pPr>
            <a:r>
              <a:rPr dirty="0" sz="1800">
                <a:latin typeface="Times New Roman"/>
                <a:cs typeface="Times New Roman"/>
              </a:rPr>
              <a:t>)/</a:t>
            </a:r>
            <a:r>
              <a:rPr dirty="0" sz="1800">
                <a:latin typeface="Cambria Math"/>
                <a:cs typeface="Cambria Math"/>
              </a:rPr>
              <a:t>1.09</a:t>
            </a:r>
            <a:r>
              <a:rPr dirty="0" baseline="27777" sz="1950">
                <a:latin typeface="Cambria Math"/>
                <a:cs typeface="Cambria Math"/>
              </a:rPr>
              <a:t>4	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$53.18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8046" y="5653227"/>
            <a:ext cx="84086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intrinsic forward P/E </a:t>
            </a:r>
            <a:r>
              <a:rPr dirty="0" sz="1800">
                <a:latin typeface="Times New Roman"/>
                <a:cs typeface="Times New Roman"/>
              </a:rPr>
              <a:t>ratio that incorporates </a:t>
            </a:r>
            <a:r>
              <a:rPr dirty="0" sz="1800" spc="-5">
                <a:latin typeface="Times New Roman"/>
                <a:cs typeface="Times New Roman"/>
              </a:rPr>
              <a:t>growth </a:t>
            </a:r>
            <a:r>
              <a:rPr dirty="0" sz="1800">
                <a:latin typeface="Times New Roman"/>
                <a:cs typeface="Times New Roman"/>
              </a:rPr>
              <a:t>expectations: $53.18/$2.96 =</a:t>
            </a:r>
            <a:r>
              <a:rPr dirty="0" sz="1800" spc="1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17.97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5881" y="371297"/>
            <a:ext cx="8144509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Change </a:t>
            </a:r>
            <a:r>
              <a:rPr dirty="0" sz="2400"/>
              <a:t>in </a:t>
            </a:r>
            <a:r>
              <a:rPr dirty="0" sz="2400" spc="-5"/>
              <a:t>Residual </a:t>
            </a:r>
            <a:r>
              <a:rPr dirty="0" sz="2400"/>
              <a:t>Earnings </a:t>
            </a:r>
            <a:r>
              <a:rPr dirty="0" sz="2400" spc="-5"/>
              <a:t>and Abnormal </a:t>
            </a:r>
            <a:r>
              <a:rPr dirty="0" sz="2400"/>
              <a:t>Earnings</a:t>
            </a:r>
            <a:r>
              <a:rPr dirty="0" sz="2400" spc="-50"/>
              <a:t> </a:t>
            </a:r>
            <a:r>
              <a:rPr dirty="0" sz="2400" spc="-15"/>
              <a:t>Growth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54812" y="1130934"/>
            <a:ext cx="7892415" cy="1855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In anchoring a valuation on earnings rather than book value, appreciate</a:t>
            </a:r>
            <a:r>
              <a:rPr dirty="0" sz="2000" spc="-25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that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earnings is a </a:t>
            </a:r>
            <a:r>
              <a:rPr dirty="0" sz="2000" spc="-5">
                <a:latin typeface="Times New Roman"/>
                <a:cs typeface="Times New Roman"/>
              </a:rPr>
              <a:t>measure </a:t>
            </a:r>
            <a:r>
              <a:rPr dirty="0" sz="2000">
                <a:latin typeface="Times New Roman"/>
                <a:cs typeface="Times New Roman"/>
              </a:rPr>
              <a:t>of change in value - a flow rather than a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stock.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75">
                <a:latin typeface="Times New Roman"/>
                <a:cs typeface="Times New Roman"/>
              </a:rPr>
              <a:t>To </a:t>
            </a:r>
            <a:r>
              <a:rPr dirty="0" sz="2000">
                <a:latin typeface="Times New Roman"/>
                <a:cs typeface="Times New Roman"/>
              </a:rPr>
              <a:t>convert flows to stocks, </a:t>
            </a:r>
            <a:r>
              <a:rPr dirty="0" sz="2000" spc="-5">
                <a:latin typeface="Times New Roman"/>
                <a:cs typeface="Times New Roman"/>
              </a:rPr>
              <a:t>simply capitalize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flow.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The stock of value </a:t>
            </a:r>
            <a:r>
              <a:rPr dirty="0" sz="2000" spc="-5">
                <a:latin typeface="Times New Roman"/>
                <a:cs typeface="Times New Roman"/>
              </a:rPr>
              <a:t>implied </a:t>
            </a:r>
            <a:r>
              <a:rPr dirty="0" sz="2000">
                <a:latin typeface="Times New Roman"/>
                <a:cs typeface="Times New Roman"/>
              </a:rPr>
              <a:t>by earnings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5304" y="3419094"/>
            <a:ext cx="2488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Cambria Math"/>
                <a:cs typeface="Cambria Math"/>
              </a:rPr>
              <a:t>Capitalized earnings</a:t>
            </a:r>
            <a:r>
              <a:rPr dirty="0" sz="2000" spc="55">
                <a:latin typeface="Cambria Math"/>
                <a:cs typeface="Cambria Math"/>
              </a:rPr>
              <a:t> </a:t>
            </a:r>
            <a:r>
              <a:rPr dirty="0" sz="2000">
                <a:latin typeface="Cambria Math"/>
                <a:cs typeface="Cambria Math"/>
              </a:rPr>
              <a:t>=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50638" y="3613022"/>
            <a:ext cx="1755775" cy="0"/>
          </a:xfrm>
          <a:custGeom>
            <a:avLst/>
            <a:gdLst/>
            <a:ahLst/>
            <a:cxnLst/>
            <a:rect l="l" t="t" r="r" b="b"/>
            <a:pathLst>
              <a:path w="1755775" h="0">
                <a:moveTo>
                  <a:pt x="0" y="0"/>
                </a:moveTo>
                <a:lnTo>
                  <a:pt x="1755648" y="0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235066" y="3227070"/>
            <a:ext cx="9899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Cambria Math"/>
                <a:cs typeface="Cambria Math"/>
              </a:rPr>
              <a:t>Earnings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38827" y="3589782"/>
            <a:ext cx="178498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Cambria Math"/>
                <a:cs typeface="Cambria Math"/>
              </a:rPr>
              <a:t>Required</a:t>
            </a:r>
            <a:r>
              <a:rPr dirty="0" sz="2000" spc="-55">
                <a:latin typeface="Cambria Math"/>
                <a:cs typeface="Cambria Math"/>
              </a:rPr>
              <a:t> </a:t>
            </a:r>
            <a:r>
              <a:rPr dirty="0" sz="2000" spc="-5">
                <a:latin typeface="Cambria Math"/>
                <a:cs typeface="Cambria Math"/>
              </a:rPr>
              <a:t>return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4812" y="4191457"/>
            <a:ext cx="7800975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Anchoring value on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</a:pPr>
            <a:r>
              <a:rPr dirty="0" sz="2000" spc="-45">
                <a:latin typeface="Times New Roman"/>
                <a:cs typeface="Times New Roman"/>
              </a:rPr>
              <a:t>Value </a:t>
            </a: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sz="2000" spc="-5">
                <a:latin typeface="Times New Roman"/>
                <a:cs typeface="Times New Roman"/>
              </a:rPr>
              <a:t>Capitalized </a:t>
            </a:r>
            <a:r>
              <a:rPr dirty="0" sz="2000">
                <a:latin typeface="Times New Roman"/>
                <a:cs typeface="Times New Roman"/>
              </a:rPr>
              <a:t>earnings + Extra value for forecasted earnings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2022-10-08T03:43:42Z</dcterms:created>
  <dcterms:modified xsi:type="dcterms:W3CDTF">2022-10-08T03:43:42Z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