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Default Extension="jpg" ContentType="image/jpg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806" y="250317"/>
            <a:ext cx="7314387" cy="878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99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99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1132332" y="391655"/>
            <a:ext cx="3469386" cy="85573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929639" y="2388107"/>
            <a:ext cx="8074152" cy="13837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bk object 19"/>
          <p:cNvSpPr/>
          <p:nvPr/>
        </p:nvSpPr>
        <p:spPr>
          <a:xfrm>
            <a:off x="1007363" y="2414016"/>
            <a:ext cx="7972806" cy="128244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99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46071" y="126237"/>
            <a:ext cx="5451856" cy="878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99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78688" y="1333880"/>
            <a:ext cx="8586622" cy="15474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Relationship Id="rId6" Type="http://schemas.openxmlformats.org/officeDocument/2006/relationships/image" Target="../media/image13.png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g"/><Relationship Id="rId3" Type="http://schemas.openxmlformats.org/officeDocument/2006/relationships/image" Target="../media/image15.jpg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7.png"/><Relationship Id="rId3" Type="http://schemas.openxmlformats.org/officeDocument/2006/relationships/image" Target="../media/image18.jp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55597" y="2566238"/>
            <a:ext cx="7239000" cy="7264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600" spc="-60" b="0">
                <a:solidFill>
                  <a:srgbClr val="CC99FF"/>
                </a:solidFill>
                <a:latin typeface="Times New Roman"/>
                <a:cs typeface="Times New Roman"/>
              </a:rPr>
              <a:t>Valuation </a:t>
            </a:r>
            <a:r>
              <a:rPr dirty="0" sz="4600" spc="-5" b="0">
                <a:solidFill>
                  <a:srgbClr val="CC99FF"/>
                </a:solidFill>
                <a:latin typeface="Times New Roman"/>
                <a:cs typeface="Times New Roman"/>
              </a:rPr>
              <a:t>and Active</a:t>
            </a:r>
            <a:r>
              <a:rPr dirty="0" sz="4600" spc="-245" b="0">
                <a:solidFill>
                  <a:srgbClr val="CC99FF"/>
                </a:solidFill>
                <a:latin typeface="Times New Roman"/>
                <a:cs typeface="Times New Roman"/>
              </a:rPr>
              <a:t> </a:t>
            </a:r>
            <a:r>
              <a:rPr dirty="0" sz="4600" spc="-5" b="0">
                <a:solidFill>
                  <a:srgbClr val="CC99FF"/>
                </a:solidFill>
                <a:latin typeface="Times New Roman"/>
                <a:cs typeface="Times New Roman"/>
              </a:rPr>
              <a:t>Investing</a:t>
            </a:r>
            <a:endParaRPr sz="4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2004695" marR="5080" indent="-1866264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Reverse Engineering the S&amp;P 500,  May</a:t>
            </a:r>
            <a:r>
              <a:rPr dirty="0" spc="-15"/>
              <a:t> </a:t>
            </a:r>
            <a:r>
              <a:rPr dirty="0" spc="-5"/>
              <a:t>2011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724660" y="1353438"/>
            <a:ext cx="4831080" cy="33794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u="heavy" sz="2000" b="1" i="1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Inputs: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Index </a:t>
            </a:r>
            <a:r>
              <a:rPr dirty="0" sz="2000" spc="-5" b="1">
                <a:latin typeface="Times New Roman"/>
                <a:cs typeface="Times New Roman"/>
              </a:rPr>
              <a:t>level:</a:t>
            </a:r>
            <a:r>
              <a:rPr dirty="0" sz="2000" spc="-4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1357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Book value:</a:t>
            </a:r>
            <a:r>
              <a:rPr dirty="0" sz="2000" spc="-50" b="1">
                <a:latin typeface="Times New Roman"/>
                <a:cs typeface="Times New Roman"/>
              </a:rPr>
              <a:t> </a:t>
            </a:r>
            <a:r>
              <a:rPr dirty="0" sz="2000" spc="5" b="1">
                <a:latin typeface="Times New Roman"/>
                <a:cs typeface="Times New Roman"/>
              </a:rPr>
              <a:t>588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000" spc="-5" b="1">
                <a:latin typeface="Times New Roman"/>
                <a:cs typeface="Times New Roman"/>
              </a:rPr>
              <a:t>P/B: </a:t>
            </a:r>
            <a:r>
              <a:rPr dirty="0" sz="2000" b="1">
                <a:latin typeface="Times New Roman"/>
                <a:cs typeface="Times New Roman"/>
              </a:rPr>
              <a:t>2.3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000" spc="-5" b="1">
                <a:latin typeface="Times New Roman"/>
                <a:cs typeface="Times New Roman"/>
              </a:rPr>
              <a:t>B/P: </a:t>
            </a:r>
            <a:r>
              <a:rPr dirty="0" sz="2000" b="1">
                <a:latin typeface="Times New Roman"/>
                <a:cs typeface="Times New Roman"/>
              </a:rPr>
              <a:t>0.435</a:t>
            </a:r>
            <a:endParaRPr sz="20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Forward Earnings (for the next year)</a:t>
            </a:r>
            <a:r>
              <a:rPr dirty="0" sz="2000" spc="-12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$98.76  Long-term treasury rate:</a:t>
            </a:r>
            <a:r>
              <a:rPr dirty="0" sz="2000" spc="-114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3.3%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Risk premium:</a:t>
            </a:r>
            <a:r>
              <a:rPr dirty="0" sz="2000" spc="-4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5.7%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Forward </a:t>
            </a:r>
            <a:r>
              <a:rPr dirty="0" sz="2000" spc="5" b="1">
                <a:latin typeface="Times New Roman"/>
                <a:cs typeface="Times New Roman"/>
              </a:rPr>
              <a:t>ROCE </a:t>
            </a:r>
            <a:r>
              <a:rPr dirty="0" sz="2000" b="1">
                <a:latin typeface="Times New Roman"/>
                <a:cs typeface="Times New Roman"/>
              </a:rPr>
              <a:t>= 98.76 / </a:t>
            </a:r>
            <a:r>
              <a:rPr dirty="0" sz="2000" spc="5" b="1">
                <a:latin typeface="Times New Roman"/>
                <a:cs typeface="Times New Roman"/>
              </a:rPr>
              <a:t>588 </a:t>
            </a:r>
            <a:r>
              <a:rPr dirty="0" sz="2000" b="1">
                <a:latin typeface="Times New Roman"/>
                <a:cs typeface="Times New Roman"/>
              </a:rPr>
              <a:t>=</a:t>
            </a:r>
            <a:r>
              <a:rPr dirty="0" sz="2000" spc="-12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16.8%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Required Return = 3.3% + 5.7% =</a:t>
            </a:r>
            <a:r>
              <a:rPr dirty="0" sz="2000" spc="-13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9%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383030" marR="5080" indent="-1334135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Reverse Engineering </a:t>
            </a:r>
            <a:r>
              <a:rPr dirty="0"/>
              <a:t>the </a:t>
            </a:r>
            <a:r>
              <a:rPr dirty="0" spc="-5"/>
              <a:t>S&amp;P 500,  May 2011</a:t>
            </a:r>
            <a:r>
              <a:rPr dirty="0" spc="-15"/>
              <a:t> </a:t>
            </a:r>
            <a:r>
              <a:rPr dirty="0"/>
              <a:t>(cont.)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98194" y="1206754"/>
            <a:ext cx="256857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527685" algn="l"/>
              </a:tabLst>
            </a:pPr>
            <a:r>
              <a:rPr dirty="0" sz="1600">
                <a:latin typeface="Times New Roman"/>
                <a:cs typeface="Times New Roman"/>
              </a:rPr>
              <a:t>1.	</a:t>
            </a:r>
            <a:r>
              <a:rPr dirty="0" sz="1600" spc="-5">
                <a:latin typeface="Times New Roman"/>
                <a:cs typeface="Times New Roman"/>
              </a:rPr>
              <a:t>The </a:t>
            </a:r>
            <a:r>
              <a:rPr dirty="0" sz="1600" spc="-10">
                <a:latin typeface="Times New Roman"/>
                <a:cs typeface="Times New Roman"/>
              </a:rPr>
              <a:t>implied </a:t>
            </a:r>
            <a:r>
              <a:rPr dirty="0" sz="1600" spc="-5">
                <a:latin typeface="Times New Roman"/>
                <a:cs typeface="Times New Roman"/>
              </a:rPr>
              <a:t>growth</a:t>
            </a:r>
            <a:r>
              <a:rPr dirty="0" sz="1600" spc="5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rate: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98194" y="2807335"/>
            <a:ext cx="6396990" cy="15494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028700">
              <a:lnSpc>
                <a:spcPct val="100000"/>
              </a:lnSpc>
              <a:spcBef>
                <a:spcPts val="95"/>
              </a:spcBef>
            </a:pPr>
            <a:r>
              <a:rPr dirty="0" sz="1600" spc="-5" i="1">
                <a:latin typeface="Times New Roman"/>
                <a:cs typeface="Times New Roman"/>
              </a:rPr>
              <a:t>g </a:t>
            </a:r>
            <a:r>
              <a:rPr dirty="0" sz="1600" spc="-5">
                <a:latin typeface="Times New Roman"/>
                <a:cs typeface="Times New Roman"/>
              </a:rPr>
              <a:t>= 1.03 </a:t>
            </a:r>
            <a:r>
              <a:rPr dirty="0" sz="1600" spc="-10">
                <a:latin typeface="Times New Roman"/>
                <a:cs typeface="Times New Roman"/>
              </a:rPr>
              <a:t>(a </a:t>
            </a:r>
            <a:r>
              <a:rPr dirty="0" sz="1600" spc="-5">
                <a:latin typeface="Times New Roman"/>
                <a:cs typeface="Times New Roman"/>
              </a:rPr>
              <a:t>3% growth</a:t>
            </a:r>
            <a:r>
              <a:rPr dirty="0" sz="1600" spc="3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rate)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527685">
              <a:lnSpc>
                <a:spcPct val="100000"/>
              </a:lnSpc>
            </a:pPr>
            <a:r>
              <a:rPr dirty="0" sz="1600" spc="-5">
                <a:latin typeface="Times New Roman"/>
                <a:cs typeface="Times New Roman"/>
              </a:rPr>
              <a:t>If one expects REs to grow in the long-run at the historical GDP</a:t>
            </a:r>
            <a:r>
              <a:rPr dirty="0" sz="1600" spc="19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growth</a:t>
            </a:r>
            <a:endParaRPr sz="1600">
              <a:latin typeface="Times New Roman"/>
              <a:cs typeface="Times New Roman"/>
            </a:endParaRPr>
          </a:p>
          <a:p>
            <a:pPr marL="527685">
              <a:lnSpc>
                <a:spcPct val="100000"/>
              </a:lnSpc>
            </a:pPr>
            <a:r>
              <a:rPr dirty="0" sz="1600" spc="-5">
                <a:latin typeface="Times New Roman"/>
                <a:cs typeface="Times New Roman"/>
              </a:rPr>
              <a:t>rate of 4%, the S&amp;P 500 is cheap.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527685" algn="l"/>
              </a:tabLst>
            </a:pPr>
            <a:r>
              <a:rPr dirty="0" sz="1600">
                <a:latin typeface="Times New Roman"/>
                <a:cs typeface="Times New Roman"/>
              </a:rPr>
              <a:t>2.	</a:t>
            </a:r>
            <a:r>
              <a:rPr dirty="0" sz="1600" spc="-5">
                <a:latin typeface="Times New Roman"/>
                <a:cs typeface="Times New Roman"/>
              </a:rPr>
              <a:t>The </a:t>
            </a:r>
            <a:r>
              <a:rPr dirty="0" sz="1600" spc="-10">
                <a:latin typeface="Times New Roman"/>
                <a:cs typeface="Times New Roman"/>
              </a:rPr>
              <a:t>implied </a:t>
            </a:r>
            <a:r>
              <a:rPr dirty="0" sz="1600" spc="-5">
                <a:latin typeface="Times New Roman"/>
                <a:cs typeface="Times New Roman"/>
              </a:rPr>
              <a:t>expected</a:t>
            </a:r>
            <a:r>
              <a:rPr dirty="0" sz="1600" spc="8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return: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05685" y="5688279"/>
            <a:ext cx="586803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Times New Roman"/>
                <a:cs typeface="Times New Roman"/>
              </a:rPr>
              <a:t>If one requires a 9% return to invest in the S&amp;P 500, the index is</a:t>
            </a:r>
            <a:r>
              <a:rPr dirty="0" sz="1600" spc="15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cheap.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494532" y="1709927"/>
            <a:ext cx="387096" cy="2301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3858767" y="1578863"/>
            <a:ext cx="929639" cy="54102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3494532" y="2185416"/>
            <a:ext cx="2266188" cy="59283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3494532" y="4459223"/>
            <a:ext cx="2659380" cy="54101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3494532" y="5096255"/>
            <a:ext cx="2488691" cy="54101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31263" y="224790"/>
            <a:ext cx="4654550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669290" marR="5080" indent="-657225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Challenging the </a:t>
            </a:r>
            <a:r>
              <a:rPr dirty="0" spc="-10"/>
              <a:t>Market </a:t>
            </a:r>
            <a:r>
              <a:rPr dirty="0" spc="-5"/>
              <a:t>Price:  Google Inc, May</a:t>
            </a:r>
            <a:r>
              <a:rPr dirty="0" spc="-40"/>
              <a:t> </a:t>
            </a:r>
            <a:r>
              <a:rPr dirty="0" spc="-5"/>
              <a:t>2011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78688" y="1333880"/>
            <a:ext cx="8167370" cy="154749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99085" marR="5080" indent="-287020">
              <a:lnSpc>
                <a:spcPct val="100000"/>
              </a:lnSpc>
              <a:spcBef>
                <a:spcPts val="9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dirty="0" sz="1600" spc="-5">
                <a:latin typeface="Times New Roman"/>
                <a:cs typeface="Times New Roman"/>
              </a:rPr>
              <a:t>In May </a:t>
            </a:r>
            <a:r>
              <a:rPr dirty="0" sz="1600" spc="-15">
                <a:latin typeface="Times New Roman"/>
                <a:cs typeface="Times New Roman"/>
              </a:rPr>
              <a:t>2011, </a:t>
            </a:r>
            <a:r>
              <a:rPr dirty="0" sz="1600" spc="-5">
                <a:latin typeface="Times New Roman"/>
                <a:cs typeface="Times New Roman"/>
              </a:rPr>
              <a:t>Google, Inc. was trading at $535 per share, or 3.7 </a:t>
            </a:r>
            <a:r>
              <a:rPr dirty="0" sz="1600" spc="-10">
                <a:latin typeface="Times New Roman"/>
                <a:cs typeface="Times New Roman"/>
              </a:rPr>
              <a:t>times </a:t>
            </a:r>
            <a:r>
              <a:rPr dirty="0" sz="1600" spc="-5">
                <a:latin typeface="Times New Roman"/>
                <a:cs typeface="Times New Roman"/>
              </a:rPr>
              <a:t>book value of $143.92 per  share at the end of its 2010 fiscal</a:t>
            </a:r>
            <a:r>
              <a:rPr dirty="0" sz="1600" spc="70">
                <a:latin typeface="Times New Roman"/>
                <a:cs typeface="Times New Roman"/>
              </a:rPr>
              <a:t> </a:t>
            </a:r>
            <a:r>
              <a:rPr dirty="0" sz="1600" spc="-25">
                <a:latin typeface="Times New Roman"/>
                <a:cs typeface="Times New Roman"/>
              </a:rPr>
              <a:t>year.</a:t>
            </a:r>
            <a:endParaRPr sz="160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dirty="0" sz="1600" spc="-5">
                <a:latin typeface="Times New Roman"/>
                <a:cs typeface="Times New Roman"/>
              </a:rPr>
              <a:t>Analysts were forecasting a consensus </a:t>
            </a:r>
            <a:r>
              <a:rPr dirty="0" sz="1600" spc="-10">
                <a:latin typeface="Times New Roman"/>
                <a:cs typeface="Times New Roman"/>
              </a:rPr>
              <a:t>estimate </a:t>
            </a:r>
            <a:r>
              <a:rPr dirty="0" sz="1600" spc="-5">
                <a:latin typeface="Times New Roman"/>
                <a:cs typeface="Times New Roman"/>
              </a:rPr>
              <a:t>of $33.94 EPS </a:t>
            </a:r>
            <a:r>
              <a:rPr dirty="0" sz="1600">
                <a:latin typeface="Times New Roman"/>
                <a:cs typeface="Times New Roman"/>
              </a:rPr>
              <a:t>for </a:t>
            </a:r>
            <a:r>
              <a:rPr dirty="0" sz="1600" spc="-20">
                <a:latin typeface="Times New Roman"/>
                <a:cs typeface="Times New Roman"/>
              </a:rPr>
              <a:t>2011 </a:t>
            </a:r>
            <a:r>
              <a:rPr dirty="0" sz="1600" spc="-5">
                <a:latin typeface="Times New Roman"/>
                <a:cs typeface="Times New Roman"/>
              </a:rPr>
              <a:t>and $39.55 </a:t>
            </a:r>
            <a:r>
              <a:rPr dirty="0" sz="1600">
                <a:latin typeface="Times New Roman"/>
                <a:cs typeface="Times New Roman"/>
              </a:rPr>
              <a:t>for</a:t>
            </a:r>
            <a:r>
              <a:rPr dirty="0" sz="1600" spc="25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2012.</a:t>
            </a:r>
            <a:endParaRPr sz="1600">
              <a:latin typeface="Times New Roman"/>
              <a:cs typeface="Times New Roman"/>
            </a:endParaRPr>
          </a:p>
          <a:p>
            <a:pPr marL="299085" indent="-287020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dirty="0" sz="1600" spc="-5">
                <a:latin typeface="Times New Roman"/>
                <a:cs typeface="Times New Roman"/>
              </a:rPr>
              <a:t>Required return</a:t>
            </a:r>
            <a:r>
              <a:rPr dirty="0" sz="1600" spc="2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10%.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650">
              <a:latin typeface="Times New Roman"/>
              <a:cs typeface="Times New Roman"/>
            </a:endParaRPr>
          </a:p>
          <a:p>
            <a:pPr algn="ctr" marL="323215">
              <a:lnSpc>
                <a:spcPct val="100000"/>
              </a:lnSpc>
            </a:pPr>
            <a:r>
              <a:rPr dirty="0" sz="2000" spc="-45" b="1" i="1">
                <a:latin typeface="Times New Roman"/>
                <a:cs typeface="Times New Roman"/>
              </a:rPr>
              <a:t>Value </a:t>
            </a:r>
            <a:r>
              <a:rPr dirty="0" sz="2000" b="1" i="1">
                <a:latin typeface="Times New Roman"/>
                <a:cs typeface="Times New Roman"/>
              </a:rPr>
              <a:t>= </a:t>
            </a:r>
            <a:r>
              <a:rPr dirty="0" sz="2000" spc="-45" b="1" i="1">
                <a:latin typeface="Times New Roman"/>
                <a:cs typeface="Times New Roman"/>
              </a:rPr>
              <a:t>Value </a:t>
            </a:r>
            <a:r>
              <a:rPr dirty="0" sz="2000" b="1" i="1">
                <a:latin typeface="Times New Roman"/>
                <a:cs typeface="Times New Roman"/>
              </a:rPr>
              <a:t>based on what </a:t>
            </a:r>
            <a:r>
              <a:rPr dirty="0" sz="2000" spc="-5" b="1" i="1">
                <a:latin typeface="Times New Roman"/>
                <a:cs typeface="Times New Roman"/>
              </a:rPr>
              <a:t>we </a:t>
            </a:r>
            <a:r>
              <a:rPr dirty="0" sz="2000" b="1" i="1">
                <a:latin typeface="Times New Roman"/>
                <a:cs typeface="Times New Roman"/>
              </a:rPr>
              <a:t>know + Speculative</a:t>
            </a:r>
            <a:r>
              <a:rPr dirty="0" sz="2000" spc="-15" b="1" i="1">
                <a:latin typeface="Times New Roman"/>
                <a:cs typeface="Times New Roman"/>
              </a:rPr>
              <a:t> </a:t>
            </a:r>
            <a:r>
              <a:rPr dirty="0" sz="2000" b="1" i="1">
                <a:latin typeface="Times New Roman"/>
                <a:cs typeface="Times New Roman"/>
              </a:rPr>
              <a:t>value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99845" y="3711702"/>
            <a:ext cx="7301230" cy="27076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187575">
              <a:lnSpc>
                <a:spcPct val="100000"/>
              </a:lnSpc>
              <a:spcBef>
                <a:spcPts val="95"/>
              </a:spcBef>
              <a:tabLst>
                <a:tab pos="4403725" algn="l"/>
              </a:tabLst>
            </a:pPr>
            <a:r>
              <a:rPr dirty="0" sz="1600" spc="-5">
                <a:latin typeface="Times New Roman"/>
                <a:cs typeface="Times New Roman"/>
              </a:rPr>
              <a:t>(1)	(2)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5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buAutoNum type="arabicParenBoth"/>
              <a:tabLst>
                <a:tab pos="297815" algn="l"/>
              </a:tabLst>
            </a:pPr>
            <a:r>
              <a:rPr dirty="0" sz="1600" spc="-40">
                <a:latin typeface="Times New Roman"/>
                <a:cs typeface="Times New Roman"/>
              </a:rPr>
              <a:t>Value </a:t>
            </a:r>
            <a:r>
              <a:rPr dirty="0" sz="1600" spc="-5">
                <a:latin typeface="Times New Roman"/>
                <a:cs typeface="Times New Roman"/>
              </a:rPr>
              <a:t>based on what we know is the </a:t>
            </a:r>
            <a:r>
              <a:rPr dirty="0" sz="1600" spc="-5" b="1">
                <a:latin typeface="Times New Roman"/>
                <a:cs typeface="Times New Roman"/>
              </a:rPr>
              <a:t>no-growth </a:t>
            </a:r>
            <a:r>
              <a:rPr dirty="0" sz="1600" spc="-5">
                <a:latin typeface="Times New Roman"/>
                <a:cs typeface="Times New Roman"/>
              </a:rPr>
              <a:t>valuation based on BV and near-term  forecasts</a:t>
            </a:r>
            <a:endParaRPr sz="1600">
              <a:latin typeface="Times New Roman"/>
              <a:cs typeface="Times New Roman"/>
            </a:endParaRPr>
          </a:p>
          <a:p>
            <a:pPr marL="3975735">
              <a:lnSpc>
                <a:spcPct val="100000"/>
              </a:lnSpc>
            </a:pPr>
            <a:r>
              <a:rPr dirty="0" sz="1600" spc="-5">
                <a:latin typeface="Times New Roman"/>
                <a:cs typeface="Times New Roman"/>
              </a:rPr>
              <a:t>= $143.92 + $215.62 =</a:t>
            </a:r>
            <a:r>
              <a:rPr dirty="0" sz="1600" spc="-2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$359.54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600">
              <a:latin typeface="Times New Roman"/>
              <a:cs typeface="Times New Roman"/>
            </a:endParaRPr>
          </a:p>
          <a:p>
            <a:pPr marL="301625" indent="-289560">
              <a:lnSpc>
                <a:spcPct val="100000"/>
              </a:lnSpc>
              <a:buAutoNum type="arabicParenBoth" startAt="2"/>
              <a:tabLst>
                <a:tab pos="302260" algn="l"/>
              </a:tabLst>
            </a:pPr>
            <a:r>
              <a:rPr dirty="0" sz="1600" spc="-5">
                <a:latin typeface="Times New Roman"/>
                <a:cs typeface="Times New Roman"/>
              </a:rPr>
              <a:t>Speculative value is the value </a:t>
            </a:r>
            <a:r>
              <a:rPr dirty="0" sz="1600">
                <a:latin typeface="Times New Roman"/>
                <a:cs typeface="Times New Roman"/>
              </a:rPr>
              <a:t>from </a:t>
            </a:r>
            <a:r>
              <a:rPr dirty="0" sz="1600" spc="-5">
                <a:latin typeface="Times New Roman"/>
                <a:cs typeface="Times New Roman"/>
              </a:rPr>
              <a:t>speculating </a:t>
            </a:r>
            <a:r>
              <a:rPr dirty="0" sz="1600">
                <a:latin typeface="Times New Roman"/>
                <a:cs typeface="Times New Roman"/>
              </a:rPr>
              <a:t>about</a:t>
            </a:r>
            <a:r>
              <a:rPr dirty="0" sz="1600" spc="9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growth</a:t>
            </a:r>
            <a:endParaRPr sz="1600">
              <a:latin typeface="Times New Roman"/>
              <a:cs typeface="Times New Roman"/>
            </a:endParaRPr>
          </a:p>
          <a:p>
            <a:pPr marL="1791335">
              <a:lnSpc>
                <a:spcPct val="100000"/>
              </a:lnSpc>
            </a:pPr>
            <a:r>
              <a:rPr dirty="0" sz="1600" spc="-5">
                <a:latin typeface="Times New Roman"/>
                <a:cs typeface="Times New Roman"/>
              </a:rPr>
              <a:t>= Market price – No-growth</a:t>
            </a:r>
            <a:r>
              <a:rPr dirty="0" sz="1600" spc="65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value</a:t>
            </a:r>
            <a:endParaRPr sz="1600">
              <a:latin typeface="Times New Roman"/>
              <a:cs typeface="Times New Roman"/>
            </a:endParaRPr>
          </a:p>
          <a:p>
            <a:pPr marL="1791335">
              <a:lnSpc>
                <a:spcPct val="100000"/>
              </a:lnSpc>
            </a:pPr>
            <a:r>
              <a:rPr dirty="0" sz="1600" spc="-5">
                <a:latin typeface="Times New Roman"/>
                <a:cs typeface="Times New Roman"/>
              </a:rPr>
              <a:t>= $535 -</a:t>
            </a:r>
            <a:r>
              <a:rPr dirty="0" sz="1600" spc="-1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$359.54</a:t>
            </a:r>
            <a:endParaRPr sz="1600">
              <a:latin typeface="Times New Roman"/>
              <a:cs typeface="Times New Roman"/>
            </a:endParaRPr>
          </a:p>
          <a:p>
            <a:pPr marL="1791335">
              <a:lnSpc>
                <a:spcPct val="100000"/>
              </a:lnSpc>
            </a:pPr>
            <a:r>
              <a:rPr dirty="0" sz="1600" spc="-5">
                <a:latin typeface="Times New Roman"/>
                <a:cs typeface="Times New Roman"/>
              </a:rPr>
              <a:t>=</a:t>
            </a:r>
            <a:r>
              <a:rPr dirty="0" sz="1600" spc="-10">
                <a:latin typeface="Times New Roman"/>
                <a:cs typeface="Times New Roman"/>
              </a:rPr>
              <a:t> </a:t>
            </a:r>
            <a:r>
              <a:rPr dirty="0" sz="1600" spc="-5">
                <a:latin typeface="Times New Roman"/>
                <a:cs typeface="Times New Roman"/>
              </a:rPr>
              <a:t>$175.46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763267" y="2953511"/>
            <a:ext cx="5064252" cy="685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2220467" y="4555235"/>
            <a:ext cx="2683763" cy="51968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28090" marR="5080" indent="-1167765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Building </a:t>
            </a:r>
            <a:r>
              <a:rPr dirty="0" spc="-10"/>
              <a:t>Blocks </a:t>
            </a:r>
            <a:r>
              <a:rPr dirty="0" spc="-5"/>
              <a:t>of the Market:  Valuation </a:t>
            </a:r>
            <a:r>
              <a:rPr dirty="0"/>
              <a:t>of</a:t>
            </a:r>
            <a:r>
              <a:rPr dirty="0" spc="-10"/>
              <a:t> </a:t>
            </a:r>
            <a:r>
              <a:rPr dirty="0" spc="-5"/>
              <a:t>Google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40765" y="1222070"/>
            <a:ext cx="3459479" cy="3314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latin typeface="Times New Roman"/>
                <a:cs typeface="Times New Roman"/>
              </a:rPr>
              <a:t>Market price = $535 in May</a:t>
            </a:r>
            <a:r>
              <a:rPr dirty="0" sz="2000" spc="-155">
                <a:latin typeface="Times New Roman"/>
                <a:cs typeface="Times New Roman"/>
              </a:rPr>
              <a:t> </a:t>
            </a:r>
            <a:r>
              <a:rPr dirty="0" sz="2000" spc="-15">
                <a:latin typeface="Times New Roman"/>
                <a:cs typeface="Times New Roman"/>
              </a:rPr>
              <a:t>2011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9619" y="1693164"/>
            <a:ext cx="6577583" cy="37673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419201" y="5582513"/>
            <a:ext cx="8206740" cy="94106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2000" spc="-25">
                <a:latin typeface="Times New Roman"/>
                <a:cs typeface="Times New Roman"/>
              </a:rPr>
              <a:t>With </a:t>
            </a:r>
            <a:r>
              <a:rPr dirty="0" sz="2000" spc="-5">
                <a:latin typeface="Times New Roman"/>
                <a:cs typeface="Times New Roman"/>
              </a:rPr>
              <a:t>value </a:t>
            </a:r>
            <a:r>
              <a:rPr dirty="0" sz="2000">
                <a:latin typeface="Times New Roman"/>
                <a:cs typeface="Times New Roman"/>
              </a:rPr>
              <a:t>set </a:t>
            </a:r>
            <a:r>
              <a:rPr dirty="0" sz="2000" spc="-5">
                <a:latin typeface="Times New Roman"/>
                <a:cs typeface="Times New Roman"/>
              </a:rPr>
              <a:t>to </a:t>
            </a:r>
            <a:r>
              <a:rPr dirty="0" sz="2000" spc="-20">
                <a:latin typeface="Times New Roman"/>
                <a:cs typeface="Times New Roman"/>
              </a:rPr>
              <a:t>Google’s </a:t>
            </a:r>
            <a:r>
              <a:rPr dirty="0" sz="2000" spc="-5">
                <a:latin typeface="Times New Roman"/>
                <a:cs typeface="Times New Roman"/>
              </a:rPr>
              <a:t>market </a:t>
            </a:r>
            <a:r>
              <a:rPr dirty="0" sz="2000">
                <a:latin typeface="Times New Roman"/>
                <a:cs typeface="Times New Roman"/>
              </a:rPr>
              <a:t>price </a:t>
            </a:r>
            <a:r>
              <a:rPr dirty="0" sz="2000" spc="-5">
                <a:latin typeface="Times New Roman"/>
                <a:cs typeface="Times New Roman"/>
              </a:rPr>
              <a:t>of $535, </a:t>
            </a:r>
            <a:r>
              <a:rPr dirty="0" sz="2000">
                <a:latin typeface="Times New Roman"/>
                <a:cs typeface="Times New Roman"/>
              </a:rPr>
              <a:t>we </a:t>
            </a:r>
            <a:r>
              <a:rPr dirty="0" sz="2000" spc="-5">
                <a:latin typeface="Times New Roman"/>
                <a:cs typeface="Times New Roman"/>
              </a:rPr>
              <a:t>can infer </a:t>
            </a:r>
            <a:r>
              <a:rPr dirty="0" sz="2000">
                <a:latin typeface="Times New Roman"/>
                <a:cs typeface="Times New Roman"/>
              </a:rPr>
              <a:t>the </a:t>
            </a:r>
            <a:r>
              <a:rPr dirty="0" sz="2000" spc="-20">
                <a:latin typeface="Times New Roman"/>
                <a:cs typeface="Times New Roman"/>
              </a:rPr>
              <a:t>market’s </a:t>
            </a:r>
            <a:r>
              <a:rPr dirty="0" sz="2000" spc="-5">
                <a:latin typeface="Times New Roman"/>
                <a:cs typeface="Times New Roman"/>
              </a:rPr>
              <a:t>long-  term growth rate: </a:t>
            </a:r>
            <a:r>
              <a:rPr dirty="0" sz="2000">
                <a:latin typeface="Times New Roman"/>
                <a:cs typeface="Times New Roman"/>
              </a:rPr>
              <a:t>the </a:t>
            </a:r>
            <a:r>
              <a:rPr dirty="0" sz="2000" spc="-10">
                <a:latin typeface="Times New Roman"/>
                <a:cs typeface="Times New Roman"/>
              </a:rPr>
              <a:t>implied </a:t>
            </a:r>
            <a:r>
              <a:rPr dirty="0" sz="2000" spc="-5">
                <a:latin typeface="Times New Roman"/>
                <a:cs typeface="Times New Roman"/>
              </a:rPr>
              <a:t>growth rate </a:t>
            </a:r>
            <a:r>
              <a:rPr dirty="0" sz="2000">
                <a:latin typeface="Times New Roman"/>
                <a:cs typeface="Times New Roman"/>
              </a:rPr>
              <a:t>for Google </a:t>
            </a:r>
            <a:r>
              <a:rPr dirty="0" sz="2000" spc="-5">
                <a:latin typeface="Times New Roman"/>
                <a:cs typeface="Times New Roman"/>
              </a:rPr>
              <a:t>after 2012 </a:t>
            </a:r>
            <a:r>
              <a:rPr dirty="0" sz="2000" spc="-10">
                <a:latin typeface="Times New Roman"/>
                <a:cs typeface="Times New Roman"/>
              </a:rPr>
              <a:t>is </a:t>
            </a:r>
            <a:r>
              <a:rPr dirty="0" sz="2000" spc="-5">
                <a:latin typeface="Times New Roman"/>
                <a:cs typeface="Times New Roman"/>
              </a:rPr>
              <a:t>4.7% per   </a:t>
            </a:r>
            <a:r>
              <a:rPr dirty="0" sz="2000" spc="-25">
                <a:latin typeface="Times New Roman"/>
                <a:cs typeface="Times New Roman"/>
              </a:rPr>
              <a:t>year.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4806" y="250317"/>
            <a:ext cx="6966584" cy="8788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696720" marR="5080" indent="-1684655">
              <a:lnSpc>
                <a:spcPct val="100000"/>
              </a:lnSpc>
              <a:spcBef>
                <a:spcPts val="95"/>
              </a:spcBef>
            </a:pPr>
            <a:r>
              <a:rPr dirty="0" sz="2800" spc="-5" b="1">
                <a:solidFill>
                  <a:srgbClr val="990000"/>
                </a:solidFill>
                <a:latin typeface="Times New Roman"/>
                <a:cs typeface="Times New Roman"/>
              </a:rPr>
              <a:t>Converting a Residual Earnings </a:t>
            </a:r>
            <a:r>
              <a:rPr dirty="0" sz="2800" spc="-10" b="1">
                <a:solidFill>
                  <a:srgbClr val="990000"/>
                </a:solidFill>
                <a:latin typeface="Times New Roman"/>
                <a:cs typeface="Times New Roman"/>
              </a:rPr>
              <a:t>Growth </a:t>
            </a:r>
            <a:r>
              <a:rPr dirty="0" sz="2800" spc="-5" b="1">
                <a:solidFill>
                  <a:srgbClr val="990000"/>
                </a:solidFill>
                <a:latin typeface="Times New Roman"/>
                <a:cs typeface="Times New Roman"/>
              </a:rPr>
              <a:t>Rate  to an </a:t>
            </a:r>
            <a:r>
              <a:rPr dirty="0" sz="2800" spc="-10" b="1">
                <a:solidFill>
                  <a:srgbClr val="990000"/>
                </a:solidFill>
                <a:latin typeface="Times New Roman"/>
                <a:cs typeface="Times New Roman"/>
              </a:rPr>
              <a:t>EPS Growth</a:t>
            </a:r>
            <a:r>
              <a:rPr dirty="0" sz="2800" spc="70" b="1">
                <a:solidFill>
                  <a:srgbClr val="990000"/>
                </a:solidFill>
                <a:latin typeface="Times New Roman"/>
                <a:cs typeface="Times New Roman"/>
              </a:rPr>
              <a:t> </a:t>
            </a:r>
            <a:r>
              <a:rPr dirty="0" sz="2800" spc="-5" b="1">
                <a:solidFill>
                  <a:srgbClr val="990000"/>
                </a:solidFill>
                <a:latin typeface="Times New Roman"/>
                <a:cs typeface="Times New Roman"/>
              </a:rPr>
              <a:t>Rate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62583" y="1293875"/>
            <a:ext cx="7418832" cy="3992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1406144" y="1857882"/>
            <a:ext cx="3208655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latin typeface="Times New Roman"/>
                <a:cs typeface="Times New Roman"/>
              </a:rPr>
              <a:t>Plot of forecasted growth</a:t>
            </a:r>
            <a:r>
              <a:rPr dirty="0" sz="2000" spc="-15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rates: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411224" y="2243327"/>
            <a:ext cx="6524244" cy="411327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57929" y="395681"/>
            <a:ext cx="117221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Outline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42010" y="1157985"/>
            <a:ext cx="6739890" cy="3317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8440" indent="-205740">
              <a:lnSpc>
                <a:spcPct val="100000"/>
              </a:lnSpc>
              <a:spcBef>
                <a:spcPts val="100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400" b="1">
                <a:latin typeface="Times New Roman"/>
                <a:cs typeface="Times New Roman"/>
              </a:rPr>
              <a:t>Common Misconceptions </a:t>
            </a:r>
            <a:r>
              <a:rPr dirty="0" sz="2400" spc="-5" b="1">
                <a:latin typeface="Times New Roman"/>
                <a:cs typeface="Times New Roman"/>
              </a:rPr>
              <a:t>About</a:t>
            </a:r>
            <a:r>
              <a:rPr dirty="0" sz="2400" spc="-15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Valuation</a:t>
            </a:r>
            <a:endParaRPr sz="24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1725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400" spc="-5" b="1">
                <a:latin typeface="Times New Roman"/>
                <a:cs typeface="Times New Roman"/>
              </a:rPr>
              <a:t>A </a:t>
            </a:r>
            <a:r>
              <a:rPr dirty="0" sz="2400" b="1">
                <a:latin typeface="Times New Roman"/>
                <a:cs typeface="Times New Roman"/>
              </a:rPr>
              <a:t>Reminder: Principles of </a:t>
            </a:r>
            <a:r>
              <a:rPr dirty="0" sz="2400" spc="-5" b="1">
                <a:latin typeface="Times New Roman"/>
                <a:cs typeface="Times New Roman"/>
              </a:rPr>
              <a:t>Fundamental</a:t>
            </a:r>
            <a:r>
              <a:rPr dirty="0" sz="2400" spc="-65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Investing</a:t>
            </a:r>
            <a:endParaRPr sz="24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1730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400" b="1">
                <a:latin typeface="Times New Roman"/>
                <a:cs typeface="Times New Roman"/>
              </a:rPr>
              <a:t>Reverse Engineering the </a:t>
            </a:r>
            <a:r>
              <a:rPr dirty="0" sz="2400" spc="-5" b="1">
                <a:latin typeface="Times New Roman"/>
                <a:cs typeface="Times New Roman"/>
              </a:rPr>
              <a:t>Growth</a:t>
            </a:r>
            <a:r>
              <a:rPr dirty="0" sz="2400" spc="-45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Rate</a:t>
            </a:r>
            <a:endParaRPr sz="24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1730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400" b="1">
                <a:latin typeface="Times New Roman"/>
                <a:cs typeface="Times New Roman"/>
              </a:rPr>
              <a:t>Reverse </a:t>
            </a:r>
            <a:r>
              <a:rPr dirty="0" sz="2400" spc="-5" b="1">
                <a:latin typeface="Times New Roman"/>
                <a:cs typeface="Times New Roman"/>
              </a:rPr>
              <a:t>Engineering the </a:t>
            </a:r>
            <a:r>
              <a:rPr dirty="0" sz="2400" b="1">
                <a:latin typeface="Times New Roman"/>
                <a:cs typeface="Times New Roman"/>
              </a:rPr>
              <a:t>Expected</a:t>
            </a:r>
            <a:r>
              <a:rPr dirty="0" sz="2400" spc="-25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Return</a:t>
            </a:r>
            <a:endParaRPr sz="24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1730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400" b="1">
                <a:latin typeface="Times New Roman"/>
                <a:cs typeface="Times New Roman"/>
              </a:rPr>
              <a:t>Reverse Engineering the S&amp;P</a:t>
            </a:r>
            <a:r>
              <a:rPr dirty="0" sz="2400" spc="-45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500</a:t>
            </a:r>
            <a:endParaRPr sz="2400">
              <a:latin typeface="Times New Roman"/>
              <a:cs typeface="Times New Roman"/>
            </a:endParaRPr>
          </a:p>
          <a:p>
            <a:pPr marL="218440" indent="-205740">
              <a:lnSpc>
                <a:spcPct val="100000"/>
              </a:lnSpc>
              <a:spcBef>
                <a:spcPts val="1730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400" spc="-5" b="1">
                <a:latin typeface="Times New Roman"/>
                <a:cs typeface="Times New Roman"/>
              </a:rPr>
              <a:t>Challenging the </a:t>
            </a:r>
            <a:r>
              <a:rPr dirty="0" sz="2400" b="1">
                <a:latin typeface="Times New Roman"/>
                <a:cs typeface="Times New Roman"/>
              </a:rPr>
              <a:t>Price of a</a:t>
            </a:r>
            <a:r>
              <a:rPr dirty="0" sz="2400" spc="-25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Stock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95880" y="339293"/>
            <a:ext cx="495109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Big Picture </a:t>
            </a:r>
            <a:r>
              <a:rPr dirty="0"/>
              <a:t>for this</a:t>
            </a:r>
            <a:r>
              <a:rPr dirty="0" spc="-40"/>
              <a:t> </a:t>
            </a:r>
            <a:r>
              <a:rPr dirty="0" spc="-5"/>
              <a:t>Chapter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5883" y="1350387"/>
            <a:ext cx="7218045" cy="4049395"/>
          </a:xfrm>
          <a:prstGeom prst="rect">
            <a:avLst/>
          </a:prstGeom>
        </p:spPr>
        <p:txBody>
          <a:bodyPr wrap="square" lIns="0" tIns="85090" rIns="0" bIns="0" rtlCol="0" vert="horz">
            <a:spAutoFit/>
          </a:bodyPr>
          <a:lstStyle/>
          <a:p>
            <a:pPr marL="218440" indent="-205740">
              <a:lnSpc>
                <a:spcPct val="100000"/>
              </a:lnSpc>
              <a:spcBef>
                <a:spcPts val="670"/>
              </a:spcBef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400" spc="-5" b="1">
                <a:latin typeface="Times New Roman"/>
                <a:cs typeface="Times New Roman"/>
              </a:rPr>
              <a:t>Don’t </a:t>
            </a:r>
            <a:r>
              <a:rPr dirty="0" sz="2400" b="1">
                <a:latin typeface="Times New Roman"/>
                <a:cs typeface="Times New Roman"/>
              </a:rPr>
              <a:t>take valuation models</a:t>
            </a:r>
            <a:r>
              <a:rPr dirty="0" sz="2400" spc="-40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literally</a:t>
            </a:r>
            <a:endParaRPr sz="2400">
              <a:latin typeface="Times New Roman"/>
              <a:cs typeface="Times New Roman"/>
            </a:endParaRPr>
          </a:p>
          <a:p>
            <a:pPr algn="r" lvl="1" marL="240665" marR="461645" indent="-240665">
              <a:lnSpc>
                <a:spcPct val="100000"/>
              </a:lnSpc>
              <a:spcBef>
                <a:spcPts val="580"/>
              </a:spcBef>
              <a:buClr>
                <a:srgbClr val="00AFEF"/>
              </a:buClr>
              <a:buSzPct val="95833"/>
              <a:buFont typeface="Wingdings"/>
              <a:buChar char=""/>
              <a:tabLst>
                <a:tab pos="240665" algn="l"/>
              </a:tabLst>
            </a:pPr>
            <a:r>
              <a:rPr dirty="0" sz="2400">
                <a:latin typeface="Times New Roman"/>
                <a:cs typeface="Times New Roman"/>
              </a:rPr>
              <a:t>Use valuation </a:t>
            </a:r>
            <a:r>
              <a:rPr dirty="0" sz="2400" spc="-5">
                <a:latin typeface="Times New Roman"/>
                <a:cs typeface="Times New Roman"/>
              </a:rPr>
              <a:t>models </a:t>
            </a:r>
            <a:r>
              <a:rPr dirty="0" sz="2400">
                <a:latin typeface="Times New Roman"/>
                <a:cs typeface="Times New Roman"/>
              </a:rPr>
              <a:t>to challenge the</a:t>
            </a:r>
            <a:r>
              <a:rPr dirty="0" sz="2400" spc="-14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market</a:t>
            </a:r>
            <a:endParaRPr sz="2400">
              <a:latin typeface="Times New Roman"/>
              <a:cs typeface="Times New Roman"/>
            </a:endParaRPr>
          </a:p>
          <a:p>
            <a:pPr algn="r" marR="406400">
              <a:lnSpc>
                <a:spcPct val="100000"/>
              </a:lnSpc>
            </a:pPr>
            <a:r>
              <a:rPr dirty="0" sz="2400">
                <a:latin typeface="Times New Roman"/>
                <a:cs typeface="Times New Roman"/>
              </a:rPr>
              <a:t>price rather than for </a:t>
            </a:r>
            <a:r>
              <a:rPr dirty="0" sz="2400" spc="-5">
                <a:latin typeface="Times New Roman"/>
                <a:cs typeface="Times New Roman"/>
              </a:rPr>
              <a:t>calculating </a:t>
            </a:r>
            <a:r>
              <a:rPr dirty="0" sz="2400">
                <a:latin typeface="Times New Roman"/>
                <a:cs typeface="Times New Roman"/>
              </a:rPr>
              <a:t>intrinsic</a:t>
            </a:r>
            <a:r>
              <a:rPr dirty="0" sz="2400" spc="-16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value</a:t>
            </a:r>
            <a:endParaRPr sz="2400">
              <a:latin typeface="Times New Roman"/>
              <a:cs typeface="Times New Roman"/>
            </a:endParaRPr>
          </a:p>
          <a:p>
            <a:pPr lvl="1" marL="1160145" marR="29209" indent="-212090">
              <a:lnSpc>
                <a:spcPct val="100000"/>
              </a:lnSpc>
              <a:spcBef>
                <a:spcPts val="575"/>
              </a:spcBef>
              <a:buClr>
                <a:srgbClr val="00AFEF"/>
              </a:buClr>
              <a:buSzPct val="95833"/>
              <a:buFont typeface="Wingdings"/>
              <a:buChar char=""/>
              <a:tabLst>
                <a:tab pos="1189355" algn="l"/>
              </a:tabLst>
            </a:pPr>
            <a:r>
              <a:rPr dirty="0" sz="2400" spc="-5">
                <a:latin typeface="Times New Roman"/>
                <a:cs typeface="Times New Roman"/>
              </a:rPr>
              <a:t>Use </a:t>
            </a:r>
            <a:r>
              <a:rPr dirty="0" sz="2400">
                <a:latin typeface="Times New Roman"/>
                <a:cs typeface="Times New Roman"/>
              </a:rPr>
              <a:t>valuation </a:t>
            </a:r>
            <a:r>
              <a:rPr dirty="0" sz="2400" spc="-5">
                <a:latin typeface="Times New Roman"/>
                <a:cs typeface="Times New Roman"/>
              </a:rPr>
              <a:t>models </a:t>
            </a:r>
            <a:r>
              <a:rPr dirty="0" sz="2400">
                <a:latin typeface="Times New Roman"/>
                <a:cs typeface="Times New Roman"/>
              </a:rPr>
              <a:t>to convert the </a:t>
            </a:r>
            <a:r>
              <a:rPr dirty="0" sz="2400" spc="-5">
                <a:latin typeface="Times New Roman"/>
                <a:cs typeface="Times New Roman"/>
              </a:rPr>
              <a:t>market</a:t>
            </a:r>
            <a:r>
              <a:rPr dirty="0" sz="2400" spc="-1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price  to a forecast – then challenge that</a:t>
            </a:r>
            <a:r>
              <a:rPr dirty="0" sz="2400" spc="-12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forecast</a:t>
            </a:r>
            <a:endParaRPr sz="24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10"/>
              </a:spcBef>
              <a:buClr>
                <a:srgbClr val="00AFEF"/>
              </a:buClr>
              <a:buFont typeface="Wingdings"/>
              <a:buChar char=""/>
            </a:pPr>
            <a:endParaRPr sz="3000">
              <a:latin typeface="Times New Roman"/>
              <a:cs typeface="Times New Roman"/>
            </a:endParaRPr>
          </a:p>
          <a:p>
            <a:pPr marL="218440" marR="83185" indent="-205740">
              <a:lnSpc>
                <a:spcPct val="100000"/>
              </a:lnSpc>
              <a:buClr>
                <a:srgbClr val="001F5F"/>
              </a:buClr>
              <a:buFont typeface="Times New Roman"/>
              <a:buChar char="•"/>
              <a:tabLst>
                <a:tab pos="218440" algn="l"/>
              </a:tabLst>
            </a:pPr>
            <a:r>
              <a:rPr dirty="0" sz="2400" b="1">
                <a:latin typeface="Times New Roman"/>
                <a:cs typeface="Times New Roman"/>
              </a:rPr>
              <a:t>Investing is </a:t>
            </a:r>
            <a:r>
              <a:rPr dirty="0" sz="2400" spc="-5" b="1">
                <a:latin typeface="Times New Roman"/>
                <a:cs typeface="Times New Roman"/>
              </a:rPr>
              <a:t>not </a:t>
            </a:r>
            <a:r>
              <a:rPr dirty="0" sz="2400" b="1">
                <a:latin typeface="Times New Roman"/>
                <a:cs typeface="Times New Roman"/>
              </a:rPr>
              <a:t>a game </a:t>
            </a:r>
            <a:r>
              <a:rPr dirty="0" sz="2400" spc="-5" b="1">
                <a:latin typeface="Times New Roman"/>
                <a:cs typeface="Times New Roman"/>
              </a:rPr>
              <a:t>against nature, </a:t>
            </a:r>
            <a:r>
              <a:rPr dirty="0" sz="2400" b="1">
                <a:latin typeface="Times New Roman"/>
                <a:cs typeface="Times New Roman"/>
              </a:rPr>
              <a:t>rather a game  </a:t>
            </a:r>
            <a:r>
              <a:rPr dirty="0" sz="2400" spc="-5" b="1">
                <a:latin typeface="Times New Roman"/>
                <a:cs typeface="Times New Roman"/>
              </a:rPr>
              <a:t>against </a:t>
            </a:r>
            <a:r>
              <a:rPr dirty="0" sz="2400" b="1">
                <a:latin typeface="Times New Roman"/>
                <a:cs typeface="Times New Roman"/>
              </a:rPr>
              <a:t>other</a:t>
            </a:r>
            <a:r>
              <a:rPr dirty="0" sz="2400" spc="-5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investors</a:t>
            </a:r>
            <a:endParaRPr sz="2400">
              <a:latin typeface="Times New Roman"/>
              <a:cs typeface="Times New Roman"/>
            </a:endParaRPr>
          </a:p>
          <a:p>
            <a:pPr lvl="1" marL="1188720" indent="-240665">
              <a:lnSpc>
                <a:spcPct val="100000"/>
              </a:lnSpc>
              <a:spcBef>
                <a:spcPts val="575"/>
              </a:spcBef>
              <a:buClr>
                <a:srgbClr val="00AFEF"/>
              </a:buClr>
              <a:buSzPct val="95833"/>
              <a:buFont typeface="Wingdings"/>
              <a:buChar char=""/>
              <a:tabLst>
                <a:tab pos="1189355" algn="l"/>
              </a:tabLst>
            </a:pPr>
            <a:r>
              <a:rPr dirty="0" sz="2400">
                <a:latin typeface="Times New Roman"/>
                <a:cs typeface="Times New Roman"/>
              </a:rPr>
              <a:t>Therefore, use valuation </a:t>
            </a:r>
            <a:r>
              <a:rPr dirty="0" sz="2400" spc="-5">
                <a:latin typeface="Times New Roman"/>
                <a:cs typeface="Times New Roman"/>
              </a:rPr>
              <a:t>models </a:t>
            </a:r>
            <a:r>
              <a:rPr dirty="0" sz="2400">
                <a:latin typeface="Times New Roman"/>
                <a:cs typeface="Times New Roman"/>
              </a:rPr>
              <a:t>to play the</a:t>
            </a:r>
            <a:r>
              <a:rPr dirty="0" sz="2400" spc="-14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game</a:t>
            </a:r>
            <a:endParaRPr sz="2400">
              <a:latin typeface="Times New Roman"/>
              <a:cs typeface="Times New Roman"/>
            </a:endParaRPr>
          </a:p>
          <a:p>
            <a:pPr marL="1160145">
              <a:lnSpc>
                <a:spcPct val="100000"/>
              </a:lnSpc>
              <a:spcBef>
                <a:spcPts val="5"/>
              </a:spcBef>
            </a:pPr>
            <a:r>
              <a:rPr dirty="0" sz="2400">
                <a:latin typeface="Times New Roman"/>
                <a:cs typeface="Times New Roman"/>
              </a:rPr>
              <a:t>against other</a:t>
            </a:r>
            <a:r>
              <a:rPr dirty="0" sz="2400" spc="-4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investors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90903" y="475945"/>
            <a:ext cx="643953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>
                <a:solidFill>
                  <a:srgbClr val="800000"/>
                </a:solidFill>
              </a:rPr>
              <a:t>Common Misconceptions About</a:t>
            </a:r>
            <a:r>
              <a:rPr dirty="0" spc="-170">
                <a:solidFill>
                  <a:srgbClr val="800000"/>
                </a:solidFill>
              </a:rPr>
              <a:t> </a:t>
            </a:r>
            <a:r>
              <a:rPr dirty="0" spc="-30">
                <a:solidFill>
                  <a:srgbClr val="800000"/>
                </a:solidFill>
              </a:rPr>
              <a:t>Valuation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0426" y="1118463"/>
            <a:ext cx="8592185" cy="455295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580"/>
              </a:spcBef>
              <a:buFont typeface="Times New Roman"/>
              <a:buChar char="•"/>
              <a:tabLst>
                <a:tab pos="354965" algn="l"/>
                <a:tab pos="355600" algn="l"/>
              </a:tabLst>
            </a:pPr>
            <a:r>
              <a:rPr dirty="0" sz="2000" b="1">
                <a:latin typeface="Times New Roman"/>
                <a:cs typeface="Times New Roman"/>
              </a:rPr>
              <a:t>The </a:t>
            </a:r>
            <a:r>
              <a:rPr dirty="0" sz="2000" spc="-5" b="1">
                <a:latin typeface="Times New Roman"/>
                <a:cs typeface="Times New Roman"/>
              </a:rPr>
              <a:t>idea </a:t>
            </a:r>
            <a:r>
              <a:rPr dirty="0" sz="2000" b="1">
                <a:latin typeface="Times New Roman"/>
                <a:cs typeface="Times New Roman"/>
              </a:rPr>
              <a:t>of </a:t>
            </a:r>
            <a:r>
              <a:rPr dirty="0" sz="2000" spc="-5" b="1">
                <a:latin typeface="Times New Roman"/>
                <a:cs typeface="Times New Roman"/>
              </a:rPr>
              <a:t>“intrinsic </a:t>
            </a:r>
            <a:r>
              <a:rPr dirty="0" sz="2000" b="1">
                <a:latin typeface="Times New Roman"/>
                <a:cs typeface="Times New Roman"/>
              </a:rPr>
              <a:t>value” is not</a:t>
            </a:r>
            <a:r>
              <a:rPr dirty="0" sz="2000" spc="-130" b="1">
                <a:latin typeface="Times New Roman"/>
                <a:cs typeface="Times New Roman"/>
              </a:rPr>
              <a:t> </a:t>
            </a:r>
            <a:r>
              <a:rPr dirty="0" sz="2000" spc="-5" b="1">
                <a:latin typeface="Times New Roman"/>
                <a:cs typeface="Times New Roman"/>
              </a:rPr>
              <a:t>useful</a:t>
            </a:r>
            <a:endParaRPr sz="2000">
              <a:latin typeface="Times New Roman"/>
              <a:cs typeface="Times New Roman"/>
            </a:endParaRPr>
          </a:p>
          <a:p>
            <a:pPr lvl="1" marL="812800" indent="-342900">
              <a:lnSpc>
                <a:spcPct val="100000"/>
              </a:lnSpc>
              <a:spcBef>
                <a:spcPts val="480"/>
              </a:spcBef>
              <a:buClr>
                <a:srgbClr val="00AFEF"/>
              </a:buClr>
              <a:buFont typeface="Wingdings"/>
              <a:buChar char=""/>
              <a:tabLst>
                <a:tab pos="812165" algn="l"/>
                <a:tab pos="812800" algn="l"/>
              </a:tabLst>
            </a:pPr>
            <a:r>
              <a:rPr dirty="0" sz="2000" spc="-5">
                <a:latin typeface="Times New Roman"/>
                <a:cs typeface="Times New Roman"/>
              </a:rPr>
              <a:t>Don’t </a:t>
            </a:r>
            <a:r>
              <a:rPr dirty="0" sz="2000">
                <a:latin typeface="Times New Roman"/>
                <a:cs typeface="Times New Roman"/>
              </a:rPr>
              <a:t>pretend that you </a:t>
            </a:r>
            <a:r>
              <a:rPr dirty="0" sz="2000" spc="-5">
                <a:latin typeface="Times New Roman"/>
                <a:cs typeface="Times New Roman"/>
              </a:rPr>
              <a:t>can calculate </a:t>
            </a:r>
            <a:r>
              <a:rPr dirty="0" sz="2000">
                <a:latin typeface="Times New Roman"/>
                <a:cs typeface="Times New Roman"/>
              </a:rPr>
              <a:t>a precise intrinsic</a:t>
            </a:r>
            <a:r>
              <a:rPr dirty="0" sz="2000" spc="-18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value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900">
              <a:latin typeface="Times New Roman"/>
              <a:cs typeface="Times New Roman"/>
            </a:endParaRPr>
          </a:p>
          <a:p>
            <a:pPr algn="just" marL="812800" marR="5080" indent="39370">
              <a:lnSpc>
                <a:spcPct val="100000"/>
              </a:lnSpc>
              <a:spcBef>
                <a:spcPts val="5"/>
              </a:spcBef>
            </a:pPr>
            <a:r>
              <a:rPr dirty="0" sz="2000" spc="-5" i="1">
                <a:latin typeface="Times New Roman"/>
                <a:cs typeface="Times New Roman"/>
              </a:rPr>
              <a:t>[The </a:t>
            </a:r>
            <a:r>
              <a:rPr dirty="0" sz="2000" spc="-10" i="1">
                <a:latin typeface="Times New Roman"/>
                <a:cs typeface="Times New Roman"/>
              </a:rPr>
              <a:t>investor] </a:t>
            </a:r>
            <a:r>
              <a:rPr dirty="0" sz="2000" spc="-5" i="1">
                <a:latin typeface="Times New Roman"/>
                <a:cs typeface="Times New Roman"/>
              </a:rPr>
              <a:t>is concerned with </a:t>
            </a:r>
            <a:r>
              <a:rPr dirty="0" sz="2000" i="1">
                <a:latin typeface="Times New Roman"/>
                <a:cs typeface="Times New Roman"/>
              </a:rPr>
              <a:t>the </a:t>
            </a:r>
            <a:r>
              <a:rPr dirty="0" sz="2000" spc="-5" i="1">
                <a:latin typeface="Times New Roman"/>
                <a:cs typeface="Times New Roman"/>
              </a:rPr>
              <a:t>intrinsic value </a:t>
            </a:r>
            <a:r>
              <a:rPr dirty="0" sz="2000" i="1">
                <a:latin typeface="Times New Roman"/>
                <a:cs typeface="Times New Roman"/>
              </a:rPr>
              <a:t>of </a:t>
            </a:r>
            <a:r>
              <a:rPr dirty="0" sz="2000" spc="-10" i="1">
                <a:latin typeface="Times New Roman"/>
                <a:cs typeface="Times New Roman"/>
              </a:rPr>
              <a:t>the </a:t>
            </a:r>
            <a:r>
              <a:rPr dirty="0" sz="2000" spc="-5" i="1">
                <a:latin typeface="Times New Roman"/>
                <a:cs typeface="Times New Roman"/>
              </a:rPr>
              <a:t>security and </a:t>
            </a:r>
            <a:r>
              <a:rPr dirty="0" sz="2000" spc="-15" i="1">
                <a:latin typeface="Times New Roman"/>
                <a:cs typeface="Times New Roman"/>
              </a:rPr>
              <a:t>more  </a:t>
            </a:r>
            <a:r>
              <a:rPr dirty="0" sz="2000" spc="-5" i="1">
                <a:latin typeface="Times New Roman"/>
                <a:cs typeface="Times New Roman"/>
              </a:rPr>
              <a:t>particularly with the discovery </a:t>
            </a:r>
            <a:r>
              <a:rPr dirty="0" sz="2000" i="1">
                <a:latin typeface="Times New Roman"/>
                <a:cs typeface="Times New Roman"/>
              </a:rPr>
              <a:t>of </a:t>
            </a:r>
            <a:r>
              <a:rPr dirty="0" sz="2000" spc="-5" i="1">
                <a:latin typeface="Times New Roman"/>
                <a:cs typeface="Times New Roman"/>
              </a:rPr>
              <a:t>the </a:t>
            </a:r>
            <a:r>
              <a:rPr dirty="0" sz="2000" spc="-10" i="1">
                <a:latin typeface="Times New Roman"/>
                <a:cs typeface="Times New Roman"/>
              </a:rPr>
              <a:t>discrepancies </a:t>
            </a:r>
            <a:r>
              <a:rPr dirty="0" sz="2000" spc="-5" i="1">
                <a:latin typeface="Times New Roman"/>
                <a:cs typeface="Times New Roman"/>
              </a:rPr>
              <a:t>between intrinsic value  </a:t>
            </a:r>
            <a:r>
              <a:rPr dirty="0" sz="2000" i="1">
                <a:latin typeface="Times New Roman"/>
                <a:cs typeface="Times New Roman"/>
              </a:rPr>
              <a:t>and </a:t>
            </a:r>
            <a:r>
              <a:rPr dirty="0" sz="2000" spc="-5" i="1">
                <a:latin typeface="Times New Roman"/>
                <a:cs typeface="Times New Roman"/>
              </a:rPr>
              <a:t>price. </a:t>
            </a:r>
            <a:r>
              <a:rPr dirty="0" sz="2000" spc="-90" i="1">
                <a:latin typeface="Times New Roman"/>
                <a:cs typeface="Times New Roman"/>
              </a:rPr>
              <a:t>We </a:t>
            </a:r>
            <a:r>
              <a:rPr dirty="0" sz="2000" i="1">
                <a:latin typeface="Times New Roman"/>
                <a:cs typeface="Times New Roman"/>
              </a:rPr>
              <a:t>must </a:t>
            </a:r>
            <a:r>
              <a:rPr dirty="0" sz="2000" spc="-15" i="1">
                <a:latin typeface="Times New Roman"/>
                <a:cs typeface="Times New Roman"/>
              </a:rPr>
              <a:t>recognize, </a:t>
            </a:r>
            <a:r>
              <a:rPr dirty="0" sz="2000" spc="-30" i="1">
                <a:latin typeface="Times New Roman"/>
                <a:cs typeface="Times New Roman"/>
              </a:rPr>
              <a:t>however, </a:t>
            </a:r>
            <a:r>
              <a:rPr dirty="0" sz="2000" spc="-5" i="1">
                <a:latin typeface="Times New Roman"/>
                <a:cs typeface="Times New Roman"/>
              </a:rPr>
              <a:t>that intrinsic value </a:t>
            </a:r>
            <a:r>
              <a:rPr dirty="0" sz="2000" spc="-10" i="1">
                <a:latin typeface="Times New Roman"/>
                <a:cs typeface="Times New Roman"/>
              </a:rPr>
              <a:t>is </a:t>
            </a:r>
            <a:r>
              <a:rPr dirty="0" sz="2000" spc="-5" i="1">
                <a:latin typeface="Times New Roman"/>
                <a:cs typeface="Times New Roman"/>
              </a:rPr>
              <a:t>an </a:t>
            </a:r>
            <a:r>
              <a:rPr dirty="0" sz="2000" spc="-10" i="1">
                <a:latin typeface="Times New Roman"/>
                <a:cs typeface="Times New Roman"/>
              </a:rPr>
              <a:t>elusive  </a:t>
            </a:r>
            <a:r>
              <a:rPr dirty="0" sz="2000" spc="-5" i="1">
                <a:latin typeface="Times New Roman"/>
                <a:cs typeface="Times New Roman"/>
              </a:rPr>
              <a:t>concept. In general terms it </a:t>
            </a:r>
            <a:r>
              <a:rPr dirty="0" sz="2000" spc="-10" i="1">
                <a:latin typeface="Times New Roman"/>
                <a:cs typeface="Times New Roman"/>
              </a:rPr>
              <a:t>is </a:t>
            </a:r>
            <a:r>
              <a:rPr dirty="0" sz="2000" spc="-5" i="1">
                <a:latin typeface="Times New Roman"/>
                <a:cs typeface="Times New Roman"/>
              </a:rPr>
              <a:t>understood </a:t>
            </a:r>
            <a:r>
              <a:rPr dirty="0" sz="2000" spc="-10" i="1">
                <a:latin typeface="Times New Roman"/>
                <a:cs typeface="Times New Roman"/>
              </a:rPr>
              <a:t>to </a:t>
            </a:r>
            <a:r>
              <a:rPr dirty="0" sz="2000" i="1">
                <a:latin typeface="Times New Roman"/>
                <a:cs typeface="Times New Roman"/>
              </a:rPr>
              <a:t>be </a:t>
            </a:r>
            <a:r>
              <a:rPr dirty="0" sz="2000" spc="-5" i="1">
                <a:latin typeface="Times New Roman"/>
                <a:cs typeface="Times New Roman"/>
              </a:rPr>
              <a:t>that value </a:t>
            </a:r>
            <a:r>
              <a:rPr dirty="0" sz="2000" i="1">
                <a:latin typeface="Times New Roman"/>
                <a:cs typeface="Times New Roman"/>
              </a:rPr>
              <a:t>which </a:t>
            </a:r>
            <a:r>
              <a:rPr dirty="0" sz="2000" spc="-5" i="1">
                <a:latin typeface="Times New Roman"/>
                <a:cs typeface="Times New Roman"/>
              </a:rPr>
              <a:t>is </a:t>
            </a:r>
            <a:r>
              <a:rPr dirty="0" sz="2000" spc="-10" i="1">
                <a:latin typeface="Times New Roman"/>
                <a:cs typeface="Times New Roman"/>
              </a:rPr>
              <a:t>justified  </a:t>
            </a:r>
            <a:r>
              <a:rPr dirty="0" sz="2000" i="1">
                <a:latin typeface="Times New Roman"/>
                <a:cs typeface="Times New Roman"/>
              </a:rPr>
              <a:t>by </a:t>
            </a:r>
            <a:r>
              <a:rPr dirty="0" sz="2000" spc="-5" i="1">
                <a:latin typeface="Times New Roman"/>
                <a:cs typeface="Times New Roman"/>
              </a:rPr>
              <a:t>the facts, e.g., the assets, earnings, dividends, definite </a:t>
            </a:r>
            <a:r>
              <a:rPr dirty="0" sz="2000" spc="-10" i="1">
                <a:latin typeface="Times New Roman"/>
                <a:cs typeface="Times New Roman"/>
              </a:rPr>
              <a:t>prospects </a:t>
            </a:r>
            <a:r>
              <a:rPr dirty="0" sz="2000" i="1">
                <a:latin typeface="Times New Roman"/>
                <a:cs typeface="Times New Roman"/>
              </a:rPr>
              <a:t>– </a:t>
            </a:r>
            <a:r>
              <a:rPr dirty="0" sz="2000" spc="-10" i="1">
                <a:latin typeface="Times New Roman"/>
                <a:cs typeface="Times New Roman"/>
              </a:rPr>
              <a:t>as  </a:t>
            </a:r>
            <a:r>
              <a:rPr dirty="0" sz="2000" spc="-5" i="1">
                <a:latin typeface="Times New Roman"/>
                <a:cs typeface="Times New Roman"/>
              </a:rPr>
              <a:t>distinct, let us </a:t>
            </a:r>
            <a:r>
              <a:rPr dirty="0" sz="2000" spc="-30" i="1">
                <a:latin typeface="Times New Roman"/>
                <a:cs typeface="Times New Roman"/>
              </a:rPr>
              <a:t>say, </a:t>
            </a:r>
            <a:r>
              <a:rPr dirty="0" sz="2000" spc="-25" i="1">
                <a:latin typeface="Times New Roman"/>
                <a:cs typeface="Times New Roman"/>
              </a:rPr>
              <a:t>from </a:t>
            </a:r>
            <a:r>
              <a:rPr dirty="0" sz="2000" i="1">
                <a:latin typeface="Times New Roman"/>
                <a:cs typeface="Times New Roman"/>
              </a:rPr>
              <a:t>market </a:t>
            </a:r>
            <a:r>
              <a:rPr dirty="0" sz="2000" spc="-5" i="1">
                <a:latin typeface="Times New Roman"/>
                <a:cs typeface="Times New Roman"/>
              </a:rPr>
              <a:t>quotations established </a:t>
            </a:r>
            <a:r>
              <a:rPr dirty="0" sz="2000" i="1">
                <a:latin typeface="Times New Roman"/>
                <a:cs typeface="Times New Roman"/>
              </a:rPr>
              <a:t>by </a:t>
            </a:r>
            <a:r>
              <a:rPr dirty="0" sz="2000" spc="-5" i="1">
                <a:latin typeface="Times New Roman"/>
                <a:cs typeface="Times New Roman"/>
              </a:rPr>
              <a:t>artificial  manipulation </a:t>
            </a:r>
            <a:r>
              <a:rPr dirty="0" sz="2000" i="1">
                <a:latin typeface="Times New Roman"/>
                <a:cs typeface="Times New Roman"/>
              </a:rPr>
              <a:t>or </a:t>
            </a:r>
            <a:r>
              <a:rPr dirty="0" sz="2000" spc="-5" i="1">
                <a:latin typeface="Times New Roman"/>
                <a:cs typeface="Times New Roman"/>
              </a:rPr>
              <a:t>distorted by psychological excesses. But it </a:t>
            </a:r>
            <a:r>
              <a:rPr dirty="0" sz="2000" spc="-10" i="1">
                <a:latin typeface="Times New Roman"/>
                <a:cs typeface="Times New Roman"/>
              </a:rPr>
              <a:t>is </a:t>
            </a:r>
            <a:r>
              <a:rPr dirty="0" sz="2000" i="1">
                <a:latin typeface="Times New Roman"/>
                <a:cs typeface="Times New Roman"/>
              </a:rPr>
              <a:t>a </a:t>
            </a:r>
            <a:r>
              <a:rPr dirty="0" sz="2000" spc="-20" i="1">
                <a:latin typeface="Times New Roman"/>
                <a:cs typeface="Times New Roman"/>
              </a:rPr>
              <a:t>great  </a:t>
            </a:r>
            <a:r>
              <a:rPr dirty="0" sz="2000" spc="-5" i="1">
                <a:latin typeface="Times New Roman"/>
                <a:cs typeface="Times New Roman"/>
              </a:rPr>
              <a:t>mistake to imagine that intrinsic value is </a:t>
            </a:r>
            <a:r>
              <a:rPr dirty="0" sz="2000" i="1">
                <a:latin typeface="Times New Roman"/>
                <a:cs typeface="Times New Roman"/>
              </a:rPr>
              <a:t>as definite </a:t>
            </a:r>
            <a:r>
              <a:rPr dirty="0" sz="2000" spc="-5" i="1">
                <a:latin typeface="Times New Roman"/>
                <a:cs typeface="Times New Roman"/>
              </a:rPr>
              <a:t>and as determinable </a:t>
            </a:r>
            <a:r>
              <a:rPr dirty="0" sz="2000" spc="5" i="1">
                <a:latin typeface="Times New Roman"/>
                <a:cs typeface="Times New Roman"/>
              </a:rPr>
              <a:t>as  </a:t>
            </a:r>
            <a:r>
              <a:rPr dirty="0" sz="2000" spc="-5" i="1">
                <a:latin typeface="Times New Roman"/>
                <a:cs typeface="Times New Roman"/>
              </a:rPr>
              <a:t>is </a:t>
            </a:r>
            <a:r>
              <a:rPr dirty="0" sz="2000" i="1">
                <a:latin typeface="Times New Roman"/>
                <a:cs typeface="Times New Roman"/>
              </a:rPr>
              <a:t>the market</a:t>
            </a:r>
            <a:r>
              <a:rPr dirty="0" sz="2000" spc="-50" i="1">
                <a:latin typeface="Times New Roman"/>
                <a:cs typeface="Times New Roman"/>
              </a:rPr>
              <a:t> </a:t>
            </a:r>
            <a:r>
              <a:rPr dirty="0" sz="2000" spc="-5" i="1">
                <a:latin typeface="Times New Roman"/>
                <a:cs typeface="Times New Roman"/>
              </a:rPr>
              <a:t>price.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800">
              <a:latin typeface="Times New Roman"/>
              <a:cs typeface="Times New Roman"/>
            </a:endParaRPr>
          </a:p>
          <a:p>
            <a:pPr marL="601980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– </a:t>
            </a:r>
            <a:r>
              <a:rPr dirty="0" sz="1400" spc="-5">
                <a:latin typeface="Times New Roman"/>
                <a:cs typeface="Times New Roman"/>
              </a:rPr>
              <a:t>Benjamin </a:t>
            </a:r>
            <a:r>
              <a:rPr dirty="0" sz="1400">
                <a:latin typeface="Times New Roman"/>
                <a:cs typeface="Times New Roman"/>
              </a:rPr>
              <a:t>Graham and David </a:t>
            </a:r>
            <a:r>
              <a:rPr dirty="0" sz="1400" spc="-5">
                <a:latin typeface="Times New Roman"/>
                <a:cs typeface="Times New Roman"/>
              </a:rPr>
              <a:t>Dodd, </a:t>
            </a:r>
            <a:r>
              <a:rPr dirty="0" sz="1400" i="1">
                <a:latin typeface="Times New Roman"/>
                <a:cs typeface="Times New Roman"/>
              </a:rPr>
              <a:t>Security Analysis </a:t>
            </a:r>
            <a:r>
              <a:rPr dirty="0" sz="1400" spc="-5">
                <a:latin typeface="Times New Roman"/>
                <a:cs typeface="Times New Roman"/>
              </a:rPr>
              <a:t>(New </a:t>
            </a:r>
            <a:r>
              <a:rPr dirty="0" sz="1400" spc="-30">
                <a:latin typeface="Times New Roman"/>
                <a:cs typeface="Times New Roman"/>
              </a:rPr>
              <a:t>York: </a:t>
            </a:r>
            <a:r>
              <a:rPr dirty="0" sz="1400">
                <a:latin typeface="Times New Roman"/>
                <a:cs typeface="Times New Roman"/>
              </a:rPr>
              <a:t>McGraw-Hill Book </a:t>
            </a:r>
            <a:r>
              <a:rPr dirty="0" sz="1400" spc="-15">
                <a:latin typeface="Times New Roman"/>
                <a:cs typeface="Times New Roman"/>
              </a:rPr>
              <a:t>Company, </a:t>
            </a:r>
            <a:r>
              <a:rPr dirty="0" sz="1400">
                <a:latin typeface="Times New Roman"/>
                <a:cs typeface="Times New Roman"/>
              </a:rPr>
              <a:t>1934),</a:t>
            </a:r>
            <a:r>
              <a:rPr dirty="0" sz="1400" spc="-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p.17.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90903" y="475945"/>
            <a:ext cx="643953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>
                <a:solidFill>
                  <a:srgbClr val="800000"/>
                </a:solidFill>
              </a:rPr>
              <a:t>Common Misconceptions About</a:t>
            </a:r>
            <a:r>
              <a:rPr dirty="0" spc="-170">
                <a:solidFill>
                  <a:srgbClr val="800000"/>
                </a:solidFill>
              </a:rPr>
              <a:t> </a:t>
            </a:r>
            <a:r>
              <a:rPr dirty="0" spc="-30">
                <a:solidFill>
                  <a:srgbClr val="800000"/>
                </a:solidFill>
              </a:rPr>
              <a:t>Valuation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7726" y="1118463"/>
            <a:ext cx="8632190" cy="5662295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368300" indent="-342900">
              <a:lnSpc>
                <a:spcPct val="100000"/>
              </a:lnSpc>
              <a:spcBef>
                <a:spcPts val="580"/>
              </a:spcBef>
              <a:buFont typeface="Times New Roman"/>
              <a:buChar char="•"/>
              <a:tabLst>
                <a:tab pos="367665" algn="l"/>
                <a:tab pos="368300" algn="l"/>
              </a:tabLst>
            </a:pPr>
            <a:r>
              <a:rPr dirty="0" sz="2000" b="1">
                <a:latin typeface="Times New Roman"/>
                <a:cs typeface="Times New Roman"/>
              </a:rPr>
              <a:t>The </a:t>
            </a:r>
            <a:r>
              <a:rPr dirty="0" sz="2000" spc="-5" b="1">
                <a:latin typeface="Times New Roman"/>
                <a:cs typeface="Times New Roman"/>
              </a:rPr>
              <a:t>idea </a:t>
            </a:r>
            <a:r>
              <a:rPr dirty="0" sz="2000" b="1">
                <a:latin typeface="Times New Roman"/>
                <a:cs typeface="Times New Roman"/>
              </a:rPr>
              <a:t>of </a:t>
            </a:r>
            <a:r>
              <a:rPr dirty="0" sz="2000" spc="-5" b="1">
                <a:latin typeface="Times New Roman"/>
                <a:cs typeface="Times New Roman"/>
              </a:rPr>
              <a:t>“intrinsic </a:t>
            </a:r>
            <a:r>
              <a:rPr dirty="0" sz="2000" b="1">
                <a:latin typeface="Times New Roman"/>
                <a:cs typeface="Times New Roman"/>
              </a:rPr>
              <a:t>value” is not</a:t>
            </a:r>
            <a:r>
              <a:rPr dirty="0" sz="2000" spc="-130" b="1">
                <a:latin typeface="Times New Roman"/>
                <a:cs typeface="Times New Roman"/>
              </a:rPr>
              <a:t> </a:t>
            </a:r>
            <a:r>
              <a:rPr dirty="0" sz="2000" spc="-5" b="1">
                <a:latin typeface="Times New Roman"/>
                <a:cs typeface="Times New Roman"/>
              </a:rPr>
              <a:t>useful</a:t>
            </a:r>
            <a:endParaRPr sz="2000">
              <a:latin typeface="Times New Roman"/>
              <a:cs typeface="Times New Roman"/>
            </a:endParaRPr>
          </a:p>
          <a:p>
            <a:pPr lvl="1" marL="825500" indent="-342900">
              <a:lnSpc>
                <a:spcPct val="100000"/>
              </a:lnSpc>
              <a:spcBef>
                <a:spcPts val="480"/>
              </a:spcBef>
              <a:buClr>
                <a:srgbClr val="00AFEF"/>
              </a:buClr>
              <a:buFont typeface="Wingdings"/>
              <a:buChar char=""/>
              <a:tabLst>
                <a:tab pos="824865" algn="l"/>
                <a:tab pos="825500" algn="l"/>
              </a:tabLst>
            </a:pPr>
            <a:r>
              <a:rPr dirty="0" sz="2000" spc="-5">
                <a:latin typeface="Times New Roman"/>
                <a:cs typeface="Times New Roman"/>
              </a:rPr>
              <a:t>Don’t </a:t>
            </a:r>
            <a:r>
              <a:rPr dirty="0" sz="2000">
                <a:latin typeface="Times New Roman"/>
                <a:cs typeface="Times New Roman"/>
              </a:rPr>
              <a:t>pretend that you </a:t>
            </a:r>
            <a:r>
              <a:rPr dirty="0" sz="2000" spc="-5">
                <a:latin typeface="Times New Roman"/>
                <a:cs typeface="Times New Roman"/>
              </a:rPr>
              <a:t>can calculate </a:t>
            </a:r>
            <a:r>
              <a:rPr dirty="0" sz="2000">
                <a:latin typeface="Times New Roman"/>
                <a:cs typeface="Times New Roman"/>
              </a:rPr>
              <a:t>a precise intrinsic</a:t>
            </a:r>
            <a:r>
              <a:rPr dirty="0" sz="2000" spc="-18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value</a:t>
            </a:r>
            <a:endParaRPr sz="20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20"/>
              </a:spcBef>
              <a:buClr>
                <a:srgbClr val="00AFEF"/>
              </a:buClr>
              <a:buFont typeface="Wingdings"/>
              <a:buChar char=""/>
            </a:pPr>
            <a:endParaRPr sz="2900">
              <a:latin typeface="Times New Roman"/>
              <a:cs typeface="Times New Roman"/>
            </a:endParaRPr>
          </a:p>
          <a:p>
            <a:pPr marL="368300" indent="-342900">
              <a:lnSpc>
                <a:spcPct val="100000"/>
              </a:lnSpc>
              <a:spcBef>
                <a:spcPts val="5"/>
              </a:spcBef>
              <a:buFont typeface="Times New Roman"/>
              <a:buChar char="•"/>
              <a:tabLst>
                <a:tab pos="367665" algn="l"/>
                <a:tab pos="368300" algn="l"/>
              </a:tabLst>
            </a:pPr>
            <a:r>
              <a:rPr dirty="0" sz="2000" spc="-55" b="1">
                <a:latin typeface="Times New Roman"/>
                <a:cs typeface="Times New Roman"/>
              </a:rPr>
              <a:t>We </a:t>
            </a:r>
            <a:r>
              <a:rPr dirty="0" sz="2000" b="1">
                <a:latin typeface="Times New Roman"/>
                <a:cs typeface="Times New Roman"/>
              </a:rPr>
              <a:t>do not know the </a:t>
            </a:r>
            <a:r>
              <a:rPr dirty="0" sz="2000" spc="-10" b="1">
                <a:latin typeface="Times New Roman"/>
                <a:cs typeface="Times New Roman"/>
              </a:rPr>
              <a:t>required</a:t>
            </a:r>
            <a:r>
              <a:rPr dirty="0" sz="2000" spc="-30" b="1">
                <a:latin typeface="Times New Roman"/>
                <a:cs typeface="Times New Roman"/>
              </a:rPr>
              <a:t> </a:t>
            </a:r>
            <a:r>
              <a:rPr dirty="0" sz="2000" spc="-5" b="1">
                <a:latin typeface="Times New Roman"/>
                <a:cs typeface="Times New Roman"/>
              </a:rPr>
              <a:t>return</a:t>
            </a:r>
            <a:endParaRPr sz="2000">
              <a:latin typeface="Times New Roman"/>
              <a:cs typeface="Times New Roman"/>
            </a:endParaRPr>
          </a:p>
          <a:p>
            <a:pPr lvl="1" marL="825500" marR="984250" indent="-342900">
              <a:lnSpc>
                <a:spcPct val="100000"/>
              </a:lnSpc>
              <a:spcBef>
                <a:spcPts val="480"/>
              </a:spcBef>
              <a:buClr>
                <a:srgbClr val="00AFEF"/>
              </a:buClr>
              <a:buFont typeface="Wingdings"/>
              <a:buChar char=""/>
              <a:tabLst>
                <a:tab pos="824865" algn="l"/>
                <a:tab pos="825500" algn="l"/>
              </a:tabLst>
            </a:pPr>
            <a:r>
              <a:rPr dirty="0" sz="2000">
                <a:latin typeface="Times New Roman"/>
                <a:cs typeface="Times New Roman"/>
              </a:rPr>
              <a:t>Building a required return into a valuation puts speculation into</a:t>
            </a:r>
            <a:r>
              <a:rPr dirty="0" sz="2000" spc="-26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the  </a:t>
            </a:r>
            <a:r>
              <a:rPr dirty="0" sz="2000" spc="-5">
                <a:latin typeface="Times New Roman"/>
                <a:cs typeface="Times New Roman"/>
              </a:rPr>
              <a:t>calculation</a:t>
            </a:r>
            <a:endParaRPr sz="20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25"/>
              </a:spcBef>
              <a:buClr>
                <a:srgbClr val="00AFEF"/>
              </a:buClr>
              <a:buFont typeface="Wingdings"/>
              <a:buChar char=""/>
            </a:pPr>
            <a:endParaRPr sz="2900">
              <a:latin typeface="Times New Roman"/>
              <a:cs typeface="Times New Roman"/>
            </a:endParaRPr>
          </a:p>
          <a:p>
            <a:pPr marL="368300" indent="-342900">
              <a:lnSpc>
                <a:spcPct val="100000"/>
              </a:lnSpc>
              <a:buFont typeface="Times New Roman"/>
              <a:buChar char="•"/>
              <a:tabLst>
                <a:tab pos="367665" algn="l"/>
                <a:tab pos="368300" algn="l"/>
              </a:tabLst>
            </a:pPr>
            <a:r>
              <a:rPr dirty="0" sz="2000" spc="-55" b="1">
                <a:latin typeface="Times New Roman"/>
                <a:cs typeface="Times New Roman"/>
              </a:rPr>
              <a:t>We </a:t>
            </a:r>
            <a:r>
              <a:rPr dirty="0" sz="2000" b="1">
                <a:latin typeface="Times New Roman"/>
                <a:cs typeface="Times New Roman"/>
              </a:rPr>
              <a:t>do not know the long-term </a:t>
            </a:r>
            <a:r>
              <a:rPr dirty="0" sz="2000" spc="-5" b="1">
                <a:latin typeface="Times New Roman"/>
                <a:cs typeface="Times New Roman"/>
              </a:rPr>
              <a:t>growth</a:t>
            </a:r>
            <a:r>
              <a:rPr dirty="0" sz="2000" spc="-8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rate</a:t>
            </a:r>
            <a:endParaRPr sz="2000">
              <a:latin typeface="Times New Roman"/>
              <a:cs typeface="Times New Roman"/>
            </a:endParaRPr>
          </a:p>
          <a:p>
            <a:pPr lvl="1" marL="825500" indent="-342900">
              <a:lnSpc>
                <a:spcPct val="100000"/>
              </a:lnSpc>
              <a:spcBef>
                <a:spcPts val="480"/>
              </a:spcBef>
              <a:buClr>
                <a:srgbClr val="00AFEF"/>
              </a:buClr>
              <a:buFont typeface="Wingdings"/>
              <a:buChar char=""/>
              <a:tabLst>
                <a:tab pos="824865" algn="l"/>
                <a:tab pos="825500" algn="l"/>
              </a:tabLst>
            </a:pPr>
            <a:r>
              <a:rPr dirty="0" sz="2000">
                <a:latin typeface="Times New Roman"/>
                <a:cs typeface="Times New Roman"/>
              </a:rPr>
              <a:t>Building a growth rate into a valuation is</a:t>
            </a:r>
            <a:r>
              <a:rPr dirty="0" sz="2000" spc="-16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speculative</a:t>
            </a:r>
            <a:endParaRPr sz="2000">
              <a:latin typeface="Times New Roman"/>
              <a:cs typeface="Times New Roman"/>
            </a:endParaRPr>
          </a:p>
          <a:p>
            <a:pPr algn="just" marL="825500" marR="41910" indent="-24765">
              <a:lnSpc>
                <a:spcPct val="100000"/>
              </a:lnSpc>
              <a:spcBef>
                <a:spcPts val="1345"/>
              </a:spcBef>
            </a:pPr>
            <a:r>
              <a:rPr dirty="0" sz="2000" spc="-5" i="1">
                <a:latin typeface="Times New Roman"/>
                <a:cs typeface="Times New Roman"/>
              </a:rPr>
              <a:t>The concept </a:t>
            </a:r>
            <a:r>
              <a:rPr dirty="0" sz="2000" i="1">
                <a:latin typeface="Times New Roman"/>
                <a:cs typeface="Times New Roman"/>
              </a:rPr>
              <a:t>of </a:t>
            </a:r>
            <a:r>
              <a:rPr dirty="0" sz="2000" spc="-20" i="1">
                <a:latin typeface="Times New Roman"/>
                <a:cs typeface="Times New Roman"/>
              </a:rPr>
              <a:t>future </a:t>
            </a:r>
            <a:r>
              <a:rPr dirty="0" sz="2000" spc="-10" i="1">
                <a:latin typeface="Times New Roman"/>
                <a:cs typeface="Times New Roman"/>
              </a:rPr>
              <a:t>prospects </a:t>
            </a:r>
            <a:r>
              <a:rPr dirty="0" sz="2000" spc="-5" i="1">
                <a:latin typeface="Times New Roman"/>
                <a:cs typeface="Times New Roman"/>
              </a:rPr>
              <a:t>and particularly </a:t>
            </a:r>
            <a:r>
              <a:rPr dirty="0" sz="2000" i="1">
                <a:latin typeface="Times New Roman"/>
                <a:cs typeface="Times New Roman"/>
              </a:rPr>
              <a:t>of </a:t>
            </a:r>
            <a:r>
              <a:rPr dirty="0" sz="2000" spc="-5" i="1">
                <a:latin typeface="Times New Roman"/>
                <a:cs typeface="Times New Roman"/>
              </a:rPr>
              <a:t>continued </a:t>
            </a:r>
            <a:r>
              <a:rPr dirty="0" sz="2000" spc="-15" i="1">
                <a:latin typeface="Times New Roman"/>
                <a:cs typeface="Times New Roman"/>
              </a:rPr>
              <a:t>growth </a:t>
            </a:r>
            <a:r>
              <a:rPr dirty="0" sz="2000" spc="-10" i="1">
                <a:latin typeface="Times New Roman"/>
                <a:cs typeface="Times New Roman"/>
              </a:rPr>
              <a:t>in </a:t>
            </a:r>
            <a:r>
              <a:rPr dirty="0" sz="2000" spc="-5" i="1">
                <a:latin typeface="Times New Roman"/>
                <a:cs typeface="Times New Roman"/>
              </a:rPr>
              <a:t>the  </a:t>
            </a:r>
            <a:r>
              <a:rPr dirty="0" sz="2000" spc="-15" i="1">
                <a:latin typeface="Times New Roman"/>
                <a:cs typeface="Times New Roman"/>
              </a:rPr>
              <a:t>future </a:t>
            </a:r>
            <a:r>
              <a:rPr dirty="0" sz="2000" spc="-5" i="1">
                <a:latin typeface="Times New Roman"/>
                <a:cs typeface="Times New Roman"/>
              </a:rPr>
              <a:t>invites </a:t>
            </a:r>
            <a:r>
              <a:rPr dirty="0" sz="2000" i="1">
                <a:latin typeface="Times New Roman"/>
                <a:cs typeface="Times New Roman"/>
              </a:rPr>
              <a:t>the </a:t>
            </a:r>
            <a:r>
              <a:rPr dirty="0" sz="2000" spc="-5" i="1">
                <a:latin typeface="Times New Roman"/>
                <a:cs typeface="Times New Roman"/>
              </a:rPr>
              <a:t>application </a:t>
            </a:r>
            <a:r>
              <a:rPr dirty="0" sz="2000" i="1">
                <a:latin typeface="Times New Roman"/>
                <a:cs typeface="Times New Roman"/>
              </a:rPr>
              <a:t>of </a:t>
            </a:r>
            <a:r>
              <a:rPr dirty="0" sz="2000" spc="-5" i="1">
                <a:latin typeface="Times New Roman"/>
                <a:cs typeface="Times New Roman"/>
              </a:rPr>
              <a:t>formulas </a:t>
            </a:r>
            <a:r>
              <a:rPr dirty="0" sz="2000" i="1">
                <a:latin typeface="Times New Roman"/>
                <a:cs typeface="Times New Roman"/>
              </a:rPr>
              <a:t>out of </a:t>
            </a:r>
            <a:r>
              <a:rPr dirty="0" sz="2000" spc="-5" i="1">
                <a:latin typeface="Times New Roman"/>
                <a:cs typeface="Times New Roman"/>
              </a:rPr>
              <a:t>higher mathematics to  establish </a:t>
            </a:r>
            <a:r>
              <a:rPr dirty="0" sz="2000" i="1">
                <a:latin typeface="Times New Roman"/>
                <a:cs typeface="Times New Roman"/>
              </a:rPr>
              <a:t>the </a:t>
            </a:r>
            <a:r>
              <a:rPr dirty="0" sz="2000" spc="-15" i="1">
                <a:latin typeface="Times New Roman"/>
                <a:cs typeface="Times New Roman"/>
              </a:rPr>
              <a:t>present </a:t>
            </a:r>
            <a:r>
              <a:rPr dirty="0" sz="2000" i="1">
                <a:latin typeface="Times New Roman"/>
                <a:cs typeface="Times New Roman"/>
              </a:rPr>
              <a:t>value of </a:t>
            </a:r>
            <a:r>
              <a:rPr dirty="0" sz="2000" spc="-5" i="1">
                <a:latin typeface="Times New Roman"/>
                <a:cs typeface="Times New Roman"/>
              </a:rPr>
              <a:t>the </a:t>
            </a:r>
            <a:r>
              <a:rPr dirty="0" sz="2000" spc="-15" i="1">
                <a:latin typeface="Times New Roman"/>
                <a:cs typeface="Times New Roman"/>
              </a:rPr>
              <a:t>favored </a:t>
            </a:r>
            <a:r>
              <a:rPr dirty="0" sz="2000" spc="-5" i="1">
                <a:latin typeface="Times New Roman"/>
                <a:cs typeface="Times New Roman"/>
              </a:rPr>
              <a:t>issue. But </a:t>
            </a:r>
            <a:r>
              <a:rPr dirty="0" sz="2000" spc="-10" i="1">
                <a:latin typeface="Times New Roman"/>
                <a:cs typeface="Times New Roman"/>
              </a:rPr>
              <a:t>the </a:t>
            </a:r>
            <a:r>
              <a:rPr dirty="0" sz="2000" spc="-5" i="1">
                <a:latin typeface="Times New Roman"/>
                <a:cs typeface="Times New Roman"/>
              </a:rPr>
              <a:t>combination </a:t>
            </a:r>
            <a:r>
              <a:rPr dirty="0" sz="2000" i="1">
                <a:latin typeface="Times New Roman"/>
                <a:cs typeface="Times New Roman"/>
              </a:rPr>
              <a:t>of  </a:t>
            </a:r>
            <a:r>
              <a:rPr dirty="0" sz="2000" spc="-15" i="1">
                <a:latin typeface="Times New Roman"/>
                <a:cs typeface="Times New Roman"/>
              </a:rPr>
              <a:t>precise </a:t>
            </a:r>
            <a:r>
              <a:rPr dirty="0" sz="2000" spc="-5" i="1">
                <a:latin typeface="Times New Roman"/>
                <a:cs typeface="Times New Roman"/>
              </a:rPr>
              <a:t>formulas with highly </a:t>
            </a:r>
            <a:r>
              <a:rPr dirty="0" sz="2000" spc="-10" i="1">
                <a:latin typeface="Times New Roman"/>
                <a:cs typeface="Times New Roman"/>
              </a:rPr>
              <a:t>imprecise </a:t>
            </a:r>
            <a:r>
              <a:rPr dirty="0" sz="2000" i="1">
                <a:latin typeface="Times New Roman"/>
                <a:cs typeface="Times New Roman"/>
              </a:rPr>
              <a:t>assumptions </a:t>
            </a:r>
            <a:r>
              <a:rPr dirty="0" sz="2000" spc="-5" i="1">
                <a:latin typeface="Times New Roman"/>
                <a:cs typeface="Times New Roman"/>
              </a:rPr>
              <a:t>can </a:t>
            </a:r>
            <a:r>
              <a:rPr dirty="0" sz="2000" i="1">
                <a:latin typeface="Times New Roman"/>
                <a:cs typeface="Times New Roman"/>
              </a:rPr>
              <a:t>be </a:t>
            </a:r>
            <a:r>
              <a:rPr dirty="0" sz="2000" spc="-5" i="1">
                <a:latin typeface="Times New Roman"/>
                <a:cs typeface="Times New Roman"/>
              </a:rPr>
              <a:t>used </a:t>
            </a:r>
            <a:r>
              <a:rPr dirty="0" sz="2000" spc="-20" i="1">
                <a:latin typeface="Times New Roman"/>
                <a:cs typeface="Times New Roman"/>
              </a:rPr>
              <a:t>to  </a:t>
            </a:r>
            <a:r>
              <a:rPr dirty="0" sz="2000" spc="-5" i="1">
                <a:latin typeface="Times New Roman"/>
                <a:cs typeface="Times New Roman"/>
              </a:rPr>
              <a:t>establish, </a:t>
            </a:r>
            <a:r>
              <a:rPr dirty="0" sz="2000" i="1">
                <a:latin typeface="Times New Roman"/>
                <a:cs typeface="Times New Roman"/>
              </a:rPr>
              <a:t>or </a:t>
            </a:r>
            <a:r>
              <a:rPr dirty="0" sz="2000" spc="-5" i="1">
                <a:latin typeface="Times New Roman"/>
                <a:cs typeface="Times New Roman"/>
              </a:rPr>
              <a:t>rather </a:t>
            </a:r>
            <a:r>
              <a:rPr dirty="0" sz="2000" spc="-20" i="1">
                <a:latin typeface="Times New Roman"/>
                <a:cs typeface="Times New Roman"/>
              </a:rPr>
              <a:t>justify, </a:t>
            </a:r>
            <a:r>
              <a:rPr dirty="0" sz="2000" spc="-5" i="1">
                <a:latin typeface="Times New Roman"/>
                <a:cs typeface="Times New Roman"/>
              </a:rPr>
              <a:t>practically </a:t>
            </a:r>
            <a:r>
              <a:rPr dirty="0" sz="2000" spc="5" i="1">
                <a:latin typeface="Times New Roman"/>
                <a:cs typeface="Times New Roman"/>
              </a:rPr>
              <a:t>any </a:t>
            </a:r>
            <a:r>
              <a:rPr dirty="0" sz="2000" spc="-5" i="1">
                <a:latin typeface="Times New Roman"/>
                <a:cs typeface="Times New Roman"/>
              </a:rPr>
              <a:t>value </a:t>
            </a:r>
            <a:r>
              <a:rPr dirty="0" sz="2000" spc="5" i="1">
                <a:latin typeface="Times New Roman"/>
                <a:cs typeface="Times New Roman"/>
              </a:rPr>
              <a:t>one </a:t>
            </a:r>
            <a:r>
              <a:rPr dirty="0" sz="2000" spc="-5" i="1">
                <a:latin typeface="Times New Roman"/>
                <a:cs typeface="Times New Roman"/>
              </a:rPr>
              <a:t>wishes, </a:t>
            </a:r>
            <a:r>
              <a:rPr dirty="0" sz="2000" i="1">
                <a:latin typeface="Times New Roman"/>
                <a:cs typeface="Times New Roman"/>
              </a:rPr>
              <a:t>however </a:t>
            </a:r>
            <a:r>
              <a:rPr dirty="0" sz="2000" spc="-5" i="1">
                <a:latin typeface="Times New Roman"/>
                <a:cs typeface="Times New Roman"/>
              </a:rPr>
              <a:t>high,  </a:t>
            </a:r>
            <a:r>
              <a:rPr dirty="0" sz="2000" i="1">
                <a:latin typeface="Times New Roman"/>
                <a:cs typeface="Times New Roman"/>
              </a:rPr>
              <a:t>for a </a:t>
            </a:r>
            <a:r>
              <a:rPr dirty="0" sz="2000" spc="-15" i="1">
                <a:latin typeface="Times New Roman"/>
                <a:cs typeface="Times New Roman"/>
              </a:rPr>
              <a:t>really </a:t>
            </a:r>
            <a:r>
              <a:rPr dirty="0" sz="2000" i="1">
                <a:latin typeface="Times New Roman"/>
                <a:cs typeface="Times New Roman"/>
              </a:rPr>
              <a:t>outstanding</a:t>
            </a:r>
            <a:r>
              <a:rPr dirty="0" sz="2000" spc="-80" i="1">
                <a:latin typeface="Times New Roman"/>
                <a:cs typeface="Times New Roman"/>
              </a:rPr>
              <a:t> </a:t>
            </a:r>
            <a:r>
              <a:rPr dirty="0" sz="2000" i="1">
                <a:latin typeface="Times New Roman"/>
                <a:cs typeface="Times New Roman"/>
              </a:rPr>
              <a:t>issue.</a:t>
            </a:r>
            <a:endParaRPr sz="2000">
              <a:latin typeface="Times New Roman"/>
              <a:cs typeface="Times New Roman"/>
            </a:endParaRPr>
          </a:p>
          <a:p>
            <a:pPr marL="1096645">
              <a:lnSpc>
                <a:spcPct val="100000"/>
              </a:lnSpc>
              <a:spcBef>
                <a:spcPts val="1515"/>
              </a:spcBef>
            </a:pPr>
            <a:r>
              <a:rPr dirty="0" sz="1400">
                <a:latin typeface="Times New Roman"/>
                <a:cs typeface="Times New Roman"/>
              </a:rPr>
              <a:t>– </a:t>
            </a:r>
            <a:r>
              <a:rPr dirty="0" sz="1400" spc="-5">
                <a:latin typeface="Times New Roman"/>
                <a:cs typeface="Times New Roman"/>
              </a:rPr>
              <a:t>Benjamin Graham, </a:t>
            </a:r>
            <a:r>
              <a:rPr dirty="0" sz="1400" i="1">
                <a:latin typeface="Times New Roman"/>
                <a:cs typeface="Times New Roman"/>
              </a:rPr>
              <a:t>The </a:t>
            </a:r>
            <a:r>
              <a:rPr dirty="0" sz="1400" spc="-5" i="1">
                <a:latin typeface="Times New Roman"/>
                <a:cs typeface="Times New Roman"/>
              </a:rPr>
              <a:t>Intelligent </a:t>
            </a:r>
            <a:r>
              <a:rPr dirty="0" sz="1400" i="1">
                <a:latin typeface="Times New Roman"/>
                <a:cs typeface="Times New Roman"/>
              </a:rPr>
              <a:t>Investor</a:t>
            </a:r>
            <a:r>
              <a:rPr dirty="0" sz="1400">
                <a:latin typeface="Times New Roman"/>
                <a:cs typeface="Times New Roman"/>
              </a:rPr>
              <a:t>, </a:t>
            </a:r>
            <a:r>
              <a:rPr dirty="0" sz="1400" spc="10">
                <a:latin typeface="Times New Roman"/>
                <a:cs typeface="Times New Roman"/>
              </a:rPr>
              <a:t>4</a:t>
            </a:r>
            <a:r>
              <a:rPr dirty="0" baseline="24691" sz="1350" spc="15">
                <a:latin typeface="Times New Roman"/>
                <a:cs typeface="Times New Roman"/>
              </a:rPr>
              <a:t>th </a:t>
            </a:r>
            <a:r>
              <a:rPr dirty="0" sz="1400" spc="-25">
                <a:latin typeface="Times New Roman"/>
                <a:cs typeface="Times New Roman"/>
              </a:rPr>
              <a:t>rev. </a:t>
            </a:r>
            <a:r>
              <a:rPr dirty="0" sz="1400">
                <a:latin typeface="Times New Roman"/>
                <a:cs typeface="Times New Roman"/>
              </a:rPr>
              <a:t>ed. </a:t>
            </a:r>
            <a:r>
              <a:rPr dirty="0" sz="1400" spc="-5">
                <a:latin typeface="Times New Roman"/>
                <a:cs typeface="Times New Roman"/>
              </a:rPr>
              <a:t>(New </a:t>
            </a:r>
            <a:r>
              <a:rPr dirty="0" sz="1400" spc="-30">
                <a:latin typeface="Times New Roman"/>
                <a:cs typeface="Times New Roman"/>
              </a:rPr>
              <a:t>York: </a:t>
            </a:r>
            <a:r>
              <a:rPr dirty="0" sz="1400">
                <a:latin typeface="Times New Roman"/>
                <a:cs typeface="Times New Roman"/>
              </a:rPr>
              <a:t>Harper and </a:t>
            </a:r>
            <a:r>
              <a:rPr dirty="0" sz="1400" spc="-25">
                <a:latin typeface="Times New Roman"/>
                <a:cs typeface="Times New Roman"/>
              </a:rPr>
              <a:t>Row, </a:t>
            </a:r>
            <a:r>
              <a:rPr dirty="0" sz="1400">
                <a:latin typeface="Times New Roman"/>
                <a:cs typeface="Times New Roman"/>
              </a:rPr>
              <a:t>1934),</a:t>
            </a:r>
            <a:r>
              <a:rPr dirty="0" sz="1400" spc="-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p.315-316.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91461" y="250317"/>
            <a:ext cx="5547360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algn="ctr" marL="508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A</a:t>
            </a:r>
            <a:r>
              <a:rPr dirty="0" spc="-10"/>
              <a:t> </a:t>
            </a:r>
            <a:r>
              <a:rPr dirty="0" spc="-5"/>
              <a:t>Reminder:</a:t>
            </a:r>
          </a:p>
          <a:p>
            <a:pPr algn="ctr">
              <a:lnSpc>
                <a:spcPct val="100000"/>
              </a:lnSpc>
            </a:pPr>
            <a:r>
              <a:rPr dirty="0" spc="-5"/>
              <a:t>Principles of Fundamental</a:t>
            </a:r>
            <a:r>
              <a:rPr dirty="0" spc="35"/>
              <a:t> </a:t>
            </a:r>
            <a:r>
              <a:rPr dirty="0" spc="-5"/>
              <a:t>Investing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77951" y="1478661"/>
            <a:ext cx="7298055" cy="24669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546100" indent="-534035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Font typeface="Times New Roman"/>
              <a:buChar char="•"/>
              <a:tabLst>
                <a:tab pos="545465" algn="l"/>
                <a:tab pos="546735" algn="l"/>
              </a:tabLst>
            </a:pPr>
            <a:r>
              <a:rPr dirty="0" sz="2000" b="1">
                <a:latin typeface="Times New Roman"/>
                <a:cs typeface="Times New Roman"/>
              </a:rPr>
              <a:t>Don’t mix </a:t>
            </a:r>
            <a:r>
              <a:rPr dirty="0" sz="2000" spc="-5" b="1">
                <a:latin typeface="Times New Roman"/>
                <a:cs typeface="Times New Roman"/>
              </a:rPr>
              <a:t>what </a:t>
            </a:r>
            <a:r>
              <a:rPr dirty="0" sz="2000" b="1">
                <a:latin typeface="Times New Roman"/>
                <a:cs typeface="Times New Roman"/>
              </a:rPr>
              <a:t>you know </a:t>
            </a:r>
            <a:r>
              <a:rPr dirty="0" sz="2000" spc="-5" b="1">
                <a:latin typeface="Times New Roman"/>
                <a:cs typeface="Times New Roman"/>
              </a:rPr>
              <a:t>with</a:t>
            </a:r>
            <a:r>
              <a:rPr dirty="0" sz="2000" spc="-80" b="1">
                <a:latin typeface="Times New Roman"/>
                <a:cs typeface="Times New Roman"/>
              </a:rPr>
              <a:t> </a:t>
            </a:r>
            <a:r>
              <a:rPr dirty="0" sz="2000" spc="-5" b="1">
                <a:latin typeface="Times New Roman"/>
                <a:cs typeface="Times New Roman"/>
              </a:rPr>
              <a:t>speculation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001F5F"/>
              </a:buClr>
              <a:buFont typeface="Times New Roman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546100" indent="-534035"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Font typeface="Times New Roman"/>
              <a:buChar char="•"/>
              <a:tabLst>
                <a:tab pos="545465" algn="l"/>
                <a:tab pos="546735" algn="l"/>
              </a:tabLst>
            </a:pPr>
            <a:r>
              <a:rPr dirty="0" sz="2000" b="1">
                <a:latin typeface="Times New Roman"/>
                <a:cs typeface="Times New Roman"/>
              </a:rPr>
              <a:t>Anchor a valuation on what you know rather than</a:t>
            </a:r>
            <a:r>
              <a:rPr dirty="0" sz="2000" spc="-14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speculation</a:t>
            </a:r>
            <a:endParaRPr sz="2000">
              <a:latin typeface="Times New Roman"/>
              <a:cs typeface="Times New Roman"/>
            </a:endParaRPr>
          </a:p>
          <a:p>
            <a:pPr marL="546100" indent="-534035">
              <a:lnSpc>
                <a:spcPct val="100000"/>
              </a:lnSpc>
              <a:spcBef>
                <a:spcPts val="1920"/>
              </a:spcBef>
              <a:buClr>
                <a:srgbClr val="001F5F"/>
              </a:buClr>
              <a:buFont typeface="Times New Roman"/>
              <a:buChar char="•"/>
              <a:tabLst>
                <a:tab pos="545465" algn="l"/>
                <a:tab pos="546735" algn="l"/>
              </a:tabLst>
            </a:pPr>
            <a:r>
              <a:rPr dirty="0" sz="2000" spc="-5" b="1">
                <a:latin typeface="Times New Roman"/>
                <a:cs typeface="Times New Roman"/>
              </a:rPr>
              <a:t>Beware </a:t>
            </a:r>
            <a:r>
              <a:rPr dirty="0" sz="2000" spc="5" b="1">
                <a:latin typeface="Times New Roman"/>
                <a:cs typeface="Times New Roman"/>
              </a:rPr>
              <a:t>of </a:t>
            </a:r>
            <a:r>
              <a:rPr dirty="0" sz="2000" b="1">
                <a:latin typeface="Times New Roman"/>
                <a:cs typeface="Times New Roman"/>
              </a:rPr>
              <a:t>paying too much for</a:t>
            </a:r>
            <a:r>
              <a:rPr dirty="0" sz="2000" spc="-9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growth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 algn="ctr" marR="2346960">
              <a:lnSpc>
                <a:spcPct val="100000"/>
              </a:lnSpc>
              <a:spcBef>
                <a:spcPts val="1325"/>
              </a:spcBef>
            </a:pPr>
            <a:r>
              <a:rPr dirty="0" sz="1600" spc="-5" b="1">
                <a:latin typeface="Times New Roman"/>
                <a:cs typeface="Times New Roman"/>
              </a:rPr>
              <a:t>Value = Anchoring value + Extra</a:t>
            </a:r>
            <a:r>
              <a:rPr dirty="0" sz="1600" spc="30" b="1">
                <a:latin typeface="Times New Roman"/>
                <a:cs typeface="Times New Roman"/>
              </a:rPr>
              <a:t> </a:t>
            </a:r>
            <a:r>
              <a:rPr dirty="0" sz="1600" spc="-5" b="1">
                <a:latin typeface="Times New Roman"/>
                <a:cs typeface="Times New Roman"/>
              </a:rPr>
              <a:t>value</a:t>
            </a:r>
            <a:endParaRPr sz="1600">
              <a:latin typeface="Times New Roman"/>
              <a:cs typeface="Times New Roman"/>
            </a:endParaRPr>
          </a:p>
          <a:p>
            <a:pPr algn="ctr" marR="118745">
              <a:lnSpc>
                <a:spcPct val="100000"/>
              </a:lnSpc>
            </a:pPr>
            <a:r>
              <a:rPr dirty="0" sz="1600" spc="-5" b="1">
                <a:latin typeface="Times New Roman"/>
                <a:cs typeface="Times New Roman"/>
              </a:rPr>
              <a:t>= Value based on </a:t>
            </a:r>
            <a:r>
              <a:rPr dirty="0" sz="1600" b="1">
                <a:latin typeface="Times New Roman"/>
                <a:cs typeface="Times New Roman"/>
              </a:rPr>
              <a:t>what </a:t>
            </a:r>
            <a:r>
              <a:rPr dirty="0" sz="1600" spc="5" b="1">
                <a:latin typeface="Times New Roman"/>
                <a:cs typeface="Times New Roman"/>
              </a:rPr>
              <a:t>we </a:t>
            </a:r>
            <a:r>
              <a:rPr dirty="0" sz="1600" spc="-10" b="1">
                <a:latin typeface="Times New Roman"/>
                <a:cs typeface="Times New Roman"/>
              </a:rPr>
              <a:t>know </a:t>
            </a:r>
            <a:r>
              <a:rPr dirty="0" sz="1600" spc="-5" b="1">
                <a:latin typeface="Times New Roman"/>
                <a:cs typeface="Times New Roman"/>
              </a:rPr>
              <a:t>+ Speculative value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876938" y="4133433"/>
            <a:ext cx="1586875" cy="2082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05101" y="256108"/>
            <a:ext cx="5806440" cy="879475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 marR="5080" indent="577850">
              <a:lnSpc>
                <a:spcPct val="100000"/>
              </a:lnSpc>
              <a:spcBef>
                <a:spcPts val="95"/>
              </a:spcBef>
            </a:pPr>
            <a:r>
              <a:rPr dirty="0"/>
              <a:t>Challenging the </a:t>
            </a:r>
            <a:r>
              <a:rPr dirty="0" spc="-10"/>
              <a:t>Market Price:  </a:t>
            </a:r>
            <a:r>
              <a:rPr dirty="0" spc="-5"/>
              <a:t>Reverse Engineering the </a:t>
            </a:r>
            <a:r>
              <a:rPr dirty="0" spc="-10"/>
              <a:t>Growth</a:t>
            </a:r>
            <a:r>
              <a:rPr dirty="0" spc="30"/>
              <a:t> </a:t>
            </a:r>
            <a:r>
              <a:rPr dirty="0" spc="-5"/>
              <a:t>Rate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708785" y="1418335"/>
            <a:ext cx="419100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latin typeface="Times New Roman"/>
                <a:cs typeface="Times New Roman"/>
              </a:rPr>
              <a:t>The </a:t>
            </a:r>
            <a:r>
              <a:rPr dirty="0" sz="2400" spc="-5">
                <a:latin typeface="Times New Roman"/>
                <a:cs typeface="Times New Roman"/>
              </a:rPr>
              <a:t>Simple Example </a:t>
            </a:r>
            <a:r>
              <a:rPr dirty="0" sz="2400">
                <a:latin typeface="Times New Roman"/>
                <a:cs typeface="Times New Roman"/>
              </a:rPr>
              <a:t>of Chapter</a:t>
            </a:r>
            <a:r>
              <a:rPr dirty="0" sz="2400" spc="-10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5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08785" y="3174238"/>
            <a:ext cx="290512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latin typeface="Times New Roman"/>
                <a:cs typeface="Times New Roman"/>
              </a:rPr>
              <a:t>If price = $133.71,</a:t>
            </a:r>
            <a:r>
              <a:rPr dirty="0" sz="2400" spc="-114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then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08785" y="4637658"/>
            <a:ext cx="4805680" cy="6838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2590"/>
              </a:lnSpc>
              <a:spcBef>
                <a:spcPts val="100"/>
              </a:spcBef>
            </a:pPr>
            <a:r>
              <a:rPr dirty="0" sz="2400" spc="-5">
                <a:latin typeface="Times New Roman"/>
                <a:cs typeface="Times New Roman"/>
              </a:rPr>
              <a:t>Solve for</a:t>
            </a:r>
            <a:r>
              <a:rPr dirty="0" sz="2400">
                <a:latin typeface="Times New Roman"/>
                <a:cs typeface="Times New Roman"/>
              </a:rPr>
              <a:t> </a:t>
            </a:r>
            <a:r>
              <a:rPr dirty="0" sz="2400" spc="-5" i="1">
                <a:latin typeface="Times New Roman"/>
                <a:cs typeface="Times New Roman"/>
              </a:rPr>
              <a:t>g:</a:t>
            </a:r>
            <a:endParaRPr sz="2400">
              <a:latin typeface="Times New Roman"/>
              <a:cs typeface="Times New Roman"/>
            </a:endParaRPr>
          </a:p>
          <a:p>
            <a:pPr marL="1209040">
              <a:lnSpc>
                <a:spcPts val="2590"/>
              </a:lnSpc>
            </a:pPr>
            <a:r>
              <a:rPr dirty="0" sz="2400" i="1">
                <a:latin typeface="Times New Roman"/>
                <a:cs typeface="Times New Roman"/>
              </a:rPr>
              <a:t>g </a:t>
            </a:r>
            <a:r>
              <a:rPr dirty="0" sz="2400">
                <a:latin typeface="Times New Roman"/>
                <a:cs typeface="Times New Roman"/>
              </a:rPr>
              <a:t>= 1.03, or a 3% growth</a:t>
            </a:r>
            <a:r>
              <a:rPr dirty="0" sz="2400" spc="-1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rate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889504" y="2071116"/>
            <a:ext cx="4267200" cy="838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2889504" y="3712464"/>
            <a:ext cx="2875788" cy="762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96364" y="264109"/>
            <a:ext cx="6397625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 marR="5080" indent="873125">
              <a:lnSpc>
                <a:spcPct val="100000"/>
              </a:lnSpc>
              <a:spcBef>
                <a:spcPts val="95"/>
              </a:spcBef>
            </a:pPr>
            <a:r>
              <a:rPr dirty="0"/>
              <a:t>Challenging the </a:t>
            </a:r>
            <a:r>
              <a:rPr dirty="0" spc="-5"/>
              <a:t>Market </a:t>
            </a:r>
            <a:r>
              <a:rPr dirty="0" spc="-10"/>
              <a:t>Price:  </a:t>
            </a:r>
            <a:r>
              <a:rPr dirty="0" spc="-5"/>
              <a:t>Reverse Engineering the Expected</a:t>
            </a:r>
            <a:r>
              <a:rPr dirty="0" spc="5"/>
              <a:t> </a:t>
            </a:r>
            <a:r>
              <a:rPr dirty="0" spc="-5"/>
              <a:t>Return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88593" y="1491234"/>
            <a:ext cx="419100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latin typeface="Times New Roman"/>
                <a:cs typeface="Times New Roman"/>
              </a:rPr>
              <a:t>The </a:t>
            </a:r>
            <a:r>
              <a:rPr dirty="0" sz="2400" spc="-5">
                <a:latin typeface="Times New Roman"/>
                <a:cs typeface="Times New Roman"/>
              </a:rPr>
              <a:t>Simple Example </a:t>
            </a:r>
            <a:r>
              <a:rPr dirty="0" sz="2400">
                <a:latin typeface="Times New Roman"/>
                <a:cs typeface="Times New Roman"/>
              </a:rPr>
              <a:t>of Chapter</a:t>
            </a:r>
            <a:r>
              <a:rPr dirty="0" sz="2400" spc="-10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5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8593" y="2954528"/>
            <a:ext cx="6988809" cy="683895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marL="12700" marR="5080">
              <a:lnSpc>
                <a:spcPct val="80000"/>
              </a:lnSpc>
              <a:spcBef>
                <a:spcPts val="675"/>
              </a:spcBef>
            </a:pPr>
            <a:r>
              <a:rPr dirty="0" sz="2400">
                <a:latin typeface="Times New Roman"/>
                <a:cs typeface="Times New Roman"/>
              </a:rPr>
              <a:t>If price = $133.71 and one forecasts a growth rate of</a:t>
            </a:r>
            <a:r>
              <a:rPr dirty="0" sz="2400" spc="-17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3%,  then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88593" y="4710429"/>
            <a:ext cx="5180330" cy="9766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>
                <a:latin typeface="Times New Roman"/>
                <a:cs typeface="Times New Roman"/>
              </a:rPr>
              <a:t>Solve for</a:t>
            </a:r>
            <a:r>
              <a:rPr dirty="0" sz="2400">
                <a:latin typeface="Times New Roman"/>
                <a:cs typeface="Times New Roman"/>
              </a:rPr>
              <a:t> </a:t>
            </a:r>
            <a:r>
              <a:rPr dirty="0" sz="2400" spc="-5" i="1">
                <a:latin typeface="Times New Roman"/>
                <a:cs typeface="Times New Roman"/>
              </a:rPr>
              <a:t>ER:</a:t>
            </a:r>
            <a:endParaRPr sz="2400">
              <a:latin typeface="Times New Roman"/>
              <a:cs typeface="Times New Roman"/>
            </a:endParaRPr>
          </a:p>
          <a:p>
            <a:pPr marL="850900">
              <a:lnSpc>
                <a:spcPct val="100000"/>
              </a:lnSpc>
              <a:spcBef>
                <a:spcPts val="1725"/>
              </a:spcBef>
              <a:tabLst>
                <a:tab pos="2231390" algn="l"/>
              </a:tabLst>
            </a:pPr>
            <a:r>
              <a:rPr dirty="0" sz="2400" spc="-5" i="1">
                <a:latin typeface="Times New Roman"/>
                <a:cs typeface="Times New Roman"/>
              </a:rPr>
              <a:t>ER </a:t>
            </a:r>
            <a:r>
              <a:rPr dirty="0" sz="2400">
                <a:latin typeface="Times New Roman"/>
                <a:cs typeface="Times New Roman"/>
              </a:rPr>
              <a:t>=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1.10	(a 10% expected</a:t>
            </a:r>
            <a:r>
              <a:rPr dirty="0" sz="2400" spc="-114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return)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892807" y="2055876"/>
            <a:ext cx="4419600" cy="7543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3976713" y="4012750"/>
            <a:ext cx="890905" cy="0"/>
          </a:xfrm>
          <a:custGeom>
            <a:avLst/>
            <a:gdLst/>
            <a:ahLst/>
            <a:cxnLst/>
            <a:rect l="l" t="t" r="r" b="b"/>
            <a:pathLst>
              <a:path w="890904" h="0">
                <a:moveTo>
                  <a:pt x="0" y="0"/>
                </a:moveTo>
                <a:lnTo>
                  <a:pt x="890338" y="0"/>
                </a:lnTo>
              </a:path>
            </a:pathLst>
          </a:custGeom>
          <a:ln w="915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4211883" y="3693674"/>
            <a:ext cx="421640" cy="29083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750" spc="20">
                <a:latin typeface="Times New Roman"/>
                <a:cs typeface="Times New Roman"/>
              </a:rPr>
              <a:t>2</a:t>
            </a:r>
            <a:r>
              <a:rPr dirty="0" sz="1750" spc="10">
                <a:latin typeface="Times New Roman"/>
                <a:cs typeface="Times New Roman"/>
              </a:rPr>
              <a:t>.</a:t>
            </a:r>
            <a:r>
              <a:rPr dirty="0" sz="1750">
                <a:latin typeface="Times New Roman"/>
                <a:cs typeface="Times New Roman"/>
              </a:rPr>
              <a:t>36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027458" y="3983825"/>
            <a:ext cx="93345" cy="18034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1000" spc="30">
                <a:latin typeface="Times New Roman"/>
                <a:cs typeface="Times New Roman"/>
              </a:rPr>
              <a:t>0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987000" y="4011668"/>
            <a:ext cx="885825" cy="29083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750" spc="25" i="1">
                <a:latin typeface="Times New Roman"/>
                <a:cs typeface="Times New Roman"/>
              </a:rPr>
              <a:t>ER</a:t>
            </a:r>
            <a:r>
              <a:rPr dirty="0" sz="1750" spc="-150" i="1">
                <a:latin typeface="Times New Roman"/>
                <a:cs typeface="Times New Roman"/>
              </a:rPr>
              <a:t> </a:t>
            </a:r>
            <a:r>
              <a:rPr dirty="0" sz="1750" spc="35">
                <a:latin typeface="Symbol"/>
                <a:cs typeface="Symbol"/>
              </a:rPr>
              <a:t></a:t>
            </a:r>
            <a:r>
              <a:rPr dirty="0" sz="1750" spc="35">
                <a:latin typeface="Times New Roman"/>
                <a:cs typeface="Times New Roman"/>
              </a:rPr>
              <a:t>1.03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922207" y="3835418"/>
            <a:ext cx="2022475" cy="29083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750" spc="40" i="1">
                <a:latin typeface="Times New Roman"/>
                <a:cs typeface="Times New Roman"/>
              </a:rPr>
              <a:t>P </a:t>
            </a:r>
            <a:r>
              <a:rPr dirty="0" sz="1750" spc="35">
                <a:latin typeface="Symbol"/>
                <a:cs typeface="Symbol"/>
              </a:rPr>
              <a:t></a:t>
            </a:r>
            <a:r>
              <a:rPr dirty="0" sz="1750" spc="35">
                <a:latin typeface="Times New Roman"/>
                <a:cs typeface="Times New Roman"/>
              </a:rPr>
              <a:t> </a:t>
            </a:r>
            <a:r>
              <a:rPr dirty="0" sz="1750" spc="20">
                <a:latin typeface="Times New Roman"/>
                <a:cs typeface="Times New Roman"/>
              </a:rPr>
              <a:t>$133.71 </a:t>
            </a:r>
            <a:r>
              <a:rPr dirty="0" sz="1750" spc="35">
                <a:latin typeface="Symbol"/>
                <a:cs typeface="Symbol"/>
              </a:rPr>
              <a:t></a:t>
            </a:r>
            <a:r>
              <a:rPr dirty="0" sz="1750" spc="35">
                <a:latin typeface="Times New Roman"/>
                <a:cs typeface="Times New Roman"/>
              </a:rPr>
              <a:t> </a:t>
            </a:r>
            <a:r>
              <a:rPr dirty="0" sz="1750" spc="15">
                <a:latin typeface="Times New Roman"/>
                <a:cs typeface="Times New Roman"/>
              </a:rPr>
              <a:t>$100</a:t>
            </a:r>
            <a:r>
              <a:rPr dirty="0" sz="1750" spc="-215">
                <a:latin typeface="Times New Roman"/>
                <a:cs typeface="Times New Roman"/>
              </a:rPr>
              <a:t> </a:t>
            </a:r>
            <a:r>
              <a:rPr dirty="0" sz="1750" spc="35">
                <a:latin typeface="Symbol"/>
                <a:cs typeface="Symbol"/>
              </a:rPr>
              <a:t></a:t>
            </a:r>
            <a:endParaRPr sz="1750">
              <a:latin typeface="Symbol"/>
              <a:cs typeface="Symbo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64232" y="360425"/>
            <a:ext cx="546354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A Formula </a:t>
            </a:r>
            <a:r>
              <a:rPr dirty="0"/>
              <a:t>for </a:t>
            </a:r>
            <a:r>
              <a:rPr dirty="0" spc="-5"/>
              <a:t>the Expected</a:t>
            </a:r>
            <a:r>
              <a:rPr dirty="0" spc="-15"/>
              <a:t> </a:t>
            </a:r>
            <a:r>
              <a:rPr dirty="0" spc="-5"/>
              <a:t>Return</a:t>
            </a:r>
          </a:p>
        </p:txBody>
      </p:sp>
      <p:sp>
        <p:nvSpPr>
          <p:cNvPr id="3" name="object 3"/>
          <p:cNvSpPr/>
          <p:nvPr/>
        </p:nvSpPr>
        <p:spPr>
          <a:xfrm>
            <a:off x="2188464" y="1665732"/>
            <a:ext cx="4343399" cy="838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1374394" y="2872485"/>
            <a:ext cx="6151245" cy="2586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latin typeface="Times New Roman"/>
                <a:cs typeface="Times New Roman"/>
              </a:rPr>
              <a:t>The Expected Return </a:t>
            </a:r>
            <a:r>
              <a:rPr dirty="0" sz="2400" spc="-5">
                <a:latin typeface="Times New Roman"/>
                <a:cs typeface="Times New Roman"/>
              </a:rPr>
              <a:t>is </a:t>
            </a:r>
            <a:r>
              <a:rPr dirty="0" sz="2400">
                <a:latin typeface="Times New Roman"/>
                <a:cs typeface="Times New Roman"/>
              </a:rPr>
              <a:t>a weighted average of the  </a:t>
            </a:r>
            <a:r>
              <a:rPr dirty="0" sz="2400" spc="-5">
                <a:latin typeface="Times New Roman"/>
                <a:cs typeface="Times New Roman"/>
              </a:rPr>
              <a:t>forward ROCE </a:t>
            </a:r>
            <a:r>
              <a:rPr dirty="0" sz="2400">
                <a:latin typeface="Times New Roman"/>
                <a:cs typeface="Times New Roman"/>
              </a:rPr>
              <a:t>and growth, where the </a:t>
            </a:r>
            <a:r>
              <a:rPr dirty="0" sz="2400" spc="-5">
                <a:latin typeface="Times New Roman"/>
                <a:cs typeface="Times New Roman"/>
              </a:rPr>
              <a:t>weights</a:t>
            </a:r>
            <a:r>
              <a:rPr dirty="0" sz="2400" spc="-4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are  given by book-to-price</a:t>
            </a:r>
            <a:r>
              <a:rPr dirty="0" sz="2400" spc="-5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(B/P)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400" spc="-5">
                <a:latin typeface="Times New Roman"/>
                <a:cs typeface="Times New Roman"/>
              </a:rPr>
              <a:t>Note!</a:t>
            </a:r>
            <a:endParaRPr sz="2400">
              <a:latin typeface="Times New Roman"/>
              <a:cs typeface="Times New Roman"/>
            </a:endParaRPr>
          </a:p>
          <a:p>
            <a:pPr marL="12700" marR="135255">
              <a:lnSpc>
                <a:spcPct val="100000"/>
              </a:lnSpc>
              <a:spcBef>
                <a:spcPts val="5"/>
              </a:spcBef>
            </a:pPr>
            <a:r>
              <a:rPr dirty="0" sz="2400">
                <a:latin typeface="Times New Roman"/>
                <a:cs typeface="Times New Roman"/>
              </a:rPr>
              <a:t>ER </a:t>
            </a:r>
            <a:r>
              <a:rPr dirty="0" sz="2400" spc="-5">
                <a:latin typeface="Times New Roman"/>
                <a:cs typeface="Times New Roman"/>
              </a:rPr>
              <a:t>is </a:t>
            </a:r>
            <a:r>
              <a:rPr dirty="0" sz="2400">
                <a:latin typeface="Times New Roman"/>
                <a:cs typeface="Times New Roman"/>
              </a:rPr>
              <a:t>the expected return to buying at the</a:t>
            </a:r>
            <a:r>
              <a:rPr dirty="0" sz="2400" spc="-16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current  </a:t>
            </a:r>
            <a:r>
              <a:rPr dirty="0" sz="2400" spc="-5">
                <a:latin typeface="Times New Roman"/>
                <a:cs typeface="Times New Roman"/>
              </a:rPr>
              <a:t>market </a:t>
            </a:r>
            <a:r>
              <a:rPr dirty="0" sz="2400">
                <a:latin typeface="Times New Roman"/>
                <a:cs typeface="Times New Roman"/>
              </a:rPr>
              <a:t>price, not the required</a:t>
            </a:r>
            <a:r>
              <a:rPr dirty="0" sz="2400" spc="-6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return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Peter D. Easton &amp; Gregory A. Sommers</dc:creator>
  <dc:subject>Chapter 2</dc:subject>
  <dc:title>Financial Statement Analysis and Security Valuation</dc:title>
  <dcterms:created xsi:type="dcterms:W3CDTF">2022-10-08T03:43:23Z</dcterms:created>
  <dcterms:modified xsi:type="dcterms:W3CDTF">2022-10-08T03:43:23Z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2021-03-23T00:00:00Z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2022-10-08T00:00:00Z</vt:filetime>
  </property>
</Properties>
</file>